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charts/chart1.xml" ContentType="application/vnd.openxmlformats-officedocument.drawingml.chart+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1" r:id="rId2"/>
    <p:sldMasterId id="2147483691" r:id="rId3"/>
    <p:sldMasterId id="2147483702" r:id="rId4"/>
  </p:sldMasterIdLst>
  <p:notesMasterIdLst>
    <p:notesMasterId r:id="rId64"/>
  </p:notesMasterIdLst>
  <p:handoutMasterIdLst>
    <p:handoutMasterId r:id="rId65"/>
  </p:handoutMasterIdLst>
  <p:sldIdLst>
    <p:sldId id="558" r:id="rId5"/>
    <p:sldId id="423" r:id="rId6"/>
    <p:sldId id="424" r:id="rId7"/>
    <p:sldId id="688" r:id="rId8"/>
    <p:sldId id="468" r:id="rId9"/>
    <p:sldId id="679" r:id="rId10"/>
    <p:sldId id="675" r:id="rId11"/>
    <p:sldId id="676" r:id="rId12"/>
    <p:sldId id="677" r:id="rId13"/>
    <p:sldId id="678" r:id="rId14"/>
    <p:sldId id="661" r:id="rId15"/>
    <p:sldId id="662" r:id="rId16"/>
    <p:sldId id="663" r:id="rId17"/>
    <p:sldId id="664" r:id="rId18"/>
    <p:sldId id="665" r:id="rId19"/>
    <p:sldId id="666" r:id="rId20"/>
    <p:sldId id="642" r:id="rId21"/>
    <p:sldId id="643" r:id="rId22"/>
    <p:sldId id="644" r:id="rId23"/>
    <p:sldId id="645" r:id="rId24"/>
    <p:sldId id="650" r:id="rId25"/>
    <p:sldId id="651" r:id="rId26"/>
    <p:sldId id="652" r:id="rId27"/>
    <p:sldId id="653" r:id="rId28"/>
    <p:sldId id="654" r:id="rId29"/>
    <p:sldId id="655" r:id="rId30"/>
    <p:sldId id="656" r:id="rId31"/>
    <p:sldId id="680" r:id="rId32"/>
    <p:sldId id="684" r:id="rId33"/>
    <p:sldId id="559" r:id="rId34"/>
    <p:sldId id="560" r:id="rId35"/>
    <p:sldId id="561" r:id="rId36"/>
    <p:sldId id="562" r:id="rId37"/>
    <p:sldId id="594" r:id="rId38"/>
    <p:sldId id="563" r:id="rId39"/>
    <p:sldId id="564" r:id="rId40"/>
    <p:sldId id="565" r:id="rId41"/>
    <p:sldId id="624" r:id="rId42"/>
    <p:sldId id="625" r:id="rId43"/>
    <p:sldId id="626" r:id="rId44"/>
    <p:sldId id="627" r:id="rId45"/>
    <p:sldId id="685" r:id="rId46"/>
    <p:sldId id="667" r:id="rId47"/>
    <p:sldId id="668" r:id="rId48"/>
    <p:sldId id="669" r:id="rId49"/>
    <p:sldId id="670" r:id="rId50"/>
    <p:sldId id="686" r:id="rId51"/>
    <p:sldId id="671" r:id="rId52"/>
    <p:sldId id="672" r:id="rId53"/>
    <p:sldId id="673" r:id="rId54"/>
    <p:sldId id="674" r:id="rId55"/>
    <p:sldId id="486" r:id="rId56"/>
    <p:sldId id="519" r:id="rId57"/>
    <p:sldId id="521" r:id="rId58"/>
    <p:sldId id="687" r:id="rId59"/>
    <p:sldId id="657" r:id="rId60"/>
    <p:sldId id="658" r:id="rId61"/>
    <p:sldId id="659" r:id="rId62"/>
    <p:sldId id="660" r:id="rId63"/>
  </p:sldIdLst>
  <p:sldSz cx="9144000" cy="6858000" type="screen4x3"/>
  <p:notesSz cx="6858000" cy="9144000"/>
  <p:custDataLst>
    <p:tags r:id="rId66"/>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E11F0616-2740-4103-A4CE-445C5E9B1C52}">
          <p14:sldIdLst>
            <p14:sldId id="558"/>
            <p14:sldId id="423"/>
            <p14:sldId id="424"/>
            <p14:sldId id="688"/>
            <p14:sldId id="468"/>
            <p14:sldId id="679"/>
            <p14:sldId id="675"/>
            <p14:sldId id="676"/>
            <p14:sldId id="677"/>
            <p14:sldId id="678"/>
            <p14:sldId id="661"/>
            <p14:sldId id="662"/>
            <p14:sldId id="663"/>
            <p14:sldId id="664"/>
            <p14:sldId id="665"/>
            <p14:sldId id="666"/>
            <p14:sldId id="642"/>
            <p14:sldId id="643"/>
            <p14:sldId id="644"/>
            <p14:sldId id="645"/>
            <p14:sldId id="650"/>
            <p14:sldId id="651"/>
            <p14:sldId id="652"/>
            <p14:sldId id="653"/>
            <p14:sldId id="654"/>
            <p14:sldId id="655"/>
            <p14:sldId id="656"/>
            <p14:sldId id="680"/>
            <p14:sldId id="684"/>
            <p14:sldId id="559"/>
            <p14:sldId id="560"/>
            <p14:sldId id="561"/>
            <p14:sldId id="562"/>
            <p14:sldId id="594"/>
            <p14:sldId id="563"/>
            <p14:sldId id="564"/>
            <p14:sldId id="565"/>
            <p14:sldId id="624"/>
            <p14:sldId id="625"/>
            <p14:sldId id="626"/>
            <p14:sldId id="627"/>
            <p14:sldId id="685"/>
            <p14:sldId id="667"/>
            <p14:sldId id="668"/>
            <p14:sldId id="669"/>
            <p14:sldId id="670"/>
            <p14:sldId id="686"/>
            <p14:sldId id="671"/>
            <p14:sldId id="672"/>
            <p14:sldId id="673"/>
            <p14:sldId id="674"/>
            <p14:sldId id="486"/>
            <p14:sldId id="519"/>
            <p14:sldId id="521"/>
            <p14:sldId id="687"/>
            <p14:sldId id="657"/>
            <p14:sldId id="658"/>
            <p14:sldId id="659"/>
            <p14:sldId id="660"/>
          </p14:sldIdLst>
        </p14:section>
      </p14:sectionLst>
    </p:ext>
    <p:ext uri="{EFAFB233-063F-42B5-8137-9DF3F51BA10A}">
      <p15:sldGuideLst xmlns:p15="http://schemas.microsoft.com/office/powerpoint/2012/main" xmlns="">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3D3"/>
    <a:srgbClr val="4D4D4D"/>
    <a:srgbClr val="000000"/>
    <a:srgbClr val="A0A0A0"/>
    <a:srgbClr val="66FF66"/>
    <a:srgbClr val="032455"/>
    <a:srgbClr val="032B65"/>
    <a:srgbClr val="040404"/>
    <a:srgbClr val="04388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79" autoAdjust="0"/>
    <p:restoredTop sz="90360" autoAdjust="0"/>
  </p:normalViewPr>
  <p:slideViewPr>
    <p:cSldViewPr snapToGrid="0" showGuides="1">
      <p:cViewPr varScale="1">
        <p:scale>
          <a:sx n="130" d="100"/>
          <a:sy n="130" d="100"/>
        </p:scale>
        <p:origin x="-1320" y="-84"/>
      </p:cViewPr>
      <p:guideLst>
        <p:guide orient="horz" pos="4148"/>
        <p:guide orient="horz" pos="105"/>
        <p:guide orient="horz" pos="2160"/>
        <p:guide orient="horz" pos="731"/>
        <p:guide pos="2880"/>
        <p:guide pos="233"/>
        <p:guide pos="5527"/>
      </p:guideLst>
    </p:cSldViewPr>
  </p:slideViewPr>
  <p:notesTextViewPr>
    <p:cViewPr>
      <p:scale>
        <a:sx n="100" d="100"/>
        <a:sy n="100" d="100"/>
      </p:scale>
      <p:origin x="0" y="0"/>
    </p:cViewPr>
  </p:notesTextViewPr>
  <p:sorterViewPr>
    <p:cViewPr>
      <p:scale>
        <a:sx n="200" d="100"/>
        <a:sy n="200" d="100"/>
      </p:scale>
      <p:origin x="0" y="0"/>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Oesophageal squamous</c:v>
                </c:pt>
              </c:strCache>
            </c:strRef>
          </c:tx>
          <c:invertIfNegative val="0"/>
          <c:cat>
            <c:strRef>
              <c:f>Sheet1!$A$2:$A$9</c:f>
              <c:strCache>
                <c:ptCount val="8"/>
                <c:pt idx="0">
                  <c:v>IHC-PGP</c:v>
                </c:pt>
                <c:pt idx="1">
                  <c:v>IHC-ERCC1</c:v>
                </c:pt>
                <c:pt idx="2">
                  <c:v>IHC-PD-L1</c:v>
                </c:pt>
                <c:pt idx="3">
                  <c:v>IHC-PTEN</c:v>
                </c:pt>
                <c:pt idx="4">
                  <c:v>IHC-RRM1</c:v>
                </c:pt>
                <c:pt idx="5">
                  <c:v>IHC-TLE3</c:v>
                </c:pt>
                <c:pt idx="6">
                  <c:v>IHC-TOPO1</c:v>
                </c:pt>
                <c:pt idx="7">
                  <c:v>IHC-EGFR</c:v>
                </c:pt>
              </c:strCache>
            </c:strRef>
          </c:cat>
          <c:val>
            <c:numRef>
              <c:f>Sheet1!$B$2:$B$9</c:f>
              <c:numCache>
                <c:formatCode>General</c:formatCode>
                <c:ptCount val="8"/>
                <c:pt idx="0">
                  <c:v>8</c:v>
                </c:pt>
                <c:pt idx="1">
                  <c:v>54</c:v>
                </c:pt>
                <c:pt idx="2">
                  <c:v>19</c:v>
                </c:pt>
                <c:pt idx="3">
                  <c:v>68</c:v>
                </c:pt>
                <c:pt idx="4">
                  <c:v>52</c:v>
                </c:pt>
                <c:pt idx="5">
                  <c:v>70</c:v>
                </c:pt>
                <c:pt idx="6">
                  <c:v>76</c:v>
                </c:pt>
                <c:pt idx="7">
                  <c:v>93</c:v>
                </c:pt>
              </c:numCache>
            </c:numRef>
          </c:val>
        </c:ser>
        <c:ser>
          <c:idx val="1"/>
          <c:order val="1"/>
          <c:tx>
            <c:strRef>
              <c:f>Sheet1!$C$1</c:f>
              <c:strCache>
                <c:ptCount val="1"/>
                <c:pt idx="0">
                  <c:v>Oesophageal</c:v>
                </c:pt>
              </c:strCache>
            </c:strRef>
          </c:tx>
          <c:invertIfNegative val="0"/>
          <c:cat>
            <c:strRef>
              <c:f>Sheet1!$A$2:$A$9</c:f>
              <c:strCache>
                <c:ptCount val="8"/>
                <c:pt idx="0">
                  <c:v>IHC-PGP</c:v>
                </c:pt>
                <c:pt idx="1">
                  <c:v>IHC-ERCC1</c:v>
                </c:pt>
                <c:pt idx="2">
                  <c:v>IHC-PD-L1</c:v>
                </c:pt>
                <c:pt idx="3">
                  <c:v>IHC-PTEN</c:v>
                </c:pt>
                <c:pt idx="4">
                  <c:v>IHC-RRM1</c:v>
                </c:pt>
                <c:pt idx="5">
                  <c:v>IHC-TLE3</c:v>
                </c:pt>
                <c:pt idx="6">
                  <c:v>IHC-TOPO1</c:v>
                </c:pt>
                <c:pt idx="7">
                  <c:v>IHC-EGFR</c:v>
                </c:pt>
              </c:strCache>
            </c:strRef>
          </c:cat>
          <c:val>
            <c:numRef>
              <c:f>Sheet1!$C$2:$C$9</c:f>
              <c:numCache>
                <c:formatCode>General</c:formatCode>
                <c:ptCount val="8"/>
                <c:pt idx="0">
                  <c:v>50</c:v>
                </c:pt>
                <c:pt idx="1">
                  <c:v>36</c:v>
                </c:pt>
                <c:pt idx="2">
                  <c:v>6</c:v>
                </c:pt>
                <c:pt idx="3">
                  <c:v>51</c:v>
                </c:pt>
                <c:pt idx="4">
                  <c:v>38</c:v>
                </c:pt>
                <c:pt idx="5">
                  <c:v>33</c:v>
                </c:pt>
                <c:pt idx="6">
                  <c:v>61</c:v>
                </c:pt>
                <c:pt idx="7">
                  <c:v>74</c:v>
                </c:pt>
              </c:numCache>
            </c:numRef>
          </c:val>
        </c:ser>
        <c:ser>
          <c:idx val="2"/>
          <c:order val="2"/>
          <c:tx>
            <c:strRef>
              <c:f>Sheet1!$D$1</c:f>
              <c:strCache>
                <c:ptCount val="1"/>
                <c:pt idx="0">
                  <c:v>Gastric</c:v>
                </c:pt>
              </c:strCache>
            </c:strRef>
          </c:tx>
          <c:invertIfNegative val="0"/>
          <c:cat>
            <c:strRef>
              <c:f>Sheet1!$A$2:$A$9</c:f>
              <c:strCache>
                <c:ptCount val="8"/>
                <c:pt idx="0">
                  <c:v>IHC-PGP</c:v>
                </c:pt>
                <c:pt idx="1">
                  <c:v>IHC-ERCC1</c:v>
                </c:pt>
                <c:pt idx="2">
                  <c:v>IHC-PD-L1</c:v>
                </c:pt>
                <c:pt idx="3">
                  <c:v>IHC-PTEN</c:v>
                </c:pt>
                <c:pt idx="4">
                  <c:v>IHC-RRM1</c:v>
                </c:pt>
                <c:pt idx="5">
                  <c:v>IHC-TLE3</c:v>
                </c:pt>
                <c:pt idx="6">
                  <c:v>IHC-TOPO1</c:v>
                </c:pt>
                <c:pt idx="7">
                  <c:v>IHC-EGFR</c:v>
                </c:pt>
              </c:strCache>
            </c:strRef>
          </c:cat>
          <c:val>
            <c:numRef>
              <c:f>Sheet1!$D$2:$D$9</c:f>
              <c:numCache>
                <c:formatCode>General</c:formatCode>
                <c:ptCount val="8"/>
                <c:pt idx="0">
                  <c:v>47</c:v>
                </c:pt>
                <c:pt idx="1">
                  <c:v>37</c:v>
                </c:pt>
                <c:pt idx="2">
                  <c:v>5</c:v>
                </c:pt>
                <c:pt idx="3">
                  <c:v>49</c:v>
                </c:pt>
                <c:pt idx="4">
                  <c:v>35</c:v>
                </c:pt>
                <c:pt idx="5">
                  <c:v>31</c:v>
                </c:pt>
                <c:pt idx="6">
                  <c:v>60</c:v>
                </c:pt>
                <c:pt idx="7">
                  <c:v>68</c:v>
                </c:pt>
              </c:numCache>
            </c:numRef>
          </c:val>
        </c:ser>
        <c:dLbls>
          <c:showLegendKey val="0"/>
          <c:showVal val="0"/>
          <c:showCatName val="0"/>
          <c:showSerName val="0"/>
          <c:showPercent val="0"/>
          <c:showBubbleSize val="0"/>
        </c:dLbls>
        <c:gapWidth val="150"/>
        <c:axId val="48263552"/>
        <c:axId val="48266240"/>
      </c:barChart>
      <c:catAx>
        <c:axId val="48263552"/>
        <c:scaling>
          <c:orientation val="minMax"/>
        </c:scaling>
        <c:delete val="0"/>
        <c:axPos val="b"/>
        <c:majorTickMark val="out"/>
        <c:minorTickMark val="none"/>
        <c:tickLblPos val="nextTo"/>
        <c:spPr>
          <a:ln>
            <a:solidFill>
              <a:srgbClr val="000000"/>
            </a:solidFill>
          </a:ln>
        </c:spPr>
        <c:txPr>
          <a:bodyPr/>
          <a:lstStyle/>
          <a:p>
            <a:pPr>
              <a:defRPr>
                <a:solidFill>
                  <a:srgbClr val="000000"/>
                </a:solidFill>
              </a:defRPr>
            </a:pPr>
            <a:endParaRPr lang="en-US"/>
          </a:p>
        </c:txPr>
        <c:crossAx val="48266240"/>
        <c:crosses val="autoZero"/>
        <c:auto val="1"/>
        <c:lblAlgn val="ctr"/>
        <c:lblOffset val="100"/>
        <c:noMultiLvlLbl val="0"/>
      </c:catAx>
      <c:valAx>
        <c:axId val="48266240"/>
        <c:scaling>
          <c:orientation val="minMax"/>
        </c:scaling>
        <c:delete val="0"/>
        <c:axPos val="l"/>
        <c:majorGridlines>
          <c:spPr>
            <a:ln>
              <a:noFill/>
            </a:ln>
          </c:spPr>
        </c:majorGridlines>
        <c:numFmt formatCode="General" sourceLinked="1"/>
        <c:majorTickMark val="out"/>
        <c:minorTickMark val="none"/>
        <c:tickLblPos val="nextTo"/>
        <c:spPr>
          <a:ln>
            <a:solidFill>
              <a:srgbClr val="000000"/>
            </a:solidFill>
          </a:ln>
        </c:spPr>
        <c:txPr>
          <a:bodyPr/>
          <a:lstStyle/>
          <a:p>
            <a:pPr>
              <a:defRPr>
                <a:solidFill>
                  <a:srgbClr val="000000"/>
                </a:solidFill>
              </a:defRPr>
            </a:pPr>
            <a:endParaRPr lang="en-US"/>
          </a:p>
        </c:txPr>
        <c:crossAx val="48263552"/>
        <c:crosses val="autoZero"/>
        <c:crossBetween val="between"/>
        <c:majorUnit val="20"/>
      </c:valAx>
    </c:plotArea>
    <c:legend>
      <c:legendPos val="r"/>
      <c:layout>
        <c:manualLayout>
          <c:xMode val="edge"/>
          <c:yMode val="edge"/>
          <c:x val="0.7508350460322285"/>
          <c:y val="8.4514344143919423E-2"/>
          <c:w val="0.23489749083630676"/>
          <c:h val="0.27022307389177785"/>
        </c:manualLayout>
      </c:layout>
      <c:overlay val="0"/>
      <c:txPr>
        <a:bodyPr/>
        <a:lstStyle/>
        <a:p>
          <a:pPr>
            <a:defRPr>
              <a:solidFill>
                <a:srgbClr val="000000"/>
              </a:solidFill>
            </a:defRPr>
          </a:pPr>
          <a:endParaRPr lang="en-US"/>
        </a:p>
      </c:txPr>
    </c:legend>
    <c:plotVisOnly val="1"/>
    <c:dispBlanksAs val="gap"/>
    <c:showDLblsOverMax val="0"/>
  </c:chart>
  <c:txPr>
    <a:bodyPr/>
    <a:lstStyle/>
    <a:p>
      <a:pPr>
        <a:defRPr sz="12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18/07/2016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7/18/2016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Demographics</a:t>
            </a:r>
          </a:p>
          <a:p>
            <a:r>
              <a:rPr lang="en-GB" dirty="0" smtClean="0"/>
              <a:t>Median age, 58 </a:t>
            </a:r>
            <a:r>
              <a:rPr lang="en-GB" dirty="0" err="1" smtClean="0"/>
              <a:t>yrs</a:t>
            </a:r>
            <a:endParaRPr lang="en-GB" dirty="0" smtClean="0"/>
          </a:p>
          <a:p>
            <a:r>
              <a:rPr lang="en-GB" dirty="0" smtClean="0"/>
              <a:t>Male 64%</a:t>
            </a:r>
          </a:p>
          <a:p>
            <a:r>
              <a:rPr lang="en-GB" dirty="0" smtClean="0"/>
              <a:t>Gastric, 80%</a:t>
            </a:r>
          </a:p>
          <a:p>
            <a:r>
              <a:rPr lang="en-GB" dirty="0" smtClean="0"/>
              <a:t>GEJ, 16%</a:t>
            </a:r>
          </a:p>
          <a:p>
            <a:r>
              <a:rPr lang="en-GB" dirty="0" err="1" smtClean="0"/>
              <a:t>Esophageal</a:t>
            </a:r>
            <a:r>
              <a:rPr lang="en-GB" dirty="0" smtClean="0"/>
              <a:t>, 4%</a:t>
            </a:r>
            <a:endParaRPr lang="en-GB" dirty="0"/>
          </a:p>
        </p:txBody>
      </p:sp>
      <p:sp>
        <p:nvSpPr>
          <p:cNvPr id="4" name="Slide Number Placeholder 3"/>
          <p:cNvSpPr>
            <a:spLocks noGrp="1"/>
          </p:cNvSpPr>
          <p:nvPr>
            <p:ph type="sldNum" sz="quarter" idx="10"/>
          </p:nvPr>
        </p:nvSpPr>
        <p:spPr/>
        <p:txBody>
          <a:bodyPr/>
          <a:lstStyle/>
          <a:p>
            <a:fld id="{A64E5DD4-4449-3B48-8452-332DBAB4BD76}"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9518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noProof="0" dirty="0"/>
          </a:p>
        </p:txBody>
      </p:sp>
      <p:sp>
        <p:nvSpPr>
          <p:cNvPr id="4" name="Slide Number Placeholder 3"/>
          <p:cNvSpPr>
            <a:spLocks noGrp="1"/>
          </p:cNvSpPr>
          <p:nvPr>
            <p:ph type="sldNum" sz="quarter" idx="10"/>
          </p:nvPr>
        </p:nvSpPr>
        <p:spPr/>
        <p:txBody>
          <a:bodyPr/>
          <a:lstStyle/>
          <a:p>
            <a:fld id="{A64E5DD4-4449-3B48-8452-332DBAB4BD76}"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984388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4E5DD4-4449-3B48-8452-332DBAB4BD76}"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951805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4E5DD4-4449-3B48-8452-332DBAB4BD76}"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951805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30</a:t>
            </a:fld>
            <a:endParaRPr lang="en-GB"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30</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30</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35</a:t>
            </a:fld>
            <a:endParaRPr lang="en-GB"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35</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35</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36</a:t>
            </a:fld>
            <a:endParaRPr lang="en-GB"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36</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36</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37</a:t>
            </a:fld>
            <a:endParaRPr lang="en-GB"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37</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37</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39</a:t>
            </a:fld>
            <a:endParaRPr lang="en-GB" smtClean="0">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fontAlgn="auto">
              <a:spcBef>
                <a:spcPts val="0"/>
              </a:spcBef>
              <a:spcAft>
                <a:spcPts val="0"/>
              </a:spcAft>
            </a:pPr>
            <a:fld id="{4897E811-1ECB-48D7-B170-35F9C6E59F6E}" type="slidenum">
              <a:rPr lang="zh-CN" altLang="en-GB" sz="1100">
                <a:solidFill>
                  <a:prstClr val="black"/>
                </a:solidFill>
                <a:latin typeface="Calibri"/>
                <a:cs typeface="+mn-cs"/>
              </a:rPr>
              <a:pPr defTabSz="874420" fontAlgn="auto">
                <a:spcBef>
                  <a:spcPts val="0"/>
                </a:spcBef>
                <a:spcAft>
                  <a:spcPts val="0"/>
                </a:spcAft>
              </a:pPr>
              <a:t>39</a:t>
            </a:fld>
            <a:endParaRPr lang="en-GB" altLang="zh-CN" sz="1100">
              <a:solidFill>
                <a:prstClr val="black"/>
              </a:solidFill>
              <a:latin typeface="Calibri"/>
              <a:cs typeface="+mn-cs"/>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fontAlgn="auto">
              <a:spcBef>
                <a:spcPts val="0"/>
              </a:spcBef>
              <a:spcAft>
                <a:spcPts val="0"/>
              </a:spcAft>
            </a:pPr>
            <a:fld id="{1AF80356-016F-4A9D-886C-6332B64FE360}" type="slidenum">
              <a:rPr lang="zh-CN" altLang="en-GB" sz="1100">
                <a:solidFill>
                  <a:prstClr val="black"/>
                </a:solidFill>
                <a:latin typeface="Calibri"/>
                <a:cs typeface="+mn-cs"/>
              </a:rPr>
              <a:pPr defTabSz="877543" fontAlgn="auto">
                <a:spcBef>
                  <a:spcPts val="0"/>
                </a:spcBef>
                <a:spcAft>
                  <a:spcPts val="0"/>
                </a:spcAft>
              </a:pPr>
              <a:t>39</a:t>
            </a:fld>
            <a:endParaRPr lang="en-GB" altLang="zh-CN" sz="1100">
              <a:solidFill>
                <a:prstClr val="black"/>
              </a:solidFill>
              <a:latin typeface="Calibri"/>
              <a:cs typeface="+mn-cs"/>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r>
              <a:rPr lang="en-GB" sz="900" dirty="0" smtClean="0"/>
              <a:t>No substantial differences were seen in global health status and functional scale scores between the two arms</a:t>
            </a:r>
          </a:p>
          <a:p>
            <a:r>
              <a:rPr lang="en-US" sz="900" dirty="0" smtClean="0"/>
              <a:t>No substantial differences were seen in symptom scale scores between the two arms</a:t>
            </a:r>
          </a:p>
          <a:p>
            <a:pPr>
              <a:spcBef>
                <a:spcPct val="0"/>
              </a:spcBef>
            </a:pPr>
            <a:endParaRPr lang="en-US" sz="900" b="1" dirty="0">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noProof="0" dirty="0"/>
          </a:p>
        </p:txBody>
      </p:sp>
      <p:sp>
        <p:nvSpPr>
          <p:cNvPr id="4" name="Slide Number Placeholder 3"/>
          <p:cNvSpPr>
            <a:spLocks noGrp="1"/>
          </p:cNvSpPr>
          <p:nvPr>
            <p:ph type="sldNum" sz="quarter" idx="10"/>
          </p:nvPr>
        </p:nvSpPr>
        <p:spPr/>
        <p:txBody>
          <a:bodyPr/>
          <a:lstStyle/>
          <a:p>
            <a:fld id="{A64E5DD4-4449-3B48-8452-332DBAB4BD76}"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984388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5.jpeg"/><Relationship Id="rId4"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3.jpeg"/><Relationship Id="rId4"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2" name="Rectangle 1"/>
          <p:cNvSpPr/>
          <p:nvPr userDrawn="1"/>
        </p:nvSpPr>
        <p:spPr>
          <a:xfrm>
            <a:off x="0" y="1474220"/>
            <a:ext cx="9144000" cy="454558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userDrawn="1"/>
        </p:nvSpPr>
        <p:spPr>
          <a:xfrm>
            <a:off x="1523905" y="4330521"/>
            <a:ext cx="6096190" cy="677108"/>
          </a:xfrm>
          <a:prstGeom prst="rect">
            <a:avLst/>
          </a:prstGeom>
        </p:spPr>
        <p:txBody>
          <a:bodyPr wrap="square">
            <a:spAutoFit/>
          </a:bodyPr>
          <a:lstStyle/>
          <a:p>
            <a:pPr algn="ctr"/>
            <a:r>
              <a:rPr lang="en-GB" sz="2000" b="1" kern="0" dirty="0" smtClean="0">
                <a:solidFill>
                  <a:srgbClr val="FFFFFF"/>
                </a:solidFill>
                <a:effectLst>
                  <a:outerShdw blurRad="127000" sx="101000" sy="101000" algn="ctr" rotWithShape="0">
                    <a:prstClr val="black">
                      <a:alpha val="71000"/>
                    </a:prstClr>
                  </a:outerShdw>
                </a:effectLst>
                <a:latin typeface="Arial"/>
                <a:cs typeface="Arial"/>
              </a:rPr>
              <a:t>18</a:t>
            </a:r>
            <a:r>
              <a:rPr lang="en-GB" sz="2000" b="1" kern="0" baseline="30000" dirty="0" smtClean="0">
                <a:solidFill>
                  <a:srgbClr val="FFFFFF"/>
                </a:solidFill>
                <a:effectLst>
                  <a:outerShdw blurRad="127000" sx="101000" sy="101000" algn="ctr" rotWithShape="0">
                    <a:prstClr val="black">
                      <a:alpha val="71000"/>
                    </a:prstClr>
                  </a:outerShdw>
                </a:effectLst>
                <a:latin typeface="Arial"/>
                <a:cs typeface="Arial"/>
              </a:rPr>
              <a:t>th</a:t>
            </a:r>
            <a:r>
              <a:rPr lang="en-GB" sz="2000" b="1" kern="0" dirty="0" smtClean="0">
                <a:solidFill>
                  <a:srgbClr val="FFFFFF"/>
                </a:solidFill>
                <a:effectLst>
                  <a:outerShdw blurRad="127000" sx="101000" sy="101000" algn="ctr" rotWithShape="0">
                    <a:prstClr val="black">
                      <a:alpha val="71000"/>
                    </a:prstClr>
                  </a:outerShdw>
                </a:effectLst>
                <a:latin typeface="Arial"/>
                <a:cs typeface="Arial"/>
              </a:rPr>
              <a:t> World Congress on Gastrointestinal</a:t>
            </a:r>
            <a:r>
              <a:rPr lang="en-GB" sz="2000" b="1" kern="0" baseline="0" dirty="0" smtClean="0">
                <a:solidFill>
                  <a:srgbClr val="FFFFFF"/>
                </a:solidFill>
                <a:effectLst>
                  <a:outerShdw blurRad="127000" sx="101000" sy="101000" algn="ctr" rotWithShape="0">
                    <a:prstClr val="black">
                      <a:alpha val="71000"/>
                    </a:prstClr>
                  </a:outerShdw>
                </a:effectLst>
                <a:latin typeface="Arial"/>
                <a:cs typeface="Arial"/>
              </a:rPr>
              <a:t> Cancer</a:t>
            </a:r>
            <a:endParaRPr lang="en-GB" sz="2000" b="1" kern="0" dirty="0" smtClean="0">
              <a:solidFill>
                <a:srgbClr val="FFFFFF"/>
              </a:solidFill>
              <a:effectLst>
                <a:outerShdw blurRad="127000" sx="101000" sy="101000" algn="ctr" rotWithShape="0">
                  <a:prstClr val="black">
                    <a:alpha val="71000"/>
                  </a:prstClr>
                </a:outerShdw>
              </a:effectLst>
              <a:latin typeface="Arial"/>
              <a:cs typeface="Arial"/>
            </a:endParaRPr>
          </a:p>
          <a:p>
            <a:pPr algn="ctr">
              <a:defRPr/>
            </a:pPr>
            <a:r>
              <a:rPr lang="en-US" dirty="0" smtClean="0">
                <a:solidFill>
                  <a:srgbClr val="FFFFFF"/>
                </a:solidFill>
                <a:effectLst>
                  <a:outerShdw blurRad="127000" sx="101000" sy="101000" algn="ctr" rotWithShape="0">
                    <a:prstClr val="black">
                      <a:alpha val="71000"/>
                    </a:prstClr>
                  </a:outerShdw>
                </a:effectLst>
                <a:latin typeface="Arial"/>
                <a:cs typeface="Arial"/>
              </a:rPr>
              <a:t>29</a:t>
            </a:r>
            <a:r>
              <a:rPr lang="en-US" baseline="0" dirty="0" smtClean="0">
                <a:solidFill>
                  <a:srgbClr val="FFFFFF"/>
                </a:solidFill>
                <a:effectLst>
                  <a:outerShdw blurRad="127000" sx="101000" sy="101000" algn="ctr" rotWithShape="0">
                    <a:prstClr val="black">
                      <a:alpha val="71000"/>
                    </a:prstClr>
                  </a:outerShdw>
                </a:effectLst>
                <a:latin typeface="Arial"/>
                <a:cs typeface="Arial"/>
              </a:rPr>
              <a:t> June</a:t>
            </a:r>
            <a:r>
              <a:rPr lang="en-US" dirty="0" smtClean="0">
                <a:solidFill>
                  <a:srgbClr val="FFFFFF"/>
                </a:solidFill>
                <a:effectLst>
                  <a:outerShdw blurRad="127000" sx="101000" sy="101000" algn="ctr" rotWithShape="0">
                    <a:prstClr val="black">
                      <a:alpha val="71000"/>
                    </a:prstClr>
                  </a:outerShdw>
                </a:effectLst>
                <a:latin typeface="Arial"/>
                <a:cs typeface="Arial"/>
              </a:rPr>
              <a:t>–2 July 2016 </a:t>
            </a:r>
            <a:r>
              <a:rPr lang="en-US" sz="1800" b="0" kern="1200" dirty="0" smtClean="0">
                <a:solidFill>
                  <a:schemeClr val="tx2"/>
                </a:solidFill>
                <a:effectLst>
                  <a:outerShdw blurRad="50800" dist="38100" dir="2700000" algn="tl" rotWithShape="0">
                    <a:prstClr val="black">
                      <a:alpha val="40000"/>
                    </a:prstClr>
                  </a:outerShdw>
                </a:effectLst>
                <a:latin typeface="Arial"/>
                <a:ea typeface="+mn-ea"/>
                <a:cs typeface="Arial"/>
              </a:rPr>
              <a:t>|</a:t>
            </a:r>
            <a:r>
              <a:rPr lang="en-US" sz="1800" b="0" kern="1200" baseline="0" dirty="0" smtClean="0">
                <a:solidFill>
                  <a:schemeClr val="tx2"/>
                </a:solidFill>
                <a:effectLst>
                  <a:outerShdw blurRad="50800" dist="38100" dir="2700000" algn="tl" rotWithShape="0">
                    <a:prstClr val="black">
                      <a:alpha val="40000"/>
                    </a:prstClr>
                  </a:outerShdw>
                </a:effectLst>
                <a:latin typeface="Arial"/>
                <a:ea typeface="+mn-ea"/>
                <a:cs typeface="Arial"/>
              </a:rPr>
              <a:t> </a:t>
            </a:r>
            <a:r>
              <a:rPr lang="en-US" dirty="0" smtClean="0">
                <a:solidFill>
                  <a:srgbClr val="FFFFFF"/>
                </a:solidFill>
                <a:effectLst>
                  <a:outerShdw blurRad="127000" sx="101000" sy="101000" algn="ctr" rotWithShape="0">
                    <a:prstClr val="black">
                      <a:alpha val="71000"/>
                    </a:prstClr>
                  </a:outerShdw>
                </a:effectLst>
                <a:latin typeface="Arial"/>
                <a:cs typeface="Arial"/>
              </a:rPr>
              <a:t>Barcelona,</a:t>
            </a:r>
            <a:r>
              <a:rPr lang="en-US" baseline="0" dirty="0" smtClean="0">
                <a:solidFill>
                  <a:srgbClr val="FFFFFF"/>
                </a:solidFill>
                <a:effectLst>
                  <a:outerShdw blurRad="127000" sx="101000" sy="101000" algn="ctr" rotWithShape="0">
                    <a:prstClr val="black">
                      <a:alpha val="71000"/>
                    </a:prstClr>
                  </a:outerShdw>
                </a:effectLst>
                <a:latin typeface="Arial"/>
                <a:cs typeface="Arial"/>
              </a:rPr>
              <a:t> Spain</a:t>
            </a:r>
            <a:endParaRPr lang="en-US" dirty="0" smtClean="0">
              <a:solidFill>
                <a:srgbClr val="FFFFFF"/>
              </a:solidFill>
              <a:effectLst>
                <a:outerShdw blurRad="127000" sx="101000" sy="101000" algn="ctr" rotWithShape="0">
                  <a:prstClr val="black">
                    <a:alpha val="71000"/>
                  </a:prstClr>
                </a:outerShdw>
              </a:effectLst>
              <a:latin typeface="Arial"/>
              <a:cs typeface="Arial"/>
            </a:endParaRPr>
          </a:p>
        </p:txBody>
      </p:sp>
    </p:spTree>
    <p:extLst>
      <p:ext uri="{BB962C8B-B14F-4D97-AF65-F5344CB8AC3E}">
        <p14:creationId xmlns:p14="http://schemas.microsoft.com/office/powerpoint/2010/main" val="17241022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Footer Placeholder 4"/>
          <p:cNvSpPr>
            <a:spLocks noGrp="1"/>
          </p:cNvSpPr>
          <p:nvPr>
            <p:ph type="ftr" sz="quarter" idx="11"/>
          </p:nvPr>
        </p:nvSpPr>
        <p:spPr>
          <a:xfrm>
            <a:off x="3787270" y="6345767"/>
            <a:ext cx="1572768" cy="365125"/>
          </a:xfrm>
          <a:prstGeom prst="rect">
            <a:avLst/>
          </a:prstGeom>
        </p:spPr>
        <p:txBody>
          <a:bodyPr vert="horz" lIns="91440" tIns="45720" rIns="91440" bIns="45720" rtlCol="0" anchor="ctr"/>
          <a:lstStyle>
            <a:lvl1pPr marL="0" algn="l" defTabSz="457200" rtl="0" eaLnBrk="1" latinLnBrk="0" hangingPunct="1">
              <a:defRPr lang="en-US" sz="800" kern="1200" smtClean="0">
                <a:solidFill>
                  <a:srgbClr val="000000"/>
                </a:solidFill>
                <a:latin typeface="Arial" panose="020B0604020202020204" pitchFamily="34" charset="0"/>
                <a:ea typeface="+mn-ea"/>
                <a:cs typeface="Arial" panose="020B0604020202020204" pitchFamily="34" charset="0"/>
              </a:defRPr>
            </a:lvl1pPr>
          </a:lstStyle>
          <a:p>
            <a:pPr fontAlgn="auto">
              <a:spcBef>
                <a:spcPts val="0"/>
              </a:spcBef>
              <a:spcAft>
                <a:spcPts val="0"/>
              </a:spcAft>
            </a:pPr>
            <a:r>
              <a:rPr dirty="0"/>
              <a:t>© 2015 Eli Lilly and Company</a:t>
            </a:r>
          </a:p>
        </p:txBody>
      </p:sp>
    </p:spTree>
    <p:extLst>
      <p:ext uri="{BB962C8B-B14F-4D97-AF65-F5344CB8AC3E}">
        <p14:creationId xmlns:p14="http://schemas.microsoft.com/office/powerpoint/2010/main" val="308825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21250" b="3959"/>
          <a:stretch/>
        </p:blipFill>
        <p:spPr>
          <a:xfrm>
            <a:off x="0" y="1460500"/>
            <a:ext cx="9144000" cy="4559300"/>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1608719" y="4330521"/>
            <a:ext cx="5902614" cy="984885"/>
          </a:xfrm>
          <a:prstGeom prst="rect">
            <a:avLst/>
          </a:prstGeom>
        </p:spPr>
        <p:txBody>
          <a:bodyPr wrap="square">
            <a:spAutoFit/>
          </a:bodyPr>
          <a:lstStyle/>
          <a:p>
            <a:pPr algn="ctr"/>
            <a:r>
              <a:rPr lang="en-GB" sz="2000" b="1" kern="0" dirty="0" smtClean="0">
                <a:solidFill>
                  <a:srgbClr val="FFFFFF"/>
                </a:solidFill>
                <a:effectLst>
                  <a:outerShdw blurRad="127000" sx="101000" sy="101000" algn="ctr" rotWithShape="0">
                    <a:prstClr val="black">
                      <a:alpha val="71000"/>
                    </a:prstClr>
                  </a:outerShdw>
                </a:effectLst>
                <a:latin typeface="Arial"/>
                <a:cs typeface="Arial"/>
              </a:rPr>
              <a:t>EUROPEAN CANCER CONGRESS (ECC)</a:t>
            </a:r>
          </a:p>
          <a:p>
            <a:pPr algn="ctr">
              <a:defRPr/>
            </a:pPr>
            <a:r>
              <a:rPr lang="en-US" dirty="0" smtClean="0">
                <a:solidFill>
                  <a:srgbClr val="FFFFFF"/>
                </a:solidFill>
                <a:effectLst>
                  <a:outerShdw blurRad="127000" sx="101000" sy="101000" algn="ctr" rotWithShape="0">
                    <a:prstClr val="black">
                      <a:alpha val="71000"/>
                    </a:prstClr>
                  </a:outerShdw>
                </a:effectLst>
                <a:latin typeface="Arial"/>
                <a:cs typeface="Arial"/>
              </a:rPr>
              <a:t>25–29 September 2015</a:t>
            </a:r>
            <a:br>
              <a:rPr lang="en-US" dirty="0" smtClean="0">
                <a:solidFill>
                  <a:srgbClr val="FFFFFF"/>
                </a:solidFill>
                <a:effectLst>
                  <a:outerShdw blurRad="127000" sx="101000" sy="101000" algn="ctr" rotWithShape="0">
                    <a:prstClr val="black">
                      <a:alpha val="71000"/>
                    </a:prstClr>
                  </a:outerShdw>
                </a:effectLst>
                <a:latin typeface="Arial"/>
                <a:cs typeface="Arial"/>
              </a:rPr>
            </a:br>
            <a:r>
              <a:rPr lang="en-US" dirty="0" smtClean="0">
                <a:solidFill>
                  <a:srgbClr val="FFFFFF"/>
                </a:solidFill>
                <a:effectLst>
                  <a:outerShdw blurRad="127000" sx="101000" sy="101000" algn="ctr" rotWithShape="0">
                    <a:prstClr val="black">
                      <a:alpha val="71000"/>
                    </a:prstClr>
                  </a:outerShdw>
                </a:effectLst>
                <a:latin typeface="Arial"/>
                <a:cs typeface="Arial"/>
              </a:rPr>
              <a:t>Vienna, Austria</a:t>
            </a:r>
          </a:p>
        </p:txBody>
      </p:sp>
    </p:spTree>
    <p:extLst>
      <p:ext uri="{BB962C8B-B14F-4D97-AF65-F5344CB8AC3E}">
        <p14:creationId xmlns:p14="http://schemas.microsoft.com/office/powerpoint/2010/main" val="385854930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smtClean="0"/>
              <a:t>Click to edit Master subtitle style</a:t>
            </a:r>
          </a:p>
        </p:txBody>
      </p:sp>
    </p:spTree>
    <p:extLst>
      <p:ext uri="{BB962C8B-B14F-4D97-AF65-F5344CB8AC3E}">
        <p14:creationId xmlns:p14="http://schemas.microsoft.com/office/powerpoint/2010/main" val="14291515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32243704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12096759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27661055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40188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33829309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Tree>
    <p:extLst>
      <p:ext uri="{BB962C8B-B14F-4D97-AF65-F5344CB8AC3E}">
        <p14:creationId xmlns:p14="http://schemas.microsoft.com/office/powerpoint/2010/main" val="41716819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1290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smtClean="0"/>
              <a:t>Click to edit Master subtitle style</a:t>
            </a:r>
          </a:p>
        </p:txBody>
      </p:sp>
    </p:spTree>
    <p:extLst>
      <p:ext uri="{BB962C8B-B14F-4D97-AF65-F5344CB8AC3E}">
        <p14:creationId xmlns:p14="http://schemas.microsoft.com/office/powerpoint/2010/main" val="347850738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2" name="Rectangle 1"/>
          <p:cNvSpPr/>
          <p:nvPr userDrawn="1"/>
        </p:nvSpPr>
        <p:spPr>
          <a:xfrm>
            <a:off x="0" y="1474220"/>
            <a:ext cx="9144000" cy="454558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3" name="Picture 12"/>
          <p:cNvPicPr preferRelativeResize="0">
            <a:picLocks/>
          </p:cNvPicPr>
          <p:nvPr userDrawn="1"/>
        </p:nvPicPr>
        <p:blipFill rotWithShape="1">
          <a:blip r:embed="rId5" cstate="print">
            <a:extLst>
              <a:ext uri="{28A0092B-C50C-407E-A947-70E740481C1C}">
                <a14:useLocalDpi xmlns:a14="http://schemas.microsoft.com/office/drawing/2010/main" val="0"/>
              </a:ext>
            </a:extLst>
          </a:blip>
          <a:srcRect t="10392" b="33726"/>
          <a:stretch/>
        </p:blipFill>
        <p:spPr>
          <a:xfrm>
            <a:off x="-20172" y="1532964"/>
            <a:ext cx="9180000" cy="4437541"/>
          </a:xfrm>
          <a:prstGeom prst="rect">
            <a:avLst/>
          </a:prstGeom>
        </p:spPr>
      </p:pic>
      <p:cxnSp>
        <p:nvCxnSpPr>
          <p:cNvPr id="14" name="Straight Connector 13"/>
          <p:cNvCxnSpPr/>
          <p:nvPr userDrawn="1"/>
        </p:nvCxnSpPr>
        <p:spPr>
          <a:xfrm>
            <a:off x="-20172" y="5991562"/>
            <a:ext cx="9180000" cy="0"/>
          </a:xfrm>
          <a:prstGeom prst="line">
            <a:avLst/>
          </a:prstGeom>
          <a:ln w="76200">
            <a:solidFill>
              <a:srgbClr val="A63D2A"/>
            </a:solidFill>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1523905" y="4330521"/>
            <a:ext cx="6096190" cy="677108"/>
          </a:xfrm>
          <a:prstGeom prst="rect">
            <a:avLst/>
          </a:prstGeom>
        </p:spPr>
        <p:txBody>
          <a:bodyPr wrap="square">
            <a:spAutoFit/>
          </a:bodyPr>
          <a:lstStyle/>
          <a:p>
            <a:pPr algn="ctr"/>
            <a:r>
              <a:rPr lang="en-GB" sz="2000" b="1" kern="0" dirty="0" smtClean="0">
                <a:solidFill>
                  <a:srgbClr val="FFFFFF"/>
                </a:solidFill>
                <a:effectLst>
                  <a:outerShdw blurRad="127000" sx="101000" sy="101000" algn="ctr" rotWithShape="0">
                    <a:prstClr val="black">
                      <a:alpha val="71000"/>
                    </a:prstClr>
                  </a:outerShdw>
                </a:effectLst>
                <a:latin typeface="Arial"/>
                <a:cs typeface="Arial"/>
              </a:rPr>
              <a:t>18</a:t>
            </a:r>
            <a:r>
              <a:rPr lang="en-GB" sz="2000" b="1" kern="0" baseline="30000" dirty="0" smtClean="0">
                <a:solidFill>
                  <a:srgbClr val="FFFFFF"/>
                </a:solidFill>
                <a:effectLst>
                  <a:outerShdw blurRad="127000" sx="101000" sy="101000" algn="ctr" rotWithShape="0">
                    <a:prstClr val="black">
                      <a:alpha val="71000"/>
                    </a:prstClr>
                  </a:outerShdw>
                </a:effectLst>
                <a:latin typeface="Arial"/>
                <a:cs typeface="Arial"/>
              </a:rPr>
              <a:t>th</a:t>
            </a:r>
            <a:r>
              <a:rPr lang="en-GB" sz="2000" b="1" kern="0" dirty="0" smtClean="0">
                <a:solidFill>
                  <a:srgbClr val="FFFFFF"/>
                </a:solidFill>
                <a:effectLst>
                  <a:outerShdw blurRad="127000" sx="101000" sy="101000" algn="ctr" rotWithShape="0">
                    <a:prstClr val="black">
                      <a:alpha val="71000"/>
                    </a:prstClr>
                  </a:outerShdw>
                </a:effectLst>
                <a:latin typeface="Arial"/>
                <a:cs typeface="Arial"/>
              </a:rPr>
              <a:t> World Congress on Gastrointestinal Cancer</a:t>
            </a:r>
          </a:p>
          <a:p>
            <a:pPr algn="ctr">
              <a:defRPr/>
            </a:pPr>
            <a:r>
              <a:rPr lang="en-US" dirty="0" smtClean="0">
                <a:solidFill>
                  <a:srgbClr val="FFFFFF"/>
                </a:solidFill>
                <a:effectLst>
                  <a:outerShdw blurRad="127000" sx="101000" sy="101000" algn="ctr" rotWithShape="0">
                    <a:prstClr val="black">
                      <a:alpha val="71000"/>
                    </a:prstClr>
                  </a:outerShdw>
                </a:effectLst>
                <a:latin typeface="Arial"/>
                <a:cs typeface="Arial"/>
              </a:rPr>
              <a:t>29 June–2 July 2016 </a:t>
            </a:r>
            <a:r>
              <a:rPr lang="en-US" dirty="0" smtClean="0">
                <a:solidFill>
                  <a:srgbClr val="FFFFFF"/>
                </a:solidFill>
                <a:effectLst>
                  <a:outerShdw blurRad="50800" dist="38100" dir="2700000" algn="tl" rotWithShape="0">
                    <a:prstClr val="black">
                      <a:alpha val="40000"/>
                    </a:prstClr>
                  </a:outerShdw>
                </a:effectLst>
                <a:latin typeface="Arial"/>
                <a:cs typeface="Arial"/>
              </a:rPr>
              <a:t>| </a:t>
            </a:r>
            <a:r>
              <a:rPr lang="en-US" dirty="0" smtClean="0">
                <a:solidFill>
                  <a:srgbClr val="FFFFFF"/>
                </a:solidFill>
                <a:effectLst>
                  <a:outerShdw blurRad="127000" sx="101000" sy="101000" algn="ctr" rotWithShape="0">
                    <a:prstClr val="black">
                      <a:alpha val="71000"/>
                    </a:prstClr>
                  </a:outerShdw>
                </a:effectLst>
                <a:latin typeface="Arial"/>
                <a:cs typeface="Arial"/>
              </a:rPr>
              <a:t>Barcelona, Spain</a:t>
            </a:r>
          </a:p>
        </p:txBody>
      </p:sp>
    </p:spTree>
    <p:extLst>
      <p:ext uri="{BB962C8B-B14F-4D97-AF65-F5344CB8AC3E}">
        <p14:creationId xmlns:p14="http://schemas.microsoft.com/office/powerpoint/2010/main" val="66928648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smtClean="0"/>
              <a:t>Click to edit Master subtitle style</a:t>
            </a:r>
          </a:p>
        </p:txBody>
      </p:sp>
    </p:spTree>
    <p:extLst>
      <p:ext uri="{BB962C8B-B14F-4D97-AF65-F5344CB8AC3E}">
        <p14:creationId xmlns:p14="http://schemas.microsoft.com/office/powerpoint/2010/main" val="317550270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4305165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278431524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382772054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0514604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286884040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Tree>
    <p:extLst>
      <p:ext uri="{BB962C8B-B14F-4D97-AF65-F5344CB8AC3E}">
        <p14:creationId xmlns:p14="http://schemas.microsoft.com/office/powerpoint/2010/main" val="37793196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06740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3785" b="12188"/>
          <a:stretch/>
        </p:blipFill>
        <p:spPr>
          <a:xfrm>
            <a:off x="0" y="1506583"/>
            <a:ext cx="9144000" cy="4513216"/>
          </a:xfrm>
          <a:prstGeom prst="rect">
            <a:avLst/>
          </a:prstGeom>
        </p:spPr>
      </p:pic>
      <p:sp>
        <p:nvSpPr>
          <p:cNvPr id="6" name="Rectangle 5"/>
          <p:cNvSpPr/>
          <p:nvPr userDrawn="1"/>
        </p:nvSpPr>
        <p:spPr>
          <a:xfrm>
            <a:off x="0" y="1"/>
            <a:ext cx="9144000" cy="158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885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228600"/>
            <a:ext cx="8413751" cy="1277983"/>
          </a:xfrm>
        </p:spPr>
        <p:txBody>
          <a:bodyPr bIns="45720"/>
          <a:lstStyle>
            <a:lvl1pPr algn="l">
              <a:defRPr sz="44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2943497" y="4453892"/>
            <a:ext cx="5835378" cy="1439499"/>
          </a:xfrm>
        </p:spPr>
        <p:txBody>
          <a:bodyPr anchor="b"/>
          <a:lstStyle>
            <a:lvl1pPr marL="0" indent="0" algn="r">
              <a:buFontTx/>
              <a:buNone/>
              <a:defRPr b="1" u="none">
                <a:solidFill>
                  <a:schemeClr val="tx2"/>
                </a:solidFill>
                <a:effectLst>
                  <a:outerShdw blurRad="38100" dist="38100" dir="2700000" algn="tl">
                    <a:srgbClr val="000000">
                      <a:alpha val="43137"/>
                    </a:srgbClr>
                  </a:outerShdw>
                </a:effectLst>
              </a:defRPr>
            </a:lvl1pPr>
          </a:lstStyle>
          <a:p>
            <a:pPr lvl="0"/>
            <a:r>
              <a:rPr lang="en-GB" noProof="0" dirty="0" smtClean="0"/>
              <a:t>Click to edit Master subtitle style</a:t>
            </a:r>
          </a:p>
        </p:txBody>
      </p:sp>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spTree>
    <p:extLst>
      <p:ext uri="{BB962C8B-B14F-4D97-AF65-F5344CB8AC3E}">
        <p14:creationId xmlns:p14="http://schemas.microsoft.com/office/powerpoint/2010/main" val="8892753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187534460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92107828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359545315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121522144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180328584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81721058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182430021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7771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22145118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34826419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862363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39196768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Tree>
    <p:extLst>
      <p:ext uri="{BB962C8B-B14F-4D97-AF65-F5344CB8AC3E}">
        <p14:creationId xmlns:p14="http://schemas.microsoft.com/office/powerpoint/2010/main" val="21797094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5205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1913470989"/>
      </p:ext>
    </p:extLst>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701" r:id="rId10"/>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941441636"/>
      </p:ext>
    </p:extLst>
  </p:cSld>
  <p:clrMap bg1="dk2" tx1="lt1" bg2="dk1"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3195392166"/>
      </p:ext>
    </p:extLst>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2743701203"/>
      </p:ext>
    </p:extLst>
  </p:cSld>
  <p:clrMap bg1="dk2" tx1="lt1" bg2="dk1"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5.xml.rels><?xml version="1.0" encoding="UTF-8" standalone="yes"?>
<Relationships xmlns="http://schemas.openxmlformats.org/package/2006/relationships"><Relationship Id="rId3" Type="http://schemas.openxmlformats.org/officeDocument/2006/relationships/slide" Target="slide28.xml"/><Relationship Id="rId7" Type="http://schemas.openxmlformats.org/officeDocument/2006/relationships/slide" Target="slide55.xml"/><Relationship Id="rId2" Type="http://schemas.openxmlformats.org/officeDocument/2006/relationships/slide" Target="slide6.xml"/><Relationship Id="rId1" Type="http://schemas.openxmlformats.org/officeDocument/2006/relationships/slideLayout" Target="../slideLayouts/slideLayout4.xml"/><Relationship Id="rId6" Type="http://schemas.openxmlformats.org/officeDocument/2006/relationships/slide" Target="slide47.xml"/><Relationship Id="rId5" Type="http://schemas.openxmlformats.org/officeDocument/2006/relationships/slide" Target="slide42.xml"/><Relationship Id="rId4" Type="http://schemas.openxmlformats.org/officeDocument/2006/relationships/slide" Target="slide29.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3.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4.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GI SLIDE DECK 2016</a:t>
            </a:r>
            <a:br>
              <a:rPr lang="en-US" dirty="0" smtClean="0"/>
            </a:br>
            <a:r>
              <a:rPr lang="en-US" sz="2800" b="0" dirty="0" smtClean="0"/>
              <a:t>Selected abstracts </a:t>
            </a:r>
            <a:r>
              <a:rPr lang="en-US" sz="2800" b="0" dirty="0" smtClean="0"/>
              <a:t>on </a:t>
            </a:r>
            <a:r>
              <a:rPr lang="en-US" sz="2800" dirty="0" smtClean="0"/>
              <a:t>Non-Colorectal Cancer</a:t>
            </a:r>
            <a:r>
              <a:rPr lang="en-US" sz="2800" b="0" dirty="0" smtClean="0"/>
              <a:t> from</a:t>
            </a:r>
            <a:r>
              <a:rPr lang="en-US" sz="2800" b="0" dirty="0" smtClean="0"/>
              <a:t>:</a:t>
            </a:r>
            <a:endParaRPr lang="en-GB" sz="2800" b="0" dirty="0"/>
          </a:p>
        </p:txBody>
      </p:sp>
      <p:cxnSp>
        <p:nvCxnSpPr>
          <p:cNvPr id="6" name="Straight Connector 5"/>
          <p:cNvCxnSpPr/>
          <p:nvPr/>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1474220"/>
            <a:ext cx="9144000" cy="454558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9" name="Picture 8"/>
          <p:cNvPicPr preferRelativeResize="0">
            <a:picLocks/>
          </p:cNvPicPr>
          <p:nvPr/>
        </p:nvPicPr>
        <p:blipFill rotWithShape="1">
          <a:blip r:embed="rId2" cstate="print">
            <a:extLst>
              <a:ext uri="{28A0092B-C50C-407E-A947-70E740481C1C}">
                <a14:useLocalDpi xmlns:a14="http://schemas.microsoft.com/office/drawing/2010/main" val="0"/>
              </a:ext>
            </a:extLst>
          </a:blip>
          <a:srcRect t="10392" b="33726"/>
          <a:stretch/>
        </p:blipFill>
        <p:spPr>
          <a:xfrm>
            <a:off x="-20172" y="1532964"/>
            <a:ext cx="9180000" cy="4437541"/>
          </a:xfrm>
          <a:prstGeom prst="rect">
            <a:avLst/>
          </a:prstGeom>
        </p:spPr>
      </p:pic>
      <p:cxnSp>
        <p:nvCxnSpPr>
          <p:cNvPr id="10" name="Straight Connector 9"/>
          <p:cNvCxnSpPr/>
          <p:nvPr/>
        </p:nvCxnSpPr>
        <p:spPr>
          <a:xfrm>
            <a:off x="-20172" y="5991562"/>
            <a:ext cx="9180000" cy="0"/>
          </a:xfrm>
          <a:prstGeom prst="line">
            <a:avLst/>
          </a:prstGeom>
          <a:ln w="76200">
            <a:solidFill>
              <a:srgbClr val="A63D2A"/>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36822" y="5108997"/>
            <a:ext cx="7253416" cy="769441"/>
          </a:xfrm>
          <a:prstGeom prst="rect">
            <a:avLst/>
          </a:prstGeom>
        </p:spPr>
        <p:txBody>
          <a:bodyPr wrap="square">
            <a:spAutoFit/>
          </a:bodyPr>
          <a:lstStyle/>
          <a:p>
            <a:pPr algn="ctr"/>
            <a:r>
              <a:rPr lang="en-GB" sz="2400" b="1" kern="0" dirty="0" smtClean="0">
                <a:solidFill>
                  <a:srgbClr val="FFFFFF"/>
                </a:solidFill>
                <a:effectLst>
                  <a:outerShdw blurRad="127000" sx="101000" sy="101000" algn="ctr" rotWithShape="0">
                    <a:prstClr val="black">
                      <a:alpha val="71000"/>
                    </a:prstClr>
                  </a:outerShdw>
                </a:effectLst>
                <a:latin typeface="Arial"/>
                <a:cs typeface="Arial"/>
              </a:rPr>
              <a:t>18</a:t>
            </a:r>
            <a:r>
              <a:rPr lang="en-GB" sz="2400" b="1" kern="0" baseline="30000" dirty="0" smtClean="0">
                <a:solidFill>
                  <a:srgbClr val="FFFFFF"/>
                </a:solidFill>
                <a:effectLst>
                  <a:outerShdw blurRad="127000" sx="101000" sy="101000" algn="ctr" rotWithShape="0">
                    <a:prstClr val="black">
                      <a:alpha val="71000"/>
                    </a:prstClr>
                  </a:outerShdw>
                </a:effectLst>
                <a:latin typeface="Arial"/>
                <a:cs typeface="Arial"/>
              </a:rPr>
              <a:t>th</a:t>
            </a:r>
            <a:r>
              <a:rPr lang="en-GB" sz="2400" b="1" kern="0" dirty="0" smtClean="0">
                <a:solidFill>
                  <a:srgbClr val="FFFFFF"/>
                </a:solidFill>
                <a:effectLst>
                  <a:outerShdw blurRad="127000" sx="101000" sy="101000" algn="ctr" rotWithShape="0">
                    <a:prstClr val="black">
                      <a:alpha val="71000"/>
                    </a:prstClr>
                  </a:outerShdw>
                </a:effectLst>
                <a:latin typeface="Arial"/>
                <a:cs typeface="Arial"/>
              </a:rPr>
              <a:t> World Congress on Gastrointestinal Cancer</a:t>
            </a:r>
          </a:p>
          <a:p>
            <a:pPr algn="ctr">
              <a:defRPr/>
            </a:pPr>
            <a:r>
              <a:rPr lang="en-US" sz="2000" dirty="0" smtClean="0">
                <a:solidFill>
                  <a:srgbClr val="FFFFFF"/>
                </a:solidFill>
                <a:effectLst>
                  <a:outerShdw blurRad="127000" sx="101000" sy="101000" algn="ctr" rotWithShape="0">
                    <a:prstClr val="black">
                      <a:alpha val="71000"/>
                    </a:prstClr>
                  </a:outerShdw>
                </a:effectLst>
                <a:latin typeface="Arial"/>
                <a:cs typeface="Arial"/>
              </a:rPr>
              <a:t>29 June–2 July 2016 </a:t>
            </a:r>
            <a:r>
              <a:rPr lang="en-US" sz="2000" dirty="0" smtClean="0">
                <a:solidFill>
                  <a:srgbClr val="FFFFFF"/>
                </a:solidFill>
                <a:effectLst>
                  <a:outerShdw blurRad="50800" dist="38100" dir="2700000" algn="tl" rotWithShape="0">
                    <a:prstClr val="black">
                      <a:alpha val="40000"/>
                    </a:prstClr>
                  </a:outerShdw>
                </a:effectLst>
                <a:latin typeface="Arial"/>
                <a:cs typeface="Arial"/>
              </a:rPr>
              <a:t>| </a:t>
            </a:r>
            <a:r>
              <a:rPr lang="en-US" sz="2000" dirty="0" smtClean="0">
                <a:solidFill>
                  <a:srgbClr val="FFFFFF"/>
                </a:solidFill>
                <a:effectLst>
                  <a:outerShdw blurRad="127000" sx="101000" sy="101000" algn="ctr" rotWithShape="0">
                    <a:prstClr val="black">
                      <a:alpha val="71000"/>
                    </a:prstClr>
                  </a:outerShdw>
                </a:effectLst>
                <a:latin typeface="Arial"/>
                <a:cs typeface="Arial"/>
              </a:rPr>
              <a:t>Barcelona, Spain</a:t>
            </a:r>
          </a:p>
        </p:txBody>
      </p:sp>
    </p:spTree>
    <p:extLst>
      <p:ext uri="{BB962C8B-B14F-4D97-AF65-F5344CB8AC3E}">
        <p14:creationId xmlns:p14="http://schemas.microsoft.com/office/powerpoint/2010/main" val="3641944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LBA-002</a:t>
            </a:r>
            <a:r>
              <a:rPr lang="en-GB" dirty="0"/>
              <a:t>: A </a:t>
            </a:r>
            <a:r>
              <a:rPr lang="en-GB" dirty="0" err="1"/>
              <a:t>multicenter</a:t>
            </a:r>
            <a:r>
              <a:rPr lang="en-GB" dirty="0"/>
              <a:t> randomized phase III trial of neo-adjuvant chemotherapy followed by surgery and chemotherapy or by surgery and </a:t>
            </a:r>
            <a:r>
              <a:rPr lang="en-GB" dirty="0" err="1"/>
              <a:t>chemoradiotherapy</a:t>
            </a:r>
            <a:r>
              <a:rPr lang="en-GB" dirty="0"/>
              <a:t> in </a:t>
            </a:r>
            <a:r>
              <a:rPr lang="en-GB" dirty="0" err="1"/>
              <a:t>resectable</a:t>
            </a:r>
            <a:r>
              <a:rPr lang="en-GB" dirty="0"/>
              <a:t> gastric cancer: First results from the CRITICS </a:t>
            </a:r>
            <a:r>
              <a:rPr lang="en-GB" dirty="0" smtClean="0"/>
              <a:t>study – </a:t>
            </a:r>
            <a:r>
              <a:rPr lang="en-GB" dirty="0" err="1" smtClean="0"/>
              <a:t>Verheij</a:t>
            </a:r>
            <a:r>
              <a:rPr lang="en-GB" dirty="0" smtClean="0"/>
              <a:t> M, </a:t>
            </a:r>
            <a:r>
              <a:rPr lang="en-GB" dirty="0"/>
              <a:t>et </a:t>
            </a:r>
            <a:r>
              <a:rPr lang="en-GB" dirty="0" smtClean="0"/>
              <a:t>al </a:t>
            </a:r>
            <a:endParaRPr lang="en-GB" dirty="0"/>
          </a:p>
        </p:txBody>
      </p:sp>
      <p:sp>
        <p:nvSpPr>
          <p:cNvPr id="5123" name="Rectangle 3"/>
          <p:cNvSpPr>
            <a:spLocks noGrp="1" noChangeArrowheads="1"/>
          </p:cNvSpPr>
          <p:nvPr>
            <p:ph type="body" idx="1"/>
          </p:nvPr>
        </p:nvSpPr>
        <p:spPr/>
        <p:txBody>
          <a:bodyPr/>
          <a:lstStyle/>
          <a:p>
            <a:pPr marL="0" indent="0">
              <a:buNone/>
            </a:pPr>
            <a:r>
              <a:rPr lang="en-GB" b="1" dirty="0"/>
              <a:t>Key results (</a:t>
            </a:r>
            <a:r>
              <a:rPr lang="en-GB" b="1" dirty="0" smtClean="0"/>
              <a:t>cont.)</a:t>
            </a:r>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a:spcBef>
                <a:spcPts val="1200"/>
              </a:spcBef>
            </a:pPr>
            <a:r>
              <a:rPr lang="en-GB" dirty="0" smtClean="0"/>
              <a:t>Any surgery-related complications: 145 (22%) patients; in-hospital deaths: 15 (2%)</a:t>
            </a:r>
          </a:p>
          <a:p>
            <a:pPr marL="0" indent="0">
              <a:spcBef>
                <a:spcPts val="1800"/>
              </a:spcBef>
              <a:buNone/>
            </a:pPr>
            <a:r>
              <a:rPr lang="en-GB" b="1" dirty="0" smtClean="0"/>
              <a:t>Conclusions</a:t>
            </a:r>
          </a:p>
          <a:p>
            <a:r>
              <a:rPr lang="en-NZ" b="1" dirty="0" smtClean="0"/>
              <a:t>No difference in OS was observed with CT vs CRT in </a:t>
            </a:r>
            <a:r>
              <a:rPr lang="en-GB" b="1" dirty="0" smtClean="0"/>
              <a:t>patients </a:t>
            </a:r>
            <a:r>
              <a:rPr lang="en-GB" b="1" dirty="0"/>
              <a:t>with resectable GC </a:t>
            </a:r>
          </a:p>
          <a:p>
            <a:r>
              <a:rPr lang="en-NZ" b="1" dirty="0" smtClean="0"/>
              <a:t>The 5-year OS and </a:t>
            </a:r>
            <a:r>
              <a:rPr lang="en-NZ" b="1" dirty="0" err="1" smtClean="0"/>
              <a:t>mOS</a:t>
            </a:r>
            <a:r>
              <a:rPr lang="en-NZ" b="1" dirty="0" smtClean="0"/>
              <a:t> were </a:t>
            </a:r>
            <a:r>
              <a:rPr lang="en-NZ" b="1" dirty="0"/>
              <a:t>comparable with other studies in Western countries</a:t>
            </a:r>
          </a:p>
          <a:p>
            <a:r>
              <a:rPr lang="en-NZ" b="1" dirty="0" smtClean="0"/>
              <a:t>Ongoing analyses may detect subgroups that specifically benefit from treatment, but the current data do not clearly identify any preferred </a:t>
            </a:r>
            <a:r>
              <a:rPr lang="en-NZ" b="1" dirty="0"/>
              <a:t>adjuvant strategy</a:t>
            </a:r>
          </a:p>
          <a:p>
            <a:r>
              <a:rPr lang="en-NZ" b="1" dirty="0" smtClean="0"/>
              <a:t>As </a:t>
            </a:r>
            <a:r>
              <a:rPr lang="en-NZ" b="1" dirty="0"/>
              <a:t>&lt;</a:t>
            </a:r>
            <a:r>
              <a:rPr lang="en-NZ" b="1" dirty="0" smtClean="0"/>
              <a:t>50</a:t>
            </a:r>
            <a:r>
              <a:rPr lang="en-NZ" b="1" dirty="0"/>
              <a:t>% of patients could complete full treatment, more emphasis on pre-operative strategies should be </a:t>
            </a:r>
            <a:r>
              <a:rPr lang="en-NZ" b="1" dirty="0" smtClean="0"/>
              <a:t>considered</a:t>
            </a:r>
            <a:endParaRPr lang="en-GB" b="1" dirty="0" smtClean="0"/>
          </a:p>
          <a:p>
            <a:endParaRPr lang="en-GB" dirty="0"/>
          </a:p>
        </p:txBody>
      </p:sp>
      <p:sp>
        <p:nvSpPr>
          <p:cNvPr id="15" name="Text Placeholder 14"/>
          <p:cNvSpPr>
            <a:spLocks noGrp="1"/>
          </p:cNvSpPr>
          <p:nvPr>
            <p:ph type="body" sz="quarter" idx="11"/>
          </p:nvPr>
        </p:nvSpPr>
        <p:spPr/>
        <p:txBody>
          <a:bodyPr/>
          <a:lstStyle/>
          <a:p>
            <a:r>
              <a:rPr lang="en-GB" dirty="0" err="1"/>
              <a:t>Verheij</a:t>
            </a:r>
            <a:r>
              <a:rPr lang="en-GB" dirty="0"/>
              <a:t> et </a:t>
            </a:r>
            <a:r>
              <a:rPr lang="en-GB" dirty="0" smtClean="0"/>
              <a:t>al. </a:t>
            </a:r>
            <a:r>
              <a:rPr lang="it-IT" dirty="0"/>
              <a:t>Ann </a:t>
            </a:r>
            <a:r>
              <a:rPr lang="it-IT" dirty="0" err="1"/>
              <a:t>Oncol</a:t>
            </a:r>
            <a:r>
              <a:rPr lang="it-IT" dirty="0"/>
              <a:t> 2016; 27 (</a:t>
            </a:r>
            <a:r>
              <a:rPr lang="it-IT" dirty="0" err="1"/>
              <a:t>suppl</a:t>
            </a:r>
            <a:r>
              <a:rPr lang="it-IT" dirty="0"/>
              <a:t> 2): </a:t>
            </a:r>
            <a:r>
              <a:rPr lang="en-GB" dirty="0" err="1" smtClean="0"/>
              <a:t>abstr</a:t>
            </a:r>
            <a:r>
              <a:rPr lang="en-GB" dirty="0" smtClean="0"/>
              <a:t> LBA-02 </a:t>
            </a:r>
            <a:endParaRPr lang="en-GB" dirty="0"/>
          </a:p>
        </p:txBody>
      </p:sp>
      <p:graphicFrame>
        <p:nvGraphicFramePr>
          <p:cNvPr id="8" name="Group 88"/>
          <p:cNvGraphicFramePr>
            <a:graphicFrameLocks noGrp="1"/>
          </p:cNvGraphicFramePr>
          <p:nvPr>
            <p:extLst>
              <p:ext uri="{D42A27DB-BD31-4B8C-83A1-F6EECF244321}">
                <p14:modId xmlns:p14="http://schemas.microsoft.com/office/powerpoint/2010/main" val="3729521904"/>
              </p:ext>
            </p:extLst>
          </p:nvPr>
        </p:nvGraphicFramePr>
        <p:xfrm>
          <a:off x="301990" y="1623977"/>
          <a:ext cx="8615979" cy="2026920"/>
        </p:xfrm>
        <a:graphic>
          <a:graphicData uri="http://schemas.openxmlformats.org/drawingml/2006/table">
            <a:tbl>
              <a:tblPr firstRow="1" bandRow="1">
                <a:tableStyleId>{69012ECD-51FC-41F1-AA8D-1B2483CD663E}</a:tableStyleId>
              </a:tblPr>
              <a:tblGrid>
                <a:gridCol w="3478900"/>
                <a:gridCol w="842481"/>
                <a:gridCol w="883577"/>
                <a:gridCol w="863030"/>
                <a:gridCol w="811658"/>
                <a:gridCol w="821759"/>
                <a:gridCol w="914574"/>
              </a:tblGrid>
              <a:tr h="247582">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NZ" sz="1300" b="1" i="0" u="none" strike="noStrike" cap="none" normalizeH="0" baseline="0" dirty="0" smtClean="0">
                          <a:ln>
                            <a:noFill/>
                          </a:ln>
                          <a:solidFill>
                            <a:schemeClr val="tx2"/>
                          </a:solidFill>
                          <a:effectLst/>
                          <a:latin typeface="Arial" charset="0"/>
                          <a:cs typeface="Arial" charset="0"/>
                        </a:rPr>
                        <a:t>Post-operative AEs in ≥10% of patients</a:t>
                      </a:r>
                      <a:endParaRPr kumimoji="0" lang="en-US" sz="13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algn="ctr"/>
                      <a:r>
                        <a:rPr kumimoji="0" lang="en-NZ" sz="1300" b="1" i="0" u="none" strike="noStrike" kern="1200" cap="none" normalizeH="0" baseline="0" dirty="0" smtClean="0">
                          <a:ln>
                            <a:noFill/>
                          </a:ln>
                          <a:solidFill>
                            <a:schemeClr val="tx2"/>
                          </a:solidFill>
                          <a:effectLst/>
                          <a:latin typeface="Arial" charset="0"/>
                          <a:ea typeface="+mn-ea"/>
                          <a:cs typeface="Arial" charset="0"/>
                        </a:rPr>
                        <a:t>CT (n=238)</a:t>
                      </a:r>
                      <a:endParaRPr kumimoji="0" lang="en-NZ" sz="1300" b="1" i="0" u="none" strike="noStrike" kern="1200" cap="none" normalizeH="0" baseline="0" dirty="0">
                        <a:ln>
                          <a:noFill/>
                        </a:ln>
                        <a:solidFill>
                          <a:schemeClr val="tx2"/>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kumimoji="0" lang="en-NZ" sz="1300" b="1" i="0" u="none" strike="noStrike" kern="1200" cap="none" normalizeH="0" baseline="0" dirty="0">
                        <a:ln>
                          <a:noFill/>
                        </a:ln>
                        <a:solidFill>
                          <a:schemeClr val="tx2"/>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NZ"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1" i="0" u="none" strike="noStrike" cap="none" normalizeH="0" baseline="0" dirty="0" smtClean="0">
                          <a:ln>
                            <a:noFill/>
                          </a:ln>
                          <a:solidFill>
                            <a:schemeClr val="tx2"/>
                          </a:solidFill>
                          <a:effectLst/>
                          <a:latin typeface="Arial" charset="0"/>
                          <a:cs typeface="Arial" charset="0"/>
                        </a:rPr>
                        <a:t>CRT (n=248)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66967">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3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1" i="0" u="none" strike="noStrike" cap="none" normalizeH="0" baseline="0" dirty="0" smtClean="0">
                          <a:ln>
                            <a:noFill/>
                          </a:ln>
                          <a:solidFill>
                            <a:schemeClr val="tx2"/>
                          </a:solidFill>
                          <a:effectLst/>
                          <a:latin typeface="Arial" charset="0"/>
                          <a:cs typeface="Arial" charset="0"/>
                        </a:rPr>
                        <a:t>Grade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1" i="0" u="none" strike="noStrike" cap="none" normalizeH="0" baseline="0" dirty="0" smtClean="0">
                          <a:ln>
                            <a:noFill/>
                          </a:ln>
                          <a:solidFill>
                            <a:schemeClr val="tx2"/>
                          </a:solidFill>
                          <a:effectLst/>
                          <a:latin typeface="Arial" charset="0"/>
                          <a:cs typeface="Arial" charset="0"/>
                        </a:rPr>
                        <a:t>Grade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1" i="0" u="none" strike="noStrike" cap="none" normalizeH="0" baseline="0" dirty="0" smtClean="0">
                          <a:ln>
                            <a:noFill/>
                          </a:ln>
                          <a:solidFill>
                            <a:schemeClr val="tx2"/>
                          </a:solidFill>
                          <a:effectLst/>
                          <a:latin typeface="Arial" charset="0"/>
                          <a:cs typeface="Arial" charset="0"/>
                        </a:rPr>
                        <a:t>Sum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1" i="0" u="none" strike="noStrike" cap="none" normalizeH="0" baseline="0" dirty="0" smtClean="0">
                          <a:ln>
                            <a:noFill/>
                          </a:ln>
                          <a:solidFill>
                            <a:schemeClr val="tx2"/>
                          </a:solidFill>
                          <a:effectLst/>
                          <a:latin typeface="Arial" charset="0"/>
                          <a:cs typeface="Arial" charset="0"/>
                        </a:rPr>
                        <a:t>Grade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1" i="0" u="none" strike="noStrike" cap="none" normalizeH="0" baseline="0" dirty="0" smtClean="0">
                          <a:ln>
                            <a:noFill/>
                          </a:ln>
                          <a:solidFill>
                            <a:schemeClr val="tx2"/>
                          </a:solidFill>
                          <a:effectLst/>
                          <a:latin typeface="Arial" charset="0"/>
                          <a:cs typeface="Arial" charset="0"/>
                        </a:rPr>
                        <a:t>Grade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1" i="0" u="none" strike="noStrike" cap="none" normalizeH="0" baseline="0" dirty="0" smtClean="0">
                          <a:ln>
                            <a:noFill/>
                          </a:ln>
                          <a:solidFill>
                            <a:schemeClr val="tx2"/>
                          </a:solidFill>
                          <a:effectLst/>
                          <a:latin typeface="Arial" charset="0"/>
                          <a:cs typeface="Arial" charset="0"/>
                        </a:rPr>
                        <a:t>Sum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669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300" dirty="0" smtClean="0">
                          <a:latin typeface="Arial" pitchFamily="34" charset="0"/>
                          <a:cs typeface="Arial" pitchFamily="34" charset="0"/>
                        </a:rPr>
                        <a:t>Neutropenia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300" dirty="0" smtClean="0">
                          <a:latin typeface="Arial" pitchFamily="34" charset="0"/>
                          <a:cs typeface="Arial" pitchFamily="34" charset="0"/>
                        </a:rPr>
                        <a:t>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300" dirty="0" smtClean="0">
                          <a:latin typeface="Arial" pitchFamily="34" charset="0"/>
                          <a:cs typeface="Arial" pitchFamily="34" charset="0"/>
                        </a:rPr>
                        <a:t>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300" dirty="0" smtClean="0">
                          <a:latin typeface="Arial" pitchFamily="34" charset="0"/>
                          <a:cs typeface="Arial" pitchFamily="34" charset="0"/>
                        </a:rPr>
                        <a:t>81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300" dirty="0" smtClean="0">
                          <a:latin typeface="Arial" pitchFamily="34" charset="0"/>
                          <a:cs typeface="Arial" pitchFamily="34" charset="0"/>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300" dirty="0" smtClean="0">
                          <a:latin typeface="Arial" pitchFamily="34" charset="0"/>
                          <a:cs typeface="Arial" pitchFamily="34"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300" dirty="0" smtClean="0">
                          <a:latin typeface="Arial" pitchFamily="34" charset="0"/>
                          <a:cs typeface="Arial" pitchFamily="34" charset="0"/>
                        </a:rPr>
                        <a:t>10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669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300" dirty="0" smtClean="0">
                          <a:latin typeface="Arial" pitchFamily="34" charset="0"/>
                          <a:cs typeface="Arial" pitchFamily="34" charset="0"/>
                        </a:rPr>
                        <a:t>Febrile neutropenia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pt-BR" sz="1300" dirty="0" smtClean="0">
                          <a:latin typeface="Arial" pitchFamily="34" charset="0"/>
                          <a:cs typeface="Arial" pitchFamily="34" charset="0"/>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smtClean="0">
                          <a:latin typeface="Arial" pitchFamily="34" charset="0"/>
                          <a:cs typeface="Arial" pitchFamily="34"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300" dirty="0" smtClean="0">
                          <a:latin typeface="Arial" pitchFamily="34" charset="0"/>
                          <a:cs typeface="Arial" pitchFamily="34" charset="0"/>
                        </a:rPr>
                        <a:t>5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smtClean="0">
                          <a:latin typeface="Arial" pitchFamily="34" charset="0"/>
                          <a:cs typeface="Arial" pitchFamily="34" charset="0"/>
                        </a:rPr>
                        <a:t>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smtClean="0">
                          <a:latin typeface="Arial" pitchFamily="34" charset="0"/>
                          <a:cs typeface="Arial" pitchFamily="34"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300" dirty="0" smtClean="0">
                          <a:latin typeface="Arial" pitchFamily="34" charset="0"/>
                          <a:cs typeface="Arial" pitchFamily="34" charset="0"/>
                        </a:rPr>
                        <a:t>6 (2)</a:t>
                      </a:r>
                      <a:endParaRPr lang="en-GB" sz="130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r h="2669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300" dirty="0" smtClean="0">
                          <a:latin typeface="Arial" pitchFamily="34" charset="0"/>
                          <a:cs typeface="Arial" pitchFamily="34" charset="0"/>
                        </a:rPr>
                        <a:t>Anorexia</a:t>
                      </a:r>
                      <a:endParaRPr lang="pt-BR" sz="130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pt-BR" sz="1300" dirty="0" smtClean="0">
                          <a:latin typeface="Arial" pitchFamily="34" charset="0"/>
                          <a:cs typeface="Arial" pitchFamily="34" charset="0"/>
                        </a:rPr>
                        <a:t>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smtClean="0">
                          <a:latin typeface="Arial" pitchFamily="34" charset="0"/>
                          <a:cs typeface="Arial" pitchFamily="34"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300" dirty="0" smtClean="0">
                          <a:latin typeface="Arial" pitchFamily="34" charset="0"/>
                          <a:cs typeface="Arial" pitchFamily="34" charset="0"/>
                        </a:rPr>
                        <a:t>20 (8)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smtClean="0">
                          <a:latin typeface="Arial" pitchFamily="34" charset="0"/>
                          <a:cs typeface="Arial" pitchFamily="34" charset="0"/>
                        </a:rPr>
                        <a:t>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smtClean="0">
                          <a:latin typeface="Arial" pitchFamily="34" charset="0"/>
                          <a:cs typeface="Arial" pitchFamily="34"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300" dirty="0" smtClean="0">
                          <a:latin typeface="Arial" pitchFamily="34" charset="0"/>
                          <a:cs typeface="Arial" pitchFamily="34" charset="0"/>
                        </a:rPr>
                        <a:t>30 (12)</a:t>
                      </a:r>
                      <a:endParaRPr lang="en-GB" sz="130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r>
              <a:tr h="2669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300" dirty="0" smtClean="0">
                          <a:latin typeface="Arial" pitchFamily="34" charset="0"/>
                          <a:cs typeface="Arial" pitchFamily="34" charset="0"/>
                        </a:rPr>
                        <a:t>Nausea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pt-BR" sz="1300" dirty="0" smtClean="0">
                          <a:latin typeface="Arial" pitchFamily="34" charset="0"/>
                          <a:cs typeface="Arial" pitchFamily="34" charset="0"/>
                        </a:rPr>
                        <a:t>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smtClean="0">
                          <a:latin typeface="Arial" pitchFamily="34" charset="0"/>
                          <a:cs typeface="Arial" pitchFamily="34"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300" dirty="0" smtClean="0">
                          <a:latin typeface="Arial" pitchFamily="34" charset="0"/>
                          <a:cs typeface="Arial" pitchFamily="34" charset="0"/>
                        </a:rPr>
                        <a:t>27 (11)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smtClean="0">
                          <a:latin typeface="Arial" pitchFamily="34" charset="0"/>
                          <a:cs typeface="Arial" pitchFamily="34" charset="0"/>
                        </a:rPr>
                        <a:t>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smtClean="0">
                          <a:latin typeface="Arial" pitchFamily="34" charset="0"/>
                          <a:cs typeface="Arial" pitchFamily="34"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300" dirty="0" smtClean="0">
                          <a:latin typeface="Arial" pitchFamily="34" charset="0"/>
                          <a:cs typeface="Arial" pitchFamily="34" charset="0"/>
                        </a:rPr>
                        <a:t>22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r h="2669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300" dirty="0" smtClean="0">
                          <a:latin typeface="Arial" pitchFamily="34" charset="0"/>
                          <a:cs typeface="Arial" pitchFamily="34" charset="0"/>
                        </a:rPr>
                        <a:t>Fatigue</a:t>
                      </a:r>
                      <a:endParaRPr lang="pt-BR" sz="130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pt-BR" sz="1300" dirty="0" smtClean="0">
                          <a:latin typeface="Arial" pitchFamily="34" charset="0"/>
                          <a:cs typeface="Arial" pitchFamily="34" charset="0"/>
                        </a:rPr>
                        <a:t>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smtClean="0">
                          <a:latin typeface="Arial" pitchFamily="34" charset="0"/>
                          <a:cs typeface="Arial" pitchFamily="34"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300" dirty="0" smtClean="0">
                          <a:latin typeface="Arial" pitchFamily="34" charset="0"/>
                          <a:cs typeface="Arial" pitchFamily="34" charset="0"/>
                        </a:rPr>
                        <a:t>20 (8)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smtClean="0">
                          <a:latin typeface="Arial" pitchFamily="34" charset="0"/>
                          <a:cs typeface="Arial" pitchFamily="34" charset="0"/>
                        </a:rPr>
                        <a:t>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smtClean="0">
                          <a:latin typeface="Arial" pitchFamily="34" charset="0"/>
                          <a:cs typeface="Arial" pitchFamily="34"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smtClean="0">
                          <a:latin typeface="Arial" pitchFamily="34" charset="0"/>
                          <a:cs typeface="Arial" pitchFamily="34" charset="0"/>
                        </a:rPr>
                        <a:t>25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r>
            </a:tbl>
          </a:graphicData>
        </a:graphic>
      </p:graphicFrame>
      <p:sp>
        <p:nvSpPr>
          <p:cNvPr id="9" name="Text Placeholder 22"/>
          <p:cNvSpPr>
            <a:spLocks noGrp="1"/>
          </p:cNvSpPr>
          <p:nvPr>
            <p:ph type="body" sz="quarter" idx="10"/>
          </p:nvPr>
        </p:nvSpPr>
        <p:spPr>
          <a:xfrm>
            <a:off x="365125" y="6315740"/>
            <a:ext cx="4130675" cy="267623"/>
          </a:xfrm>
        </p:spPr>
        <p:txBody>
          <a:bodyPr/>
          <a:lstStyle/>
          <a:p>
            <a:r>
              <a:rPr lang="en-GB" dirty="0" smtClean="0"/>
              <a:t>*p&lt;0.001.</a:t>
            </a:r>
            <a:endParaRPr lang="en-GB" dirty="0"/>
          </a:p>
        </p:txBody>
      </p:sp>
    </p:spTree>
    <p:custDataLst>
      <p:tags r:id="rId1"/>
    </p:custDataLst>
    <p:extLst>
      <p:ext uri="{BB962C8B-B14F-4D97-AF65-F5344CB8AC3E}">
        <p14:creationId xmlns:p14="http://schemas.microsoft.com/office/powerpoint/2010/main" val="4000980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LBA-04</a:t>
            </a:r>
            <a:r>
              <a:rPr lang="en-GB" dirty="0"/>
              <a:t>: The E-DIS study, a randomized discontinuation trial of first-line chemotherapy (CT) in patients with metastatic squamous-cell </a:t>
            </a:r>
            <a:r>
              <a:rPr lang="en-GB" dirty="0" err="1"/>
              <a:t>esophageal</a:t>
            </a:r>
            <a:r>
              <a:rPr lang="en-GB" dirty="0"/>
              <a:t> cancer (MSEC): efficacy and quality of life results </a:t>
            </a:r>
            <a:r>
              <a:rPr lang="en-GB" dirty="0" smtClean="0"/>
              <a:t/>
            </a:r>
            <a:br>
              <a:rPr lang="en-GB" dirty="0" smtClean="0"/>
            </a:br>
            <a:r>
              <a:rPr lang="en-GB" dirty="0" smtClean="0"/>
              <a:t>– </a:t>
            </a:r>
            <a:r>
              <a:rPr lang="en-GB" dirty="0" err="1" smtClean="0"/>
              <a:t>Adenis</a:t>
            </a:r>
            <a:r>
              <a:rPr lang="en-GB" dirty="0" smtClean="0"/>
              <a:t> A, </a:t>
            </a:r>
            <a:r>
              <a:rPr lang="en-GB" dirty="0"/>
              <a:t>et </a:t>
            </a:r>
            <a:r>
              <a:rPr lang="en-GB" dirty="0" smtClean="0"/>
              <a:t>al </a:t>
            </a:r>
            <a:endParaRPr lang="en-GB" dirty="0"/>
          </a:p>
        </p:txBody>
      </p:sp>
      <p:sp>
        <p:nvSpPr>
          <p:cNvPr id="5123" name="Rectangle 3"/>
          <p:cNvSpPr>
            <a:spLocks noGrp="1" noChangeArrowheads="1"/>
          </p:cNvSpPr>
          <p:nvPr>
            <p:ph type="body" idx="1"/>
          </p:nvPr>
        </p:nvSpPr>
        <p:spPr/>
        <p:txBody>
          <a:bodyPr/>
          <a:lstStyle/>
          <a:p>
            <a:pPr marL="0" indent="0">
              <a:buNone/>
            </a:pPr>
            <a:r>
              <a:rPr lang="en-GB" b="1" dirty="0"/>
              <a:t>Study objective</a:t>
            </a:r>
            <a:r>
              <a:rPr lang="en-GB" dirty="0"/>
              <a:t> </a:t>
            </a:r>
            <a:endParaRPr lang="en-GB" dirty="0" smtClean="0"/>
          </a:p>
          <a:p>
            <a:r>
              <a:rPr lang="en-GB" dirty="0" smtClean="0"/>
              <a:t>To assess the benefit of </a:t>
            </a:r>
            <a:r>
              <a:rPr lang="en-GB" dirty="0" smtClean="0"/>
              <a:t>1L </a:t>
            </a:r>
            <a:r>
              <a:rPr lang="en-GB" dirty="0" smtClean="0"/>
              <a:t>chemotherapy in MSEC patients free from progression after 6 weeks of chemotherapy</a:t>
            </a:r>
            <a:endParaRPr lang="en-GB" dirty="0"/>
          </a:p>
        </p:txBody>
      </p:sp>
      <p:sp>
        <p:nvSpPr>
          <p:cNvPr id="14" name="Text Placeholder 13"/>
          <p:cNvSpPr>
            <a:spLocks noGrp="1"/>
          </p:cNvSpPr>
          <p:nvPr>
            <p:ph type="body" sz="quarter" idx="10"/>
          </p:nvPr>
        </p:nvSpPr>
        <p:spPr/>
        <p:txBody>
          <a:bodyPr/>
          <a:lstStyle/>
          <a:p>
            <a:r>
              <a:rPr lang="en-GB" dirty="0" smtClean="0"/>
              <a:t>*LV5FU2-CDDP q2w (n=7), FOLFOX (n=24). </a:t>
            </a:r>
            <a:endParaRPr lang="en-GB" dirty="0"/>
          </a:p>
        </p:txBody>
      </p:sp>
      <p:sp>
        <p:nvSpPr>
          <p:cNvPr id="15" name="Text Placeholder 14"/>
          <p:cNvSpPr>
            <a:spLocks noGrp="1"/>
          </p:cNvSpPr>
          <p:nvPr>
            <p:ph type="body" sz="quarter" idx="11"/>
          </p:nvPr>
        </p:nvSpPr>
        <p:spPr/>
        <p:txBody>
          <a:bodyPr/>
          <a:lstStyle/>
          <a:p>
            <a:r>
              <a:rPr lang="en-GB" b="1" dirty="0"/>
              <a:t>Note: Based on data from abstract only</a:t>
            </a:r>
          </a:p>
          <a:p>
            <a:r>
              <a:rPr lang="en-GB" dirty="0" err="1" smtClean="0"/>
              <a:t>Adenis</a:t>
            </a:r>
            <a:r>
              <a:rPr lang="en-GB" dirty="0" smtClean="0"/>
              <a:t> </a:t>
            </a:r>
            <a:r>
              <a:rPr lang="en-GB" dirty="0"/>
              <a:t>et </a:t>
            </a:r>
            <a:r>
              <a:rPr lang="en-GB" dirty="0" smtClean="0"/>
              <a:t>al. Ann </a:t>
            </a:r>
            <a:r>
              <a:rPr lang="en-GB" dirty="0" err="1" smtClean="0"/>
              <a:t>Oncol</a:t>
            </a:r>
            <a:r>
              <a:rPr lang="en-GB" dirty="0" smtClean="0"/>
              <a:t> 2016; 27 (</a:t>
            </a:r>
            <a:r>
              <a:rPr lang="en-GB" dirty="0" err="1" smtClean="0"/>
              <a:t>suppl</a:t>
            </a:r>
            <a:r>
              <a:rPr lang="en-GB" dirty="0" smtClean="0"/>
              <a:t> 2): </a:t>
            </a:r>
            <a:r>
              <a:rPr lang="en-GB" dirty="0" err="1" smtClean="0"/>
              <a:t>abstr</a:t>
            </a:r>
            <a:r>
              <a:rPr lang="en-GB" dirty="0" smtClean="0"/>
              <a:t> LBA-04 </a:t>
            </a:r>
            <a:endParaRPr lang="en-GB" dirty="0"/>
          </a:p>
        </p:txBody>
      </p:sp>
      <p:sp>
        <p:nvSpPr>
          <p:cNvPr id="6" name="Oval 14"/>
          <p:cNvSpPr>
            <a:spLocks noChangeArrowheads="1"/>
          </p:cNvSpPr>
          <p:nvPr/>
        </p:nvSpPr>
        <p:spPr bwMode="auto">
          <a:xfrm>
            <a:off x="4055837" y="338064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a:solidFill>
                  <a:srgbClr val="043882"/>
                </a:solidFill>
                <a:latin typeface="Arial"/>
                <a:ea typeface="SimSun" pitchFamily="2" charset="-122"/>
                <a:cs typeface="Arial"/>
              </a:rPr>
              <a:t>R</a:t>
            </a:r>
          </a:p>
          <a:p>
            <a:pPr algn="ctr"/>
            <a:r>
              <a:rPr lang="en-GB" altLang="zh-CN" b="1" dirty="0">
                <a:solidFill>
                  <a:srgbClr val="043882"/>
                </a:solidFill>
                <a:latin typeface="Arial"/>
                <a:ea typeface="SimSun" pitchFamily="2" charset="-122"/>
                <a:cs typeface="Arial"/>
              </a:rPr>
              <a:t>1:1</a:t>
            </a:r>
          </a:p>
        </p:txBody>
      </p:sp>
      <p:cxnSp>
        <p:nvCxnSpPr>
          <p:cNvPr id="7" name="AutoShape 15"/>
          <p:cNvCxnSpPr>
            <a:cxnSpLocks noChangeShapeType="1"/>
            <a:stCxn id="6" idx="0"/>
            <a:endCxn id="11" idx="1"/>
          </p:cNvCxnSpPr>
          <p:nvPr/>
        </p:nvCxnSpPr>
        <p:spPr bwMode="auto">
          <a:xfrm rot="5400000" flipH="1" flipV="1">
            <a:off x="4266171" y="2871924"/>
            <a:ext cx="590183" cy="427254"/>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7938306" y="2558780"/>
            <a:ext cx="687079" cy="469696"/>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PD</a:t>
            </a:r>
          </a:p>
        </p:txBody>
      </p:sp>
      <p:cxnSp>
        <p:nvCxnSpPr>
          <p:cNvPr id="9" name="AutoShape 19"/>
          <p:cNvCxnSpPr>
            <a:cxnSpLocks noChangeShapeType="1"/>
          </p:cNvCxnSpPr>
          <p:nvPr/>
        </p:nvCxnSpPr>
        <p:spPr bwMode="auto">
          <a:xfrm>
            <a:off x="3799114" y="3672742"/>
            <a:ext cx="256723"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a:stCxn id="11" idx="3"/>
            <a:endCxn id="8" idx="1"/>
          </p:cNvCxnSpPr>
          <p:nvPr/>
        </p:nvCxnSpPr>
        <p:spPr bwMode="auto">
          <a:xfrm>
            <a:off x="7330966" y="2790459"/>
            <a:ext cx="607340" cy="3169"/>
          </a:xfrm>
          <a:prstGeom prst="straightConnector1">
            <a:avLst/>
          </a:prstGeom>
          <a:noFill/>
          <a:ln w="57150">
            <a:solidFill>
              <a:schemeClr val="bg2">
                <a:lumMod val="60000"/>
                <a:lumOff val="40000"/>
              </a:schemeClr>
            </a:solidFill>
            <a:round/>
            <a:headEnd/>
            <a:tailEnd type="triangle" w="med" len="med"/>
          </a:ln>
        </p:spPr>
      </p:cxnSp>
      <p:sp>
        <p:nvSpPr>
          <p:cNvPr id="11" name="AutoShape 8"/>
          <p:cNvSpPr>
            <a:spLocks noChangeArrowheads="1"/>
          </p:cNvSpPr>
          <p:nvPr/>
        </p:nvSpPr>
        <p:spPr bwMode="auto">
          <a:xfrm>
            <a:off x="4774889" y="2200276"/>
            <a:ext cx="2556077" cy="118036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latin typeface="Arial"/>
                <a:ea typeface="SimSun" pitchFamily="2" charset="-122"/>
                <a:cs typeface="Arial"/>
              </a:rPr>
              <a:t>Continuation arm </a:t>
            </a:r>
            <a:br>
              <a:rPr lang="en-GB" altLang="zh-CN" b="1" dirty="0" smtClean="0">
                <a:solidFill>
                  <a:srgbClr val="FFFFFF"/>
                </a:solidFill>
                <a:latin typeface="Arial"/>
                <a:ea typeface="SimSun" pitchFamily="2" charset="-122"/>
                <a:cs typeface="Arial"/>
              </a:rPr>
            </a:br>
            <a:r>
              <a:rPr lang="en-GB" altLang="zh-CN" dirty="0" smtClean="0">
                <a:solidFill>
                  <a:srgbClr val="FFFFFF"/>
                </a:solidFill>
                <a:latin typeface="Arial"/>
                <a:ea typeface="SimSun" pitchFamily="2" charset="-122"/>
                <a:cs typeface="Arial"/>
              </a:rPr>
              <a:t>CT</a:t>
            </a:r>
            <a:r>
              <a:rPr lang="en-GB" altLang="zh-CN" dirty="0">
                <a:solidFill>
                  <a:srgbClr val="FFFFFF"/>
                </a:solidFill>
                <a:latin typeface="Arial"/>
                <a:ea typeface="SimSun" pitchFamily="2" charset="-122"/>
                <a:cs typeface="Arial"/>
              </a:rPr>
              <a:t>* continuation + </a:t>
            </a:r>
            <a:r>
              <a:rPr lang="en-GB" altLang="zh-CN" dirty="0" smtClean="0">
                <a:solidFill>
                  <a:srgbClr val="FFFFFF"/>
                </a:solidFill>
                <a:latin typeface="Arial"/>
                <a:ea typeface="SimSun" pitchFamily="2" charset="-122"/>
                <a:cs typeface="Arial"/>
              </a:rPr>
              <a:t>BSC</a:t>
            </a:r>
            <a:endParaRPr lang="en-GB" altLang="zh-CN" dirty="0">
              <a:solidFill>
                <a:srgbClr val="FFFFFF"/>
              </a:solidFill>
              <a:latin typeface="Arial"/>
              <a:ea typeface="SimSun" pitchFamily="2" charset="-122"/>
              <a:cs typeface="Arial"/>
            </a:endParaRPr>
          </a:p>
          <a:p>
            <a:pPr algn="ctr" defTabSz="892175" eaLnBrk="0" hangingPunct="0"/>
            <a:r>
              <a:rPr lang="en-GB" altLang="zh-CN" dirty="0">
                <a:solidFill>
                  <a:srgbClr val="FFFFFF"/>
                </a:solidFill>
                <a:latin typeface="Arial"/>
                <a:ea typeface="SimSun" pitchFamily="2" charset="-122"/>
                <a:cs typeface="Arial"/>
              </a:rPr>
              <a:t>(n=31)</a:t>
            </a:r>
          </a:p>
        </p:txBody>
      </p:sp>
      <p:sp>
        <p:nvSpPr>
          <p:cNvPr id="12" name="AutoShape 9"/>
          <p:cNvSpPr>
            <a:spLocks noChangeArrowheads="1"/>
          </p:cNvSpPr>
          <p:nvPr/>
        </p:nvSpPr>
        <p:spPr bwMode="auto">
          <a:xfrm>
            <a:off x="479424" y="2950240"/>
            <a:ext cx="3319690" cy="14470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latin typeface="Arial"/>
                <a:ea typeface="SimSun" pitchFamily="2" charset="-122"/>
                <a:cs typeface="Arial"/>
              </a:rPr>
              <a:t>Key patient inclusion criteria</a:t>
            </a:r>
            <a:endParaRPr lang="en-GB" altLang="zh-CN"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MSEC </a:t>
            </a:r>
          </a:p>
          <a:p>
            <a:pPr marL="228600" indent="-228600" defTabSz="892175" eaLnBrk="0" hangingPunct="0">
              <a:spcAft>
                <a:spcPct val="30000"/>
              </a:spcAft>
              <a:buFont typeface="Arial" pitchFamily="34" charset="0"/>
              <a:buChar char="•"/>
            </a:pPr>
            <a:r>
              <a:rPr lang="en-GB" altLang="zh-CN" dirty="0" smtClean="0">
                <a:solidFill>
                  <a:srgbClr val="FFFFFF"/>
                </a:solidFill>
                <a:latin typeface="Arial"/>
                <a:ea typeface="SimSun" pitchFamily="2" charset="-122"/>
                <a:cs typeface="Arial"/>
              </a:rPr>
              <a:t>ECOG PS ≤2</a:t>
            </a:r>
            <a:endParaRPr lang="en-GB" altLang="zh-CN" dirty="0">
              <a:solidFill>
                <a:srgbClr val="FFFFFF"/>
              </a:solidFill>
              <a:latin typeface="Arial"/>
              <a:ea typeface="SimSun" pitchFamily="2" charset="-122"/>
              <a:cs typeface="Arial"/>
            </a:endParaRPr>
          </a:p>
          <a:p>
            <a:pPr defTabSz="892175" eaLnBrk="0" hangingPunct="0">
              <a:spcAft>
                <a:spcPct val="30000"/>
              </a:spcAft>
            </a:pPr>
            <a:r>
              <a:rPr lang="en-GB" altLang="zh-CN" dirty="0">
                <a:solidFill>
                  <a:srgbClr val="FFFFFF"/>
                </a:solidFill>
                <a:latin typeface="Arial"/>
                <a:ea typeface="SimSun" pitchFamily="2" charset="-122"/>
                <a:cs typeface="Arial"/>
              </a:rPr>
              <a:t>(n=67)</a:t>
            </a:r>
          </a:p>
        </p:txBody>
      </p:sp>
      <p:sp>
        <p:nvSpPr>
          <p:cNvPr id="13" name="Rectangle 9"/>
          <p:cNvSpPr txBox="1">
            <a:spLocks noChangeArrowheads="1"/>
          </p:cNvSpPr>
          <p:nvPr/>
        </p:nvSpPr>
        <p:spPr bwMode="auto">
          <a:xfrm>
            <a:off x="527049" y="5332278"/>
            <a:ext cx="4130676" cy="76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a:t>
            </a:r>
          </a:p>
          <a:p>
            <a:pPr>
              <a:buClr>
                <a:srgbClr val="043882"/>
              </a:buClr>
            </a:pPr>
            <a:r>
              <a:rPr lang="en-GB" kern="0" dirty="0" smtClean="0"/>
              <a:t>9-month survival rate 	</a:t>
            </a:r>
          </a:p>
          <a:p>
            <a:pPr>
              <a:buClr>
                <a:srgbClr val="043882"/>
              </a:buClr>
            </a:pPr>
            <a:endParaRPr lang="en-GB" kern="0" dirty="0" smtClean="0"/>
          </a:p>
        </p:txBody>
      </p:sp>
      <p:sp>
        <p:nvSpPr>
          <p:cNvPr id="16" name="Content Placeholder 26"/>
          <p:cNvSpPr txBox="1">
            <a:spLocks/>
          </p:cNvSpPr>
          <p:nvPr/>
        </p:nvSpPr>
        <p:spPr>
          <a:xfrm>
            <a:off x="4762500" y="5332278"/>
            <a:ext cx="4130675" cy="7651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OS, PFS, </a:t>
            </a:r>
            <a:r>
              <a:rPr lang="en-GB" kern="0" dirty="0" err="1" smtClean="0"/>
              <a:t>QoL</a:t>
            </a:r>
            <a:endParaRPr lang="en-GB" kern="0" dirty="0"/>
          </a:p>
        </p:txBody>
      </p:sp>
      <p:cxnSp>
        <p:nvCxnSpPr>
          <p:cNvPr id="17" name="AutoShape 16"/>
          <p:cNvCxnSpPr>
            <a:cxnSpLocks noChangeShapeType="1"/>
            <a:stCxn id="6" idx="4"/>
            <a:endCxn id="20" idx="1"/>
          </p:cNvCxnSpPr>
          <p:nvPr/>
        </p:nvCxnSpPr>
        <p:spPr bwMode="auto">
          <a:xfrm rot="16200000" flipH="1">
            <a:off x="4356733" y="3955743"/>
            <a:ext cx="409059" cy="427255"/>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7938306" y="4132669"/>
            <a:ext cx="687079" cy="477432"/>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PD</a:t>
            </a:r>
          </a:p>
        </p:txBody>
      </p:sp>
      <p:sp>
        <p:nvSpPr>
          <p:cNvPr id="20" name="AutoShape 12"/>
          <p:cNvSpPr>
            <a:spLocks noChangeArrowheads="1"/>
          </p:cNvSpPr>
          <p:nvPr/>
        </p:nvSpPr>
        <p:spPr bwMode="auto">
          <a:xfrm>
            <a:off x="4774890" y="3762375"/>
            <a:ext cx="2556076" cy="1223051"/>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b="1" dirty="0" smtClean="0">
                <a:solidFill>
                  <a:srgbClr val="4D4D4D"/>
                </a:solidFill>
                <a:latin typeface="Arial"/>
                <a:ea typeface="SimSun" pitchFamily="2" charset="-122"/>
                <a:cs typeface="Arial"/>
              </a:rPr>
              <a:t>Discontinuation arm </a:t>
            </a:r>
            <a:r>
              <a:rPr lang="en-GB" altLang="zh-CN" dirty="0">
                <a:solidFill>
                  <a:srgbClr val="4D4D4D"/>
                </a:solidFill>
                <a:latin typeface="Arial"/>
                <a:ea typeface="SimSun" pitchFamily="2" charset="-122"/>
                <a:cs typeface="Arial"/>
              </a:rPr>
              <a:t>CT discontinuation + </a:t>
            </a:r>
            <a:r>
              <a:rPr lang="en-GB" altLang="zh-CN" dirty="0" smtClean="0">
                <a:solidFill>
                  <a:srgbClr val="4D4D4D"/>
                </a:solidFill>
                <a:latin typeface="Arial"/>
                <a:ea typeface="SimSun" pitchFamily="2" charset="-122"/>
                <a:cs typeface="Arial"/>
              </a:rPr>
              <a:t>BSC </a:t>
            </a:r>
            <a:br>
              <a:rPr lang="en-GB" altLang="zh-CN" dirty="0" smtClean="0">
                <a:solidFill>
                  <a:srgbClr val="4D4D4D"/>
                </a:solidFill>
                <a:latin typeface="Arial"/>
                <a:ea typeface="SimSun" pitchFamily="2" charset="-122"/>
                <a:cs typeface="Arial"/>
              </a:rPr>
            </a:br>
            <a:r>
              <a:rPr lang="en-GB" altLang="zh-CN" dirty="0" smtClean="0">
                <a:solidFill>
                  <a:srgbClr val="4D4D4D"/>
                </a:solidFill>
                <a:latin typeface="Arial"/>
                <a:ea typeface="SimSun" pitchFamily="2" charset="-122"/>
                <a:cs typeface="Arial"/>
              </a:rPr>
              <a:t>(n=33</a:t>
            </a:r>
            <a:r>
              <a:rPr lang="en-GB" altLang="zh-CN" dirty="0">
                <a:solidFill>
                  <a:srgbClr val="4D4D4D"/>
                </a:solidFill>
                <a:latin typeface="Arial"/>
                <a:ea typeface="SimSun" pitchFamily="2" charset="-122"/>
                <a:cs typeface="Arial"/>
              </a:rPr>
              <a:t>)</a:t>
            </a:r>
          </a:p>
        </p:txBody>
      </p:sp>
      <p:cxnSp>
        <p:nvCxnSpPr>
          <p:cNvPr id="21" name="AutoShape 21"/>
          <p:cNvCxnSpPr>
            <a:cxnSpLocks noChangeShapeType="1"/>
            <a:stCxn id="20" idx="3"/>
            <a:endCxn id="18" idx="1"/>
          </p:cNvCxnSpPr>
          <p:nvPr/>
        </p:nvCxnSpPr>
        <p:spPr bwMode="auto">
          <a:xfrm flipV="1">
            <a:off x="7330966" y="4371385"/>
            <a:ext cx="607340" cy="2516"/>
          </a:xfrm>
          <a:prstGeom prst="straightConnector1">
            <a:avLst/>
          </a:prstGeom>
          <a:noFill/>
          <a:ln w="57150">
            <a:solidFill>
              <a:schemeClr val="bg2">
                <a:lumMod val="60000"/>
                <a:lumOff val="40000"/>
              </a:schemeClr>
            </a:solidFill>
            <a:round/>
            <a:headEnd/>
            <a:tailEnd type="triangle" w="med" len="med"/>
          </a:ln>
        </p:spPr>
      </p:cxnSp>
    </p:spTree>
    <p:custDataLst>
      <p:tags r:id="rId1"/>
    </p:custDataLst>
    <p:extLst>
      <p:ext uri="{BB962C8B-B14F-4D97-AF65-F5344CB8AC3E}">
        <p14:creationId xmlns:p14="http://schemas.microsoft.com/office/powerpoint/2010/main" val="3560679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LBA-04</a:t>
            </a:r>
            <a:r>
              <a:rPr lang="en-GB" dirty="0"/>
              <a:t>: The E-DIS study, a randomized discontinuation trial of first-line chemotherapy (CT) in patients with metastatic squamous-cell </a:t>
            </a:r>
            <a:r>
              <a:rPr lang="en-GB" dirty="0" err="1"/>
              <a:t>esophageal</a:t>
            </a:r>
            <a:r>
              <a:rPr lang="en-GB" dirty="0"/>
              <a:t> cancer (MSEC): efficacy and quality of life results </a:t>
            </a:r>
            <a:r>
              <a:rPr lang="en-GB" dirty="0" smtClean="0"/>
              <a:t/>
            </a:r>
            <a:br>
              <a:rPr lang="en-GB" dirty="0" smtClean="0"/>
            </a:br>
            <a:r>
              <a:rPr lang="en-GB" dirty="0" smtClean="0"/>
              <a:t>– </a:t>
            </a:r>
            <a:r>
              <a:rPr lang="en-GB" dirty="0" err="1" smtClean="0"/>
              <a:t>Adenis</a:t>
            </a:r>
            <a:r>
              <a:rPr lang="en-GB" dirty="0" smtClean="0"/>
              <a:t> A, </a:t>
            </a:r>
            <a:r>
              <a:rPr lang="en-GB" dirty="0"/>
              <a:t>et </a:t>
            </a:r>
            <a:r>
              <a:rPr lang="en-GB" dirty="0" smtClean="0"/>
              <a:t>al </a:t>
            </a:r>
            <a:endParaRPr lang="en-GB" dirty="0"/>
          </a:p>
        </p:txBody>
      </p:sp>
      <p:sp>
        <p:nvSpPr>
          <p:cNvPr id="5123" name="Rectangle 3"/>
          <p:cNvSpPr>
            <a:spLocks noGrp="1" noChangeArrowheads="1"/>
          </p:cNvSpPr>
          <p:nvPr>
            <p:ph type="body" idx="1"/>
          </p:nvPr>
        </p:nvSpPr>
        <p:spPr/>
        <p:txBody>
          <a:bodyPr/>
          <a:lstStyle/>
          <a:p>
            <a:pPr marL="0" indent="0">
              <a:buNone/>
            </a:pPr>
            <a:r>
              <a:rPr lang="en-GB" b="1" dirty="0" smtClean="0"/>
              <a:t>Key results</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r>
              <a:rPr lang="en-GB" b="1" dirty="0" smtClean="0"/>
              <a:t>Conclusion</a:t>
            </a:r>
            <a:endParaRPr lang="en-GB" dirty="0"/>
          </a:p>
          <a:p>
            <a:pPr>
              <a:buClr>
                <a:srgbClr val="043882"/>
              </a:buClr>
            </a:pPr>
            <a:r>
              <a:rPr lang="en-GB" b="1" dirty="0"/>
              <a:t>Both continuation and discontinuation of </a:t>
            </a:r>
            <a:r>
              <a:rPr lang="en-GB" b="1" dirty="0" smtClean="0"/>
              <a:t>1L </a:t>
            </a:r>
            <a:r>
              <a:rPr lang="en-GB" b="1" dirty="0"/>
              <a:t>chemotherapy were observed to be adequate for patients with </a:t>
            </a:r>
            <a:r>
              <a:rPr lang="en-GB" b="1" dirty="0" smtClean="0"/>
              <a:t>MSEC</a:t>
            </a:r>
            <a:endParaRPr lang="en-GB" b="1" dirty="0"/>
          </a:p>
        </p:txBody>
      </p:sp>
      <p:sp>
        <p:nvSpPr>
          <p:cNvPr id="15" name="Text Placeholder 14"/>
          <p:cNvSpPr>
            <a:spLocks noGrp="1"/>
          </p:cNvSpPr>
          <p:nvPr>
            <p:ph type="body" sz="quarter" idx="11"/>
          </p:nvPr>
        </p:nvSpPr>
        <p:spPr/>
        <p:txBody>
          <a:bodyPr/>
          <a:lstStyle/>
          <a:p>
            <a:r>
              <a:rPr lang="en-GB" b="1" dirty="0"/>
              <a:t>Note: Based on data from abstract only</a:t>
            </a:r>
          </a:p>
          <a:p>
            <a:r>
              <a:rPr lang="en-GB" dirty="0" err="1" smtClean="0"/>
              <a:t>Adenis</a:t>
            </a:r>
            <a:r>
              <a:rPr lang="en-GB" dirty="0" smtClean="0"/>
              <a:t> </a:t>
            </a:r>
            <a:r>
              <a:rPr lang="en-GB" dirty="0"/>
              <a:t>et </a:t>
            </a:r>
            <a:r>
              <a:rPr lang="en-GB" dirty="0" smtClean="0"/>
              <a:t>al. Ann </a:t>
            </a:r>
            <a:r>
              <a:rPr lang="en-GB" dirty="0" err="1" smtClean="0"/>
              <a:t>Oncol</a:t>
            </a:r>
            <a:r>
              <a:rPr lang="en-GB" dirty="0" smtClean="0"/>
              <a:t> 2016; 27 (</a:t>
            </a:r>
            <a:r>
              <a:rPr lang="en-GB" dirty="0" err="1" smtClean="0"/>
              <a:t>suppl</a:t>
            </a:r>
            <a:r>
              <a:rPr lang="en-GB" dirty="0" smtClean="0"/>
              <a:t> 2): </a:t>
            </a:r>
            <a:r>
              <a:rPr lang="en-GB" dirty="0" err="1" smtClean="0"/>
              <a:t>abstr</a:t>
            </a:r>
            <a:r>
              <a:rPr lang="en-GB" dirty="0" smtClean="0"/>
              <a:t> LBA-04 </a:t>
            </a:r>
            <a:endParaRPr lang="en-GB" dirty="0"/>
          </a:p>
        </p:txBody>
      </p:sp>
      <p:graphicFrame>
        <p:nvGraphicFramePr>
          <p:cNvPr id="21" name="Group 88"/>
          <p:cNvGraphicFramePr>
            <a:graphicFrameLocks noGrp="1"/>
          </p:cNvGraphicFramePr>
          <p:nvPr>
            <p:extLst>
              <p:ext uri="{D42A27DB-BD31-4B8C-83A1-F6EECF244321}">
                <p14:modId xmlns:p14="http://schemas.microsoft.com/office/powerpoint/2010/main" val="3818082532"/>
              </p:ext>
            </p:extLst>
          </p:nvPr>
        </p:nvGraphicFramePr>
        <p:xfrm>
          <a:off x="395289" y="1854200"/>
          <a:ext cx="8424861" cy="2965387"/>
        </p:xfrm>
        <a:graphic>
          <a:graphicData uri="http://schemas.openxmlformats.org/drawingml/2006/table">
            <a:tbl>
              <a:tblPr firstRow="1" bandRow="1">
                <a:tableStyleId>{69012ECD-51FC-41F1-AA8D-1B2483CD663E}</a:tableStyleId>
              </a:tblPr>
              <a:tblGrid>
                <a:gridCol w="4411409"/>
                <a:gridCol w="2006726"/>
                <a:gridCol w="2006726"/>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8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u="none" strike="noStrike" cap="none" normalizeH="0" baseline="0" dirty="0" smtClean="0">
                          <a:ln>
                            <a:noFill/>
                          </a:ln>
                          <a:solidFill>
                            <a:schemeClr val="tx2"/>
                          </a:solidFill>
                          <a:effectLst/>
                        </a:rPr>
                        <a:t>Continuation</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b="1" i="0" u="none" strike="noStrike" cap="none" normalizeH="0" baseline="0" dirty="0" smtClean="0">
                          <a:ln>
                            <a:noFill/>
                          </a:ln>
                          <a:solidFill>
                            <a:schemeClr val="tx2"/>
                          </a:solidFill>
                          <a:effectLst/>
                          <a:latin typeface="Arial" charset="0"/>
                          <a:cs typeface="Arial" charset="0"/>
                        </a:rPr>
                        <a:t>(n=31)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u="none" strike="noStrike" cap="none" normalizeH="0" baseline="0" dirty="0" smtClean="0">
                          <a:ln>
                            <a:noFill/>
                          </a:ln>
                          <a:solidFill>
                            <a:schemeClr val="tx2"/>
                          </a:solidFill>
                          <a:effectLst/>
                        </a:rPr>
                        <a:t>Discontinuation</a:t>
                      </a:r>
                      <a:endParaRPr kumimoji="0" lang="en-GB" sz="1800" u="none" strike="sngStrike" cap="none" normalizeH="0" baseline="0" dirty="0" smtClean="0">
                        <a:ln>
                          <a:noFill/>
                        </a:ln>
                        <a:solidFill>
                          <a:schemeClr val="tx2"/>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u="none" strike="noStrike" cap="none" normalizeH="0" baseline="0" dirty="0" smtClean="0">
                          <a:ln>
                            <a:noFill/>
                          </a:ln>
                          <a:solidFill>
                            <a:schemeClr val="tx2"/>
                          </a:solidFill>
                          <a:effectLst/>
                        </a:rPr>
                        <a:t>(n=33)</a:t>
                      </a:r>
                      <a:endParaRPr kumimoji="0" lang="en-GB" sz="18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800" u="none" strike="noStrike" cap="none" normalizeH="0" baseline="0" dirty="0" smtClean="0">
                          <a:ln>
                            <a:noFill/>
                          </a:ln>
                          <a:solidFill>
                            <a:srgbClr val="4D4D4D"/>
                          </a:solidFill>
                          <a:effectLst/>
                        </a:rPr>
                        <a:t>9-month survival rate, % (85% CI)</a:t>
                      </a:r>
                      <a:endParaRPr kumimoji="0" lang="en-GB" sz="18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u="none" strike="noStrike" cap="none" normalizeH="0" baseline="0" dirty="0" smtClean="0">
                          <a:ln>
                            <a:noFill/>
                          </a:ln>
                          <a:solidFill>
                            <a:srgbClr val="4D4D4D"/>
                          </a:solidFill>
                          <a:effectLst/>
                        </a:rPr>
                        <a:t>50 (37, 62)</a:t>
                      </a:r>
                      <a:endParaRPr kumimoji="0" lang="en-GB" sz="18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u="none" strike="noStrike" cap="none" normalizeH="0" baseline="0" dirty="0" smtClean="0">
                          <a:ln>
                            <a:noFill/>
                          </a:ln>
                          <a:solidFill>
                            <a:srgbClr val="4D4D4D"/>
                          </a:solidFill>
                          <a:effectLst/>
                        </a:rPr>
                        <a:t>48 (34, 60)</a:t>
                      </a:r>
                      <a:endParaRPr kumimoji="0" lang="en-GB" sz="18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800" u="none" strike="noStrike" cap="none" normalizeH="0" baseline="0" dirty="0" smtClean="0">
                          <a:ln>
                            <a:noFill/>
                          </a:ln>
                          <a:solidFill>
                            <a:srgbClr val="4D4D4D"/>
                          </a:solidFill>
                          <a:effectLst/>
                        </a:rPr>
                        <a:t>PFS, months (95% CI)</a:t>
                      </a:r>
                      <a:endParaRPr kumimoji="0" lang="en-GB" sz="18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u="none" strike="noStrike" cap="none" normalizeH="0" baseline="0" dirty="0" smtClean="0">
                          <a:ln>
                            <a:noFill/>
                          </a:ln>
                          <a:solidFill>
                            <a:srgbClr val="4D4D4D"/>
                          </a:solidFill>
                          <a:effectLst/>
                        </a:rPr>
                        <a:t>4 (2.8, 5.8)</a:t>
                      </a:r>
                      <a:endParaRPr kumimoji="0" lang="en-GB" sz="18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u="none" strike="noStrike" cap="none" normalizeH="0" baseline="0" dirty="0" smtClean="0">
                          <a:ln>
                            <a:noFill/>
                          </a:ln>
                          <a:solidFill>
                            <a:srgbClr val="4D4D4D"/>
                          </a:solidFill>
                          <a:effectLst/>
                        </a:rPr>
                        <a:t>1.4 (1.4, 2.7)</a:t>
                      </a:r>
                      <a:endParaRPr kumimoji="0" lang="en-GB" sz="18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800" u="none" strike="noStrike" cap="none" normalizeH="0" baseline="0" dirty="0" smtClean="0">
                          <a:ln>
                            <a:noFill/>
                          </a:ln>
                          <a:solidFill>
                            <a:srgbClr val="4D4D4D"/>
                          </a:solidFill>
                          <a:effectLst/>
                        </a:rPr>
                        <a:t>OS, months (95% CI)</a:t>
                      </a:r>
                      <a:endParaRPr kumimoji="0" lang="en-GB" sz="18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u="none" strike="noStrike" cap="none" normalizeH="0" baseline="0" dirty="0" smtClean="0">
                          <a:ln>
                            <a:noFill/>
                          </a:ln>
                          <a:solidFill>
                            <a:srgbClr val="4D4D4D"/>
                          </a:solidFill>
                          <a:effectLst/>
                        </a:rPr>
                        <a:t>8.5 (6.6, 12)</a:t>
                      </a:r>
                      <a:endParaRPr kumimoji="0" lang="en-GB" sz="18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u="none" strike="noStrike" cap="none" normalizeH="0" baseline="0" dirty="0" smtClean="0">
                          <a:ln>
                            <a:noFill/>
                          </a:ln>
                          <a:solidFill>
                            <a:srgbClr val="4D4D4D"/>
                          </a:solidFill>
                          <a:effectLst/>
                        </a:rPr>
                        <a:t>8.8 (5.9, 13.4)</a:t>
                      </a:r>
                      <a:endParaRPr kumimoji="0" lang="en-GB" sz="18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800" u="none" strike="noStrike" cap="none" normalizeH="0" baseline="0" dirty="0" smtClean="0">
                          <a:ln>
                            <a:noFill/>
                          </a:ln>
                          <a:solidFill>
                            <a:srgbClr val="4D4D4D"/>
                          </a:solidFill>
                          <a:effectLst/>
                        </a:rPr>
                        <a:t>Time until definite deterioration of global health status,* months (95% CI) </a:t>
                      </a:r>
                      <a:endParaRPr kumimoji="0" lang="en-GB" sz="18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u="none" strike="noStrike" cap="none" normalizeH="0" baseline="0" dirty="0" smtClean="0">
                          <a:ln>
                            <a:noFill/>
                          </a:ln>
                          <a:solidFill>
                            <a:srgbClr val="4D4D4D"/>
                          </a:solidFill>
                          <a:effectLst/>
                        </a:rPr>
                        <a:t>6.7 (3.3, 11.9)</a:t>
                      </a:r>
                      <a:endParaRPr kumimoji="0" lang="en-GB" sz="18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u="none" strike="noStrike" cap="none" normalizeH="0" baseline="0" dirty="0" smtClean="0">
                          <a:ln>
                            <a:noFill/>
                          </a:ln>
                          <a:solidFill>
                            <a:srgbClr val="4D4D4D"/>
                          </a:solidFill>
                          <a:effectLst/>
                        </a:rPr>
                        <a:t>4.4 (2.9, 6.3)</a:t>
                      </a:r>
                      <a:endParaRPr kumimoji="0" lang="en-GB" sz="18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2" name="Text Placeholder 1"/>
          <p:cNvSpPr>
            <a:spLocks noGrp="1"/>
          </p:cNvSpPr>
          <p:nvPr>
            <p:ph type="body" sz="quarter" idx="10"/>
          </p:nvPr>
        </p:nvSpPr>
        <p:spPr/>
        <p:txBody>
          <a:bodyPr/>
          <a:lstStyle/>
          <a:p>
            <a:r>
              <a:rPr lang="en-GB" dirty="0" smtClean="0"/>
              <a:t>*Assessed with </a:t>
            </a:r>
            <a:r>
              <a:rPr lang="en-GB" dirty="0" smtClean="0"/>
              <a:t>EORTC-QLCC30</a:t>
            </a:r>
            <a:r>
              <a:rPr lang="en-GB" dirty="0" smtClean="0"/>
              <a:t>.</a:t>
            </a:r>
            <a:endParaRPr lang="en-GB" dirty="0"/>
          </a:p>
        </p:txBody>
      </p:sp>
    </p:spTree>
    <p:custDataLst>
      <p:tags r:id="rId1"/>
    </p:custDataLst>
    <p:extLst>
      <p:ext uri="{BB962C8B-B14F-4D97-AF65-F5344CB8AC3E}">
        <p14:creationId xmlns:p14="http://schemas.microsoft.com/office/powerpoint/2010/main" val="4017788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LBA-06</a:t>
            </a:r>
            <a:r>
              <a:rPr lang="en-GB" dirty="0"/>
              <a:t>: IMAB362: A novel immunotherapeutic antibody targeting the tight-junction protein component CLAUDIN18.2 in gastric cancer </a:t>
            </a:r>
            <a:r>
              <a:rPr lang="en-GB" dirty="0" smtClean="0"/>
              <a:t>– Al-</a:t>
            </a:r>
            <a:r>
              <a:rPr lang="en-GB" dirty="0" err="1" smtClean="0"/>
              <a:t>Batran</a:t>
            </a:r>
            <a:r>
              <a:rPr lang="en-GB" dirty="0" smtClean="0"/>
              <a:t> SE, </a:t>
            </a:r>
            <a:r>
              <a:rPr lang="en-GB" dirty="0"/>
              <a:t>et </a:t>
            </a:r>
            <a:r>
              <a:rPr lang="en-GB" dirty="0" smtClean="0"/>
              <a:t>al </a:t>
            </a:r>
            <a:endParaRPr lang="en-GB" dirty="0"/>
          </a:p>
        </p:txBody>
      </p:sp>
      <p:sp>
        <p:nvSpPr>
          <p:cNvPr id="14" name="Text Placeholder 13"/>
          <p:cNvSpPr>
            <a:spLocks noGrp="1"/>
          </p:cNvSpPr>
          <p:nvPr>
            <p:ph type="body" sz="quarter" idx="10"/>
          </p:nvPr>
        </p:nvSpPr>
        <p:spPr/>
        <p:txBody>
          <a:bodyPr/>
          <a:lstStyle/>
          <a:p>
            <a:r>
              <a:rPr lang="en-GB" dirty="0" smtClean="0"/>
              <a:t>*Epirubicin </a:t>
            </a:r>
            <a:r>
              <a:rPr lang="en-GB" dirty="0"/>
              <a:t>50 mg/m</a:t>
            </a:r>
            <a:r>
              <a:rPr lang="en-GB" baseline="30000" dirty="0"/>
              <a:t>2 </a:t>
            </a:r>
            <a:r>
              <a:rPr lang="en-GB" dirty="0"/>
              <a:t>+ </a:t>
            </a:r>
            <a:r>
              <a:rPr lang="en-GB" dirty="0" smtClean="0"/>
              <a:t>oxaliplatin </a:t>
            </a:r>
            <a:r>
              <a:rPr lang="en-GB" dirty="0"/>
              <a:t>130 mg/m</a:t>
            </a:r>
            <a:r>
              <a:rPr lang="en-GB" baseline="30000" dirty="0"/>
              <a:t>2</a:t>
            </a:r>
            <a:r>
              <a:rPr lang="en-GB" dirty="0"/>
              <a:t> D1 + c</a:t>
            </a:r>
            <a:r>
              <a:rPr lang="en-GB" dirty="0" smtClean="0"/>
              <a:t>apecitabine </a:t>
            </a:r>
            <a:r>
              <a:rPr lang="en-GB" dirty="0"/>
              <a:t>625 mg/m</a:t>
            </a:r>
            <a:r>
              <a:rPr lang="en-GB" baseline="30000" dirty="0"/>
              <a:t>2</a:t>
            </a:r>
            <a:r>
              <a:rPr lang="en-GB" dirty="0"/>
              <a:t> </a:t>
            </a:r>
            <a:r>
              <a:rPr lang="en-GB" dirty="0" smtClean="0"/>
              <a:t>BID, </a:t>
            </a:r>
            <a:r>
              <a:rPr lang="en-GB" dirty="0"/>
              <a:t>D1–21; QD22</a:t>
            </a:r>
            <a:r>
              <a:rPr lang="en-GB" dirty="0" smtClean="0"/>
              <a:t>).</a:t>
            </a:r>
            <a:endParaRPr lang="en-GB" dirty="0"/>
          </a:p>
        </p:txBody>
      </p:sp>
      <p:sp>
        <p:nvSpPr>
          <p:cNvPr id="15" name="Text Placeholder 14"/>
          <p:cNvSpPr>
            <a:spLocks noGrp="1"/>
          </p:cNvSpPr>
          <p:nvPr>
            <p:ph type="body" sz="quarter" idx="11"/>
          </p:nvPr>
        </p:nvSpPr>
        <p:spPr>
          <a:xfrm>
            <a:off x="3975100" y="6096000"/>
            <a:ext cx="4803775" cy="487363"/>
          </a:xfrm>
        </p:spPr>
        <p:txBody>
          <a:bodyPr/>
          <a:lstStyle/>
          <a:p>
            <a:r>
              <a:rPr lang="it-IT" dirty="0"/>
              <a:t>Al-Batran </a:t>
            </a:r>
            <a:r>
              <a:rPr lang="it-IT" dirty="0" smtClean="0"/>
              <a:t>et </a:t>
            </a:r>
            <a:r>
              <a:rPr lang="it-IT" dirty="0"/>
              <a:t>al. Ann Oncol 2016</a:t>
            </a:r>
            <a:r>
              <a:rPr lang="it-IT" dirty="0" smtClean="0"/>
              <a:t>; 27(suppl </a:t>
            </a:r>
            <a:r>
              <a:rPr lang="it-IT" dirty="0"/>
              <a:t>2</a:t>
            </a:r>
            <a:r>
              <a:rPr lang="it-IT" dirty="0" smtClean="0"/>
              <a:t>): abstr LBA-06</a:t>
            </a:r>
            <a:endParaRPr lang="it-IT" dirty="0"/>
          </a:p>
        </p:txBody>
      </p:sp>
      <p:sp>
        <p:nvSpPr>
          <p:cNvPr id="6" name="Rectangle 3"/>
          <p:cNvSpPr txBox="1">
            <a:spLocks noChangeArrowheads="1"/>
          </p:cNvSpPr>
          <p:nvPr/>
        </p:nvSpPr>
        <p:spPr bwMode="auto">
          <a:xfrm>
            <a:off x="365124" y="1254035"/>
            <a:ext cx="8413751" cy="1636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Study objective</a:t>
            </a:r>
            <a:r>
              <a:rPr lang="en-GB" dirty="0" smtClean="0"/>
              <a:t> </a:t>
            </a:r>
          </a:p>
          <a:p>
            <a:pPr>
              <a:buClr>
                <a:srgbClr val="043882"/>
              </a:buClr>
            </a:pPr>
            <a:r>
              <a:rPr lang="en-GB" dirty="0" smtClean="0"/>
              <a:t>To </a:t>
            </a:r>
            <a:r>
              <a:rPr lang="en-GB" dirty="0"/>
              <a:t>evaluate the efficacy and safety of </a:t>
            </a:r>
            <a:r>
              <a:rPr lang="en-GB" dirty="0" smtClean="0"/>
              <a:t>1L </a:t>
            </a:r>
            <a:r>
              <a:rPr lang="en-GB" dirty="0" smtClean="0"/>
              <a:t>IMAB362 + EOX compared with EOX alone </a:t>
            </a:r>
            <a:r>
              <a:rPr lang="en-GB" dirty="0"/>
              <a:t>in patients with advanced/recurrent gastric and GEJ cancer and CLDN18.2 expression </a:t>
            </a:r>
          </a:p>
        </p:txBody>
      </p:sp>
      <p:sp>
        <p:nvSpPr>
          <p:cNvPr id="7" name="Oval 14"/>
          <p:cNvSpPr>
            <a:spLocks noChangeArrowheads="1"/>
          </p:cNvSpPr>
          <p:nvPr/>
        </p:nvSpPr>
        <p:spPr bwMode="auto">
          <a:xfrm>
            <a:off x="3624037" y="331917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fontAlgn="auto">
              <a:spcBef>
                <a:spcPts val="0"/>
              </a:spcBef>
              <a:spcAft>
                <a:spcPts val="0"/>
              </a:spcAft>
            </a:pPr>
            <a:r>
              <a:rPr lang="en-GB" altLang="zh-CN" sz="1400" b="1" dirty="0" smtClean="0">
                <a:solidFill>
                  <a:srgbClr val="043882"/>
                </a:solidFill>
                <a:latin typeface="Arial"/>
                <a:ea typeface="SimSun" pitchFamily="2" charset="-122"/>
                <a:cs typeface="Arial"/>
              </a:rPr>
              <a:t>R</a:t>
            </a:r>
          </a:p>
          <a:p>
            <a:pPr algn="ctr" fontAlgn="auto">
              <a:spcBef>
                <a:spcPts val="0"/>
              </a:spcBef>
              <a:spcAft>
                <a:spcPts val="0"/>
              </a:spcAft>
            </a:pPr>
            <a:r>
              <a:rPr lang="en-GB" altLang="zh-CN" sz="1400" b="1" dirty="0" smtClean="0">
                <a:solidFill>
                  <a:srgbClr val="043882"/>
                </a:solidFill>
                <a:latin typeface="Arial"/>
                <a:ea typeface="SimSun" pitchFamily="2" charset="-122"/>
                <a:cs typeface="Arial"/>
              </a:rPr>
              <a:t>1:1</a:t>
            </a:r>
            <a:endParaRPr lang="en-GB" altLang="zh-CN" sz="1400" b="1" dirty="0">
              <a:solidFill>
                <a:srgbClr val="043882"/>
              </a:solidFill>
              <a:latin typeface="Arial"/>
              <a:ea typeface="SimSun" pitchFamily="2" charset="-122"/>
              <a:cs typeface="Arial"/>
            </a:endParaRPr>
          </a:p>
        </p:txBody>
      </p:sp>
      <p:cxnSp>
        <p:nvCxnSpPr>
          <p:cNvPr id="8" name="AutoShape 15"/>
          <p:cNvCxnSpPr>
            <a:cxnSpLocks noChangeShapeType="1"/>
            <a:stCxn id="7" idx="0"/>
            <a:endCxn id="12" idx="1"/>
          </p:cNvCxnSpPr>
          <p:nvPr/>
        </p:nvCxnSpPr>
        <p:spPr bwMode="auto">
          <a:xfrm rot="5400000" flipH="1" flipV="1">
            <a:off x="3893817" y="2882297"/>
            <a:ext cx="458901" cy="414865"/>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206184" y="2608278"/>
            <a:ext cx="522785" cy="504000"/>
          </a:xfrm>
          <a:prstGeom prst="rect">
            <a:avLst/>
          </a:prstGeom>
          <a:solidFill>
            <a:schemeClr val="tx1"/>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en-GB" altLang="zh-CN" sz="1400" b="1" dirty="0" smtClean="0">
                <a:solidFill>
                  <a:srgbClr val="FFFFFF"/>
                </a:solidFill>
                <a:latin typeface="Arial"/>
                <a:ea typeface="SimSun" pitchFamily="2" charset="-122"/>
                <a:cs typeface="Arial"/>
              </a:rPr>
              <a:t>PD</a:t>
            </a:r>
            <a:endParaRPr lang="en-GB" altLang="zh-CN" sz="1400" b="1" dirty="0">
              <a:solidFill>
                <a:srgbClr val="FFFFFF"/>
              </a:solidFill>
              <a:latin typeface="Arial"/>
              <a:ea typeface="SimSun" pitchFamily="2" charset="-122"/>
              <a:cs typeface="Arial"/>
            </a:endParaRPr>
          </a:p>
        </p:txBody>
      </p:sp>
      <p:cxnSp>
        <p:nvCxnSpPr>
          <p:cNvPr id="10" name="AutoShape 19"/>
          <p:cNvCxnSpPr>
            <a:cxnSpLocks noChangeShapeType="1"/>
            <a:stCxn id="13" idx="3"/>
            <a:endCxn id="7" idx="2"/>
          </p:cNvCxnSpPr>
          <p:nvPr/>
        </p:nvCxnSpPr>
        <p:spPr bwMode="auto">
          <a:xfrm flipV="1">
            <a:off x="3321674" y="3611279"/>
            <a:ext cx="302363" cy="1"/>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924800" y="2860278"/>
            <a:ext cx="281384"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330700" y="2536278"/>
            <a:ext cx="3594100" cy="648000"/>
          </a:xfrm>
          <a:prstGeom prst="rect">
            <a:avLst/>
          </a:prstGeom>
          <a:solidFill>
            <a:schemeClr val="accent3"/>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en-US" altLang="zh-CN" sz="1400" dirty="0">
                <a:solidFill>
                  <a:srgbClr val="FFFFFF"/>
                </a:solidFill>
                <a:latin typeface="Arial" panose="020B0604020202020204" pitchFamily="34" charset="0"/>
                <a:cs typeface="Arial" panose="020B0604020202020204" pitchFamily="34" charset="0"/>
              </a:rPr>
              <a:t>IMAB362 loading dose 800 mg/m</a:t>
            </a:r>
            <a:r>
              <a:rPr lang="en-US" altLang="zh-CN" sz="1400" baseline="30000" dirty="0">
                <a:solidFill>
                  <a:srgbClr val="FFFFFF"/>
                </a:solidFill>
                <a:latin typeface="Arial" panose="020B0604020202020204" pitchFamily="34" charset="0"/>
                <a:cs typeface="Arial" panose="020B0604020202020204" pitchFamily="34" charset="0"/>
              </a:rPr>
              <a:t>2</a:t>
            </a:r>
            <a:r>
              <a:rPr lang="en-US" altLang="zh-CN" sz="1400" dirty="0">
                <a:solidFill>
                  <a:srgbClr val="FFFFFF"/>
                </a:solidFill>
                <a:latin typeface="Arial" panose="020B0604020202020204" pitchFamily="34" charset="0"/>
                <a:cs typeface="Arial" panose="020B0604020202020204" pitchFamily="34" charset="0"/>
              </a:rPr>
              <a:t>, then </a:t>
            </a:r>
            <a:br>
              <a:rPr lang="en-US" altLang="zh-CN" sz="1400" dirty="0">
                <a:solidFill>
                  <a:srgbClr val="FFFFFF"/>
                </a:solidFill>
                <a:latin typeface="Arial" panose="020B0604020202020204" pitchFamily="34" charset="0"/>
                <a:cs typeface="Arial" panose="020B0604020202020204" pitchFamily="34" charset="0"/>
              </a:rPr>
            </a:br>
            <a:r>
              <a:rPr lang="en-US" altLang="zh-CN" sz="1400" dirty="0">
                <a:solidFill>
                  <a:srgbClr val="FFFFFF"/>
                </a:solidFill>
                <a:latin typeface="Arial" panose="020B0604020202020204" pitchFamily="34" charset="0"/>
                <a:cs typeface="Arial" panose="020B0604020202020204" pitchFamily="34" charset="0"/>
              </a:rPr>
              <a:t>600 mg/m</a:t>
            </a:r>
            <a:r>
              <a:rPr lang="en-US" altLang="zh-CN" sz="1400" baseline="30000" dirty="0">
                <a:solidFill>
                  <a:srgbClr val="FFFFFF"/>
                </a:solidFill>
                <a:latin typeface="Arial" panose="020B0604020202020204" pitchFamily="34" charset="0"/>
                <a:cs typeface="Arial" panose="020B0604020202020204" pitchFamily="34" charset="0"/>
              </a:rPr>
              <a:t>2</a:t>
            </a:r>
            <a:r>
              <a:rPr lang="en-US" altLang="zh-CN" sz="1400" dirty="0">
                <a:solidFill>
                  <a:srgbClr val="FFFFFF"/>
                </a:solidFill>
                <a:latin typeface="Arial" panose="020B0604020202020204" pitchFamily="34" charset="0"/>
                <a:cs typeface="Arial" panose="020B0604020202020204" pitchFamily="34" charset="0"/>
              </a:rPr>
              <a:t> D1, q3w </a:t>
            </a:r>
            <a:r>
              <a:rPr lang="en-US" altLang="zh-CN" sz="1400" dirty="0" smtClean="0">
                <a:solidFill>
                  <a:srgbClr val="FFFFFF"/>
                </a:solidFill>
                <a:latin typeface="Arial" panose="020B0604020202020204" pitchFamily="34" charset="0"/>
                <a:cs typeface="Arial" panose="020B0604020202020204" pitchFamily="34" charset="0"/>
              </a:rPr>
              <a:t>+ EOX* </a:t>
            </a:r>
            <a:br>
              <a:rPr lang="en-US" altLang="zh-CN" sz="1400" dirty="0" smtClean="0">
                <a:solidFill>
                  <a:srgbClr val="FFFFFF"/>
                </a:solidFill>
                <a:latin typeface="Arial" panose="020B0604020202020204" pitchFamily="34" charset="0"/>
                <a:cs typeface="Arial" panose="020B0604020202020204" pitchFamily="34" charset="0"/>
              </a:rPr>
            </a:br>
            <a:r>
              <a:rPr lang="en-US" altLang="zh-CN" sz="1400" dirty="0" smtClean="0">
                <a:solidFill>
                  <a:srgbClr val="FFFFFF"/>
                </a:solidFill>
                <a:latin typeface="Arial" panose="020B0604020202020204" pitchFamily="34" charset="0"/>
                <a:cs typeface="Arial" panose="020B0604020202020204" pitchFamily="34" charset="0"/>
              </a:rPr>
              <a:t>(</a:t>
            </a:r>
            <a:r>
              <a:rPr lang="en-US" altLang="zh-CN" sz="1400" dirty="0">
                <a:solidFill>
                  <a:srgbClr val="FFFFFF"/>
                </a:solidFill>
                <a:latin typeface="Arial" panose="020B0604020202020204" pitchFamily="34" charset="0"/>
                <a:cs typeface="Arial" panose="020B0604020202020204" pitchFamily="34" charset="0"/>
              </a:rPr>
              <a:t>n=77)</a:t>
            </a:r>
          </a:p>
        </p:txBody>
      </p:sp>
      <p:sp>
        <p:nvSpPr>
          <p:cNvPr id="13" name="AutoShape 9"/>
          <p:cNvSpPr>
            <a:spLocks noChangeArrowheads="1"/>
          </p:cNvSpPr>
          <p:nvPr/>
        </p:nvSpPr>
        <p:spPr bwMode="auto">
          <a:xfrm>
            <a:off x="270498" y="2403000"/>
            <a:ext cx="3051176" cy="24165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fontAlgn="auto" hangingPunct="0">
              <a:spcBef>
                <a:spcPts val="0"/>
              </a:spcBef>
              <a:spcAft>
                <a:spcPct val="30000"/>
              </a:spcAft>
            </a:pPr>
            <a:r>
              <a:rPr lang="en-GB" altLang="zh-CN" sz="1400" dirty="0" smtClean="0">
                <a:solidFill>
                  <a:srgbClr val="FFFFFF"/>
                </a:solidFill>
                <a:latin typeface="Arial" panose="020B0604020202020204" pitchFamily="34" charset="0"/>
                <a:cs typeface="Arial" panose="020B0604020202020204" pitchFamily="34" charset="0"/>
              </a:rPr>
              <a:t>Key patient inclusion criteria</a:t>
            </a:r>
          </a:p>
          <a:p>
            <a:pPr marL="285750" indent="-285750" defTabSz="892175" eaLnBrk="0" fontAlgn="auto" hangingPunct="0">
              <a:spcBef>
                <a:spcPts val="0"/>
              </a:spcBef>
              <a:spcAft>
                <a:spcPct val="30000"/>
              </a:spcAft>
              <a:buFont typeface="Arial" panose="020B0604020202020204" pitchFamily="34" charset="0"/>
              <a:buChar char="•"/>
            </a:pPr>
            <a:r>
              <a:rPr lang="en-GB" altLang="zh-CN" sz="1400" dirty="0" smtClean="0">
                <a:solidFill>
                  <a:srgbClr val="FFFFFF"/>
                </a:solidFill>
                <a:latin typeface="Arial" panose="020B0604020202020204" pitchFamily="34" charset="0"/>
                <a:cs typeface="Arial" panose="020B0604020202020204" pitchFamily="34" charset="0"/>
              </a:rPr>
              <a:t>Advanced/recurrent gastric and GEJ cancer</a:t>
            </a:r>
          </a:p>
          <a:p>
            <a:pPr marL="285750" indent="-285750" defTabSz="892175" eaLnBrk="0" fontAlgn="auto" hangingPunct="0">
              <a:spcBef>
                <a:spcPts val="0"/>
              </a:spcBef>
              <a:spcAft>
                <a:spcPct val="30000"/>
              </a:spcAft>
              <a:buFont typeface="Arial" panose="020B0604020202020204" pitchFamily="34" charset="0"/>
              <a:buChar char="•"/>
            </a:pPr>
            <a:r>
              <a:rPr lang="en-GB" altLang="zh-CN" sz="1400" dirty="0" smtClean="0">
                <a:solidFill>
                  <a:srgbClr val="FFFFFF"/>
                </a:solidFill>
                <a:latin typeface="Arial" panose="020B0604020202020204" pitchFamily="34" charset="0"/>
                <a:cs typeface="Arial" panose="020B0604020202020204" pitchFamily="34" charset="0"/>
              </a:rPr>
              <a:t>CLDN18.2 expression of ≥2+ in ≥40% tumour cells by IHC</a:t>
            </a:r>
          </a:p>
          <a:p>
            <a:pPr marL="285750" indent="-285750" defTabSz="892175" eaLnBrk="0" fontAlgn="auto" hangingPunct="0">
              <a:spcBef>
                <a:spcPts val="0"/>
              </a:spcBef>
              <a:spcAft>
                <a:spcPct val="30000"/>
              </a:spcAft>
              <a:buFont typeface="Arial" panose="020B0604020202020204" pitchFamily="34" charset="0"/>
              <a:buChar char="•"/>
            </a:pPr>
            <a:r>
              <a:rPr lang="en-GB" altLang="zh-CN" sz="1400" dirty="0" smtClean="0">
                <a:solidFill>
                  <a:srgbClr val="FFFFFF"/>
                </a:solidFill>
                <a:latin typeface="Arial" panose="020B0604020202020204" pitchFamily="34" charset="0"/>
                <a:cs typeface="Arial" panose="020B0604020202020204" pitchFamily="34" charset="0"/>
              </a:rPr>
              <a:t>No prior chemotherapy</a:t>
            </a:r>
          </a:p>
          <a:p>
            <a:pPr marL="285750" indent="-285750" defTabSz="892175" eaLnBrk="0" fontAlgn="auto" hangingPunct="0">
              <a:spcBef>
                <a:spcPts val="0"/>
              </a:spcBef>
              <a:spcAft>
                <a:spcPct val="30000"/>
              </a:spcAft>
              <a:buFont typeface="Arial" panose="020B0604020202020204" pitchFamily="34" charset="0"/>
              <a:buChar char="•"/>
            </a:pPr>
            <a:r>
              <a:rPr lang="en-GB" altLang="zh-CN" sz="1400" dirty="0" smtClean="0">
                <a:solidFill>
                  <a:srgbClr val="FFFFFF"/>
                </a:solidFill>
                <a:latin typeface="Arial" panose="020B0604020202020204" pitchFamily="34" charset="0"/>
                <a:cs typeface="Arial" panose="020B0604020202020204" pitchFamily="34" charset="0"/>
              </a:rPr>
              <a:t>ECOG PS 0–1 </a:t>
            </a:r>
          </a:p>
          <a:p>
            <a:pPr marL="285750" indent="-285750" defTabSz="892175" eaLnBrk="0" fontAlgn="auto" hangingPunct="0">
              <a:spcBef>
                <a:spcPts val="0"/>
              </a:spcBef>
              <a:spcAft>
                <a:spcPct val="30000"/>
              </a:spcAft>
              <a:buFont typeface="Arial" panose="020B0604020202020204" pitchFamily="34" charset="0"/>
              <a:buChar char="•"/>
            </a:pPr>
            <a:r>
              <a:rPr lang="en-GB" altLang="zh-CN" sz="1400" dirty="0" smtClean="0">
                <a:solidFill>
                  <a:srgbClr val="FFFFFF"/>
                </a:solidFill>
                <a:latin typeface="Arial" panose="020B0604020202020204" pitchFamily="34" charset="0"/>
                <a:cs typeface="Arial" panose="020B0604020202020204" pitchFamily="34" charset="0"/>
              </a:rPr>
              <a:t>Not eligible for trastuzumab</a:t>
            </a:r>
          </a:p>
          <a:p>
            <a:pPr defTabSz="892175" eaLnBrk="0" fontAlgn="auto" hangingPunct="0">
              <a:spcBef>
                <a:spcPts val="0"/>
              </a:spcBef>
              <a:spcAft>
                <a:spcPct val="30000"/>
              </a:spcAft>
            </a:pPr>
            <a:r>
              <a:rPr lang="en-GB" altLang="zh-CN" sz="1400" dirty="0" smtClean="0">
                <a:solidFill>
                  <a:srgbClr val="FFFFFF"/>
                </a:solidFill>
                <a:latin typeface="Arial" panose="020B0604020202020204" pitchFamily="34" charset="0"/>
                <a:cs typeface="Arial" panose="020B0604020202020204" pitchFamily="34" charset="0"/>
              </a:rPr>
              <a:t>(n=246)</a:t>
            </a:r>
            <a:endParaRPr lang="en-GB" altLang="zh-CN" sz="1400" dirty="0">
              <a:solidFill>
                <a:srgbClr val="FFFFFF"/>
              </a:solidFill>
              <a:latin typeface="Arial" panose="020B0604020202020204" pitchFamily="34" charset="0"/>
              <a:cs typeface="Arial" panose="020B0604020202020204" pitchFamily="34" charset="0"/>
            </a:endParaRPr>
          </a:p>
        </p:txBody>
      </p:sp>
      <p:sp>
        <p:nvSpPr>
          <p:cNvPr id="16" name="Rectangle 9"/>
          <p:cNvSpPr txBox="1">
            <a:spLocks noChangeArrowheads="1"/>
          </p:cNvSpPr>
          <p:nvPr/>
        </p:nvSpPr>
        <p:spPr bwMode="auto">
          <a:xfrm>
            <a:off x="479424" y="5499344"/>
            <a:ext cx="4130676" cy="76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a:t>
            </a:r>
          </a:p>
          <a:p>
            <a:pPr>
              <a:buClr>
                <a:srgbClr val="043882"/>
              </a:buClr>
            </a:pPr>
            <a:r>
              <a:rPr lang="en-GB" kern="0" dirty="0" smtClean="0"/>
              <a:t>PFS</a:t>
            </a:r>
          </a:p>
        </p:txBody>
      </p:sp>
      <p:sp>
        <p:nvSpPr>
          <p:cNvPr id="17" name="Content Placeholder 26"/>
          <p:cNvSpPr txBox="1">
            <a:spLocks/>
          </p:cNvSpPr>
          <p:nvPr/>
        </p:nvSpPr>
        <p:spPr>
          <a:xfrm>
            <a:off x="4762500" y="5499344"/>
            <a:ext cx="4130675" cy="7651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dirty="0" smtClean="0"/>
              <a:t>OS, </a:t>
            </a:r>
            <a:r>
              <a:rPr lang="en-GB" dirty="0"/>
              <a:t>safety</a:t>
            </a:r>
            <a:endParaRPr lang="en-US" dirty="0"/>
          </a:p>
        </p:txBody>
      </p:sp>
      <p:cxnSp>
        <p:nvCxnSpPr>
          <p:cNvPr id="18" name="AutoShape 16"/>
          <p:cNvCxnSpPr>
            <a:cxnSpLocks noChangeShapeType="1"/>
            <a:stCxn id="7" idx="4"/>
            <a:endCxn id="21" idx="1"/>
          </p:cNvCxnSpPr>
          <p:nvPr/>
        </p:nvCxnSpPr>
        <p:spPr bwMode="auto">
          <a:xfrm rot="16200000" flipH="1">
            <a:off x="3920743" y="3898470"/>
            <a:ext cx="405049" cy="414865"/>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206184" y="4056428"/>
            <a:ext cx="522785" cy="504000"/>
          </a:xfrm>
          <a:prstGeom prst="rect">
            <a:avLst/>
          </a:prstGeom>
          <a:solidFill>
            <a:schemeClr val="tx1"/>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en-GB" altLang="zh-CN" sz="1400" b="1" dirty="0" smtClean="0">
                <a:solidFill>
                  <a:srgbClr val="FFFFFF"/>
                </a:solidFill>
                <a:latin typeface="Arial"/>
                <a:ea typeface="SimSun" pitchFamily="2" charset="-122"/>
                <a:cs typeface="Arial"/>
              </a:rPr>
              <a:t>PD</a:t>
            </a:r>
            <a:endParaRPr lang="en-GB" altLang="zh-CN" sz="1400" b="1" dirty="0">
              <a:solidFill>
                <a:srgbClr val="FFFFFF"/>
              </a:solidFill>
              <a:latin typeface="Arial"/>
              <a:ea typeface="SimSun" pitchFamily="2" charset="-122"/>
              <a:cs typeface="Arial"/>
            </a:endParaRPr>
          </a:p>
        </p:txBody>
      </p:sp>
      <p:cxnSp>
        <p:nvCxnSpPr>
          <p:cNvPr id="20" name="AutoShape 20"/>
          <p:cNvCxnSpPr>
            <a:cxnSpLocks noChangeShapeType="1"/>
          </p:cNvCxnSpPr>
          <p:nvPr/>
        </p:nvCxnSpPr>
        <p:spPr bwMode="auto">
          <a:xfrm>
            <a:off x="7925384" y="4308428"/>
            <a:ext cx="280800"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330700" y="3984428"/>
            <a:ext cx="3594100" cy="648000"/>
          </a:xfrm>
          <a:prstGeom prst="rect">
            <a:avLst/>
          </a:prstGeom>
          <a:solidFill>
            <a:schemeClr val="accent2"/>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en-US" altLang="zh-CN" sz="1400" dirty="0" smtClean="0">
                <a:solidFill>
                  <a:srgbClr val="4D4D4D"/>
                </a:solidFill>
                <a:latin typeface="Arial" panose="020B0604020202020204" pitchFamily="34" charset="0"/>
                <a:cs typeface="Arial" panose="020B0604020202020204" pitchFamily="34" charset="0"/>
              </a:rPr>
              <a:t>EOX* </a:t>
            </a:r>
            <a:br>
              <a:rPr lang="en-US" altLang="zh-CN" sz="1400" dirty="0" smtClean="0">
                <a:solidFill>
                  <a:srgbClr val="4D4D4D"/>
                </a:solidFill>
                <a:latin typeface="Arial" panose="020B0604020202020204" pitchFamily="34" charset="0"/>
                <a:cs typeface="Arial" panose="020B0604020202020204" pitchFamily="34" charset="0"/>
              </a:rPr>
            </a:br>
            <a:r>
              <a:rPr lang="en-US" altLang="zh-CN" sz="1400" dirty="0" smtClean="0">
                <a:solidFill>
                  <a:srgbClr val="4D4D4D"/>
                </a:solidFill>
                <a:latin typeface="Arial" panose="020B0604020202020204" pitchFamily="34" charset="0"/>
                <a:cs typeface="Arial" panose="020B0604020202020204" pitchFamily="34" charset="0"/>
              </a:rPr>
              <a:t>(n=84</a:t>
            </a:r>
            <a:r>
              <a:rPr lang="en-US" altLang="zh-CN" sz="1400" dirty="0">
                <a:solidFill>
                  <a:srgbClr val="4D4D4D"/>
                </a:solidFill>
                <a:latin typeface="Arial" panose="020B0604020202020204" pitchFamily="34" charset="0"/>
                <a:cs typeface="Arial" panose="020B0604020202020204" pitchFamily="34" charset="0"/>
              </a:rPr>
              <a:t>)</a:t>
            </a:r>
          </a:p>
        </p:txBody>
      </p:sp>
      <p:sp>
        <p:nvSpPr>
          <p:cNvPr id="40" name="AutoShape 12"/>
          <p:cNvSpPr>
            <a:spLocks noChangeArrowheads="1"/>
          </p:cNvSpPr>
          <p:nvPr/>
        </p:nvSpPr>
        <p:spPr bwMode="auto">
          <a:xfrm>
            <a:off x="4330700" y="4768454"/>
            <a:ext cx="3594100" cy="648000"/>
          </a:xfrm>
          <a:prstGeom prst="rect">
            <a:avLst/>
          </a:prstGeom>
          <a:solidFill>
            <a:schemeClr val="accent4"/>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en-US" altLang="zh-CN" sz="1400" dirty="0">
                <a:solidFill>
                  <a:srgbClr val="4D4D4D"/>
                </a:solidFill>
                <a:latin typeface="Arial" panose="020B0604020202020204" pitchFamily="34" charset="0"/>
                <a:cs typeface="Arial" panose="020B0604020202020204" pitchFamily="34" charset="0"/>
              </a:rPr>
              <a:t>Exploratory arm: IMAB362 1000 mg/m</a:t>
            </a:r>
            <a:r>
              <a:rPr lang="en-US" altLang="zh-CN" sz="1400" baseline="30000" dirty="0">
                <a:solidFill>
                  <a:srgbClr val="4D4D4D"/>
                </a:solidFill>
                <a:latin typeface="Arial" panose="020B0604020202020204" pitchFamily="34" charset="0"/>
                <a:cs typeface="Arial" panose="020B0604020202020204" pitchFamily="34" charset="0"/>
              </a:rPr>
              <a:t>2</a:t>
            </a:r>
            <a:r>
              <a:rPr lang="en-US" altLang="zh-CN" sz="1400" dirty="0">
                <a:solidFill>
                  <a:srgbClr val="4D4D4D"/>
                </a:solidFill>
                <a:latin typeface="Arial" panose="020B0604020202020204" pitchFamily="34" charset="0"/>
                <a:cs typeface="Arial" panose="020B0604020202020204" pitchFamily="34" charset="0"/>
              </a:rPr>
              <a:t> + </a:t>
            </a:r>
            <a:r>
              <a:rPr lang="en-US" altLang="zh-CN" sz="1400" dirty="0" smtClean="0">
                <a:solidFill>
                  <a:srgbClr val="4D4D4D"/>
                </a:solidFill>
                <a:latin typeface="Arial" panose="020B0604020202020204" pitchFamily="34" charset="0"/>
                <a:cs typeface="Arial" panose="020B0604020202020204" pitchFamily="34" charset="0"/>
              </a:rPr>
              <a:t>EOX* </a:t>
            </a:r>
            <a:r>
              <a:rPr lang="en-US" altLang="zh-CN" sz="1400" dirty="0">
                <a:solidFill>
                  <a:srgbClr val="4D4D4D"/>
                </a:solidFill>
                <a:latin typeface="Arial" panose="020B0604020202020204" pitchFamily="34" charset="0"/>
                <a:cs typeface="Arial" panose="020B0604020202020204" pitchFamily="34" charset="0"/>
              </a:rPr>
              <a:t>q3w (data not presented here) (n=85)</a:t>
            </a:r>
          </a:p>
        </p:txBody>
      </p:sp>
      <p:sp>
        <p:nvSpPr>
          <p:cNvPr id="45" name="Content Placeholder 26"/>
          <p:cNvSpPr txBox="1">
            <a:spLocks/>
          </p:cNvSpPr>
          <p:nvPr/>
        </p:nvSpPr>
        <p:spPr bwMode="auto">
          <a:xfrm>
            <a:off x="4246336" y="3300215"/>
            <a:ext cx="4300764" cy="892175"/>
          </a:xfrm>
          <a:prstGeom prst="rect">
            <a:avLst/>
          </a:prstGeom>
          <a:noFill/>
          <a:ln w="9525">
            <a:noFill/>
            <a:miter lim="800000"/>
            <a:headEnd/>
            <a:tailEnd/>
          </a:ln>
        </p:spPr>
        <p:txBody>
          <a:bodyPr/>
          <a:lstStyle/>
          <a:p>
            <a:pPr marL="190500" indent="-190500" fontAlgn="auto">
              <a:spcBef>
                <a:spcPts val="0"/>
              </a:spcBef>
              <a:spcAft>
                <a:spcPts val="400"/>
              </a:spcAft>
              <a:defRPr/>
            </a:pPr>
            <a:r>
              <a:rPr lang="en-GB" sz="1400" b="1" dirty="0">
                <a:solidFill>
                  <a:srgbClr val="043882"/>
                </a:solidFill>
                <a:latin typeface="Arial"/>
                <a:cs typeface="Arial"/>
              </a:rPr>
              <a:t>Stratification</a:t>
            </a:r>
          </a:p>
          <a:p>
            <a:pPr marL="361950" indent="-171450" fontAlgn="auto">
              <a:lnSpc>
                <a:spcPct val="80000"/>
              </a:lnSpc>
              <a:spcBef>
                <a:spcPts val="0"/>
              </a:spcBef>
              <a:spcAft>
                <a:spcPts val="0"/>
              </a:spcAft>
              <a:buFont typeface="Arial" panose="020B0604020202020204" pitchFamily="34" charset="0"/>
              <a:buChar char="•"/>
              <a:defRPr/>
            </a:pPr>
            <a:r>
              <a:rPr lang="en-US" sz="1400" dirty="0">
                <a:solidFill>
                  <a:srgbClr val="000000"/>
                </a:solidFill>
                <a:latin typeface="Arial" panose="020B0604020202020204" pitchFamily="34" charset="0"/>
                <a:cs typeface="Arial" panose="020B0604020202020204" pitchFamily="34" charset="0"/>
              </a:rPr>
              <a:t>CLDN18.2 positivity, measurability of disease</a:t>
            </a:r>
          </a:p>
        </p:txBody>
      </p:sp>
    </p:spTree>
    <p:custDataLst>
      <p:tags r:id="rId1"/>
    </p:custDataLst>
    <p:extLst>
      <p:ext uri="{BB962C8B-B14F-4D97-AF65-F5344CB8AC3E}">
        <p14:creationId xmlns:p14="http://schemas.microsoft.com/office/powerpoint/2010/main" val="1901440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2000" dirty="0">
                <a:solidFill>
                  <a:srgbClr val="043882"/>
                </a:solidFill>
              </a:rPr>
              <a:t>LBA-06: IMAB362: A novel immunotherapeutic antibody targeting the tight-junction protein component CLAUDIN18.2 in gastric </a:t>
            </a:r>
            <a:r>
              <a:rPr lang="en-GB" sz="2000" dirty="0" smtClean="0">
                <a:solidFill>
                  <a:srgbClr val="043882"/>
                </a:solidFill>
              </a:rPr>
              <a:t>cancer </a:t>
            </a:r>
            <a:r>
              <a:rPr lang="en-GB" sz="2000" dirty="0">
                <a:solidFill>
                  <a:srgbClr val="043882"/>
                </a:solidFill>
              </a:rPr>
              <a:t>– Al-</a:t>
            </a:r>
            <a:r>
              <a:rPr lang="en-GB" sz="2000" dirty="0" err="1">
                <a:solidFill>
                  <a:srgbClr val="043882"/>
                </a:solidFill>
              </a:rPr>
              <a:t>Batran</a:t>
            </a:r>
            <a:r>
              <a:rPr lang="en-GB" sz="2000" dirty="0">
                <a:solidFill>
                  <a:srgbClr val="043882"/>
                </a:solidFill>
              </a:rPr>
              <a:t> SE, et al </a:t>
            </a:r>
            <a:endParaRPr lang="en-US" dirty="0"/>
          </a:p>
        </p:txBody>
      </p:sp>
      <p:sp>
        <p:nvSpPr>
          <p:cNvPr id="7" name="Rectangle 3"/>
          <p:cNvSpPr txBox="1">
            <a:spLocks noChangeArrowheads="1"/>
          </p:cNvSpPr>
          <p:nvPr/>
        </p:nvSpPr>
        <p:spPr bwMode="auto">
          <a:xfrm>
            <a:off x="369888" y="1270000"/>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Key results</a:t>
            </a:r>
            <a:r>
              <a:rPr lang="en-GB" dirty="0" smtClean="0"/>
              <a:t> </a:t>
            </a:r>
          </a:p>
          <a:p>
            <a:pPr>
              <a:buClr>
                <a:srgbClr val="043882"/>
              </a:buClr>
            </a:pPr>
            <a:endParaRPr lang="en-GB" dirty="0" smtClean="0">
              <a:solidFill>
                <a:srgbClr val="92D050"/>
              </a:solidFill>
            </a:endParaRPr>
          </a:p>
          <a:p>
            <a:pPr>
              <a:buClr>
                <a:srgbClr val="043882"/>
              </a:buClr>
            </a:pPr>
            <a:endParaRPr lang="en-GB" dirty="0">
              <a:solidFill>
                <a:srgbClr val="92D050"/>
              </a:solidFill>
            </a:endParaRPr>
          </a:p>
          <a:p>
            <a:pPr>
              <a:buClr>
                <a:srgbClr val="043882"/>
              </a:buClr>
            </a:pPr>
            <a:endParaRPr lang="en-GB" dirty="0" smtClean="0">
              <a:solidFill>
                <a:srgbClr val="92D050"/>
              </a:solidFill>
            </a:endParaRPr>
          </a:p>
          <a:p>
            <a:pPr>
              <a:buClr>
                <a:srgbClr val="043882"/>
              </a:buClr>
            </a:pPr>
            <a:endParaRPr lang="en-GB" dirty="0">
              <a:solidFill>
                <a:srgbClr val="92D050"/>
              </a:solidFill>
            </a:endParaRPr>
          </a:p>
          <a:p>
            <a:pPr>
              <a:buClr>
                <a:srgbClr val="043882"/>
              </a:buClr>
            </a:pPr>
            <a:endParaRPr lang="en-GB" dirty="0" smtClean="0">
              <a:solidFill>
                <a:srgbClr val="92D050"/>
              </a:solidFill>
            </a:endParaRPr>
          </a:p>
          <a:p>
            <a:pPr>
              <a:buClr>
                <a:srgbClr val="043882"/>
              </a:buClr>
            </a:pPr>
            <a:endParaRPr lang="en-GB" dirty="0">
              <a:solidFill>
                <a:srgbClr val="92D050"/>
              </a:solidFill>
            </a:endParaRPr>
          </a:p>
          <a:p>
            <a:pPr>
              <a:buClr>
                <a:srgbClr val="043882"/>
              </a:buClr>
            </a:pPr>
            <a:endParaRPr lang="en-GB" dirty="0" smtClean="0"/>
          </a:p>
          <a:p>
            <a:pPr>
              <a:buClr>
                <a:srgbClr val="043882"/>
              </a:buClr>
            </a:pPr>
            <a:endParaRPr lang="en-GB" dirty="0"/>
          </a:p>
          <a:p>
            <a:pPr>
              <a:buClr>
                <a:srgbClr val="043882"/>
              </a:buClr>
            </a:pPr>
            <a:endParaRPr lang="en-GB" dirty="0" smtClean="0"/>
          </a:p>
        </p:txBody>
      </p:sp>
      <p:sp>
        <p:nvSpPr>
          <p:cNvPr id="52" name="Text Placeholder 13"/>
          <p:cNvSpPr txBox="1">
            <a:spLocks/>
          </p:cNvSpPr>
          <p:nvPr/>
        </p:nvSpPr>
        <p:spPr>
          <a:xfrm>
            <a:off x="365125" y="6096000"/>
            <a:ext cx="4130675" cy="487363"/>
          </a:xfrm>
          <a:prstGeom prst="rect">
            <a:avLst/>
          </a:prstGeom>
        </p:spPr>
        <p:txBody>
          <a:bodyPr anchor="b"/>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200" dirty="0" smtClean="0"/>
              <a:t>*≥</a:t>
            </a:r>
            <a:r>
              <a:rPr lang="en-GB" sz="1200" dirty="0"/>
              <a:t>2+ intensity in ≥70% </a:t>
            </a:r>
            <a:r>
              <a:rPr lang="en-GB" sz="1200" dirty="0" smtClean="0"/>
              <a:t>tumour cells.</a:t>
            </a:r>
            <a:endParaRPr lang="en-GB" sz="1200" dirty="0"/>
          </a:p>
        </p:txBody>
      </p:sp>
      <p:graphicFrame>
        <p:nvGraphicFramePr>
          <p:cNvPr id="53" name="Group 88"/>
          <p:cNvGraphicFramePr>
            <a:graphicFrameLocks noGrp="1"/>
          </p:cNvGraphicFramePr>
          <p:nvPr>
            <p:extLst>
              <p:ext uri="{D42A27DB-BD31-4B8C-83A1-F6EECF244321}">
                <p14:modId xmlns:p14="http://schemas.microsoft.com/office/powerpoint/2010/main" val="3623987806"/>
              </p:ext>
            </p:extLst>
          </p:nvPr>
        </p:nvGraphicFramePr>
        <p:xfrm>
          <a:off x="369888" y="1644514"/>
          <a:ext cx="8408989" cy="1579200"/>
        </p:xfrm>
        <a:graphic>
          <a:graphicData uri="http://schemas.openxmlformats.org/drawingml/2006/table">
            <a:tbl>
              <a:tblPr firstRow="1" bandRow="1">
                <a:tableStyleId>{69012ECD-51FC-41F1-AA8D-1B2483CD663E}</a:tableStyleId>
              </a:tblPr>
              <a:tblGrid>
                <a:gridCol w="1897856"/>
                <a:gridCol w="2159795"/>
                <a:gridCol w="1450446"/>
                <a:gridCol w="1450446"/>
                <a:gridCol w="1450446"/>
              </a:tblGrid>
              <a:tr h="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a:endParaRPr lang="en-US" sz="1600" dirty="0">
                        <a:solidFill>
                          <a:schemeClr val="tx2"/>
                        </a:solidFill>
                        <a:latin typeface="Arial" panose="020B0604020202020204" pitchFamily="34" charset="0"/>
                        <a:cs typeface="Arial" panose="020B0604020202020204" pitchFamily="34" charset="0"/>
                      </a:endParaRPr>
                    </a:p>
                  </a:txBody>
                  <a:tcPr marL="104848" marR="104848"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strike="noStrike" baseline="0" dirty="0" smtClean="0">
                          <a:solidFill>
                            <a:schemeClr val="tx2"/>
                          </a:solidFill>
                          <a:latin typeface="Arial" panose="020B0604020202020204" pitchFamily="34" charset="0"/>
                          <a:cs typeface="Arial" panose="020B0604020202020204" pitchFamily="34" charset="0"/>
                        </a:rPr>
                        <a:t>IMAB362 + EOX</a:t>
                      </a:r>
                    </a:p>
                  </a:txBody>
                  <a:tcPr marL="104848" marR="104848"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strike="noStrike" baseline="0" dirty="0" smtClean="0">
                          <a:solidFill>
                            <a:schemeClr val="tx2"/>
                          </a:solidFill>
                          <a:latin typeface="Arial" panose="020B0604020202020204" pitchFamily="34" charset="0"/>
                          <a:cs typeface="Arial" panose="020B0604020202020204" pitchFamily="34" charset="0"/>
                        </a:rPr>
                        <a:t>EOX</a:t>
                      </a:r>
                      <a:endParaRPr lang="en-US" sz="1600" b="1" strike="noStrike" baseline="0" dirty="0" smtClean="0">
                        <a:solidFill>
                          <a:schemeClr val="tx2"/>
                        </a:solidFill>
                        <a:latin typeface="Arial" panose="020B0604020202020204" pitchFamily="34" charset="0"/>
                        <a:cs typeface="Arial" panose="020B0604020202020204" pitchFamily="34" charset="0"/>
                      </a:endParaRPr>
                    </a:p>
                  </a:txBody>
                  <a:tcPr marL="104848" marR="104848"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strike="noStrike" baseline="0" dirty="0" smtClean="0">
                          <a:solidFill>
                            <a:schemeClr val="tx2"/>
                          </a:solidFill>
                          <a:latin typeface="Arial" panose="020B0604020202020204" pitchFamily="34" charset="0"/>
                          <a:cs typeface="Arial" panose="020B0604020202020204" pitchFamily="34" charset="0"/>
                        </a:rPr>
                        <a:t>HR</a:t>
                      </a:r>
                    </a:p>
                  </a:txBody>
                  <a:tcPr marL="104848" marR="104848"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strike="noStrike" baseline="0" dirty="0" smtClean="0">
                          <a:solidFill>
                            <a:schemeClr val="tx2"/>
                          </a:solidFill>
                          <a:latin typeface="Arial" panose="020B0604020202020204" pitchFamily="34" charset="0"/>
                          <a:cs typeface="Arial" panose="020B0604020202020204" pitchFamily="34" charset="0"/>
                        </a:rPr>
                        <a:t>p-value</a:t>
                      </a:r>
                    </a:p>
                  </a:txBody>
                  <a:tcPr marL="104848" marR="104848"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274320" algn="l" defTabSz="457200" rtl="0" eaLnBrk="1" fontAlgn="auto" latinLnBrk="0" hangingPunct="1">
                        <a:lnSpc>
                          <a:spcPct val="100000"/>
                        </a:lnSpc>
                        <a:spcBef>
                          <a:spcPts val="0"/>
                        </a:spcBef>
                        <a:spcAft>
                          <a:spcPts val="0"/>
                        </a:spcAft>
                        <a:buClrTx/>
                        <a:buSzTx/>
                        <a:buFontTx/>
                        <a:buNone/>
                        <a:tabLst/>
                        <a:defRPr/>
                      </a:pPr>
                      <a:r>
                        <a:rPr lang="en-US" sz="1600" dirty="0" err="1" smtClean="0">
                          <a:solidFill>
                            <a:srgbClr val="000000"/>
                          </a:solidFill>
                          <a:latin typeface="Arial" panose="020B0604020202020204" pitchFamily="34" charset="0"/>
                          <a:cs typeface="Arial" panose="020B0604020202020204" pitchFamily="34" charset="0"/>
                        </a:rPr>
                        <a:t>mPFS</a:t>
                      </a:r>
                      <a:r>
                        <a:rPr lang="en-US" sz="1600" dirty="0" smtClean="0">
                          <a:solidFill>
                            <a:srgbClr val="000000"/>
                          </a:solidFill>
                          <a:latin typeface="Arial" panose="020B0604020202020204" pitchFamily="34" charset="0"/>
                          <a:cs typeface="Arial" panose="020B0604020202020204" pitchFamily="34" charset="0"/>
                        </a:rPr>
                        <a:t> (months)</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98"/>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latin typeface="Arial" panose="020B0604020202020204" pitchFamily="34" charset="0"/>
                          <a:cs typeface="Arial" panose="020B0604020202020204" pitchFamily="34" charset="0"/>
                        </a:rPr>
                        <a:t>7.9</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98"/>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latin typeface="Arial" panose="020B0604020202020204" pitchFamily="34" charset="0"/>
                          <a:cs typeface="Arial" panose="020B0604020202020204" pitchFamily="34" charset="0"/>
                        </a:rPr>
                        <a:t>4.8</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98"/>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latin typeface="Arial" panose="020B0604020202020204" pitchFamily="34" charset="0"/>
                          <a:cs typeface="Arial" panose="020B0604020202020204" pitchFamily="34" charset="0"/>
                        </a:rPr>
                        <a:t>0.47</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98"/>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latin typeface="Arial" panose="020B0604020202020204" pitchFamily="34" charset="0"/>
                          <a:cs typeface="Arial" panose="020B0604020202020204" pitchFamily="34" charset="0"/>
                        </a:rPr>
                        <a:t>&lt;0.001</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98"/>
                      </a:schemeClr>
                    </a:solidFill>
                  </a:tcPr>
                </a:tc>
              </a:tr>
              <a:tr h="0">
                <a:tc>
                  <a:txBody>
                    <a:bodyPr/>
                    <a:lstStyle/>
                    <a:p>
                      <a:pPr marL="0" marR="0" lvl="0" indent="-274320" algn="l" defTabSz="457200" rtl="0" eaLnBrk="1" fontAlgn="auto" latinLnBrk="0" hangingPunct="1">
                        <a:lnSpc>
                          <a:spcPct val="100000"/>
                        </a:lnSpc>
                        <a:spcBef>
                          <a:spcPts val="0"/>
                        </a:spcBef>
                        <a:spcAft>
                          <a:spcPts val="0"/>
                        </a:spcAft>
                        <a:buClrTx/>
                        <a:buSzTx/>
                        <a:buFontTx/>
                        <a:buNone/>
                        <a:tabLst/>
                        <a:defRPr/>
                      </a:pPr>
                      <a:r>
                        <a:rPr lang="en-US" sz="1600" dirty="0" err="1" smtClean="0">
                          <a:solidFill>
                            <a:srgbClr val="000000"/>
                          </a:solidFill>
                          <a:latin typeface="Arial" panose="020B0604020202020204" pitchFamily="34" charset="0"/>
                          <a:cs typeface="Arial" panose="020B0604020202020204" pitchFamily="34" charset="0"/>
                        </a:rPr>
                        <a:t>mOS</a:t>
                      </a:r>
                      <a:r>
                        <a:rPr lang="en-US" sz="1600" dirty="0" smtClean="0">
                          <a:solidFill>
                            <a:srgbClr val="000000"/>
                          </a:solidFill>
                          <a:latin typeface="Arial" panose="020B0604020202020204" pitchFamily="34" charset="0"/>
                          <a:cs typeface="Arial" panose="020B0604020202020204" pitchFamily="34" charset="0"/>
                        </a:rPr>
                        <a:t> (months)</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latin typeface="Arial" panose="020B0604020202020204" pitchFamily="34" charset="0"/>
                          <a:cs typeface="Arial" panose="020B0604020202020204" pitchFamily="34" charset="0"/>
                        </a:rPr>
                        <a:t>13.2</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latin typeface="Arial" panose="020B0604020202020204" pitchFamily="34" charset="0"/>
                          <a:cs typeface="Arial" panose="020B0604020202020204" pitchFamily="34" charset="0"/>
                        </a:rPr>
                        <a:t>8.4</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latin typeface="Arial" panose="020B0604020202020204" pitchFamily="34" charset="0"/>
                          <a:cs typeface="Arial" panose="020B0604020202020204" pitchFamily="34" charset="0"/>
                        </a:rPr>
                        <a:t>0.51</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latin typeface="Arial" panose="020B0604020202020204" pitchFamily="34" charset="0"/>
                          <a:cs typeface="Arial" panose="020B0604020202020204" pitchFamily="34" charset="0"/>
                        </a:rPr>
                        <a:t>&lt;0.001</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r>
              <a:tr h="0">
                <a:tc gridSpan="5">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baseline="0" dirty="0" smtClean="0">
                          <a:solidFill>
                            <a:schemeClr val="tx2"/>
                          </a:solidFill>
                          <a:latin typeface="Arial" panose="020B0604020202020204" pitchFamily="34" charset="0"/>
                          <a:cs typeface="Arial" panose="020B0604020202020204" pitchFamily="34" charset="0"/>
                        </a:rPr>
                        <a:t>High CLDN18.2 expression subgroup*</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endParaRPr lang="en-GB"/>
                    </a:p>
                  </a:txBody>
                  <a:tcPr/>
                </a:tc>
                <a:tc hMerge="1">
                  <a:txBody>
                    <a:bodyPr/>
                    <a:lstStyle/>
                    <a:p>
                      <a:pPr algn="ctr"/>
                      <a:endParaRPr lang="en-US" sz="1600" b="1" dirty="0">
                        <a:solidFill>
                          <a:schemeClr val="tx2"/>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pPr algn="ctr"/>
                      <a:endParaRPr lang="en-US" sz="1600" b="1" dirty="0">
                        <a:solidFill>
                          <a:schemeClr val="tx2"/>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pPr algn="ctr"/>
                      <a:endParaRPr lang="en-US" sz="1600" b="1" dirty="0">
                        <a:solidFill>
                          <a:schemeClr val="tx2"/>
                        </a:solidFill>
                        <a:latin typeface="Arial" panose="020B0604020202020204" pitchFamily="34" charset="0"/>
                        <a:cs typeface="Arial" panose="020B0604020202020204" pitchFamily="34" charset="0"/>
                      </a:endParaRP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r>
              <a:tr h="0">
                <a:tc>
                  <a:txBody>
                    <a:bodyPr/>
                    <a:lstStyle/>
                    <a:p>
                      <a:pPr marL="0" marR="0" lvl="0" indent="-274320" algn="l" defTabSz="457200" rtl="0" eaLnBrk="1" fontAlgn="auto" latinLnBrk="0" hangingPunct="1">
                        <a:lnSpc>
                          <a:spcPct val="100000"/>
                        </a:lnSpc>
                        <a:spcBef>
                          <a:spcPts val="0"/>
                        </a:spcBef>
                        <a:spcAft>
                          <a:spcPts val="0"/>
                        </a:spcAft>
                        <a:buClrTx/>
                        <a:buSzTx/>
                        <a:buFontTx/>
                        <a:buNone/>
                        <a:tabLst/>
                        <a:defRPr/>
                      </a:pPr>
                      <a:r>
                        <a:rPr lang="en-US" sz="1600" dirty="0" err="1" smtClean="0">
                          <a:solidFill>
                            <a:srgbClr val="000000"/>
                          </a:solidFill>
                          <a:latin typeface="Arial" panose="020B0604020202020204" pitchFamily="34" charset="0"/>
                          <a:cs typeface="Arial" panose="020B0604020202020204" pitchFamily="34" charset="0"/>
                        </a:rPr>
                        <a:t>mOS</a:t>
                      </a:r>
                      <a:r>
                        <a:rPr lang="en-US" sz="1600" dirty="0" smtClean="0">
                          <a:solidFill>
                            <a:srgbClr val="000000"/>
                          </a:solidFill>
                          <a:latin typeface="Arial" panose="020B0604020202020204" pitchFamily="34" charset="0"/>
                          <a:cs typeface="Arial" panose="020B0604020202020204" pitchFamily="34" charset="0"/>
                        </a:rPr>
                        <a:t> (months)</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98"/>
                      </a:schemeClr>
                    </a:solidFill>
                  </a:tcPr>
                </a:tc>
                <a:tc>
                  <a:txBody>
                    <a:bodyPr/>
                    <a:lstStyle/>
                    <a:p>
                      <a:pPr algn="ctr"/>
                      <a:r>
                        <a:rPr lang="en-US" sz="1600" b="0" dirty="0" smtClean="0">
                          <a:solidFill>
                            <a:srgbClr val="000000"/>
                          </a:solidFill>
                          <a:latin typeface="Arial" panose="020B0604020202020204" pitchFamily="34" charset="0"/>
                          <a:cs typeface="Arial" panose="020B0604020202020204" pitchFamily="34" charset="0"/>
                        </a:rPr>
                        <a:t>16.7</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98"/>
                      </a:schemeClr>
                    </a:solidFill>
                  </a:tcPr>
                </a:tc>
                <a:tc>
                  <a:txBody>
                    <a:bodyPr/>
                    <a:lstStyle/>
                    <a:p>
                      <a:pPr algn="ctr"/>
                      <a:r>
                        <a:rPr lang="en-US" sz="1600" b="0" dirty="0" smtClean="0">
                          <a:solidFill>
                            <a:srgbClr val="000000"/>
                          </a:solidFill>
                          <a:latin typeface="Arial" panose="020B0604020202020204" pitchFamily="34" charset="0"/>
                          <a:cs typeface="Arial" panose="020B0604020202020204" pitchFamily="34" charset="0"/>
                        </a:rPr>
                        <a:t>9.0</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98"/>
                      </a:schemeClr>
                    </a:solidFill>
                  </a:tcPr>
                </a:tc>
                <a:tc>
                  <a:txBody>
                    <a:bodyPr/>
                    <a:lstStyle/>
                    <a:p>
                      <a:pPr algn="ctr"/>
                      <a:r>
                        <a:rPr lang="en-US" sz="1600" b="0" dirty="0" smtClean="0">
                          <a:solidFill>
                            <a:srgbClr val="000000"/>
                          </a:solidFill>
                          <a:latin typeface="Arial" panose="020B0604020202020204" pitchFamily="34" charset="0"/>
                          <a:cs typeface="Arial" panose="020B0604020202020204" pitchFamily="34" charset="0"/>
                        </a:rPr>
                        <a:t>0.45</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98"/>
                      </a:schemeClr>
                    </a:solidFill>
                  </a:tcPr>
                </a:tc>
                <a:tc>
                  <a:txBody>
                    <a:bodyPr/>
                    <a:lstStyle/>
                    <a:p>
                      <a:pPr algn="ctr"/>
                      <a:r>
                        <a:rPr lang="en-US" sz="1600" b="0" dirty="0" smtClean="0">
                          <a:solidFill>
                            <a:srgbClr val="000000"/>
                          </a:solidFill>
                          <a:latin typeface="Arial" panose="020B0604020202020204" pitchFamily="34" charset="0"/>
                          <a:cs typeface="Arial" panose="020B0604020202020204" pitchFamily="34" charset="0"/>
                        </a:rPr>
                        <a:t>&lt;0.0005</a:t>
                      </a:r>
                    </a:p>
                  </a:txBody>
                  <a:tcPr marL="104848" marR="104848"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98"/>
                      </a:schemeClr>
                    </a:solidFill>
                  </a:tcPr>
                </a:tc>
              </a:tr>
            </a:tbl>
          </a:graphicData>
        </a:graphic>
      </p:graphicFrame>
      <p:sp>
        <p:nvSpPr>
          <p:cNvPr id="10" name="Text Placeholder 14"/>
          <p:cNvSpPr txBox="1">
            <a:spLocks/>
          </p:cNvSpPr>
          <p:nvPr/>
        </p:nvSpPr>
        <p:spPr>
          <a:xfrm>
            <a:off x="3784600" y="6096000"/>
            <a:ext cx="4994275" cy="487363"/>
          </a:xfrm>
          <a:prstGeom prst="rect">
            <a:avLst/>
          </a:prstGeom>
        </p:spPr>
        <p:txBody>
          <a:bodyPr vert="horz" lIns="91440" tIns="45720" rIns="91440" bIns="45720" rtlCol="0" anchor="b"/>
          <a:lstStyle>
            <a:defPPr>
              <a:defRPr lang="en-GB"/>
            </a:defPPr>
            <a:lvl1pPr marL="0" algn="l" defTabSz="457200" rtl="0" eaLnBrk="1" fontAlgn="base" latinLnBrk="0" hangingPunct="1">
              <a:spcBef>
                <a:spcPct val="0"/>
              </a:spcBef>
              <a:spcAft>
                <a:spcPct val="0"/>
              </a:spcAft>
              <a:defRPr lang="en-US" sz="800" kern="1200" smtClean="0">
                <a:solidFill>
                  <a:srgbClr val="000000"/>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it-IT" sz="1200" dirty="0">
                <a:solidFill>
                  <a:srgbClr val="4D4D4D"/>
                </a:solidFill>
              </a:rPr>
              <a:t>Al-Batran et al. Ann Oncol 2016; 27(suppl 2): abstr LBA-06</a:t>
            </a:r>
          </a:p>
        </p:txBody>
      </p:sp>
    </p:spTree>
    <p:extLst>
      <p:ext uri="{BB962C8B-B14F-4D97-AF65-F5344CB8AC3E}">
        <p14:creationId xmlns:p14="http://schemas.microsoft.com/office/powerpoint/2010/main" val="3282273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3"/>
          <p:cNvSpPr txBox="1">
            <a:spLocks noChangeArrowheads="1"/>
          </p:cNvSpPr>
          <p:nvPr/>
        </p:nvSpPr>
        <p:spPr bwMode="auto">
          <a:xfrm>
            <a:off x="369888" y="1270000"/>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Key results</a:t>
            </a:r>
            <a:r>
              <a:rPr lang="en-GB" dirty="0" smtClean="0"/>
              <a:t> </a:t>
            </a:r>
            <a:r>
              <a:rPr lang="en-GB" b="1" dirty="0" smtClean="0"/>
              <a:t>(cont.)</a:t>
            </a:r>
          </a:p>
          <a:p>
            <a:pPr>
              <a:buClr>
                <a:srgbClr val="043882"/>
              </a:buClr>
            </a:pPr>
            <a:r>
              <a:rPr lang="en-GB" dirty="0" smtClean="0"/>
              <a:t>OS subgroup analysis</a:t>
            </a:r>
            <a:endParaRPr lang="en-US" dirty="0"/>
          </a:p>
          <a:p>
            <a:pPr lvl="1">
              <a:buClr>
                <a:srgbClr val="043882"/>
              </a:buClr>
            </a:pPr>
            <a:endParaRPr lang="en-GB" dirty="0"/>
          </a:p>
          <a:p>
            <a:pPr lvl="1">
              <a:buClr>
                <a:srgbClr val="043882"/>
              </a:buClr>
            </a:pPr>
            <a:endParaRPr lang="en-GB" dirty="0" smtClean="0"/>
          </a:p>
          <a:p>
            <a:pPr marL="252412" lvl="1" indent="0">
              <a:buClr>
                <a:srgbClr val="043882"/>
              </a:buClr>
              <a:buFontTx/>
              <a:buNone/>
            </a:pPr>
            <a:r>
              <a:rPr lang="en-GB" dirty="0" smtClean="0"/>
              <a:t> </a:t>
            </a:r>
          </a:p>
          <a:p>
            <a:pPr marL="0" indent="0">
              <a:buClr>
                <a:srgbClr val="043882"/>
              </a:buClr>
              <a:buFontTx/>
              <a:buNone/>
            </a:pPr>
            <a:endParaRPr lang="en-GB" dirty="0"/>
          </a:p>
        </p:txBody>
      </p:sp>
      <p:sp>
        <p:nvSpPr>
          <p:cNvPr id="6" name="Title 5"/>
          <p:cNvSpPr>
            <a:spLocks noGrp="1"/>
          </p:cNvSpPr>
          <p:nvPr>
            <p:ph type="title"/>
          </p:nvPr>
        </p:nvSpPr>
        <p:spPr/>
        <p:txBody>
          <a:bodyPr/>
          <a:lstStyle/>
          <a:p>
            <a:r>
              <a:rPr lang="en-GB" sz="2000" dirty="0">
                <a:solidFill>
                  <a:srgbClr val="043882"/>
                </a:solidFill>
              </a:rPr>
              <a:t>LBA-06: IMAB362: A novel immunotherapeutic antibody targeting the tight-junction protein component CLAUDIN18.2 in gastric </a:t>
            </a:r>
            <a:r>
              <a:rPr lang="en-GB" sz="2000" dirty="0" smtClean="0">
                <a:solidFill>
                  <a:srgbClr val="043882"/>
                </a:solidFill>
              </a:rPr>
              <a:t>cancer </a:t>
            </a:r>
            <a:r>
              <a:rPr lang="en-GB" sz="2000" dirty="0">
                <a:solidFill>
                  <a:srgbClr val="043882"/>
                </a:solidFill>
              </a:rPr>
              <a:t>– Al-</a:t>
            </a:r>
            <a:r>
              <a:rPr lang="en-GB" sz="2000" dirty="0" err="1">
                <a:solidFill>
                  <a:srgbClr val="043882"/>
                </a:solidFill>
              </a:rPr>
              <a:t>Batran</a:t>
            </a:r>
            <a:r>
              <a:rPr lang="en-GB" sz="2000" dirty="0">
                <a:solidFill>
                  <a:srgbClr val="043882"/>
                </a:solidFill>
              </a:rPr>
              <a:t> SE, et al </a:t>
            </a:r>
            <a:endParaRPr lang="en-US" dirty="0"/>
          </a:p>
        </p:txBody>
      </p:sp>
      <p:grpSp>
        <p:nvGrpSpPr>
          <p:cNvPr id="7" name="Group 6"/>
          <p:cNvGrpSpPr/>
          <p:nvPr/>
        </p:nvGrpSpPr>
        <p:grpSpPr>
          <a:xfrm>
            <a:off x="1043355" y="1941383"/>
            <a:ext cx="7057291" cy="4374412"/>
            <a:chOff x="1043355" y="2004883"/>
            <a:chExt cx="7057291" cy="4374412"/>
          </a:xfrm>
        </p:grpSpPr>
        <p:sp>
          <p:nvSpPr>
            <p:cNvPr id="2" name="TextBox 1"/>
            <p:cNvSpPr txBox="1"/>
            <p:nvPr/>
          </p:nvSpPr>
          <p:spPr>
            <a:xfrm>
              <a:off x="1482787" y="2004883"/>
              <a:ext cx="1556836" cy="4001095"/>
            </a:xfrm>
            <a:prstGeom prst="rect">
              <a:avLst/>
            </a:prstGeom>
            <a:noFill/>
          </p:spPr>
          <p:txBody>
            <a:bodyPr wrap="none" rtlCol="0">
              <a:spAutoFit/>
            </a:bodyPr>
            <a:lstStyle/>
            <a:p>
              <a:pPr fontAlgn="auto">
                <a:spcBef>
                  <a:spcPts val="0"/>
                </a:spcBef>
                <a:spcAft>
                  <a:spcPts val="300"/>
                </a:spcAft>
              </a:pPr>
              <a:r>
                <a:rPr lang="en-US" sz="900" b="1" dirty="0" smtClean="0">
                  <a:solidFill>
                    <a:srgbClr val="000000"/>
                  </a:solidFill>
                  <a:latin typeface="Arial" panose="020B0604020202020204" pitchFamily="34" charset="0"/>
                  <a:cs typeface="Arial" panose="020B0604020202020204" pitchFamily="34" charset="0"/>
                </a:rPr>
                <a:t>Subgroup</a:t>
              </a:r>
            </a:p>
            <a:p>
              <a:pPr fontAlgn="auto">
                <a:spcBef>
                  <a:spcPts val="0"/>
                </a:spcBef>
                <a:spcAft>
                  <a:spcPts val="300"/>
                </a:spcAft>
              </a:pPr>
              <a:r>
                <a:rPr lang="en-US" sz="900" b="1" dirty="0" smtClean="0">
                  <a:solidFill>
                    <a:srgbClr val="000000"/>
                  </a:solidFill>
                  <a:latin typeface="Arial" panose="020B0604020202020204" pitchFamily="34" charset="0"/>
                  <a:cs typeface="Arial" panose="020B0604020202020204" pitchFamily="34" charset="0"/>
                </a:rPr>
                <a:t>Overall</a:t>
              </a:r>
            </a:p>
            <a:p>
              <a:pPr fontAlgn="auto">
                <a:spcBef>
                  <a:spcPts val="0"/>
                </a:spcBef>
                <a:spcAft>
                  <a:spcPts val="300"/>
                </a:spcAft>
              </a:pPr>
              <a:r>
                <a:rPr lang="en-US" sz="900" b="1" dirty="0" smtClean="0">
                  <a:solidFill>
                    <a:srgbClr val="000000"/>
                  </a:solidFill>
                  <a:latin typeface="Arial" panose="020B0604020202020204" pitchFamily="34" charset="0"/>
                  <a:cs typeface="Arial" panose="020B0604020202020204" pitchFamily="34" charset="0"/>
                </a:rPr>
                <a:t>CLDN18.2</a:t>
              </a:r>
              <a:r>
                <a:rPr lang="en-US" sz="900" dirty="0" smtClean="0">
                  <a:solidFill>
                    <a:srgbClr val="000000"/>
                  </a:solidFill>
                  <a:latin typeface="Arial" panose="020B0604020202020204" pitchFamily="34" charset="0"/>
                  <a:cs typeface="Arial" panose="020B0604020202020204" pitchFamily="34" charset="0"/>
                </a:rPr>
                <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2+</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3+</a:t>
              </a:r>
            </a:p>
            <a:p>
              <a:pPr fontAlgn="auto">
                <a:spcBef>
                  <a:spcPts val="0"/>
                </a:spcBef>
                <a:spcAft>
                  <a:spcPts val="300"/>
                </a:spcAft>
              </a:pPr>
              <a:r>
                <a:rPr lang="en-US" sz="900" b="1" dirty="0" smtClean="0">
                  <a:solidFill>
                    <a:srgbClr val="000000"/>
                  </a:solidFill>
                  <a:latin typeface="Arial" panose="020B0604020202020204" pitchFamily="34" charset="0"/>
                  <a:cs typeface="Arial" panose="020B0604020202020204" pitchFamily="34" charset="0"/>
                </a:rPr>
                <a:t>Tumor type</a:t>
              </a:r>
              <a:r>
                <a:rPr lang="en-US" sz="900" dirty="0" smtClean="0">
                  <a:solidFill>
                    <a:srgbClr val="000000"/>
                  </a:solidFill>
                  <a:latin typeface="Arial" panose="020B0604020202020204" pitchFamily="34" charset="0"/>
                  <a:cs typeface="Arial" panose="020B0604020202020204" pitchFamily="34" charset="0"/>
                </a:rPr>
                <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Diffuse</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Intestinal</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Mixed</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Unknown</a:t>
              </a:r>
            </a:p>
            <a:p>
              <a:pPr fontAlgn="auto">
                <a:spcBef>
                  <a:spcPts val="0"/>
                </a:spcBef>
                <a:spcAft>
                  <a:spcPts val="300"/>
                </a:spcAft>
              </a:pPr>
              <a:r>
                <a:rPr lang="en-US" sz="900" b="1" dirty="0" smtClean="0">
                  <a:solidFill>
                    <a:srgbClr val="000000"/>
                  </a:solidFill>
                  <a:latin typeface="Arial" panose="020B0604020202020204" pitchFamily="34" charset="0"/>
                  <a:cs typeface="Arial" panose="020B0604020202020204" pitchFamily="34" charset="0"/>
                </a:rPr>
                <a:t>Measurable disease</a:t>
              </a:r>
              <a:r>
                <a:rPr lang="en-US" sz="900" dirty="0" smtClean="0">
                  <a:solidFill>
                    <a:srgbClr val="000000"/>
                  </a:solidFill>
                  <a:latin typeface="Arial" panose="020B0604020202020204" pitchFamily="34" charset="0"/>
                  <a:cs typeface="Arial" panose="020B0604020202020204" pitchFamily="34" charset="0"/>
                </a:rPr>
                <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Measurable</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Non-measurable</a:t>
              </a:r>
            </a:p>
            <a:p>
              <a:pPr fontAlgn="auto">
                <a:spcBef>
                  <a:spcPts val="0"/>
                </a:spcBef>
                <a:spcAft>
                  <a:spcPts val="300"/>
                </a:spcAft>
              </a:pPr>
              <a:r>
                <a:rPr lang="en-US" sz="900" b="1" dirty="0" smtClean="0">
                  <a:solidFill>
                    <a:srgbClr val="000000"/>
                  </a:solidFill>
                  <a:latin typeface="Arial" panose="020B0604020202020204" pitchFamily="34" charset="0"/>
                  <a:cs typeface="Arial" panose="020B0604020202020204" pitchFamily="34" charset="0"/>
                </a:rPr>
                <a:t>Tumor location</a:t>
              </a:r>
              <a:r>
                <a:rPr lang="en-US" sz="900" dirty="0" smtClean="0">
                  <a:solidFill>
                    <a:srgbClr val="000000"/>
                  </a:solidFill>
                  <a:latin typeface="Arial" panose="020B0604020202020204" pitchFamily="34" charset="0"/>
                  <a:cs typeface="Arial" panose="020B0604020202020204" pitchFamily="34" charset="0"/>
                </a:rPr>
                <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Esophagus</a:t>
              </a:r>
              <a:br>
                <a:rPr lang="en-US" sz="900" dirty="0" smtClean="0">
                  <a:solidFill>
                    <a:srgbClr val="000000"/>
                  </a:solidFill>
                  <a:latin typeface="Arial" panose="020B0604020202020204" pitchFamily="34" charset="0"/>
                  <a:cs typeface="Arial" panose="020B0604020202020204" pitchFamily="34" charset="0"/>
                </a:rPr>
              </a:br>
              <a:r>
                <a:rPr lang="en-US" sz="900" dirty="0" err="1" smtClean="0">
                  <a:solidFill>
                    <a:srgbClr val="000000"/>
                  </a:solidFill>
                  <a:latin typeface="Arial" panose="020B0604020202020204" pitchFamily="34" charset="0"/>
                  <a:cs typeface="Arial" panose="020B0604020202020204" pitchFamily="34" charset="0"/>
                </a:rPr>
                <a:t>Gastroesophageal</a:t>
              </a:r>
              <a:r>
                <a:rPr lang="en-US" sz="900" dirty="0" smtClean="0">
                  <a:solidFill>
                    <a:srgbClr val="000000"/>
                  </a:solidFill>
                  <a:latin typeface="Arial" panose="020B0604020202020204" pitchFamily="34" charset="0"/>
                  <a:cs typeface="Arial" panose="020B0604020202020204" pitchFamily="34" charset="0"/>
                </a:rPr>
                <a:t> junction</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Stomach</a:t>
              </a:r>
            </a:p>
            <a:p>
              <a:pPr fontAlgn="auto">
                <a:spcBef>
                  <a:spcPts val="0"/>
                </a:spcBef>
                <a:spcAft>
                  <a:spcPts val="300"/>
                </a:spcAft>
              </a:pPr>
              <a:r>
                <a:rPr lang="en-US" sz="900" b="1" dirty="0" smtClean="0">
                  <a:solidFill>
                    <a:srgbClr val="000000"/>
                  </a:solidFill>
                  <a:latin typeface="Arial" panose="020B0604020202020204" pitchFamily="34" charset="0"/>
                  <a:cs typeface="Arial" panose="020B0604020202020204" pitchFamily="34" charset="0"/>
                </a:rPr>
                <a:t>Previous gastrectomy</a:t>
              </a:r>
              <a:r>
                <a:rPr lang="en-US" sz="900" dirty="0" smtClean="0">
                  <a:solidFill>
                    <a:srgbClr val="000000"/>
                  </a:solidFill>
                  <a:latin typeface="Arial" panose="020B0604020202020204" pitchFamily="34" charset="0"/>
                  <a:cs typeface="Arial" panose="020B0604020202020204" pitchFamily="34" charset="0"/>
                </a:rPr>
                <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No</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Yes</a:t>
              </a:r>
            </a:p>
            <a:p>
              <a:pPr fontAlgn="auto">
                <a:spcBef>
                  <a:spcPts val="0"/>
                </a:spcBef>
                <a:spcAft>
                  <a:spcPts val="300"/>
                </a:spcAft>
              </a:pPr>
              <a:r>
                <a:rPr lang="en-US" sz="900" b="1" dirty="0" smtClean="0">
                  <a:solidFill>
                    <a:srgbClr val="000000"/>
                  </a:solidFill>
                  <a:latin typeface="Arial" panose="020B0604020202020204" pitchFamily="34" charset="0"/>
                  <a:cs typeface="Arial" panose="020B0604020202020204" pitchFamily="34" charset="0"/>
                </a:rPr>
                <a:t>Before start of arm 3</a:t>
              </a:r>
              <a:r>
                <a:rPr lang="en-US" sz="900" dirty="0" smtClean="0">
                  <a:solidFill>
                    <a:srgbClr val="000000"/>
                  </a:solidFill>
                  <a:latin typeface="Arial" panose="020B0604020202020204" pitchFamily="34" charset="0"/>
                  <a:cs typeface="Arial" panose="020B0604020202020204" pitchFamily="34" charset="0"/>
                </a:rPr>
                <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After start of arm 3</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Before start of arm 3</a:t>
              </a:r>
              <a:endParaRPr lang="en-US" sz="900" b="1" dirty="0" smtClean="0">
                <a:solidFill>
                  <a:srgbClr val="000000"/>
                </a:solidFill>
                <a:latin typeface="Arial" panose="020B0604020202020204" pitchFamily="34" charset="0"/>
                <a:cs typeface="Arial" panose="020B0604020202020204" pitchFamily="34" charset="0"/>
              </a:endParaRPr>
            </a:p>
            <a:p>
              <a:pPr fontAlgn="auto">
                <a:spcBef>
                  <a:spcPts val="0"/>
                </a:spcBef>
                <a:spcAft>
                  <a:spcPts val="300"/>
                </a:spcAft>
              </a:pPr>
              <a:r>
                <a:rPr lang="en-US" sz="900" b="1" dirty="0" smtClean="0">
                  <a:solidFill>
                    <a:srgbClr val="000000"/>
                  </a:solidFill>
                  <a:latin typeface="Arial" panose="020B0604020202020204" pitchFamily="34" charset="0"/>
                  <a:cs typeface="Arial" panose="020B0604020202020204" pitchFamily="34" charset="0"/>
                </a:rPr>
                <a:t>Stained cells</a:t>
              </a:r>
              <a:r>
                <a:rPr lang="en-US" sz="900" dirty="0" smtClean="0">
                  <a:solidFill>
                    <a:srgbClr val="000000"/>
                  </a:solidFill>
                  <a:latin typeface="Arial" panose="020B0604020202020204" pitchFamily="34" charset="0"/>
                  <a:cs typeface="Arial" panose="020B0604020202020204" pitchFamily="34" charset="0"/>
                </a:rPr>
                <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&lt;70</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≥70</a:t>
              </a:r>
              <a:endParaRPr lang="en-US" sz="900" dirty="0">
                <a:solidFill>
                  <a:srgbClr val="000000"/>
                </a:solidFill>
                <a:latin typeface="Arial" panose="020B0604020202020204" pitchFamily="34" charset="0"/>
                <a:cs typeface="Arial" panose="020B0604020202020204" pitchFamily="34" charset="0"/>
              </a:endParaRPr>
            </a:p>
          </p:txBody>
        </p:sp>
        <p:sp>
          <p:nvSpPr>
            <p:cNvPr id="8" name="TextBox 7"/>
            <p:cNvSpPr txBox="1"/>
            <p:nvPr/>
          </p:nvSpPr>
          <p:spPr>
            <a:xfrm>
              <a:off x="6625324" y="2004883"/>
              <a:ext cx="1338828" cy="4001095"/>
            </a:xfrm>
            <a:prstGeom prst="rect">
              <a:avLst/>
            </a:prstGeom>
            <a:noFill/>
          </p:spPr>
          <p:txBody>
            <a:bodyPr wrap="none" rtlCol="0">
              <a:spAutoFit/>
            </a:bodyPr>
            <a:lstStyle/>
            <a:p>
              <a:pPr fontAlgn="auto">
                <a:spcBef>
                  <a:spcPts val="0"/>
                </a:spcBef>
                <a:spcAft>
                  <a:spcPts val="300"/>
                </a:spcAft>
              </a:pPr>
              <a:r>
                <a:rPr lang="en-US" sz="900" b="1" dirty="0" smtClean="0">
                  <a:solidFill>
                    <a:srgbClr val="000000"/>
                  </a:solidFill>
                  <a:latin typeface="Arial" panose="020B0604020202020204" pitchFamily="34" charset="0"/>
                  <a:cs typeface="Arial" panose="020B0604020202020204" pitchFamily="34" charset="0"/>
                </a:rPr>
                <a:t>Hazard ratio (95% CI)</a:t>
              </a:r>
            </a:p>
            <a:p>
              <a:pPr fontAlgn="auto">
                <a:spcBef>
                  <a:spcPts val="0"/>
                </a:spcBef>
                <a:spcAft>
                  <a:spcPts val="300"/>
                </a:spcAft>
              </a:pPr>
              <a:r>
                <a:rPr lang="en-US" sz="900" dirty="0" smtClean="0">
                  <a:solidFill>
                    <a:srgbClr val="000000"/>
                  </a:solidFill>
                  <a:latin typeface="Arial" panose="020B0604020202020204" pitchFamily="34" charset="0"/>
                  <a:cs typeface="Arial" panose="020B0604020202020204" pitchFamily="34" charset="0"/>
                </a:rPr>
                <a:t>0.51 (0.36, 0.73)</a:t>
              </a:r>
            </a:p>
            <a:p>
              <a:pPr fontAlgn="auto">
                <a:spcBef>
                  <a:spcPts val="0"/>
                </a:spcBef>
                <a:spcAft>
                  <a:spcPts val="300"/>
                </a:spcAft>
              </a:pPr>
              <a:r>
                <a:rPr lang="en-US" sz="900" dirty="0" smtClean="0">
                  <a:solidFill>
                    <a:srgbClr val="000000"/>
                  </a:solidFill>
                  <a:latin typeface="Arial" panose="020B0604020202020204" pitchFamily="34" charset="0"/>
                  <a:cs typeface="Arial" panose="020B0604020202020204" pitchFamily="34" charset="0"/>
                </a:rPr>
                <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0.40 (0.22, 0.75)</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0.56 (0.36, 0.88)</a:t>
              </a:r>
            </a:p>
            <a:p>
              <a:pPr fontAlgn="auto">
                <a:spcBef>
                  <a:spcPts val="0"/>
                </a:spcBef>
                <a:spcAft>
                  <a:spcPts val="300"/>
                </a:spcAft>
              </a:pPr>
              <a:r>
                <a:rPr lang="en-US" sz="900" dirty="0" smtClean="0">
                  <a:solidFill>
                    <a:srgbClr val="000000"/>
                  </a:solidFill>
                  <a:latin typeface="Arial" panose="020B0604020202020204" pitchFamily="34" charset="0"/>
                  <a:cs typeface="Arial" panose="020B0604020202020204" pitchFamily="34" charset="0"/>
                </a:rPr>
                <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0.40 (0.23, 0.70)</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0.67 (0.36, 1.23)</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0.49 (0.17, 1.37)</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0.75 (0.24, 2.35)</a:t>
              </a:r>
            </a:p>
            <a:p>
              <a:pPr fontAlgn="auto">
                <a:spcBef>
                  <a:spcPts val="0"/>
                </a:spcBef>
                <a:spcAft>
                  <a:spcPts val="300"/>
                </a:spcAft>
              </a:pPr>
              <a:r>
                <a:rPr lang="en-US" sz="900" dirty="0" smtClean="0">
                  <a:solidFill>
                    <a:srgbClr val="000000"/>
                  </a:solidFill>
                  <a:latin typeface="Arial" panose="020B0604020202020204" pitchFamily="34" charset="0"/>
                  <a:cs typeface="Arial" panose="020B0604020202020204" pitchFamily="34" charset="0"/>
                </a:rPr>
                <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0.51 (0.35, 0.76)</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0.48 (0.19, 1.22)</a:t>
              </a:r>
            </a:p>
            <a:p>
              <a:pPr fontAlgn="auto">
                <a:spcBef>
                  <a:spcPts val="0"/>
                </a:spcBef>
                <a:spcAft>
                  <a:spcPts val="300"/>
                </a:spcAft>
              </a:pPr>
              <a:r>
                <a:rPr lang="en-US" sz="900" dirty="0" smtClean="0">
                  <a:solidFill>
                    <a:srgbClr val="000000"/>
                  </a:solidFill>
                  <a:latin typeface="Arial" panose="020B0604020202020204" pitchFamily="34" charset="0"/>
                  <a:cs typeface="Arial" panose="020B0604020202020204" pitchFamily="34" charset="0"/>
                </a:rPr>
                <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0.25 (0.03, 2.37)</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0.68 (0.29, 1.59)</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0.51 (0.34, 0.76)</a:t>
              </a:r>
            </a:p>
            <a:p>
              <a:pPr fontAlgn="auto">
                <a:spcBef>
                  <a:spcPts val="0"/>
                </a:spcBef>
                <a:spcAft>
                  <a:spcPts val="300"/>
                </a:spcAft>
              </a:pPr>
              <a:r>
                <a:rPr lang="en-US" sz="900" dirty="0" smtClean="0">
                  <a:solidFill>
                    <a:srgbClr val="000000"/>
                  </a:solidFill>
                  <a:latin typeface="Arial" panose="020B0604020202020204" pitchFamily="34" charset="0"/>
                  <a:cs typeface="Arial" panose="020B0604020202020204" pitchFamily="34" charset="0"/>
                </a:rPr>
                <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0.40 (0.26, 0.62)</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0.84 (0.43, 1.65)</a:t>
              </a:r>
            </a:p>
            <a:p>
              <a:pPr fontAlgn="auto">
                <a:spcBef>
                  <a:spcPts val="0"/>
                </a:spcBef>
                <a:spcAft>
                  <a:spcPts val="300"/>
                </a:spcAft>
              </a:pPr>
              <a:r>
                <a:rPr lang="en-US" sz="900" dirty="0" smtClean="0">
                  <a:solidFill>
                    <a:srgbClr val="000000"/>
                  </a:solidFill>
                  <a:latin typeface="Arial" panose="020B0604020202020204" pitchFamily="34" charset="0"/>
                  <a:cs typeface="Arial" panose="020B0604020202020204" pitchFamily="34" charset="0"/>
                </a:rPr>
                <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0.37 (0.14, 0.97)</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0.54 (0.36, 0.79)</a:t>
              </a:r>
            </a:p>
            <a:p>
              <a:pPr fontAlgn="auto">
                <a:spcBef>
                  <a:spcPts val="0"/>
                </a:spcBef>
                <a:spcAft>
                  <a:spcPts val="300"/>
                </a:spcAft>
              </a:pPr>
              <a:r>
                <a:rPr lang="en-US" sz="900" dirty="0" smtClean="0">
                  <a:solidFill>
                    <a:srgbClr val="000000"/>
                  </a:solidFill>
                  <a:latin typeface="Arial" panose="020B0604020202020204" pitchFamily="34" charset="0"/>
                  <a:cs typeface="Arial" panose="020B0604020202020204" pitchFamily="34" charset="0"/>
                </a:rPr>
                <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0.75 (0.40, 1.43)</a:t>
              </a:r>
              <a:br>
                <a:rPr lang="en-US" sz="900" dirty="0" smtClean="0">
                  <a:solidFill>
                    <a:srgbClr val="000000"/>
                  </a:solidFill>
                  <a:latin typeface="Arial" panose="020B0604020202020204" pitchFamily="34" charset="0"/>
                  <a:cs typeface="Arial" panose="020B0604020202020204" pitchFamily="34" charset="0"/>
                </a:rPr>
              </a:br>
              <a:r>
                <a:rPr lang="en-US" sz="900" dirty="0" smtClean="0">
                  <a:solidFill>
                    <a:srgbClr val="000000"/>
                  </a:solidFill>
                  <a:latin typeface="Arial" panose="020B0604020202020204" pitchFamily="34" charset="0"/>
                  <a:cs typeface="Arial" panose="020B0604020202020204" pitchFamily="34" charset="0"/>
                </a:rPr>
                <a:t>0.44 (0.29, 0.68)</a:t>
              </a:r>
              <a:endParaRPr lang="en-US" sz="900" dirty="0">
                <a:solidFill>
                  <a:srgbClr val="000000"/>
                </a:solidFill>
                <a:latin typeface="Arial" panose="020B0604020202020204" pitchFamily="34" charset="0"/>
                <a:cs typeface="Arial" panose="020B0604020202020204" pitchFamily="34" charset="0"/>
              </a:endParaRPr>
            </a:p>
          </p:txBody>
        </p:sp>
        <p:cxnSp>
          <p:nvCxnSpPr>
            <p:cNvPr id="28" name="Straight Connector 27"/>
            <p:cNvCxnSpPr/>
            <p:nvPr/>
          </p:nvCxnSpPr>
          <p:spPr>
            <a:xfrm>
              <a:off x="1043355" y="2213446"/>
              <a:ext cx="7057291" cy="0"/>
            </a:xfrm>
            <a:prstGeom prst="line">
              <a:avLst/>
            </a:pr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sp>
          <p:nvSpPr>
            <p:cNvPr id="3" name="TextBox 2"/>
            <p:cNvSpPr txBox="1"/>
            <p:nvPr/>
          </p:nvSpPr>
          <p:spPr>
            <a:xfrm>
              <a:off x="2675730" y="6148463"/>
              <a:ext cx="409086" cy="230832"/>
            </a:xfrm>
            <a:prstGeom prst="rect">
              <a:avLst/>
            </a:prstGeom>
            <a:noFill/>
          </p:spPr>
          <p:txBody>
            <a:bodyPr wrap="none" rtlCol="0">
              <a:spAutoFit/>
            </a:bodyPr>
            <a:lstStyle/>
            <a:p>
              <a:pPr algn="ctr" fontAlgn="auto">
                <a:spcBef>
                  <a:spcPts val="0"/>
                </a:spcBef>
                <a:spcAft>
                  <a:spcPts val="0"/>
                </a:spcAft>
              </a:pPr>
              <a:r>
                <a:rPr lang="en-US" sz="900" dirty="0" smtClean="0">
                  <a:solidFill>
                    <a:srgbClr val="000000"/>
                  </a:solidFill>
                  <a:latin typeface="Arial" panose="020B0604020202020204" pitchFamily="34" charset="0"/>
                  <a:cs typeface="Arial" panose="020B0604020202020204" pitchFamily="34" charset="0"/>
                </a:rPr>
                <a:t>0.03</a:t>
              </a:r>
              <a:endParaRPr lang="en-US" sz="900" dirty="0">
                <a:solidFill>
                  <a:srgbClr val="000000"/>
                </a:solidFill>
                <a:latin typeface="Arial" panose="020B0604020202020204" pitchFamily="34" charset="0"/>
                <a:cs typeface="Arial" panose="020B0604020202020204" pitchFamily="34" charset="0"/>
              </a:endParaRPr>
            </a:p>
          </p:txBody>
        </p:sp>
        <p:sp>
          <p:nvSpPr>
            <p:cNvPr id="12" name="TextBox 11"/>
            <p:cNvSpPr txBox="1"/>
            <p:nvPr/>
          </p:nvSpPr>
          <p:spPr>
            <a:xfrm>
              <a:off x="3519261" y="6148463"/>
              <a:ext cx="409086" cy="230832"/>
            </a:xfrm>
            <a:prstGeom prst="rect">
              <a:avLst/>
            </a:prstGeom>
            <a:noFill/>
          </p:spPr>
          <p:txBody>
            <a:bodyPr wrap="none" rtlCol="0">
              <a:spAutoFit/>
            </a:bodyPr>
            <a:lstStyle/>
            <a:p>
              <a:pPr algn="ctr" fontAlgn="auto">
                <a:spcBef>
                  <a:spcPts val="0"/>
                </a:spcBef>
                <a:spcAft>
                  <a:spcPts val="0"/>
                </a:spcAft>
              </a:pPr>
              <a:r>
                <a:rPr lang="en-US" sz="900" dirty="0" smtClean="0">
                  <a:solidFill>
                    <a:srgbClr val="000000"/>
                  </a:solidFill>
                  <a:latin typeface="Arial" panose="020B0604020202020204" pitchFamily="34" charset="0"/>
                  <a:cs typeface="Arial" panose="020B0604020202020204" pitchFamily="34" charset="0"/>
                </a:rPr>
                <a:t>0.17</a:t>
              </a:r>
              <a:endParaRPr lang="en-US" sz="900" dirty="0">
                <a:solidFill>
                  <a:srgbClr val="000000"/>
                </a:solidFill>
                <a:latin typeface="Arial" panose="020B0604020202020204" pitchFamily="34" charset="0"/>
                <a:cs typeface="Arial" panose="020B0604020202020204" pitchFamily="34" charset="0"/>
              </a:endParaRPr>
            </a:p>
          </p:txBody>
        </p:sp>
        <p:sp>
          <p:nvSpPr>
            <p:cNvPr id="13" name="TextBox 12"/>
            <p:cNvSpPr txBox="1"/>
            <p:nvPr/>
          </p:nvSpPr>
          <p:spPr>
            <a:xfrm>
              <a:off x="4333650" y="6148463"/>
              <a:ext cx="409086" cy="230832"/>
            </a:xfrm>
            <a:prstGeom prst="rect">
              <a:avLst/>
            </a:prstGeom>
            <a:noFill/>
          </p:spPr>
          <p:txBody>
            <a:bodyPr wrap="none" rtlCol="0">
              <a:spAutoFit/>
            </a:bodyPr>
            <a:lstStyle/>
            <a:p>
              <a:pPr algn="ctr" fontAlgn="auto">
                <a:spcBef>
                  <a:spcPts val="0"/>
                </a:spcBef>
                <a:spcAft>
                  <a:spcPts val="0"/>
                </a:spcAft>
              </a:pPr>
              <a:r>
                <a:rPr lang="en-US" sz="900" dirty="0" smtClean="0">
                  <a:solidFill>
                    <a:srgbClr val="000000"/>
                  </a:solidFill>
                  <a:latin typeface="Arial" panose="020B0604020202020204" pitchFamily="34" charset="0"/>
                  <a:cs typeface="Arial" panose="020B0604020202020204" pitchFamily="34" charset="0"/>
                </a:rPr>
                <a:t>1.00</a:t>
              </a:r>
              <a:endParaRPr lang="en-US" sz="900" dirty="0">
                <a:solidFill>
                  <a:srgbClr val="000000"/>
                </a:solidFill>
                <a:latin typeface="Arial" panose="020B0604020202020204" pitchFamily="34" charset="0"/>
                <a:cs typeface="Arial" panose="020B0604020202020204" pitchFamily="34" charset="0"/>
              </a:endParaRPr>
            </a:p>
          </p:txBody>
        </p:sp>
        <p:sp>
          <p:nvSpPr>
            <p:cNvPr id="14" name="TextBox 13"/>
            <p:cNvSpPr txBox="1"/>
            <p:nvPr/>
          </p:nvSpPr>
          <p:spPr>
            <a:xfrm>
              <a:off x="5207569" y="6148463"/>
              <a:ext cx="409086" cy="230832"/>
            </a:xfrm>
            <a:prstGeom prst="rect">
              <a:avLst/>
            </a:prstGeom>
            <a:noFill/>
          </p:spPr>
          <p:txBody>
            <a:bodyPr wrap="none" rtlCol="0">
              <a:spAutoFit/>
            </a:bodyPr>
            <a:lstStyle/>
            <a:p>
              <a:pPr algn="ctr" fontAlgn="auto">
                <a:spcBef>
                  <a:spcPts val="0"/>
                </a:spcBef>
                <a:spcAft>
                  <a:spcPts val="0"/>
                </a:spcAft>
              </a:pPr>
              <a:r>
                <a:rPr lang="en-US" sz="900" dirty="0" smtClean="0">
                  <a:solidFill>
                    <a:srgbClr val="000000"/>
                  </a:solidFill>
                  <a:latin typeface="Arial" panose="020B0604020202020204" pitchFamily="34" charset="0"/>
                  <a:cs typeface="Arial" panose="020B0604020202020204" pitchFamily="34" charset="0"/>
                </a:rPr>
                <a:t>5.75</a:t>
              </a:r>
              <a:endParaRPr lang="en-US" sz="900" dirty="0">
                <a:solidFill>
                  <a:srgbClr val="000000"/>
                </a:solidFill>
                <a:latin typeface="Arial" panose="020B0604020202020204" pitchFamily="34" charset="0"/>
                <a:cs typeface="Arial" panose="020B0604020202020204" pitchFamily="34" charset="0"/>
              </a:endParaRPr>
            </a:p>
          </p:txBody>
        </p:sp>
        <p:sp>
          <p:nvSpPr>
            <p:cNvPr id="15" name="TextBox 14"/>
            <p:cNvSpPr txBox="1"/>
            <p:nvPr/>
          </p:nvSpPr>
          <p:spPr>
            <a:xfrm>
              <a:off x="5998271" y="6148463"/>
              <a:ext cx="473206" cy="230832"/>
            </a:xfrm>
            <a:prstGeom prst="rect">
              <a:avLst/>
            </a:prstGeom>
            <a:noFill/>
          </p:spPr>
          <p:txBody>
            <a:bodyPr wrap="none" rtlCol="0">
              <a:spAutoFit/>
            </a:bodyPr>
            <a:lstStyle/>
            <a:p>
              <a:pPr algn="ctr" fontAlgn="auto">
                <a:spcBef>
                  <a:spcPts val="0"/>
                </a:spcBef>
                <a:spcAft>
                  <a:spcPts val="0"/>
                </a:spcAft>
              </a:pPr>
              <a:r>
                <a:rPr lang="en-US" sz="900" dirty="0" smtClean="0">
                  <a:solidFill>
                    <a:srgbClr val="000000"/>
                  </a:solidFill>
                  <a:latin typeface="Arial" panose="020B0604020202020204" pitchFamily="34" charset="0"/>
                  <a:cs typeface="Arial" panose="020B0604020202020204" pitchFamily="34" charset="0"/>
                </a:rPr>
                <a:t>33.12</a:t>
              </a:r>
              <a:endParaRPr lang="en-US" sz="900" dirty="0">
                <a:solidFill>
                  <a:srgbClr val="000000"/>
                </a:solidFill>
                <a:latin typeface="Arial" panose="020B0604020202020204" pitchFamily="34" charset="0"/>
                <a:cs typeface="Arial" panose="020B0604020202020204" pitchFamily="34" charset="0"/>
              </a:endParaRPr>
            </a:p>
          </p:txBody>
        </p:sp>
        <p:cxnSp>
          <p:nvCxnSpPr>
            <p:cNvPr id="17" name="Straight Connector 16"/>
            <p:cNvCxnSpPr/>
            <p:nvPr/>
          </p:nvCxnSpPr>
          <p:spPr>
            <a:xfrm>
              <a:off x="2870233" y="6093296"/>
              <a:ext cx="3364706" cy="0"/>
            </a:xfrm>
            <a:prstGeom prst="line">
              <a:avLst/>
            </a:pr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20" name="Straight Connector 19"/>
            <p:cNvCxnSpPr/>
            <p:nvPr/>
          </p:nvCxnSpPr>
          <p:spPr>
            <a:xfrm>
              <a:off x="2880273" y="6094611"/>
              <a:ext cx="0" cy="90000"/>
            </a:xfrm>
            <a:prstGeom prst="line">
              <a:avLst/>
            </a:pr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21" name="Straight Connector 20"/>
            <p:cNvCxnSpPr/>
            <p:nvPr/>
          </p:nvCxnSpPr>
          <p:spPr>
            <a:xfrm>
              <a:off x="3714504" y="6094611"/>
              <a:ext cx="0" cy="90000"/>
            </a:xfrm>
            <a:prstGeom prst="line">
              <a:avLst/>
            </a:pr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22" name="Straight Connector 21"/>
            <p:cNvCxnSpPr/>
            <p:nvPr/>
          </p:nvCxnSpPr>
          <p:spPr>
            <a:xfrm>
              <a:off x="4545561" y="6094611"/>
              <a:ext cx="0" cy="90000"/>
            </a:xfrm>
            <a:prstGeom prst="line">
              <a:avLst/>
            </a:pr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23" name="Straight Connector 22"/>
            <p:cNvCxnSpPr/>
            <p:nvPr/>
          </p:nvCxnSpPr>
          <p:spPr>
            <a:xfrm>
              <a:off x="5398049" y="6094611"/>
              <a:ext cx="0" cy="90000"/>
            </a:xfrm>
            <a:prstGeom prst="line">
              <a:avLst/>
            </a:pr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24" name="Straight Connector 23"/>
            <p:cNvCxnSpPr/>
            <p:nvPr/>
          </p:nvCxnSpPr>
          <p:spPr>
            <a:xfrm>
              <a:off x="6234873" y="6094611"/>
              <a:ext cx="0" cy="90000"/>
            </a:xfrm>
            <a:prstGeom prst="line">
              <a:avLst/>
            </a:pr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26" name="Straight Connector 25"/>
            <p:cNvCxnSpPr/>
            <p:nvPr/>
          </p:nvCxnSpPr>
          <p:spPr>
            <a:xfrm>
              <a:off x="4545561" y="2076450"/>
              <a:ext cx="0" cy="4019261"/>
            </a:xfrm>
            <a:prstGeom prst="line">
              <a:avLst/>
            </a:pr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nvGrpSpPr>
            <p:cNvPr id="40" name="Group 39"/>
            <p:cNvGrpSpPr/>
            <p:nvPr/>
          </p:nvGrpSpPr>
          <p:grpSpPr>
            <a:xfrm>
              <a:off x="4051804" y="2277356"/>
              <a:ext cx="347663" cy="71041"/>
              <a:chOff x="4932040" y="2276872"/>
              <a:chExt cx="347663" cy="71041"/>
            </a:xfrm>
            <a:solidFill>
              <a:schemeClr val="tx1"/>
            </a:solidFill>
          </p:grpSpPr>
          <p:cxnSp>
            <p:nvCxnSpPr>
              <p:cNvPr id="36" name="Straight Connector 35"/>
              <p:cNvCxnSpPr/>
              <p:nvPr/>
            </p:nvCxnSpPr>
            <p:spPr>
              <a:xfrm>
                <a:off x="4932040"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37" name="Straight Connector 36"/>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39" name="Straight Connector 38"/>
              <p:cNvCxnSpPr/>
              <p:nvPr/>
            </p:nvCxnSpPr>
            <p:spPr>
              <a:xfrm>
                <a:off x="4932040" y="2312392"/>
                <a:ext cx="342429" cy="0"/>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sp>
          <p:nvSpPr>
            <p:cNvPr id="41" name="Rectangle 40"/>
            <p:cNvSpPr/>
            <p:nvPr/>
          </p:nvSpPr>
          <p:spPr>
            <a:xfrm>
              <a:off x="4172778" y="2276872"/>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nvGrpSpPr>
            <p:cNvPr id="130" name="Group 129"/>
            <p:cNvGrpSpPr/>
            <p:nvPr/>
          </p:nvGrpSpPr>
          <p:grpSpPr>
            <a:xfrm>
              <a:off x="3820352" y="2586917"/>
              <a:ext cx="588168" cy="72008"/>
              <a:chOff x="4700588" y="2724547"/>
              <a:chExt cx="588168" cy="72008"/>
            </a:xfrm>
            <a:solidFill>
              <a:schemeClr val="tx1"/>
            </a:solidFill>
          </p:grpSpPr>
          <p:grpSp>
            <p:nvGrpSpPr>
              <p:cNvPr id="42" name="Group 41"/>
              <p:cNvGrpSpPr/>
              <p:nvPr/>
            </p:nvGrpSpPr>
            <p:grpSpPr>
              <a:xfrm>
                <a:off x="4700588" y="2725031"/>
                <a:ext cx="588168" cy="71041"/>
                <a:chOff x="4932040" y="2276872"/>
                <a:chExt cx="347663" cy="71041"/>
              </a:xfrm>
              <a:grpFill/>
            </p:grpSpPr>
            <p:cxnSp>
              <p:nvCxnSpPr>
                <p:cNvPr id="43" name="Straight Connector 42"/>
                <p:cNvCxnSpPr/>
                <p:nvPr/>
              </p:nvCxnSpPr>
              <p:spPr>
                <a:xfrm>
                  <a:off x="4932040"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44" name="Straight Connector 43"/>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45" name="Straight Connector 44"/>
                <p:cNvCxnSpPr/>
                <p:nvPr/>
              </p:nvCxnSpPr>
              <p:spPr>
                <a:xfrm>
                  <a:off x="4932040" y="2312392"/>
                  <a:ext cx="342429" cy="0"/>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sp>
            <p:nvSpPr>
              <p:cNvPr id="46" name="Rectangle 45"/>
              <p:cNvSpPr/>
              <p:nvPr/>
            </p:nvSpPr>
            <p:spPr>
              <a:xfrm>
                <a:off x="4933952" y="2724547"/>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grpSp>
          <p:nvGrpSpPr>
            <p:cNvPr id="131" name="Group 130"/>
            <p:cNvGrpSpPr/>
            <p:nvPr/>
          </p:nvGrpSpPr>
          <p:grpSpPr>
            <a:xfrm>
              <a:off x="4058475" y="2706932"/>
              <a:ext cx="423863" cy="72008"/>
              <a:chOff x="4938711" y="2829322"/>
              <a:chExt cx="423863" cy="72008"/>
            </a:xfrm>
            <a:solidFill>
              <a:schemeClr val="tx1"/>
            </a:solidFill>
          </p:grpSpPr>
          <p:grpSp>
            <p:nvGrpSpPr>
              <p:cNvPr id="47" name="Group 46"/>
              <p:cNvGrpSpPr/>
              <p:nvPr/>
            </p:nvGrpSpPr>
            <p:grpSpPr>
              <a:xfrm>
                <a:off x="4938711" y="2829806"/>
                <a:ext cx="423863" cy="71041"/>
                <a:chOff x="4932040" y="2276872"/>
                <a:chExt cx="347663" cy="71041"/>
              </a:xfrm>
              <a:grpFill/>
            </p:grpSpPr>
            <p:cxnSp>
              <p:nvCxnSpPr>
                <p:cNvPr id="48" name="Straight Connector 47"/>
                <p:cNvCxnSpPr/>
                <p:nvPr/>
              </p:nvCxnSpPr>
              <p:spPr>
                <a:xfrm>
                  <a:off x="4932040"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49" name="Straight Connector 48"/>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50" name="Straight Connector 49"/>
                <p:cNvCxnSpPr/>
                <p:nvPr/>
              </p:nvCxnSpPr>
              <p:spPr>
                <a:xfrm>
                  <a:off x="4932040" y="2312392"/>
                  <a:ext cx="342429" cy="0"/>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sp>
            <p:nvSpPr>
              <p:cNvPr id="51" name="Rectangle 50"/>
              <p:cNvSpPr/>
              <p:nvPr/>
            </p:nvSpPr>
            <p:spPr>
              <a:xfrm>
                <a:off x="5105402" y="2829322"/>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grpSp>
          <p:nvGrpSpPr>
            <p:cNvPr id="132" name="Group 131"/>
            <p:cNvGrpSpPr/>
            <p:nvPr/>
          </p:nvGrpSpPr>
          <p:grpSpPr>
            <a:xfrm>
              <a:off x="3837020" y="3019157"/>
              <a:ext cx="545307" cy="72008"/>
              <a:chOff x="4717256" y="3157934"/>
              <a:chExt cx="545307" cy="72008"/>
            </a:xfrm>
            <a:solidFill>
              <a:schemeClr val="tx1"/>
            </a:solidFill>
          </p:grpSpPr>
          <p:grpSp>
            <p:nvGrpSpPr>
              <p:cNvPr id="52" name="Group 51"/>
              <p:cNvGrpSpPr/>
              <p:nvPr/>
            </p:nvGrpSpPr>
            <p:grpSpPr>
              <a:xfrm>
                <a:off x="4717256" y="3158418"/>
                <a:ext cx="545307" cy="71041"/>
                <a:chOff x="4932040" y="2276872"/>
                <a:chExt cx="347663" cy="71041"/>
              </a:xfrm>
              <a:grpFill/>
            </p:grpSpPr>
            <p:cxnSp>
              <p:nvCxnSpPr>
                <p:cNvPr id="53" name="Straight Connector 52"/>
                <p:cNvCxnSpPr/>
                <p:nvPr/>
              </p:nvCxnSpPr>
              <p:spPr>
                <a:xfrm>
                  <a:off x="4932040"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54" name="Straight Connector 53"/>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55" name="Straight Connector 54"/>
                <p:cNvCxnSpPr/>
                <p:nvPr/>
              </p:nvCxnSpPr>
              <p:spPr>
                <a:xfrm>
                  <a:off x="4932040" y="2312392"/>
                  <a:ext cx="342429" cy="0"/>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sp>
            <p:nvSpPr>
              <p:cNvPr id="56" name="Rectangle 55"/>
              <p:cNvSpPr/>
              <p:nvPr/>
            </p:nvSpPr>
            <p:spPr>
              <a:xfrm>
                <a:off x="4936333" y="3157934"/>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grpSp>
          <p:nvGrpSpPr>
            <p:cNvPr id="133" name="Group 132"/>
            <p:cNvGrpSpPr/>
            <p:nvPr/>
          </p:nvGrpSpPr>
          <p:grpSpPr>
            <a:xfrm>
              <a:off x="4070384" y="3159109"/>
              <a:ext cx="583406" cy="72008"/>
              <a:chOff x="4950620" y="3265090"/>
              <a:chExt cx="583406" cy="72008"/>
            </a:xfrm>
            <a:solidFill>
              <a:schemeClr val="tx1"/>
            </a:solidFill>
          </p:grpSpPr>
          <p:grpSp>
            <p:nvGrpSpPr>
              <p:cNvPr id="57" name="Group 56"/>
              <p:cNvGrpSpPr/>
              <p:nvPr/>
            </p:nvGrpSpPr>
            <p:grpSpPr>
              <a:xfrm>
                <a:off x="4950620" y="3265574"/>
                <a:ext cx="583406" cy="71041"/>
                <a:chOff x="4932040" y="2276872"/>
                <a:chExt cx="347663" cy="71041"/>
              </a:xfrm>
              <a:grpFill/>
            </p:grpSpPr>
            <p:cxnSp>
              <p:nvCxnSpPr>
                <p:cNvPr id="58" name="Straight Connector 57"/>
                <p:cNvCxnSpPr/>
                <p:nvPr/>
              </p:nvCxnSpPr>
              <p:spPr>
                <a:xfrm>
                  <a:off x="4932040"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59" name="Straight Connector 58"/>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60" name="Straight Connector 59"/>
                <p:cNvCxnSpPr/>
                <p:nvPr/>
              </p:nvCxnSpPr>
              <p:spPr>
                <a:xfrm>
                  <a:off x="4932040" y="2312392"/>
                  <a:ext cx="342429" cy="0"/>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sp>
            <p:nvSpPr>
              <p:cNvPr id="61" name="Rectangle 60"/>
              <p:cNvSpPr/>
              <p:nvPr/>
            </p:nvSpPr>
            <p:spPr>
              <a:xfrm>
                <a:off x="5188745" y="3265090"/>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grpSp>
          <p:nvGrpSpPr>
            <p:cNvPr id="134" name="Group 133"/>
            <p:cNvGrpSpPr/>
            <p:nvPr/>
          </p:nvGrpSpPr>
          <p:grpSpPr>
            <a:xfrm>
              <a:off x="3708434" y="3299061"/>
              <a:ext cx="981074" cy="72008"/>
              <a:chOff x="4588670" y="3381771"/>
              <a:chExt cx="981074" cy="72008"/>
            </a:xfrm>
            <a:solidFill>
              <a:schemeClr val="tx1"/>
            </a:solidFill>
          </p:grpSpPr>
          <p:grpSp>
            <p:nvGrpSpPr>
              <p:cNvPr id="62" name="Group 61"/>
              <p:cNvGrpSpPr/>
              <p:nvPr/>
            </p:nvGrpSpPr>
            <p:grpSpPr>
              <a:xfrm>
                <a:off x="4588670" y="3382255"/>
                <a:ext cx="981074" cy="71041"/>
                <a:chOff x="4932040" y="2276872"/>
                <a:chExt cx="347663" cy="71041"/>
              </a:xfrm>
              <a:grpFill/>
            </p:grpSpPr>
            <p:cxnSp>
              <p:nvCxnSpPr>
                <p:cNvPr id="63" name="Straight Connector 62"/>
                <p:cNvCxnSpPr/>
                <p:nvPr/>
              </p:nvCxnSpPr>
              <p:spPr>
                <a:xfrm>
                  <a:off x="4932040"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64" name="Straight Connector 63"/>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65" name="Straight Connector 64"/>
                <p:cNvCxnSpPr/>
                <p:nvPr/>
              </p:nvCxnSpPr>
              <p:spPr>
                <a:xfrm>
                  <a:off x="4932040" y="2312392"/>
                  <a:ext cx="347663" cy="0"/>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sp>
            <p:nvSpPr>
              <p:cNvPr id="66" name="Rectangle 65"/>
              <p:cNvSpPr/>
              <p:nvPr/>
            </p:nvSpPr>
            <p:spPr>
              <a:xfrm>
                <a:off x="5033964" y="3381771"/>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grpSp>
          <p:nvGrpSpPr>
            <p:cNvPr id="135" name="Group 134"/>
            <p:cNvGrpSpPr/>
            <p:nvPr/>
          </p:nvGrpSpPr>
          <p:grpSpPr>
            <a:xfrm>
              <a:off x="3872739" y="3439013"/>
              <a:ext cx="1081088" cy="72008"/>
              <a:chOff x="4752975" y="3486546"/>
              <a:chExt cx="1081088" cy="72008"/>
            </a:xfrm>
            <a:solidFill>
              <a:schemeClr val="tx1"/>
            </a:solidFill>
          </p:grpSpPr>
          <p:grpSp>
            <p:nvGrpSpPr>
              <p:cNvPr id="68" name="Group 67"/>
              <p:cNvGrpSpPr/>
              <p:nvPr/>
            </p:nvGrpSpPr>
            <p:grpSpPr>
              <a:xfrm>
                <a:off x="4752975" y="3487030"/>
                <a:ext cx="1081088" cy="71041"/>
                <a:chOff x="4932040" y="2276872"/>
                <a:chExt cx="347663" cy="71041"/>
              </a:xfrm>
              <a:grpFill/>
            </p:grpSpPr>
            <p:cxnSp>
              <p:nvCxnSpPr>
                <p:cNvPr id="69" name="Straight Connector 68"/>
                <p:cNvCxnSpPr/>
                <p:nvPr/>
              </p:nvCxnSpPr>
              <p:spPr>
                <a:xfrm>
                  <a:off x="4932040"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70" name="Straight Connector 69"/>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71" name="Straight Connector 70"/>
                <p:cNvCxnSpPr/>
                <p:nvPr/>
              </p:nvCxnSpPr>
              <p:spPr>
                <a:xfrm>
                  <a:off x="4932040" y="2312392"/>
                  <a:ext cx="347663" cy="0"/>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sp>
            <p:nvSpPr>
              <p:cNvPr id="72" name="Rectangle 71"/>
              <p:cNvSpPr/>
              <p:nvPr/>
            </p:nvSpPr>
            <p:spPr>
              <a:xfrm>
                <a:off x="5243514" y="3486546"/>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grpSp>
          <p:nvGrpSpPr>
            <p:cNvPr id="136" name="Group 135"/>
            <p:cNvGrpSpPr/>
            <p:nvPr/>
          </p:nvGrpSpPr>
          <p:grpSpPr>
            <a:xfrm>
              <a:off x="4053714" y="3754925"/>
              <a:ext cx="354806" cy="72008"/>
              <a:chOff x="4933950" y="3819921"/>
              <a:chExt cx="354806" cy="72008"/>
            </a:xfrm>
            <a:solidFill>
              <a:schemeClr val="tx1"/>
            </a:solidFill>
          </p:grpSpPr>
          <p:grpSp>
            <p:nvGrpSpPr>
              <p:cNvPr id="73" name="Group 72"/>
              <p:cNvGrpSpPr/>
              <p:nvPr/>
            </p:nvGrpSpPr>
            <p:grpSpPr>
              <a:xfrm>
                <a:off x="4933950" y="3820405"/>
                <a:ext cx="354806" cy="71041"/>
                <a:chOff x="4932040" y="2276872"/>
                <a:chExt cx="347663" cy="71041"/>
              </a:xfrm>
              <a:grpFill/>
            </p:grpSpPr>
            <p:cxnSp>
              <p:nvCxnSpPr>
                <p:cNvPr id="74" name="Straight Connector 73"/>
                <p:cNvCxnSpPr/>
                <p:nvPr/>
              </p:nvCxnSpPr>
              <p:spPr>
                <a:xfrm>
                  <a:off x="4932040"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75" name="Straight Connector 74"/>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76" name="Straight Connector 75"/>
                <p:cNvCxnSpPr/>
                <p:nvPr/>
              </p:nvCxnSpPr>
              <p:spPr>
                <a:xfrm>
                  <a:off x="4932040" y="2312392"/>
                  <a:ext cx="347663" cy="0"/>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sp>
            <p:nvSpPr>
              <p:cNvPr id="77" name="Rectangle 76"/>
              <p:cNvSpPr/>
              <p:nvPr/>
            </p:nvSpPr>
            <p:spPr>
              <a:xfrm>
                <a:off x="5055395" y="3819921"/>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grpSp>
          <p:nvGrpSpPr>
            <p:cNvPr id="137" name="Group 136"/>
            <p:cNvGrpSpPr/>
            <p:nvPr/>
          </p:nvGrpSpPr>
          <p:grpSpPr>
            <a:xfrm>
              <a:off x="3748915" y="3874782"/>
              <a:ext cx="892968" cy="72008"/>
              <a:chOff x="4629151" y="3927078"/>
              <a:chExt cx="892968" cy="72008"/>
            </a:xfrm>
            <a:solidFill>
              <a:schemeClr val="tx1"/>
            </a:solidFill>
          </p:grpSpPr>
          <p:grpSp>
            <p:nvGrpSpPr>
              <p:cNvPr id="78" name="Group 77"/>
              <p:cNvGrpSpPr/>
              <p:nvPr/>
            </p:nvGrpSpPr>
            <p:grpSpPr>
              <a:xfrm>
                <a:off x="4629151" y="3927562"/>
                <a:ext cx="892968" cy="71041"/>
                <a:chOff x="4932040" y="2276872"/>
                <a:chExt cx="347663" cy="71041"/>
              </a:xfrm>
              <a:grpFill/>
            </p:grpSpPr>
            <p:cxnSp>
              <p:nvCxnSpPr>
                <p:cNvPr id="79" name="Straight Connector 78"/>
                <p:cNvCxnSpPr/>
                <p:nvPr/>
              </p:nvCxnSpPr>
              <p:spPr>
                <a:xfrm>
                  <a:off x="4932040"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80" name="Straight Connector 79"/>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81" name="Straight Connector 80"/>
                <p:cNvCxnSpPr/>
                <p:nvPr/>
              </p:nvCxnSpPr>
              <p:spPr>
                <a:xfrm>
                  <a:off x="4932040" y="2312392"/>
                  <a:ext cx="347663" cy="0"/>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sp>
            <p:nvSpPr>
              <p:cNvPr id="82" name="Rectangle 81"/>
              <p:cNvSpPr/>
              <p:nvPr/>
            </p:nvSpPr>
            <p:spPr>
              <a:xfrm>
                <a:off x="5022057" y="3927078"/>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grpSp>
          <p:nvGrpSpPr>
            <p:cNvPr id="138" name="Group 137"/>
            <p:cNvGrpSpPr/>
            <p:nvPr/>
          </p:nvGrpSpPr>
          <p:grpSpPr>
            <a:xfrm>
              <a:off x="2920245" y="4195655"/>
              <a:ext cx="2045494" cy="72008"/>
              <a:chOff x="3800481" y="4260453"/>
              <a:chExt cx="2045494" cy="72008"/>
            </a:xfrm>
            <a:solidFill>
              <a:schemeClr val="tx1"/>
            </a:solidFill>
          </p:grpSpPr>
          <p:grpSp>
            <p:nvGrpSpPr>
              <p:cNvPr id="83" name="Group 82"/>
              <p:cNvGrpSpPr/>
              <p:nvPr/>
            </p:nvGrpSpPr>
            <p:grpSpPr>
              <a:xfrm>
                <a:off x="3800481" y="4260937"/>
                <a:ext cx="2045494" cy="71041"/>
                <a:chOff x="4925861" y="2276872"/>
                <a:chExt cx="353842" cy="71041"/>
              </a:xfrm>
              <a:grpFill/>
            </p:grpSpPr>
            <p:cxnSp>
              <p:nvCxnSpPr>
                <p:cNvPr id="85" name="Straight Connector 84"/>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86" name="Straight Connector 85"/>
                <p:cNvCxnSpPr/>
                <p:nvPr/>
              </p:nvCxnSpPr>
              <p:spPr>
                <a:xfrm>
                  <a:off x="4925861" y="2312392"/>
                  <a:ext cx="353842" cy="0"/>
                </a:xfrm>
                <a:prstGeom prst="line">
                  <a:avLst/>
                </a:prstGeom>
                <a:grpFill/>
                <a:ln w="19050">
                  <a:solidFill>
                    <a:srgbClr val="000000"/>
                  </a:solidFill>
                  <a:miter lim="800000"/>
                  <a:headEnd type="triangle" w="med" len="med"/>
                  <a:tailEnd type="none" w="med" len="med"/>
                </a:ln>
                <a:effectLst/>
              </p:spPr>
              <p:style>
                <a:lnRef idx="1">
                  <a:schemeClr val="accent1"/>
                </a:lnRef>
                <a:fillRef idx="3">
                  <a:schemeClr val="accent1"/>
                </a:fillRef>
                <a:effectRef idx="2">
                  <a:schemeClr val="accent1"/>
                </a:effectRef>
                <a:fontRef idx="minor">
                  <a:schemeClr val="lt1"/>
                </a:fontRef>
              </p:style>
            </p:cxnSp>
          </p:grpSp>
          <p:sp>
            <p:nvSpPr>
              <p:cNvPr id="87" name="Rectangle 86"/>
              <p:cNvSpPr/>
              <p:nvPr/>
            </p:nvSpPr>
            <p:spPr>
              <a:xfrm>
                <a:off x="4719638" y="4260453"/>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grpSp>
          <p:nvGrpSpPr>
            <p:cNvPr id="139" name="Group 138"/>
            <p:cNvGrpSpPr/>
            <p:nvPr/>
          </p:nvGrpSpPr>
          <p:grpSpPr>
            <a:xfrm>
              <a:off x="3960844" y="4334417"/>
              <a:ext cx="828675" cy="72008"/>
              <a:chOff x="4841080" y="4374753"/>
              <a:chExt cx="828675" cy="72008"/>
            </a:xfrm>
            <a:solidFill>
              <a:schemeClr val="tx1"/>
            </a:solidFill>
          </p:grpSpPr>
          <p:grpSp>
            <p:nvGrpSpPr>
              <p:cNvPr id="90" name="Group 89"/>
              <p:cNvGrpSpPr/>
              <p:nvPr/>
            </p:nvGrpSpPr>
            <p:grpSpPr>
              <a:xfrm>
                <a:off x="4841080" y="4375237"/>
                <a:ext cx="828675" cy="71041"/>
                <a:chOff x="4932040" y="2276872"/>
                <a:chExt cx="347663" cy="71041"/>
              </a:xfrm>
              <a:grpFill/>
            </p:grpSpPr>
            <p:cxnSp>
              <p:nvCxnSpPr>
                <p:cNvPr id="91" name="Straight Connector 90"/>
                <p:cNvCxnSpPr/>
                <p:nvPr/>
              </p:nvCxnSpPr>
              <p:spPr>
                <a:xfrm>
                  <a:off x="4932040"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92" name="Straight Connector 91"/>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93" name="Straight Connector 92"/>
                <p:cNvCxnSpPr/>
                <p:nvPr/>
              </p:nvCxnSpPr>
              <p:spPr>
                <a:xfrm>
                  <a:off x="4932040" y="2312392"/>
                  <a:ext cx="347663" cy="0"/>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sp>
            <p:nvSpPr>
              <p:cNvPr id="94" name="Rectangle 93"/>
              <p:cNvSpPr/>
              <p:nvPr/>
            </p:nvSpPr>
            <p:spPr>
              <a:xfrm>
                <a:off x="5195888" y="4374753"/>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grpSp>
          <p:nvGrpSpPr>
            <p:cNvPr id="140" name="Group 139"/>
            <p:cNvGrpSpPr/>
            <p:nvPr/>
          </p:nvGrpSpPr>
          <p:grpSpPr>
            <a:xfrm>
              <a:off x="4034664" y="4473178"/>
              <a:ext cx="378620" cy="72008"/>
              <a:chOff x="4914900" y="4479528"/>
              <a:chExt cx="378620" cy="72008"/>
            </a:xfrm>
            <a:solidFill>
              <a:schemeClr val="tx1"/>
            </a:solidFill>
          </p:grpSpPr>
          <p:grpSp>
            <p:nvGrpSpPr>
              <p:cNvPr id="95" name="Group 94"/>
              <p:cNvGrpSpPr/>
              <p:nvPr/>
            </p:nvGrpSpPr>
            <p:grpSpPr>
              <a:xfrm>
                <a:off x="4914900" y="4480012"/>
                <a:ext cx="378620" cy="71041"/>
                <a:chOff x="4932040" y="2276872"/>
                <a:chExt cx="347663" cy="71041"/>
              </a:xfrm>
              <a:grpFill/>
            </p:grpSpPr>
            <p:cxnSp>
              <p:nvCxnSpPr>
                <p:cNvPr id="96" name="Straight Connector 95"/>
                <p:cNvCxnSpPr/>
                <p:nvPr/>
              </p:nvCxnSpPr>
              <p:spPr>
                <a:xfrm>
                  <a:off x="4932040"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97" name="Straight Connector 96"/>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98" name="Straight Connector 97"/>
                <p:cNvCxnSpPr/>
                <p:nvPr/>
              </p:nvCxnSpPr>
              <p:spPr>
                <a:xfrm>
                  <a:off x="4932040" y="2312392"/>
                  <a:ext cx="347663" cy="0"/>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sp>
            <p:nvSpPr>
              <p:cNvPr id="99" name="Rectangle 98"/>
              <p:cNvSpPr/>
              <p:nvPr/>
            </p:nvSpPr>
            <p:spPr>
              <a:xfrm>
                <a:off x="5057775" y="4479528"/>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grpSp>
          <p:nvGrpSpPr>
            <p:cNvPr id="141" name="Group 140"/>
            <p:cNvGrpSpPr/>
            <p:nvPr/>
          </p:nvGrpSpPr>
          <p:grpSpPr>
            <a:xfrm>
              <a:off x="3913220" y="4791472"/>
              <a:ext cx="414337" cy="72008"/>
              <a:chOff x="4793456" y="4810522"/>
              <a:chExt cx="414337" cy="72008"/>
            </a:xfrm>
            <a:solidFill>
              <a:schemeClr val="tx1"/>
            </a:solidFill>
          </p:grpSpPr>
          <p:grpSp>
            <p:nvGrpSpPr>
              <p:cNvPr id="100" name="Group 99"/>
              <p:cNvGrpSpPr/>
              <p:nvPr/>
            </p:nvGrpSpPr>
            <p:grpSpPr>
              <a:xfrm>
                <a:off x="4793456" y="4811006"/>
                <a:ext cx="414337" cy="71041"/>
                <a:chOff x="4932040" y="2276872"/>
                <a:chExt cx="347663" cy="71041"/>
              </a:xfrm>
              <a:grpFill/>
            </p:grpSpPr>
            <p:cxnSp>
              <p:nvCxnSpPr>
                <p:cNvPr id="101" name="Straight Connector 100"/>
                <p:cNvCxnSpPr/>
                <p:nvPr/>
              </p:nvCxnSpPr>
              <p:spPr>
                <a:xfrm>
                  <a:off x="4932040"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102" name="Straight Connector 101"/>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103" name="Straight Connector 102"/>
                <p:cNvCxnSpPr/>
                <p:nvPr/>
              </p:nvCxnSpPr>
              <p:spPr>
                <a:xfrm>
                  <a:off x="4932040" y="2312392"/>
                  <a:ext cx="347663" cy="0"/>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sp>
            <p:nvSpPr>
              <p:cNvPr id="104" name="Rectangle 103"/>
              <p:cNvSpPr/>
              <p:nvPr/>
            </p:nvSpPr>
            <p:spPr>
              <a:xfrm>
                <a:off x="4948238" y="4810522"/>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grpSp>
          <p:nvGrpSpPr>
            <p:cNvPr id="142" name="Group 141"/>
            <p:cNvGrpSpPr/>
            <p:nvPr/>
          </p:nvGrpSpPr>
          <p:grpSpPr>
            <a:xfrm>
              <a:off x="4146583" y="4922440"/>
              <a:ext cx="638175" cy="72008"/>
              <a:chOff x="5026819" y="4922440"/>
              <a:chExt cx="638175" cy="72008"/>
            </a:xfrm>
            <a:solidFill>
              <a:schemeClr val="tx1"/>
            </a:solidFill>
          </p:grpSpPr>
          <p:grpSp>
            <p:nvGrpSpPr>
              <p:cNvPr id="105" name="Group 104"/>
              <p:cNvGrpSpPr/>
              <p:nvPr/>
            </p:nvGrpSpPr>
            <p:grpSpPr>
              <a:xfrm>
                <a:off x="5026819" y="4922924"/>
                <a:ext cx="638175" cy="71041"/>
                <a:chOff x="4932040" y="2276872"/>
                <a:chExt cx="347663" cy="71041"/>
              </a:xfrm>
              <a:grpFill/>
            </p:grpSpPr>
            <p:cxnSp>
              <p:nvCxnSpPr>
                <p:cNvPr id="106" name="Straight Connector 105"/>
                <p:cNvCxnSpPr/>
                <p:nvPr/>
              </p:nvCxnSpPr>
              <p:spPr>
                <a:xfrm>
                  <a:off x="4932040"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107" name="Straight Connector 106"/>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108" name="Straight Connector 107"/>
                <p:cNvCxnSpPr/>
                <p:nvPr/>
              </p:nvCxnSpPr>
              <p:spPr>
                <a:xfrm>
                  <a:off x="4932040" y="2312392"/>
                  <a:ext cx="347663" cy="0"/>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sp>
            <p:nvSpPr>
              <p:cNvPr id="109" name="Rectangle 108"/>
              <p:cNvSpPr/>
              <p:nvPr/>
            </p:nvSpPr>
            <p:spPr>
              <a:xfrm>
                <a:off x="5293519" y="4922440"/>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grpSp>
          <p:nvGrpSpPr>
            <p:cNvPr id="143" name="Group 142"/>
            <p:cNvGrpSpPr/>
            <p:nvPr/>
          </p:nvGrpSpPr>
          <p:grpSpPr>
            <a:xfrm>
              <a:off x="3610802" y="5232003"/>
              <a:ext cx="926306" cy="72008"/>
              <a:chOff x="4491038" y="5251053"/>
              <a:chExt cx="926306" cy="72008"/>
            </a:xfrm>
            <a:solidFill>
              <a:schemeClr val="tx1"/>
            </a:solidFill>
          </p:grpSpPr>
          <p:grpSp>
            <p:nvGrpSpPr>
              <p:cNvPr id="110" name="Group 109"/>
              <p:cNvGrpSpPr/>
              <p:nvPr/>
            </p:nvGrpSpPr>
            <p:grpSpPr>
              <a:xfrm>
                <a:off x="4491038" y="5251537"/>
                <a:ext cx="926306" cy="71041"/>
                <a:chOff x="4932040" y="2276872"/>
                <a:chExt cx="347663" cy="71041"/>
              </a:xfrm>
              <a:grpFill/>
            </p:grpSpPr>
            <p:cxnSp>
              <p:nvCxnSpPr>
                <p:cNvPr id="111" name="Straight Connector 110"/>
                <p:cNvCxnSpPr/>
                <p:nvPr/>
              </p:nvCxnSpPr>
              <p:spPr>
                <a:xfrm>
                  <a:off x="4932040"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112" name="Straight Connector 111"/>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113" name="Straight Connector 112"/>
                <p:cNvCxnSpPr/>
                <p:nvPr/>
              </p:nvCxnSpPr>
              <p:spPr>
                <a:xfrm>
                  <a:off x="4932040" y="2312392"/>
                  <a:ext cx="347663" cy="0"/>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sp>
            <p:nvSpPr>
              <p:cNvPr id="114" name="Rectangle 113"/>
              <p:cNvSpPr/>
              <p:nvPr/>
            </p:nvSpPr>
            <p:spPr>
              <a:xfrm>
                <a:off x="4902994" y="5251053"/>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grpSp>
          <p:nvGrpSpPr>
            <p:cNvPr id="144" name="Group 143"/>
            <p:cNvGrpSpPr/>
            <p:nvPr/>
          </p:nvGrpSpPr>
          <p:grpSpPr>
            <a:xfrm>
              <a:off x="4070383" y="5362972"/>
              <a:ext cx="359569" cy="72008"/>
              <a:chOff x="4950619" y="5362972"/>
              <a:chExt cx="359569" cy="72008"/>
            </a:xfrm>
            <a:solidFill>
              <a:schemeClr val="tx1"/>
            </a:solidFill>
          </p:grpSpPr>
          <p:grpSp>
            <p:nvGrpSpPr>
              <p:cNvPr id="115" name="Group 114"/>
              <p:cNvGrpSpPr/>
              <p:nvPr/>
            </p:nvGrpSpPr>
            <p:grpSpPr>
              <a:xfrm>
                <a:off x="4950619" y="5363456"/>
                <a:ext cx="359569" cy="71041"/>
                <a:chOff x="4932040" y="2276872"/>
                <a:chExt cx="347663" cy="71041"/>
              </a:xfrm>
              <a:grpFill/>
            </p:grpSpPr>
            <p:cxnSp>
              <p:nvCxnSpPr>
                <p:cNvPr id="116" name="Straight Connector 115"/>
                <p:cNvCxnSpPr/>
                <p:nvPr/>
              </p:nvCxnSpPr>
              <p:spPr>
                <a:xfrm>
                  <a:off x="4932040"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117" name="Straight Connector 116"/>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118" name="Straight Connector 117"/>
                <p:cNvCxnSpPr/>
                <p:nvPr/>
              </p:nvCxnSpPr>
              <p:spPr>
                <a:xfrm>
                  <a:off x="4932040" y="2312392"/>
                  <a:ext cx="347663" cy="0"/>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sp>
            <p:nvSpPr>
              <p:cNvPr id="119" name="Rectangle 118"/>
              <p:cNvSpPr/>
              <p:nvPr/>
            </p:nvSpPr>
            <p:spPr>
              <a:xfrm>
                <a:off x="5083969" y="5362972"/>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grpSp>
          <p:nvGrpSpPr>
            <p:cNvPr id="145" name="Group 144"/>
            <p:cNvGrpSpPr/>
            <p:nvPr/>
          </p:nvGrpSpPr>
          <p:grpSpPr>
            <a:xfrm>
              <a:off x="4106102" y="5691584"/>
              <a:ext cx="611981" cy="72008"/>
              <a:chOff x="4986338" y="5691584"/>
              <a:chExt cx="611981" cy="72008"/>
            </a:xfrm>
            <a:solidFill>
              <a:schemeClr val="tx1"/>
            </a:solidFill>
          </p:grpSpPr>
          <p:grpSp>
            <p:nvGrpSpPr>
              <p:cNvPr id="120" name="Group 119"/>
              <p:cNvGrpSpPr/>
              <p:nvPr/>
            </p:nvGrpSpPr>
            <p:grpSpPr>
              <a:xfrm>
                <a:off x="4986338" y="5692068"/>
                <a:ext cx="611981" cy="71041"/>
                <a:chOff x="4932040" y="2276872"/>
                <a:chExt cx="347663" cy="71041"/>
              </a:xfrm>
              <a:grpFill/>
            </p:grpSpPr>
            <p:cxnSp>
              <p:nvCxnSpPr>
                <p:cNvPr id="121" name="Straight Connector 120"/>
                <p:cNvCxnSpPr/>
                <p:nvPr/>
              </p:nvCxnSpPr>
              <p:spPr>
                <a:xfrm>
                  <a:off x="4932040"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122" name="Straight Connector 121"/>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123" name="Straight Connector 122"/>
                <p:cNvCxnSpPr/>
                <p:nvPr/>
              </p:nvCxnSpPr>
              <p:spPr>
                <a:xfrm>
                  <a:off x="4932040" y="2312392"/>
                  <a:ext cx="347663" cy="0"/>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sp>
            <p:nvSpPr>
              <p:cNvPr id="124" name="Rectangle 123"/>
              <p:cNvSpPr/>
              <p:nvPr/>
            </p:nvSpPr>
            <p:spPr>
              <a:xfrm>
                <a:off x="5241132" y="5691584"/>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grpSp>
          <p:nvGrpSpPr>
            <p:cNvPr id="146" name="Group 145"/>
            <p:cNvGrpSpPr/>
            <p:nvPr/>
          </p:nvGrpSpPr>
          <p:grpSpPr>
            <a:xfrm>
              <a:off x="3967989" y="5803503"/>
              <a:ext cx="402431" cy="72008"/>
              <a:chOff x="4848225" y="5803503"/>
              <a:chExt cx="402431" cy="72008"/>
            </a:xfrm>
            <a:solidFill>
              <a:schemeClr val="tx1"/>
            </a:solidFill>
          </p:grpSpPr>
          <p:grpSp>
            <p:nvGrpSpPr>
              <p:cNvPr id="125" name="Group 124"/>
              <p:cNvGrpSpPr/>
              <p:nvPr/>
            </p:nvGrpSpPr>
            <p:grpSpPr>
              <a:xfrm>
                <a:off x="4848225" y="5803987"/>
                <a:ext cx="402431" cy="71041"/>
                <a:chOff x="4932040" y="2276872"/>
                <a:chExt cx="347663" cy="71041"/>
              </a:xfrm>
              <a:grpFill/>
            </p:grpSpPr>
            <p:cxnSp>
              <p:nvCxnSpPr>
                <p:cNvPr id="126" name="Straight Connector 125"/>
                <p:cNvCxnSpPr/>
                <p:nvPr/>
              </p:nvCxnSpPr>
              <p:spPr>
                <a:xfrm>
                  <a:off x="4932040"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127" name="Straight Connector 126"/>
                <p:cNvCxnSpPr/>
                <p:nvPr/>
              </p:nvCxnSpPr>
              <p:spPr>
                <a:xfrm>
                  <a:off x="5279703" y="2276872"/>
                  <a:ext cx="0" cy="71041"/>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128" name="Straight Connector 127"/>
                <p:cNvCxnSpPr/>
                <p:nvPr/>
              </p:nvCxnSpPr>
              <p:spPr>
                <a:xfrm>
                  <a:off x="4932040" y="2312392"/>
                  <a:ext cx="347663" cy="0"/>
                </a:xfrm>
                <a:prstGeom prst="line">
                  <a:avLst/>
                </a:prstGeom>
                <a:grp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grpSp>
          <p:sp>
            <p:nvSpPr>
              <p:cNvPr id="129" name="Rectangle 128"/>
              <p:cNvSpPr/>
              <p:nvPr/>
            </p:nvSpPr>
            <p:spPr>
              <a:xfrm>
                <a:off x="4991101" y="5803503"/>
                <a:ext cx="97630" cy="72008"/>
              </a:xfrm>
              <a:prstGeom prst="rect">
                <a:avLst/>
              </a:prstGeom>
              <a:solidFill>
                <a:schemeClr val="bg1"/>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grpSp>
      <p:sp>
        <p:nvSpPr>
          <p:cNvPr id="147" name="Text Placeholder 14"/>
          <p:cNvSpPr txBox="1">
            <a:spLocks/>
          </p:cNvSpPr>
          <p:nvPr/>
        </p:nvSpPr>
        <p:spPr>
          <a:xfrm>
            <a:off x="3784600" y="6096000"/>
            <a:ext cx="4994275" cy="487363"/>
          </a:xfrm>
          <a:prstGeom prst="rect">
            <a:avLst/>
          </a:prstGeom>
        </p:spPr>
        <p:txBody>
          <a:bodyPr vert="horz" lIns="91440" tIns="45720" rIns="91440" bIns="45720" rtlCol="0" anchor="b"/>
          <a:lstStyle>
            <a:defPPr>
              <a:defRPr lang="en-GB"/>
            </a:defPPr>
            <a:lvl1pPr marL="0" algn="l" defTabSz="457200" rtl="0" eaLnBrk="1" fontAlgn="base" latinLnBrk="0" hangingPunct="1">
              <a:spcBef>
                <a:spcPct val="0"/>
              </a:spcBef>
              <a:spcAft>
                <a:spcPct val="0"/>
              </a:spcAft>
              <a:defRPr lang="en-US" sz="800" kern="1200" smtClean="0">
                <a:solidFill>
                  <a:srgbClr val="000000"/>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it-IT" sz="1200" dirty="0">
                <a:solidFill>
                  <a:srgbClr val="4D4D4D"/>
                </a:solidFill>
              </a:rPr>
              <a:t>Al-Batran et al. Ann Oncol 2016; 27(suppl 2): abstr LBA-06</a:t>
            </a:r>
          </a:p>
        </p:txBody>
      </p:sp>
    </p:spTree>
    <p:extLst>
      <p:ext uri="{BB962C8B-B14F-4D97-AF65-F5344CB8AC3E}">
        <p14:creationId xmlns:p14="http://schemas.microsoft.com/office/powerpoint/2010/main" val="2439021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3"/>
          <p:cNvSpPr txBox="1">
            <a:spLocks noChangeArrowheads="1"/>
          </p:cNvSpPr>
          <p:nvPr/>
        </p:nvSpPr>
        <p:spPr bwMode="auto">
          <a:xfrm>
            <a:off x="369888" y="1270000"/>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Key results (cont.)</a:t>
            </a:r>
          </a:p>
          <a:p>
            <a:pPr>
              <a:buClr>
                <a:srgbClr val="043882"/>
              </a:buClr>
            </a:pPr>
            <a:r>
              <a:rPr lang="en-GB" dirty="0"/>
              <a:t>Grade 3/4 events were not </a:t>
            </a:r>
            <a:r>
              <a:rPr lang="en-GB" dirty="0" smtClean="0"/>
              <a:t>significantly increased </a:t>
            </a:r>
            <a:r>
              <a:rPr lang="en-GB" dirty="0"/>
              <a:t>by IMAB362</a:t>
            </a:r>
          </a:p>
          <a:p>
            <a:pPr marL="0" indent="0">
              <a:buClr>
                <a:srgbClr val="043882"/>
              </a:buClr>
              <a:buFontTx/>
              <a:buNone/>
            </a:pPr>
            <a:endParaRPr lang="en-GB" b="1" dirty="0" smtClean="0"/>
          </a:p>
          <a:p>
            <a:pPr marL="0" indent="0">
              <a:buClr>
                <a:srgbClr val="043882"/>
              </a:buClr>
              <a:buFontTx/>
              <a:buNone/>
            </a:pPr>
            <a:endParaRPr lang="en-GB" b="1" dirty="0"/>
          </a:p>
          <a:p>
            <a:pPr marL="0" indent="0">
              <a:buClr>
                <a:srgbClr val="043882"/>
              </a:buClr>
              <a:buFontTx/>
              <a:buNone/>
            </a:pPr>
            <a:endParaRPr lang="en-GB" b="1" dirty="0" smtClean="0"/>
          </a:p>
          <a:p>
            <a:pPr marL="0" indent="0">
              <a:buClr>
                <a:srgbClr val="043882"/>
              </a:buClr>
              <a:buFontTx/>
              <a:buNone/>
            </a:pPr>
            <a:endParaRPr lang="en-GB" b="1" dirty="0"/>
          </a:p>
          <a:p>
            <a:pPr marL="0" indent="0">
              <a:buClr>
                <a:srgbClr val="043882"/>
              </a:buClr>
              <a:buFontTx/>
              <a:buNone/>
            </a:pPr>
            <a:endParaRPr lang="en-GB" b="1" dirty="0" smtClean="0"/>
          </a:p>
          <a:p>
            <a:pPr marL="0" indent="0">
              <a:buClr>
                <a:srgbClr val="043882"/>
              </a:buClr>
              <a:buFontTx/>
              <a:buNone/>
            </a:pPr>
            <a:endParaRPr lang="en-GB" b="1" dirty="0"/>
          </a:p>
          <a:p>
            <a:pPr marL="0" indent="0">
              <a:buClr>
                <a:srgbClr val="043882"/>
              </a:buClr>
              <a:buFontTx/>
              <a:buNone/>
            </a:pPr>
            <a:endParaRPr lang="en-GB" b="1" dirty="0" smtClean="0"/>
          </a:p>
          <a:p>
            <a:pPr marL="0" indent="0">
              <a:buClr>
                <a:srgbClr val="043882"/>
              </a:buClr>
              <a:buFontTx/>
              <a:buNone/>
            </a:pPr>
            <a:endParaRPr lang="en-GB" b="1" dirty="0"/>
          </a:p>
          <a:p>
            <a:pPr marL="0" indent="0">
              <a:buClr>
                <a:srgbClr val="043882"/>
              </a:buClr>
              <a:buFontTx/>
              <a:buNone/>
            </a:pPr>
            <a:endParaRPr lang="en-GB" b="1" dirty="0" smtClean="0"/>
          </a:p>
          <a:p>
            <a:pPr marL="0" indent="0">
              <a:buClr>
                <a:srgbClr val="043882"/>
              </a:buClr>
              <a:buFontTx/>
              <a:buNone/>
            </a:pPr>
            <a:endParaRPr lang="en-GB" b="1" dirty="0" smtClean="0"/>
          </a:p>
          <a:p>
            <a:pPr marL="0" indent="0">
              <a:buClr>
                <a:srgbClr val="043882"/>
              </a:buClr>
              <a:buFontTx/>
              <a:buNone/>
            </a:pPr>
            <a:endParaRPr lang="en-GB" b="1" dirty="0" smtClean="0"/>
          </a:p>
          <a:p>
            <a:pPr marL="0" indent="0">
              <a:buClr>
                <a:srgbClr val="043882"/>
              </a:buClr>
              <a:buFontTx/>
              <a:buNone/>
            </a:pPr>
            <a:r>
              <a:rPr lang="en-GB" b="1" dirty="0" smtClean="0"/>
              <a:t>Conclusion</a:t>
            </a:r>
          </a:p>
          <a:p>
            <a:pPr>
              <a:buClr>
                <a:srgbClr val="043882"/>
              </a:buClr>
            </a:pPr>
            <a:r>
              <a:rPr lang="en-GB" b="1" dirty="0" smtClean="0"/>
              <a:t>IMAB362 + EOX significantly </a:t>
            </a:r>
            <a:r>
              <a:rPr lang="en-GB" b="1" dirty="0"/>
              <a:t>improved </a:t>
            </a:r>
            <a:r>
              <a:rPr lang="en-GB" b="1" dirty="0" err="1" smtClean="0"/>
              <a:t>mPFS</a:t>
            </a:r>
            <a:r>
              <a:rPr lang="en-GB" b="1" dirty="0" smtClean="0"/>
              <a:t> </a:t>
            </a:r>
            <a:r>
              <a:rPr lang="en-GB" b="1" dirty="0"/>
              <a:t>and </a:t>
            </a:r>
            <a:r>
              <a:rPr lang="en-GB" b="1" dirty="0" err="1" smtClean="0"/>
              <a:t>mOS</a:t>
            </a:r>
            <a:r>
              <a:rPr lang="en-GB" b="1" dirty="0" smtClean="0"/>
              <a:t> compared with EOX alone, and was well tolerated</a:t>
            </a:r>
            <a:endParaRPr lang="en-GB" b="1" dirty="0"/>
          </a:p>
          <a:p>
            <a:pPr lvl="1">
              <a:buClr>
                <a:srgbClr val="043882"/>
              </a:buClr>
            </a:pPr>
            <a:endParaRPr lang="en-GB" dirty="0"/>
          </a:p>
          <a:p>
            <a:pPr lvl="1">
              <a:buClr>
                <a:srgbClr val="043882"/>
              </a:buClr>
            </a:pPr>
            <a:endParaRPr lang="en-GB" dirty="0" smtClean="0"/>
          </a:p>
          <a:p>
            <a:pPr marL="252412" lvl="1" indent="0">
              <a:buClr>
                <a:srgbClr val="043882"/>
              </a:buClr>
              <a:buFontTx/>
              <a:buNone/>
            </a:pPr>
            <a:r>
              <a:rPr lang="en-GB" dirty="0" smtClean="0"/>
              <a:t> </a:t>
            </a:r>
          </a:p>
          <a:p>
            <a:pPr marL="0" indent="0">
              <a:buClr>
                <a:srgbClr val="043882"/>
              </a:buClr>
              <a:buFontTx/>
              <a:buNone/>
            </a:pPr>
            <a:endParaRPr lang="en-GB" dirty="0"/>
          </a:p>
        </p:txBody>
      </p:sp>
      <p:sp>
        <p:nvSpPr>
          <p:cNvPr id="6" name="Title 5"/>
          <p:cNvSpPr>
            <a:spLocks noGrp="1"/>
          </p:cNvSpPr>
          <p:nvPr>
            <p:ph type="title"/>
          </p:nvPr>
        </p:nvSpPr>
        <p:spPr/>
        <p:txBody>
          <a:bodyPr/>
          <a:lstStyle/>
          <a:p>
            <a:r>
              <a:rPr lang="en-GB" sz="2000" dirty="0">
                <a:solidFill>
                  <a:srgbClr val="043882"/>
                </a:solidFill>
              </a:rPr>
              <a:t>LBA-06: IMAB362: A novel immunotherapeutic antibody targeting the tight-junction protein component CLAUDIN18.2 in gastric </a:t>
            </a:r>
            <a:r>
              <a:rPr lang="en-GB" sz="2000" dirty="0" smtClean="0">
                <a:solidFill>
                  <a:srgbClr val="043882"/>
                </a:solidFill>
              </a:rPr>
              <a:t>cancer </a:t>
            </a:r>
            <a:r>
              <a:rPr lang="en-GB" sz="2000" dirty="0">
                <a:solidFill>
                  <a:srgbClr val="043882"/>
                </a:solidFill>
              </a:rPr>
              <a:t>– Al-</a:t>
            </a:r>
            <a:r>
              <a:rPr lang="en-GB" sz="2000" dirty="0" err="1">
                <a:solidFill>
                  <a:srgbClr val="043882"/>
                </a:solidFill>
              </a:rPr>
              <a:t>Batran</a:t>
            </a:r>
            <a:r>
              <a:rPr lang="en-GB" sz="2000" dirty="0">
                <a:solidFill>
                  <a:srgbClr val="043882"/>
                </a:solidFill>
              </a:rPr>
              <a:t> SE, et al </a:t>
            </a:r>
            <a:endParaRPr lang="en-US" dirty="0"/>
          </a:p>
        </p:txBody>
      </p:sp>
      <p:sp>
        <p:nvSpPr>
          <p:cNvPr id="147" name="Text Placeholder 14"/>
          <p:cNvSpPr txBox="1">
            <a:spLocks/>
          </p:cNvSpPr>
          <p:nvPr/>
        </p:nvSpPr>
        <p:spPr>
          <a:xfrm>
            <a:off x="3784600" y="6096000"/>
            <a:ext cx="4994275" cy="487363"/>
          </a:xfrm>
          <a:prstGeom prst="rect">
            <a:avLst/>
          </a:prstGeom>
        </p:spPr>
        <p:txBody>
          <a:bodyPr vert="horz" lIns="91440" tIns="45720" rIns="91440" bIns="45720" rtlCol="0" anchor="b"/>
          <a:lstStyle>
            <a:defPPr>
              <a:defRPr lang="en-GB"/>
            </a:defPPr>
            <a:lvl1pPr marL="0" algn="l" defTabSz="457200" rtl="0" eaLnBrk="1" fontAlgn="base" latinLnBrk="0" hangingPunct="1">
              <a:spcBef>
                <a:spcPct val="0"/>
              </a:spcBef>
              <a:spcAft>
                <a:spcPct val="0"/>
              </a:spcAft>
              <a:defRPr lang="en-US" sz="800" kern="1200" smtClean="0">
                <a:solidFill>
                  <a:srgbClr val="000000"/>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it-IT" sz="1200" dirty="0">
                <a:solidFill>
                  <a:srgbClr val="4D4D4D"/>
                </a:solidFill>
              </a:rPr>
              <a:t>Al-Batran et al. Ann Oncol 2016; 27(suppl 2): abstr LBA-06</a:t>
            </a:r>
          </a:p>
        </p:txBody>
      </p:sp>
      <p:grpSp>
        <p:nvGrpSpPr>
          <p:cNvPr id="7" name="Group 6"/>
          <p:cNvGrpSpPr/>
          <p:nvPr/>
        </p:nvGrpSpPr>
        <p:grpSpPr>
          <a:xfrm>
            <a:off x="2683834" y="2060848"/>
            <a:ext cx="3776332" cy="3145770"/>
            <a:chOff x="4779072" y="2947526"/>
            <a:chExt cx="3776332" cy="3145770"/>
          </a:xfrm>
        </p:grpSpPr>
        <p:sp>
          <p:nvSpPr>
            <p:cNvPr id="8" name="TextBox 7"/>
            <p:cNvSpPr txBox="1"/>
            <p:nvPr/>
          </p:nvSpPr>
          <p:spPr>
            <a:xfrm rot="16200000">
              <a:off x="4422244" y="4255226"/>
              <a:ext cx="1021433" cy="307777"/>
            </a:xfrm>
            <a:prstGeom prst="rect">
              <a:avLst/>
            </a:prstGeom>
            <a:noFill/>
          </p:spPr>
          <p:txBody>
            <a:bodyPr wrap="none" rtlCol="0">
              <a:spAutoFit/>
            </a:bodyPr>
            <a:lstStyle/>
            <a:p>
              <a:pPr algn="ctr" fontAlgn="auto">
                <a:spcBef>
                  <a:spcPts val="0"/>
                </a:spcBef>
                <a:spcAft>
                  <a:spcPts val="0"/>
                </a:spcAft>
              </a:pPr>
              <a:r>
                <a:rPr lang="en-US" sz="1400" dirty="0" smtClean="0">
                  <a:solidFill>
                    <a:srgbClr val="000000"/>
                  </a:solidFill>
                  <a:latin typeface="Arial" panose="020B0604020202020204" pitchFamily="34" charset="0"/>
                  <a:cs typeface="Arial" panose="020B0604020202020204" pitchFamily="34" charset="0"/>
                </a:rPr>
                <a:t>% patients</a:t>
              </a:r>
              <a:endParaRPr lang="en-US" sz="1400" dirty="0">
                <a:solidFill>
                  <a:srgbClr val="000000"/>
                </a:solidFill>
                <a:latin typeface="Arial" panose="020B0604020202020204" pitchFamily="34" charset="0"/>
                <a:cs typeface="Arial" panose="020B0604020202020204" pitchFamily="34" charset="0"/>
              </a:endParaRPr>
            </a:p>
          </p:txBody>
        </p:sp>
        <p:sp>
          <p:nvSpPr>
            <p:cNvPr id="9" name="TextBox 8"/>
            <p:cNvSpPr txBox="1"/>
            <p:nvPr/>
          </p:nvSpPr>
          <p:spPr>
            <a:xfrm>
              <a:off x="5024159" y="3087258"/>
              <a:ext cx="383438" cy="307777"/>
            </a:xfrm>
            <a:prstGeom prst="rect">
              <a:avLst/>
            </a:prstGeom>
            <a:noFill/>
          </p:spPr>
          <p:txBody>
            <a:bodyPr wrap="none" rtlCol="0">
              <a:spAutoFit/>
            </a:bodyPr>
            <a:lstStyle/>
            <a:p>
              <a:pPr algn="r" fontAlgn="auto">
                <a:spcBef>
                  <a:spcPts val="0"/>
                </a:spcBef>
                <a:spcAft>
                  <a:spcPts val="0"/>
                </a:spcAft>
              </a:pPr>
              <a:r>
                <a:rPr lang="en-US" sz="1400" dirty="0" smtClean="0">
                  <a:solidFill>
                    <a:srgbClr val="000000"/>
                  </a:solidFill>
                  <a:latin typeface="Arial" panose="020B0604020202020204" pitchFamily="34" charset="0"/>
                  <a:cs typeface="Arial" panose="020B0604020202020204" pitchFamily="34" charset="0"/>
                </a:rPr>
                <a:t>80</a:t>
              </a:r>
              <a:endParaRPr lang="en-US" sz="1400" dirty="0">
                <a:solidFill>
                  <a:srgbClr val="000000"/>
                </a:solidFill>
                <a:latin typeface="Arial" panose="020B0604020202020204" pitchFamily="34" charset="0"/>
                <a:cs typeface="Arial" panose="020B0604020202020204" pitchFamily="34" charset="0"/>
              </a:endParaRPr>
            </a:p>
          </p:txBody>
        </p:sp>
        <p:sp>
          <p:nvSpPr>
            <p:cNvPr id="10" name="TextBox 9"/>
            <p:cNvSpPr txBox="1"/>
            <p:nvPr/>
          </p:nvSpPr>
          <p:spPr>
            <a:xfrm>
              <a:off x="5024159" y="3673546"/>
              <a:ext cx="383438" cy="307777"/>
            </a:xfrm>
            <a:prstGeom prst="rect">
              <a:avLst/>
            </a:prstGeom>
            <a:noFill/>
          </p:spPr>
          <p:txBody>
            <a:bodyPr wrap="none" rtlCol="0">
              <a:spAutoFit/>
            </a:bodyPr>
            <a:lstStyle/>
            <a:p>
              <a:pPr algn="r" fontAlgn="auto">
                <a:spcBef>
                  <a:spcPts val="0"/>
                </a:spcBef>
                <a:spcAft>
                  <a:spcPts val="0"/>
                </a:spcAft>
              </a:pPr>
              <a:r>
                <a:rPr lang="en-US" sz="1400" dirty="0" smtClean="0">
                  <a:solidFill>
                    <a:srgbClr val="000000"/>
                  </a:solidFill>
                  <a:latin typeface="Arial" panose="020B0604020202020204" pitchFamily="34" charset="0"/>
                  <a:cs typeface="Arial" panose="020B0604020202020204" pitchFamily="34" charset="0"/>
                </a:rPr>
                <a:t>60</a:t>
              </a:r>
              <a:endParaRPr lang="en-US" sz="1400" dirty="0">
                <a:solidFill>
                  <a:srgbClr val="000000"/>
                </a:solidFill>
                <a:latin typeface="Arial" panose="020B0604020202020204" pitchFamily="34" charset="0"/>
                <a:cs typeface="Arial" panose="020B0604020202020204" pitchFamily="34" charset="0"/>
              </a:endParaRPr>
            </a:p>
          </p:txBody>
        </p:sp>
        <p:sp>
          <p:nvSpPr>
            <p:cNvPr id="11" name="TextBox 10"/>
            <p:cNvSpPr txBox="1"/>
            <p:nvPr/>
          </p:nvSpPr>
          <p:spPr>
            <a:xfrm>
              <a:off x="5024159" y="4259834"/>
              <a:ext cx="383438" cy="307777"/>
            </a:xfrm>
            <a:prstGeom prst="rect">
              <a:avLst/>
            </a:prstGeom>
            <a:noFill/>
          </p:spPr>
          <p:txBody>
            <a:bodyPr wrap="none" rtlCol="0">
              <a:spAutoFit/>
            </a:bodyPr>
            <a:lstStyle/>
            <a:p>
              <a:pPr algn="r" fontAlgn="auto">
                <a:spcBef>
                  <a:spcPts val="0"/>
                </a:spcBef>
                <a:spcAft>
                  <a:spcPts val="0"/>
                </a:spcAft>
              </a:pPr>
              <a:r>
                <a:rPr lang="en-US" sz="1400" dirty="0" smtClean="0">
                  <a:solidFill>
                    <a:srgbClr val="000000"/>
                  </a:solidFill>
                  <a:latin typeface="Arial" panose="020B0604020202020204" pitchFamily="34" charset="0"/>
                  <a:cs typeface="Arial" panose="020B0604020202020204" pitchFamily="34" charset="0"/>
                </a:rPr>
                <a:t>40</a:t>
              </a:r>
              <a:endParaRPr lang="en-US" sz="1400" dirty="0">
                <a:solidFill>
                  <a:srgbClr val="000000"/>
                </a:solidFill>
                <a:latin typeface="Arial" panose="020B0604020202020204" pitchFamily="34" charset="0"/>
                <a:cs typeface="Arial" panose="020B0604020202020204" pitchFamily="34" charset="0"/>
              </a:endParaRPr>
            </a:p>
          </p:txBody>
        </p:sp>
        <p:sp>
          <p:nvSpPr>
            <p:cNvPr id="12" name="TextBox 11"/>
            <p:cNvSpPr txBox="1"/>
            <p:nvPr/>
          </p:nvSpPr>
          <p:spPr>
            <a:xfrm>
              <a:off x="5024159" y="4846122"/>
              <a:ext cx="383438" cy="307777"/>
            </a:xfrm>
            <a:prstGeom prst="rect">
              <a:avLst/>
            </a:prstGeom>
            <a:noFill/>
          </p:spPr>
          <p:txBody>
            <a:bodyPr wrap="none" rtlCol="0">
              <a:spAutoFit/>
            </a:bodyPr>
            <a:lstStyle/>
            <a:p>
              <a:pPr algn="r" fontAlgn="auto">
                <a:spcBef>
                  <a:spcPts val="0"/>
                </a:spcBef>
                <a:spcAft>
                  <a:spcPts val="0"/>
                </a:spcAft>
              </a:pPr>
              <a:r>
                <a:rPr lang="en-US" sz="1400" dirty="0" smtClean="0">
                  <a:solidFill>
                    <a:srgbClr val="000000"/>
                  </a:solidFill>
                  <a:latin typeface="Arial" panose="020B0604020202020204" pitchFamily="34" charset="0"/>
                  <a:cs typeface="Arial" panose="020B0604020202020204" pitchFamily="34" charset="0"/>
                </a:rPr>
                <a:t>20</a:t>
              </a:r>
              <a:endParaRPr lang="en-US" sz="1400" dirty="0">
                <a:solidFill>
                  <a:srgbClr val="000000"/>
                </a:solidFill>
                <a:latin typeface="Arial" panose="020B0604020202020204" pitchFamily="34" charset="0"/>
                <a:cs typeface="Arial" panose="020B0604020202020204" pitchFamily="34" charset="0"/>
              </a:endParaRPr>
            </a:p>
          </p:txBody>
        </p:sp>
        <p:sp>
          <p:nvSpPr>
            <p:cNvPr id="13" name="TextBox 12"/>
            <p:cNvSpPr txBox="1"/>
            <p:nvPr/>
          </p:nvSpPr>
          <p:spPr>
            <a:xfrm>
              <a:off x="5123545" y="5432411"/>
              <a:ext cx="284052" cy="307777"/>
            </a:xfrm>
            <a:prstGeom prst="rect">
              <a:avLst/>
            </a:prstGeom>
            <a:noFill/>
          </p:spPr>
          <p:txBody>
            <a:bodyPr wrap="none" rtlCol="0">
              <a:spAutoFit/>
            </a:bodyPr>
            <a:lstStyle/>
            <a:p>
              <a:pPr algn="r" fontAlgn="auto">
                <a:spcBef>
                  <a:spcPts val="0"/>
                </a:spcBef>
                <a:spcAft>
                  <a:spcPts val="0"/>
                </a:spcAft>
              </a:pPr>
              <a:r>
                <a:rPr lang="en-US" sz="1400" dirty="0" smtClean="0">
                  <a:solidFill>
                    <a:srgbClr val="000000"/>
                  </a:solidFill>
                  <a:latin typeface="Arial" panose="020B0604020202020204" pitchFamily="34" charset="0"/>
                  <a:cs typeface="Arial" panose="020B0604020202020204" pitchFamily="34" charset="0"/>
                </a:rPr>
                <a:t>0</a:t>
              </a:r>
              <a:endParaRPr lang="en-US" sz="1400" dirty="0">
                <a:solidFill>
                  <a:srgbClr val="000000"/>
                </a:solidFill>
                <a:latin typeface="Arial" panose="020B0604020202020204" pitchFamily="34" charset="0"/>
                <a:cs typeface="Arial" panose="020B0604020202020204" pitchFamily="34" charset="0"/>
              </a:endParaRPr>
            </a:p>
          </p:txBody>
        </p:sp>
        <p:sp>
          <p:nvSpPr>
            <p:cNvPr id="14" name="TextBox 13"/>
            <p:cNvSpPr txBox="1"/>
            <p:nvPr/>
          </p:nvSpPr>
          <p:spPr>
            <a:xfrm>
              <a:off x="5417145" y="5570076"/>
              <a:ext cx="872098" cy="523220"/>
            </a:xfrm>
            <a:prstGeom prst="rect">
              <a:avLst/>
            </a:prstGeom>
            <a:noFill/>
          </p:spPr>
          <p:txBody>
            <a:bodyPr wrap="none" rtlCol="0">
              <a:spAutoFit/>
            </a:bodyPr>
            <a:lstStyle/>
            <a:p>
              <a:pPr algn="ctr" fontAlgn="auto">
                <a:spcBef>
                  <a:spcPts val="0"/>
                </a:spcBef>
                <a:spcAft>
                  <a:spcPts val="0"/>
                </a:spcAft>
              </a:pPr>
              <a:r>
                <a:rPr lang="en-US" sz="1400" dirty="0" smtClean="0">
                  <a:solidFill>
                    <a:srgbClr val="000000"/>
                  </a:solidFill>
                  <a:latin typeface="Arial" panose="020B0604020202020204" pitchFamily="34" charset="0"/>
                  <a:cs typeface="Arial" panose="020B0604020202020204" pitchFamily="34" charset="0"/>
                </a:rPr>
                <a:t>Vomiting</a:t>
              </a:r>
              <a:br>
                <a:rPr lang="en-US" sz="1400" dirty="0" smtClean="0">
                  <a:solidFill>
                    <a:srgbClr val="000000"/>
                  </a:solidFill>
                  <a:latin typeface="Arial" panose="020B0604020202020204" pitchFamily="34" charset="0"/>
                  <a:cs typeface="Arial" panose="020B0604020202020204" pitchFamily="34" charset="0"/>
                </a:rPr>
              </a:br>
              <a:r>
                <a:rPr lang="en-US" sz="1400" dirty="0" smtClean="0">
                  <a:solidFill>
                    <a:srgbClr val="000000"/>
                  </a:solidFill>
                  <a:latin typeface="Arial" panose="020B0604020202020204" pitchFamily="34" charset="0"/>
                  <a:cs typeface="Arial" panose="020B0604020202020204" pitchFamily="34" charset="0"/>
                </a:rPr>
                <a:t>overall</a:t>
              </a:r>
              <a:endParaRPr lang="en-US" sz="1400" dirty="0">
                <a:solidFill>
                  <a:srgbClr val="000000"/>
                </a:solidFill>
                <a:latin typeface="Arial" panose="020B0604020202020204" pitchFamily="34" charset="0"/>
                <a:cs typeface="Arial" panose="020B0604020202020204" pitchFamily="34" charset="0"/>
              </a:endParaRPr>
            </a:p>
          </p:txBody>
        </p:sp>
        <p:sp>
          <p:nvSpPr>
            <p:cNvPr id="15" name="TextBox 14"/>
            <p:cNvSpPr txBox="1"/>
            <p:nvPr/>
          </p:nvSpPr>
          <p:spPr>
            <a:xfrm>
              <a:off x="6222081" y="5570076"/>
              <a:ext cx="830677" cy="307777"/>
            </a:xfrm>
            <a:prstGeom prst="rect">
              <a:avLst/>
            </a:prstGeom>
            <a:noFill/>
          </p:spPr>
          <p:txBody>
            <a:bodyPr wrap="none" rtlCol="0">
              <a:spAutoFit/>
            </a:bodyPr>
            <a:lstStyle/>
            <a:p>
              <a:pPr algn="ctr" fontAlgn="auto">
                <a:spcBef>
                  <a:spcPts val="0"/>
                </a:spcBef>
                <a:spcAft>
                  <a:spcPts val="0"/>
                </a:spcAft>
              </a:pPr>
              <a:r>
                <a:rPr lang="en-US" sz="1400" dirty="0" smtClean="0">
                  <a:solidFill>
                    <a:srgbClr val="000000"/>
                  </a:solidFill>
                  <a:latin typeface="Arial" panose="020B0604020202020204" pitchFamily="34" charset="0"/>
                  <a:cs typeface="Arial" panose="020B0604020202020204" pitchFamily="34" charset="0"/>
                </a:rPr>
                <a:t>Grade 1</a:t>
              </a:r>
              <a:endParaRPr lang="en-US" sz="1400" dirty="0">
                <a:solidFill>
                  <a:srgbClr val="000000"/>
                </a:solidFill>
                <a:latin typeface="Arial" panose="020B0604020202020204" pitchFamily="34" charset="0"/>
                <a:cs typeface="Arial" panose="020B0604020202020204" pitchFamily="34" charset="0"/>
              </a:endParaRPr>
            </a:p>
          </p:txBody>
        </p:sp>
        <p:sp>
          <p:nvSpPr>
            <p:cNvPr id="16" name="TextBox 15"/>
            <p:cNvSpPr txBox="1"/>
            <p:nvPr/>
          </p:nvSpPr>
          <p:spPr>
            <a:xfrm>
              <a:off x="6973404" y="5570076"/>
              <a:ext cx="830677" cy="307777"/>
            </a:xfrm>
            <a:prstGeom prst="rect">
              <a:avLst/>
            </a:prstGeom>
            <a:noFill/>
          </p:spPr>
          <p:txBody>
            <a:bodyPr wrap="none" rtlCol="0">
              <a:spAutoFit/>
            </a:bodyPr>
            <a:lstStyle/>
            <a:p>
              <a:pPr algn="ctr" fontAlgn="auto">
                <a:spcBef>
                  <a:spcPts val="0"/>
                </a:spcBef>
                <a:spcAft>
                  <a:spcPts val="0"/>
                </a:spcAft>
              </a:pPr>
              <a:r>
                <a:rPr lang="en-US" sz="1400" dirty="0" smtClean="0">
                  <a:solidFill>
                    <a:srgbClr val="000000"/>
                  </a:solidFill>
                  <a:latin typeface="Arial" panose="020B0604020202020204" pitchFamily="34" charset="0"/>
                  <a:cs typeface="Arial" panose="020B0604020202020204" pitchFamily="34" charset="0"/>
                </a:rPr>
                <a:t>Grade 2</a:t>
              </a:r>
              <a:endParaRPr lang="en-US" sz="1400" dirty="0">
                <a:solidFill>
                  <a:srgbClr val="000000"/>
                </a:solidFill>
                <a:latin typeface="Arial" panose="020B0604020202020204" pitchFamily="34" charset="0"/>
                <a:cs typeface="Arial" panose="020B0604020202020204" pitchFamily="34" charset="0"/>
              </a:endParaRPr>
            </a:p>
          </p:txBody>
        </p:sp>
        <p:sp>
          <p:nvSpPr>
            <p:cNvPr id="17" name="TextBox 16"/>
            <p:cNvSpPr txBox="1"/>
            <p:nvPr/>
          </p:nvSpPr>
          <p:spPr>
            <a:xfrm>
              <a:off x="7724727" y="5570076"/>
              <a:ext cx="830677" cy="307777"/>
            </a:xfrm>
            <a:prstGeom prst="rect">
              <a:avLst/>
            </a:prstGeom>
            <a:noFill/>
          </p:spPr>
          <p:txBody>
            <a:bodyPr wrap="none" rtlCol="0">
              <a:spAutoFit/>
            </a:bodyPr>
            <a:lstStyle/>
            <a:p>
              <a:pPr algn="ctr" fontAlgn="auto">
                <a:spcBef>
                  <a:spcPts val="0"/>
                </a:spcBef>
                <a:spcAft>
                  <a:spcPts val="0"/>
                </a:spcAft>
              </a:pPr>
              <a:r>
                <a:rPr lang="en-US" sz="1400" dirty="0" smtClean="0">
                  <a:solidFill>
                    <a:srgbClr val="000000"/>
                  </a:solidFill>
                  <a:latin typeface="Arial" panose="020B0604020202020204" pitchFamily="34" charset="0"/>
                  <a:cs typeface="Arial" panose="020B0604020202020204" pitchFamily="34" charset="0"/>
                </a:rPr>
                <a:t>Grade 3</a:t>
              </a:r>
              <a:endParaRPr lang="en-US" sz="1400" dirty="0">
                <a:solidFill>
                  <a:srgbClr val="000000"/>
                </a:solidFill>
                <a:latin typeface="Arial" panose="020B0604020202020204" pitchFamily="34" charset="0"/>
                <a:cs typeface="Arial" panose="020B0604020202020204" pitchFamily="34" charset="0"/>
              </a:endParaRPr>
            </a:p>
          </p:txBody>
        </p:sp>
        <p:cxnSp>
          <p:nvCxnSpPr>
            <p:cNvPr id="18" name="Straight Connector 17"/>
            <p:cNvCxnSpPr/>
            <p:nvPr/>
          </p:nvCxnSpPr>
          <p:spPr>
            <a:xfrm>
              <a:off x="5354160" y="3241146"/>
              <a:ext cx="91537" cy="0"/>
            </a:xfrm>
            <a:prstGeom prst="line">
              <a:avLst/>
            </a:pr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19" name="Straight Connector 18"/>
            <p:cNvCxnSpPr/>
            <p:nvPr/>
          </p:nvCxnSpPr>
          <p:spPr>
            <a:xfrm>
              <a:off x="5354160" y="3534184"/>
              <a:ext cx="91537" cy="0"/>
            </a:xfrm>
            <a:prstGeom prst="line">
              <a:avLst/>
            </a:pr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20" name="Straight Connector 19"/>
            <p:cNvCxnSpPr/>
            <p:nvPr/>
          </p:nvCxnSpPr>
          <p:spPr>
            <a:xfrm>
              <a:off x="5354160" y="3827222"/>
              <a:ext cx="91537" cy="0"/>
            </a:xfrm>
            <a:prstGeom prst="line">
              <a:avLst/>
            </a:pr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21" name="Straight Connector 20"/>
            <p:cNvCxnSpPr/>
            <p:nvPr/>
          </p:nvCxnSpPr>
          <p:spPr>
            <a:xfrm>
              <a:off x="5354160" y="4120260"/>
              <a:ext cx="91537" cy="0"/>
            </a:xfrm>
            <a:prstGeom prst="line">
              <a:avLst/>
            </a:pr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22" name="Straight Connector 21"/>
            <p:cNvCxnSpPr/>
            <p:nvPr/>
          </p:nvCxnSpPr>
          <p:spPr>
            <a:xfrm>
              <a:off x="5354160" y="4413298"/>
              <a:ext cx="91537" cy="0"/>
            </a:xfrm>
            <a:prstGeom prst="line">
              <a:avLst/>
            </a:pr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23" name="Straight Connector 22"/>
            <p:cNvCxnSpPr/>
            <p:nvPr/>
          </p:nvCxnSpPr>
          <p:spPr>
            <a:xfrm>
              <a:off x="5354160" y="4706336"/>
              <a:ext cx="91537" cy="0"/>
            </a:xfrm>
            <a:prstGeom prst="line">
              <a:avLst/>
            </a:pr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24" name="Straight Connector 23"/>
            <p:cNvCxnSpPr/>
            <p:nvPr/>
          </p:nvCxnSpPr>
          <p:spPr>
            <a:xfrm>
              <a:off x="5354160" y="4999374"/>
              <a:ext cx="91537" cy="0"/>
            </a:xfrm>
            <a:prstGeom prst="line">
              <a:avLst/>
            </a:pr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25" name="Straight Connector 24"/>
            <p:cNvCxnSpPr/>
            <p:nvPr/>
          </p:nvCxnSpPr>
          <p:spPr>
            <a:xfrm>
              <a:off x="5354160" y="5292412"/>
              <a:ext cx="91537" cy="0"/>
            </a:xfrm>
            <a:prstGeom prst="line">
              <a:avLst/>
            </a:pr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cxnSp>
          <p:nvCxnSpPr>
            <p:cNvPr id="26" name="Straight Connector 25"/>
            <p:cNvCxnSpPr/>
            <p:nvPr/>
          </p:nvCxnSpPr>
          <p:spPr>
            <a:xfrm>
              <a:off x="5354160" y="5585452"/>
              <a:ext cx="91537" cy="0"/>
            </a:xfrm>
            <a:prstGeom prst="line">
              <a:avLst/>
            </a:pr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cxnSp>
        <p:sp>
          <p:nvSpPr>
            <p:cNvPr id="27" name="Rectangle 26"/>
            <p:cNvSpPr/>
            <p:nvPr/>
          </p:nvSpPr>
          <p:spPr>
            <a:xfrm>
              <a:off x="5625434" y="4486732"/>
              <a:ext cx="118141" cy="1094918"/>
            </a:xfrm>
            <a:prstGeom prst="rect">
              <a:avLst/>
            </a:prstGeom>
            <a:solidFill>
              <a:schemeClr val="accent2"/>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28" name="Rectangle 27"/>
            <p:cNvSpPr/>
            <p:nvPr/>
          </p:nvSpPr>
          <p:spPr>
            <a:xfrm>
              <a:off x="5794503" y="3876675"/>
              <a:ext cx="118141" cy="1704975"/>
            </a:xfrm>
            <a:prstGeom prst="rect">
              <a:avLst/>
            </a:prstGeom>
            <a:solidFill>
              <a:schemeClr val="accent3"/>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29" name="Rectangle 28"/>
            <p:cNvSpPr/>
            <p:nvPr/>
          </p:nvSpPr>
          <p:spPr>
            <a:xfrm>
              <a:off x="5956428" y="3602831"/>
              <a:ext cx="118141" cy="1978819"/>
            </a:xfrm>
            <a:prstGeom prst="rect">
              <a:avLst/>
            </a:prstGeom>
            <a:solidFill>
              <a:schemeClr val="accent4"/>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30" name="Rectangle 29"/>
            <p:cNvSpPr/>
            <p:nvPr/>
          </p:nvSpPr>
          <p:spPr>
            <a:xfrm>
              <a:off x="6393784" y="5006974"/>
              <a:ext cx="118141" cy="574675"/>
            </a:xfrm>
            <a:prstGeom prst="rect">
              <a:avLst/>
            </a:prstGeom>
            <a:solidFill>
              <a:schemeClr val="accent2"/>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31" name="Rectangle 30"/>
            <p:cNvSpPr/>
            <p:nvPr/>
          </p:nvSpPr>
          <p:spPr>
            <a:xfrm>
              <a:off x="6562853" y="4778375"/>
              <a:ext cx="118141" cy="803275"/>
            </a:xfrm>
            <a:prstGeom prst="rect">
              <a:avLst/>
            </a:prstGeom>
            <a:solidFill>
              <a:schemeClr val="accent3"/>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32" name="Rectangle 31"/>
            <p:cNvSpPr/>
            <p:nvPr/>
          </p:nvSpPr>
          <p:spPr>
            <a:xfrm>
              <a:off x="6724778" y="4740275"/>
              <a:ext cx="118141" cy="841375"/>
            </a:xfrm>
            <a:prstGeom prst="rect">
              <a:avLst/>
            </a:prstGeom>
            <a:solidFill>
              <a:schemeClr val="accent4"/>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33" name="Rectangle 32"/>
            <p:cNvSpPr/>
            <p:nvPr/>
          </p:nvSpPr>
          <p:spPr>
            <a:xfrm>
              <a:off x="7152609" y="5159375"/>
              <a:ext cx="118141" cy="422274"/>
            </a:xfrm>
            <a:prstGeom prst="rect">
              <a:avLst/>
            </a:prstGeom>
            <a:solidFill>
              <a:schemeClr val="accent2"/>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34" name="Rectangle 33"/>
            <p:cNvSpPr/>
            <p:nvPr/>
          </p:nvSpPr>
          <p:spPr>
            <a:xfrm>
              <a:off x="7321678" y="4962525"/>
              <a:ext cx="118141" cy="619125"/>
            </a:xfrm>
            <a:prstGeom prst="rect">
              <a:avLst/>
            </a:prstGeom>
            <a:solidFill>
              <a:schemeClr val="accent3"/>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35" name="Rectangle 34"/>
            <p:cNvSpPr/>
            <p:nvPr/>
          </p:nvSpPr>
          <p:spPr>
            <a:xfrm>
              <a:off x="7483603" y="4794250"/>
              <a:ext cx="118141" cy="787400"/>
            </a:xfrm>
            <a:prstGeom prst="rect">
              <a:avLst/>
            </a:prstGeom>
            <a:solidFill>
              <a:schemeClr val="accent4"/>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36" name="Rectangle 35"/>
            <p:cNvSpPr/>
            <p:nvPr/>
          </p:nvSpPr>
          <p:spPr>
            <a:xfrm>
              <a:off x="7914609" y="5453063"/>
              <a:ext cx="118141" cy="128586"/>
            </a:xfrm>
            <a:prstGeom prst="rect">
              <a:avLst/>
            </a:prstGeom>
            <a:solidFill>
              <a:schemeClr val="accent2"/>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37" name="Rectangle 36"/>
            <p:cNvSpPr/>
            <p:nvPr/>
          </p:nvSpPr>
          <p:spPr>
            <a:xfrm>
              <a:off x="8083678" y="5272088"/>
              <a:ext cx="118141" cy="309562"/>
            </a:xfrm>
            <a:prstGeom prst="rect">
              <a:avLst/>
            </a:prstGeom>
            <a:solidFill>
              <a:schemeClr val="accent3"/>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38" name="Rectangle 37"/>
            <p:cNvSpPr/>
            <p:nvPr/>
          </p:nvSpPr>
          <p:spPr>
            <a:xfrm>
              <a:off x="8245603" y="5219700"/>
              <a:ext cx="118141" cy="361950"/>
            </a:xfrm>
            <a:prstGeom prst="rect">
              <a:avLst/>
            </a:prstGeom>
            <a:solidFill>
              <a:schemeClr val="accent4"/>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39" name="Freeform 38"/>
            <p:cNvSpPr/>
            <p:nvPr/>
          </p:nvSpPr>
          <p:spPr>
            <a:xfrm>
              <a:off x="5453063" y="3232777"/>
              <a:ext cx="2983706" cy="2352675"/>
            </a:xfrm>
            <a:custGeom>
              <a:avLst/>
              <a:gdLst>
                <a:gd name="connsiteX0" fmla="*/ 0 w 2809875"/>
                <a:gd name="connsiteY0" fmla="*/ 0 h 2352675"/>
                <a:gd name="connsiteX1" fmla="*/ 0 w 2809875"/>
                <a:gd name="connsiteY1" fmla="*/ 2352675 h 2352675"/>
                <a:gd name="connsiteX2" fmla="*/ 2809875 w 2809875"/>
                <a:gd name="connsiteY2" fmla="*/ 2352675 h 2352675"/>
              </a:gdLst>
              <a:ahLst/>
              <a:cxnLst>
                <a:cxn ang="0">
                  <a:pos x="connsiteX0" y="connsiteY0"/>
                </a:cxn>
                <a:cxn ang="0">
                  <a:pos x="connsiteX1" y="connsiteY1"/>
                </a:cxn>
                <a:cxn ang="0">
                  <a:pos x="connsiteX2" y="connsiteY2"/>
                </a:cxn>
              </a:cxnLst>
              <a:rect l="l" t="t" r="r" b="b"/>
              <a:pathLst>
                <a:path w="2809875" h="2352675">
                  <a:moveTo>
                    <a:pt x="0" y="0"/>
                  </a:moveTo>
                  <a:lnTo>
                    <a:pt x="0" y="2352675"/>
                  </a:lnTo>
                  <a:lnTo>
                    <a:pt x="2809875" y="2352675"/>
                  </a:lnTo>
                </a:path>
              </a:pathLst>
            </a:custGeom>
            <a:noFill/>
            <a:ln w="19050">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40" name="TextBox 39"/>
            <p:cNvSpPr txBox="1"/>
            <p:nvPr/>
          </p:nvSpPr>
          <p:spPr>
            <a:xfrm>
              <a:off x="6842919" y="3304214"/>
              <a:ext cx="564578" cy="307777"/>
            </a:xfrm>
            <a:prstGeom prst="rect">
              <a:avLst/>
            </a:prstGeom>
            <a:noFill/>
          </p:spPr>
          <p:txBody>
            <a:bodyPr wrap="none" rtlCol="0">
              <a:spAutoFit/>
            </a:bodyPr>
            <a:lstStyle/>
            <a:p>
              <a:pPr fontAlgn="auto">
                <a:spcBef>
                  <a:spcPts val="0"/>
                </a:spcBef>
                <a:spcAft>
                  <a:spcPts val="0"/>
                </a:spcAft>
              </a:pPr>
              <a:r>
                <a:rPr lang="en-US" sz="1400" dirty="0" smtClean="0">
                  <a:solidFill>
                    <a:srgbClr val="000000"/>
                  </a:solidFill>
                  <a:latin typeface="Arial" panose="020B0604020202020204" pitchFamily="34" charset="0"/>
                  <a:cs typeface="Arial" panose="020B0604020202020204" pitchFamily="34" charset="0"/>
                </a:rPr>
                <a:t>EOX</a:t>
              </a:r>
              <a:endParaRPr lang="en-US" sz="1400" dirty="0">
                <a:solidFill>
                  <a:srgbClr val="000000"/>
                </a:solidFill>
                <a:latin typeface="Arial" panose="020B0604020202020204" pitchFamily="34" charset="0"/>
                <a:cs typeface="Arial" panose="020B0604020202020204" pitchFamily="34" charset="0"/>
              </a:endParaRPr>
            </a:p>
          </p:txBody>
        </p:sp>
        <p:sp>
          <p:nvSpPr>
            <p:cNvPr id="41" name="Rectangle 40"/>
            <p:cNvSpPr/>
            <p:nvPr/>
          </p:nvSpPr>
          <p:spPr>
            <a:xfrm>
              <a:off x="6760672" y="3406031"/>
              <a:ext cx="108000" cy="108000"/>
            </a:xfrm>
            <a:prstGeom prst="rect">
              <a:avLst/>
            </a:prstGeom>
            <a:solidFill>
              <a:schemeClr val="accent2"/>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42" name="Rectangle 41"/>
            <p:cNvSpPr/>
            <p:nvPr/>
          </p:nvSpPr>
          <p:spPr>
            <a:xfrm>
              <a:off x="6760672" y="3617442"/>
              <a:ext cx="108000" cy="108000"/>
            </a:xfrm>
            <a:prstGeom prst="rect">
              <a:avLst/>
            </a:prstGeom>
            <a:solidFill>
              <a:schemeClr val="accent3"/>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43" name="Rectangle 42"/>
            <p:cNvSpPr/>
            <p:nvPr/>
          </p:nvSpPr>
          <p:spPr>
            <a:xfrm>
              <a:off x="6760672" y="4048094"/>
              <a:ext cx="108000" cy="108000"/>
            </a:xfrm>
            <a:prstGeom prst="rect">
              <a:avLst/>
            </a:prstGeom>
            <a:solidFill>
              <a:schemeClr val="accent4"/>
            </a:solidFill>
            <a:ln w="1905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44" name="TextBox 43"/>
            <p:cNvSpPr txBox="1"/>
            <p:nvPr/>
          </p:nvSpPr>
          <p:spPr>
            <a:xfrm>
              <a:off x="6842919" y="3547641"/>
              <a:ext cx="1505540" cy="451406"/>
            </a:xfrm>
            <a:prstGeom prst="rect">
              <a:avLst/>
            </a:prstGeom>
            <a:noFill/>
          </p:spPr>
          <p:txBody>
            <a:bodyPr wrap="none" rtlCol="0">
              <a:spAutoFit/>
            </a:bodyPr>
            <a:lstStyle/>
            <a:p>
              <a:pPr fontAlgn="auto">
                <a:lnSpc>
                  <a:spcPts val="1400"/>
                </a:lnSpc>
                <a:spcBef>
                  <a:spcPts val="0"/>
                </a:spcBef>
                <a:spcAft>
                  <a:spcPts val="0"/>
                </a:spcAft>
              </a:pPr>
              <a:r>
                <a:rPr lang="en-US" sz="1400" dirty="0" smtClean="0">
                  <a:solidFill>
                    <a:srgbClr val="000000"/>
                  </a:solidFill>
                  <a:latin typeface="Arial" panose="020B0604020202020204" pitchFamily="34" charset="0"/>
                  <a:cs typeface="Arial" panose="020B0604020202020204" pitchFamily="34" charset="0"/>
                </a:rPr>
                <a:t>EOX + IMAB362</a:t>
              </a:r>
            </a:p>
            <a:p>
              <a:pPr fontAlgn="auto">
                <a:lnSpc>
                  <a:spcPts val="1400"/>
                </a:lnSpc>
                <a:spcBef>
                  <a:spcPts val="0"/>
                </a:spcBef>
                <a:spcAft>
                  <a:spcPts val="0"/>
                </a:spcAft>
              </a:pPr>
              <a:r>
                <a:rPr lang="en-US" sz="1400" dirty="0" smtClean="0">
                  <a:solidFill>
                    <a:srgbClr val="000000"/>
                  </a:solidFill>
                  <a:latin typeface="Arial" panose="020B0604020202020204" pitchFamily="34" charset="0"/>
                  <a:cs typeface="Arial" panose="020B0604020202020204" pitchFamily="34" charset="0"/>
                </a:rPr>
                <a:t>(800/600 mg/kg)</a:t>
              </a:r>
              <a:endParaRPr lang="en-US" sz="1400" dirty="0">
                <a:solidFill>
                  <a:srgbClr val="000000"/>
                </a:solidFill>
                <a:latin typeface="Arial" panose="020B0604020202020204" pitchFamily="34" charset="0"/>
                <a:cs typeface="Arial" panose="020B0604020202020204" pitchFamily="34" charset="0"/>
              </a:endParaRPr>
            </a:p>
          </p:txBody>
        </p:sp>
        <p:sp>
          <p:nvSpPr>
            <p:cNvPr id="45" name="TextBox 44"/>
            <p:cNvSpPr txBox="1"/>
            <p:nvPr/>
          </p:nvSpPr>
          <p:spPr>
            <a:xfrm>
              <a:off x="6842919" y="3983514"/>
              <a:ext cx="1505540" cy="451406"/>
            </a:xfrm>
            <a:prstGeom prst="rect">
              <a:avLst/>
            </a:prstGeom>
            <a:noFill/>
          </p:spPr>
          <p:txBody>
            <a:bodyPr wrap="none" rtlCol="0">
              <a:spAutoFit/>
            </a:bodyPr>
            <a:lstStyle/>
            <a:p>
              <a:pPr fontAlgn="auto">
                <a:lnSpc>
                  <a:spcPts val="1400"/>
                </a:lnSpc>
                <a:spcBef>
                  <a:spcPts val="0"/>
                </a:spcBef>
                <a:spcAft>
                  <a:spcPts val="0"/>
                </a:spcAft>
              </a:pPr>
              <a:r>
                <a:rPr lang="en-US" sz="1400" dirty="0" smtClean="0">
                  <a:solidFill>
                    <a:srgbClr val="000000"/>
                  </a:solidFill>
                  <a:latin typeface="Arial" panose="020B0604020202020204" pitchFamily="34" charset="0"/>
                  <a:cs typeface="Arial" panose="020B0604020202020204" pitchFamily="34" charset="0"/>
                </a:rPr>
                <a:t>EOX + IMAB362</a:t>
              </a:r>
              <a:br>
                <a:rPr lang="en-US" sz="1400" dirty="0" smtClean="0">
                  <a:solidFill>
                    <a:srgbClr val="000000"/>
                  </a:solidFill>
                  <a:latin typeface="Arial" panose="020B0604020202020204" pitchFamily="34" charset="0"/>
                  <a:cs typeface="Arial" panose="020B0604020202020204" pitchFamily="34" charset="0"/>
                </a:rPr>
              </a:br>
              <a:r>
                <a:rPr lang="en-US" sz="1400" dirty="0" smtClean="0">
                  <a:solidFill>
                    <a:srgbClr val="000000"/>
                  </a:solidFill>
                  <a:latin typeface="Arial" panose="020B0604020202020204" pitchFamily="34" charset="0"/>
                  <a:cs typeface="Arial" panose="020B0604020202020204" pitchFamily="34" charset="0"/>
                </a:rPr>
                <a:t>(1000 mg/kg)</a:t>
              </a:r>
              <a:endParaRPr lang="en-US" sz="1400" dirty="0">
                <a:solidFill>
                  <a:srgbClr val="000000"/>
                </a:solidFill>
                <a:latin typeface="Arial" panose="020B0604020202020204" pitchFamily="34" charset="0"/>
                <a:cs typeface="Arial" panose="020B0604020202020204" pitchFamily="34" charset="0"/>
              </a:endParaRPr>
            </a:p>
          </p:txBody>
        </p:sp>
        <p:sp>
          <p:nvSpPr>
            <p:cNvPr id="46" name="TextBox 45"/>
            <p:cNvSpPr txBox="1"/>
            <p:nvPr/>
          </p:nvSpPr>
          <p:spPr>
            <a:xfrm>
              <a:off x="6476135" y="2947526"/>
              <a:ext cx="937564" cy="307777"/>
            </a:xfrm>
            <a:prstGeom prst="rect">
              <a:avLst/>
            </a:prstGeom>
            <a:noFill/>
          </p:spPr>
          <p:txBody>
            <a:bodyPr wrap="none" rtlCol="0">
              <a:spAutoFit/>
            </a:bodyPr>
            <a:lstStyle/>
            <a:p>
              <a:pPr algn="ctr" fontAlgn="auto">
                <a:spcBef>
                  <a:spcPts val="0"/>
                </a:spcBef>
                <a:spcAft>
                  <a:spcPts val="0"/>
                </a:spcAft>
              </a:pPr>
              <a:r>
                <a:rPr lang="en-US" sz="1400" b="1" dirty="0" smtClean="0">
                  <a:solidFill>
                    <a:srgbClr val="000000"/>
                  </a:solidFill>
                  <a:latin typeface="Arial" panose="020B0604020202020204" pitchFamily="34" charset="0"/>
                  <a:cs typeface="Arial" panose="020B0604020202020204" pitchFamily="34" charset="0"/>
                </a:rPr>
                <a:t>Vomiting</a:t>
              </a:r>
              <a:endParaRPr lang="en-US" sz="1400" b="1" dirty="0">
                <a:solidFill>
                  <a:srgbClr val="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95128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US" dirty="0" smtClean="0"/>
              <a:t>O-005: Comparative molecular analyses of esophageal adenocarcinoma, esophageal squamous cell carcinoma, and gastric adenocarcinoma, and impact of molecular profile on </a:t>
            </a:r>
            <a:br>
              <a:rPr lang="en-US" dirty="0" smtClean="0"/>
            </a:br>
            <a:r>
              <a:rPr lang="en-US" dirty="0" smtClean="0"/>
              <a:t>outcome – Salem M, et al </a:t>
            </a:r>
            <a:endParaRPr lang="en-US" dirty="0"/>
          </a:p>
        </p:txBody>
      </p:sp>
      <p:sp>
        <p:nvSpPr>
          <p:cNvPr id="15" name="Text Placeholder 14"/>
          <p:cNvSpPr>
            <a:spLocks noGrp="1"/>
          </p:cNvSpPr>
          <p:nvPr>
            <p:ph type="body" sz="quarter" idx="11"/>
          </p:nvPr>
        </p:nvSpPr>
        <p:spPr/>
        <p:txBody>
          <a:bodyPr/>
          <a:lstStyle/>
          <a:p>
            <a:r>
              <a:rPr lang="en-GB" dirty="0" smtClean="0"/>
              <a:t>Salem 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O-005 </a:t>
            </a:r>
            <a:endParaRPr lang="en-GB" dirty="0"/>
          </a:p>
        </p:txBody>
      </p:sp>
      <p:sp>
        <p:nvSpPr>
          <p:cNvPr id="7"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Study objective</a:t>
            </a:r>
            <a:r>
              <a:rPr lang="en-GB" dirty="0" smtClean="0"/>
              <a:t> </a:t>
            </a:r>
          </a:p>
          <a:p>
            <a:pPr>
              <a:buClr>
                <a:srgbClr val="043882"/>
              </a:buClr>
            </a:pPr>
            <a:r>
              <a:rPr lang="en-GB" dirty="0" smtClean="0"/>
              <a:t>To </a:t>
            </a:r>
            <a:r>
              <a:rPr lang="en-GB" dirty="0"/>
              <a:t>compare the molecular characteristics of </a:t>
            </a:r>
            <a:r>
              <a:rPr lang="en-GB" dirty="0" smtClean="0"/>
              <a:t>oesophageal adenocarcinoma, oesophageal </a:t>
            </a:r>
            <a:r>
              <a:rPr lang="en-GB" dirty="0"/>
              <a:t>squamous cell </a:t>
            </a:r>
            <a:r>
              <a:rPr lang="en-GB" dirty="0" smtClean="0"/>
              <a:t>carcinoma </a:t>
            </a:r>
            <a:r>
              <a:rPr lang="en-GB" dirty="0"/>
              <a:t>and </a:t>
            </a:r>
            <a:r>
              <a:rPr lang="en-GB" dirty="0" smtClean="0"/>
              <a:t>gastric adenocarcinoma</a:t>
            </a:r>
            <a:endParaRPr lang="en-GB" dirty="0"/>
          </a:p>
          <a:p>
            <a:pPr marL="0" indent="0">
              <a:buClr>
                <a:srgbClr val="043882"/>
              </a:buClr>
              <a:buFontTx/>
              <a:buNone/>
            </a:pPr>
            <a:endParaRPr lang="en-GB" b="1" dirty="0" smtClean="0"/>
          </a:p>
          <a:p>
            <a:pPr marL="0" indent="0">
              <a:buClr>
                <a:srgbClr val="043882"/>
              </a:buClr>
              <a:buFontTx/>
              <a:buNone/>
            </a:pPr>
            <a:r>
              <a:rPr lang="en-GB" b="1" dirty="0" smtClean="0"/>
              <a:t>Study design</a:t>
            </a:r>
            <a:endParaRPr lang="en-GB" dirty="0" smtClean="0"/>
          </a:p>
          <a:p>
            <a:pPr>
              <a:buClr>
                <a:srgbClr val="043882"/>
              </a:buClr>
            </a:pPr>
            <a:r>
              <a:rPr lang="en-GB" dirty="0" smtClean="0"/>
              <a:t>Between 2009 and 2015, 1892 </a:t>
            </a:r>
            <a:r>
              <a:rPr lang="en-GB" dirty="0" err="1" smtClean="0"/>
              <a:t>gastroesophageal</a:t>
            </a:r>
            <a:r>
              <a:rPr lang="en-GB" dirty="0" smtClean="0"/>
              <a:t> tumours were examined by </a:t>
            </a:r>
            <a:r>
              <a:rPr lang="en-GB" dirty="0" err="1" smtClean="0"/>
              <a:t>Caris</a:t>
            </a:r>
            <a:r>
              <a:rPr lang="en-GB" dirty="0" smtClean="0"/>
              <a:t> </a:t>
            </a:r>
            <a:r>
              <a:rPr lang="en-GB" dirty="0"/>
              <a:t>Life Sciences </a:t>
            </a:r>
            <a:r>
              <a:rPr lang="en-GB" dirty="0" smtClean="0"/>
              <a:t>including IHC (protein </a:t>
            </a:r>
            <a:r>
              <a:rPr lang="en-GB" dirty="0"/>
              <a:t>expression), ISH (gene amplification</a:t>
            </a:r>
            <a:r>
              <a:rPr lang="en-GB" dirty="0" smtClean="0"/>
              <a:t>) </a:t>
            </a:r>
            <a:r>
              <a:rPr lang="en-GB" dirty="0"/>
              <a:t>and NGS sequencing </a:t>
            </a:r>
          </a:p>
          <a:p>
            <a:pPr>
              <a:buClr>
                <a:srgbClr val="043882"/>
              </a:buClr>
            </a:pPr>
            <a:r>
              <a:rPr lang="en-GB" dirty="0" smtClean="0"/>
              <a:t>Only tumours </a:t>
            </a:r>
            <a:r>
              <a:rPr lang="en-GB" dirty="0"/>
              <a:t>with </a:t>
            </a:r>
            <a:r>
              <a:rPr lang="en-GB" dirty="0" smtClean="0"/>
              <a:t>clear oesophageal </a:t>
            </a:r>
            <a:r>
              <a:rPr lang="en-GB" dirty="0"/>
              <a:t>or </a:t>
            </a:r>
            <a:r>
              <a:rPr lang="en-GB" dirty="0" smtClean="0"/>
              <a:t>gastric origins were </a:t>
            </a:r>
            <a:r>
              <a:rPr lang="en-GB" dirty="0"/>
              <a:t>included </a:t>
            </a:r>
          </a:p>
          <a:p>
            <a:pPr>
              <a:buClr>
                <a:srgbClr val="043882"/>
              </a:buClr>
            </a:pPr>
            <a:r>
              <a:rPr lang="en-GB" dirty="0" smtClean="0"/>
              <a:t>Chi-square test was used to determine the differences between histological subtypes, and the Kaplan-Meier </a:t>
            </a:r>
            <a:r>
              <a:rPr lang="en-GB" dirty="0"/>
              <a:t>methodology </a:t>
            </a:r>
            <a:r>
              <a:rPr lang="en-GB" dirty="0" smtClean="0"/>
              <a:t>was used to estimate survival</a:t>
            </a:r>
          </a:p>
        </p:txBody>
      </p:sp>
    </p:spTree>
    <p:custDataLst>
      <p:tags r:id="rId1"/>
    </p:custDataLst>
    <p:extLst>
      <p:ext uri="{BB962C8B-B14F-4D97-AF65-F5344CB8AC3E}">
        <p14:creationId xmlns:p14="http://schemas.microsoft.com/office/powerpoint/2010/main" val="2040686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O-005</a:t>
            </a:r>
            <a:r>
              <a:rPr lang="en-GB" dirty="0"/>
              <a:t>: Comparative molecular analyses of </a:t>
            </a:r>
            <a:r>
              <a:rPr lang="en-GB" dirty="0" err="1"/>
              <a:t>esophageal</a:t>
            </a:r>
            <a:r>
              <a:rPr lang="en-GB" dirty="0"/>
              <a:t> adenocarcinoma, </a:t>
            </a:r>
            <a:r>
              <a:rPr lang="en-GB" dirty="0" err="1"/>
              <a:t>esophageal</a:t>
            </a:r>
            <a:r>
              <a:rPr lang="en-GB" dirty="0"/>
              <a:t> squamous cell carcinoma, and gastric adenocarcinoma, and impact of molecular profile on </a:t>
            </a:r>
            <a:r>
              <a:rPr lang="en-GB" dirty="0" smtClean="0"/>
              <a:t/>
            </a:r>
            <a:br>
              <a:rPr lang="en-GB" dirty="0" smtClean="0"/>
            </a:br>
            <a:r>
              <a:rPr lang="en-GB" dirty="0" smtClean="0"/>
              <a:t>outcome </a:t>
            </a:r>
            <a:r>
              <a:rPr lang="en-GB" dirty="0"/>
              <a:t>– </a:t>
            </a:r>
            <a:r>
              <a:rPr lang="en-GB" dirty="0" smtClean="0"/>
              <a:t>Salem M,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dirty="0" smtClean="0"/>
              <a:t>Salem 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O-005 </a:t>
            </a:r>
            <a:endParaRPr lang="en-GB" dirty="0"/>
          </a:p>
        </p:txBody>
      </p:sp>
      <p:sp>
        <p:nvSpPr>
          <p:cNvPr id="7"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Key results</a:t>
            </a:r>
          </a:p>
          <a:p>
            <a:pPr>
              <a:spcBef>
                <a:spcPts val="18000"/>
              </a:spcBef>
              <a:buClr>
                <a:srgbClr val="043882"/>
              </a:buClr>
            </a:pPr>
            <a:r>
              <a:rPr lang="en-GB" dirty="0" smtClean="0"/>
              <a:t>Both oesophageal squamous cell adenocarcinomas (71% vs. 29%) and oesophageal adenocarcinomas (86% vs. 14%) were more prevalent in males then females (p&lt;0.0001), respectively </a:t>
            </a:r>
          </a:p>
          <a:p>
            <a:pPr marL="0" indent="0">
              <a:buClr>
                <a:srgbClr val="043882"/>
              </a:buClr>
              <a:buFontTx/>
              <a:buNone/>
            </a:pP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1054951916"/>
              </p:ext>
            </p:extLst>
          </p:nvPr>
        </p:nvGraphicFramePr>
        <p:xfrm>
          <a:off x="417390" y="1628572"/>
          <a:ext cx="8208450" cy="2109331"/>
        </p:xfrm>
        <a:graphic>
          <a:graphicData uri="http://schemas.openxmlformats.org/drawingml/2006/table">
            <a:tbl>
              <a:tblPr firstRow="1" bandRow="1">
                <a:tableStyleId>{69012ECD-51FC-41F1-AA8D-1B2483CD663E}</a:tableStyleId>
              </a:tblPr>
              <a:tblGrid>
                <a:gridCol w="1426650"/>
                <a:gridCol w="2377440"/>
                <a:gridCol w="2240280"/>
                <a:gridCol w="2164080"/>
              </a:tblGrid>
              <a:tr h="7629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Site,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rPr>
                        <a:t>Oesophageal</a:t>
                      </a:r>
                      <a:r>
                        <a:rPr lang="en-GB" sz="1400" baseline="0" dirty="0" smtClean="0">
                          <a:solidFill>
                            <a:schemeClr val="tx2"/>
                          </a:solidFill>
                        </a:rPr>
                        <a:t> squamous cell adenocarcinoma (n=113)</a:t>
                      </a:r>
                      <a:endParaRPr lang="en-GB" dirty="0">
                        <a:solidFill>
                          <a:schemeClr val="tx2"/>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rPr>
                        <a:t>Oesophageal</a:t>
                      </a:r>
                      <a:r>
                        <a:rPr lang="en-GB" sz="1400" baseline="0" dirty="0" smtClean="0">
                          <a:solidFill>
                            <a:schemeClr val="tx2"/>
                          </a:solidFill>
                        </a:rPr>
                        <a:t> adenocarcinoma (n=882)</a:t>
                      </a:r>
                      <a:endParaRPr lang="en-GB" dirty="0">
                        <a:solidFill>
                          <a:schemeClr val="tx2"/>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Gastric adenocarcinoma (n=897)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487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Primary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dirty="0" smtClean="0"/>
                        <a:t>70</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dirty="0" smtClean="0"/>
                        <a:t>65</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dirty="0" smtClean="0"/>
                        <a:t>67</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487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Arial" charset="0"/>
                          <a:cs typeface="Arial" charset="0"/>
                        </a:rPr>
                        <a:t>Metastatic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dirty="0" smtClean="0"/>
                        <a:t>30</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dirty="0" smtClean="0"/>
                        <a:t>34</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dirty="0" smtClean="0"/>
                        <a:t>30</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487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Arial" charset="0"/>
                          <a:cs typeface="Arial" charset="0"/>
                        </a:rPr>
                        <a:t>Unclear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b="0" i="0" u="none" strike="noStrike" cap="none" normalizeH="0" baseline="0" dirty="0" smtClean="0">
                          <a:ln>
                            <a:noFill/>
                          </a:ln>
                          <a:solidFill>
                            <a:srgbClr val="4D4D4D"/>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b="0" i="0" u="none" strike="noStrike" cap="none" normalizeH="0" baseline="0" dirty="0" smtClean="0">
                          <a:ln>
                            <a:noFill/>
                          </a:ln>
                          <a:solidFill>
                            <a:srgbClr val="4D4D4D"/>
                          </a:solidFill>
                          <a:effectLst/>
                          <a:latin typeface="Arial" charset="0"/>
                          <a:cs typeface="Arial"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bl>
          </a:graphicData>
        </a:graphic>
      </p:graphicFrame>
    </p:spTree>
    <p:custDataLst>
      <p:tags r:id="rId1"/>
    </p:custDataLst>
    <p:extLst>
      <p:ext uri="{BB962C8B-B14F-4D97-AF65-F5344CB8AC3E}">
        <p14:creationId xmlns:p14="http://schemas.microsoft.com/office/powerpoint/2010/main" val="3398578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O-005</a:t>
            </a:r>
            <a:r>
              <a:rPr lang="en-GB" dirty="0"/>
              <a:t>: Comparative molecular analyses of </a:t>
            </a:r>
            <a:r>
              <a:rPr lang="en-GB" dirty="0" err="1"/>
              <a:t>esophageal</a:t>
            </a:r>
            <a:r>
              <a:rPr lang="en-GB" dirty="0"/>
              <a:t> adenocarcinoma, </a:t>
            </a:r>
            <a:r>
              <a:rPr lang="en-GB" dirty="0" err="1"/>
              <a:t>esophageal</a:t>
            </a:r>
            <a:r>
              <a:rPr lang="en-GB" dirty="0"/>
              <a:t> squamous cell carcinoma, and gastric adenocarcinoma, and impact of molecular profile on </a:t>
            </a:r>
            <a:r>
              <a:rPr lang="en-GB" dirty="0" smtClean="0"/>
              <a:t/>
            </a:r>
            <a:br>
              <a:rPr lang="en-GB" dirty="0" smtClean="0"/>
            </a:br>
            <a:r>
              <a:rPr lang="en-GB" dirty="0" smtClean="0"/>
              <a:t>outcome </a:t>
            </a:r>
            <a:r>
              <a:rPr lang="en-GB" dirty="0"/>
              <a:t>– </a:t>
            </a:r>
            <a:r>
              <a:rPr lang="en-GB" dirty="0" smtClean="0"/>
              <a:t>Salem M,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dirty="0" smtClean="0"/>
              <a:t>Salem 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O-005 </a:t>
            </a:r>
            <a:endParaRPr lang="en-GB" dirty="0"/>
          </a:p>
        </p:txBody>
      </p:sp>
      <p:sp>
        <p:nvSpPr>
          <p:cNvPr id="7"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Key results (cont.)</a:t>
            </a:r>
            <a:r>
              <a:rPr lang="en-GB" dirty="0" smtClean="0"/>
              <a:t> </a:t>
            </a:r>
          </a:p>
          <a:p>
            <a:pPr marL="0" indent="0">
              <a:buClr>
                <a:srgbClr val="043882"/>
              </a:buClr>
              <a:buFontTx/>
              <a:buNone/>
            </a:pP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4172719495"/>
              </p:ext>
            </p:extLst>
          </p:nvPr>
        </p:nvGraphicFramePr>
        <p:xfrm>
          <a:off x="417390" y="1628572"/>
          <a:ext cx="8208450" cy="1660537"/>
        </p:xfrm>
        <a:graphic>
          <a:graphicData uri="http://schemas.openxmlformats.org/drawingml/2006/table">
            <a:tbl>
              <a:tblPr firstRow="1" bandRow="1">
                <a:tableStyleId>{69012ECD-51FC-41F1-AA8D-1B2483CD663E}</a:tableStyleId>
              </a:tblPr>
              <a:tblGrid>
                <a:gridCol w="1685730"/>
                <a:gridCol w="2240280"/>
                <a:gridCol w="2133600"/>
                <a:gridCol w="2148840"/>
              </a:tblGrid>
              <a:tr h="7629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rPr>
                        <a:t>Oesophageal</a:t>
                      </a:r>
                      <a:r>
                        <a:rPr lang="en-GB" sz="1400" baseline="0" dirty="0" smtClean="0">
                          <a:solidFill>
                            <a:schemeClr val="tx2"/>
                          </a:solidFill>
                        </a:rPr>
                        <a:t> squamous cell adenocarcinoma (n=113)</a:t>
                      </a:r>
                      <a:endParaRPr lang="en-GB" dirty="0">
                        <a:solidFill>
                          <a:schemeClr val="tx2"/>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rPr>
                        <a:t>Oesophageal</a:t>
                      </a:r>
                      <a:r>
                        <a:rPr lang="en-GB" sz="1400" baseline="0" dirty="0" smtClean="0">
                          <a:solidFill>
                            <a:schemeClr val="tx2"/>
                          </a:solidFill>
                        </a:rPr>
                        <a:t> adenocarcinoma (n=882)</a:t>
                      </a:r>
                      <a:endParaRPr lang="en-GB" dirty="0">
                        <a:solidFill>
                          <a:schemeClr val="tx2"/>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Gastric adenocarcinoma (n=897)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487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ISH-HER2,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dirty="0" smtClean="0"/>
                        <a:t>0</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dirty="0" smtClean="0"/>
                        <a:t>21*</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dirty="0" smtClean="0"/>
                        <a:t>10*</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487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Arial" charset="0"/>
                          <a:cs typeface="Arial" charset="0"/>
                        </a:rPr>
                        <a:t>IHC-HER2/</a:t>
                      </a:r>
                      <a:r>
                        <a:rPr kumimoji="0" lang="en-GB" sz="1400" b="0" i="0" u="none" strike="noStrike" cap="none" normalizeH="0" baseline="0" dirty="0" err="1" smtClean="0">
                          <a:ln>
                            <a:noFill/>
                          </a:ln>
                          <a:solidFill>
                            <a:srgbClr val="4D4D4D"/>
                          </a:solidFill>
                          <a:effectLst/>
                          <a:latin typeface="Arial" charset="0"/>
                          <a:cs typeface="Arial" charset="0"/>
                        </a:rPr>
                        <a:t>Neu</a:t>
                      </a:r>
                      <a:r>
                        <a:rPr kumimoji="0" lang="en-GB" sz="1400" b="0" i="0" u="none" strike="noStrike" cap="none" normalizeH="0" baseline="0" dirty="0" smtClean="0">
                          <a:ln>
                            <a:noFill/>
                          </a:ln>
                          <a:solidFill>
                            <a:srgbClr val="4D4D4D"/>
                          </a:solidFill>
                          <a:effectLst/>
                          <a:latin typeface="Arial" charset="0"/>
                          <a:cs typeface="Arial" charset="0"/>
                        </a:rPr>
                        <a:t>,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dirty="0" smtClean="0"/>
                        <a:t>0</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dirty="0" smtClean="0"/>
                        <a:t>12*</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dirty="0" smtClean="0"/>
                        <a:t>6*</a:t>
                      </a:r>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8" name="Text Placeholder 15"/>
          <p:cNvSpPr>
            <a:spLocks noGrp="1"/>
          </p:cNvSpPr>
          <p:nvPr>
            <p:ph type="body" sz="quarter" idx="10"/>
          </p:nvPr>
        </p:nvSpPr>
        <p:spPr>
          <a:xfrm>
            <a:off x="365125" y="6096000"/>
            <a:ext cx="4130675" cy="487363"/>
          </a:xfrm>
        </p:spPr>
        <p:txBody>
          <a:bodyPr/>
          <a:lstStyle/>
          <a:p>
            <a:r>
              <a:rPr lang="en-GB" dirty="0" smtClean="0"/>
              <a:t>*p&lt;0.05.</a:t>
            </a:r>
            <a:endParaRPr lang="en-GB" dirty="0"/>
          </a:p>
        </p:txBody>
      </p:sp>
      <p:graphicFrame>
        <p:nvGraphicFramePr>
          <p:cNvPr id="3" name="Chart 2"/>
          <p:cNvGraphicFramePr/>
          <p:nvPr>
            <p:extLst>
              <p:ext uri="{D42A27DB-BD31-4B8C-83A1-F6EECF244321}">
                <p14:modId xmlns:p14="http://schemas.microsoft.com/office/powerpoint/2010/main" val="2841999705"/>
              </p:ext>
            </p:extLst>
          </p:nvPr>
        </p:nvGraphicFramePr>
        <p:xfrm>
          <a:off x="586854" y="3398293"/>
          <a:ext cx="8011235" cy="271779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280160" y="4175761"/>
            <a:ext cx="264816" cy="338554"/>
          </a:xfrm>
          <a:prstGeom prst="rect">
            <a:avLst/>
          </a:prstGeom>
          <a:noFill/>
        </p:spPr>
        <p:txBody>
          <a:bodyPr wrap="none" rtlCol="0">
            <a:spAutoFit/>
          </a:bodyPr>
          <a:lstStyle/>
          <a:p>
            <a:r>
              <a:rPr lang="en-GB" sz="1600" dirty="0" smtClean="0">
                <a:solidFill>
                  <a:srgbClr val="4D4D4D"/>
                </a:solidFill>
              </a:rPr>
              <a:t>*</a:t>
            </a:r>
            <a:endParaRPr lang="en-GB" sz="1600" dirty="0">
              <a:solidFill>
                <a:srgbClr val="4D4D4D"/>
              </a:solidFill>
            </a:endParaRPr>
          </a:p>
        </p:txBody>
      </p:sp>
      <p:sp>
        <p:nvSpPr>
          <p:cNvPr id="11" name="TextBox 10"/>
          <p:cNvSpPr txBox="1"/>
          <p:nvPr/>
        </p:nvSpPr>
        <p:spPr>
          <a:xfrm>
            <a:off x="1432560" y="4236721"/>
            <a:ext cx="264816" cy="338554"/>
          </a:xfrm>
          <a:prstGeom prst="rect">
            <a:avLst/>
          </a:prstGeom>
          <a:noFill/>
        </p:spPr>
        <p:txBody>
          <a:bodyPr wrap="none" rtlCol="0">
            <a:spAutoFit/>
          </a:bodyPr>
          <a:lstStyle/>
          <a:p>
            <a:r>
              <a:rPr lang="en-GB" sz="1600" dirty="0" smtClean="0">
                <a:solidFill>
                  <a:srgbClr val="4D4D4D"/>
                </a:solidFill>
              </a:rPr>
              <a:t>*</a:t>
            </a:r>
            <a:endParaRPr lang="en-GB" sz="1600" dirty="0">
              <a:solidFill>
                <a:srgbClr val="4D4D4D"/>
              </a:solidFill>
            </a:endParaRPr>
          </a:p>
        </p:txBody>
      </p:sp>
      <p:sp>
        <p:nvSpPr>
          <p:cNvPr id="12" name="TextBox 11"/>
          <p:cNvSpPr txBox="1"/>
          <p:nvPr/>
        </p:nvSpPr>
        <p:spPr>
          <a:xfrm>
            <a:off x="1965960" y="4421238"/>
            <a:ext cx="264816" cy="338554"/>
          </a:xfrm>
          <a:prstGeom prst="rect">
            <a:avLst/>
          </a:prstGeom>
          <a:noFill/>
        </p:spPr>
        <p:txBody>
          <a:bodyPr wrap="none" rtlCol="0">
            <a:spAutoFit/>
          </a:bodyPr>
          <a:lstStyle/>
          <a:p>
            <a:r>
              <a:rPr lang="en-GB" sz="1600" dirty="0" smtClean="0">
                <a:solidFill>
                  <a:srgbClr val="4D4D4D"/>
                </a:solidFill>
              </a:rPr>
              <a:t>*</a:t>
            </a:r>
            <a:endParaRPr lang="en-GB" sz="1600" dirty="0">
              <a:solidFill>
                <a:srgbClr val="4D4D4D"/>
              </a:solidFill>
            </a:endParaRPr>
          </a:p>
        </p:txBody>
      </p:sp>
      <p:sp>
        <p:nvSpPr>
          <p:cNvPr id="13" name="TextBox 12"/>
          <p:cNvSpPr txBox="1"/>
          <p:nvPr/>
        </p:nvSpPr>
        <p:spPr>
          <a:xfrm>
            <a:off x="2124096" y="4422876"/>
            <a:ext cx="264816" cy="338554"/>
          </a:xfrm>
          <a:prstGeom prst="rect">
            <a:avLst/>
          </a:prstGeom>
          <a:noFill/>
        </p:spPr>
        <p:txBody>
          <a:bodyPr wrap="none" rtlCol="0">
            <a:spAutoFit/>
          </a:bodyPr>
          <a:lstStyle/>
          <a:p>
            <a:r>
              <a:rPr lang="en-GB" sz="1600" dirty="0" smtClean="0">
                <a:solidFill>
                  <a:srgbClr val="4D4D4D"/>
                </a:solidFill>
              </a:rPr>
              <a:t>*</a:t>
            </a:r>
            <a:endParaRPr lang="en-GB" sz="1600" dirty="0">
              <a:solidFill>
                <a:srgbClr val="4D4D4D"/>
              </a:solidFill>
            </a:endParaRPr>
          </a:p>
        </p:txBody>
      </p:sp>
      <p:sp>
        <p:nvSpPr>
          <p:cNvPr id="16" name="TextBox 15"/>
          <p:cNvSpPr txBox="1"/>
          <p:nvPr/>
        </p:nvSpPr>
        <p:spPr>
          <a:xfrm>
            <a:off x="2621280" y="4937761"/>
            <a:ext cx="264816" cy="338554"/>
          </a:xfrm>
          <a:prstGeom prst="rect">
            <a:avLst/>
          </a:prstGeom>
          <a:noFill/>
        </p:spPr>
        <p:txBody>
          <a:bodyPr wrap="none" rtlCol="0">
            <a:spAutoFit/>
          </a:bodyPr>
          <a:lstStyle/>
          <a:p>
            <a:r>
              <a:rPr lang="en-GB" sz="1600" dirty="0" smtClean="0">
                <a:solidFill>
                  <a:srgbClr val="4D4D4D"/>
                </a:solidFill>
              </a:rPr>
              <a:t>*</a:t>
            </a:r>
            <a:endParaRPr lang="en-GB" sz="1600" dirty="0">
              <a:solidFill>
                <a:srgbClr val="4D4D4D"/>
              </a:solidFill>
            </a:endParaRPr>
          </a:p>
        </p:txBody>
      </p:sp>
      <p:sp>
        <p:nvSpPr>
          <p:cNvPr id="17" name="TextBox 16"/>
          <p:cNvSpPr txBox="1"/>
          <p:nvPr/>
        </p:nvSpPr>
        <p:spPr>
          <a:xfrm>
            <a:off x="2784168" y="4968241"/>
            <a:ext cx="264816" cy="338554"/>
          </a:xfrm>
          <a:prstGeom prst="rect">
            <a:avLst/>
          </a:prstGeom>
          <a:noFill/>
        </p:spPr>
        <p:txBody>
          <a:bodyPr wrap="none" rtlCol="0">
            <a:spAutoFit/>
          </a:bodyPr>
          <a:lstStyle/>
          <a:p>
            <a:r>
              <a:rPr lang="en-GB" sz="1600" dirty="0" smtClean="0">
                <a:solidFill>
                  <a:srgbClr val="4D4D4D"/>
                </a:solidFill>
              </a:rPr>
              <a:t>*</a:t>
            </a:r>
            <a:endParaRPr lang="en-GB" sz="1600" dirty="0">
              <a:solidFill>
                <a:srgbClr val="4D4D4D"/>
              </a:solidFill>
            </a:endParaRPr>
          </a:p>
        </p:txBody>
      </p:sp>
      <p:sp>
        <p:nvSpPr>
          <p:cNvPr id="18" name="TextBox 17"/>
          <p:cNvSpPr txBox="1"/>
          <p:nvPr/>
        </p:nvSpPr>
        <p:spPr>
          <a:xfrm>
            <a:off x="3307080" y="4160522"/>
            <a:ext cx="264816" cy="338554"/>
          </a:xfrm>
          <a:prstGeom prst="rect">
            <a:avLst/>
          </a:prstGeom>
          <a:noFill/>
        </p:spPr>
        <p:txBody>
          <a:bodyPr wrap="none" rtlCol="0">
            <a:spAutoFit/>
          </a:bodyPr>
          <a:lstStyle/>
          <a:p>
            <a:r>
              <a:rPr lang="en-GB" sz="1600" dirty="0" smtClean="0">
                <a:solidFill>
                  <a:srgbClr val="4D4D4D"/>
                </a:solidFill>
              </a:rPr>
              <a:t>*</a:t>
            </a:r>
            <a:endParaRPr lang="en-GB" sz="1600" dirty="0">
              <a:solidFill>
                <a:srgbClr val="4D4D4D"/>
              </a:solidFill>
            </a:endParaRPr>
          </a:p>
        </p:txBody>
      </p:sp>
      <p:sp>
        <p:nvSpPr>
          <p:cNvPr id="19" name="TextBox 18"/>
          <p:cNvSpPr txBox="1"/>
          <p:nvPr/>
        </p:nvSpPr>
        <p:spPr>
          <a:xfrm>
            <a:off x="3480456" y="4206241"/>
            <a:ext cx="264816" cy="338554"/>
          </a:xfrm>
          <a:prstGeom prst="rect">
            <a:avLst/>
          </a:prstGeom>
          <a:noFill/>
        </p:spPr>
        <p:txBody>
          <a:bodyPr wrap="none" rtlCol="0">
            <a:spAutoFit/>
          </a:bodyPr>
          <a:lstStyle/>
          <a:p>
            <a:r>
              <a:rPr lang="en-GB" sz="1600" dirty="0" smtClean="0">
                <a:solidFill>
                  <a:srgbClr val="4D4D4D"/>
                </a:solidFill>
              </a:rPr>
              <a:t>*</a:t>
            </a:r>
            <a:endParaRPr lang="en-GB" sz="1600" dirty="0">
              <a:solidFill>
                <a:srgbClr val="4D4D4D"/>
              </a:solidFill>
            </a:endParaRPr>
          </a:p>
        </p:txBody>
      </p:sp>
      <p:sp>
        <p:nvSpPr>
          <p:cNvPr id="20" name="TextBox 19"/>
          <p:cNvSpPr txBox="1"/>
          <p:nvPr/>
        </p:nvSpPr>
        <p:spPr>
          <a:xfrm>
            <a:off x="3992880" y="4375518"/>
            <a:ext cx="264816" cy="338554"/>
          </a:xfrm>
          <a:prstGeom prst="rect">
            <a:avLst/>
          </a:prstGeom>
          <a:noFill/>
        </p:spPr>
        <p:txBody>
          <a:bodyPr wrap="none" rtlCol="0">
            <a:spAutoFit/>
          </a:bodyPr>
          <a:lstStyle/>
          <a:p>
            <a:r>
              <a:rPr lang="en-GB" sz="1600" dirty="0" smtClean="0">
                <a:solidFill>
                  <a:srgbClr val="4D4D4D"/>
                </a:solidFill>
              </a:rPr>
              <a:t>*</a:t>
            </a:r>
            <a:endParaRPr lang="en-GB" sz="1600" dirty="0">
              <a:solidFill>
                <a:srgbClr val="4D4D4D"/>
              </a:solidFill>
            </a:endParaRPr>
          </a:p>
        </p:txBody>
      </p:sp>
      <p:sp>
        <p:nvSpPr>
          <p:cNvPr id="21" name="TextBox 20"/>
          <p:cNvSpPr txBox="1"/>
          <p:nvPr/>
        </p:nvSpPr>
        <p:spPr>
          <a:xfrm>
            <a:off x="4166256" y="4468597"/>
            <a:ext cx="264816" cy="338554"/>
          </a:xfrm>
          <a:prstGeom prst="rect">
            <a:avLst/>
          </a:prstGeom>
          <a:noFill/>
        </p:spPr>
        <p:txBody>
          <a:bodyPr wrap="none" rtlCol="0">
            <a:spAutoFit/>
          </a:bodyPr>
          <a:lstStyle/>
          <a:p>
            <a:r>
              <a:rPr lang="en-GB" sz="1600" dirty="0" smtClean="0">
                <a:solidFill>
                  <a:srgbClr val="4D4D4D"/>
                </a:solidFill>
              </a:rPr>
              <a:t>*</a:t>
            </a:r>
            <a:endParaRPr lang="en-GB" sz="1600" dirty="0">
              <a:solidFill>
                <a:srgbClr val="4D4D4D"/>
              </a:solidFill>
            </a:endParaRPr>
          </a:p>
        </p:txBody>
      </p:sp>
      <p:sp>
        <p:nvSpPr>
          <p:cNvPr id="22" name="TextBox 21"/>
          <p:cNvSpPr txBox="1"/>
          <p:nvPr/>
        </p:nvSpPr>
        <p:spPr>
          <a:xfrm>
            <a:off x="4678680" y="4468596"/>
            <a:ext cx="264816" cy="338554"/>
          </a:xfrm>
          <a:prstGeom prst="rect">
            <a:avLst/>
          </a:prstGeom>
          <a:noFill/>
        </p:spPr>
        <p:txBody>
          <a:bodyPr wrap="none" rtlCol="0">
            <a:spAutoFit/>
          </a:bodyPr>
          <a:lstStyle/>
          <a:p>
            <a:r>
              <a:rPr lang="en-GB" sz="1600" dirty="0" smtClean="0">
                <a:solidFill>
                  <a:srgbClr val="4D4D4D"/>
                </a:solidFill>
              </a:rPr>
              <a:t>*</a:t>
            </a:r>
            <a:endParaRPr lang="en-GB" sz="1600" dirty="0">
              <a:solidFill>
                <a:srgbClr val="4D4D4D"/>
              </a:solidFill>
            </a:endParaRPr>
          </a:p>
        </p:txBody>
      </p:sp>
      <p:sp>
        <p:nvSpPr>
          <p:cNvPr id="23" name="TextBox 22"/>
          <p:cNvSpPr txBox="1"/>
          <p:nvPr/>
        </p:nvSpPr>
        <p:spPr>
          <a:xfrm>
            <a:off x="4832064" y="4514316"/>
            <a:ext cx="264816" cy="338554"/>
          </a:xfrm>
          <a:prstGeom prst="rect">
            <a:avLst/>
          </a:prstGeom>
          <a:noFill/>
        </p:spPr>
        <p:txBody>
          <a:bodyPr wrap="none" rtlCol="0">
            <a:spAutoFit/>
          </a:bodyPr>
          <a:lstStyle/>
          <a:p>
            <a:r>
              <a:rPr lang="en-GB" sz="1600" dirty="0" smtClean="0">
                <a:solidFill>
                  <a:srgbClr val="4D4D4D"/>
                </a:solidFill>
              </a:rPr>
              <a:t>*</a:t>
            </a:r>
            <a:endParaRPr lang="en-GB" sz="1600" dirty="0">
              <a:solidFill>
                <a:srgbClr val="4D4D4D"/>
              </a:solidFill>
            </a:endParaRPr>
          </a:p>
        </p:txBody>
      </p:sp>
      <p:sp>
        <p:nvSpPr>
          <p:cNvPr id="24" name="TextBox 23"/>
          <p:cNvSpPr txBox="1"/>
          <p:nvPr/>
        </p:nvSpPr>
        <p:spPr>
          <a:xfrm>
            <a:off x="5349240" y="3991245"/>
            <a:ext cx="264816" cy="338554"/>
          </a:xfrm>
          <a:prstGeom prst="rect">
            <a:avLst/>
          </a:prstGeom>
          <a:noFill/>
        </p:spPr>
        <p:txBody>
          <a:bodyPr wrap="none" rtlCol="0">
            <a:spAutoFit/>
          </a:bodyPr>
          <a:lstStyle/>
          <a:p>
            <a:r>
              <a:rPr lang="en-GB" sz="1600" dirty="0" smtClean="0">
                <a:solidFill>
                  <a:srgbClr val="4D4D4D"/>
                </a:solidFill>
              </a:rPr>
              <a:t>*</a:t>
            </a:r>
            <a:endParaRPr lang="en-GB" sz="1600" dirty="0">
              <a:solidFill>
                <a:srgbClr val="4D4D4D"/>
              </a:solidFill>
            </a:endParaRPr>
          </a:p>
        </p:txBody>
      </p:sp>
      <p:sp>
        <p:nvSpPr>
          <p:cNvPr id="25" name="TextBox 24"/>
          <p:cNvSpPr txBox="1"/>
          <p:nvPr/>
        </p:nvSpPr>
        <p:spPr>
          <a:xfrm>
            <a:off x="5512128" y="4006485"/>
            <a:ext cx="264816" cy="338554"/>
          </a:xfrm>
          <a:prstGeom prst="rect">
            <a:avLst/>
          </a:prstGeom>
          <a:noFill/>
        </p:spPr>
        <p:txBody>
          <a:bodyPr wrap="none" rtlCol="0">
            <a:spAutoFit/>
          </a:bodyPr>
          <a:lstStyle/>
          <a:p>
            <a:r>
              <a:rPr lang="en-GB" sz="1600" dirty="0" smtClean="0">
                <a:solidFill>
                  <a:srgbClr val="4D4D4D"/>
                </a:solidFill>
              </a:rPr>
              <a:t>*</a:t>
            </a:r>
            <a:endParaRPr lang="en-GB" sz="1600" dirty="0">
              <a:solidFill>
                <a:srgbClr val="4D4D4D"/>
              </a:solidFill>
            </a:endParaRPr>
          </a:p>
        </p:txBody>
      </p:sp>
      <p:sp>
        <p:nvSpPr>
          <p:cNvPr id="26" name="TextBox 25"/>
          <p:cNvSpPr txBox="1"/>
          <p:nvPr/>
        </p:nvSpPr>
        <p:spPr>
          <a:xfrm>
            <a:off x="6035040" y="3776247"/>
            <a:ext cx="264816" cy="338554"/>
          </a:xfrm>
          <a:prstGeom prst="rect">
            <a:avLst/>
          </a:prstGeom>
          <a:noFill/>
        </p:spPr>
        <p:txBody>
          <a:bodyPr wrap="none" rtlCol="0">
            <a:spAutoFit/>
          </a:bodyPr>
          <a:lstStyle/>
          <a:p>
            <a:r>
              <a:rPr lang="en-GB" sz="1600" dirty="0" smtClean="0">
                <a:solidFill>
                  <a:srgbClr val="4D4D4D"/>
                </a:solidFill>
              </a:rPr>
              <a:t>*</a:t>
            </a:r>
            <a:endParaRPr lang="en-GB" sz="1600" dirty="0">
              <a:solidFill>
                <a:srgbClr val="4D4D4D"/>
              </a:solidFill>
            </a:endParaRPr>
          </a:p>
        </p:txBody>
      </p:sp>
      <p:sp>
        <p:nvSpPr>
          <p:cNvPr id="27" name="TextBox 26"/>
          <p:cNvSpPr txBox="1"/>
          <p:nvPr/>
        </p:nvSpPr>
        <p:spPr>
          <a:xfrm>
            <a:off x="6208416" y="3882928"/>
            <a:ext cx="264816" cy="338554"/>
          </a:xfrm>
          <a:prstGeom prst="rect">
            <a:avLst/>
          </a:prstGeom>
          <a:noFill/>
        </p:spPr>
        <p:txBody>
          <a:bodyPr wrap="none" rtlCol="0">
            <a:spAutoFit/>
          </a:bodyPr>
          <a:lstStyle/>
          <a:p>
            <a:r>
              <a:rPr lang="en-GB" sz="1600" dirty="0" smtClean="0">
                <a:solidFill>
                  <a:srgbClr val="4D4D4D"/>
                </a:solidFill>
              </a:rPr>
              <a:t>*</a:t>
            </a:r>
            <a:endParaRPr lang="en-GB" sz="1600" dirty="0">
              <a:solidFill>
                <a:srgbClr val="4D4D4D"/>
              </a:solidFill>
            </a:endParaRPr>
          </a:p>
        </p:txBody>
      </p:sp>
      <p:sp>
        <p:nvSpPr>
          <p:cNvPr id="5" name="TextBox 4"/>
          <p:cNvSpPr txBox="1"/>
          <p:nvPr/>
        </p:nvSpPr>
        <p:spPr>
          <a:xfrm>
            <a:off x="287138" y="3855723"/>
            <a:ext cx="369332" cy="1022075"/>
          </a:xfrm>
          <a:prstGeom prst="rect">
            <a:avLst/>
          </a:prstGeom>
          <a:noFill/>
        </p:spPr>
        <p:txBody>
          <a:bodyPr vert="vert270" wrap="none" rtlCol="0">
            <a:spAutoFit/>
          </a:bodyPr>
          <a:lstStyle/>
          <a:p>
            <a:r>
              <a:rPr lang="en-GB" sz="1200" dirty="0" smtClean="0">
                <a:solidFill>
                  <a:srgbClr val="000000"/>
                </a:solidFill>
              </a:rPr>
              <a:t>Proportion, %</a:t>
            </a:r>
            <a:endParaRPr lang="en-GB" sz="1200" dirty="0">
              <a:solidFill>
                <a:srgbClr val="000000"/>
              </a:solidFill>
            </a:endParaRPr>
          </a:p>
        </p:txBody>
      </p:sp>
    </p:spTree>
    <p:custDataLst>
      <p:tags r:id="rId1"/>
    </p:custDataLst>
    <p:extLst>
      <p:ext uri="{BB962C8B-B14F-4D97-AF65-F5344CB8AC3E}">
        <p14:creationId xmlns:p14="http://schemas.microsoft.com/office/powerpoint/2010/main" val="4165429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smtClean="0"/>
              <a:t>Letter from ESDO</a:t>
            </a:r>
            <a:endParaRPr lang="en-US" dirty="0" smtClean="0"/>
          </a:p>
        </p:txBody>
      </p:sp>
      <p:sp>
        <p:nvSpPr>
          <p:cNvPr id="32771" name="Content Placeholder 2"/>
          <p:cNvSpPr>
            <a:spLocks noGrp="1"/>
          </p:cNvSpPr>
          <p:nvPr>
            <p:ph idx="1"/>
          </p:nvPr>
        </p:nvSpPr>
        <p:spPr>
          <a:xfrm>
            <a:off x="365123" y="1371600"/>
            <a:ext cx="8310703" cy="4492869"/>
          </a:xfrm>
          <a:ln>
            <a:noFill/>
          </a:ln>
        </p:spPr>
        <p:txBody>
          <a:bodyPr lIns="0" rIns="0"/>
          <a:lstStyle/>
          <a:p>
            <a:pPr marL="0" indent="0">
              <a:spcBef>
                <a:spcPts val="0"/>
              </a:spcBef>
              <a:buFontTx/>
              <a:buNone/>
              <a:tabLst>
                <a:tab pos="441325" algn="l"/>
              </a:tabLst>
              <a:defRPr/>
            </a:pPr>
            <a:r>
              <a:rPr lang="en-GB" sz="1400" b="1" dirty="0" smtClean="0">
                <a:solidFill>
                  <a:schemeClr val="bg2"/>
                </a:solidFill>
              </a:rPr>
              <a:t>DEAR COLLEAGUES</a:t>
            </a:r>
            <a:endParaRPr lang="en-US" sz="1400" b="1" dirty="0" smtClean="0">
              <a:solidFill>
                <a:schemeClr val="bg2"/>
              </a:solidFill>
            </a:endParaRPr>
          </a:p>
          <a:p>
            <a:pPr marL="0" indent="0">
              <a:buNone/>
              <a:tabLst>
                <a:tab pos="441325" algn="l"/>
              </a:tabLst>
              <a:defRPr/>
            </a:pPr>
            <a:r>
              <a:rPr lang="en-US" sz="1400" dirty="0" smtClean="0"/>
              <a:t>It is my pleasure to present this ESDO slide set which has been designed to highlight and summarise key findings in digestive cancers from the major congresses in 2016. This slide set specifically focuses on the </a:t>
            </a:r>
            <a:r>
              <a:rPr lang="en-US" sz="1400" b="1" dirty="0" smtClean="0"/>
              <a:t>18</a:t>
            </a:r>
            <a:r>
              <a:rPr lang="en-US" sz="1400" b="1" baseline="30000" dirty="0" smtClean="0"/>
              <a:t>th</a:t>
            </a:r>
            <a:r>
              <a:rPr lang="en-US" sz="1400" b="1" dirty="0" smtClean="0"/>
              <a:t> World Congress on Gastrointestinal Cancer 2016 </a:t>
            </a:r>
            <a:r>
              <a:rPr lang="en-US" sz="1400" dirty="0" smtClean="0"/>
              <a:t>and is available in English and Japanese.</a:t>
            </a:r>
          </a:p>
          <a:p>
            <a:pPr marL="0" indent="0">
              <a:buNone/>
              <a:tabLst>
                <a:tab pos="441325" algn="l"/>
              </a:tabLst>
              <a:defRPr/>
            </a:pPr>
            <a:r>
              <a:rPr lang="en-GB" sz="1400" dirty="0" smtClean="0"/>
              <a:t>The area of clinical research in oncology is a challenging and ever changing environment. Within this environment, we all value access to scientific data and research that helps to educate and inspire further advancements in our roles as scientists, clinicians and educators. I hope you find this review of the latest developments in digestive cancers of benefit to you in your practice. If you would like to share your thoughts with us we would welcome your comments. Please send any correspondence to </a:t>
            </a:r>
            <a:r>
              <a:rPr lang="en-GB" sz="1400" dirty="0">
                <a:hlinkClick r:id="rId3"/>
              </a:rPr>
              <a:t>info@esdo.eu</a:t>
            </a:r>
            <a:r>
              <a:rPr lang="en-GB" sz="1400" dirty="0" smtClean="0">
                <a:solidFill>
                  <a:schemeClr val="bg1"/>
                </a:solidFill>
              </a:rPr>
              <a:t>.</a:t>
            </a:r>
            <a:endParaRPr lang="en-GB" sz="1400" dirty="0" smtClean="0">
              <a:solidFill>
                <a:srgbClr val="FF0000"/>
              </a:solidFill>
            </a:endParaRPr>
          </a:p>
          <a:p>
            <a:pPr marL="0" indent="0">
              <a:spcBef>
                <a:spcPts val="0"/>
              </a:spcBef>
              <a:spcAft>
                <a:spcPts val="1200"/>
              </a:spcAft>
              <a:buFontTx/>
              <a:buNone/>
              <a:tabLst>
                <a:tab pos="441325" algn="l"/>
              </a:tabLst>
              <a:defRPr/>
            </a:pPr>
            <a:r>
              <a:rPr lang="en-US" sz="1400" dirty="0" smtClean="0"/>
              <a:t>Finally, we are also very grateful to Lilly Oncology for their financial, administrative and logistical support in the realisation of this activity.</a:t>
            </a:r>
          </a:p>
          <a:p>
            <a:pPr marL="0" indent="0">
              <a:buNone/>
              <a:tabLst>
                <a:tab pos="441325" algn="l"/>
              </a:tabLst>
              <a:defRPr/>
            </a:pPr>
            <a:r>
              <a:rPr lang="en-US" sz="1400" dirty="0" smtClean="0">
                <a:solidFill>
                  <a:schemeClr val="tx1"/>
                </a:solidFill>
              </a:rPr>
              <a:t>Yours sincerely, </a:t>
            </a:r>
            <a:endParaRPr lang="en-US" sz="1400" dirty="0">
              <a:solidFill>
                <a:schemeClr val="tx1"/>
              </a:solidFill>
            </a:endParaRPr>
          </a:p>
          <a:p>
            <a:pPr marL="0" indent="0">
              <a:buNone/>
              <a:tabLst>
                <a:tab pos="441325" algn="l"/>
              </a:tabLst>
              <a:defRPr/>
            </a:pPr>
            <a:r>
              <a:rPr lang="en-GB" sz="1400" b="1" dirty="0" smtClean="0">
                <a:solidFill>
                  <a:schemeClr val="tx1"/>
                </a:solidFill>
              </a:rPr>
              <a:t>Eric </a:t>
            </a:r>
            <a:r>
              <a:rPr lang="en-GB" sz="1400" b="1" dirty="0">
                <a:solidFill>
                  <a:schemeClr val="tx1"/>
                </a:solidFill>
              </a:rPr>
              <a:t>Van </a:t>
            </a:r>
            <a:r>
              <a:rPr lang="en-GB" sz="1400" b="1" dirty="0" err="1" smtClean="0">
                <a:solidFill>
                  <a:schemeClr val="tx1"/>
                </a:solidFill>
              </a:rPr>
              <a:t>Cutsem</a:t>
            </a:r>
            <a:r>
              <a:rPr lang="en-GB" sz="1400" b="1" dirty="0">
                <a:solidFill>
                  <a:schemeClr val="tx1"/>
                </a:solidFill>
              </a:rPr>
              <a:t/>
            </a:r>
            <a:br>
              <a:rPr lang="en-GB" sz="1400" b="1" dirty="0">
                <a:solidFill>
                  <a:schemeClr val="tx1"/>
                </a:solidFill>
              </a:rPr>
            </a:br>
            <a:r>
              <a:rPr lang="en-GB" sz="1400" b="1" dirty="0" smtClean="0">
                <a:solidFill>
                  <a:schemeClr val="tx1"/>
                </a:solidFill>
              </a:rPr>
              <a:t>Wolff </a:t>
            </a:r>
            <a:r>
              <a:rPr lang="en-GB" sz="1400" b="1" dirty="0" err="1" smtClean="0">
                <a:solidFill>
                  <a:schemeClr val="tx1"/>
                </a:solidFill>
              </a:rPr>
              <a:t>Schmiegel</a:t>
            </a:r>
            <a:r>
              <a:rPr lang="en-GB" sz="1400" b="1" dirty="0">
                <a:solidFill>
                  <a:schemeClr val="tx1"/>
                </a:solidFill>
              </a:rPr>
              <a:t/>
            </a:r>
            <a:br>
              <a:rPr lang="en-GB" sz="1400" b="1" dirty="0">
                <a:solidFill>
                  <a:schemeClr val="tx1"/>
                </a:solidFill>
              </a:rPr>
            </a:br>
            <a:r>
              <a:rPr lang="en-GB" sz="1400" b="1" dirty="0" err="1" smtClean="0">
                <a:solidFill>
                  <a:schemeClr val="tx1"/>
                </a:solidFill>
              </a:rPr>
              <a:t>Phillippe</a:t>
            </a:r>
            <a:r>
              <a:rPr lang="en-GB" sz="1400" b="1" dirty="0" smtClean="0">
                <a:solidFill>
                  <a:schemeClr val="tx1"/>
                </a:solidFill>
              </a:rPr>
              <a:t> </a:t>
            </a:r>
            <a:r>
              <a:rPr lang="en-GB" sz="1400" b="1" dirty="0" err="1" smtClean="0">
                <a:solidFill>
                  <a:schemeClr val="tx1"/>
                </a:solidFill>
              </a:rPr>
              <a:t>Rougier</a:t>
            </a:r>
            <a:r>
              <a:rPr lang="en-GB" sz="1400" b="1" dirty="0">
                <a:solidFill>
                  <a:schemeClr val="tx1"/>
                </a:solidFill>
              </a:rPr>
              <a:t/>
            </a:r>
            <a:br>
              <a:rPr lang="en-GB" sz="1400" b="1" dirty="0">
                <a:solidFill>
                  <a:schemeClr val="tx1"/>
                </a:solidFill>
              </a:rPr>
            </a:br>
            <a:r>
              <a:rPr lang="en-GB" sz="1400" b="1" dirty="0" smtClean="0">
                <a:solidFill>
                  <a:schemeClr val="tx1"/>
                </a:solidFill>
              </a:rPr>
              <a:t>Thomas </a:t>
            </a:r>
            <a:r>
              <a:rPr lang="en-GB" sz="1400" b="1" dirty="0" err="1" smtClean="0">
                <a:solidFill>
                  <a:schemeClr val="tx1"/>
                </a:solidFill>
              </a:rPr>
              <a:t>Seufferlein</a:t>
            </a:r>
            <a:endParaRPr lang="en-GB" sz="1400" dirty="0">
              <a:solidFill>
                <a:schemeClr val="tx1"/>
              </a:solidFill>
            </a:endParaRPr>
          </a:p>
          <a:p>
            <a:pPr marL="0" indent="0">
              <a:buNone/>
              <a:tabLst>
                <a:tab pos="441325" algn="l"/>
              </a:tabLst>
              <a:defRPr/>
            </a:pPr>
            <a:r>
              <a:rPr lang="en-GB" sz="1400" dirty="0" smtClean="0">
                <a:solidFill>
                  <a:schemeClr val="tx1"/>
                </a:solidFill>
              </a:rPr>
              <a:t>(ESDO </a:t>
            </a:r>
            <a:r>
              <a:rPr lang="en-GB" sz="1400" dirty="0">
                <a:solidFill>
                  <a:schemeClr val="tx1"/>
                </a:solidFill>
              </a:rPr>
              <a:t>Governing Board)</a:t>
            </a:r>
            <a:endParaRPr lang="en-GB" sz="1400" i="1" dirty="0" smtClean="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5079" y="4644541"/>
            <a:ext cx="1500059" cy="1403328"/>
          </a:xfrm>
          <a:prstGeom prst="rect">
            <a:avLst/>
          </a:prstGeom>
        </p:spPr>
      </p:pic>
    </p:spTree>
    <p:custDataLst>
      <p:tags r:id="rId1"/>
    </p:custDataLst>
    <p:extLst>
      <p:ext uri="{BB962C8B-B14F-4D97-AF65-F5344CB8AC3E}">
        <p14:creationId xmlns:p14="http://schemas.microsoft.com/office/powerpoint/2010/main" val="740122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O-005</a:t>
            </a:r>
            <a:r>
              <a:rPr lang="en-GB" dirty="0"/>
              <a:t>: Comparative molecular analyses of </a:t>
            </a:r>
            <a:r>
              <a:rPr lang="en-GB" dirty="0" err="1"/>
              <a:t>esophageal</a:t>
            </a:r>
            <a:r>
              <a:rPr lang="en-GB" dirty="0"/>
              <a:t> adenocarcinoma, </a:t>
            </a:r>
            <a:r>
              <a:rPr lang="en-GB" dirty="0" err="1"/>
              <a:t>esophageal</a:t>
            </a:r>
            <a:r>
              <a:rPr lang="en-GB" dirty="0"/>
              <a:t> squamous cell carcinoma, and gastric adenocarcinoma, and impact of molecular profile on </a:t>
            </a:r>
            <a:r>
              <a:rPr lang="en-GB" dirty="0" smtClean="0"/>
              <a:t/>
            </a:r>
            <a:br>
              <a:rPr lang="en-GB" dirty="0" smtClean="0"/>
            </a:br>
            <a:r>
              <a:rPr lang="en-GB" dirty="0" smtClean="0"/>
              <a:t>outcome </a:t>
            </a:r>
            <a:r>
              <a:rPr lang="en-GB" dirty="0"/>
              <a:t>– </a:t>
            </a:r>
            <a:r>
              <a:rPr lang="en-GB" dirty="0" smtClean="0"/>
              <a:t>Salem M,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dirty="0" smtClean="0"/>
              <a:t>Salem 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O-005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Key results (cont.)</a:t>
            </a:r>
            <a:r>
              <a:rPr lang="en-GB" dirty="0" smtClean="0"/>
              <a:t> </a:t>
            </a:r>
            <a:endParaRPr lang="en-GB" dirty="0"/>
          </a:p>
          <a:p>
            <a:pPr>
              <a:buClr>
                <a:srgbClr val="043882"/>
              </a:buClr>
            </a:pPr>
            <a:r>
              <a:rPr lang="en-GB" dirty="0" smtClean="0"/>
              <a:t>TP53 is the most mutated gene in all three cancer types (70% in both oesophageal squamous and oesophageal adenocarcinomas and 46% in gastric adenocarcinoma)</a:t>
            </a:r>
          </a:p>
          <a:p>
            <a:pPr>
              <a:buClr>
                <a:srgbClr val="043882"/>
              </a:buClr>
            </a:pPr>
            <a:r>
              <a:rPr lang="en-GB" dirty="0" smtClean="0"/>
              <a:t>KRAS mutation occurred more frequently in oesophageal (p=0.01) and gastric adenocarcinomas (p=0.03) than oesophageal squamous cell adenocarcinoma, where it was completely absent </a:t>
            </a:r>
          </a:p>
          <a:p>
            <a:pPr>
              <a:buClr>
                <a:srgbClr val="043882"/>
              </a:buClr>
            </a:pPr>
            <a:r>
              <a:rPr lang="en-GB" dirty="0" smtClean="0"/>
              <a:t>APC occurred more frequently in oesophageal adenocarcinoma (p=0.04) and was completely absent in oesophageal squamous cell adenocarcinoma</a:t>
            </a:r>
          </a:p>
          <a:p>
            <a:pPr marL="252412" lvl="1" indent="0">
              <a:buClr>
                <a:srgbClr val="043882"/>
              </a:buClr>
              <a:buFontTx/>
              <a:buNone/>
            </a:pPr>
            <a:endParaRPr lang="en-GB" dirty="0" smtClean="0"/>
          </a:p>
          <a:p>
            <a:pPr marL="0" indent="0">
              <a:buClr>
                <a:srgbClr val="043882"/>
              </a:buClr>
              <a:buFontTx/>
              <a:buNone/>
            </a:pPr>
            <a:r>
              <a:rPr lang="en-GB" b="1" dirty="0" smtClean="0"/>
              <a:t>Conclusions</a:t>
            </a:r>
            <a:endParaRPr lang="en-GB" dirty="0" smtClean="0"/>
          </a:p>
          <a:p>
            <a:pPr>
              <a:buClr>
                <a:srgbClr val="043882"/>
              </a:buClr>
            </a:pPr>
            <a:r>
              <a:rPr lang="en-GB" b="1" dirty="0" smtClean="0"/>
              <a:t>This molecular </a:t>
            </a:r>
            <a:r>
              <a:rPr lang="en-GB" b="1" dirty="0"/>
              <a:t>comparison </a:t>
            </a:r>
            <a:r>
              <a:rPr lang="en-GB" b="1" dirty="0" smtClean="0"/>
              <a:t>of </a:t>
            </a:r>
            <a:r>
              <a:rPr lang="en-GB" b="1" dirty="0" err="1" smtClean="0"/>
              <a:t>gastroesophageal</a:t>
            </a:r>
            <a:r>
              <a:rPr lang="en-GB" b="1" dirty="0" smtClean="0"/>
              <a:t> tumours demonstrated that the tumour profile of oesophageal adenocarcinomas is similar </a:t>
            </a:r>
            <a:r>
              <a:rPr lang="en-GB" b="1" dirty="0"/>
              <a:t>to </a:t>
            </a:r>
            <a:r>
              <a:rPr lang="en-GB" b="1" dirty="0" smtClean="0"/>
              <a:t>that of gastric adenocarcinomas, </a:t>
            </a:r>
            <a:r>
              <a:rPr lang="en-GB" b="1" dirty="0"/>
              <a:t>but </a:t>
            </a:r>
            <a:r>
              <a:rPr lang="en-GB" b="1" dirty="0" smtClean="0"/>
              <a:t>differs </a:t>
            </a:r>
            <a:r>
              <a:rPr lang="en-GB" b="1" dirty="0"/>
              <a:t>from </a:t>
            </a:r>
            <a:r>
              <a:rPr lang="en-GB" b="1" dirty="0" smtClean="0"/>
              <a:t>that of oesophageal squamous cell carcinoma, which suggests that treatment </a:t>
            </a:r>
            <a:r>
              <a:rPr lang="en-GB" b="1" dirty="0"/>
              <a:t>of </a:t>
            </a:r>
            <a:r>
              <a:rPr lang="en-GB" b="1" dirty="0" err="1"/>
              <a:t>gastroesophageal</a:t>
            </a:r>
            <a:r>
              <a:rPr lang="en-GB" b="1" dirty="0"/>
              <a:t> </a:t>
            </a:r>
            <a:r>
              <a:rPr lang="en-GB" b="1" dirty="0" smtClean="0"/>
              <a:t>tumours should be based on its histological </a:t>
            </a:r>
            <a:r>
              <a:rPr lang="en-GB" b="1" dirty="0"/>
              <a:t>subtype rather than anatomical </a:t>
            </a:r>
            <a:r>
              <a:rPr lang="en-GB" b="1" dirty="0" smtClean="0"/>
              <a:t>site</a:t>
            </a:r>
            <a:endParaRPr lang="en-GB" b="1" dirty="0"/>
          </a:p>
          <a:p>
            <a:pPr>
              <a:buClr>
                <a:srgbClr val="043882"/>
              </a:buClr>
            </a:pPr>
            <a:r>
              <a:rPr lang="en-GB" b="1" dirty="0" smtClean="0"/>
              <a:t>Low frequency </a:t>
            </a:r>
            <a:r>
              <a:rPr lang="en-GB" b="1" dirty="0"/>
              <a:t>mutations in several </a:t>
            </a:r>
            <a:r>
              <a:rPr lang="en-GB" b="1" dirty="0" err="1"/>
              <a:t>druggable</a:t>
            </a:r>
            <a:r>
              <a:rPr lang="en-GB" b="1" dirty="0"/>
              <a:t> genes </a:t>
            </a:r>
            <a:r>
              <a:rPr lang="en-GB" b="1" dirty="0" smtClean="0"/>
              <a:t>may have potential therapeutic value including HER2, PD-L1, BRCA1/2, PIK3CA, PTEN, FGFR2</a:t>
            </a:r>
          </a:p>
        </p:txBody>
      </p:sp>
    </p:spTree>
    <p:custDataLst>
      <p:tags r:id="rId1"/>
    </p:custDataLst>
    <p:extLst>
      <p:ext uri="{BB962C8B-B14F-4D97-AF65-F5344CB8AC3E}">
        <p14:creationId xmlns:p14="http://schemas.microsoft.com/office/powerpoint/2010/main" val="1249067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O-006</a:t>
            </a:r>
            <a:r>
              <a:rPr lang="en-GB" dirty="0"/>
              <a:t>: Survival impact of histology for </a:t>
            </a:r>
            <a:r>
              <a:rPr lang="en-GB" dirty="0" err="1"/>
              <a:t>resectable</a:t>
            </a:r>
            <a:r>
              <a:rPr lang="en-GB" dirty="0"/>
              <a:t> gastric cancer: A </a:t>
            </a:r>
            <a:r>
              <a:rPr lang="en-GB" dirty="0" err="1"/>
              <a:t>multicenter</a:t>
            </a:r>
            <a:r>
              <a:rPr lang="en-GB" dirty="0"/>
              <a:t> U.S. observation </a:t>
            </a:r>
            <a:r>
              <a:rPr lang="en-GB" dirty="0" smtClean="0"/>
              <a:t>study – Greenleaf E,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b="1" dirty="0"/>
              <a:t>Note: Based on data from abstract only</a:t>
            </a:r>
          </a:p>
          <a:p>
            <a:r>
              <a:rPr lang="en-GB" dirty="0" smtClean="0"/>
              <a:t>Greenleaf 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O-006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Study objective</a:t>
            </a:r>
            <a:r>
              <a:rPr lang="en-GB" dirty="0" smtClean="0"/>
              <a:t> </a:t>
            </a:r>
          </a:p>
          <a:p>
            <a:pPr>
              <a:buClr>
                <a:srgbClr val="043882"/>
              </a:buClr>
            </a:pPr>
            <a:r>
              <a:rPr lang="en-GB" dirty="0" smtClean="0"/>
              <a:t>To </a:t>
            </a:r>
            <a:r>
              <a:rPr lang="en-GB" dirty="0"/>
              <a:t>assess compare the </a:t>
            </a:r>
            <a:r>
              <a:rPr lang="en-GB" dirty="0" smtClean="0"/>
              <a:t>impact of gastric </a:t>
            </a:r>
            <a:r>
              <a:rPr lang="en-GB" dirty="0"/>
              <a:t>cancer </a:t>
            </a:r>
            <a:r>
              <a:rPr lang="en-GB" dirty="0" err="1"/>
              <a:t>histologies</a:t>
            </a:r>
            <a:r>
              <a:rPr lang="en-GB" dirty="0"/>
              <a:t> on survival in a large </a:t>
            </a:r>
            <a:r>
              <a:rPr lang="en-GB" dirty="0" smtClean="0"/>
              <a:t>sample of patients </a:t>
            </a:r>
            <a:r>
              <a:rPr lang="en-GB" dirty="0"/>
              <a:t>with resectable gastric cancer </a:t>
            </a:r>
            <a:r>
              <a:rPr lang="en-GB" dirty="0" smtClean="0"/>
              <a:t>in the US</a:t>
            </a:r>
          </a:p>
          <a:p>
            <a:pPr marL="0" indent="0">
              <a:buClr>
                <a:srgbClr val="043882"/>
              </a:buClr>
              <a:buFontTx/>
              <a:buNone/>
            </a:pPr>
            <a:endParaRPr lang="en-GB" b="1" dirty="0" smtClean="0"/>
          </a:p>
          <a:p>
            <a:pPr marL="0" indent="0">
              <a:buClr>
                <a:srgbClr val="043882"/>
              </a:buClr>
              <a:buFontTx/>
              <a:buNone/>
            </a:pPr>
            <a:r>
              <a:rPr lang="en-GB" b="1" dirty="0" smtClean="0"/>
              <a:t>Study design</a:t>
            </a:r>
            <a:endParaRPr lang="en-GB" dirty="0"/>
          </a:p>
          <a:p>
            <a:pPr>
              <a:buClr>
                <a:srgbClr val="043882"/>
              </a:buClr>
            </a:pPr>
            <a:r>
              <a:rPr lang="en-GB" dirty="0"/>
              <a:t>P</a:t>
            </a:r>
            <a:r>
              <a:rPr lang="en-GB" dirty="0" smtClean="0"/>
              <a:t>atients </a:t>
            </a:r>
            <a:r>
              <a:rPr lang="en-GB" dirty="0"/>
              <a:t>with stages </a:t>
            </a:r>
            <a:r>
              <a:rPr lang="en-GB" dirty="0" smtClean="0"/>
              <a:t>0–III </a:t>
            </a:r>
            <a:r>
              <a:rPr lang="en-GB" dirty="0"/>
              <a:t>gastric cancer who underwent definitive surgical resection between 2003 and </a:t>
            </a:r>
            <a:r>
              <a:rPr lang="en-GB" dirty="0" smtClean="0"/>
              <a:t>2012 were identified from the ACS </a:t>
            </a:r>
            <a:r>
              <a:rPr lang="en-GB" dirty="0"/>
              <a:t>National Cancer </a:t>
            </a:r>
            <a:r>
              <a:rPr lang="en-GB" dirty="0" smtClean="0"/>
              <a:t>Database</a:t>
            </a:r>
          </a:p>
          <a:p>
            <a:pPr>
              <a:buClr>
                <a:srgbClr val="043882"/>
              </a:buClr>
            </a:pPr>
            <a:r>
              <a:rPr lang="en-GB" dirty="0" smtClean="0"/>
              <a:t>Treatment </a:t>
            </a:r>
            <a:r>
              <a:rPr lang="en-GB" dirty="0"/>
              <a:t>groups </a:t>
            </a:r>
            <a:r>
              <a:rPr lang="en-GB" dirty="0" smtClean="0"/>
              <a:t>were stratified based on commonly presented histology, including intestinal </a:t>
            </a:r>
            <a:r>
              <a:rPr lang="en-GB" dirty="0"/>
              <a:t>type, diffuse type, signet ring cell (SRC), </a:t>
            </a:r>
            <a:r>
              <a:rPr lang="en-GB" dirty="0" smtClean="0"/>
              <a:t>mucinous </a:t>
            </a:r>
            <a:r>
              <a:rPr lang="en-GB" dirty="0"/>
              <a:t>and mixed cell </a:t>
            </a:r>
            <a:r>
              <a:rPr lang="en-GB" dirty="0" smtClean="0"/>
              <a:t>type</a:t>
            </a:r>
            <a:endParaRPr lang="en-GB" dirty="0"/>
          </a:p>
          <a:p>
            <a:pPr>
              <a:buClr>
                <a:srgbClr val="043882"/>
              </a:buClr>
            </a:pPr>
            <a:r>
              <a:rPr lang="en-GB" dirty="0" smtClean="0"/>
              <a:t>Based on tumour aggressiveness, histology cohorts were combined to form two </a:t>
            </a:r>
            <a:r>
              <a:rPr lang="en-GB" dirty="0"/>
              <a:t>distinct </a:t>
            </a:r>
            <a:r>
              <a:rPr lang="en-GB" dirty="0" smtClean="0"/>
              <a:t>cohorts – intestinal/mucinous </a:t>
            </a:r>
            <a:r>
              <a:rPr lang="en-GB" dirty="0"/>
              <a:t>and </a:t>
            </a:r>
            <a:r>
              <a:rPr lang="en-GB" dirty="0" smtClean="0"/>
              <a:t>diffuse/SRC</a:t>
            </a:r>
          </a:p>
          <a:p>
            <a:pPr>
              <a:buClr>
                <a:srgbClr val="043882"/>
              </a:buClr>
            </a:pPr>
            <a:r>
              <a:rPr lang="en-GB" dirty="0" smtClean="0"/>
              <a:t>Propensity </a:t>
            </a:r>
            <a:r>
              <a:rPr lang="en-GB" dirty="0"/>
              <a:t>score matching was performed </a:t>
            </a:r>
            <a:r>
              <a:rPr lang="en-GB" dirty="0" smtClean="0"/>
              <a:t>to determine mortality rates after </a:t>
            </a:r>
            <a:r>
              <a:rPr lang="en-GB" dirty="0"/>
              <a:t>matching </a:t>
            </a:r>
            <a:r>
              <a:rPr lang="en-GB" dirty="0" smtClean="0"/>
              <a:t>for demographic</a:t>
            </a:r>
            <a:r>
              <a:rPr lang="en-GB" dirty="0"/>
              <a:t>, </a:t>
            </a:r>
            <a:r>
              <a:rPr lang="en-GB" dirty="0" smtClean="0"/>
              <a:t>surgery-related and tumour-related variables</a:t>
            </a:r>
          </a:p>
          <a:p>
            <a:pPr marL="0" indent="0">
              <a:buClr>
                <a:srgbClr val="043882"/>
              </a:buClr>
              <a:buFontTx/>
              <a:buNone/>
            </a:pPr>
            <a:endParaRPr lang="en-GB" dirty="0"/>
          </a:p>
        </p:txBody>
      </p:sp>
    </p:spTree>
    <p:custDataLst>
      <p:tags r:id="rId1"/>
    </p:custDataLst>
    <p:extLst>
      <p:ext uri="{BB962C8B-B14F-4D97-AF65-F5344CB8AC3E}">
        <p14:creationId xmlns:p14="http://schemas.microsoft.com/office/powerpoint/2010/main" val="2701180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O-006</a:t>
            </a:r>
            <a:r>
              <a:rPr lang="en-GB" dirty="0"/>
              <a:t>: Survival impact of histology for </a:t>
            </a:r>
            <a:r>
              <a:rPr lang="en-GB" dirty="0" err="1"/>
              <a:t>resectable</a:t>
            </a:r>
            <a:r>
              <a:rPr lang="en-GB" dirty="0"/>
              <a:t> gastric cancer: A </a:t>
            </a:r>
            <a:r>
              <a:rPr lang="en-GB" dirty="0" err="1"/>
              <a:t>multicenter</a:t>
            </a:r>
            <a:r>
              <a:rPr lang="en-GB" dirty="0"/>
              <a:t> U.S. observation </a:t>
            </a:r>
            <a:r>
              <a:rPr lang="en-GB" dirty="0" smtClean="0"/>
              <a:t>study – Greenleaf E,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b="1" dirty="0"/>
              <a:t>Note: Based on data from abstract only</a:t>
            </a:r>
          </a:p>
          <a:p>
            <a:r>
              <a:rPr lang="en-GB" dirty="0" smtClean="0"/>
              <a:t>Greenleaf 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O-006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Key results</a:t>
            </a:r>
          </a:p>
          <a:p>
            <a:pPr>
              <a:buClr>
                <a:srgbClr val="043882"/>
              </a:buClr>
            </a:pPr>
            <a:r>
              <a:rPr lang="en-GB" dirty="0" smtClean="0"/>
              <a:t>Of 8367 patients with resectable cancer, 2328 (27.8%) had intestinal type, 916 (10.9%) had diffuse type, 654 (7.8%) had mucinous, 4008 (47.9%) had SRC and 461 (5.6%) had mixed cell type </a:t>
            </a:r>
          </a:p>
          <a:p>
            <a:pPr marL="0" indent="0">
              <a:buClr>
                <a:srgbClr val="043882"/>
              </a:buClr>
              <a:buFontTx/>
              <a:buNone/>
            </a:pP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1766624651"/>
              </p:ext>
            </p:extLst>
          </p:nvPr>
        </p:nvGraphicFramePr>
        <p:xfrm>
          <a:off x="365124" y="2529841"/>
          <a:ext cx="8232410" cy="2606040"/>
        </p:xfrm>
        <a:graphic>
          <a:graphicData uri="http://schemas.openxmlformats.org/drawingml/2006/table">
            <a:tbl>
              <a:tblPr firstRow="1" bandRow="1">
                <a:tableStyleId>{69012ECD-51FC-41F1-AA8D-1B2483CD663E}</a:tableStyleId>
              </a:tblPr>
              <a:tblGrid>
                <a:gridCol w="4117610"/>
                <a:gridCol w="4114800"/>
              </a:tblGrid>
              <a:tr h="2669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NZ" sz="1300" b="1" i="0" u="none" strike="noStrike" cap="none" normalizeH="0" baseline="0" dirty="0" smtClean="0">
                          <a:ln>
                            <a:noFill/>
                          </a:ln>
                          <a:solidFill>
                            <a:schemeClr val="tx2"/>
                          </a:solidFill>
                          <a:effectLst/>
                          <a:latin typeface="Arial" charset="0"/>
                          <a:cs typeface="Arial" charset="0"/>
                        </a:rPr>
                        <a:t>Intestinal/mucinous</a:t>
                      </a:r>
                      <a:endParaRPr kumimoji="0" lang="en-US" sz="13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1" i="0" u="none" strike="noStrike" cap="none" normalizeH="0" baseline="0" dirty="0" smtClean="0">
                          <a:ln>
                            <a:noFill/>
                          </a:ln>
                          <a:solidFill>
                            <a:schemeClr val="tx2"/>
                          </a:solidFill>
                          <a:effectLst/>
                          <a:latin typeface="Arial" charset="0"/>
                          <a:cs typeface="Arial" charset="0"/>
                        </a:rPr>
                        <a:t>Diffuse/SRC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669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300" dirty="0" smtClean="0">
                          <a:latin typeface="Arial" pitchFamily="34" charset="0"/>
                          <a:cs typeface="Arial" pitchFamily="34" charset="0"/>
                        </a:rPr>
                        <a:t>Older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300" dirty="0" smtClean="0">
                          <a:latin typeface="Arial" pitchFamily="34" charset="0"/>
                          <a:cs typeface="Arial" pitchFamily="34" charset="0"/>
                        </a:rPr>
                        <a:t>Younger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669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300" dirty="0" smtClean="0">
                          <a:latin typeface="Arial" pitchFamily="34" charset="0"/>
                          <a:cs typeface="Arial" pitchFamily="34" charset="0"/>
                        </a:rPr>
                        <a:t>More comorbidities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pt-BR" sz="1300" dirty="0" smtClean="0">
                          <a:latin typeface="Arial" pitchFamily="34" charset="0"/>
                          <a:cs typeface="Arial" pitchFamily="34" charset="0"/>
                        </a:rPr>
                        <a:t>Less</a:t>
                      </a:r>
                      <a:r>
                        <a:rPr lang="pt-BR" sz="1300" baseline="0" dirty="0" smtClean="0">
                          <a:latin typeface="Arial" pitchFamily="34" charset="0"/>
                          <a:cs typeface="Arial" pitchFamily="34" charset="0"/>
                        </a:rPr>
                        <a:t> comorbidity</a:t>
                      </a:r>
                      <a:endParaRPr lang="pt-BR" sz="130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r h="2669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lang="pt-BR" sz="130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pt-BR" sz="1300" dirty="0" smtClean="0">
                          <a:latin typeface="Arial" pitchFamily="34" charset="0"/>
                          <a:cs typeface="Arial" pitchFamily="34" charset="0"/>
                        </a:rPr>
                        <a:t>More</a:t>
                      </a:r>
                      <a:r>
                        <a:rPr lang="pt-BR" sz="1300" baseline="0" dirty="0" smtClean="0">
                          <a:latin typeface="Arial" pitchFamily="34" charset="0"/>
                          <a:cs typeface="Arial" pitchFamily="34" charset="0"/>
                        </a:rPr>
                        <a:t> frequently underwent total gastrectomy</a:t>
                      </a:r>
                      <a:endParaRPr lang="pt-BR" sz="130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r>
              <a:tr h="2669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300" dirty="0" smtClean="0">
                          <a:latin typeface="Arial" pitchFamily="34" charset="0"/>
                          <a:cs typeface="Arial" pitchFamily="34" charset="0"/>
                        </a:rPr>
                        <a:t>Negative</a:t>
                      </a:r>
                      <a:r>
                        <a:rPr lang="en-GB" sz="1300" baseline="0" dirty="0" smtClean="0">
                          <a:latin typeface="Arial" pitchFamily="34" charset="0"/>
                          <a:cs typeface="Arial" pitchFamily="34" charset="0"/>
                        </a:rPr>
                        <a:t> surgical margins</a:t>
                      </a:r>
                      <a:endParaRPr lang="en-GB" sz="130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pt-BR" sz="1300" dirty="0" smtClean="0">
                          <a:latin typeface="Arial" pitchFamily="34" charset="0"/>
                          <a:cs typeface="Arial" pitchFamily="34" charset="0"/>
                        </a:rPr>
                        <a:t>Positive</a:t>
                      </a:r>
                      <a:r>
                        <a:rPr lang="pt-BR" sz="1300" baseline="0" dirty="0" smtClean="0">
                          <a:latin typeface="Arial" pitchFamily="34" charset="0"/>
                          <a:cs typeface="Arial" pitchFamily="34" charset="0"/>
                        </a:rPr>
                        <a:t> surgical margins</a:t>
                      </a:r>
                      <a:endParaRPr lang="pt-BR" sz="130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r h="2669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300" dirty="0" smtClean="0">
                          <a:latin typeface="Arial" pitchFamily="34" charset="0"/>
                          <a:cs typeface="Arial" pitchFamily="34" charset="0"/>
                        </a:rPr>
                        <a:t>No lymph node involvement</a:t>
                      </a:r>
                      <a:endParaRPr lang="pt-BR" sz="130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pt-BR" sz="1300" dirty="0" smtClean="0">
                          <a:latin typeface="Arial" pitchFamily="34" charset="0"/>
                          <a:cs typeface="Arial" pitchFamily="34" charset="0"/>
                        </a:rPr>
                        <a:t>Diffuse</a:t>
                      </a:r>
                      <a:r>
                        <a:rPr lang="pt-BR" sz="1300" baseline="0" dirty="0" smtClean="0">
                          <a:latin typeface="Arial" pitchFamily="34" charset="0"/>
                          <a:cs typeface="Arial" pitchFamily="34" charset="0"/>
                        </a:rPr>
                        <a:t> type more frequently lymph node positive</a:t>
                      </a:r>
                      <a:endParaRPr lang="pt-BR" sz="130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r>
              <a:tr h="266967">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pt-BR" sz="1300" dirty="0" smtClean="0">
                          <a:latin typeface="Arial" pitchFamily="34" charset="0"/>
                          <a:cs typeface="Arial" pitchFamily="34" charset="0"/>
                        </a:rPr>
                        <a:t>Stage</a:t>
                      </a:r>
                      <a:r>
                        <a:rPr lang="pt-BR" sz="1300" baseline="0" dirty="0" smtClean="0">
                          <a:latin typeface="Arial" pitchFamily="34" charset="0"/>
                          <a:cs typeface="Arial" pitchFamily="34" charset="0"/>
                        </a:rPr>
                        <a:t> I no difference in mortality</a:t>
                      </a:r>
                      <a:endParaRPr lang="pt-BR" sz="130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pt-BR" sz="130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r h="2669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pt-BR" sz="1300" dirty="0" smtClean="0">
                          <a:latin typeface="Arial" pitchFamily="34" charset="0"/>
                          <a:cs typeface="Arial" pitchFamily="34" charset="0"/>
                        </a:rPr>
                        <a:t>Stage</a:t>
                      </a:r>
                      <a:r>
                        <a:rPr lang="pt-BR" sz="1300" baseline="0" dirty="0" smtClean="0">
                          <a:latin typeface="Arial" pitchFamily="34" charset="0"/>
                          <a:cs typeface="Arial" pitchFamily="34" charset="0"/>
                        </a:rPr>
                        <a:t> II mortality 40.06%</a:t>
                      </a:r>
                      <a:endParaRPr lang="pt-BR" sz="130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pt-BR" sz="1300" dirty="0" smtClean="0">
                          <a:latin typeface="Arial" pitchFamily="34" charset="0"/>
                          <a:cs typeface="Arial" pitchFamily="34" charset="0"/>
                        </a:rPr>
                        <a:t>Stage</a:t>
                      </a:r>
                      <a:r>
                        <a:rPr lang="pt-BR" sz="1300" baseline="0" dirty="0" smtClean="0">
                          <a:latin typeface="Arial" pitchFamily="34" charset="0"/>
                          <a:cs typeface="Arial" pitchFamily="34" charset="0"/>
                        </a:rPr>
                        <a:t> II mortality </a:t>
                      </a:r>
                      <a:r>
                        <a:rPr lang="pt-BR" sz="1300" dirty="0" smtClean="0">
                          <a:latin typeface="Arial" pitchFamily="34" charset="0"/>
                          <a:cs typeface="Arial" pitchFamily="34" charset="0"/>
                        </a:rPr>
                        <a:t>50.50% (p&lt;0.0001)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r>
              <a:tr h="2669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pt-BR" sz="1300" dirty="0" smtClean="0">
                          <a:latin typeface="Arial" pitchFamily="34" charset="0"/>
                          <a:cs typeface="Arial" pitchFamily="34" charset="0"/>
                        </a:rPr>
                        <a:t>Stage</a:t>
                      </a:r>
                      <a:r>
                        <a:rPr lang="pt-BR" sz="1300" baseline="0" dirty="0" smtClean="0">
                          <a:latin typeface="Arial" pitchFamily="34" charset="0"/>
                          <a:cs typeface="Arial" pitchFamily="34" charset="0"/>
                        </a:rPr>
                        <a:t> III mortality 52.43%</a:t>
                      </a:r>
                      <a:endParaRPr lang="pt-BR" sz="130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pt-BR" sz="1300" dirty="0" smtClean="0">
                          <a:latin typeface="Arial" pitchFamily="34" charset="0"/>
                          <a:cs typeface="Arial" pitchFamily="34" charset="0"/>
                        </a:rPr>
                        <a:t>Stage III</a:t>
                      </a:r>
                      <a:r>
                        <a:rPr lang="pt-BR" sz="1300" baseline="0" dirty="0" smtClean="0">
                          <a:latin typeface="Arial" pitchFamily="34" charset="0"/>
                          <a:cs typeface="Arial" pitchFamily="34" charset="0"/>
                        </a:rPr>
                        <a:t> mortality 65.70% </a:t>
                      </a:r>
                      <a:r>
                        <a:rPr lang="pt-BR" sz="1300" dirty="0" smtClean="0">
                          <a:latin typeface="Arial" pitchFamily="34" charset="0"/>
                          <a:cs typeface="Arial" pitchFamily="34" charset="0"/>
                        </a:rPr>
                        <a:t>(p&lt;0.0001)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bl>
          </a:graphicData>
        </a:graphic>
      </p:graphicFrame>
    </p:spTree>
    <p:custDataLst>
      <p:tags r:id="rId1"/>
    </p:custDataLst>
    <p:extLst>
      <p:ext uri="{BB962C8B-B14F-4D97-AF65-F5344CB8AC3E}">
        <p14:creationId xmlns:p14="http://schemas.microsoft.com/office/powerpoint/2010/main" val="798820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O-006</a:t>
            </a:r>
            <a:r>
              <a:rPr lang="en-GB" dirty="0"/>
              <a:t>: Survival impact of histology for </a:t>
            </a:r>
            <a:r>
              <a:rPr lang="en-GB" dirty="0" err="1"/>
              <a:t>resectable</a:t>
            </a:r>
            <a:r>
              <a:rPr lang="en-GB" dirty="0"/>
              <a:t> gastric cancer: A </a:t>
            </a:r>
            <a:r>
              <a:rPr lang="en-GB" dirty="0" err="1"/>
              <a:t>multicenter</a:t>
            </a:r>
            <a:r>
              <a:rPr lang="en-GB" dirty="0"/>
              <a:t> U.S. observation </a:t>
            </a:r>
            <a:r>
              <a:rPr lang="en-GB" dirty="0" smtClean="0"/>
              <a:t>study – Greenleaf E,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b="1" dirty="0"/>
              <a:t>Note: Based on data from abstract only</a:t>
            </a:r>
          </a:p>
          <a:p>
            <a:r>
              <a:rPr lang="en-GB" dirty="0" smtClean="0"/>
              <a:t>Greenleaf 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O-006 </a:t>
            </a:r>
            <a:endParaRPr lang="en-GB" dirty="0"/>
          </a:p>
        </p:txBody>
      </p:sp>
      <p:sp>
        <p:nvSpPr>
          <p:cNvPr id="7"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Conclusions</a:t>
            </a:r>
            <a:endParaRPr lang="en-GB" dirty="0" smtClean="0"/>
          </a:p>
          <a:p>
            <a:pPr>
              <a:buClr>
                <a:srgbClr val="043882"/>
              </a:buClr>
            </a:pPr>
            <a:r>
              <a:rPr lang="en-GB" b="1" dirty="0" smtClean="0"/>
              <a:t>Patients with gastric tumours with diffuse type and SRC </a:t>
            </a:r>
            <a:r>
              <a:rPr lang="en-GB" b="1" dirty="0" err="1" smtClean="0"/>
              <a:t>histologies</a:t>
            </a:r>
            <a:r>
              <a:rPr lang="en-GB" b="1" dirty="0" smtClean="0"/>
              <a:t> have worse survival than those with intestinal type and mucinous tumours, regardless of other prognostic factors and therapeutic intervention</a:t>
            </a:r>
          </a:p>
          <a:p>
            <a:pPr>
              <a:buClr>
                <a:srgbClr val="043882"/>
              </a:buClr>
            </a:pPr>
            <a:r>
              <a:rPr lang="en-GB" b="1" dirty="0" smtClean="0"/>
              <a:t>Further research is required to </a:t>
            </a:r>
            <a:r>
              <a:rPr lang="en-GB" b="1" dirty="0"/>
              <a:t>determine whether a different or more aggressive treatment strategy should </a:t>
            </a:r>
            <a:r>
              <a:rPr lang="en-GB" b="1" dirty="0" smtClean="0"/>
              <a:t>be employed </a:t>
            </a:r>
            <a:r>
              <a:rPr lang="en-GB" b="1" dirty="0"/>
              <a:t>for these patients</a:t>
            </a:r>
          </a:p>
          <a:p>
            <a:pPr marL="0" indent="0">
              <a:buClr>
                <a:srgbClr val="043882"/>
              </a:buClr>
              <a:buFontTx/>
              <a:buNone/>
            </a:pPr>
            <a:endParaRPr lang="en-GB" dirty="0"/>
          </a:p>
        </p:txBody>
      </p:sp>
    </p:spTree>
    <p:custDataLst>
      <p:tags r:id="rId1"/>
    </p:custDataLst>
    <p:extLst>
      <p:ext uri="{BB962C8B-B14F-4D97-AF65-F5344CB8AC3E}">
        <p14:creationId xmlns:p14="http://schemas.microsoft.com/office/powerpoint/2010/main" val="503002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O-007: Biomarker analyses of second-line Ramucirumab in patients with advanced gastric cancer from RAINBOW, a global, randomized, double-blind, phase 3 study – Van </a:t>
            </a:r>
            <a:r>
              <a:rPr lang="en-GB" dirty="0" err="1" smtClean="0"/>
              <a:t>Cutsem</a:t>
            </a:r>
            <a:r>
              <a:rPr lang="en-GB" dirty="0" smtClean="0"/>
              <a:t> E, et al </a:t>
            </a:r>
            <a:endParaRPr lang="en-GB" dirty="0"/>
          </a:p>
        </p:txBody>
      </p:sp>
      <p:sp>
        <p:nvSpPr>
          <p:cNvPr id="29" name="Content Placeholder 28"/>
          <p:cNvSpPr>
            <a:spLocks noGrp="1"/>
          </p:cNvSpPr>
          <p:nvPr>
            <p:ph idx="1"/>
          </p:nvPr>
        </p:nvSpPr>
        <p:spPr/>
        <p:txBody>
          <a:bodyPr/>
          <a:lstStyle/>
          <a:p>
            <a:pPr marL="0" indent="0">
              <a:buNone/>
            </a:pPr>
            <a:r>
              <a:rPr lang="en-US" b="1" dirty="0"/>
              <a:t>Study objective</a:t>
            </a:r>
          </a:p>
          <a:p>
            <a:pPr marL="285750" indent="-285750">
              <a:buFont typeface="Arial" panose="020B0604020202020204" pitchFamily="34" charset="0"/>
              <a:buChar char="•"/>
            </a:pPr>
            <a:r>
              <a:rPr lang="en-US" dirty="0"/>
              <a:t>To </a:t>
            </a:r>
            <a:r>
              <a:rPr lang="en-US" dirty="0" smtClean="0"/>
              <a:t>evaluate </a:t>
            </a:r>
            <a:r>
              <a:rPr lang="en-US" dirty="0"/>
              <a:t>the predictive and prognostic value of </a:t>
            </a:r>
            <a:r>
              <a:rPr lang="en-GB" dirty="0"/>
              <a:t>plasma markers in patients with advanced GC</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b="1" dirty="0"/>
          </a:p>
          <a:p>
            <a:pPr marL="0" indent="0">
              <a:buNone/>
            </a:pPr>
            <a:r>
              <a:rPr lang="en-GB" b="1" dirty="0" err="1"/>
              <a:t>Subanalysis</a:t>
            </a:r>
            <a:r>
              <a:rPr lang="en-GB" b="1" dirty="0"/>
              <a:t> of the RAINBOW trial:</a:t>
            </a:r>
          </a:p>
          <a:p>
            <a:pPr marL="285750" indent="-285750">
              <a:buFont typeface="Arial" panose="020B0604020202020204" pitchFamily="34" charset="0"/>
              <a:buChar char="•"/>
            </a:pPr>
            <a:r>
              <a:rPr lang="en-GB" dirty="0"/>
              <a:t>VEGF markers and cytokines were assessed</a:t>
            </a:r>
          </a:p>
          <a:p>
            <a:pPr marL="285750" indent="-285750">
              <a:buFont typeface="Arial" panose="020B0604020202020204" pitchFamily="34" charset="0"/>
              <a:buChar char="•"/>
            </a:pPr>
            <a:r>
              <a:rPr lang="en-US" dirty="0"/>
              <a:t>Patient data were divided into low- and high-marker subgroups, using:</a:t>
            </a:r>
          </a:p>
          <a:p>
            <a:pPr marL="742950" lvl="1" indent="-285750">
              <a:buFont typeface="Arial" panose="020B0604020202020204" pitchFamily="34" charset="0"/>
              <a:buChar char="–"/>
            </a:pPr>
            <a:r>
              <a:rPr lang="en-GB" dirty="0"/>
              <a:t>The lower limit of quantitation as the cut-off point for those markers with &gt;20% of samples below the limit of quantitation</a:t>
            </a:r>
          </a:p>
          <a:p>
            <a:pPr marL="742950" lvl="1" indent="-285750">
              <a:buFont typeface="Arial" panose="020B0604020202020204" pitchFamily="34" charset="0"/>
              <a:buChar char="–"/>
            </a:pPr>
            <a:r>
              <a:rPr lang="en-GB" dirty="0"/>
              <a:t>The median marker level as the cut-off point</a:t>
            </a:r>
            <a:endParaRPr lang="en-US" dirty="0"/>
          </a:p>
          <a:p>
            <a:endParaRPr lang="en-GB" dirty="0"/>
          </a:p>
        </p:txBody>
      </p:sp>
      <p:sp>
        <p:nvSpPr>
          <p:cNvPr id="15" name="Text Placeholder 14"/>
          <p:cNvSpPr>
            <a:spLocks noGrp="1"/>
          </p:cNvSpPr>
          <p:nvPr>
            <p:ph type="body" sz="quarter" idx="11"/>
          </p:nvPr>
        </p:nvSpPr>
        <p:spPr/>
        <p:txBody>
          <a:bodyPr/>
          <a:lstStyle/>
          <a:p>
            <a:r>
              <a:rPr lang="en-GB" smtClean="0"/>
              <a:t>Van Cutsem et al. </a:t>
            </a:r>
            <a:r>
              <a:rPr lang="it-IT" smtClean="0"/>
              <a:t>Ann Oncol 2016; 27 (suppl 2): </a:t>
            </a:r>
            <a:r>
              <a:rPr lang="en-GB" smtClean="0"/>
              <a:t>abstr O-007</a:t>
            </a:r>
            <a:endParaRPr lang="en-GB" dirty="0"/>
          </a:p>
        </p:txBody>
      </p:sp>
      <p:sp>
        <p:nvSpPr>
          <p:cNvPr id="10" name="Oval 14"/>
          <p:cNvSpPr>
            <a:spLocks noChangeArrowheads="1"/>
          </p:cNvSpPr>
          <p:nvPr/>
        </p:nvSpPr>
        <p:spPr bwMode="auto">
          <a:xfrm>
            <a:off x="3941537" y="298486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11" name="AutoShape 15"/>
          <p:cNvCxnSpPr>
            <a:cxnSpLocks noChangeShapeType="1"/>
            <a:stCxn id="10" idx="0"/>
            <a:endCxn id="18" idx="1"/>
          </p:cNvCxnSpPr>
          <p:nvPr/>
        </p:nvCxnSpPr>
        <p:spPr bwMode="auto">
          <a:xfrm rot="5400000" flipH="1" flipV="1">
            <a:off x="4168689" y="2581557"/>
            <a:ext cx="467957" cy="338665"/>
          </a:xfrm>
          <a:prstGeom prst="bentConnector2">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8116435" y="2252591"/>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6" name="AutoShape 19"/>
          <p:cNvCxnSpPr>
            <a:cxnSpLocks noChangeShapeType="1"/>
          </p:cNvCxnSpPr>
          <p:nvPr/>
        </p:nvCxnSpPr>
        <p:spPr bwMode="auto">
          <a:xfrm>
            <a:off x="3684814" y="3276967"/>
            <a:ext cx="256723" cy="0"/>
          </a:xfrm>
          <a:prstGeom prst="straightConnector1">
            <a:avLst/>
          </a:prstGeom>
          <a:noFill/>
          <a:ln w="57150">
            <a:solidFill>
              <a:schemeClr val="bg2">
                <a:lumMod val="60000"/>
                <a:lumOff val="40000"/>
              </a:schemeClr>
            </a:solidFill>
            <a:round/>
            <a:headEnd/>
            <a:tailEnd type="triangle" w="med" len="med"/>
          </a:ln>
        </p:spPr>
      </p:cxnSp>
      <p:cxnSp>
        <p:nvCxnSpPr>
          <p:cNvPr id="17" name="AutoShape 21"/>
          <p:cNvCxnSpPr>
            <a:cxnSpLocks noChangeShapeType="1"/>
            <a:stCxn id="18" idx="3"/>
            <a:endCxn id="12" idx="1"/>
          </p:cNvCxnSpPr>
          <p:nvPr/>
        </p:nvCxnSpPr>
        <p:spPr bwMode="auto">
          <a:xfrm>
            <a:off x="7830117" y="2516910"/>
            <a:ext cx="286318" cy="0"/>
          </a:xfrm>
          <a:prstGeom prst="straightConnector1">
            <a:avLst/>
          </a:prstGeom>
          <a:noFill/>
          <a:ln w="57150">
            <a:solidFill>
              <a:schemeClr val="bg2">
                <a:lumMod val="60000"/>
                <a:lumOff val="40000"/>
              </a:schemeClr>
            </a:solidFill>
            <a:round/>
            <a:headEnd/>
            <a:tailEnd type="triangle" w="med" len="med"/>
          </a:ln>
        </p:spPr>
      </p:cxnSp>
      <p:sp>
        <p:nvSpPr>
          <p:cNvPr id="18" name="AutoShape 8"/>
          <p:cNvSpPr>
            <a:spLocks noChangeArrowheads="1"/>
          </p:cNvSpPr>
          <p:nvPr/>
        </p:nvSpPr>
        <p:spPr bwMode="auto">
          <a:xfrm>
            <a:off x="4572000" y="2106541"/>
            <a:ext cx="3258117"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Ramucirumab 8 </a:t>
            </a:r>
            <a:r>
              <a:rPr lang="en-GB" altLang="zh-CN" dirty="0" smtClean="0">
                <a:solidFill>
                  <a:srgbClr val="FFFFFF"/>
                </a:solidFill>
                <a:ea typeface="SimSun" pitchFamily="2" charset="-122"/>
              </a:rPr>
              <a:t>mg/kg D1,15 </a:t>
            </a:r>
            <a:r>
              <a:rPr lang="en-GB" altLang="zh-CN" dirty="0">
                <a:solidFill>
                  <a:srgbClr val="FFFFFF"/>
                </a:solidFill>
                <a:ea typeface="SimSun" pitchFamily="2" charset="-122"/>
              </a:rPr>
              <a:t>+ Paclitaxel 80 mg/m</a:t>
            </a:r>
            <a:r>
              <a:rPr lang="en-GB" altLang="zh-CN" baseline="30000" dirty="0">
                <a:solidFill>
                  <a:srgbClr val="FFFFFF"/>
                </a:solidFill>
                <a:ea typeface="SimSun" pitchFamily="2" charset="-122"/>
              </a:rPr>
              <a:t>2</a:t>
            </a:r>
            <a:r>
              <a:rPr lang="en-GB" altLang="zh-CN" dirty="0">
                <a:solidFill>
                  <a:srgbClr val="FFFFFF"/>
                </a:solidFill>
                <a:ea typeface="SimSun" pitchFamily="2" charset="-122"/>
              </a:rPr>
              <a:t> D</a:t>
            </a:r>
            <a:r>
              <a:rPr lang="en-GB" altLang="zh-CN" dirty="0" smtClean="0">
                <a:solidFill>
                  <a:srgbClr val="FFFFFF"/>
                </a:solidFill>
                <a:ea typeface="SimSun" pitchFamily="2" charset="-122"/>
              </a:rPr>
              <a:t>1,8,15 (n=330)</a:t>
            </a:r>
            <a:endParaRPr lang="en-GB" altLang="zh-CN" dirty="0">
              <a:solidFill>
                <a:srgbClr val="FFFFFF"/>
              </a:solidFill>
              <a:ea typeface="SimSun" pitchFamily="2" charset="-122"/>
            </a:endParaRPr>
          </a:p>
        </p:txBody>
      </p:sp>
      <p:sp>
        <p:nvSpPr>
          <p:cNvPr id="19" name="AutoShape 9"/>
          <p:cNvSpPr>
            <a:spLocks noChangeArrowheads="1"/>
          </p:cNvSpPr>
          <p:nvPr/>
        </p:nvSpPr>
        <p:spPr bwMode="auto">
          <a:xfrm>
            <a:off x="365124" y="2587213"/>
            <a:ext cx="3319690" cy="13639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Patients with advanced GC (RAINBOW trial)</a:t>
            </a:r>
            <a:endParaRPr lang="en-GB" altLang="zh-CN" i="1" dirty="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(n=665)</a:t>
            </a:r>
            <a:endParaRPr lang="en-GB" altLang="zh-CN" dirty="0">
              <a:solidFill>
                <a:srgbClr val="FFFFFF"/>
              </a:solidFill>
              <a:ea typeface="SimSun" pitchFamily="2" charset="-122"/>
            </a:endParaRPr>
          </a:p>
        </p:txBody>
      </p:sp>
      <p:cxnSp>
        <p:nvCxnSpPr>
          <p:cNvPr id="20" name="AutoShape 16"/>
          <p:cNvCxnSpPr>
            <a:cxnSpLocks noChangeShapeType="1"/>
            <a:stCxn id="10" idx="4"/>
            <a:endCxn id="23" idx="1"/>
          </p:cNvCxnSpPr>
          <p:nvPr/>
        </p:nvCxnSpPr>
        <p:spPr bwMode="auto">
          <a:xfrm rot="16200000" flipH="1">
            <a:off x="4166677" y="3635724"/>
            <a:ext cx="472058" cy="338743"/>
          </a:xfrm>
          <a:prstGeom prst="bentConnector2">
            <a:avLst/>
          </a:prstGeom>
          <a:noFill/>
          <a:ln w="57150">
            <a:solidFill>
              <a:schemeClr val="bg2">
                <a:lumMod val="60000"/>
                <a:lumOff val="40000"/>
              </a:schemeClr>
            </a:solidFill>
            <a:round/>
            <a:headEnd/>
            <a:tailEnd type="triangle" w="med" len="med"/>
          </a:ln>
        </p:spPr>
      </p:cxnSp>
      <p:sp>
        <p:nvSpPr>
          <p:cNvPr id="21" name="AutoShape 12"/>
          <p:cNvSpPr>
            <a:spLocks noChangeArrowheads="1"/>
          </p:cNvSpPr>
          <p:nvPr/>
        </p:nvSpPr>
        <p:spPr bwMode="auto">
          <a:xfrm>
            <a:off x="8116435" y="3776806"/>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22" name="AutoShape 20"/>
          <p:cNvCxnSpPr>
            <a:cxnSpLocks noChangeShapeType="1"/>
            <a:stCxn id="23" idx="3"/>
            <a:endCxn id="21" idx="1"/>
          </p:cNvCxnSpPr>
          <p:nvPr/>
        </p:nvCxnSpPr>
        <p:spPr bwMode="auto">
          <a:xfrm>
            <a:off x="7828273" y="4041125"/>
            <a:ext cx="288162" cy="0"/>
          </a:xfrm>
          <a:prstGeom prst="straightConnector1">
            <a:avLst/>
          </a:prstGeom>
          <a:noFill/>
          <a:ln w="57150">
            <a:solidFill>
              <a:schemeClr val="bg2">
                <a:lumMod val="60000"/>
                <a:lumOff val="40000"/>
              </a:schemeClr>
            </a:solidFill>
            <a:prstDash val="sysDot"/>
            <a:round/>
            <a:headEnd/>
            <a:tailEnd type="triangle" w="med" len="med"/>
          </a:ln>
        </p:spPr>
      </p:cxnSp>
      <p:sp>
        <p:nvSpPr>
          <p:cNvPr id="23" name="AutoShape 12"/>
          <p:cNvSpPr>
            <a:spLocks noChangeArrowheads="1"/>
          </p:cNvSpPr>
          <p:nvPr/>
        </p:nvSpPr>
        <p:spPr bwMode="auto">
          <a:xfrm>
            <a:off x="4572078" y="3630757"/>
            <a:ext cx="3256195"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4D4D4D"/>
                </a:solidFill>
                <a:ea typeface="SimSun" pitchFamily="2" charset="-122"/>
              </a:rPr>
              <a:t>Placebo D</a:t>
            </a:r>
            <a:r>
              <a:rPr lang="en-GB" altLang="zh-CN" dirty="0" smtClean="0">
                <a:solidFill>
                  <a:srgbClr val="4D4D4D"/>
                </a:solidFill>
                <a:ea typeface="SimSun" pitchFamily="2" charset="-122"/>
              </a:rPr>
              <a:t>1,15 </a:t>
            </a:r>
            <a:br>
              <a:rPr lang="en-GB" altLang="zh-CN" dirty="0" smtClean="0">
                <a:solidFill>
                  <a:srgbClr val="4D4D4D"/>
                </a:solidFill>
                <a:ea typeface="SimSun" pitchFamily="2" charset="-122"/>
              </a:rPr>
            </a:br>
            <a:r>
              <a:rPr lang="en-GB" altLang="zh-CN" dirty="0" smtClean="0">
                <a:solidFill>
                  <a:srgbClr val="4D4D4D"/>
                </a:solidFill>
                <a:ea typeface="SimSun" pitchFamily="2" charset="-122"/>
              </a:rPr>
              <a:t>+ Paclitaxel </a:t>
            </a:r>
            <a:r>
              <a:rPr lang="en-GB" dirty="0">
                <a:solidFill>
                  <a:srgbClr val="4D4D4D"/>
                </a:solidFill>
              </a:rPr>
              <a:t>80 mg/m</a:t>
            </a:r>
            <a:r>
              <a:rPr lang="en-GB" baseline="30000" dirty="0">
                <a:solidFill>
                  <a:srgbClr val="4D4D4D"/>
                </a:solidFill>
              </a:rPr>
              <a:t>2</a:t>
            </a:r>
            <a:r>
              <a:rPr lang="en-GB" dirty="0">
                <a:solidFill>
                  <a:srgbClr val="4D4D4D"/>
                </a:solidFill>
              </a:rPr>
              <a:t> D</a:t>
            </a:r>
            <a:r>
              <a:rPr lang="en-GB" dirty="0" smtClean="0">
                <a:solidFill>
                  <a:srgbClr val="4D4D4D"/>
                </a:solidFill>
              </a:rPr>
              <a:t>1,8,15</a:t>
            </a:r>
            <a:r>
              <a:rPr lang="en-GB" altLang="zh-CN" dirty="0" smtClean="0">
                <a:solidFill>
                  <a:srgbClr val="4D4D4D"/>
                </a:solidFill>
                <a:ea typeface="SimSun" pitchFamily="2" charset="-122"/>
              </a:rPr>
              <a:t> (n=335)</a:t>
            </a:r>
            <a:endParaRPr lang="en-GB" altLang="zh-CN" dirty="0">
              <a:solidFill>
                <a:srgbClr val="4D4D4D"/>
              </a:solidFill>
              <a:ea typeface="SimSun" pitchFamily="2" charset="-122"/>
            </a:endParaRPr>
          </a:p>
        </p:txBody>
      </p:sp>
    </p:spTree>
    <p:custDataLst>
      <p:tags r:id="rId1"/>
    </p:custDataLst>
    <p:extLst>
      <p:ext uri="{BB962C8B-B14F-4D97-AF65-F5344CB8AC3E}">
        <p14:creationId xmlns:p14="http://schemas.microsoft.com/office/powerpoint/2010/main" val="40706506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O-007</a:t>
            </a:r>
            <a:r>
              <a:rPr lang="en-GB" dirty="0"/>
              <a:t>: Biomarker analyses of second-line </a:t>
            </a:r>
            <a:r>
              <a:rPr lang="en-GB" dirty="0" err="1"/>
              <a:t>Ramucirumab</a:t>
            </a:r>
            <a:r>
              <a:rPr lang="en-GB" dirty="0"/>
              <a:t> in patients with advanced gastric cancer from RAINBOW, a global, randomized, double-blind, phase 3 study </a:t>
            </a:r>
            <a:r>
              <a:rPr lang="en-GB" dirty="0" smtClean="0"/>
              <a:t>– Van </a:t>
            </a:r>
            <a:r>
              <a:rPr lang="en-GB" dirty="0" err="1" smtClean="0"/>
              <a:t>Cutsem</a:t>
            </a:r>
            <a:r>
              <a:rPr lang="en-GB" dirty="0" smtClean="0"/>
              <a:t> E, </a:t>
            </a:r>
            <a:r>
              <a:rPr lang="en-GB" dirty="0"/>
              <a:t>et </a:t>
            </a:r>
            <a:r>
              <a:rPr lang="en-GB" dirty="0" smtClean="0"/>
              <a:t>al </a:t>
            </a:r>
            <a:endParaRPr lang="en-GB" dirty="0"/>
          </a:p>
        </p:txBody>
      </p:sp>
      <p:sp>
        <p:nvSpPr>
          <p:cNvPr id="2" name="Content Placeholder 1"/>
          <p:cNvSpPr>
            <a:spLocks noGrp="1"/>
          </p:cNvSpPr>
          <p:nvPr>
            <p:ph idx="1"/>
          </p:nvPr>
        </p:nvSpPr>
        <p:spPr/>
        <p:txBody>
          <a:bodyPr/>
          <a:lstStyle/>
          <a:p>
            <a:pPr marL="0" indent="0">
              <a:buNone/>
            </a:pPr>
            <a:r>
              <a:rPr lang="en-GB" b="1" dirty="0" smtClean="0"/>
              <a:t>Key results</a:t>
            </a:r>
          </a:p>
          <a:p>
            <a:endParaRPr lang="en-GB" dirty="0"/>
          </a:p>
        </p:txBody>
      </p:sp>
      <p:sp>
        <p:nvSpPr>
          <p:cNvPr id="14" name="Text Placeholder 13"/>
          <p:cNvSpPr>
            <a:spLocks noGrp="1"/>
          </p:cNvSpPr>
          <p:nvPr>
            <p:ph type="body" sz="quarter" idx="10"/>
          </p:nvPr>
        </p:nvSpPr>
        <p:spPr/>
        <p:txBody>
          <a:bodyPr/>
          <a:lstStyle/>
          <a:p>
            <a:r>
              <a:rPr lang="en-US" dirty="0" smtClean="0"/>
              <a:t>LLOQ, </a:t>
            </a:r>
            <a:r>
              <a:rPr lang="en-US" dirty="0"/>
              <a:t>lower limit of </a:t>
            </a:r>
            <a:r>
              <a:rPr lang="en-US" dirty="0" smtClean="0"/>
              <a:t>quantitation.</a:t>
            </a:r>
            <a:endParaRPr lang="en-GB" dirty="0"/>
          </a:p>
        </p:txBody>
      </p:sp>
      <p:sp>
        <p:nvSpPr>
          <p:cNvPr id="15" name="Text Placeholder 14"/>
          <p:cNvSpPr>
            <a:spLocks noGrp="1"/>
          </p:cNvSpPr>
          <p:nvPr>
            <p:ph type="body" sz="quarter" idx="11"/>
          </p:nvPr>
        </p:nvSpPr>
        <p:spPr/>
        <p:txBody>
          <a:bodyPr/>
          <a:lstStyle/>
          <a:p>
            <a:r>
              <a:rPr lang="en-GB" dirty="0"/>
              <a:t>Van Cutsem et al. </a:t>
            </a:r>
            <a:r>
              <a:rPr lang="it-IT" dirty="0"/>
              <a:t>Ann </a:t>
            </a:r>
            <a:r>
              <a:rPr lang="it-IT" dirty="0" err="1"/>
              <a:t>Oncol</a:t>
            </a:r>
            <a:r>
              <a:rPr lang="it-IT" dirty="0"/>
              <a:t> 2016; 27 (</a:t>
            </a:r>
            <a:r>
              <a:rPr lang="it-IT" dirty="0" err="1"/>
              <a:t>suppl</a:t>
            </a:r>
            <a:r>
              <a:rPr lang="it-IT" dirty="0"/>
              <a:t> 2): </a:t>
            </a:r>
            <a:r>
              <a:rPr lang="en-GB" dirty="0" err="1"/>
              <a:t>abstr</a:t>
            </a:r>
            <a:r>
              <a:rPr lang="en-GB" dirty="0"/>
              <a:t> O-007</a:t>
            </a:r>
          </a:p>
        </p:txBody>
      </p:sp>
      <p:graphicFrame>
        <p:nvGraphicFramePr>
          <p:cNvPr id="6" name="Group 88"/>
          <p:cNvGraphicFramePr>
            <a:graphicFrameLocks noGrp="1"/>
          </p:cNvGraphicFramePr>
          <p:nvPr>
            <p:extLst>
              <p:ext uri="{D42A27DB-BD31-4B8C-83A1-F6EECF244321}">
                <p14:modId xmlns:p14="http://schemas.microsoft.com/office/powerpoint/2010/main" val="783717590"/>
              </p:ext>
            </p:extLst>
          </p:nvPr>
        </p:nvGraphicFramePr>
        <p:xfrm>
          <a:off x="369888" y="1616061"/>
          <a:ext cx="8408989" cy="2084832"/>
        </p:xfrm>
        <a:graphic>
          <a:graphicData uri="http://schemas.openxmlformats.org/drawingml/2006/table">
            <a:tbl>
              <a:tblPr firstRow="1" bandRow="1">
                <a:tableStyleId>{69012ECD-51FC-41F1-AA8D-1B2483CD663E}</a:tableStyleId>
              </a:tblPr>
              <a:tblGrid>
                <a:gridCol w="2090283"/>
                <a:gridCol w="2090058"/>
                <a:gridCol w="2114324"/>
                <a:gridCol w="2114324"/>
              </a:tblGrid>
              <a:tr h="2459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1" i="0" u="none" strike="noStrike" cap="none" normalizeH="0" baseline="0" dirty="0" smtClean="0">
                          <a:ln>
                            <a:noFill/>
                          </a:ln>
                          <a:solidFill>
                            <a:schemeClr val="tx2"/>
                          </a:solidFill>
                          <a:effectLst/>
                          <a:latin typeface="Arial" charset="0"/>
                          <a:cs typeface="Arial" charset="0"/>
                        </a:rPr>
                        <a:t>Analysis of predictive markers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Cut-off point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(value, </a:t>
                      </a:r>
                      <a:r>
                        <a:rPr kumimoji="0" lang="en-GB" sz="1400" b="1" i="0" u="none" strike="noStrike" cap="none" normalizeH="0" baseline="0" dirty="0" err="1" smtClean="0">
                          <a:ln>
                            <a:noFill/>
                          </a:ln>
                          <a:solidFill>
                            <a:schemeClr val="tx2"/>
                          </a:solidFill>
                          <a:effectLst/>
                          <a:latin typeface="Arial" charset="0"/>
                          <a:cs typeface="Arial" charset="0"/>
                        </a:rPr>
                        <a:t>pg</a:t>
                      </a:r>
                      <a:r>
                        <a:rPr kumimoji="0" lang="en-GB" sz="1400" b="1" i="0" u="none" strike="noStrike" cap="none" normalizeH="0" baseline="0" dirty="0" smtClean="0">
                          <a:ln>
                            <a:noFill/>
                          </a:ln>
                          <a:solidFill>
                            <a:schemeClr val="tx2"/>
                          </a:solidFill>
                          <a:effectLst/>
                          <a:latin typeface="Arial" charset="0"/>
                          <a:cs typeface="Arial" charset="0"/>
                        </a:rPr>
                        <a:t>/mL)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OS, interaction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PFS, interaction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336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VEGF-C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u="none" strike="noStrike" baseline="0" dirty="0" smtClean="0">
                          <a:solidFill>
                            <a:srgbClr val="4D4D4D"/>
                          </a:solidFill>
                        </a:rPr>
                        <a:t>LLOQ (261.8)</a:t>
                      </a:r>
                      <a:endParaRPr lang="en-US" sz="1400" b="0" u="none" strike="noStrike" baseline="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baseline="0" dirty="0" smtClean="0">
                          <a:solidFill>
                            <a:srgbClr val="4D4D4D"/>
                          </a:solidFill>
                        </a:rPr>
                        <a:t>0.2723</a:t>
                      </a:r>
                      <a:endParaRPr lang="en-US" sz="1400" b="0" u="none" strike="noStrike" baseline="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u="none" strike="noStrike" baseline="0" dirty="0" smtClean="0">
                          <a:solidFill>
                            <a:srgbClr val="4D4D4D"/>
                          </a:solidFill>
                        </a:rPr>
                        <a:t>0.9946</a:t>
                      </a:r>
                      <a:endParaRPr lang="en-US" sz="1400" b="0" u="none" strike="noStrike" baseline="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336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VEGF-D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US" sz="1400" u="none" strike="noStrike" baseline="0" dirty="0" smtClean="0">
                          <a:solidFill>
                            <a:srgbClr val="4D4D4D"/>
                          </a:solidFill>
                        </a:rPr>
                        <a:t>LLOQ (656.1)</a:t>
                      </a:r>
                      <a:endParaRPr lang="en-US" sz="1400" b="0" u="none" strike="noStrike" baseline="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US" sz="1400" u="none" strike="noStrike" baseline="0" dirty="0" smtClean="0">
                          <a:solidFill>
                            <a:srgbClr val="4D4D4D"/>
                          </a:solidFill>
                        </a:rPr>
                        <a:t>0.9165</a:t>
                      </a:r>
                      <a:endParaRPr lang="en-US" sz="1400" b="0" u="none" strike="noStrike" baseline="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US" sz="1400" u="none" strike="noStrike" baseline="0" dirty="0" smtClean="0">
                          <a:solidFill>
                            <a:srgbClr val="4D4D4D"/>
                          </a:solidFill>
                        </a:rPr>
                        <a:t>0.9530</a:t>
                      </a:r>
                      <a:endParaRPr lang="en-US" sz="1400" b="0" u="none" strike="noStrike" baseline="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336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sVEGFR-1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u="none" strike="noStrike" baseline="0" dirty="0" smtClean="0">
                          <a:solidFill>
                            <a:srgbClr val="4D4D4D"/>
                          </a:solidFill>
                        </a:rPr>
                        <a:t>Median (119.0)</a:t>
                      </a:r>
                      <a:endParaRPr lang="en-US" sz="1400" b="0" u="none" strike="noStrike" baseline="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u="none" strike="noStrike" baseline="0" dirty="0" smtClean="0">
                          <a:solidFill>
                            <a:srgbClr val="4D4D4D"/>
                          </a:solidFill>
                        </a:rPr>
                        <a:t>0.6590</a:t>
                      </a:r>
                      <a:endParaRPr lang="en-US" sz="1400" b="0" u="none" strike="noStrike" baseline="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u="none" strike="noStrike" baseline="0" dirty="0" smtClean="0">
                          <a:solidFill>
                            <a:srgbClr val="4D4D4D"/>
                          </a:solidFill>
                        </a:rPr>
                        <a:t>0.9864</a:t>
                      </a:r>
                      <a:endParaRPr lang="en-US" sz="1400" b="0" u="none" strike="noStrike" baseline="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336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sVEGFR-2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US" sz="1400" u="none" strike="noStrike" baseline="0" dirty="0" smtClean="0">
                          <a:solidFill>
                            <a:srgbClr val="4D4D4D"/>
                          </a:solidFill>
                        </a:rPr>
                        <a:t>Median (11625.0)</a:t>
                      </a:r>
                      <a:endParaRPr lang="en-US" sz="1400" b="0" u="none" strike="noStrike" baseline="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US" sz="1400" strike="noStrike" baseline="0" dirty="0" smtClean="0">
                          <a:solidFill>
                            <a:srgbClr val="4D4D4D"/>
                          </a:solidFill>
                        </a:rPr>
                        <a:t>0.5295</a:t>
                      </a:r>
                      <a:endParaRPr lang="en-US" sz="1400" strike="noStrike" baseline="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US" sz="1400" u="none" strike="noStrike" baseline="0" dirty="0" smtClean="0">
                          <a:solidFill>
                            <a:srgbClr val="4D4D4D"/>
                          </a:solidFill>
                        </a:rPr>
                        <a:t>0.7852</a:t>
                      </a:r>
                      <a:endParaRPr lang="en-US" sz="1400" b="0" u="none" strike="noStrike" baseline="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336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Placental growth factor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u="none" strike="noStrike" baseline="0" dirty="0" smtClean="0">
                          <a:solidFill>
                            <a:srgbClr val="4D4D4D"/>
                          </a:solidFill>
                        </a:rPr>
                        <a:t>Median (21.2)</a:t>
                      </a:r>
                      <a:endParaRPr lang="en-US" sz="1400" b="0" u="none" strike="noStrike" baseline="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u="none" strike="noStrike" baseline="0" dirty="0" smtClean="0">
                          <a:solidFill>
                            <a:srgbClr val="4D4D4D"/>
                          </a:solidFill>
                        </a:rPr>
                        <a:t>0.6693</a:t>
                      </a:r>
                      <a:endParaRPr lang="en-US" sz="1400" b="0" u="none" strike="noStrike" baseline="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u="none" strike="noStrike" baseline="0" dirty="0" smtClean="0">
                          <a:solidFill>
                            <a:srgbClr val="4D4D4D"/>
                          </a:solidFill>
                        </a:rPr>
                        <a:t>0.3303</a:t>
                      </a:r>
                      <a:endParaRPr lang="en-US" sz="1400" b="0" u="none" strike="noStrike" baseline="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pSp>
        <p:nvGrpSpPr>
          <p:cNvPr id="18" name="Group 17"/>
          <p:cNvGrpSpPr/>
          <p:nvPr/>
        </p:nvGrpSpPr>
        <p:grpSpPr>
          <a:xfrm>
            <a:off x="3235298" y="6186385"/>
            <a:ext cx="3099643" cy="215444"/>
            <a:chOff x="3235298" y="4048753"/>
            <a:chExt cx="3099643" cy="215444"/>
          </a:xfrm>
        </p:grpSpPr>
        <p:sp>
          <p:nvSpPr>
            <p:cNvPr id="19" name="Rectangle 18"/>
            <p:cNvSpPr/>
            <p:nvPr/>
          </p:nvSpPr>
          <p:spPr>
            <a:xfrm>
              <a:off x="4952832" y="4048753"/>
              <a:ext cx="1382109" cy="215444"/>
            </a:xfrm>
            <a:prstGeom prst="rect">
              <a:avLst/>
            </a:prstGeom>
          </p:spPr>
          <p:txBody>
            <a:bodyPr wrap="none">
              <a:spAutoFit/>
            </a:bodyPr>
            <a:lstStyle/>
            <a:p>
              <a:pPr algn="ctr" defTabSz="892175" eaLnBrk="0" hangingPunct="0">
                <a:defRPr/>
              </a:pPr>
              <a:r>
                <a:rPr lang="en-GB" altLang="zh-CN" sz="800" kern="0" dirty="0">
                  <a:solidFill>
                    <a:srgbClr val="000000"/>
                  </a:solidFill>
                </a:rPr>
                <a:t>Ramucirumab + Paclitaxel</a:t>
              </a:r>
            </a:p>
          </p:txBody>
        </p:sp>
        <p:sp>
          <p:nvSpPr>
            <p:cNvPr id="20" name="Rectangle 19"/>
            <p:cNvSpPr/>
            <p:nvPr/>
          </p:nvSpPr>
          <p:spPr>
            <a:xfrm>
              <a:off x="3411440" y="4048753"/>
              <a:ext cx="1116011" cy="215444"/>
            </a:xfrm>
            <a:prstGeom prst="rect">
              <a:avLst/>
            </a:prstGeom>
          </p:spPr>
          <p:txBody>
            <a:bodyPr wrap="none">
              <a:spAutoFit/>
            </a:bodyPr>
            <a:lstStyle/>
            <a:p>
              <a:pPr algn="ctr" defTabSz="892175" eaLnBrk="0" hangingPunct="0"/>
              <a:r>
                <a:rPr lang="en-GB" altLang="zh-CN" sz="800" kern="0" dirty="0">
                  <a:solidFill>
                    <a:srgbClr val="000000"/>
                  </a:solidFill>
                </a:rPr>
                <a:t>Placebo + Paclitaxel</a:t>
              </a:r>
            </a:p>
          </p:txBody>
        </p:sp>
        <p:cxnSp>
          <p:nvCxnSpPr>
            <p:cNvPr id="21" name="Straight Connector 20"/>
            <p:cNvCxnSpPr/>
            <p:nvPr/>
          </p:nvCxnSpPr>
          <p:spPr>
            <a:xfrm>
              <a:off x="3235298" y="4156475"/>
              <a:ext cx="229937" cy="0"/>
            </a:xfrm>
            <a:prstGeom prst="line">
              <a:avLst/>
            </a:prstGeom>
            <a:noFill/>
            <a:ln w="19050">
              <a:solidFill>
                <a:srgbClr val="B2C0EC"/>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a:xfrm>
              <a:off x="4774838" y="4156475"/>
              <a:ext cx="229937" cy="0"/>
            </a:xfrm>
            <a:prstGeom prst="line">
              <a:avLst/>
            </a:prstGeom>
            <a:noFill/>
            <a:ln w="19050">
              <a:solidFill>
                <a:srgbClr val="B60D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3" name="TextBox 22"/>
          <p:cNvSpPr txBox="1"/>
          <p:nvPr/>
        </p:nvSpPr>
        <p:spPr>
          <a:xfrm>
            <a:off x="7176062" y="4127945"/>
            <a:ext cx="753732" cy="338554"/>
          </a:xfrm>
          <a:prstGeom prst="rect">
            <a:avLst/>
          </a:prstGeom>
          <a:noFill/>
        </p:spPr>
        <p:txBody>
          <a:bodyPr wrap="none" rtlCol="0">
            <a:spAutoFit/>
          </a:bodyPr>
          <a:lstStyle/>
          <a:p>
            <a:pPr algn="ctr"/>
            <a:r>
              <a:rPr lang="en-GB" sz="1600" b="1" dirty="0">
                <a:solidFill>
                  <a:srgbClr val="4D4D4D"/>
                </a:solidFill>
              </a:rPr>
              <a:t>ANG2</a:t>
            </a:r>
          </a:p>
        </p:txBody>
      </p:sp>
      <p:sp>
        <p:nvSpPr>
          <p:cNvPr id="24" name="TextBox 23"/>
          <p:cNvSpPr txBox="1"/>
          <p:nvPr/>
        </p:nvSpPr>
        <p:spPr>
          <a:xfrm>
            <a:off x="1200268" y="4129038"/>
            <a:ext cx="958917" cy="338554"/>
          </a:xfrm>
          <a:prstGeom prst="rect">
            <a:avLst/>
          </a:prstGeom>
          <a:noFill/>
        </p:spPr>
        <p:txBody>
          <a:bodyPr wrap="none" rtlCol="0">
            <a:spAutoFit/>
          </a:bodyPr>
          <a:lstStyle/>
          <a:p>
            <a:pPr algn="ctr"/>
            <a:r>
              <a:rPr lang="en-GB" sz="1600" b="1" dirty="0">
                <a:solidFill>
                  <a:srgbClr val="4D4D4D"/>
                </a:solidFill>
              </a:rPr>
              <a:t>VEGF-D</a:t>
            </a:r>
          </a:p>
        </p:txBody>
      </p:sp>
      <p:sp>
        <p:nvSpPr>
          <p:cNvPr id="25" name="TextBox 24"/>
          <p:cNvSpPr txBox="1"/>
          <p:nvPr/>
        </p:nvSpPr>
        <p:spPr>
          <a:xfrm>
            <a:off x="4290074" y="4127945"/>
            <a:ext cx="663964" cy="338554"/>
          </a:xfrm>
          <a:prstGeom prst="rect">
            <a:avLst/>
          </a:prstGeom>
          <a:noFill/>
        </p:spPr>
        <p:txBody>
          <a:bodyPr wrap="none" rtlCol="0">
            <a:spAutoFit/>
          </a:bodyPr>
          <a:lstStyle/>
          <a:p>
            <a:pPr algn="ctr"/>
            <a:r>
              <a:rPr lang="en-GB" sz="1600" b="1" dirty="0">
                <a:solidFill>
                  <a:srgbClr val="4D4D4D"/>
                </a:solidFill>
              </a:rPr>
              <a:t>PIGF</a:t>
            </a:r>
          </a:p>
        </p:txBody>
      </p:sp>
      <p:sp>
        <p:nvSpPr>
          <p:cNvPr id="26" name="TextBox 25"/>
          <p:cNvSpPr txBox="1"/>
          <p:nvPr/>
        </p:nvSpPr>
        <p:spPr>
          <a:xfrm>
            <a:off x="1702464" y="3810001"/>
            <a:ext cx="5739072" cy="338554"/>
          </a:xfrm>
          <a:prstGeom prst="rect">
            <a:avLst/>
          </a:prstGeom>
          <a:noFill/>
        </p:spPr>
        <p:txBody>
          <a:bodyPr wrap="none" rtlCol="0">
            <a:spAutoFit/>
          </a:bodyPr>
          <a:lstStyle/>
          <a:p>
            <a:pPr algn="ctr"/>
            <a:r>
              <a:rPr lang="en-GB" sz="1600" b="1" dirty="0" smtClean="0">
                <a:solidFill>
                  <a:srgbClr val="4D4D4D"/>
                </a:solidFill>
              </a:rPr>
              <a:t>Percentage </a:t>
            </a:r>
            <a:r>
              <a:rPr lang="en-GB" sz="1600" b="1" dirty="0">
                <a:solidFill>
                  <a:srgbClr val="4D4D4D"/>
                </a:solidFill>
              </a:rPr>
              <a:t>change from baseline in selected biomarkers</a:t>
            </a:r>
          </a:p>
        </p:txBody>
      </p:sp>
      <p:grpSp>
        <p:nvGrpSpPr>
          <p:cNvPr id="27" name="Group 26"/>
          <p:cNvGrpSpPr/>
          <p:nvPr/>
        </p:nvGrpSpPr>
        <p:grpSpPr>
          <a:xfrm>
            <a:off x="220958" y="4332478"/>
            <a:ext cx="2736014" cy="1864080"/>
            <a:chOff x="220958" y="4384650"/>
            <a:chExt cx="2736014" cy="1864080"/>
          </a:xfrm>
        </p:grpSpPr>
        <p:grpSp>
          <p:nvGrpSpPr>
            <p:cNvPr id="28" name="Group 27"/>
            <p:cNvGrpSpPr/>
            <p:nvPr/>
          </p:nvGrpSpPr>
          <p:grpSpPr>
            <a:xfrm>
              <a:off x="649299" y="4487408"/>
              <a:ext cx="2167305" cy="1578897"/>
              <a:chOff x="836586" y="2448719"/>
              <a:chExt cx="3901709" cy="2171700"/>
            </a:xfrm>
          </p:grpSpPr>
          <p:sp>
            <p:nvSpPr>
              <p:cNvPr id="42" name="Freeform 41"/>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43"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44" name="Line 7"/>
              <p:cNvSpPr>
                <a:spLocks noChangeShapeType="1"/>
              </p:cNvSpPr>
              <p:nvPr/>
            </p:nvSpPr>
            <p:spPr bwMode="auto">
              <a:xfrm>
                <a:off x="836615" y="2720516"/>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45" name="Line 8"/>
              <p:cNvSpPr>
                <a:spLocks noChangeShapeType="1"/>
              </p:cNvSpPr>
              <p:nvPr/>
            </p:nvSpPr>
            <p:spPr bwMode="auto">
              <a:xfrm>
                <a:off x="836615" y="3319876"/>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46" name="Line 9"/>
              <p:cNvSpPr>
                <a:spLocks noChangeShapeType="1"/>
              </p:cNvSpPr>
              <p:nvPr/>
            </p:nvSpPr>
            <p:spPr bwMode="auto">
              <a:xfrm>
                <a:off x="836615" y="362442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47" name="Line 10"/>
              <p:cNvSpPr>
                <a:spLocks noChangeShapeType="1"/>
              </p:cNvSpPr>
              <p:nvPr/>
            </p:nvSpPr>
            <p:spPr bwMode="auto">
              <a:xfrm>
                <a:off x="836615" y="4223790"/>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48"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49" name="Line 12"/>
              <p:cNvSpPr>
                <a:spLocks noChangeShapeType="1"/>
              </p:cNvSpPr>
              <p:nvPr/>
            </p:nvSpPr>
            <p:spPr bwMode="auto">
              <a:xfrm>
                <a:off x="3180684" y="4528343"/>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50" name="Line 14"/>
              <p:cNvSpPr>
                <a:spLocks noChangeShapeType="1"/>
              </p:cNvSpPr>
              <p:nvPr/>
            </p:nvSpPr>
            <p:spPr bwMode="auto">
              <a:xfrm>
                <a:off x="42735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51" name="Line 18"/>
              <p:cNvSpPr>
                <a:spLocks noChangeShapeType="1"/>
              </p:cNvSpPr>
              <p:nvPr/>
            </p:nvSpPr>
            <p:spPr bwMode="auto">
              <a:xfrm>
                <a:off x="2050341" y="4528343"/>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52"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53" name="Line 7"/>
              <p:cNvSpPr>
                <a:spLocks noChangeShapeType="1"/>
              </p:cNvSpPr>
              <p:nvPr/>
            </p:nvSpPr>
            <p:spPr bwMode="auto">
              <a:xfrm>
                <a:off x="836586" y="301530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54" name="Line 9"/>
              <p:cNvSpPr>
                <a:spLocks noChangeShapeType="1"/>
              </p:cNvSpPr>
              <p:nvPr/>
            </p:nvSpPr>
            <p:spPr bwMode="auto">
              <a:xfrm>
                <a:off x="836586" y="3925767"/>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grpSp>
        <p:sp>
          <p:nvSpPr>
            <p:cNvPr id="29" name="TextBox 28"/>
            <p:cNvSpPr txBox="1"/>
            <p:nvPr/>
          </p:nvSpPr>
          <p:spPr>
            <a:xfrm rot="16200000">
              <a:off x="-529889" y="5161958"/>
              <a:ext cx="1717138" cy="215444"/>
            </a:xfrm>
            <a:prstGeom prst="rect">
              <a:avLst/>
            </a:prstGeom>
            <a:noFill/>
          </p:spPr>
          <p:txBody>
            <a:bodyPr wrap="none" rtlCol="0">
              <a:spAutoFit/>
            </a:bodyPr>
            <a:lstStyle/>
            <a:p>
              <a:pPr algn="ctr"/>
              <a:r>
                <a:rPr lang="en-GB" sz="800" dirty="0" smtClean="0">
                  <a:solidFill>
                    <a:srgbClr val="363636"/>
                  </a:solidFill>
                </a:rPr>
                <a:t>Median percentage change (IQR)</a:t>
              </a:r>
              <a:endParaRPr lang="en-GB" sz="800" dirty="0">
                <a:solidFill>
                  <a:srgbClr val="363636"/>
                </a:solidFill>
              </a:endParaRPr>
            </a:p>
          </p:txBody>
        </p:sp>
        <p:sp>
          <p:nvSpPr>
            <p:cNvPr id="30" name="TextBox 29"/>
            <p:cNvSpPr txBox="1"/>
            <p:nvPr/>
          </p:nvSpPr>
          <p:spPr>
            <a:xfrm>
              <a:off x="348347" y="4384650"/>
              <a:ext cx="357790" cy="215444"/>
            </a:xfrm>
            <a:prstGeom prst="rect">
              <a:avLst/>
            </a:prstGeom>
            <a:noFill/>
          </p:spPr>
          <p:txBody>
            <a:bodyPr wrap="none" rtlCol="0" anchor="ctr" anchorCtr="0">
              <a:spAutoFit/>
            </a:bodyPr>
            <a:lstStyle/>
            <a:p>
              <a:pPr algn="r"/>
              <a:r>
                <a:rPr lang="en-GB" sz="800" dirty="0" smtClean="0">
                  <a:solidFill>
                    <a:srgbClr val="4D4D4D"/>
                  </a:solidFill>
                </a:rPr>
                <a:t>100</a:t>
              </a:r>
              <a:endParaRPr lang="en-GB" sz="800" dirty="0">
                <a:solidFill>
                  <a:srgbClr val="4D4D4D"/>
                </a:solidFill>
              </a:endParaRPr>
            </a:p>
          </p:txBody>
        </p:sp>
        <p:sp>
          <p:nvSpPr>
            <p:cNvPr id="31" name="TextBox 30"/>
            <p:cNvSpPr txBox="1"/>
            <p:nvPr/>
          </p:nvSpPr>
          <p:spPr>
            <a:xfrm>
              <a:off x="406055" y="4576803"/>
              <a:ext cx="300082" cy="215444"/>
            </a:xfrm>
            <a:prstGeom prst="rect">
              <a:avLst/>
            </a:prstGeom>
            <a:noFill/>
          </p:spPr>
          <p:txBody>
            <a:bodyPr wrap="none" rtlCol="0" anchor="ctr" anchorCtr="0">
              <a:spAutoFit/>
            </a:bodyPr>
            <a:lstStyle/>
            <a:p>
              <a:pPr algn="r"/>
              <a:r>
                <a:rPr lang="en-GB" sz="800" dirty="0" smtClean="0">
                  <a:solidFill>
                    <a:srgbClr val="4D4D4D"/>
                  </a:solidFill>
                </a:rPr>
                <a:t>80</a:t>
              </a:r>
              <a:endParaRPr lang="en-GB" sz="800" dirty="0">
                <a:solidFill>
                  <a:srgbClr val="4D4D4D"/>
                </a:solidFill>
              </a:endParaRPr>
            </a:p>
          </p:txBody>
        </p:sp>
        <p:sp>
          <p:nvSpPr>
            <p:cNvPr id="32" name="TextBox 31"/>
            <p:cNvSpPr txBox="1"/>
            <p:nvPr/>
          </p:nvSpPr>
          <p:spPr>
            <a:xfrm>
              <a:off x="406055" y="4793325"/>
              <a:ext cx="300082" cy="215444"/>
            </a:xfrm>
            <a:prstGeom prst="rect">
              <a:avLst/>
            </a:prstGeom>
            <a:noFill/>
          </p:spPr>
          <p:txBody>
            <a:bodyPr wrap="none" rtlCol="0" anchor="ctr" anchorCtr="0">
              <a:spAutoFit/>
            </a:bodyPr>
            <a:lstStyle/>
            <a:p>
              <a:pPr algn="r"/>
              <a:r>
                <a:rPr lang="en-GB" sz="800" dirty="0" smtClean="0">
                  <a:solidFill>
                    <a:srgbClr val="4D4D4D"/>
                  </a:solidFill>
                </a:rPr>
                <a:t>60</a:t>
              </a:r>
              <a:endParaRPr lang="en-GB" sz="800" dirty="0">
                <a:solidFill>
                  <a:srgbClr val="4D4D4D"/>
                </a:solidFill>
              </a:endParaRPr>
            </a:p>
          </p:txBody>
        </p:sp>
        <p:sp>
          <p:nvSpPr>
            <p:cNvPr id="33" name="TextBox 32"/>
            <p:cNvSpPr txBox="1"/>
            <p:nvPr/>
          </p:nvSpPr>
          <p:spPr>
            <a:xfrm>
              <a:off x="406055" y="5009848"/>
              <a:ext cx="300082" cy="215444"/>
            </a:xfrm>
            <a:prstGeom prst="rect">
              <a:avLst/>
            </a:prstGeom>
            <a:noFill/>
          </p:spPr>
          <p:txBody>
            <a:bodyPr wrap="none" rtlCol="0" anchor="ctr" anchorCtr="0">
              <a:spAutoFit/>
            </a:bodyPr>
            <a:lstStyle/>
            <a:p>
              <a:pPr algn="r"/>
              <a:r>
                <a:rPr lang="en-GB" sz="800" dirty="0" smtClean="0">
                  <a:solidFill>
                    <a:srgbClr val="4D4D4D"/>
                  </a:solidFill>
                </a:rPr>
                <a:t>40</a:t>
              </a:r>
              <a:endParaRPr lang="en-GB" sz="800" dirty="0">
                <a:solidFill>
                  <a:srgbClr val="4D4D4D"/>
                </a:solidFill>
              </a:endParaRPr>
            </a:p>
          </p:txBody>
        </p:sp>
        <p:sp>
          <p:nvSpPr>
            <p:cNvPr id="34" name="TextBox 33"/>
            <p:cNvSpPr txBox="1"/>
            <p:nvPr/>
          </p:nvSpPr>
          <p:spPr>
            <a:xfrm>
              <a:off x="348347" y="5664566"/>
              <a:ext cx="357790" cy="215444"/>
            </a:xfrm>
            <a:prstGeom prst="rect">
              <a:avLst/>
            </a:prstGeom>
            <a:noFill/>
          </p:spPr>
          <p:txBody>
            <a:bodyPr wrap="none" rtlCol="0" anchor="ctr" anchorCtr="0">
              <a:spAutoFit/>
            </a:bodyPr>
            <a:lstStyle/>
            <a:p>
              <a:pPr algn="r"/>
              <a:r>
                <a:rPr lang="en-GB" sz="800" dirty="0" smtClean="0">
                  <a:solidFill>
                    <a:srgbClr val="4D4D4D"/>
                  </a:solidFill>
                </a:rPr>
                <a:t>–20</a:t>
              </a:r>
              <a:endParaRPr lang="en-GB" sz="800" dirty="0">
                <a:solidFill>
                  <a:srgbClr val="4D4D4D"/>
                </a:solidFill>
              </a:endParaRPr>
            </a:p>
          </p:txBody>
        </p:sp>
        <p:sp>
          <p:nvSpPr>
            <p:cNvPr id="35" name="TextBox 34"/>
            <p:cNvSpPr txBox="1"/>
            <p:nvPr/>
          </p:nvSpPr>
          <p:spPr>
            <a:xfrm>
              <a:off x="348347" y="5890615"/>
              <a:ext cx="357790" cy="215444"/>
            </a:xfrm>
            <a:prstGeom prst="rect">
              <a:avLst/>
            </a:prstGeom>
            <a:noFill/>
          </p:spPr>
          <p:txBody>
            <a:bodyPr wrap="none" rtlCol="0" anchor="ctr" anchorCtr="0">
              <a:spAutoFit/>
            </a:bodyPr>
            <a:lstStyle/>
            <a:p>
              <a:pPr algn="r"/>
              <a:r>
                <a:rPr lang="en-GB" sz="800" dirty="0" smtClean="0">
                  <a:solidFill>
                    <a:srgbClr val="4D4D4D"/>
                  </a:solidFill>
                </a:rPr>
                <a:t>–40</a:t>
              </a:r>
              <a:endParaRPr lang="en-GB" sz="800" dirty="0">
                <a:solidFill>
                  <a:srgbClr val="4D4D4D"/>
                </a:solidFill>
              </a:endParaRPr>
            </a:p>
          </p:txBody>
        </p:sp>
        <p:sp>
          <p:nvSpPr>
            <p:cNvPr id="36" name="TextBox 35"/>
            <p:cNvSpPr txBox="1"/>
            <p:nvPr/>
          </p:nvSpPr>
          <p:spPr>
            <a:xfrm>
              <a:off x="411088" y="6033285"/>
              <a:ext cx="580608" cy="215444"/>
            </a:xfrm>
            <a:prstGeom prst="rect">
              <a:avLst/>
            </a:prstGeom>
            <a:noFill/>
          </p:spPr>
          <p:txBody>
            <a:bodyPr wrap="none" rtlCol="0" anchor="t" anchorCtr="0">
              <a:spAutoFit/>
            </a:bodyPr>
            <a:lstStyle/>
            <a:p>
              <a:pPr algn="ctr"/>
              <a:r>
                <a:rPr lang="en-GB" sz="800" dirty="0" smtClean="0">
                  <a:solidFill>
                    <a:srgbClr val="4D4D4D"/>
                  </a:solidFill>
                </a:rPr>
                <a:t>Baseline</a:t>
              </a:r>
              <a:endParaRPr lang="en-GB" sz="800" dirty="0">
                <a:solidFill>
                  <a:srgbClr val="4D4D4D"/>
                </a:solidFill>
              </a:endParaRPr>
            </a:p>
          </p:txBody>
        </p:sp>
        <p:sp>
          <p:nvSpPr>
            <p:cNvPr id="37" name="TextBox 36"/>
            <p:cNvSpPr txBox="1"/>
            <p:nvPr/>
          </p:nvSpPr>
          <p:spPr>
            <a:xfrm>
              <a:off x="1001318" y="6033285"/>
              <a:ext cx="633508" cy="215444"/>
            </a:xfrm>
            <a:prstGeom prst="rect">
              <a:avLst/>
            </a:prstGeom>
            <a:noFill/>
          </p:spPr>
          <p:txBody>
            <a:bodyPr wrap="none" rtlCol="0" anchor="t" anchorCtr="0">
              <a:spAutoFit/>
            </a:bodyPr>
            <a:lstStyle/>
            <a:p>
              <a:pPr algn="ctr"/>
              <a:r>
                <a:rPr lang="en-GB" sz="800" dirty="0" smtClean="0">
                  <a:solidFill>
                    <a:srgbClr val="4D4D4D"/>
                  </a:solidFill>
                </a:rPr>
                <a:t>Infusion 4</a:t>
              </a:r>
              <a:endParaRPr lang="en-GB" sz="800" dirty="0">
                <a:solidFill>
                  <a:srgbClr val="4D4D4D"/>
                </a:solidFill>
              </a:endParaRPr>
            </a:p>
          </p:txBody>
        </p:sp>
        <p:sp>
          <p:nvSpPr>
            <p:cNvPr id="38" name="TextBox 37"/>
            <p:cNvSpPr txBox="1"/>
            <p:nvPr/>
          </p:nvSpPr>
          <p:spPr>
            <a:xfrm>
              <a:off x="1642585" y="6033286"/>
              <a:ext cx="633508" cy="215444"/>
            </a:xfrm>
            <a:prstGeom prst="rect">
              <a:avLst/>
            </a:prstGeom>
            <a:noFill/>
          </p:spPr>
          <p:txBody>
            <a:bodyPr wrap="none" rtlCol="0" anchor="t" anchorCtr="0">
              <a:spAutoFit/>
            </a:bodyPr>
            <a:lstStyle/>
            <a:p>
              <a:pPr algn="ctr"/>
              <a:r>
                <a:rPr lang="en-GB" sz="800" dirty="0" smtClean="0">
                  <a:solidFill>
                    <a:srgbClr val="4D4D4D"/>
                  </a:solidFill>
                </a:rPr>
                <a:t>Infusion 7</a:t>
              </a:r>
              <a:endParaRPr lang="en-GB" sz="800" dirty="0">
                <a:solidFill>
                  <a:srgbClr val="4D4D4D"/>
                </a:solidFill>
              </a:endParaRPr>
            </a:p>
          </p:txBody>
        </p:sp>
        <p:sp>
          <p:nvSpPr>
            <p:cNvPr id="39" name="TextBox 38"/>
            <p:cNvSpPr txBox="1"/>
            <p:nvPr/>
          </p:nvSpPr>
          <p:spPr>
            <a:xfrm>
              <a:off x="2158355" y="6033285"/>
              <a:ext cx="798617" cy="215444"/>
            </a:xfrm>
            <a:prstGeom prst="rect">
              <a:avLst/>
            </a:prstGeom>
            <a:noFill/>
          </p:spPr>
          <p:txBody>
            <a:bodyPr wrap="none" rtlCol="0" anchor="t" anchorCtr="0">
              <a:spAutoFit/>
            </a:bodyPr>
            <a:lstStyle/>
            <a:p>
              <a:pPr algn="ctr"/>
              <a:r>
                <a:rPr lang="en-GB" sz="800" spc="-10" dirty="0" smtClean="0">
                  <a:solidFill>
                    <a:srgbClr val="4D4D4D"/>
                  </a:solidFill>
                </a:rPr>
                <a:t>30d follow-up</a:t>
              </a:r>
              <a:endParaRPr lang="en-GB" sz="800" spc="-10" dirty="0">
                <a:solidFill>
                  <a:srgbClr val="4D4D4D"/>
                </a:solidFill>
              </a:endParaRPr>
            </a:p>
          </p:txBody>
        </p:sp>
        <p:sp>
          <p:nvSpPr>
            <p:cNvPr id="40" name="TextBox 39"/>
            <p:cNvSpPr txBox="1"/>
            <p:nvPr/>
          </p:nvSpPr>
          <p:spPr>
            <a:xfrm>
              <a:off x="406055" y="5228930"/>
              <a:ext cx="300082" cy="215444"/>
            </a:xfrm>
            <a:prstGeom prst="rect">
              <a:avLst/>
            </a:prstGeom>
            <a:noFill/>
          </p:spPr>
          <p:txBody>
            <a:bodyPr wrap="none" rtlCol="0" anchor="ctr" anchorCtr="0">
              <a:spAutoFit/>
            </a:bodyPr>
            <a:lstStyle/>
            <a:p>
              <a:pPr algn="r"/>
              <a:r>
                <a:rPr lang="en-GB" sz="800" dirty="0" smtClean="0">
                  <a:solidFill>
                    <a:srgbClr val="4D4D4D"/>
                  </a:solidFill>
                </a:rPr>
                <a:t>20</a:t>
              </a:r>
              <a:endParaRPr lang="en-GB" sz="800" dirty="0">
                <a:solidFill>
                  <a:srgbClr val="4D4D4D"/>
                </a:solidFill>
              </a:endParaRPr>
            </a:p>
          </p:txBody>
        </p:sp>
        <p:sp>
          <p:nvSpPr>
            <p:cNvPr id="41" name="TextBox 40"/>
            <p:cNvSpPr txBox="1"/>
            <p:nvPr/>
          </p:nvSpPr>
          <p:spPr>
            <a:xfrm>
              <a:off x="463763" y="5448012"/>
              <a:ext cx="242374" cy="215444"/>
            </a:xfrm>
            <a:prstGeom prst="rect">
              <a:avLst/>
            </a:prstGeom>
            <a:noFill/>
          </p:spPr>
          <p:txBody>
            <a:bodyPr wrap="none" rtlCol="0" anchor="ctr" anchorCtr="0">
              <a:spAutoFit/>
            </a:bodyPr>
            <a:lstStyle/>
            <a:p>
              <a:pPr algn="r"/>
              <a:r>
                <a:rPr lang="en-GB" sz="800" dirty="0" smtClean="0">
                  <a:solidFill>
                    <a:srgbClr val="4D4D4D"/>
                  </a:solidFill>
                </a:rPr>
                <a:t>0</a:t>
              </a:r>
              <a:endParaRPr lang="en-GB" sz="800" dirty="0">
                <a:solidFill>
                  <a:srgbClr val="4D4D4D"/>
                </a:solidFill>
              </a:endParaRPr>
            </a:p>
          </p:txBody>
        </p:sp>
      </p:grpSp>
      <p:grpSp>
        <p:nvGrpSpPr>
          <p:cNvPr id="55" name="Group 54"/>
          <p:cNvGrpSpPr/>
          <p:nvPr/>
        </p:nvGrpSpPr>
        <p:grpSpPr>
          <a:xfrm>
            <a:off x="3058298" y="4187206"/>
            <a:ext cx="2940994" cy="2048812"/>
            <a:chOff x="258541" y="4398845"/>
            <a:chExt cx="2651627" cy="1849884"/>
          </a:xfrm>
        </p:grpSpPr>
        <p:grpSp>
          <p:nvGrpSpPr>
            <p:cNvPr id="56" name="Group 55"/>
            <p:cNvGrpSpPr/>
            <p:nvPr/>
          </p:nvGrpSpPr>
          <p:grpSpPr>
            <a:xfrm>
              <a:off x="649299" y="4487408"/>
              <a:ext cx="2167305" cy="1578897"/>
              <a:chOff x="836586" y="2448719"/>
              <a:chExt cx="3901709" cy="2171700"/>
            </a:xfrm>
          </p:grpSpPr>
          <p:sp>
            <p:nvSpPr>
              <p:cNvPr id="71" name="Freeform 70"/>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72"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73" name="Line 7"/>
              <p:cNvSpPr>
                <a:spLocks noChangeShapeType="1"/>
              </p:cNvSpPr>
              <p:nvPr/>
            </p:nvSpPr>
            <p:spPr bwMode="auto">
              <a:xfrm>
                <a:off x="836615" y="2720516"/>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74" name="Line 8"/>
              <p:cNvSpPr>
                <a:spLocks noChangeShapeType="1"/>
              </p:cNvSpPr>
              <p:nvPr/>
            </p:nvSpPr>
            <p:spPr bwMode="auto">
              <a:xfrm>
                <a:off x="836615" y="322083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75" name="Line 9"/>
              <p:cNvSpPr>
                <a:spLocks noChangeShapeType="1"/>
              </p:cNvSpPr>
              <p:nvPr/>
            </p:nvSpPr>
            <p:spPr bwMode="auto">
              <a:xfrm>
                <a:off x="836615" y="348246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76" name="Line 10"/>
              <p:cNvSpPr>
                <a:spLocks noChangeShapeType="1"/>
              </p:cNvSpPr>
              <p:nvPr/>
            </p:nvSpPr>
            <p:spPr bwMode="auto">
              <a:xfrm>
                <a:off x="836615" y="3999012"/>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77"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78" name="Line 12"/>
              <p:cNvSpPr>
                <a:spLocks noChangeShapeType="1"/>
              </p:cNvSpPr>
              <p:nvPr/>
            </p:nvSpPr>
            <p:spPr bwMode="auto">
              <a:xfrm>
                <a:off x="3157490" y="4528343"/>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79" name="Line 14"/>
              <p:cNvSpPr>
                <a:spLocks noChangeShapeType="1"/>
              </p:cNvSpPr>
              <p:nvPr/>
            </p:nvSpPr>
            <p:spPr bwMode="auto">
              <a:xfrm>
                <a:off x="42735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80" name="Line 18"/>
              <p:cNvSpPr>
                <a:spLocks noChangeShapeType="1"/>
              </p:cNvSpPr>
              <p:nvPr/>
            </p:nvSpPr>
            <p:spPr bwMode="auto">
              <a:xfrm>
                <a:off x="2050341" y="4528343"/>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81"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82" name="Line 7"/>
              <p:cNvSpPr>
                <a:spLocks noChangeShapeType="1"/>
              </p:cNvSpPr>
              <p:nvPr/>
            </p:nvSpPr>
            <p:spPr bwMode="auto">
              <a:xfrm>
                <a:off x="836586" y="296206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83" name="Line 9"/>
              <p:cNvSpPr>
                <a:spLocks noChangeShapeType="1"/>
              </p:cNvSpPr>
              <p:nvPr/>
            </p:nvSpPr>
            <p:spPr bwMode="auto">
              <a:xfrm>
                <a:off x="836586" y="3742396"/>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84" name="Line 10"/>
              <p:cNvSpPr>
                <a:spLocks noChangeShapeType="1"/>
              </p:cNvSpPr>
              <p:nvPr/>
            </p:nvSpPr>
            <p:spPr bwMode="auto">
              <a:xfrm>
                <a:off x="836589" y="425926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grpSp>
        <p:sp>
          <p:nvSpPr>
            <p:cNvPr id="57" name="TextBox 56"/>
            <p:cNvSpPr txBox="1"/>
            <p:nvPr/>
          </p:nvSpPr>
          <p:spPr>
            <a:xfrm rot="16200000">
              <a:off x="-419543" y="5166662"/>
              <a:ext cx="1550414" cy="194246"/>
            </a:xfrm>
            <a:prstGeom prst="rect">
              <a:avLst/>
            </a:prstGeom>
            <a:noFill/>
          </p:spPr>
          <p:txBody>
            <a:bodyPr wrap="none" rtlCol="0">
              <a:spAutoFit/>
            </a:bodyPr>
            <a:lstStyle/>
            <a:p>
              <a:pPr algn="ctr"/>
              <a:r>
                <a:rPr lang="en-GB" sz="800" dirty="0" smtClean="0">
                  <a:solidFill>
                    <a:srgbClr val="363636"/>
                  </a:solidFill>
                </a:rPr>
                <a:t>Median percentage change (IQR)</a:t>
              </a:r>
              <a:endParaRPr lang="en-GB" sz="800" dirty="0">
                <a:solidFill>
                  <a:srgbClr val="363636"/>
                </a:solidFill>
              </a:endParaRPr>
            </a:p>
          </p:txBody>
        </p:sp>
        <p:sp>
          <p:nvSpPr>
            <p:cNvPr id="58" name="TextBox 57"/>
            <p:cNvSpPr txBox="1"/>
            <p:nvPr/>
          </p:nvSpPr>
          <p:spPr>
            <a:xfrm>
              <a:off x="332469" y="4398845"/>
              <a:ext cx="374617" cy="194526"/>
            </a:xfrm>
            <a:prstGeom prst="rect">
              <a:avLst/>
            </a:prstGeom>
            <a:noFill/>
          </p:spPr>
          <p:txBody>
            <a:bodyPr wrap="none" rtlCol="0" anchor="ctr" anchorCtr="0">
              <a:spAutoFit/>
            </a:bodyPr>
            <a:lstStyle/>
            <a:p>
              <a:pPr algn="r"/>
              <a:r>
                <a:rPr lang="en-GB" sz="800" dirty="0" smtClean="0">
                  <a:solidFill>
                    <a:srgbClr val="4D4D4D"/>
                  </a:solidFill>
                </a:rPr>
                <a:t>1400</a:t>
              </a:r>
              <a:endParaRPr lang="en-GB" sz="800" dirty="0">
                <a:solidFill>
                  <a:srgbClr val="4D4D4D"/>
                </a:solidFill>
              </a:endParaRPr>
            </a:p>
          </p:txBody>
        </p:sp>
        <p:sp>
          <p:nvSpPr>
            <p:cNvPr id="59" name="TextBox 58"/>
            <p:cNvSpPr txBox="1"/>
            <p:nvPr/>
          </p:nvSpPr>
          <p:spPr>
            <a:xfrm>
              <a:off x="332469" y="4591000"/>
              <a:ext cx="374617" cy="194526"/>
            </a:xfrm>
            <a:prstGeom prst="rect">
              <a:avLst/>
            </a:prstGeom>
            <a:noFill/>
          </p:spPr>
          <p:txBody>
            <a:bodyPr wrap="none" rtlCol="0" anchor="ctr" anchorCtr="0">
              <a:spAutoFit/>
            </a:bodyPr>
            <a:lstStyle/>
            <a:p>
              <a:pPr algn="r"/>
              <a:r>
                <a:rPr lang="en-GB" sz="800" dirty="0" smtClean="0">
                  <a:solidFill>
                    <a:srgbClr val="4D4D4D"/>
                  </a:solidFill>
                </a:rPr>
                <a:t>1200</a:t>
              </a:r>
              <a:endParaRPr lang="en-GB" sz="800" dirty="0">
                <a:solidFill>
                  <a:srgbClr val="4D4D4D"/>
                </a:solidFill>
              </a:endParaRPr>
            </a:p>
          </p:txBody>
        </p:sp>
        <p:sp>
          <p:nvSpPr>
            <p:cNvPr id="60" name="TextBox 59"/>
            <p:cNvSpPr txBox="1"/>
            <p:nvPr/>
          </p:nvSpPr>
          <p:spPr>
            <a:xfrm>
              <a:off x="332469" y="4768815"/>
              <a:ext cx="374617" cy="194526"/>
            </a:xfrm>
            <a:prstGeom prst="rect">
              <a:avLst/>
            </a:prstGeom>
            <a:noFill/>
          </p:spPr>
          <p:txBody>
            <a:bodyPr wrap="none" rtlCol="0" anchor="ctr" anchorCtr="0">
              <a:spAutoFit/>
            </a:bodyPr>
            <a:lstStyle/>
            <a:p>
              <a:pPr algn="r"/>
              <a:r>
                <a:rPr lang="en-GB" sz="800" dirty="0" smtClean="0">
                  <a:solidFill>
                    <a:srgbClr val="4D4D4D"/>
                  </a:solidFill>
                </a:rPr>
                <a:t>1000</a:t>
              </a:r>
              <a:endParaRPr lang="en-GB" sz="800" dirty="0">
                <a:solidFill>
                  <a:srgbClr val="4D4D4D"/>
                </a:solidFill>
              </a:endParaRPr>
            </a:p>
          </p:txBody>
        </p:sp>
        <p:sp>
          <p:nvSpPr>
            <p:cNvPr id="61" name="TextBox 60"/>
            <p:cNvSpPr txBox="1"/>
            <p:nvPr/>
          </p:nvSpPr>
          <p:spPr>
            <a:xfrm>
              <a:off x="384497" y="4955236"/>
              <a:ext cx="322587" cy="194526"/>
            </a:xfrm>
            <a:prstGeom prst="rect">
              <a:avLst/>
            </a:prstGeom>
            <a:noFill/>
          </p:spPr>
          <p:txBody>
            <a:bodyPr wrap="none" rtlCol="0" anchor="ctr" anchorCtr="0">
              <a:spAutoFit/>
            </a:bodyPr>
            <a:lstStyle/>
            <a:p>
              <a:pPr algn="r"/>
              <a:r>
                <a:rPr lang="en-GB" sz="800" dirty="0" smtClean="0">
                  <a:solidFill>
                    <a:srgbClr val="4D4D4D"/>
                  </a:solidFill>
                </a:rPr>
                <a:t>800</a:t>
              </a:r>
              <a:endParaRPr lang="en-GB" sz="800" dirty="0">
                <a:solidFill>
                  <a:srgbClr val="4D4D4D"/>
                </a:solidFill>
              </a:endParaRPr>
            </a:p>
          </p:txBody>
        </p:sp>
        <p:sp>
          <p:nvSpPr>
            <p:cNvPr id="62" name="TextBox 61"/>
            <p:cNvSpPr txBox="1"/>
            <p:nvPr/>
          </p:nvSpPr>
          <p:spPr>
            <a:xfrm>
              <a:off x="384497" y="5515342"/>
              <a:ext cx="322587" cy="194526"/>
            </a:xfrm>
            <a:prstGeom prst="rect">
              <a:avLst/>
            </a:prstGeom>
            <a:noFill/>
          </p:spPr>
          <p:txBody>
            <a:bodyPr wrap="none" rtlCol="0" anchor="ctr" anchorCtr="0">
              <a:spAutoFit/>
            </a:bodyPr>
            <a:lstStyle/>
            <a:p>
              <a:pPr algn="r"/>
              <a:r>
                <a:rPr lang="en-GB" sz="800" dirty="0" smtClean="0">
                  <a:solidFill>
                    <a:srgbClr val="4D4D4D"/>
                  </a:solidFill>
                </a:rPr>
                <a:t>200</a:t>
              </a:r>
              <a:endParaRPr lang="en-GB" sz="800" dirty="0">
                <a:solidFill>
                  <a:srgbClr val="4D4D4D"/>
                </a:solidFill>
              </a:endParaRPr>
            </a:p>
          </p:txBody>
        </p:sp>
        <p:sp>
          <p:nvSpPr>
            <p:cNvPr id="63" name="TextBox 62"/>
            <p:cNvSpPr txBox="1"/>
            <p:nvPr/>
          </p:nvSpPr>
          <p:spPr>
            <a:xfrm>
              <a:off x="332469" y="5904810"/>
              <a:ext cx="374617" cy="194526"/>
            </a:xfrm>
            <a:prstGeom prst="rect">
              <a:avLst/>
            </a:prstGeom>
            <a:noFill/>
          </p:spPr>
          <p:txBody>
            <a:bodyPr wrap="none" rtlCol="0" anchor="ctr" anchorCtr="0">
              <a:spAutoFit/>
            </a:bodyPr>
            <a:lstStyle/>
            <a:p>
              <a:pPr algn="r"/>
              <a:r>
                <a:rPr lang="en-GB" sz="800" dirty="0" smtClean="0">
                  <a:solidFill>
                    <a:srgbClr val="4D4D4D"/>
                  </a:solidFill>
                </a:rPr>
                <a:t>–200</a:t>
              </a:r>
              <a:endParaRPr lang="en-GB" sz="800" dirty="0">
                <a:solidFill>
                  <a:srgbClr val="4D4D4D"/>
                </a:solidFill>
              </a:endParaRPr>
            </a:p>
          </p:txBody>
        </p:sp>
        <p:sp>
          <p:nvSpPr>
            <p:cNvPr id="64" name="TextBox 63"/>
            <p:cNvSpPr txBox="1"/>
            <p:nvPr/>
          </p:nvSpPr>
          <p:spPr>
            <a:xfrm>
              <a:off x="411088" y="6033285"/>
              <a:ext cx="580608" cy="215444"/>
            </a:xfrm>
            <a:prstGeom prst="rect">
              <a:avLst/>
            </a:prstGeom>
            <a:noFill/>
          </p:spPr>
          <p:txBody>
            <a:bodyPr wrap="none" rtlCol="0" anchor="t" anchorCtr="0">
              <a:spAutoFit/>
            </a:bodyPr>
            <a:lstStyle/>
            <a:p>
              <a:pPr algn="ctr"/>
              <a:r>
                <a:rPr lang="en-GB" sz="800" dirty="0" smtClean="0">
                  <a:solidFill>
                    <a:srgbClr val="4D4D4D"/>
                  </a:solidFill>
                </a:rPr>
                <a:t>Baseline</a:t>
              </a:r>
              <a:endParaRPr lang="en-GB" sz="800" dirty="0">
                <a:solidFill>
                  <a:srgbClr val="4D4D4D"/>
                </a:solidFill>
              </a:endParaRPr>
            </a:p>
          </p:txBody>
        </p:sp>
        <p:sp>
          <p:nvSpPr>
            <p:cNvPr id="65" name="TextBox 64"/>
            <p:cNvSpPr txBox="1"/>
            <p:nvPr/>
          </p:nvSpPr>
          <p:spPr>
            <a:xfrm>
              <a:off x="1032483" y="6033285"/>
              <a:ext cx="571176" cy="194526"/>
            </a:xfrm>
            <a:prstGeom prst="rect">
              <a:avLst/>
            </a:prstGeom>
            <a:noFill/>
          </p:spPr>
          <p:txBody>
            <a:bodyPr wrap="none" rtlCol="0" anchor="t" anchorCtr="0">
              <a:spAutoFit/>
            </a:bodyPr>
            <a:lstStyle/>
            <a:p>
              <a:pPr algn="ctr"/>
              <a:r>
                <a:rPr lang="en-GB" sz="800" dirty="0" smtClean="0">
                  <a:solidFill>
                    <a:srgbClr val="4D4D4D"/>
                  </a:solidFill>
                </a:rPr>
                <a:t>Infusion 4</a:t>
              </a:r>
              <a:endParaRPr lang="en-GB" sz="800" dirty="0">
                <a:solidFill>
                  <a:srgbClr val="4D4D4D"/>
                </a:solidFill>
              </a:endParaRPr>
            </a:p>
          </p:txBody>
        </p:sp>
        <p:sp>
          <p:nvSpPr>
            <p:cNvPr id="66" name="TextBox 65"/>
            <p:cNvSpPr txBox="1"/>
            <p:nvPr/>
          </p:nvSpPr>
          <p:spPr>
            <a:xfrm>
              <a:off x="1660867" y="6033286"/>
              <a:ext cx="571176" cy="194526"/>
            </a:xfrm>
            <a:prstGeom prst="rect">
              <a:avLst/>
            </a:prstGeom>
            <a:noFill/>
          </p:spPr>
          <p:txBody>
            <a:bodyPr wrap="none" rtlCol="0" anchor="t" anchorCtr="0">
              <a:spAutoFit/>
            </a:bodyPr>
            <a:lstStyle/>
            <a:p>
              <a:pPr algn="ctr"/>
              <a:r>
                <a:rPr lang="en-GB" sz="800" dirty="0" smtClean="0">
                  <a:solidFill>
                    <a:srgbClr val="4D4D4D"/>
                  </a:solidFill>
                </a:rPr>
                <a:t>Infusion 7</a:t>
              </a:r>
              <a:endParaRPr lang="en-GB" sz="800" dirty="0">
                <a:solidFill>
                  <a:srgbClr val="4D4D4D"/>
                </a:solidFill>
              </a:endParaRPr>
            </a:p>
          </p:txBody>
        </p:sp>
        <p:sp>
          <p:nvSpPr>
            <p:cNvPr id="67" name="TextBox 66"/>
            <p:cNvSpPr txBox="1"/>
            <p:nvPr/>
          </p:nvSpPr>
          <p:spPr>
            <a:xfrm>
              <a:off x="2205159" y="6033285"/>
              <a:ext cx="705009" cy="194526"/>
            </a:xfrm>
            <a:prstGeom prst="rect">
              <a:avLst/>
            </a:prstGeom>
            <a:noFill/>
          </p:spPr>
          <p:txBody>
            <a:bodyPr wrap="none" rtlCol="0" anchor="t" anchorCtr="0">
              <a:spAutoFit/>
            </a:bodyPr>
            <a:lstStyle/>
            <a:p>
              <a:pPr algn="ctr"/>
              <a:r>
                <a:rPr lang="en-GB" sz="800" spc="-10" dirty="0">
                  <a:solidFill>
                    <a:srgbClr val="4D4D4D"/>
                  </a:solidFill>
                </a:rPr>
                <a:t>30d follow-up</a:t>
              </a:r>
            </a:p>
          </p:txBody>
        </p:sp>
        <p:sp>
          <p:nvSpPr>
            <p:cNvPr id="68" name="TextBox 67"/>
            <p:cNvSpPr txBox="1"/>
            <p:nvPr/>
          </p:nvSpPr>
          <p:spPr>
            <a:xfrm>
              <a:off x="384497" y="5139913"/>
              <a:ext cx="322587" cy="194526"/>
            </a:xfrm>
            <a:prstGeom prst="rect">
              <a:avLst/>
            </a:prstGeom>
            <a:noFill/>
          </p:spPr>
          <p:txBody>
            <a:bodyPr wrap="none" rtlCol="0" anchor="ctr" anchorCtr="0">
              <a:spAutoFit/>
            </a:bodyPr>
            <a:lstStyle/>
            <a:p>
              <a:pPr algn="r"/>
              <a:r>
                <a:rPr lang="en-GB" sz="800" dirty="0" smtClean="0">
                  <a:solidFill>
                    <a:srgbClr val="4D4D4D"/>
                  </a:solidFill>
                </a:rPr>
                <a:t>600</a:t>
              </a:r>
              <a:endParaRPr lang="en-GB" sz="800" dirty="0">
                <a:solidFill>
                  <a:srgbClr val="4D4D4D"/>
                </a:solidFill>
              </a:endParaRPr>
            </a:p>
          </p:txBody>
        </p:sp>
        <p:sp>
          <p:nvSpPr>
            <p:cNvPr id="69" name="TextBox 68"/>
            <p:cNvSpPr txBox="1"/>
            <p:nvPr/>
          </p:nvSpPr>
          <p:spPr>
            <a:xfrm>
              <a:off x="384497" y="5328892"/>
              <a:ext cx="322587" cy="194526"/>
            </a:xfrm>
            <a:prstGeom prst="rect">
              <a:avLst/>
            </a:prstGeom>
            <a:noFill/>
          </p:spPr>
          <p:txBody>
            <a:bodyPr wrap="none" rtlCol="0" anchor="ctr" anchorCtr="0">
              <a:spAutoFit/>
            </a:bodyPr>
            <a:lstStyle/>
            <a:p>
              <a:pPr algn="r"/>
              <a:r>
                <a:rPr lang="en-GB" sz="800" dirty="0" smtClean="0">
                  <a:solidFill>
                    <a:srgbClr val="4D4D4D"/>
                  </a:solidFill>
                </a:rPr>
                <a:t>400</a:t>
              </a:r>
              <a:endParaRPr lang="en-GB" sz="800" dirty="0">
                <a:solidFill>
                  <a:srgbClr val="4D4D4D"/>
                </a:solidFill>
              </a:endParaRPr>
            </a:p>
          </p:txBody>
        </p:sp>
        <p:sp>
          <p:nvSpPr>
            <p:cNvPr id="70" name="TextBox 69"/>
            <p:cNvSpPr txBox="1"/>
            <p:nvPr/>
          </p:nvSpPr>
          <p:spPr>
            <a:xfrm>
              <a:off x="488558" y="5704551"/>
              <a:ext cx="218527" cy="194526"/>
            </a:xfrm>
            <a:prstGeom prst="rect">
              <a:avLst/>
            </a:prstGeom>
            <a:noFill/>
          </p:spPr>
          <p:txBody>
            <a:bodyPr wrap="none" rtlCol="0" anchor="ctr" anchorCtr="0">
              <a:spAutoFit/>
            </a:bodyPr>
            <a:lstStyle/>
            <a:p>
              <a:pPr algn="r"/>
              <a:r>
                <a:rPr lang="en-GB" sz="800" dirty="0" smtClean="0">
                  <a:solidFill>
                    <a:srgbClr val="4D4D4D"/>
                  </a:solidFill>
                </a:rPr>
                <a:t>0</a:t>
              </a:r>
              <a:endParaRPr lang="en-GB" sz="800" dirty="0">
                <a:solidFill>
                  <a:srgbClr val="4D4D4D"/>
                </a:solidFill>
              </a:endParaRPr>
            </a:p>
          </p:txBody>
        </p:sp>
      </p:grpSp>
      <p:grpSp>
        <p:nvGrpSpPr>
          <p:cNvPr id="85" name="Group 84"/>
          <p:cNvGrpSpPr/>
          <p:nvPr/>
        </p:nvGrpSpPr>
        <p:grpSpPr>
          <a:xfrm>
            <a:off x="5997076" y="4127945"/>
            <a:ext cx="2992697" cy="2106271"/>
            <a:chOff x="259682" y="4384650"/>
            <a:chExt cx="2624094" cy="1864079"/>
          </a:xfrm>
        </p:grpSpPr>
        <p:grpSp>
          <p:nvGrpSpPr>
            <p:cNvPr id="86" name="Group 85"/>
            <p:cNvGrpSpPr/>
            <p:nvPr/>
          </p:nvGrpSpPr>
          <p:grpSpPr>
            <a:xfrm>
              <a:off x="649288" y="4487408"/>
              <a:ext cx="2167316" cy="1578897"/>
              <a:chOff x="836564" y="2448719"/>
              <a:chExt cx="3901731" cy="2171700"/>
            </a:xfrm>
          </p:grpSpPr>
          <p:sp>
            <p:nvSpPr>
              <p:cNvPr id="103" name="Freeform 102"/>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104"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105" name="Line 7"/>
              <p:cNvSpPr>
                <a:spLocks noChangeShapeType="1"/>
              </p:cNvSpPr>
              <p:nvPr/>
            </p:nvSpPr>
            <p:spPr bwMode="auto">
              <a:xfrm>
                <a:off x="836614" y="2656738"/>
                <a:ext cx="8889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106" name="Line 8"/>
              <p:cNvSpPr>
                <a:spLocks noChangeShapeType="1"/>
              </p:cNvSpPr>
              <p:nvPr/>
            </p:nvSpPr>
            <p:spPr bwMode="auto">
              <a:xfrm>
                <a:off x="836614" y="3076361"/>
                <a:ext cx="8889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107" name="Line 9"/>
              <p:cNvSpPr>
                <a:spLocks noChangeShapeType="1"/>
              </p:cNvSpPr>
              <p:nvPr/>
            </p:nvSpPr>
            <p:spPr bwMode="auto">
              <a:xfrm>
                <a:off x="836614" y="3288146"/>
                <a:ext cx="8889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108" name="Line 10"/>
              <p:cNvSpPr>
                <a:spLocks noChangeShapeType="1"/>
              </p:cNvSpPr>
              <p:nvPr/>
            </p:nvSpPr>
            <p:spPr bwMode="auto">
              <a:xfrm>
                <a:off x="836614" y="3701972"/>
                <a:ext cx="8889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109" name="Line 11"/>
              <p:cNvSpPr>
                <a:spLocks noChangeShapeType="1"/>
              </p:cNvSpPr>
              <p:nvPr/>
            </p:nvSpPr>
            <p:spPr bwMode="auto">
              <a:xfrm>
                <a:off x="836614" y="3902162"/>
                <a:ext cx="8889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110" name="Line 12"/>
              <p:cNvSpPr>
                <a:spLocks noChangeShapeType="1"/>
              </p:cNvSpPr>
              <p:nvPr/>
            </p:nvSpPr>
            <p:spPr bwMode="auto">
              <a:xfrm>
                <a:off x="3135573" y="4528343"/>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111" name="Line 14"/>
              <p:cNvSpPr>
                <a:spLocks noChangeShapeType="1"/>
              </p:cNvSpPr>
              <p:nvPr/>
            </p:nvSpPr>
            <p:spPr bwMode="auto">
              <a:xfrm>
                <a:off x="424347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112" name="Line 18"/>
              <p:cNvSpPr>
                <a:spLocks noChangeShapeType="1"/>
              </p:cNvSpPr>
              <p:nvPr/>
            </p:nvSpPr>
            <p:spPr bwMode="auto">
              <a:xfrm>
                <a:off x="2042823" y="4528343"/>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113"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114" name="Line 7"/>
              <p:cNvSpPr>
                <a:spLocks noChangeShapeType="1"/>
              </p:cNvSpPr>
              <p:nvPr/>
            </p:nvSpPr>
            <p:spPr bwMode="auto">
              <a:xfrm>
                <a:off x="836586" y="2864553"/>
                <a:ext cx="8889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115" name="Line 9"/>
              <p:cNvSpPr>
                <a:spLocks noChangeShapeType="1"/>
              </p:cNvSpPr>
              <p:nvPr/>
            </p:nvSpPr>
            <p:spPr bwMode="auto">
              <a:xfrm>
                <a:off x="836586" y="3502514"/>
                <a:ext cx="8889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116" name="Line 11"/>
              <p:cNvSpPr>
                <a:spLocks noChangeShapeType="1"/>
              </p:cNvSpPr>
              <p:nvPr/>
            </p:nvSpPr>
            <p:spPr bwMode="auto">
              <a:xfrm>
                <a:off x="844108" y="4122466"/>
                <a:ext cx="8889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117" name="Line 11"/>
              <p:cNvSpPr>
                <a:spLocks noChangeShapeType="1"/>
              </p:cNvSpPr>
              <p:nvPr/>
            </p:nvSpPr>
            <p:spPr bwMode="auto">
              <a:xfrm>
                <a:off x="836564" y="4325376"/>
                <a:ext cx="8889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sp>
            <p:nvSpPr>
              <p:cNvPr id="118" name="Line 11"/>
              <p:cNvSpPr>
                <a:spLocks noChangeShapeType="1"/>
              </p:cNvSpPr>
              <p:nvPr/>
            </p:nvSpPr>
            <p:spPr bwMode="auto">
              <a:xfrm>
                <a:off x="844060" y="4522488"/>
                <a:ext cx="8889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endParaRPr>
              </a:p>
            </p:txBody>
          </p:sp>
        </p:grpSp>
        <p:sp>
          <p:nvSpPr>
            <p:cNvPr id="87" name="TextBox 86"/>
            <p:cNvSpPr txBox="1"/>
            <p:nvPr/>
          </p:nvSpPr>
          <p:spPr>
            <a:xfrm rot="16200000">
              <a:off x="-405710" y="5169593"/>
              <a:ext cx="1519691" cy="188908"/>
            </a:xfrm>
            <a:prstGeom prst="rect">
              <a:avLst/>
            </a:prstGeom>
            <a:noFill/>
          </p:spPr>
          <p:txBody>
            <a:bodyPr wrap="none" rtlCol="0">
              <a:spAutoFit/>
            </a:bodyPr>
            <a:lstStyle/>
            <a:p>
              <a:pPr algn="ctr"/>
              <a:r>
                <a:rPr lang="en-GB" sz="800" dirty="0" smtClean="0">
                  <a:solidFill>
                    <a:srgbClr val="363636"/>
                  </a:solidFill>
                </a:rPr>
                <a:t>Median percentage change (IQR)</a:t>
              </a:r>
              <a:endParaRPr lang="en-GB" sz="800" dirty="0">
                <a:solidFill>
                  <a:srgbClr val="363636"/>
                </a:solidFill>
              </a:endParaRPr>
            </a:p>
          </p:txBody>
        </p:sp>
        <p:sp>
          <p:nvSpPr>
            <p:cNvPr id="88" name="TextBox 87"/>
            <p:cNvSpPr txBox="1"/>
            <p:nvPr/>
          </p:nvSpPr>
          <p:spPr>
            <a:xfrm>
              <a:off x="340728" y="4384650"/>
              <a:ext cx="357790" cy="215444"/>
            </a:xfrm>
            <a:prstGeom prst="rect">
              <a:avLst/>
            </a:prstGeom>
            <a:noFill/>
          </p:spPr>
          <p:txBody>
            <a:bodyPr wrap="none" rtlCol="0" anchor="ctr" anchorCtr="0">
              <a:spAutoFit/>
            </a:bodyPr>
            <a:lstStyle/>
            <a:p>
              <a:pPr algn="r"/>
              <a:r>
                <a:rPr lang="en-GB" sz="800" dirty="0" smtClean="0">
                  <a:solidFill>
                    <a:srgbClr val="4D4D4D"/>
                  </a:solidFill>
                </a:rPr>
                <a:t>100</a:t>
              </a:r>
              <a:endParaRPr lang="en-GB" sz="800" dirty="0">
                <a:solidFill>
                  <a:srgbClr val="4D4D4D"/>
                </a:solidFill>
              </a:endParaRPr>
            </a:p>
          </p:txBody>
        </p:sp>
        <p:sp>
          <p:nvSpPr>
            <p:cNvPr id="89" name="TextBox 88"/>
            <p:cNvSpPr txBox="1"/>
            <p:nvPr/>
          </p:nvSpPr>
          <p:spPr>
            <a:xfrm>
              <a:off x="398436" y="4530434"/>
              <a:ext cx="300082" cy="215444"/>
            </a:xfrm>
            <a:prstGeom prst="rect">
              <a:avLst/>
            </a:prstGeom>
            <a:noFill/>
          </p:spPr>
          <p:txBody>
            <a:bodyPr wrap="none" rtlCol="0" anchor="ctr" anchorCtr="0">
              <a:spAutoFit/>
            </a:bodyPr>
            <a:lstStyle/>
            <a:p>
              <a:pPr algn="r"/>
              <a:r>
                <a:rPr lang="en-GB" sz="800" dirty="0" smtClean="0">
                  <a:solidFill>
                    <a:srgbClr val="4D4D4D"/>
                  </a:solidFill>
                </a:rPr>
                <a:t>80</a:t>
              </a:r>
              <a:endParaRPr lang="en-GB" sz="800" dirty="0">
                <a:solidFill>
                  <a:srgbClr val="4D4D4D"/>
                </a:solidFill>
              </a:endParaRPr>
            </a:p>
          </p:txBody>
        </p:sp>
        <p:sp>
          <p:nvSpPr>
            <p:cNvPr id="90" name="TextBox 89"/>
            <p:cNvSpPr txBox="1"/>
            <p:nvPr/>
          </p:nvSpPr>
          <p:spPr>
            <a:xfrm>
              <a:off x="398436" y="4683725"/>
              <a:ext cx="300082" cy="215444"/>
            </a:xfrm>
            <a:prstGeom prst="rect">
              <a:avLst/>
            </a:prstGeom>
            <a:noFill/>
          </p:spPr>
          <p:txBody>
            <a:bodyPr wrap="none" rtlCol="0" anchor="ctr" anchorCtr="0">
              <a:spAutoFit/>
            </a:bodyPr>
            <a:lstStyle/>
            <a:p>
              <a:pPr algn="r"/>
              <a:r>
                <a:rPr lang="en-GB" sz="800" dirty="0" smtClean="0">
                  <a:solidFill>
                    <a:srgbClr val="4D4D4D"/>
                  </a:solidFill>
                </a:rPr>
                <a:t>60</a:t>
              </a:r>
              <a:endParaRPr lang="en-GB" sz="800" dirty="0">
                <a:solidFill>
                  <a:srgbClr val="4D4D4D"/>
                </a:solidFill>
              </a:endParaRPr>
            </a:p>
          </p:txBody>
        </p:sp>
        <p:sp>
          <p:nvSpPr>
            <p:cNvPr id="91" name="TextBox 90"/>
            <p:cNvSpPr txBox="1"/>
            <p:nvPr/>
          </p:nvSpPr>
          <p:spPr>
            <a:xfrm>
              <a:off x="398436" y="4832802"/>
              <a:ext cx="300082" cy="215444"/>
            </a:xfrm>
            <a:prstGeom prst="rect">
              <a:avLst/>
            </a:prstGeom>
            <a:noFill/>
          </p:spPr>
          <p:txBody>
            <a:bodyPr wrap="none" rtlCol="0" anchor="ctr" anchorCtr="0">
              <a:spAutoFit/>
            </a:bodyPr>
            <a:lstStyle/>
            <a:p>
              <a:pPr algn="r"/>
              <a:r>
                <a:rPr lang="en-GB" sz="800" dirty="0" smtClean="0">
                  <a:solidFill>
                    <a:srgbClr val="4D4D4D"/>
                  </a:solidFill>
                </a:rPr>
                <a:t>40</a:t>
              </a:r>
              <a:endParaRPr lang="en-GB" sz="800" dirty="0">
                <a:solidFill>
                  <a:srgbClr val="4D4D4D"/>
                </a:solidFill>
              </a:endParaRPr>
            </a:p>
          </p:txBody>
        </p:sp>
        <p:sp>
          <p:nvSpPr>
            <p:cNvPr id="92" name="TextBox 91"/>
            <p:cNvSpPr txBox="1"/>
            <p:nvPr/>
          </p:nvSpPr>
          <p:spPr>
            <a:xfrm>
              <a:off x="340728" y="5296169"/>
              <a:ext cx="357790" cy="215444"/>
            </a:xfrm>
            <a:prstGeom prst="rect">
              <a:avLst/>
            </a:prstGeom>
            <a:noFill/>
          </p:spPr>
          <p:txBody>
            <a:bodyPr wrap="none" rtlCol="0" anchor="ctr" anchorCtr="0">
              <a:spAutoFit/>
            </a:bodyPr>
            <a:lstStyle/>
            <a:p>
              <a:pPr algn="r"/>
              <a:r>
                <a:rPr lang="en-GB" sz="800" dirty="0" smtClean="0">
                  <a:solidFill>
                    <a:srgbClr val="4D4D4D"/>
                  </a:solidFill>
                </a:rPr>
                <a:t>–20</a:t>
              </a:r>
              <a:endParaRPr lang="en-GB" sz="800" dirty="0">
                <a:solidFill>
                  <a:srgbClr val="4D4D4D"/>
                </a:solidFill>
              </a:endParaRPr>
            </a:p>
          </p:txBody>
        </p:sp>
        <p:sp>
          <p:nvSpPr>
            <p:cNvPr id="93" name="TextBox 92"/>
            <p:cNvSpPr txBox="1"/>
            <p:nvPr/>
          </p:nvSpPr>
          <p:spPr>
            <a:xfrm>
              <a:off x="340728" y="5442680"/>
              <a:ext cx="357790" cy="215444"/>
            </a:xfrm>
            <a:prstGeom prst="rect">
              <a:avLst/>
            </a:prstGeom>
            <a:noFill/>
          </p:spPr>
          <p:txBody>
            <a:bodyPr wrap="none" rtlCol="0" anchor="ctr" anchorCtr="0">
              <a:spAutoFit/>
            </a:bodyPr>
            <a:lstStyle/>
            <a:p>
              <a:pPr algn="r"/>
              <a:r>
                <a:rPr lang="en-GB" sz="800" dirty="0" smtClean="0">
                  <a:solidFill>
                    <a:srgbClr val="4D4D4D"/>
                  </a:solidFill>
                </a:rPr>
                <a:t>–40</a:t>
              </a:r>
              <a:endParaRPr lang="en-GB" sz="800" dirty="0">
                <a:solidFill>
                  <a:srgbClr val="4D4D4D"/>
                </a:solidFill>
              </a:endParaRPr>
            </a:p>
          </p:txBody>
        </p:sp>
        <p:sp>
          <p:nvSpPr>
            <p:cNvPr id="94" name="TextBox 93"/>
            <p:cNvSpPr txBox="1"/>
            <p:nvPr/>
          </p:nvSpPr>
          <p:spPr>
            <a:xfrm>
              <a:off x="411088" y="6033285"/>
              <a:ext cx="580608" cy="215444"/>
            </a:xfrm>
            <a:prstGeom prst="rect">
              <a:avLst/>
            </a:prstGeom>
            <a:noFill/>
          </p:spPr>
          <p:txBody>
            <a:bodyPr wrap="none" rtlCol="0" anchor="t" anchorCtr="0">
              <a:spAutoFit/>
            </a:bodyPr>
            <a:lstStyle/>
            <a:p>
              <a:pPr algn="ctr"/>
              <a:r>
                <a:rPr lang="en-GB" sz="800" dirty="0" smtClean="0">
                  <a:solidFill>
                    <a:srgbClr val="4D4D4D"/>
                  </a:solidFill>
                </a:rPr>
                <a:t>Baseline</a:t>
              </a:r>
              <a:endParaRPr lang="en-GB" sz="800" dirty="0">
                <a:solidFill>
                  <a:srgbClr val="4D4D4D"/>
                </a:solidFill>
              </a:endParaRPr>
            </a:p>
          </p:txBody>
        </p:sp>
        <p:sp>
          <p:nvSpPr>
            <p:cNvPr id="95" name="TextBox 94"/>
            <p:cNvSpPr txBox="1"/>
            <p:nvPr/>
          </p:nvSpPr>
          <p:spPr>
            <a:xfrm>
              <a:off x="1036155" y="6033285"/>
              <a:ext cx="555480" cy="190671"/>
            </a:xfrm>
            <a:prstGeom prst="rect">
              <a:avLst/>
            </a:prstGeom>
            <a:noFill/>
          </p:spPr>
          <p:txBody>
            <a:bodyPr wrap="none" rtlCol="0" anchor="t" anchorCtr="0">
              <a:spAutoFit/>
            </a:bodyPr>
            <a:lstStyle/>
            <a:p>
              <a:pPr algn="ctr"/>
              <a:r>
                <a:rPr lang="en-GB" sz="800" dirty="0" smtClean="0">
                  <a:solidFill>
                    <a:srgbClr val="4D4D4D"/>
                  </a:solidFill>
                </a:rPr>
                <a:t>Infusion 4</a:t>
              </a:r>
              <a:endParaRPr lang="en-GB" sz="800" dirty="0">
                <a:solidFill>
                  <a:srgbClr val="4D4D4D"/>
                </a:solidFill>
              </a:endParaRPr>
            </a:p>
          </p:txBody>
        </p:sp>
        <p:sp>
          <p:nvSpPr>
            <p:cNvPr id="96" name="TextBox 95"/>
            <p:cNvSpPr txBox="1"/>
            <p:nvPr/>
          </p:nvSpPr>
          <p:spPr>
            <a:xfrm>
              <a:off x="1656539" y="6033286"/>
              <a:ext cx="555480" cy="190671"/>
            </a:xfrm>
            <a:prstGeom prst="rect">
              <a:avLst/>
            </a:prstGeom>
            <a:noFill/>
          </p:spPr>
          <p:txBody>
            <a:bodyPr wrap="none" rtlCol="0" anchor="t" anchorCtr="0">
              <a:spAutoFit/>
            </a:bodyPr>
            <a:lstStyle/>
            <a:p>
              <a:pPr algn="ctr"/>
              <a:r>
                <a:rPr lang="en-GB" sz="800" dirty="0" smtClean="0">
                  <a:solidFill>
                    <a:srgbClr val="4D4D4D"/>
                  </a:solidFill>
                </a:rPr>
                <a:t>Infusion 7</a:t>
              </a:r>
              <a:endParaRPr lang="en-GB" sz="800" dirty="0">
                <a:solidFill>
                  <a:srgbClr val="4D4D4D"/>
                </a:solidFill>
              </a:endParaRPr>
            </a:p>
          </p:txBody>
        </p:sp>
        <p:sp>
          <p:nvSpPr>
            <p:cNvPr id="97" name="TextBox 96"/>
            <p:cNvSpPr txBox="1"/>
            <p:nvPr/>
          </p:nvSpPr>
          <p:spPr>
            <a:xfrm>
              <a:off x="2198141" y="6033285"/>
              <a:ext cx="685635" cy="190671"/>
            </a:xfrm>
            <a:prstGeom prst="rect">
              <a:avLst/>
            </a:prstGeom>
            <a:noFill/>
          </p:spPr>
          <p:txBody>
            <a:bodyPr wrap="none" rtlCol="0" anchor="t" anchorCtr="0">
              <a:spAutoFit/>
            </a:bodyPr>
            <a:lstStyle/>
            <a:p>
              <a:pPr algn="ctr"/>
              <a:r>
                <a:rPr lang="en-GB" sz="800" spc="-10" dirty="0">
                  <a:solidFill>
                    <a:srgbClr val="4D4D4D"/>
                  </a:solidFill>
                </a:rPr>
                <a:t>30d follow-up</a:t>
              </a:r>
            </a:p>
          </p:txBody>
        </p:sp>
        <p:sp>
          <p:nvSpPr>
            <p:cNvPr id="98" name="TextBox 97"/>
            <p:cNvSpPr txBox="1"/>
            <p:nvPr/>
          </p:nvSpPr>
          <p:spPr>
            <a:xfrm>
              <a:off x="398436" y="4984439"/>
              <a:ext cx="300082" cy="215444"/>
            </a:xfrm>
            <a:prstGeom prst="rect">
              <a:avLst/>
            </a:prstGeom>
            <a:noFill/>
          </p:spPr>
          <p:txBody>
            <a:bodyPr wrap="none" rtlCol="0" anchor="ctr" anchorCtr="0">
              <a:spAutoFit/>
            </a:bodyPr>
            <a:lstStyle/>
            <a:p>
              <a:pPr algn="r"/>
              <a:r>
                <a:rPr lang="en-GB" sz="800" dirty="0" smtClean="0">
                  <a:solidFill>
                    <a:srgbClr val="4D4D4D"/>
                  </a:solidFill>
                </a:rPr>
                <a:t>20</a:t>
              </a:r>
              <a:endParaRPr lang="en-GB" sz="800" dirty="0">
                <a:solidFill>
                  <a:srgbClr val="4D4D4D"/>
                </a:solidFill>
              </a:endParaRPr>
            </a:p>
          </p:txBody>
        </p:sp>
        <p:sp>
          <p:nvSpPr>
            <p:cNvPr id="99" name="TextBox 98"/>
            <p:cNvSpPr txBox="1"/>
            <p:nvPr/>
          </p:nvSpPr>
          <p:spPr>
            <a:xfrm>
              <a:off x="456144" y="5147614"/>
              <a:ext cx="242374" cy="215444"/>
            </a:xfrm>
            <a:prstGeom prst="rect">
              <a:avLst/>
            </a:prstGeom>
            <a:noFill/>
          </p:spPr>
          <p:txBody>
            <a:bodyPr wrap="none" rtlCol="0" anchor="ctr" anchorCtr="0">
              <a:spAutoFit/>
            </a:bodyPr>
            <a:lstStyle/>
            <a:p>
              <a:pPr algn="r"/>
              <a:r>
                <a:rPr lang="en-GB" sz="800" dirty="0" smtClean="0">
                  <a:solidFill>
                    <a:srgbClr val="4D4D4D"/>
                  </a:solidFill>
                </a:rPr>
                <a:t>0</a:t>
              </a:r>
              <a:endParaRPr lang="en-GB" sz="800" dirty="0">
                <a:solidFill>
                  <a:srgbClr val="4D4D4D"/>
                </a:solidFill>
              </a:endParaRPr>
            </a:p>
          </p:txBody>
        </p:sp>
        <p:sp>
          <p:nvSpPr>
            <p:cNvPr id="100" name="TextBox 99"/>
            <p:cNvSpPr txBox="1"/>
            <p:nvPr/>
          </p:nvSpPr>
          <p:spPr>
            <a:xfrm>
              <a:off x="384797" y="5611573"/>
              <a:ext cx="313721" cy="190671"/>
            </a:xfrm>
            <a:prstGeom prst="rect">
              <a:avLst/>
            </a:prstGeom>
            <a:noFill/>
          </p:spPr>
          <p:txBody>
            <a:bodyPr wrap="none" rtlCol="0" anchor="ctr" anchorCtr="0">
              <a:spAutoFit/>
            </a:bodyPr>
            <a:lstStyle/>
            <a:p>
              <a:pPr algn="r"/>
              <a:r>
                <a:rPr lang="en-GB" sz="800" dirty="0" smtClean="0">
                  <a:solidFill>
                    <a:srgbClr val="4D4D4D"/>
                  </a:solidFill>
                </a:rPr>
                <a:t>–60</a:t>
              </a:r>
              <a:endParaRPr lang="en-GB" sz="800" dirty="0">
                <a:solidFill>
                  <a:srgbClr val="4D4D4D"/>
                </a:solidFill>
              </a:endParaRPr>
            </a:p>
          </p:txBody>
        </p:sp>
        <p:sp>
          <p:nvSpPr>
            <p:cNvPr id="101" name="TextBox 100"/>
            <p:cNvSpPr txBox="1"/>
            <p:nvPr/>
          </p:nvSpPr>
          <p:spPr>
            <a:xfrm>
              <a:off x="384797" y="5755433"/>
              <a:ext cx="313721" cy="190671"/>
            </a:xfrm>
            <a:prstGeom prst="rect">
              <a:avLst/>
            </a:prstGeom>
            <a:noFill/>
          </p:spPr>
          <p:txBody>
            <a:bodyPr wrap="none" rtlCol="0" anchor="ctr" anchorCtr="0">
              <a:spAutoFit/>
            </a:bodyPr>
            <a:lstStyle/>
            <a:p>
              <a:pPr algn="r"/>
              <a:r>
                <a:rPr lang="en-GB" sz="800" dirty="0" smtClean="0">
                  <a:solidFill>
                    <a:srgbClr val="4D4D4D"/>
                  </a:solidFill>
                </a:rPr>
                <a:t>–80</a:t>
              </a:r>
              <a:endParaRPr lang="en-GB" sz="800" dirty="0">
                <a:solidFill>
                  <a:srgbClr val="4D4D4D"/>
                </a:solidFill>
              </a:endParaRPr>
            </a:p>
          </p:txBody>
        </p:sp>
        <p:sp>
          <p:nvSpPr>
            <p:cNvPr id="102" name="TextBox 101"/>
            <p:cNvSpPr txBox="1"/>
            <p:nvPr/>
          </p:nvSpPr>
          <p:spPr>
            <a:xfrm>
              <a:off x="334196" y="5898741"/>
              <a:ext cx="364322" cy="190671"/>
            </a:xfrm>
            <a:prstGeom prst="rect">
              <a:avLst/>
            </a:prstGeom>
            <a:noFill/>
          </p:spPr>
          <p:txBody>
            <a:bodyPr wrap="none" rtlCol="0" anchor="ctr" anchorCtr="0">
              <a:spAutoFit/>
            </a:bodyPr>
            <a:lstStyle/>
            <a:p>
              <a:pPr algn="r"/>
              <a:r>
                <a:rPr lang="en-GB" sz="800" dirty="0" smtClean="0">
                  <a:solidFill>
                    <a:srgbClr val="4D4D4D"/>
                  </a:solidFill>
                </a:rPr>
                <a:t>–100</a:t>
              </a:r>
              <a:endParaRPr lang="en-GB" sz="800" dirty="0">
                <a:solidFill>
                  <a:srgbClr val="4D4D4D"/>
                </a:solidFill>
              </a:endParaRPr>
            </a:p>
          </p:txBody>
        </p:sp>
      </p:grpSp>
      <p:sp>
        <p:nvSpPr>
          <p:cNvPr id="119" name="Freeform 2"/>
          <p:cNvSpPr>
            <a:spLocks/>
          </p:cNvSpPr>
          <p:nvPr/>
        </p:nvSpPr>
        <p:spPr bwMode="auto">
          <a:xfrm>
            <a:off x="690002" y="4901005"/>
            <a:ext cx="1882775" cy="600075"/>
          </a:xfrm>
          <a:custGeom>
            <a:avLst/>
            <a:gdLst>
              <a:gd name="T0" fmla="*/ 0 w 1186"/>
              <a:gd name="T1" fmla="*/ 378 h 378"/>
              <a:gd name="T2" fmla="*/ 396 w 1186"/>
              <a:gd name="T3" fmla="*/ 0 h 378"/>
              <a:gd name="T4" fmla="*/ 790 w 1186"/>
              <a:gd name="T5" fmla="*/ 83 h 378"/>
              <a:gd name="T6" fmla="*/ 1186 w 1186"/>
              <a:gd name="T7" fmla="*/ 144 h 378"/>
            </a:gdLst>
            <a:ahLst/>
            <a:cxnLst>
              <a:cxn ang="0">
                <a:pos x="T0" y="T1"/>
              </a:cxn>
              <a:cxn ang="0">
                <a:pos x="T2" y="T3"/>
              </a:cxn>
              <a:cxn ang="0">
                <a:pos x="T4" y="T5"/>
              </a:cxn>
              <a:cxn ang="0">
                <a:pos x="T6" y="T7"/>
              </a:cxn>
            </a:cxnLst>
            <a:rect l="0" t="0" r="r" b="b"/>
            <a:pathLst>
              <a:path w="1186" h="378">
                <a:moveTo>
                  <a:pt x="0" y="378"/>
                </a:moveTo>
                <a:lnTo>
                  <a:pt x="396" y="0"/>
                </a:lnTo>
                <a:lnTo>
                  <a:pt x="790" y="83"/>
                </a:lnTo>
                <a:lnTo>
                  <a:pt x="1186" y="144"/>
                </a:lnTo>
              </a:path>
            </a:pathLst>
          </a:custGeom>
          <a:noFill/>
          <a:ln w="19050">
            <a:solidFill>
              <a:srgbClr val="B60D27"/>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120" name="Group 3"/>
          <p:cNvGrpSpPr>
            <a:grpSpLocks/>
          </p:cNvGrpSpPr>
          <p:nvPr/>
        </p:nvGrpSpPr>
        <p:grpSpPr bwMode="auto">
          <a:xfrm>
            <a:off x="1290077" y="4661293"/>
            <a:ext cx="58738" cy="557212"/>
            <a:chOff x="2573" y="1847"/>
            <a:chExt cx="37" cy="351"/>
          </a:xfrm>
        </p:grpSpPr>
        <p:sp>
          <p:nvSpPr>
            <p:cNvPr id="121" name="Line 4"/>
            <p:cNvSpPr>
              <a:spLocks noChangeShapeType="1"/>
            </p:cNvSpPr>
            <p:nvPr/>
          </p:nvSpPr>
          <p:spPr bwMode="auto">
            <a:xfrm>
              <a:off x="2591" y="1848"/>
              <a:ext cx="0" cy="350"/>
            </a:xfrm>
            <a:prstGeom prst="line">
              <a:avLst/>
            </a:prstGeom>
            <a:noFill/>
            <a:ln w="19050">
              <a:solidFill>
                <a:srgbClr val="B60D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5"/>
            <p:cNvSpPr>
              <a:spLocks noChangeShapeType="1"/>
            </p:cNvSpPr>
            <p:nvPr/>
          </p:nvSpPr>
          <p:spPr bwMode="auto">
            <a:xfrm>
              <a:off x="2574" y="1847"/>
              <a:ext cx="36" cy="0"/>
            </a:xfrm>
            <a:prstGeom prst="line">
              <a:avLst/>
            </a:prstGeom>
            <a:noFill/>
            <a:ln w="19050">
              <a:solidFill>
                <a:srgbClr val="B60D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6"/>
            <p:cNvSpPr>
              <a:spLocks noChangeShapeType="1"/>
            </p:cNvSpPr>
            <p:nvPr/>
          </p:nvSpPr>
          <p:spPr bwMode="auto">
            <a:xfrm>
              <a:off x="2573" y="2198"/>
              <a:ext cx="36" cy="0"/>
            </a:xfrm>
            <a:prstGeom prst="line">
              <a:avLst/>
            </a:prstGeom>
            <a:noFill/>
            <a:ln w="19050">
              <a:solidFill>
                <a:srgbClr val="B60D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24" name="Oval 7"/>
          <p:cNvSpPr>
            <a:spLocks noChangeAspect="1" noChangeArrowheads="1"/>
          </p:cNvSpPr>
          <p:nvPr/>
        </p:nvSpPr>
        <p:spPr bwMode="auto">
          <a:xfrm>
            <a:off x="1291665" y="4881955"/>
            <a:ext cx="53975" cy="53975"/>
          </a:xfrm>
          <a:prstGeom prst="ellipse">
            <a:avLst/>
          </a:prstGeom>
          <a:solidFill>
            <a:srgbClr val="B60D2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grpSp>
        <p:nvGrpSpPr>
          <p:cNvPr id="125" name="Group 8"/>
          <p:cNvGrpSpPr>
            <a:grpSpLocks/>
          </p:cNvGrpSpPr>
          <p:nvPr/>
        </p:nvGrpSpPr>
        <p:grpSpPr bwMode="auto">
          <a:xfrm>
            <a:off x="1915552" y="4694630"/>
            <a:ext cx="58738" cy="611188"/>
            <a:chOff x="2573" y="1847"/>
            <a:chExt cx="37" cy="351"/>
          </a:xfrm>
        </p:grpSpPr>
        <p:sp>
          <p:nvSpPr>
            <p:cNvPr id="126" name="Line 9"/>
            <p:cNvSpPr>
              <a:spLocks noChangeShapeType="1"/>
            </p:cNvSpPr>
            <p:nvPr/>
          </p:nvSpPr>
          <p:spPr bwMode="auto">
            <a:xfrm>
              <a:off x="2591" y="1848"/>
              <a:ext cx="0" cy="350"/>
            </a:xfrm>
            <a:prstGeom prst="line">
              <a:avLst/>
            </a:prstGeom>
            <a:noFill/>
            <a:ln w="19050">
              <a:solidFill>
                <a:srgbClr val="B60D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Line 10"/>
            <p:cNvSpPr>
              <a:spLocks noChangeShapeType="1"/>
            </p:cNvSpPr>
            <p:nvPr/>
          </p:nvSpPr>
          <p:spPr bwMode="auto">
            <a:xfrm>
              <a:off x="2574" y="1847"/>
              <a:ext cx="36" cy="0"/>
            </a:xfrm>
            <a:prstGeom prst="line">
              <a:avLst/>
            </a:prstGeom>
            <a:noFill/>
            <a:ln w="19050">
              <a:solidFill>
                <a:srgbClr val="B60D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Line 11"/>
            <p:cNvSpPr>
              <a:spLocks noChangeShapeType="1"/>
            </p:cNvSpPr>
            <p:nvPr/>
          </p:nvSpPr>
          <p:spPr bwMode="auto">
            <a:xfrm>
              <a:off x="2573" y="2198"/>
              <a:ext cx="36" cy="0"/>
            </a:xfrm>
            <a:prstGeom prst="line">
              <a:avLst/>
            </a:prstGeom>
            <a:noFill/>
            <a:ln w="19050">
              <a:solidFill>
                <a:srgbClr val="B60D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29" name="Oval 12"/>
          <p:cNvSpPr>
            <a:spLocks noChangeAspect="1" noChangeArrowheads="1"/>
          </p:cNvSpPr>
          <p:nvPr/>
        </p:nvSpPr>
        <p:spPr bwMode="auto">
          <a:xfrm>
            <a:off x="1917140" y="5004193"/>
            <a:ext cx="53975" cy="53975"/>
          </a:xfrm>
          <a:prstGeom prst="ellipse">
            <a:avLst/>
          </a:prstGeom>
          <a:solidFill>
            <a:srgbClr val="B60D2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grpSp>
        <p:nvGrpSpPr>
          <p:cNvPr id="130" name="Group 13"/>
          <p:cNvGrpSpPr>
            <a:grpSpLocks/>
          </p:cNvGrpSpPr>
          <p:nvPr/>
        </p:nvGrpSpPr>
        <p:grpSpPr bwMode="auto">
          <a:xfrm>
            <a:off x="2541027" y="4637480"/>
            <a:ext cx="58738" cy="841375"/>
            <a:chOff x="2573" y="1847"/>
            <a:chExt cx="37" cy="351"/>
          </a:xfrm>
        </p:grpSpPr>
        <p:sp>
          <p:nvSpPr>
            <p:cNvPr id="131" name="Line 14"/>
            <p:cNvSpPr>
              <a:spLocks noChangeShapeType="1"/>
            </p:cNvSpPr>
            <p:nvPr/>
          </p:nvSpPr>
          <p:spPr bwMode="auto">
            <a:xfrm>
              <a:off x="2591" y="1848"/>
              <a:ext cx="0" cy="350"/>
            </a:xfrm>
            <a:prstGeom prst="line">
              <a:avLst/>
            </a:prstGeom>
            <a:noFill/>
            <a:ln w="19050">
              <a:solidFill>
                <a:srgbClr val="B60D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Line 15"/>
            <p:cNvSpPr>
              <a:spLocks noChangeShapeType="1"/>
            </p:cNvSpPr>
            <p:nvPr/>
          </p:nvSpPr>
          <p:spPr bwMode="auto">
            <a:xfrm>
              <a:off x="2574" y="1847"/>
              <a:ext cx="36" cy="0"/>
            </a:xfrm>
            <a:prstGeom prst="line">
              <a:avLst/>
            </a:prstGeom>
            <a:noFill/>
            <a:ln w="19050">
              <a:solidFill>
                <a:srgbClr val="B60D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 name="Line 16"/>
            <p:cNvSpPr>
              <a:spLocks noChangeShapeType="1"/>
            </p:cNvSpPr>
            <p:nvPr/>
          </p:nvSpPr>
          <p:spPr bwMode="auto">
            <a:xfrm>
              <a:off x="2573" y="2198"/>
              <a:ext cx="36" cy="0"/>
            </a:xfrm>
            <a:prstGeom prst="line">
              <a:avLst/>
            </a:prstGeom>
            <a:noFill/>
            <a:ln w="19050">
              <a:solidFill>
                <a:srgbClr val="B60D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34" name="Oval 17"/>
          <p:cNvSpPr>
            <a:spLocks noChangeAspect="1" noChangeArrowheads="1"/>
          </p:cNvSpPr>
          <p:nvPr/>
        </p:nvSpPr>
        <p:spPr bwMode="auto">
          <a:xfrm>
            <a:off x="2542615" y="5104205"/>
            <a:ext cx="53975" cy="53975"/>
          </a:xfrm>
          <a:prstGeom prst="ellipse">
            <a:avLst/>
          </a:prstGeom>
          <a:solidFill>
            <a:srgbClr val="B60D2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135" name="Oval 7"/>
          <p:cNvSpPr>
            <a:spLocks noChangeAspect="1" noChangeArrowheads="1"/>
          </p:cNvSpPr>
          <p:nvPr/>
        </p:nvSpPr>
        <p:spPr bwMode="auto">
          <a:xfrm>
            <a:off x="674404" y="5476574"/>
            <a:ext cx="53975" cy="53975"/>
          </a:xfrm>
          <a:prstGeom prst="ellipse">
            <a:avLst/>
          </a:prstGeom>
          <a:solidFill>
            <a:srgbClr val="B60D2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136" name="Oval 18"/>
          <p:cNvSpPr>
            <a:spLocks noChangeAspect="1" noChangeArrowheads="1"/>
          </p:cNvSpPr>
          <p:nvPr/>
        </p:nvSpPr>
        <p:spPr bwMode="auto">
          <a:xfrm>
            <a:off x="674404" y="5479749"/>
            <a:ext cx="53975" cy="53975"/>
          </a:xfrm>
          <a:prstGeom prst="ellipse">
            <a:avLst/>
          </a:prstGeom>
          <a:solidFill>
            <a:srgbClr val="B2C0E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grpSp>
        <p:nvGrpSpPr>
          <p:cNvPr id="137" name="Group 19"/>
          <p:cNvGrpSpPr>
            <a:grpSpLocks/>
          </p:cNvGrpSpPr>
          <p:nvPr/>
        </p:nvGrpSpPr>
        <p:grpSpPr bwMode="auto">
          <a:xfrm>
            <a:off x="1928529" y="5506737"/>
            <a:ext cx="57150" cy="203200"/>
            <a:chOff x="2974" y="2228"/>
            <a:chExt cx="36" cy="384"/>
          </a:xfrm>
        </p:grpSpPr>
        <p:sp>
          <p:nvSpPr>
            <p:cNvPr id="138" name="Line 20"/>
            <p:cNvSpPr>
              <a:spLocks noChangeShapeType="1"/>
            </p:cNvSpPr>
            <p:nvPr/>
          </p:nvSpPr>
          <p:spPr bwMode="auto">
            <a:xfrm>
              <a:off x="2992" y="2228"/>
              <a:ext cx="0" cy="384"/>
            </a:xfrm>
            <a:prstGeom prst="line">
              <a:avLst/>
            </a:prstGeom>
            <a:noFill/>
            <a:ln w="19050">
              <a:solidFill>
                <a:srgbClr val="B2C0E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Line 21"/>
            <p:cNvSpPr>
              <a:spLocks noChangeShapeType="1"/>
            </p:cNvSpPr>
            <p:nvPr/>
          </p:nvSpPr>
          <p:spPr bwMode="auto">
            <a:xfrm>
              <a:off x="2974" y="2612"/>
              <a:ext cx="36" cy="0"/>
            </a:xfrm>
            <a:prstGeom prst="line">
              <a:avLst/>
            </a:prstGeom>
            <a:noFill/>
            <a:ln w="19050">
              <a:solidFill>
                <a:srgbClr val="B2C0E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40" name="Oval 22"/>
          <p:cNvSpPr>
            <a:spLocks noChangeAspect="1" noChangeArrowheads="1"/>
          </p:cNvSpPr>
          <p:nvPr/>
        </p:nvSpPr>
        <p:spPr bwMode="auto">
          <a:xfrm>
            <a:off x="1299879" y="5481412"/>
            <a:ext cx="53975" cy="53975"/>
          </a:xfrm>
          <a:prstGeom prst="ellipse">
            <a:avLst/>
          </a:prstGeom>
          <a:solidFill>
            <a:srgbClr val="B2C0E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141" name="Oval 23"/>
          <p:cNvSpPr>
            <a:spLocks noChangeAspect="1" noChangeArrowheads="1"/>
          </p:cNvSpPr>
          <p:nvPr/>
        </p:nvSpPr>
        <p:spPr bwMode="auto">
          <a:xfrm>
            <a:off x="2550829" y="5481412"/>
            <a:ext cx="53975" cy="53975"/>
          </a:xfrm>
          <a:prstGeom prst="ellipse">
            <a:avLst/>
          </a:prstGeom>
          <a:solidFill>
            <a:srgbClr val="B2C0E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142" name="Oval 24"/>
          <p:cNvSpPr>
            <a:spLocks noChangeAspect="1" noChangeArrowheads="1"/>
          </p:cNvSpPr>
          <p:nvPr/>
        </p:nvSpPr>
        <p:spPr bwMode="auto">
          <a:xfrm>
            <a:off x="1926941" y="5481412"/>
            <a:ext cx="53975" cy="53975"/>
          </a:xfrm>
          <a:prstGeom prst="ellipse">
            <a:avLst/>
          </a:prstGeom>
          <a:solidFill>
            <a:srgbClr val="B2C0E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143" name="Line 25"/>
          <p:cNvSpPr>
            <a:spLocks noChangeShapeType="1"/>
          </p:cNvSpPr>
          <p:nvPr/>
        </p:nvSpPr>
        <p:spPr bwMode="auto">
          <a:xfrm>
            <a:off x="701391" y="5508324"/>
            <a:ext cx="1876425" cy="0"/>
          </a:xfrm>
          <a:prstGeom prst="line">
            <a:avLst/>
          </a:prstGeom>
          <a:noFill/>
          <a:ln w="19050">
            <a:solidFill>
              <a:srgbClr val="B2C0E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144" name="Group 26"/>
          <p:cNvGrpSpPr>
            <a:grpSpLocks/>
          </p:cNvGrpSpPr>
          <p:nvPr/>
        </p:nvGrpSpPr>
        <p:grpSpPr bwMode="auto">
          <a:xfrm>
            <a:off x="2550829" y="5494037"/>
            <a:ext cx="57150" cy="182562"/>
            <a:chOff x="2974" y="2228"/>
            <a:chExt cx="36" cy="384"/>
          </a:xfrm>
        </p:grpSpPr>
        <p:sp>
          <p:nvSpPr>
            <p:cNvPr id="145" name="Line 27"/>
            <p:cNvSpPr>
              <a:spLocks noChangeShapeType="1"/>
            </p:cNvSpPr>
            <p:nvPr/>
          </p:nvSpPr>
          <p:spPr bwMode="auto">
            <a:xfrm>
              <a:off x="2992" y="2228"/>
              <a:ext cx="0" cy="384"/>
            </a:xfrm>
            <a:prstGeom prst="line">
              <a:avLst/>
            </a:prstGeom>
            <a:noFill/>
            <a:ln w="19050">
              <a:solidFill>
                <a:srgbClr val="B2C0E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6" name="Line 28"/>
            <p:cNvSpPr>
              <a:spLocks noChangeShapeType="1"/>
            </p:cNvSpPr>
            <p:nvPr/>
          </p:nvSpPr>
          <p:spPr bwMode="auto">
            <a:xfrm>
              <a:off x="2974" y="2612"/>
              <a:ext cx="36" cy="0"/>
            </a:xfrm>
            <a:prstGeom prst="line">
              <a:avLst/>
            </a:prstGeom>
            <a:noFill/>
            <a:ln w="19050">
              <a:solidFill>
                <a:srgbClr val="B2C0E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47" name="Group 29"/>
          <p:cNvGrpSpPr>
            <a:grpSpLocks/>
          </p:cNvGrpSpPr>
          <p:nvPr/>
        </p:nvGrpSpPr>
        <p:grpSpPr bwMode="auto">
          <a:xfrm>
            <a:off x="3541588" y="4398514"/>
            <a:ext cx="2103437" cy="1363663"/>
            <a:chOff x="2253" y="1552"/>
            <a:chExt cx="1325" cy="859"/>
          </a:xfrm>
        </p:grpSpPr>
        <p:sp>
          <p:nvSpPr>
            <p:cNvPr id="148" name="Freeform 30"/>
            <p:cNvSpPr>
              <a:spLocks/>
            </p:cNvSpPr>
            <p:nvPr/>
          </p:nvSpPr>
          <p:spPr bwMode="auto">
            <a:xfrm>
              <a:off x="2271" y="1772"/>
              <a:ext cx="1290" cy="622"/>
            </a:xfrm>
            <a:custGeom>
              <a:avLst/>
              <a:gdLst>
                <a:gd name="T0" fmla="*/ 0 w 1290"/>
                <a:gd name="T1" fmla="*/ 622 h 622"/>
                <a:gd name="T2" fmla="*/ 431 w 1290"/>
                <a:gd name="T3" fmla="*/ 0 h 622"/>
                <a:gd name="T4" fmla="*/ 861 w 1290"/>
                <a:gd name="T5" fmla="*/ 1 h 622"/>
                <a:gd name="T6" fmla="*/ 1290 w 1290"/>
                <a:gd name="T7" fmla="*/ 333 h 622"/>
              </a:gdLst>
              <a:ahLst/>
              <a:cxnLst>
                <a:cxn ang="0">
                  <a:pos x="T0" y="T1"/>
                </a:cxn>
                <a:cxn ang="0">
                  <a:pos x="T2" y="T3"/>
                </a:cxn>
                <a:cxn ang="0">
                  <a:pos x="T4" y="T5"/>
                </a:cxn>
                <a:cxn ang="0">
                  <a:pos x="T6" y="T7"/>
                </a:cxn>
              </a:cxnLst>
              <a:rect l="0" t="0" r="r" b="b"/>
              <a:pathLst>
                <a:path w="1290" h="622">
                  <a:moveTo>
                    <a:pt x="0" y="622"/>
                  </a:moveTo>
                  <a:lnTo>
                    <a:pt x="431" y="0"/>
                  </a:lnTo>
                  <a:lnTo>
                    <a:pt x="861" y="1"/>
                  </a:lnTo>
                  <a:lnTo>
                    <a:pt x="1290" y="333"/>
                  </a:lnTo>
                </a:path>
              </a:pathLst>
            </a:custGeom>
            <a:noFill/>
            <a:ln w="19050">
              <a:solidFill>
                <a:srgbClr val="B60D27"/>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149" name="Group 31"/>
            <p:cNvGrpSpPr>
              <a:grpSpLocks/>
            </p:cNvGrpSpPr>
            <p:nvPr/>
          </p:nvGrpSpPr>
          <p:grpSpPr bwMode="auto">
            <a:xfrm>
              <a:off x="2682" y="1552"/>
              <a:ext cx="37" cy="434"/>
              <a:chOff x="2573" y="1847"/>
              <a:chExt cx="37" cy="351"/>
            </a:xfrm>
          </p:grpSpPr>
          <p:sp>
            <p:nvSpPr>
              <p:cNvPr id="175" name="Line 32"/>
              <p:cNvSpPr>
                <a:spLocks noChangeShapeType="1"/>
              </p:cNvSpPr>
              <p:nvPr/>
            </p:nvSpPr>
            <p:spPr bwMode="auto">
              <a:xfrm>
                <a:off x="2591" y="1848"/>
                <a:ext cx="0" cy="350"/>
              </a:xfrm>
              <a:prstGeom prst="line">
                <a:avLst/>
              </a:prstGeom>
              <a:noFill/>
              <a:ln w="19050">
                <a:solidFill>
                  <a:srgbClr val="B60D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33"/>
              <p:cNvSpPr>
                <a:spLocks noChangeShapeType="1"/>
              </p:cNvSpPr>
              <p:nvPr/>
            </p:nvSpPr>
            <p:spPr bwMode="auto">
              <a:xfrm>
                <a:off x="2574" y="1847"/>
                <a:ext cx="36" cy="0"/>
              </a:xfrm>
              <a:prstGeom prst="line">
                <a:avLst/>
              </a:prstGeom>
              <a:noFill/>
              <a:ln w="19050">
                <a:solidFill>
                  <a:srgbClr val="B60D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34"/>
              <p:cNvSpPr>
                <a:spLocks noChangeShapeType="1"/>
              </p:cNvSpPr>
              <p:nvPr/>
            </p:nvSpPr>
            <p:spPr bwMode="auto">
              <a:xfrm>
                <a:off x="2573" y="2198"/>
                <a:ext cx="36" cy="0"/>
              </a:xfrm>
              <a:prstGeom prst="line">
                <a:avLst/>
              </a:prstGeom>
              <a:noFill/>
              <a:ln w="19050">
                <a:solidFill>
                  <a:srgbClr val="B60D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50" name="Oval 35"/>
            <p:cNvSpPr>
              <a:spLocks noChangeAspect="1" noChangeArrowheads="1"/>
            </p:cNvSpPr>
            <p:nvPr/>
          </p:nvSpPr>
          <p:spPr bwMode="auto">
            <a:xfrm>
              <a:off x="2253" y="2376"/>
              <a:ext cx="34" cy="34"/>
            </a:xfrm>
            <a:prstGeom prst="ellipse">
              <a:avLst/>
            </a:prstGeom>
            <a:solidFill>
              <a:srgbClr val="B2C0E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grpSp>
          <p:nvGrpSpPr>
            <p:cNvPr id="151" name="Group 36"/>
            <p:cNvGrpSpPr>
              <a:grpSpLocks/>
            </p:cNvGrpSpPr>
            <p:nvPr/>
          </p:nvGrpSpPr>
          <p:grpSpPr bwMode="auto">
            <a:xfrm rot="10800000">
              <a:off x="2683" y="2359"/>
              <a:ext cx="36" cy="27"/>
              <a:chOff x="2974" y="2228"/>
              <a:chExt cx="36" cy="384"/>
            </a:xfrm>
          </p:grpSpPr>
          <p:sp>
            <p:nvSpPr>
              <p:cNvPr id="173" name="Line 37"/>
              <p:cNvSpPr>
                <a:spLocks noChangeShapeType="1"/>
              </p:cNvSpPr>
              <p:nvPr/>
            </p:nvSpPr>
            <p:spPr bwMode="auto">
              <a:xfrm>
                <a:off x="2992" y="2228"/>
                <a:ext cx="0" cy="384"/>
              </a:xfrm>
              <a:prstGeom prst="line">
                <a:avLst/>
              </a:prstGeom>
              <a:noFill/>
              <a:ln w="19050">
                <a:solidFill>
                  <a:srgbClr val="B2C0E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Line 38"/>
              <p:cNvSpPr>
                <a:spLocks noChangeShapeType="1"/>
              </p:cNvSpPr>
              <p:nvPr/>
            </p:nvSpPr>
            <p:spPr bwMode="auto">
              <a:xfrm>
                <a:off x="2974" y="2612"/>
                <a:ext cx="36" cy="0"/>
              </a:xfrm>
              <a:prstGeom prst="line">
                <a:avLst/>
              </a:prstGeom>
              <a:noFill/>
              <a:ln w="19050">
                <a:solidFill>
                  <a:srgbClr val="B2C0E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52" name="Oval 39"/>
            <p:cNvSpPr>
              <a:spLocks noChangeAspect="1" noChangeArrowheads="1"/>
            </p:cNvSpPr>
            <p:nvPr/>
          </p:nvSpPr>
          <p:spPr bwMode="auto">
            <a:xfrm>
              <a:off x="2685" y="2371"/>
              <a:ext cx="34" cy="34"/>
            </a:xfrm>
            <a:prstGeom prst="ellipse">
              <a:avLst/>
            </a:prstGeom>
            <a:solidFill>
              <a:srgbClr val="B2C0E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grpSp>
          <p:nvGrpSpPr>
            <p:cNvPr id="153" name="Group 40"/>
            <p:cNvGrpSpPr>
              <a:grpSpLocks/>
            </p:cNvGrpSpPr>
            <p:nvPr/>
          </p:nvGrpSpPr>
          <p:grpSpPr bwMode="auto">
            <a:xfrm>
              <a:off x="3541" y="1790"/>
              <a:ext cx="37" cy="479"/>
              <a:chOff x="2573" y="1847"/>
              <a:chExt cx="37" cy="351"/>
            </a:xfrm>
          </p:grpSpPr>
          <p:sp>
            <p:nvSpPr>
              <p:cNvPr id="170" name="Line 41"/>
              <p:cNvSpPr>
                <a:spLocks noChangeShapeType="1"/>
              </p:cNvSpPr>
              <p:nvPr/>
            </p:nvSpPr>
            <p:spPr bwMode="auto">
              <a:xfrm>
                <a:off x="2591" y="1848"/>
                <a:ext cx="0" cy="350"/>
              </a:xfrm>
              <a:prstGeom prst="line">
                <a:avLst/>
              </a:prstGeom>
              <a:noFill/>
              <a:ln w="19050">
                <a:solidFill>
                  <a:srgbClr val="B60D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Line 42"/>
              <p:cNvSpPr>
                <a:spLocks noChangeShapeType="1"/>
              </p:cNvSpPr>
              <p:nvPr/>
            </p:nvSpPr>
            <p:spPr bwMode="auto">
              <a:xfrm>
                <a:off x="2574" y="1847"/>
                <a:ext cx="36" cy="0"/>
              </a:xfrm>
              <a:prstGeom prst="line">
                <a:avLst/>
              </a:prstGeom>
              <a:noFill/>
              <a:ln w="19050">
                <a:solidFill>
                  <a:srgbClr val="B60D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2" name="Line 43"/>
              <p:cNvSpPr>
                <a:spLocks noChangeShapeType="1"/>
              </p:cNvSpPr>
              <p:nvPr/>
            </p:nvSpPr>
            <p:spPr bwMode="auto">
              <a:xfrm>
                <a:off x="2573" y="2198"/>
                <a:ext cx="36" cy="0"/>
              </a:xfrm>
              <a:prstGeom prst="line">
                <a:avLst/>
              </a:prstGeom>
              <a:noFill/>
              <a:ln w="19050">
                <a:solidFill>
                  <a:srgbClr val="B60D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54" name="Oval 44"/>
            <p:cNvSpPr>
              <a:spLocks noChangeAspect="1" noChangeArrowheads="1"/>
            </p:cNvSpPr>
            <p:nvPr/>
          </p:nvSpPr>
          <p:spPr bwMode="auto">
            <a:xfrm>
              <a:off x="3111" y="2367"/>
              <a:ext cx="34" cy="34"/>
            </a:xfrm>
            <a:prstGeom prst="ellipse">
              <a:avLst/>
            </a:prstGeom>
            <a:solidFill>
              <a:srgbClr val="B2C0E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155" name="Freeform 45"/>
            <p:cNvSpPr>
              <a:spLocks/>
            </p:cNvSpPr>
            <p:nvPr/>
          </p:nvSpPr>
          <p:spPr bwMode="auto">
            <a:xfrm>
              <a:off x="2270" y="2390"/>
              <a:ext cx="1287" cy="4"/>
            </a:xfrm>
            <a:custGeom>
              <a:avLst/>
              <a:gdLst>
                <a:gd name="T0" fmla="*/ 0 w 1287"/>
                <a:gd name="T1" fmla="*/ 4 h 4"/>
                <a:gd name="T2" fmla="*/ 433 w 1287"/>
                <a:gd name="T3" fmla="*/ 0 h 4"/>
                <a:gd name="T4" fmla="*/ 1287 w 1287"/>
                <a:gd name="T5" fmla="*/ 1 h 4"/>
              </a:gdLst>
              <a:ahLst/>
              <a:cxnLst>
                <a:cxn ang="0">
                  <a:pos x="T0" y="T1"/>
                </a:cxn>
                <a:cxn ang="0">
                  <a:pos x="T2" y="T3"/>
                </a:cxn>
                <a:cxn ang="0">
                  <a:pos x="T4" y="T5"/>
                </a:cxn>
              </a:cxnLst>
              <a:rect l="0" t="0" r="r" b="b"/>
              <a:pathLst>
                <a:path w="1287" h="4">
                  <a:moveTo>
                    <a:pt x="0" y="4"/>
                  </a:moveTo>
                  <a:lnTo>
                    <a:pt x="433" y="0"/>
                  </a:lnTo>
                  <a:lnTo>
                    <a:pt x="1287" y="1"/>
                  </a:lnTo>
                </a:path>
              </a:pathLst>
            </a:custGeom>
            <a:noFill/>
            <a:ln w="19050">
              <a:solidFill>
                <a:srgbClr val="B2C0EC"/>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6" name="Oval 46"/>
            <p:cNvSpPr>
              <a:spLocks noChangeAspect="1" noChangeArrowheads="1"/>
            </p:cNvSpPr>
            <p:nvPr/>
          </p:nvSpPr>
          <p:spPr bwMode="auto">
            <a:xfrm>
              <a:off x="3543" y="2373"/>
              <a:ext cx="34" cy="34"/>
            </a:xfrm>
            <a:prstGeom prst="ellipse">
              <a:avLst/>
            </a:prstGeom>
            <a:solidFill>
              <a:srgbClr val="B2C0E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grpSp>
          <p:nvGrpSpPr>
            <p:cNvPr id="157" name="Group 47"/>
            <p:cNvGrpSpPr>
              <a:grpSpLocks/>
            </p:cNvGrpSpPr>
            <p:nvPr/>
          </p:nvGrpSpPr>
          <p:grpSpPr bwMode="auto">
            <a:xfrm>
              <a:off x="3114" y="2382"/>
              <a:ext cx="36" cy="27"/>
              <a:chOff x="2974" y="2228"/>
              <a:chExt cx="36" cy="384"/>
            </a:xfrm>
          </p:grpSpPr>
          <p:sp>
            <p:nvSpPr>
              <p:cNvPr id="168" name="Line 48"/>
              <p:cNvSpPr>
                <a:spLocks noChangeShapeType="1"/>
              </p:cNvSpPr>
              <p:nvPr/>
            </p:nvSpPr>
            <p:spPr bwMode="auto">
              <a:xfrm>
                <a:off x="2992" y="2228"/>
                <a:ext cx="0" cy="384"/>
              </a:xfrm>
              <a:prstGeom prst="line">
                <a:avLst/>
              </a:prstGeom>
              <a:noFill/>
              <a:ln w="19050">
                <a:solidFill>
                  <a:srgbClr val="B2C0E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9" name="Line 49"/>
              <p:cNvSpPr>
                <a:spLocks noChangeShapeType="1"/>
              </p:cNvSpPr>
              <p:nvPr/>
            </p:nvSpPr>
            <p:spPr bwMode="auto">
              <a:xfrm>
                <a:off x="2974" y="2612"/>
                <a:ext cx="36" cy="0"/>
              </a:xfrm>
              <a:prstGeom prst="line">
                <a:avLst/>
              </a:prstGeom>
              <a:noFill/>
              <a:ln w="19050">
                <a:solidFill>
                  <a:srgbClr val="B2C0E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58" name="Group 50"/>
            <p:cNvGrpSpPr>
              <a:grpSpLocks/>
            </p:cNvGrpSpPr>
            <p:nvPr/>
          </p:nvGrpSpPr>
          <p:grpSpPr bwMode="auto">
            <a:xfrm>
              <a:off x="3542" y="2384"/>
              <a:ext cx="36" cy="27"/>
              <a:chOff x="2974" y="2228"/>
              <a:chExt cx="36" cy="384"/>
            </a:xfrm>
          </p:grpSpPr>
          <p:sp>
            <p:nvSpPr>
              <p:cNvPr id="166" name="Line 51"/>
              <p:cNvSpPr>
                <a:spLocks noChangeShapeType="1"/>
              </p:cNvSpPr>
              <p:nvPr/>
            </p:nvSpPr>
            <p:spPr bwMode="auto">
              <a:xfrm>
                <a:off x="2992" y="2228"/>
                <a:ext cx="0" cy="384"/>
              </a:xfrm>
              <a:prstGeom prst="line">
                <a:avLst/>
              </a:prstGeom>
              <a:noFill/>
              <a:ln w="19050">
                <a:solidFill>
                  <a:srgbClr val="B2C0E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7" name="Line 52"/>
              <p:cNvSpPr>
                <a:spLocks noChangeShapeType="1"/>
              </p:cNvSpPr>
              <p:nvPr/>
            </p:nvSpPr>
            <p:spPr bwMode="auto">
              <a:xfrm>
                <a:off x="2974" y="2612"/>
                <a:ext cx="36" cy="0"/>
              </a:xfrm>
              <a:prstGeom prst="line">
                <a:avLst/>
              </a:prstGeom>
              <a:noFill/>
              <a:ln w="19050">
                <a:solidFill>
                  <a:srgbClr val="B2C0E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59" name="Group 53"/>
            <p:cNvGrpSpPr>
              <a:grpSpLocks/>
            </p:cNvGrpSpPr>
            <p:nvPr/>
          </p:nvGrpSpPr>
          <p:grpSpPr bwMode="auto">
            <a:xfrm rot="10800000">
              <a:off x="3542" y="2370"/>
              <a:ext cx="36" cy="27"/>
              <a:chOff x="2974" y="2228"/>
              <a:chExt cx="36" cy="384"/>
            </a:xfrm>
          </p:grpSpPr>
          <p:sp>
            <p:nvSpPr>
              <p:cNvPr id="164" name="Line 54"/>
              <p:cNvSpPr>
                <a:spLocks noChangeShapeType="1"/>
              </p:cNvSpPr>
              <p:nvPr/>
            </p:nvSpPr>
            <p:spPr bwMode="auto">
              <a:xfrm>
                <a:off x="2992" y="2228"/>
                <a:ext cx="0" cy="384"/>
              </a:xfrm>
              <a:prstGeom prst="line">
                <a:avLst/>
              </a:prstGeom>
              <a:noFill/>
              <a:ln w="19050">
                <a:solidFill>
                  <a:srgbClr val="B2C0E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5" name="Line 55"/>
              <p:cNvSpPr>
                <a:spLocks noChangeShapeType="1"/>
              </p:cNvSpPr>
              <p:nvPr/>
            </p:nvSpPr>
            <p:spPr bwMode="auto">
              <a:xfrm>
                <a:off x="2974" y="2612"/>
                <a:ext cx="36" cy="0"/>
              </a:xfrm>
              <a:prstGeom prst="line">
                <a:avLst/>
              </a:prstGeom>
              <a:noFill/>
              <a:ln w="19050">
                <a:solidFill>
                  <a:srgbClr val="B2C0E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60" name="Group 56"/>
            <p:cNvGrpSpPr>
              <a:grpSpLocks/>
            </p:cNvGrpSpPr>
            <p:nvPr/>
          </p:nvGrpSpPr>
          <p:grpSpPr bwMode="auto">
            <a:xfrm>
              <a:off x="3113" y="1559"/>
              <a:ext cx="37" cy="386"/>
              <a:chOff x="2573" y="1847"/>
              <a:chExt cx="37" cy="351"/>
            </a:xfrm>
          </p:grpSpPr>
          <p:sp>
            <p:nvSpPr>
              <p:cNvPr id="161" name="Line 57"/>
              <p:cNvSpPr>
                <a:spLocks noChangeShapeType="1"/>
              </p:cNvSpPr>
              <p:nvPr/>
            </p:nvSpPr>
            <p:spPr bwMode="auto">
              <a:xfrm>
                <a:off x="2591" y="1848"/>
                <a:ext cx="0" cy="350"/>
              </a:xfrm>
              <a:prstGeom prst="line">
                <a:avLst/>
              </a:prstGeom>
              <a:noFill/>
              <a:ln w="19050">
                <a:solidFill>
                  <a:srgbClr val="B60D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2" name="Line 58"/>
              <p:cNvSpPr>
                <a:spLocks noChangeShapeType="1"/>
              </p:cNvSpPr>
              <p:nvPr/>
            </p:nvSpPr>
            <p:spPr bwMode="auto">
              <a:xfrm>
                <a:off x="2574" y="1847"/>
                <a:ext cx="36" cy="0"/>
              </a:xfrm>
              <a:prstGeom prst="line">
                <a:avLst/>
              </a:prstGeom>
              <a:noFill/>
              <a:ln w="19050">
                <a:solidFill>
                  <a:srgbClr val="B60D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3" name="Line 59"/>
              <p:cNvSpPr>
                <a:spLocks noChangeShapeType="1"/>
              </p:cNvSpPr>
              <p:nvPr/>
            </p:nvSpPr>
            <p:spPr bwMode="auto">
              <a:xfrm>
                <a:off x="2573" y="2198"/>
                <a:ext cx="36" cy="0"/>
              </a:xfrm>
              <a:prstGeom prst="line">
                <a:avLst/>
              </a:prstGeom>
              <a:noFill/>
              <a:ln w="19050">
                <a:solidFill>
                  <a:srgbClr val="B60D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grpSp>
        <p:nvGrpSpPr>
          <p:cNvPr id="178" name="Group 177"/>
          <p:cNvGrpSpPr/>
          <p:nvPr/>
        </p:nvGrpSpPr>
        <p:grpSpPr>
          <a:xfrm>
            <a:off x="6466051" y="4448143"/>
            <a:ext cx="2157412" cy="1416050"/>
            <a:chOff x="3576638" y="2713038"/>
            <a:chExt cx="2157412" cy="1416050"/>
          </a:xfrm>
        </p:grpSpPr>
        <p:sp>
          <p:nvSpPr>
            <p:cNvPr id="179" name="Freeform 60"/>
            <p:cNvSpPr>
              <a:spLocks/>
            </p:cNvSpPr>
            <p:nvPr/>
          </p:nvSpPr>
          <p:spPr bwMode="auto">
            <a:xfrm>
              <a:off x="3614738" y="3117850"/>
              <a:ext cx="2084387" cy="354013"/>
            </a:xfrm>
            <a:custGeom>
              <a:avLst/>
              <a:gdLst>
                <a:gd name="T0" fmla="*/ 0 w 1313"/>
                <a:gd name="T1" fmla="*/ 153 h 223"/>
                <a:gd name="T2" fmla="*/ 432 w 1313"/>
                <a:gd name="T3" fmla="*/ 223 h 223"/>
                <a:gd name="T4" fmla="*/ 875 w 1313"/>
                <a:gd name="T5" fmla="*/ 219 h 223"/>
                <a:gd name="T6" fmla="*/ 1313 w 1313"/>
                <a:gd name="T7" fmla="*/ 0 h 223"/>
              </a:gdLst>
              <a:ahLst/>
              <a:cxnLst>
                <a:cxn ang="0">
                  <a:pos x="T0" y="T1"/>
                </a:cxn>
                <a:cxn ang="0">
                  <a:pos x="T2" y="T3"/>
                </a:cxn>
                <a:cxn ang="0">
                  <a:pos x="T4" y="T5"/>
                </a:cxn>
                <a:cxn ang="0">
                  <a:pos x="T6" y="T7"/>
                </a:cxn>
              </a:cxnLst>
              <a:rect l="0" t="0" r="r" b="b"/>
              <a:pathLst>
                <a:path w="1313" h="223">
                  <a:moveTo>
                    <a:pt x="0" y="153"/>
                  </a:moveTo>
                  <a:lnTo>
                    <a:pt x="432" y="223"/>
                  </a:lnTo>
                  <a:lnTo>
                    <a:pt x="875" y="219"/>
                  </a:lnTo>
                  <a:lnTo>
                    <a:pt x="1313" y="0"/>
                  </a:lnTo>
                </a:path>
              </a:pathLst>
            </a:custGeom>
            <a:noFill/>
            <a:ln w="19050">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180" name="Group 61"/>
            <p:cNvGrpSpPr>
              <a:grpSpLocks/>
            </p:cNvGrpSpPr>
            <p:nvPr/>
          </p:nvGrpSpPr>
          <p:grpSpPr bwMode="auto">
            <a:xfrm>
              <a:off x="4275138" y="3287713"/>
              <a:ext cx="58737" cy="390525"/>
              <a:chOff x="2573" y="1847"/>
              <a:chExt cx="37" cy="351"/>
            </a:xfrm>
          </p:grpSpPr>
          <p:sp>
            <p:nvSpPr>
              <p:cNvPr id="206" name="Line 62"/>
              <p:cNvSpPr>
                <a:spLocks noChangeShapeType="1"/>
              </p:cNvSpPr>
              <p:nvPr/>
            </p:nvSpPr>
            <p:spPr bwMode="auto">
              <a:xfrm>
                <a:off x="2591" y="1848"/>
                <a:ext cx="0" cy="35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7" name="Line 63"/>
              <p:cNvSpPr>
                <a:spLocks noChangeShapeType="1"/>
              </p:cNvSpPr>
              <p:nvPr/>
            </p:nvSpPr>
            <p:spPr bwMode="auto">
              <a:xfrm>
                <a:off x="2574" y="1847"/>
                <a:ext cx="36"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8" name="Line 64"/>
              <p:cNvSpPr>
                <a:spLocks noChangeShapeType="1"/>
              </p:cNvSpPr>
              <p:nvPr/>
            </p:nvSpPr>
            <p:spPr bwMode="auto">
              <a:xfrm>
                <a:off x="2573" y="2198"/>
                <a:ext cx="36" cy="0"/>
              </a:xfrm>
              <a:prstGeom prst="line">
                <a:avLst/>
              </a:prstGeom>
              <a:noFill/>
              <a:ln w="1905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81" name="Oval 65"/>
            <p:cNvSpPr>
              <a:spLocks noChangeAspect="1" noChangeArrowheads="1"/>
            </p:cNvSpPr>
            <p:nvPr/>
          </p:nvSpPr>
          <p:spPr bwMode="auto">
            <a:xfrm>
              <a:off x="3576638" y="3333750"/>
              <a:ext cx="53975" cy="53975"/>
            </a:xfrm>
            <a:prstGeom prst="ellipse">
              <a:avLst/>
            </a:prstGeom>
            <a:solidFill>
              <a:srgbClr val="C00000"/>
            </a:solidFill>
            <a:ln w="9525">
              <a:solidFill>
                <a:schemeClr val="accent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182" name="Oval 66"/>
            <p:cNvSpPr>
              <a:spLocks noChangeAspect="1" noChangeArrowheads="1"/>
            </p:cNvSpPr>
            <p:nvPr/>
          </p:nvSpPr>
          <p:spPr bwMode="auto">
            <a:xfrm>
              <a:off x="4276725" y="4040188"/>
              <a:ext cx="53975" cy="53975"/>
            </a:xfrm>
            <a:prstGeom prst="ellipse">
              <a:avLst/>
            </a:prstGeom>
            <a:solidFill>
              <a:srgbClr val="C00000"/>
            </a:solidFill>
            <a:ln w="9525">
              <a:solidFill>
                <a:schemeClr val="accent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grpSp>
          <p:nvGrpSpPr>
            <p:cNvPr id="183" name="Group 67"/>
            <p:cNvGrpSpPr>
              <a:grpSpLocks/>
            </p:cNvGrpSpPr>
            <p:nvPr/>
          </p:nvGrpSpPr>
          <p:grpSpPr bwMode="auto">
            <a:xfrm>
              <a:off x="5673725" y="2713038"/>
              <a:ext cx="58738" cy="760412"/>
              <a:chOff x="2573" y="1847"/>
              <a:chExt cx="37" cy="351"/>
            </a:xfrm>
          </p:grpSpPr>
          <p:sp>
            <p:nvSpPr>
              <p:cNvPr id="203" name="Line 68"/>
              <p:cNvSpPr>
                <a:spLocks noChangeShapeType="1"/>
              </p:cNvSpPr>
              <p:nvPr/>
            </p:nvSpPr>
            <p:spPr bwMode="auto">
              <a:xfrm>
                <a:off x="2591" y="1848"/>
                <a:ext cx="0" cy="35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4" name="Line 69"/>
              <p:cNvSpPr>
                <a:spLocks noChangeShapeType="1"/>
              </p:cNvSpPr>
              <p:nvPr/>
            </p:nvSpPr>
            <p:spPr bwMode="auto">
              <a:xfrm>
                <a:off x="2574" y="1847"/>
                <a:ext cx="36"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5" name="Line 70"/>
              <p:cNvSpPr>
                <a:spLocks noChangeShapeType="1"/>
              </p:cNvSpPr>
              <p:nvPr/>
            </p:nvSpPr>
            <p:spPr bwMode="auto">
              <a:xfrm>
                <a:off x="2573" y="2198"/>
                <a:ext cx="36"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84" name="Oval 71"/>
            <p:cNvSpPr>
              <a:spLocks noChangeAspect="1" noChangeArrowheads="1"/>
            </p:cNvSpPr>
            <p:nvPr/>
          </p:nvSpPr>
          <p:spPr bwMode="auto">
            <a:xfrm>
              <a:off x="4976813" y="4054475"/>
              <a:ext cx="53975" cy="53975"/>
            </a:xfrm>
            <a:prstGeom prst="ellipse">
              <a:avLst/>
            </a:prstGeom>
            <a:solidFill>
              <a:srgbClr val="C00000"/>
            </a:solidFill>
            <a:ln w="9525">
              <a:solidFill>
                <a:schemeClr val="accent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185" name="Freeform 72"/>
            <p:cNvSpPr>
              <a:spLocks/>
            </p:cNvSpPr>
            <p:nvPr/>
          </p:nvSpPr>
          <p:spPr bwMode="auto">
            <a:xfrm>
              <a:off x="3600450" y="3352800"/>
              <a:ext cx="2108200" cy="728663"/>
            </a:xfrm>
            <a:custGeom>
              <a:avLst/>
              <a:gdLst>
                <a:gd name="T0" fmla="*/ 0 w 1328"/>
                <a:gd name="T1" fmla="*/ 0 h 459"/>
                <a:gd name="T2" fmla="*/ 441 w 1328"/>
                <a:gd name="T3" fmla="*/ 453 h 459"/>
                <a:gd name="T4" fmla="*/ 884 w 1328"/>
                <a:gd name="T5" fmla="*/ 459 h 459"/>
                <a:gd name="T6" fmla="*/ 1328 w 1328"/>
                <a:gd name="T7" fmla="*/ 147 h 459"/>
              </a:gdLst>
              <a:ahLst/>
              <a:cxnLst>
                <a:cxn ang="0">
                  <a:pos x="T0" y="T1"/>
                </a:cxn>
                <a:cxn ang="0">
                  <a:pos x="T2" y="T3"/>
                </a:cxn>
                <a:cxn ang="0">
                  <a:pos x="T4" y="T5"/>
                </a:cxn>
                <a:cxn ang="0">
                  <a:pos x="T6" y="T7"/>
                </a:cxn>
              </a:cxnLst>
              <a:rect l="0" t="0" r="r" b="b"/>
              <a:pathLst>
                <a:path w="1328" h="459">
                  <a:moveTo>
                    <a:pt x="0" y="0"/>
                  </a:moveTo>
                  <a:lnTo>
                    <a:pt x="441" y="453"/>
                  </a:lnTo>
                  <a:lnTo>
                    <a:pt x="884" y="459"/>
                  </a:lnTo>
                  <a:lnTo>
                    <a:pt x="1328" y="147"/>
                  </a:lnTo>
                </a:path>
              </a:pathLst>
            </a:custGeom>
            <a:noFill/>
            <a:ln w="19050">
              <a:solidFill>
                <a:schemeClr val="accent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6" name="Oval 73"/>
            <p:cNvSpPr>
              <a:spLocks noChangeAspect="1" noChangeArrowheads="1"/>
            </p:cNvSpPr>
            <p:nvPr/>
          </p:nvSpPr>
          <p:spPr bwMode="auto">
            <a:xfrm>
              <a:off x="5676900" y="3554413"/>
              <a:ext cx="53975" cy="53975"/>
            </a:xfrm>
            <a:prstGeom prst="ellipse">
              <a:avLst/>
            </a:prstGeom>
            <a:solidFill>
              <a:srgbClr val="C00000"/>
            </a:solidFill>
            <a:ln w="9525">
              <a:solidFill>
                <a:schemeClr val="accent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grpSp>
          <p:nvGrpSpPr>
            <p:cNvPr id="187" name="Group 74"/>
            <p:cNvGrpSpPr>
              <a:grpSpLocks/>
            </p:cNvGrpSpPr>
            <p:nvPr/>
          </p:nvGrpSpPr>
          <p:grpSpPr bwMode="auto">
            <a:xfrm>
              <a:off x="4976813" y="3338513"/>
              <a:ext cx="58737" cy="334962"/>
              <a:chOff x="2573" y="1847"/>
              <a:chExt cx="37" cy="351"/>
            </a:xfrm>
          </p:grpSpPr>
          <p:sp>
            <p:nvSpPr>
              <p:cNvPr id="200" name="Line 75"/>
              <p:cNvSpPr>
                <a:spLocks noChangeShapeType="1"/>
              </p:cNvSpPr>
              <p:nvPr/>
            </p:nvSpPr>
            <p:spPr bwMode="auto">
              <a:xfrm>
                <a:off x="2591" y="1848"/>
                <a:ext cx="0" cy="35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1" name="Line 76"/>
              <p:cNvSpPr>
                <a:spLocks noChangeShapeType="1"/>
              </p:cNvSpPr>
              <p:nvPr/>
            </p:nvSpPr>
            <p:spPr bwMode="auto">
              <a:xfrm>
                <a:off x="2574" y="1847"/>
                <a:ext cx="36"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2" name="Line 77"/>
              <p:cNvSpPr>
                <a:spLocks noChangeShapeType="1"/>
              </p:cNvSpPr>
              <p:nvPr/>
            </p:nvSpPr>
            <p:spPr bwMode="auto">
              <a:xfrm>
                <a:off x="2573" y="2198"/>
                <a:ext cx="36"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88" name="Group 78"/>
            <p:cNvGrpSpPr>
              <a:grpSpLocks/>
            </p:cNvGrpSpPr>
            <p:nvPr/>
          </p:nvGrpSpPr>
          <p:grpSpPr bwMode="auto">
            <a:xfrm>
              <a:off x="4276725" y="3671888"/>
              <a:ext cx="58738" cy="446087"/>
              <a:chOff x="2573" y="1847"/>
              <a:chExt cx="37" cy="351"/>
            </a:xfrm>
          </p:grpSpPr>
          <p:sp>
            <p:nvSpPr>
              <p:cNvPr id="197" name="Line 79"/>
              <p:cNvSpPr>
                <a:spLocks noChangeShapeType="1"/>
              </p:cNvSpPr>
              <p:nvPr/>
            </p:nvSpPr>
            <p:spPr bwMode="auto">
              <a:xfrm>
                <a:off x="2591" y="1848"/>
                <a:ext cx="0" cy="350"/>
              </a:xfrm>
              <a:prstGeom prst="line">
                <a:avLst/>
              </a:prstGeom>
              <a:noFill/>
              <a:ln w="1905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8" name="Line 80"/>
              <p:cNvSpPr>
                <a:spLocks noChangeShapeType="1"/>
              </p:cNvSpPr>
              <p:nvPr/>
            </p:nvSpPr>
            <p:spPr bwMode="auto">
              <a:xfrm>
                <a:off x="2574" y="1847"/>
                <a:ext cx="36" cy="0"/>
              </a:xfrm>
              <a:prstGeom prst="line">
                <a:avLst/>
              </a:prstGeom>
              <a:noFill/>
              <a:ln w="1905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9" name="Line 81"/>
              <p:cNvSpPr>
                <a:spLocks noChangeShapeType="1"/>
              </p:cNvSpPr>
              <p:nvPr/>
            </p:nvSpPr>
            <p:spPr bwMode="auto">
              <a:xfrm>
                <a:off x="2573" y="2198"/>
                <a:ext cx="36" cy="0"/>
              </a:xfrm>
              <a:prstGeom prst="line">
                <a:avLst/>
              </a:prstGeom>
              <a:noFill/>
              <a:ln w="1905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89" name="Group 82"/>
            <p:cNvGrpSpPr>
              <a:grpSpLocks/>
            </p:cNvGrpSpPr>
            <p:nvPr/>
          </p:nvGrpSpPr>
          <p:grpSpPr bwMode="auto">
            <a:xfrm>
              <a:off x="4976813" y="3683000"/>
              <a:ext cx="58737" cy="446088"/>
              <a:chOff x="2573" y="1847"/>
              <a:chExt cx="37" cy="351"/>
            </a:xfrm>
          </p:grpSpPr>
          <p:sp>
            <p:nvSpPr>
              <p:cNvPr id="194" name="Line 83"/>
              <p:cNvSpPr>
                <a:spLocks noChangeShapeType="1"/>
              </p:cNvSpPr>
              <p:nvPr/>
            </p:nvSpPr>
            <p:spPr bwMode="auto">
              <a:xfrm>
                <a:off x="2591" y="1848"/>
                <a:ext cx="0" cy="350"/>
              </a:xfrm>
              <a:prstGeom prst="line">
                <a:avLst/>
              </a:prstGeom>
              <a:noFill/>
              <a:ln w="1905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5" name="Line 84"/>
              <p:cNvSpPr>
                <a:spLocks noChangeShapeType="1"/>
              </p:cNvSpPr>
              <p:nvPr/>
            </p:nvSpPr>
            <p:spPr bwMode="auto">
              <a:xfrm>
                <a:off x="2574" y="1847"/>
                <a:ext cx="36" cy="0"/>
              </a:xfrm>
              <a:prstGeom prst="line">
                <a:avLst/>
              </a:prstGeom>
              <a:noFill/>
              <a:ln w="1905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6" name="Line 85"/>
              <p:cNvSpPr>
                <a:spLocks noChangeShapeType="1"/>
              </p:cNvSpPr>
              <p:nvPr/>
            </p:nvSpPr>
            <p:spPr bwMode="auto">
              <a:xfrm>
                <a:off x="2573" y="2198"/>
                <a:ext cx="36" cy="0"/>
              </a:xfrm>
              <a:prstGeom prst="line">
                <a:avLst/>
              </a:prstGeom>
              <a:noFill/>
              <a:ln w="1905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90" name="Group 86"/>
            <p:cNvGrpSpPr>
              <a:grpSpLocks/>
            </p:cNvGrpSpPr>
            <p:nvPr/>
          </p:nvGrpSpPr>
          <p:grpSpPr bwMode="auto">
            <a:xfrm>
              <a:off x="5675313" y="3313113"/>
              <a:ext cx="58737" cy="765175"/>
              <a:chOff x="2573" y="1847"/>
              <a:chExt cx="37" cy="351"/>
            </a:xfrm>
          </p:grpSpPr>
          <p:sp>
            <p:nvSpPr>
              <p:cNvPr id="191" name="Line 87"/>
              <p:cNvSpPr>
                <a:spLocks noChangeShapeType="1"/>
              </p:cNvSpPr>
              <p:nvPr/>
            </p:nvSpPr>
            <p:spPr bwMode="auto">
              <a:xfrm>
                <a:off x="2591" y="1848"/>
                <a:ext cx="0" cy="350"/>
              </a:xfrm>
              <a:prstGeom prst="line">
                <a:avLst/>
              </a:prstGeom>
              <a:noFill/>
              <a:ln w="1905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2" name="Line 88"/>
              <p:cNvSpPr>
                <a:spLocks noChangeShapeType="1"/>
              </p:cNvSpPr>
              <p:nvPr/>
            </p:nvSpPr>
            <p:spPr bwMode="auto">
              <a:xfrm>
                <a:off x="2574" y="1847"/>
                <a:ext cx="36" cy="0"/>
              </a:xfrm>
              <a:prstGeom prst="line">
                <a:avLst/>
              </a:prstGeom>
              <a:noFill/>
              <a:ln w="1905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3" name="Line 89"/>
              <p:cNvSpPr>
                <a:spLocks noChangeShapeType="1"/>
              </p:cNvSpPr>
              <p:nvPr/>
            </p:nvSpPr>
            <p:spPr bwMode="auto">
              <a:xfrm>
                <a:off x="2573" y="2198"/>
                <a:ext cx="36" cy="0"/>
              </a:xfrm>
              <a:prstGeom prst="line">
                <a:avLst/>
              </a:prstGeom>
              <a:noFill/>
              <a:ln w="1905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sp>
        <p:nvSpPr>
          <p:cNvPr id="209" name="Oval 12"/>
          <p:cNvSpPr>
            <a:spLocks noChangeAspect="1" noChangeArrowheads="1"/>
          </p:cNvSpPr>
          <p:nvPr/>
        </p:nvSpPr>
        <p:spPr bwMode="auto">
          <a:xfrm>
            <a:off x="3529216" y="5712263"/>
            <a:ext cx="53975" cy="53975"/>
          </a:xfrm>
          <a:prstGeom prst="ellipse">
            <a:avLst/>
          </a:prstGeom>
          <a:solidFill>
            <a:srgbClr val="B60D2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210" name="Oval 12"/>
          <p:cNvSpPr>
            <a:spLocks noChangeAspect="1" noChangeArrowheads="1"/>
          </p:cNvSpPr>
          <p:nvPr/>
        </p:nvSpPr>
        <p:spPr bwMode="auto">
          <a:xfrm>
            <a:off x="4230667" y="4732669"/>
            <a:ext cx="53975" cy="53975"/>
          </a:xfrm>
          <a:prstGeom prst="ellipse">
            <a:avLst/>
          </a:prstGeom>
          <a:solidFill>
            <a:srgbClr val="B60D2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211" name="Oval 12"/>
          <p:cNvSpPr>
            <a:spLocks noChangeAspect="1" noChangeArrowheads="1"/>
          </p:cNvSpPr>
          <p:nvPr/>
        </p:nvSpPr>
        <p:spPr bwMode="auto">
          <a:xfrm>
            <a:off x="4912563" y="4727845"/>
            <a:ext cx="53975" cy="53975"/>
          </a:xfrm>
          <a:prstGeom prst="ellipse">
            <a:avLst/>
          </a:prstGeom>
          <a:solidFill>
            <a:srgbClr val="B60D2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212" name="Oval 12"/>
          <p:cNvSpPr>
            <a:spLocks noChangeAspect="1" noChangeArrowheads="1"/>
          </p:cNvSpPr>
          <p:nvPr/>
        </p:nvSpPr>
        <p:spPr bwMode="auto">
          <a:xfrm>
            <a:off x="5594459" y="5249531"/>
            <a:ext cx="53975" cy="53975"/>
          </a:xfrm>
          <a:prstGeom prst="ellipse">
            <a:avLst/>
          </a:prstGeom>
          <a:solidFill>
            <a:srgbClr val="B60D2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213" name="Oval 12"/>
          <p:cNvSpPr>
            <a:spLocks noChangeAspect="1" noChangeArrowheads="1"/>
          </p:cNvSpPr>
          <p:nvPr/>
        </p:nvSpPr>
        <p:spPr bwMode="auto">
          <a:xfrm>
            <a:off x="7153982" y="5187601"/>
            <a:ext cx="53975" cy="53975"/>
          </a:xfrm>
          <a:prstGeom prst="ellipse">
            <a:avLst/>
          </a:prstGeom>
          <a:solidFill>
            <a:schemeClr val="accent2"/>
          </a:solidFill>
          <a:ln w="9525">
            <a:solidFill>
              <a:schemeClr val="accent2"/>
            </a:solidFill>
            <a:round/>
            <a:headEnd/>
            <a:tailEnd/>
          </a:ln>
          <a:effectLs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214" name="Oval 12"/>
          <p:cNvSpPr>
            <a:spLocks noChangeAspect="1" noChangeArrowheads="1"/>
          </p:cNvSpPr>
          <p:nvPr/>
        </p:nvSpPr>
        <p:spPr bwMode="auto">
          <a:xfrm>
            <a:off x="7875775" y="5169436"/>
            <a:ext cx="53975" cy="53975"/>
          </a:xfrm>
          <a:prstGeom prst="ellipse">
            <a:avLst/>
          </a:prstGeom>
          <a:solidFill>
            <a:schemeClr val="accent2"/>
          </a:solidFill>
          <a:ln w="9525">
            <a:solidFill>
              <a:schemeClr val="accent2"/>
            </a:solidFill>
            <a:round/>
            <a:headEnd/>
            <a:tailEnd/>
          </a:ln>
          <a:effectLs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
        <p:nvSpPr>
          <p:cNvPr id="215" name="Oval 12"/>
          <p:cNvSpPr>
            <a:spLocks noChangeAspect="1" noChangeArrowheads="1"/>
          </p:cNvSpPr>
          <p:nvPr/>
        </p:nvSpPr>
        <p:spPr bwMode="auto">
          <a:xfrm>
            <a:off x="8568696" y="4823784"/>
            <a:ext cx="53975" cy="53975"/>
          </a:xfrm>
          <a:prstGeom prst="ellipse">
            <a:avLst/>
          </a:prstGeom>
          <a:solidFill>
            <a:schemeClr val="accent2"/>
          </a:solidFill>
          <a:ln w="9525">
            <a:solidFill>
              <a:schemeClr val="accent2"/>
            </a:solidFill>
            <a:round/>
            <a:headEnd/>
            <a:tailEnd/>
          </a:ln>
          <a:effectLst/>
          <a:extLst/>
        </p:spPr>
        <p:txBody>
          <a:bodyPr vert="horz" wrap="none" lIns="91440" tIns="45720" rIns="91440" bIns="45720" numCol="1" anchor="ctr" anchorCtr="0" compatLnSpc="1">
            <a:prstTxWarp prst="textNoShape">
              <a:avLst/>
            </a:prstTxWarp>
          </a:bodyPr>
          <a:lstStyle/>
          <a:p>
            <a:endParaRPr lang="en-GB">
              <a:solidFill>
                <a:srgbClr val="4D4D4D"/>
              </a:solidFill>
            </a:endParaRPr>
          </a:p>
        </p:txBody>
      </p:sp>
    </p:spTree>
    <p:custDataLst>
      <p:tags r:id="rId1"/>
    </p:custDataLst>
    <p:extLst>
      <p:ext uri="{BB962C8B-B14F-4D97-AF65-F5344CB8AC3E}">
        <p14:creationId xmlns:p14="http://schemas.microsoft.com/office/powerpoint/2010/main" val="9759623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O-007</a:t>
            </a:r>
            <a:r>
              <a:rPr lang="en-GB" dirty="0"/>
              <a:t>: Biomarker analyses of second-line </a:t>
            </a:r>
            <a:r>
              <a:rPr lang="en-GB" dirty="0" err="1"/>
              <a:t>Ramucirumab</a:t>
            </a:r>
            <a:r>
              <a:rPr lang="en-GB" dirty="0"/>
              <a:t> in patients with advanced gastric cancer from RAINBOW, a global, randomized, double-blind, phase 3 study </a:t>
            </a:r>
            <a:r>
              <a:rPr lang="en-GB" dirty="0" smtClean="0"/>
              <a:t>– Van </a:t>
            </a:r>
            <a:r>
              <a:rPr lang="en-GB" dirty="0" err="1" smtClean="0"/>
              <a:t>Cutsem</a:t>
            </a:r>
            <a:r>
              <a:rPr lang="en-GB" dirty="0" smtClean="0"/>
              <a:t> E, </a:t>
            </a:r>
            <a:r>
              <a:rPr lang="en-GB" dirty="0"/>
              <a:t>et </a:t>
            </a:r>
            <a:r>
              <a:rPr lang="en-GB" dirty="0" smtClean="0"/>
              <a:t>al </a:t>
            </a:r>
            <a:endParaRPr lang="en-GB" dirty="0"/>
          </a:p>
        </p:txBody>
      </p:sp>
      <p:sp>
        <p:nvSpPr>
          <p:cNvPr id="2" name="Content Placeholder 1"/>
          <p:cNvSpPr>
            <a:spLocks noGrp="1"/>
          </p:cNvSpPr>
          <p:nvPr>
            <p:ph idx="1"/>
          </p:nvPr>
        </p:nvSpPr>
        <p:spPr/>
        <p:txBody>
          <a:bodyPr/>
          <a:lstStyle/>
          <a:p>
            <a:pPr marL="0" indent="0">
              <a:buNone/>
            </a:pPr>
            <a:r>
              <a:rPr lang="en-GB" b="1" dirty="0" smtClean="0"/>
              <a:t>Key results (cont.)</a:t>
            </a:r>
          </a:p>
          <a:p>
            <a:endParaRPr lang="en-GB" dirty="0"/>
          </a:p>
        </p:txBody>
      </p:sp>
      <p:sp>
        <p:nvSpPr>
          <p:cNvPr id="14" name="Text Placeholder 13"/>
          <p:cNvSpPr>
            <a:spLocks noGrp="1"/>
          </p:cNvSpPr>
          <p:nvPr>
            <p:ph type="body" sz="quarter" idx="10"/>
          </p:nvPr>
        </p:nvSpPr>
        <p:spPr/>
        <p:txBody>
          <a:bodyPr/>
          <a:lstStyle/>
          <a:p>
            <a:r>
              <a:rPr lang="en-GB" dirty="0" smtClean="0"/>
              <a:t>*High vs low expression level.</a:t>
            </a:r>
            <a:endParaRPr lang="en-GB" dirty="0"/>
          </a:p>
        </p:txBody>
      </p:sp>
      <p:sp>
        <p:nvSpPr>
          <p:cNvPr id="15" name="Text Placeholder 14"/>
          <p:cNvSpPr>
            <a:spLocks noGrp="1"/>
          </p:cNvSpPr>
          <p:nvPr>
            <p:ph type="body" sz="quarter" idx="11"/>
          </p:nvPr>
        </p:nvSpPr>
        <p:spPr/>
        <p:txBody>
          <a:bodyPr/>
          <a:lstStyle/>
          <a:p>
            <a:r>
              <a:rPr lang="en-GB" dirty="0"/>
              <a:t>Van Cutsem et al. </a:t>
            </a:r>
            <a:r>
              <a:rPr lang="it-IT" dirty="0"/>
              <a:t>Ann </a:t>
            </a:r>
            <a:r>
              <a:rPr lang="it-IT" dirty="0" err="1"/>
              <a:t>Oncol</a:t>
            </a:r>
            <a:r>
              <a:rPr lang="it-IT" dirty="0"/>
              <a:t> 2016; 27 (</a:t>
            </a:r>
            <a:r>
              <a:rPr lang="it-IT" dirty="0" err="1"/>
              <a:t>suppl</a:t>
            </a:r>
            <a:r>
              <a:rPr lang="it-IT" dirty="0"/>
              <a:t> 2): </a:t>
            </a:r>
            <a:r>
              <a:rPr lang="en-GB" dirty="0" err="1"/>
              <a:t>abstr</a:t>
            </a:r>
            <a:r>
              <a:rPr lang="en-GB" dirty="0"/>
              <a:t> O-007</a:t>
            </a:r>
          </a:p>
        </p:txBody>
      </p:sp>
      <p:graphicFrame>
        <p:nvGraphicFramePr>
          <p:cNvPr id="6" name="Group 88"/>
          <p:cNvGraphicFramePr>
            <a:graphicFrameLocks noGrp="1"/>
          </p:cNvGraphicFramePr>
          <p:nvPr>
            <p:extLst>
              <p:ext uri="{D42A27DB-BD31-4B8C-83A1-F6EECF244321}">
                <p14:modId xmlns:p14="http://schemas.microsoft.com/office/powerpoint/2010/main" val="425619277"/>
              </p:ext>
            </p:extLst>
          </p:nvPr>
        </p:nvGraphicFramePr>
        <p:xfrm>
          <a:off x="369888" y="1715779"/>
          <a:ext cx="8408988" cy="4158662"/>
        </p:xfrm>
        <a:graphic>
          <a:graphicData uri="http://schemas.openxmlformats.org/drawingml/2006/table">
            <a:tbl>
              <a:tblPr firstRow="1" bandRow="1">
                <a:tableStyleId>{69012ECD-51FC-41F1-AA8D-1B2483CD663E}</a:tableStyleId>
              </a:tblPr>
              <a:tblGrid>
                <a:gridCol w="1839912"/>
                <a:gridCol w="1642269"/>
                <a:gridCol w="1642269"/>
                <a:gridCol w="1642269"/>
                <a:gridCol w="1642269"/>
              </a:tblGrid>
              <a:tr h="3405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405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79600">
                <a:tc>
                  <a:txBody>
                    <a:bodyPr/>
                    <a:lstStyle/>
                    <a:p>
                      <a:r>
                        <a:rPr lang="en-US" sz="1400" b="0" dirty="0" smtClean="0">
                          <a:solidFill>
                            <a:srgbClr val="4D4D4D"/>
                          </a:solidFill>
                          <a:latin typeface="+mj-lt"/>
                        </a:rPr>
                        <a:t>C-reactive protein</a:t>
                      </a:r>
                      <a:endParaRPr lang="en-US" sz="1400" b="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dirty="0" smtClean="0">
                          <a:solidFill>
                            <a:srgbClr val="4D4D4D"/>
                          </a:solidFill>
                          <a:latin typeface="+mj-lt"/>
                        </a:rPr>
                        <a:t>2.1 (1.6, 2.7)</a:t>
                      </a:r>
                      <a:endParaRPr lang="en-US" sz="140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4D4D4D"/>
                          </a:solidFill>
                          <a:latin typeface="+mj-lt"/>
                        </a:rPr>
                        <a:t>&lt;0.0001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dirty="0" smtClean="0">
                          <a:solidFill>
                            <a:srgbClr val="4D4D4D"/>
                          </a:solidFill>
                          <a:latin typeface="+mj-lt"/>
                        </a:rPr>
                        <a:t>1.5 (1.2,</a:t>
                      </a:r>
                      <a:r>
                        <a:rPr lang="en-US" sz="1400" baseline="0" dirty="0" smtClean="0">
                          <a:solidFill>
                            <a:srgbClr val="4D4D4D"/>
                          </a:solidFill>
                          <a:latin typeface="+mj-lt"/>
                        </a:rPr>
                        <a:t> 2.0)</a:t>
                      </a:r>
                      <a:endParaRPr lang="en-US" sz="140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dirty="0" smtClean="0">
                          <a:solidFill>
                            <a:srgbClr val="4D4D4D"/>
                          </a:solidFill>
                          <a:latin typeface="+mj-lt"/>
                        </a:rPr>
                        <a:t>0.0007</a:t>
                      </a:r>
                      <a:endParaRPr lang="en-US" sz="140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79600">
                <a:tc>
                  <a:txBody>
                    <a:bodyPr/>
                    <a:lstStyle/>
                    <a:p>
                      <a:r>
                        <a:rPr lang="en-US" sz="1400" b="0" dirty="0" smtClean="0">
                          <a:solidFill>
                            <a:srgbClr val="4D4D4D"/>
                          </a:solidFill>
                          <a:latin typeface="+mj-lt"/>
                        </a:rPr>
                        <a:t>Hepatocyte growth factor</a:t>
                      </a:r>
                      <a:endParaRPr lang="en-US" sz="1400" b="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US" sz="1400" dirty="0" smtClean="0">
                          <a:solidFill>
                            <a:srgbClr val="4D4D4D"/>
                          </a:solidFill>
                          <a:latin typeface="+mj-lt"/>
                        </a:rPr>
                        <a:t>1.9 (1.3,</a:t>
                      </a:r>
                      <a:r>
                        <a:rPr lang="en-US" sz="1400" baseline="0" dirty="0" smtClean="0">
                          <a:solidFill>
                            <a:srgbClr val="4D4D4D"/>
                          </a:solidFill>
                          <a:latin typeface="+mj-lt"/>
                        </a:rPr>
                        <a:t> 2.7)</a:t>
                      </a:r>
                      <a:endParaRPr lang="en-US" sz="140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US" sz="1400" dirty="0" smtClean="0">
                          <a:solidFill>
                            <a:srgbClr val="4D4D4D"/>
                          </a:solidFill>
                          <a:latin typeface="+mj-lt"/>
                        </a:rPr>
                        <a:t>0.0007</a:t>
                      </a:r>
                      <a:endParaRPr lang="en-US" sz="140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US" sz="1400" dirty="0" smtClean="0">
                          <a:solidFill>
                            <a:srgbClr val="4D4D4D"/>
                          </a:solidFill>
                          <a:latin typeface="+mj-lt"/>
                        </a:rPr>
                        <a:t>1.8 (1.3,</a:t>
                      </a:r>
                      <a:r>
                        <a:rPr lang="en-US" sz="1400" baseline="0" dirty="0" smtClean="0">
                          <a:solidFill>
                            <a:srgbClr val="4D4D4D"/>
                          </a:solidFill>
                          <a:latin typeface="+mj-lt"/>
                        </a:rPr>
                        <a:t> 2.6)</a:t>
                      </a:r>
                      <a:endParaRPr lang="en-US" sz="140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US" sz="1400" dirty="0" smtClean="0">
                          <a:solidFill>
                            <a:srgbClr val="4D4D4D"/>
                          </a:solidFill>
                          <a:latin typeface="+mj-lt"/>
                        </a:rPr>
                        <a:t>0.0009</a:t>
                      </a:r>
                      <a:endParaRPr lang="en-US" sz="140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79600">
                <a:tc>
                  <a:txBody>
                    <a:bodyPr/>
                    <a:lstStyle/>
                    <a:p>
                      <a:r>
                        <a:rPr lang="en-US" sz="1400" b="0" dirty="0" smtClean="0">
                          <a:solidFill>
                            <a:srgbClr val="4D4D4D"/>
                          </a:solidFill>
                          <a:latin typeface="+mj-lt"/>
                        </a:rPr>
                        <a:t>Intercellular adhesion molecule-3</a:t>
                      </a:r>
                      <a:endParaRPr lang="en-US" sz="1400" b="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dirty="0" smtClean="0">
                          <a:solidFill>
                            <a:srgbClr val="4D4D4D"/>
                          </a:solidFill>
                          <a:latin typeface="+mj-lt"/>
                        </a:rPr>
                        <a:t>1.4 (1.0, 1.8)</a:t>
                      </a:r>
                      <a:endParaRPr lang="en-US" sz="140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dirty="0" smtClean="0">
                          <a:solidFill>
                            <a:srgbClr val="4D4D4D"/>
                          </a:solidFill>
                          <a:latin typeface="+mj-lt"/>
                        </a:rPr>
                        <a:t>0.0377</a:t>
                      </a:r>
                      <a:endParaRPr lang="en-US" sz="140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dirty="0" smtClean="0">
                          <a:solidFill>
                            <a:srgbClr val="4D4D4D"/>
                          </a:solidFill>
                          <a:latin typeface="+mj-lt"/>
                        </a:rPr>
                        <a:t>1.4 (1.0, 1.8)</a:t>
                      </a:r>
                      <a:endParaRPr lang="en-US" sz="140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dirty="0" smtClean="0">
                          <a:solidFill>
                            <a:srgbClr val="4D4D4D"/>
                          </a:solidFill>
                          <a:latin typeface="+mj-lt"/>
                        </a:rPr>
                        <a:t>0.0382</a:t>
                      </a:r>
                      <a:endParaRPr lang="en-US" sz="140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79600">
                <a:tc>
                  <a:txBody>
                    <a:bodyPr/>
                    <a:lstStyle/>
                    <a:p>
                      <a:r>
                        <a:rPr lang="en-US" sz="1400" b="0" dirty="0" smtClean="0">
                          <a:solidFill>
                            <a:srgbClr val="4D4D4D"/>
                          </a:solidFill>
                          <a:latin typeface="+mj-lt"/>
                        </a:rPr>
                        <a:t>Interleukin-8</a:t>
                      </a:r>
                      <a:endParaRPr lang="en-US" sz="1400" b="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US" sz="1400" dirty="0" smtClean="0">
                          <a:solidFill>
                            <a:srgbClr val="4D4D4D"/>
                          </a:solidFill>
                          <a:latin typeface="+mj-lt"/>
                        </a:rPr>
                        <a:t>1.5 (1.1, 1.9)</a:t>
                      </a:r>
                      <a:endParaRPr lang="en-US" sz="140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US" sz="1400" dirty="0" smtClean="0">
                          <a:solidFill>
                            <a:srgbClr val="4D4D4D"/>
                          </a:solidFill>
                          <a:latin typeface="+mj-lt"/>
                        </a:rPr>
                        <a:t>0.0039</a:t>
                      </a:r>
                      <a:endParaRPr lang="en-US" sz="140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US" sz="1400" dirty="0" smtClean="0">
                          <a:solidFill>
                            <a:srgbClr val="4D4D4D"/>
                          </a:solidFill>
                          <a:latin typeface="+mj-lt"/>
                        </a:rPr>
                        <a:t>1.3 (1.0,</a:t>
                      </a:r>
                      <a:r>
                        <a:rPr lang="en-US" sz="1400" baseline="0" dirty="0" smtClean="0">
                          <a:solidFill>
                            <a:srgbClr val="4D4D4D"/>
                          </a:solidFill>
                          <a:latin typeface="+mj-lt"/>
                        </a:rPr>
                        <a:t> 1.7)</a:t>
                      </a:r>
                      <a:endParaRPr lang="en-US" sz="140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US" sz="1400" dirty="0" smtClean="0">
                          <a:solidFill>
                            <a:srgbClr val="4D4D4D"/>
                          </a:solidFill>
                          <a:latin typeface="+mj-lt"/>
                        </a:rPr>
                        <a:t>0.0401</a:t>
                      </a:r>
                      <a:endParaRPr lang="en-US" sz="140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579600">
                <a:tc>
                  <a:txBody>
                    <a:bodyPr/>
                    <a:lstStyle/>
                    <a:p>
                      <a:r>
                        <a:rPr lang="en-US" sz="1400" b="0" dirty="0" smtClean="0">
                          <a:solidFill>
                            <a:srgbClr val="4D4D4D"/>
                          </a:solidFill>
                          <a:latin typeface="+mj-lt"/>
                        </a:rPr>
                        <a:t>Serum amyloid A</a:t>
                      </a:r>
                      <a:endParaRPr lang="en-US" sz="1400" b="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dirty="0" smtClean="0">
                          <a:solidFill>
                            <a:srgbClr val="4D4D4D"/>
                          </a:solidFill>
                          <a:latin typeface="+mj-lt"/>
                        </a:rPr>
                        <a:t>1.8 (1.4,</a:t>
                      </a:r>
                      <a:r>
                        <a:rPr lang="en-US" sz="1400" baseline="0" dirty="0" smtClean="0">
                          <a:solidFill>
                            <a:srgbClr val="4D4D4D"/>
                          </a:solidFill>
                          <a:latin typeface="+mj-lt"/>
                        </a:rPr>
                        <a:t> 2.4)</a:t>
                      </a:r>
                      <a:endParaRPr lang="en-US" sz="140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4D4D4D"/>
                          </a:solidFill>
                          <a:latin typeface="+mj-lt"/>
                        </a:rPr>
                        <a:t>&lt;0.0001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dirty="0" smtClean="0">
                          <a:solidFill>
                            <a:srgbClr val="4D4D4D"/>
                          </a:solidFill>
                          <a:latin typeface="+mj-lt"/>
                        </a:rPr>
                        <a:t>1.3</a:t>
                      </a:r>
                      <a:r>
                        <a:rPr lang="en-US" sz="1400" baseline="0" dirty="0" smtClean="0">
                          <a:solidFill>
                            <a:srgbClr val="4D4D4D"/>
                          </a:solidFill>
                          <a:latin typeface="+mj-lt"/>
                        </a:rPr>
                        <a:t> (1.0, 1.7)</a:t>
                      </a:r>
                      <a:endParaRPr lang="en-US" sz="140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dirty="0" smtClean="0">
                          <a:solidFill>
                            <a:srgbClr val="4D4D4D"/>
                          </a:solidFill>
                          <a:latin typeface="+mj-lt"/>
                        </a:rPr>
                        <a:t>0.0420</a:t>
                      </a:r>
                      <a:endParaRPr lang="en-US" sz="140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79600">
                <a:tc>
                  <a:txBody>
                    <a:bodyPr/>
                    <a:lstStyle/>
                    <a:p>
                      <a:r>
                        <a:rPr lang="en-US" sz="1400" b="0" dirty="0" smtClean="0">
                          <a:solidFill>
                            <a:srgbClr val="4D4D4D"/>
                          </a:solidFill>
                          <a:latin typeface="+mj-lt"/>
                        </a:rPr>
                        <a:t>Vascular cell adhesion molecule-1</a:t>
                      </a:r>
                      <a:endParaRPr lang="en-US" sz="1400" b="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dirty="0" smtClean="0">
                          <a:solidFill>
                            <a:srgbClr val="4D4D4D"/>
                          </a:solidFill>
                          <a:latin typeface="+mj-lt"/>
                        </a:rPr>
                        <a:t>1.6 (1.3, 2.0)</a:t>
                      </a:r>
                      <a:endParaRPr lang="en-US" sz="140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dirty="0" smtClean="0">
                          <a:solidFill>
                            <a:srgbClr val="4D4D4D"/>
                          </a:solidFill>
                          <a:latin typeface="+mj-lt"/>
                        </a:rPr>
                        <a:t>0.0001</a:t>
                      </a:r>
                      <a:endParaRPr lang="en-US" sz="140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dirty="0" smtClean="0">
                          <a:solidFill>
                            <a:srgbClr val="4D4D4D"/>
                          </a:solidFill>
                          <a:latin typeface="+mj-lt"/>
                        </a:rPr>
                        <a:t>1.4 (1.1, 1.7)</a:t>
                      </a:r>
                      <a:endParaRPr lang="en-US" sz="140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dirty="0" smtClean="0">
                          <a:solidFill>
                            <a:srgbClr val="4D4D4D"/>
                          </a:solidFill>
                          <a:latin typeface="+mj-lt"/>
                        </a:rPr>
                        <a:t>0.0074</a:t>
                      </a:r>
                      <a:endParaRPr lang="en-US" sz="1400" dirty="0">
                        <a:solidFill>
                          <a:srgbClr val="4D4D4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20227762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O-007</a:t>
            </a:r>
            <a:r>
              <a:rPr lang="en-GB" dirty="0"/>
              <a:t>: Biomarker analyses of second-line </a:t>
            </a:r>
            <a:r>
              <a:rPr lang="en-GB" dirty="0" err="1"/>
              <a:t>Ramucirumab</a:t>
            </a:r>
            <a:r>
              <a:rPr lang="en-GB" dirty="0"/>
              <a:t> in patients with advanced gastric cancer from RAINBOW, a global, randomized, double-blind, phase 3 study </a:t>
            </a:r>
            <a:r>
              <a:rPr lang="en-GB" dirty="0" smtClean="0"/>
              <a:t>– Van </a:t>
            </a:r>
            <a:r>
              <a:rPr lang="en-GB" dirty="0" err="1" smtClean="0"/>
              <a:t>Cutsem</a:t>
            </a:r>
            <a:r>
              <a:rPr lang="en-GB" dirty="0" smtClean="0"/>
              <a:t> E, </a:t>
            </a:r>
            <a:r>
              <a:rPr lang="en-GB" dirty="0"/>
              <a:t>et </a:t>
            </a:r>
            <a:r>
              <a:rPr lang="en-GB" dirty="0" smtClean="0"/>
              <a:t>al </a:t>
            </a:r>
            <a:endParaRPr lang="en-GB" dirty="0"/>
          </a:p>
        </p:txBody>
      </p:sp>
      <p:sp>
        <p:nvSpPr>
          <p:cNvPr id="2" name="Content Placeholder 1"/>
          <p:cNvSpPr>
            <a:spLocks noGrp="1"/>
          </p:cNvSpPr>
          <p:nvPr>
            <p:ph idx="1"/>
          </p:nvPr>
        </p:nvSpPr>
        <p:spPr>
          <a:xfrm>
            <a:off x="365124" y="1254035"/>
            <a:ext cx="8588681" cy="4746172"/>
          </a:xfrm>
        </p:spPr>
        <p:txBody>
          <a:bodyPr/>
          <a:lstStyle/>
          <a:p>
            <a:pPr marL="0" indent="0">
              <a:buNone/>
            </a:pPr>
            <a:r>
              <a:rPr lang="en-GB" b="1" dirty="0" smtClean="0"/>
              <a:t>Conclusions</a:t>
            </a:r>
          </a:p>
          <a:p>
            <a:r>
              <a:rPr lang="en-GB" b="1" dirty="0" smtClean="0"/>
              <a:t>There </a:t>
            </a:r>
            <a:r>
              <a:rPr lang="en-GB" b="1" dirty="0"/>
              <a:t>are no known consistently predictive biomarkers to guide patient </a:t>
            </a:r>
            <a:r>
              <a:rPr lang="en-GB" b="1" dirty="0" smtClean="0"/>
              <a:t>selection, despite </a:t>
            </a:r>
            <a:r>
              <a:rPr lang="en-GB" b="1" dirty="0"/>
              <a:t>multiple approved anticancer </a:t>
            </a:r>
            <a:r>
              <a:rPr lang="en-GB" b="1" dirty="0" smtClean="0"/>
              <a:t>therapies that target angiogenesis</a:t>
            </a:r>
          </a:p>
          <a:p>
            <a:r>
              <a:rPr lang="en-GB" b="1" dirty="0" smtClean="0"/>
              <a:t>The </a:t>
            </a:r>
            <a:r>
              <a:rPr lang="en-GB" b="1" dirty="0"/>
              <a:t>exploratory plasma analyses available from the RAINBOW study </a:t>
            </a:r>
            <a:r>
              <a:rPr lang="en-GB" b="1" dirty="0" smtClean="0"/>
              <a:t>do </a:t>
            </a:r>
            <a:r>
              <a:rPr lang="en-GB" b="1" dirty="0"/>
              <a:t>not identify a predictive biomarker for </a:t>
            </a:r>
            <a:r>
              <a:rPr lang="en-GB" b="1" dirty="0" smtClean="0"/>
              <a:t>ramucirumab</a:t>
            </a:r>
          </a:p>
          <a:p>
            <a:r>
              <a:rPr lang="en-GB" b="1" dirty="0" smtClean="0"/>
              <a:t>However, this analysis revealed pharmacodynamic </a:t>
            </a:r>
            <a:r>
              <a:rPr lang="en-GB" b="1" dirty="0"/>
              <a:t>trends </a:t>
            </a:r>
            <a:r>
              <a:rPr lang="en-GB" b="1" dirty="0" smtClean="0"/>
              <a:t>with VEGF-D, PIGF + ANG2</a:t>
            </a:r>
          </a:p>
          <a:p>
            <a:r>
              <a:rPr lang="en-GB" b="1" dirty="0" smtClean="0"/>
              <a:t>Several prognostic markers were identified</a:t>
            </a:r>
            <a:endParaRPr lang="en-GB" b="1" dirty="0"/>
          </a:p>
        </p:txBody>
      </p:sp>
      <p:sp>
        <p:nvSpPr>
          <p:cNvPr id="15" name="Text Placeholder 14"/>
          <p:cNvSpPr>
            <a:spLocks noGrp="1"/>
          </p:cNvSpPr>
          <p:nvPr>
            <p:ph type="body" sz="quarter" idx="11"/>
          </p:nvPr>
        </p:nvSpPr>
        <p:spPr/>
        <p:txBody>
          <a:bodyPr/>
          <a:lstStyle/>
          <a:p>
            <a:r>
              <a:rPr lang="en-GB" dirty="0"/>
              <a:t>Van Cutsem et al. </a:t>
            </a:r>
            <a:r>
              <a:rPr lang="it-IT" dirty="0"/>
              <a:t>Ann </a:t>
            </a:r>
            <a:r>
              <a:rPr lang="it-IT" dirty="0" err="1"/>
              <a:t>Oncol</a:t>
            </a:r>
            <a:r>
              <a:rPr lang="it-IT" dirty="0"/>
              <a:t> 2016; 27 (</a:t>
            </a:r>
            <a:r>
              <a:rPr lang="it-IT" dirty="0" err="1"/>
              <a:t>suppl</a:t>
            </a:r>
            <a:r>
              <a:rPr lang="it-IT" dirty="0"/>
              <a:t> 2): </a:t>
            </a:r>
            <a:r>
              <a:rPr lang="en-GB" dirty="0" err="1"/>
              <a:t>abstr</a:t>
            </a:r>
            <a:r>
              <a:rPr lang="en-GB" dirty="0"/>
              <a:t> O-007</a:t>
            </a:r>
          </a:p>
        </p:txBody>
      </p:sp>
    </p:spTree>
    <p:custDataLst>
      <p:tags r:id="rId1"/>
    </p:custDataLst>
    <p:extLst>
      <p:ext uri="{BB962C8B-B14F-4D97-AF65-F5344CB8AC3E}">
        <p14:creationId xmlns:p14="http://schemas.microsoft.com/office/powerpoint/2010/main" val="33098500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solidFill>
                  <a:schemeClr val="accent1"/>
                </a:solidFill>
              </a:rPr>
              <a:t>Cancers of the pancreas, small bowel and </a:t>
            </a:r>
            <a:r>
              <a:rPr lang="en-GB" dirty="0" err="1">
                <a:solidFill>
                  <a:schemeClr val="accent1"/>
                </a:solidFill>
              </a:rPr>
              <a:t>hepatobiliary</a:t>
            </a:r>
            <a:r>
              <a:rPr lang="en-GB" dirty="0">
                <a:solidFill>
                  <a:schemeClr val="accent1"/>
                </a:solidFill>
              </a:rPr>
              <a:t> tract</a:t>
            </a:r>
            <a:endParaRPr lang="en-GB" dirty="0"/>
          </a:p>
        </p:txBody>
      </p:sp>
    </p:spTree>
    <p:extLst>
      <p:ext uri="{BB962C8B-B14F-4D97-AF65-F5344CB8AC3E}">
        <p14:creationId xmlns:p14="http://schemas.microsoft.com/office/powerpoint/2010/main" val="1536551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solidFill>
                  <a:schemeClr val="accent1"/>
                </a:solidFill>
                <a:uFill>
                  <a:solidFill>
                    <a:schemeClr val="accent1"/>
                  </a:solidFill>
                </a:uFill>
              </a:rPr>
              <a:t>Pancreatic cancer</a:t>
            </a:r>
            <a:endParaRPr lang="en-GB" dirty="0"/>
          </a:p>
        </p:txBody>
      </p:sp>
      <p:sp>
        <p:nvSpPr>
          <p:cNvPr id="4" name="Text Placeholder 3"/>
          <p:cNvSpPr>
            <a:spLocks noGrp="1"/>
          </p:cNvSpPr>
          <p:nvPr>
            <p:ph type="body" idx="1"/>
          </p:nvPr>
        </p:nvSpPr>
        <p:spPr/>
        <p:txBody>
          <a:bodyPr/>
          <a:lstStyle/>
          <a:p>
            <a:r>
              <a:rPr lang="en-GB" dirty="0"/>
              <a:t>Cancers of the pancreas, small bowel and </a:t>
            </a:r>
            <a:r>
              <a:rPr lang="en-GB" dirty="0" smtClean="0"/>
              <a:t/>
            </a:r>
            <a:br>
              <a:rPr lang="en-GB" dirty="0" smtClean="0"/>
            </a:br>
            <a:r>
              <a:rPr lang="en-GB" dirty="0" err="1" smtClean="0"/>
              <a:t>hepatobiliary</a:t>
            </a:r>
            <a:r>
              <a:rPr lang="en-GB" dirty="0" smtClean="0"/>
              <a:t> </a:t>
            </a:r>
            <a:r>
              <a:rPr lang="en-GB" dirty="0"/>
              <a:t>tract</a:t>
            </a:r>
          </a:p>
        </p:txBody>
      </p:sp>
    </p:spTree>
    <p:extLst>
      <p:ext uri="{BB962C8B-B14F-4D97-AF65-F5344CB8AC3E}">
        <p14:creationId xmlns:p14="http://schemas.microsoft.com/office/powerpoint/2010/main" val="2468409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ESDO Medical Oncology Slide Deck </a:t>
            </a:r>
            <a:br>
              <a:rPr lang="en-GB" dirty="0" smtClean="0"/>
            </a:br>
            <a:r>
              <a:rPr lang="en-GB" b="0" dirty="0" smtClean="0"/>
              <a:t>Editors 2016</a:t>
            </a:r>
            <a:endParaRPr lang="en-GB" b="0" dirty="0"/>
          </a:p>
        </p:txBody>
      </p:sp>
      <p:grpSp>
        <p:nvGrpSpPr>
          <p:cNvPr id="24" name="Group 23"/>
          <p:cNvGrpSpPr/>
          <p:nvPr/>
        </p:nvGrpSpPr>
        <p:grpSpPr>
          <a:xfrm>
            <a:off x="365124" y="4904299"/>
            <a:ext cx="8441919" cy="953293"/>
            <a:chOff x="365124" y="4904299"/>
            <a:chExt cx="8441919" cy="953293"/>
          </a:xfrm>
        </p:grpSpPr>
        <p:sp>
          <p:nvSpPr>
            <p:cNvPr id="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smtClean="0">
                  <a:solidFill>
                    <a:srgbClr val="043882"/>
                  </a:solidFill>
                </a:rPr>
                <a:t>BIOMARKERS</a:t>
              </a:r>
              <a:endParaRPr lang="en-GB" sz="1200" b="1" dirty="0">
                <a:solidFill>
                  <a:srgbClr val="043882"/>
                </a:solidFill>
              </a:endParaRPr>
            </a:p>
            <a:p>
              <a:pPr>
                <a:lnSpc>
                  <a:spcPct val="150000"/>
                </a:lnSpc>
                <a:spcAft>
                  <a:spcPts val="0"/>
                </a:spcAft>
                <a:tabLst>
                  <a:tab pos="2335213" algn="l"/>
                </a:tabLst>
              </a:pPr>
              <a:r>
                <a:rPr lang="en-GB" sz="1200" b="1" dirty="0">
                  <a:solidFill>
                    <a:srgbClr val="4D4D4D"/>
                  </a:solidFill>
                </a:rPr>
                <a:t>Prof Eric Van </a:t>
              </a:r>
              <a:r>
                <a:rPr lang="en-GB" sz="1200" b="1" dirty="0" err="1" smtClean="0">
                  <a:solidFill>
                    <a:srgbClr val="4D4D4D"/>
                  </a:solidFill>
                </a:rPr>
                <a:t>Cutsem</a:t>
              </a:r>
              <a:r>
                <a:rPr lang="en-GB" sz="1200" b="1" dirty="0" smtClean="0">
                  <a:solidFill>
                    <a:srgbClr val="4D4D4D"/>
                  </a:solidFill>
                </a:rPr>
                <a:t>	</a:t>
              </a:r>
              <a:r>
                <a:rPr lang="en-GB" sz="1200" dirty="0" smtClean="0">
                  <a:solidFill>
                    <a:srgbClr val="4D4D4D"/>
                  </a:solidFill>
                </a:rPr>
                <a:t>Digestive Oncology, </a:t>
              </a:r>
              <a:r>
                <a:rPr lang="en-GB" sz="1200" dirty="0">
                  <a:solidFill>
                    <a:srgbClr val="4D4D4D"/>
                  </a:solidFill>
                </a:rPr>
                <a:t>University </a:t>
              </a:r>
              <a:r>
                <a:rPr lang="en-GB" sz="1200" dirty="0" smtClean="0">
                  <a:solidFill>
                    <a:srgbClr val="4D4D4D"/>
                  </a:solidFill>
                </a:rPr>
                <a:t>Hospitals, Leuven</a:t>
              </a:r>
              <a:r>
                <a:rPr lang="en-GB" sz="1200" dirty="0">
                  <a:solidFill>
                    <a:srgbClr val="4D4D4D"/>
                  </a:solidFill>
                </a:rPr>
                <a:t>, Belgium</a:t>
              </a:r>
            </a:p>
            <a:p>
              <a:pPr>
                <a:lnSpc>
                  <a:spcPct val="150000"/>
                </a:lnSpc>
                <a:spcAft>
                  <a:spcPts val="0"/>
                </a:spcAft>
                <a:tabLst>
                  <a:tab pos="2335213" algn="l"/>
                </a:tabLst>
              </a:pPr>
              <a:r>
                <a:rPr lang="en-GB" sz="1200" b="1" dirty="0" smtClean="0">
                  <a:solidFill>
                    <a:srgbClr val="4D4D4D"/>
                  </a:solidFill>
                </a:rPr>
                <a:t>Prof </a:t>
              </a:r>
              <a:r>
                <a:rPr lang="en-GB" sz="1200" b="1" dirty="0">
                  <a:solidFill>
                    <a:srgbClr val="4D4D4D"/>
                  </a:solidFill>
                </a:rPr>
                <a:t>Thomas </a:t>
              </a:r>
              <a:r>
                <a:rPr lang="en-GB" sz="1200" b="1" dirty="0" err="1" smtClean="0">
                  <a:solidFill>
                    <a:srgbClr val="4D4D4D"/>
                  </a:solidFill>
                </a:rPr>
                <a:t>Seufferlein</a:t>
              </a:r>
              <a:r>
                <a:rPr lang="en-GB" sz="1200" b="1" dirty="0" smtClean="0">
                  <a:solidFill>
                    <a:srgbClr val="4D4D4D"/>
                  </a:solidFill>
                </a:rPr>
                <a:t>	</a:t>
              </a:r>
              <a:r>
                <a:rPr lang="en-GB" sz="1200" dirty="0" smtClean="0">
                  <a:solidFill>
                    <a:srgbClr val="4D4D4D"/>
                  </a:solidFill>
                </a:rPr>
                <a:t>Clinic </a:t>
              </a:r>
              <a:r>
                <a:rPr lang="en-GB" sz="1200" dirty="0">
                  <a:solidFill>
                    <a:srgbClr val="4D4D4D"/>
                  </a:solidFill>
                </a:rPr>
                <a:t>of Internal Medicine I, University of Ulm, Ulm, Germany</a:t>
              </a: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smtClean="0">
                  <a:solidFill>
                    <a:srgbClr val="043882"/>
                  </a:solidFill>
                </a:rPr>
                <a:t>GASTRO-OESOPHAGEAL AND NEUROENDOCRINE TUMOURS </a:t>
              </a:r>
            </a:p>
            <a:p>
              <a:pPr>
                <a:lnSpc>
                  <a:spcPct val="150000"/>
                </a:lnSpc>
                <a:spcAft>
                  <a:spcPts val="0"/>
                </a:spcAft>
                <a:tabLst>
                  <a:tab pos="2335213" algn="l"/>
                </a:tabLst>
              </a:pPr>
              <a:r>
                <a:rPr lang="en-GB" sz="1200" b="1" dirty="0" smtClean="0">
                  <a:solidFill>
                    <a:srgbClr val="4D4D4D"/>
                  </a:solidFill>
                </a:rPr>
                <a:t>Emeritus Prof Philippe </a:t>
              </a:r>
              <a:r>
                <a:rPr lang="en-GB" sz="1200" b="1" dirty="0" err="1" smtClean="0">
                  <a:solidFill>
                    <a:srgbClr val="4D4D4D"/>
                  </a:solidFill>
                </a:rPr>
                <a:t>Rougier</a:t>
              </a:r>
              <a:r>
                <a:rPr lang="en-GB" sz="1200" b="1" dirty="0">
                  <a:solidFill>
                    <a:srgbClr val="4D4D4D"/>
                  </a:solidFill>
                </a:rPr>
                <a:t>	</a:t>
              </a:r>
              <a:r>
                <a:rPr lang="en-GB" sz="1200" dirty="0" smtClean="0">
                  <a:solidFill>
                    <a:srgbClr val="4D4D4D"/>
                  </a:solidFill>
                </a:rPr>
                <a:t>University Hospital of Nantes, Nantes, France</a:t>
              </a:r>
            </a:p>
            <a:p>
              <a:pPr>
                <a:lnSpc>
                  <a:spcPct val="150000"/>
                </a:lnSpc>
                <a:spcAft>
                  <a:spcPts val="0"/>
                </a:spcAft>
                <a:tabLst>
                  <a:tab pos="2335213" algn="l"/>
                </a:tabLst>
              </a:pPr>
              <a:r>
                <a:rPr lang="en-GB" sz="1200" b="1" dirty="0" smtClean="0">
                  <a:solidFill>
                    <a:srgbClr val="4D4D4D"/>
                  </a:solidFill>
                </a:rPr>
                <a:t>Prof </a:t>
              </a:r>
              <a:r>
                <a:rPr lang="en-GB" sz="1200" b="1" dirty="0" err="1" smtClean="0">
                  <a:solidFill>
                    <a:srgbClr val="4D4D4D"/>
                  </a:solidFill>
                </a:rPr>
                <a:t>Côme</a:t>
              </a:r>
              <a:r>
                <a:rPr lang="en-GB" sz="1200" b="1" dirty="0" smtClean="0">
                  <a:solidFill>
                    <a:srgbClr val="4D4D4D"/>
                  </a:solidFill>
                </a:rPr>
                <a:t> </a:t>
              </a:r>
              <a:r>
                <a:rPr lang="en-GB" sz="1200" b="1" dirty="0" err="1" smtClean="0">
                  <a:solidFill>
                    <a:srgbClr val="4D4D4D"/>
                  </a:solidFill>
                </a:rPr>
                <a:t>Lepage</a:t>
              </a:r>
              <a:r>
                <a:rPr lang="en-GB" sz="1200" b="1" dirty="0" smtClean="0">
                  <a:solidFill>
                    <a:srgbClr val="4D4D4D"/>
                  </a:solidFill>
                </a:rPr>
                <a:t>	</a:t>
              </a:r>
              <a:r>
                <a:rPr lang="en-GB" sz="1200" dirty="0" smtClean="0">
                  <a:solidFill>
                    <a:srgbClr val="4D4D4D"/>
                  </a:solidFill>
                </a:rPr>
                <a:t>University Hospital &amp; INSERM, Dijon, France</a:t>
              </a:r>
              <a:endParaRPr lang="en-GB" sz="1200" dirty="0">
                <a:solidFill>
                  <a:srgbClr val="4D4D4D"/>
                </a:solidFill>
              </a:endParaRP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en-GB" sz="1400" b="1" dirty="0" smtClean="0">
                  <a:solidFill>
                    <a:srgbClr val="043882"/>
                  </a:solidFill>
                </a:rPr>
                <a:t>PANCREATIC CANCER AND HEPATOBILIARY TUMOURS</a:t>
              </a:r>
            </a:p>
            <a:p>
              <a:pPr marL="0" indent="0" fontAlgn="auto">
                <a:lnSpc>
                  <a:spcPct val="150000"/>
                </a:lnSpc>
                <a:spcBef>
                  <a:spcPts val="0"/>
                </a:spcBef>
                <a:spcAft>
                  <a:spcPts val="0"/>
                </a:spcAft>
                <a:buClrTx/>
                <a:buSzTx/>
                <a:buFontTx/>
                <a:buNone/>
                <a:tabLst>
                  <a:tab pos="2335213" algn="l"/>
                </a:tabLst>
              </a:pPr>
              <a:r>
                <a:rPr lang="en-GB" sz="1200" b="1" dirty="0" smtClean="0">
                  <a:solidFill>
                    <a:srgbClr val="4D4D4D"/>
                  </a:solidFill>
                </a:rPr>
                <a:t>Prof Jean-Luc Van </a:t>
              </a:r>
              <a:r>
                <a:rPr lang="en-GB" sz="1200" b="1" dirty="0" err="1" smtClean="0">
                  <a:solidFill>
                    <a:srgbClr val="4D4D4D"/>
                  </a:solidFill>
                </a:rPr>
                <a:t>Laethem</a:t>
              </a:r>
              <a:r>
                <a:rPr lang="en-GB" sz="1200" b="1" dirty="0" smtClean="0">
                  <a:solidFill>
                    <a:srgbClr val="4D4D4D"/>
                  </a:solidFill>
                </a:rPr>
                <a:t>	</a:t>
              </a:r>
              <a:r>
                <a:rPr lang="en-GB" sz="1200" dirty="0" smtClean="0">
                  <a:solidFill>
                    <a:srgbClr val="4D4D4D"/>
                  </a:solidFill>
                </a:rPr>
                <a:t>Digestive Oncology, </a:t>
              </a:r>
              <a:r>
                <a:rPr lang="en-GB" sz="1200" dirty="0" err="1" smtClean="0">
                  <a:solidFill>
                    <a:srgbClr val="4D4D4D"/>
                  </a:solidFill>
                </a:rPr>
                <a:t>Erasme</a:t>
              </a:r>
              <a:r>
                <a:rPr lang="en-GB" sz="1200" dirty="0" smtClean="0">
                  <a:solidFill>
                    <a:srgbClr val="4D4D4D"/>
                  </a:solidFill>
                </a:rPr>
                <a:t> University Hospital, Brussels, Belgium</a:t>
              </a:r>
            </a:p>
            <a:p>
              <a:pPr marL="0" indent="0" fontAlgn="auto">
                <a:lnSpc>
                  <a:spcPct val="150000"/>
                </a:lnSpc>
                <a:spcBef>
                  <a:spcPts val="0"/>
                </a:spcBef>
                <a:spcAft>
                  <a:spcPts val="0"/>
                </a:spcAft>
                <a:buClrTx/>
                <a:buSzTx/>
                <a:buFontTx/>
                <a:buNone/>
                <a:tabLst>
                  <a:tab pos="2335213" algn="l"/>
                </a:tabLst>
              </a:pPr>
              <a:r>
                <a:rPr lang="en-GB" sz="1200" b="1" dirty="0" smtClean="0">
                  <a:solidFill>
                    <a:srgbClr val="4D4D4D"/>
                  </a:solidFill>
                </a:rPr>
                <a:t>Prof Thomas </a:t>
              </a:r>
              <a:r>
                <a:rPr lang="en-GB" sz="1200" b="1" dirty="0" err="1" smtClean="0">
                  <a:solidFill>
                    <a:srgbClr val="4D4D4D"/>
                  </a:solidFill>
                </a:rPr>
                <a:t>Seufferlein</a:t>
              </a:r>
              <a:r>
                <a:rPr lang="en-GB" sz="1200" b="1" dirty="0" smtClean="0">
                  <a:solidFill>
                    <a:srgbClr val="4D4D4D"/>
                  </a:solidFill>
                </a:rPr>
                <a:t>	</a:t>
              </a:r>
              <a:r>
                <a:rPr lang="en-GB" sz="1200" dirty="0" smtClean="0">
                  <a:solidFill>
                    <a:srgbClr val="4D4D4D"/>
                  </a:solidFill>
                </a:rPr>
                <a:t>Clinic of Internal Medicine I, University of Ulm, Ulm, Germany</a:t>
              </a:r>
              <a:endParaRPr lang="en-GB" sz="1200" dirty="0">
                <a:solidFill>
                  <a:srgbClr val="4D4D4D"/>
                </a:solidFill>
              </a:endParaRP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15" name="Group 14"/>
          <p:cNvGrpSpPr/>
          <p:nvPr/>
        </p:nvGrpSpPr>
        <p:grpSpPr>
          <a:xfrm>
            <a:off x="365125" y="1307745"/>
            <a:ext cx="8430859" cy="1230739"/>
            <a:chOff x="365125" y="1307745"/>
            <a:chExt cx="8430859" cy="1230739"/>
          </a:xfrm>
        </p:grpSpPr>
        <p:sp>
          <p:nvSpPr>
            <p:cNvPr id="4"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smtClean="0">
                  <a:solidFill>
                    <a:srgbClr val="043882"/>
                  </a:solidFill>
                </a:rPr>
                <a:t>COLORECTAL CANCERS</a:t>
              </a:r>
            </a:p>
            <a:p>
              <a:pPr>
                <a:lnSpc>
                  <a:spcPct val="150000"/>
                </a:lnSpc>
                <a:spcAft>
                  <a:spcPts val="0"/>
                </a:spcAft>
                <a:tabLst>
                  <a:tab pos="2335213" algn="l"/>
                </a:tabLst>
              </a:pPr>
              <a:r>
                <a:rPr lang="en-GB" sz="1200" b="1" dirty="0" smtClean="0">
                  <a:solidFill>
                    <a:srgbClr val="4D4D4D"/>
                  </a:solidFill>
                </a:rPr>
                <a:t>Prof Eric Van </a:t>
              </a:r>
              <a:r>
                <a:rPr lang="en-GB" sz="1200" b="1" dirty="0" err="1" smtClean="0">
                  <a:solidFill>
                    <a:srgbClr val="4D4D4D"/>
                  </a:solidFill>
                </a:rPr>
                <a:t>Cutsem</a:t>
              </a:r>
              <a:r>
                <a:rPr lang="en-GB" sz="1200" b="1" dirty="0">
                  <a:solidFill>
                    <a:srgbClr val="4D4D4D"/>
                  </a:solidFill>
                </a:rPr>
                <a:t>	</a:t>
              </a:r>
              <a:r>
                <a:rPr lang="en-GB" sz="1200" dirty="0" smtClean="0">
                  <a:solidFill>
                    <a:srgbClr val="4D4D4D"/>
                  </a:solidFill>
                </a:rPr>
                <a:t>Digestive Oncology, University Hospitals, Leuven, Belgium</a:t>
              </a:r>
            </a:p>
            <a:p>
              <a:pPr>
                <a:lnSpc>
                  <a:spcPct val="150000"/>
                </a:lnSpc>
                <a:spcAft>
                  <a:spcPts val="0"/>
                </a:spcAft>
                <a:tabLst>
                  <a:tab pos="2335213" algn="l"/>
                </a:tabLst>
              </a:pPr>
              <a:r>
                <a:rPr lang="en-GB" sz="1200" b="1" dirty="0" smtClean="0">
                  <a:solidFill>
                    <a:srgbClr val="4D4D4D"/>
                  </a:solidFill>
                </a:rPr>
                <a:t>Prof Wolff </a:t>
              </a:r>
              <a:r>
                <a:rPr lang="en-GB" sz="1200" b="1" dirty="0" err="1" smtClean="0">
                  <a:solidFill>
                    <a:srgbClr val="4D4D4D"/>
                  </a:solidFill>
                </a:rPr>
                <a:t>Schmiegel</a:t>
              </a:r>
              <a:r>
                <a:rPr lang="en-GB" sz="1200" dirty="0" smtClean="0">
                  <a:solidFill>
                    <a:srgbClr val="4D4D4D"/>
                  </a:solidFill>
                </a:rPr>
                <a:t> 	Department of Medicine, Ruhr University, Bochum, Germany</a:t>
              </a:r>
            </a:p>
            <a:p>
              <a:pPr>
                <a:lnSpc>
                  <a:spcPct val="150000"/>
                </a:lnSpc>
                <a:spcAft>
                  <a:spcPts val="0"/>
                </a:spcAft>
                <a:tabLst>
                  <a:tab pos="2335213" algn="l"/>
                </a:tabLst>
              </a:pPr>
              <a:r>
                <a:rPr lang="en-GB" sz="1200" b="1" dirty="0">
                  <a:solidFill>
                    <a:srgbClr val="4D4D4D"/>
                  </a:solidFill>
                </a:rPr>
                <a:t>Prof Thomas </a:t>
              </a:r>
              <a:r>
                <a:rPr lang="en-GB" sz="1200" b="1" dirty="0" err="1" smtClean="0">
                  <a:solidFill>
                    <a:srgbClr val="4D4D4D"/>
                  </a:solidFill>
                </a:rPr>
                <a:t>Gruenberger</a:t>
              </a:r>
              <a:r>
                <a:rPr lang="en-GB" sz="1200" b="1" dirty="0" smtClean="0">
                  <a:solidFill>
                    <a:srgbClr val="4D4D4D"/>
                  </a:solidFill>
                </a:rPr>
                <a:t>	</a:t>
              </a:r>
              <a:r>
                <a:rPr lang="en-GB" sz="1200" dirty="0" smtClean="0">
                  <a:solidFill>
                    <a:srgbClr val="4D4D4D"/>
                  </a:solidFill>
                </a:rPr>
                <a:t>Department of Surgery I, Rudolf Foundation Clinic, Vienna, Austria</a:t>
              </a:r>
              <a:endParaRPr lang="en-US" sz="1200" dirty="0">
                <a:solidFill>
                  <a:srgbClr val="4D4D4D"/>
                </a:solidFill>
              </a:endParaRPr>
            </a:p>
          </p:txBody>
        </p:sp>
        <p:grpSp>
          <p:nvGrpSpPr>
            <p:cNvPr id="19" name="Group 18"/>
            <p:cNvGrpSpPr/>
            <p:nvPr/>
          </p:nvGrpSpPr>
          <p:grpSpPr>
            <a:xfrm>
              <a:off x="6904141" y="1308645"/>
              <a:ext cx="1891843" cy="723731"/>
              <a:chOff x="6489910" y="1615023"/>
              <a:chExt cx="1520201" cy="581558"/>
            </a:xfrm>
          </p:grpSpPr>
          <p:pic>
            <p:nvPicPr>
              <p:cNvPr id="7" name="Picture 6"/>
              <p:cNvPicPr>
                <a:picLocks/>
              </p:cNvPicPr>
              <p:nvPr/>
            </p:nvPicPr>
            <p:blipFill rotWithShape="1">
              <a:blip r:embed="rId8" cstate="print">
                <a:extLst>
                  <a:ext uri="{28A0092B-C50C-407E-A947-70E740481C1C}">
                    <a14:useLocalDpi xmlns:a14="http://schemas.microsoft.com/office/drawing/2010/main" val="0"/>
                  </a:ext>
                </a:extLst>
              </a:blip>
              <a:srcRect t="2449" b="14763"/>
              <a:stretch/>
            </p:blipFill>
            <p:spPr>
              <a:xfrm>
                <a:off x="7007694" y="1615023"/>
                <a:ext cx="484632" cy="581558"/>
              </a:xfrm>
              <a:prstGeom prst="rect">
                <a:avLst/>
              </a:prstGeom>
            </p:spPr>
          </p:pic>
          <p:pic>
            <p:nvPicPr>
              <p:cNvPr id="8"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9910" y="1615023"/>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5479" y="1615023"/>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16342163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dirty="0"/>
              <a:t>O-002: Utilization and trends in palliative therapy for stage IV pancreatic adenocarcinoma patients: A U.S. population based </a:t>
            </a:r>
            <a:br>
              <a:rPr lang="en-GB" dirty="0"/>
            </a:br>
            <a:r>
              <a:rPr lang="en-GB" dirty="0"/>
              <a:t>study – </a:t>
            </a:r>
            <a:r>
              <a:rPr lang="en-GB" dirty="0" err="1"/>
              <a:t>Kulaylat</a:t>
            </a:r>
            <a:r>
              <a:rPr lang="en-GB" dirty="0"/>
              <a:t> A, et al </a:t>
            </a:r>
            <a:endParaRPr lang="en-GB" altLang="zh-CN" dirty="0" smtClean="0"/>
          </a:p>
        </p:txBody>
      </p:sp>
      <p:sp>
        <p:nvSpPr>
          <p:cNvPr id="2" name="Content Placeholder 1"/>
          <p:cNvSpPr>
            <a:spLocks noGrp="1"/>
          </p:cNvSpPr>
          <p:nvPr>
            <p:ph idx="1"/>
          </p:nvPr>
        </p:nvSpPr>
        <p:spPr/>
        <p:txBody>
          <a:bodyPr/>
          <a:lstStyle/>
          <a:p>
            <a:pPr marL="0" indent="0">
              <a:buNone/>
            </a:pPr>
            <a:r>
              <a:rPr lang="en-GB" b="1" dirty="0" smtClean="0"/>
              <a:t>Study </a:t>
            </a:r>
            <a:r>
              <a:rPr lang="en-GB" b="1" dirty="0"/>
              <a:t>objective</a:t>
            </a:r>
            <a:r>
              <a:rPr lang="en-GB" dirty="0"/>
              <a:t> </a:t>
            </a:r>
            <a:endParaRPr lang="en-GB" dirty="0" smtClean="0"/>
          </a:p>
          <a:p>
            <a:r>
              <a:rPr lang="en-GB" dirty="0" smtClean="0"/>
              <a:t>To </a:t>
            </a:r>
            <a:r>
              <a:rPr lang="en-GB" dirty="0"/>
              <a:t>characterise the trends, </a:t>
            </a:r>
            <a:r>
              <a:rPr lang="en-GB" dirty="0" smtClean="0"/>
              <a:t>factors </a:t>
            </a:r>
            <a:r>
              <a:rPr lang="en-GB" dirty="0"/>
              <a:t>and outcomes associated with </a:t>
            </a:r>
            <a:r>
              <a:rPr lang="en-GB" dirty="0" smtClean="0"/>
              <a:t>utilisation </a:t>
            </a:r>
            <a:r>
              <a:rPr lang="en-GB" dirty="0"/>
              <a:t>of palliative therapies among patients with metastatic pancreatic adenocarcinoma in the </a:t>
            </a:r>
            <a:r>
              <a:rPr lang="en-GB" dirty="0" smtClean="0"/>
              <a:t>US</a:t>
            </a:r>
          </a:p>
          <a:p>
            <a:pPr lvl="1">
              <a:buClr>
                <a:srgbClr val="043882"/>
              </a:buClr>
            </a:pPr>
            <a:endParaRPr lang="en-GB" dirty="0" smtClean="0"/>
          </a:p>
          <a:p>
            <a:pPr marL="0" indent="0">
              <a:buClr>
                <a:srgbClr val="043882"/>
              </a:buClr>
              <a:buNone/>
            </a:pPr>
            <a:r>
              <a:rPr lang="en-US" b="1" dirty="0" smtClean="0"/>
              <a:t>Study design</a:t>
            </a:r>
          </a:p>
          <a:p>
            <a:pPr>
              <a:buClr>
                <a:srgbClr val="043882"/>
              </a:buClr>
            </a:pPr>
            <a:r>
              <a:rPr lang="en-GB" dirty="0" smtClean="0"/>
              <a:t>Patients </a:t>
            </a:r>
            <a:r>
              <a:rPr lang="en-GB" dirty="0"/>
              <a:t>with clinical stage 4 pancreatic adenocarcinoma were </a:t>
            </a:r>
            <a:r>
              <a:rPr lang="en-GB" dirty="0" smtClean="0"/>
              <a:t>identified from the </a:t>
            </a:r>
            <a:r>
              <a:rPr lang="en-GB" dirty="0"/>
              <a:t>US National Cancer </a:t>
            </a:r>
            <a:r>
              <a:rPr lang="en-GB" dirty="0" smtClean="0"/>
              <a:t>Database between 2003 and 2011</a:t>
            </a:r>
          </a:p>
          <a:p>
            <a:pPr>
              <a:buClr>
                <a:srgbClr val="043882"/>
              </a:buClr>
            </a:pPr>
            <a:r>
              <a:rPr lang="en-GB" dirty="0" smtClean="0"/>
              <a:t>Patients </a:t>
            </a:r>
            <a:r>
              <a:rPr lang="en-GB" dirty="0"/>
              <a:t>were stratified by receipt of palliative therapy (surgery, radiation, systemic therapy, pain </a:t>
            </a:r>
            <a:r>
              <a:rPr lang="en-GB" dirty="0" smtClean="0"/>
              <a:t>management </a:t>
            </a:r>
            <a:r>
              <a:rPr lang="en-GB" dirty="0"/>
              <a:t>or a combination thereof) and compared with those without these </a:t>
            </a:r>
            <a:r>
              <a:rPr lang="en-GB" dirty="0" smtClean="0"/>
              <a:t>designations</a:t>
            </a:r>
          </a:p>
          <a:p>
            <a:pPr>
              <a:buClr>
                <a:srgbClr val="043882"/>
              </a:buClr>
            </a:pPr>
            <a:r>
              <a:rPr lang="en-GB" dirty="0" smtClean="0"/>
              <a:t>Linear </a:t>
            </a:r>
            <a:r>
              <a:rPr lang="en-GB" dirty="0"/>
              <a:t>regression, multivariable logistic regression, and survival analyses using multivariate proportional hazards models were performed</a:t>
            </a:r>
          </a:p>
          <a:p>
            <a:pPr lvl="1">
              <a:buClr>
                <a:srgbClr val="043882"/>
              </a:buClr>
            </a:pPr>
            <a:endParaRPr lang="en-US" dirty="0" smtClean="0"/>
          </a:p>
          <a:p>
            <a:endParaRPr lang="en-GB" dirty="0"/>
          </a:p>
        </p:txBody>
      </p:sp>
      <p:sp>
        <p:nvSpPr>
          <p:cNvPr id="3" name="Text Placeholder 2"/>
          <p:cNvSpPr>
            <a:spLocks noGrp="1"/>
          </p:cNvSpPr>
          <p:nvPr>
            <p:ph type="body" sz="quarter" idx="11"/>
          </p:nvPr>
        </p:nvSpPr>
        <p:spPr/>
        <p:txBody>
          <a:bodyPr/>
          <a:lstStyle/>
          <a:p>
            <a:r>
              <a:rPr lang="en-GB" b="1" dirty="0"/>
              <a:t>Note: Based on data from abstract </a:t>
            </a:r>
            <a:r>
              <a:rPr lang="en-GB" b="1" dirty="0" smtClean="0"/>
              <a:t>only</a:t>
            </a:r>
          </a:p>
          <a:p>
            <a:r>
              <a:rPr lang="en-GB" dirty="0" err="1" smtClean="0"/>
              <a:t>Kulaylat</a:t>
            </a:r>
            <a:r>
              <a:rPr lang="en-GB" dirty="0" smtClean="0"/>
              <a:t> </a:t>
            </a:r>
            <a:r>
              <a:rPr lang="en-GB" dirty="0"/>
              <a:t>et al. </a:t>
            </a:r>
            <a:r>
              <a:rPr lang="it-IT" dirty="0"/>
              <a:t>Ann </a:t>
            </a:r>
            <a:r>
              <a:rPr lang="it-IT" dirty="0" err="1"/>
              <a:t>Oncol</a:t>
            </a:r>
            <a:r>
              <a:rPr lang="it-IT" dirty="0"/>
              <a:t> </a:t>
            </a:r>
            <a:r>
              <a:rPr lang="it-IT" dirty="0" smtClean="0"/>
              <a:t>2016;</a:t>
            </a:r>
            <a:r>
              <a:rPr lang="it-IT" dirty="0"/>
              <a:t> 27 </a:t>
            </a:r>
            <a:r>
              <a:rPr lang="it-IT" dirty="0" smtClean="0"/>
              <a:t>(</a:t>
            </a:r>
            <a:r>
              <a:rPr lang="it-IT" dirty="0" err="1" smtClean="0"/>
              <a:t>suppl</a:t>
            </a:r>
            <a:r>
              <a:rPr lang="it-IT" dirty="0" smtClean="0"/>
              <a:t> 2): a</a:t>
            </a:r>
            <a:r>
              <a:rPr lang="en-GB" dirty="0" err="1" smtClean="0"/>
              <a:t>bstr</a:t>
            </a:r>
            <a:r>
              <a:rPr lang="en-GB" dirty="0" smtClean="0"/>
              <a:t> O-002</a:t>
            </a:r>
            <a:endParaRPr lang="en-GB" dirty="0"/>
          </a:p>
        </p:txBody>
      </p:sp>
    </p:spTree>
    <p:extLst>
      <p:ext uri="{BB962C8B-B14F-4D97-AF65-F5344CB8AC3E}">
        <p14:creationId xmlns:p14="http://schemas.microsoft.com/office/powerpoint/2010/main" val="153007584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O-002: </a:t>
            </a:r>
            <a:r>
              <a:rPr lang="en-GB" dirty="0"/>
              <a:t>Utilization and trends in palliative therapy for stage IV pancreatic adenocarcinoma patients: A U.S. population based </a:t>
            </a:r>
            <a:r>
              <a:rPr lang="en-GB" dirty="0" smtClean="0"/>
              <a:t/>
            </a:r>
            <a:br>
              <a:rPr lang="en-GB" dirty="0" smtClean="0"/>
            </a:br>
            <a:r>
              <a:rPr lang="en-GB" dirty="0" smtClean="0"/>
              <a:t>study </a:t>
            </a:r>
            <a:r>
              <a:rPr lang="en-GB" dirty="0"/>
              <a:t>– </a:t>
            </a:r>
            <a:r>
              <a:rPr lang="en-GB" dirty="0" err="1" smtClean="0"/>
              <a:t>Kulaylat</a:t>
            </a:r>
            <a:r>
              <a:rPr lang="en-GB" dirty="0" smtClean="0"/>
              <a:t> A, </a:t>
            </a:r>
            <a:r>
              <a:rPr lang="en-GB" dirty="0"/>
              <a:t>et </a:t>
            </a:r>
            <a:r>
              <a:rPr lang="en-GB" dirty="0" smtClean="0"/>
              <a:t>al </a:t>
            </a:r>
            <a:endParaRPr lang="en-GB" dirty="0"/>
          </a:p>
        </p:txBody>
      </p:sp>
      <p:sp>
        <p:nvSpPr>
          <p:cNvPr id="5123" name="Rectangle 3"/>
          <p:cNvSpPr>
            <a:spLocks noGrp="1" noChangeArrowheads="1"/>
          </p:cNvSpPr>
          <p:nvPr>
            <p:ph type="body" idx="1"/>
          </p:nvPr>
        </p:nvSpPr>
        <p:spPr/>
        <p:txBody>
          <a:bodyPr/>
          <a:lstStyle/>
          <a:p>
            <a:pPr marL="0" indent="0">
              <a:buNone/>
            </a:pPr>
            <a:r>
              <a:rPr lang="en-GB" b="1" dirty="0" smtClean="0"/>
              <a:t>Key results</a:t>
            </a:r>
          </a:p>
          <a:p>
            <a:r>
              <a:rPr lang="en-GB" dirty="0" smtClean="0"/>
              <a:t>A </a:t>
            </a:r>
            <a:r>
              <a:rPr lang="en-GB" dirty="0"/>
              <a:t>total of 68,075 patients with stage IV disease were identified, </a:t>
            </a:r>
            <a:r>
              <a:rPr lang="en-GB" dirty="0" smtClean="0"/>
              <a:t>10,105 </a:t>
            </a:r>
            <a:r>
              <a:rPr lang="en-GB" dirty="0"/>
              <a:t>(14.8%) </a:t>
            </a:r>
            <a:r>
              <a:rPr lang="en-GB" dirty="0" smtClean="0"/>
              <a:t>of whom received </a:t>
            </a:r>
            <a:r>
              <a:rPr lang="en-GB" dirty="0"/>
              <a:t>specified palliative </a:t>
            </a:r>
            <a:r>
              <a:rPr lang="en-GB" dirty="0" smtClean="0"/>
              <a:t>therapy</a:t>
            </a:r>
          </a:p>
          <a:p>
            <a:r>
              <a:rPr lang="en-GB" dirty="0" smtClean="0"/>
              <a:t>Among </a:t>
            </a:r>
            <a:r>
              <a:rPr lang="en-GB" dirty="0"/>
              <a:t>the palliative cohort, the majority received systemic therapy (42.2</a:t>
            </a:r>
            <a:r>
              <a:rPr lang="en-GB" dirty="0" smtClean="0"/>
              <a:t>%), followed by a </a:t>
            </a:r>
            <a:r>
              <a:rPr lang="en-GB" dirty="0"/>
              <a:t>surgical intervention (21.6%), pain management alone (17.3%), radiation (9.1</a:t>
            </a:r>
            <a:r>
              <a:rPr lang="en-GB" dirty="0" smtClean="0"/>
              <a:t>%) and a </a:t>
            </a:r>
            <a:r>
              <a:rPr lang="en-GB" dirty="0"/>
              <a:t>combination of modalities (9.8</a:t>
            </a:r>
            <a:r>
              <a:rPr lang="en-GB" dirty="0" smtClean="0"/>
              <a:t>%)</a:t>
            </a:r>
          </a:p>
          <a:p>
            <a:r>
              <a:rPr lang="en-GB" dirty="0" smtClean="0"/>
              <a:t>Utilisation of </a:t>
            </a:r>
            <a:r>
              <a:rPr lang="en-GB" dirty="0"/>
              <a:t>palliative therapies </a:t>
            </a:r>
            <a:r>
              <a:rPr lang="en-GB" dirty="0" smtClean="0"/>
              <a:t>increased </a:t>
            </a:r>
            <a:r>
              <a:rPr lang="en-GB" dirty="0"/>
              <a:t>from 12.2% in 2003 to 15.9% in 2011 (</a:t>
            </a:r>
            <a:r>
              <a:rPr lang="en-GB" dirty="0" smtClean="0"/>
              <a:t>p&lt;0.001)</a:t>
            </a:r>
          </a:p>
          <a:p>
            <a:pPr lvl="1"/>
            <a:r>
              <a:rPr lang="en-GB" dirty="0"/>
              <a:t>T</a:t>
            </a:r>
            <a:r>
              <a:rPr lang="en-GB" dirty="0" smtClean="0"/>
              <a:t>his </a:t>
            </a:r>
            <a:r>
              <a:rPr lang="en-GB" dirty="0"/>
              <a:t>trend was not observed among patients with </a:t>
            </a:r>
            <a:r>
              <a:rPr lang="en-GB" dirty="0" smtClean="0"/>
              <a:t>inoperable </a:t>
            </a:r>
            <a:r>
              <a:rPr lang="en-GB" dirty="0"/>
              <a:t>stage 1 (</a:t>
            </a:r>
            <a:r>
              <a:rPr lang="en-GB" dirty="0" smtClean="0"/>
              <a:t>7.2–8.5</a:t>
            </a:r>
            <a:r>
              <a:rPr lang="en-GB" dirty="0"/>
              <a:t>%, </a:t>
            </a:r>
            <a:r>
              <a:rPr lang="en-GB" dirty="0" smtClean="0"/>
              <a:t>p=0.646</a:t>
            </a:r>
            <a:r>
              <a:rPr lang="en-GB" dirty="0"/>
              <a:t>), stage 2 (</a:t>
            </a:r>
            <a:r>
              <a:rPr lang="en-GB" dirty="0" smtClean="0"/>
              <a:t>10.1</a:t>
            </a:r>
            <a:r>
              <a:rPr lang="en-GB" dirty="0" smtClean="0">
                <a:latin typeface="Arial"/>
                <a:cs typeface="Arial"/>
              </a:rPr>
              <a:t>–</a:t>
            </a:r>
            <a:r>
              <a:rPr lang="en-GB" dirty="0" smtClean="0"/>
              <a:t>10.2</a:t>
            </a:r>
            <a:r>
              <a:rPr lang="en-GB" dirty="0"/>
              <a:t>%, </a:t>
            </a:r>
            <a:r>
              <a:rPr lang="en-GB" dirty="0" smtClean="0"/>
              <a:t>p=0.204) </a:t>
            </a:r>
            <a:r>
              <a:rPr lang="en-GB" dirty="0"/>
              <a:t>or stage 3 disease (</a:t>
            </a:r>
            <a:r>
              <a:rPr lang="en-GB" dirty="0" smtClean="0"/>
              <a:t>13.5–12.5</a:t>
            </a:r>
            <a:r>
              <a:rPr lang="en-GB" dirty="0"/>
              <a:t>%, </a:t>
            </a:r>
            <a:r>
              <a:rPr lang="en-GB" dirty="0" smtClean="0"/>
              <a:t>p=0.651)</a:t>
            </a:r>
          </a:p>
          <a:p>
            <a:r>
              <a:rPr lang="en-GB" dirty="0" smtClean="0"/>
              <a:t>Patients </a:t>
            </a:r>
            <a:r>
              <a:rPr lang="en-GB" dirty="0"/>
              <a:t>were less likely to undergo palliation with age </a:t>
            </a:r>
            <a:r>
              <a:rPr lang="en-GB" dirty="0" smtClean="0"/>
              <a:t>&gt;60 </a:t>
            </a:r>
            <a:r>
              <a:rPr lang="en-GB" dirty="0"/>
              <a:t>years (OR 0.88, </a:t>
            </a:r>
            <a:r>
              <a:rPr lang="en-GB" dirty="0" smtClean="0"/>
              <a:t>p&lt;0.001), </a:t>
            </a:r>
            <a:r>
              <a:rPr lang="en-GB" dirty="0"/>
              <a:t>and particularly for those </a:t>
            </a:r>
            <a:r>
              <a:rPr lang="en-GB" dirty="0" smtClean="0"/>
              <a:t>&gt;80 years (OR </a:t>
            </a:r>
            <a:r>
              <a:rPr lang="en-GB" dirty="0"/>
              <a:t>0.66, </a:t>
            </a:r>
            <a:r>
              <a:rPr lang="en-GB" dirty="0" smtClean="0"/>
              <a:t>p&lt;0.001)</a:t>
            </a:r>
          </a:p>
          <a:p>
            <a:r>
              <a:rPr lang="en-GB" dirty="0" smtClean="0"/>
              <a:t>Utilisation did not differ between </a:t>
            </a:r>
            <a:r>
              <a:rPr lang="en-GB" dirty="0"/>
              <a:t>males and females (</a:t>
            </a:r>
            <a:r>
              <a:rPr lang="en-GB" dirty="0" smtClean="0"/>
              <a:t>p=0.58</a:t>
            </a:r>
            <a:r>
              <a:rPr lang="en-GB" dirty="0"/>
              <a:t>). </a:t>
            </a:r>
            <a:r>
              <a:rPr lang="en-GB" dirty="0" smtClean="0"/>
              <a:t>Lower </a:t>
            </a:r>
            <a:r>
              <a:rPr lang="en-GB" dirty="0"/>
              <a:t>utilisation of palliative </a:t>
            </a:r>
            <a:r>
              <a:rPr lang="en-GB" dirty="0" smtClean="0"/>
              <a:t>measures was observed for black </a:t>
            </a:r>
            <a:r>
              <a:rPr lang="en-GB" dirty="0"/>
              <a:t>(OR 0.83, </a:t>
            </a:r>
            <a:r>
              <a:rPr lang="en-GB" dirty="0" smtClean="0"/>
              <a:t>p&lt;0.001) and Hispanic (OR </a:t>
            </a:r>
            <a:r>
              <a:rPr lang="en-GB" dirty="0"/>
              <a:t>0.79, </a:t>
            </a:r>
            <a:r>
              <a:rPr lang="en-GB" dirty="0" smtClean="0"/>
              <a:t>p&lt;0.001) ethnicities </a:t>
            </a:r>
            <a:r>
              <a:rPr lang="en-GB" dirty="0" err="1" smtClean="0"/>
              <a:t>vs</a:t>
            </a:r>
            <a:r>
              <a:rPr lang="en-GB" dirty="0" smtClean="0"/>
              <a:t> Caucasians</a:t>
            </a:r>
            <a:endParaRPr lang="en-GB" dirty="0"/>
          </a:p>
        </p:txBody>
      </p:sp>
      <p:sp>
        <p:nvSpPr>
          <p:cNvPr id="15" name="Text Placeholder 14"/>
          <p:cNvSpPr>
            <a:spLocks noGrp="1"/>
          </p:cNvSpPr>
          <p:nvPr>
            <p:ph type="body" sz="quarter" idx="11"/>
          </p:nvPr>
        </p:nvSpPr>
        <p:spPr>
          <a:xfrm>
            <a:off x="4267200" y="6096000"/>
            <a:ext cx="4511675" cy="487363"/>
          </a:xfrm>
        </p:spPr>
        <p:txBody>
          <a:bodyPr/>
          <a:lstStyle/>
          <a:p>
            <a:r>
              <a:rPr lang="en-GB" b="1" dirty="0"/>
              <a:t>Note: Based on data from abstract only</a:t>
            </a:r>
            <a:endParaRPr lang="en-US" b="1" dirty="0"/>
          </a:p>
          <a:p>
            <a:r>
              <a:rPr lang="en-GB" dirty="0" err="1" smtClean="0"/>
              <a:t>Kulaylat</a:t>
            </a:r>
            <a:r>
              <a:rPr lang="en-GB" dirty="0" smtClean="0"/>
              <a:t> </a:t>
            </a:r>
            <a:r>
              <a:rPr lang="en-GB" dirty="0"/>
              <a:t>et al. </a:t>
            </a:r>
            <a:r>
              <a:rPr lang="it-IT" dirty="0"/>
              <a:t>Ann </a:t>
            </a:r>
            <a:r>
              <a:rPr lang="it-IT" dirty="0" err="1"/>
              <a:t>Oncol</a:t>
            </a:r>
            <a:r>
              <a:rPr lang="it-IT" dirty="0"/>
              <a:t> 2016; 27 (</a:t>
            </a:r>
            <a:r>
              <a:rPr lang="it-IT" dirty="0" err="1"/>
              <a:t>suppl</a:t>
            </a:r>
            <a:r>
              <a:rPr lang="it-IT" dirty="0"/>
              <a:t> 2): a</a:t>
            </a:r>
            <a:r>
              <a:rPr lang="en-GB" dirty="0" err="1"/>
              <a:t>bstr</a:t>
            </a:r>
            <a:r>
              <a:rPr lang="en-GB" dirty="0"/>
              <a:t> O-002</a:t>
            </a:r>
          </a:p>
        </p:txBody>
      </p:sp>
    </p:spTree>
    <p:custDataLst>
      <p:tags r:id="rId1"/>
    </p:custDataLst>
    <p:extLst>
      <p:ext uri="{BB962C8B-B14F-4D97-AF65-F5344CB8AC3E}">
        <p14:creationId xmlns:p14="http://schemas.microsoft.com/office/powerpoint/2010/main" val="39167807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O-002: </a:t>
            </a:r>
            <a:r>
              <a:rPr lang="en-GB" dirty="0"/>
              <a:t>Utilization and trends in palliative therapy for stage IV pancreatic adenocarcinoma patients: A U.S. population based </a:t>
            </a:r>
            <a:r>
              <a:rPr lang="en-GB" dirty="0" smtClean="0"/>
              <a:t/>
            </a:r>
            <a:br>
              <a:rPr lang="en-GB" dirty="0" smtClean="0"/>
            </a:br>
            <a:r>
              <a:rPr lang="en-GB" dirty="0" smtClean="0"/>
              <a:t>study </a:t>
            </a:r>
            <a:r>
              <a:rPr lang="en-GB" dirty="0"/>
              <a:t>– </a:t>
            </a:r>
            <a:r>
              <a:rPr lang="en-GB" dirty="0" err="1" smtClean="0"/>
              <a:t>Kulaylat</a:t>
            </a:r>
            <a:r>
              <a:rPr lang="en-GB" dirty="0" smtClean="0"/>
              <a:t> A, </a:t>
            </a:r>
            <a:r>
              <a:rPr lang="en-GB" dirty="0"/>
              <a:t>et </a:t>
            </a:r>
            <a:r>
              <a:rPr lang="en-GB" dirty="0" smtClean="0"/>
              <a:t>al </a:t>
            </a:r>
            <a:endParaRPr lang="en-GB" dirty="0"/>
          </a:p>
        </p:txBody>
      </p:sp>
      <p:sp>
        <p:nvSpPr>
          <p:cNvPr id="5123" name="Rectangle 3"/>
          <p:cNvSpPr>
            <a:spLocks noGrp="1" noChangeArrowheads="1"/>
          </p:cNvSpPr>
          <p:nvPr>
            <p:ph type="body" idx="1"/>
          </p:nvPr>
        </p:nvSpPr>
        <p:spPr/>
        <p:txBody>
          <a:bodyPr/>
          <a:lstStyle/>
          <a:p>
            <a:pPr marL="0" indent="0">
              <a:buNone/>
            </a:pPr>
            <a:r>
              <a:rPr lang="en-GB" b="1" dirty="0" smtClean="0"/>
              <a:t>Key results (cont.)</a:t>
            </a:r>
          </a:p>
          <a:p>
            <a:r>
              <a:rPr lang="en-GB" dirty="0" smtClean="0"/>
              <a:t>Palliative therapy was used more in the presence </a:t>
            </a:r>
            <a:r>
              <a:rPr lang="en-GB" dirty="0"/>
              <a:t>of associated </a:t>
            </a:r>
            <a:r>
              <a:rPr lang="en-GB" dirty="0" smtClean="0"/>
              <a:t>comorbidities, </a:t>
            </a:r>
            <a:r>
              <a:rPr lang="en-GB" dirty="0"/>
              <a:t>with 10% higher odds in those with one comorbidity (95% CI </a:t>
            </a:r>
            <a:r>
              <a:rPr lang="en-GB" dirty="0" smtClean="0"/>
              <a:t>1.05, </a:t>
            </a:r>
            <a:r>
              <a:rPr lang="en-GB" dirty="0"/>
              <a:t>1.16), and 14% higher odds in those with two or more (95% CI </a:t>
            </a:r>
            <a:r>
              <a:rPr lang="en-GB" dirty="0" smtClean="0"/>
              <a:t>1.06, 1.23)</a:t>
            </a:r>
          </a:p>
          <a:p>
            <a:r>
              <a:rPr lang="en-GB" dirty="0"/>
              <a:t>U</a:t>
            </a:r>
            <a:r>
              <a:rPr lang="en-GB" dirty="0" smtClean="0"/>
              <a:t>tilisation </a:t>
            </a:r>
            <a:r>
              <a:rPr lang="en-GB" dirty="0"/>
              <a:t>was lower for privately insured </a:t>
            </a:r>
            <a:r>
              <a:rPr lang="en-GB" dirty="0" smtClean="0"/>
              <a:t>patients compared with patients </a:t>
            </a:r>
            <a:r>
              <a:rPr lang="en-GB" dirty="0"/>
              <a:t>with government or no </a:t>
            </a:r>
            <a:r>
              <a:rPr lang="en-GB" dirty="0" smtClean="0"/>
              <a:t>insurance (</a:t>
            </a:r>
            <a:r>
              <a:rPr lang="en-GB" dirty="0"/>
              <a:t>OR 0.92, </a:t>
            </a:r>
            <a:r>
              <a:rPr lang="en-GB" dirty="0" smtClean="0"/>
              <a:t>p=0.004)</a:t>
            </a:r>
          </a:p>
          <a:p>
            <a:r>
              <a:rPr lang="en-GB" dirty="0" smtClean="0"/>
              <a:t>Community </a:t>
            </a:r>
            <a:r>
              <a:rPr lang="en-GB" dirty="0"/>
              <a:t>cancer </a:t>
            </a:r>
            <a:r>
              <a:rPr lang="en-GB" dirty="0" smtClean="0"/>
              <a:t>centres were less likely to offer palliative therapies than comprehensive </a:t>
            </a:r>
            <a:r>
              <a:rPr lang="en-GB" dirty="0"/>
              <a:t>community and academic </a:t>
            </a:r>
            <a:r>
              <a:rPr lang="en-GB" dirty="0" smtClean="0"/>
              <a:t>centres and there were </a:t>
            </a:r>
            <a:r>
              <a:rPr lang="en-GB" dirty="0"/>
              <a:t>significant regional </a:t>
            </a:r>
            <a:r>
              <a:rPr lang="en-GB" dirty="0" smtClean="0"/>
              <a:t>variations</a:t>
            </a:r>
          </a:p>
          <a:p>
            <a:r>
              <a:rPr lang="en-GB" dirty="0" smtClean="0"/>
              <a:t>Overall</a:t>
            </a:r>
            <a:r>
              <a:rPr lang="en-GB" dirty="0"/>
              <a:t>, survival </a:t>
            </a:r>
            <a:r>
              <a:rPr lang="en-GB" dirty="0" smtClean="0"/>
              <a:t>was slightly </a:t>
            </a:r>
            <a:r>
              <a:rPr lang="en-GB" dirty="0"/>
              <a:t>worse </a:t>
            </a:r>
            <a:r>
              <a:rPr lang="en-GB" dirty="0" smtClean="0"/>
              <a:t>in patients </a:t>
            </a:r>
            <a:r>
              <a:rPr lang="en-GB" dirty="0"/>
              <a:t>receiving palliative therapies </a:t>
            </a:r>
            <a:r>
              <a:rPr lang="en-GB" dirty="0" smtClean="0"/>
              <a:t>(HR 1.02; 95% CI 1.01, </a:t>
            </a:r>
            <a:r>
              <a:rPr lang="en-GB" dirty="0"/>
              <a:t>1.05), with median survival of 3.6 </a:t>
            </a:r>
            <a:r>
              <a:rPr lang="en-GB" dirty="0" smtClean="0"/>
              <a:t>months</a:t>
            </a:r>
          </a:p>
          <a:p>
            <a:r>
              <a:rPr lang="en-GB" dirty="0" smtClean="0"/>
              <a:t>When stratifying </a:t>
            </a:r>
            <a:r>
              <a:rPr lang="en-GB" dirty="0"/>
              <a:t>by type of palliative therapy, those receiving surgery or combination therapy had similar survival to non-palliative </a:t>
            </a:r>
            <a:r>
              <a:rPr lang="en-GB" dirty="0" smtClean="0"/>
              <a:t>patients</a:t>
            </a:r>
          </a:p>
          <a:p>
            <a:pPr lvl="1"/>
            <a:r>
              <a:rPr lang="en-GB" dirty="0" smtClean="0"/>
              <a:t>Those </a:t>
            </a:r>
            <a:r>
              <a:rPr lang="en-GB" dirty="0"/>
              <a:t>undergoing systemic palliative therapy, however, demonstrated prolonged survival (median 4.7 months, HR </a:t>
            </a:r>
            <a:r>
              <a:rPr lang="en-GB" dirty="0" smtClean="0"/>
              <a:t>0.88; </a:t>
            </a:r>
            <a:r>
              <a:rPr lang="en-GB" dirty="0"/>
              <a:t>95% CI </a:t>
            </a:r>
            <a:r>
              <a:rPr lang="en-GB" dirty="0" smtClean="0"/>
              <a:t>0.85, 0.91</a:t>
            </a:r>
            <a:r>
              <a:rPr lang="en-GB" dirty="0"/>
              <a:t>), while those undergoing palliative radiation (median 3.2 months, HR </a:t>
            </a:r>
            <a:r>
              <a:rPr lang="en-GB" dirty="0" smtClean="0"/>
              <a:t>1.12; </a:t>
            </a:r>
            <a:r>
              <a:rPr lang="en-GB" dirty="0"/>
              <a:t>95% CI </a:t>
            </a:r>
            <a:r>
              <a:rPr lang="en-GB" dirty="0" smtClean="0"/>
              <a:t>1.05, 1.20</a:t>
            </a:r>
            <a:r>
              <a:rPr lang="en-GB" dirty="0"/>
              <a:t>) or pain management alone (median 1.6 months, HR </a:t>
            </a:r>
            <a:r>
              <a:rPr lang="en-GB" dirty="0" smtClean="0"/>
              <a:t>1.79; </a:t>
            </a:r>
            <a:r>
              <a:rPr lang="en-GB" dirty="0"/>
              <a:t>95% CI </a:t>
            </a:r>
            <a:r>
              <a:rPr lang="en-GB" dirty="0" smtClean="0"/>
              <a:t>1.71, 1.89</a:t>
            </a:r>
            <a:r>
              <a:rPr lang="en-GB" dirty="0"/>
              <a:t>) experienced worse survival</a:t>
            </a:r>
          </a:p>
        </p:txBody>
      </p:sp>
      <p:sp>
        <p:nvSpPr>
          <p:cNvPr id="15" name="Text Placeholder 14"/>
          <p:cNvSpPr>
            <a:spLocks noGrp="1"/>
          </p:cNvSpPr>
          <p:nvPr>
            <p:ph type="body" sz="quarter" idx="11"/>
          </p:nvPr>
        </p:nvSpPr>
        <p:spPr>
          <a:xfrm>
            <a:off x="4267200" y="6096000"/>
            <a:ext cx="4511675" cy="487363"/>
          </a:xfrm>
        </p:spPr>
        <p:txBody>
          <a:bodyPr/>
          <a:lstStyle/>
          <a:p>
            <a:r>
              <a:rPr lang="en-GB" b="1" dirty="0"/>
              <a:t>Note: Based on data from abstract </a:t>
            </a:r>
            <a:r>
              <a:rPr lang="en-GB" b="1" dirty="0" smtClean="0"/>
              <a:t>only</a:t>
            </a:r>
          </a:p>
          <a:p>
            <a:r>
              <a:rPr lang="en-GB" dirty="0" err="1" smtClean="0"/>
              <a:t>Kulaylat</a:t>
            </a:r>
            <a:r>
              <a:rPr lang="en-GB" dirty="0" smtClean="0"/>
              <a:t> </a:t>
            </a:r>
            <a:r>
              <a:rPr lang="en-GB" dirty="0"/>
              <a:t>et al. </a:t>
            </a:r>
            <a:r>
              <a:rPr lang="it-IT" dirty="0"/>
              <a:t>Ann </a:t>
            </a:r>
            <a:r>
              <a:rPr lang="it-IT" dirty="0" err="1"/>
              <a:t>Oncol</a:t>
            </a:r>
            <a:r>
              <a:rPr lang="it-IT" dirty="0"/>
              <a:t> 2016; 27 (</a:t>
            </a:r>
            <a:r>
              <a:rPr lang="it-IT" dirty="0" err="1"/>
              <a:t>suppl</a:t>
            </a:r>
            <a:r>
              <a:rPr lang="it-IT" dirty="0"/>
              <a:t> 2): a</a:t>
            </a:r>
            <a:r>
              <a:rPr lang="en-GB" dirty="0" err="1"/>
              <a:t>bstr</a:t>
            </a:r>
            <a:r>
              <a:rPr lang="en-GB" dirty="0"/>
              <a:t> O-002</a:t>
            </a:r>
          </a:p>
        </p:txBody>
      </p:sp>
    </p:spTree>
    <p:custDataLst>
      <p:tags r:id="rId1"/>
    </p:custDataLst>
    <p:extLst>
      <p:ext uri="{BB962C8B-B14F-4D97-AF65-F5344CB8AC3E}">
        <p14:creationId xmlns:p14="http://schemas.microsoft.com/office/powerpoint/2010/main" val="35222011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O-002: </a:t>
            </a:r>
            <a:r>
              <a:rPr lang="en-GB" dirty="0"/>
              <a:t>Utilization and trends in palliative therapy for stage IV pancreatic adenocarcinoma patients: A U.S. population based </a:t>
            </a:r>
            <a:r>
              <a:rPr lang="en-GB" dirty="0" smtClean="0"/>
              <a:t/>
            </a:r>
            <a:br>
              <a:rPr lang="en-GB" dirty="0" smtClean="0"/>
            </a:br>
            <a:r>
              <a:rPr lang="en-GB" dirty="0" smtClean="0"/>
              <a:t>study </a:t>
            </a:r>
            <a:r>
              <a:rPr lang="en-GB" dirty="0"/>
              <a:t>– </a:t>
            </a:r>
            <a:r>
              <a:rPr lang="en-GB" dirty="0" err="1" smtClean="0"/>
              <a:t>Kulaylat</a:t>
            </a:r>
            <a:r>
              <a:rPr lang="en-GB" dirty="0" smtClean="0"/>
              <a:t> A, </a:t>
            </a:r>
            <a:r>
              <a:rPr lang="en-GB" dirty="0"/>
              <a:t>et </a:t>
            </a:r>
            <a:r>
              <a:rPr lang="en-GB" dirty="0" smtClean="0"/>
              <a:t>al </a:t>
            </a:r>
            <a:endParaRPr lang="en-GB" dirty="0"/>
          </a:p>
        </p:txBody>
      </p:sp>
      <p:sp>
        <p:nvSpPr>
          <p:cNvPr id="5123" name="Rectangle 3"/>
          <p:cNvSpPr>
            <a:spLocks noGrp="1" noChangeArrowheads="1"/>
          </p:cNvSpPr>
          <p:nvPr>
            <p:ph type="body" idx="1"/>
          </p:nvPr>
        </p:nvSpPr>
        <p:spPr/>
        <p:txBody>
          <a:bodyPr/>
          <a:lstStyle/>
          <a:p>
            <a:pPr marL="0" indent="0">
              <a:buNone/>
            </a:pPr>
            <a:r>
              <a:rPr lang="en-GB" b="1" dirty="0" smtClean="0"/>
              <a:t>Conclusions</a:t>
            </a:r>
          </a:p>
          <a:p>
            <a:r>
              <a:rPr lang="en-GB" b="1" dirty="0" smtClean="0"/>
              <a:t>Palliation </a:t>
            </a:r>
            <a:r>
              <a:rPr lang="en-GB" b="1" dirty="0"/>
              <a:t>of symptoms remains underutilised in </a:t>
            </a:r>
            <a:r>
              <a:rPr lang="en-GB" b="1" dirty="0" smtClean="0"/>
              <a:t>the US, </a:t>
            </a:r>
            <a:r>
              <a:rPr lang="en-GB" b="1" dirty="0"/>
              <a:t>particularly in non-Caucasian, older patients with more comorbidities, and across all stages of inoperable </a:t>
            </a:r>
            <a:r>
              <a:rPr lang="en-GB" b="1" dirty="0" smtClean="0"/>
              <a:t>disease, despite </a:t>
            </a:r>
            <a:r>
              <a:rPr lang="en-GB" b="1" dirty="0"/>
              <a:t>the continued dismal prognosis of pancreatic </a:t>
            </a:r>
            <a:r>
              <a:rPr lang="en-GB" b="1" dirty="0" smtClean="0"/>
              <a:t>cancer </a:t>
            </a:r>
          </a:p>
          <a:p>
            <a:r>
              <a:rPr lang="en-GB" b="1" dirty="0" smtClean="0"/>
              <a:t>Although </a:t>
            </a:r>
            <a:r>
              <a:rPr lang="en-GB" b="1" dirty="0"/>
              <a:t>palliation does not improve survival, increased awareness of palliative options may help increase its </a:t>
            </a:r>
            <a:r>
              <a:rPr lang="en-GB" b="1" dirty="0" smtClean="0"/>
              <a:t>utilisation </a:t>
            </a:r>
            <a:r>
              <a:rPr lang="en-GB" b="1" dirty="0"/>
              <a:t>for end-of-life symptom </a:t>
            </a:r>
            <a:r>
              <a:rPr lang="en-GB" b="1" dirty="0" smtClean="0"/>
              <a:t>control</a:t>
            </a:r>
            <a:endParaRPr lang="en-GB" b="1" dirty="0"/>
          </a:p>
        </p:txBody>
      </p:sp>
      <p:sp>
        <p:nvSpPr>
          <p:cNvPr id="15" name="Text Placeholder 14"/>
          <p:cNvSpPr>
            <a:spLocks noGrp="1"/>
          </p:cNvSpPr>
          <p:nvPr>
            <p:ph type="body" sz="quarter" idx="11"/>
          </p:nvPr>
        </p:nvSpPr>
        <p:spPr>
          <a:xfrm>
            <a:off x="4267200" y="6096000"/>
            <a:ext cx="4511675" cy="487363"/>
          </a:xfrm>
        </p:spPr>
        <p:txBody>
          <a:bodyPr/>
          <a:lstStyle/>
          <a:p>
            <a:r>
              <a:rPr lang="en-GB" b="1" dirty="0"/>
              <a:t>Note: Based on data from abstract only</a:t>
            </a:r>
            <a:endParaRPr lang="en-US" b="1" dirty="0"/>
          </a:p>
          <a:p>
            <a:r>
              <a:rPr lang="en-GB" dirty="0" err="1" smtClean="0"/>
              <a:t>Kulaylat</a:t>
            </a:r>
            <a:r>
              <a:rPr lang="en-GB" dirty="0" smtClean="0"/>
              <a:t> </a:t>
            </a:r>
            <a:r>
              <a:rPr lang="en-GB" dirty="0"/>
              <a:t>et al. </a:t>
            </a:r>
            <a:r>
              <a:rPr lang="it-IT" dirty="0"/>
              <a:t>Ann </a:t>
            </a:r>
            <a:r>
              <a:rPr lang="it-IT" dirty="0" err="1"/>
              <a:t>Oncol</a:t>
            </a:r>
            <a:r>
              <a:rPr lang="it-IT" dirty="0"/>
              <a:t> 2016; 27 (</a:t>
            </a:r>
            <a:r>
              <a:rPr lang="it-IT" dirty="0" err="1"/>
              <a:t>suppl</a:t>
            </a:r>
            <a:r>
              <a:rPr lang="it-IT" dirty="0"/>
              <a:t> 2): a</a:t>
            </a:r>
            <a:r>
              <a:rPr lang="en-GB" dirty="0" err="1"/>
              <a:t>bstr</a:t>
            </a:r>
            <a:r>
              <a:rPr lang="en-GB" dirty="0"/>
              <a:t> O-002</a:t>
            </a:r>
          </a:p>
        </p:txBody>
      </p:sp>
    </p:spTree>
    <p:custDataLst>
      <p:tags r:id="rId1"/>
    </p:custDataLst>
    <p:extLst>
      <p:ext uri="{BB962C8B-B14F-4D97-AF65-F5344CB8AC3E}">
        <p14:creationId xmlns:p14="http://schemas.microsoft.com/office/powerpoint/2010/main" val="31579762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O-003: Long-term outcome from the SCALOP trial: A multi-centre randomized phase II trial of Gemcitabine or Capecitabine-based chemoradiation (CRT) for locally advanced pancreatic cancer (LAPC) – Mukherjee S, et al </a:t>
            </a:r>
          </a:p>
        </p:txBody>
      </p:sp>
      <p:sp>
        <p:nvSpPr>
          <p:cNvPr id="3" name="Content Placeholder 2"/>
          <p:cNvSpPr>
            <a:spLocks noGrp="1"/>
          </p:cNvSpPr>
          <p:nvPr>
            <p:ph idx="1"/>
          </p:nvPr>
        </p:nvSpPr>
        <p:spPr/>
        <p:txBody>
          <a:bodyPr/>
          <a:lstStyle/>
          <a:p>
            <a:pPr marL="0" indent="0">
              <a:buNone/>
            </a:pPr>
            <a:r>
              <a:rPr lang="en-US" b="1" dirty="0" smtClean="0"/>
              <a:t>Study objective</a:t>
            </a:r>
          </a:p>
          <a:p>
            <a:r>
              <a:rPr lang="en-US" dirty="0" smtClean="0"/>
              <a:t>To </a:t>
            </a:r>
            <a:r>
              <a:rPr lang="en-US" dirty="0"/>
              <a:t>evaluate </a:t>
            </a:r>
            <a:r>
              <a:rPr lang="en-US" dirty="0" smtClean="0"/>
              <a:t>the </a:t>
            </a:r>
            <a:r>
              <a:rPr lang="en-GB" dirty="0" smtClean="0"/>
              <a:t>efficacy and safety </a:t>
            </a:r>
            <a:r>
              <a:rPr lang="en-GB" dirty="0"/>
              <a:t>of </a:t>
            </a:r>
            <a:r>
              <a:rPr lang="en-GB" dirty="0" smtClean="0"/>
              <a:t>CRT with gemcitabine vs capecitabine following </a:t>
            </a:r>
            <a:r>
              <a:rPr lang="en-GB" dirty="0"/>
              <a:t>induction </a:t>
            </a:r>
            <a:r>
              <a:rPr lang="en-GB" dirty="0" smtClean="0"/>
              <a:t>CT in patients with locally advanced pancreatic cancer</a:t>
            </a:r>
            <a:endParaRPr lang="en-US" dirty="0"/>
          </a:p>
          <a:p>
            <a:endParaRPr lang="en-GB" dirty="0"/>
          </a:p>
        </p:txBody>
      </p:sp>
      <p:sp>
        <p:nvSpPr>
          <p:cNvPr id="4" name="Text Placeholder 3"/>
          <p:cNvSpPr>
            <a:spLocks noGrp="1"/>
          </p:cNvSpPr>
          <p:nvPr>
            <p:ph type="body" sz="quarter" idx="10"/>
          </p:nvPr>
        </p:nvSpPr>
        <p:spPr>
          <a:xfrm>
            <a:off x="365125" y="6096000"/>
            <a:ext cx="4179461" cy="487363"/>
          </a:xfrm>
        </p:spPr>
        <p:txBody>
          <a:bodyPr/>
          <a:lstStyle/>
          <a:p>
            <a:r>
              <a:rPr lang="en-GB" dirty="0"/>
              <a:t>*Gemcitabine </a:t>
            </a:r>
            <a:r>
              <a:rPr lang="en-GB" dirty="0" smtClean="0"/>
              <a:t>1000 mg/m</a:t>
            </a:r>
            <a:r>
              <a:rPr lang="en-GB" baseline="30000" dirty="0" smtClean="0"/>
              <a:t>2</a:t>
            </a:r>
            <a:r>
              <a:rPr lang="en-GB" dirty="0" smtClean="0"/>
              <a:t> D1,8,15 + </a:t>
            </a:r>
            <a:r>
              <a:rPr lang="en-GB" dirty="0"/>
              <a:t>c</a:t>
            </a:r>
            <a:r>
              <a:rPr lang="en-GB" dirty="0" smtClean="0"/>
              <a:t>apecitabine 830 mg/m</a:t>
            </a:r>
            <a:r>
              <a:rPr lang="en-GB" baseline="30000" dirty="0" smtClean="0"/>
              <a:t>2 </a:t>
            </a:r>
            <a:r>
              <a:rPr lang="en-GB" dirty="0" smtClean="0"/>
              <a:t>BID D1–21 </a:t>
            </a:r>
            <a:r>
              <a:rPr lang="en-GB" dirty="0"/>
              <a:t>of 28-day cycle; </a:t>
            </a:r>
            <a:r>
              <a:rPr lang="en-GB" altLang="zh-CN" baseline="30000" dirty="0" smtClean="0">
                <a:ea typeface="SimSun" pitchFamily="2" charset="-122"/>
              </a:rPr>
              <a:t>†</a:t>
            </a:r>
            <a:r>
              <a:rPr lang="en-GB" altLang="zh-CN" dirty="0" smtClean="0">
                <a:ea typeface="SimSun" pitchFamily="2" charset="-122"/>
              </a:rPr>
              <a:t>50.4 </a:t>
            </a:r>
            <a:r>
              <a:rPr lang="en-GB" altLang="zh-CN" dirty="0" err="1" smtClean="0">
                <a:ea typeface="SimSun" pitchFamily="2" charset="-122"/>
              </a:rPr>
              <a:t>Gy</a:t>
            </a:r>
            <a:r>
              <a:rPr lang="en-GB" altLang="zh-CN" dirty="0" smtClean="0">
                <a:ea typeface="SimSun" pitchFamily="2" charset="-122"/>
              </a:rPr>
              <a:t> in 28 fractions.</a:t>
            </a:r>
            <a:endParaRPr lang="en-GB" dirty="0"/>
          </a:p>
        </p:txBody>
      </p:sp>
      <p:sp>
        <p:nvSpPr>
          <p:cNvPr id="5" name="Text Placeholder 4"/>
          <p:cNvSpPr>
            <a:spLocks noGrp="1"/>
          </p:cNvSpPr>
          <p:nvPr>
            <p:ph type="body" sz="quarter" idx="11"/>
          </p:nvPr>
        </p:nvSpPr>
        <p:spPr/>
        <p:txBody>
          <a:bodyPr/>
          <a:lstStyle/>
          <a:p>
            <a:r>
              <a:rPr lang="en-GB" dirty="0"/>
              <a:t>Mukherjee et al. </a:t>
            </a:r>
            <a:r>
              <a:rPr lang="it-IT" dirty="0"/>
              <a:t>Ann </a:t>
            </a:r>
            <a:r>
              <a:rPr lang="it-IT" dirty="0" err="1"/>
              <a:t>Oncol</a:t>
            </a:r>
            <a:r>
              <a:rPr lang="it-IT" dirty="0"/>
              <a:t> 2016; 27 (</a:t>
            </a:r>
            <a:r>
              <a:rPr lang="it-IT" dirty="0" err="1"/>
              <a:t>suppl</a:t>
            </a:r>
            <a:r>
              <a:rPr lang="it-IT" dirty="0"/>
              <a:t> 2): </a:t>
            </a:r>
            <a:r>
              <a:rPr lang="en-GB" dirty="0" err="1"/>
              <a:t>abstr</a:t>
            </a:r>
            <a:r>
              <a:rPr lang="en-GB" dirty="0"/>
              <a:t> </a:t>
            </a:r>
            <a:r>
              <a:rPr lang="en-GB" dirty="0" smtClean="0"/>
              <a:t>O-003</a:t>
            </a:r>
            <a:endParaRPr lang="en-GB" dirty="0"/>
          </a:p>
        </p:txBody>
      </p:sp>
      <p:cxnSp>
        <p:nvCxnSpPr>
          <p:cNvPr id="7" name="AutoShape 15"/>
          <p:cNvCxnSpPr>
            <a:cxnSpLocks noChangeShapeType="1"/>
          </p:cNvCxnSpPr>
          <p:nvPr/>
        </p:nvCxnSpPr>
        <p:spPr bwMode="auto">
          <a:xfrm rot="16200000" flipH="1" flipV="1">
            <a:off x="-2891311" y="2996162"/>
            <a:ext cx="928318" cy="1037982"/>
          </a:xfrm>
          <a:prstGeom prst="bentConnector4">
            <a:avLst>
              <a:gd name="adj1" fmla="val -24625"/>
              <a:gd name="adj2" fmla="val 122024"/>
            </a:avLst>
          </a:prstGeom>
          <a:noFill/>
          <a:ln w="57150">
            <a:solidFill>
              <a:schemeClr val="bg2">
                <a:lumMod val="60000"/>
                <a:lumOff val="40000"/>
              </a:schemeClr>
            </a:solidFill>
            <a:round/>
            <a:headEnd/>
            <a:tailEnd type="triangle" w="med" len="med"/>
          </a:ln>
        </p:spPr>
      </p:cxnSp>
      <p:cxnSp>
        <p:nvCxnSpPr>
          <p:cNvPr id="14" name="AutoShape 16"/>
          <p:cNvCxnSpPr>
            <a:cxnSpLocks noChangeShapeType="1"/>
          </p:cNvCxnSpPr>
          <p:nvPr/>
        </p:nvCxnSpPr>
        <p:spPr bwMode="auto">
          <a:xfrm rot="16200000" flipH="1">
            <a:off x="-3514295" y="4948072"/>
            <a:ext cx="797638" cy="338666"/>
          </a:xfrm>
          <a:prstGeom prst="bentConnector2">
            <a:avLst/>
          </a:prstGeom>
          <a:noFill/>
          <a:ln w="57150">
            <a:solidFill>
              <a:schemeClr val="bg2">
                <a:lumMod val="60000"/>
                <a:lumOff val="40000"/>
              </a:schemeClr>
            </a:solidFill>
            <a:round/>
            <a:headEnd/>
            <a:tailEnd type="triangle" w="med" len="med"/>
          </a:ln>
        </p:spPr>
      </p:cxnSp>
      <p:sp>
        <p:nvSpPr>
          <p:cNvPr id="18" name="Rectangle 9"/>
          <p:cNvSpPr txBox="1">
            <a:spLocks noChangeArrowheads="1"/>
          </p:cNvSpPr>
          <p:nvPr/>
        </p:nvSpPr>
        <p:spPr bwMode="auto">
          <a:xfrm>
            <a:off x="337828" y="5387030"/>
            <a:ext cx="4130676" cy="380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9-month PFS (reported previously)</a:t>
            </a:r>
          </a:p>
        </p:txBody>
      </p:sp>
      <p:sp>
        <p:nvSpPr>
          <p:cNvPr id="19" name="Content Placeholder 26"/>
          <p:cNvSpPr txBox="1">
            <a:spLocks/>
          </p:cNvSpPr>
          <p:nvPr/>
        </p:nvSpPr>
        <p:spPr>
          <a:xfrm>
            <a:off x="4620904" y="5387030"/>
            <a:ext cx="4130675" cy="38088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OS, </a:t>
            </a:r>
            <a:r>
              <a:rPr lang="en-GB" kern="0" dirty="0"/>
              <a:t>PFS (time to event</a:t>
            </a:r>
            <a:r>
              <a:rPr lang="en-GB" kern="0" dirty="0" smtClean="0"/>
              <a:t>), ORR (RECIST)</a:t>
            </a:r>
          </a:p>
          <a:p>
            <a:r>
              <a:rPr lang="en-GB" kern="0" dirty="0" smtClean="0"/>
              <a:t>Safety, treatment compliance</a:t>
            </a:r>
          </a:p>
        </p:txBody>
      </p:sp>
      <p:sp>
        <p:nvSpPr>
          <p:cNvPr id="24" name="Oval 14"/>
          <p:cNvSpPr>
            <a:spLocks noChangeArrowheads="1"/>
          </p:cNvSpPr>
          <p:nvPr/>
        </p:nvSpPr>
        <p:spPr bwMode="auto">
          <a:xfrm>
            <a:off x="3778867" y="350882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25" name="AutoShape 15"/>
          <p:cNvCxnSpPr>
            <a:cxnSpLocks noChangeShapeType="1"/>
            <a:stCxn id="24" idx="0"/>
            <a:endCxn id="30" idx="1"/>
          </p:cNvCxnSpPr>
          <p:nvPr/>
        </p:nvCxnSpPr>
        <p:spPr bwMode="auto">
          <a:xfrm rot="5400000" flipH="1" flipV="1">
            <a:off x="3910689" y="2884778"/>
            <a:ext cx="784018" cy="464066"/>
          </a:xfrm>
          <a:prstGeom prst="bentConnector2">
            <a:avLst/>
          </a:prstGeom>
          <a:noFill/>
          <a:ln w="57150">
            <a:solidFill>
              <a:schemeClr val="bg2">
                <a:lumMod val="60000"/>
                <a:lumOff val="40000"/>
              </a:schemeClr>
            </a:solidFill>
            <a:round/>
            <a:headEnd/>
            <a:tailEnd type="triangle" w="med" len="med"/>
          </a:ln>
        </p:spPr>
      </p:cxnSp>
      <p:sp>
        <p:nvSpPr>
          <p:cNvPr id="26" name="AutoShape 12"/>
          <p:cNvSpPr>
            <a:spLocks noChangeArrowheads="1"/>
          </p:cNvSpPr>
          <p:nvPr/>
        </p:nvSpPr>
        <p:spPr bwMode="auto">
          <a:xfrm>
            <a:off x="8240373" y="2466334"/>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27" name="Content Placeholder 26"/>
          <p:cNvSpPr txBox="1">
            <a:spLocks/>
          </p:cNvSpPr>
          <p:nvPr/>
        </p:nvSpPr>
        <p:spPr bwMode="auto">
          <a:xfrm>
            <a:off x="4544586" y="3286268"/>
            <a:ext cx="3895643" cy="892175"/>
          </a:xfrm>
          <a:prstGeom prst="rect">
            <a:avLst/>
          </a:prstGeom>
          <a:noFill/>
          <a:ln w="9525">
            <a:noFill/>
            <a:miter lim="800000"/>
            <a:headEnd/>
            <a:tailEnd/>
          </a:ln>
        </p:spPr>
        <p:txBody>
          <a:bodyPr/>
          <a:lstStyle/>
          <a:p>
            <a:pPr marL="190500" indent="-190500">
              <a:spcBef>
                <a:spcPts val="0"/>
              </a:spcBef>
              <a:spcAft>
                <a:spcPts val="0"/>
              </a:spcAft>
              <a:defRPr/>
            </a:pPr>
            <a:r>
              <a:rPr lang="en-GB" sz="1400" b="1" dirty="0">
                <a:solidFill>
                  <a:srgbClr val="043882"/>
                </a:solidFill>
                <a:latin typeface="Arial"/>
              </a:rPr>
              <a:t>Stratification</a:t>
            </a:r>
          </a:p>
          <a:p>
            <a:pPr marL="203200" indent="-203200">
              <a:spcBef>
                <a:spcPts val="0"/>
              </a:spcBef>
              <a:spcAft>
                <a:spcPts val="0"/>
              </a:spcAft>
              <a:buFont typeface="Arial" pitchFamily="34" charset="0"/>
              <a:buChar char="•"/>
              <a:defRPr/>
            </a:pPr>
            <a:r>
              <a:rPr lang="en-GB" sz="1400" dirty="0">
                <a:solidFill>
                  <a:srgbClr val="4D4D4D"/>
                </a:solidFill>
                <a:latin typeface="Arial"/>
              </a:rPr>
              <a:t>Centre</a:t>
            </a:r>
          </a:p>
          <a:p>
            <a:pPr marL="203200" indent="-203200">
              <a:spcBef>
                <a:spcPts val="0"/>
              </a:spcBef>
              <a:spcAft>
                <a:spcPts val="0"/>
              </a:spcAft>
              <a:buFont typeface="Arial" pitchFamily="34" charset="0"/>
              <a:buChar char="•"/>
              <a:defRPr/>
            </a:pPr>
            <a:r>
              <a:rPr lang="en-GB" sz="1400" dirty="0">
                <a:solidFill>
                  <a:srgbClr val="4D4D4D"/>
                </a:solidFill>
                <a:latin typeface="Arial"/>
              </a:rPr>
              <a:t>WHO performance status [0 vs 1]</a:t>
            </a:r>
          </a:p>
          <a:p>
            <a:pPr marL="203200" indent="-203200">
              <a:spcBef>
                <a:spcPts val="0"/>
              </a:spcBef>
              <a:spcAft>
                <a:spcPts val="0"/>
              </a:spcAft>
              <a:buFont typeface="Arial" pitchFamily="34" charset="0"/>
              <a:buChar char="•"/>
              <a:defRPr/>
            </a:pPr>
            <a:r>
              <a:rPr lang="en-GB" sz="1400" dirty="0">
                <a:solidFill>
                  <a:srgbClr val="4D4D4D"/>
                </a:solidFill>
                <a:latin typeface="Arial"/>
              </a:rPr>
              <a:t>Disease location [head vs body or tail]</a:t>
            </a:r>
          </a:p>
        </p:txBody>
      </p:sp>
      <p:cxnSp>
        <p:nvCxnSpPr>
          <p:cNvPr id="28" name="AutoShape 19"/>
          <p:cNvCxnSpPr>
            <a:cxnSpLocks noChangeShapeType="1"/>
            <a:stCxn id="31" idx="3"/>
            <a:endCxn id="24" idx="2"/>
          </p:cNvCxnSpPr>
          <p:nvPr/>
        </p:nvCxnSpPr>
        <p:spPr bwMode="auto">
          <a:xfrm flipV="1">
            <a:off x="3534230" y="3800920"/>
            <a:ext cx="244637" cy="1"/>
          </a:xfrm>
          <a:prstGeom prst="straightConnector1">
            <a:avLst/>
          </a:prstGeom>
          <a:noFill/>
          <a:ln w="57150">
            <a:solidFill>
              <a:schemeClr val="bg2">
                <a:lumMod val="60000"/>
                <a:lumOff val="40000"/>
              </a:schemeClr>
            </a:solidFill>
            <a:round/>
            <a:headEnd/>
            <a:tailEnd type="triangle" w="med" len="med"/>
          </a:ln>
        </p:spPr>
      </p:cxnSp>
      <p:cxnSp>
        <p:nvCxnSpPr>
          <p:cNvPr id="29" name="AutoShape 21"/>
          <p:cNvCxnSpPr>
            <a:cxnSpLocks noChangeShapeType="1"/>
            <a:stCxn id="30" idx="3"/>
            <a:endCxn id="26" idx="1"/>
          </p:cNvCxnSpPr>
          <p:nvPr/>
        </p:nvCxnSpPr>
        <p:spPr bwMode="auto">
          <a:xfrm>
            <a:off x="7955684" y="2724802"/>
            <a:ext cx="284689" cy="5851"/>
          </a:xfrm>
          <a:prstGeom prst="straightConnector1">
            <a:avLst/>
          </a:prstGeom>
          <a:noFill/>
          <a:ln w="57150">
            <a:solidFill>
              <a:schemeClr val="bg2">
                <a:lumMod val="60000"/>
                <a:lumOff val="40000"/>
              </a:schemeClr>
            </a:solidFill>
            <a:round/>
            <a:headEnd/>
            <a:tailEnd type="triangle" w="med" len="med"/>
          </a:ln>
        </p:spPr>
      </p:cxnSp>
      <p:sp>
        <p:nvSpPr>
          <p:cNvPr id="30" name="AutoShape 8"/>
          <p:cNvSpPr>
            <a:spLocks noChangeArrowheads="1"/>
          </p:cNvSpPr>
          <p:nvPr/>
        </p:nvSpPr>
        <p:spPr bwMode="auto">
          <a:xfrm>
            <a:off x="4534731" y="2141034"/>
            <a:ext cx="3420953" cy="116753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Cap-RT </a:t>
            </a:r>
          </a:p>
          <a:p>
            <a:pPr algn="ctr" defTabSz="892175" eaLnBrk="0" hangingPunct="0"/>
            <a:r>
              <a:rPr lang="en-GB" altLang="zh-CN" dirty="0" err="1" smtClean="0">
                <a:solidFill>
                  <a:srgbClr val="FFFFFF"/>
                </a:solidFill>
                <a:ea typeface="SimSun" pitchFamily="2" charset="-122"/>
              </a:rPr>
              <a:t>GemCap</a:t>
            </a:r>
            <a:r>
              <a:rPr lang="en-GB" altLang="zh-CN" dirty="0" smtClean="0">
                <a:solidFill>
                  <a:srgbClr val="FFFFFF"/>
                </a:solidFill>
                <a:ea typeface="SimSun" pitchFamily="2" charset="-122"/>
              </a:rPr>
              <a:t>* </a:t>
            </a:r>
            <a:r>
              <a:rPr lang="en-GB" altLang="zh-CN" dirty="0">
                <a:solidFill>
                  <a:srgbClr val="FFFFFF"/>
                </a:solidFill>
                <a:ea typeface="SimSun" pitchFamily="2" charset="-122"/>
              </a:rPr>
              <a:t>(1 cycle) </a:t>
            </a:r>
            <a:r>
              <a:rPr lang="en-GB" altLang="zh-CN" dirty="0" smtClean="0">
                <a:solidFill>
                  <a:srgbClr val="FFFFFF"/>
                </a:solidFill>
                <a:ea typeface="SimSun" pitchFamily="2" charset="-122"/>
              </a:rPr>
              <a:t>followed by </a:t>
            </a:r>
            <a:r>
              <a:rPr lang="en-GB" altLang="zh-CN" dirty="0">
                <a:solidFill>
                  <a:schemeClr val="tx2"/>
                </a:solidFill>
                <a:ea typeface="SimSun" pitchFamily="2" charset="-122"/>
              </a:rPr>
              <a:t>Capecitabine (830 mg/m</a:t>
            </a:r>
            <a:r>
              <a:rPr lang="en-GB" altLang="zh-CN" baseline="30000" dirty="0">
                <a:solidFill>
                  <a:schemeClr val="tx2"/>
                </a:solidFill>
                <a:ea typeface="SimSun" pitchFamily="2" charset="-122"/>
              </a:rPr>
              <a:t>2</a:t>
            </a:r>
            <a:r>
              <a:rPr lang="en-GB" altLang="zh-CN" dirty="0">
                <a:solidFill>
                  <a:schemeClr val="tx2"/>
                </a:solidFill>
                <a:ea typeface="SimSun" pitchFamily="2" charset="-122"/>
              </a:rPr>
              <a:t> </a:t>
            </a:r>
            <a:r>
              <a:rPr lang="en-GB" altLang="zh-CN" dirty="0" smtClean="0">
                <a:solidFill>
                  <a:schemeClr val="tx2"/>
                </a:solidFill>
                <a:ea typeface="SimSun" pitchFamily="2" charset="-122"/>
              </a:rPr>
              <a:t>BID on </a:t>
            </a:r>
            <a:r>
              <a:rPr lang="en-GB" altLang="zh-CN" dirty="0">
                <a:solidFill>
                  <a:schemeClr val="tx2"/>
                </a:solidFill>
                <a:ea typeface="SimSun" pitchFamily="2" charset="-122"/>
              </a:rPr>
              <a:t>RT days) </a:t>
            </a:r>
            <a:r>
              <a:rPr lang="en-GB" altLang="zh-CN" dirty="0" smtClean="0">
                <a:solidFill>
                  <a:srgbClr val="FFFFFF"/>
                </a:solidFill>
                <a:ea typeface="SimSun" pitchFamily="2" charset="-122"/>
              </a:rPr>
              <a:t>+ </a:t>
            </a:r>
            <a:r>
              <a:rPr lang="en-GB" altLang="zh-CN" dirty="0">
                <a:solidFill>
                  <a:srgbClr val="FFFFFF"/>
                </a:solidFill>
                <a:ea typeface="SimSun" pitchFamily="2" charset="-122"/>
              </a:rPr>
              <a:t>RT</a:t>
            </a:r>
            <a:r>
              <a:rPr lang="en-GB" altLang="zh-CN" baseline="30000" dirty="0">
                <a:solidFill>
                  <a:schemeClr val="tx2"/>
                </a:solidFill>
                <a:ea typeface="SimSun" pitchFamily="2" charset="-122"/>
              </a:rPr>
              <a:t>†</a:t>
            </a:r>
            <a:r>
              <a:rPr lang="en-GB" altLang="zh-CN" dirty="0">
                <a:solidFill>
                  <a:schemeClr val="tx2"/>
                </a:solidFill>
                <a:ea typeface="SimSun" pitchFamily="2" charset="-122"/>
              </a:rPr>
              <a:t> </a:t>
            </a:r>
            <a:r>
              <a:rPr lang="en-GB" altLang="zh-CN" dirty="0" smtClean="0">
                <a:solidFill>
                  <a:srgbClr val="FFFFFF"/>
                </a:solidFill>
                <a:ea typeface="SimSun" pitchFamily="2" charset="-122"/>
              </a:rPr>
              <a:t>(</a:t>
            </a:r>
            <a:r>
              <a:rPr lang="en-GB" altLang="zh-CN" dirty="0">
                <a:solidFill>
                  <a:srgbClr val="FFFFFF"/>
                </a:solidFill>
                <a:ea typeface="SimSun" pitchFamily="2" charset="-122"/>
              </a:rPr>
              <a:t>n=38)</a:t>
            </a:r>
          </a:p>
        </p:txBody>
      </p:sp>
      <p:sp>
        <p:nvSpPr>
          <p:cNvPr id="31" name="AutoShape 9"/>
          <p:cNvSpPr>
            <a:spLocks noChangeArrowheads="1"/>
          </p:cNvSpPr>
          <p:nvPr/>
        </p:nvSpPr>
        <p:spPr bwMode="auto">
          <a:xfrm>
            <a:off x="245325" y="2301792"/>
            <a:ext cx="3288905" cy="29982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Locally advanced pancreatic adenocarcinoma</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Responding/stable disease after 3 cycles </a:t>
            </a:r>
            <a:r>
              <a:rPr lang="en-GB" altLang="zh-CN" dirty="0" err="1" smtClean="0">
                <a:solidFill>
                  <a:srgbClr val="FFFFFF"/>
                </a:solidFill>
                <a:ea typeface="SimSun" pitchFamily="2" charset="-122"/>
              </a:rPr>
              <a:t>GemCap</a:t>
            </a:r>
            <a:r>
              <a:rPr lang="en-GB" altLang="zh-CN" dirty="0" smtClean="0">
                <a:solidFill>
                  <a:srgbClr val="FFFFFF"/>
                </a:solidFill>
                <a:ea typeface="SimSun" pitchFamily="2" charset="-122"/>
              </a:rPr>
              <a:t>*</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WHO PS 0–2</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Maximum tumour diameter </a:t>
            </a:r>
            <a:r>
              <a:rPr lang="en-GB" altLang="zh-CN" dirty="0">
                <a:solidFill>
                  <a:srgbClr val="FFFFFF"/>
                </a:solidFill>
                <a:ea typeface="SimSun" pitchFamily="2" charset="-122"/>
              </a:rPr>
              <a:t>7</a:t>
            </a:r>
            <a:r>
              <a:rPr lang="en-GB" altLang="zh-CN" dirty="0" smtClean="0">
                <a:solidFill>
                  <a:srgbClr val="FFFFFF"/>
                </a:solidFill>
                <a:ea typeface="SimSun" pitchFamily="2" charset="-122"/>
              </a:rPr>
              <a:t> </a:t>
            </a:r>
            <a:r>
              <a:rPr lang="en-GB" altLang="zh-CN" dirty="0">
                <a:solidFill>
                  <a:srgbClr val="FFFFFF"/>
                </a:solidFill>
                <a:ea typeface="SimSun" pitchFamily="2" charset="-122"/>
              </a:rPr>
              <a:t>cm </a:t>
            </a:r>
          </a:p>
          <a:p>
            <a:pPr defTabSz="892175" eaLnBrk="0" hangingPunct="0">
              <a:spcAft>
                <a:spcPct val="30000"/>
              </a:spcAft>
            </a:pPr>
            <a:r>
              <a:rPr lang="en-GB" altLang="zh-CN" dirty="0">
                <a:solidFill>
                  <a:srgbClr val="FFFFFF"/>
                </a:solidFill>
                <a:ea typeface="SimSun" pitchFamily="2" charset="-122"/>
              </a:rPr>
              <a:t>(n=74)</a:t>
            </a:r>
          </a:p>
        </p:txBody>
      </p:sp>
      <p:cxnSp>
        <p:nvCxnSpPr>
          <p:cNvPr id="32" name="AutoShape 16"/>
          <p:cNvCxnSpPr>
            <a:cxnSpLocks noChangeShapeType="1"/>
            <a:stCxn id="24" idx="4"/>
            <a:endCxn id="35" idx="1"/>
          </p:cNvCxnSpPr>
          <p:nvPr/>
        </p:nvCxnSpPr>
        <p:spPr bwMode="auto">
          <a:xfrm rot="16200000" flipH="1">
            <a:off x="3962784" y="4200901"/>
            <a:ext cx="679927" cy="464164"/>
          </a:xfrm>
          <a:prstGeom prst="bentConnector2">
            <a:avLst/>
          </a:prstGeom>
          <a:noFill/>
          <a:ln w="57150">
            <a:solidFill>
              <a:schemeClr val="bg2">
                <a:lumMod val="60000"/>
                <a:lumOff val="40000"/>
              </a:schemeClr>
            </a:solidFill>
            <a:round/>
            <a:headEnd/>
            <a:tailEnd type="triangle" w="med" len="med"/>
          </a:ln>
        </p:spPr>
      </p:cxnSp>
      <p:sp>
        <p:nvSpPr>
          <p:cNvPr id="33" name="AutoShape 12"/>
          <p:cNvSpPr>
            <a:spLocks noChangeArrowheads="1"/>
          </p:cNvSpPr>
          <p:nvPr/>
        </p:nvSpPr>
        <p:spPr bwMode="auto">
          <a:xfrm>
            <a:off x="8240373" y="4508627"/>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34" name="AutoShape 20"/>
          <p:cNvCxnSpPr>
            <a:cxnSpLocks noChangeShapeType="1"/>
            <a:stCxn id="35" idx="3"/>
            <a:endCxn id="33" idx="1"/>
          </p:cNvCxnSpPr>
          <p:nvPr/>
        </p:nvCxnSpPr>
        <p:spPr bwMode="auto">
          <a:xfrm flipV="1">
            <a:off x="7953765" y="4772946"/>
            <a:ext cx="286608" cy="1"/>
          </a:xfrm>
          <a:prstGeom prst="straightConnector1">
            <a:avLst/>
          </a:prstGeom>
          <a:noFill/>
          <a:ln w="57150">
            <a:solidFill>
              <a:schemeClr val="bg2">
                <a:lumMod val="60000"/>
                <a:lumOff val="40000"/>
              </a:schemeClr>
            </a:solidFill>
            <a:prstDash val="sysDot"/>
            <a:round/>
            <a:headEnd/>
            <a:tailEnd type="triangle" w="med" len="med"/>
          </a:ln>
        </p:spPr>
      </p:cxnSp>
      <p:sp>
        <p:nvSpPr>
          <p:cNvPr id="35" name="AutoShape 12"/>
          <p:cNvSpPr>
            <a:spLocks noChangeArrowheads="1"/>
          </p:cNvSpPr>
          <p:nvPr/>
        </p:nvSpPr>
        <p:spPr bwMode="auto">
          <a:xfrm>
            <a:off x="4534829" y="4200745"/>
            <a:ext cx="3418936" cy="1144403"/>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b="1" dirty="0" smtClean="0">
                <a:solidFill>
                  <a:srgbClr val="4D4D4D"/>
                </a:solidFill>
                <a:ea typeface="SimSun" pitchFamily="2" charset="-122"/>
              </a:rPr>
              <a:t>Gem-RT</a:t>
            </a:r>
          </a:p>
          <a:p>
            <a:pPr algn="ctr" defTabSz="892175" eaLnBrk="0" hangingPunct="0"/>
            <a:r>
              <a:rPr lang="en-GB" altLang="zh-CN" dirty="0" err="1" smtClean="0">
                <a:solidFill>
                  <a:srgbClr val="4D4D4D"/>
                </a:solidFill>
                <a:ea typeface="SimSun" pitchFamily="2" charset="-122"/>
              </a:rPr>
              <a:t>GemCap</a:t>
            </a:r>
            <a:r>
              <a:rPr lang="en-GB" altLang="zh-CN" dirty="0" smtClean="0">
                <a:solidFill>
                  <a:srgbClr val="4D4D4D"/>
                </a:solidFill>
                <a:ea typeface="SimSun" pitchFamily="2" charset="-122"/>
              </a:rPr>
              <a:t>* (1 cycle) followed by Gemcitabine </a:t>
            </a:r>
            <a:r>
              <a:rPr lang="en-GB" altLang="zh-CN" dirty="0">
                <a:solidFill>
                  <a:srgbClr val="4D4D4D"/>
                </a:solidFill>
                <a:ea typeface="SimSun" pitchFamily="2" charset="-122"/>
              </a:rPr>
              <a:t>(300 mg/m</a:t>
            </a:r>
            <a:r>
              <a:rPr lang="en-GB" altLang="zh-CN" baseline="30000" dirty="0">
                <a:solidFill>
                  <a:srgbClr val="4D4D4D"/>
                </a:solidFill>
                <a:ea typeface="SimSun" pitchFamily="2" charset="-122"/>
              </a:rPr>
              <a:t>2</a:t>
            </a:r>
            <a:r>
              <a:rPr lang="en-GB" altLang="zh-CN" dirty="0">
                <a:solidFill>
                  <a:srgbClr val="4D4D4D"/>
                </a:solidFill>
                <a:ea typeface="SimSun" pitchFamily="2" charset="-122"/>
              </a:rPr>
              <a:t> </a:t>
            </a:r>
            <a:r>
              <a:rPr lang="en-GB" altLang="zh-CN" dirty="0" err="1">
                <a:solidFill>
                  <a:srgbClr val="4D4D4D"/>
                </a:solidFill>
                <a:ea typeface="SimSun" pitchFamily="2" charset="-122"/>
              </a:rPr>
              <a:t>qw</a:t>
            </a:r>
            <a:r>
              <a:rPr lang="en-GB" altLang="zh-CN" dirty="0">
                <a:solidFill>
                  <a:srgbClr val="4D4D4D"/>
                </a:solidFill>
                <a:ea typeface="SimSun" pitchFamily="2" charset="-122"/>
              </a:rPr>
              <a:t>) </a:t>
            </a:r>
            <a:r>
              <a:rPr lang="en-GB" altLang="zh-CN" dirty="0" smtClean="0">
                <a:solidFill>
                  <a:srgbClr val="4D4D4D"/>
                </a:solidFill>
                <a:ea typeface="SimSun" pitchFamily="2" charset="-122"/>
              </a:rPr>
              <a:t>+ </a:t>
            </a:r>
            <a:r>
              <a:rPr lang="en-GB" altLang="zh-CN" dirty="0">
                <a:solidFill>
                  <a:srgbClr val="4D4D4D"/>
                </a:solidFill>
                <a:ea typeface="SimSun" pitchFamily="2" charset="-122"/>
              </a:rPr>
              <a:t>RT</a:t>
            </a:r>
            <a:r>
              <a:rPr lang="en-GB" altLang="zh-CN" baseline="30000" dirty="0">
                <a:solidFill>
                  <a:srgbClr val="4D4D4D"/>
                </a:solidFill>
                <a:ea typeface="SimSun" pitchFamily="2" charset="-122"/>
              </a:rPr>
              <a:t>†</a:t>
            </a:r>
            <a:r>
              <a:rPr lang="en-GB" altLang="zh-CN" dirty="0">
                <a:solidFill>
                  <a:srgbClr val="4D4D4D"/>
                </a:solidFill>
                <a:ea typeface="SimSun" pitchFamily="2" charset="-122"/>
              </a:rPr>
              <a:t> (n=36)</a:t>
            </a:r>
          </a:p>
        </p:txBody>
      </p:sp>
    </p:spTree>
    <p:extLst>
      <p:ext uri="{BB962C8B-B14F-4D97-AF65-F5344CB8AC3E}">
        <p14:creationId xmlns:p14="http://schemas.microsoft.com/office/powerpoint/2010/main" val="14434640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nSpc>
                <a:spcPct val="90000"/>
              </a:lnSpc>
            </a:pPr>
            <a:r>
              <a:rPr lang="en-GB" dirty="0"/>
              <a:t>O-003: Long-term outcome from the SCALOP trial: A multi-centre randomized phase II trial of Gemcitabine or Capecitabine-based chemoradiation (CRT) for locally advanced pancreatic cancer (LAPC) – Mukherjee S, et al </a:t>
            </a:r>
            <a:endParaRPr lang="en-GB" altLang="zh-CN" dirty="0" smtClean="0"/>
          </a:p>
        </p:txBody>
      </p:sp>
      <p:sp>
        <p:nvSpPr>
          <p:cNvPr id="6" name="Content Placeholder 5"/>
          <p:cNvSpPr>
            <a:spLocks noGrp="1"/>
          </p:cNvSpPr>
          <p:nvPr>
            <p:ph idx="1"/>
          </p:nvPr>
        </p:nvSpPr>
        <p:spPr/>
        <p:txBody>
          <a:bodyPr/>
          <a:lstStyle/>
          <a:p>
            <a:pPr marL="0" indent="0">
              <a:buNone/>
            </a:pPr>
            <a:r>
              <a:rPr lang="en-GB" b="1" dirty="0"/>
              <a:t>Key </a:t>
            </a:r>
            <a:r>
              <a:rPr lang="en-GB" b="1" dirty="0" smtClean="0"/>
              <a:t>results</a:t>
            </a:r>
            <a:endParaRPr lang="en-GB" dirty="0" smtClean="0"/>
          </a:p>
          <a:p>
            <a:endParaRPr lang="en-GB" dirty="0"/>
          </a:p>
        </p:txBody>
      </p:sp>
      <p:sp>
        <p:nvSpPr>
          <p:cNvPr id="16" name="Text Placeholder 15"/>
          <p:cNvSpPr>
            <a:spLocks noGrp="1"/>
          </p:cNvSpPr>
          <p:nvPr>
            <p:ph type="body" sz="quarter" idx="10"/>
          </p:nvPr>
        </p:nvSpPr>
        <p:spPr/>
        <p:txBody>
          <a:bodyPr/>
          <a:lstStyle/>
          <a:p>
            <a:pPr lvl="0">
              <a:spcBef>
                <a:spcPct val="20000"/>
              </a:spcBef>
              <a:spcAft>
                <a:spcPct val="0"/>
              </a:spcAft>
              <a:buClr>
                <a:schemeClr val="tx2"/>
              </a:buClr>
            </a:pPr>
            <a:r>
              <a:rPr lang="en-GB" dirty="0" smtClean="0">
                <a:latin typeface="Arial" charset="0"/>
                <a:cs typeface="Arial" charset="0"/>
              </a:rPr>
              <a:t>Cap, capecitabine</a:t>
            </a:r>
            <a:r>
              <a:rPr lang="en-GB" dirty="0">
                <a:latin typeface="Arial" charset="0"/>
                <a:cs typeface="Arial" charset="0"/>
              </a:rPr>
              <a:t>; </a:t>
            </a:r>
            <a:r>
              <a:rPr lang="en-GB" dirty="0" smtClean="0">
                <a:latin typeface="Arial" charset="0"/>
                <a:cs typeface="Arial" charset="0"/>
              </a:rPr>
              <a:t>Gem, gemcitabine.</a:t>
            </a:r>
            <a:endParaRPr lang="en-GB" dirty="0">
              <a:latin typeface="Arial" charset="0"/>
              <a:cs typeface="Arial" charset="0"/>
            </a:endParaRPr>
          </a:p>
        </p:txBody>
      </p:sp>
      <p:sp>
        <p:nvSpPr>
          <p:cNvPr id="17" name="Text Placeholder 16"/>
          <p:cNvSpPr>
            <a:spLocks noGrp="1"/>
          </p:cNvSpPr>
          <p:nvPr>
            <p:ph type="body" sz="quarter" idx="11"/>
          </p:nvPr>
        </p:nvSpPr>
        <p:spPr/>
        <p:txBody>
          <a:bodyPr/>
          <a:lstStyle/>
          <a:p>
            <a:r>
              <a:rPr lang="en-GB" dirty="0"/>
              <a:t>Mukherjee et al. </a:t>
            </a:r>
            <a:r>
              <a:rPr lang="it-IT" dirty="0"/>
              <a:t>Ann Oncol </a:t>
            </a:r>
            <a:r>
              <a:rPr lang="it-IT" dirty="0" smtClean="0"/>
              <a:t>2016;</a:t>
            </a:r>
            <a:r>
              <a:rPr lang="it-IT" dirty="0"/>
              <a:t> 27 </a:t>
            </a:r>
            <a:r>
              <a:rPr lang="it-IT" dirty="0" smtClean="0"/>
              <a:t>(</a:t>
            </a:r>
            <a:r>
              <a:rPr lang="it-IT" dirty="0" err="1" smtClean="0"/>
              <a:t>suppl</a:t>
            </a:r>
            <a:r>
              <a:rPr lang="it-IT" dirty="0" smtClean="0"/>
              <a:t> 2): </a:t>
            </a:r>
            <a:r>
              <a:rPr lang="en-GB" dirty="0" err="1" smtClean="0"/>
              <a:t>abstr</a:t>
            </a:r>
            <a:r>
              <a:rPr lang="en-GB" dirty="0" smtClean="0"/>
              <a:t> O-003</a:t>
            </a:r>
            <a:endParaRPr lang="en-GB" dirty="0"/>
          </a:p>
        </p:txBody>
      </p:sp>
      <p:graphicFrame>
        <p:nvGraphicFramePr>
          <p:cNvPr id="29" name="Group 88"/>
          <p:cNvGraphicFramePr>
            <a:graphicFrameLocks noGrp="1"/>
          </p:cNvGraphicFramePr>
          <p:nvPr>
            <p:extLst>
              <p:ext uri="{D42A27DB-BD31-4B8C-83A1-F6EECF244321}">
                <p14:modId xmlns:p14="http://schemas.microsoft.com/office/powerpoint/2010/main" val="76434035"/>
              </p:ext>
            </p:extLst>
          </p:nvPr>
        </p:nvGraphicFramePr>
        <p:xfrm>
          <a:off x="4848315" y="5238776"/>
          <a:ext cx="4049286" cy="914400"/>
        </p:xfrm>
        <a:graphic>
          <a:graphicData uri="http://schemas.openxmlformats.org/drawingml/2006/table">
            <a:tbl>
              <a:tblPr firstRow="1" bandRow="1">
                <a:tableStyleId>{69012ECD-51FC-41F1-AA8D-1B2483CD663E}</a:tableStyleId>
              </a:tblPr>
              <a:tblGrid>
                <a:gridCol w="1884796"/>
                <a:gridCol w="1082245"/>
                <a:gridCol w="1082245"/>
              </a:tblGrid>
              <a:tr h="3014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Cap-RT</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Gem-RT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014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err="1" smtClean="0">
                          <a:ln>
                            <a:noFill/>
                          </a:ln>
                          <a:solidFill>
                            <a:srgbClr val="4D4D4D"/>
                          </a:solidFill>
                          <a:effectLst/>
                        </a:rPr>
                        <a:t>mPFS</a:t>
                      </a:r>
                      <a:r>
                        <a:rPr kumimoji="0" lang="en-GB" sz="1400" u="none" strike="noStrike" cap="none" normalizeH="0" baseline="0" dirty="0" smtClean="0">
                          <a:ln>
                            <a:noFill/>
                          </a:ln>
                          <a:solidFill>
                            <a:srgbClr val="4D4D4D"/>
                          </a:solidFill>
                          <a:effectLst/>
                        </a:rPr>
                        <a:t>,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14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rPr>
                        <a:t>HR (95% CI); p-value</a:t>
                      </a: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it-IT" sz="1400" b="0" i="0" u="none" strike="noStrike" cap="none" normalizeH="0" baseline="0" dirty="0" smtClean="0">
                          <a:ln>
                            <a:noFill/>
                          </a:ln>
                          <a:solidFill>
                            <a:srgbClr val="4D4D4D"/>
                          </a:solidFill>
                          <a:effectLst/>
                          <a:latin typeface="Arial" charset="0"/>
                          <a:cs typeface="Arial" charset="0"/>
                        </a:rPr>
                        <a:t>0.73 (0.44, 1.23); 0.244</a:t>
                      </a: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36" name="Group 88"/>
          <p:cNvGraphicFramePr>
            <a:graphicFrameLocks noGrp="1"/>
          </p:cNvGraphicFramePr>
          <p:nvPr>
            <p:extLst>
              <p:ext uri="{D42A27DB-BD31-4B8C-83A1-F6EECF244321}">
                <p14:modId xmlns:p14="http://schemas.microsoft.com/office/powerpoint/2010/main" val="2340280302"/>
              </p:ext>
            </p:extLst>
          </p:nvPr>
        </p:nvGraphicFramePr>
        <p:xfrm>
          <a:off x="378890" y="5238776"/>
          <a:ext cx="4157601" cy="914400"/>
        </p:xfrm>
        <a:graphic>
          <a:graphicData uri="http://schemas.openxmlformats.org/drawingml/2006/table">
            <a:tbl>
              <a:tblPr firstRow="1" bandRow="1">
                <a:tableStyleId>{69012ECD-51FC-41F1-AA8D-1B2483CD663E}</a:tableStyleId>
              </a:tblPr>
              <a:tblGrid>
                <a:gridCol w="1935213"/>
                <a:gridCol w="1111194"/>
                <a:gridCol w="1111194"/>
              </a:tblGrid>
              <a:tr h="3014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Cap-RT</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Gem-RT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014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err="1" smtClean="0">
                          <a:ln>
                            <a:noFill/>
                          </a:ln>
                          <a:solidFill>
                            <a:srgbClr val="4D4D4D"/>
                          </a:solidFill>
                          <a:effectLst/>
                        </a:rPr>
                        <a:t>mPFS</a:t>
                      </a:r>
                      <a:r>
                        <a:rPr kumimoji="0" lang="en-GB" sz="1400" u="none" strike="noStrike" cap="none" normalizeH="0" baseline="0" dirty="0" smtClean="0">
                          <a:ln>
                            <a:noFill/>
                          </a:ln>
                          <a:solidFill>
                            <a:srgbClr val="4D4D4D"/>
                          </a:solidFill>
                          <a:effectLst/>
                        </a:rPr>
                        <a:t>,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14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rPr>
                        <a:t>HR (95% CI); p-value</a:t>
                      </a: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it-IT" sz="1400" b="0" i="0" u="none" strike="noStrike" cap="none" normalizeH="0" baseline="0" dirty="0" smtClean="0">
                          <a:ln>
                            <a:noFill/>
                          </a:ln>
                          <a:solidFill>
                            <a:srgbClr val="4D4D4D"/>
                          </a:solidFill>
                          <a:effectLst/>
                          <a:latin typeface="Arial" charset="0"/>
                          <a:cs typeface="Arial" charset="0"/>
                        </a:rPr>
                        <a:t>0.73 (0.46, 1.18); 0.203</a:t>
                      </a: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88" name="TextBox 87"/>
          <p:cNvSpPr txBox="1"/>
          <p:nvPr/>
        </p:nvSpPr>
        <p:spPr>
          <a:xfrm>
            <a:off x="481136" y="1553700"/>
            <a:ext cx="4165318" cy="369332"/>
          </a:xfrm>
          <a:prstGeom prst="rect">
            <a:avLst/>
          </a:prstGeom>
          <a:noFill/>
        </p:spPr>
        <p:txBody>
          <a:bodyPr wrap="square" rtlCol="0">
            <a:spAutoFit/>
          </a:bodyPr>
          <a:lstStyle/>
          <a:p>
            <a:pPr algn="ctr" fontAlgn="base">
              <a:spcBef>
                <a:spcPct val="0"/>
              </a:spcBef>
              <a:spcAft>
                <a:spcPct val="0"/>
              </a:spcAft>
            </a:pPr>
            <a:r>
              <a:rPr lang="en-GB" b="1" dirty="0">
                <a:solidFill>
                  <a:srgbClr val="4D4D4D"/>
                </a:solidFill>
              </a:rPr>
              <a:t>OS</a:t>
            </a:r>
          </a:p>
        </p:txBody>
      </p:sp>
      <p:grpSp>
        <p:nvGrpSpPr>
          <p:cNvPr id="90" name="Group 89"/>
          <p:cNvGrpSpPr/>
          <p:nvPr/>
        </p:nvGrpSpPr>
        <p:grpSpPr>
          <a:xfrm>
            <a:off x="73486" y="1949536"/>
            <a:ext cx="4574328" cy="3184317"/>
            <a:chOff x="1897285" y="1936639"/>
            <a:chExt cx="5495906" cy="2912562"/>
          </a:xfrm>
        </p:grpSpPr>
        <p:sp>
          <p:nvSpPr>
            <p:cNvPr id="96" name="Line 3"/>
            <p:cNvSpPr>
              <a:spLocks noChangeShapeType="1"/>
            </p:cNvSpPr>
            <p:nvPr/>
          </p:nvSpPr>
          <p:spPr bwMode="auto">
            <a:xfrm>
              <a:off x="2676946" y="2069518"/>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7" name="Line 4"/>
            <p:cNvSpPr>
              <a:spLocks noChangeShapeType="1"/>
            </p:cNvSpPr>
            <p:nvPr/>
          </p:nvSpPr>
          <p:spPr bwMode="auto">
            <a:xfrm>
              <a:off x="2676946" y="2628548"/>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8" name="Line 5"/>
            <p:cNvSpPr>
              <a:spLocks noChangeShapeType="1"/>
            </p:cNvSpPr>
            <p:nvPr/>
          </p:nvSpPr>
          <p:spPr bwMode="auto">
            <a:xfrm>
              <a:off x="2676946" y="3186087"/>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9" name="Line 6"/>
            <p:cNvSpPr>
              <a:spLocks noChangeShapeType="1"/>
            </p:cNvSpPr>
            <p:nvPr/>
          </p:nvSpPr>
          <p:spPr bwMode="auto">
            <a:xfrm>
              <a:off x="2676946" y="3768970"/>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00" name="Line 8"/>
            <p:cNvSpPr>
              <a:spLocks noChangeShapeType="1"/>
            </p:cNvSpPr>
            <p:nvPr/>
          </p:nvSpPr>
          <p:spPr bwMode="auto">
            <a:xfrm>
              <a:off x="2676946" y="4240713"/>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01" name="Line 9"/>
            <p:cNvSpPr>
              <a:spLocks noChangeShapeType="1"/>
            </p:cNvSpPr>
            <p:nvPr/>
          </p:nvSpPr>
          <p:spPr bwMode="auto">
            <a:xfrm flipV="1">
              <a:off x="2819317" y="4327693"/>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02" name="Line 10"/>
            <p:cNvSpPr>
              <a:spLocks noChangeShapeType="1"/>
            </p:cNvSpPr>
            <p:nvPr/>
          </p:nvSpPr>
          <p:spPr bwMode="auto">
            <a:xfrm flipV="1">
              <a:off x="4495380" y="4327693"/>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03" name="Line 11"/>
            <p:cNvSpPr>
              <a:spLocks noChangeShapeType="1"/>
            </p:cNvSpPr>
            <p:nvPr/>
          </p:nvSpPr>
          <p:spPr bwMode="auto">
            <a:xfrm flipV="1">
              <a:off x="3612779" y="4327693"/>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04" name="Line 12"/>
            <p:cNvSpPr>
              <a:spLocks noChangeShapeType="1"/>
            </p:cNvSpPr>
            <p:nvPr/>
          </p:nvSpPr>
          <p:spPr bwMode="auto">
            <a:xfrm flipV="1">
              <a:off x="5312663" y="4327693"/>
              <a:ext cx="0" cy="6335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05" name="Line 15"/>
            <p:cNvSpPr>
              <a:spLocks noChangeShapeType="1"/>
            </p:cNvSpPr>
            <p:nvPr/>
          </p:nvSpPr>
          <p:spPr bwMode="auto">
            <a:xfrm flipV="1">
              <a:off x="6234286" y="4327693"/>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06" name="Line 16"/>
            <p:cNvSpPr>
              <a:spLocks noChangeShapeType="1"/>
            </p:cNvSpPr>
            <p:nvPr/>
          </p:nvSpPr>
          <p:spPr bwMode="auto">
            <a:xfrm flipV="1">
              <a:off x="7178852" y="4327693"/>
              <a:ext cx="0" cy="6335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07" name="Freeform 17"/>
            <p:cNvSpPr>
              <a:spLocks/>
            </p:cNvSpPr>
            <p:nvPr/>
          </p:nvSpPr>
          <p:spPr bwMode="auto">
            <a:xfrm>
              <a:off x="2743820" y="2071008"/>
              <a:ext cx="4429039" cy="225550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08" name="TextBox 107"/>
            <p:cNvSpPr txBox="1"/>
            <p:nvPr/>
          </p:nvSpPr>
          <p:spPr>
            <a:xfrm rot="16200000">
              <a:off x="1359765" y="3018083"/>
              <a:ext cx="1407846" cy="332805"/>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Proportion surviving</a:t>
              </a:r>
              <a:endParaRPr lang="en-GB" sz="1200" dirty="0">
                <a:solidFill>
                  <a:srgbClr val="363636"/>
                </a:solidFill>
              </a:endParaRPr>
            </a:p>
          </p:txBody>
        </p:sp>
        <p:sp>
          <p:nvSpPr>
            <p:cNvPr id="109" name="TextBox 108"/>
            <p:cNvSpPr txBox="1"/>
            <p:nvPr/>
          </p:nvSpPr>
          <p:spPr>
            <a:xfrm>
              <a:off x="2174305" y="1936639"/>
              <a:ext cx="580097" cy="253359"/>
            </a:xfrm>
            <a:prstGeom prst="rect">
              <a:avLst/>
            </a:prstGeom>
            <a:noFill/>
          </p:spPr>
          <p:txBody>
            <a:bodyPr wrap="none" rtlCol="0">
              <a:spAutoFit/>
            </a:bodyPr>
            <a:lstStyle/>
            <a:p>
              <a:pPr algn="r" fontAlgn="base">
                <a:spcBef>
                  <a:spcPct val="0"/>
                </a:spcBef>
                <a:spcAft>
                  <a:spcPct val="0"/>
                </a:spcAft>
              </a:pPr>
              <a:r>
                <a:rPr lang="en-GB" sz="1200" dirty="0" smtClean="0">
                  <a:solidFill>
                    <a:srgbClr val="363636"/>
                  </a:solidFill>
                </a:rPr>
                <a:t>1.00</a:t>
              </a:r>
              <a:endParaRPr lang="en-GB" sz="1200" dirty="0">
                <a:solidFill>
                  <a:srgbClr val="363636"/>
                </a:solidFill>
              </a:endParaRPr>
            </a:p>
          </p:txBody>
        </p:sp>
        <p:sp>
          <p:nvSpPr>
            <p:cNvPr id="110" name="TextBox 109"/>
            <p:cNvSpPr txBox="1"/>
            <p:nvPr/>
          </p:nvSpPr>
          <p:spPr>
            <a:xfrm>
              <a:off x="2271578" y="2493987"/>
              <a:ext cx="482824" cy="276999"/>
            </a:xfrm>
            <a:prstGeom prst="rect">
              <a:avLst/>
            </a:prstGeom>
            <a:noFill/>
          </p:spPr>
          <p:txBody>
            <a:bodyPr wrap="none" rtlCol="0">
              <a:spAutoFit/>
            </a:bodyPr>
            <a:lstStyle/>
            <a:p>
              <a:pPr algn="r" fontAlgn="base">
                <a:spcBef>
                  <a:spcPct val="0"/>
                </a:spcBef>
                <a:spcAft>
                  <a:spcPct val="0"/>
                </a:spcAft>
              </a:pPr>
              <a:r>
                <a:rPr lang="en-GB" sz="1200" dirty="0">
                  <a:solidFill>
                    <a:srgbClr val="363636"/>
                  </a:solidFill>
                </a:rPr>
                <a:t>0.75</a:t>
              </a:r>
            </a:p>
          </p:txBody>
        </p:sp>
        <p:sp>
          <p:nvSpPr>
            <p:cNvPr id="111" name="TextBox 110"/>
            <p:cNvSpPr txBox="1"/>
            <p:nvPr/>
          </p:nvSpPr>
          <p:spPr>
            <a:xfrm>
              <a:off x="2174305" y="3060558"/>
              <a:ext cx="580097" cy="253359"/>
            </a:xfrm>
            <a:prstGeom prst="rect">
              <a:avLst/>
            </a:prstGeom>
            <a:noFill/>
          </p:spPr>
          <p:txBody>
            <a:bodyPr wrap="none" rtlCol="0">
              <a:spAutoFit/>
            </a:bodyPr>
            <a:lstStyle/>
            <a:p>
              <a:pPr algn="r" fontAlgn="base">
                <a:spcBef>
                  <a:spcPct val="0"/>
                </a:spcBef>
                <a:spcAft>
                  <a:spcPct val="0"/>
                </a:spcAft>
              </a:pPr>
              <a:r>
                <a:rPr lang="en-GB" sz="1200" dirty="0" smtClean="0">
                  <a:solidFill>
                    <a:srgbClr val="363636"/>
                  </a:solidFill>
                </a:rPr>
                <a:t>0.50</a:t>
              </a:r>
              <a:endParaRPr lang="en-GB" sz="1200" dirty="0">
                <a:solidFill>
                  <a:srgbClr val="363636"/>
                </a:solidFill>
              </a:endParaRPr>
            </a:p>
          </p:txBody>
        </p:sp>
        <p:sp>
          <p:nvSpPr>
            <p:cNvPr id="112" name="TextBox 111"/>
            <p:cNvSpPr txBox="1"/>
            <p:nvPr/>
          </p:nvSpPr>
          <p:spPr>
            <a:xfrm>
              <a:off x="2271578" y="3627129"/>
              <a:ext cx="482824" cy="276999"/>
            </a:xfrm>
            <a:prstGeom prst="rect">
              <a:avLst/>
            </a:prstGeom>
            <a:noFill/>
          </p:spPr>
          <p:txBody>
            <a:bodyPr wrap="none" rtlCol="0">
              <a:spAutoFit/>
            </a:bodyPr>
            <a:lstStyle/>
            <a:p>
              <a:pPr algn="r" fontAlgn="base">
                <a:spcBef>
                  <a:spcPct val="0"/>
                </a:spcBef>
                <a:spcAft>
                  <a:spcPct val="0"/>
                </a:spcAft>
              </a:pPr>
              <a:r>
                <a:rPr lang="en-GB" sz="1200" dirty="0">
                  <a:solidFill>
                    <a:srgbClr val="363636"/>
                  </a:solidFill>
                </a:rPr>
                <a:t>0.25</a:t>
              </a:r>
            </a:p>
          </p:txBody>
        </p:sp>
        <p:sp>
          <p:nvSpPr>
            <p:cNvPr id="113" name="TextBox 112"/>
            <p:cNvSpPr txBox="1"/>
            <p:nvPr/>
          </p:nvSpPr>
          <p:spPr>
            <a:xfrm>
              <a:off x="2684430" y="4387539"/>
              <a:ext cx="269626"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0</a:t>
              </a:r>
              <a:endParaRPr lang="en-GB" sz="1200" dirty="0">
                <a:solidFill>
                  <a:srgbClr val="363636"/>
                </a:solidFill>
              </a:endParaRPr>
            </a:p>
          </p:txBody>
        </p:sp>
        <p:sp>
          <p:nvSpPr>
            <p:cNvPr id="114" name="TextBox 113"/>
            <p:cNvSpPr txBox="1"/>
            <p:nvPr/>
          </p:nvSpPr>
          <p:spPr>
            <a:xfrm>
              <a:off x="3481616" y="4387536"/>
              <a:ext cx="269626" cy="461665"/>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6</a:t>
              </a:r>
              <a:br>
                <a:rPr lang="en-GB" sz="1200" dirty="0">
                  <a:solidFill>
                    <a:srgbClr val="363636"/>
                  </a:solidFill>
                </a:rPr>
              </a:br>
              <a:endParaRPr lang="en-GB" sz="1200" dirty="0">
                <a:solidFill>
                  <a:srgbClr val="363636"/>
                </a:solidFill>
              </a:endParaRPr>
            </a:p>
          </p:txBody>
        </p:sp>
        <p:sp>
          <p:nvSpPr>
            <p:cNvPr id="115" name="TextBox 114"/>
            <p:cNvSpPr txBox="1"/>
            <p:nvPr/>
          </p:nvSpPr>
          <p:spPr>
            <a:xfrm>
              <a:off x="4285621" y="4387536"/>
              <a:ext cx="426021" cy="25335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12</a:t>
              </a:r>
              <a:endParaRPr lang="en-GB" sz="1200" dirty="0">
                <a:solidFill>
                  <a:srgbClr val="363636"/>
                </a:solidFill>
              </a:endParaRPr>
            </a:p>
          </p:txBody>
        </p:sp>
        <p:sp>
          <p:nvSpPr>
            <p:cNvPr id="116" name="TextBox 115"/>
            <p:cNvSpPr txBox="1"/>
            <p:nvPr/>
          </p:nvSpPr>
          <p:spPr>
            <a:xfrm>
              <a:off x="5098060" y="4387536"/>
              <a:ext cx="426021" cy="25335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18</a:t>
              </a:r>
              <a:endParaRPr lang="en-GB" sz="1200" dirty="0">
                <a:solidFill>
                  <a:srgbClr val="363636"/>
                </a:solidFill>
              </a:endParaRPr>
            </a:p>
          </p:txBody>
        </p:sp>
        <p:sp>
          <p:nvSpPr>
            <p:cNvPr id="117" name="TextBox 116"/>
            <p:cNvSpPr txBox="1"/>
            <p:nvPr/>
          </p:nvSpPr>
          <p:spPr>
            <a:xfrm>
              <a:off x="6021258" y="4387536"/>
              <a:ext cx="426021" cy="25335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24</a:t>
              </a:r>
              <a:endParaRPr lang="en-GB" sz="1200" dirty="0">
                <a:solidFill>
                  <a:srgbClr val="363636"/>
                </a:solidFill>
              </a:endParaRPr>
            </a:p>
          </p:txBody>
        </p:sp>
        <p:sp>
          <p:nvSpPr>
            <p:cNvPr id="118" name="TextBox 117"/>
            <p:cNvSpPr txBox="1"/>
            <p:nvPr/>
          </p:nvSpPr>
          <p:spPr>
            <a:xfrm>
              <a:off x="6967170" y="4387536"/>
              <a:ext cx="426021" cy="25335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30</a:t>
              </a:r>
              <a:endParaRPr lang="en-GB" sz="1200" dirty="0">
                <a:solidFill>
                  <a:srgbClr val="363636"/>
                </a:solidFill>
              </a:endParaRPr>
            </a:p>
          </p:txBody>
        </p:sp>
        <p:sp>
          <p:nvSpPr>
            <p:cNvPr id="119" name="TextBox 118"/>
            <p:cNvSpPr txBox="1"/>
            <p:nvPr/>
          </p:nvSpPr>
          <p:spPr>
            <a:xfrm>
              <a:off x="4263040" y="4549093"/>
              <a:ext cx="1333994" cy="25335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Time, months</a:t>
              </a:r>
              <a:endParaRPr lang="en-GB" sz="1200" dirty="0">
                <a:solidFill>
                  <a:srgbClr val="363636"/>
                </a:solidFill>
              </a:endParaRPr>
            </a:p>
          </p:txBody>
        </p:sp>
      </p:grpSp>
      <p:sp>
        <p:nvSpPr>
          <p:cNvPr id="91" name="TextBox 90"/>
          <p:cNvSpPr txBox="1"/>
          <p:nvPr/>
        </p:nvSpPr>
        <p:spPr>
          <a:xfrm>
            <a:off x="298948" y="4319889"/>
            <a:ext cx="482824" cy="276999"/>
          </a:xfrm>
          <a:prstGeom prst="rect">
            <a:avLst/>
          </a:prstGeom>
          <a:noFill/>
        </p:spPr>
        <p:txBody>
          <a:bodyPr wrap="none" rtlCol="0">
            <a:spAutoFit/>
          </a:bodyPr>
          <a:lstStyle/>
          <a:p>
            <a:pPr algn="r" fontAlgn="base">
              <a:spcBef>
                <a:spcPct val="0"/>
              </a:spcBef>
              <a:spcAft>
                <a:spcPct val="0"/>
              </a:spcAft>
            </a:pPr>
            <a:r>
              <a:rPr lang="en-GB" sz="1200" dirty="0" smtClean="0">
                <a:solidFill>
                  <a:srgbClr val="363636"/>
                </a:solidFill>
              </a:rPr>
              <a:t>0.00</a:t>
            </a:r>
            <a:endParaRPr lang="en-GB" sz="1200" dirty="0">
              <a:solidFill>
                <a:srgbClr val="363636"/>
              </a:solidFill>
            </a:endParaRPr>
          </a:p>
        </p:txBody>
      </p:sp>
      <p:sp>
        <p:nvSpPr>
          <p:cNvPr id="92" name="Freeform 91"/>
          <p:cNvSpPr>
            <a:spLocks/>
          </p:cNvSpPr>
          <p:nvPr/>
        </p:nvSpPr>
        <p:spPr bwMode="auto">
          <a:xfrm>
            <a:off x="842015" y="2101380"/>
            <a:ext cx="3628509" cy="2052000"/>
          </a:xfrm>
          <a:custGeom>
            <a:avLst/>
            <a:gdLst>
              <a:gd name="T0" fmla="*/ 238 w 238"/>
              <a:gd name="T1" fmla="*/ 148 h 148"/>
              <a:gd name="T2" fmla="*/ 231 w 238"/>
              <a:gd name="T3" fmla="*/ 148 h 148"/>
              <a:gd name="T4" fmla="*/ 231 w 238"/>
              <a:gd name="T5" fmla="*/ 138 h 148"/>
              <a:gd name="T6" fmla="*/ 225 w 238"/>
              <a:gd name="T7" fmla="*/ 138 h 148"/>
              <a:gd name="T8" fmla="*/ 225 w 238"/>
              <a:gd name="T9" fmla="*/ 133 h 148"/>
              <a:gd name="T10" fmla="*/ 200 w 238"/>
              <a:gd name="T11" fmla="*/ 133 h 148"/>
              <a:gd name="T12" fmla="*/ 200 w 238"/>
              <a:gd name="T13" fmla="*/ 128 h 148"/>
              <a:gd name="T14" fmla="*/ 193 w 238"/>
              <a:gd name="T15" fmla="*/ 128 h 148"/>
              <a:gd name="T16" fmla="*/ 193 w 238"/>
              <a:gd name="T17" fmla="*/ 119 h 148"/>
              <a:gd name="T18" fmla="*/ 189 w 238"/>
              <a:gd name="T19" fmla="*/ 119 h 148"/>
              <a:gd name="T20" fmla="*/ 189 w 238"/>
              <a:gd name="T21" fmla="*/ 114 h 148"/>
              <a:gd name="T22" fmla="*/ 186 w 238"/>
              <a:gd name="T23" fmla="*/ 114 h 148"/>
              <a:gd name="T24" fmla="*/ 186 w 238"/>
              <a:gd name="T25" fmla="*/ 110 h 148"/>
              <a:gd name="T26" fmla="*/ 182 w 238"/>
              <a:gd name="T27" fmla="*/ 110 h 148"/>
              <a:gd name="T28" fmla="*/ 182 w 238"/>
              <a:gd name="T29" fmla="*/ 105 h 148"/>
              <a:gd name="T30" fmla="*/ 178 w 238"/>
              <a:gd name="T31" fmla="*/ 105 h 148"/>
              <a:gd name="T32" fmla="*/ 178 w 238"/>
              <a:gd name="T33" fmla="*/ 101 h 148"/>
              <a:gd name="T34" fmla="*/ 170 w 238"/>
              <a:gd name="T35" fmla="*/ 101 h 148"/>
              <a:gd name="T36" fmla="*/ 170 w 238"/>
              <a:gd name="T37" fmla="*/ 96 h 148"/>
              <a:gd name="T38" fmla="*/ 156 w 238"/>
              <a:gd name="T39" fmla="*/ 96 h 148"/>
              <a:gd name="T40" fmla="*/ 156 w 238"/>
              <a:gd name="T41" fmla="*/ 91 h 148"/>
              <a:gd name="T42" fmla="*/ 150 w 238"/>
              <a:gd name="T43" fmla="*/ 91 h 148"/>
              <a:gd name="T44" fmla="*/ 150 w 238"/>
              <a:gd name="T45" fmla="*/ 86 h 148"/>
              <a:gd name="T46" fmla="*/ 144 w 238"/>
              <a:gd name="T47" fmla="*/ 86 h 148"/>
              <a:gd name="T48" fmla="*/ 144 w 238"/>
              <a:gd name="T49" fmla="*/ 82 h 148"/>
              <a:gd name="T50" fmla="*/ 137 w 238"/>
              <a:gd name="T51" fmla="*/ 82 h 148"/>
              <a:gd name="T52" fmla="*/ 137 w 238"/>
              <a:gd name="T53" fmla="*/ 78 h 148"/>
              <a:gd name="T54" fmla="*/ 128 w 238"/>
              <a:gd name="T55" fmla="*/ 78 h 148"/>
              <a:gd name="T56" fmla="*/ 128 w 238"/>
              <a:gd name="T57" fmla="*/ 73 h 148"/>
              <a:gd name="T58" fmla="*/ 122 w 238"/>
              <a:gd name="T59" fmla="*/ 73 h 148"/>
              <a:gd name="T60" fmla="*/ 122 w 238"/>
              <a:gd name="T61" fmla="*/ 69 h 148"/>
              <a:gd name="T62" fmla="*/ 119 w 238"/>
              <a:gd name="T63" fmla="*/ 69 h 148"/>
              <a:gd name="T64" fmla="*/ 119 w 238"/>
              <a:gd name="T65" fmla="*/ 64 h 148"/>
              <a:gd name="T66" fmla="*/ 115 w 238"/>
              <a:gd name="T67" fmla="*/ 64 h 148"/>
              <a:gd name="T68" fmla="*/ 115 w 238"/>
              <a:gd name="T69" fmla="*/ 59 h 148"/>
              <a:gd name="T70" fmla="*/ 113 w 238"/>
              <a:gd name="T71" fmla="*/ 59 h 148"/>
              <a:gd name="T72" fmla="*/ 113 w 238"/>
              <a:gd name="T73" fmla="*/ 49 h 148"/>
              <a:gd name="T74" fmla="*/ 111 w 238"/>
              <a:gd name="T75" fmla="*/ 49 h 148"/>
              <a:gd name="T76" fmla="*/ 111 w 238"/>
              <a:gd name="T77" fmla="*/ 39 h 148"/>
              <a:gd name="T78" fmla="*/ 101 w 238"/>
              <a:gd name="T79" fmla="*/ 39 h 148"/>
              <a:gd name="T80" fmla="*/ 101 w 238"/>
              <a:gd name="T81" fmla="*/ 30 h 148"/>
              <a:gd name="T82" fmla="*/ 91 w 238"/>
              <a:gd name="T83" fmla="*/ 30 h 148"/>
              <a:gd name="T84" fmla="*/ 91 w 238"/>
              <a:gd name="T85" fmla="*/ 26 h 148"/>
              <a:gd name="T86" fmla="*/ 89 w 238"/>
              <a:gd name="T87" fmla="*/ 26 h 148"/>
              <a:gd name="T88" fmla="*/ 89 w 238"/>
              <a:gd name="T89" fmla="*/ 21 h 148"/>
              <a:gd name="T90" fmla="*/ 84 w 238"/>
              <a:gd name="T91" fmla="*/ 21 h 148"/>
              <a:gd name="T92" fmla="*/ 84 w 238"/>
              <a:gd name="T93" fmla="*/ 16 h 148"/>
              <a:gd name="T94" fmla="*/ 80 w 238"/>
              <a:gd name="T95" fmla="*/ 16 h 148"/>
              <a:gd name="T96" fmla="*/ 80 w 238"/>
              <a:gd name="T97" fmla="*/ 11 h 148"/>
              <a:gd name="T98" fmla="*/ 72 w 238"/>
              <a:gd name="T99" fmla="*/ 11 h 148"/>
              <a:gd name="T100" fmla="*/ 72 w 238"/>
              <a:gd name="T101" fmla="*/ 8 h 148"/>
              <a:gd name="T102" fmla="*/ 53 w 238"/>
              <a:gd name="T103" fmla="*/ 8 h 148"/>
              <a:gd name="T104" fmla="*/ 53 w 238"/>
              <a:gd name="T105" fmla="*/ 4 h 148"/>
              <a:gd name="T106" fmla="*/ 45 w 238"/>
              <a:gd name="T107" fmla="*/ 4 h 148"/>
              <a:gd name="T108" fmla="*/ 45 w 238"/>
              <a:gd name="T109" fmla="*/ 0 h 148"/>
              <a:gd name="T110" fmla="*/ 0 w 238"/>
              <a:gd name="T11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8" h="148">
                <a:moveTo>
                  <a:pt x="238" y="148"/>
                </a:moveTo>
                <a:lnTo>
                  <a:pt x="231" y="148"/>
                </a:lnTo>
                <a:lnTo>
                  <a:pt x="231" y="138"/>
                </a:lnTo>
                <a:lnTo>
                  <a:pt x="225" y="138"/>
                </a:lnTo>
                <a:lnTo>
                  <a:pt x="225" y="133"/>
                </a:lnTo>
                <a:lnTo>
                  <a:pt x="200" y="133"/>
                </a:lnTo>
                <a:lnTo>
                  <a:pt x="200" y="128"/>
                </a:lnTo>
                <a:lnTo>
                  <a:pt x="193" y="128"/>
                </a:lnTo>
                <a:lnTo>
                  <a:pt x="193" y="119"/>
                </a:lnTo>
                <a:lnTo>
                  <a:pt x="189" y="119"/>
                </a:lnTo>
                <a:lnTo>
                  <a:pt x="189" y="114"/>
                </a:lnTo>
                <a:lnTo>
                  <a:pt x="186" y="114"/>
                </a:lnTo>
                <a:lnTo>
                  <a:pt x="186" y="110"/>
                </a:lnTo>
                <a:lnTo>
                  <a:pt x="182" y="110"/>
                </a:lnTo>
                <a:lnTo>
                  <a:pt x="182" y="105"/>
                </a:lnTo>
                <a:lnTo>
                  <a:pt x="178" y="105"/>
                </a:lnTo>
                <a:lnTo>
                  <a:pt x="178" y="101"/>
                </a:lnTo>
                <a:lnTo>
                  <a:pt x="170" y="101"/>
                </a:lnTo>
                <a:lnTo>
                  <a:pt x="170" y="96"/>
                </a:lnTo>
                <a:lnTo>
                  <a:pt x="156" y="96"/>
                </a:lnTo>
                <a:lnTo>
                  <a:pt x="156" y="91"/>
                </a:lnTo>
                <a:lnTo>
                  <a:pt x="150" y="91"/>
                </a:lnTo>
                <a:lnTo>
                  <a:pt x="150" y="86"/>
                </a:lnTo>
                <a:lnTo>
                  <a:pt x="144" y="86"/>
                </a:lnTo>
                <a:lnTo>
                  <a:pt x="144" y="82"/>
                </a:lnTo>
                <a:lnTo>
                  <a:pt x="137" y="82"/>
                </a:lnTo>
                <a:lnTo>
                  <a:pt x="137" y="78"/>
                </a:lnTo>
                <a:lnTo>
                  <a:pt x="128" y="78"/>
                </a:lnTo>
                <a:lnTo>
                  <a:pt x="128" y="73"/>
                </a:lnTo>
                <a:lnTo>
                  <a:pt x="122" y="73"/>
                </a:lnTo>
                <a:lnTo>
                  <a:pt x="122" y="69"/>
                </a:lnTo>
                <a:lnTo>
                  <a:pt x="119" y="69"/>
                </a:lnTo>
                <a:lnTo>
                  <a:pt x="119" y="64"/>
                </a:lnTo>
                <a:lnTo>
                  <a:pt x="115" y="64"/>
                </a:lnTo>
                <a:lnTo>
                  <a:pt x="115" y="59"/>
                </a:lnTo>
                <a:lnTo>
                  <a:pt x="113" y="59"/>
                </a:lnTo>
                <a:lnTo>
                  <a:pt x="113" y="49"/>
                </a:lnTo>
                <a:lnTo>
                  <a:pt x="111" y="49"/>
                </a:lnTo>
                <a:lnTo>
                  <a:pt x="111" y="39"/>
                </a:lnTo>
                <a:lnTo>
                  <a:pt x="101" y="39"/>
                </a:lnTo>
                <a:lnTo>
                  <a:pt x="101" y="30"/>
                </a:lnTo>
                <a:lnTo>
                  <a:pt x="91" y="30"/>
                </a:lnTo>
                <a:lnTo>
                  <a:pt x="91" y="26"/>
                </a:lnTo>
                <a:lnTo>
                  <a:pt x="89" y="26"/>
                </a:lnTo>
                <a:lnTo>
                  <a:pt x="89" y="21"/>
                </a:lnTo>
                <a:lnTo>
                  <a:pt x="84" y="21"/>
                </a:lnTo>
                <a:lnTo>
                  <a:pt x="84" y="16"/>
                </a:lnTo>
                <a:lnTo>
                  <a:pt x="80" y="16"/>
                </a:lnTo>
                <a:lnTo>
                  <a:pt x="80" y="11"/>
                </a:lnTo>
                <a:lnTo>
                  <a:pt x="72" y="11"/>
                </a:lnTo>
                <a:lnTo>
                  <a:pt x="72" y="8"/>
                </a:lnTo>
                <a:lnTo>
                  <a:pt x="53" y="8"/>
                </a:lnTo>
                <a:lnTo>
                  <a:pt x="53" y="4"/>
                </a:lnTo>
                <a:lnTo>
                  <a:pt x="45" y="4"/>
                </a:lnTo>
                <a:lnTo>
                  <a:pt x="45" y="0"/>
                </a:lnTo>
                <a:lnTo>
                  <a:pt x="0" y="0"/>
                </a:lnTo>
              </a:path>
            </a:pathLst>
          </a:custGeom>
          <a:noFill/>
          <a:ln w="2540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Freeform 92"/>
          <p:cNvSpPr>
            <a:spLocks/>
          </p:cNvSpPr>
          <p:nvPr/>
        </p:nvSpPr>
        <p:spPr bwMode="auto">
          <a:xfrm>
            <a:off x="842015" y="2101379"/>
            <a:ext cx="3598017" cy="1980000"/>
          </a:xfrm>
          <a:custGeom>
            <a:avLst/>
            <a:gdLst>
              <a:gd name="T0" fmla="*/ 236 w 236"/>
              <a:gd name="T1" fmla="*/ 143 h 143"/>
              <a:gd name="T2" fmla="*/ 215 w 236"/>
              <a:gd name="T3" fmla="*/ 143 h 143"/>
              <a:gd name="T4" fmla="*/ 215 w 236"/>
              <a:gd name="T5" fmla="*/ 139 h 143"/>
              <a:gd name="T6" fmla="*/ 184 w 236"/>
              <a:gd name="T7" fmla="*/ 139 h 143"/>
              <a:gd name="T8" fmla="*/ 184 w 236"/>
              <a:gd name="T9" fmla="*/ 135 h 143"/>
              <a:gd name="T10" fmla="*/ 164 w 236"/>
              <a:gd name="T11" fmla="*/ 135 h 143"/>
              <a:gd name="T12" fmla="*/ 164 w 236"/>
              <a:gd name="T13" fmla="*/ 130 h 143"/>
              <a:gd name="T14" fmla="*/ 159 w 236"/>
              <a:gd name="T15" fmla="*/ 130 h 143"/>
              <a:gd name="T16" fmla="*/ 159 w 236"/>
              <a:gd name="T17" fmla="*/ 124 h 143"/>
              <a:gd name="T18" fmla="*/ 157 w 236"/>
              <a:gd name="T19" fmla="*/ 124 h 143"/>
              <a:gd name="T20" fmla="*/ 157 w 236"/>
              <a:gd name="T21" fmla="*/ 119 h 143"/>
              <a:gd name="T22" fmla="*/ 150 w 236"/>
              <a:gd name="T23" fmla="*/ 119 h 143"/>
              <a:gd name="T24" fmla="*/ 150 w 236"/>
              <a:gd name="T25" fmla="*/ 115 h 143"/>
              <a:gd name="T26" fmla="*/ 145 w 236"/>
              <a:gd name="T27" fmla="*/ 115 h 143"/>
              <a:gd name="T28" fmla="*/ 145 w 236"/>
              <a:gd name="T29" fmla="*/ 110 h 143"/>
              <a:gd name="T30" fmla="*/ 123 w 236"/>
              <a:gd name="T31" fmla="*/ 110 h 143"/>
              <a:gd name="T32" fmla="*/ 123 w 236"/>
              <a:gd name="T33" fmla="*/ 106 h 143"/>
              <a:gd name="T34" fmla="*/ 120 w 236"/>
              <a:gd name="T35" fmla="*/ 106 h 143"/>
              <a:gd name="T36" fmla="*/ 120 w 236"/>
              <a:gd name="T37" fmla="*/ 97 h 143"/>
              <a:gd name="T38" fmla="*/ 118 w 236"/>
              <a:gd name="T39" fmla="*/ 97 h 143"/>
              <a:gd name="T40" fmla="*/ 118 w 236"/>
              <a:gd name="T41" fmla="*/ 88 h 143"/>
              <a:gd name="T42" fmla="*/ 114 w 236"/>
              <a:gd name="T43" fmla="*/ 88 h 143"/>
              <a:gd name="T44" fmla="*/ 114 w 236"/>
              <a:gd name="T45" fmla="*/ 84 h 143"/>
              <a:gd name="T46" fmla="*/ 111 w 236"/>
              <a:gd name="T47" fmla="*/ 84 h 143"/>
              <a:gd name="T48" fmla="*/ 111 w 236"/>
              <a:gd name="T49" fmla="*/ 79 h 143"/>
              <a:gd name="T50" fmla="*/ 106 w 236"/>
              <a:gd name="T51" fmla="*/ 79 h 143"/>
              <a:gd name="T52" fmla="*/ 106 w 236"/>
              <a:gd name="T53" fmla="*/ 75 h 143"/>
              <a:gd name="T54" fmla="*/ 102 w 236"/>
              <a:gd name="T55" fmla="*/ 75 h 143"/>
              <a:gd name="T56" fmla="*/ 102 w 236"/>
              <a:gd name="T57" fmla="*/ 70 h 143"/>
              <a:gd name="T58" fmla="*/ 98 w 236"/>
              <a:gd name="T59" fmla="*/ 70 h 143"/>
              <a:gd name="T60" fmla="*/ 98 w 236"/>
              <a:gd name="T61" fmla="*/ 63 h 143"/>
              <a:gd name="T62" fmla="*/ 95 w 236"/>
              <a:gd name="T63" fmla="*/ 63 h 143"/>
              <a:gd name="T64" fmla="*/ 95 w 236"/>
              <a:gd name="T65" fmla="*/ 56 h 143"/>
              <a:gd name="T66" fmla="*/ 84 w 236"/>
              <a:gd name="T67" fmla="*/ 56 h 143"/>
              <a:gd name="T68" fmla="*/ 84 w 236"/>
              <a:gd name="T69" fmla="*/ 47 h 143"/>
              <a:gd name="T70" fmla="*/ 79 w 236"/>
              <a:gd name="T71" fmla="*/ 47 h 143"/>
              <a:gd name="T72" fmla="*/ 79 w 236"/>
              <a:gd name="T73" fmla="*/ 38 h 143"/>
              <a:gd name="T74" fmla="*/ 74 w 236"/>
              <a:gd name="T75" fmla="*/ 38 h 143"/>
              <a:gd name="T76" fmla="*/ 74 w 236"/>
              <a:gd name="T77" fmla="*/ 29 h 143"/>
              <a:gd name="T78" fmla="*/ 72 w 236"/>
              <a:gd name="T79" fmla="*/ 29 h 143"/>
              <a:gd name="T80" fmla="*/ 72 w 236"/>
              <a:gd name="T81" fmla="*/ 25 h 143"/>
              <a:gd name="T82" fmla="*/ 72 w 236"/>
              <a:gd name="T83" fmla="*/ 17 h 143"/>
              <a:gd name="T84" fmla="*/ 58 w 236"/>
              <a:gd name="T85" fmla="*/ 17 h 143"/>
              <a:gd name="T86" fmla="*/ 58 w 236"/>
              <a:gd name="T87" fmla="*/ 12 h 143"/>
              <a:gd name="T88" fmla="*/ 53 w 236"/>
              <a:gd name="T89" fmla="*/ 12 h 143"/>
              <a:gd name="T90" fmla="*/ 53 w 236"/>
              <a:gd name="T91" fmla="*/ 8 h 143"/>
              <a:gd name="T92" fmla="*/ 50 w 236"/>
              <a:gd name="T93" fmla="*/ 8 h 143"/>
              <a:gd name="T94" fmla="*/ 50 w 236"/>
              <a:gd name="T95" fmla="*/ 4 h 143"/>
              <a:gd name="T96" fmla="*/ 44 w 236"/>
              <a:gd name="T97" fmla="*/ 4 h 143"/>
              <a:gd name="T98" fmla="*/ 44 w 236"/>
              <a:gd name="T99" fmla="*/ 0 h 143"/>
              <a:gd name="T100" fmla="*/ 0 w 236"/>
              <a:gd name="T10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6" h="143">
                <a:moveTo>
                  <a:pt x="236" y="143"/>
                </a:moveTo>
                <a:lnTo>
                  <a:pt x="215" y="143"/>
                </a:lnTo>
                <a:lnTo>
                  <a:pt x="215" y="139"/>
                </a:lnTo>
                <a:lnTo>
                  <a:pt x="184" y="139"/>
                </a:lnTo>
                <a:lnTo>
                  <a:pt x="184" y="135"/>
                </a:lnTo>
                <a:lnTo>
                  <a:pt x="164" y="135"/>
                </a:lnTo>
                <a:lnTo>
                  <a:pt x="164" y="130"/>
                </a:lnTo>
                <a:lnTo>
                  <a:pt x="159" y="130"/>
                </a:lnTo>
                <a:lnTo>
                  <a:pt x="159" y="124"/>
                </a:lnTo>
                <a:lnTo>
                  <a:pt x="157" y="124"/>
                </a:lnTo>
                <a:lnTo>
                  <a:pt x="157" y="119"/>
                </a:lnTo>
                <a:lnTo>
                  <a:pt x="150" y="119"/>
                </a:lnTo>
                <a:lnTo>
                  <a:pt x="150" y="115"/>
                </a:lnTo>
                <a:lnTo>
                  <a:pt x="145" y="115"/>
                </a:lnTo>
                <a:lnTo>
                  <a:pt x="145" y="110"/>
                </a:lnTo>
                <a:lnTo>
                  <a:pt x="123" y="110"/>
                </a:lnTo>
                <a:lnTo>
                  <a:pt x="123" y="106"/>
                </a:lnTo>
                <a:lnTo>
                  <a:pt x="120" y="106"/>
                </a:lnTo>
                <a:lnTo>
                  <a:pt x="120" y="97"/>
                </a:lnTo>
                <a:lnTo>
                  <a:pt x="118" y="97"/>
                </a:lnTo>
                <a:lnTo>
                  <a:pt x="118" y="88"/>
                </a:lnTo>
                <a:lnTo>
                  <a:pt x="114" y="88"/>
                </a:lnTo>
                <a:lnTo>
                  <a:pt x="114" y="84"/>
                </a:lnTo>
                <a:lnTo>
                  <a:pt x="111" y="84"/>
                </a:lnTo>
                <a:lnTo>
                  <a:pt x="111" y="79"/>
                </a:lnTo>
                <a:lnTo>
                  <a:pt x="106" y="79"/>
                </a:lnTo>
                <a:lnTo>
                  <a:pt x="106" y="75"/>
                </a:lnTo>
                <a:lnTo>
                  <a:pt x="102" y="75"/>
                </a:lnTo>
                <a:lnTo>
                  <a:pt x="102" y="70"/>
                </a:lnTo>
                <a:lnTo>
                  <a:pt x="98" y="70"/>
                </a:lnTo>
                <a:lnTo>
                  <a:pt x="98" y="63"/>
                </a:lnTo>
                <a:lnTo>
                  <a:pt x="95" y="63"/>
                </a:lnTo>
                <a:lnTo>
                  <a:pt x="95" y="56"/>
                </a:lnTo>
                <a:lnTo>
                  <a:pt x="84" y="56"/>
                </a:lnTo>
                <a:lnTo>
                  <a:pt x="84" y="47"/>
                </a:lnTo>
                <a:lnTo>
                  <a:pt x="79" y="47"/>
                </a:lnTo>
                <a:lnTo>
                  <a:pt x="79" y="38"/>
                </a:lnTo>
                <a:lnTo>
                  <a:pt x="74" y="38"/>
                </a:lnTo>
                <a:lnTo>
                  <a:pt x="74" y="29"/>
                </a:lnTo>
                <a:lnTo>
                  <a:pt x="72" y="29"/>
                </a:lnTo>
                <a:lnTo>
                  <a:pt x="72" y="25"/>
                </a:lnTo>
                <a:lnTo>
                  <a:pt x="72" y="17"/>
                </a:lnTo>
                <a:lnTo>
                  <a:pt x="58" y="17"/>
                </a:lnTo>
                <a:lnTo>
                  <a:pt x="58" y="12"/>
                </a:lnTo>
                <a:lnTo>
                  <a:pt x="53" y="12"/>
                </a:lnTo>
                <a:lnTo>
                  <a:pt x="53" y="8"/>
                </a:lnTo>
                <a:lnTo>
                  <a:pt x="50" y="8"/>
                </a:lnTo>
                <a:lnTo>
                  <a:pt x="50" y="4"/>
                </a:lnTo>
                <a:lnTo>
                  <a:pt x="44" y="4"/>
                </a:lnTo>
                <a:lnTo>
                  <a:pt x="44" y="0"/>
                </a:lnTo>
                <a:lnTo>
                  <a:pt x="0" y="0"/>
                </a:lnTo>
              </a:path>
            </a:pathLst>
          </a:cu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TextBox 93"/>
          <p:cNvSpPr txBox="1"/>
          <p:nvPr/>
        </p:nvSpPr>
        <p:spPr>
          <a:xfrm>
            <a:off x="1317942" y="4081379"/>
            <a:ext cx="867482" cy="307777"/>
          </a:xfrm>
          <a:prstGeom prst="rect">
            <a:avLst/>
          </a:prstGeom>
          <a:noFill/>
        </p:spPr>
        <p:txBody>
          <a:bodyPr wrap="none" rtlCol="0">
            <a:spAutoFit/>
          </a:bodyPr>
          <a:lstStyle/>
          <a:p>
            <a:pPr lvl="0" fontAlgn="base">
              <a:spcBef>
                <a:spcPct val="20000"/>
              </a:spcBef>
              <a:spcAft>
                <a:spcPct val="0"/>
              </a:spcAft>
              <a:buClr>
                <a:schemeClr val="tx2"/>
              </a:buClr>
              <a:buSzPct val="110000"/>
              <a:defRPr/>
            </a:pPr>
            <a:r>
              <a:rPr lang="en-GB" sz="1400" dirty="0" smtClean="0">
                <a:solidFill>
                  <a:srgbClr val="4D4D4D"/>
                </a:solidFill>
                <a:latin typeface="Arial" charset="0"/>
                <a:cs typeface="Arial" charset="0"/>
              </a:rPr>
              <a:t>Gem-RT</a:t>
            </a:r>
            <a:endParaRPr lang="en-GB" sz="1400" dirty="0">
              <a:solidFill>
                <a:srgbClr val="4D4D4D"/>
              </a:solidFill>
              <a:latin typeface="Arial" charset="0"/>
              <a:cs typeface="Arial" charset="0"/>
            </a:endParaRPr>
          </a:p>
        </p:txBody>
      </p:sp>
      <p:sp>
        <p:nvSpPr>
          <p:cNvPr id="95" name="TextBox 94"/>
          <p:cNvSpPr txBox="1"/>
          <p:nvPr/>
        </p:nvSpPr>
        <p:spPr>
          <a:xfrm>
            <a:off x="1317942" y="3871057"/>
            <a:ext cx="808170" cy="307777"/>
          </a:xfrm>
          <a:prstGeom prst="rect">
            <a:avLst/>
          </a:prstGeom>
          <a:noFill/>
        </p:spPr>
        <p:txBody>
          <a:bodyPr wrap="none" rtlCol="0">
            <a:spAutoFit/>
          </a:bodyPr>
          <a:lstStyle/>
          <a:p>
            <a:r>
              <a:rPr lang="en-GB" sz="1400" dirty="0" smtClean="0"/>
              <a:t>Cap-RT</a:t>
            </a:r>
            <a:endParaRPr lang="en-GB" sz="1400" dirty="0"/>
          </a:p>
        </p:txBody>
      </p:sp>
      <p:sp>
        <p:nvSpPr>
          <p:cNvPr id="121" name="TextBox 120"/>
          <p:cNvSpPr txBox="1"/>
          <p:nvPr/>
        </p:nvSpPr>
        <p:spPr>
          <a:xfrm>
            <a:off x="5026392" y="1553700"/>
            <a:ext cx="4022351" cy="369332"/>
          </a:xfrm>
          <a:prstGeom prst="rect">
            <a:avLst/>
          </a:prstGeom>
          <a:noFill/>
        </p:spPr>
        <p:txBody>
          <a:bodyPr wrap="square" rtlCol="0">
            <a:spAutoFit/>
          </a:bodyPr>
          <a:lstStyle/>
          <a:p>
            <a:pPr algn="ctr" fontAlgn="base">
              <a:spcBef>
                <a:spcPct val="0"/>
              </a:spcBef>
              <a:spcAft>
                <a:spcPct val="0"/>
              </a:spcAft>
            </a:pPr>
            <a:r>
              <a:rPr lang="en-GB" b="1" dirty="0">
                <a:solidFill>
                  <a:srgbClr val="4D4D4D"/>
                </a:solidFill>
              </a:rPr>
              <a:t>PFS</a:t>
            </a:r>
          </a:p>
        </p:txBody>
      </p:sp>
      <p:grpSp>
        <p:nvGrpSpPr>
          <p:cNvPr id="122" name="Group 121"/>
          <p:cNvGrpSpPr/>
          <p:nvPr/>
        </p:nvGrpSpPr>
        <p:grpSpPr>
          <a:xfrm>
            <a:off x="4528023" y="1945810"/>
            <a:ext cx="4552374" cy="3184317"/>
            <a:chOff x="-14527" y="1949536"/>
            <a:chExt cx="4552374" cy="3184317"/>
          </a:xfrm>
        </p:grpSpPr>
        <p:grpSp>
          <p:nvGrpSpPr>
            <p:cNvPr id="126" name="Group 125"/>
            <p:cNvGrpSpPr/>
            <p:nvPr/>
          </p:nvGrpSpPr>
          <p:grpSpPr>
            <a:xfrm>
              <a:off x="-14527" y="1949536"/>
              <a:ext cx="4552374" cy="3184317"/>
              <a:chOff x="1923661" y="1936639"/>
              <a:chExt cx="5469530" cy="2912562"/>
            </a:xfrm>
          </p:grpSpPr>
          <p:sp>
            <p:nvSpPr>
              <p:cNvPr id="130" name="Line 3"/>
              <p:cNvSpPr>
                <a:spLocks noChangeShapeType="1"/>
              </p:cNvSpPr>
              <p:nvPr/>
            </p:nvSpPr>
            <p:spPr bwMode="auto">
              <a:xfrm>
                <a:off x="2676946" y="2069518"/>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1" name="Line 4"/>
              <p:cNvSpPr>
                <a:spLocks noChangeShapeType="1"/>
              </p:cNvSpPr>
              <p:nvPr/>
            </p:nvSpPr>
            <p:spPr bwMode="auto">
              <a:xfrm>
                <a:off x="2676946" y="2628548"/>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2" name="Line 5"/>
              <p:cNvSpPr>
                <a:spLocks noChangeShapeType="1"/>
              </p:cNvSpPr>
              <p:nvPr/>
            </p:nvSpPr>
            <p:spPr bwMode="auto">
              <a:xfrm>
                <a:off x="2676946" y="3186087"/>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3" name="Line 6"/>
              <p:cNvSpPr>
                <a:spLocks noChangeShapeType="1"/>
              </p:cNvSpPr>
              <p:nvPr/>
            </p:nvSpPr>
            <p:spPr bwMode="auto">
              <a:xfrm>
                <a:off x="2676946" y="3768970"/>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4" name="Line 8"/>
              <p:cNvSpPr>
                <a:spLocks noChangeShapeType="1"/>
              </p:cNvSpPr>
              <p:nvPr/>
            </p:nvSpPr>
            <p:spPr bwMode="auto">
              <a:xfrm>
                <a:off x="2676946" y="4240713"/>
                <a:ext cx="6327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5" name="Line 9"/>
              <p:cNvSpPr>
                <a:spLocks noChangeShapeType="1"/>
              </p:cNvSpPr>
              <p:nvPr/>
            </p:nvSpPr>
            <p:spPr bwMode="auto">
              <a:xfrm flipV="1">
                <a:off x="2819317" y="4327693"/>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6" name="Line 10"/>
              <p:cNvSpPr>
                <a:spLocks noChangeShapeType="1"/>
              </p:cNvSpPr>
              <p:nvPr/>
            </p:nvSpPr>
            <p:spPr bwMode="auto">
              <a:xfrm flipV="1">
                <a:off x="4495380" y="4327693"/>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7" name="Line 11"/>
              <p:cNvSpPr>
                <a:spLocks noChangeShapeType="1"/>
              </p:cNvSpPr>
              <p:nvPr/>
            </p:nvSpPr>
            <p:spPr bwMode="auto">
              <a:xfrm flipV="1">
                <a:off x="3612779" y="4327693"/>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8" name="Line 12"/>
              <p:cNvSpPr>
                <a:spLocks noChangeShapeType="1"/>
              </p:cNvSpPr>
              <p:nvPr/>
            </p:nvSpPr>
            <p:spPr bwMode="auto">
              <a:xfrm flipV="1">
                <a:off x="5312663" y="4327693"/>
                <a:ext cx="0" cy="6335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9" name="Line 15"/>
              <p:cNvSpPr>
                <a:spLocks noChangeShapeType="1"/>
              </p:cNvSpPr>
              <p:nvPr/>
            </p:nvSpPr>
            <p:spPr bwMode="auto">
              <a:xfrm flipV="1">
                <a:off x="6234286" y="4327693"/>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40" name="Line 16"/>
              <p:cNvSpPr>
                <a:spLocks noChangeShapeType="1"/>
              </p:cNvSpPr>
              <p:nvPr/>
            </p:nvSpPr>
            <p:spPr bwMode="auto">
              <a:xfrm flipV="1">
                <a:off x="7178852" y="4327693"/>
                <a:ext cx="0" cy="6335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41" name="Freeform 17"/>
              <p:cNvSpPr>
                <a:spLocks/>
              </p:cNvSpPr>
              <p:nvPr/>
            </p:nvSpPr>
            <p:spPr bwMode="auto">
              <a:xfrm>
                <a:off x="2743820" y="2071008"/>
                <a:ext cx="4429039" cy="225550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42" name="TextBox 141"/>
              <p:cNvSpPr txBox="1"/>
              <p:nvPr/>
            </p:nvSpPr>
            <p:spPr>
              <a:xfrm rot="16200000">
                <a:off x="1155947" y="3018083"/>
                <a:ext cx="1868233" cy="332805"/>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Proportion progression free</a:t>
                </a:r>
                <a:endParaRPr lang="en-GB" sz="1200" dirty="0">
                  <a:solidFill>
                    <a:srgbClr val="363636"/>
                  </a:solidFill>
                </a:endParaRPr>
              </a:p>
            </p:txBody>
          </p:sp>
          <p:sp>
            <p:nvSpPr>
              <p:cNvPr id="143" name="TextBox 142"/>
              <p:cNvSpPr txBox="1"/>
              <p:nvPr/>
            </p:nvSpPr>
            <p:spPr>
              <a:xfrm>
                <a:off x="2165516" y="1936639"/>
                <a:ext cx="580097" cy="253359"/>
              </a:xfrm>
              <a:prstGeom prst="rect">
                <a:avLst/>
              </a:prstGeom>
              <a:noFill/>
            </p:spPr>
            <p:txBody>
              <a:bodyPr wrap="none" rtlCol="0">
                <a:spAutoFit/>
              </a:bodyPr>
              <a:lstStyle/>
              <a:p>
                <a:pPr algn="r" fontAlgn="base">
                  <a:spcBef>
                    <a:spcPct val="0"/>
                  </a:spcBef>
                  <a:spcAft>
                    <a:spcPct val="0"/>
                  </a:spcAft>
                </a:pPr>
                <a:r>
                  <a:rPr lang="en-GB" sz="1200" dirty="0" smtClean="0">
                    <a:solidFill>
                      <a:srgbClr val="363636"/>
                    </a:solidFill>
                  </a:rPr>
                  <a:t>1.00</a:t>
                </a:r>
                <a:endParaRPr lang="en-GB" sz="1200" dirty="0">
                  <a:solidFill>
                    <a:srgbClr val="363636"/>
                  </a:solidFill>
                </a:endParaRPr>
              </a:p>
            </p:txBody>
          </p:sp>
          <p:sp>
            <p:nvSpPr>
              <p:cNvPr id="144" name="TextBox 143"/>
              <p:cNvSpPr txBox="1"/>
              <p:nvPr/>
            </p:nvSpPr>
            <p:spPr>
              <a:xfrm>
                <a:off x="2262790" y="2493987"/>
                <a:ext cx="482824" cy="276999"/>
              </a:xfrm>
              <a:prstGeom prst="rect">
                <a:avLst/>
              </a:prstGeom>
              <a:noFill/>
            </p:spPr>
            <p:txBody>
              <a:bodyPr wrap="none" rtlCol="0">
                <a:spAutoFit/>
              </a:bodyPr>
              <a:lstStyle/>
              <a:p>
                <a:pPr algn="r" fontAlgn="base">
                  <a:spcBef>
                    <a:spcPct val="0"/>
                  </a:spcBef>
                  <a:spcAft>
                    <a:spcPct val="0"/>
                  </a:spcAft>
                </a:pPr>
                <a:r>
                  <a:rPr lang="en-GB" sz="1200" dirty="0">
                    <a:solidFill>
                      <a:srgbClr val="363636"/>
                    </a:solidFill>
                  </a:rPr>
                  <a:t>0.75</a:t>
                </a:r>
              </a:p>
            </p:txBody>
          </p:sp>
          <p:sp>
            <p:nvSpPr>
              <p:cNvPr id="145" name="TextBox 144"/>
              <p:cNvSpPr txBox="1"/>
              <p:nvPr/>
            </p:nvSpPr>
            <p:spPr>
              <a:xfrm>
                <a:off x="2165516" y="3060558"/>
                <a:ext cx="580097" cy="253359"/>
              </a:xfrm>
              <a:prstGeom prst="rect">
                <a:avLst/>
              </a:prstGeom>
              <a:noFill/>
            </p:spPr>
            <p:txBody>
              <a:bodyPr wrap="none" rtlCol="0">
                <a:spAutoFit/>
              </a:bodyPr>
              <a:lstStyle/>
              <a:p>
                <a:pPr algn="r" fontAlgn="base">
                  <a:spcBef>
                    <a:spcPct val="0"/>
                  </a:spcBef>
                  <a:spcAft>
                    <a:spcPct val="0"/>
                  </a:spcAft>
                </a:pPr>
                <a:r>
                  <a:rPr lang="en-GB" sz="1200" dirty="0" smtClean="0">
                    <a:solidFill>
                      <a:srgbClr val="363636"/>
                    </a:solidFill>
                  </a:rPr>
                  <a:t>0.50</a:t>
                </a:r>
                <a:endParaRPr lang="en-GB" sz="1200" dirty="0">
                  <a:solidFill>
                    <a:srgbClr val="363636"/>
                  </a:solidFill>
                </a:endParaRPr>
              </a:p>
            </p:txBody>
          </p:sp>
          <p:sp>
            <p:nvSpPr>
              <p:cNvPr id="146" name="TextBox 145"/>
              <p:cNvSpPr txBox="1"/>
              <p:nvPr/>
            </p:nvSpPr>
            <p:spPr>
              <a:xfrm>
                <a:off x="2262790" y="3627129"/>
                <a:ext cx="482824" cy="276999"/>
              </a:xfrm>
              <a:prstGeom prst="rect">
                <a:avLst/>
              </a:prstGeom>
              <a:noFill/>
            </p:spPr>
            <p:txBody>
              <a:bodyPr wrap="none" rtlCol="0">
                <a:spAutoFit/>
              </a:bodyPr>
              <a:lstStyle/>
              <a:p>
                <a:pPr algn="r" fontAlgn="base">
                  <a:spcBef>
                    <a:spcPct val="0"/>
                  </a:spcBef>
                  <a:spcAft>
                    <a:spcPct val="0"/>
                  </a:spcAft>
                </a:pPr>
                <a:r>
                  <a:rPr lang="en-GB" sz="1200" dirty="0">
                    <a:solidFill>
                      <a:srgbClr val="363636"/>
                    </a:solidFill>
                  </a:rPr>
                  <a:t>0.25</a:t>
                </a:r>
              </a:p>
            </p:txBody>
          </p:sp>
          <p:sp>
            <p:nvSpPr>
              <p:cNvPr id="147" name="TextBox 146"/>
              <p:cNvSpPr txBox="1"/>
              <p:nvPr/>
            </p:nvSpPr>
            <p:spPr>
              <a:xfrm>
                <a:off x="2684430" y="4387539"/>
                <a:ext cx="269626"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0</a:t>
                </a:r>
                <a:endParaRPr lang="en-GB" sz="1200" dirty="0">
                  <a:solidFill>
                    <a:srgbClr val="363636"/>
                  </a:solidFill>
                </a:endParaRPr>
              </a:p>
            </p:txBody>
          </p:sp>
          <p:sp>
            <p:nvSpPr>
              <p:cNvPr id="148" name="TextBox 147"/>
              <p:cNvSpPr txBox="1"/>
              <p:nvPr/>
            </p:nvSpPr>
            <p:spPr>
              <a:xfrm>
                <a:off x="3481616" y="4387536"/>
                <a:ext cx="269626" cy="461665"/>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6</a:t>
                </a:r>
                <a:br>
                  <a:rPr lang="en-GB" sz="1200" dirty="0">
                    <a:solidFill>
                      <a:srgbClr val="363636"/>
                    </a:solidFill>
                  </a:rPr>
                </a:br>
                <a:endParaRPr lang="en-GB" sz="1200" dirty="0">
                  <a:solidFill>
                    <a:srgbClr val="363636"/>
                  </a:solidFill>
                </a:endParaRPr>
              </a:p>
            </p:txBody>
          </p:sp>
          <p:sp>
            <p:nvSpPr>
              <p:cNvPr id="149" name="TextBox 148"/>
              <p:cNvSpPr txBox="1"/>
              <p:nvPr/>
            </p:nvSpPr>
            <p:spPr>
              <a:xfrm>
                <a:off x="4285621" y="4387536"/>
                <a:ext cx="426021" cy="25335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12</a:t>
                </a:r>
                <a:endParaRPr lang="en-GB" sz="1200" dirty="0">
                  <a:solidFill>
                    <a:srgbClr val="363636"/>
                  </a:solidFill>
                </a:endParaRPr>
              </a:p>
            </p:txBody>
          </p:sp>
          <p:sp>
            <p:nvSpPr>
              <p:cNvPr id="150" name="TextBox 149"/>
              <p:cNvSpPr txBox="1"/>
              <p:nvPr/>
            </p:nvSpPr>
            <p:spPr>
              <a:xfrm>
                <a:off x="5098060" y="4387536"/>
                <a:ext cx="426021" cy="25335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18</a:t>
                </a:r>
                <a:endParaRPr lang="en-GB" sz="1200" dirty="0">
                  <a:solidFill>
                    <a:srgbClr val="363636"/>
                  </a:solidFill>
                </a:endParaRPr>
              </a:p>
            </p:txBody>
          </p:sp>
          <p:sp>
            <p:nvSpPr>
              <p:cNvPr id="151" name="TextBox 150"/>
              <p:cNvSpPr txBox="1"/>
              <p:nvPr/>
            </p:nvSpPr>
            <p:spPr>
              <a:xfrm>
                <a:off x="6021258" y="4387536"/>
                <a:ext cx="426021" cy="25335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24</a:t>
                </a:r>
                <a:endParaRPr lang="en-GB" sz="1200" dirty="0">
                  <a:solidFill>
                    <a:srgbClr val="363636"/>
                  </a:solidFill>
                </a:endParaRPr>
              </a:p>
            </p:txBody>
          </p:sp>
          <p:sp>
            <p:nvSpPr>
              <p:cNvPr id="152" name="TextBox 151"/>
              <p:cNvSpPr txBox="1"/>
              <p:nvPr/>
            </p:nvSpPr>
            <p:spPr>
              <a:xfrm>
                <a:off x="6967170" y="4387536"/>
                <a:ext cx="426021" cy="25335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30</a:t>
                </a:r>
                <a:endParaRPr lang="en-GB" sz="1200" dirty="0">
                  <a:solidFill>
                    <a:srgbClr val="363636"/>
                  </a:solidFill>
                </a:endParaRPr>
              </a:p>
            </p:txBody>
          </p:sp>
          <p:sp>
            <p:nvSpPr>
              <p:cNvPr id="153" name="TextBox 152"/>
              <p:cNvSpPr txBox="1"/>
              <p:nvPr/>
            </p:nvSpPr>
            <p:spPr>
              <a:xfrm>
                <a:off x="4280617" y="4549093"/>
                <a:ext cx="1333993" cy="25335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Time, months</a:t>
                </a:r>
                <a:endParaRPr lang="en-GB" sz="1200" dirty="0">
                  <a:solidFill>
                    <a:srgbClr val="363636"/>
                  </a:solidFill>
                </a:endParaRPr>
              </a:p>
            </p:txBody>
          </p:sp>
        </p:grpSp>
        <p:sp>
          <p:nvSpPr>
            <p:cNvPr id="127" name="TextBox 126"/>
            <p:cNvSpPr txBox="1"/>
            <p:nvPr/>
          </p:nvSpPr>
          <p:spPr>
            <a:xfrm>
              <a:off x="186773" y="4319889"/>
              <a:ext cx="482824" cy="276999"/>
            </a:xfrm>
            <a:prstGeom prst="rect">
              <a:avLst/>
            </a:prstGeom>
            <a:noFill/>
          </p:spPr>
          <p:txBody>
            <a:bodyPr wrap="none" rtlCol="0">
              <a:spAutoFit/>
            </a:bodyPr>
            <a:lstStyle/>
            <a:p>
              <a:pPr algn="r" fontAlgn="base">
                <a:spcBef>
                  <a:spcPct val="0"/>
                </a:spcBef>
                <a:spcAft>
                  <a:spcPct val="0"/>
                </a:spcAft>
              </a:pPr>
              <a:r>
                <a:rPr lang="en-GB" sz="1200" dirty="0" smtClean="0">
                  <a:solidFill>
                    <a:srgbClr val="363636"/>
                  </a:solidFill>
                </a:rPr>
                <a:t>0.00</a:t>
              </a:r>
              <a:endParaRPr lang="en-GB" sz="1200" dirty="0">
                <a:solidFill>
                  <a:srgbClr val="363636"/>
                </a:solidFill>
              </a:endParaRPr>
            </a:p>
          </p:txBody>
        </p:sp>
      </p:grpSp>
      <p:grpSp>
        <p:nvGrpSpPr>
          <p:cNvPr id="123" name="Group 122"/>
          <p:cNvGrpSpPr/>
          <p:nvPr/>
        </p:nvGrpSpPr>
        <p:grpSpPr>
          <a:xfrm>
            <a:off x="5343961" y="2103396"/>
            <a:ext cx="3054589" cy="2361468"/>
            <a:chOff x="10185756" y="223050"/>
            <a:chExt cx="1971675" cy="1600200"/>
          </a:xfrm>
        </p:grpSpPr>
        <p:sp>
          <p:nvSpPr>
            <p:cNvPr id="124" name="Freeform 4"/>
            <p:cNvSpPr>
              <a:spLocks/>
            </p:cNvSpPr>
            <p:nvPr/>
          </p:nvSpPr>
          <p:spPr bwMode="auto">
            <a:xfrm>
              <a:off x="10185756" y="223050"/>
              <a:ext cx="1971675" cy="1600200"/>
            </a:xfrm>
            <a:custGeom>
              <a:avLst/>
              <a:gdLst>
                <a:gd name="T0" fmla="*/ 207 w 207"/>
                <a:gd name="T1" fmla="*/ 168 h 168"/>
                <a:gd name="T2" fmla="*/ 207 w 207"/>
                <a:gd name="T3" fmla="*/ 160 h 168"/>
                <a:gd name="T4" fmla="*/ 132 w 207"/>
                <a:gd name="T5" fmla="*/ 160 h 168"/>
                <a:gd name="T6" fmla="*/ 132 w 207"/>
                <a:gd name="T7" fmla="*/ 153 h 168"/>
                <a:gd name="T8" fmla="*/ 129 w 207"/>
                <a:gd name="T9" fmla="*/ 153 h 168"/>
                <a:gd name="T10" fmla="*/ 129 w 207"/>
                <a:gd name="T11" fmla="*/ 145 h 168"/>
                <a:gd name="T12" fmla="*/ 125 w 207"/>
                <a:gd name="T13" fmla="*/ 145 h 168"/>
                <a:gd name="T14" fmla="*/ 125 w 207"/>
                <a:gd name="T15" fmla="*/ 131 h 168"/>
                <a:gd name="T16" fmla="*/ 122 w 207"/>
                <a:gd name="T17" fmla="*/ 131 h 168"/>
                <a:gd name="T18" fmla="*/ 122 w 207"/>
                <a:gd name="T19" fmla="*/ 121 h 168"/>
                <a:gd name="T20" fmla="*/ 109 w 207"/>
                <a:gd name="T21" fmla="*/ 121 h 168"/>
                <a:gd name="T22" fmla="*/ 109 w 207"/>
                <a:gd name="T23" fmla="*/ 115 h 168"/>
                <a:gd name="T24" fmla="*/ 100 w 207"/>
                <a:gd name="T25" fmla="*/ 115 h 168"/>
                <a:gd name="T26" fmla="*/ 100 w 207"/>
                <a:gd name="T27" fmla="*/ 108 h 168"/>
                <a:gd name="T28" fmla="*/ 98 w 207"/>
                <a:gd name="T29" fmla="*/ 108 h 168"/>
                <a:gd name="T30" fmla="*/ 98 w 207"/>
                <a:gd name="T31" fmla="*/ 101 h 168"/>
                <a:gd name="T32" fmla="*/ 94 w 207"/>
                <a:gd name="T33" fmla="*/ 101 h 168"/>
                <a:gd name="T34" fmla="*/ 94 w 207"/>
                <a:gd name="T35" fmla="*/ 88 h 168"/>
                <a:gd name="T36" fmla="*/ 83 w 207"/>
                <a:gd name="T37" fmla="*/ 88 h 168"/>
                <a:gd name="T38" fmla="*/ 83 w 207"/>
                <a:gd name="T39" fmla="*/ 83 h 168"/>
                <a:gd name="T40" fmla="*/ 77 w 207"/>
                <a:gd name="T41" fmla="*/ 83 h 168"/>
                <a:gd name="T42" fmla="*/ 77 w 207"/>
                <a:gd name="T43" fmla="*/ 78 h 168"/>
                <a:gd name="T44" fmla="*/ 75 w 207"/>
                <a:gd name="T45" fmla="*/ 78 h 168"/>
                <a:gd name="T46" fmla="*/ 75 w 207"/>
                <a:gd name="T47" fmla="*/ 70 h 168"/>
                <a:gd name="T48" fmla="*/ 73 w 207"/>
                <a:gd name="T49" fmla="*/ 70 h 168"/>
                <a:gd name="T50" fmla="*/ 73 w 207"/>
                <a:gd name="T51" fmla="*/ 65 h 168"/>
                <a:gd name="T52" fmla="*/ 73 w 207"/>
                <a:gd name="T53" fmla="*/ 60 h 168"/>
                <a:gd name="T54" fmla="*/ 70 w 207"/>
                <a:gd name="T55" fmla="*/ 60 h 168"/>
                <a:gd name="T56" fmla="*/ 70 w 207"/>
                <a:gd name="T57" fmla="*/ 56 h 168"/>
                <a:gd name="T58" fmla="*/ 67 w 207"/>
                <a:gd name="T59" fmla="*/ 56 h 168"/>
                <a:gd name="T60" fmla="*/ 67 w 207"/>
                <a:gd name="T61" fmla="*/ 47 h 168"/>
                <a:gd name="T62" fmla="*/ 64 w 207"/>
                <a:gd name="T63" fmla="*/ 47 h 168"/>
                <a:gd name="T64" fmla="*/ 64 w 207"/>
                <a:gd name="T65" fmla="*/ 42 h 168"/>
                <a:gd name="T66" fmla="*/ 61 w 207"/>
                <a:gd name="T67" fmla="*/ 42 h 168"/>
                <a:gd name="T68" fmla="*/ 61 w 207"/>
                <a:gd name="T69" fmla="*/ 34 h 168"/>
                <a:gd name="T70" fmla="*/ 57 w 207"/>
                <a:gd name="T71" fmla="*/ 34 h 168"/>
                <a:gd name="T72" fmla="*/ 57 w 207"/>
                <a:gd name="T73" fmla="*/ 28 h 168"/>
                <a:gd name="T74" fmla="*/ 53 w 207"/>
                <a:gd name="T75" fmla="*/ 28 h 168"/>
                <a:gd name="T76" fmla="*/ 53 w 207"/>
                <a:gd name="T77" fmla="*/ 18 h 168"/>
                <a:gd name="T78" fmla="*/ 48 w 207"/>
                <a:gd name="T79" fmla="*/ 18 h 168"/>
                <a:gd name="T80" fmla="*/ 48 w 207"/>
                <a:gd name="T81" fmla="*/ 8 h 168"/>
                <a:gd name="T82" fmla="*/ 46 w 207"/>
                <a:gd name="T83" fmla="*/ 8 h 168"/>
                <a:gd name="T84" fmla="*/ 46 w 207"/>
                <a:gd name="T85" fmla="*/ 0 h 168"/>
                <a:gd name="T86" fmla="*/ 0 w 207"/>
                <a:gd name="T8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7" h="168">
                  <a:moveTo>
                    <a:pt x="207" y="168"/>
                  </a:moveTo>
                  <a:lnTo>
                    <a:pt x="207" y="160"/>
                  </a:lnTo>
                  <a:lnTo>
                    <a:pt x="132" y="160"/>
                  </a:lnTo>
                  <a:lnTo>
                    <a:pt x="132" y="153"/>
                  </a:lnTo>
                  <a:lnTo>
                    <a:pt x="129" y="153"/>
                  </a:lnTo>
                  <a:lnTo>
                    <a:pt x="129" y="145"/>
                  </a:lnTo>
                  <a:lnTo>
                    <a:pt x="125" y="145"/>
                  </a:lnTo>
                  <a:lnTo>
                    <a:pt x="125" y="131"/>
                  </a:lnTo>
                  <a:lnTo>
                    <a:pt x="122" y="131"/>
                  </a:lnTo>
                  <a:lnTo>
                    <a:pt x="122" y="121"/>
                  </a:lnTo>
                  <a:lnTo>
                    <a:pt x="109" y="121"/>
                  </a:lnTo>
                  <a:lnTo>
                    <a:pt x="109" y="115"/>
                  </a:lnTo>
                  <a:lnTo>
                    <a:pt x="100" y="115"/>
                  </a:lnTo>
                  <a:lnTo>
                    <a:pt x="100" y="108"/>
                  </a:lnTo>
                  <a:lnTo>
                    <a:pt x="98" y="108"/>
                  </a:lnTo>
                  <a:lnTo>
                    <a:pt x="98" y="101"/>
                  </a:lnTo>
                  <a:lnTo>
                    <a:pt x="94" y="101"/>
                  </a:lnTo>
                  <a:lnTo>
                    <a:pt x="94" y="88"/>
                  </a:lnTo>
                  <a:lnTo>
                    <a:pt x="83" y="88"/>
                  </a:lnTo>
                  <a:lnTo>
                    <a:pt x="83" y="83"/>
                  </a:lnTo>
                  <a:lnTo>
                    <a:pt x="77" y="83"/>
                  </a:lnTo>
                  <a:lnTo>
                    <a:pt x="77" y="78"/>
                  </a:lnTo>
                  <a:lnTo>
                    <a:pt x="75" y="78"/>
                  </a:lnTo>
                  <a:lnTo>
                    <a:pt x="75" y="70"/>
                  </a:lnTo>
                  <a:lnTo>
                    <a:pt x="73" y="70"/>
                  </a:lnTo>
                  <a:lnTo>
                    <a:pt x="73" y="65"/>
                  </a:lnTo>
                  <a:lnTo>
                    <a:pt x="73" y="60"/>
                  </a:lnTo>
                  <a:lnTo>
                    <a:pt x="70" y="60"/>
                  </a:lnTo>
                  <a:lnTo>
                    <a:pt x="70" y="56"/>
                  </a:lnTo>
                  <a:lnTo>
                    <a:pt x="67" y="56"/>
                  </a:lnTo>
                  <a:lnTo>
                    <a:pt x="67" y="47"/>
                  </a:lnTo>
                  <a:lnTo>
                    <a:pt x="64" y="47"/>
                  </a:lnTo>
                  <a:lnTo>
                    <a:pt x="64" y="42"/>
                  </a:lnTo>
                  <a:lnTo>
                    <a:pt x="61" y="42"/>
                  </a:lnTo>
                  <a:lnTo>
                    <a:pt x="61" y="34"/>
                  </a:lnTo>
                  <a:lnTo>
                    <a:pt x="57" y="34"/>
                  </a:lnTo>
                  <a:lnTo>
                    <a:pt x="57" y="28"/>
                  </a:lnTo>
                  <a:lnTo>
                    <a:pt x="53" y="28"/>
                  </a:lnTo>
                  <a:lnTo>
                    <a:pt x="53" y="18"/>
                  </a:lnTo>
                  <a:lnTo>
                    <a:pt x="48" y="18"/>
                  </a:lnTo>
                  <a:lnTo>
                    <a:pt x="48" y="8"/>
                  </a:lnTo>
                  <a:lnTo>
                    <a:pt x="46" y="8"/>
                  </a:lnTo>
                  <a:lnTo>
                    <a:pt x="46" y="0"/>
                  </a:lnTo>
                  <a:lnTo>
                    <a:pt x="0" y="0"/>
                  </a:lnTo>
                </a:path>
              </a:pathLst>
            </a:cu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Freeform 5"/>
            <p:cNvSpPr>
              <a:spLocks/>
            </p:cNvSpPr>
            <p:nvPr/>
          </p:nvSpPr>
          <p:spPr bwMode="auto">
            <a:xfrm>
              <a:off x="10185756" y="232575"/>
              <a:ext cx="1504950" cy="1590675"/>
            </a:xfrm>
            <a:custGeom>
              <a:avLst/>
              <a:gdLst>
                <a:gd name="T0" fmla="*/ 158 w 158"/>
                <a:gd name="T1" fmla="*/ 167 h 167"/>
                <a:gd name="T2" fmla="*/ 158 w 158"/>
                <a:gd name="T3" fmla="*/ 159 h 167"/>
                <a:gd name="T4" fmla="*/ 154 w 158"/>
                <a:gd name="T5" fmla="*/ 159 h 167"/>
                <a:gd name="T6" fmla="*/ 154 w 158"/>
                <a:gd name="T7" fmla="*/ 144 h 167"/>
                <a:gd name="T8" fmla="*/ 152 w 158"/>
                <a:gd name="T9" fmla="*/ 144 h 167"/>
                <a:gd name="T10" fmla="*/ 152 w 158"/>
                <a:gd name="T11" fmla="*/ 136 h 167"/>
                <a:gd name="T12" fmla="*/ 148 w 158"/>
                <a:gd name="T13" fmla="*/ 136 h 167"/>
                <a:gd name="T14" fmla="*/ 148 w 158"/>
                <a:gd name="T15" fmla="*/ 128 h 167"/>
                <a:gd name="T16" fmla="*/ 133 w 158"/>
                <a:gd name="T17" fmla="*/ 128 h 167"/>
                <a:gd name="T18" fmla="*/ 133 w 158"/>
                <a:gd name="T19" fmla="*/ 119 h 167"/>
                <a:gd name="T20" fmla="*/ 120 w 158"/>
                <a:gd name="T21" fmla="*/ 119 h 167"/>
                <a:gd name="T22" fmla="*/ 120 w 158"/>
                <a:gd name="T23" fmla="*/ 105 h 167"/>
                <a:gd name="T24" fmla="*/ 114 w 158"/>
                <a:gd name="T25" fmla="*/ 105 h 167"/>
                <a:gd name="T26" fmla="*/ 114 w 158"/>
                <a:gd name="T27" fmla="*/ 100 h 167"/>
                <a:gd name="T28" fmla="*/ 111 w 158"/>
                <a:gd name="T29" fmla="*/ 100 h 167"/>
                <a:gd name="T30" fmla="*/ 111 w 158"/>
                <a:gd name="T31" fmla="*/ 84 h 167"/>
                <a:gd name="T32" fmla="*/ 96 w 158"/>
                <a:gd name="T33" fmla="*/ 84 h 167"/>
                <a:gd name="T34" fmla="*/ 96 w 158"/>
                <a:gd name="T35" fmla="*/ 75 h 167"/>
                <a:gd name="T36" fmla="*/ 91 w 158"/>
                <a:gd name="T37" fmla="*/ 75 h 167"/>
                <a:gd name="T38" fmla="*/ 91 w 158"/>
                <a:gd name="T39" fmla="*/ 66 h 167"/>
                <a:gd name="T40" fmla="*/ 86 w 158"/>
                <a:gd name="T41" fmla="*/ 66 h 167"/>
                <a:gd name="T42" fmla="*/ 86 w 158"/>
                <a:gd name="T43" fmla="*/ 62 h 167"/>
                <a:gd name="T44" fmla="*/ 82 w 158"/>
                <a:gd name="T45" fmla="*/ 62 h 167"/>
                <a:gd name="T46" fmla="*/ 82 w 158"/>
                <a:gd name="T47" fmla="*/ 57 h 167"/>
                <a:gd name="T48" fmla="*/ 79 w 158"/>
                <a:gd name="T49" fmla="*/ 57 h 167"/>
                <a:gd name="T50" fmla="*/ 79 w 158"/>
                <a:gd name="T51" fmla="*/ 52 h 167"/>
                <a:gd name="T52" fmla="*/ 76 w 158"/>
                <a:gd name="T53" fmla="*/ 52 h 167"/>
                <a:gd name="T54" fmla="*/ 76 w 158"/>
                <a:gd name="T55" fmla="*/ 47 h 167"/>
                <a:gd name="T56" fmla="*/ 74 w 158"/>
                <a:gd name="T57" fmla="*/ 47 h 167"/>
                <a:gd name="T58" fmla="*/ 74 w 158"/>
                <a:gd name="T59" fmla="*/ 33 h 167"/>
                <a:gd name="T60" fmla="*/ 63 w 158"/>
                <a:gd name="T61" fmla="*/ 33 h 167"/>
                <a:gd name="T62" fmla="*/ 63 w 158"/>
                <a:gd name="T63" fmla="*/ 28 h 167"/>
                <a:gd name="T64" fmla="*/ 58 w 158"/>
                <a:gd name="T65" fmla="*/ 28 h 167"/>
                <a:gd name="T66" fmla="*/ 58 w 158"/>
                <a:gd name="T67" fmla="*/ 23 h 167"/>
                <a:gd name="T68" fmla="*/ 48 w 158"/>
                <a:gd name="T69" fmla="*/ 23 h 167"/>
                <a:gd name="T70" fmla="*/ 48 w 158"/>
                <a:gd name="T71" fmla="*/ 14 h 167"/>
                <a:gd name="T72" fmla="*/ 43 w 158"/>
                <a:gd name="T73" fmla="*/ 14 h 167"/>
                <a:gd name="T74" fmla="*/ 43 w 158"/>
                <a:gd name="T75" fmla="*/ 9 h 167"/>
                <a:gd name="T76" fmla="*/ 34 w 158"/>
                <a:gd name="T77" fmla="*/ 9 h 167"/>
                <a:gd name="T78" fmla="*/ 34 w 158"/>
                <a:gd name="T79" fmla="*/ 4 h 167"/>
                <a:gd name="T80" fmla="*/ 28 w 158"/>
                <a:gd name="T81" fmla="*/ 4 h 167"/>
                <a:gd name="T82" fmla="*/ 28 w 158"/>
                <a:gd name="T83" fmla="*/ 0 h 167"/>
                <a:gd name="T84" fmla="*/ 0 w 158"/>
                <a:gd name="T8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8" h="167">
                  <a:moveTo>
                    <a:pt x="158" y="167"/>
                  </a:moveTo>
                  <a:lnTo>
                    <a:pt x="158" y="159"/>
                  </a:lnTo>
                  <a:lnTo>
                    <a:pt x="154" y="159"/>
                  </a:lnTo>
                  <a:lnTo>
                    <a:pt x="154" y="144"/>
                  </a:lnTo>
                  <a:lnTo>
                    <a:pt x="152" y="144"/>
                  </a:lnTo>
                  <a:lnTo>
                    <a:pt x="152" y="136"/>
                  </a:lnTo>
                  <a:lnTo>
                    <a:pt x="148" y="136"/>
                  </a:lnTo>
                  <a:lnTo>
                    <a:pt x="148" y="128"/>
                  </a:lnTo>
                  <a:lnTo>
                    <a:pt x="133" y="128"/>
                  </a:lnTo>
                  <a:lnTo>
                    <a:pt x="133" y="119"/>
                  </a:lnTo>
                  <a:lnTo>
                    <a:pt x="120" y="119"/>
                  </a:lnTo>
                  <a:lnTo>
                    <a:pt x="120" y="105"/>
                  </a:lnTo>
                  <a:lnTo>
                    <a:pt x="114" y="105"/>
                  </a:lnTo>
                  <a:lnTo>
                    <a:pt x="114" y="100"/>
                  </a:lnTo>
                  <a:lnTo>
                    <a:pt x="111" y="100"/>
                  </a:lnTo>
                  <a:lnTo>
                    <a:pt x="111" y="84"/>
                  </a:lnTo>
                  <a:lnTo>
                    <a:pt x="96" y="84"/>
                  </a:lnTo>
                  <a:lnTo>
                    <a:pt x="96" y="75"/>
                  </a:lnTo>
                  <a:lnTo>
                    <a:pt x="91" y="75"/>
                  </a:lnTo>
                  <a:lnTo>
                    <a:pt x="91" y="66"/>
                  </a:lnTo>
                  <a:lnTo>
                    <a:pt x="86" y="66"/>
                  </a:lnTo>
                  <a:lnTo>
                    <a:pt x="86" y="62"/>
                  </a:lnTo>
                  <a:lnTo>
                    <a:pt x="82" y="62"/>
                  </a:lnTo>
                  <a:lnTo>
                    <a:pt x="82" y="57"/>
                  </a:lnTo>
                  <a:lnTo>
                    <a:pt x="79" y="57"/>
                  </a:lnTo>
                  <a:lnTo>
                    <a:pt x="79" y="52"/>
                  </a:lnTo>
                  <a:lnTo>
                    <a:pt x="76" y="52"/>
                  </a:lnTo>
                  <a:lnTo>
                    <a:pt x="76" y="47"/>
                  </a:lnTo>
                  <a:lnTo>
                    <a:pt x="74" y="47"/>
                  </a:lnTo>
                  <a:lnTo>
                    <a:pt x="74" y="33"/>
                  </a:lnTo>
                  <a:lnTo>
                    <a:pt x="63" y="33"/>
                  </a:lnTo>
                  <a:lnTo>
                    <a:pt x="63" y="28"/>
                  </a:lnTo>
                  <a:lnTo>
                    <a:pt x="58" y="28"/>
                  </a:lnTo>
                  <a:lnTo>
                    <a:pt x="58" y="23"/>
                  </a:lnTo>
                  <a:lnTo>
                    <a:pt x="48" y="23"/>
                  </a:lnTo>
                  <a:lnTo>
                    <a:pt x="48" y="14"/>
                  </a:lnTo>
                  <a:lnTo>
                    <a:pt x="43" y="14"/>
                  </a:lnTo>
                  <a:lnTo>
                    <a:pt x="43" y="9"/>
                  </a:lnTo>
                  <a:lnTo>
                    <a:pt x="34" y="9"/>
                  </a:lnTo>
                  <a:lnTo>
                    <a:pt x="34" y="4"/>
                  </a:lnTo>
                  <a:lnTo>
                    <a:pt x="28" y="4"/>
                  </a:lnTo>
                  <a:lnTo>
                    <a:pt x="28" y="0"/>
                  </a:lnTo>
                  <a:lnTo>
                    <a:pt x="0" y="0"/>
                  </a:lnTo>
                </a:path>
              </a:pathLst>
            </a:custGeom>
            <a:noFill/>
            <a:ln w="2540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cxnSp>
        <p:nvCxnSpPr>
          <p:cNvPr id="5" name="Straight Connector 4"/>
          <p:cNvCxnSpPr/>
          <p:nvPr/>
        </p:nvCxnSpPr>
        <p:spPr>
          <a:xfrm>
            <a:off x="1137942" y="4228767"/>
            <a:ext cx="180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137942" y="4026358"/>
            <a:ext cx="180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5737654" y="4071419"/>
            <a:ext cx="867482" cy="307777"/>
          </a:xfrm>
          <a:prstGeom prst="rect">
            <a:avLst/>
          </a:prstGeom>
          <a:noFill/>
        </p:spPr>
        <p:txBody>
          <a:bodyPr wrap="none" rtlCol="0">
            <a:spAutoFit/>
          </a:bodyPr>
          <a:lstStyle/>
          <a:p>
            <a:pPr lvl="0" fontAlgn="base">
              <a:spcBef>
                <a:spcPct val="20000"/>
              </a:spcBef>
              <a:spcAft>
                <a:spcPct val="0"/>
              </a:spcAft>
              <a:buClr>
                <a:schemeClr val="tx2"/>
              </a:buClr>
              <a:buSzPct val="110000"/>
              <a:defRPr/>
            </a:pPr>
            <a:r>
              <a:rPr lang="en-GB" sz="1400" dirty="0" smtClean="0">
                <a:solidFill>
                  <a:srgbClr val="4D4D4D"/>
                </a:solidFill>
                <a:latin typeface="Arial" charset="0"/>
                <a:cs typeface="Arial" charset="0"/>
              </a:rPr>
              <a:t>Gem-RT</a:t>
            </a:r>
            <a:endParaRPr lang="en-GB" sz="1400" dirty="0">
              <a:solidFill>
                <a:srgbClr val="4D4D4D"/>
              </a:solidFill>
              <a:latin typeface="Arial" charset="0"/>
              <a:cs typeface="Arial" charset="0"/>
            </a:endParaRPr>
          </a:p>
        </p:txBody>
      </p:sp>
      <p:sp>
        <p:nvSpPr>
          <p:cNvPr id="158" name="TextBox 157"/>
          <p:cNvSpPr txBox="1"/>
          <p:nvPr/>
        </p:nvSpPr>
        <p:spPr>
          <a:xfrm>
            <a:off x="5737654" y="3871053"/>
            <a:ext cx="808170" cy="307777"/>
          </a:xfrm>
          <a:prstGeom prst="rect">
            <a:avLst/>
          </a:prstGeom>
          <a:noFill/>
        </p:spPr>
        <p:txBody>
          <a:bodyPr wrap="none" rtlCol="0">
            <a:spAutoFit/>
          </a:bodyPr>
          <a:lstStyle/>
          <a:p>
            <a:r>
              <a:rPr lang="en-GB" sz="1400" dirty="0" smtClean="0"/>
              <a:t>Cap-RT</a:t>
            </a:r>
            <a:endParaRPr lang="en-GB" sz="1400" dirty="0"/>
          </a:p>
        </p:txBody>
      </p:sp>
      <p:cxnSp>
        <p:nvCxnSpPr>
          <p:cNvPr id="159" name="Straight Connector 158"/>
          <p:cNvCxnSpPr/>
          <p:nvPr/>
        </p:nvCxnSpPr>
        <p:spPr>
          <a:xfrm>
            <a:off x="5557654" y="4218807"/>
            <a:ext cx="180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endCxn id="158" idx="1"/>
          </p:cNvCxnSpPr>
          <p:nvPr/>
        </p:nvCxnSpPr>
        <p:spPr>
          <a:xfrm>
            <a:off x="5557654" y="4024942"/>
            <a:ext cx="180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48018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nSpc>
                <a:spcPct val="90000"/>
              </a:lnSpc>
            </a:pPr>
            <a:r>
              <a:rPr lang="en-GB" dirty="0"/>
              <a:t>O-003: Long-term outcome from the SCALOP trial: A multi-centre randomized phase II trial of Gemcitabine or </a:t>
            </a:r>
            <a:r>
              <a:rPr lang="en-GB" dirty="0" err="1"/>
              <a:t>Capecitabine</a:t>
            </a:r>
            <a:r>
              <a:rPr lang="en-GB" dirty="0"/>
              <a:t>-based </a:t>
            </a:r>
            <a:r>
              <a:rPr lang="en-GB" dirty="0" err="1"/>
              <a:t>chemoradiation</a:t>
            </a:r>
            <a:r>
              <a:rPr lang="en-GB" dirty="0"/>
              <a:t> (CRT) for locally advanced pancreatic cancer (LAPC) – Mukherjee S, et al </a:t>
            </a:r>
            <a:endParaRPr lang="en-GB" altLang="zh-CN" dirty="0" smtClean="0"/>
          </a:p>
        </p:txBody>
      </p:sp>
      <p:sp>
        <p:nvSpPr>
          <p:cNvPr id="3" name="Content Placeholder 2"/>
          <p:cNvSpPr>
            <a:spLocks noGrp="1"/>
          </p:cNvSpPr>
          <p:nvPr>
            <p:ph idx="1"/>
          </p:nvPr>
        </p:nvSpPr>
        <p:spPr/>
        <p:txBody>
          <a:bodyPr/>
          <a:lstStyle/>
          <a:p>
            <a:pPr marL="0" indent="0">
              <a:buNone/>
            </a:pPr>
            <a:r>
              <a:rPr lang="en-GB" b="1" dirty="0" smtClean="0"/>
              <a:t>Key results (cont.)</a:t>
            </a:r>
          </a:p>
        </p:txBody>
      </p:sp>
      <p:sp>
        <p:nvSpPr>
          <p:cNvPr id="16" name="Text Placeholder 15"/>
          <p:cNvSpPr>
            <a:spLocks noGrp="1"/>
          </p:cNvSpPr>
          <p:nvPr>
            <p:ph type="body" sz="quarter" idx="10"/>
          </p:nvPr>
        </p:nvSpPr>
        <p:spPr/>
        <p:txBody>
          <a:bodyPr/>
          <a:lstStyle/>
          <a:p>
            <a:r>
              <a:rPr lang="en-GB" dirty="0" smtClean="0"/>
              <a:t>*HRs were calculated for every 10-point difference in scores;</a:t>
            </a:r>
            <a:br>
              <a:rPr lang="en-GB" dirty="0" smtClean="0"/>
            </a:br>
            <a:r>
              <a:rPr lang="en-GB" baseline="30000" dirty="0" smtClean="0">
                <a:cs typeface="Arial" charset="0"/>
              </a:rPr>
              <a:t>†</a:t>
            </a:r>
            <a:r>
              <a:rPr lang="en-GB" dirty="0" smtClean="0"/>
              <a:t>HRs were calculated for every 1 cm increase.</a:t>
            </a:r>
            <a:endParaRPr lang="en-GB" dirty="0"/>
          </a:p>
        </p:txBody>
      </p:sp>
      <p:sp>
        <p:nvSpPr>
          <p:cNvPr id="17" name="Text Placeholder 16"/>
          <p:cNvSpPr>
            <a:spLocks noGrp="1"/>
          </p:cNvSpPr>
          <p:nvPr>
            <p:ph type="body" sz="quarter" idx="11"/>
          </p:nvPr>
        </p:nvSpPr>
        <p:spPr>
          <a:xfrm>
            <a:off x="3721100" y="6096000"/>
            <a:ext cx="5057775" cy="487363"/>
          </a:xfrm>
        </p:spPr>
        <p:txBody>
          <a:bodyPr/>
          <a:lstStyle/>
          <a:p>
            <a:r>
              <a:rPr lang="en-GB" dirty="0"/>
              <a:t>Mukherjee et al. </a:t>
            </a:r>
            <a:r>
              <a:rPr lang="it-IT" dirty="0"/>
              <a:t>Ann </a:t>
            </a:r>
            <a:r>
              <a:rPr lang="it-IT" dirty="0" err="1"/>
              <a:t>Oncol</a:t>
            </a:r>
            <a:r>
              <a:rPr lang="it-IT" dirty="0"/>
              <a:t> 2016; 27 (</a:t>
            </a:r>
            <a:r>
              <a:rPr lang="it-IT" dirty="0" err="1"/>
              <a:t>suppl</a:t>
            </a:r>
            <a:r>
              <a:rPr lang="it-IT" dirty="0"/>
              <a:t> 2): </a:t>
            </a:r>
            <a:r>
              <a:rPr lang="en-GB" dirty="0" err="1"/>
              <a:t>abstr</a:t>
            </a:r>
            <a:r>
              <a:rPr lang="en-GB" dirty="0"/>
              <a:t> O-003</a:t>
            </a:r>
          </a:p>
        </p:txBody>
      </p:sp>
      <p:graphicFrame>
        <p:nvGraphicFramePr>
          <p:cNvPr id="9" name="Group 88"/>
          <p:cNvGraphicFramePr>
            <a:graphicFrameLocks noGrp="1"/>
          </p:cNvGraphicFramePr>
          <p:nvPr>
            <p:extLst>
              <p:ext uri="{D42A27DB-BD31-4B8C-83A1-F6EECF244321}">
                <p14:modId xmlns:p14="http://schemas.microsoft.com/office/powerpoint/2010/main" val="63693984"/>
              </p:ext>
            </p:extLst>
          </p:nvPr>
        </p:nvGraphicFramePr>
        <p:xfrm>
          <a:off x="367506" y="1746761"/>
          <a:ext cx="8408988" cy="4190010"/>
        </p:xfrm>
        <a:graphic>
          <a:graphicData uri="http://schemas.openxmlformats.org/drawingml/2006/table">
            <a:tbl>
              <a:tblPr firstRow="1" bandRow="1">
                <a:tableStyleId>{69012ECD-51FC-41F1-AA8D-1B2483CD663E}</a:tableStyleId>
              </a:tblPr>
              <a:tblGrid>
                <a:gridCol w="1698398"/>
                <a:gridCol w="985652"/>
                <a:gridCol w="3462871"/>
                <a:gridCol w="2262067"/>
              </a:tblGrid>
              <a:tr h="380910">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OS by variables at baseline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809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Arial" charset="0"/>
                          <a:cs typeface="Arial" charset="0"/>
                        </a:rPr>
                        <a:t>Age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&lt;65 years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809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≥65 years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0.54 (0.33, 0.88)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0.013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809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Arial" charset="0"/>
                          <a:cs typeface="Arial" charset="0"/>
                        </a:rPr>
                        <a:t>Sex</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Male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1.00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809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Female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1.12 (0.69, 1.80)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0.654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809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Arial" charset="0"/>
                          <a:cs typeface="Arial" charset="0"/>
                        </a:rPr>
                        <a:t>WHO PS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809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1–2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2.09 (1.24, 3.52)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0.006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809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Arial" charset="0"/>
                          <a:cs typeface="Arial" charset="0"/>
                        </a:rPr>
                        <a:t>CA19.9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&lt;613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809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≥613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4.11 (2.38, 7.12)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809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Arial" charset="0"/>
                          <a:cs typeface="Arial" charset="0"/>
                        </a:rPr>
                        <a:t>GHS*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0.95 (0.85, 1.06)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0.395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809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rgbClr val="4D4D4D"/>
                          </a:solidFill>
                          <a:effectLst/>
                          <a:latin typeface="Arial" charset="0"/>
                          <a:cs typeface="Arial" charset="0"/>
                        </a:rPr>
                        <a:t>Tumour diameter</a:t>
                      </a:r>
                      <a:r>
                        <a:rPr kumimoji="0" lang="en-GB" sz="1400" b="1" i="0" u="none" strike="noStrike" cap="none" normalizeH="0" baseline="30000" dirty="0" smtClean="0">
                          <a:ln>
                            <a:noFill/>
                          </a:ln>
                          <a:solidFill>
                            <a:srgbClr val="4D4D4D"/>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1.28 (1.08, 1.51)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0.005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421995994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nSpc>
                <a:spcPct val="90000"/>
              </a:lnSpc>
            </a:pPr>
            <a:r>
              <a:rPr lang="en-GB" dirty="0"/>
              <a:t>O-003: Long-term outcome from the SCALOP trial: A multi-centre randomized phase II trial of Gemcitabine or </a:t>
            </a:r>
            <a:r>
              <a:rPr lang="en-GB" dirty="0" err="1"/>
              <a:t>Capecitabine</a:t>
            </a:r>
            <a:r>
              <a:rPr lang="en-GB" dirty="0"/>
              <a:t>-based </a:t>
            </a:r>
            <a:r>
              <a:rPr lang="en-GB" dirty="0" err="1"/>
              <a:t>chemoradiation</a:t>
            </a:r>
            <a:r>
              <a:rPr lang="en-GB" dirty="0"/>
              <a:t> (CRT) for locally advanced pancreatic cancer (LAPC) – Mukherjee S, et al </a:t>
            </a:r>
            <a:endParaRPr lang="en-GB" altLang="zh-CN" dirty="0" smtClean="0"/>
          </a:p>
        </p:txBody>
      </p:sp>
      <p:sp>
        <p:nvSpPr>
          <p:cNvPr id="3" name="Content Placeholder 2"/>
          <p:cNvSpPr>
            <a:spLocks noGrp="1"/>
          </p:cNvSpPr>
          <p:nvPr>
            <p:ph idx="1"/>
          </p:nvPr>
        </p:nvSpPr>
        <p:spPr/>
        <p:txBody>
          <a:bodyPr/>
          <a:lstStyle/>
          <a:p>
            <a:pPr marL="0" indent="0">
              <a:buNone/>
            </a:pPr>
            <a:r>
              <a:rPr lang="en-GB" b="1" dirty="0" smtClean="0"/>
              <a:t>Key </a:t>
            </a:r>
            <a:r>
              <a:rPr lang="en-GB" b="1" dirty="0"/>
              <a:t>results (</a:t>
            </a:r>
            <a:r>
              <a:rPr lang="en-GB" b="1" dirty="0" smtClean="0"/>
              <a:t>cont.)</a:t>
            </a:r>
            <a:endParaRPr lang="en-GB" b="1" dirty="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smtClean="0"/>
          </a:p>
          <a:p>
            <a:pPr marL="0" indent="0">
              <a:buNone/>
            </a:pPr>
            <a:endParaRPr lang="en-GB" b="1" dirty="0"/>
          </a:p>
          <a:p>
            <a:pPr marL="0" indent="0">
              <a:buNone/>
            </a:pPr>
            <a:endParaRPr lang="en-GB" b="1" dirty="0" smtClean="0"/>
          </a:p>
          <a:p>
            <a:pPr marL="0" indent="0">
              <a:buNone/>
            </a:pPr>
            <a:r>
              <a:rPr lang="en-GB" b="1" dirty="0" smtClean="0"/>
              <a:t>Conclusions</a:t>
            </a:r>
          </a:p>
          <a:p>
            <a:r>
              <a:rPr lang="en-US" b="1" spc="-20" dirty="0" smtClean="0"/>
              <a:t>In the overall population, survival with </a:t>
            </a:r>
            <a:r>
              <a:rPr lang="en-GB" b="1" spc="-20" dirty="0" smtClean="0"/>
              <a:t>capecitabine-RT was no longer superior to gemcitabine-RT in </a:t>
            </a:r>
            <a:r>
              <a:rPr lang="en-GB" b="1" spc="-20" dirty="0"/>
              <a:t>patients with </a:t>
            </a:r>
            <a:r>
              <a:rPr lang="en-GB" b="1" spc="-20" dirty="0" smtClean="0"/>
              <a:t>locally advanced </a:t>
            </a:r>
            <a:r>
              <a:rPr lang="en-GB" b="1" spc="-20" dirty="0"/>
              <a:t>pancreatic </a:t>
            </a:r>
            <a:r>
              <a:rPr lang="en-GB" b="1" spc="-20" dirty="0" smtClean="0"/>
              <a:t>cancer compared with the initial survival analysis</a:t>
            </a:r>
          </a:p>
          <a:p>
            <a:r>
              <a:rPr lang="en-GB" b="1" dirty="0" smtClean="0"/>
              <a:t>However, in patients receiving CRT</a:t>
            </a:r>
            <a:r>
              <a:rPr lang="en-GB" b="1" dirty="0"/>
              <a:t>, </a:t>
            </a:r>
            <a:r>
              <a:rPr lang="en-GB" b="1" dirty="0" smtClean="0"/>
              <a:t>survival was significantly superior with capecitabine-RT vs gemcitabine-RT</a:t>
            </a:r>
          </a:p>
          <a:p>
            <a:r>
              <a:rPr lang="en-GB" b="1" dirty="0" smtClean="0"/>
              <a:t>Age, WHO PS, tumour diameter and CA-19.9 levels all significantly influenced OS</a:t>
            </a:r>
          </a:p>
          <a:p>
            <a:endParaRPr lang="en-GB" dirty="0"/>
          </a:p>
        </p:txBody>
      </p:sp>
      <p:sp>
        <p:nvSpPr>
          <p:cNvPr id="17" name="Text Placeholder 16"/>
          <p:cNvSpPr>
            <a:spLocks noGrp="1"/>
          </p:cNvSpPr>
          <p:nvPr>
            <p:ph type="body" sz="quarter" idx="11"/>
          </p:nvPr>
        </p:nvSpPr>
        <p:spPr>
          <a:xfrm>
            <a:off x="3721100" y="6096000"/>
            <a:ext cx="5057775" cy="487363"/>
          </a:xfrm>
        </p:spPr>
        <p:txBody>
          <a:bodyPr/>
          <a:lstStyle/>
          <a:p>
            <a:r>
              <a:rPr lang="en-GB" dirty="0"/>
              <a:t>Mukherjee et al. </a:t>
            </a:r>
            <a:r>
              <a:rPr lang="it-IT" dirty="0"/>
              <a:t>Ann </a:t>
            </a:r>
            <a:r>
              <a:rPr lang="it-IT" dirty="0" err="1"/>
              <a:t>Oncol</a:t>
            </a:r>
            <a:r>
              <a:rPr lang="it-IT" dirty="0"/>
              <a:t> 2016; 27 (</a:t>
            </a:r>
            <a:r>
              <a:rPr lang="it-IT" dirty="0" err="1"/>
              <a:t>suppl</a:t>
            </a:r>
            <a:r>
              <a:rPr lang="it-IT" dirty="0"/>
              <a:t> 2): </a:t>
            </a:r>
            <a:r>
              <a:rPr lang="en-GB" dirty="0" err="1"/>
              <a:t>abstr</a:t>
            </a:r>
            <a:r>
              <a:rPr lang="en-GB" dirty="0"/>
              <a:t> O-003</a:t>
            </a:r>
          </a:p>
        </p:txBody>
      </p:sp>
      <p:graphicFrame>
        <p:nvGraphicFramePr>
          <p:cNvPr id="6" name="Group 88"/>
          <p:cNvGraphicFramePr>
            <a:graphicFrameLocks noGrp="1"/>
          </p:cNvGraphicFramePr>
          <p:nvPr>
            <p:extLst>
              <p:ext uri="{D42A27DB-BD31-4B8C-83A1-F6EECF244321}">
                <p14:modId xmlns:p14="http://schemas.microsoft.com/office/powerpoint/2010/main" val="3751261642"/>
              </p:ext>
            </p:extLst>
          </p:nvPr>
        </p:nvGraphicFramePr>
        <p:xfrm>
          <a:off x="417390" y="1628572"/>
          <a:ext cx="8408987" cy="1660537"/>
        </p:xfrm>
        <a:graphic>
          <a:graphicData uri="http://schemas.openxmlformats.org/drawingml/2006/table">
            <a:tbl>
              <a:tblPr firstRow="1" bandRow="1">
                <a:tableStyleId>{69012ECD-51FC-41F1-AA8D-1B2483CD663E}</a:tableStyleId>
              </a:tblPr>
              <a:tblGrid>
                <a:gridCol w="2107446"/>
                <a:gridCol w="964514"/>
                <a:gridCol w="2197355"/>
                <a:gridCol w="1826614"/>
                <a:gridCol w="1313058"/>
              </a:tblGrid>
              <a:tr h="7629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OS treatment arm at start of CRT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rPr>
                        <a:t>Patients,</a:t>
                      </a:r>
                      <a:r>
                        <a:rPr lang="en-GB" sz="1400" baseline="0" dirty="0" smtClean="0">
                          <a:solidFill>
                            <a:schemeClr val="tx2"/>
                          </a:solidFill>
                        </a:rPr>
                        <a:t> </a:t>
                      </a:r>
                      <a:r>
                        <a:rPr lang="en-GB" sz="1400" dirty="0" smtClean="0">
                          <a:solidFill>
                            <a:schemeClr val="tx2"/>
                          </a:solidFill>
                        </a:rPr>
                        <a:t>n</a:t>
                      </a:r>
                      <a:endParaRPr lang="en-GB" dirty="0">
                        <a:solidFill>
                          <a:schemeClr val="tx2"/>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err="1" smtClean="0">
                          <a:solidFill>
                            <a:schemeClr val="tx2"/>
                          </a:solidFill>
                        </a:rPr>
                        <a:t>mOS</a:t>
                      </a:r>
                      <a:r>
                        <a:rPr lang="en-GB" sz="1400" dirty="0" smtClean="0">
                          <a:solidFill>
                            <a:schemeClr val="tx2"/>
                          </a:solidFill>
                        </a:rPr>
                        <a:t>, months</a:t>
                      </a:r>
                      <a:endParaRPr lang="en-GB" dirty="0">
                        <a:solidFill>
                          <a:schemeClr val="tx2"/>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487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Capecitabine-RT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0.40 (0.17, 0.91)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0.029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487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Arial" charset="0"/>
                          <a:cs typeface="Arial" charset="0"/>
                        </a:rPr>
                        <a:t>Gemcitabine-RT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val="194172700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O-004: Effects of </a:t>
            </a:r>
            <a:r>
              <a:rPr lang="en-GB" dirty="0" err="1" smtClean="0"/>
              <a:t>nal</a:t>
            </a:r>
            <a:r>
              <a:rPr lang="en-GB" dirty="0" smtClean="0"/>
              <a:t>-IRI (MM-398) ± 5-fluorouracil on quality of life (</a:t>
            </a:r>
            <a:r>
              <a:rPr lang="en-GB" dirty="0" err="1" smtClean="0"/>
              <a:t>QoL</a:t>
            </a:r>
            <a:r>
              <a:rPr lang="en-GB" dirty="0" smtClean="0"/>
              <a:t>) in NAPOLI-1: A phase 3 study in patients with metastatic pancreatic ductal adenocarcinoma (</a:t>
            </a:r>
            <a:r>
              <a:rPr lang="en-GB" dirty="0" err="1" smtClean="0"/>
              <a:t>mPDAC</a:t>
            </a:r>
            <a:r>
              <a:rPr lang="en-GB" dirty="0" smtClean="0"/>
              <a:t>) previously treated with gemcitabine – </a:t>
            </a:r>
            <a:r>
              <a:rPr lang="en-GB" dirty="0" err="1" smtClean="0"/>
              <a:t>Hubner</a:t>
            </a:r>
            <a:r>
              <a:rPr lang="en-GB" dirty="0" smtClean="0"/>
              <a:t> R, et al </a:t>
            </a:r>
            <a:endParaRPr lang="en-GB" dirty="0"/>
          </a:p>
        </p:txBody>
      </p:sp>
      <p:sp>
        <p:nvSpPr>
          <p:cNvPr id="5" name="Content Placeholder 4"/>
          <p:cNvSpPr>
            <a:spLocks noGrp="1"/>
          </p:cNvSpPr>
          <p:nvPr>
            <p:ph idx="1"/>
          </p:nvPr>
        </p:nvSpPr>
        <p:spPr>
          <a:xfrm>
            <a:off x="365124" y="1254035"/>
            <a:ext cx="8669148" cy="4746172"/>
          </a:xfrm>
        </p:spPr>
        <p:txBody>
          <a:bodyPr/>
          <a:lstStyle/>
          <a:p>
            <a:pPr marL="0" indent="0">
              <a:buClr>
                <a:srgbClr val="043882"/>
              </a:buClr>
              <a:buNone/>
            </a:pPr>
            <a:r>
              <a:rPr lang="en-GB" b="1" dirty="0"/>
              <a:t>Study objective</a:t>
            </a:r>
            <a:r>
              <a:rPr lang="en-GB" dirty="0"/>
              <a:t> </a:t>
            </a:r>
            <a:endParaRPr lang="en-GB" dirty="0" smtClean="0"/>
          </a:p>
          <a:p>
            <a:pPr>
              <a:buClr>
                <a:srgbClr val="043882"/>
              </a:buClr>
            </a:pPr>
            <a:r>
              <a:rPr lang="en-GB" dirty="0" smtClean="0"/>
              <a:t>To </a:t>
            </a:r>
            <a:r>
              <a:rPr lang="en-GB" dirty="0"/>
              <a:t>evaluate the impact on </a:t>
            </a:r>
            <a:r>
              <a:rPr lang="en-GB" dirty="0" err="1"/>
              <a:t>QoL</a:t>
            </a:r>
            <a:r>
              <a:rPr lang="en-GB" dirty="0"/>
              <a:t> of </a:t>
            </a:r>
            <a:r>
              <a:rPr lang="en-GB" dirty="0" err="1"/>
              <a:t>nal</a:t>
            </a:r>
            <a:r>
              <a:rPr lang="en-GB" dirty="0"/>
              <a:t>-IRI (MM-398) with </a:t>
            </a:r>
            <a:r>
              <a:rPr lang="en-GB" dirty="0" smtClean="0"/>
              <a:t>5FU </a:t>
            </a:r>
            <a:r>
              <a:rPr lang="en-GB" dirty="0"/>
              <a:t>+ leucovorin compared with </a:t>
            </a:r>
            <a:r>
              <a:rPr lang="en-GB" dirty="0" smtClean="0"/>
              <a:t>5FU </a:t>
            </a:r>
            <a:r>
              <a:rPr lang="en-GB" dirty="0"/>
              <a:t>+ leucovorin </a:t>
            </a:r>
            <a:r>
              <a:rPr lang="en-GB" dirty="0" smtClean="0"/>
              <a:t>alone </a:t>
            </a:r>
            <a:r>
              <a:rPr lang="en-GB" dirty="0"/>
              <a:t>in patients with metastatic pancreatic ductal adenocarcinoma (PDAC)</a:t>
            </a:r>
          </a:p>
          <a:p>
            <a:endParaRPr lang="en-GB" dirty="0"/>
          </a:p>
        </p:txBody>
      </p:sp>
      <p:sp>
        <p:nvSpPr>
          <p:cNvPr id="14" name="Text Placeholder 13"/>
          <p:cNvSpPr>
            <a:spLocks noGrp="1"/>
          </p:cNvSpPr>
          <p:nvPr>
            <p:ph type="body" sz="quarter" idx="10"/>
          </p:nvPr>
        </p:nvSpPr>
        <p:spPr/>
        <p:txBody>
          <a:bodyPr/>
          <a:lstStyle/>
          <a:p>
            <a:r>
              <a:rPr lang="en-GB" dirty="0" err="1" smtClean="0"/>
              <a:t>nal</a:t>
            </a:r>
            <a:r>
              <a:rPr lang="en-GB" dirty="0" smtClean="0"/>
              <a:t>-IRI, </a:t>
            </a:r>
            <a:r>
              <a:rPr lang="en-GB" dirty="0" err="1" smtClean="0"/>
              <a:t>nanoliposomal</a:t>
            </a:r>
            <a:r>
              <a:rPr lang="en-GB" dirty="0" smtClean="0"/>
              <a:t> irinotecan.</a:t>
            </a:r>
            <a:endParaRPr lang="en-GB" dirty="0"/>
          </a:p>
        </p:txBody>
      </p:sp>
      <p:sp>
        <p:nvSpPr>
          <p:cNvPr id="15" name="Text Placeholder 14"/>
          <p:cNvSpPr>
            <a:spLocks noGrp="1"/>
          </p:cNvSpPr>
          <p:nvPr>
            <p:ph type="body" sz="quarter" idx="11"/>
          </p:nvPr>
        </p:nvSpPr>
        <p:spPr>
          <a:xfrm>
            <a:off x="4347634" y="6096000"/>
            <a:ext cx="4431241" cy="487363"/>
          </a:xfrm>
        </p:spPr>
        <p:txBody>
          <a:bodyPr/>
          <a:lstStyle/>
          <a:p>
            <a:r>
              <a:rPr lang="en-GB" dirty="0" err="1" smtClean="0"/>
              <a:t>Hubner</a:t>
            </a:r>
            <a:r>
              <a:rPr lang="en-GB" dirty="0" smtClean="0"/>
              <a:t> et al. </a:t>
            </a:r>
            <a:r>
              <a:rPr lang="it-IT" dirty="0" smtClean="0"/>
              <a:t>Ann Oncol 2016; 27 (suppl 2): </a:t>
            </a:r>
            <a:r>
              <a:rPr lang="en-GB" dirty="0" err="1" smtClean="0"/>
              <a:t>abstr</a:t>
            </a:r>
            <a:r>
              <a:rPr lang="en-GB" dirty="0" smtClean="0"/>
              <a:t> O-004</a:t>
            </a:r>
            <a:endParaRPr lang="en-GB" dirty="0"/>
          </a:p>
        </p:txBody>
      </p:sp>
      <p:sp>
        <p:nvSpPr>
          <p:cNvPr id="7" name="Oval 14"/>
          <p:cNvSpPr>
            <a:spLocks noChangeArrowheads="1"/>
          </p:cNvSpPr>
          <p:nvPr/>
        </p:nvSpPr>
        <p:spPr bwMode="auto">
          <a:xfrm>
            <a:off x="4055837" y="346842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fontAlgn="auto">
              <a:spcBef>
                <a:spcPts val="0"/>
              </a:spcBef>
              <a:spcAft>
                <a:spcPts val="0"/>
              </a:spcAft>
            </a:pPr>
            <a:r>
              <a:rPr lang="en-GB" altLang="zh-CN" b="1" dirty="0" smtClean="0">
                <a:solidFill>
                  <a:srgbClr val="043882"/>
                </a:solidFill>
                <a:latin typeface="Arial"/>
                <a:ea typeface="SimSun" pitchFamily="2" charset="-122"/>
                <a:cs typeface="Arial"/>
              </a:rPr>
              <a:t>R</a:t>
            </a:r>
          </a:p>
          <a:p>
            <a:pPr algn="ctr" fontAlgn="auto">
              <a:spcBef>
                <a:spcPts val="0"/>
              </a:spcBef>
              <a:spcAft>
                <a:spcPts val="0"/>
              </a:spcAft>
            </a:pPr>
            <a:r>
              <a:rPr lang="en-GB" altLang="zh-CN" b="1" dirty="0" smtClean="0">
                <a:solidFill>
                  <a:srgbClr val="043882"/>
                </a:solidFill>
                <a:latin typeface="Arial"/>
                <a:ea typeface="SimSun" pitchFamily="2" charset="-122"/>
                <a:cs typeface="Arial"/>
              </a:rPr>
              <a:t>1:1</a:t>
            </a:r>
            <a:endParaRPr lang="en-GB" altLang="zh-CN" b="1" dirty="0">
              <a:solidFill>
                <a:srgbClr val="043882"/>
              </a:solidFill>
              <a:latin typeface="Arial"/>
              <a:ea typeface="SimSun" pitchFamily="2" charset="-122"/>
              <a:cs typeface="Arial"/>
            </a:endParaRPr>
          </a:p>
        </p:txBody>
      </p:sp>
      <p:cxnSp>
        <p:nvCxnSpPr>
          <p:cNvPr id="8" name="AutoShape 15"/>
          <p:cNvCxnSpPr>
            <a:cxnSpLocks noChangeShapeType="1"/>
            <a:stCxn id="7" idx="0"/>
            <a:endCxn id="12" idx="1"/>
          </p:cNvCxnSpPr>
          <p:nvPr/>
        </p:nvCxnSpPr>
        <p:spPr bwMode="auto">
          <a:xfrm rot="5400000" flipH="1" flipV="1">
            <a:off x="4351771" y="3045304"/>
            <a:ext cx="418983" cy="427255"/>
          </a:xfrm>
          <a:prstGeom prst="bentConnector2">
            <a:avLst/>
          </a:prstGeom>
          <a:noFill/>
          <a:ln w="57150">
            <a:solidFill>
              <a:schemeClr val="bg2">
                <a:lumMod val="60000"/>
                <a:lumOff val="40000"/>
              </a:schemeClr>
            </a:solidFill>
            <a:round/>
            <a:headEnd/>
            <a:tailEnd type="triangle" w="med" len="med"/>
          </a:ln>
        </p:spPr>
      </p:cxnSp>
      <p:cxnSp>
        <p:nvCxnSpPr>
          <p:cNvPr id="10" name="AutoShape 19"/>
          <p:cNvCxnSpPr>
            <a:cxnSpLocks noChangeShapeType="1"/>
          </p:cNvCxnSpPr>
          <p:nvPr/>
        </p:nvCxnSpPr>
        <p:spPr bwMode="auto">
          <a:xfrm>
            <a:off x="3799114" y="3760522"/>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12" idx="3"/>
            <a:endCxn id="24" idx="1"/>
          </p:cNvCxnSpPr>
          <p:nvPr/>
        </p:nvCxnSpPr>
        <p:spPr bwMode="auto">
          <a:xfrm>
            <a:off x="7762890" y="3049439"/>
            <a:ext cx="477483" cy="1"/>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774890" y="2473439"/>
            <a:ext cx="2988000" cy="1152000"/>
          </a:xfrm>
          <a:prstGeom prst="rect">
            <a:avLst/>
          </a:prstGeom>
          <a:solidFill>
            <a:schemeClr val="accent3"/>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en-US" altLang="zh-CN" dirty="0" err="1" smtClean="0">
                <a:solidFill>
                  <a:srgbClr val="FFFFFF"/>
                </a:solidFill>
                <a:latin typeface="Arial" panose="020B0604020202020204" pitchFamily="34" charset="0"/>
                <a:cs typeface="Arial" panose="020B0604020202020204" pitchFamily="34" charset="0"/>
              </a:rPr>
              <a:t>nal</a:t>
            </a:r>
            <a:r>
              <a:rPr lang="en-US" altLang="zh-CN" dirty="0" smtClean="0">
                <a:solidFill>
                  <a:srgbClr val="FFFFFF"/>
                </a:solidFill>
                <a:latin typeface="Arial" panose="020B0604020202020204" pitchFamily="34" charset="0"/>
                <a:cs typeface="Arial" panose="020B0604020202020204" pitchFamily="34" charset="0"/>
              </a:rPr>
              <a:t>-IRI </a:t>
            </a:r>
            <a:r>
              <a:rPr lang="en-US" altLang="zh-CN" dirty="0">
                <a:solidFill>
                  <a:srgbClr val="FFFFFF"/>
                </a:solidFill>
                <a:latin typeface="Arial" panose="020B0604020202020204" pitchFamily="34" charset="0"/>
                <a:cs typeface="Arial" panose="020B0604020202020204" pitchFamily="34" charset="0"/>
              </a:rPr>
              <a:t>80 mg/m</a:t>
            </a:r>
            <a:r>
              <a:rPr lang="en-US" altLang="zh-CN" baseline="30000" dirty="0">
                <a:solidFill>
                  <a:srgbClr val="FFFFFF"/>
                </a:solidFill>
                <a:latin typeface="Arial" panose="020B0604020202020204" pitchFamily="34" charset="0"/>
                <a:cs typeface="Arial" panose="020B0604020202020204" pitchFamily="34" charset="0"/>
              </a:rPr>
              <a:t>2</a:t>
            </a:r>
            <a:r>
              <a:rPr lang="en-US" altLang="zh-CN" dirty="0">
                <a:solidFill>
                  <a:srgbClr val="FFFFFF"/>
                </a:solidFill>
                <a:latin typeface="Arial" panose="020B0604020202020204" pitchFamily="34" charset="0"/>
                <a:cs typeface="Arial" panose="020B0604020202020204" pitchFamily="34" charset="0"/>
              </a:rPr>
              <a:t> + </a:t>
            </a:r>
            <a:r>
              <a:rPr lang="en-US" altLang="zh-CN" dirty="0" smtClean="0">
                <a:solidFill>
                  <a:srgbClr val="FFFFFF"/>
                </a:solidFill>
                <a:latin typeface="Arial" panose="020B0604020202020204" pitchFamily="34" charset="0"/>
                <a:cs typeface="Arial" panose="020B0604020202020204" pitchFamily="34" charset="0"/>
              </a:rPr>
              <a:t>5FU </a:t>
            </a:r>
            <a:r>
              <a:rPr lang="en-US" altLang="zh-CN" dirty="0">
                <a:solidFill>
                  <a:srgbClr val="FFFFFF"/>
                </a:solidFill>
                <a:latin typeface="Arial" panose="020B0604020202020204" pitchFamily="34" charset="0"/>
                <a:cs typeface="Arial" panose="020B0604020202020204" pitchFamily="34" charset="0"/>
              </a:rPr>
              <a:t>2400 mg/m</a:t>
            </a:r>
            <a:r>
              <a:rPr lang="en-US" altLang="zh-CN" baseline="30000" dirty="0">
                <a:solidFill>
                  <a:srgbClr val="FFFFFF"/>
                </a:solidFill>
                <a:latin typeface="Arial" panose="020B0604020202020204" pitchFamily="34" charset="0"/>
                <a:cs typeface="Arial" panose="020B0604020202020204" pitchFamily="34" charset="0"/>
              </a:rPr>
              <a:t>2</a:t>
            </a:r>
            <a:r>
              <a:rPr lang="en-US" altLang="zh-CN" dirty="0">
                <a:solidFill>
                  <a:srgbClr val="FFFFFF"/>
                </a:solidFill>
                <a:latin typeface="Arial" panose="020B0604020202020204" pitchFamily="34" charset="0"/>
                <a:cs typeface="Arial" panose="020B0604020202020204" pitchFamily="34" charset="0"/>
              </a:rPr>
              <a:t> + </a:t>
            </a:r>
            <a:r>
              <a:rPr lang="en-US" altLang="zh-CN" dirty="0" smtClean="0">
                <a:solidFill>
                  <a:srgbClr val="FFFFFF"/>
                </a:solidFill>
                <a:latin typeface="Arial" panose="020B0604020202020204" pitchFamily="34" charset="0"/>
                <a:cs typeface="Arial" panose="020B0604020202020204" pitchFamily="34" charset="0"/>
              </a:rPr>
              <a:t>Leucovorin </a:t>
            </a:r>
            <a:r>
              <a:rPr lang="en-US" altLang="zh-CN" dirty="0">
                <a:solidFill>
                  <a:srgbClr val="FFFFFF"/>
                </a:solidFill>
                <a:latin typeface="Arial" panose="020B0604020202020204" pitchFamily="34" charset="0"/>
                <a:cs typeface="Arial" panose="020B0604020202020204" pitchFamily="34" charset="0"/>
              </a:rPr>
              <a:t>400 mg/m</a:t>
            </a:r>
            <a:r>
              <a:rPr lang="en-US" altLang="zh-CN" baseline="30000" dirty="0">
                <a:solidFill>
                  <a:srgbClr val="FFFFFF"/>
                </a:solidFill>
                <a:latin typeface="Arial" panose="020B0604020202020204" pitchFamily="34" charset="0"/>
                <a:cs typeface="Arial" panose="020B0604020202020204" pitchFamily="34" charset="0"/>
              </a:rPr>
              <a:t>2</a:t>
            </a:r>
            <a:r>
              <a:rPr lang="en-US" altLang="zh-CN" dirty="0">
                <a:solidFill>
                  <a:srgbClr val="FFFFFF"/>
                </a:solidFill>
                <a:latin typeface="Arial" panose="020B0604020202020204" pitchFamily="34" charset="0"/>
                <a:cs typeface="Arial" panose="020B0604020202020204" pitchFamily="34" charset="0"/>
              </a:rPr>
              <a:t> q2w (n=71)</a:t>
            </a:r>
          </a:p>
        </p:txBody>
      </p:sp>
      <p:sp>
        <p:nvSpPr>
          <p:cNvPr id="13" name="AutoShape 9"/>
          <p:cNvSpPr>
            <a:spLocks noChangeArrowheads="1"/>
          </p:cNvSpPr>
          <p:nvPr/>
        </p:nvSpPr>
        <p:spPr bwMode="auto">
          <a:xfrm>
            <a:off x="479424" y="2574470"/>
            <a:ext cx="3319690" cy="23611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fontAlgn="auto" hangingPunct="0">
              <a:spcBef>
                <a:spcPts val="0"/>
              </a:spcBef>
              <a:spcAft>
                <a:spcPct val="30000"/>
              </a:spcAft>
            </a:pPr>
            <a:r>
              <a:rPr lang="en-US" altLang="zh-CN" dirty="0">
                <a:solidFill>
                  <a:srgbClr val="FFFFFF"/>
                </a:solidFill>
                <a:latin typeface="Arial" panose="020B0604020202020204" pitchFamily="34" charset="0"/>
                <a:cs typeface="Arial" panose="020B0604020202020204" pitchFamily="34" charset="0"/>
              </a:rPr>
              <a:t>Key patient inclusion criteria</a:t>
            </a:r>
          </a:p>
          <a:p>
            <a:pPr marL="285750" indent="-285750" defTabSz="892175" eaLnBrk="0" fontAlgn="auto" hangingPunct="0">
              <a:spcBef>
                <a:spcPts val="0"/>
              </a:spcBef>
              <a:spcAft>
                <a:spcPct val="30000"/>
              </a:spcAft>
              <a:buFont typeface="Arial" panose="020B0604020202020204" pitchFamily="34" charset="0"/>
              <a:buChar char="•"/>
            </a:pPr>
            <a:r>
              <a:rPr lang="en-US" altLang="zh-CN" dirty="0">
                <a:solidFill>
                  <a:srgbClr val="FFFFFF"/>
                </a:solidFill>
                <a:latin typeface="Arial" panose="020B0604020202020204" pitchFamily="34" charset="0"/>
                <a:cs typeface="Arial" panose="020B0604020202020204" pitchFamily="34" charset="0"/>
              </a:rPr>
              <a:t>Metastatic PDAC </a:t>
            </a:r>
          </a:p>
          <a:p>
            <a:pPr marL="285750" indent="-285750" defTabSz="892175" eaLnBrk="0" fontAlgn="auto" hangingPunct="0">
              <a:spcBef>
                <a:spcPts val="0"/>
              </a:spcBef>
              <a:spcAft>
                <a:spcPct val="30000"/>
              </a:spcAft>
              <a:buFont typeface="Arial" panose="020B0604020202020204" pitchFamily="34" charset="0"/>
              <a:buChar char="•"/>
            </a:pPr>
            <a:r>
              <a:rPr lang="en-US" altLang="zh-CN" dirty="0">
                <a:solidFill>
                  <a:srgbClr val="FFFFFF"/>
                </a:solidFill>
                <a:latin typeface="Arial" panose="020B0604020202020204" pitchFamily="34" charset="0"/>
                <a:cs typeface="Arial" panose="020B0604020202020204" pitchFamily="34" charset="0"/>
              </a:rPr>
              <a:t>PD after prior gemcitabine or gemcitabine-containing therapy</a:t>
            </a:r>
          </a:p>
          <a:p>
            <a:pPr marL="285750" indent="-285750" defTabSz="892175" eaLnBrk="0" fontAlgn="auto" hangingPunct="0">
              <a:spcBef>
                <a:spcPts val="0"/>
              </a:spcBef>
              <a:spcAft>
                <a:spcPct val="30000"/>
              </a:spcAft>
              <a:buFont typeface="Arial" panose="020B0604020202020204" pitchFamily="34" charset="0"/>
              <a:buChar char="•"/>
            </a:pPr>
            <a:r>
              <a:rPr lang="en-US" altLang="zh-CN" dirty="0">
                <a:solidFill>
                  <a:srgbClr val="FFFFFF"/>
                </a:solidFill>
                <a:latin typeface="Arial" panose="020B0604020202020204" pitchFamily="34" charset="0"/>
                <a:cs typeface="Arial" panose="020B0604020202020204" pitchFamily="34" charset="0"/>
              </a:rPr>
              <a:t>KPS ≥70%</a:t>
            </a:r>
          </a:p>
          <a:p>
            <a:pPr defTabSz="892175" eaLnBrk="0" fontAlgn="auto" hangingPunct="0">
              <a:spcBef>
                <a:spcPts val="0"/>
              </a:spcBef>
              <a:spcAft>
                <a:spcPct val="30000"/>
              </a:spcAft>
            </a:pPr>
            <a:r>
              <a:rPr lang="en-US" altLang="zh-CN" dirty="0">
                <a:solidFill>
                  <a:srgbClr val="FFFFFF"/>
                </a:solidFill>
                <a:latin typeface="Arial" panose="020B0604020202020204" pitchFamily="34" charset="0"/>
                <a:cs typeface="Arial" panose="020B0604020202020204" pitchFamily="34" charset="0"/>
              </a:rPr>
              <a:t>(n=417)</a:t>
            </a:r>
          </a:p>
        </p:txBody>
      </p:sp>
      <p:sp>
        <p:nvSpPr>
          <p:cNvPr id="16" name="Rectangle 9"/>
          <p:cNvSpPr txBox="1">
            <a:spLocks noChangeArrowheads="1"/>
          </p:cNvSpPr>
          <p:nvPr/>
        </p:nvSpPr>
        <p:spPr bwMode="auto">
          <a:xfrm>
            <a:off x="479424" y="5226726"/>
            <a:ext cx="4130676" cy="76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a:t>
            </a:r>
          </a:p>
          <a:p>
            <a:pPr>
              <a:buClr>
                <a:srgbClr val="043882"/>
              </a:buClr>
            </a:pPr>
            <a:r>
              <a:rPr lang="en-US" dirty="0"/>
              <a:t>OS (previously </a:t>
            </a:r>
            <a:r>
              <a:rPr lang="en-US" dirty="0" smtClean="0"/>
              <a:t>reported)</a:t>
            </a:r>
            <a:endParaRPr lang="en-GB" kern="0" dirty="0" smtClean="0"/>
          </a:p>
        </p:txBody>
      </p:sp>
      <p:sp>
        <p:nvSpPr>
          <p:cNvPr id="17" name="Content Placeholder 26"/>
          <p:cNvSpPr txBox="1">
            <a:spLocks/>
          </p:cNvSpPr>
          <p:nvPr/>
        </p:nvSpPr>
        <p:spPr>
          <a:xfrm>
            <a:off x="4762500" y="5226726"/>
            <a:ext cx="4130675" cy="7651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US" dirty="0" err="1"/>
              <a:t>QoL</a:t>
            </a:r>
            <a:r>
              <a:rPr lang="en-US" dirty="0"/>
              <a:t> </a:t>
            </a:r>
            <a:r>
              <a:rPr lang="en-US" dirty="0" smtClean="0"/>
              <a:t>and global health </a:t>
            </a:r>
            <a:br>
              <a:rPr lang="en-US" dirty="0" smtClean="0"/>
            </a:br>
            <a:r>
              <a:rPr lang="en-US" dirty="0" smtClean="0"/>
              <a:t>(</a:t>
            </a:r>
            <a:r>
              <a:rPr lang="en-US" dirty="0" smtClean="0"/>
              <a:t>EORTC-QLQC30</a:t>
            </a:r>
            <a:r>
              <a:rPr lang="en-US" dirty="0" smtClean="0"/>
              <a:t>)</a:t>
            </a:r>
            <a:endParaRPr lang="en-US" dirty="0"/>
          </a:p>
        </p:txBody>
      </p:sp>
      <p:cxnSp>
        <p:nvCxnSpPr>
          <p:cNvPr id="18" name="AutoShape 16"/>
          <p:cNvCxnSpPr>
            <a:cxnSpLocks noChangeShapeType="1"/>
            <a:stCxn id="7" idx="4"/>
            <a:endCxn id="21" idx="1"/>
          </p:cNvCxnSpPr>
          <p:nvPr/>
        </p:nvCxnSpPr>
        <p:spPr bwMode="auto">
          <a:xfrm rot="16200000" flipH="1">
            <a:off x="4360178" y="4040078"/>
            <a:ext cx="402169" cy="427255"/>
          </a:xfrm>
          <a:prstGeom prst="bentConnector2">
            <a:avLst/>
          </a:prstGeom>
          <a:noFill/>
          <a:ln w="57150">
            <a:solidFill>
              <a:schemeClr val="bg2">
                <a:lumMod val="60000"/>
                <a:lumOff val="40000"/>
              </a:schemeClr>
            </a:solidFill>
            <a:round/>
            <a:headEnd/>
            <a:tailEnd type="triangle" w="med" len="med"/>
          </a:ln>
        </p:spPr>
      </p:cxnSp>
      <p:cxnSp>
        <p:nvCxnSpPr>
          <p:cNvPr id="20" name="AutoShape 20"/>
          <p:cNvCxnSpPr>
            <a:cxnSpLocks noChangeShapeType="1"/>
            <a:stCxn id="21" idx="3"/>
            <a:endCxn id="25" idx="1"/>
          </p:cNvCxnSpPr>
          <p:nvPr/>
        </p:nvCxnSpPr>
        <p:spPr bwMode="auto">
          <a:xfrm>
            <a:off x="7762890" y="4454791"/>
            <a:ext cx="477483"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774890" y="3878791"/>
            <a:ext cx="2988000" cy="1152000"/>
          </a:xfrm>
          <a:prstGeom prst="rect">
            <a:avLst/>
          </a:prstGeom>
          <a:solidFill>
            <a:schemeClr val="accent2"/>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en-US" altLang="zh-CN" dirty="0" smtClean="0">
                <a:solidFill>
                  <a:srgbClr val="4D4D4D"/>
                </a:solidFill>
                <a:latin typeface="Arial" panose="020B0604020202020204" pitchFamily="34" charset="0"/>
                <a:cs typeface="Arial" panose="020B0604020202020204" pitchFamily="34" charset="0"/>
              </a:rPr>
              <a:t>5FU </a:t>
            </a:r>
            <a:r>
              <a:rPr lang="en-US" altLang="zh-CN" dirty="0">
                <a:solidFill>
                  <a:srgbClr val="4D4D4D"/>
                </a:solidFill>
                <a:latin typeface="Arial" panose="020B0604020202020204" pitchFamily="34" charset="0"/>
                <a:cs typeface="Arial" panose="020B0604020202020204" pitchFamily="34" charset="0"/>
              </a:rPr>
              <a:t>2000 mg/m</a:t>
            </a:r>
            <a:r>
              <a:rPr lang="en-US" altLang="zh-CN" baseline="30000" dirty="0">
                <a:solidFill>
                  <a:srgbClr val="4D4D4D"/>
                </a:solidFill>
                <a:latin typeface="Arial" panose="020B0604020202020204" pitchFamily="34" charset="0"/>
                <a:cs typeface="Arial" panose="020B0604020202020204" pitchFamily="34" charset="0"/>
              </a:rPr>
              <a:t>2</a:t>
            </a:r>
            <a:r>
              <a:rPr lang="en-US" altLang="zh-CN" dirty="0">
                <a:solidFill>
                  <a:srgbClr val="4D4D4D"/>
                </a:solidFill>
                <a:latin typeface="Arial" panose="020B0604020202020204" pitchFamily="34" charset="0"/>
                <a:cs typeface="Arial" panose="020B0604020202020204" pitchFamily="34" charset="0"/>
              </a:rPr>
              <a:t> + </a:t>
            </a:r>
            <a:r>
              <a:rPr lang="en-US" altLang="zh-CN" dirty="0" smtClean="0">
                <a:solidFill>
                  <a:srgbClr val="4D4D4D"/>
                </a:solidFill>
                <a:latin typeface="Arial" panose="020B0604020202020204" pitchFamily="34" charset="0"/>
                <a:cs typeface="Arial" panose="020B0604020202020204" pitchFamily="34" charset="0"/>
              </a:rPr>
              <a:t>Leucovorin </a:t>
            </a:r>
            <a:r>
              <a:rPr lang="en-US" altLang="zh-CN" dirty="0">
                <a:solidFill>
                  <a:srgbClr val="4D4D4D"/>
                </a:solidFill>
                <a:latin typeface="Arial" panose="020B0604020202020204" pitchFamily="34" charset="0"/>
                <a:cs typeface="Arial" panose="020B0604020202020204" pitchFamily="34" charset="0"/>
              </a:rPr>
              <a:t>200 mg/m</a:t>
            </a:r>
            <a:r>
              <a:rPr lang="en-US" altLang="zh-CN" baseline="30000" dirty="0">
                <a:solidFill>
                  <a:srgbClr val="4D4D4D"/>
                </a:solidFill>
                <a:latin typeface="Arial" panose="020B0604020202020204" pitchFamily="34" charset="0"/>
                <a:cs typeface="Arial" panose="020B0604020202020204" pitchFamily="34" charset="0"/>
              </a:rPr>
              <a:t>2</a:t>
            </a:r>
            <a:r>
              <a:rPr lang="en-US" altLang="zh-CN" dirty="0">
                <a:solidFill>
                  <a:srgbClr val="4D4D4D"/>
                </a:solidFill>
                <a:latin typeface="Arial" panose="020B0604020202020204" pitchFamily="34" charset="0"/>
                <a:cs typeface="Arial" panose="020B0604020202020204" pitchFamily="34" charset="0"/>
              </a:rPr>
              <a:t> q6w combination control (n=83)</a:t>
            </a:r>
          </a:p>
        </p:txBody>
      </p:sp>
      <p:sp>
        <p:nvSpPr>
          <p:cNvPr id="24" name="AutoShape 12"/>
          <p:cNvSpPr>
            <a:spLocks noChangeArrowheads="1"/>
          </p:cNvSpPr>
          <p:nvPr/>
        </p:nvSpPr>
        <p:spPr bwMode="auto">
          <a:xfrm>
            <a:off x="8240373" y="2785121"/>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25" name="AutoShape 12"/>
          <p:cNvSpPr>
            <a:spLocks noChangeArrowheads="1"/>
          </p:cNvSpPr>
          <p:nvPr/>
        </p:nvSpPr>
        <p:spPr bwMode="auto">
          <a:xfrm>
            <a:off x="8240373" y="4190472"/>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Tree>
    <p:custDataLst>
      <p:tags r:id="rId1"/>
    </p:custDataLst>
    <p:extLst>
      <p:ext uri="{BB962C8B-B14F-4D97-AF65-F5344CB8AC3E}">
        <p14:creationId xmlns:p14="http://schemas.microsoft.com/office/powerpoint/2010/main" val="2735089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nSpc>
                <a:spcPct val="90000"/>
              </a:lnSpc>
            </a:pPr>
            <a:r>
              <a:rPr lang="en-GB" dirty="0"/>
              <a:t>O-004: Effects of </a:t>
            </a:r>
            <a:r>
              <a:rPr lang="en-GB" dirty="0" err="1"/>
              <a:t>nal</a:t>
            </a:r>
            <a:r>
              <a:rPr lang="en-GB" dirty="0"/>
              <a:t>-IRI (MM-398) ± 5-fluorouracil on quality of life (</a:t>
            </a:r>
            <a:r>
              <a:rPr lang="en-GB" dirty="0" err="1"/>
              <a:t>QoL</a:t>
            </a:r>
            <a:r>
              <a:rPr lang="en-GB" dirty="0"/>
              <a:t>) in NAPOLI-1: A phase 3 study in patients with metastatic pancreatic ductal adenocarcinoma (</a:t>
            </a:r>
            <a:r>
              <a:rPr lang="en-GB" dirty="0" err="1"/>
              <a:t>mPDAC</a:t>
            </a:r>
            <a:r>
              <a:rPr lang="en-GB" dirty="0"/>
              <a:t>) previously treated with gemcitabine – </a:t>
            </a:r>
            <a:r>
              <a:rPr lang="en-GB" dirty="0" err="1"/>
              <a:t>Hubner</a:t>
            </a:r>
            <a:r>
              <a:rPr lang="en-GB" dirty="0"/>
              <a:t> R, et al </a:t>
            </a:r>
            <a:endParaRPr lang="en-GB" altLang="zh-CN" dirty="0" smtClean="0"/>
          </a:p>
        </p:txBody>
      </p:sp>
      <p:sp>
        <p:nvSpPr>
          <p:cNvPr id="16" name="Text Placeholder 15"/>
          <p:cNvSpPr>
            <a:spLocks noGrp="1"/>
          </p:cNvSpPr>
          <p:nvPr>
            <p:ph type="body" sz="quarter" idx="10"/>
          </p:nvPr>
        </p:nvSpPr>
        <p:spPr/>
        <p:txBody>
          <a:bodyPr/>
          <a:lstStyle/>
          <a:p>
            <a:r>
              <a:rPr lang="en-GB" dirty="0"/>
              <a:t>* '</a:t>
            </a:r>
            <a:r>
              <a:rPr lang="en-GB" dirty="0" err="1"/>
              <a:t>Benjamini</a:t>
            </a:r>
            <a:r>
              <a:rPr lang="en-GB" dirty="0"/>
              <a:t>-Hochberg-adjusted </a:t>
            </a:r>
            <a:r>
              <a:rPr lang="en-GB" dirty="0" smtClean="0"/>
              <a:t>p-value.</a:t>
            </a:r>
            <a:endParaRPr lang="en-GB" dirty="0"/>
          </a:p>
        </p:txBody>
      </p:sp>
      <p:sp>
        <p:nvSpPr>
          <p:cNvPr id="17" name="Text Placeholder 16"/>
          <p:cNvSpPr>
            <a:spLocks noGrp="1"/>
          </p:cNvSpPr>
          <p:nvPr>
            <p:ph type="body" sz="quarter" idx="11"/>
          </p:nvPr>
        </p:nvSpPr>
        <p:spPr>
          <a:xfrm>
            <a:off x="3822700" y="6096000"/>
            <a:ext cx="4956175" cy="487363"/>
          </a:xfrm>
        </p:spPr>
        <p:txBody>
          <a:bodyPr/>
          <a:lstStyle/>
          <a:p>
            <a:r>
              <a:rPr lang="en-GB" dirty="0" err="1"/>
              <a:t>Hubner</a:t>
            </a:r>
            <a:r>
              <a:rPr lang="en-GB" dirty="0"/>
              <a:t> et al. </a:t>
            </a:r>
            <a:r>
              <a:rPr lang="it-IT" dirty="0"/>
              <a:t>Ann Oncol 2016; 27 (suppl 2): </a:t>
            </a:r>
            <a:r>
              <a:rPr lang="en-GB" dirty="0" err="1"/>
              <a:t>abstr</a:t>
            </a:r>
            <a:r>
              <a:rPr lang="en-GB" dirty="0"/>
              <a:t> O-004</a:t>
            </a:r>
          </a:p>
        </p:txBody>
      </p:sp>
      <p:sp>
        <p:nvSpPr>
          <p:cNvPr id="30" name="TextBox 29"/>
          <p:cNvSpPr txBox="1"/>
          <p:nvPr/>
        </p:nvSpPr>
        <p:spPr>
          <a:xfrm>
            <a:off x="369888" y="1272517"/>
            <a:ext cx="8404225" cy="338554"/>
          </a:xfrm>
          <a:prstGeom prst="rect">
            <a:avLst/>
          </a:prstGeom>
          <a:noFill/>
        </p:spPr>
        <p:txBody>
          <a:bodyPr wrap="square" lIns="0" rtlCol="0">
            <a:spAutoFit/>
          </a:bodyPr>
          <a:lstStyle/>
          <a:p>
            <a:pPr fontAlgn="auto">
              <a:spcBef>
                <a:spcPts val="0"/>
              </a:spcBef>
              <a:spcAft>
                <a:spcPts val="400"/>
              </a:spcAft>
              <a:buClr>
                <a:srgbClr val="043882"/>
              </a:buClr>
            </a:pPr>
            <a:r>
              <a:rPr lang="en-GB" sz="1600" b="1" dirty="0" smtClean="0">
                <a:solidFill>
                  <a:srgbClr val="4D4D4D"/>
                </a:solidFill>
                <a:latin typeface="Arial"/>
                <a:cs typeface="Arial"/>
              </a:rPr>
              <a:t>Key results</a:t>
            </a:r>
          </a:p>
        </p:txBody>
      </p:sp>
      <p:grpSp>
        <p:nvGrpSpPr>
          <p:cNvPr id="12" name="Group 11"/>
          <p:cNvGrpSpPr/>
          <p:nvPr/>
        </p:nvGrpSpPr>
        <p:grpSpPr>
          <a:xfrm>
            <a:off x="369888" y="1735169"/>
            <a:ext cx="7930510" cy="2079060"/>
            <a:chOff x="981711" y="2299076"/>
            <a:chExt cx="7930510" cy="3835496"/>
          </a:xfrm>
        </p:grpSpPr>
        <p:sp>
          <p:nvSpPr>
            <p:cNvPr id="13" name="Rectangle 12"/>
            <p:cNvSpPr/>
            <p:nvPr/>
          </p:nvSpPr>
          <p:spPr>
            <a:xfrm>
              <a:off x="1923670" y="2698494"/>
              <a:ext cx="324000" cy="392228"/>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14" name="Text Box 106"/>
            <p:cNvSpPr txBox="1">
              <a:spLocks noChangeArrowheads="1"/>
            </p:cNvSpPr>
            <p:nvPr/>
          </p:nvSpPr>
          <p:spPr bwMode="auto">
            <a:xfrm>
              <a:off x="1052243" y="4356735"/>
              <a:ext cx="43954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en-GB" altLang="en-US" sz="1000" b="1" dirty="0" smtClean="0">
                  <a:solidFill>
                    <a:srgbClr val="000000"/>
                  </a:solidFill>
                  <a:latin typeface="Arial" panose="020B0604020202020204" pitchFamily="34" charset="0"/>
                  <a:cs typeface="Arial" panose="020B0604020202020204" pitchFamily="34" charset="0"/>
                </a:rPr>
                <a:t>40%</a:t>
              </a:r>
              <a:endParaRPr lang="en-GB" altLang="en-US" sz="1000" b="1" dirty="0">
                <a:solidFill>
                  <a:srgbClr val="000000"/>
                </a:solidFill>
                <a:latin typeface="Arial" panose="020B0604020202020204" pitchFamily="34" charset="0"/>
                <a:cs typeface="Arial" panose="020B0604020202020204" pitchFamily="34" charset="0"/>
              </a:endParaRPr>
            </a:p>
          </p:txBody>
        </p:sp>
        <p:sp>
          <p:nvSpPr>
            <p:cNvPr id="15" name="Text Box 108"/>
            <p:cNvSpPr txBox="1">
              <a:spLocks noChangeArrowheads="1"/>
            </p:cNvSpPr>
            <p:nvPr/>
          </p:nvSpPr>
          <p:spPr bwMode="auto">
            <a:xfrm>
              <a:off x="1052243" y="3770721"/>
              <a:ext cx="43954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en-GB" altLang="en-US" sz="1000" b="1" dirty="0" smtClean="0">
                  <a:solidFill>
                    <a:srgbClr val="000000"/>
                  </a:solidFill>
                  <a:latin typeface="Arial" panose="020B0604020202020204" pitchFamily="34" charset="0"/>
                  <a:cs typeface="Arial" panose="020B0604020202020204" pitchFamily="34" charset="0"/>
                </a:rPr>
                <a:t>60%</a:t>
              </a:r>
              <a:endParaRPr lang="en-GB" altLang="en-US" sz="1000" b="1" dirty="0">
                <a:solidFill>
                  <a:srgbClr val="000000"/>
                </a:solidFill>
                <a:latin typeface="Arial" panose="020B0604020202020204" pitchFamily="34" charset="0"/>
                <a:cs typeface="Arial" panose="020B0604020202020204" pitchFamily="34" charset="0"/>
              </a:endParaRPr>
            </a:p>
          </p:txBody>
        </p:sp>
        <p:sp>
          <p:nvSpPr>
            <p:cNvPr id="18" name="Text Box 110"/>
            <p:cNvSpPr txBox="1">
              <a:spLocks noChangeArrowheads="1"/>
            </p:cNvSpPr>
            <p:nvPr/>
          </p:nvSpPr>
          <p:spPr bwMode="auto">
            <a:xfrm>
              <a:off x="1052243" y="3146862"/>
              <a:ext cx="43954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en-GB" altLang="en-US" sz="1000" b="1" dirty="0" smtClean="0">
                  <a:solidFill>
                    <a:srgbClr val="000000"/>
                  </a:solidFill>
                  <a:latin typeface="Arial" panose="020B0604020202020204" pitchFamily="34" charset="0"/>
                  <a:cs typeface="Arial" panose="020B0604020202020204" pitchFamily="34" charset="0"/>
                </a:rPr>
                <a:t>80%</a:t>
              </a:r>
              <a:endParaRPr lang="en-GB" altLang="en-US" sz="1000" b="1" dirty="0">
                <a:solidFill>
                  <a:srgbClr val="000000"/>
                </a:solidFill>
                <a:latin typeface="Arial" panose="020B0604020202020204" pitchFamily="34" charset="0"/>
                <a:cs typeface="Arial" panose="020B0604020202020204" pitchFamily="34" charset="0"/>
              </a:endParaRPr>
            </a:p>
          </p:txBody>
        </p:sp>
        <p:sp>
          <p:nvSpPr>
            <p:cNvPr id="19" name="Text Box 112"/>
            <p:cNvSpPr txBox="1">
              <a:spLocks noChangeArrowheads="1"/>
            </p:cNvSpPr>
            <p:nvPr/>
          </p:nvSpPr>
          <p:spPr bwMode="auto">
            <a:xfrm>
              <a:off x="981711" y="2590506"/>
              <a:ext cx="5100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en-GB" altLang="en-US" sz="1000" b="1" dirty="0" smtClean="0">
                  <a:solidFill>
                    <a:srgbClr val="000000"/>
                  </a:solidFill>
                  <a:latin typeface="Arial" panose="020B0604020202020204" pitchFamily="34" charset="0"/>
                  <a:cs typeface="Arial" panose="020B0604020202020204" pitchFamily="34" charset="0"/>
                </a:rPr>
                <a:t>100%</a:t>
              </a:r>
              <a:endParaRPr lang="en-GB" altLang="en-US" sz="1000" b="1" dirty="0">
                <a:solidFill>
                  <a:srgbClr val="000000"/>
                </a:solidFill>
                <a:latin typeface="Arial" panose="020B0604020202020204" pitchFamily="34" charset="0"/>
                <a:cs typeface="Arial" panose="020B0604020202020204" pitchFamily="34" charset="0"/>
              </a:endParaRPr>
            </a:p>
          </p:txBody>
        </p:sp>
        <p:sp>
          <p:nvSpPr>
            <p:cNvPr id="20" name="Text Box 113"/>
            <p:cNvSpPr txBox="1">
              <a:spLocks noChangeArrowheads="1"/>
            </p:cNvSpPr>
            <p:nvPr/>
          </p:nvSpPr>
          <p:spPr bwMode="auto">
            <a:xfrm>
              <a:off x="1052243" y="4940408"/>
              <a:ext cx="43954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en-GB" altLang="en-US" sz="1000" b="1" dirty="0" smtClean="0">
                  <a:solidFill>
                    <a:srgbClr val="000000"/>
                  </a:solidFill>
                  <a:latin typeface="Arial" panose="020B0604020202020204" pitchFamily="34" charset="0"/>
                  <a:cs typeface="Arial" panose="020B0604020202020204" pitchFamily="34" charset="0"/>
                </a:rPr>
                <a:t>20%</a:t>
              </a:r>
              <a:endParaRPr lang="en-GB" altLang="en-US" sz="1000" b="1" dirty="0">
                <a:solidFill>
                  <a:srgbClr val="000000"/>
                </a:solidFill>
                <a:latin typeface="Arial" panose="020B0604020202020204" pitchFamily="34" charset="0"/>
                <a:cs typeface="Arial" panose="020B0604020202020204" pitchFamily="34" charset="0"/>
              </a:endParaRPr>
            </a:p>
          </p:txBody>
        </p:sp>
        <p:sp>
          <p:nvSpPr>
            <p:cNvPr id="21" name="Text Box 115"/>
            <p:cNvSpPr txBox="1">
              <a:spLocks noChangeArrowheads="1"/>
            </p:cNvSpPr>
            <p:nvPr/>
          </p:nvSpPr>
          <p:spPr bwMode="auto">
            <a:xfrm>
              <a:off x="1122774" y="5566818"/>
              <a:ext cx="36901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en-GB" altLang="en-US" sz="1000" b="1" dirty="0" smtClean="0">
                  <a:solidFill>
                    <a:srgbClr val="000000"/>
                  </a:solidFill>
                  <a:latin typeface="Arial" panose="020B0604020202020204" pitchFamily="34" charset="0"/>
                  <a:cs typeface="Arial" panose="020B0604020202020204" pitchFamily="34" charset="0"/>
                </a:rPr>
                <a:t>0%</a:t>
              </a:r>
              <a:endParaRPr lang="en-GB" altLang="en-US" sz="1000" b="1" dirty="0">
                <a:solidFill>
                  <a:srgbClr val="000000"/>
                </a:solidFill>
                <a:latin typeface="Arial" panose="020B0604020202020204" pitchFamily="34" charset="0"/>
                <a:cs typeface="Arial" panose="020B0604020202020204" pitchFamily="34" charset="0"/>
              </a:endParaRPr>
            </a:p>
          </p:txBody>
        </p:sp>
        <p:sp>
          <p:nvSpPr>
            <p:cNvPr id="22" name="Freeform 144"/>
            <p:cNvSpPr>
              <a:spLocks/>
            </p:cNvSpPr>
            <p:nvPr/>
          </p:nvSpPr>
          <p:spPr bwMode="auto">
            <a:xfrm>
              <a:off x="1596417" y="2690473"/>
              <a:ext cx="5442471" cy="2981741"/>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sz="1400">
                <a:solidFill>
                  <a:srgbClr val="82786F"/>
                </a:solidFill>
                <a:latin typeface="Arial" panose="020B0604020202020204" pitchFamily="34" charset="0"/>
                <a:cs typeface="Arial" panose="020B0604020202020204" pitchFamily="34" charset="0"/>
              </a:endParaRPr>
            </a:p>
          </p:txBody>
        </p:sp>
        <p:sp>
          <p:nvSpPr>
            <p:cNvPr id="23" name="Line 145"/>
            <p:cNvSpPr>
              <a:spLocks noChangeShapeType="1"/>
            </p:cNvSpPr>
            <p:nvPr/>
          </p:nvSpPr>
          <p:spPr bwMode="auto">
            <a:xfrm>
              <a:off x="1482554" y="2717338"/>
              <a:ext cx="11560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sz="1000">
                <a:solidFill>
                  <a:srgbClr val="82786F"/>
                </a:solidFill>
                <a:latin typeface="Arial" panose="020B0604020202020204" pitchFamily="34" charset="0"/>
                <a:cs typeface="Arial" panose="020B0604020202020204" pitchFamily="34" charset="0"/>
              </a:endParaRPr>
            </a:p>
          </p:txBody>
        </p:sp>
        <p:sp>
          <p:nvSpPr>
            <p:cNvPr id="24" name="Line 146"/>
            <p:cNvSpPr>
              <a:spLocks noChangeShapeType="1"/>
            </p:cNvSpPr>
            <p:nvPr/>
          </p:nvSpPr>
          <p:spPr bwMode="auto">
            <a:xfrm>
              <a:off x="1482554" y="2988106"/>
              <a:ext cx="11560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sz="1000">
                <a:solidFill>
                  <a:srgbClr val="82786F"/>
                </a:solidFill>
                <a:latin typeface="Arial" panose="020B0604020202020204" pitchFamily="34" charset="0"/>
                <a:cs typeface="Arial" panose="020B0604020202020204" pitchFamily="34" charset="0"/>
              </a:endParaRPr>
            </a:p>
          </p:txBody>
        </p:sp>
        <p:sp>
          <p:nvSpPr>
            <p:cNvPr id="25" name="Line 147"/>
            <p:cNvSpPr>
              <a:spLocks noChangeShapeType="1"/>
            </p:cNvSpPr>
            <p:nvPr/>
          </p:nvSpPr>
          <p:spPr bwMode="auto">
            <a:xfrm>
              <a:off x="1482554" y="3273713"/>
              <a:ext cx="11560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sz="1000">
                <a:solidFill>
                  <a:srgbClr val="82786F"/>
                </a:solidFill>
                <a:latin typeface="Arial" panose="020B0604020202020204" pitchFamily="34" charset="0"/>
                <a:cs typeface="Arial" panose="020B0604020202020204" pitchFamily="34" charset="0"/>
              </a:endParaRPr>
            </a:p>
          </p:txBody>
        </p:sp>
        <p:sp>
          <p:nvSpPr>
            <p:cNvPr id="26" name="Line 148"/>
            <p:cNvSpPr>
              <a:spLocks noChangeShapeType="1"/>
            </p:cNvSpPr>
            <p:nvPr/>
          </p:nvSpPr>
          <p:spPr bwMode="auto">
            <a:xfrm>
              <a:off x="1482554" y="3570745"/>
              <a:ext cx="11560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sz="1000">
                <a:solidFill>
                  <a:srgbClr val="82786F"/>
                </a:solidFill>
                <a:latin typeface="Arial" panose="020B0604020202020204" pitchFamily="34" charset="0"/>
                <a:cs typeface="Arial" panose="020B0604020202020204" pitchFamily="34" charset="0"/>
              </a:endParaRPr>
            </a:p>
          </p:txBody>
        </p:sp>
        <p:sp>
          <p:nvSpPr>
            <p:cNvPr id="27" name="Line 150"/>
            <p:cNvSpPr>
              <a:spLocks noChangeShapeType="1"/>
            </p:cNvSpPr>
            <p:nvPr/>
          </p:nvSpPr>
          <p:spPr bwMode="auto">
            <a:xfrm>
              <a:off x="1482554" y="5387208"/>
              <a:ext cx="11560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sz="1000">
                <a:solidFill>
                  <a:srgbClr val="82786F"/>
                </a:solidFill>
                <a:latin typeface="Arial" panose="020B0604020202020204" pitchFamily="34" charset="0"/>
                <a:cs typeface="Arial" panose="020B0604020202020204" pitchFamily="34" charset="0"/>
              </a:endParaRPr>
            </a:p>
          </p:txBody>
        </p:sp>
        <p:sp>
          <p:nvSpPr>
            <p:cNvPr id="28" name="Line 151"/>
            <p:cNvSpPr>
              <a:spLocks noChangeShapeType="1"/>
            </p:cNvSpPr>
            <p:nvPr/>
          </p:nvSpPr>
          <p:spPr bwMode="auto">
            <a:xfrm>
              <a:off x="1482554" y="5067327"/>
              <a:ext cx="11560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sz="1000">
                <a:solidFill>
                  <a:srgbClr val="82786F"/>
                </a:solidFill>
                <a:latin typeface="Arial" panose="020B0604020202020204" pitchFamily="34" charset="0"/>
                <a:cs typeface="Arial" panose="020B0604020202020204" pitchFamily="34" charset="0"/>
              </a:endParaRPr>
            </a:p>
          </p:txBody>
        </p:sp>
        <p:sp>
          <p:nvSpPr>
            <p:cNvPr id="29" name="Line 152"/>
            <p:cNvSpPr>
              <a:spLocks noChangeShapeType="1"/>
            </p:cNvSpPr>
            <p:nvPr/>
          </p:nvSpPr>
          <p:spPr bwMode="auto">
            <a:xfrm>
              <a:off x="1482554" y="4770296"/>
              <a:ext cx="11560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sz="1000">
                <a:solidFill>
                  <a:srgbClr val="82786F"/>
                </a:solidFill>
                <a:latin typeface="Arial" panose="020B0604020202020204" pitchFamily="34" charset="0"/>
                <a:cs typeface="Arial" panose="020B0604020202020204" pitchFamily="34" charset="0"/>
              </a:endParaRPr>
            </a:p>
          </p:txBody>
        </p:sp>
        <p:sp>
          <p:nvSpPr>
            <p:cNvPr id="32" name="Line 153"/>
            <p:cNvSpPr>
              <a:spLocks noChangeShapeType="1"/>
            </p:cNvSpPr>
            <p:nvPr/>
          </p:nvSpPr>
          <p:spPr bwMode="auto">
            <a:xfrm>
              <a:off x="1482554" y="4484688"/>
              <a:ext cx="11560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sz="1000">
                <a:solidFill>
                  <a:srgbClr val="82786F"/>
                </a:solidFill>
                <a:latin typeface="Arial" panose="020B0604020202020204" pitchFamily="34" charset="0"/>
                <a:cs typeface="Arial" panose="020B0604020202020204" pitchFamily="34" charset="0"/>
              </a:endParaRPr>
            </a:p>
          </p:txBody>
        </p:sp>
        <p:sp>
          <p:nvSpPr>
            <p:cNvPr id="33" name="Line 154"/>
            <p:cNvSpPr>
              <a:spLocks noChangeShapeType="1"/>
            </p:cNvSpPr>
            <p:nvPr/>
          </p:nvSpPr>
          <p:spPr bwMode="auto">
            <a:xfrm>
              <a:off x="1482554" y="4176233"/>
              <a:ext cx="11560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sz="1000">
                <a:solidFill>
                  <a:srgbClr val="82786F"/>
                </a:solidFill>
                <a:latin typeface="Arial" panose="020B0604020202020204" pitchFamily="34" charset="0"/>
                <a:cs typeface="Arial" panose="020B0604020202020204" pitchFamily="34" charset="0"/>
              </a:endParaRPr>
            </a:p>
          </p:txBody>
        </p:sp>
        <p:sp>
          <p:nvSpPr>
            <p:cNvPr id="34" name="Line 155"/>
            <p:cNvSpPr>
              <a:spLocks noChangeShapeType="1"/>
            </p:cNvSpPr>
            <p:nvPr/>
          </p:nvSpPr>
          <p:spPr bwMode="auto">
            <a:xfrm>
              <a:off x="1482554" y="3902050"/>
              <a:ext cx="11560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sz="1000">
                <a:solidFill>
                  <a:srgbClr val="82786F"/>
                </a:solidFill>
                <a:latin typeface="Arial" panose="020B0604020202020204" pitchFamily="34" charset="0"/>
                <a:cs typeface="Arial" panose="020B0604020202020204" pitchFamily="34" charset="0"/>
              </a:endParaRPr>
            </a:p>
          </p:txBody>
        </p:sp>
        <p:sp>
          <p:nvSpPr>
            <p:cNvPr id="35" name="Text Box 88"/>
            <p:cNvSpPr txBox="1">
              <a:spLocks noChangeArrowheads="1"/>
            </p:cNvSpPr>
            <p:nvPr/>
          </p:nvSpPr>
          <p:spPr bwMode="auto">
            <a:xfrm>
              <a:off x="1458402" y="5734462"/>
              <a:ext cx="9733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GB" altLang="en-US" sz="1000" b="1" dirty="0" smtClean="0">
                  <a:solidFill>
                    <a:srgbClr val="000000"/>
                  </a:solidFill>
                  <a:latin typeface="Arial" panose="020B0604020202020204" pitchFamily="34" charset="0"/>
                  <a:cs typeface="Arial" panose="020B0604020202020204" pitchFamily="34" charset="0"/>
                </a:rPr>
                <a:t>Global</a:t>
              </a:r>
              <a:br>
                <a:rPr lang="en-GB" altLang="en-US" sz="1000" b="1" dirty="0" smtClean="0">
                  <a:solidFill>
                    <a:srgbClr val="000000"/>
                  </a:solidFill>
                  <a:latin typeface="Arial" panose="020B0604020202020204" pitchFamily="34" charset="0"/>
                  <a:cs typeface="Arial" panose="020B0604020202020204" pitchFamily="34" charset="0"/>
                </a:rPr>
              </a:br>
              <a:r>
                <a:rPr lang="en-GB" altLang="en-US" sz="1000" b="1" dirty="0" smtClean="0">
                  <a:solidFill>
                    <a:srgbClr val="000000"/>
                  </a:solidFill>
                  <a:latin typeface="Arial" panose="020B0604020202020204" pitchFamily="34" charset="0"/>
                  <a:cs typeface="Arial" panose="020B0604020202020204" pitchFamily="34" charset="0"/>
                </a:rPr>
                <a:t>health status</a:t>
              </a:r>
              <a:endParaRPr lang="en-GB" altLang="en-US" sz="1000" b="1" dirty="0">
                <a:solidFill>
                  <a:srgbClr val="000000"/>
                </a:solidFill>
                <a:latin typeface="Arial" panose="020B0604020202020204" pitchFamily="34" charset="0"/>
                <a:cs typeface="Arial" panose="020B0604020202020204" pitchFamily="34" charset="0"/>
              </a:endParaRPr>
            </a:p>
          </p:txBody>
        </p:sp>
        <p:sp>
          <p:nvSpPr>
            <p:cNvPr id="36" name="Text Box 88"/>
            <p:cNvSpPr txBox="1">
              <a:spLocks noChangeArrowheads="1"/>
            </p:cNvSpPr>
            <p:nvPr/>
          </p:nvSpPr>
          <p:spPr bwMode="auto">
            <a:xfrm>
              <a:off x="2423735" y="5734462"/>
              <a:ext cx="8835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GB" altLang="en-US" sz="1000" b="1" dirty="0" smtClean="0">
                  <a:solidFill>
                    <a:srgbClr val="000000"/>
                  </a:solidFill>
                  <a:latin typeface="Arial" panose="020B0604020202020204" pitchFamily="34" charset="0"/>
                  <a:cs typeface="Arial" panose="020B0604020202020204" pitchFamily="34" charset="0"/>
                </a:rPr>
                <a:t>Physical</a:t>
              </a:r>
              <a:br>
                <a:rPr lang="en-GB" altLang="en-US" sz="1000" b="1" dirty="0" smtClean="0">
                  <a:solidFill>
                    <a:srgbClr val="000000"/>
                  </a:solidFill>
                  <a:latin typeface="Arial" panose="020B0604020202020204" pitchFamily="34" charset="0"/>
                  <a:cs typeface="Arial" panose="020B0604020202020204" pitchFamily="34" charset="0"/>
                </a:rPr>
              </a:br>
              <a:r>
                <a:rPr lang="en-GB" altLang="en-US" sz="1000" b="1" dirty="0" smtClean="0">
                  <a:solidFill>
                    <a:srgbClr val="000000"/>
                  </a:solidFill>
                  <a:latin typeface="Arial" panose="020B0604020202020204" pitchFamily="34" charset="0"/>
                  <a:cs typeface="Arial" panose="020B0604020202020204" pitchFamily="34" charset="0"/>
                </a:rPr>
                <a:t>functioning</a:t>
              </a:r>
              <a:endParaRPr lang="en-GB" altLang="en-US" sz="1000" b="1" dirty="0">
                <a:solidFill>
                  <a:srgbClr val="000000"/>
                </a:solidFill>
                <a:latin typeface="Arial" panose="020B0604020202020204" pitchFamily="34" charset="0"/>
                <a:cs typeface="Arial" panose="020B0604020202020204" pitchFamily="34" charset="0"/>
              </a:endParaRPr>
            </a:p>
          </p:txBody>
        </p:sp>
        <p:sp>
          <p:nvSpPr>
            <p:cNvPr id="37" name="Text Box 88"/>
            <p:cNvSpPr txBox="1">
              <a:spLocks noChangeArrowheads="1"/>
            </p:cNvSpPr>
            <p:nvPr/>
          </p:nvSpPr>
          <p:spPr bwMode="auto">
            <a:xfrm>
              <a:off x="3405579" y="5734462"/>
              <a:ext cx="8835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GB" altLang="en-US" sz="1000" b="1" dirty="0" smtClean="0">
                  <a:solidFill>
                    <a:srgbClr val="000000"/>
                  </a:solidFill>
                  <a:latin typeface="Arial" panose="020B0604020202020204" pitchFamily="34" charset="0"/>
                  <a:cs typeface="Arial" panose="020B0604020202020204" pitchFamily="34" charset="0"/>
                </a:rPr>
                <a:t>Role</a:t>
              </a:r>
              <a:br>
                <a:rPr lang="en-GB" altLang="en-US" sz="1000" b="1" dirty="0" smtClean="0">
                  <a:solidFill>
                    <a:srgbClr val="000000"/>
                  </a:solidFill>
                  <a:latin typeface="Arial" panose="020B0604020202020204" pitchFamily="34" charset="0"/>
                  <a:cs typeface="Arial" panose="020B0604020202020204" pitchFamily="34" charset="0"/>
                </a:rPr>
              </a:br>
              <a:r>
                <a:rPr lang="en-GB" altLang="en-US" sz="1000" b="1" dirty="0" smtClean="0">
                  <a:solidFill>
                    <a:srgbClr val="000000"/>
                  </a:solidFill>
                  <a:latin typeface="Arial" panose="020B0604020202020204" pitchFamily="34" charset="0"/>
                  <a:cs typeface="Arial" panose="020B0604020202020204" pitchFamily="34" charset="0"/>
                </a:rPr>
                <a:t>functioning</a:t>
              </a:r>
              <a:endParaRPr lang="en-GB" altLang="en-US" sz="1000" b="1" dirty="0">
                <a:solidFill>
                  <a:srgbClr val="000000"/>
                </a:solidFill>
                <a:latin typeface="Arial" panose="020B0604020202020204" pitchFamily="34" charset="0"/>
                <a:cs typeface="Arial" panose="020B0604020202020204" pitchFamily="34" charset="0"/>
              </a:endParaRPr>
            </a:p>
          </p:txBody>
        </p:sp>
        <p:sp>
          <p:nvSpPr>
            <p:cNvPr id="38" name="Text Box 88"/>
            <p:cNvSpPr txBox="1">
              <a:spLocks noChangeArrowheads="1"/>
            </p:cNvSpPr>
            <p:nvPr/>
          </p:nvSpPr>
          <p:spPr bwMode="auto">
            <a:xfrm>
              <a:off x="4377594" y="5734462"/>
              <a:ext cx="8835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GB" altLang="en-US" sz="1000" b="1" dirty="0" smtClean="0">
                  <a:solidFill>
                    <a:srgbClr val="000000"/>
                  </a:solidFill>
                  <a:latin typeface="Arial" panose="020B0604020202020204" pitchFamily="34" charset="0"/>
                  <a:cs typeface="Arial" panose="020B0604020202020204" pitchFamily="34" charset="0"/>
                </a:rPr>
                <a:t>Emotional</a:t>
              </a:r>
              <a:br>
                <a:rPr lang="en-GB" altLang="en-US" sz="1000" b="1" dirty="0" smtClean="0">
                  <a:solidFill>
                    <a:srgbClr val="000000"/>
                  </a:solidFill>
                  <a:latin typeface="Arial" panose="020B0604020202020204" pitchFamily="34" charset="0"/>
                  <a:cs typeface="Arial" panose="020B0604020202020204" pitchFamily="34" charset="0"/>
                </a:rPr>
              </a:br>
              <a:r>
                <a:rPr lang="en-GB" altLang="en-US" sz="1000" b="1" dirty="0" smtClean="0">
                  <a:solidFill>
                    <a:srgbClr val="000000"/>
                  </a:solidFill>
                  <a:latin typeface="Arial" panose="020B0604020202020204" pitchFamily="34" charset="0"/>
                  <a:cs typeface="Arial" panose="020B0604020202020204" pitchFamily="34" charset="0"/>
                </a:rPr>
                <a:t>functioning</a:t>
              </a:r>
              <a:endParaRPr lang="en-GB" altLang="en-US" sz="1000" b="1" dirty="0">
                <a:solidFill>
                  <a:srgbClr val="000000"/>
                </a:solidFill>
                <a:latin typeface="Arial" panose="020B0604020202020204" pitchFamily="34" charset="0"/>
                <a:cs typeface="Arial" panose="020B0604020202020204" pitchFamily="34" charset="0"/>
              </a:endParaRPr>
            </a:p>
          </p:txBody>
        </p:sp>
        <p:sp>
          <p:nvSpPr>
            <p:cNvPr id="39" name="Text Box 88"/>
            <p:cNvSpPr txBox="1">
              <a:spLocks noChangeArrowheads="1"/>
            </p:cNvSpPr>
            <p:nvPr/>
          </p:nvSpPr>
          <p:spPr bwMode="auto">
            <a:xfrm>
              <a:off x="5336016" y="5734462"/>
              <a:ext cx="8835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GB" altLang="en-US" sz="1000" b="1" dirty="0" smtClean="0">
                  <a:solidFill>
                    <a:srgbClr val="000000"/>
                  </a:solidFill>
                  <a:latin typeface="Arial" panose="020B0604020202020204" pitchFamily="34" charset="0"/>
                  <a:cs typeface="Arial" panose="020B0604020202020204" pitchFamily="34" charset="0"/>
                </a:rPr>
                <a:t>Cognitive</a:t>
              </a:r>
              <a:br>
                <a:rPr lang="en-GB" altLang="en-US" sz="1000" b="1" dirty="0" smtClean="0">
                  <a:solidFill>
                    <a:srgbClr val="000000"/>
                  </a:solidFill>
                  <a:latin typeface="Arial" panose="020B0604020202020204" pitchFamily="34" charset="0"/>
                  <a:cs typeface="Arial" panose="020B0604020202020204" pitchFamily="34" charset="0"/>
                </a:rPr>
              </a:br>
              <a:r>
                <a:rPr lang="en-GB" altLang="en-US" sz="1000" b="1" dirty="0" smtClean="0">
                  <a:solidFill>
                    <a:srgbClr val="000000"/>
                  </a:solidFill>
                  <a:latin typeface="Arial" panose="020B0604020202020204" pitchFamily="34" charset="0"/>
                  <a:cs typeface="Arial" panose="020B0604020202020204" pitchFamily="34" charset="0"/>
                </a:rPr>
                <a:t>functioning</a:t>
              </a:r>
              <a:endParaRPr lang="en-GB" altLang="en-US" sz="1000" b="1" dirty="0">
                <a:solidFill>
                  <a:srgbClr val="000000"/>
                </a:solidFill>
                <a:latin typeface="Arial" panose="020B0604020202020204" pitchFamily="34" charset="0"/>
                <a:cs typeface="Arial" panose="020B0604020202020204" pitchFamily="34" charset="0"/>
              </a:endParaRPr>
            </a:p>
          </p:txBody>
        </p:sp>
        <p:sp>
          <p:nvSpPr>
            <p:cNvPr id="40" name="Text Box 88"/>
            <p:cNvSpPr txBox="1">
              <a:spLocks noChangeArrowheads="1"/>
            </p:cNvSpPr>
            <p:nvPr/>
          </p:nvSpPr>
          <p:spPr bwMode="auto">
            <a:xfrm>
              <a:off x="6269481" y="5734462"/>
              <a:ext cx="8835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GB" altLang="en-US" sz="1000" b="1" dirty="0" smtClean="0">
                  <a:solidFill>
                    <a:srgbClr val="000000"/>
                  </a:solidFill>
                  <a:latin typeface="Arial" panose="020B0604020202020204" pitchFamily="34" charset="0"/>
                  <a:cs typeface="Arial" panose="020B0604020202020204" pitchFamily="34" charset="0"/>
                </a:rPr>
                <a:t>Social</a:t>
              </a:r>
              <a:br>
                <a:rPr lang="en-GB" altLang="en-US" sz="1000" b="1" dirty="0" smtClean="0">
                  <a:solidFill>
                    <a:srgbClr val="000000"/>
                  </a:solidFill>
                  <a:latin typeface="Arial" panose="020B0604020202020204" pitchFamily="34" charset="0"/>
                  <a:cs typeface="Arial" panose="020B0604020202020204" pitchFamily="34" charset="0"/>
                </a:rPr>
              </a:br>
              <a:r>
                <a:rPr lang="en-GB" altLang="en-US" sz="1000" b="1" dirty="0" smtClean="0">
                  <a:solidFill>
                    <a:srgbClr val="000000"/>
                  </a:solidFill>
                  <a:latin typeface="Arial" panose="020B0604020202020204" pitchFamily="34" charset="0"/>
                  <a:cs typeface="Arial" panose="020B0604020202020204" pitchFamily="34" charset="0"/>
                </a:rPr>
                <a:t>functioning</a:t>
              </a:r>
              <a:endParaRPr lang="en-GB" altLang="en-US" sz="1000" b="1" dirty="0">
                <a:solidFill>
                  <a:srgbClr val="000000"/>
                </a:solidFill>
                <a:latin typeface="Arial" panose="020B0604020202020204" pitchFamily="34" charset="0"/>
                <a:cs typeface="Arial" panose="020B0604020202020204" pitchFamily="34" charset="0"/>
              </a:endParaRPr>
            </a:p>
          </p:txBody>
        </p:sp>
        <p:sp>
          <p:nvSpPr>
            <p:cNvPr id="41" name="Rectangle 40"/>
            <p:cNvSpPr/>
            <p:nvPr/>
          </p:nvSpPr>
          <p:spPr>
            <a:xfrm>
              <a:off x="1605889" y="2698494"/>
              <a:ext cx="317781" cy="51053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43" name="Rectangle 42"/>
            <p:cNvSpPr/>
            <p:nvPr/>
          </p:nvSpPr>
          <p:spPr>
            <a:xfrm>
              <a:off x="1605890" y="3209026"/>
              <a:ext cx="317780" cy="1176944"/>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44" name="Rectangle 43"/>
            <p:cNvSpPr/>
            <p:nvPr/>
          </p:nvSpPr>
          <p:spPr>
            <a:xfrm>
              <a:off x="1605890" y="4340969"/>
              <a:ext cx="324000" cy="132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45" name="TextBox 44"/>
            <p:cNvSpPr txBox="1"/>
            <p:nvPr/>
          </p:nvSpPr>
          <p:spPr>
            <a:xfrm>
              <a:off x="1558843" y="2299076"/>
              <a:ext cx="713658" cy="230832"/>
            </a:xfrm>
            <a:prstGeom prst="rect">
              <a:avLst/>
            </a:prstGeom>
            <a:noFill/>
          </p:spPr>
          <p:txBody>
            <a:bodyPr wrap="none" rtlCol="0">
              <a:spAutoFit/>
            </a:bodyPr>
            <a:lstStyle/>
            <a:p>
              <a:pPr algn="ctr" fontAlgn="auto">
                <a:spcBef>
                  <a:spcPts val="0"/>
                </a:spcBef>
                <a:spcAft>
                  <a:spcPts val="0"/>
                </a:spcAft>
              </a:pPr>
              <a:r>
                <a:rPr lang="en-GB" sz="900" dirty="0">
                  <a:solidFill>
                    <a:srgbClr val="000000"/>
                  </a:solidFill>
                  <a:latin typeface="Arial" panose="020B0604020202020204" pitchFamily="34" charset="0"/>
                  <a:cs typeface="Arial" panose="020B0604020202020204" pitchFamily="34" charset="0"/>
                </a:rPr>
                <a:t>p</a:t>
              </a:r>
              <a:r>
                <a:rPr lang="en-GB" sz="900" dirty="0" smtClean="0">
                  <a:solidFill>
                    <a:srgbClr val="000000"/>
                  </a:solidFill>
                  <a:latin typeface="Arial" panose="020B0604020202020204" pitchFamily="34" charset="0"/>
                  <a:cs typeface="Arial" panose="020B0604020202020204" pitchFamily="34" charset="0"/>
                </a:rPr>
                <a:t>=0.8445*</a:t>
              </a:r>
              <a:endParaRPr lang="en-GB" sz="900" dirty="0">
                <a:solidFill>
                  <a:srgbClr val="000000"/>
                </a:solidFill>
                <a:latin typeface="Arial" panose="020B0604020202020204" pitchFamily="34" charset="0"/>
                <a:cs typeface="Arial" panose="020B0604020202020204" pitchFamily="34" charset="0"/>
              </a:endParaRPr>
            </a:p>
          </p:txBody>
        </p:sp>
        <p:sp>
          <p:nvSpPr>
            <p:cNvPr id="46" name="TextBox 45"/>
            <p:cNvSpPr txBox="1"/>
            <p:nvPr/>
          </p:nvSpPr>
          <p:spPr>
            <a:xfrm>
              <a:off x="2523411" y="2299076"/>
              <a:ext cx="713658" cy="230832"/>
            </a:xfrm>
            <a:prstGeom prst="rect">
              <a:avLst/>
            </a:prstGeom>
            <a:noFill/>
          </p:spPr>
          <p:txBody>
            <a:bodyPr wrap="none" rtlCol="0">
              <a:spAutoFit/>
            </a:bodyPr>
            <a:lstStyle/>
            <a:p>
              <a:pPr algn="ctr" fontAlgn="auto">
                <a:spcBef>
                  <a:spcPts val="0"/>
                </a:spcBef>
                <a:spcAft>
                  <a:spcPts val="0"/>
                </a:spcAft>
              </a:pPr>
              <a:r>
                <a:rPr lang="en-GB" sz="900" dirty="0">
                  <a:solidFill>
                    <a:srgbClr val="000000"/>
                  </a:solidFill>
                  <a:latin typeface="Arial" panose="020B0604020202020204" pitchFamily="34" charset="0"/>
                  <a:cs typeface="Arial" panose="020B0604020202020204" pitchFamily="34" charset="0"/>
                </a:rPr>
                <a:t>p</a:t>
              </a:r>
              <a:r>
                <a:rPr lang="en-GB" sz="900" dirty="0" smtClean="0">
                  <a:solidFill>
                    <a:srgbClr val="000000"/>
                  </a:solidFill>
                  <a:latin typeface="Arial" panose="020B0604020202020204" pitchFamily="34" charset="0"/>
                  <a:cs typeface="Arial" panose="020B0604020202020204" pitchFamily="34" charset="0"/>
                </a:rPr>
                <a:t>=0.9435*</a:t>
              </a:r>
              <a:endParaRPr lang="en-GB" sz="900" dirty="0">
                <a:solidFill>
                  <a:srgbClr val="000000"/>
                </a:solidFill>
                <a:latin typeface="Arial" panose="020B0604020202020204" pitchFamily="34" charset="0"/>
                <a:cs typeface="Arial" panose="020B0604020202020204" pitchFamily="34" charset="0"/>
              </a:endParaRPr>
            </a:p>
          </p:txBody>
        </p:sp>
        <p:sp>
          <p:nvSpPr>
            <p:cNvPr id="47" name="TextBox 46"/>
            <p:cNvSpPr txBox="1"/>
            <p:nvPr/>
          </p:nvSpPr>
          <p:spPr>
            <a:xfrm>
              <a:off x="3487979" y="2299076"/>
              <a:ext cx="713658" cy="230832"/>
            </a:xfrm>
            <a:prstGeom prst="rect">
              <a:avLst/>
            </a:prstGeom>
            <a:noFill/>
          </p:spPr>
          <p:txBody>
            <a:bodyPr wrap="none" rtlCol="0">
              <a:spAutoFit/>
            </a:bodyPr>
            <a:lstStyle/>
            <a:p>
              <a:pPr algn="ctr" fontAlgn="auto">
                <a:spcBef>
                  <a:spcPts val="0"/>
                </a:spcBef>
                <a:spcAft>
                  <a:spcPts val="0"/>
                </a:spcAft>
              </a:pPr>
              <a:r>
                <a:rPr lang="en-GB" sz="900" dirty="0">
                  <a:solidFill>
                    <a:srgbClr val="000000"/>
                  </a:solidFill>
                  <a:latin typeface="Arial" panose="020B0604020202020204" pitchFamily="34" charset="0"/>
                  <a:cs typeface="Arial" panose="020B0604020202020204" pitchFamily="34" charset="0"/>
                </a:rPr>
                <a:t>p</a:t>
              </a:r>
              <a:r>
                <a:rPr lang="en-GB" sz="900" dirty="0" smtClean="0">
                  <a:solidFill>
                    <a:srgbClr val="000000"/>
                  </a:solidFill>
                  <a:latin typeface="Arial" panose="020B0604020202020204" pitchFamily="34" charset="0"/>
                  <a:cs typeface="Arial" panose="020B0604020202020204" pitchFamily="34" charset="0"/>
                </a:rPr>
                <a:t>=0.7674*</a:t>
              </a:r>
              <a:endParaRPr lang="en-GB" sz="900" dirty="0">
                <a:solidFill>
                  <a:srgbClr val="000000"/>
                </a:solidFill>
                <a:latin typeface="Arial" panose="020B0604020202020204" pitchFamily="34" charset="0"/>
                <a:cs typeface="Arial" panose="020B0604020202020204" pitchFamily="34" charset="0"/>
              </a:endParaRPr>
            </a:p>
          </p:txBody>
        </p:sp>
        <p:sp>
          <p:nvSpPr>
            <p:cNvPr id="49" name="TextBox 48"/>
            <p:cNvSpPr txBox="1"/>
            <p:nvPr/>
          </p:nvSpPr>
          <p:spPr>
            <a:xfrm>
              <a:off x="4452547" y="2299076"/>
              <a:ext cx="713658" cy="230832"/>
            </a:xfrm>
            <a:prstGeom prst="rect">
              <a:avLst/>
            </a:prstGeom>
            <a:noFill/>
          </p:spPr>
          <p:txBody>
            <a:bodyPr wrap="none" rtlCol="0">
              <a:spAutoFit/>
            </a:bodyPr>
            <a:lstStyle/>
            <a:p>
              <a:pPr algn="ctr" fontAlgn="auto">
                <a:spcBef>
                  <a:spcPts val="0"/>
                </a:spcBef>
                <a:spcAft>
                  <a:spcPts val="0"/>
                </a:spcAft>
              </a:pPr>
              <a:r>
                <a:rPr lang="en-GB" sz="900" dirty="0">
                  <a:solidFill>
                    <a:srgbClr val="000000"/>
                  </a:solidFill>
                  <a:latin typeface="Arial" panose="020B0604020202020204" pitchFamily="34" charset="0"/>
                  <a:cs typeface="Arial" panose="020B0604020202020204" pitchFamily="34" charset="0"/>
                </a:rPr>
                <a:t>p</a:t>
              </a:r>
              <a:r>
                <a:rPr lang="en-GB" sz="900" dirty="0" smtClean="0">
                  <a:solidFill>
                    <a:srgbClr val="000000"/>
                  </a:solidFill>
                  <a:latin typeface="Arial" panose="020B0604020202020204" pitchFamily="34" charset="0"/>
                  <a:cs typeface="Arial" panose="020B0604020202020204" pitchFamily="34" charset="0"/>
                </a:rPr>
                <a:t>=0.6712*</a:t>
              </a:r>
              <a:endParaRPr lang="en-GB" sz="900" dirty="0">
                <a:solidFill>
                  <a:srgbClr val="000000"/>
                </a:solidFill>
                <a:latin typeface="Arial" panose="020B0604020202020204" pitchFamily="34" charset="0"/>
                <a:cs typeface="Arial" panose="020B0604020202020204" pitchFamily="34" charset="0"/>
              </a:endParaRPr>
            </a:p>
          </p:txBody>
        </p:sp>
        <p:sp>
          <p:nvSpPr>
            <p:cNvPr id="50" name="TextBox 49"/>
            <p:cNvSpPr txBox="1"/>
            <p:nvPr/>
          </p:nvSpPr>
          <p:spPr>
            <a:xfrm>
              <a:off x="5391237" y="2299076"/>
              <a:ext cx="713658" cy="230832"/>
            </a:xfrm>
            <a:prstGeom prst="rect">
              <a:avLst/>
            </a:prstGeom>
            <a:noFill/>
          </p:spPr>
          <p:txBody>
            <a:bodyPr wrap="none" rtlCol="0">
              <a:spAutoFit/>
            </a:bodyPr>
            <a:lstStyle/>
            <a:p>
              <a:pPr algn="ctr" fontAlgn="auto">
                <a:spcBef>
                  <a:spcPts val="0"/>
                </a:spcBef>
                <a:spcAft>
                  <a:spcPts val="0"/>
                </a:spcAft>
              </a:pPr>
              <a:r>
                <a:rPr lang="en-GB" sz="900" dirty="0">
                  <a:solidFill>
                    <a:srgbClr val="000000"/>
                  </a:solidFill>
                  <a:latin typeface="Arial" panose="020B0604020202020204" pitchFamily="34" charset="0"/>
                  <a:cs typeface="Arial" panose="020B0604020202020204" pitchFamily="34" charset="0"/>
                </a:rPr>
                <a:t>p</a:t>
              </a:r>
              <a:r>
                <a:rPr lang="en-GB" sz="900" dirty="0" smtClean="0">
                  <a:solidFill>
                    <a:srgbClr val="000000"/>
                  </a:solidFill>
                  <a:latin typeface="Arial" panose="020B0604020202020204" pitchFamily="34" charset="0"/>
                  <a:cs typeface="Arial" panose="020B0604020202020204" pitchFamily="34" charset="0"/>
                </a:rPr>
                <a:t>=0.6712*</a:t>
              </a:r>
              <a:endParaRPr lang="en-GB" sz="900" dirty="0">
                <a:solidFill>
                  <a:srgbClr val="000000"/>
                </a:solidFill>
                <a:latin typeface="Arial" panose="020B0604020202020204" pitchFamily="34" charset="0"/>
                <a:cs typeface="Arial" panose="020B0604020202020204" pitchFamily="34" charset="0"/>
              </a:endParaRPr>
            </a:p>
          </p:txBody>
        </p:sp>
        <p:sp>
          <p:nvSpPr>
            <p:cNvPr id="51" name="TextBox 50"/>
            <p:cNvSpPr txBox="1"/>
            <p:nvPr/>
          </p:nvSpPr>
          <p:spPr>
            <a:xfrm>
              <a:off x="6355805" y="2299076"/>
              <a:ext cx="713658" cy="230832"/>
            </a:xfrm>
            <a:prstGeom prst="rect">
              <a:avLst/>
            </a:prstGeom>
            <a:noFill/>
          </p:spPr>
          <p:txBody>
            <a:bodyPr wrap="none" rtlCol="0">
              <a:spAutoFit/>
            </a:bodyPr>
            <a:lstStyle/>
            <a:p>
              <a:pPr algn="ctr" fontAlgn="auto">
                <a:spcBef>
                  <a:spcPts val="0"/>
                </a:spcBef>
                <a:spcAft>
                  <a:spcPts val="0"/>
                </a:spcAft>
              </a:pPr>
              <a:r>
                <a:rPr lang="en-GB" sz="900" dirty="0">
                  <a:solidFill>
                    <a:srgbClr val="000000"/>
                  </a:solidFill>
                  <a:latin typeface="Arial" panose="020B0604020202020204" pitchFamily="34" charset="0"/>
                  <a:cs typeface="Arial" panose="020B0604020202020204" pitchFamily="34" charset="0"/>
                </a:rPr>
                <a:t>p</a:t>
              </a:r>
              <a:r>
                <a:rPr lang="en-GB" sz="900" dirty="0" smtClean="0">
                  <a:solidFill>
                    <a:srgbClr val="000000"/>
                  </a:solidFill>
                  <a:latin typeface="Arial" panose="020B0604020202020204" pitchFamily="34" charset="0"/>
                  <a:cs typeface="Arial" panose="020B0604020202020204" pitchFamily="34" charset="0"/>
                </a:rPr>
                <a:t>=0.6712*</a:t>
              </a:r>
              <a:endParaRPr lang="en-GB" sz="900" dirty="0">
                <a:solidFill>
                  <a:srgbClr val="000000"/>
                </a:solidFill>
                <a:latin typeface="Arial" panose="020B0604020202020204" pitchFamily="34" charset="0"/>
                <a:cs typeface="Arial" panose="020B0604020202020204" pitchFamily="34" charset="0"/>
              </a:endParaRPr>
            </a:p>
          </p:txBody>
        </p:sp>
        <p:sp>
          <p:nvSpPr>
            <p:cNvPr id="52" name="Rectangle 51"/>
            <p:cNvSpPr/>
            <p:nvPr/>
          </p:nvSpPr>
          <p:spPr>
            <a:xfrm>
              <a:off x="1924639" y="3085877"/>
              <a:ext cx="323031" cy="13939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53" name="Rectangle 52"/>
            <p:cNvSpPr/>
            <p:nvPr/>
          </p:nvSpPr>
          <p:spPr>
            <a:xfrm>
              <a:off x="1923670" y="4338101"/>
              <a:ext cx="324000" cy="1323500"/>
            </a:xfrm>
            <a:prstGeom prst="rect">
              <a:avLst/>
            </a:prstGeom>
            <a:solidFill>
              <a:schemeClr val="bg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54" name="Rectangle 53"/>
            <p:cNvSpPr/>
            <p:nvPr/>
          </p:nvSpPr>
          <p:spPr>
            <a:xfrm>
              <a:off x="2566428" y="2698494"/>
              <a:ext cx="333881" cy="39222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55" name="Rectangle 54"/>
            <p:cNvSpPr/>
            <p:nvPr/>
          </p:nvSpPr>
          <p:spPr>
            <a:xfrm>
              <a:off x="2566428" y="3057132"/>
              <a:ext cx="333881" cy="1196512"/>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56" name="Rectangle 55"/>
            <p:cNvSpPr/>
            <p:nvPr/>
          </p:nvSpPr>
          <p:spPr>
            <a:xfrm>
              <a:off x="2566428" y="4245623"/>
              <a:ext cx="333881" cy="14136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57" name="Rectangle 56"/>
            <p:cNvSpPr/>
            <p:nvPr/>
          </p:nvSpPr>
          <p:spPr>
            <a:xfrm>
              <a:off x="2885817" y="3057132"/>
              <a:ext cx="308234" cy="11965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58" name="Rectangle 57"/>
            <p:cNvSpPr/>
            <p:nvPr/>
          </p:nvSpPr>
          <p:spPr>
            <a:xfrm>
              <a:off x="2885817" y="4253645"/>
              <a:ext cx="308234" cy="141074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59" name="Rectangle 58"/>
            <p:cNvSpPr/>
            <p:nvPr/>
          </p:nvSpPr>
          <p:spPr>
            <a:xfrm>
              <a:off x="3847221" y="2698494"/>
              <a:ext cx="324000" cy="384516"/>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60" name="Rectangle 59"/>
            <p:cNvSpPr/>
            <p:nvPr/>
          </p:nvSpPr>
          <p:spPr>
            <a:xfrm>
              <a:off x="3847221" y="3054264"/>
              <a:ext cx="324000" cy="109139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61" name="Rectangle 60"/>
            <p:cNvSpPr/>
            <p:nvPr/>
          </p:nvSpPr>
          <p:spPr>
            <a:xfrm>
              <a:off x="3848672" y="4137640"/>
              <a:ext cx="324000" cy="1521594"/>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62" name="Rectangle 61"/>
            <p:cNvSpPr/>
            <p:nvPr/>
          </p:nvSpPr>
          <p:spPr>
            <a:xfrm>
              <a:off x="3526475" y="2698493"/>
              <a:ext cx="324000" cy="5752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63" name="Rectangle 62"/>
            <p:cNvSpPr/>
            <p:nvPr/>
          </p:nvSpPr>
          <p:spPr>
            <a:xfrm>
              <a:off x="3526474" y="3209026"/>
              <a:ext cx="324000" cy="1060383"/>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64" name="Rectangle 63"/>
            <p:cNvSpPr/>
            <p:nvPr/>
          </p:nvSpPr>
          <p:spPr>
            <a:xfrm>
              <a:off x="3526474" y="4161427"/>
              <a:ext cx="324000" cy="15029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65" name="Rectangle 64"/>
            <p:cNvSpPr/>
            <p:nvPr/>
          </p:nvSpPr>
          <p:spPr>
            <a:xfrm>
              <a:off x="4812259" y="2698494"/>
              <a:ext cx="324000" cy="327566"/>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66" name="Rectangle 65"/>
            <p:cNvSpPr/>
            <p:nvPr/>
          </p:nvSpPr>
          <p:spPr>
            <a:xfrm>
              <a:off x="4812259" y="3026059"/>
              <a:ext cx="324000" cy="166776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67" name="Rectangle 66"/>
            <p:cNvSpPr/>
            <p:nvPr/>
          </p:nvSpPr>
          <p:spPr>
            <a:xfrm>
              <a:off x="4812259" y="4685274"/>
              <a:ext cx="324000" cy="980678"/>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68" name="Rectangle 67"/>
            <p:cNvSpPr/>
            <p:nvPr/>
          </p:nvSpPr>
          <p:spPr>
            <a:xfrm>
              <a:off x="4490395" y="2698494"/>
              <a:ext cx="318981" cy="64580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69" name="Rectangle 68"/>
            <p:cNvSpPr/>
            <p:nvPr/>
          </p:nvSpPr>
          <p:spPr>
            <a:xfrm>
              <a:off x="4490395" y="3303600"/>
              <a:ext cx="324000" cy="139021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70" name="Rectangle 69"/>
            <p:cNvSpPr/>
            <p:nvPr/>
          </p:nvSpPr>
          <p:spPr>
            <a:xfrm>
              <a:off x="4490395" y="4685274"/>
              <a:ext cx="324000" cy="9763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71" name="Rectangle 70"/>
            <p:cNvSpPr/>
            <p:nvPr/>
          </p:nvSpPr>
          <p:spPr>
            <a:xfrm>
              <a:off x="5769836" y="2712662"/>
              <a:ext cx="324000" cy="265699"/>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72" name="Rectangle 71"/>
            <p:cNvSpPr/>
            <p:nvPr/>
          </p:nvSpPr>
          <p:spPr>
            <a:xfrm>
              <a:off x="5769836" y="2978362"/>
              <a:ext cx="324000" cy="1291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73" name="Rectangle 72"/>
            <p:cNvSpPr/>
            <p:nvPr/>
          </p:nvSpPr>
          <p:spPr>
            <a:xfrm>
              <a:off x="5769836" y="4253644"/>
              <a:ext cx="324000" cy="141147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74" name="Rectangle 73"/>
            <p:cNvSpPr/>
            <p:nvPr/>
          </p:nvSpPr>
          <p:spPr>
            <a:xfrm>
              <a:off x="5446796" y="2717338"/>
              <a:ext cx="324000" cy="39384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75" name="Rectangle 74"/>
            <p:cNvSpPr/>
            <p:nvPr/>
          </p:nvSpPr>
          <p:spPr>
            <a:xfrm>
              <a:off x="5446795" y="3085879"/>
              <a:ext cx="324000" cy="1393966"/>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76" name="Rectangle 75"/>
            <p:cNvSpPr/>
            <p:nvPr/>
          </p:nvSpPr>
          <p:spPr>
            <a:xfrm>
              <a:off x="5446795" y="4479844"/>
              <a:ext cx="331008" cy="11877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77" name="Rectangle 76"/>
            <p:cNvSpPr/>
            <p:nvPr/>
          </p:nvSpPr>
          <p:spPr>
            <a:xfrm>
              <a:off x="6708595" y="2717338"/>
              <a:ext cx="324000" cy="368541"/>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78" name="Rectangle 77"/>
            <p:cNvSpPr/>
            <p:nvPr/>
          </p:nvSpPr>
          <p:spPr>
            <a:xfrm>
              <a:off x="6708595" y="3083010"/>
              <a:ext cx="324000" cy="13200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79" name="Rectangle 78"/>
            <p:cNvSpPr/>
            <p:nvPr/>
          </p:nvSpPr>
          <p:spPr>
            <a:xfrm>
              <a:off x="6708595" y="4394535"/>
              <a:ext cx="324000" cy="1271417"/>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80" name="Rectangle 79"/>
            <p:cNvSpPr/>
            <p:nvPr/>
          </p:nvSpPr>
          <p:spPr>
            <a:xfrm>
              <a:off x="6396277" y="2712662"/>
              <a:ext cx="324000" cy="4341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81" name="Rectangle 80"/>
            <p:cNvSpPr/>
            <p:nvPr/>
          </p:nvSpPr>
          <p:spPr>
            <a:xfrm>
              <a:off x="6396277" y="3090722"/>
              <a:ext cx="324000" cy="980406"/>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82" name="Rectangle 81"/>
            <p:cNvSpPr/>
            <p:nvPr/>
          </p:nvSpPr>
          <p:spPr>
            <a:xfrm>
              <a:off x="6396277" y="4063107"/>
              <a:ext cx="324000" cy="16012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83" name="Rectangle 82"/>
            <p:cNvSpPr/>
            <p:nvPr/>
          </p:nvSpPr>
          <p:spPr>
            <a:xfrm>
              <a:off x="2883977" y="2698494"/>
              <a:ext cx="310074" cy="409202"/>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84" name="TextBox 83"/>
            <p:cNvSpPr txBox="1"/>
            <p:nvPr/>
          </p:nvSpPr>
          <p:spPr>
            <a:xfrm>
              <a:off x="7318515" y="2532765"/>
              <a:ext cx="1593706" cy="45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r">
                <a:defRPr sz="1400" b="1">
                  <a:solidFill>
                    <a:schemeClr val="bg2"/>
                  </a:solidFill>
                  <a:latin typeface="Arial" panose="020B0604020202020204" pitchFamily="34" charset="0"/>
                  <a:cs typeface="Arial" panose="020B0604020202020204" pitchFamily="34" charset="0"/>
                </a:defRPr>
              </a:lvl1pPr>
            </a:lstStyle>
            <a:p>
              <a:pPr algn="l" fontAlgn="auto">
                <a:spcBef>
                  <a:spcPts val="0"/>
                </a:spcBef>
                <a:spcAft>
                  <a:spcPts val="0"/>
                </a:spcAft>
              </a:pPr>
              <a:r>
                <a:rPr lang="en-GB" sz="1000" dirty="0" err="1">
                  <a:solidFill>
                    <a:srgbClr val="000000"/>
                  </a:solidFill>
                </a:rPr>
                <a:t>Nal</a:t>
              </a:r>
              <a:r>
                <a:rPr lang="en-GB" sz="1000" dirty="0">
                  <a:solidFill>
                    <a:srgbClr val="000000"/>
                  </a:solidFill>
                </a:rPr>
                <a:t>-IRI + </a:t>
              </a:r>
              <a:r>
                <a:rPr lang="en-GB" sz="1000" dirty="0" smtClean="0">
                  <a:solidFill>
                    <a:srgbClr val="000000"/>
                  </a:solidFill>
                </a:rPr>
                <a:t>5FU/LV </a:t>
              </a:r>
              <a:r>
                <a:rPr lang="en-GB" sz="1000" dirty="0">
                  <a:solidFill>
                    <a:srgbClr val="000000"/>
                  </a:solidFill>
                </a:rPr>
                <a:t>(n=71)</a:t>
              </a:r>
            </a:p>
          </p:txBody>
        </p:sp>
        <p:sp>
          <p:nvSpPr>
            <p:cNvPr id="85" name="TextBox 84"/>
            <p:cNvSpPr txBox="1"/>
            <p:nvPr/>
          </p:nvSpPr>
          <p:spPr>
            <a:xfrm>
              <a:off x="7318515" y="3726601"/>
              <a:ext cx="1042273" cy="45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r">
                <a:defRPr sz="1400" b="1">
                  <a:solidFill>
                    <a:schemeClr val="bg2"/>
                  </a:solidFill>
                  <a:latin typeface="Arial" panose="020B0604020202020204" pitchFamily="34" charset="0"/>
                  <a:cs typeface="Arial" panose="020B0604020202020204" pitchFamily="34" charset="0"/>
                </a:defRPr>
              </a:lvl1pPr>
            </a:lstStyle>
            <a:p>
              <a:pPr algn="l" fontAlgn="auto">
                <a:spcBef>
                  <a:spcPts val="0"/>
                </a:spcBef>
                <a:spcAft>
                  <a:spcPts val="0"/>
                </a:spcAft>
              </a:pPr>
              <a:r>
                <a:rPr lang="en-GB" sz="1000" dirty="0" smtClean="0">
                  <a:solidFill>
                    <a:srgbClr val="000000"/>
                  </a:solidFill>
                </a:rPr>
                <a:t>5FU/LV </a:t>
              </a:r>
              <a:r>
                <a:rPr lang="en-GB" sz="1000" dirty="0">
                  <a:solidFill>
                    <a:srgbClr val="000000"/>
                  </a:solidFill>
                </a:rPr>
                <a:t>(</a:t>
              </a:r>
              <a:r>
                <a:rPr lang="en-GB" sz="1000" dirty="0" smtClean="0">
                  <a:solidFill>
                    <a:srgbClr val="000000"/>
                  </a:solidFill>
                </a:rPr>
                <a:t>n=57)</a:t>
              </a:r>
              <a:endParaRPr lang="en-GB" sz="1000" dirty="0">
                <a:solidFill>
                  <a:srgbClr val="000000"/>
                </a:solidFill>
              </a:endParaRPr>
            </a:p>
          </p:txBody>
        </p:sp>
        <p:sp>
          <p:nvSpPr>
            <p:cNvPr id="86" name="TextBox 85"/>
            <p:cNvSpPr txBox="1"/>
            <p:nvPr/>
          </p:nvSpPr>
          <p:spPr>
            <a:xfrm>
              <a:off x="7563768" y="2821144"/>
              <a:ext cx="987771" cy="1022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r">
                <a:defRPr sz="1400" b="1">
                  <a:solidFill>
                    <a:schemeClr val="bg2"/>
                  </a:solidFill>
                  <a:latin typeface="Arial" panose="020B0604020202020204" pitchFamily="34" charset="0"/>
                  <a:cs typeface="Arial" panose="020B0604020202020204" pitchFamily="34" charset="0"/>
                </a:defRPr>
              </a:lvl1pPr>
            </a:lstStyle>
            <a:p>
              <a:pPr algn="l" fontAlgn="auto">
                <a:spcBef>
                  <a:spcPts val="0"/>
                </a:spcBef>
                <a:spcAft>
                  <a:spcPts val="0"/>
                </a:spcAft>
              </a:pPr>
              <a:r>
                <a:rPr lang="en-GB" sz="1000" dirty="0" smtClean="0">
                  <a:solidFill>
                    <a:srgbClr val="000000"/>
                  </a:solidFill>
                </a:rPr>
                <a:t>Improvement</a:t>
              </a:r>
            </a:p>
            <a:p>
              <a:pPr algn="l" fontAlgn="auto">
                <a:spcBef>
                  <a:spcPts val="0"/>
                </a:spcBef>
                <a:spcAft>
                  <a:spcPts val="0"/>
                </a:spcAft>
              </a:pPr>
              <a:r>
                <a:rPr lang="en-GB" sz="1000" dirty="0" smtClean="0">
                  <a:solidFill>
                    <a:srgbClr val="000000"/>
                  </a:solidFill>
                </a:rPr>
                <a:t>Stable</a:t>
              </a:r>
            </a:p>
            <a:p>
              <a:pPr algn="l" fontAlgn="auto">
                <a:spcBef>
                  <a:spcPts val="0"/>
                </a:spcBef>
                <a:spcAft>
                  <a:spcPts val="0"/>
                </a:spcAft>
              </a:pPr>
              <a:r>
                <a:rPr lang="en-GB" sz="1000" dirty="0" smtClean="0">
                  <a:solidFill>
                    <a:srgbClr val="000000"/>
                  </a:solidFill>
                </a:rPr>
                <a:t>Worsening</a:t>
              </a:r>
              <a:endParaRPr lang="en-GB" sz="1000" dirty="0">
                <a:solidFill>
                  <a:srgbClr val="000000"/>
                </a:solidFill>
              </a:endParaRPr>
            </a:p>
          </p:txBody>
        </p:sp>
        <p:sp>
          <p:nvSpPr>
            <p:cNvPr id="87" name="TextBox 86"/>
            <p:cNvSpPr txBox="1"/>
            <p:nvPr/>
          </p:nvSpPr>
          <p:spPr>
            <a:xfrm>
              <a:off x="7563768" y="3994718"/>
              <a:ext cx="987771" cy="1022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r">
                <a:defRPr sz="1400" b="1">
                  <a:solidFill>
                    <a:schemeClr val="bg2"/>
                  </a:solidFill>
                  <a:latin typeface="Arial" panose="020B0604020202020204" pitchFamily="34" charset="0"/>
                  <a:cs typeface="Arial" panose="020B0604020202020204" pitchFamily="34" charset="0"/>
                </a:defRPr>
              </a:lvl1pPr>
            </a:lstStyle>
            <a:p>
              <a:pPr algn="l" fontAlgn="auto">
                <a:spcBef>
                  <a:spcPts val="0"/>
                </a:spcBef>
                <a:spcAft>
                  <a:spcPts val="0"/>
                </a:spcAft>
              </a:pPr>
              <a:r>
                <a:rPr lang="en-GB" sz="1000" dirty="0" smtClean="0">
                  <a:solidFill>
                    <a:srgbClr val="000000"/>
                  </a:solidFill>
                </a:rPr>
                <a:t>Improvement</a:t>
              </a:r>
            </a:p>
            <a:p>
              <a:pPr algn="l" fontAlgn="auto">
                <a:spcBef>
                  <a:spcPts val="0"/>
                </a:spcBef>
                <a:spcAft>
                  <a:spcPts val="0"/>
                </a:spcAft>
              </a:pPr>
              <a:r>
                <a:rPr lang="en-GB" sz="1000" dirty="0" smtClean="0">
                  <a:solidFill>
                    <a:srgbClr val="000000"/>
                  </a:solidFill>
                </a:rPr>
                <a:t>Stable</a:t>
              </a:r>
            </a:p>
            <a:p>
              <a:pPr algn="l" fontAlgn="auto">
                <a:spcBef>
                  <a:spcPts val="0"/>
                </a:spcBef>
                <a:spcAft>
                  <a:spcPts val="0"/>
                </a:spcAft>
              </a:pPr>
              <a:r>
                <a:rPr lang="en-GB" sz="1000" dirty="0" smtClean="0">
                  <a:solidFill>
                    <a:srgbClr val="000000"/>
                  </a:solidFill>
                </a:rPr>
                <a:t>Worsening</a:t>
              </a:r>
              <a:endParaRPr lang="en-GB" sz="1000" dirty="0">
                <a:solidFill>
                  <a:srgbClr val="000000"/>
                </a:solidFill>
              </a:endParaRPr>
            </a:p>
          </p:txBody>
        </p:sp>
        <p:sp>
          <p:nvSpPr>
            <p:cNvPr id="88" name="Rectangle 87"/>
            <p:cNvSpPr>
              <a:spLocks noChangeAspect="1"/>
            </p:cNvSpPr>
            <p:nvPr/>
          </p:nvSpPr>
          <p:spPr>
            <a:xfrm>
              <a:off x="7435991" y="2962114"/>
              <a:ext cx="149064" cy="14906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89" name="Rectangle 88"/>
            <p:cNvSpPr>
              <a:spLocks noChangeAspect="1"/>
            </p:cNvSpPr>
            <p:nvPr/>
          </p:nvSpPr>
          <p:spPr>
            <a:xfrm>
              <a:off x="7435991" y="3254587"/>
              <a:ext cx="149064" cy="149063"/>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90" name="Rectangle 89"/>
            <p:cNvSpPr>
              <a:spLocks noChangeAspect="1"/>
            </p:cNvSpPr>
            <p:nvPr/>
          </p:nvSpPr>
          <p:spPr>
            <a:xfrm>
              <a:off x="7435991" y="3541628"/>
              <a:ext cx="149064" cy="1490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91" name="Rectangle 90"/>
            <p:cNvSpPr>
              <a:spLocks noChangeAspect="1"/>
            </p:cNvSpPr>
            <p:nvPr/>
          </p:nvSpPr>
          <p:spPr>
            <a:xfrm>
              <a:off x="7435991" y="4164322"/>
              <a:ext cx="149064" cy="149063"/>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92" name="Rectangle 91"/>
            <p:cNvSpPr>
              <a:spLocks noChangeAspect="1"/>
            </p:cNvSpPr>
            <p:nvPr/>
          </p:nvSpPr>
          <p:spPr>
            <a:xfrm>
              <a:off x="7435991" y="4434111"/>
              <a:ext cx="149064" cy="1490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93" name="Rectangle 92"/>
            <p:cNvSpPr>
              <a:spLocks noChangeAspect="1"/>
            </p:cNvSpPr>
            <p:nvPr/>
          </p:nvSpPr>
          <p:spPr>
            <a:xfrm>
              <a:off x="7435991" y="4740643"/>
              <a:ext cx="149064" cy="149063"/>
            </a:xfrm>
            <a:prstGeom prst="rect">
              <a:avLst/>
            </a:prstGeom>
            <a:solidFill>
              <a:schemeClr val="bg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a:solidFill>
                  <a:srgbClr val="FFFFFF"/>
                </a:solidFill>
              </a:endParaRPr>
            </a:p>
          </p:txBody>
        </p:sp>
        <p:sp>
          <p:nvSpPr>
            <p:cNvPr id="94" name="Line 150"/>
            <p:cNvSpPr>
              <a:spLocks noChangeShapeType="1"/>
            </p:cNvSpPr>
            <p:nvPr/>
          </p:nvSpPr>
          <p:spPr bwMode="auto">
            <a:xfrm>
              <a:off x="1482554" y="5664995"/>
              <a:ext cx="11560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sz="1000">
                <a:solidFill>
                  <a:srgbClr val="82786F"/>
                </a:solidFill>
                <a:latin typeface="Arial" panose="020B0604020202020204" pitchFamily="34" charset="0"/>
                <a:cs typeface="Arial" panose="020B0604020202020204" pitchFamily="34" charset="0"/>
              </a:endParaRPr>
            </a:p>
          </p:txBody>
        </p:sp>
      </p:grpSp>
      <p:grpSp>
        <p:nvGrpSpPr>
          <p:cNvPr id="95" name="Group 94"/>
          <p:cNvGrpSpPr/>
          <p:nvPr/>
        </p:nvGrpSpPr>
        <p:grpSpPr>
          <a:xfrm>
            <a:off x="369888" y="4221088"/>
            <a:ext cx="7930510" cy="2040960"/>
            <a:chOff x="981711" y="2304366"/>
            <a:chExt cx="7930510" cy="3830206"/>
          </a:xfrm>
        </p:grpSpPr>
        <p:sp>
          <p:nvSpPr>
            <p:cNvPr id="96" name="Text Box 106"/>
            <p:cNvSpPr txBox="1">
              <a:spLocks noChangeArrowheads="1"/>
            </p:cNvSpPr>
            <p:nvPr/>
          </p:nvSpPr>
          <p:spPr bwMode="auto">
            <a:xfrm>
              <a:off x="1052243" y="4356735"/>
              <a:ext cx="43954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en-US" altLang="en-US" sz="1000" b="1" dirty="0" smtClean="0">
                  <a:solidFill>
                    <a:srgbClr val="000000"/>
                  </a:solidFill>
                  <a:latin typeface="Arial" panose="020B0604020202020204" pitchFamily="34" charset="0"/>
                  <a:cs typeface="Arial" panose="020B0604020202020204" pitchFamily="34" charset="0"/>
                </a:rPr>
                <a:t>40%</a:t>
              </a:r>
              <a:endParaRPr lang="en-US" altLang="en-US" sz="1000" b="1" dirty="0">
                <a:solidFill>
                  <a:srgbClr val="000000"/>
                </a:solidFill>
                <a:latin typeface="Arial" panose="020B0604020202020204" pitchFamily="34" charset="0"/>
                <a:cs typeface="Arial" panose="020B0604020202020204" pitchFamily="34" charset="0"/>
              </a:endParaRPr>
            </a:p>
          </p:txBody>
        </p:sp>
        <p:sp>
          <p:nvSpPr>
            <p:cNvPr id="97" name="Text Box 108"/>
            <p:cNvSpPr txBox="1">
              <a:spLocks noChangeArrowheads="1"/>
            </p:cNvSpPr>
            <p:nvPr/>
          </p:nvSpPr>
          <p:spPr bwMode="auto">
            <a:xfrm>
              <a:off x="1052243" y="3770721"/>
              <a:ext cx="43954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en-US" altLang="en-US" sz="1000" b="1" dirty="0" smtClean="0">
                  <a:solidFill>
                    <a:srgbClr val="000000"/>
                  </a:solidFill>
                  <a:latin typeface="Arial" panose="020B0604020202020204" pitchFamily="34" charset="0"/>
                  <a:cs typeface="Arial" panose="020B0604020202020204" pitchFamily="34" charset="0"/>
                </a:rPr>
                <a:t>60%</a:t>
              </a:r>
              <a:endParaRPr lang="en-US" altLang="en-US" sz="1000" b="1" dirty="0">
                <a:solidFill>
                  <a:srgbClr val="000000"/>
                </a:solidFill>
                <a:latin typeface="Arial" panose="020B0604020202020204" pitchFamily="34" charset="0"/>
                <a:cs typeface="Arial" panose="020B0604020202020204" pitchFamily="34" charset="0"/>
              </a:endParaRPr>
            </a:p>
          </p:txBody>
        </p:sp>
        <p:sp>
          <p:nvSpPr>
            <p:cNvPr id="98" name="Text Box 110"/>
            <p:cNvSpPr txBox="1">
              <a:spLocks noChangeArrowheads="1"/>
            </p:cNvSpPr>
            <p:nvPr/>
          </p:nvSpPr>
          <p:spPr bwMode="auto">
            <a:xfrm>
              <a:off x="1052243" y="3146862"/>
              <a:ext cx="43954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en-US" altLang="en-US" sz="1000" b="1" dirty="0" smtClean="0">
                  <a:solidFill>
                    <a:srgbClr val="000000"/>
                  </a:solidFill>
                  <a:latin typeface="Arial" panose="020B0604020202020204" pitchFamily="34" charset="0"/>
                  <a:cs typeface="Arial" panose="020B0604020202020204" pitchFamily="34" charset="0"/>
                </a:rPr>
                <a:t>80%</a:t>
              </a:r>
              <a:endParaRPr lang="en-US" altLang="en-US" sz="1000" b="1" dirty="0">
                <a:solidFill>
                  <a:srgbClr val="000000"/>
                </a:solidFill>
                <a:latin typeface="Arial" panose="020B0604020202020204" pitchFamily="34" charset="0"/>
                <a:cs typeface="Arial" panose="020B0604020202020204" pitchFamily="34" charset="0"/>
              </a:endParaRPr>
            </a:p>
          </p:txBody>
        </p:sp>
        <p:sp>
          <p:nvSpPr>
            <p:cNvPr id="99" name="Text Box 112"/>
            <p:cNvSpPr txBox="1">
              <a:spLocks noChangeArrowheads="1"/>
            </p:cNvSpPr>
            <p:nvPr/>
          </p:nvSpPr>
          <p:spPr bwMode="auto">
            <a:xfrm>
              <a:off x="981711" y="2590506"/>
              <a:ext cx="5100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en-US" altLang="en-US" sz="1000" b="1" dirty="0" smtClean="0">
                  <a:solidFill>
                    <a:srgbClr val="000000"/>
                  </a:solidFill>
                  <a:latin typeface="Arial" panose="020B0604020202020204" pitchFamily="34" charset="0"/>
                  <a:cs typeface="Arial" panose="020B0604020202020204" pitchFamily="34" charset="0"/>
                </a:rPr>
                <a:t>100%</a:t>
              </a:r>
              <a:endParaRPr lang="en-US" altLang="en-US" sz="1000" b="1" dirty="0">
                <a:solidFill>
                  <a:srgbClr val="000000"/>
                </a:solidFill>
                <a:latin typeface="Arial" panose="020B0604020202020204" pitchFamily="34" charset="0"/>
                <a:cs typeface="Arial" panose="020B0604020202020204" pitchFamily="34" charset="0"/>
              </a:endParaRPr>
            </a:p>
          </p:txBody>
        </p:sp>
        <p:sp>
          <p:nvSpPr>
            <p:cNvPr id="100" name="Text Box 113"/>
            <p:cNvSpPr txBox="1">
              <a:spLocks noChangeArrowheads="1"/>
            </p:cNvSpPr>
            <p:nvPr/>
          </p:nvSpPr>
          <p:spPr bwMode="auto">
            <a:xfrm>
              <a:off x="1052243" y="4940408"/>
              <a:ext cx="43954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en-US" altLang="en-US" sz="1000" b="1" dirty="0" smtClean="0">
                  <a:solidFill>
                    <a:srgbClr val="000000"/>
                  </a:solidFill>
                  <a:latin typeface="Arial" panose="020B0604020202020204" pitchFamily="34" charset="0"/>
                  <a:cs typeface="Arial" panose="020B0604020202020204" pitchFamily="34" charset="0"/>
                </a:rPr>
                <a:t>20%</a:t>
              </a:r>
              <a:endParaRPr lang="en-US" altLang="en-US" sz="1000" b="1" dirty="0">
                <a:solidFill>
                  <a:srgbClr val="000000"/>
                </a:solidFill>
                <a:latin typeface="Arial" panose="020B0604020202020204" pitchFamily="34" charset="0"/>
                <a:cs typeface="Arial" panose="020B0604020202020204" pitchFamily="34" charset="0"/>
              </a:endParaRPr>
            </a:p>
          </p:txBody>
        </p:sp>
        <p:sp>
          <p:nvSpPr>
            <p:cNvPr id="101" name="Text Box 115"/>
            <p:cNvSpPr txBox="1">
              <a:spLocks noChangeArrowheads="1"/>
            </p:cNvSpPr>
            <p:nvPr/>
          </p:nvSpPr>
          <p:spPr bwMode="auto">
            <a:xfrm>
              <a:off x="1122774" y="5566818"/>
              <a:ext cx="36901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auto">
                <a:spcBef>
                  <a:spcPts val="0"/>
                </a:spcBef>
                <a:spcAft>
                  <a:spcPts val="0"/>
                </a:spcAft>
              </a:pPr>
              <a:r>
                <a:rPr lang="en-US" altLang="en-US" sz="1000" b="1" dirty="0" smtClean="0">
                  <a:solidFill>
                    <a:srgbClr val="000000"/>
                  </a:solidFill>
                  <a:latin typeface="Arial" panose="020B0604020202020204" pitchFamily="34" charset="0"/>
                  <a:cs typeface="Arial" panose="020B0604020202020204" pitchFamily="34" charset="0"/>
                </a:rPr>
                <a:t>0%</a:t>
              </a:r>
              <a:endParaRPr lang="en-US" altLang="en-US" sz="1000" b="1" dirty="0">
                <a:solidFill>
                  <a:srgbClr val="000000"/>
                </a:solidFill>
                <a:latin typeface="Arial" panose="020B0604020202020204" pitchFamily="34" charset="0"/>
                <a:cs typeface="Arial" panose="020B0604020202020204" pitchFamily="34" charset="0"/>
              </a:endParaRPr>
            </a:p>
          </p:txBody>
        </p:sp>
        <p:sp>
          <p:nvSpPr>
            <p:cNvPr id="102" name="Freeform 144"/>
            <p:cNvSpPr>
              <a:spLocks/>
            </p:cNvSpPr>
            <p:nvPr/>
          </p:nvSpPr>
          <p:spPr bwMode="auto">
            <a:xfrm>
              <a:off x="1612460" y="2690473"/>
              <a:ext cx="5374920" cy="2981741"/>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400" dirty="0">
                <a:solidFill>
                  <a:srgbClr val="82786F"/>
                </a:solidFill>
                <a:latin typeface="Arial" panose="020B0604020202020204" pitchFamily="34" charset="0"/>
                <a:cs typeface="Arial" panose="020B0604020202020204" pitchFamily="34" charset="0"/>
              </a:endParaRPr>
            </a:p>
          </p:txBody>
        </p:sp>
        <p:sp>
          <p:nvSpPr>
            <p:cNvPr id="103" name="Line 145"/>
            <p:cNvSpPr>
              <a:spLocks noChangeShapeType="1"/>
            </p:cNvSpPr>
            <p:nvPr/>
          </p:nvSpPr>
          <p:spPr bwMode="auto">
            <a:xfrm>
              <a:off x="1482554" y="2717338"/>
              <a:ext cx="11560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000" dirty="0">
                <a:solidFill>
                  <a:srgbClr val="82786F"/>
                </a:solidFill>
                <a:latin typeface="Arial" panose="020B0604020202020204" pitchFamily="34" charset="0"/>
                <a:cs typeface="Arial" panose="020B0604020202020204" pitchFamily="34" charset="0"/>
              </a:endParaRPr>
            </a:p>
          </p:txBody>
        </p:sp>
        <p:sp>
          <p:nvSpPr>
            <p:cNvPr id="104" name="Line 146"/>
            <p:cNvSpPr>
              <a:spLocks noChangeShapeType="1"/>
            </p:cNvSpPr>
            <p:nvPr/>
          </p:nvSpPr>
          <p:spPr bwMode="auto">
            <a:xfrm>
              <a:off x="1482554" y="2988106"/>
              <a:ext cx="11560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000" dirty="0">
                <a:solidFill>
                  <a:srgbClr val="82786F"/>
                </a:solidFill>
                <a:latin typeface="Arial" panose="020B0604020202020204" pitchFamily="34" charset="0"/>
                <a:cs typeface="Arial" panose="020B0604020202020204" pitchFamily="34" charset="0"/>
              </a:endParaRPr>
            </a:p>
          </p:txBody>
        </p:sp>
        <p:sp>
          <p:nvSpPr>
            <p:cNvPr id="105" name="Line 147"/>
            <p:cNvSpPr>
              <a:spLocks noChangeShapeType="1"/>
            </p:cNvSpPr>
            <p:nvPr/>
          </p:nvSpPr>
          <p:spPr bwMode="auto">
            <a:xfrm>
              <a:off x="1482554" y="3273713"/>
              <a:ext cx="11560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000" dirty="0">
                <a:solidFill>
                  <a:srgbClr val="82786F"/>
                </a:solidFill>
                <a:latin typeface="Arial" panose="020B0604020202020204" pitchFamily="34" charset="0"/>
                <a:cs typeface="Arial" panose="020B0604020202020204" pitchFamily="34" charset="0"/>
              </a:endParaRPr>
            </a:p>
          </p:txBody>
        </p:sp>
        <p:sp>
          <p:nvSpPr>
            <p:cNvPr id="106" name="Line 148"/>
            <p:cNvSpPr>
              <a:spLocks noChangeShapeType="1"/>
            </p:cNvSpPr>
            <p:nvPr/>
          </p:nvSpPr>
          <p:spPr bwMode="auto">
            <a:xfrm>
              <a:off x="1482554" y="3570745"/>
              <a:ext cx="11560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000" dirty="0">
                <a:solidFill>
                  <a:srgbClr val="82786F"/>
                </a:solidFill>
                <a:latin typeface="Arial" panose="020B0604020202020204" pitchFamily="34" charset="0"/>
                <a:cs typeface="Arial" panose="020B0604020202020204" pitchFamily="34" charset="0"/>
              </a:endParaRPr>
            </a:p>
          </p:txBody>
        </p:sp>
        <p:sp>
          <p:nvSpPr>
            <p:cNvPr id="107" name="Line 150"/>
            <p:cNvSpPr>
              <a:spLocks noChangeShapeType="1"/>
            </p:cNvSpPr>
            <p:nvPr/>
          </p:nvSpPr>
          <p:spPr bwMode="auto">
            <a:xfrm>
              <a:off x="1482554" y="5387208"/>
              <a:ext cx="11560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000" dirty="0">
                <a:solidFill>
                  <a:srgbClr val="82786F"/>
                </a:solidFill>
                <a:latin typeface="Arial" panose="020B0604020202020204" pitchFamily="34" charset="0"/>
                <a:cs typeface="Arial" panose="020B0604020202020204" pitchFamily="34" charset="0"/>
              </a:endParaRPr>
            </a:p>
          </p:txBody>
        </p:sp>
        <p:sp>
          <p:nvSpPr>
            <p:cNvPr id="108" name="Line 151"/>
            <p:cNvSpPr>
              <a:spLocks noChangeShapeType="1"/>
            </p:cNvSpPr>
            <p:nvPr/>
          </p:nvSpPr>
          <p:spPr bwMode="auto">
            <a:xfrm>
              <a:off x="1482554" y="5067327"/>
              <a:ext cx="11560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000" dirty="0">
                <a:solidFill>
                  <a:srgbClr val="82786F"/>
                </a:solidFill>
                <a:latin typeface="Arial" panose="020B0604020202020204" pitchFamily="34" charset="0"/>
                <a:cs typeface="Arial" panose="020B0604020202020204" pitchFamily="34" charset="0"/>
              </a:endParaRPr>
            </a:p>
          </p:txBody>
        </p:sp>
        <p:sp>
          <p:nvSpPr>
            <p:cNvPr id="109" name="Line 152"/>
            <p:cNvSpPr>
              <a:spLocks noChangeShapeType="1"/>
            </p:cNvSpPr>
            <p:nvPr/>
          </p:nvSpPr>
          <p:spPr bwMode="auto">
            <a:xfrm>
              <a:off x="1482554" y="4770296"/>
              <a:ext cx="11560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000" dirty="0">
                <a:solidFill>
                  <a:srgbClr val="82786F"/>
                </a:solidFill>
                <a:latin typeface="Arial" panose="020B0604020202020204" pitchFamily="34" charset="0"/>
                <a:cs typeface="Arial" panose="020B0604020202020204" pitchFamily="34" charset="0"/>
              </a:endParaRPr>
            </a:p>
          </p:txBody>
        </p:sp>
        <p:sp>
          <p:nvSpPr>
            <p:cNvPr id="110" name="Line 153"/>
            <p:cNvSpPr>
              <a:spLocks noChangeShapeType="1"/>
            </p:cNvSpPr>
            <p:nvPr/>
          </p:nvSpPr>
          <p:spPr bwMode="auto">
            <a:xfrm>
              <a:off x="1482554" y="4484688"/>
              <a:ext cx="11560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000" dirty="0">
                <a:solidFill>
                  <a:srgbClr val="82786F"/>
                </a:solidFill>
                <a:latin typeface="Arial" panose="020B0604020202020204" pitchFamily="34" charset="0"/>
                <a:cs typeface="Arial" panose="020B0604020202020204" pitchFamily="34" charset="0"/>
              </a:endParaRPr>
            </a:p>
          </p:txBody>
        </p:sp>
        <p:sp>
          <p:nvSpPr>
            <p:cNvPr id="111" name="Line 154"/>
            <p:cNvSpPr>
              <a:spLocks noChangeShapeType="1"/>
            </p:cNvSpPr>
            <p:nvPr/>
          </p:nvSpPr>
          <p:spPr bwMode="auto">
            <a:xfrm>
              <a:off x="1482554" y="4176233"/>
              <a:ext cx="11560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000" dirty="0">
                <a:solidFill>
                  <a:srgbClr val="82786F"/>
                </a:solidFill>
                <a:latin typeface="Arial" panose="020B0604020202020204" pitchFamily="34" charset="0"/>
                <a:cs typeface="Arial" panose="020B0604020202020204" pitchFamily="34" charset="0"/>
              </a:endParaRPr>
            </a:p>
          </p:txBody>
        </p:sp>
        <p:sp>
          <p:nvSpPr>
            <p:cNvPr id="112" name="Line 155"/>
            <p:cNvSpPr>
              <a:spLocks noChangeShapeType="1"/>
            </p:cNvSpPr>
            <p:nvPr/>
          </p:nvSpPr>
          <p:spPr bwMode="auto">
            <a:xfrm>
              <a:off x="1482554" y="3902050"/>
              <a:ext cx="11560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000" dirty="0">
                <a:solidFill>
                  <a:srgbClr val="82786F"/>
                </a:solidFill>
                <a:latin typeface="Arial" panose="020B0604020202020204" pitchFamily="34" charset="0"/>
                <a:cs typeface="Arial" panose="020B0604020202020204" pitchFamily="34" charset="0"/>
              </a:endParaRPr>
            </a:p>
          </p:txBody>
        </p:sp>
        <p:sp>
          <p:nvSpPr>
            <p:cNvPr id="113" name="Text Box 88"/>
            <p:cNvSpPr txBox="1">
              <a:spLocks noChangeArrowheads="1"/>
            </p:cNvSpPr>
            <p:nvPr/>
          </p:nvSpPr>
          <p:spPr bwMode="auto">
            <a:xfrm>
              <a:off x="1553599" y="5734462"/>
              <a:ext cx="63991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US" altLang="en-US" sz="1000" b="1" dirty="0" smtClean="0">
                  <a:solidFill>
                    <a:srgbClr val="000000"/>
                  </a:solidFill>
                  <a:latin typeface="Arial" panose="020B0604020202020204" pitchFamily="34" charset="0"/>
                  <a:cs typeface="Arial" panose="020B0604020202020204" pitchFamily="34" charset="0"/>
                </a:rPr>
                <a:t>Fatigue</a:t>
              </a:r>
              <a:endParaRPr lang="en-US" altLang="en-US" sz="1000" b="1" dirty="0">
                <a:solidFill>
                  <a:srgbClr val="000000"/>
                </a:solidFill>
                <a:latin typeface="Arial" panose="020B0604020202020204" pitchFamily="34" charset="0"/>
                <a:cs typeface="Arial" panose="020B0604020202020204" pitchFamily="34" charset="0"/>
              </a:endParaRPr>
            </a:p>
          </p:txBody>
        </p:sp>
        <p:sp>
          <p:nvSpPr>
            <p:cNvPr id="114" name="Text Box 88"/>
            <p:cNvSpPr txBox="1">
              <a:spLocks noChangeArrowheads="1"/>
            </p:cNvSpPr>
            <p:nvPr/>
          </p:nvSpPr>
          <p:spPr bwMode="auto">
            <a:xfrm>
              <a:off x="2072500" y="5734462"/>
              <a:ext cx="90120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US" altLang="en-US" sz="1000" b="1" dirty="0" smtClean="0">
                  <a:solidFill>
                    <a:srgbClr val="000000"/>
                  </a:solidFill>
                  <a:latin typeface="Arial" panose="020B0604020202020204" pitchFamily="34" charset="0"/>
                  <a:cs typeface="Arial" panose="020B0604020202020204" pitchFamily="34" charset="0"/>
                </a:rPr>
                <a:t>Nausea and</a:t>
              </a:r>
              <a:br>
                <a:rPr lang="en-US" altLang="en-US" sz="1000" b="1" dirty="0" smtClean="0">
                  <a:solidFill>
                    <a:srgbClr val="000000"/>
                  </a:solidFill>
                  <a:latin typeface="Arial" panose="020B0604020202020204" pitchFamily="34" charset="0"/>
                  <a:cs typeface="Arial" panose="020B0604020202020204" pitchFamily="34" charset="0"/>
                </a:rPr>
              </a:br>
              <a:r>
                <a:rPr lang="en-US" altLang="en-US" sz="1000" b="1" dirty="0" smtClean="0">
                  <a:solidFill>
                    <a:srgbClr val="000000"/>
                  </a:solidFill>
                  <a:latin typeface="Arial" panose="020B0604020202020204" pitchFamily="34" charset="0"/>
                  <a:cs typeface="Arial" panose="020B0604020202020204" pitchFamily="34" charset="0"/>
                </a:rPr>
                <a:t>vomiting</a:t>
              </a:r>
              <a:endParaRPr lang="en-US" altLang="en-US" sz="1000" b="1" dirty="0">
                <a:solidFill>
                  <a:srgbClr val="000000"/>
                </a:solidFill>
                <a:latin typeface="Arial" panose="020B0604020202020204" pitchFamily="34" charset="0"/>
                <a:cs typeface="Arial" panose="020B0604020202020204" pitchFamily="34" charset="0"/>
              </a:endParaRPr>
            </a:p>
          </p:txBody>
        </p:sp>
        <p:sp>
          <p:nvSpPr>
            <p:cNvPr id="115" name="Text Box 88"/>
            <p:cNvSpPr txBox="1">
              <a:spLocks noChangeArrowheads="1"/>
            </p:cNvSpPr>
            <p:nvPr/>
          </p:nvSpPr>
          <p:spPr bwMode="auto">
            <a:xfrm>
              <a:off x="3523587" y="5734462"/>
              <a:ext cx="71686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US" altLang="en-US" sz="1000" b="1" dirty="0" smtClean="0">
                  <a:solidFill>
                    <a:srgbClr val="000000"/>
                  </a:solidFill>
                  <a:latin typeface="Arial" panose="020B0604020202020204" pitchFamily="34" charset="0"/>
                  <a:cs typeface="Arial" panose="020B0604020202020204" pitchFamily="34" charset="0"/>
                </a:rPr>
                <a:t>Dyspnea</a:t>
              </a:r>
              <a:endParaRPr lang="en-US" altLang="en-US" sz="1000" b="1" dirty="0">
                <a:solidFill>
                  <a:srgbClr val="000000"/>
                </a:solidFill>
                <a:latin typeface="Arial" panose="020B0604020202020204" pitchFamily="34" charset="0"/>
                <a:cs typeface="Arial" panose="020B0604020202020204" pitchFamily="34" charset="0"/>
              </a:endParaRPr>
            </a:p>
          </p:txBody>
        </p:sp>
        <p:sp>
          <p:nvSpPr>
            <p:cNvPr id="116" name="Text Box 88"/>
            <p:cNvSpPr txBox="1">
              <a:spLocks noChangeArrowheads="1"/>
            </p:cNvSpPr>
            <p:nvPr/>
          </p:nvSpPr>
          <p:spPr bwMode="auto">
            <a:xfrm>
              <a:off x="4222530" y="5734462"/>
              <a:ext cx="74571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US" altLang="en-US" sz="1000" b="1" dirty="0" smtClean="0">
                  <a:solidFill>
                    <a:srgbClr val="000000"/>
                  </a:solidFill>
                  <a:latin typeface="Arial" panose="020B0604020202020204" pitchFamily="34" charset="0"/>
                  <a:cs typeface="Arial" panose="020B0604020202020204" pitchFamily="34" charset="0"/>
                </a:rPr>
                <a:t>Insomnia</a:t>
              </a:r>
              <a:endParaRPr lang="en-US" altLang="en-US" sz="1000" b="1" dirty="0">
                <a:solidFill>
                  <a:srgbClr val="000000"/>
                </a:solidFill>
                <a:latin typeface="Arial" panose="020B0604020202020204" pitchFamily="34" charset="0"/>
                <a:cs typeface="Arial" panose="020B0604020202020204" pitchFamily="34" charset="0"/>
              </a:endParaRPr>
            </a:p>
          </p:txBody>
        </p:sp>
        <p:sp>
          <p:nvSpPr>
            <p:cNvPr id="117" name="Text Box 88"/>
            <p:cNvSpPr txBox="1">
              <a:spLocks noChangeArrowheads="1"/>
            </p:cNvSpPr>
            <p:nvPr/>
          </p:nvSpPr>
          <p:spPr bwMode="auto">
            <a:xfrm>
              <a:off x="4894765" y="5734462"/>
              <a:ext cx="7328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US" altLang="en-US" sz="1000" b="1" dirty="0" smtClean="0">
                  <a:solidFill>
                    <a:srgbClr val="000000"/>
                  </a:solidFill>
                  <a:latin typeface="Arial" panose="020B0604020202020204" pitchFamily="34" charset="0"/>
                  <a:cs typeface="Arial" panose="020B0604020202020204" pitchFamily="34" charset="0"/>
                </a:rPr>
                <a:t>Appetite </a:t>
              </a:r>
            </a:p>
            <a:p>
              <a:pPr algn="ctr" fontAlgn="auto">
                <a:spcBef>
                  <a:spcPts val="0"/>
                </a:spcBef>
                <a:spcAft>
                  <a:spcPts val="0"/>
                </a:spcAft>
              </a:pPr>
              <a:r>
                <a:rPr lang="en-US" altLang="en-US" sz="1000" b="1" dirty="0" smtClean="0">
                  <a:solidFill>
                    <a:srgbClr val="000000"/>
                  </a:solidFill>
                  <a:latin typeface="Arial" panose="020B0604020202020204" pitchFamily="34" charset="0"/>
                  <a:cs typeface="Arial" panose="020B0604020202020204" pitchFamily="34" charset="0"/>
                </a:rPr>
                <a:t>loss</a:t>
              </a:r>
              <a:endParaRPr lang="en-US" altLang="en-US" sz="1000" b="1" dirty="0">
                <a:solidFill>
                  <a:srgbClr val="000000"/>
                </a:solidFill>
                <a:latin typeface="Arial" panose="020B0604020202020204" pitchFamily="34" charset="0"/>
                <a:cs typeface="Arial" panose="020B0604020202020204" pitchFamily="34" charset="0"/>
              </a:endParaRPr>
            </a:p>
          </p:txBody>
        </p:sp>
        <p:sp>
          <p:nvSpPr>
            <p:cNvPr id="118" name="Text Box 88"/>
            <p:cNvSpPr txBox="1">
              <a:spLocks noChangeArrowheads="1"/>
            </p:cNvSpPr>
            <p:nvPr/>
          </p:nvSpPr>
          <p:spPr bwMode="auto">
            <a:xfrm>
              <a:off x="6413795" y="5734462"/>
              <a:ext cx="70243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US" altLang="en-US" sz="1000" b="1" dirty="0" smtClean="0">
                  <a:solidFill>
                    <a:srgbClr val="000000"/>
                  </a:solidFill>
                  <a:latin typeface="Arial" panose="020B0604020202020204" pitchFamily="34" charset="0"/>
                  <a:cs typeface="Arial" panose="020B0604020202020204" pitchFamily="34" charset="0"/>
                </a:rPr>
                <a:t>Diarrhea</a:t>
              </a:r>
              <a:endParaRPr lang="en-US" altLang="en-US" sz="1000" b="1" dirty="0">
                <a:solidFill>
                  <a:srgbClr val="000000"/>
                </a:solidFill>
                <a:latin typeface="Arial" panose="020B0604020202020204" pitchFamily="34" charset="0"/>
                <a:cs typeface="Arial" panose="020B0604020202020204" pitchFamily="34" charset="0"/>
              </a:endParaRPr>
            </a:p>
          </p:txBody>
        </p:sp>
        <p:sp>
          <p:nvSpPr>
            <p:cNvPr id="119" name="TextBox 118"/>
            <p:cNvSpPr txBox="1"/>
            <p:nvPr/>
          </p:nvSpPr>
          <p:spPr>
            <a:xfrm>
              <a:off x="7318515" y="2513453"/>
              <a:ext cx="1593706" cy="4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r">
                <a:defRPr sz="1400" b="1">
                  <a:solidFill>
                    <a:schemeClr val="bg2"/>
                  </a:solidFill>
                  <a:latin typeface="Arial" panose="020B0604020202020204" pitchFamily="34" charset="0"/>
                  <a:cs typeface="Arial" panose="020B0604020202020204" pitchFamily="34" charset="0"/>
                </a:defRPr>
              </a:lvl1pPr>
            </a:lstStyle>
            <a:p>
              <a:pPr algn="l" fontAlgn="auto">
                <a:spcBef>
                  <a:spcPts val="0"/>
                </a:spcBef>
                <a:spcAft>
                  <a:spcPts val="0"/>
                </a:spcAft>
              </a:pPr>
              <a:r>
                <a:rPr lang="en-US" sz="1000" dirty="0" err="1" smtClean="0">
                  <a:solidFill>
                    <a:srgbClr val="000000"/>
                  </a:solidFill>
                </a:rPr>
                <a:t>Nal</a:t>
              </a:r>
              <a:r>
                <a:rPr lang="en-US" sz="1000" dirty="0" smtClean="0">
                  <a:solidFill>
                    <a:srgbClr val="000000"/>
                  </a:solidFill>
                </a:rPr>
                <a:t>-IRI + 5FU/LV (n=71)</a:t>
              </a:r>
              <a:endParaRPr lang="en-US" sz="1000" dirty="0">
                <a:solidFill>
                  <a:srgbClr val="000000"/>
                </a:solidFill>
              </a:endParaRPr>
            </a:p>
          </p:txBody>
        </p:sp>
        <p:sp>
          <p:nvSpPr>
            <p:cNvPr id="120" name="TextBox 119"/>
            <p:cNvSpPr txBox="1"/>
            <p:nvPr/>
          </p:nvSpPr>
          <p:spPr>
            <a:xfrm>
              <a:off x="7318515" y="3754963"/>
              <a:ext cx="1042273" cy="4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r">
                <a:defRPr sz="1400" b="1">
                  <a:solidFill>
                    <a:schemeClr val="bg2"/>
                  </a:solidFill>
                  <a:latin typeface="Arial" panose="020B0604020202020204" pitchFamily="34" charset="0"/>
                  <a:cs typeface="Arial" panose="020B0604020202020204" pitchFamily="34" charset="0"/>
                </a:defRPr>
              </a:lvl1pPr>
            </a:lstStyle>
            <a:p>
              <a:pPr algn="l" fontAlgn="auto">
                <a:spcBef>
                  <a:spcPts val="0"/>
                </a:spcBef>
                <a:spcAft>
                  <a:spcPts val="0"/>
                </a:spcAft>
              </a:pPr>
              <a:r>
                <a:rPr lang="en-US" sz="1000" dirty="0" smtClean="0">
                  <a:solidFill>
                    <a:srgbClr val="000000"/>
                  </a:solidFill>
                </a:rPr>
                <a:t>5FU/LV (n=57)</a:t>
              </a:r>
              <a:endParaRPr lang="en-US" sz="1000" dirty="0">
                <a:solidFill>
                  <a:srgbClr val="000000"/>
                </a:solidFill>
              </a:endParaRPr>
            </a:p>
          </p:txBody>
        </p:sp>
        <p:sp>
          <p:nvSpPr>
            <p:cNvPr id="121" name="TextBox 120"/>
            <p:cNvSpPr txBox="1"/>
            <p:nvPr/>
          </p:nvSpPr>
          <p:spPr>
            <a:xfrm>
              <a:off x="7563768" y="2773222"/>
              <a:ext cx="987771" cy="1039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r">
                <a:defRPr sz="1400" b="1">
                  <a:solidFill>
                    <a:schemeClr val="bg2"/>
                  </a:solidFill>
                  <a:latin typeface="Arial" panose="020B0604020202020204" pitchFamily="34" charset="0"/>
                  <a:cs typeface="Arial" panose="020B0604020202020204" pitchFamily="34" charset="0"/>
                </a:defRPr>
              </a:lvl1pPr>
            </a:lstStyle>
            <a:p>
              <a:pPr algn="l" fontAlgn="auto">
                <a:spcBef>
                  <a:spcPts val="0"/>
                </a:spcBef>
                <a:spcAft>
                  <a:spcPts val="0"/>
                </a:spcAft>
              </a:pPr>
              <a:r>
                <a:rPr lang="en-US" sz="1000" dirty="0" smtClean="0">
                  <a:solidFill>
                    <a:srgbClr val="000000"/>
                  </a:solidFill>
                </a:rPr>
                <a:t>Improvement</a:t>
              </a:r>
            </a:p>
            <a:p>
              <a:pPr algn="l" fontAlgn="auto">
                <a:spcBef>
                  <a:spcPts val="0"/>
                </a:spcBef>
                <a:spcAft>
                  <a:spcPts val="0"/>
                </a:spcAft>
              </a:pPr>
              <a:r>
                <a:rPr lang="en-US" sz="1000" dirty="0" smtClean="0">
                  <a:solidFill>
                    <a:srgbClr val="000000"/>
                  </a:solidFill>
                </a:rPr>
                <a:t>Stable</a:t>
              </a:r>
            </a:p>
            <a:p>
              <a:pPr algn="l" fontAlgn="auto">
                <a:spcBef>
                  <a:spcPts val="0"/>
                </a:spcBef>
                <a:spcAft>
                  <a:spcPts val="0"/>
                </a:spcAft>
              </a:pPr>
              <a:r>
                <a:rPr lang="en-US" sz="1000" dirty="0" smtClean="0">
                  <a:solidFill>
                    <a:srgbClr val="000000"/>
                  </a:solidFill>
                </a:rPr>
                <a:t>Worsening</a:t>
              </a:r>
              <a:endParaRPr lang="en-US" sz="1000" dirty="0">
                <a:solidFill>
                  <a:srgbClr val="000000"/>
                </a:solidFill>
              </a:endParaRPr>
            </a:p>
          </p:txBody>
        </p:sp>
        <p:sp>
          <p:nvSpPr>
            <p:cNvPr id="122" name="TextBox 121"/>
            <p:cNvSpPr txBox="1"/>
            <p:nvPr/>
          </p:nvSpPr>
          <p:spPr>
            <a:xfrm>
              <a:off x="7563768" y="4035024"/>
              <a:ext cx="987771" cy="1328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r">
                <a:defRPr sz="1400" b="1">
                  <a:solidFill>
                    <a:schemeClr val="bg2"/>
                  </a:solidFill>
                  <a:latin typeface="Arial" panose="020B0604020202020204" pitchFamily="34" charset="0"/>
                  <a:cs typeface="Arial" panose="020B0604020202020204" pitchFamily="34" charset="0"/>
                </a:defRPr>
              </a:lvl1pPr>
            </a:lstStyle>
            <a:p>
              <a:pPr algn="l" fontAlgn="auto">
                <a:spcBef>
                  <a:spcPts val="0"/>
                </a:spcBef>
                <a:spcAft>
                  <a:spcPts val="0"/>
                </a:spcAft>
              </a:pPr>
              <a:r>
                <a:rPr lang="en-US" sz="1000" dirty="0" smtClean="0">
                  <a:solidFill>
                    <a:srgbClr val="000000"/>
                  </a:solidFill>
                </a:rPr>
                <a:t>Improvement</a:t>
              </a:r>
            </a:p>
            <a:p>
              <a:pPr algn="l" fontAlgn="auto">
                <a:spcBef>
                  <a:spcPts val="0"/>
                </a:spcBef>
                <a:spcAft>
                  <a:spcPts val="0"/>
                </a:spcAft>
              </a:pPr>
              <a:r>
                <a:rPr lang="en-US" sz="1000" dirty="0" smtClean="0">
                  <a:solidFill>
                    <a:srgbClr val="000000"/>
                  </a:solidFill>
                </a:rPr>
                <a:t>Stable</a:t>
              </a:r>
            </a:p>
            <a:p>
              <a:pPr algn="l" fontAlgn="auto">
                <a:spcBef>
                  <a:spcPts val="0"/>
                </a:spcBef>
                <a:spcAft>
                  <a:spcPts val="0"/>
                </a:spcAft>
              </a:pPr>
              <a:r>
                <a:rPr lang="en-US" sz="1000" dirty="0" smtClean="0">
                  <a:solidFill>
                    <a:srgbClr val="000000"/>
                  </a:solidFill>
                </a:rPr>
                <a:t>Worsening</a:t>
              </a:r>
            </a:p>
            <a:p>
              <a:pPr algn="l" fontAlgn="auto">
                <a:spcBef>
                  <a:spcPts val="0"/>
                </a:spcBef>
                <a:spcAft>
                  <a:spcPts val="0"/>
                </a:spcAft>
              </a:pPr>
              <a:r>
                <a:rPr lang="en-US" sz="1000" dirty="0" smtClean="0">
                  <a:solidFill>
                    <a:srgbClr val="000000"/>
                  </a:solidFill>
                </a:rPr>
                <a:t>Data missing</a:t>
              </a:r>
              <a:endParaRPr lang="en-US" sz="1000" dirty="0">
                <a:solidFill>
                  <a:srgbClr val="000000"/>
                </a:solidFill>
              </a:endParaRPr>
            </a:p>
          </p:txBody>
        </p:sp>
        <p:sp>
          <p:nvSpPr>
            <p:cNvPr id="123" name="Rectangle 122"/>
            <p:cNvSpPr>
              <a:spLocks noChangeAspect="1"/>
            </p:cNvSpPr>
            <p:nvPr/>
          </p:nvSpPr>
          <p:spPr>
            <a:xfrm>
              <a:off x="7440199" y="2972606"/>
              <a:ext cx="149064" cy="14906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A0A0A0"/>
                </a:solidFill>
              </a:endParaRPr>
            </a:p>
          </p:txBody>
        </p:sp>
        <p:sp>
          <p:nvSpPr>
            <p:cNvPr id="124" name="Rectangle 123"/>
            <p:cNvSpPr>
              <a:spLocks noChangeAspect="1"/>
            </p:cNvSpPr>
            <p:nvPr/>
          </p:nvSpPr>
          <p:spPr>
            <a:xfrm>
              <a:off x="7440199" y="3209335"/>
              <a:ext cx="149064" cy="149064"/>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25" name="Rectangle 124"/>
            <p:cNvSpPr>
              <a:spLocks noChangeAspect="1"/>
            </p:cNvSpPr>
            <p:nvPr/>
          </p:nvSpPr>
          <p:spPr>
            <a:xfrm>
              <a:off x="7440199" y="3511890"/>
              <a:ext cx="149064" cy="149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26" name="Rectangle 125"/>
            <p:cNvSpPr>
              <a:spLocks noChangeAspect="1"/>
            </p:cNvSpPr>
            <p:nvPr/>
          </p:nvSpPr>
          <p:spPr>
            <a:xfrm>
              <a:off x="7440199" y="4191784"/>
              <a:ext cx="149064" cy="149064"/>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27" name="Rectangle 126"/>
            <p:cNvSpPr>
              <a:spLocks noChangeAspect="1"/>
            </p:cNvSpPr>
            <p:nvPr/>
          </p:nvSpPr>
          <p:spPr>
            <a:xfrm>
              <a:off x="7440199" y="4477087"/>
              <a:ext cx="149064" cy="1490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28" name="Rectangle 127"/>
            <p:cNvSpPr>
              <a:spLocks noChangeAspect="1"/>
            </p:cNvSpPr>
            <p:nvPr/>
          </p:nvSpPr>
          <p:spPr>
            <a:xfrm>
              <a:off x="7440199" y="4771016"/>
              <a:ext cx="149064" cy="149064"/>
            </a:xfrm>
            <a:prstGeom prst="rect">
              <a:avLst/>
            </a:prstGeom>
            <a:solidFill>
              <a:schemeClr val="bg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29" name="Rectangle 128"/>
            <p:cNvSpPr/>
            <p:nvPr/>
          </p:nvSpPr>
          <p:spPr>
            <a:xfrm>
              <a:off x="1626383" y="2701732"/>
              <a:ext cx="261847" cy="44136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A0A0A0"/>
                </a:solidFill>
              </a:endParaRPr>
            </a:p>
          </p:txBody>
        </p:sp>
        <p:sp>
          <p:nvSpPr>
            <p:cNvPr id="130" name="Rectangle 129"/>
            <p:cNvSpPr/>
            <p:nvPr/>
          </p:nvSpPr>
          <p:spPr>
            <a:xfrm>
              <a:off x="1626383" y="3143098"/>
              <a:ext cx="261847" cy="530677"/>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31" name="Rectangle 130"/>
            <p:cNvSpPr/>
            <p:nvPr/>
          </p:nvSpPr>
          <p:spPr>
            <a:xfrm>
              <a:off x="1626383" y="3658009"/>
              <a:ext cx="261848" cy="20042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32" name="TextBox 131"/>
            <p:cNvSpPr txBox="1"/>
            <p:nvPr/>
          </p:nvSpPr>
          <p:spPr>
            <a:xfrm>
              <a:off x="1586094" y="2304366"/>
              <a:ext cx="668773" cy="230832"/>
            </a:xfrm>
            <a:prstGeom prst="rect">
              <a:avLst/>
            </a:prstGeom>
            <a:noFill/>
          </p:spPr>
          <p:txBody>
            <a:bodyPr wrap="none" rtlCol="0">
              <a:spAutoFit/>
            </a:bodyPr>
            <a:lstStyle/>
            <a:p>
              <a:pPr algn="ctr" fontAlgn="auto">
                <a:spcBef>
                  <a:spcPts val="0"/>
                </a:spcBef>
                <a:spcAft>
                  <a:spcPts val="0"/>
                </a:spcAft>
              </a:pPr>
              <a:r>
                <a:rPr lang="en-US" sz="900" dirty="0" smtClean="0">
                  <a:solidFill>
                    <a:srgbClr val="000000"/>
                  </a:solidFill>
                  <a:latin typeface="Arial" panose="020B0604020202020204" pitchFamily="34" charset="0"/>
                  <a:cs typeface="Arial" panose="020B0604020202020204" pitchFamily="34" charset="0"/>
                </a:rPr>
                <a:t>p=0.6712</a:t>
              </a:r>
              <a:endParaRPr lang="en-US" sz="900" dirty="0">
                <a:solidFill>
                  <a:srgbClr val="000000"/>
                </a:solidFill>
                <a:latin typeface="Arial" panose="020B0604020202020204" pitchFamily="34" charset="0"/>
                <a:cs typeface="Arial" panose="020B0604020202020204" pitchFamily="34" charset="0"/>
              </a:endParaRPr>
            </a:p>
          </p:txBody>
        </p:sp>
        <p:sp>
          <p:nvSpPr>
            <p:cNvPr id="133" name="TextBox 132"/>
            <p:cNvSpPr txBox="1"/>
            <p:nvPr/>
          </p:nvSpPr>
          <p:spPr>
            <a:xfrm>
              <a:off x="2169632" y="2304366"/>
              <a:ext cx="668773" cy="230832"/>
            </a:xfrm>
            <a:prstGeom prst="rect">
              <a:avLst/>
            </a:prstGeom>
            <a:noFill/>
          </p:spPr>
          <p:txBody>
            <a:bodyPr wrap="none" rtlCol="0">
              <a:spAutoFit/>
            </a:bodyPr>
            <a:lstStyle/>
            <a:p>
              <a:pPr algn="ctr" fontAlgn="auto">
                <a:spcBef>
                  <a:spcPts val="0"/>
                </a:spcBef>
                <a:spcAft>
                  <a:spcPts val="0"/>
                </a:spcAft>
              </a:pPr>
              <a:r>
                <a:rPr lang="en-US" sz="900" dirty="0" smtClean="0">
                  <a:solidFill>
                    <a:srgbClr val="000000"/>
                  </a:solidFill>
                  <a:latin typeface="Arial" panose="020B0604020202020204" pitchFamily="34" charset="0"/>
                  <a:cs typeface="Arial" panose="020B0604020202020204" pitchFamily="34" charset="0"/>
                </a:rPr>
                <a:t>p=0.7674</a:t>
              </a:r>
              <a:endParaRPr lang="en-US" sz="900" dirty="0">
                <a:solidFill>
                  <a:srgbClr val="000000"/>
                </a:solidFill>
                <a:latin typeface="Arial" panose="020B0604020202020204" pitchFamily="34" charset="0"/>
                <a:cs typeface="Arial" panose="020B0604020202020204" pitchFamily="34" charset="0"/>
              </a:endParaRPr>
            </a:p>
          </p:txBody>
        </p:sp>
        <p:sp>
          <p:nvSpPr>
            <p:cNvPr id="134" name="TextBox 133"/>
            <p:cNvSpPr txBox="1"/>
            <p:nvPr/>
          </p:nvSpPr>
          <p:spPr>
            <a:xfrm>
              <a:off x="2875420" y="2304366"/>
              <a:ext cx="668773" cy="230832"/>
            </a:xfrm>
            <a:prstGeom prst="rect">
              <a:avLst/>
            </a:prstGeom>
            <a:noFill/>
          </p:spPr>
          <p:txBody>
            <a:bodyPr wrap="none" rtlCol="0">
              <a:spAutoFit/>
            </a:bodyPr>
            <a:lstStyle/>
            <a:p>
              <a:pPr algn="ctr" fontAlgn="auto">
                <a:spcBef>
                  <a:spcPts val="0"/>
                </a:spcBef>
                <a:spcAft>
                  <a:spcPts val="0"/>
                </a:spcAft>
              </a:pPr>
              <a:r>
                <a:rPr lang="en-US" sz="900" dirty="0" smtClean="0">
                  <a:solidFill>
                    <a:srgbClr val="000000"/>
                  </a:solidFill>
                  <a:latin typeface="Arial" panose="020B0604020202020204" pitchFamily="34" charset="0"/>
                  <a:cs typeface="Arial" panose="020B0604020202020204" pitchFamily="34" charset="0"/>
                </a:rPr>
                <a:t>p=0.6712</a:t>
              </a:r>
              <a:endParaRPr lang="en-US" sz="900" dirty="0">
                <a:solidFill>
                  <a:srgbClr val="000000"/>
                </a:solidFill>
                <a:latin typeface="Arial" panose="020B0604020202020204" pitchFamily="34" charset="0"/>
                <a:cs typeface="Arial" panose="020B0604020202020204" pitchFamily="34" charset="0"/>
              </a:endParaRPr>
            </a:p>
          </p:txBody>
        </p:sp>
        <p:sp>
          <p:nvSpPr>
            <p:cNvPr id="135" name="Rectangle 134"/>
            <p:cNvSpPr/>
            <p:nvPr/>
          </p:nvSpPr>
          <p:spPr>
            <a:xfrm>
              <a:off x="1888231" y="2701731"/>
              <a:ext cx="252000" cy="414292"/>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36" name="Rectangle 135"/>
            <p:cNvSpPr/>
            <p:nvPr/>
          </p:nvSpPr>
          <p:spPr>
            <a:xfrm>
              <a:off x="1888231" y="3085878"/>
              <a:ext cx="252000" cy="101055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37" name="Rectangle 136"/>
            <p:cNvSpPr/>
            <p:nvPr/>
          </p:nvSpPr>
          <p:spPr>
            <a:xfrm>
              <a:off x="1888231" y="4081332"/>
              <a:ext cx="252000" cy="1580935"/>
            </a:xfrm>
            <a:prstGeom prst="rect">
              <a:avLst/>
            </a:prstGeom>
            <a:solidFill>
              <a:schemeClr val="bg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38" name="Rectangle 137"/>
            <p:cNvSpPr/>
            <p:nvPr/>
          </p:nvSpPr>
          <p:spPr>
            <a:xfrm>
              <a:off x="2254867" y="2701732"/>
              <a:ext cx="251441" cy="44136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A0A0A0"/>
                </a:solidFill>
              </a:endParaRPr>
            </a:p>
          </p:txBody>
        </p:sp>
        <p:sp>
          <p:nvSpPr>
            <p:cNvPr id="139" name="Rectangle 138"/>
            <p:cNvSpPr/>
            <p:nvPr/>
          </p:nvSpPr>
          <p:spPr>
            <a:xfrm>
              <a:off x="2254308" y="3116025"/>
              <a:ext cx="252000" cy="955104"/>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40" name="Rectangle 139"/>
            <p:cNvSpPr/>
            <p:nvPr/>
          </p:nvSpPr>
          <p:spPr>
            <a:xfrm>
              <a:off x="2254308" y="4056604"/>
              <a:ext cx="252000" cy="16056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41" name="Rectangle 140"/>
            <p:cNvSpPr/>
            <p:nvPr/>
          </p:nvSpPr>
          <p:spPr>
            <a:xfrm>
              <a:off x="2498288" y="2803664"/>
              <a:ext cx="252000" cy="138986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42" name="Rectangle 141"/>
            <p:cNvSpPr/>
            <p:nvPr/>
          </p:nvSpPr>
          <p:spPr>
            <a:xfrm>
              <a:off x="2499739" y="4181874"/>
              <a:ext cx="252000" cy="1480393"/>
            </a:xfrm>
            <a:prstGeom prst="rect">
              <a:avLst/>
            </a:prstGeom>
            <a:solidFill>
              <a:schemeClr val="bg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43" name="Rectangle 142"/>
            <p:cNvSpPr/>
            <p:nvPr/>
          </p:nvSpPr>
          <p:spPr>
            <a:xfrm>
              <a:off x="3890599" y="2752340"/>
              <a:ext cx="252000" cy="219786"/>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44" name="Rectangle 143"/>
            <p:cNvSpPr/>
            <p:nvPr/>
          </p:nvSpPr>
          <p:spPr>
            <a:xfrm>
              <a:off x="3890599" y="2962347"/>
              <a:ext cx="252000" cy="19586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45" name="Rectangle 144"/>
            <p:cNvSpPr/>
            <p:nvPr/>
          </p:nvSpPr>
          <p:spPr>
            <a:xfrm>
              <a:off x="3890599" y="4877558"/>
              <a:ext cx="252000" cy="784710"/>
            </a:xfrm>
            <a:prstGeom prst="rect">
              <a:avLst/>
            </a:prstGeom>
            <a:solidFill>
              <a:schemeClr val="bg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46" name="Rectangle 145"/>
            <p:cNvSpPr/>
            <p:nvPr/>
          </p:nvSpPr>
          <p:spPr>
            <a:xfrm>
              <a:off x="3635083" y="2701732"/>
              <a:ext cx="255516" cy="27087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A0A0A0"/>
                </a:solidFill>
              </a:endParaRPr>
            </a:p>
          </p:txBody>
        </p:sp>
        <p:sp>
          <p:nvSpPr>
            <p:cNvPr id="147" name="Rectangle 146"/>
            <p:cNvSpPr/>
            <p:nvPr/>
          </p:nvSpPr>
          <p:spPr>
            <a:xfrm>
              <a:off x="3635083" y="2962346"/>
              <a:ext cx="252000" cy="151749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48" name="Rectangle 147"/>
            <p:cNvSpPr/>
            <p:nvPr/>
          </p:nvSpPr>
          <p:spPr>
            <a:xfrm>
              <a:off x="3635083" y="4468189"/>
              <a:ext cx="252000" cy="1194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49" name="Rectangle 148"/>
            <p:cNvSpPr/>
            <p:nvPr/>
          </p:nvSpPr>
          <p:spPr>
            <a:xfrm>
              <a:off x="4588592" y="2701732"/>
              <a:ext cx="252000" cy="220683"/>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50" name="Rectangle 149"/>
            <p:cNvSpPr/>
            <p:nvPr/>
          </p:nvSpPr>
          <p:spPr>
            <a:xfrm>
              <a:off x="4588592" y="2897665"/>
              <a:ext cx="252000" cy="145907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51" name="Rectangle 150"/>
            <p:cNvSpPr/>
            <p:nvPr/>
          </p:nvSpPr>
          <p:spPr>
            <a:xfrm>
              <a:off x="4590043" y="4319201"/>
              <a:ext cx="252000" cy="1343066"/>
            </a:xfrm>
            <a:prstGeom prst="rect">
              <a:avLst/>
            </a:prstGeom>
            <a:solidFill>
              <a:schemeClr val="bg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52" name="Rectangle 151"/>
            <p:cNvSpPr/>
            <p:nvPr/>
          </p:nvSpPr>
          <p:spPr>
            <a:xfrm>
              <a:off x="4339298" y="2701731"/>
              <a:ext cx="248318" cy="5721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A0A0A0"/>
                </a:solidFill>
              </a:endParaRPr>
            </a:p>
          </p:txBody>
        </p:sp>
        <p:sp>
          <p:nvSpPr>
            <p:cNvPr id="153" name="Rectangle 152"/>
            <p:cNvSpPr/>
            <p:nvPr/>
          </p:nvSpPr>
          <p:spPr>
            <a:xfrm>
              <a:off x="4339298" y="3258296"/>
              <a:ext cx="252000" cy="1061703"/>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54" name="Rectangle 153"/>
            <p:cNvSpPr/>
            <p:nvPr/>
          </p:nvSpPr>
          <p:spPr>
            <a:xfrm>
              <a:off x="4340749" y="4277224"/>
              <a:ext cx="252000" cy="13850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55" name="Rectangle 154"/>
            <p:cNvSpPr/>
            <p:nvPr/>
          </p:nvSpPr>
          <p:spPr>
            <a:xfrm>
              <a:off x="5247462" y="2701731"/>
              <a:ext cx="252000" cy="220683"/>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56" name="Rectangle 155"/>
            <p:cNvSpPr/>
            <p:nvPr/>
          </p:nvSpPr>
          <p:spPr>
            <a:xfrm>
              <a:off x="5247462" y="2897666"/>
              <a:ext cx="252000" cy="13970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57" name="Rectangle 156"/>
            <p:cNvSpPr/>
            <p:nvPr/>
          </p:nvSpPr>
          <p:spPr>
            <a:xfrm>
              <a:off x="5247462" y="4250788"/>
              <a:ext cx="252000" cy="1411479"/>
            </a:xfrm>
            <a:prstGeom prst="rect">
              <a:avLst/>
            </a:prstGeom>
            <a:solidFill>
              <a:schemeClr val="bg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58" name="Rectangle 157"/>
            <p:cNvSpPr/>
            <p:nvPr/>
          </p:nvSpPr>
          <p:spPr>
            <a:xfrm>
              <a:off x="5000981" y="2701731"/>
              <a:ext cx="246481" cy="41429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A0A0A0"/>
                </a:solidFill>
              </a:endParaRPr>
            </a:p>
          </p:txBody>
        </p:sp>
        <p:sp>
          <p:nvSpPr>
            <p:cNvPr id="159" name="Rectangle 158"/>
            <p:cNvSpPr/>
            <p:nvPr/>
          </p:nvSpPr>
          <p:spPr>
            <a:xfrm>
              <a:off x="5000981" y="3093929"/>
              <a:ext cx="252000" cy="1393966"/>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60" name="Rectangle 159"/>
            <p:cNvSpPr/>
            <p:nvPr/>
          </p:nvSpPr>
          <p:spPr>
            <a:xfrm>
              <a:off x="5000981" y="4469314"/>
              <a:ext cx="252000" cy="11929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61" name="Rectangle 160"/>
            <p:cNvSpPr/>
            <p:nvPr/>
          </p:nvSpPr>
          <p:spPr>
            <a:xfrm>
              <a:off x="6014075" y="2701732"/>
              <a:ext cx="252000" cy="220682"/>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62" name="Rectangle 161"/>
            <p:cNvSpPr/>
            <p:nvPr/>
          </p:nvSpPr>
          <p:spPr>
            <a:xfrm>
              <a:off x="6014075" y="2897665"/>
              <a:ext cx="252000" cy="19211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63" name="Rectangle 162"/>
            <p:cNvSpPr/>
            <p:nvPr/>
          </p:nvSpPr>
          <p:spPr>
            <a:xfrm>
              <a:off x="6014075" y="4809574"/>
              <a:ext cx="252000" cy="852693"/>
            </a:xfrm>
            <a:prstGeom prst="rect">
              <a:avLst/>
            </a:prstGeom>
            <a:solidFill>
              <a:schemeClr val="bg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64" name="Rectangle 163"/>
            <p:cNvSpPr/>
            <p:nvPr/>
          </p:nvSpPr>
          <p:spPr>
            <a:xfrm>
              <a:off x="5765683" y="2701732"/>
              <a:ext cx="252000" cy="44592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A0A0A0"/>
                </a:solidFill>
              </a:endParaRPr>
            </a:p>
          </p:txBody>
        </p:sp>
        <p:sp>
          <p:nvSpPr>
            <p:cNvPr id="165" name="Rectangle 164"/>
            <p:cNvSpPr/>
            <p:nvPr/>
          </p:nvSpPr>
          <p:spPr>
            <a:xfrm>
              <a:off x="5765682" y="3116023"/>
              <a:ext cx="252000" cy="165232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66" name="Rectangle 165"/>
            <p:cNvSpPr/>
            <p:nvPr/>
          </p:nvSpPr>
          <p:spPr>
            <a:xfrm>
              <a:off x="5765682" y="4748134"/>
              <a:ext cx="252000" cy="9141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67" name="Rectangle 166"/>
            <p:cNvSpPr/>
            <p:nvPr/>
          </p:nvSpPr>
          <p:spPr>
            <a:xfrm>
              <a:off x="2498288" y="2701732"/>
              <a:ext cx="252000" cy="139182"/>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68" name="Text Box 88"/>
            <p:cNvSpPr txBox="1">
              <a:spLocks noChangeArrowheads="1"/>
            </p:cNvSpPr>
            <p:nvPr/>
          </p:nvSpPr>
          <p:spPr bwMode="auto">
            <a:xfrm>
              <a:off x="2994772" y="5734462"/>
              <a:ext cx="45397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US" altLang="en-US" sz="1000" b="1" dirty="0" smtClean="0">
                  <a:solidFill>
                    <a:srgbClr val="000000"/>
                  </a:solidFill>
                  <a:latin typeface="Arial" panose="020B0604020202020204" pitchFamily="34" charset="0"/>
                  <a:cs typeface="Arial" panose="020B0604020202020204" pitchFamily="34" charset="0"/>
                </a:rPr>
                <a:t>Pain</a:t>
              </a:r>
              <a:endParaRPr lang="en-US" altLang="en-US" sz="1000" b="1" dirty="0">
                <a:solidFill>
                  <a:srgbClr val="000000"/>
                </a:solidFill>
                <a:latin typeface="Arial" panose="020B0604020202020204" pitchFamily="34" charset="0"/>
                <a:cs typeface="Arial" panose="020B0604020202020204" pitchFamily="34" charset="0"/>
              </a:endParaRPr>
            </a:p>
          </p:txBody>
        </p:sp>
        <p:sp>
          <p:nvSpPr>
            <p:cNvPr id="169" name="Text Box 88"/>
            <p:cNvSpPr txBox="1">
              <a:spLocks noChangeArrowheads="1"/>
            </p:cNvSpPr>
            <p:nvPr/>
          </p:nvSpPr>
          <p:spPr bwMode="auto">
            <a:xfrm>
              <a:off x="5518941" y="5734462"/>
              <a:ext cx="96853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US" altLang="en-US" sz="1000" b="1" dirty="0" smtClean="0">
                  <a:solidFill>
                    <a:srgbClr val="000000"/>
                  </a:solidFill>
                  <a:latin typeface="Arial" panose="020B0604020202020204" pitchFamily="34" charset="0"/>
                  <a:cs typeface="Arial" panose="020B0604020202020204" pitchFamily="34" charset="0"/>
                </a:rPr>
                <a:t>Constipation</a:t>
              </a:r>
              <a:endParaRPr lang="en-US" altLang="en-US" sz="1000" b="1" dirty="0">
                <a:solidFill>
                  <a:srgbClr val="000000"/>
                </a:solidFill>
                <a:latin typeface="Arial" panose="020B0604020202020204" pitchFamily="34" charset="0"/>
                <a:cs typeface="Arial" panose="020B0604020202020204" pitchFamily="34" charset="0"/>
              </a:endParaRPr>
            </a:p>
          </p:txBody>
        </p:sp>
        <p:sp>
          <p:nvSpPr>
            <p:cNvPr id="170" name="Rectangle 169"/>
            <p:cNvSpPr/>
            <p:nvPr/>
          </p:nvSpPr>
          <p:spPr>
            <a:xfrm>
              <a:off x="3208561" y="2701732"/>
              <a:ext cx="252000" cy="367662"/>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71" name="Rectangle 170"/>
            <p:cNvSpPr/>
            <p:nvPr/>
          </p:nvSpPr>
          <p:spPr>
            <a:xfrm>
              <a:off x="3208561" y="3072311"/>
              <a:ext cx="252000" cy="12029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72" name="Rectangle 171"/>
            <p:cNvSpPr/>
            <p:nvPr/>
          </p:nvSpPr>
          <p:spPr>
            <a:xfrm>
              <a:off x="3208561" y="4273706"/>
              <a:ext cx="252000" cy="1388561"/>
            </a:xfrm>
            <a:prstGeom prst="rect">
              <a:avLst/>
            </a:prstGeom>
            <a:solidFill>
              <a:schemeClr val="bg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73" name="Rectangle 172"/>
            <p:cNvSpPr/>
            <p:nvPr/>
          </p:nvSpPr>
          <p:spPr>
            <a:xfrm>
              <a:off x="2968811" y="2701731"/>
              <a:ext cx="252946" cy="89184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A0A0A0"/>
                </a:solidFill>
              </a:endParaRPr>
            </a:p>
          </p:txBody>
        </p:sp>
        <p:sp>
          <p:nvSpPr>
            <p:cNvPr id="174" name="Rectangle 173"/>
            <p:cNvSpPr/>
            <p:nvPr/>
          </p:nvSpPr>
          <p:spPr>
            <a:xfrm>
              <a:off x="2968811" y="3574624"/>
              <a:ext cx="252000" cy="988434"/>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75" name="Rectangle 174"/>
            <p:cNvSpPr/>
            <p:nvPr/>
          </p:nvSpPr>
          <p:spPr>
            <a:xfrm>
              <a:off x="2968811" y="4543321"/>
              <a:ext cx="252000" cy="11189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76" name="Rectangle 175"/>
            <p:cNvSpPr/>
            <p:nvPr/>
          </p:nvSpPr>
          <p:spPr>
            <a:xfrm>
              <a:off x="6759889" y="2701732"/>
              <a:ext cx="252000" cy="200192"/>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77" name="Rectangle 176"/>
            <p:cNvSpPr/>
            <p:nvPr/>
          </p:nvSpPr>
          <p:spPr>
            <a:xfrm>
              <a:off x="6759889" y="2866961"/>
              <a:ext cx="252000" cy="173599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78" name="Rectangle 177"/>
            <p:cNvSpPr/>
            <p:nvPr/>
          </p:nvSpPr>
          <p:spPr>
            <a:xfrm>
              <a:off x="6759889" y="4558162"/>
              <a:ext cx="252000" cy="1104105"/>
            </a:xfrm>
            <a:prstGeom prst="rect">
              <a:avLst/>
            </a:prstGeom>
            <a:solidFill>
              <a:schemeClr val="bg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79" name="Rectangle 178"/>
            <p:cNvSpPr/>
            <p:nvPr/>
          </p:nvSpPr>
          <p:spPr>
            <a:xfrm>
              <a:off x="6510595" y="2701731"/>
              <a:ext cx="254418" cy="26061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A0A0A0"/>
                </a:solidFill>
              </a:endParaRPr>
            </a:p>
          </p:txBody>
        </p:sp>
        <p:sp>
          <p:nvSpPr>
            <p:cNvPr id="180" name="Rectangle 179"/>
            <p:cNvSpPr/>
            <p:nvPr/>
          </p:nvSpPr>
          <p:spPr>
            <a:xfrm>
              <a:off x="6510595" y="2954108"/>
              <a:ext cx="252000" cy="1142324"/>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81" name="Rectangle 180"/>
            <p:cNvSpPr/>
            <p:nvPr/>
          </p:nvSpPr>
          <p:spPr>
            <a:xfrm>
              <a:off x="6510595" y="4046380"/>
              <a:ext cx="252000" cy="16158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82" name="TextBox 181"/>
            <p:cNvSpPr txBox="1"/>
            <p:nvPr/>
          </p:nvSpPr>
          <p:spPr>
            <a:xfrm>
              <a:off x="3544706" y="2304366"/>
              <a:ext cx="668773" cy="230832"/>
            </a:xfrm>
            <a:prstGeom prst="rect">
              <a:avLst/>
            </a:prstGeom>
            <a:noFill/>
          </p:spPr>
          <p:txBody>
            <a:bodyPr wrap="none" rtlCol="0">
              <a:spAutoFit/>
            </a:bodyPr>
            <a:lstStyle/>
            <a:p>
              <a:pPr algn="ctr" fontAlgn="auto">
                <a:spcBef>
                  <a:spcPts val="0"/>
                </a:spcBef>
                <a:spcAft>
                  <a:spcPts val="0"/>
                </a:spcAft>
              </a:pPr>
              <a:r>
                <a:rPr lang="en-US" sz="900" dirty="0" smtClean="0">
                  <a:solidFill>
                    <a:srgbClr val="000000"/>
                  </a:solidFill>
                  <a:latin typeface="Arial" panose="020B0604020202020204" pitchFamily="34" charset="0"/>
                  <a:cs typeface="Arial" panose="020B0604020202020204" pitchFamily="34" charset="0"/>
                </a:rPr>
                <a:t>p=0.6712</a:t>
              </a:r>
              <a:endParaRPr lang="en-US" sz="900" dirty="0">
                <a:solidFill>
                  <a:srgbClr val="000000"/>
                </a:solidFill>
                <a:latin typeface="Arial" panose="020B0604020202020204" pitchFamily="34" charset="0"/>
                <a:cs typeface="Arial" panose="020B0604020202020204" pitchFamily="34" charset="0"/>
              </a:endParaRPr>
            </a:p>
          </p:txBody>
        </p:sp>
        <p:sp>
          <p:nvSpPr>
            <p:cNvPr id="183" name="TextBox 182"/>
            <p:cNvSpPr txBox="1"/>
            <p:nvPr/>
          </p:nvSpPr>
          <p:spPr>
            <a:xfrm>
              <a:off x="4253230" y="2304366"/>
              <a:ext cx="668773" cy="230832"/>
            </a:xfrm>
            <a:prstGeom prst="rect">
              <a:avLst/>
            </a:prstGeom>
            <a:noFill/>
          </p:spPr>
          <p:txBody>
            <a:bodyPr wrap="none" rtlCol="0">
              <a:spAutoFit/>
            </a:bodyPr>
            <a:lstStyle/>
            <a:p>
              <a:pPr algn="ctr" fontAlgn="auto">
                <a:spcBef>
                  <a:spcPts val="0"/>
                </a:spcBef>
                <a:spcAft>
                  <a:spcPts val="0"/>
                </a:spcAft>
              </a:pPr>
              <a:r>
                <a:rPr lang="en-US" sz="900" dirty="0" smtClean="0">
                  <a:solidFill>
                    <a:srgbClr val="000000"/>
                  </a:solidFill>
                  <a:latin typeface="Arial" panose="020B0604020202020204" pitchFamily="34" charset="0"/>
                  <a:cs typeface="Arial" panose="020B0604020202020204" pitchFamily="34" charset="0"/>
                </a:rPr>
                <a:t>p=0.6712</a:t>
              </a:r>
              <a:endParaRPr lang="en-US" sz="900" dirty="0">
                <a:solidFill>
                  <a:srgbClr val="000000"/>
                </a:solidFill>
                <a:latin typeface="Arial" panose="020B0604020202020204" pitchFamily="34" charset="0"/>
                <a:cs typeface="Arial" panose="020B0604020202020204" pitchFamily="34" charset="0"/>
              </a:endParaRPr>
            </a:p>
          </p:txBody>
        </p:sp>
        <p:sp>
          <p:nvSpPr>
            <p:cNvPr id="184" name="TextBox 183"/>
            <p:cNvSpPr txBox="1"/>
            <p:nvPr/>
          </p:nvSpPr>
          <p:spPr>
            <a:xfrm>
              <a:off x="4914456" y="2304366"/>
              <a:ext cx="668773" cy="230832"/>
            </a:xfrm>
            <a:prstGeom prst="rect">
              <a:avLst/>
            </a:prstGeom>
            <a:noFill/>
          </p:spPr>
          <p:txBody>
            <a:bodyPr wrap="none" rtlCol="0">
              <a:spAutoFit/>
            </a:bodyPr>
            <a:lstStyle/>
            <a:p>
              <a:pPr algn="ctr" fontAlgn="auto">
                <a:spcBef>
                  <a:spcPts val="0"/>
                </a:spcBef>
                <a:spcAft>
                  <a:spcPts val="0"/>
                </a:spcAft>
              </a:pPr>
              <a:r>
                <a:rPr lang="en-US" sz="900" dirty="0" smtClean="0">
                  <a:solidFill>
                    <a:srgbClr val="000000"/>
                  </a:solidFill>
                  <a:latin typeface="Arial" panose="020B0604020202020204" pitchFamily="34" charset="0"/>
                  <a:cs typeface="Arial" panose="020B0604020202020204" pitchFamily="34" charset="0"/>
                </a:rPr>
                <a:t>p=0.6712</a:t>
              </a:r>
              <a:endParaRPr lang="en-US" sz="900" dirty="0">
                <a:solidFill>
                  <a:srgbClr val="000000"/>
                </a:solidFill>
                <a:latin typeface="Arial" panose="020B0604020202020204" pitchFamily="34" charset="0"/>
                <a:cs typeface="Arial" panose="020B0604020202020204" pitchFamily="34" charset="0"/>
              </a:endParaRPr>
            </a:p>
          </p:txBody>
        </p:sp>
        <p:sp>
          <p:nvSpPr>
            <p:cNvPr id="185" name="TextBox 184"/>
            <p:cNvSpPr txBox="1"/>
            <p:nvPr/>
          </p:nvSpPr>
          <p:spPr>
            <a:xfrm>
              <a:off x="5670278" y="2304366"/>
              <a:ext cx="668773" cy="230832"/>
            </a:xfrm>
            <a:prstGeom prst="rect">
              <a:avLst/>
            </a:prstGeom>
            <a:noFill/>
          </p:spPr>
          <p:txBody>
            <a:bodyPr wrap="none" rtlCol="0">
              <a:spAutoFit/>
            </a:bodyPr>
            <a:lstStyle/>
            <a:p>
              <a:pPr algn="ctr" fontAlgn="auto">
                <a:spcBef>
                  <a:spcPts val="0"/>
                </a:spcBef>
                <a:spcAft>
                  <a:spcPts val="0"/>
                </a:spcAft>
              </a:pPr>
              <a:r>
                <a:rPr lang="en-US" sz="900" dirty="0" smtClean="0">
                  <a:solidFill>
                    <a:srgbClr val="000000"/>
                  </a:solidFill>
                  <a:latin typeface="Arial" panose="020B0604020202020204" pitchFamily="34" charset="0"/>
                  <a:cs typeface="Arial" panose="020B0604020202020204" pitchFamily="34" charset="0"/>
                </a:rPr>
                <a:t>p=0.6712</a:t>
              </a:r>
              <a:endParaRPr lang="en-US" sz="900" dirty="0">
                <a:solidFill>
                  <a:srgbClr val="000000"/>
                </a:solidFill>
                <a:latin typeface="Arial" panose="020B0604020202020204" pitchFamily="34" charset="0"/>
                <a:cs typeface="Arial" panose="020B0604020202020204" pitchFamily="34" charset="0"/>
              </a:endParaRPr>
            </a:p>
          </p:txBody>
        </p:sp>
        <p:sp>
          <p:nvSpPr>
            <p:cNvPr id="186" name="TextBox 185"/>
            <p:cNvSpPr txBox="1"/>
            <p:nvPr/>
          </p:nvSpPr>
          <p:spPr>
            <a:xfrm>
              <a:off x="6426100" y="2304366"/>
              <a:ext cx="668773" cy="230832"/>
            </a:xfrm>
            <a:prstGeom prst="rect">
              <a:avLst/>
            </a:prstGeom>
            <a:noFill/>
          </p:spPr>
          <p:txBody>
            <a:bodyPr wrap="none" rtlCol="0">
              <a:spAutoFit/>
            </a:bodyPr>
            <a:lstStyle/>
            <a:p>
              <a:pPr algn="ctr" fontAlgn="auto">
                <a:spcBef>
                  <a:spcPts val="0"/>
                </a:spcBef>
                <a:spcAft>
                  <a:spcPts val="0"/>
                </a:spcAft>
              </a:pPr>
              <a:r>
                <a:rPr lang="en-US" sz="900" dirty="0" smtClean="0">
                  <a:solidFill>
                    <a:srgbClr val="000000"/>
                  </a:solidFill>
                  <a:latin typeface="Arial" panose="020B0604020202020204" pitchFamily="34" charset="0"/>
                  <a:cs typeface="Arial" panose="020B0604020202020204" pitchFamily="34" charset="0"/>
                </a:rPr>
                <a:t>p=0.6712</a:t>
              </a:r>
              <a:endParaRPr lang="en-US" sz="900" dirty="0">
                <a:solidFill>
                  <a:srgbClr val="000000"/>
                </a:solidFill>
                <a:latin typeface="Arial" panose="020B0604020202020204" pitchFamily="34" charset="0"/>
                <a:cs typeface="Arial" panose="020B0604020202020204" pitchFamily="34" charset="0"/>
              </a:endParaRPr>
            </a:p>
          </p:txBody>
        </p:sp>
        <p:sp>
          <p:nvSpPr>
            <p:cNvPr id="187" name="Rectangle 186"/>
            <p:cNvSpPr/>
            <p:nvPr/>
          </p:nvSpPr>
          <p:spPr>
            <a:xfrm>
              <a:off x="3879092" y="2705528"/>
              <a:ext cx="247741" cy="54834"/>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88" name="Rectangle 187"/>
            <p:cNvSpPr>
              <a:spLocks noChangeAspect="1"/>
            </p:cNvSpPr>
            <p:nvPr/>
          </p:nvSpPr>
          <p:spPr>
            <a:xfrm>
              <a:off x="7440199" y="5070816"/>
              <a:ext cx="125077" cy="125076"/>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sp>
        <p:nvSpPr>
          <p:cNvPr id="190" name="TextBox 189"/>
          <p:cNvSpPr txBox="1"/>
          <p:nvPr/>
        </p:nvSpPr>
        <p:spPr>
          <a:xfrm>
            <a:off x="369888" y="1404319"/>
            <a:ext cx="8404225" cy="276999"/>
          </a:xfrm>
          <a:prstGeom prst="rect">
            <a:avLst/>
          </a:prstGeom>
          <a:noFill/>
        </p:spPr>
        <p:txBody>
          <a:bodyPr wrap="square" lIns="0" rtlCol="0">
            <a:spAutoFit/>
          </a:bodyPr>
          <a:lstStyle/>
          <a:p>
            <a:pPr algn="ctr" fontAlgn="auto">
              <a:spcBef>
                <a:spcPts val="0"/>
              </a:spcBef>
              <a:spcAft>
                <a:spcPts val="0"/>
              </a:spcAft>
            </a:pPr>
            <a:r>
              <a:rPr lang="en-GB" sz="1200" b="1" dirty="0" smtClean="0">
                <a:solidFill>
                  <a:srgbClr val="4D4D4D"/>
                </a:solidFill>
                <a:latin typeface="Arial"/>
                <a:cs typeface="Arial"/>
              </a:rPr>
              <a:t>Global </a:t>
            </a:r>
            <a:r>
              <a:rPr lang="en-GB" sz="1200" b="1" dirty="0">
                <a:solidFill>
                  <a:srgbClr val="4D4D4D"/>
                </a:solidFill>
                <a:latin typeface="Arial"/>
                <a:cs typeface="Arial"/>
              </a:rPr>
              <a:t>health </a:t>
            </a:r>
            <a:r>
              <a:rPr lang="en-GB" sz="1200" b="1" dirty="0" smtClean="0">
                <a:solidFill>
                  <a:srgbClr val="4D4D4D"/>
                </a:solidFill>
                <a:latin typeface="Arial"/>
                <a:cs typeface="Arial"/>
              </a:rPr>
              <a:t>status and </a:t>
            </a:r>
            <a:r>
              <a:rPr lang="en-GB" sz="1200" b="1" dirty="0">
                <a:solidFill>
                  <a:srgbClr val="4D4D4D"/>
                </a:solidFill>
                <a:latin typeface="Arial"/>
                <a:cs typeface="Arial"/>
              </a:rPr>
              <a:t>functional </a:t>
            </a:r>
            <a:r>
              <a:rPr lang="en-GB" sz="1200" b="1" dirty="0" smtClean="0">
                <a:solidFill>
                  <a:srgbClr val="4D4D4D"/>
                </a:solidFill>
                <a:latin typeface="Arial"/>
                <a:cs typeface="Arial"/>
              </a:rPr>
              <a:t>scale</a:t>
            </a:r>
            <a:endParaRPr lang="en-GB" sz="1200" b="1" dirty="0">
              <a:solidFill>
                <a:srgbClr val="4D4D4D"/>
              </a:solidFill>
              <a:latin typeface="Arial"/>
              <a:cs typeface="Arial"/>
            </a:endParaRPr>
          </a:p>
        </p:txBody>
      </p:sp>
      <p:sp>
        <p:nvSpPr>
          <p:cNvPr id="192" name="TextBox 191"/>
          <p:cNvSpPr txBox="1"/>
          <p:nvPr/>
        </p:nvSpPr>
        <p:spPr>
          <a:xfrm>
            <a:off x="369888" y="3990697"/>
            <a:ext cx="8404225" cy="276999"/>
          </a:xfrm>
          <a:prstGeom prst="rect">
            <a:avLst/>
          </a:prstGeom>
          <a:noFill/>
        </p:spPr>
        <p:txBody>
          <a:bodyPr wrap="square" lIns="0" rtlCol="0">
            <a:spAutoFit/>
          </a:bodyPr>
          <a:lstStyle/>
          <a:p>
            <a:pPr algn="ctr" fontAlgn="auto">
              <a:spcBef>
                <a:spcPts val="0"/>
              </a:spcBef>
              <a:spcAft>
                <a:spcPts val="0"/>
              </a:spcAft>
            </a:pPr>
            <a:r>
              <a:rPr lang="en-GB" sz="1200" b="1" dirty="0" smtClean="0">
                <a:solidFill>
                  <a:srgbClr val="4D4D4D"/>
                </a:solidFill>
                <a:latin typeface="Arial"/>
                <a:cs typeface="Arial"/>
              </a:rPr>
              <a:t>Symptom scale</a:t>
            </a:r>
            <a:endParaRPr lang="en-GB" sz="1200" b="1" dirty="0">
              <a:solidFill>
                <a:srgbClr val="4D4D4D"/>
              </a:solidFill>
              <a:latin typeface="Arial"/>
              <a:cs typeface="Arial"/>
            </a:endParaRPr>
          </a:p>
        </p:txBody>
      </p:sp>
    </p:spTree>
    <p:extLst>
      <p:ext uri="{BB962C8B-B14F-4D97-AF65-F5344CB8AC3E}">
        <p14:creationId xmlns:p14="http://schemas.microsoft.com/office/powerpoint/2010/main" val="225678219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Glossary</a:t>
            </a:r>
          </a:p>
        </p:txBody>
      </p:sp>
      <p:sp>
        <p:nvSpPr>
          <p:cNvPr id="5" name="Content Placeholder 4"/>
          <p:cNvSpPr>
            <a:spLocks noGrp="1"/>
          </p:cNvSpPr>
          <p:nvPr>
            <p:ph idx="1"/>
          </p:nvPr>
        </p:nvSpPr>
        <p:spPr/>
        <p:txBody>
          <a:bodyPr numCol="2"/>
          <a:lstStyle/>
          <a:p>
            <a:pPr marL="0" lvl="0" indent="0">
              <a:spcBef>
                <a:spcPct val="0"/>
              </a:spcBef>
              <a:spcAft>
                <a:spcPts val="0"/>
              </a:spcAft>
              <a:buClr>
                <a:srgbClr val="043882"/>
              </a:buClr>
              <a:buSzTx/>
              <a:buNone/>
              <a:tabLst>
                <a:tab pos="1073150" algn="l"/>
              </a:tabLst>
            </a:pPr>
            <a:r>
              <a:rPr lang="en-GB" sz="1000" kern="1200" dirty="0">
                <a:latin typeface="Arial" charset="0"/>
                <a:cs typeface="Arial" charset="0"/>
              </a:rPr>
              <a:t>1L	first line</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5FU</a:t>
            </a:r>
            <a:r>
              <a:rPr lang="en-GB" sz="1000" kern="1200" dirty="0">
                <a:latin typeface="Arial" charset="0"/>
                <a:cs typeface="Arial" charset="0"/>
              </a:rPr>
              <a:t>	5-fluorouracil</a:t>
            </a:r>
          </a:p>
          <a:p>
            <a:pPr marL="0" lvl="0" indent="0">
              <a:spcBef>
                <a:spcPct val="0"/>
              </a:spcBef>
              <a:spcAft>
                <a:spcPts val="0"/>
              </a:spcAft>
              <a:buClr>
                <a:srgbClr val="043882"/>
              </a:buClr>
              <a:buSzTx/>
              <a:buNone/>
              <a:tabLst>
                <a:tab pos="1073150" algn="l"/>
              </a:tabLst>
            </a:pPr>
            <a:r>
              <a:rPr lang="en-GB" sz="1000" kern="1200" dirty="0">
                <a:latin typeface="Arial" charset="0"/>
                <a:cs typeface="Arial" charset="0"/>
              </a:rPr>
              <a:t>AE	adverse event</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BCLC	Barcelona Clinic Liver Cancer</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BID	twice daily</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BSC</a:t>
            </a:r>
            <a:r>
              <a:rPr lang="en-GB" sz="1000" kern="1200" dirty="0">
                <a:latin typeface="Arial" charset="0"/>
                <a:cs typeface="Arial" charset="0"/>
              </a:rPr>
              <a:t>	best supportive care</a:t>
            </a:r>
          </a:p>
          <a:p>
            <a:pPr marL="0" lvl="0" indent="0">
              <a:spcBef>
                <a:spcPct val="0"/>
              </a:spcBef>
              <a:spcAft>
                <a:spcPts val="0"/>
              </a:spcAft>
              <a:buClr>
                <a:srgbClr val="043882"/>
              </a:buClr>
              <a:buSzTx/>
              <a:buNone/>
              <a:tabLst>
                <a:tab pos="1073150" algn="l"/>
              </a:tabLst>
            </a:pPr>
            <a:r>
              <a:rPr lang="en-GB" sz="1000" kern="1200" dirty="0">
                <a:latin typeface="Arial" charset="0"/>
                <a:cs typeface="Arial" charset="0"/>
              </a:rPr>
              <a:t>CA-19.9	</a:t>
            </a:r>
            <a:r>
              <a:rPr lang="en-GB" sz="1000" kern="1200" dirty="0" smtClean="0">
                <a:latin typeface="Arial" charset="0"/>
                <a:cs typeface="Arial" charset="0"/>
              </a:rPr>
              <a:t>carbohydrate antigen-19.9 </a:t>
            </a:r>
            <a:endParaRPr lang="en-GB" sz="1000" kern="1200" dirty="0">
              <a:latin typeface="Arial" charset="0"/>
              <a:cs typeface="Arial" charset="0"/>
            </a:endParaRP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Cap-RT	capecitabine + radiotherapy</a:t>
            </a:r>
          </a:p>
          <a:p>
            <a:pPr marL="0" lvl="0" indent="0">
              <a:spcBef>
                <a:spcPct val="0"/>
              </a:spcBef>
              <a:spcAft>
                <a:spcPts val="0"/>
              </a:spcAft>
              <a:buClr>
                <a:srgbClr val="043882"/>
              </a:buClr>
              <a:buSzTx/>
              <a:buNone/>
              <a:tabLst>
                <a:tab pos="1073150" algn="l"/>
              </a:tabLst>
            </a:pPr>
            <a:r>
              <a:rPr lang="en-GB" sz="1000" kern="1200" dirty="0" err="1" smtClean="0">
                <a:latin typeface="Arial" charset="0"/>
                <a:cs typeface="Arial" charset="0"/>
              </a:rPr>
              <a:t>CgA</a:t>
            </a:r>
            <a:r>
              <a:rPr lang="en-GB" sz="1000" kern="1200" dirty="0" smtClean="0">
                <a:latin typeface="Arial" charset="0"/>
                <a:cs typeface="Arial" charset="0"/>
              </a:rPr>
              <a:t>	</a:t>
            </a:r>
            <a:r>
              <a:rPr lang="en-GB" sz="1000" kern="1200" dirty="0" err="1" smtClean="0">
                <a:latin typeface="Arial" charset="0"/>
                <a:cs typeface="Arial" charset="0"/>
              </a:rPr>
              <a:t>Chromogranin</a:t>
            </a:r>
            <a:r>
              <a:rPr lang="en-GB" sz="1000" kern="1200" dirty="0" smtClean="0">
                <a:latin typeface="Arial" charset="0"/>
                <a:cs typeface="Arial" charset="0"/>
              </a:rPr>
              <a:t> A</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CI</a:t>
            </a:r>
            <a:r>
              <a:rPr lang="en-GB" sz="1000" kern="1200" dirty="0">
                <a:latin typeface="Arial" charset="0"/>
                <a:cs typeface="Arial" charset="0"/>
              </a:rPr>
              <a:t>	confidence interval</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CR</a:t>
            </a:r>
            <a:r>
              <a:rPr lang="en-GB" sz="1000" kern="1200" dirty="0">
                <a:latin typeface="Arial" charset="0"/>
                <a:cs typeface="Arial" charset="0"/>
              </a:rPr>
              <a:t>	complete response</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CRT	chemoradiotherapy</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CT</a:t>
            </a:r>
            <a:r>
              <a:rPr lang="en-GB" sz="1000" kern="1200" dirty="0">
                <a:latin typeface="Arial" charset="0"/>
                <a:cs typeface="Arial" charset="0"/>
              </a:rPr>
              <a:t>	chemotherapy</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D	day</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DCR</a:t>
            </a:r>
            <a:r>
              <a:rPr lang="en-GB" sz="1000" kern="1200" dirty="0">
                <a:latin typeface="Arial" charset="0"/>
                <a:cs typeface="Arial" charset="0"/>
              </a:rPr>
              <a:t>	disease control rate</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ECC	epirubicin, cisplatin, capecitabine</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ECOG</a:t>
            </a:r>
            <a:r>
              <a:rPr lang="en-GB" sz="1000" kern="1200" dirty="0">
                <a:latin typeface="Arial" charset="0"/>
                <a:cs typeface="Arial" charset="0"/>
              </a:rPr>
              <a:t>	Eastern Cooperative Oncology Group</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EGFR	</a:t>
            </a:r>
            <a:r>
              <a:rPr lang="en-GB" sz="1000" kern="1200" dirty="0" smtClean="0">
                <a:cs typeface="Arial" charset="0"/>
              </a:rPr>
              <a:t>endothelial </a:t>
            </a:r>
            <a:r>
              <a:rPr lang="en-GB" sz="1000" kern="1200" dirty="0">
                <a:cs typeface="Arial" charset="0"/>
              </a:rPr>
              <a:t>growth factor receptor</a:t>
            </a:r>
            <a:endParaRPr lang="en-GB" sz="1000" kern="1200" dirty="0" smtClean="0">
              <a:latin typeface="Arial" charset="0"/>
              <a:cs typeface="Arial" charset="0"/>
            </a:endParaRP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EOC	epirubicin, oxaliplatin, capecitabine</a:t>
            </a:r>
          </a:p>
          <a:p>
            <a:pPr marL="0" lvl="0" indent="0">
              <a:spcBef>
                <a:spcPct val="0"/>
              </a:spcBef>
              <a:spcAft>
                <a:spcPts val="0"/>
              </a:spcAft>
              <a:buClr>
                <a:srgbClr val="043882"/>
              </a:buClr>
              <a:buSzTx/>
              <a:buNone/>
              <a:tabLst>
                <a:tab pos="1073150" algn="l"/>
              </a:tabLst>
            </a:pPr>
            <a:r>
              <a:rPr lang="en-GB" sz="1000" kern="1200" dirty="0">
                <a:cs typeface="Arial" charset="0"/>
              </a:rPr>
              <a:t>EORTC-QLQC30	European Organization for Research and Treatment 	of Cancer core quality of life questionnaire </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EOX</a:t>
            </a:r>
            <a:r>
              <a:rPr lang="en-GB" sz="1000" kern="1200" dirty="0">
                <a:latin typeface="Arial" charset="0"/>
                <a:cs typeface="Arial" charset="0"/>
              </a:rPr>
              <a:t>	epirubicin, oxaliplatin, capecitabine</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FOLFOX</a:t>
            </a:r>
            <a:r>
              <a:rPr lang="en-GB" sz="1000" kern="1200" dirty="0">
                <a:latin typeface="Arial" charset="0"/>
                <a:cs typeface="Arial" charset="0"/>
              </a:rPr>
              <a:t>	leucovorin, fluorouracil, oxaliplatin</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GC</a:t>
            </a:r>
            <a:r>
              <a:rPr lang="en-GB" sz="1000" kern="1200" dirty="0">
                <a:latin typeface="Arial" charset="0"/>
                <a:cs typeface="Arial" charset="0"/>
              </a:rPr>
              <a:t>	gastric cancer</a:t>
            </a:r>
          </a:p>
          <a:p>
            <a:pPr marL="0" lvl="0" indent="0">
              <a:spcBef>
                <a:spcPct val="0"/>
              </a:spcBef>
              <a:spcAft>
                <a:spcPts val="0"/>
              </a:spcAft>
              <a:buClr>
                <a:srgbClr val="043882"/>
              </a:buClr>
              <a:buSzTx/>
              <a:buNone/>
              <a:tabLst>
                <a:tab pos="1073150" algn="l"/>
              </a:tabLst>
            </a:pPr>
            <a:r>
              <a:rPr lang="en-GB" sz="1000" kern="1200" dirty="0">
                <a:latin typeface="Arial" charset="0"/>
                <a:cs typeface="Arial" charset="0"/>
              </a:rPr>
              <a:t>GEJ	</a:t>
            </a:r>
            <a:r>
              <a:rPr lang="en-GB" sz="1000" kern="1200" dirty="0" err="1">
                <a:latin typeface="Arial" charset="0"/>
                <a:cs typeface="Arial" charset="0"/>
              </a:rPr>
              <a:t>gastroesophageal</a:t>
            </a:r>
            <a:r>
              <a:rPr lang="en-GB" sz="1000" kern="1200" dirty="0">
                <a:latin typeface="Arial" charset="0"/>
                <a:cs typeface="Arial" charset="0"/>
              </a:rPr>
              <a:t> junction</a:t>
            </a:r>
          </a:p>
          <a:p>
            <a:pPr marL="0" lvl="0" indent="0">
              <a:spcBef>
                <a:spcPct val="0"/>
              </a:spcBef>
              <a:spcAft>
                <a:spcPts val="0"/>
              </a:spcAft>
              <a:buClr>
                <a:srgbClr val="043882"/>
              </a:buClr>
              <a:buSzTx/>
              <a:buNone/>
              <a:tabLst>
                <a:tab pos="1073150" algn="l"/>
              </a:tabLst>
            </a:pPr>
            <a:r>
              <a:rPr lang="en-GB" sz="1000" kern="1200" dirty="0" err="1" smtClean="0">
                <a:latin typeface="Arial" charset="0"/>
                <a:cs typeface="Arial" charset="0"/>
              </a:rPr>
              <a:t>GemCap</a:t>
            </a:r>
            <a:r>
              <a:rPr lang="en-GB" sz="1000" kern="1200" dirty="0" smtClean="0">
                <a:latin typeface="Arial" charset="0"/>
                <a:cs typeface="Arial" charset="0"/>
              </a:rPr>
              <a:t>	gemcitabine, capecitabine</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Gem-RT	gemcitabine + radiotherapy</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GI	gastrointestinal</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HCC</a:t>
            </a:r>
            <a:r>
              <a:rPr lang="en-GB" sz="1000" kern="1200" dirty="0">
                <a:latin typeface="Arial" charset="0"/>
                <a:cs typeface="Arial" charset="0"/>
              </a:rPr>
              <a:t>	hepatocellular carcinoma</a:t>
            </a:r>
          </a:p>
          <a:p>
            <a:pPr marL="0" lvl="0" indent="0">
              <a:spcBef>
                <a:spcPct val="0"/>
              </a:spcBef>
              <a:spcAft>
                <a:spcPts val="0"/>
              </a:spcAft>
              <a:buClr>
                <a:srgbClr val="043882"/>
              </a:buClr>
              <a:buSzTx/>
              <a:buNone/>
              <a:tabLst>
                <a:tab pos="1073150" algn="l"/>
              </a:tabLst>
            </a:pPr>
            <a:r>
              <a:rPr lang="en-GB" sz="1000" kern="1200" dirty="0">
                <a:latin typeface="Arial" charset="0"/>
                <a:cs typeface="Arial" charset="0"/>
              </a:rPr>
              <a:t>HER2	human epidermal growth factor receptor 2</a:t>
            </a:r>
          </a:p>
          <a:p>
            <a:pPr marL="0" lvl="0" indent="0">
              <a:spcBef>
                <a:spcPct val="0"/>
              </a:spcBef>
              <a:spcAft>
                <a:spcPts val="0"/>
              </a:spcAft>
              <a:buClr>
                <a:srgbClr val="043882"/>
              </a:buClr>
              <a:buSzTx/>
              <a:buNone/>
              <a:tabLst>
                <a:tab pos="1073150" algn="l"/>
              </a:tabLst>
            </a:pPr>
            <a:r>
              <a:rPr lang="en-GB" sz="1000" kern="1200" dirty="0">
                <a:latin typeface="Arial" charset="0"/>
                <a:cs typeface="Arial" charset="0"/>
              </a:rPr>
              <a:t>HR	hazard ratio</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IHC	immunohistochemistry</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ISH	in situ hybridisation</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KPS	</a:t>
            </a:r>
            <a:r>
              <a:rPr lang="en-GB" sz="1000" kern="1200" dirty="0" err="1" smtClean="0">
                <a:latin typeface="Arial" charset="0"/>
                <a:cs typeface="Arial" charset="0"/>
              </a:rPr>
              <a:t>Karnofsky</a:t>
            </a:r>
            <a:r>
              <a:rPr lang="en-GB" sz="1000" kern="1200" dirty="0" smtClean="0">
                <a:latin typeface="Arial" charset="0"/>
                <a:cs typeface="Arial" charset="0"/>
              </a:rPr>
              <a:t> performance status</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LAR</a:t>
            </a:r>
            <a:r>
              <a:rPr lang="en-GB" sz="1000" kern="1200" dirty="0">
                <a:latin typeface="Arial" charset="0"/>
                <a:cs typeface="Arial" charset="0"/>
              </a:rPr>
              <a:t>	long-acting release</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LLOQ	lower limit of quantitation</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Lu</a:t>
            </a:r>
            <a:r>
              <a:rPr lang="en-GB" sz="1000" kern="1200" dirty="0">
                <a:latin typeface="Arial" charset="0"/>
                <a:cs typeface="Arial" charset="0"/>
              </a:rPr>
              <a:t>	lutetium</a:t>
            </a:r>
          </a:p>
          <a:p>
            <a:pPr marL="0" lvl="0" indent="0">
              <a:spcBef>
                <a:spcPct val="0"/>
              </a:spcBef>
              <a:spcAft>
                <a:spcPts val="0"/>
              </a:spcAft>
              <a:buClr>
                <a:srgbClr val="043882"/>
              </a:buClr>
              <a:buSzTx/>
              <a:buNone/>
              <a:tabLst>
                <a:tab pos="1073150" algn="l"/>
              </a:tabLst>
            </a:pPr>
            <a:r>
              <a:rPr lang="en-GB" sz="1000" dirty="0" smtClean="0"/>
              <a:t>LV	leucovorin</a:t>
            </a:r>
          </a:p>
          <a:p>
            <a:pPr marL="0" lvl="0" indent="0">
              <a:spcBef>
                <a:spcPct val="0"/>
              </a:spcBef>
              <a:spcAft>
                <a:spcPts val="0"/>
              </a:spcAft>
              <a:buClr>
                <a:srgbClr val="043882"/>
              </a:buClr>
              <a:buSzTx/>
              <a:buNone/>
              <a:tabLst>
                <a:tab pos="1073150" algn="l"/>
              </a:tabLst>
            </a:pPr>
            <a:r>
              <a:rPr lang="en-GB" sz="1000" dirty="0" smtClean="0"/>
              <a:t>LV5FU2-CDDP	leucovorin, 5-fluorouracil, cisplatin</a:t>
            </a:r>
            <a:endParaRPr lang="en-GB" sz="1000" kern="1200" dirty="0" smtClean="0">
              <a:latin typeface="Arial" charset="0"/>
              <a:cs typeface="Arial" charset="0"/>
            </a:endParaRP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MDT	multidisciplinary team</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MSEC	metastatic squamous-cell oesophageal cancer</a:t>
            </a:r>
          </a:p>
          <a:p>
            <a:pPr marL="0" lvl="0" indent="0">
              <a:spcBef>
                <a:spcPct val="0"/>
              </a:spcBef>
              <a:spcAft>
                <a:spcPts val="0"/>
              </a:spcAft>
              <a:buClr>
                <a:srgbClr val="043882"/>
              </a:buClr>
              <a:buSzTx/>
              <a:buNone/>
              <a:tabLst>
                <a:tab pos="1073150" algn="l"/>
              </a:tabLst>
            </a:pPr>
            <a:r>
              <a:rPr lang="en-GB" sz="1000" kern="1200" dirty="0" err="1" smtClean="0">
                <a:latin typeface="Arial" charset="0"/>
                <a:cs typeface="Arial" charset="0"/>
              </a:rPr>
              <a:t>nal</a:t>
            </a:r>
            <a:r>
              <a:rPr lang="en-GB" sz="1000" kern="1200" dirty="0" smtClean="0">
                <a:latin typeface="Arial" charset="0"/>
                <a:cs typeface="Arial" charset="0"/>
              </a:rPr>
              <a:t>-IRI	</a:t>
            </a:r>
            <a:r>
              <a:rPr lang="en-GB" sz="1000" kern="1200" dirty="0" err="1" smtClean="0">
                <a:latin typeface="Arial" charset="0"/>
                <a:cs typeface="Arial" charset="0"/>
              </a:rPr>
              <a:t>nanoliposomal</a:t>
            </a:r>
            <a:r>
              <a:rPr lang="en-GB" sz="1000" kern="1200" dirty="0" smtClean="0">
                <a:latin typeface="Arial" charset="0"/>
                <a:cs typeface="Arial" charset="0"/>
              </a:rPr>
              <a:t> irinotecan</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(P)NET</a:t>
            </a:r>
            <a:r>
              <a:rPr lang="en-GB" sz="1000" kern="1200" dirty="0">
                <a:latin typeface="Arial" charset="0"/>
                <a:cs typeface="Arial" charset="0"/>
              </a:rPr>
              <a:t>	</a:t>
            </a:r>
            <a:r>
              <a:rPr lang="en-GB" sz="1000" kern="1200" dirty="0" smtClean="0">
                <a:latin typeface="Arial" charset="0"/>
                <a:cs typeface="Arial" charset="0"/>
              </a:rPr>
              <a:t>(pancreatic) neuroendocrine </a:t>
            </a:r>
            <a:r>
              <a:rPr lang="en-GB" sz="1000" kern="1200" dirty="0">
                <a:latin typeface="Arial" charset="0"/>
                <a:cs typeface="Arial" charset="0"/>
              </a:rPr>
              <a:t>tumour</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NGS	next generation sequencing</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NR	not reached</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OR</a:t>
            </a:r>
            <a:r>
              <a:rPr lang="en-GB" sz="1000" kern="1200" dirty="0">
                <a:latin typeface="Arial" charset="0"/>
                <a:cs typeface="Arial" charset="0"/>
              </a:rPr>
              <a:t>	odds ratio</a:t>
            </a:r>
          </a:p>
          <a:p>
            <a:pPr marL="0" lvl="0" indent="0">
              <a:spcBef>
                <a:spcPct val="0"/>
              </a:spcBef>
              <a:spcAft>
                <a:spcPts val="0"/>
              </a:spcAft>
              <a:buClr>
                <a:srgbClr val="043882"/>
              </a:buClr>
              <a:buSzTx/>
              <a:buNone/>
              <a:tabLst>
                <a:tab pos="1073150" algn="l"/>
              </a:tabLst>
            </a:pPr>
            <a:r>
              <a:rPr lang="en-GB" sz="1000" kern="1200" dirty="0">
                <a:latin typeface="Arial" charset="0"/>
                <a:cs typeface="Arial" charset="0"/>
              </a:rPr>
              <a:t>ORR	overall response rate</a:t>
            </a:r>
          </a:p>
          <a:p>
            <a:pPr marL="0" lvl="0" indent="0">
              <a:spcBef>
                <a:spcPct val="0"/>
              </a:spcBef>
              <a:spcAft>
                <a:spcPts val="0"/>
              </a:spcAft>
              <a:buClr>
                <a:srgbClr val="043882"/>
              </a:buClr>
              <a:buSzTx/>
              <a:buNone/>
              <a:tabLst>
                <a:tab pos="1073150" algn="l"/>
              </a:tabLst>
            </a:pPr>
            <a:r>
              <a:rPr lang="en-GB" sz="1000" kern="1200" dirty="0">
                <a:latin typeface="Arial" charset="0"/>
                <a:cs typeface="Arial" charset="0"/>
              </a:rPr>
              <a:t>(m)OS	(median) overall survival</a:t>
            </a:r>
          </a:p>
          <a:p>
            <a:pPr marL="0" lvl="0" indent="0">
              <a:spcBef>
                <a:spcPct val="0"/>
              </a:spcBef>
              <a:spcAft>
                <a:spcPts val="0"/>
              </a:spcAft>
              <a:buClr>
                <a:srgbClr val="043882"/>
              </a:buClr>
              <a:buSzTx/>
              <a:buNone/>
              <a:tabLst>
                <a:tab pos="1073150" algn="l"/>
              </a:tabLst>
            </a:pPr>
            <a:r>
              <a:rPr lang="en-GB" sz="1000" kern="1200" dirty="0">
                <a:latin typeface="Arial" charset="0"/>
                <a:cs typeface="Arial" charset="0"/>
              </a:rPr>
              <a:t>PD	progressive disease</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PDAC	pancreatic ductal adenocarcinoma</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PD-L1</a:t>
            </a:r>
            <a:r>
              <a:rPr lang="en-GB" sz="1000" kern="1200" dirty="0">
                <a:latin typeface="Arial" charset="0"/>
                <a:cs typeface="Arial" charset="0"/>
              </a:rPr>
              <a:t>	programmed death-ligand 1</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a:t>
            </a:r>
            <a:r>
              <a:rPr lang="en-GB" sz="1000" kern="1200" dirty="0">
                <a:latin typeface="Arial" charset="0"/>
                <a:cs typeface="Arial" charset="0"/>
              </a:rPr>
              <a:t>m)PFS	(median) progression-free survival</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PR</a:t>
            </a:r>
            <a:r>
              <a:rPr lang="en-GB" sz="1000" kern="1200" dirty="0">
                <a:latin typeface="Arial" charset="0"/>
                <a:cs typeface="Arial" charset="0"/>
              </a:rPr>
              <a:t>	partial response </a:t>
            </a:r>
          </a:p>
          <a:p>
            <a:pPr marL="0" lvl="0" indent="0">
              <a:spcBef>
                <a:spcPct val="0"/>
              </a:spcBef>
              <a:spcAft>
                <a:spcPts val="0"/>
              </a:spcAft>
              <a:buClr>
                <a:srgbClr val="043882"/>
              </a:buClr>
              <a:buSzTx/>
              <a:buNone/>
              <a:tabLst>
                <a:tab pos="1073150" algn="l"/>
              </a:tabLst>
            </a:pPr>
            <a:r>
              <a:rPr lang="en-GB" sz="1000" kern="1200" dirty="0">
                <a:latin typeface="Arial" charset="0"/>
                <a:cs typeface="Arial" charset="0"/>
              </a:rPr>
              <a:t>PS	performance status</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q(2/3/4/6/8)w </a:t>
            </a:r>
            <a:r>
              <a:rPr lang="en-GB" sz="1000" kern="1200" dirty="0">
                <a:latin typeface="Arial" charset="0"/>
                <a:cs typeface="Arial" charset="0"/>
              </a:rPr>
              <a:t>	every </a:t>
            </a:r>
            <a:r>
              <a:rPr lang="en-GB" sz="1000" kern="1200" dirty="0" smtClean="0">
                <a:latin typeface="Arial" charset="0"/>
                <a:cs typeface="Arial" charset="0"/>
              </a:rPr>
              <a:t>(2/3/4/6/8) </a:t>
            </a:r>
            <a:r>
              <a:rPr lang="en-GB" sz="1000" kern="1200" dirty="0">
                <a:latin typeface="Arial" charset="0"/>
                <a:cs typeface="Arial" charset="0"/>
              </a:rPr>
              <a:t>weeks</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QD</a:t>
            </a:r>
            <a:r>
              <a:rPr lang="en-GB" sz="1000" kern="1200" dirty="0">
                <a:latin typeface="Arial" charset="0"/>
                <a:cs typeface="Arial" charset="0"/>
              </a:rPr>
              <a:t>	once daily</a:t>
            </a:r>
          </a:p>
          <a:p>
            <a:pPr marL="0" lvl="0" indent="0">
              <a:spcBef>
                <a:spcPct val="0"/>
              </a:spcBef>
              <a:spcAft>
                <a:spcPts val="0"/>
              </a:spcAft>
              <a:buClr>
                <a:srgbClr val="043882"/>
              </a:buClr>
              <a:buSzTx/>
              <a:buNone/>
              <a:tabLst>
                <a:tab pos="1073150" algn="l"/>
              </a:tabLst>
            </a:pPr>
            <a:r>
              <a:rPr lang="en-GB" sz="1000" kern="1200" dirty="0" err="1">
                <a:latin typeface="Arial" charset="0"/>
                <a:cs typeface="Arial" charset="0"/>
              </a:rPr>
              <a:t>QoL</a:t>
            </a:r>
            <a:r>
              <a:rPr lang="en-GB" sz="1000" kern="1200" dirty="0">
                <a:latin typeface="Arial" charset="0"/>
                <a:cs typeface="Arial" charset="0"/>
              </a:rPr>
              <a:t>	quality of life</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R	randomised</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RECIST</a:t>
            </a:r>
            <a:r>
              <a:rPr lang="en-GB" sz="1000" kern="1200" dirty="0">
                <a:latin typeface="Arial" charset="0"/>
                <a:cs typeface="Arial" charset="0"/>
              </a:rPr>
              <a:t>	Response Evaluation Criteria In Solid </a:t>
            </a:r>
            <a:r>
              <a:rPr lang="en-GB" sz="1000" kern="1200" dirty="0" err="1">
                <a:latin typeface="Arial" charset="0"/>
                <a:cs typeface="Arial" charset="0"/>
              </a:rPr>
              <a:t>Tumors</a:t>
            </a:r>
            <a:endParaRPr lang="en-GB" sz="1000" kern="1200" dirty="0">
              <a:latin typeface="Arial" charset="0"/>
              <a:cs typeface="Arial" charset="0"/>
            </a:endParaRP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RR	response rate</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RT</a:t>
            </a:r>
            <a:r>
              <a:rPr lang="en-GB" sz="1000" kern="1200" dirty="0">
                <a:latin typeface="Arial" charset="0"/>
                <a:cs typeface="Arial" charset="0"/>
              </a:rPr>
              <a:t>	radiotherapy</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SAE	serious adverse event</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SRC	signet ring cell</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SSA</a:t>
            </a:r>
            <a:r>
              <a:rPr lang="en-GB" sz="1000" kern="1200" dirty="0">
                <a:latin typeface="Arial" charset="0"/>
                <a:cs typeface="Arial" charset="0"/>
              </a:rPr>
              <a:t>	</a:t>
            </a:r>
            <a:r>
              <a:rPr lang="en-GB" sz="1000" kern="1200" dirty="0" err="1">
                <a:latin typeface="Arial" charset="0"/>
                <a:cs typeface="Arial" charset="0"/>
              </a:rPr>
              <a:t>somatostatin</a:t>
            </a:r>
            <a:r>
              <a:rPr lang="en-GB" sz="1000" kern="1200" dirty="0">
                <a:latin typeface="Arial" charset="0"/>
                <a:cs typeface="Arial" charset="0"/>
              </a:rPr>
              <a:t> analogue</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TTP</a:t>
            </a:r>
            <a:r>
              <a:rPr lang="en-GB" sz="1000" kern="1200" dirty="0">
                <a:latin typeface="Arial" charset="0"/>
                <a:cs typeface="Arial" charset="0"/>
              </a:rPr>
              <a:t>	time to progression</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VEGF	vascular endothelial growth factor</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W	week</a:t>
            </a:r>
          </a:p>
          <a:p>
            <a:pPr marL="0" lvl="0" indent="0">
              <a:spcBef>
                <a:spcPct val="0"/>
              </a:spcBef>
              <a:spcAft>
                <a:spcPts val="0"/>
              </a:spcAft>
              <a:buClr>
                <a:srgbClr val="043882"/>
              </a:buClr>
              <a:buSzTx/>
              <a:buNone/>
              <a:tabLst>
                <a:tab pos="1073150" algn="l"/>
              </a:tabLst>
            </a:pPr>
            <a:r>
              <a:rPr lang="en-GB" sz="1000" kern="1200" dirty="0" smtClean="0">
                <a:latin typeface="Arial" charset="0"/>
                <a:cs typeface="Arial" charset="0"/>
              </a:rPr>
              <a:t>WHO</a:t>
            </a:r>
            <a:r>
              <a:rPr lang="en-GB" sz="1000" kern="1200" dirty="0">
                <a:latin typeface="Arial" charset="0"/>
                <a:cs typeface="Arial" charset="0"/>
              </a:rPr>
              <a:t>	World Health </a:t>
            </a:r>
            <a:r>
              <a:rPr lang="en-GB" sz="1000" kern="1200" dirty="0" smtClean="0">
                <a:latin typeface="Arial" charset="0"/>
                <a:cs typeface="Arial" charset="0"/>
              </a:rPr>
              <a:t>Organization</a:t>
            </a:r>
            <a:endParaRPr lang="en-GB" dirty="0"/>
          </a:p>
        </p:txBody>
      </p:sp>
    </p:spTree>
    <p:extLst>
      <p:ext uri="{BB962C8B-B14F-4D97-AF65-F5344CB8AC3E}">
        <p14:creationId xmlns:p14="http://schemas.microsoft.com/office/powerpoint/2010/main" val="11092907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nSpc>
                <a:spcPct val="90000"/>
              </a:lnSpc>
            </a:pPr>
            <a:r>
              <a:rPr lang="en-GB" sz="2000" dirty="0" smtClean="0"/>
              <a:t>O-004: Effects of </a:t>
            </a:r>
            <a:r>
              <a:rPr lang="en-GB" sz="2000" dirty="0" err="1" smtClean="0"/>
              <a:t>nal</a:t>
            </a:r>
            <a:r>
              <a:rPr lang="en-GB" sz="2000" dirty="0" smtClean="0"/>
              <a:t>-IRI (MM-398) ± 5-fluorouracil on quality of life (</a:t>
            </a:r>
            <a:r>
              <a:rPr lang="en-GB" sz="2000" dirty="0" err="1" smtClean="0"/>
              <a:t>QoL</a:t>
            </a:r>
            <a:r>
              <a:rPr lang="en-GB" sz="2000" dirty="0" smtClean="0"/>
              <a:t>) in NAPOLI-1: A phase 3 study in patients with metastatic pancreatic ductal adenocarcinoma (</a:t>
            </a:r>
            <a:r>
              <a:rPr lang="en-GB" sz="2000" dirty="0" err="1" smtClean="0"/>
              <a:t>mPDAC</a:t>
            </a:r>
            <a:r>
              <a:rPr lang="en-GB" sz="2000" dirty="0" smtClean="0"/>
              <a:t>) previously treated with gemcitabine – </a:t>
            </a:r>
            <a:r>
              <a:rPr lang="en-GB" sz="2000" dirty="0" err="1" smtClean="0"/>
              <a:t>Hubner</a:t>
            </a:r>
            <a:r>
              <a:rPr lang="en-GB" sz="2000" dirty="0" smtClean="0"/>
              <a:t> R, et al </a:t>
            </a:r>
            <a:endParaRPr lang="en-US" sz="2000" dirty="0"/>
          </a:p>
        </p:txBody>
      </p:sp>
      <p:sp>
        <p:nvSpPr>
          <p:cNvPr id="7" name="Content Placeholder 6"/>
          <p:cNvSpPr>
            <a:spLocks noGrp="1"/>
          </p:cNvSpPr>
          <p:nvPr>
            <p:ph idx="1"/>
          </p:nvPr>
        </p:nvSpPr>
        <p:spPr/>
        <p:txBody>
          <a:bodyPr/>
          <a:lstStyle/>
          <a:p>
            <a:pPr marL="0" indent="0">
              <a:spcBef>
                <a:spcPts val="300"/>
              </a:spcBef>
              <a:buNone/>
            </a:pPr>
            <a:r>
              <a:rPr lang="en-US" b="1" dirty="0" smtClean="0">
                <a:solidFill>
                  <a:schemeClr val="tx1"/>
                </a:solidFill>
              </a:rPr>
              <a:t>Key results (cont.)</a:t>
            </a:r>
          </a:p>
          <a:p>
            <a:pPr>
              <a:spcBef>
                <a:spcPts val="300"/>
              </a:spcBef>
            </a:pPr>
            <a:endParaRPr lang="en-US" dirty="0" smtClean="0">
              <a:solidFill>
                <a:schemeClr val="tx1"/>
              </a:solidFill>
            </a:endParaRPr>
          </a:p>
          <a:p>
            <a:pPr>
              <a:spcBef>
                <a:spcPts val="300"/>
              </a:spcBef>
            </a:pPr>
            <a:endParaRPr lang="en-US" dirty="0">
              <a:solidFill>
                <a:schemeClr val="tx1"/>
              </a:solidFill>
            </a:endParaRPr>
          </a:p>
          <a:p>
            <a:pPr>
              <a:spcBef>
                <a:spcPts val="300"/>
              </a:spcBef>
            </a:pPr>
            <a:endParaRPr lang="en-US" dirty="0" smtClean="0">
              <a:solidFill>
                <a:schemeClr val="tx1"/>
              </a:solidFill>
            </a:endParaRPr>
          </a:p>
          <a:p>
            <a:pPr>
              <a:spcBef>
                <a:spcPts val="300"/>
              </a:spcBef>
            </a:pPr>
            <a:endParaRPr lang="en-US" dirty="0">
              <a:solidFill>
                <a:schemeClr val="tx1"/>
              </a:solidFill>
            </a:endParaRPr>
          </a:p>
          <a:p>
            <a:pPr>
              <a:spcBef>
                <a:spcPts val="300"/>
              </a:spcBef>
            </a:pPr>
            <a:endParaRPr lang="en-US" dirty="0" smtClean="0">
              <a:solidFill>
                <a:schemeClr val="tx1"/>
              </a:solidFill>
            </a:endParaRPr>
          </a:p>
          <a:p>
            <a:pPr>
              <a:spcBef>
                <a:spcPts val="300"/>
              </a:spcBef>
            </a:pPr>
            <a:endParaRPr lang="en-US" dirty="0">
              <a:solidFill>
                <a:schemeClr val="tx1"/>
              </a:solidFill>
            </a:endParaRPr>
          </a:p>
          <a:p>
            <a:pPr>
              <a:spcBef>
                <a:spcPts val="300"/>
              </a:spcBef>
            </a:pPr>
            <a:endParaRPr lang="en-US" dirty="0" smtClean="0">
              <a:solidFill>
                <a:schemeClr val="tx1"/>
              </a:solidFill>
            </a:endParaRPr>
          </a:p>
          <a:p>
            <a:pPr>
              <a:spcBef>
                <a:spcPts val="300"/>
              </a:spcBef>
            </a:pPr>
            <a:endParaRPr lang="en-US" dirty="0">
              <a:solidFill>
                <a:schemeClr val="tx1"/>
              </a:solidFill>
            </a:endParaRPr>
          </a:p>
          <a:p>
            <a:pPr>
              <a:spcBef>
                <a:spcPts val="300"/>
              </a:spcBef>
            </a:pPr>
            <a:r>
              <a:rPr lang="en-US" dirty="0" smtClean="0">
                <a:solidFill>
                  <a:schemeClr val="tx1"/>
                </a:solidFill>
              </a:rPr>
              <a:t>No </a:t>
            </a:r>
            <a:r>
              <a:rPr lang="en-US" dirty="0">
                <a:solidFill>
                  <a:schemeClr val="tx1"/>
                </a:solidFill>
              </a:rPr>
              <a:t>appreciable change from baseline in </a:t>
            </a:r>
            <a:r>
              <a:rPr lang="en-US" dirty="0" smtClean="0">
                <a:solidFill>
                  <a:schemeClr val="tx1"/>
                </a:solidFill>
              </a:rPr>
              <a:t>either arm</a:t>
            </a:r>
            <a:endParaRPr lang="en-US" dirty="0">
              <a:solidFill>
                <a:schemeClr val="tx1"/>
              </a:solidFill>
            </a:endParaRPr>
          </a:p>
          <a:p>
            <a:pPr lvl="1">
              <a:spcBef>
                <a:spcPts val="300"/>
              </a:spcBef>
            </a:pPr>
            <a:r>
              <a:rPr lang="en-US" sz="1400" dirty="0">
                <a:solidFill>
                  <a:schemeClr val="tx1"/>
                </a:solidFill>
              </a:rPr>
              <a:t>Observed median change from baseline to week 6 in physical functioning score was 6.7 points in both </a:t>
            </a:r>
            <a:r>
              <a:rPr lang="en-US" sz="1400" dirty="0" smtClean="0">
                <a:solidFill>
                  <a:schemeClr val="tx1"/>
                </a:solidFill>
              </a:rPr>
              <a:t>arms</a:t>
            </a:r>
          </a:p>
          <a:p>
            <a:pPr lvl="1">
              <a:spcBef>
                <a:spcPts val="300"/>
              </a:spcBef>
            </a:pPr>
            <a:r>
              <a:rPr lang="en-US" sz="1400" dirty="0" smtClean="0">
                <a:solidFill>
                  <a:schemeClr val="tx1"/>
                </a:solidFill>
              </a:rPr>
              <a:t>Observed </a:t>
            </a:r>
            <a:r>
              <a:rPr lang="en-US" sz="1400" dirty="0">
                <a:solidFill>
                  <a:schemeClr val="tx1"/>
                </a:solidFill>
              </a:rPr>
              <a:t>median change from baseline to week 6 in fatigue score was ~11 points in the </a:t>
            </a:r>
            <a:r>
              <a:rPr lang="en-US" sz="1400" dirty="0" err="1">
                <a:solidFill>
                  <a:schemeClr val="tx1"/>
                </a:solidFill>
              </a:rPr>
              <a:t>nal</a:t>
            </a:r>
            <a:r>
              <a:rPr lang="en-US" sz="1400" dirty="0">
                <a:solidFill>
                  <a:schemeClr val="tx1"/>
                </a:solidFill>
              </a:rPr>
              <a:t>-irinotecan + 5-FU + leucovorin </a:t>
            </a:r>
            <a:r>
              <a:rPr lang="en-US" sz="1400" dirty="0" smtClean="0">
                <a:solidFill>
                  <a:schemeClr val="tx1"/>
                </a:solidFill>
              </a:rPr>
              <a:t>arm</a:t>
            </a:r>
            <a:endParaRPr lang="en-US" sz="1400" dirty="0">
              <a:solidFill>
                <a:schemeClr val="tx1"/>
              </a:solidFill>
            </a:endParaRPr>
          </a:p>
        </p:txBody>
      </p:sp>
      <p:sp>
        <p:nvSpPr>
          <p:cNvPr id="24" name="Text Placeholder 23570"/>
          <p:cNvSpPr txBox="1">
            <a:spLocks/>
          </p:cNvSpPr>
          <p:nvPr/>
        </p:nvSpPr>
        <p:spPr>
          <a:xfrm>
            <a:off x="4080682" y="6096000"/>
            <a:ext cx="4698194" cy="487363"/>
          </a:xfrm>
          <a:prstGeom prst="rect">
            <a:avLst/>
          </a:prstGeom>
        </p:spPr>
        <p:txBody>
          <a:bodyPr vert="horz" lIns="91440" tIns="45720" rIns="91440" bIns="45720" rtlCol="0" anchor="b"/>
          <a:lstStyle>
            <a:defPPr>
              <a:defRPr lang="en-GB"/>
            </a:defPPr>
            <a:lvl1pPr marL="0" algn="l" defTabSz="457200" rtl="0" eaLnBrk="1" fontAlgn="base" latinLnBrk="0" hangingPunct="1">
              <a:spcBef>
                <a:spcPct val="0"/>
              </a:spcBef>
              <a:spcAft>
                <a:spcPct val="0"/>
              </a:spcAft>
              <a:defRPr lang="en-US" sz="800" kern="1200" smtClean="0">
                <a:solidFill>
                  <a:srgbClr val="000000"/>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en-GB" sz="1200" dirty="0" err="1">
                <a:solidFill>
                  <a:srgbClr val="4D4D4D"/>
                </a:solidFill>
              </a:rPr>
              <a:t>Hubner</a:t>
            </a:r>
            <a:r>
              <a:rPr lang="en-GB" sz="1200" dirty="0">
                <a:solidFill>
                  <a:srgbClr val="4D4D4D"/>
                </a:solidFill>
              </a:rPr>
              <a:t> et al. </a:t>
            </a:r>
            <a:r>
              <a:rPr lang="it-IT" sz="1200" dirty="0">
                <a:solidFill>
                  <a:srgbClr val="4D4D4D"/>
                </a:solidFill>
              </a:rPr>
              <a:t>Ann Oncol 2016; 27 (suppl 2): </a:t>
            </a:r>
            <a:r>
              <a:rPr lang="en-GB" sz="1200" dirty="0" err="1">
                <a:solidFill>
                  <a:srgbClr val="4D4D4D"/>
                </a:solidFill>
              </a:rPr>
              <a:t>abstr</a:t>
            </a:r>
            <a:r>
              <a:rPr lang="en-GB" sz="1200" dirty="0">
                <a:solidFill>
                  <a:srgbClr val="4D4D4D"/>
                </a:solidFill>
              </a:rPr>
              <a:t> O-004</a:t>
            </a:r>
          </a:p>
        </p:txBody>
      </p:sp>
      <p:grpSp>
        <p:nvGrpSpPr>
          <p:cNvPr id="5" name="Group 4"/>
          <p:cNvGrpSpPr/>
          <p:nvPr/>
        </p:nvGrpSpPr>
        <p:grpSpPr>
          <a:xfrm>
            <a:off x="277164" y="1958177"/>
            <a:ext cx="8744437" cy="2262911"/>
            <a:chOff x="277164" y="4071372"/>
            <a:chExt cx="8744437" cy="2262911"/>
          </a:xfrm>
        </p:grpSpPr>
        <p:sp>
          <p:nvSpPr>
            <p:cNvPr id="8" name="TextBox 7"/>
            <p:cNvSpPr txBox="1"/>
            <p:nvPr/>
          </p:nvSpPr>
          <p:spPr>
            <a:xfrm rot="16200000">
              <a:off x="-433929" y="5094950"/>
              <a:ext cx="1653018" cy="230832"/>
            </a:xfrm>
            <a:prstGeom prst="rect">
              <a:avLst/>
            </a:prstGeom>
            <a:noFill/>
          </p:spPr>
          <p:txBody>
            <a:bodyPr wrap="none" rtlCol="0">
              <a:spAutoFit/>
            </a:bodyPr>
            <a:lstStyle/>
            <a:p>
              <a:pPr algn="ctr" fontAlgn="auto">
                <a:spcBef>
                  <a:spcPts val="0"/>
                </a:spcBef>
                <a:spcAft>
                  <a:spcPts val="0"/>
                </a:spcAft>
              </a:pPr>
              <a:r>
                <a:rPr lang="en-US" sz="900" dirty="0" smtClean="0">
                  <a:solidFill>
                    <a:srgbClr val="000000"/>
                  </a:solidFill>
                  <a:latin typeface="Arial" panose="020B0604020202020204" pitchFamily="34" charset="0"/>
                  <a:cs typeface="Arial" panose="020B0604020202020204" pitchFamily="34" charset="0"/>
                </a:rPr>
                <a:t>Score, change from baseline</a:t>
              </a:r>
              <a:endParaRPr lang="en-US" sz="900" dirty="0">
                <a:solidFill>
                  <a:srgbClr val="000000"/>
                </a:solidFill>
                <a:latin typeface="Arial" panose="020B0604020202020204" pitchFamily="34" charset="0"/>
                <a:cs typeface="Arial" panose="020B0604020202020204" pitchFamily="34" charset="0"/>
              </a:endParaRPr>
            </a:p>
          </p:txBody>
        </p:sp>
        <p:grpSp>
          <p:nvGrpSpPr>
            <p:cNvPr id="9" name="Group 8"/>
            <p:cNvGrpSpPr/>
            <p:nvPr/>
          </p:nvGrpSpPr>
          <p:grpSpPr>
            <a:xfrm>
              <a:off x="532640" y="4218073"/>
              <a:ext cx="2699198" cy="271754"/>
              <a:chOff x="305259" y="4160017"/>
              <a:chExt cx="2699198" cy="271754"/>
            </a:xfrm>
          </p:grpSpPr>
          <p:grpSp>
            <p:nvGrpSpPr>
              <p:cNvPr id="175" name="Group 174"/>
              <p:cNvGrpSpPr/>
              <p:nvPr/>
            </p:nvGrpSpPr>
            <p:grpSpPr>
              <a:xfrm>
                <a:off x="507442" y="4255477"/>
                <a:ext cx="2497015" cy="92110"/>
                <a:chOff x="507442" y="4255477"/>
                <a:chExt cx="2497015" cy="92110"/>
              </a:xfrm>
            </p:grpSpPr>
            <p:cxnSp>
              <p:nvCxnSpPr>
                <p:cNvPr id="178" name="Straight Connector 177"/>
                <p:cNvCxnSpPr/>
                <p:nvPr/>
              </p:nvCxnSpPr>
              <p:spPr>
                <a:xfrm>
                  <a:off x="507442" y="425547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a:off x="507442" y="434758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76" name="TextBox 175"/>
              <p:cNvSpPr txBox="1"/>
              <p:nvPr/>
            </p:nvSpPr>
            <p:spPr>
              <a:xfrm>
                <a:off x="305259" y="4160017"/>
                <a:ext cx="227947" cy="184666"/>
              </a:xfrm>
              <a:prstGeom prst="rect">
                <a:avLst/>
              </a:prstGeom>
              <a:noFill/>
            </p:spPr>
            <p:txBody>
              <a:bodyPr wrap="none" rtlCol="0">
                <a:spAutoFit/>
              </a:bodyPr>
              <a:lstStyle/>
              <a:p>
                <a:pPr algn="r" fontAlgn="auto">
                  <a:spcBef>
                    <a:spcPts val="0"/>
                  </a:spcBef>
                  <a:spcAft>
                    <a:spcPts val="0"/>
                  </a:spcAft>
                </a:pPr>
                <a:r>
                  <a:rPr lang="en-US" sz="600" dirty="0" smtClean="0">
                    <a:solidFill>
                      <a:srgbClr val="000000"/>
                    </a:solidFill>
                    <a:latin typeface="Arial" panose="020B0604020202020204" pitchFamily="34" charset="0"/>
                    <a:cs typeface="Arial" panose="020B0604020202020204" pitchFamily="34" charset="0"/>
                  </a:rPr>
                  <a:t>0</a:t>
                </a:r>
                <a:endParaRPr lang="en-US" sz="600" dirty="0">
                  <a:solidFill>
                    <a:srgbClr val="000000"/>
                  </a:solidFill>
                  <a:latin typeface="Arial" panose="020B0604020202020204" pitchFamily="34" charset="0"/>
                  <a:cs typeface="Arial" panose="020B0604020202020204" pitchFamily="34" charset="0"/>
                </a:endParaRPr>
              </a:p>
            </p:txBody>
          </p:sp>
          <p:sp>
            <p:nvSpPr>
              <p:cNvPr id="177" name="TextBox 176"/>
              <p:cNvSpPr txBox="1"/>
              <p:nvPr/>
            </p:nvSpPr>
            <p:spPr>
              <a:xfrm>
                <a:off x="305259" y="4247105"/>
                <a:ext cx="227947" cy="184666"/>
              </a:xfrm>
              <a:prstGeom prst="rect">
                <a:avLst/>
              </a:prstGeom>
              <a:noFill/>
            </p:spPr>
            <p:txBody>
              <a:bodyPr wrap="none" rtlCol="0">
                <a:spAutoFit/>
              </a:bodyPr>
              <a:lstStyle/>
              <a:p>
                <a:pPr algn="r" fontAlgn="auto">
                  <a:spcBef>
                    <a:spcPts val="0"/>
                  </a:spcBef>
                  <a:spcAft>
                    <a:spcPts val="0"/>
                  </a:spcAft>
                </a:pPr>
                <a:r>
                  <a:rPr lang="en-US" sz="600" dirty="0" smtClean="0">
                    <a:solidFill>
                      <a:srgbClr val="000000"/>
                    </a:solidFill>
                    <a:latin typeface="Arial" panose="020B0604020202020204" pitchFamily="34" charset="0"/>
                    <a:cs typeface="Arial" panose="020B0604020202020204" pitchFamily="34" charset="0"/>
                  </a:rPr>
                  <a:t>0</a:t>
                </a:r>
                <a:endParaRPr lang="en-US" sz="600" dirty="0">
                  <a:solidFill>
                    <a:srgbClr val="000000"/>
                  </a:solidFill>
                  <a:latin typeface="Arial" panose="020B0604020202020204" pitchFamily="34" charset="0"/>
                  <a:cs typeface="Arial" panose="020B0604020202020204" pitchFamily="34" charset="0"/>
                </a:endParaRPr>
              </a:p>
            </p:txBody>
          </p:sp>
        </p:grpSp>
        <p:grpSp>
          <p:nvGrpSpPr>
            <p:cNvPr id="10" name="Group 9"/>
            <p:cNvGrpSpPr/>
            <p:nvPr/>
          </p:nvGrpSpPr>
          <p:grpSpPr>
            <a:xfrm>
              <a:off x="437183" y="4486025"/>
              <a:ext cx="2785761" cy="357814"/>
              <a:chOff x="218696" y="4448065"/>
              <a:chExt cx="2785761" cy="357814"/>
            </a:xfrm>
          </p:grpSpPr>
          <p:cxnSp>
            <p:nvCxnSpPr>
              <p:cNvPr id="169" name="Straight Connector 168"/>
              <p:cNvCxnSpPr/>
              <p:nvPr/>
            </p:nvCxnSpPr>
            <p:spPr>
              <a:xfrm>
                <a:off x="507442" y="4535153"/>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a:off x="507442" y="4627263"/>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a:off x="507442" y="4719373"/>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2" name="TextBox 171"/>
              <p:cNvSpPr txBox="1"/>
              <p:nvPr/>
            </p:nvSpPr>
            <p:spPr>
              <a:xfrm>
                <a:off x="305259" y="4448065"/>
                <a:ext cx="227947" cy="184666"/>
              </a:xfrm>
              <a:prstGeom prst="rect">
                <a:avLst/>
              </a:prstGeom>
              <a:noFill/>
            </p:spPr>
            <p:txBody>
              <a:bodyPr wrap="none" rtlCol="0">
                <a:spAutoFit/>
              </a:bodyPr>
              <a:lstStyle/>
              <a:p>
                <a:pPr algn="r" fontAlgn="auto">
                  <a:spcBef>
                    <a:spcPts val="0"/>
                  </a:spcBef>
                  <a:spcAft>
                    <a:spcPts val="0"/>
                  </a:spcAft>
                </a:pPr>
                <a:r>
                  <a:rPr lang="en-US" sz="600" dirty="0" smtClean="0">
                    <a:solidFill>
                      <a:srgbClr val="000000"/>
                    </a:solidFill>
                    <a:latin typeface="Arial" panose="020B0604020202020204" pitchFamily="34" charset="0"/>
                    <a:cs typeface="Arial" panose="020B0604020202020204" pitchFamily="34" charset="0"/>
                  </a:rPr>
                  <a:t>0</a:t>
                </a:r>
                <a:endParaRPr lang="en-US" sz="600" dirty="0">
                  <a:solidFill>
                    <a:srgbClr val="000000"/>
                  </a:solidFill>
                  <a:latin typeface="Arial" panose="020B0604020202020204" pitchFamily="34" charset="0"/>
                  <a:cs typeface="Arial" panose="020B0604020202020204" pitchFamily="34" charset="0"/>
                </a:endParaRPr>
              </a:p>
            </p:txBody>
          </p:sp>
          <p:sp>
            <p:nvSpPr>
              <p:cNvPr id="173" name="TextBox 172"/>
              <p:cNvSpPr txBox="1"/>
              <p:nvPr/>
            </p:nvSpPr>
            <p:spPr>
              <a:xfrm>
                <a:off x="261978" y="4535153"/>
                <a:ext cx="271228" cy="184666"/>
              </a:xfrm>
              <a:prstGeom prst="rect">
                <a:avLst/>
              </a:prstGeom>
              <a:noFill/>
            </p:spPr>
            <p:txBody>
              <a:bodyPr wrap="none" rtlCol="0">
                <a:spAutoFit/>
              </a:bodyPr>
              <a:lstStyle/>
              <a:p>
                <a:pPr algn="r" fontAlgn="auto">
                  <a:spcBef>
                    <a:spcPts val="0"/>
                  </a:spcBef>
                  <a:spcAft>
                    <a:spcPts val="0"/>
                  </a:spcAft>
                </a:pPr>
                <a:r>
                  <a:rPr lang="en-US" sz="600" dirty="0" smtClean="0">
                    <a:solidFill>
                      <a:srgbClr val="000000"/>
                    </a:solidFill>
                    <a:latin typeface="Arial" panose="020B0604020202020204" pitchFamily="34" charset="0"/>
                    <a:cs typeface="Arial" panose="020B0604020202020204" pitchFamily="34" charset="0"/>
                  </a:rPr>
                  <a:t>–5</a:t>
                </a:r>
                <a:endParaRPr lang="en-US" sz="600" dirty="0">
                  <a:solidFill>
                    <a:srgbClr val="000000"/>
                  </a:solidFill>
                  <a:latin typeface="Arial" panose="020B0604020202020204" pitchFamily="34" charset="0"/>
                  <a:cs typeface="Arial" panose="020B0604020202020204" pitchFamily="34" charset="0"/>
                </a:endParaRPr>
              </a:p>
            </p:txBody>
          </p:sp>
          <p:sp>
            <p:nvSpPr>
              <p:cNvPr id="174" name="TextBox 173"/>
              <p:cNvSpPr txBox="1"/>
              <p:nvPr/>
            </p:nvSpPr>
            <p:spPr>
              <a:xfrm>
                <a:off x="218696" y="4621213"/>
                <a:ext cx="314510" cy="184666"/>
              </a:xfrm>
              <a:prstGeom prst="rect">
                <a:avLst/>
              </a:prstGeom>
              <a:noFill/>
            </p:spPr>
            <p:txBody>
              <a:bodyPr wrap="none" rtlCol="0">
                <a:spAutoFit/>
              </a:bodyPr>
              <a:lstStyle/>
              <a:p>
                <a:pPr algn="r" fontAlgn="auto">
                  <a:spcBef>
                    <a:spcPts val="0"/>
                  </a:spcBef>
                  <a:spcAft>
                    <a:spcPts val="0"/>
                  </a:spcAft>
                </a:pPr>
                <a:r>
                  <a:rPr lang="en-US" sz="600" dirty="0" smtClean="0">
                    <a:solidFill>
                      <a:srgbClr val="000000"/>
                    </a:solidFill>
                    <a:latin typeface="Arial" panose="020B0604020202020204" pitchFamily="34" charset="0"/>
                    <a:cs typeface="Arial" panose="020B0604020202020204" pitchFamily="34" charset="0"/>
                  </a:rPr>
                  <a:t>–10</a:t>
                </a:r>
                <a:endParaRPr lang="en-US" sz="600" dirty="0">
                  <a:solidFill>
                    <a:srgbClr val="000000"/>
                  </a:solidFill>
                  <a:latin typeface="Arial" panose="020B0604020202020204" pitchFamily="34" charset="0"/>
                  <a:cs typeface="Arial" panose="020B0604020202020204" pitchFamily="34" charset="0"/>
                </a:endParaRPr>
              </a:p>
            </p:txBody>
          </p:sp>
        </p:grpSp>
        <p:grpSp>
          <p:nvGrpSpPr>
            <p:cNvPr id="11" name="Group 10"/>
            <p:cNvGrpSpPr/>
            <p:nvPr/>
          </p:nvGrpSpPr>
          <p:grpSpPr>
            <a:xfrm>
              <a:off x="437184" y="4777875"/>
              <a:ext cx="2785760" cy="357814"/>
              <a:chOff x="218697" y="4448065"/>
              <a:chExt cx="2785760" cy="357814"/>
            </a:xfrm>
          </p:grpSpPr>
          <p:cxnSp>
            <p:nvCxnSpPr>
              <p:cNvPr id="163" name="Straight Connector 162"/>
              <p:cNvCxnSpPr/>
              <p:nvPr/>
            </p:nvCxnSpPr>
            <p:spPr>
              <a:xfrm>
                <a:off x="507442" y="4535153"/>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a:off x="507442" y="4627263"/>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a:off x="507442" y="4719373"/>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6" name="TextBox 165"/>
              <p:cNvSpPr txBox="1"/>
              <p:nvPr/>
            </p:nvSpPr>
            <p:spPr>
              <a:xfrm>
                <a:off x="305259" y="4448065"/>
                <a:ext cx="227947" cy="184666"/>
              </a:xfrm>
              <a:prstGeom prst="rect">
                <a:avLst/>
              </a:prstGeom>
              <a:noFill/>
            </p:spPr>
            <p:txBody>
              <a:bodyPr wrap="none" rtlCol="0">
                <a:spAutoFit/>
              </a:bodyPr>
              <a:lstStyle/>
              <a:p>
                <a:pPr algn="r" fontAlgn="auto">
                  <a:spcBef>
                    <a:spcPts val="0"/>
                  </a:spcBef>
                  <a:spcAft>
                    <a:spcPts val="0"/>
                  </a:spcAft>
                </a:pPr>
                <a:r>
                  <a:rPr lang="en-US" sz="600" dirty="0" smtClean="0">
                    <a:solidFill>
                      <a:srgbClr val="000000"/>
                    </a:solidFill>
                    <a:latin typeface="Arial" panose="020B0604020202020204" pitchFamily="34" charset="0"/>
                    <a:cs typeface="Arial" panose="020B0604020202020204" pitchFamily="34" charset="0"/>
                  </a:rPr>
                  <a:t>0</a:t>
                </a:r>
                <a:endParaRPr lang="en-US" sz="600" dirty="0">
                  <a:solidFill>
                    <a:srgbClr val="000000"/>
                  </a:solidFill>
                  <a:latin typeface="Arial" panose="020B0604020202020204" pitchFamily="34" charset="0"/>
                  <a:cs typeface="Arial" panose="020B0604020202020204" pitchFamily="34" charset="0"/>
                </a:endParaRPr>
              </a:p>
            </p:txBody>
          </p:sp>
          <p:sp>
            <p:nvSpPr>
              <p:cNvPr id="167" name="TextBox 166"/>
              <p:cNvSpPr txBox="1"/>
              <p:nvPr/>
            </p:nvSpPr>
            <p:spPr>
              <a:xfrm>
                <a:off x="261978" y="4535153"/>
                <a:ext cx="271228" cy="184666"/>
              </a:xfrm>
              <a:prstGeom prst="rect">
                <a:avLst/>
              </a:prstGeom>
              <a:noFill/>
            </p:spPr>
            <p:txBody>
              <a:bodyPr wrap="none" rtlCol="0">
                <a:spAutoFit/>
              </a:bodyPr>
              <a:lstStyle/>
              <a:p>
                <a:pPr algn="r" fontAlgn="auto">
                  <a:spcBef>
                    <a:spcPts val="0"/>
                  </a:spcBef>
                  <a:spcAft>
                    <a:spcPts val="0"/>
                  </a:spcAft>
                </a:pPr>
                <a:r>
                  <a:rPr lang="en-US" sz="600" dirty="0" smtClean="0">
                    <a:solidFill>
                      <a:srgbClr val="000000"/>
                    </a:solidFill>
                    <a:latin typeface="Arial" panose="020B0604020202020204" pitchFamily="34" charset="0"/>
                    <a:cs typeface="Arial" panose="020B0604020202020204" pitchFamily="34" charset="0"/>
                  </a:rPr>
                  <a:t>–5</a:t>
                </a:r>
                <a:endParaRPr lang="en-US" sz="600" dirty="0">
                  <a:solidFill>
                    <a:srgbClr val="000000"/>
                  </a:solidFill>
                  <a:latin typeface="Arial" panose="020B0604020202020204" pitchFamily="34" charset="0"/>
                  <a:cs typeface="Arial" panose="020B0604020202020204" pitchFamily="34" charset="0"/>
                </a:endParaRPr>
              </a:p>
            </p:txBody>
          </p:sp>
          <p:sp>
            <p:nvSpPr>
              <p:cNvPr id="168" name="TextBox 167"/>
              <p:cNvSpPr txBox="1"/>
              <p:nvPr/>
            </p:nvSpPr>
            <p:spPr>
              <a:xfrm>
                <a:off x="218697" y="4621213"/>
                <a:ext cx="314509" cy="184666"/>
              </a:xfrm>
              <a:prstGeom prst="rect">
                <a:avLst/>
              </a:prstGeom>
              <a:noFill/>
            </p:spPr>
            <p:txBody>
              <a:bodyPr wrap="none" rtlCol="0">
                <a:spAutoFit/>
              </a:bodyPr>
              <a:lstStyle/>
              <a:p>
                <a:pPr algn="r" fontAlgn="auto">
                  <a:spcBef>
                    <a:spcPts val="0"/>
                  </a:spcBef>
                  <a:spcAft>
                    <a:spcPts val="0"/>
                  </a:spcAft>
                </a:pPr>
                <a:r>
                  <a:rPr lang="en-US" sz="600" dirty="0" smtClean="0">
                    <a:solidFill>
                      <a:srgbClr val="000000"/>
                    </a:solidFill>
                    <a:latin typeface="Arial" panose="020B0604020202020204" pitchFamily="34" charset="0"/>
                    <a:cs typeface="Arial" panose="020B0604020202020204" pitchFamily="34" charset="0"/>
                  </a:rPr>
                  <a:t>–10</a:t>
                </a:r>
                <a:endParaRPr lang="en-US" sz="600" dirty="0">
                  <a:solidFill>
                    <a:srgbClr val="000000"/>
                  </a:solidFill>
                  <a:latin typeface="Arial" panose="020B0604020202020204" pitchFamily="34" charset="0"/>
                  <a:cs typeface="Arial" panose="020B0604020202020204" pitchFamily="34" charset="0"/>
                </a:endParaRPr>
              </a:p>
            </p:txBody>
          </p:sp>
        </p:grpSp>
        <p:grpSp>
          <p:nvGrpSpPr>
            <p:cNvPr id="12" name="Group 11"/>
            <p:cNvGrpSpPr/>
            <p:nvPr/>
          </p:nvGrpSpPr>
          <p:grpSpPr>
            <a:xfrm>
              <a:off x="528632" y="5151628"/>
              <a:ext cx="2699198" cy="271754"/>
              <a:chOff x="305259" y="4160017"/>
              <a:chExt cx="2699198" cy="271754"/>
            </a:xfrm>
          </p:grpSpPr>
          <p:grpSp>
            <p:nvGrpSpPr>
              <p:cNvPr id="158" name="Group 157"/>
              <p:cNvGrpSpPr/>
              <p:nvPr/>
            </p:nvGrpSpPr>
            <p:grpSpPr>
              <a:xfrm>
                <a:off x="507442" y="4255477"/>
                <a:ext cx="2497015" cy="92110"/>
                <a:chOff x="507442" y="4255477"/>
                <a:chExt cx="2497015" cy="92110"/>
              </a:xfrm>
            </p:grpSpPr>
            <p:cxnSp>
              <p:nvCxnSpPr>
                <p:cNvPr id="161" name="Straight Connector 160"/>
                <p:cNvCxnSpPr/>
                <p:nvPr/>
              </p:nvCxnSpPr>
              <p:spPr>
                <a:xfrm>
                  <a:off x="507442" y="425547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a:off x="507442" y="434758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59" name="TextBox 158"/>
              <p:cNvSpPr txBox="1"/>
              <p:nvPr/>
            </p:nvSpPr>
            <p:spPr>
              <a:xfrm>
                <a:off x="305259" y="4160017"/>
                <a:ext cx="227947" cy="184666"/>
              </a:xfrm>
              <a:prstGeom prst="rect">
                <a:avLst/>
              </a:prstGeom>
              <a:noFill/>
            </p:spPr>
            <p:txBody>
              <a:bodyPr wrap="none" rtlCol="0">
                <a:spAutoFit/>
              </a:bodyPr>
              <a:lstStyle/>
              <a:p>
                <a:pPr algn="r" fontAlgn="auto">
                  <a:spcBef>
                    <a:spcPts val="0"/>
                  </a:spcBef>
                  <a:spcAft>
                    <a:spcPts val="0"/>
                  </a:spcAft>
                </a:pPr>
                <a:r>
                  <a:rPr lang="en-US" sz="600" dirty="0" smtClean="0">
                    <a:solidFill>
                      <a:srgbClr val="000000"/>
                    </a:solidFill>
                    <a:latin typeface="Arial" panose="020B0604020202020204" pitchFamily="34" charset="0"/>
                    <a:cs typeface="Arial" panose="020B0604020202020204" pitchFamily="34" charset="0"/>
                  </a:rPr>
                  <a:t>0</a:t>
                </a:r>
                <a:endParaRPr lang="en-US" sz="600" dirty="0">
                  <a:solidFill>
                    <a:srgbClr val="000000"/>
                  </a:solidFill>
                  <a:latin typeface="Arial" panose="020B0604020202020204" pitchFamily="34" charset="0"/>
                  <a:cs typeface="Arial" panose="020B0604020202020204" pitchFamily="34" charset="0"/>
                </a:endParaRPr>
              </a:p>
            </p:txBody>
          </p:sp>
          <p:sp>
            <p:nvSpPr>
              <p:cNvPr id="160" name="TextBox 159"/>
              <p:cNvSpPr txBox="1"/>
              <p:nvPr/>
            </p:nvSpPr>
            <p:spPr>
              <a:xfrm>
                <a:off x="305259" y="4247105"/>
                <a:ext cx="227947" cy="184666"/>
              </a:xfrm>
              <a:prstGeom prst="rect">
                <a:avLst/>
              </a:prstGeom>
              <a:noFill/>
            </p:spPr>
            <p:txBody>
              <a:bodyPr wrap="none" rtlCol="0">
                <a:spAutoFit/>
              </a:bodyPr>
              <a:lstStyle/>
              <a:p>
                <a:pPr algn="r" fontAlgn="auto">
                  <a:spcBef>
                    <a:spcPts val="0"/>
                  </a:spcBef>
                  <a:spcAft>
                    <a:spcPts val="0"/>
                  </a:spcAft>
                </a:pPr>
                <a:r>
                  <a:rPr lang="en-US" sz="600" dirty="0" smtClean="0">
                    <a:solidFill>
                      <a:srgbClr val="000000"/>
                    </a:solidFill>
                    <a:latin typeface="Arial" panose="020B0604020202020204" pitchFamily="34" charset="0"/>
                    <a:cs typeface="Arial" panose="020B0604020202020204" pitchFamily="34" charset="0"/>
                  </a:rPr>
                  <a:t>0</a:t>
                </a:r>
                <a:endParaRPr lang="en-US" sz="600" dirty="0">
                  <a:solidFill>
                    <a:srgbClr val="000000"/>
                  </a:solidFill>
                  <a:latin typeface="Arial" panose="020B0604020202020204" pitchFamily="34" charset="0"/>
                  <a:cs typeface="Arial" panose="020B0604020202020204" pitchFamily="34" charset="0"/>
                </a:endParaRPr>
              </a:p>
            </p:txBody>
          </p:sp>
        </p:grpSp>
        <p:grpSp>
          <p:nvGrpSpPr>
            <p:cNvPr id="13" name="Group 12"/>
            <p:cNvGrpSpPr/>
            <p:nvPr/>
          </p:nvGrpSpPr>
          <p:grpSpPr>
            <a:xfrm>
              <a:off x="528632" y="5448724"/>
              <a:ext cx="2699198" cy="271754"/>
              <a:chOff x="305259" y="4160017"/>
              <a:chExt cx="2699198" cy="271754"/>
            </a:xfrm>
          </p:grpSpPr>
          <p:grpSp>
            <p:nvGrpSpPr>
              <p:cNvPr id="153" name="Group 152"/>
              <p:cNvGrpSpPr/>
              <p:nvPr/>
            </p:nvGrpSpPr>
            <p:grpSpPr>
              <a:xfrm>
                <a:off x="507442" y="4255477"/>
                <a:ext cx="2497015" cy="92110"/>
                <a:chOff x="507442" y="4255477"/>
                <a:chExt cx="2497015" cy="92110"/>
              </a:xfrm>
            </p:grpSpPr>
            <p:cxnSp>
              <p:nvCxnSpPr>
                <p:cNvPr id="156" name="Straight Connector 155"/>
                <p:cNvCxnSpPr/>
                <p:nvPr/>
              </p:nvCxnSpPr>
              <p:spPr>
                <a:xfrm>
                  <a:off x="507442" y="425547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a:off x="507442" y="434758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54" name="TextBox 153"/>
              <p:cNvSpPr txBox="1"/>
              <p:nvPr/>
            </p:nvSpPr>
            <p:spPr>
              <a:xfrm>
                <a:off x="305259" y="4160017"/>
                <a:ext cx="227947" cy="184666"/>
              </a:xfrm>
              <a:prstGeom prst="rect">
                <a:avLst/>
              </a:prstGeom>
              <a:noFill/>
            </p:spPr>
            <p:txBody>
              <a:bodyPr wrap="none" rtlCol="0">
                <a:spAutoFit/>
              </a:bodyPr>
              <a:lstStyle/>
              <a:p>
                <a:pPr algn="r" fontAlgn="auto">
                  <a:spcBef>
                    <a:spcPts val="0"/>
                  </a:spcBef>
                  <a:spcAft>
                    <a:spcPts val="0"/>
                  </a:spcAft>
                </a:pPr>
                <a:r>
                  <a:rPr lang="en-US" sz="600" dirty="0" smtClean="0">
                    <a:solidFill>
                      <a:srgbClr val="000000"/>
                    </a:solidFill>
                    <a:latin typeface="Arial" panose="020B0604020202020204" pitchFamily="34" charset="0"/>
                    <a:cs typeface="Arial" panose="020B0604020202020204" pitchFamily="34" charset="0"/>
                  </a:rPr>
                  <a:t>0</a:t>
                </a:r>
                <a:endParaRPr lang="en-US" sz="600" dirty="0">
                  <a:solidFill>
                    <a:srgbClr val="000000"/>
                  </a:solidFill>
                  <a:latin typeface="Arial" panose="020B0604020202020204" pitchFamily="34" charset="0"/>
                  <a:cs typeface="Arial" panose="020B0604020202020204" pitchFamily="34" charset="0"/>
                </a:endParaRPr>
              </a:p>
            </p:txBody>
          </p:sp>
          <p:sp>
            <p:nvSpPr>
              <p:cNvPr id="155" name="TextBox 154"/>
              <p:cNvSpPr txBox="1"/>
              <p:nvPr/>
            </p:nvSpPr>
            <p:spPr>
              <a:xfrm>
                <a:off x="305259" y="4247105"/>
                <a:ext cx="227947" cy="184666"/>
              </a:xfrm>
              <a:prstGeom prst="rect">
                <a:avLst/>
              </a:prstGeom>
              <a:noFill/>
            </p:spPr>
            <p:txBody>
              <a:bodyPr wrap="none" rtlCol="0">
                <a:spAutoFit/>
              </a:bodyPr>
              <a:lstStyle/>
              <a:p>
                <a:pPr algn="r" fontAlgn="auto">
                  <a:spcBef>
                    <a:spcPts val="0"/>
                  </a:spcBef>
                  <a:spcAft>
                    <a:spcPts val="0"/>
                  </a:spcAft>
                </a:pPr>
                <a:r>
                  <a:rPr lang="en-US" sz="600" dirty="0" smtClean="0">
                    <a:solidFill>
                      <a:srgbClr val="000000"/>
                    </a:solidFill>
                    <a:latin typeface="Arial" panose="020B0604020202020204" pitchFamily="34" charset="0"/>
                    <a:cs typeface="Arial" panose="020B0604020202020204" pitchFamily="34" charset="0"/>
                  </a:rPr>
                  <a:t>0</a:t>
                </a:r>
                <a:endParaRPr lang="en-US" sz="600" dirty="0">
                  <a:solidFill>
                    <a:srgbClr val="000000"/>
                  </a:solidFill>
                  <a:latin typeface="Arial" panose="020B0604020202020204" pitchFamily="34" charset="0"/>
                  <a:cs typeface="Arial" panose="020B0604020202020204" pitchFamily="34" charset="0"/>
                </a:endParaRPr>
              </a:p>
            </p:txBody>
          </p:sp>
        </p:grpSp>
        <p:grpSp>
          <p:nvGrpSpPr>
            <p:cNvPr id="14" name="Group 13"/>
            <p:cNvGrpSpPr/>
            <p:nvPr/>
          </p:nvGrpSpPr>
          <p:grpSpPr>
            <a:xfrm>
              <a:off x="528632" y="5730748"/>
              <a:ext cx="2699198" cy="271754"/>
              <a:chOff x="305259" y="4160017"/>
              <a:chExt cx="2699198" cy="271754"/>
            </a:xfrm>
          </p:grpSpPr>
          <p:grpSp>
            <p:nvGrpSpPr>
              <p:cNvPr id="148" name="Group 147"/>
              <p:cNvGrpSpPr/>
              <p:nvPr/>
            </p:nvGrpSpPr>
            <p:grpSpPr>
              <a:xfrm>
                <a:off x="507442" y="4255477"/>
                <a:ext cx="2497015" cy="92110"/>
                <a:chOff x="507442" y="4255477"/>
                <a:chExt cx="2497015" cy="92110"/>
              </a:xfrm>
            </p:grpSpPr>
            <p:cxnSp>
              <p:nvCxnSpPr>
                <p:cNvPr id="151" name="Straight Connector 150"/>
                <p:cNvCxnSpPr/>
                <p:nvPr/>
              </p:nvCxnSpPr>
              <p:spPr>
                <a:xfrm>
                  <a:off x="507442" y="425547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507442" y="434758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49" name="TextBox 148"/>
              <p:cNvSpPr txBox="1"/>
              <p:nvPr/>
            </p:nvSpPr>
            <p:spPr>
              <a:xfrm>
                <a:off x="305259" y="4160017"/>
                <a:ext cx="227947" cy="184666"/>
              </a:xfrm>
              <a:prstGeom prst="rect">
                <a:avLst/>
              </a:prstGeom>
              <a:noFill/>
            </p:spPr>
            <p:txBody>
              <a:bodyPr wrap="none" rtlCol="0">
                <a:spAutoFit/>
              </a:bodyPr>
              <a:lstStyle/>
              <a:p>
                <a:pPr algn="r" fontAlgn="auto">
                  <a:spcBef>
                    <a:spcPts val="0"/>
                  </a:spcBef>
                  <a:spcAft>
                    <a:spcPts val="0"/>
                  </a:spcAft>
                </a:pPr>
                <a:r>
                  <a:rPr lang="en-US" sz="600" dirty="0" smtClean="0">
                    <a:solidFill>
                      <a:srgbClr val="000000"/>
                    </a:solidFill>
                    <a:latin typeface="Arial" panose="020B0604020202020204" pitchFamily="34" charset="0"/>
                    <a:cs typeface="Arial" panose="020B0604020202020204" pitchFamily="34" charset="0"/>
                  </a:rPr>
                  <a:t>0</a:t>
                </a:r>
                <a:endParaRPr lang="en-US" sz="600" dirty="0">
                  <a:solidFill>
                    <a:srgbClr val="000000"/>
                  </a:solidFill>
                  <a:latin typeface="Arial" panose="020B0604020202020204" pitchFamily="34" charset="0"/>
                  <a:cs typeface="Arial" panose="020B0604020202020204" pitchFamily="34" charset="0"/>
                </a:endParaRPr>
              </a:p>
            </p:txBody>
          </p:sp>
          <p:sp>
            <p:nvSpPr>
              <p:cNvPr id="150" name="TextBox 149"/>
              <p:cNvSpPr txBox="1"/>
              <p:nvPr/>
            </p:nvSpPr>
            <p:spPr>
              <a:xfrm>
                <a:off x="305259" y="4247105"/>
                <a:ext cx="227947" cy="184666"/>
              </a:xfrm>
              <a:prstGeom prst="rect">
                <a:avLst/>
              </a:prstGeom>
              <a:noFill/>
            </p:spPr>
            <p:txBody>
              <a:bodyPr wrap="none" rtlCol="0">
                <a:spAutoFit/>
              </a:bodyPr>
              <a:lstStyle/>
              <a:p>
                <a:pPr algn="r" fontAlgn="auto">
                  <a:spcBef>
                    <a:spcPts val="0"/>
                  </a:spcBef>
                  <a:spcAft>
                    <a:spcPts val="0"/>
                  </a:spcAft>
                </a:pPr>
                <a:r>
                  <a:rPr lang="en-US" sz="600" dirty="0" smtClean="0">
                    <a:solidFill>
                      <a:srgbClr val="000000"/>
                    </a:solidFill>
                    <a:latin typeface="Arial" panose="020B0604020202020204" pitchFamily="34" charset="0"/>
                    <a:cs typeface="Arial" panose="020B0604020202020204" pitchFamily="34" charset="0"/>
                  </a:rPr>
                  <a:t>0</a:t>
                </a:r>
                <a:endParaRPr lang="en-US" sz="600" dirty="0">
                  <a:solidFill>
                    <a:srgbClr val="000000"/>
                  </a:solidFill>
                  <a:latin typeface="Arial" panose="020B0604020202020204" pitchFamily="34" charset="0"/>
                  <a:cs typeface="Arial" panose="020B0604020202020204" pitchFamily="34" charset="0"/>
                </a:endParaRPr>
              </a:p>
            </p:txBody>
          </p:sp>
        </p:grpSp>
        <p:grpSp>
          <p:nvGrpSpPr>
            <p:cNvPr id="15" name="Group 14"/>
            <p:cNvGrpSpPr/>
            <p:nvPr/>
          </p:nvGrpSpPr>
          <p:grpSpPr>
            <a:xfrm>
              <a:off x="528632" y="5997700"/>
              <a:ext cx="2699198" cy="271754"/>
              <a:chOff x="305259" y="4160017"/>
              <a:chExt cx="2699198" cy="271754"/>
            </a:xfrm>
          </p:grpSpPr>
          <p:grpSp>
            <p:nvGrpSpPr>
              <p:cNvPr id="143" name="Group 142"/>
              <p:cNvGrpSpPr/>
              <p:nvPr/>
            </p:nvGrpSpPr>
            <p:grpSpPr>
              <a:xfrm>
                <a:off x="507442" y="4255477"/>
                <a:ext cx="2497015" cy="92110"/>
                <a:chOff x="507442" y="4255477"/>
                <a:chExt cx="2497015" cy="92110"/>
              </a:xfrm>
            </p:grpSpPr>
            <p:cxnSp>
              <p:nvCxnSpPr>
                <p:cNvPr id="146" name="Straight Connector 145"/>
                <p:cNvCxnSpPr/>
                <p:nvPr/>
              </p:nvCxnSpPr>
              <p:spPr>
                <a:xfrm>
                  <a:off x="507442" y="425547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507442" y="434758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44" name="TextBox 143"/>
              <p:cNvSpPr txBox="1"/>
              <p:nvPr/>
            </p:nvSpPr>
            <p:spPr>
              <a:xfrm>
                <a:off x="305259" y="4160017"/>
                <a:ext cx="227947" cy="184666"/>
              </a:xfrm>
              <a:prstGeom prst="rect">
                <a:avLst/>
              </a:prstGeom>
              <a:noFill/>
            </p:spPr>
            <p:txBody>
              <a:bodyPr wrap="none" rtlCol="0">
                <a:spAutoFit/>
              </a:bodyPr>
              <a:lstStyle/>
              <a:p>
                <a:pPr algn="r" fontAlgn="auto">
                  <a:spcBef>
                    <a:spcPts val="0"/>
                  </a:spcBef>
                  <a:spcAft>
                    <a:spcPts val="0"/>
                  </a:spcAft>
                </a:pPr>
                <a:r>
                  <a:rPr lang="en-US" sz="600" dirty="0" smtClean="0">
                    <a:solidFill>
                      <a:srgbClr val="000000"/>
                    </a:solidFill>
                    <a:latin typeface="Arial" panose="020B0604020202020204" pitchFamily="34" charset="0"/>
                    <a:cs typeface="Arial" panose="020B0604020202020204" pitchFamily="34" charset="0"/>
                  </a:rPr>
                  <a:t>0</a:t>
                </a:r>
                <a:endParaRPr lang="en-US" sz="600" dirty="0">
                  <a:solidFill>
                    <a:srgbClr val="000000"/>
                  </a:solidFill>
                  <a:latin typeface="Arial" panose="020B0604020202020204" pitchFamily="34" charset="0"/>
                  <a:cs typeface="Arial" panose="020B0604020202020204" pitchFamily="34" charset="0"/>
                </a:endParaRPr>
              </a:p>
            </p:txBody>
          </p:sp>
          <p:sp>
            <p:nvSpPr>
              <p:cNvPr id="145" name="TextBox 144"/>
              <p:cNvSpPr txBox="1"/>
              <p:nvPr/>
            </p:nvSpPr>
            <p:spPr>
              <a:xfrm>
                <a:off x="305259" y="4247105"/>
                <a:ext cx="227947" cy="184666"/>
              </a:xfrm>
              <a:prstGeom prst="rect">
                <a:avLst/>
              </a:prstGeom>
              <a:noFill/>
            </p:spPr>
            <p:txBody>
              <a:bodyPr wrap="none" rtlCol="0">
                <a:spAutoFit/>
              </a:bodyPr>
              <a:lstStyle/>
              <a:p>
                <a:pPr algn="r" fontAlgn="auto">
                  <a:spcBef>
                    <a:spcPts val="0"/>
                  </a:spcBef>
                  <a:spcAft>
                    <a:spcPts val="0"/>
                  </a:spcAft>
                </a:pPr>
                <a:r>
                  <a:rPr lang="en-US" sz="600" dirty="0" smtClean="0">
                    <a:solidFill>
                      <a:srgbClr val="000000"/>
                    </a:solidFill>
                    <a:latin typeface="Arial" panose="020B0604020202020204" pitchFamily="34" charset="0"/>
                    <a:cs typeface="Arial" panose="020B0604020202020204" pitchFamily="34" charset="0"/>
                  </a:rPr>
                  <a:t>0</a:t>
                </a:r>
                <a:endParaRPr lang="en-US" sz="600" dirty="0">
                  <a:solidFill>
                    <a:srgbClr val="000000"/>
                  </a:solidFill>
                  <a:latin typeface="Arial" panose="020B0604020202020204" pitchFamily="34" charset="0"/>
                  <a:cs typeface="Arial" panose="020B0604020202020204" pitchFamily="34" charset="0"/>
                </a:endParaRPr>
              </a:p>
            </p:txBody>
          </p:sp>
        </p:grpSp>
        <p:sp>
          <p:nvSpPr>
            <p:cNvPr id="16" name="Right Brace 15"/>
            <p:cNvSpPr/>
            <p:nvPr/>
          </p:nvSpPr>
          <p:spPr>
            <a:xfrm>
              <a:off x="3242266" y="4218073"/>
              <a:ext cx="45719" cy="242729"/>
            </a:xfrm>
            <a:prstGeom prst="rightBrac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en-US" dirty="0">
                <a:solidFill>
                  <a:srgbClr val="000000"/>
                </a:solidFill>
              </a:endParaRPr>
            </a:p>
          </p:txBody>
        </p:sp>
        <p:sp>
          <p:nvSpPr>
            <p:cNvPr id="17" name="Right Brace 16"/>
            <p:cNvSpPr/>
            <p:nvPr/>
          </p:nvSpPr>
          <p:spPr>
            <a:xfrm>
              <a:off x="3231334" y="6029200"/>
              <a:ext cx="45719" cy="216000"/>
            </a:xfrm>
            <a:prstGeom prst="rightBrac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en-US" dirty="0">
                <a:solidFill>
                  <a:srgbClr val="000000"/>
                </a:solidFill>
              </a:endParaRPr>
            </a:p>
          </p:txBody>
        </p:sp>
        <p:sp>
          <p:nvSpPr>
            <p:cNvPr id="18" name="Right Brace 17"/>
            <p:cNvSpPr/>
            <p:nvPr/>
          </p:nvSpPr>
          <p:spPr>
            <a:xfrm>
              <a:off x="3242266" y="4535145"/>
              <a:ext cx="45719" cy="576000"/>
            </a:xfrm>
            <a:prstGeom prst="rightBrac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en-US" dirty="0">
                <a:solidFill>
                  <a:srgbClr val="000000"/>
                </a:solidFill>
              </a:endParaRPr>
            </a:p>
          </p:txBody>
        </p:sp>
        <p:sp>
          <p:nvSpPr>
            <p:cNvPr id="19" name="TextBox 18"/>
            <p:cNvSpPr txBox="1"/>
            <p:nvPr/>
          </p:nvSpPr>
          <p:spPr>
            <a:xfrm>
              <a:off x="3248928" y="4256038"/>
              <a:ext cx="978153" cy="200055"/>
            </a:xfrm>
            <a:prstGeom prst="rect">
              <a:avLst/>
            </a:prstGeom>
            <a:noFill/>
          </p:spPr>
          <p:txBody>
            <a:bodyPr wrap="none" rtlCol="0">
              <a:spAutoFit/>
            </a:bodyPr>
            <a:lstStyle/>
            <a:p>
              <a:pPr fontAlgn="auto">
                <a:spcBef>
                  <a:spcPts val="0"/>
                </a:spcBef>
                <a:spcAft>
                  <a:spcPts val="0"/>
                </a:spcAft>
              </a:pPr>
              <a:r>
                <a:rPr lang="en-US" sz="700" dirty="0" smtClean="0">
                  <a:solidFill>
                    <a:srgbClr val="4D4D4D"/>
                  </a:solidFill>
                  <a:latin typeface="Arial" panose="020B0604020202020204" pitchFamily="34" charset="0"/>
                  <a:cs typeface="Arial" panose="020B0604020202020204" pitchFamily="34" charset="0"/>
                </a:rPr>
                <a:t>Global health status</a:t>
              </a:r>
              <a:endParaRPr lang="en-US" sz="700" dirty="0">
                <a:solidFill>
                  <a:srgbClr val="4D4D4D"/>
                </a:solidFill>
                <a:latin typeface="Arial" panose="020B0604020202020204" pitchFamily="34" charset="0"/>
                <a:cs typeface="Arial" panose="020B0604020202020204" pitchFamily="34" charset="0"/>
              </a:endParaRPr>
            </a:p>
          </p:txBody>
        </p:sp>
        <p:sp>
          <p:nvSpPr>
            <p:cNvPr id="20" name="TextBox 19"/>
            <p:cNvSpPr txBox="1"/>
            <p:nvPr/>
          </p:nvSpPr>
          <p:spPr>
            <a:xfrm>
              <a:off x="3248928" y="4730812"/>
              <a:ext cx="974947" cy="200055"/>
            </a:xfrm>
            <a:prstGeom prst="rect">
              <a:avLst/>
            </a:prstGeom>
            <a:noFill/>
          </p:spPr>
          <p:txBody>
            <a:bodyPr wrap="none" rtlCol="0">
              <a:spAutoFit/>
            </a:bodyPr>
            <a:lstStyle/>
            <a:p>
              <a:pPr fontAlgn="auto">
                <a:spcBef>
                  <a:spcPts val="0"/>
                </a:spcBef>
                <a:spcAft>
                  <a:spcPts val="0"/>
                </a:spcAft>
              </a:pPr>
              <a:r>
                <a:rPr lang="en-US" sz="700" dirty="0" smtClean="0">
                  <a:solidFill>
                    <a:srgbClr val="4D4D4D"/>
                  </a:solidFill>
                  <a:latin typeface="Arial" panose="020B0604020202020204" pitchFamily="34" charset="0"/>
                  <a:cs typeface="Arial" panose="020B0604020202020204" pitchFamily="34" charset="0"/>
                </a:rPr>
                <a:t>Physical functioning</a:t>
              </a:r>
              <a:endParaRPr lang="en-US" sz="700" dirty="0">
                <a:solidFill>
                  <a:srgbClr val="4D4D4D"/>
                </a:solidFill>
                <a:latin typeface="Arial" panose="020B0604020202020204" pitchFamily="34" charset="0"/>
                <a:cs typeface="Arial" panose="020B0604020202020204" pitchFamily="34" charset="0"/>
              </a:endParaRPr>
            </a:p>
          </p:txBody>
        </p:sp>
        <p:sp>
          <p:nvSpPr>
            <p:cNvPr id="21" name="TextBox 20"/>
            <p:cNvSpPr txBox="1"/>
            <p:nvPr/>
          </p:nvSpPr>
          <p:spPr>
            <a:xfrm>
              <a:off x="3248928" y="5205101"/>
              <a:ext cx="825867" cy="200055"/>
            </a:xfrm>
            <a:prstGeom prst="rect">
              <a:avLst/>
            </a:prstGeom>
            <a:noFill/>
          </p:spPr>
          <p:txBody>
            <a:bodyPr wrap="none" rtlCol="0">
              <a:spAutoFit/>
            </a:bodyPr>
            <a:lstStyle/>
            <a:p>
              <a:pPr fontAlgn="auto">
                <a:spcBef>
                  <a:spcPts val="0"/>
                </a:spcBef>
                <a:spcAft>
                  <a:spcPts val="0"/>
                </a:spcAft>
              </a:pPr>
              <a:r>
                <a:rPr lang="en-US" sz="700" dirty="0" smtClean="0">
                  <a:solidFill>
                    <a:srgbClr val="4D4D4D"/>
                  </a:solidFill>
                  <a:latin typeface="Arial" panose="020B0604020202020204" pitchFamily="34" charset="0"/>
                  <a:cs typeface="Arial" panose="020B0604020202020204" pitchFamily="34" charset="0"/>
                </a:rPr>
                <a:t>Role functioning</a:t>
              </a:r>
              <a:endParaRPr lang="en-US" sz="700" dirty="0">
                <a:solidFill>
                  <a:srgbClr val="4D4D4D"/>
                </a:solidFill>
                <a:latin typeface="Arial" panose="020B0604020202020204" pitchFamily="34" charset="0"/>
                <a:cs typeface="Arial" panose="020B0604020202020204" pitchFamily="34" charset="0"/>
              </a:endParaRPr>
            </a:p>
          </p:txBody>
        </p:sp>
        <p:sp>
          <p:nvSpPr>
            <p:cNvPr id="22" name="TextBox 21"/>
            <p:cNvSpPr txBox="1"/>
            <p:nvPr/>
          </p:nvSpPr>
          <p:spPr>
            <a:xfrm>
              <a:off x="3248928" y="5494859"/>
              <a:ext cx="1040670" cy="200055"/>
            </a:xfrm>
            <a:prstGeom prst="rect">
              <a:avLst/>
            </a:prstGeom>
            <a:noFill/>
          </p:spPr>
          <p:txBody>
            <a:bodyPr wrap="none" rtlCol="0">
              <a:spAutoFit/>
            </a:bodyPr>
            <a:lstStyle/>
            <a:p>
              <a:pPr fontAlgn="auto">
                <a:spcBef>
                  <a:spcPts val="0"/>
                </a:spcBef>
                <a:spcAft>
                  <a:spcPts val="0"/>
                </a:spcAft>
              </a:pPr>
              <a:r>
                <a:rPr lang="en-US" sz="700" dirty="0" smtClean="0">
                  <a:solidFill>
                    <a:srgbClr val="4D4D4D"/>
                  </a:solidFill>
                  <a:latin typeface="Arial" panose="020B0604020202020204" pitchFamily="34" charset="0"/>
                  <a:cs typeface="Arial" panose="020B0604020202020204" pitchFamily="34" charset="0"/>
                </a:rPr>
                <a:t>Emotional functioning</a:t>
              </a:r>
              <a:endParaRPr lang="en-US" sz="700" dirty="0">
                <a:solidFill>
                  <a:srgbClr val="4D4D4D"/>
                </a:solidFill>
                <a:latin typeface="Arial" panose="020B0604020202020204" pitchFamily="34" charset="0"/>
                <a:cs typeface="Arial" panose="020B0604020202020204" pitchFamily="34" charset="0"/>
              </a:endParaRPr>
            </a:p>
          </p:txBody>
        </p:sp>
        <p:sp>
          <p:nvSpPr>
            <p:cNvPr id="23" name="TextBox 22"/>
            <p:cNvSpPr txBox="1"/>
            <p:nvPr/>
          </p:nvSpPr>
          <p:spPr>
            <a:xfrm>
              <a:off x="3248928" y="5785577"/>
              <a:ext cx="1015021" cy="200055"/>
            </a:xfrm>
            <a:prstGeom prst="rect">
              <a:avLst/>
            </a:prstGeom>
            <a:noFill/>
          </p:spPr>
          <p:txBody>
            <a:bodyPr wrap="none" rtlCol="0">
              <a:spAutoFit/>
            </a:bodyPr>
            <a:lstStyle/>
            <a:p>
              <a:pPr fontAlgn="auto">
                <a:spcBef>
                  <a:spcPts val="0"/>
                </a:spcBef>
                <a:spcAft>
                  <a:spcPts val="0"/>
                </a:spcAft>
              </a:pPr>
              <a:r>
                <a:rPr lang="en-US" sz="700" dirty="0" smtClean="0">
                  <a:solidFill>
                    <a:srgbClr val="4D4D4D"/>
                  </a:solidFill>
                  <a:latin typeface="Arial" panose="020B0604020202020204" pitchFamily="34" charset="0"/>
                  <a:cs typeface="Arial" panose="020B0604020202020204" pitchFamily="34" charset="0"/>
                </a:rPr>
                <a:t>Cognitive functioning</a:t>
              </a:r>
              <a:endParaRPr lang="en-US" sz="700" dirty="0">
                <a:solidFill>
                  <a:srgbClr val="4D4D4D"/>
                </a:solidFill>
                <a:latin typeface="Arial" panose="020B0604020202020204" pitchFamily="34" charset="0"/>
                <a:cs typeface="Arial" panose="020B0604020202020204" pitchFamily="34" charset="0"/>
              </a:endParaRPr>
            </a:p>
          </p:txBody>
        </p:sp>
        <p:sp>
          <p:nvSpPr>
            <p:cNvPr id="25" name="TextBox 24"/>
            <p:cNvSpPr txBox="1"/>
            <p:nvPr/>
          </p:nvSpPr>
          <p:spPr>
            <a:xfrm>
              <a:off x="3248928" y="6062332"/>
              <a:ext cx="885179" cy="200055"/>
            </a:xfrm>
            <a:prstGeom prst="rect">
              <a:avLst/>
            </a:prstGeom>
            <a:noFill/>
          </p:spPr>
          <p:txBody>
            <a:bodyPr wrap="none" rtlCol="0">
              <a:spAutoFit/>
            </a:bodyPr>
            <a:lstStyle/>
            <a:p>
              <a:pPr fontAlgn="auto">
                <a:spcBef>
                  <a:spcPts val="0"/>
                </a:spcBef>
                <a:spcAft>
                  <a:spcPts val="0"/>
                </a:spcAft>
              </a:pPr>
              <a:r>
                <a:rPr lang="en-US" sz="700" dirty="0" smtClean="0">
                  <a:solidFill>
                    <a:srgbClr val="4D4D4D"/>
                  </a:solidFill>
                  <a:latin typeface="Arial" panose="020B0604020202020204" pitchFamily="34" charset="0"/>
                  <a:cs typeface="Arial" panose="020B0604020202020204" pitchFamily="34" charset="0"/>
                </a:rPr>
                <a:t>Social functioning</a:t>
              </a:r>
              <a:endParaRPr lang="en-US" sz="700" dirty="0">
                <a:solidFill>
                  <a:srgbClr val="4D4D4D"/>
                </a:solidFill>
                <a:latin typeface="Arial" panose="020B0604020202020204" pitchFamily="34" charset="0"/>
                <a:cs typeface="Arial" panose="020B0604020202020204" pitchFamily="34" charset="0"/>
              </a:endParaRPr>
            </a:p>
          </p:txBody>
        </p:sp>
        <p:sp>
          <p:nvSpPr>
            <p:cNvPr id="26" name="TextBox 25"/>
            <p:cNvSpPr txBox="1"/>
            <p:nvPr/>
          </p:nvSpPr>
          <p:spPr>
            <a:xfrm>
              <a:off x="942855" y="4087891"/>
              <a:ext cx="526106" cy="200055"/>
            </a:xfrm>
            <a:prstGeom prst="rect">
              <a:avLst/>
            </a:prstGeom>
            <a:noFill/>
          </p:spPr>
          <p:txBody>
            <a:bodyPr wrap="none" rtlCol="0">
              <a:spAutoFit/>
            </a:bodyPr>
            <a:lstStyle/>
            <a:p>
              <a:pPr fontAlgn="auto">
                <a:spcBef>
                  <a:spcPts val="0"/>
                </a:spcBef>
                <a:spcAft>
                  <a:spcPts val="0"/>
                </a:spcAft>
              </a:pPr>
              <a:r>
                <a:rPr lang="en-US" sz="700" dirty="0" smtClean="0">
                  <a:solidFill>
                    <a:srgbClr val="000000"/>
                  </a:solidFill>
                  <a:latin typeface="Arial" panose="020B0604020202020204" pitchFamily="34" charset="0"/>
                  <a:cs typeface="Arial" panose="020B0604020202020204" pitchFamily="34" charset="0"/>
                </a:rPr>
                <a:t>Baseline</a:t>
              </a:r>
              <a:endParaRPr lang="en-US" sz="700" dirty="0">
                <a:solidFill>
                  <a:srgbClr val="000000"/>
                </a:solidFill>
                <a:latin typeface="Arial" panose="020B0604020202020204" pitchFamily="34" charset="0"/>
                <a:cs typeface="Arial" panose="020B0604020202020204" pitchFamily="34" charset="0"/>
              </a:endParaRPr>
            </a:p>
          </p:txBody>
        </p:sp>
        <p:sp>
          <p:nvSpPr>
            <p:cNvPr id="27" name="TextBox 26"/>
            <p:cNvSpPr txBox="1"/>
            <p:nvPr/>
          </p:nvSpPr>
          <p:spPr>
            <a:xfrm>
              <a:off x="1842206" y="4087891"/>
              <a:ext cx="489236" cy="200055"/>
            </a:xfrm>
            <a:prstGeom prst="rect">
              <a:avLst/>
            </a:prstGeom>
            <a:noFill/>
          </p:spPr>
          <p:txBody>
            <a:bodyPr wrap="none" rtlCol="0">
              <a:spAutoFit/>
            </a:bodyPr>
            <a:lstStyle/>
            <a:p>
              <a:pPr fontAlgn="auto">
                <a:spcBef>
                  <a:spcPts val="0"/>
                </a:spcBef>
                <a:spcAft>
                  <a:spcPts val="0"/>
                </a:spcAft>
              </a:pPr>
              <a:r>
                <a:rPr lang="en-US" sz="700" dirty="0" smtClean="0">
                  <a:solidFill>
                    <a:srgbClr val="000000"/>
                  </a:solidFill>
                  <a:latin typeface="Arial" panose="020B0604020202020204" pitchFamily="34" charset="0"/>
                  <a:cs typeface="Arial" panose="020B0604020202020204" pitchFamily="34" charset="0"/>
                </a:rPr>
                <a:t>Week 6</a:t>
              </a:r>
              <a:endParaRPr lang="en-US" sz="700" dirty="0">
                <a:solidFill>
                  <a:srgbClr val="000000"/>
                </a:solidFill>
                <a:latin typeface="Arial" panose="020B0604020202020204" pitchFamily="34" charset="0"/>
                <a:cs typeface="Arial" panose="020B0604020202020204" pitchFamily="34" charset="0"/>
              </a:endParaRPr>
            </a:p>
          </p:txBody>
        </p:sp>
        <p:sp>
          <p:nvSpPr>
            <p:cNvPr id="28" name="TextBox 27"/>
            <p:cNvSpPr txBox="1"/>
            <p:nvPr/>
          </p:nvSpPr>
          <p:spPr>
            <a:xfrm>
              <a:off x="2741557" y="4087891"/>
              <a:ext cx="538930" cy="200055"/>
            </a:xfrm>
            <a:prstGeom prst="rect">
              <a:avLst/>
            </a:prstGeom>
            <a:noFill/>
          </p:spPr>
          <p:txBody>
            <a:bodyPr wrap="none" rtlCol="0">
              <a:spAutoFit/>
            </a:bodyPr>
            <a:lstStyle/>
            <a:p>
              <a:pPr fontAlgn="auto">
                <a:spcBef>
                  <a:spcPts val="0"/>
                </a:spcBef>
                <a:spcAft>
                  <a:spcPts val="0"/>
                </a:spcAft>
              </a:pPr>
              <a:r>
                <a:rPr lang="en-US" sz="700" dirty="0" smtClean="0">
                  <a:solidFill>
                    <a:srgbClr val="000000"/>
                  </a:solidFill>
                  <a:latin typeface="Arial" panose="020B0604020202020204" pitchFamily="34" charset="0"/>
                  <a:cs typeface="Arial" panose="020B0604020202020204" pitchFamily="34" charset="0"/>
                </a:rPr>
                <a:t>Week 12</a:t>
              </a:r>
              <a:endParaRPr lang="en-US" sz="700" dirty="0">
                <a:solidFill>
                  <a:srgbClr val="000000"/>
                </a:solidFill>
                <a:latin typeface="Arial" panose="020B0604020202020204" pitchFamily="34" charset="0"/>
                <a:cs typeface="Arial" panose="020B0604020202020204" pitchFamily="34" charset="0"/>
              </a:endParaRPr>
            </a:p>
          </p:txBody>
        </p:sp>
        <p:sp>
          <p:nvSpPr>
            <p:cNvPr id="29" name="Rectangle 28"/>
            <p:cNvSpPr/>
            <p:nvPr/>
          </p:nvSpPr>
          <p:spPr>
            <a:xfrm>
              <a:off x="4576205" y="4156666"/>
              <a:ext cx="620683" cy="538609"/>
            </a:xfrm>
            <a:prstGeom prst="rect">
              <a:avLst/>
            </a:prstGeom>
          </p:spPr>
          <p:txBody>
            <a:bodyPr wrap="none">
              <a:spAutoFit/>
            </a:bodyPr>
            <a:lstStyle/>
            <a:p>
              <a:pPr fontAlgn="auto">
                <a:spcBef>
                  <a:spcPts val="1200"/>
                </a:spcBef>
                <a:spcAft>
                  <a:spcPts val="0"/>
                </a:spcAft>
              </a:pPr>
              <a:r>
                <a:rPr lang="en-US" sz="800" dirty="0" err="1" smtClean="0">
                  <a:solidFill>
                    <a:srgbClr val="4D4D4D"/>
                  </a:solidFill>
                  <a:latin typeface="Arial" panose="020B0604020202020204" pitchFamily="34" charset="0"/>
                  <a:cs typeface="Arial" panose="020B0604020202020204" pitchFamily="34" charset="0"/>
                </a:rPr>
                <a:t>Nal</a:t>
              </a:r>
              <a:r>
                <a:rPr lang="en-US" sz="800" dirty="0" smtClean="0">
                  <a:solidFill>
                    <a:srgbClr val="4D4D4D"/>
                  </a:solidFill>
                  <a:latin typeface="Arial" panose="020B0604020202020204" pitchFamily="34" charset="0"/>
                  <a:cs typeface="Arial" panose="020B0604020202020204" pitchFamily="34" charset="0"/>
                </a:rPr>
                <a:t>-IRI + </a:t>
              </a:r>
              <a:br>
                <a:rPr lang="en-US" sz="800" dirty="0" smtClean="0">
                  <a:solidFill>
                    <a:srgbClr val="4D4D4D"/>
                  </a:solidFill>
                  <a:latin typeface="Arial" panose="020B0604020202020204" pitchFamily="34" charset="0"/>
                  <a:cs typeface="Arial" panose="020B0604020202020204" pitchFamily="34" charset="0"/>
                </a:rPr>
              </a:br>
              <a:r>
                <a:rPr lang="en-US" sz="800" dirty="0" smtClean="0">
                  <a:solidFill>
                    <a:srgbClr val="4D4D4D"/>
                  </a:solidFill>
                  <a:latin typeface="Arial" panose="020B0604020202020204" pitchFamily="34" charset="0"/>
                  <a:cs typeface="Arial" panose="020B0604020202020204" pitchFamily="34" charset="0"/>
                </a:rPr>
                <a:t>5FU/LV</a:t>
              </a:r>
              <a:endParaRPr lang="en-US" sz="800" dirty="0">
                <a:solidFill>
                  <a:srgbClr val="4D4D4D"/>
                </a:solidFill>
                <a:latin typeface="Arial" panose="020B0604020202020204" pitchFamily="34" charset="0"/>
                <a:cs typeface="Arial" panose="020B0604020202020204" pitchFamily="34" charset="0"/>
              </a:endParaRPr>
            </a:p>
            <a:p>
              <a:pPr fontAlgn="auto">
                <a:spcBef>
                  <a:spcPts val="600"/>
                </a:spcBef>
                <a:spcAft>
                  <a:spcPts val="0"/>
                </a:spcAft>
              </a:pPr>
              <a:r>
                <a:rPr lang="en-US" sz="800" dirty="0" smtClean="0">
                  <a:solidFill>
                    <a:srgbClr val="4D4D4D"/>
                  </a:solidFill>
                  <a:latin typeface="Arial" panose="020B0604020202020204" pitchFamily="34" charset="0"/>
                  <a:cs typeface="Arial" panose="020B0604020202020204" pitchFamily="34" charset="0"/>
                </a:rPr>
                <a:t>5FU/LV</a:t>
              </a:r>
              <a:endParaRPr lang="en-US" sz="800" dirty="0">
                <a:solidFill>
                  <a:srgbClr val="4D4D4D"/>
                </a:solidFill>
                <a:latin typeface="Arial" panose="020B0604020202020204" pitchFamily="34" charset="0"/>
                <a:cs typeface="Arial" panose="020B0604020202020204" pitchFamily="34" charset="0"/>
              </a:endParaRPr>
            </a:p>
          </p:txBody>
        </p:sp>
        <p:sp>
          <p:nvSpPr>
            <p:cNvPr id="30" name="Freeform 2"/>
            <p:cNvSpPr>
              <a:spLocks/>
            </p:cNvSpPr>
            <p:nvPr/>
          </p:nvSpPr>
          <p:spPr bwMode="auto">
            <a:xfrm>
              <a:off x="1161811" y="4568922"/>
              <a:ext cx="1820863" cy="112712"/>
            </a:xfrm>
            <a:custGeom>
              <a:avLst/>
              <a:gdLst>
                <a:gd name="T0" fmla="*/ 0 w 1147"/>
                <a:gd name="T1" fmla="*/ 0 h 71"/>
                <a:gd name="T2" fmla="*/ 592 w 1147"/>
                <a:gd name="T3" fmla="*/ 71 h 71"/>
                <a:gd name="T4" fmla="*/ 1147 w 1147"/>
                <a:gd name="T5" fmla="*/ 69 h 71"/>
              </a:gdLst>
              <a:ahLst/>
              <a:cxnLst>
                <a:cxn ang="0">
                  <a:pos x="T0" y="T1"/>
                </a:cxn>
                <a:cxn ang="0">
                  <a:pos x="T2" y="T3"/>
                </a:cxn>
                <a:cxn ang="0">
                  <a:pos x="T4" y="T5"/>
                </a:cxn>
              </a:cxnLst>
              <a:rect l="0" t="0" r="r" b="b"/>
              <a:pathLst>
                <a:path w="1147" h="71">
                  <a:moveTo>
                    <a:pt x="0" y="0"/>
                  </a:moveTo>
                  <a:lnTo>
                    <a:pt x="592" y="71"/>
                  </a:lnTo>
                  <a:lnTo>
                    <a:pt x="1147" y="69"/>
                  </a:lnTo>
                </a:path>
              </a:pathLst>
            </a:custGeom>
            <a:noFill/>
            <a:ln w="15875">
              <a:solidFill>
                <a:schemeClr val="accent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Arial"/>
              </a:endParaRPr>
            </a:p>
          </p:txBody>
        </p:sp>
        <p:sp>
          <p:nvSpPr>
            <p:cNvPr id="31" name="Freeform 3"/>
            <p:cNvSpPr>
              <a:spLocks/>
            </p:cNvSpPr>
            <p:nvPr/>
          </p:nvSpPr>
          <p:spPr bwMode="auto">
            <a:xfrm>
              <a:off x="1161811" y="4869760"/>
              <a:ext cx="1812925" cy="107950"/>
            </a:xfrm>
            <a:custGeom>
              <a:avLst/>
              <a:gdLst>
                <a:gd name="T0" fmla="*/ 0 w 1142"/>
                <a:gd name="T1" fmla="*/ 0 h 68"/>
                <a:gd name="T2" fmla="*/ 594 w 1142"/>
                <a:gd name="T3" fmla="*/ 68 h 68"/>
                <a:gd name="T4" fmla="*/ 1142 w 1142"/>
                <a:gd name="T5" fmla="*/ 4 h 68"/>
              </a:gdLst>
              <a:ahLst/>
              <a:cxnLst>
                <a:cxn ang="0">
                  <a:pos x="T0" y="T1"/>
                </a:cxn>
                <a:cxn ang="0">
                  <a:pos x="T2" y="T3"/>
                </a:cxn>
                <a:cxn ang="0">
                  <a:pos x="T4" y="T5"/>
                </a:cxn>
              </a:cxnLst>
              <a:rect l="0" t="0" r="r" b="b"/>
              <a:pathLst>
                <a:path w="1142" h="68">
                  <a:moveTo>
                    <a:pt x="0" y="0"/>
                  </a:moveTo>
                  <a:lnTo>
                    <a:pt x="594" y="68"/>
                  </a:lnTo>
                  <a:lnTo>
                    <a:pt x="1142" y="4"/>
                  </a:lnTo>
                </a:path>
              </a:pathLst>
            </a:custGeom>
            <a:noFill/>
            <a:ln w="15875">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Arial"/>
              </a:endParaRPr>
            </a:p>
          </p:txBody>
        </p:sp>
        <p:sp>
          <p:nvSpPr>
            <p:cNvPr id="32" name="Line 4"/>
            <p:cNvSpPr>
              <a:spLocks noChangeShapeType="1"/>
            </p:cNvSpPr>
            <p:nvPr/>
          </p:nvSpPr>
          <p:spPr bwMode="auto">
            <a:xfrm>
              <a:off x="1161811" y="4314135"/>
              <a:ext cx="1844675" cy="0"/>
            </a:xfrm>
            <a:prstGeom prst="line">
              <a:avLst/>
            </a:prstGeom>
            <a:noFill/>
            <a:ln w="158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Arial"/>
              </a:endParaRPr>
            </a:p>
          </p:txBody>
        </p:sp>
        <p:sp>
          <p:nvSpPr>
            <p:cNvPr id="33" name="Line 5"/>
            <p:cNvSpPr>
              <a:spLocks noChangeShapeType="1"/>
            </p:cNvSpPr>
            <p:nvPr/>
          </p:nvSpPr>
          <p:spPr bwMode="auto">
            <a:xfrm>
              <a:off x="1161811" y="4406210"/>
              <a:ext cx="1844675" cy="0"/>
            </a:xfrm>
            <a:prstGeom prst="line">
              <a:avLst/>
            </a:prstGeom>
            <a:noFill/>
            <a:ln w="158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Arial"/>
              </a:endParaRPr>
            </a:p>
          </p:txBody>
        </p:sp>
        <p:sp>
          <p:nvSpPr>
            <p:cNvPr id="34" name="Line 6"/>
            <p:cNvSpPr>
              <a:spLocks noChangeShapeType="1"/>
            </p:cNvSpPr>
            <p:nvPr/>
          </p:nvSpPr>
          <p:spPr bwMode="auto">
            <a:xfrm>
              <a:off x="1161811" y="5247585"/>
              <a:ext cx="1844675" cy="0"/>
            </a:xfrm>
            <a:prstGeom prst="line">
              <a:avLst/>
            </a:prstGeom>
            <a:noFill/>
            <a:ln w="158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Arial"/>
              </a:endParaRPr>
            </a:p>
          </p:txBody>
        </p:sp>
        <p:sp>
          <p:nvSpPr>
            <p:cNvPr id="35" name="Line 7"/>
            <p:cNvSpPr>
              <a:spLocks noChangeShapeType="1"/>
            </p:cNvSpPr>
            <p:nvPr/>
          </p:nvSpPr>
          <p:spPr bwMode="auto">
            <a:xfrm>
              <a:off x="1161811" y="5339660"/>
              <a:ext cx="1844675" cy="0"/>
            </a:xfrm>
            <a:prstGeom prst="line">
              <a:avLst/>
            </a:prstGeom>
            <a:noFill/>
            <a:ln w="158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Arial"/>
              </a:endParaRPr>
            </a:p>
          </p:txBody>
        </p:sp>
        <p:sp>
          <p:nvSpPr>
            <p:cNvPr id="36" name="Line 8"/>
            <p:cNvSpPr>
              <a:spLocks noChangeShapeType="1"/>
            </p:cNvSpPr>
            <p:nvPr/>
          </p:nvSpPr>
          <p:spPr bwMode="auto">
            <a:xfrm>
              <a:off x="1161811" y="5539685"/>
              <a:ext cx="1844675" cy="0"/>
            </a:xfrm>
            <a:prstGeom prst="line">
              <a:avLst/>
            </a:prstGeom>
            <a:noFill/>
            <a:ln w="158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Arial"/>
              </a:endParaRPr>
            </a:p>
          </p:txBody>
        </p:sp>
        <p:sp>
          <p:nvSpPr>
            <p:cNvPr id="37" name="Line 9"/>
            <p:cNvSpPr>
              <a:spLocks noChangeShapeType="1"/>
            </p:cNvSpPr>
            <p:nvPr/>
          </p:nvSpPr>
          <p:spPr bwMode="auto">
            <a:xfrm>
              <a:off x="1161811" y="5631760"/>
              <a:ext cx="1844675" cy="0"/>
            </a:xfrm>
            <a:prstGeom prst="line">
              <a:avLst/>
            </a:prstGeom>
            <a:noFill/>
            <a:ln w="158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Arial"/>
              </a:endParaRPr>
            </a:p>
          </p:txBody>
        </p:sp>
        <p:sp>
          <p:nvSpPr>
            <p:cNvPr id="38" name="Line 10"/>
            <p:cNvSpPr>
              <a:spLocks noChangeShapeType="1"/>
            </p:cNvSpPr>
            <p:nvPr/>
          </p:nvSpPr>
          <p:spPr bwMode="auto">
            <a:xfrm>
              <a:off x="1161811" y="5831785"/>
              <a:ext cx="1844675" cy="0"/>
            </a:xfrm>
            <a:prstGeom prst="line">
              <a:avLst/>
            </a:prstGeom>
            <a:noFill/>
            <a:ln w="158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Arial"/>
              </a:endParaRPr>
            </a:p>
          </p:txBody>
        </p:sp>
        <p:sp>
          <p:nvSpPr>
            <p:cNvPr id="39" name="Line 11"/>
            <p:cNvSpPr>
              <a:spLocks noChangeShapeType="1"/>
            </p:cNvSpPr>
            <p:nvPr/>
          </p:nvSpPr>
          <p:spPr bwMode="auto">
            <a:xfrm>
              <a:off x="1161811" y="5923860"/>
              <a:ext cx="1844675" cy="0"/>
            </a:xfrm>
            <a:prstGeom prst="line">
              <a:avLst/>
            </a:prstGeom>
            <a:noFill/>
            <a:ln w="158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Arial"/>
              </a:endParaRPr>
            </a:p>
          </p:txBody>
        </p:sp>
        <p:sp>
          <p:nvSpPr>
            <p:cNvPr id="40" name="Line 12"/>
            <p:cNvSpPr>
              <a:spLocks noChangeShapeType="1"/>
            </p:cNvSpPr>
            <p:nvPr/>
          </p:nvSpPr>
          <p:spPr bwMode="auto">
            <a:xfrm>
              <a:off x="1161811" y="6098485"/>
              <a:ext cx="1844675" cy="0"/>
            </a:xfrm>
            <a:prstGeom prst="line">
              <a:avLst/>
            </a:prstGeom>
            <a:noFill/>
            <a:ln w="158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Arial"/>
              </a:endParaRPr>
            </a:p>
          </p:txBody>
        </p:sp>
        <p:sp>
          <p:nvSpPr>
            <p:cNvPr id="41" name="Line 13"/>
            <p:cNvSpPr>
              <a:spLocks noChangeShapeType="1"/>
            </p:cNvSpPr>
            <p:nvPr/>
          </p:nvSpPr>
          <p:spPr bwMode="auto">
            <a:xfrm>
              <a:off x="1161811" y="6190560"/>
              <a:ext cx="1844675" cy="0"/>
            </a:xfrm>
            <a:prstGeom prst="line">
              <a:avLst/>
            </a:prstGeom>
            <a:noFill/>
            <a:ln w="158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Arial"/>
              </a:endParaRPr>
            </a:p>
          </p:txBody>
        </p:sp>
        <p:grpSp>
          <p:nvGrpSpPr>
            <p:cNvPr id="42" name="Group 41"/>
            <p:cNvGrpSpPr/>
            <p:nvPr/>
          </p:nvGrpSpPr>
          <p:grpSpPr>
            <a:xfrm>
              <a:off x="5282882" y="6062529"/>
              <a:ext cx="3240185" cy="271754"/>
              <a:chOff x="5082956" y="6004473"/>
              <a:chExt cx="3240185" cy="271754"/>
            </a:xfrm>
          </p:grpSpPr>
          <p:grpSp>
            <p:nvGrpSpPr>
              <p:cNvPr id="133" name="Group 132"/>
              <p:cNvGrpSpPr/>
              <p:nvPr/>
            </p:nvGrpSpPr>
            <p:grpSpPr>
              <a:xfrm>
                <a:off x="5082956" y="6004473"/>
                <a:ext cx="2699198" cy="271754"/>
                <a:chOff x="305259" y="4160017"/>
                <a:chExt cx="2699198" cy="271754"/>
              </a:xfrm>
            </p:grpSpPr>
            <p:grpSp>
              <p:nvGrpSpPr>
                <p:cNvPr id="138" name="Group 137"/>
                <p:cNvGrpSpPr/>
                <p:nvPr/>
              </p:nvGrpSpPr>
              <p:grpSpPr>
                <a:xfrm>
                  <a:off x="507442" y="4255477"/>
                  <a:ext cx="2497015" cy="92110"/>
                  <a:chOff x="507442" y="4255477"/>
                  <a:chExt cx="2497015" cy="92110"/>
                </a:xfrm>
              </p:grpSpPr>
              <p:cxnSp>
                <p:nvCxnSpPr>
                  <p:cNvPr id="141" name="Straight Connector 140"/>
                  <p:cNvCxnSpPr/>
                  <p:nvPr/>
                </p:nvCxnSpPr>
                <p:spPr>
                  <a:xfrm>
                    <a:off x="507442" y="425547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507442" y="434758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39" name="TextBox 138"/>
                <p:cNvSpPr txBox="1"/>
                <p:nvPr/>
              </p:nvSpPr>
              <p:spPr>
                <a:xfrm>
                  <a:off x="305259" y="4160017"/>
                  <a:ext cx="227947" cy="184666"/>
                </a:xfrm>
                <a:prstGeom prst="rect">
                  <a:avLst/>
                </a:prstGeom>
                <a:noFill/>
              </p:spPr>
              <p:txBody>
                <a:bodyPr wrap="none" rtlCol="0">
                  <a:spAutoFit/>
                </a:bodyPr>
                <a:lstStyle/>
                <a:p>
                  <a:pPr algn="r" fontAlgn="auto">
                    <a:spcBef>
                      <a:spcPts val="0"/>
                    </a:spcBef>
                    <a:spcAft>
                      <a:spcPts val="0"/>
                    </a:spcAft>
                  </a:pPr>
                  <a:r>
                    <a:rPr lang="en-US" sz="600" dirty="0" smtClean="0">
                      <a:solidFill>
                        <a:srgbClr val="000000"/>
                      </a:solidFill>
                      <a:latin typeface="Arial" panose="020B0604020202020204" pitchFamily="34" charset="0"/>
                      <a:cs typeface="Arial" panose="020B0604020202020204" pitchFamily="34" charset="0"/>
                    </a:rPr>
                    <a:t>0</a:t>
                  </a:r>
                  <a:endParaRPr lang="en-US" sz="600" dirty="0">
                    <a:solidFill>
                      <a:srgbClr val="000000"/>
                    </a:solidFill>
                    <a:latin typeface="Arial" panose="020B0604020202020204" pitchFamily="34" charset="0"/>
                    <a:cs typeface="Arial" panose="020B0604020202020204" pitchFamily="34" charset="0"/>
                  </a:endParaRPr>
                </a:p>
              </p:txBody>
            </p:sp>
            <p:sp>
              <p:nvSpPr>
                <p:cNvPr id="140" name="TextBox 139"/>
                <p:cNvSpPr txBox="1"/>
                <p:nvPr/>
              </p:nvSpPr>
              <p:spPr>
                <a:xfrm>
                  <a:off x="305259" y="4247105"/>
                  <a:ext cx="227947" cy="184666"/>
                </a:xfrm>
                <a:prstGeom prst="rect">
                  <a:avLst/>
                </a:prstGeom>
                <a:noFill/>
              </p:spPr>
              <p:txBody>
                <a:bodyPr wrap="none" rtlCol="0">
                  <a:spAutoFit/>
                </a:bodyPr>
                <a:lstStyle/>
                <a:p>
                  <a:pPr algn="r" fontAlgn="auto">
                    <a:spcBef>
                      <a:spcPts val="0"/>
                    </a:spcBef>
                    <a:spcAft>
                      <a:spcPts val="0"/>
                    </a:spcAft>
                  </a:pPr>
                  <a:r>
                    <a:rPr lang="en-US" sz="600" dirty="0" smtClean="0">
                      <a:solidFill>
                        <a:srgbClr val="000000"/>
                      </a:solidFill>
                      <a:latin typeface="Arial" panose="020B0604020202020204" pitchFamily="34" charset="0"/>
                      <a:cs typeface="Arial" panose="020B0604020202020204" pitchFamily="34" charset="0"/>
                    </a:rPr>
                    <a:t>0</a:t>
                  </a:r>
                  <a:endParaRPr lang="en-US" sz="600" dirty="0">
                    <a:solidFill>
                      <a:srgbClr val="000000"/>
                    </a:solidFill>
                    <a:latin typeface="Arial" panose="020B0604020202020204" pitchFamily="34" charset="0"/>
                    <a:cs typeface="Arial" panose="020B0604020202020204" pitchFamily="34" charset="0"/>
                  </a:endParaRPr>
                </a:p>
              </p:txBody>
            </p:sp>
          </p:grpSp>
          <p:sp>
            <p:nvSpPr>
              <p:cNvPr id="134" name="Right Brace 133"/>
              <p:cNvSpPr/>
              <p:nvPr/>
            </p:nvSpPr>
            <p:spPr>
              <a:xfrm>
                <a:off x="7788770" y="6018318"/>
                <a:ext cx="45719" cy="242729"/>
              </a:xfrm>
              <a:prstGeom prst="rightBrac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en-US" dirty="0">
                  <a:solidFill>
                    <a:srgbClr val="000000"/>
                  </a:solidFill>
                </a:endParaRPr>
              </a:p>
            </p:txBody>
          </p:sp>
          <p:sp>
            <p:nvSpPr>
              <p:cNvPr id="135" name="TextBox 134"/>
              <p:cNvSpPr txBox="1"/>
              <p:nvPr/>
            </p:nvSpPr>
            <p:spPr>
              <a:xfrm>
                <a:off x="7795432" y="6051450"/>
                <a:ext cx="527709" cy="200055"/>
              </a:xfrm>
              <a:prstGeom prst="rect">
                <a:avLst/>
              </a:prstGeom>
              <a:noFill/>
            </p:spPr>
            <p:txBody>
              <a:bodyPr wrap="none" rtlCol="0">
                <a:spAutoFit/>
              </a:bodyPr>
              <a:lstStyle/>
              <a:p>
                <a:pPr fontAlgn="auto">
                  <a:spcBef>
                    <a:spcPts val="0"/>
                  </a:spcBef>
                  <a:spcAft>
                    <a:spcPts val="0"/>
                  </a:spcAft>
                </a:pPr>
                <a:r>
                  <a:rPr lang="en-US" sz="700" dirty="0" smtClean="0">
                    <a:solidFill>
                      <a:srgbClr val="000000"/>
                    </a:solidFill>
                    <a:latin typeface="Arial" panose="020B0604020202020204" pitchFamily="34" charset="0"/>
                    <a:cs typeface="Arial" panose="020B0604020202020204" pitchFamily="34" charset="0"/>
                  </a:rPr>
                  <a:t>Diarrhea</a:t>
                </a:r>
                <a:endParaRPr lang="en-US" sz="700" dirty="0">
                  <a:solidFill>
                    <a:srgbClr val="000000"/>
                  </a:solidFill>
                  <a:latin typeface="Arial" panose="020B0604020202020204" pitchFamily="34" charset="0"/>
                  <a:cs typeface="Arial" panose="020B0604020202020204" pitchFamily="34" charset="0"/>
                </a:endParaRPr>
              </a:p>
            </p:txBody>
          </p:sp>
          <p:sp>
            <p:nvSpPr>
              <p:cNvPr id="136" name="Line 12"/>
              <p:cNvSpPr>
                <a:spLocks noChangeShapeType="1"/>
              </p:cNvSpPr>
              <p:nvPr/>
            </p:nvSpPr>
            <p:spPr bwMode="auto">
              <a:xfrm>
                <a:off x="5705184" y="6098196"/>
                <a:ext cx="1844675" cy="0"/>
              </a:xfrm>
              <a:prstGeom prst="line">
                <a:avLst/>
              </a:prstGeom>
              <a:noFill/>
              <a:ln w="158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Arial"/>
                </a:endParaRPr>
              </a:p>
            </p:txBody>
          </p:sp>
          <p:sp>
            <p:nvSpPr>
              <p:cNvPr id="137" name="Line 13"/>
              <p:cNvSpPr>
                <a:spLocks noChangeShapeType="1"/>
              </p:cNvSpPr>
              <p:nvPr/>
            </p:nvSpPr>
            <p:spPr bwMode="auto">
              <a:xfrm>
                <a:off x="5705184" y="6190271"/>
                <a:ext cx="1844675" cy="0"/>
              </a:xfrm>
              <a:prstGeom prst="line">
                <a:avLst/>
              </a:prstGeom>
              <a:noFill/>
              <a:ln w="158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Arial"/>
                </a:endParaRPr>
              </a:p>
            </p:txBody>
          </p:sp>
        </p:grpSp>
        <p:grpSp>
          <p:nvGrpSpPr>
            <p:cNvPr id="43" name="Group 42"/>
            <p:cNvGrpSpPr/>
            <p:nvPr/>
          </p:nvGrpSpPr>
          <p:grpSpPr>
            <a:xfrm>
              <a:off x="5282882" y="5822988"/>
              <a:ext cx="3394073" cy="271754"/>
              <a:chOff x="5082956" y="6004473"/>
              <a:chExt cx="3394073" cy="271754"/>
            </a:xfrm>
          </p:grpSpPr>
          <p:grpSp>
            <p:nvGrpSpPr>
              <p:cNvPr id="123" name="Group 122"/>
              <p:cNvGrpSpPr/>
              <p:nvPr/>
            </p:nvGrpSpPr>
            <p:grpSpPr>
              <a:xfrm>
                <a:off x="5082956" y="6004473"/>
                <a:ext cx="2699198" cy="271754"/>
                <a:chOff x="305259" y="4160017"/>
                <a:chExt cx="2699198" cy="271754"/>
              </a:xfrm>
            </p:grpSpPr>
            <p:grpSp>
              <p:nvGrpSpPr>
                <p:cNvPr id="128" name="Group 127"/>
                <p:cNvGrpSpPr/>
                <p:nvPr/>
              </p:nvGrpSpPr>
              <p:grpSpPr>
                <a:xfrm>
                  <a:off x="507442" y="4255477"/>
                  <a:ext cx="2497015" cy="92110"/>
                  <a:chOff x="507442" y="4255477"/>
                  <a:chExt cx="2497015" cy="92110"/>
                </a:xfrm>
              </p:grpSpPr>
              <p:cxnSp>
                <p:nvCxnSpPr>
                  <p:cNvPr id="131" name="Straight Connector 130"/>
                  <p:cNvCxnSpPr/>
                  <p:nvPr/>
                </p:nvCxnSpPr>
                <p:spPr>
                  <a:xfrm>
                    <a:off x="507442" y="425547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507442" y="434758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29" name="TextBox 128"/>
                <p:cNvSpPr txBox="1"/>
                <p:nvPr/>
              </p:nvSpPr>
              <p:spPr>
                <a:xfrm>
                  <a:off x="305259" y="4160017"/>
                  <a:ext cx="227947" cy="184666"/>
                </a:xfrm>
                <a:prstGeom prst="rect">
                  <a:avLst/>
                </a:prstGeom>
                <a:noFill/>
              </p:spPr>
              <p:txBody>
                <a:bodyPr wrap="none" rtlCol="0">
                  <a:spAutoFit/>
                </a:bodyPr>
                <a:lstStyle/>
                <a:p>
                  <a:pPr algn="r" fontAlgn="auto">
                    <a:spcBef>
                      <a:spcPts val="0"/>
                    </a:spcBef>
                    <a:spcAft>
                      <a:spcPts val="0"/>
                    </a:spcAft>
                  </a:pPr>
                  <a:r>
                    <a:rPr lang="en-US" sz="600" dirty="0" smtClean="0">
                      <a:solidFill>
                        <a:srgbClr val="000000"/>
                      </a:solidFill>
                      <a:latin typeface="Arial" panose="020B0604020202020204" pitchFamily="34" charset="0"/>
                      <a:cs typeface="Arial" panose="020B0604020202020204" pitchFamily="34" charset="0"/>
                    </a:rPr>
                    <a:t>0</a:t>
                  </a:r>
                  <a:endParaRPr lang="en-US" sz="600" dirty="0">
                    <a:solidFill>
                      <a:srgbClr val="000000"/>
                    </a:solidFill>
                    <a:latin typeface="Arial" panose="020B0604020202020204" pitchFamily="34" charset="0"/>
                    <a:cs typeface="Arial" panose="020B0604020202020204" pitchFamily="34" charset="0"/>
                  </a:endParaRPr>
                </a:p>
              </p:txBody>
            </p:sp>
            <p:sp>
              <p:nvSpPr>
                <p:cNvPr id="130" name="TextBox 129"/>
                <p:cNvSpPr txBox="1"/>
                <p:nvPr/>
              </p:nvSpPr>
              <p:spPr>
                <a:xfrm>
                  <a:off x="305259" y="4247105"/>
                  <a:ext cx="227947" cy="184666"/>
                </a:xfrm>
                <a:prstGeom prst="rect">
                  <a:avLst/>
                </a:prstGeom>
                <a:noFill/>
              </p:spPr>
              <p:txBody>
                <a:bodyPr wrap="none" rtlCol="0">
                  <a:spAutoFit/>
                </a:bodyPr>
                <a:lstStyle/>
                <a:p>
                  <a:pPr algn="r" fontAlgn="auto">
                    <a:spcBef>
                      <a:spcPts val="0"/>
                    </a:spcBef>
                    <a:spcAft>
                      <a:spcPts val="0"/>
                    </a:spcAft>
                  </a:pPr>
                  <a:r>
                    <a:rPr lang="en-US" sz="600" dirty="0" smtClean="0">
                      <a:solidFill>
                        <a:srgbClr val="000000"/>
                      </a:solidFill>
                      <a:latin typeface="Arial" panose="020B0604020202020204" pitchFamily="34" charset="0"/>
                      <a:cs typeface="Arial" panose="020B0604020202020204" pitchFamily="34" charset="0"/>
                    </a:rPr>
                    <a:t>0</a:t>
                  </a:r>
                  <a:endParaRPr lang="en-US" sz="600" dirty="0">
                    <a:solidFill>
                      <a:srgbClr val="000000"/>
                    </a:solidFill>
                    <a:latin typeface="Arial" panose="020B0604020202020204" pitchFamily="34" charset="0"/>
                    <a:cs typeface="Arial" panose="020B0604020202020204" pitchFamily="34" charset="0"/>
                  </a:endParaRPr>
                </a:p>
              </p:txBody>
            </p:sp>
          </p:grpSp>
          <p:sp>
            <p:nvSpPr>
              <p:cNvPr id="124" name="Right Brace 123"/>
              <p:cNvSpPr/>
              <p:nvPr/>
            </p:nvSpPr>
            <p:spPr>
              <a:xfrm>
                <a:off x="7788770" y="6018318"/>
                <a:ext cx="45719" cy="242729"/>
              </a:xfrm>
              <a:prstGeom prst="rightBrac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en-US" dirty="0">
                  <a:solidFill>
                    <a:srgbClr val="000000"/>
                  </a:solidFill>
                </a:endParaRPr>
              </a:p>
            </p:txBody>
          </p:sp>
          <p:sp>
            <p:nvSpPr>
              <p:cNvPr id="125" name="TextBox 124"/>
              <p:cNvSpPr txBox="1"/>
              <p:nvPr/>
            </p:nvSpPr>
            <p:spPr>
              <a:xfrm>
                <a:off x="7795432" y="6051450"/>
                <a:ext cx="681597" cy="200055"/>
              </a:xfrm>
              <a:prstGeom prst="rect">
                <a:avLst/>
              </a:prstGeom>
              <a:noFill/>
            </p:spPr>
            <p:txBody>
              <a:bodyPr wrap="none" rtlCol="0">
                <a:spAutoFit/>
              </a:bodyPr>
              <a:lstStyle/>
              <a:p>
                <a:pPr fontAlgn="auto">
                  <a:spcBef>
                    <a:spcPts val="0"/>
                  </a:spcBef>
                  <a:spcAft>
                    <a:spcPts val="0"/>
                  </a:spcAft>
                </a:pPr>
                <a:r>
                  <a:rPr lang="en-US" sz="700" dirty="0" smtClean="0">
                    <a:solidFill>
                      <a:srgbClr val="000000"/>
                    </a:solidFill>
                    <a:latin typeface="Arial" panose="020B0604020202020204" pitchFamily="34" charset="0"/>
                    <a:cs typeface="Arial" panose="020B0604020202020204" pitchFamily="34" charset="0"/>
                  </a:rPr>
                  <a:t>Constipation</a:t>
                </a:r>
                <a:endParaRPr lang="en-US" sz="700" dirty="0">
                  <a:solidFill>
                    <a:srgbClr val="000000"/>
                  </a:solidFill>
                  <a:latin typeface="Arial" panose="020B0604020202020204" pitchFamily="34" charset="0"/>
                  <a:cs typeface="Arial" panose="020B0604020202020204" pitchFamily="34" charset="0"/>
                </a:endParaRPr>
              </a:p>
            </p:txBody>
          </p:sp>
          <p:sp>
            <p:nvSpPr>
              <p:cNvPr id="126" name="Line 12"/>
              <p:cNvSpPr>
                <a:spLocks noChangeShapeType="1"/>
              </p:cNvSpPr>
              <p:nvPr/>
            </p:nvSpPr>
            <p:spPr bwMode="auto">
              <a:xfrm>
                <a:off x="5705184" y="6098196"/>
                <a:ext cx="1844675" cy="0"/>
              </a:xfrm>
              <a:prstGeom prst="line">
                <a:avLst/>
              </a:prstGeom>
              <a:noFill/>
              <a:ln w="158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Arial"/>
                </a:endParaRPr>
              </a:p>
            </p:txBody>
          </p:sp>
          <p:sp>
            <p:nvSpPr>
              <p:cNvPr id="127" name="Line 13"/>
              <p:cNvSpPr>
                <a:spLocks noChangeShapeType="1"/>
              </p:cNvSpPr>
              <p:nvPr/>
            </p:nvSpPr>
            <p:spPr bwMode="auto">
              <a:xfrm>
                <a:off x="5705184" y="6190271"/>
                <a:ext cx="1844675" cy="0"/>
              </a:xfrm>
              <a:prstGeom prst="line">
                <a:avLst/>
              </a:prstGeom>
              <a:noFill/>
              <a:ln w="158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Arial"/>
                </a:endParaRPr>
              </a:p>
            </p:txBody>
          </p:sp>
        </p:grpSp>
        <p:grpSp>
          <p:nvGrpSpPr>
            <p:cNvPr id="44" name="Group 43"/>
            <p:cNvGrpSpPr/>
            <p:nvPr/>
          </p:nvGrpSpPr>
          <p:grpSpPr>
            <a:xfrm>
              <a:off x="5282882" y="5601102"/>
              <a:ext cx="3410103" cy="271754"/>
              <a:chOff x="5082956" y="6004473"/>
              <a:chExt cx="3410103" cy="271754"/>
            </a:xfrm>
          </p:grpSpPr>
          <p:grpSp>
            <p:nvGrpSpPr>
              <p:cNvPr id="113" name="Group 112"/>
              <p:cNvGrpSpPr/>
              <p:nvPr/>
            </p:nvGrpSpPr>
            <p:grpSpPr>
              <a:xfrm>
                <a:off x="5082956" y="6004473"/>
                <a:ext cx="2699198" cy="271754"/>
                <a:chOff x="305259" y="4160017"/>
                <a:chExt cx="2699198" cy="271754"/>
              </a:xfrm>
            </p:grpSpPr>
            <p:grpSp>
              <p:nvGrpSpPr>
                <p:cNvPr id="118" name="Group 117"/>
                <p:cNvGrpSpPr/>
                <p:nvPr/>
              </p:nvGrpSpPr>
              <p:grpSpPr>
                <a:xfrm>
                  <a:off x="507442" y="4255477"/>
                  <a:ext cx="2497015" cy="92110"/>
                  <a:chOff x="507442" y="4255477"/>
                  <a:chExt cx="2497015" cy="92110"/>
                </a:xfrm>
              </p:grpSpPr>
              <p:cxnSp>
                <p:nvCxnSpPr>
                  <p:cNvPr id="121" name="Straight Connector 120"/>
                  <p:cNvCxnSpPr/>
                  <p:nvPr/>
                </p:nvCxnSpPr>
                <p:spPr>
                  <a:xfrm>
                    <a:off x="507442" y="425547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507442" y="434758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19" name="TextBox 118"/>
                <p:cNvSpPr txBox="1"/>
                <p:nvPr/>
              </p:nvSpPr>
              <p:spPr>
                <a:xfrm>
                  <a:off x="305259" y="4160017"/>
                  <a:ext cx="227947" cy="184666"/>
                </a:xfrm>
                <a:prstGeom prst="rect">
                  <a:avLst/>
                </a:prstGeom>
                <a:noFill/>
              </p:spPr>
              <p:txBody>
                <a:bodyPr wrap="none" rtlCol="0">
                  <a:spAutoFit/>
                </a:bodyPr>
                <a:lstStyle/>
                <a:p>
                  <a:pPr algn="r" fontAlgn="auto">
                    <a:spcBef>
                      <a:spcPts val="0"/>
                    </a:spcBef>
                    <a:spcAft>
                      <a:spcPts val="0"/>
                    </a:spcAft>
                  </a:pPr>
                  <a:r>
                    <a:rPr lang="en-US" sz="600" dirty="0" smtClean="0">
                      <a:solidFill>
                        <a:srgbClr val="000000"/>
                      </a:solidFill>
                      <a:latin typeface="Arial" panose="020B0604020202020204" pitchFamily="34" charset="0"/>
                      <a:cs typeface="Arial" panose="020B0604020202020204" pitchFamily="34" charset="0"/>
                    </a:rPr>
                    <a:t>0</a:t>
                  </a:r>
                  <a:endParaRPr lang="en-US" sz="600" dirty="0">
                    <a:solidFill>
                      <a:srgbClr val="000000"/>
                    </a:solidFill>
                    <a:latin typeface="Arial" panose="020B0604020202020204" pitchFamily="34" charset="0"/>
                    <a:cs typeface="Arial" panose="020B0604020202020204" pitchFamily="34" charset="0"/>
                  </a:endParaRPr>
                </a:p>
              </p:txBody>
            </p:sp>
            <p:sp>
              <p:nvSpPr>
                <p:cNvPr id="120" name="TextBox 119"/>
                <p:cNvSpPr txBox="1"/>
                <p:nvPr/>
              </p:nvSpPr>
              <p:spPr>
                <a:xfrm>
                  <a:off x="305259" y="4247105"/>
                  <a:ext cx="227947" cy="184666"/>
                </a:xfrm>
                <a:prstGeom prst="rect">
                  <a:avLst/>
                </a:prstGeom>
                <a:noFill/>
              </p:spPr>
              <p:txBody>
                <a:bodyPr wrap="none" rtlCol="0">
                  <a:spAutoFit/>
                </a:bodyPr>
                <a:lstStyle/>
                <a:p>
                  <a:pPr algn="r" fontAlgn="auto">
                    <a:spcBef>
                      <a:spcPts val="0"/>
                    </a:spcBef>
                    <a:spcAft>
                      <a:spcPts val="0"/>
                    </a:spcAft>
                  </a:pPr>
                  <a:r>
                    <a:rPr lang="en-US" sz="600" dirty="0" smtClean="0">
                      <a:solidFill>
                        <a:srgbClr val="000000"/>
                      </a:solidFill>
                      <a:latin typeface="Arial" panose="020B0604020202020204" pitchFamily="34" charset="0"/>
                      <a:cs typeface="Arial" panose="020B0604020202020204" pitchFamily="34" charset="0"/>
                    </a:rPr>
                    <a:t>0</a:t>
                  </a:r>
                  <a:endParaRPr lang="en-US" sz="600" dirty="0">
                    <a:solidFill>
                      <a:srgbClr val="000000"/>
                    </a:solidFill>
                    <a:latin typeface="Arial" panose="020B0604020202020204" pitchFamily="34" charset="0"/>
                    <a:cs typeface="Arial" panose="020B0604020202020204" pitchFamily="34" charset="0"/>
                  </a:endParaRPr>
                </a:p>
              </p:txBody>
            </p:sp>
          </p:grpSp>
          <p:sp>
            <p:nvSpPr>
              <p:cNvPr id="114" name="Right Brace 113"/>
              <p:cNvSpPr/>
              <p:nvPr/>
            </p:nvSpPr>
            <p:spPr>
              <a:xfrm>
                <a:off x="7788770" y="6018318"/>
                <a:ext cx="45719" cy="242729"/>
              </a:xfrm>
              <a:prstGeom prst="rightBrac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en-US" dirty="0">
                  <a:solidFill>
                    <a:srgbClr val="000000"/>
                  </a:solidFill>
                </a:endParaRPr>
              </a:p>
            </p:txBody>
          </p:sp>
          <p:sp>
            <p:nvSpPr>
              <p:cNvPr id="115" name="TextBox 114"/>
              <p:cNvSpPr txBox="1"/>
              <p:nvPr/>
            </p:nvSpPr>
            <p:spPr>
              <a:xfrm>
                <a:off x="7795432" y="6051450"/>
                <a:ext cx="697627" cy="200055"/>
              </a:xfrm>
              <a:prstGeom prst="rect">
                <a:avLst/>
              </a:prstGeom>
              <a:noFill/>
            </p:spPr>
            <p:txBody>
              <a:bodyPr wrap="none" rtlCol="0">
                <a:spAutoFit/>
              </a:bodyPr>
              <a:lstStyle/>
              <a:p>
                <a:pPr fontAlgn="auto">
                  <a:spcBef>
                    <a:spcPts val="0"/>
                  </a:spcBef>
                  <a:spcAft>
                    <a:spcPts val="0"/>
                  </a:spcAft>
                </a:pPr>
                <a:r>
                  <a:rPr lang="en-US" sz="700" dirty="0" smtClean="0">
                    <a:solidFill>
                      <a:srgbClr val="000000"/>
                    </a:solidFill>
                    <a:latin typeface="Arial" panose="020B0604020202020204" pitchFamily="34" charset="0"/>
                    <a:cs typeface="Arial" panose="020B0604020202020204" pitchFamily="34" charset="0"/>
                  </a:rPr>
                  <a:t>Appetite loss</a:t>
                </a:r>
                <a:endParaRPr lang="en-US" sz="700" dirty="0">
                  <a:solidFill>
                    <a:srgbClr val="000000"/>
                  </a:solidFill>
                  <a:latin typeface="Arial" panose="020B0604020202020204" pitchFamily="34" charset="0"/>
                  <a:cs typeface="Arial" panose="020B0604020202020204" pitchFamily="34" charset="0"/>
                </a:endParaRPr>
              </a:p>
            </p:txBody>
          </p:sp>
          <p:sp>
            <p:nvSpPr>
              <p:cNvPr id="116" name="Line 12"/>
              <p:cNvSpPr>
                <a:spLocks noChangeShapeType="1"/>
              </p:cNvSpPr>
              <p:nvPr/>
            </p:nvSpPr>
            <p:spPr bwMode="auto">
              <a:xfrm>
                <a:off x="5705184" y="6098196"/>
                <a:ext cx="1844675" cy="0"/>
              </a:xfrm>
              <a:prstGeom prst="line">
                <a:avLst/>
              </a:prstGeom>
              <a:noFill/>
              <a:ln w="158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Arial"/>
                </a:endParaRPr>
              </a:p>
            </p:txBody>
          </p:sp>
          <p:sp>
            <p:nvSpPr>
              <p:cNvPr id="117" name="Line 13"/>
              <p:cNvSpPr>
                <a:spLocks noChangeShapeType="1"/>
              </p:cNvSpPr>
              <p:nvPr/>
            </p:nvSpPr>
            <p:spPr bwMode="auto">
              <a:xfrm>
                <a:off x="5705184" y="6190271"/>
                <a:ext cx="1844675" cy="0"/>
              </a:xfrm>
              <a:prstGeom prst="line">
                <a:avLst/>
              </a:prstGeom>
              <a:noFill/>
              <a:ln w="158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Arial"/>
                </a:endParaRPr>
              </a:p>
            </p:txBody>
          </p:sp>
        </p:grpSp>
        <p:grpSp>
          <p:nvGrpSpPr>
            <p:cNvPr id="45" name="Group 44"/>
            <p:cNvGrpSpPr/>
            <p:nvPr/>
          </p:nvGrpSpPr>
          <p:grpSpPr>
            <a:xfrm>
              <a:off x="5282882" y="5379216"/>
              <a:ext cx="3261024" cy="271754"/>
              <a:chOff x="5082956" y="6004473"/>
              <a:chExt cx="3261024" cy="271754"/>
            </a:xfrm>
          </p:grpSpPr>
          <p:grpSp>
            <p:nvGrpSpPr>
              <p:cNvPr id="103" name="Group 102"/>
              <p:cNvGrpSpPr/>
              <p:nvPr/>
            </p:nvGrpSpPr>
            <p:grpSpPr>
              <a:xfrm>
                <a:off x="5082956" y="6004473"/>
                <a:ext cx="2699198" cy="271754"/>
                <a:chOff x="305259" y="4160017"/>
                <a:chExt cx="2699198" cy="271754"/>
              </a:xfrm>
            </p:grpSpPr>
            <p:grpSp>
              <p:nvGrpSpPr>
                <p:cNvPr id="108" name="Group 107"/>
                <p:cNvGrpSpPr/>
                <p:nvPr/>
              </p:nvGrpSpPr>
              <p:grpSpPr>
                <a:xfrm>
                  <a:off x="507442" y="4255477"/>
                  <a:ext cx="2497015" cy="92110"/>
                  <a:chOff x="507442" y="4255477"/>
                  <a:chExt cx="2497015" cy="92110"/>
                </a:xfrm>
              </p:grpSpPr>
              <p:cxnSp>
                <p:nvCxnSpPr>
                  <p:cNvPr id="111" name="Straight Connector 110"/>
                  <p:cNvCxnSpPr/>
                  <p:nvPr/>
                </p:nvCxnSpPr>
                <p:spPr>
                  <a:xfrm>
                    <a:off x="507442" y="425547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507442" y="434758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09" name="TextBox 108"/>
                <p:cNvSpPr txBox="1"/>
                <p:nvPr/>
              </p:nvSpPr>
              <p:spPr>
                <a:xfrm>
                  <a:off x="305259" y="4160017"/>
                  <a:ext cx="227947" cy="184666"/>
                </a:xfrm>
                <a:prstGeom prst="rect">
                  <a:avLst/>
                </a:prstGeom>
                <a:noFill/>
              </p:spPr>
              <p:txBody>
                <a:bodyPr wrap="none" rtlCol="0">
                  <a:spAutoFit/>
                </a:bodyPr>
                <a:lstStyle/>
                <a:p>
                  <a:pPr algn="r" fontAlgn="auto">
                    <a:spcBef>
                      <a:spcPts val="0"/>
                    </a:spcBef>
                    <a:spcAft>
                      <a:spcPts val="0"/>
                    </a:spcAft>
                  </a:pPr>
                  <a:r>
                    <a:rPr lang="en-US" sz="600" dirty="0" smtClean="0">
                      <a:solidFill>
                        <a:srgbClr val="000000"/>
                      </a:solidFill>
                      <a:latin typeface="Arial" panose="020B0604020202020204" pitchFamily="34" charset="0"/>
                      <a:cs typeface="Arial" panose="020B0604020202020204" pitchFamily="34" charset="0"/>
                    </a:rPr>
                    <a:t>0</a:t>
                  </a:r>
                  <a:endParaRPr lang="en-US" sz="600" dirty="0">
                    <a:solidFill>
                      <a:srgbClr val="000000"/>
                    </a:solidFill>
                    <a:latin typeface="Arial" panose="020B0604020202020204" pitchFamily="34" charset="0"/>
                    <a:cs typeface="Arial" panose="020B0604020202020204" pitchFamily="34" charset="0"/>
                  </a:endParaRPr>
                </a:p>
              </p:txBody>
            </p:sp>
            <p:sp>
              <p:nvSpPr>
                <p:cNvPr id="110" name="TextBox 109"/>
                <p:cNvSpPr txBox="1"/>
                <p:nvPr/>
              </p:nvSpPr>
              <p:spPr>
                <a:xfrm>
                  <a:off x="305259" y="4247105"/>
                  <a:ext cx="227947" cy="184666"/>
                </a:xfrm>
                <a:prstGeom prst="rect">
                  <a:avLst/>
                </a:prstGeom>
                <a:noFill/>
              </p:spPr>
              <p:txBody>
                <a:bodyPr wrap="none" rtlCol="0">
                  <a:spAutoFit/>
                </a:bodyPr>
                <a:lstStyle/>
                <a:p>
                  <a:pPr algn="r" fontAlgn="auto">
                    <a:spcBef>
                      <a:spcPts val="0"/>
                    </a:spcBef>
                    <a:spcAft>
                      <a:spcPts val="0"/>
                    </a:spcAft>
                  </a:pPr>
                  <a:r>
                    <a:rPr lang="en-US" sz="600" dirty="0" smtClean="0">
                      <a:solidFill>
                        <a:srgbClr val="000000"/>
                      </a:solidFill>
                      <a:latin typeface="Arial" panose="020B0604020202020204" pitchFamily="34" charset="0"/>
                      <a:cs typeface="Arial" panose="020B0604020202020204" pitchFamily="34" charset="0"/>
                    </a:rPr>
                    <a:t>0</a:t>
                  </a:r>
                  <a:endParaRPr lang="en-US" sz="600" dirty="0">
                    <a:solidFill>
                      <a:srgbClr val="000000"/>
                    </a:solidFill>
                    <a:latin typeface="Arial" panose="020B0604020202020204" pitchFamily="34" charset="0"/>
                    <a:cs typeface="Arial" panose="020B0604020202020204" pitchFamily="34" charset="0"/>
                  </a:endParaRPr>
                </a:p>
              </p:txBody>
            </p:sp>
          </p:grpSp>
          <p:sp>
            <p:nvSpPr>
              <p:cNvPr id="104" name="Right Brace 103"/>
              <p:cNvSpPr/>
              <p:nvPr/>
            </p:nvSpPr>
            <p:spPr>
              <a:xfrm>
                <a:off x="7788770" y="6018318"/>
                <a:ext cx="45719" cy="242729"/>
              </a:xfrm>
              <a:prstGeom prst="rightBrac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en-US" dirty="0">
                  <a:solidFill>
                    <a:srgbClr val="000000"/>
                  </a:solidFill>
                </a:endParaRPr>
              </a:p>
            </p:txBody>
          </p:sp>
          <p:sp>
            <p:nvSpPr>
              <p:cNvPr id="105" name="TextBox 104"/>
              <p:cNvSpPr txBox="1"/>
              <p:nvPr/>
            </p:nvSpPr>
            <p:spPr>
              <a:xfrm>
                <a:off x="7795432" y="6051450"/>
                <a:ext cx="548548" cy="200055"/>
              </a:xfrm>
              <a:prstGeom prst="rect">
                <a:avLst/>
              </a:prstGeom>
              <a:noFill/>
            </p:spPr>
            <p:txBody>
              <a:bodyPr wrap="none" rtlCol="0">
                <a:spAutoFit/>
              </a:bodyPr>
              <a:lstStyle/>
              <a:p>
                <a:pPr fontAlgn="auto">
                  <a:spcBef>
                    <a:spcPts val="0"/>
                  </a:spcBef>
                  <a:spcAft>
                    <a:spcPts val="0"/>
                  </a:spcAft>
                </a:pPr>
                <a:r>
                  <a:rPr lang="en-US" sz="700" dirty="0" smtClean="0">
                    <a:solidFill>
                      <a:srgbClr val="000000"/>
                    </a:solidFill>
                    <a:latin typeface="Arial" panose="020B0604020202020204" pitchFamily="34" charset="0"/>
                    <a:cs typeface="Arial" panose="020B0604020202020204" pitchFamily="34" charset="0"/>
                  </a:rPr>
                  <a:t>Insomnia</a:t>
                </a:r>
                <a:endParaRPr lang="en-US" sz="700" dirty="0">
                  <a:solidFill>
                    <a:srgbClr val="000000"/>
                  </a:solidFill>
                  <a:latin typeface="Arial" panose="020B0604020202020204" pitchFamily="34" charset="0"/>
                  <a:cs typeface="Arial" panose="020B0604020202020204" pitchFamily="34" charset="0"/>
                </a:endParaRPr>
              </a:p>
            </p:txBody>
          </p:sp>
          <p:sp>
            <p:nvSpPr>
              <p:cNvPr id="106" name="Line 12"/>
              <p:cNvSpPr>
                <a:spLocks noChangeShapeType="1"/>
              </p:cNvSpPr>
              <p:nvPr/>
            </p:nvSpPr>
            <p:spPr bwMode="auto">
              <a:xfrm>
                <a:off x="5705184" y="6098196"/>
                <a:ext cx="1844675" cy="0"/>
              </a:xfrm>
              <a:prstGeom prst="line">
                <a:avLst/>
              </a:prstGeom>
              <a:noFill/>
              <a:ln w="158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Arial"/>
                </a:endParaRPr>
              </a:p>
            </p:txBody>
          </p:sp>
          <p:sp>
            <p:nvSpPr>
              <p:cNvPr id="107" name="Line 13"/>
              <p:cNvSpPr>
                <a:spLocks noChangeShapeType="1"/>
              </p:cNvSpPr>
              <p:nvPr/>
            </p:nvSpPr>
            <p:spPr bwMode="auto">
              <a:xfrm>
                <a:off x="5705184" y="6190271"/>
                <a:ext cx="1844675" cy="0"/>
              </a:xfrm>
              <a:prstGeom prst="line">
                <a:avLst/>
              </a:prstGeom>
              <a:noFill/>
              <a:ln w="158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Arial"/>
                </a:endParaRPr>
              </a:p>
            </p:txBody>
          </p:sp>
        </p:grpSp>
        <p:grpSp>
          <p:nvGrpSpPr>
            <p:cNvPr id="46" name="Group 45"/>
            <p:cNvGrpSpPr/>
            <p:nvPr/>
          </p:nvGrpSpPr>
          <p:grpSpPr>
            <a:xfrm>
              <a:off x="5282882" y="5143206"/>
              <a:ext cx="3249803" cy="271754"/>
              <a:chOff x="5082956" y="6004473"/>
              <a:chExt cx="3249803" cy="271754"/>
            </a:xfrm>
          </p:grpSpPr>
          <p:grpSp>
            <p:nvGrpSpPr>
              <p:cNvPr id="93" name="Group 92"/>
              <p:cNvGrpSpPr/>
              <p:nvPr/>
            </p:nvGrpSpPr>
            <p:grpSpPr>
              <a:xfrm>
                <a:off x="5082956" y="6004473"/>
                <a:ext cx="2699198" cy="271754"/>
                <a:chOff x="305259" y="4160017"/>
                <a:chExt cx="2699198" cy="271754"/>
              </a:xfrm>
            </p:grpSpPr>
            <p:grpSp>
              <p:nvGrpSpPr>
                <p:cNvPr id="98" name="Group 97"/>
                <p:cNvGrpSpPr/>
                <p:nvPr/>
              </p:nvGrpSpPr>
              <p:grpSpPr>
                <a:xfrm>
                  <a:off x="507442" y="4255477"/>
                  <a:ext cx="2497015" cy="92110"/>
                  <a:chOff x="507442" y="4255477"/>
                  <a:chExt cx="2497015" cy="92110"/>
                </a:xfrm>
              </p:grpSpPr>
              <p:cxnSp>
                <p:nvCxnSpPr>
                  <p:cNvPr id="101" name="Straight Connector 100"/>
                  <p:cNvCxnSpPr/>
                  <p:nvPr/>
                </p:nvCxnSpPr>
                <p:spPr>
                  <a:xfrm>
                    <a:off x="507442" y="425547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507442" y="434758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99" name="TextBox 98"/>
                <p:cNvSpPr txBox="1"/>
                <p:nvPr/>
              </p:nvSpPr>
              <p:spPr>
                <a:xfrm>
                  <a:off x="305259" y="4160017"/>
                  <a:ext cx="227947" cy="184666"/>
                </a:xfrm>
                <a:prstGeom prst="rect">
                  <a:avLst/>
                </a:prstGeom>
                <a:noFill/>
              </p:spPr>
              <p:txBody>
                <a:bodyPr wrap="none" rtlCol="0">
                  <a:spAutoFit/>
                </a:bodyPr>
                <a:lstStyle/>
                <a:p>
                  <a:pPr algn="r" fontAlgn="auto">
                    <a:spcBef>
                      <a:spcPts val="0"/>
                    </a:spcBef>
                    <a:spcAft>
                      <a:spcPts val="0"/>
                    </a:spcAft>
                  </a:pPr>
                  <a:r>
                    <a:rPr lang="en-US" sz="600" dirty="0" smtClean="0">
                      <a:solidFill>
                        <a:srgbClr val="000000"/>
                      </a:solidFill>
                      <a:latin typeface="Arial" panose="020B0604020202020204" pitchFamily="34" charset="0"/>
                      <a:cs typeface="Arial" panose="020B0604020202020204" pitchFamily="34" charset="0"/>
                    </a:rPr>
                    <a:t>0</a:t>
                  </a:r>
                  <a:endParaRPr lang="en-US" sz="600" dirty="0">
                    <a:solidFill>
                      <a:srgbClr val="000000"/>
                    </a:solidFill>
                    <a:latin typeface="Arial" panose="020B0604020202020204" pitchFamily="34" charset="0"/>
                    <a:cs typeface="Arial" panose="020B0604020202020204" pitchFamily="34" charset="0"/>
                  </a:endParaRPr>
                </a:p>
              </p:txBody>
            </p:sp>
            <p:sp>
              <p:nvSpPr>
                <p:cNvPr id="100" name="TextBox 99"/>
                <p:cNvSpPr txBox="1"/>
                <p:nvPr/>
              </p:nvSpPr>
              <p:spPr>
                <a:xfrm>
                  <a:off x="305259" y="4247105"/>
                  <a:ext cx="227947" cy="184666"/>
                </a:xfrm>
                <a:prstGeom prst="rect">
                  <a:avLst/>
                </a:prstGeom>
                <a:noFill/>
              </p:spPr>
              <p:txBody>
                <a:bodyPr wrap="none" rtlCol="0">
                  <a:spAutoFit/>
                </a:bodyPr>
                <a:lstStyle/>
                <a:p>
                  <a:pPr algn="r" fontAlgn="auto">
                    <a:spcBef>
                      <a:spcPts val="0"/>
                    </a:spcBef>
                    <a:spcAft>
                      <a:spcPts val="0"/>
                    </a:spcAft>
                  </a:pPr>
                  <a:r>
                    <a:rPr lang="en-US" sz="600" dirty="0" smtClean="0">
                      <a:solidFill>
                        <a:srgbClr val="000000"/>
                      </a:solidFill>
                      <a:latin typeface="Arial" panose="020B0604020202020204" pitchFamily="34" charset="0"/>
                      <a:cs typeface="Arial" panose="020B0604020202020204" pitchFamily="34" charset="0"/>
                    </a:rPr>
                    <a:t>0</a:t>
                  </a:r>
                  <a:endParaRPr lang="en-US" sz="600" dirty="0">
                    <a:solidFill>
                      <a:srgbClr val="000000"/>
                    </a:solidFill>
                    <a:latin typeface="Arial" panose="020B0604020202020204" pitchFamily="34" charset="0"/>
                    <a:cs typeface="Arial" panose="020B0604020202020204" pitchFamily="34" charset="0"/>
                  </a:endParaRPr>
                </a:p>
              </p:txBody>
            </p:sp>
          </p:grpSp>
          <p:sp>
            <p:nvSpPr>
              <p:cNvPr id="94" name="Right Brace 93"/>
              <p:cNvSpPr/>
              <p:nvPr/>
            </p:nvSpPr>
            <p:spPr>
              <a:xfrm>
                <a:off x="7788770" y="6018318"/>
                <a:ext cx="45719" cy="242729"/>
              </a:xfrm>
              <a:prstGeom prst="rightBrac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en-US" dirty="0">
                  <a:solidFill>
                    <a:srgbClr val="000000"/>
                  </a:solidFill>
                </a:endParaRPr>
              </a:p>
            </p:txBody>
          </p:sp>
          <p:sp>
            <p:nvSpPr>
              <p:cNvPr id="95" name="TextBox 94"/>
              <p:cNvSpPr txBox="1"/>
              <p:nvPr/>
            </p:nvSpPr>
            <p:spPr>
              <a:xfrm>
                <a:off x="7795432" y="6051450"/>
                <a:ext cx="537327" cy="200055"/>
              </a:xfrm>
              <a:prstGeom prst="rect">
                <a:avLst/>
              </a:prstGeom>
              <a:noFill/>
            </p:spPr>
            <p:txBody>
              <a:bodyPr wrap="none" rtlCol="0">
                <a:spAutoFit/>
              </a:bodyPr>
              <a:lstStyle/>
              <a:p>
                <a:pPr fontAlgn="auto">
                  <a:spcBef>
                    <a:spcPts val="0"/>
                  </a:spcBef>
                  <a:spcAft>
                    <a:spcPts val="0"/>
                  </a:spcAft>
                </a:pPr>
                <a:r>
                  <a:rPr lang="en-US" sz="700" dirty="0" smtClean="0">
                    <a:solidFill>
                      <a:srgbClr val="000000"/>
                    </a:solidFill>
                    <a:latin typeface="Arial" panose="020B0604020202020204" pitchFamily="34" charset="0"/>
                    <a:cs typeface="Arial" panose="020B0604020202020204" pitchFamily="34" charset="0"/>
                  </a:rPr>
                  <a:t>Dyspnea</a:t>
                </a:r>
                <a:endParaRPr lang="en-US" sz="700" dirty="0">
                  <a:solidFill>
                    <a:srgbClr val="000000"/>
                  </a:solidFill>
                  <a:latin typeface="Arial" panose="020B0604020202020204" pitchFamily="34" charset="0"/>
                  <a:cs typeface="Arial" panose="020B0604020202020204" pitchFamily="34" charset="0"/>
                </a:endParaRPr>
              </a:p>
            </p:txBody>
          </p:sp>
          <p:sp>
            <p:nvSpPr>
              <p:cNvPr id="96" name="Line 12"/>
              <p:cNvSpPr>
                <a:spLocks noChangeShapeType="1"/>
              </p:cNvSpPr>
              <p:nvPr/>
            </p:nvSpPr>
            <p:spPr bwMode="auto">
              <a:xfrm>
                <a:off x="5705184" y="6098196"/>
                <a:ext cx="1844675" cy="0"/>
              </a:xfrm>
              <a:prstGeom prst="line">
                <a:avLst/>
              </a:prstGeom>
              <a:noFill/>
              <a:ln w="158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Arial"/>
                </a:endParaRPr>
              </a:p>
            </p:txBody>
          </p:sp>
          <p:sp>
            <p:nvSpPr>
              <p:cNvPr id="97" name="Line 13"/>
              <p:cNvSpPr>
                <a:spLocks noChangeShapeType="1"/>
              </p:cNvSpPr>
              <p:nvPr/>
            </p:nvSpPr>
            <p:spPr bwMode="auto">
              <a:xfrm>
                <a:off x="5705184" y="6190271"/>
                <a:ext cx="1844675" cy="0"/>
              </a:xfrm>
              <a:prstGeom prst="line">
                <a:avLst/>
              </a:prstGeom>
              <a:noFill/>
              <a:ln w="158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Arial"/>
                </a:endParaRPr>
              </a:p>
            </p:txBody>
          </p:sp>
        </p:grpSp>
        <p:grpSp>
          <p:nvGrpSpPr>
            <p:cNvPr id="47" name="Group 46"/>
            <p:cNvGrpSpPr/>
            <p:nvPr/>
          </p:nvGrpSpPr>
          <p:grpSpPr>
            <a:xfrm>
              <a:off x="5282882" y="4889541"/>
              <a:ext cx="3075076" cy="271754"/>
              <a:chOff x="5082956" y="6004473"/>
              <a:chExt cx="3075076" cy="271754"/>
            </a:xfrm>
          </p:grpSpPr>
          <p:grpSp>
            <p:nvGrpSpPr>
              <p:cNvPr id="83" name="Group 82"/>
              <p:cNvGrpSpPr/>
              <p:nvPr/>
            </p:nvGrpSpPr>
            <p:grpSpPr>
              <a:xfrm>
                <a:off x="5082956" y="6004473"/>
                <a:ext cx="2699198" cy="271754"/>
                <a:chOff x="305259" y="4160017"/>
                <a:chExt cx="2699198" cy="271754"/>
              </a:xfrm>
            </p:grpSpPr>
            <p:grpSp>
              <p:nvGrpSpPr>
                <p:cNvPr id="88" name="Group 87"/>
                <p:cNvGrpSpPr/>
                <p:nvPr/>
              </p:nvGrpSpPr>
              <p:grpSpPr>
                <a:xfrm>
                  <a:off x="507442" y="4255477"/>
                  <a:ext cx="2497015" cy="92110"/>
                  <a:chOff x="507442" y="4255477"/>
                  <a:chExt cx="2497015" cy="92110"/>
                </a:xfrm>
              </p:grpSpPr>
              <p:cxnSp>
                <p:nvCxnSpPr>
                  <p:cNvPr id="91" name="Straight Connector 90"/>
                  <p:cNvCxnSpPr/>
                  <p:nvPr/>
                </p:nvCxnSpPr>
                <p:spPr>
                  <a:xfrm>
                    <a:off x="507442" y="425547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507442" y="434758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9" name="TextBox 88"/>
                <p:cNvSpPr txBox="1"/>
                <p:nvPr/>
              </p:nvSpPr>
              <p:spPr>
                <a:xfrm>
                  <a:off x="305259" y="4160017"/>
                  <a:ext cx="227947" cy="184666"/>
                </a:xfrm>
                <a:prstGeom prst="rect">
                  <a:avLst/>
                </a:prstGeom>
                <a:noFill/>
              </p:spPr>
              <p:txBody>
                <a:bodyPr wrap="none" rtlCol="0">
                  <a:spAutoFit/>
                </a:bodyPr>
                <a:lstStyle/>
                <a:p>
                  <a:pPr algn="r" fontAlgn="auto">
                    <a:spcBef>
                      <a:spcPts val="0"/>
                    </a:spcBef>
                    <a:spcAft>
                      <a:spcPts val="0"/>
                    </a:spcAft>
                  </a:pPr>
                  <a:r>
                    <a:rPr lang="en-US" sz="600" dirty="0" smtClean="0">
                      <a:solidFill>
                        <a:srgbClr val="000000"/>
                      </a:solidFill>
                      <a:latin typeface="Arial" panose="020B0604020202020204" pitchFamily="34" charset="0"/>
                      <a:cs typeface="Arial" panose="020B0604020202020204" pitchFamily="34" charset="0"/>
                    </a:rPr>
                    <a:t>0</a:t>
                  </a:r>
                  <a:endParaRPr lang="en-US" sz="600" dirty="0">
                    <a:solidFill>
                      <a:srgbClr val="000000"/>
                    </a:solidFill>
                    <a:latin typeface="Arial" panose="020B0604020202020204" pitchFamily="34" charset="0"/>
                    <a:cs typeface="Arial" panose="020B0604020202020204" pitchFamily="34" charset="0"/>
                  </a:endParaRPr>
                </a:p>
              </p:txBody>
            </p:sp>
            <p:sp>
              <p:nvSpPr>
                <p:cNvPr id="90" name="TextBox 89"/>
                <p:cNvSpPr txBox="1"/>
                <p:nvPr/>
              </p:nvSpPr>
              <p:spPr>
                <a:xfrm>
                  <a:off x="305259" y="4247105"/>
                  <a:ext cx="227947" cy="184666"/>
                </a:xfrm>
                <a:prstGeom prst="rect">
                  <a:avLst/>
                </a:prstGeom>
                <a:noFill/>
              </p:spPr>
              <p:txBody>
                <a:bodyPr wrap="none" rtlCol="0">
                  <a:spAutoFit/>
                </a:bodyPr>
                <a:lstStyle/>
                <a:p>
                  <a:pPr algn="r" fontAlgn="auto">
                    <a:spcBef>
                      <a:spcPts val="0"/>
                    </a:spcBef>
                    <a:spcAft>
                      <a:spcPts val="0"/>
                    </a:spcAft>
                  </a:pPr>
                  <a:r>
                    <a:rPr lang="en-US" sz="600" dirty="0" smtClean="0">
                      <a:solidFill>
                        <a:srgbClr val="000000"/>
                      </a:solidFill>
                      <a:latin typeface="Arial" panose="020B0604020202020204" pitchFamily="34" charset="0"/>
                      <a:cs typeface="Arial" panose="020B0604020202020204" pitchFamily="34" charset="0"/>
                    </a:rPr>
                    <a:t>0</a:t>
                  </a:r>
                  <a:endParaRPr lang="en-US" sz="600" dirty="0">
                    <a:solidFill>
                      <a:srgbClr val="000000"/>
                    </a:solidFill>
                    <a:latin typeface="Arial" panose="020B0604020202020204" pitchFamily="34" charset="0"/>
                    <a:cs typeface="Arial" panose="020B0604020202020204" pitchFamily="34" charset="0"/>
                  </a:endParaRPr>
                </a:p>
              </p:txBody>
            </p:sp>
          </p:grpSp>
          <p:sp>
            <p:nvSpPr>
              <p:cNvPr id="84" name="Right Brace 83"/>
              <p:cNvSpPr/>
              <p:nvPr/>
            </p:nvSpPr>
            <p:spPr>
              <a:xfrm>
                <a:off x="7788770" y="6018318"/>
                <a:ext cx="45719" cy="242729"/>
              </a:xfrm>
              <a:prstGeom prst="rightBrac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en-US" dirty="0">
                  <a:solidFill>
                    <a:srgbClr val="000000"/>
                  </a:solidFill>
                </a:endParaRPr>
              </a:p>
            </p:txBody>
          </p:sp>
          <p:sp>
            <p:nvSpPr>
              <p:cNvPr id="85" name="TextBox 84"/>
              <p:cNvSpPr txBox="1"/>
              <p:nvPr/>
            </p:nvSpPr>
            <p:spPr>
              <a:xfrm>
                <a:off x="7795432" y="6051450"/>
                <a:ext cx="362600" cy="200055"/>
              </a:xfrm>
              <a:prstGeom prst="rect">
                <a:avLst/>
              </a:prstGeom>
              <a:noFill/>
            </p:spPr>
            <p:txBody>
              <a:bodyPr wrap="none" rtlCol="0">
                <a:spAutoFit/>
              </a:bodyPr>
              <a:lstStyle/>
              <a:p>
                <a:pPr fontAlgn="auto">
                  <a:spcBef>
                    <a:spcPts val="0"/>
                  </a:spcBef>
                  <a:spcAft>
                    <a:spcPts val="0"/>
                  </a:spcAft>
                </a:pPr>
                <a:r>
                  <a:rPr lang="en-US" sz="700" dirty="0" smtClean="0">
                    <a:solidFill>
                      <a:srgbClr val="000000"/>
                    </a:solidFill>
                    <a:latin typeface="Arial" panose="020B0604020202020204" pitchFamily="34" charset="0"/>
                    <a:cs typeface="Arial" panose="020B0604020202020204" pitchFamily="34" charset="0"/>
                  </a:rPr>
                  <a:t>Pain</a:t>
                </a:r>
                <a:endParaRPr lang="en-US" sz="700" dirty="0">
                  <a:solidFill>
                    <a:srgbClr val="000000"/>
                  </a:solidFill>
                  <a:latin typeface="Arial" panose="020B0604020202020204" pitchFamily="34" charset="0"/>
                  <a:cs typeface="Arial" panose="020B0604020202020204" pitchFamily="34" charset="0"/>
                </a:endParaRPr>
              </a:p>
            </p:txBody>
          </p:sp>
          <p:sp>
            <p:nvSpPr>
              <p:cNvPr id="86" name="Line 12"/>
              <p:cNvSpPr>
                <a:spLocks noChangeShapeType="1"/>
              </p:cNvSpPr>
              <p:nvPr/>
            </p:nvSpPr>
            <p:spPr bwMode="auto">
              <a:xfrm>
                <a:off x="5705184" y="6098196"/>
                <a:ext cx="1844675" cy="0"/>
              </a:xfrm>
              <a:prstGeom prst="line">
                <a:avLst/>
              </a:prstGeom>
              <a:noFill/>
              <a:ln w="158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Arial"/>
                </a:endParaRPr>
              </a:p>
            </p:txBody>
          </p:sp>
          <p:sp>
            <p:nvSpPr>
              <p:cNvPr id="87" name="Line 13"/>
              <p:cNvSpPr>
                <a:spLocks noChangeShapeType="1"/>
              </p:cNvSpPr>
              <p:nvPr/>
            </p:nvSpPr>
            <p:spPr bwMode="auto">
              <a:xfrm>
                <a:off x="5705184" y="6190271"/>
                <a:ext cx="1844675" cy="0"/>
              </a:xfrm>
              <a:prstGeom prst="line">
                <a:avLst/>
              </a:prstGeom>
              <a:noFill/>
              <a:ln w="158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Arial"/>
                </a:endParaRPr>
              </a:p>
            </p:txBody>
          </p:sp>
        </p:grpSp>
        <p:grpSp>
          <p:nvGrpSpPr>
            <p:cNvPr id="48" name="Group 47"/>
            <p:cNvGrpSpPr/>
            <p:nvPr/>
          </p:nvGrpSpPr>
          <p:grpSpPr>
            <a:xfrm>
              <a:off x="5282882" y="4653531"/>
              <a:ext cx="3738719" cy="271754"/>
              <a:chOff x="5082956" y="6004473"/>
              <a:chExt cx="3738719" cy="271754"/>
            </a:xfrm>
          </p:grpSpPr>
          <p:grpSp>
            <p:nvGrpSpPr>
              <p:cNvPr id="73" name="Group 72"/>
              <p:cNvGrpSpPr/>
              <p:nvPr/>
            </p:nvGrpSpPr>
            <p:grpSpPr>
              <a:xfrm>
                <a:off x="5082956" y="6004473"/>
                <a:ext cx="2699198" cy="271754"/>
                <a:chOff x="305259" y="4160017"/>
                <a:chExt cx="2699198" cy="271754"/>
              </a:xfrm>
            </p:grpSpPr>
            <p:grpSp>
              <p:nvGrpSpPr>
                <p:cNvPr id="78" name="Group 77"/>
                <p:cNvGrpSpPr/>
                <p:nvPr/>
              </p:nvGrpSpPr>
              <p:grpSpPr>
                <a:xfrm>
                  <a:off x="507442" y="4255477"/>
                  <a:ext cx="2497015" cy="92110"/>
                  <a:chOff x="507442" y="4255477"/>
                  <a:chExt cx="2497015" cy="92110"/>
                </a:xfrm>
              </p:grpSpPr>
              <p:cxnSp>
                <p:nvCxnSpPr>
                  <p:cNvPr id="81" name="Straight Connector 80"/>
                  <p:cNvCxnSpPr/>
                  <p:nvPr/>
                </p:nvCxnSpPr>
                <p:spPr>
                  <a:xfrm>
                    <a:off x="507442" y="425547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507442" y="434758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9" name="TextBox 78"/>
                <p:cNvSpPr txBox="1"/>
                <p:nvPr/>
              </p:nvSpPr>
              <p:spPr>
                <a:xfrm>
                  <a:off x="305259" y="4160017"/>
                  <a:ext cx="227947" cy="184666"/>
                </a:xfrm>
                <a:prstGeom prst="rect">
                  <a:avLst/>
                </a:prstGeom>
                <a:noFill/>
              </p:spPr>
              <p:txBody>
                <a:bodyPr wrap="none" rtlCol="0">
                  <a:spAutoFit/>
                </a:bodyPr>
                <a:lstStyle/>
                <a:p>
                  <a:pPr algn="r" fontAlgn="auto">
                    <a:spcBef>
                      <a:spcPts val="0"/>
                    </a:spcBef>
                    <a:spcAft>
                      <a:spcPts val="0"/>
                    </a:spcAft>
                  </a:pPr>
                  <a:r>
                    <a:rPr lang="en-US" sz="600" dirty="0" smtClean="0">
                      <a:solidFill>
                        <a:srgbClr val="000000"/>
                      </a:solidFill>
                      <a:latin typeface="Arial" panose="020B0604020202020204" pitchFamily="34" charset="0"/>
                      <a:cs typeface="Arial" panose="020B0604020202020204" pitchFamily="34" charset="0"/>
                    </a:rPr>
                    <a:t>0</a:t>
                  </a:r>
                  <a:endParaRPr lang="en-US" sz="600" dirty="0">
                    <a:solidFill>
                      <a:srgbClr val="000000"/>
                    </a:solidFill>
                    <a:latin typeface="Arial" panose="020B0604020202020204" pitchFamily="34" charset="0"/>
                    <a:cs typeface="Arial" panose="020B0604020202020204" pitchFamily="34" charset="0"/>
                  </a:endParaRPr>
                </a:p>
              </p:txBody>
            </p:sp>
            <p:sp>
              <p:nvSpPr>
                <p:cNvPr id="80" name="TextBox 79"/>
                <p:cNvSpPr txBox="1"/>
                <p:nvPr/>
              </p:nvSpPr>
              <p:spPr>
                <a:xfrm>
                  <a:off x="305259" y="4247105"/>
                  <a:ext cx="227947" cy="184666"/>
                </a:xfrm>
                <a:prstGeom prst="rect">
                  <a:avLst/>
                </a:prstGeom>
                <a:noFill/>
              </p:spPr>
              <p:txBody>
                <a:bodyPr wrap="none" rtlCol="0">
                  <a:spAutoFit/>
                </a:bodyPr>
                <a:lstStyle/>
                <a:p>
                  <a:pPr algn="r" fontAlgn="auto">
                    <a:spcBef>
                      <a:spcPts val="0"/>
                    </a:spcBef>
                    <a:spcAft>
                      <a:spcPts val="0"/>
                    </a:spcAft>
                  </a:pPr>
                  <a:r>
                    <a:rPr lang="en-US" sz="600" dirty="0" smtClean="0">
                      <a:solidFill>
                        <a:srgbClr val="000000"/>
                      </a:solidFill>
                      <a:latin typeface="Arial" panose="020B0604020202020204" pitchFamily="34" charset="0"/>
                      <a:cs typeface="Arial" panose="020B0604020202020204" pitchFamily="34" charset="0"/>
                    </a:rPr>
                    <a:t>0</a:t>
                  </a:r>
                  <a:endParaRPr lang="en-US" sz="600" dirty="0">
                    <a:solidFill>
                      <a:srgbClr val="000000"/>
                    </a:solidFill>
                    <a:latin typeface="Arial" panose="020B0604020202020204" pitchFamily="34" charset="0"/>
                    <a:cs typeface="Arial" panose="020B0604020202020204" pitchFamily="34" charset="0"/>
                  </a:endParaRPr>
                </a:p>
              </p:txBody>
            </p:sp>
          </p:grpSp>
          <p:sp>
            <p:nvSpPr>
              <p:cNvPr id="74" name="Right Brace 73"/>
              <p:cNvSpPr/>
              <p:nvPr/>
            </p:nvSpPr>
            <p:spPr>
              <a:xfrm>
                <a:off x="7788770" y="6018318"/>
                <a:ext cx="45719" cy="242729"/>
              </a:xfrm>
              <a:prstGeom prst="rightBrac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en-US" dirty="0">
                  <a:solidFill>
                    <a:srgbClr val="000000"/>
                  </a:solidFill>
                </a:endParaRPr>
              </a:p>
            </p:txBody>
          </p:sp>
          <p:sp>
            <p:nvSpPr>
              <p:cNvPr id="75" name="TextBox 74"/>
              <p:cNvSpPr txBox="1"/>
              <p:nvPr/>
            </p:nvSpPr>
            <p:spPr>
              <a:xfrm>
                <a:off x="7795432" y="6051450"/>
                <a:ext cx="1026243" cy="200055"/>
              </a:xfrm>
              <a:prstGeom prst="rect">
                <a:avLst/>
              </a:prstGeom>
              <a:noFill/>
            </p:spPr>
            <p:txBody>
              <a:bodyPr wrap="none" rtlCol="0">
                <a:spAutoFit/>
              </a:bodyPr>
              <a:lstStyle/>
              <a:p>
                <a:pPr fontAlgn="auto">
                  <a:spcBef>
                    <a:spcPts val="0"/>
                  </a:spcBef>
                  <a:spcAft>
                    <a:spcPts val="0"/>
                  </a:spcAft>
                </a:pPr>
                <a:r>
                  <a:rPr lang="en-US" sz="700" dirty="0" smtClean="0">
                    <a:solidFill>
                      <a:srgbClr val="000000"/>
                    </a:solidFill>
                    <a:latin typeface="Arial" panose="020B0604020202020204" pitchFamily="34" charset="0"/>
                    <a:cs typeface="Arial" panose="020B0604020202020204" pitchFamily="34" charset="0"/>
                  </a:rPr>
                  <a:t>Nausea and vomiting</a:t>
                </a:r>
                <a:endParaRPr lang="en-US" sz="700" dirty="0">
                  <a:solidFill>
                    <a:srgbClr val="000000"/>
                  </a:solidFill>
                  <a:latin typeface="Arial" panose="020B0604020202020204" pitchFamily="34" charset="0"/>
                  <a:cs typeface="Arial" panose="020B0604020202020204" pitchFamily="34" charset="0"/>
                </a:endParaRPr>
              </a:p>
            </p:txBody>
          </p:sp>
          <p:sp>
            <p:nvSpPr>
              <p:cNvPr id="76" name="Line 12"/>
              <p:cNvSpPr>
                <a:spLocks noChangeShapeType="1"/>
              </p:cNvSpPr>
              <p:nvPr/>
            </p:nvSpPr>
            <p:spPr bwMode="auto">
              <a:xfrm>
                <a:off x="5705184" y="6098196"/>
                <a:ext cx="1844675" cy="0"/>
              </a:xfrm>
              <a:prstGeom prst="line">
                <a:avLst/>
              </a:prstGeom>
              <a:noFill/>
              <a:ln w="158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Arial"/>
                </a:endParaRPr>
              </a:p>
            </p:txBody>
          </p:sp>
          <p:sp>
            <p:nvSpPr>
              <p:cNvPr id="77" name="Line 13"/>
              <p:cNvSpPr>
                <a:spLocks noChangeShapeType="1"/>
              </p:cNvSpPr>
              <p:nvPr/>
            </p:nvSpPr>
            <p:spPr bwMode="auto">
              <a:xfrm>
                <a:off x="5705184" y="6190271"/>
                <a:ext cx="1844675" cy="0"/>
              </a:xfrm>
              <a:prstGeom prst="line">
                <a:avLst/>
              </a:prstGeom>
              <a:noFill/>
              <a:ln w="158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Arial"/>
                </a:endParaRPr>
              </a:p>
            </p:txBody>
          </p:sp>
        </p:grpSp>
        <p:sp>
          <p:nvSpPr>
            <p:cNvPr id="49" name="TextBox 48"/>
            <p:cNvSpPr txBox="1"/>
            <p:nvPr/>
          </p:nvSpPr>
          <p:spPr>
            <a:xfrm>
              <a:off x="5718859" y="4071372"/>
              <a:ext cx="526106" cy="200055"/>
            </a:xfrm>
            <a:prstGeom prst="rect">
              <a:avLst/>
            </a:prstGeom>
            <a:noFill/>
          </p:spPr>
          <p:txBody>
            <a:bodyPr wrap="none" rtlCol="0">
              <a:spAutoFit/>
            </a:bodyPr>
            <a:lstStyle/>
            <a:p>
              <a:pPr fontAlgn="auto">
                <a:spcBef>
                  <a:spcPts val="0"/>
                </a:spcBef>
                <a:spcAft>
                  <a:spcPts val="0"/>
                </a:spcAft>
              </a:pPr>
              <a:r>
                <a:rPr lang="en-US" sz="700" dirty="0" smtClean="0">
                  <a:solidFill>
                    <a:srgbClr val="000000"/>
                  </a:solidFill>
                  <a:latin typeface="Arial" panose="020B0604020202020204" pitchFamily="34" charset="0"/>
                  <a:cs typeface="Arial" panose="020B0604020202020204" pitchFamily="34" charset="0"/>
                </a:rPr>
                <a:t>Baseline</a:t>
              </a:r>
              <a:endParaRPr lang="en-US" sz="700" dirty="0">
                <a:solidFill>
                  <a:srgbClr val="000000"/>
                </a:solidFill>
                <a:latin typeface="Arial" panose="020B0604020202020204" pitchFamily="34" charset="0"/>
                <a:cs typeface="Arial" panose="020B0604020202020204" pitchFamily="34" charset="0"/>
              </a:endParaRPr>
            </a:p>
          </p:txBody>
        </p:sp>
        <p:sp>
          <p:nvSpPr>
            <p:cNvPr id="50" name="TextBox 49"/>
            <p:cNvSpPr txBox="1"/>
            <p:nvPr/>
          </p:nvSpPr>
          <p:spPr>
            <a:xfrm>
              <a:off x="6618210" y="4071372"/>
              <a:ext cx="489236" cy="200055"/>
            </a:xfrm>
            <a:prstGeom prst="rect">
              <a:avLst/>
            </a:prstGeom>
            <a:noFill/>
          </p:spPr>
          <p:txBody>
            <a:bodyPr wrap="none" rtlCol="0">
              <a:spAutoFit/>
            </a:bodyPr>
            <a:lstStyle/>
            <a:p>
              <a:pPr fontAlgn="auto">
                <a:spcBef>
                  <a:spcPts val="0"/>
                </a:spcBef>
                <a:spcAft>
                  <a:spcPts val="0"/>
                </a:spcAft>
              </a:pPr>
              <a:r>
                <a:rPr lang="en-US" sz="700" dirty="0" smtClean="0">
                  <a:solidFill>
                    <a:srgbClr val="000000"/>
                  </a:solidFill>
                  <a:latin typeface="Arial" panose="020B0604020202020204" pitchFamily="34" charset="0"/>
                  <a:cs typeface="Arial" panose="020B0604020202020204" pitchFamily="34" charset="0"/>
                </a:rPr>
                <a:t>Week 6</a:t>
              </a:r>
              <a:endParaRPr lang="en-US" sz="700" dirty="0">
                <a:solidFill>
                  <a:srgbClr val="000000"/>
                </a:solidFill>
                <a:latin typeface="Arial" panose="020B0604020202020204" pitchFamily="34" charset="0"/>
                <a:cs typeface="Arial" panose="020B0604020202020204" pitchFamily="34" charset="0"/>
              </a:endParaRPr>
            </a:p>
          </p:txBody>
        </p:sp>
        <p:sp>
          <p:nvSpPr>
            <p:cNvPr id="51" name="TextBox 50"/>
            <p:cNvSpPr txBox="1"/>
            <p:nvPr/>
          </p:nvSpPr>
          <p:spPr>
            <a:xfrm>
              <a:off x="7517561" y="4071372"/>
              <a:ext cx="538930" cy="200055"/>
            </a:xfrm>
            <a:prstGeom prst="rect">
              <a:avLst/>
            </a:prstGeom>
            <a:noFill/>
          </p:spPr>
          <p:txBody>
            <a:bodyPr wrap="none" rtlCol="0">
              <a:spAutoFit/>
            </a:bodyPr>
            <a:lstStyle/>
            <a:p>
              <a:pPr fontAlgn="auto">
                <a:spcBef>
                  <a:spcPts val="0"/>
                </a:spcBef>
                <a:spcAft>
                  <a:spcPts val="0"/>
                </a:spcAft>
              </a:pPr>
              <a:r>
                <a:rPr lang="en-US" sz="700" dirty="0" smtClean="0">
                  <a:solidFill>
                    <a:srgbClr val="000000"/>
                  </a:solidFill>
                  <a:latin typeface="Arial" panose="020B0604020202020204" pitchFamily="34" charset="0"/>
                  <a:cs typeface="Arial" panose="020B0604020202020204" pitchFamily="34" charset="0"/>
                </a:rPr>
                <a:t>Week 12</a:t>
              </a:r>
              <a:endParaRPr lang="en-US" sz="700" dirty="0">
                <a:solidFill>
                  <a:srgbClr val="000000"/>
                </a:solidFill>
                <a:latin typeface="Arial" panose="020B0604020202020204" pitchFamily="34" charset="0"/>
                <a:cs typeface="Arial" panose="020B0604020202020204" pitchFamily="34" charset="0"/>
              </a:endParaRPr>
            </a:p>
          </p:txBody>
        </p:sp>
        <p:grpSp>
          <p:nvGrpSpPr>
            <p:cNvPr id="52" name="Group 51"/>
            <p:cNvGrpSpPr/>
            <p:nvPr/>
          </p:nvGrpSpPr>
          <p:grpSpPr>
            <a:xfrm>
              <a:off x="5282882" y="4399268"/>
              <a:ext cx="2699198" cy="271754"/>
              <a:chOff x="305259" y="4160017"/>
              <a:chExt cx="2699198" cy="271754"/>
            </a:xfrm>
          </p:grpSpPr>
          <p:grpSp>
            <p:nvGrpSpPr>
              <p:cNvPr id="68" name="Group 67"/>
              <p:cNvGrpSpPr/>
              <p:nvPr/>
            </p:nvGrpSpPr>
            <p:grpSpPr>
              <a:xfrm>
                <a:off x="507442" y="4255477"/>
                <a:ext cx="2497015" cy="92110"/>
                <a:chOff x="507442" y="4255477"/>
                <a:chExt cx="2497015" cy="92110"/>
              </a:xfrm>
            </p:grpSpPr>
            <p:cxnSp>
              <p:nvCxnSpPr>
                <p:cNvPr id="71" name="Straight Connector 70"/>
                <p:cNvCxnSpPr/>
                <p:nvPr/>
              </p:nvCxnSpPr>
              <p:spPr>
                <a:xfrm>
                  <a:off x="507442" y="425547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507442" y="434758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9" name="TextBox 68"/>
              <p:cNvSpPr txBox="1"/>
              <p:nvPr/>
            </p:nvSpPr>
            <p:spPr>
              <a:xfrm>
                <a:off x="305259" y="4160017"/>
                <a:ext cx="227947" cy="184666"/>
              </a:xfrm>
              <a:prstGeom prst="rect">
                <a:avLst/>
              </a:prstGeom>
              <a:noFill/>
            </p:spPr>
            <p:txBody>
              <a:bodyPr wrap="none" rtlCol="0">
                <a:spAutoFit/>
              </a:bodyPr>
              <a:lstStyle/>
              <a:p>
                <a:pPr algn="r" fontAlgn="auto">
                  <a:spcBef>
                    <a:spcPts val="0"/>
                  </a:spcBef>
                  <a:spcAft>
                    <a:spcPts val="0"/>
                  </a:spcAft>
                </a:pPr>
                <a:r>
                  <a:rPr lang="en-US" sz="600" dirty="0" smtClean="0">
                    <a:solidFill>
                      <a:srgbClr val="000000"/>
                    </a:solidFill>
                    <a:latin typeface="Arial" panose="020B0604020202020204" pitchFamily="34" charset="0"/>
                    <a:cs typeface="Arial" panose="020B0604020202020204" pitchFamily="34" charset="0"/>
                  </a:rPr>
                  <a:t>0</a:t>
                </a:r>
                <a:endParaRPr lang="en-US" sz="600" dirty="0">
                  <a:solidFill>
                    <a:srgbClr val="000000"/>
                  </a:solidFill>
                  <a:latin typeface="Arial" panose="020B0604020202020204" pitchFamily="34" charset="0"/>
                  <a:cs typeface="Arial" panose="020B0604020202020204" pitchFamily="34" charset="0"/>
                </a:endParaRPr>
              </a:p>
            </p:txBody>
          </p:sp>
          <p:sp>
            <p:nvSpPr>
              <p:cNvPr id="70" name="TextBox 69"/>
              <p:cNvSpPr txBox="1"/>
              <p:nvPr/>
            </p:nvSpPr>
            <p:spPr>
              <a:xfrm>
                <a:off x="305259" y="4247105"/>
                <a:ext cx="227947" cy="184666"/>
              </a:xfrm>
              <a:prstGeom prst="rect">
                <a:avLst/>
              </a:prstGeom>
              <a:noFill/>
            </p:spPr>
            <p:txBody>
              <a:bodyPr wrap="none" rtlCol="0">
                <a:spAutoFit/>
              </a:bodyPr>
              <a:lstStyle/>
              <a:p>
                <a:pPr algn="r" fontAlgn="auto">
                  <a:spcBef>
                    <a:spcPts val="0"/>
                  </a:spcBef>
                  <a:spcAft>
                    <a:spcPts val="0"/>
                  </a:spcAft>
                </a:pPr>
                <a:r>
                  <a:rPr lang="en-US" sz="600" dirty="0" smtClean="0">
                    <a:solidFill>
                      <a:srgbClr val="000000"/>
                    </a:solidFill>
                    <a:latin typeface="Arial" panose="020B0604020202020204" pitchFamily="34" charset="0"/>
                    <a:cs typeface="Arial" panose="020B0604020202020204" pitchFamily="34" charset="0"/>
                  </a:rPr>
                  <a:t>0</a:t>
                </a:r>
                <a:endParaRPr lang="en-US" sz="600" dirty="0">
                  <a:solidFill>
                    <a:srgbClr val="000000"/>
                  </a:solidFill>
                  <a:latin typeface="Arial" panose="020B0604020202020204" pitchFamily="34" charset="0"/>
                  <a:cs typeface="Arial" panose="020B0604020202020204" pitchFamily="34" charset="0"/>
                </a:endParaRPr>
              </a:p>
            </p:txBody>
          </p:sp>
        </p:grpSp>
        <p:sp>
          <p:nvSpPr>
            <p:cNvPr id="53" name="Right Brace 52"/>
            <p:cNvSpPr/>
            <p:nvPr/>
          </p:nvSpPr>
          <p:spPr>
            <a:xfrm>
              <a:off x="7989496" y="4281374"/>
              <a:ext cx="45719" cy="242729"/>
            </a:xfrm>
            <a:prstGeom prst="rightBrac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en-US" sz="2000" dirty="0">
                <a:solidFill>
                  <a:srgbClr val="000000"/>
                </a:solidFill>
              </a:endParaRPr>
            </a:p>
          </p:txBody>
        </p:sp>
        <p:sp>
          <p:nvSpPr>
            <p:cNvPr id="54" name="TextBox 53"/>
            <p:cNvSpPr txBox="1"/>
            <p:nvPr/>
          </p:nvSpPr>
          <p:spPr>
            <a:xfrm>
              <a:off x="7995358" y="4315598"/>
              <a:ext cx="482824" cy="200055"/>
            </a:xfrm>
            <a:prstGeom prst="rect">
              <a:avLst/>
            </a:prstGeom>
            <a:noFill/>
          </p:spPr>
          <p:txBody>
            <a:bodyPr wrap="none" rtlCol="0">
              <a:spAutoFit/>
            </a:bodyPr>
            <a:lstStyle/>
            <a:p>
              <a:pPr fontAlgn="auto">
                <a:spcBef>
                  <a:spcPts val="0"/>
                </a:spcBef>
                <a:spcAft>
                  <a:spcPts val="0"/>
                </a:spcAft>
              </a:pPr>
              <a:r>
                <a:rPr lang="en-US" sz="700" dirty="0" smtClean="0">
                  <a:solidFill>
                    <a:srgbClr val="000000"/>
                  </a:solidFill>
                  <a:latin typeface="Arial" panose="020B0604020202020204" pitchFamily="34" charset="0"/>
                  <a:cs typeface="Arial" panose="020B0604020202020204" pitchFamily="34" charset="0"/>
                </a:rPr>
                <a:t>Fatigue</a:t>
              </a:r>
              <a:endParaRPr lang="en-US" sz="700" dirty="0">
                <a:solidFill>
                  <a:srgbClr val="000000"/>
                </a:solidFill>
                <a:latin typeface="Arial" panose="020B0604020202020204" pitchFamily="34" charset="0"/>
                <a:cs typeface="Arial" panose="020B0604020202020204" pitchFamily="34" charset="0"/>
              </a:endParaRPr>
            </a:p>
          </p:txBody>
        </p:sp>
        <p:grpSp>
          <p:nvGrpSpPr>
            <p:cNvPr id="55" name="Group 54"/>
            <p:cNvGrpSpPr/>
            <p:nvPr/>
          </p:nvGrpSpPr>
          <p:grpSpPr>
            <a:xfrm>
              <a:off x="5245041" y="4203073"/>
              <a:ext cx="2742479" cy="271754"/>
              <a:chOff x="261978" y="4160017"/>
              <a:chExt cx="2742479" cy="271754"/>
            </a:xfrm>
          </p:grpSpPr>
          <p:grpSp>
            <p:nvGrpSpPr>
              <p:cNvPr id="63" name="Group 62"/>
              <p:cNvGrpSpPr/>
              <p:nvPr/>
            </p:nvGrpSpPr>
            <p:grpSpPr>
              <a:xfrm>
                <a:off x="507442" y="4255477"/>
                <a:ext cx="2497015" cy="92110"/>
                <a:chOff x="507442" y="4255477"/>
                <a:chExt cx="2497015" cy="92110"/>
              </a:xfrm>
            </p:grpSpPr>
            <p:cxnSp>
              <p:nvCxnSpPr>
                <p:cNvPr id="66" name="Straight Connector 65"/>
                <p:cNvCxnSpPr/>
                <p:nvPr/>
              </p:nvCxnSpPr>
              <p:spPr>
                <a:xfrm>
                  <a:off x="507442" y="425547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507442" y="4347587"/>
                  <a:ext cx="249701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4" name="TextBox 63"/>
              <p:cNvSpPr txBox="1"/>
              <p:nvPr/>
            </p:nvSpPr>
            <p:spPr>
              <a:xfrm>
                <a:off x="261978" y="4160017"/>
                <a:ext cx="271228" cy="184666"/>
              </a:xfrm>
              <a:prstGeom prst="rect">
                <a:avLst/>
              </a:prstGeom>
              <a:noFill/>
            </p:spPr>
            <p:txBody>
              <a:bodyPr wrap="none" rtlCol="0">
                <a:spAutoFit/>
              </a:bodyPr>
              <a:lstStyle/>
              <a:p>
                <a:pPr algn="r" fontAlgn="auto">
                  <a:spcBef>
                    <a:spcPts val="0"/>
                  </a:spcBef>
                  <a:spcAft>
                    <a:spcPts val="0"/>
                  </a:spcAft>
                </a:pPr>
                <a:r>
                  <a:rPr lang="en-US" sz="600" dirty="0" smtClean="0">
                    <a:solidFill>
                      <a:srgbClr val="000000"/>
                    </a:solidFill>
                    <a:latin typeface="Arial" panose="020B0604020202020204" pitchFamily="34" charset="0"/>
                    <a:cs typeface="Arial" panose="020B0604020202020204" pitchFamily="34" charset="0"/>
                  </a:rPr>
                  <a:t>12</a:t>
                </a:r>
                <a:endParaRPr lang="en-US" sz="600" dirty="0">
                  <a:solidFill>
                    <a:srgbClr val="000000"/>
                  </a:solidFill>
                  <a:latin typeface="Arial" panose="020B0604020202020204" pitchFamily="34" charset="0"/>
                  <a:cs typeface="Arial" panose="020B0604020202020204" pitchFamily="34" charset="0"/>
                </a:endParaRPr>
              </a:p>
            </p:txBody>
          </p:sp>
          <p:sp>
            <p:nvSpPr>
              <p:cNvPr id="65" name="TextBox 64"/>
              <p:cNvSpPr txBox="1"/>
              <p:nvPr/>
            </p:nvSpPr>
            <p:spPr>
              <a:xfrm>
                <a:off x="305259" y="4247105"/>
                <a:ext cx="227947" cy="184666"/>
              </a:xfrm>
              <a:prstGeom prst="rect">
                <a:avLst/>
              </a:prstGeom>
              <a:noFill/>
            </p:spPr>
            <p:txBody>
              <a:bodyPr wrap="none" rtlCol="0">
                <a:spAutoFit/>
              </a:bodyPr>
              <a:lstStyle/>
              <a:p>
                <a:pPr algn="r" fontAlgn="auto">
                  <a:spcBef>
                    <a:spcPts val="0"/>
                  </a:spcBef>
                  <a:spcAft>
                    <a:spcPts val="0"/>
                  </a:spcAft>
                </a:pPr>
                <a:r>
                  <a:rPr lang="en-US" sz="600" dirty="0" smtClean="0">
                    <a:solidFill>
                      <a:srgbClr val="000000"/>
                    </a:solidFill>
                    <a:latin typeface="Arial" panose="020B0604020202020204" pitchFamily="34" charset="0"/>
                    <a:cs typeface="Arial" panose="020B0604020202020204" pitchFamily="34" charset="0"/>
                  </a:rPr>
                  <a:t>6</a:t>
                </a:r>
                <a:endParaRPr lang="en-US" sz="600" dirty="0">
                  <a:solidFill>
                    <a:srgbClr val="000000"/>
                  </a:solidFill>
                  <a:latin typeface="Arial" panose="020B0604020202020204" pitchFamily="34" charset="0"/>
                  <a:cs typeface="Arial" panose="020B0604020202020204" pitchFamily="34" charset="0"/>
                </a:endParaRPr>
              </a:p>
            </p:txBody>
          </p:sp>
        </p:grpSp>
        <p:sp>
          <p:nvSpPr>
            <p:cNvPr id="56" name="Freeform 14"/>
            <p:cNvSpPr>
              <a:spLocks/>
            </p:cNvSpPr>
            <p:nvPr/>
          </p:nvSpPr>
          <p:spPr bwMode="auto">
            <a:xfrm>
              <a:off x="5918291" y="4291776"/>
              <a:ext cx="1835150" cy="174625"/>
            </a:xfrm>
            <a:custGeom>
              <a:avLst/>
              <a:gdLst>
                <a:gd name="T0" fmla="*/ 0 w 1156"/>
                <a:gd name="T1" fmla="*/ 110 h 110"/>
                <a:gd name="T2" fmla="*/ 586 w 1156"/>
                <a:gd name="T3" fmla="*/ 0 h 110"/>
                <a:gd name="T4" fmla="*/ 1156 w 1156"/>
                <a:gd name="T5" fmla="*/ 4 h 110"/>
              </a:gdLst>
              <a:ahLst/>
              <a:cxnLst>
                <a:cxn ang="0">
                  <a:pos x="T0" y="T1"/>
                </a:cxn>
                <a:cxn ang="0">
                  <a:pos x="T2" y="T3"/>
                </a:cxn>
                <a:cxn ang="0">
                  <a:pos x="T4" y="T5"/>
                </a:cxn>
              </a:cxnLst>
              <a:rect l="0" t="0" r="r" b="b"/>
              <a:pathLst>
                <a:path w="1156" h="110">
                  <a:moveTo>
                    <a:pt x="0" y="110"/>
                  </a:moveTo>
                  <a:lnTo>
                    <a:pt x="586" y="0"/>
                  </a:lnTo>
                  <a:lnTo>
                    <a:pt x="1156" y="4"/>
                  </a:lnTo>
                </a:path>
              </a:pathLst>
            </a:custGeom>
            <a:noFill/>
            <a:ln w="15875" cap="flat" cmpd="sng">
              <a:solidFill>
                <a:schemeClr val="accent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2000" dirty="0">
                <a:solidFill>
                  <a:srgbClr val="000000"/>
                </a:solidFill>
                <a:latin typeface="Arial"/>
                <a:cs typeface="Arial"/>
              </a:endParaRPr>
            </a:p>
          </p:txBody>
        </p:sp>
        <p:sp>
          <p:nvSpPr>
            <p:cNvPr id="57" name="Line 15"/>
            <p:cNvSpPr>
              <a:spLocks noChangeShapeType="1"/>
            </p:cNvSpPr>
            <p:nvPr/>
          </p:nvSpPr>
          <p:spPr bwMode="auto">
            <a:xfrm>
              <a:off x="5916704" y="4585115"/>
              <a:ext cx="1844675" cy="0"/>
            </a:xfrm>
            <a:prstGeom prst="line">
              <a:avLst/>
            </a:prstGeom>
            <a:noFill/>
            <a:ln w="158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2000" dirty="0">
                <a:solidFill>
                  <a:srgbClr val="000000"/>
                </a:solidFill>
                <a:latin typeface="Arial"/>
                <a:cs typeface="Arial"/>
              </a:endParaRPr>
            </a:p>
          </p:txBody>
        </p:sp>
        <p:cxnSp>
          <p:nvCxnSpPr>
            <p:cNvPr id="58" name="Straight Connector 57"/>
            <p:cNvCxnSpPr/>
            <p:nvPr/>
          </p:nvCxnSpPr>
          <p:spPr>
            <a:xfrm>
              <a:off x="4360340" y="4290161"/>
              <a:ext cx="178904" cy="0"/>
            </a:xfrm>
            <a:prstGeom prst="line">
              <a:avLst/>
            </a:prstGeom>
            <a:noFill/>
            <a:ln w="158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nvCxnSpPr>
          <p:spPr>
            <a:xfrm>
              <a:off x="4360340" y="4565625"/>
              <a:ext cx="178904" cy="0"/>
            </a:xfrm>
            <a:prstGeom prst="line">
              <a:avLst/>
            </a:prstGeom>
            <a:noFill/>
            <a:ln w="158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Right Brace 59"/>
            <p:cNvSpPr/>
            <p:nvPr/>
          </p:nvSpPr>
          <p:spPr>
            <a:xfrm>
              <a:off x="3231334" y="5769910"/>
              <a:ext cx="45719" cy="216000"/>
            </a:xfrm>
            <a:prstGeom prst="rightBrac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en-US" dirty="0">
                <a:solidFill>
                  <a:srgbClr val="000000"/>
                </a:solidFill>
              </a:endParaRPr>
            </a:p>
          </p:txBody>
        </p:sp>
        <p:sp>
          <p:nvSpPr>
            <p:cNvPr id="61" name="Right Brace 60"/>
            <p:cNvSpPr/>
            <p:nvPr/>
          </p:nvSpPr>
          <p:spPr>
            <a:xfrm>
              <a:off x="3231334" y="5482788"/>
              <a:ext cx="45719" cy="216000"/>
            </a:xfrm>
            <a:prstGeom prst="rightBrac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en-US" dirty="0">
                <a:solidFill>
                  <a:srgbClr val="000000"/>
                </a:solidFill>
              </a:endParaRPr>
            </a:p>
          </p:txBody>
        </p:sp>
        <p:sp>
          <p:nvSpPr>
            <p:cNvPr id="62" name="Right Brace 61"/>
            <p:cNvSpPr/>
            <p:nvPr/>
          </p:nvSpPr>
          <p:spPr>
            <a:xfrm>
              <a:off x="3231334" y="5182231"/>
              <a:ext cx="45719" cy="216000"/>
            </a:xfrm>
            <a:prstGeom prst="rightBrac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en-US" dirty="0">
                <a:solidFill>
                  <a:srgbClr val="000000"/>
                </a:solidFill>
              </a:endParaRPr>
            </a:p>
          </p:txBody>
        </p:sp>
      </p:grpSp>
      <p:sp>
        <p:nvSpPr>
          <p:cNvPr id="2" name="Rectangle 1"/>
          <p:cNvSpPr/>
          <p:nvPr/>
        </p:nvSpPr>
        <p:spPr>
          <a:xfrm>
            <a:off x="1634174" y="1628800"/>
            <a:ext cx="6030416" cy="276999"/>
          </a:xfrm>
          <a:prstGeom prst="rect">
            <a:avLst/>
          </a:prstGeom>
        </p:spPr>
        <p:txBody>
          <a:bodyPr wrap="square">
            <a:spAutoFit/>
          </a:bodyPr>
          <a:lstStyle/>
          <a:p>
            <a:pPr algn="ctr" fontAlgn="auto">
              <a:spcBef>
                <a:spcPts val="0"/>
              </a:spcBef>
              <a:spcAft>
                <a:spcPts val="0"/>
              </a:spcAft>
            </a:pPr>
            <a:r>
              <a:rPr lang="en-US" sz="1200" b="1" dirty="0" smtClean="0">
                <a:solidFill>
                  <a:srgbClr val="4D4D4D"/>
                </a:solidFill>
                <a:latin typeface="Arial"/>
                <a:cs typeface="Arial"/>
              </a:rPr>
              <a:t>Global </a:t>
            </a:r>
            <a:r>
              <a:rPr lang="en-US" sz="1200" b="1" dirty="0">
                <a:solidFill>
                  <a:srgbClr val="4D4D4D"/>
                </a:solidFill>
                <a:latin typeface="Arial"/>
                <a:cs typeface="Arial"/>
              </a:rPr>
              <a:t>health status, functional </a:t>
            </a:r>
            <a:r>
              <a:rPr lang="en-US" sz="1200" b="1" dirty="0" smtClean="0">
                <a:solidFill>
                  <a:srgbClr val="4D4D4D"/>
                </a:solidFill>
                <a:latin typeface="Arial"/>
                <a:cs typeface="Arial"/>
              </a:rPr>
              <a:t>and </a:t>
            </a:r>
            <a:r>
              <a:rPr lang="en-US" sz="1200" b="1" dirty="0">
                <a:solidFill>
                  <a:srgbClr val="4D4D4D"/>
                </a:solidFill>
                <a:latin typeface="Arial"/>
                <a:cs typeface="Arial"/>
              </a:rPr>
              <a:t>symptom </a:t>
            </a:r>
            <a:r>
              <a:rPr lang="en-US" sz="1200" b="1" dirty="0" smtClean="0">
                <a:solidFill>
                  <a:srgbClr val="4D4D4D"/>
                </a:solidFill>
                <a:latin typeface="Arial"/>
                <a:cs typeface="Arial"/>
              </a:rPr>
              <a:t>scales </a:t>
            </a:r>
            <a:endParaRPr lang="en-GB" sz="1200" b="1" dirty="0">
              <a:solidFill>
                <a:srgbClr val="4D4D4D"/>
              </a:solidFill>
              <a:latin typeface="Arial"/>
              <a:cs typeface="Arial"/>
            </a:endParaRPr>
          </a:p>
        </p:txBody>
      </p:sp>
    </p:spTree>
    <p:extLst>
      <p:ext uri="{BB962C8B-B14F-4D97-AF65-F5344CB8AC3E}">
        <p14:creationId xmlns:p14="http://schemas.microsoft.com/office/powerpoint/2010/main" val="30593199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nSpc>
                <a:spcPct val="90000"/>
              </a:lnSpc>
            </a:pPr>
            <a:r>
              <a:rPr lang="en-GB" sz="2000" dirty="0" smtClean="0"/>
              <a:t>O-004: Effects of </a:t>
            </a:r>
            <a:r>
              <a:rPr lang="en-GB" sz="2000" dirty="0" err="1" smtClean="0"/>
              <a:t>nal</a:t>
            </a:r>
            <a:r>
              <a:rPr lang="en-GB" sz="2000" dirty="0" smtClean="0"/>
              <a:t>-IRI (MM-398) ± 5-fluorouracil on quality of life (</a:t>
            </a:r>
            <a:r>
              <a:rPr lang="en-GB" sz="2000" dirty="0" err="1" smtClean="0"/>
              <a:t>QoL</a:t>
            </a:r>
            <a:r>
              <a:rPr lang="en-GB" sz="2000" dirty="0" smtClean="0"/>
              <a:t>) in NAPOLI-1: A phase 3 study in patients with metastatic pancreatic ductal adenocarcinoma (</a:t>
            </a:r>
            <a:r>
              <a:rPr lang="en-GB" sz="2000" dirty="0" err="1" smtClean="0"/>
              <a:t>mPDAC</a:t>
            </a:r>
            <a:r>
              <a:rPr lang="en-GB" sz="2000" dirty="0" smtClean="0"/>
              <a:t>) previously treated with gemcitabine – </a:t>
            </a:r>
            <a:r>
              <a:rPr lang="en-GB" sz="2000" dirty="0" err="1" smtClean="0"/>
              <a:t>Hubner</a:t>
            </a:r>
            <a:r>
              <a:rPr lang="en-GB" sz="2000" dirty="0" smtClean="0"/>
              <a:t> R, et al </a:t>
            </a:r>
            <a:endParaRPr lang="en-US" sz="2000" dirty="0"/>
          </a:p>
        </p:txBody>
      </p:sp>
      <p:sp>
        <p:nvSpPr>
          <p:cNvPr id="7" name="Content Placeholder 6"/>
          <p:cNvSpPr>
            <a:spLocks noGrp="1"/>
          </p:cNvSpPr>
          <p:nvPr>
            <p:ph idx="1"/>
          </p:nvPr>
        </p:nvSpPr>
        <p:spPr/>
        <p:txBody>
          <a:bodyPr/>
          <a:lstStyle/>
          <a:p>
            <a:pPr marL="0" indent="0">
              <a:buNone/>
            </a:pPr>
            <a:r>
              <a:rPr lang="en-US" b="1" dirty="0" smtClean="0">
                <a:solidFill>
                  <a:schemeClr val="tx1"/>
                </a:solidFill>
              </a:rPr>
              <a:t>Conclusions</a:t>
            </a:r>
          </a:p>
          <a:p>
            <a:r>
              <a:rPr lang="en-GB" b="1" dirty="0" smtClean="0">
                <a:solidFill>
                  <a:schemeClr val="tx1"/>
                </a:solidFill>
              </a:rPr>
              <a:t>Overall</a:t>
            </a:r>
            <a:r>
              <a:rPr lang="en-GB" b="1" dirty="0">
                <a:solidFill>
                  <a:schemeClr val="tx1"/>
                </a:solidFill>
              </a:rPr>
              <a:t>, </a:t>
            </a:r>
            <a:r>
              <a:rPr lang="en-GB" b="1" dirty="0" smtClean="0">
                <a:solidFill>
                  <a:schemeClr val="tx1"/>
                </a:solidFill>
              </a:rPr>
              <a:t>over 12 weeks, patients </a:t>
            </a:r>
            <a:r>
              <a:rPr lang="en-GB" b="1" dirty="0">
                <a:solidFill>
                  <a:schemeClr val="tx1"/>
                </a:solidFill>
              </a:rPr>
              <a:t>treated with </a:t>
            </a:r>
            <a:r>
              <a:rPr lang="en-GB" b="1" dirty="0" err="1" smtClean="0">
                <a:solidFill>
                  <a:schemeClr val="tx1"/>
                </a:solidFill>
              </a:rPr>
              <a:t>nal</a:t>
            </a:r>
            <a:r>
              <a:rPr lang="en-GB" b="1" dirty="0" smtClean="0">
                <a:solidFill>
                  <a:schemeClr val="tx1"/>
                </a:solidFill>
              </a:rPr>
              <a:t>-IRI </a:t>
            </a:r>
            <a:r>
              <a:rPr lang="en-GB" b="1" dirty="0">
                <a:solidFill>
                  <a:schemeClr val="tx1"/>
                </a:solidFill>
              </a:rPr>
              <a:t>+ </a:t>
            </a:r>
            <a:r>
              <a:rPr lang="en-GB" b="1" dirty="0" smtClean="0">
                <a:solidFill>
                  <a:schemeClr val="tx1"/>
                </a:solidFill>
              </a:rPr>
              <a:t>5FU </a:t>
            </a:r>
            <a:r>
              <a:rPr lang="en-GB" b="1" dirty="0">
                <a:solidFill>
                  <a:schemeClr val="tx1"/>
                </a:solidFill>
              </a:rPr>
              <a:t>+ leucovorin had no deterioration in </a:t>
            </a:r>
            <a:r>
              <a:rPr lang="en-GB" b="1" dirty="0" err="1" smtClean="0">
                <a:solidFill>
                  <a:schemeClr val="tx1"/>
                </a:solidFill>
              </a:rPr>
              <a:t>QoL</a:t>
            </a:r>
            <a:endParaRPr lang="en-GB" b="1" dirty="0">
              <a:solidFill>
                <a:schemeClr val="tx1"/>
              </a:solidFill>
            </a:endParaRPr>
          </a:p>
          <a:p>
            <a:r>
              <a:rPr lang="en-GB" b="1" dirty="0">
                <a:solidFill>
                  <a:schemeClr val="tx1"/>
                </a:solidFill>
              </a:rPr>
              <a:t>No significant difference in global health status and functional scale scores were observed between treatment arms at baseline, or over the 12 weeks of the study</a:t>
            </a:r>
          </a:p>
          <a:p>
            <a:r>
              <a:rPr lang="en-GB" b="1" dirty="0">
                <a:solidFill>
                  <a:schemeClr val="tx1"/>
                </a:solidFill>
              </a:rPr>
              <a:t>As </a:t>
            </a:r>
            <a:r>
              <a:rPr lang="en-GB" b="1" dirty="0" err="1">
                <a:solidFill>
                  <a:schemeClr val="tx1"/>
                </a:solidFill>
              </a:rPr>
              <a:t>nal</a:t>
            </a:r>
            <a:r>
              <a:rPr lang="en-GB" b="1" dirty="0">
                <a:solidFill>
                  <a:schemeClr val="tx1"/>
                </a:solidFill>
              </a:rPr>
              <a:t>-IRI has been previously shown to improve OS, these data support it as a new treatment option </a:t>
            </a:r>
            <a:r>
              <a:rPr lang="en-GB" b="1" dirty="0" smtClean="0">
                <a:solidFill>
                  <a:schemeClr val="tx1"/>
                </a:solidFill>
              </a:rPr>
              <a:t>for patients with metastatic PDAC </a:t>
            </a:r>
            <a:r>
              <a:rPr lang="en-GB" b="1" dirty="0">
                <a:solidFill>
                  <a:schemeClr val="tx1"/>
                </a:solidFill>
              </a:rPr>
              <a:t>previously treated with gemcitabine-based </a:t>
            </a:r>
            <a:r>
              <a:rPr lang="en-GB" b="1" dirty="0" smtClean="0">
                <a:solidFill>
                  <a:schemeClr val="tx1"/>
                </a:solidFill>
              </a:rPr>
              <a:t>therapy</a:t>
            </a:r>
            <a:endParaRPr lang="en-GB" b="1" dirty="0">
              <a:solidFill>
                <a:schemeClr val="tx1"/>
              </a:solidFill>
            </a:endParaRPr>
          </a:p>
          <a:p>
            <a:pPr lvl="1"/>
            <a:endParaRPr lang="en-GB" sz="1400" dirty="0"/>
          </a:p>
          <a:p>
            <a:endParaRPr lang="en-GB" sz="1400" dirty="0"/>
          </a:p>
          <a:p>
            <a:endParaRPr lang="en-US" sz="1400" b="1" dirty="0" smtClean="0">
              <a:solidFill>
                <a:schemeClr val="tx1"/>
              </a:solidFill>
            </a:endParaRPr>
          </a:p>
          <a:p>
            <a:endParaRPr lang="en-US" sz="1400" dirty="0">
              <a:solidFill>
                <a:schemeClr val="tx1"/>
              </a:solidFill>
            </a:endParaRPr>
          </a:p>
        </p:txBody>
      </p:sp>
      <p:sp>
        <p:nvSpPr>
          <p:cNvPr id="24" name="Text Placeholder 23570"/>
          <p:cNvSpPr txBox="1">
            <a:spLocks/>
          </p:cNvSpPr>
          <p:nvPr/>
        </p:nvSpPr>
        <p:spPr>
          <a:xfrm>
            <a:off x="4080682" y="6096000"/>
            <a:ext cx="4698194" cy="487363"/>
          </a:xfrm>
          <a:prstGeom prst="rect">
            <a:avLst/>
          </a:prstGeom>
        </p:spPr>
        <p:txBody>
          <a:bodyPr vert="horz" lIns="91440" tIns="45720" rIns="91440" bIns="45720" rtlCol="0" anchor="b"/>
          <a:lstStyle>
            <a:defPPr>
              <a:defRPr lang="en-GB"/>
            </a:defPPr>
            <a:lvl1pPr marL="0" algn="l" defTabSz="457200" rtl="0" eaLnBrk="1" fontAlgn="base" latinLnBrk="0" hangingPunct="1">
              <a:spcBef>
                <a:spcPct val="0"/>
              </a:spcBef>
              <a:spcAft>
                <a:spcPct val="0"/>
              </a:spcAft>
              <a:defRPr lang="en-US" sz="800" kern="1200" smtClean="0">
                <a:solidFill>
                  <a:srgbClr val="000000"/>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en-GB" sz="1200" dirty="0" err="1">
                <a:solidFill>
                  <a:srgbClr val="4D4D4D"/>
                </a:solidFill>
              </a:rPr>
              <a:t>Hubner</a:t>
            </a:r>
            <a:r>
              <a:rPr lang="en-GB" sz="1200" dirty="0">
                <a:solidFill>
                  <a:srgbClr val="4D4D4D"/>
                </a:solidFill>
              </a:rPr>
              <a:t> et al. </a:t>
            </a:r>
            <a:r>
              <a:rPr lang="it-IT" sz="1200" dirty="0">
                <a:solidFill>
                  <a:srgbClr val="4D4D4D"/>
                </a:solidFill>
              </a:rPr>
              <a:t>Ann Oncol 2016; 27 (suppl 2): </a:t>
            </a:r>
            <a:r>
              <a:rPr lang="en-GB" sz="1200" dirty="0" err="1">
                <a:solidFill>
                  <a:srgbClr val="4D4D4D"/>
                </a:solidFill>
              </a:rPr>
              <a:t>abstr</a:t>
            </a:r>
            <a:r>
              <a:rPr lang="en-GB" sz="1200" dirty="0">
                <a:solidFill>
                  <a:srgbClr val="4D4D4D"/>
                </a:solidFill>
              </a:rPr>
              <a:t> O-004</a:t>
            </a:r>
          </a:p>
        </p:txBody>
      </p:sp>
    </p:spTree>
    <p:extLst>
      <p:ext uri="{BB962C8B-B14F-4D97-AF65-F5344CB8AC3E}">
        <p14:creationId xmlns:p14="http://schemas.microsoft.com/office/powerpoint/2010/main" val="34700323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2312" y="4406900"/>
            <a:ext cx="8180285" cy="1362075"/>
          </a:xfrm>
        </p:spPr>
        <p:txBody>
          <a:bodyPr/>
          <a:lstStyle/>
          <a:p>
            <a:r>
              <a:rPr lang="en-GB" dirty="0">
                <a:solidFill>
                  <a:schemeClr val="accent1"/>
                </a:solidFill>
              </a:rPr>
              <a:t>Hepatocellular carcinoma</a:t>
            </a:r>
            <a:endParaRPr lang="en-GB" dirty="0"/>
          </a:p>
        </p:txBody>
      </p:sp>
      <p:sp>
        <p:nvSpPr>
          <p:cNvPr id="4" name="Text Placeholder 3"/>
          <p:cNvSpPr>
            <a:spLocks noGrp="1"/>
          </p:cNvSpPr>
          <p:nvPr>
            <p:ph type="body" idx="1"/>
          </p:nvPr>
        </p:nvSpPr>
        <p:spPr/>
        <p:txBody>
          <a:bodyPr/>
          <a:lstStyle/>
          <a:p>
            <a:r>
              <a:rPr lang="en-GB" dirty="0"/>
              <a:t>Cancers of the pancreas, small bowel and </a:t>
            </a:r>
            <a:r>
              <a:rPr lang="en-GB" dirty="0" smtClean="0"/>
              <a:t/>
            </a:r>
            <a:br>
              <a:rPr lang="en-GB" dirty="0" smtClean="0"/>
            </a:br>
            <a:r>
              <a:rPr lang="en-GB" dirty="0" err="1" smtClean="0"/>
              <a:t>hepatobiliary</a:t>
            </a:r>
            <a:r>
              <a:rPr lang="en-GB" dirty="0" smtClean="0"/>
              <a:t> </a:t>
            </a:r>
            <a:r>
              <a:rPr lang="en-GB" dirty="0"/>
              <a:t>tract</a:t>
            </a:r>
          </a:p>
        </p:txBody>
      </p:sp>
    </p:spTree>
    <p:extLst>
      <p:ext uri="{BB962C8B-B14F-4D97-AF65-F5344CB8AC3E}">
        <p14:creationId xmlns:p14="http://schemas.microsoft.com/office/powerpoint/2010/main" val="29433890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LBA-03</a:t>
            </a:r>
            <a:r>
              <a:rPr lang="en-GB" dirty="0"/>
              <a:t>: Efficacy and safety of regorafenib versus placebo in patients with hepatocellular carcinoma (HCC) progressing on sorafenib: Results of the international, randomized phase 3 RESORCE </a:t>
            </a:r>
            <a:r>
              <a:rPr lang="en-GB" dirty="0" smtClean="0"/>
              <a:t>trial – </a:t>
            </a:r>
            <a:r>
              <a:rPr lang="en-GB" dirty="0" err="1" smtClean="0"/>
              <a:t>Bruix</a:t>
            </a:r>
            <a:r>
              <a:rPr lang="en-GB" dirty="0" smtClean="0"/>
              <a:t> J, </a:t>
            </a:r>
            <a:r>
              <a:rPr lang="en-GB" dirty="0"/>
              <a:t>et </a:t>
            </a:r>
            <a:r>
              <a:rPr lang="en-GB" dirty="0" smtClean="0"/>
              <a:t>al </a:t>
            </a:r>
            <a:endParaRPr lang="en-GB" dirty="0"/>
          </a:p>
        </p:txBody>
      </p:sp>
      <p:sp>
        <p:nvSpPr>
          <p:cNvPr id="14" name="Text Placeholder 13"/>
          <p:cNvSpPr>
            <a:spLocks noGrp="1"/>
          </p:cNvSpPr>
          <p:nvPr>
            <p:ph type="body" sz="quarter" idx="10"/>
          </p:nvPr>
        </p:nvSpPr>
        <p:spPr/>
        <p:txBody>
          <a:bodyPr/>
          <a:lstStyle/>
          <a:p>
            <a:r>
              <a:rPr lang="en-GB" dirty="0" smtClean="0"/>
              <a:t>BCLC, Barcelona Clinic </a:t>
            </a:r>
            <a:r>
              <a:rPr lang="en-GB" dirty="0"/>
              <a:t>L</a:t>
            </a:r>
            <a:r>
              <a:rPr lang="en-GB" dirty="0" smtClean="0"/>
              <a:t>iver </a:t>
            </a:r>
            <a:r>
              <a:rPr lang="en-GB" dirty="0"/>
              <a:t>C</a:t>
            </a:r>
            <a:r>
              <a:rPr lang="en-GB" dirty="0" smtClean="0"/>
              <a:t>ancer.</a:t>
            </a:r>
            <a:endParaRPr lang="en-GB" dirty="0"/>
          </a:p>
        </p:txBody>
      </p:sp>
      <p:sp>
        <p:nvSpPr>
          <p:cNvPr id="15" name="Text Placeholder 14"/>
          <p:cNvSpPr>
            <a:spLocks noGrp="1"/>
          </p:cNvSpPr>
          <p:nvPr>
            <p:ph type="body" sz="quarter" idx="11"/>
          </p:nvPr>
        </p:nvSpPr>
        <p:spPr/>
        <p:txBody>
          <a:bodyPr/>
          <a:lstStyle/>
          <a:p>
            <a:r>
              <a:rPr lang="en-GB" b="1" dirty="0"/>
              <a:t>Note: Based on data from abstract only</a:t>
            </a:r>
          </a:p>
          <a:p>
            <a:r>
              <a:rPr lang="en-GB" dirty="0" err="1" smtClean="0"/>
              <a:t>Bruix</a:t>
            </a:r>
            <a:r>
              <a:rPr lang="en-GB" dirty="0" smtClean="0"/>
              <a:t> </a:t>
            </a:r>
            <a:r>
              <a:rPr lang="en-GB" dirty="0"/>
              <a:t>et </a:t>
            </a:r>
            <a:r>
              <a:rPr lang="en-GB" dirty="0" smtClean="0"/>
              <a:t>al. Ann </a:t>
            </a:r>
            <a:r>
              <a:rPr lang="en-GB" dirty="0" err="1" smtClean="0"/>
              <a:t>Oncol</a:t>
            </a:r>
            <a:r>
              <a:rPr lang="en-GB" dirty="0" smtClean="0"/>
              <a:t> 2016; 27 (</a:t>
            </a:r>
            <a:r>
              <a:rPr lang="en-GB" dirty="0" err="1" smtClean="0"/>
              <a:t>suppl</a:t>
            </a:r>
            <a:r>
              <a:rPr lang="en-GB" dirty="0" smtClean="0"/>
              <a:t> 2): </a:t>
            </a:r>
            <a:r>
              <a:rPr lang="en-GB" dirty="0" err="1" smtClean="0"/>
              <a:t>abstr</a:t>
            </a:r>
            <a:r>
              <a:rPr lang="en-GB" dirty="0" smtClean="0"/>
              <a:t> LBA-03 </a:t>
            </a:r>
            <a:endParaRPr lang="en-GB" dirty="0"/>
          </a:p>
        </p:txBody>
      </p:sp>
      <p:sp>
        <p:nvSpPr>
          <p:cNvPr id="6" name="Rectangle 3"/>
          <p:cNvSpPr txBox="1">
            <a:spLocks noChangeArrowheads="1"/>
          </p:cNvSpPr>
          <p:nvPr/>
        </p:nvSpPr>
        <p:spPr bwMode="auto">
          <a:xfrm>
            <a:off x="365124" y="127308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Study objective</a:t>
            </a:r>
            <a:r>
              <a:rPr lang="en-GB" dirty="0" smtClean="0"/>
              <a:t> </a:t>
            </a:r>
          </a:p>
          <a:p>
            <a:pPr>
              <a:buClr>
                <a:srgbClr val="043882"/>
              </a:buClr>
            </a:pPr>
            <a:r>
              <a:rPr lang="en-US" dirty="0" smtClean="0"/>
              <a:t>To </a:t>
            </a:r>
            <a:r>
              <a:rPr lang="en-GB" dirty="0"/>
              <a:t>evaluate the efficacy and safety of regorafenib in patients with intermediate or advanced HCC who had disease progression on </a:t>
            </a:r>
            <a:r>
              <a:rPr lang="en-GB" dirty="0" smtClean="0"/>
              <a:t>sorafenib</a:t>
            </a:r>
          </a:p>
          <a:p>
            <a:pPr marL="0" indent="0">
              <a:buClr>
                <a:srgbClr val="043882"/>
              </a:buClr>
              <a:buFontTx/>
              <a:buNone/>
            </a:pPr>
            <a:endParaRPr lang="en-GB" dirty="0"/>
          </a:p>
        </p:txBody>
      </p:sp>
      <p:sp>
        <p:nvSpPr>
          <p:cNvPr id="24" name="Oval 14"/>
          <p:cNvSpPr>
            <a:spLocks noChangeArrowheads="1"/>
          </p:cNvSpPr>
          <p:nvPr/>
        </p:nvSpPr>
        <p:spPr bwMode="auto">
          <a:xfrm>
            <a:off x="3941537" y="350960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fontAlgn="auto">
              <a:spcBef>
                <a:spcPts val="0"/>
              </a:spcBef>
              <a:spcAft>
                <a:spcPts val="0"/>
              </a:spcAft>
            </a:pPr>
            <a:r>
              <a:rPr lang="en-GB" altLang="zh-CN" b="1" dirty="0" smtClean="0">
                <a:solidFill>
                  <a:srgbClr val="043882"/>
                </a:solidFill>
                <a:latin typeface="Arial"/>
                <a:ea typeface="SimSun" pitchFamily="2" charset="-122"/>
                <a:cs typeface="Arial"/>
              </a:rPr>
              <a:t>R</a:t>
            </a:r>
          </a:p>
          <a:p>
            <a:pPr algn="ctr" fontAlgn="auto">
              <a:spcBef>
                <a:spcPts val="0"/>
              </a:spcBef>
              <a:spcAft>
                <a:spcPts val="0"/>
              </a:spcAft>
            </a:pPr>
            <a:r>
              <a:rPr lang="en-GB" altLang="zh-CN" b="1" dirty="0">
                <a:solidFill>
                  <a:srgbClr val="043882"/>
                </a:solidFill>
                <a:latin typeface="Arial"/>
                <a:ea typeface="SimSun" pitchFamily="2" charset="-122"/>
                <a:cs typeface="Arial"/>
              </a:rPr>
              <a:t>2</a:t>
            </a:r>
            <a:r>
              <a:rPr lang="en-GB" altLang="zh-CN" b="1" dirty="0" smtClean="0">
                <a:solidFill>
                  <a:srgbClr val="043882"/>
                </a:solidFill>
                <a:latin typeface="Arial"/>
                <a:ea typeface="SimSun" pitchFamily="2" charset="-122"/>
                <a:cs typeface="Arial"/>
              </a:rPr>
              <a:t>:1</a:t>
            </a:r>
            <a:endParaRPr lang="en-GB" altLang="zh-CN" b="1" dirty="0">
              <a:solidFill>
                <a:srgbClr val="043882"/>
              </a:solidFill>
              <a:latin typeface="Arial"/>
              <a:ea typeface="SimSun" pitchFamily="2" charset="-122"/>
              <a:cs typeface="Arial"/>
            </a:endParaRPr>
          </a:p>
        </p:txBody>
      </p:sp>
      <p:cxnSp>
        <p:nvCxnSpPr>
          <p:cNvPr id="25" name="AutoShape 15"/>
          <p:cNvCxnSpPr>
            <a:cxnSpLocks noChangeShapeType="1"/>
            <a:stCxn id="24" idx="0"/>
            <a:endCxn id="29" idx="1"/>
          </p:cNvCxnSpPr>
          <p:nvPr/>
        </p:nvCxnSpPr>
        <p:spPr bwMode="auto">
          <a:xfrm rot="5400000" flipH="1" flipV="1">
            <a:off x="4065716" y="2914736"/>
            <a:ext cx="762492" cy="427255"/>
          </a:xfrm>
          <a:prstGeom prst="bentConnector2">
            <a:avLst/>
          </a:prstGeom>
          <a:noFill/>
          <a:ln w="57150">
            <a:solidFill>
              <a:schemeClr val="bg2">
                <a:lumMod val="60000"/>
                <a:lumOff val="40000"/>
              </a:schemeClr>
            </a:solidFill>
            <a:round/>
            <a:headEnd/>
            <a:tailEnd type="triangle" w="med" len="med"/>
          </a:ln>
        </p:spPr>
      </p:cxnSp>
      <p:sp>
        <p:nvSpPr>
          <p:cNvPr id="26" name="AutoShape 12"/>
          <p:cNvSpPr>
            <a:spLocks noChangeArrowheads="1"/>
          </p:cNvSpPr>
          <p:nvPr/>
        </p:nvSpPr>
        <p:spPr bwMode="auto">
          <a:xfrm>
            <a:off x="7830117" y="2370093"/>
            <a:ext cx="948757" cy="754048"/>
          </a:xfrm>
          <a:prstGeom prst="rect">
            <a:avLst/>
          </a:prstGeom>
          <a:solidFill>
            <a:schemeClr val="tx1"/>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en-GB" altLang="zh-CN" sz="1600" b="1" dirty="0" smtClean="0">
                <a:solidFill>
                  <a:srgbClr val="FFFFFF"/>
                </a:solidFill>
                <a:latin typeface="Arial"/>
                <a:ea typeface="SimSun" pitchFamily="2" charset="-122"/>
                <a:cs typeface="Arial"/>
              </a:rPr>
              <a:t>PD/</a:t>
            </a:r>
          </a:p>
          <a:p>
            <a:pPr algn="ctr" defTabSz="892175" eaLnBrk="0" fontAlgn="auto" hangingPunct="0">
              <a:spcBef>
                <a:spcPts val="0"/>
              </a:spcBef>
              <a:spcAft>
                <a:spcPts val="0"/>
              </a:spcAft>
            </a:pPr>
            <a:r>
              <a:rPr lang="en-GB" altLang="zh-CN" sz="1600" b="1" dirty="0" smtClean="0">
                <a:solidFill>
                  <a:srgbClr val="FFFFFF"/>
                </a:solidFill>
                <a:latin typeface="Arial"/>
                <a:ea typeface="SimSun" pitchFamily="2" charset="-122"/>
                <a:cs typeface="Arial"/>
              </a:rPr>
              <a:t>death/</a:t>
            </a:r>
          </a:p>
          <a:p>
            <a:pPr algn="ctr" defTabSz="892175" eaLnBrk="0" fontAlgn="auto" hangingPunct="0">
              <a:spcBef>
                <a:spcPts val="0"/>
              </a:spcBef>
              <a:spcAft>
                <a:spcPts val="0"/>
              </a:spcAft>
            </a:pPr>
            <a:r>
              <a:rPr lang="en-GB" altLang="zh-CN" sz="1600" b="1" dirty="0" smtClean="0">
                <a:solidFill>
                  <a:srgbClr val="FFFFFF"/>
                </a:solidFill>
                <a:latin typeface="Arial"/>
                <a:ea typeface="SimSun" pitchFamily="2" charset="-122"/>
                <a:cs typeface="Arial"/>
              </a:rPr>
              <a:t>toxicity </a:t>
            </a:r>
            <a:endParaRPr lang="en-GB" altLang="zh-CN" sz="1600" b="1" dirty="0">
              <a:solidFill>
                <a:srgbClr val="FFFFFF"/>
              </a:solidFill>
              <a:latin typeface="Arial"/>
              <a:ea typeface="SimSun" pitchFamily="2" charset="-122"/>
              <a:cs typeface="Arial"/>
            </a:endParaRPr>
          </a:p>
        </p:txBody>
      </p:sp>
      <p:cxnSp>
        <p:nvCxnSpPr>
          <p:cNvPr id="27" name="AutoShape 19"/>
          <p:cNvCxnSpPr>
            <a:cxnSpLocks noChangeShapeType="1"/>
          </p:cNvCxnSpPr>
          <p:nvPr/>
        </p:nvCxnSpPr>
        <p:spPr bwMode="auto">
          <a:xfrm>
            <a:off x="3684814" y="3801709"/>
            <a:ext cx="256723" cy="0"/>
          </a:xfrm>
          <a:prstGeom prst="straightConnector1">
            <a:avLst/>
          </a:prstGeom>
          <a:noFill/>
          <a:ln w="57150">
            <a:solidFill>
              <a:schemeClr val="bg2">
                <a:lumMod val="60000"/>
                <a:lumOff val="40000"/>
              </a:schemeClr>
            </a:solidFill>
            <a:round/>
            <a:headEnd/>
            <a:tailEnd type="triangle" w="med" len="med"/>
          </a:ln>
        </p:spPr>
      </p:cxnSp>
      <p:cxnSp>
        <p:nvCxnSpPr>
          <p:cNvPr id="28" name="AutoShape 21"/>
          <p:cNvCxnSpPr>
            <a:cxnSpLocks noChangeShapeType="1"/>
            <a:stCxn id="29" idx="3"/>
            <a:endCxn id="26" idx="1"/>
          </p:cNvCxnSpPr>
          <p:nvPr/>
        </p:nvCxnSpPr>
        <p:spPr bwMode="auto">
          <a:xfrm>
            <a:off x="7339080" y="2747117"/>
            <a:ext cx="491037" cy="0"/>
          </a:xfrm>
          <a:prstGeom prst="straightConnector1">
            <a:avLst/>
          </a:prstGeom>
          <a:noFill/>
          <a:ln w="57150">
            <a:solidFill>
              <a:schemeClr val="bg2">
                <a:lumMod val="60000"/>
                <a:lumOff val="40000"/>
              </a:schemeClr>
            </a:solidFill>
            <a:round/>
            <a:headEnd/>
            <a:tailEnd type="triangle" w="med" len="med"/>
          </a:ln>
        </p:spPr>
      </p:cxnSp>
      <p:sp>
        <p:nvSpPr>
          <p:cNvPr id="29" name="AutoShape 8"/>
          <p:cNvSpPr>
            <a:spLocks noChangeArrowheads="1"/>
          </p:cNvSpPr>
          <p:nvPr/>
        </p:nvSpPr>
        <p:spPr bwMode="auto">
          <a:xfrm>
            <a:off x="4660590" y="2279117"/>
            <a:ext cx="2678490" cy="936000"/>
          </a:xfrm>
          <a:prstGeom prst="rect">
            <a:avLst/>
          </a:prstGeom>
          <a:solidFill>
            <a:schemeClr val="accent3"/>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en-GB" altLang="zh-CN" sz="1600" dirty="0">
                <a:solidFill>
                  <a:srgbClr val="FFFFFF"/>
                </a:solidFill>
                <a:latin typeface="Arial"/>
                <a:ea typeface="SimSun" pitchFamily="2" charset="-122"/>
                <a:cs typeface="Arial"/>
              </a:rPr>
              <a:t>Regorafenib 160 mg/day</a:t>
            </a:r>
            <a:br>
              <a:rPr lang="en-GB" altLang="zh-CN" sz="1600" dirty="0">
                <a:solidFill>
                  <a:srgbClr val="FFFFFF"/>
                </a:solidFill>
                <a:latin typeface="Arial"/>
                <a:ea typeface="SimSun" pitchFamily="2" charset="-122"/>
                <a:cs typeface="Arial"/>
              </a:rPr>
            </a:br>
            <a:r>
              <a:rPr lang="en-GB" altLang="zh-CN" sz="1600" dirty="0">
                <a:solidFill>
                  <a:srgbClr val="FFFFFF"/>
                </a:solidFill>
                <a:latin typeface="Arial"/>
                <a:ea typeface="SimSun" pitchFamily="2" charset="-122"/>
                <a:cs typeface="Arial"/>
              </a:rPr>
              <a:t>W1–3 of each 4-week cycle </a:t>
            </a:r>
            <a:r>
              <a:rPr lang="en-GB" altLang="zh-CN" sz="1600" dirty="0" smtClean="0">
                <a:solidFill>
                  <a:srgbClr val="FFFFFF"/>
                </a:solidFill>
                <a:latin typeface="Arial"/>
                <a:ea typeface="SimSun" pitchFamily="2" charset="-122"/>
                <a:cs typeface="Arial"/>
              </a:rPr>
              <a:t>+ BSC (n=379</a:t>
            </a:r>
            <a:r>
              <a:rPr lang="en-GB" altLang="zh-CN" sz="1600" dirty="0">
                <a:solidFill>
                  <a:srgbClr val="FFFFFF"/>
                </a:solidFill>
                <a:latin typeface="Arial"/>
                <a:ea typeface="SimSun" pitchFamily="2" charset="-122"/>
                <a:cs typeface="Arial"/>
              </a:rPr>
              <a:t>)</a:t>
            </a:r>
          </a:p>
        </p:txBody>
      </p:sp>
      <p:sp>
        <p:nvSpPr>
          <p:cNvPr id="30" name="AutoShape 9"/>
          <p:cNvSpPr>
            <a:spLocks noChangeArrowheads="1"/>
          </p:cNvSpPr>
          <p:nvPr/>
        </p:nvSpPr>
        <p:spPr bwMode="auto">
          <a:xfrm>
            <a:off x="365124" y="2159312"/>
            <a:ext cx="3319690" cy="335835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fontAlgn="auto" hangingPunct="0">
              <a:spcBef>
                <a:spcPts val="0"/>
              </a:spcBef>
              <a:spcAft>
                <a:spcPct val="30000"/>
              </a:spcAft>
            </a:pPr>
            <a:r>
              <a:rPr lang="en-US" altLang="zh-CN" dirty="0">
                <a:solidFill>
                  <a:srgbClr val="FFFFFF"/>
                </a:solidFill>
                <a:latin typeface="Arial" panose="020B0604020202020204" pitchFamily="34" charset="0"/>
                <a:cs typeface="Arial" panose="020B0604020202020204" pitchFamily="34" charset="0"/>
              </a:rPr>
              <a:t>Key patient inclusion criteria</a:t>
            </a:r>
          </a:p>
          <a:p>
            <a:pPr marL="285750" indent="-285750" defTabSz="892175" eaLnBrk="0" fontAlgn="auto" hangingPunct="0">
              <a:spcBef>
                <a:spcPts val="0"/>
              </a:spcBef>
              <a:spcAft>
                <a:spcPct val="30000"/>
              </a:spcAft>
              <a:buFont typeface="Arial" panose="020B0604020202020204" pitchFamily="34" charset="0"/>
              <a:buChar char="•"/>
            </a:pPr>
            <a:r>
              <a:rPr lang="en-US" altLang="zh-CN" dirty="0">
                <a:solidFill>
                  <a:srgbClr val="FFFFFF"/>
                </a:solidFill>
                <a:latin typeface="Arial" panose="020B0604020202020204" pitchFamily="34" charset="0"/>
                <a:cs typeface="Arial" panose="020B0604020202020204" pitchFamily="34" charset="0"/>
              </a:rPr>
              <a:t>HCC BCLC stage B or C</a:t>
            </a:r>
          </a:p>
          <a:p>
            <a:pPr marL="285750" indent="-285750" defTabSz="892175" eaLnBrk="0" fontAlgn="auto" hangingPunct="0">
              <a:spcBef>
                <a:spcPts val="0"/>
              </a:spcBef>
              <a:spcAft>
                <a:spcPct val="30000"/>
              </a:spcAft>
              <a:buFont typeface="Arial" panose="020B0604020202020204" pitchFamily="34" charset="0"/>
              <a:buChar char="•"/>
            </a:pPr>
            <a:r>
              <a:rPr lang="en-US" altLang="zh-CN" dirty="0">
                <a:solidFill>
                  <a:srgbClr val="FFFFFF"/>
                </a:solidFill>
                <a:latin typeface="Arial" panose="020B0604020202020204" pitchFamily="34" charset="0"/>
                <a:cs typeface="Arial" panose="020B0604020202020204" pitchFamily="34" charset="0"/>
              </a:rPr>
              <a:t>Received and tolerated sorafenib for ≥20 days at ≥400 mg/day </a:t>
            </a:r>
          </a:p>
          <a:p>
            <a:pPr marL="285750" indent="-285750" defTabSz="892175" eaLnBrk="0" fontAlgn="auto" hangingPunct="0">
              <a:spcBef>
                <a:spcPts val="0"/>
              </a:spcBef>
              <a:spcAft>
                <a:spcPct val="30000"/>
              </a:spcAft>
              <a:buFont typeface="Arial" panose="020B0604020202020204" pitchFamily="34" charset="0"/>
              <a:buChar char="•"/>
            </a:pPr>
            <a:r>
              <a:rPr lang="en-US" altLang="zh-CN" dirty="0">
                <a:solidFill>
                  <a:srgbClr val="FFFFFF"/>
                </a:solidFill>
                <a:latin typeface="Arial" panose="020B0604020202020204" pitchFamily="34" charset="0"/>
                <a:cs typeface="Arial" panose="020B0604020202020204" pitchFamily="34" charset="0"/>
              </a:rPr>
              <a:t>Documented radiological progression on sorafenib</a:t>
            </a:r>
          </a:p>
          <a:p>
            <a:pPr marL="285750" indent="-285750" defTabSz="892175" eaLnBrk="0" fontAlgn="auto" hangingPunct="0">
              <a:spcBef>
                <a:spcPts val="0"/>
              </a:spcBef>
              <a:spcAft>
                <a:spcPct val="30000"/>
              </a:spcAft>
              <a:buFont typeface="Arial" panose="020B0604020202020204" pitchFamily="34" charset="0"/>
              <a:buChar char="•"/>
            </a:pPr>
            <a:r>
              <a:rPr lang="en-US" altLang="zh-CN" dirty="0">
                <a:solidFill>
                  <a:srgbClr val="FFFFFF"/>
                </a:solidFill>
                <a:latin typeface="Arial" panose="020B0604020202020204" pitchFamily="34" charset="0"/>
                <a:cs typeface="Arial" panose="020B0604020202020204" pitchFamily="34" charset="0"/>
              </a:rPr>
              <a:t>Child-Pugh A liver function</a:t>
            </a:r>
          </a:p>
          <a:p>
            <a:pPr marL="285750" indent="-285750" defTabSz="892175" eaLnBrk="0" fontAlgn="auto" hangingPunct="0">
              <a:spcBef>
                <a:spcPts val="0"/>
              </a:spcBef>
              <a:spcAft>
                <a:spcPct val="30000"/>
              </a:spcAft>
              <a:buFont typeface="Arial" panose="020B0604020202020204" pitchFamily="34" charset="0"/>
              <a:buChar char="•"/>
            </a:pPr>
            <a:r>
              <a:rPr lang="en-US" altLang="zh-CN" dirty="0">
                <a:solidFill>
                  <a:srgbClr val="FFFFFF"/>
                </a:solidFill>
                <a:latin typeface="Arial" panose="020B0604020202020204" pitchFamily="34" charset="0"/>
                <a:cs typeface="Arial" panose="020B0604020202020204" pitchFamily="34" charset="0"/>
              </a:rPr>
              <a:t>ECOG PS 0</a:t>
            </a:r>
            <a:r>
              <a:rPr lang="en-US" altLang="zh-CN" dirty="0">
                <a:solidFill>
                  <a:srgbClr val="FFFFFF"/>
                </a:solidFill>
                <a:latin typeface="Arial"/>
                <a:cs typeface="Arial"/>
              </a:rPr>
              <a:t>–</a:t>
            </a:r>
            <a:r>
              <a:rPr lang="en-US" altLang="zh-CN" dirty="0">
                <a:solidFill>
                  <a:srgbClr val="FFFFFF"/>
                </a:solidFill>
                <a:latin typeface="Arial" panose="020B0604020202020204" pitchFamily="34" charset="0"/>
                <a:cs typeface="Arial" panose="020B0604020202020204" pitchFamily="34" charset="0"/>
              </a:rPr>
              <a:t>1</a:t>
            </a:r>
          </a:p>
          <a:p>
            <a:pPr defTabSz="892175" eaLnBrk="0" fontAlgn="auto" hangingPunct="0">
              <a:spcBef>
                <a:spcPts val="0"/>
              </a:spcBef>
              <a:spcAft>
                <a:spcPct val="30000"/>
              </a:spcAft>
            </a:pPr>
            <a:r>
              <a:rPr lang="en-US" altLang="zh-CN" dirty="0">
                <a:solidFill>
                  <a:srgbClr val="FFFFFF"/>
                </a:solidFill>
                <a:latin typeface="Arial" panose="020B0604020202020204" pitchFamily="34" charset="0"/>
                <a:cs typeface="Arial" panose="020B0604020202020204" pitchFamily="34" charset="0"/>
              </a:rPr>
              <a:t>(n=573</a:t>
            </a:r>
            <a:r>
              <a:rPr lang="en-US" altLang="zh-CN" dirty="0" smtClean="0">
                <a:solidFill>
                  <a:srgbClr val="FFFFFF"/>
                </a:solidFill>
                <a:latin typeface="Arial" panose="020B0604020202020204" pitchFamily="34" charset="0"/>
                <a:cs typeface="Arial" panose="020B0604020202020204" pitchFamily="34" charset="0"/>
              </a:rPr>
              <a:t>)</a:t>
            </a:r>
            <a:endParaRPr lang="en-US" altLang="zh-CN" dirty="0">
              <a:solidFill>
                <a:srgbClr val="FFFFFF"/>
              </a:solidFill>
              <a:latin typeface="Arial" panose="020B0604020202020204" pitchFamily="34" charset="0"/>
              <a:cs typeface="Arial" panose="020B0604020202020204" pitchFamily="34" charset="0"/>
            </a:endParaRPr>
          </a:p>
        </p:txBody>
      </p:sp>
      <p:cxnSp>
        <p:nvCxnSpPr>
          <p:cNvPr id="31" name="AutoShape 16"/>
          <p:cNvCxnSpPr>
            <a:cxnSpLocks noChangeShapeType="1"/>
            <a:stCxn id="24" idx="4"/>
            <a:endCxn id="34" idx="1"/>
          </p:cNvCxnSpPr>
          <p:nvPr/>
        </p:nvCxnSpPr>
        <p:spPr bwMode="auto">
          <a:xfrm rot="16200000" flipH="1">
            <a:off x="4035798" y="4291345"/>
            <a:ext cx="822328" cy="427255"/>
          </a:xfrm>
          <a:prstGeom prst="bentConnector2">
            <a:avLst/>
          </a:prstGeom>
          <a:noFill/>
          <a:ln w="57150">
            <a:solidFill>
              <a:schemeClr val="bg2">
                <a:lumMod val="60000"/>
                <a:lumOff val="40000"/>
              </a:schemeClr>
            </a:solidFill>
            <a:round/>
            <a:headEnd/>
            <a:tailEnd type="triangle" w="med" len="med"/>
          </a:ln>
        </p:spPr>
      </p:cxnSp>
      <p:sp>
        <p:nvSpPr>
          <p:cNvPr id="34" name="AutoShape 12"/>
          <p:cNvSpPr>
            <a:spLocks noChangeArrowheads="1"/>
          </p:cNvSpPr>
          <p:nvPr/>
        </p:nvSpPr>
        <p:spPr bwMode="auto">
          <a:xfrm>
            <a:off x="4660590" y="4448137"/>
            <a:ext cx="2676910" cy="936000"/>
          </a:xfrm>
          <a:prstGeom prst="rect">
            <a:avLst/>
          </a:prstGeom>
          <a:solidFill>
            <a:schemeClr val="accent2"/>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en-GB" altLang="zh-CN" sz="1600" dirty="0">
                <a:solidFill>
                  <a:srgbClr val="4D4D4D"/>
                </a:solidFill>
                <a:latin typeface="Arial"/>
                <a:ea typeface="SimSun" pitchFamily="2" charset="-122"/>
                <a:cs typeface="Arial"/>
              </a:rPr>
              <a:t>Placebo QD </a:t>
            </a:r>
            <a:br>
              <a:rPr lang="en-GB" altLang="zh-CN" sz="1600" dirty="0">
                <a:solidFill>
                  <a:srgbClr val="4D4D4D"/>
                </a:solidFill>
                <a:latin typeface="Arial"/>
                <a:ea typeface="SimSun" pitchFamily="2" charset="-122"/>
                <a:cs typeface="Arial"/>
              </a:rPr>
            </a:br>
            <a:r>
              <a:rPr lang="en-GB" altLang="zh-CN" sz="1600" dirty="0">
                <a:solidFill>
                  <a:srgbClr val="4D4D4D"/>
                </a:solidFill>
                <a:latin typeface="Arial"/>
                <a:ea typeface="SimSun" pitchFamily="2" charset="-122"/>
                <a:cs typeface="Arial"/>
              </a:rPr>
              <a:t>W1–3 of each 4-week cycle + </a:t>
            </a:r>
            <a:r>
              <a:rPr lang="en-GB" altLang="zh-CN" sz="1600" dirty="0" smtClean="0">
                <a:solidFill>
                  <a:srgbClr val="4D4D4D"/>
                </a:solidFill>
                <a:latin typeface="Arial"/>
                <a:ea typeface="SimSun" pitchFamily="2" charset="-122"/>
                <a:cs typeface="Arial"/>
              </a:rPr>
              <a:t>BSC (n=194)</a:t>
            </a:r>
            <a:endParaRPr lang="en-GB" altLang="zh-CN" sz="1600" dirty="0">
              <a:solidFill>
                <a:srgbClr val="4D4D4D"/>
              </a:solidFill>
              <a:latin typeface="Arial"/>
              <a:ea typeface="SimSun" pitchFamily="2" charset="-122"/>
              <a:cs typeface="Arial"/>
            </a:endParaRPr>
          </a:p>
        </p:txBody>
      </p:sp>
      <p:cxnSp>
        <p:nvCxnSpPr>
          <p:cNvPr id="38" name="AutoShape 21"/>
          <p:cNvCxnSpPr>
            <a:cxnSpLocks noChangeShapeType="1"/>
            <a:stCxn id="34" idx="3"/>
            <a:endCxn id="40" idx="1"/>
          </p:cNvCxnSpPr>
          <p:nvPr/>
        </p:nvCxnSpPr>
        <p:spPr bwMode="auto">
          <a:xfrm>
            <a:off x="7337500" y="4916137"/>
            <a:ext cx="502142" cy="0"/>
          </a:xfrm>
          <a:prstGeom prst="straightConnector1">
            <a:avLst/>
          </a:prstGeom>
          <a:noFill/>
          <a:ln w="57150">
            <a:solidFill>
              <a:schemeClr val="bg2">
                <a:lumMod val="60000"/>
                <a:lumOff val="40000"/>
              </a:schemeClr>
            </a:solidFill>
            <a:round/>
            <a:headEnd/>
            <a:tailEnd type="triangle" w="med" len="med"/>
          </a:ln>
        </p:spPr>
      </p:cxnSp>
      <p:sp>
        <p:nvSpPr>
          <p:cNvPr id="40" name="AutoShape 12"/>
          <p:cNvSpPr>
            <a:spLocks noChangeArrowheads="1"/>
          </p:cNvSpPr>
          <p:nvPr/>
        </p:nvSpPr>
        <p:spPr bwMode="auto">
          <a:xfrm>
            <a:off x="7839642" y="4539113"/>
            <a:ext cx="948757" cy="754048"/>
          </a:xfrm>
          <a:prstGeom prst="rect">
            <a:avLst/>
          </a:prstGeom>
          <a:solidFill>
            <a:schemeClr val="tx1"/>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en-GB" altLang="zh-CN" sz="1600" b="1" dirty="0" smtClean="0">
                <a:solidFill>
                  <a:srgbClr val="FFFFFF"/>
                </a:solidFill>
                <a:latin typeface="Arial"/>
                <a:ea typeface="SimSun" pitchFamily="2" charset="-122"/>
                <a:cs typeface="Arial"/>
              </a:rPr>
              <a:t>PD/</a:t>
            </a:r>
          </a:p>
          <a:p>
            <a:pPr algn="ctr" defTabSz="892175" eaLnBrk="0" fontAlgn="auto" hangingPunct="0">
              <a:spcBef>
                <a:spcPts val="0"/>
              </a:spcBef>
              <a:spcAft>
                <a:spcPts val="0"/>
              </a:spcAft>
            </a:pPr>
            <a:r>
              <a:rPr lang="en-GB" altLang="zh-CN" sz="1600" b="1" dirty="0" smtClean="0">
                <a:solidFill>
                  <a:srgbClr val="FFFFFF"/>
                </a:solidFill>
                <a:latin typeface="Arial"/>
                <a:ea typeface="SimSun" pitchFamily="2" charset="-122"/>
                <a:cs typeface="Arial"/>
              </a:rPr>
              <a:t>death/</a:t>
            </a:r>
          </a:p>
          <a:p>
            <a:pPr algn="ctr" defTabSz="892175" eaLnBrk="0" fontAlgn="auto" hangingPunct="0">
              <a:spcBef>
                <a:spcPts val="0"/>
              </a:spcBef>
              <a:spcAft>
                <a:spcPts val="0"/>
              </a:spcAft>
            </a:pPr>
            <a:r>
              <a:rPr lang="en-GB" altLang="zh-CN" sz="1600" b="1" dirty="0" smtClean="0">
                <a:solidFill>
                  <a:srgbClr val="FFFFFF"/>
                </a:solidFill>
                <a:latin typeface="Arial"/>
                <a:ea typeface="SimSun" pitchFamily="2" charset="-122"/>
                <a:cs typeface="Arial"/>
              </a:rPr>
              <a:t>toxicity </a:t>
            </a:r>
            <a:endParaRPr lang="en-GB" altLang="zh-CN" sz="1600" b="1" dirty="0">
              <a:solidFill>
                <a:srgbClr val="FFFFFF"/>
              </a:solidFill>
              <a:latin typeface="Arial"/>
              <a:ea typeface="SimSun" pitchFamily="2" charset="-122"/>
              <a:cs typeface="Arial"/>
            </a:endParaRPr>
          </a:p>
        </p:txBody>
      </p:sp>
      <p:sp>
        <p:nvSpPr>
          <p:cNvPr id="44" name="Content Placeholder 26"/>
          <p:cNvSpPr txBox="1">
            <a:spLocks/>
          </p:cNvSpPr>
          <p:nvPr/>
        </p:nvSpPr>
        <p:spPr bwMode="auto">
          <a:xfrm>
            <a:off x="4627336" y="3338512"/>
            <a:ext cx="3918177" cy="892175"/>
          </a:xfrm>
          <a:prstGeom prst="rect">
            <a:avLst/>
          </a:prstGeom>
          <a:noFill/>
          <a:ln w="9525">
            <a:noFill/>
            <a:miter lim="800000"/>
            <a:headEnd/>
            <a:tailEnd/>
          </a:ln>
        </p:spPr>
        <p:txBody>
          <a:bodyPr/>
          <a:lstStyle/>
          <a:p>
            <a:pPr marL="190500" indent="-190500" fontAlgn="auto">
              <a:spcBef>
                <a:spcPts val="0"/>
              </a:spcBef>
              <a:spcAft>
                <a:spcPts val="400"/>
              </a:spcAft>
              <a:defRPr/>
            </a:pPr>
            <a:r>
              <a:rPr lang="en-GB" sz="1400" b="1" dirty="0">
                <a:solidFill>
                  <a:srgbClr val="043882"/>
                </a:solidFill>
                <a:latin typeface="Arial"/>
                <a:cs typeface="Arial"/>
              </a:rPr>
              <a:t>Stratification</a:t>
            </a:r>
          </a:p>
          <a:p>
            <a:pPr marL="203200" indent="-203200" fontAlgn="auto">
              <a:spcBef>
                <a:spcPts val="0"/>
              </a:spcBef>
              <a:spcAft>
                <a:spcPts val="400"/>
              </a:spcAft>
              <a:buFont typeface="Arial" pitchFamily="34" charset="0"/>
              <a:buChar char="•"/>
              <a:defRPr/>
            </a:pPr>
            <a:r>
              <a:rPr lang="en-GB" sz="1400" dirty="0">
                <a:solidFill>
                  <a:srgbClr val="4D4D4D"/>
                </a:solidFill>
                <a:latin typeface="Arial"/>
                <a:cs typeface="Arial"/>
              </a:rPr>
              <a:t>Geographic region (Asia </a:t>
            </a:r>
            <a:r>
              <a:rPr lang="en-GB" sz="1400" dirty="0" err="1" smtClean="0">
                <a:solidFill>
                  <a:srgbClr val="4D4D4D"/>
                </a:solidFill>
                <a:latin typeface="Arial"/>
                <a:cs typeface="Arial"/>
              </a:rPr>
              <a:t>vs</a:t>
            </a:r>
            <a:r>
              <a:rPr lang="en-GB" sz="1400" dirty="0" smtClean="0">
                <a:solidFill>
                  <a:srgbClr val="4D4D4D"/>
                </a:solidFill>
                <a:latin typeface="Arial"/>
                <a:cs typeface="Arial"/>
              </a:rPr>
              <a:t> ROW)</a:t>
            </a:r>
          </a:p>
          <a:p>
            <a:pPr marL="203200" indent="-203200" fontAlgn="auto">
              <a:spcBef>
                <a:spcPts val="0"/>
              </a:spcBef>
              <a:spcAft>
                <a:spcPts val="400"/>
              </a:spcAft>
              <a:buFont typeface="Arial" pitchFamily="34" charset="0"/>
              <a:buChar char="•"/>
              <a:defRPr/>
            </a:pPr>
            <a:r>
              <a:rPr lang="en-GB" sz="1400" dirty="0" smtClean="0">
                <a:solidFill>
                  <a:srgbClr val="4D4D4D"/>
                </a:solidFill>
                <a:latin typeface="Arial"/>
                <a:cs typeface="Arial"/>
              </a:rPr>
              <a:t>ECOG </a:t>
            </a:r>
            <a:r>
              <a:rPr lang="en-GB" sz="1400" dirty="0">
                <a:solidFill>
                  <a:srgbClr val="4D4D4D"/>
                </a:solidFill>
                <a:latin typeface="Arial"/>
                <a:cs typeface="Arial"/>
              </a:rPr>
              <a:t>PS, </a:t>
            </a:r>
            <a:r>
              <a:rPr lang="el-GR" sz="1400" dirty="0" smtClean="0">
                <a:solidFill>
                  <a:srgbClr val="4D4D4D"/>
                </a:solidFill>
                <a:latin typeface="Arial"/>
                <a:cs typeface="Arial"/>
              </a:rPr>
              <a:t>α-</a:t>
            </a:r>
            <a:r>
              <a:rPr lang="en-GB" sz="1400" dirty="0">
                <a:solidFill>
                  <a:srgbClr val="4D4D4D"/>
                </a:solidFill>
                <a:latin typeface="Arial"/>
                <a:cs typeface="Arial"/>
              </a:rPr>
              <a:t>fetoprotein, </a:t>
            </a:r>
            <a:r>
              <a:rPr lang="en-GB" sz="1400" dirty="0" smtClean="0">
                <a:solidFill>
                  <a:srgbClr val="4D4D4D"/>
                </a:solidFill>
                <a:latin typeface="Arial"/>
                <a:cs typeface="Arial"/>
              </a:rPr>
              <a:t>extra-hepatic </a:t>
            </a:r>
            <a:r>
              <a:rPr lang="en-GB" sz="1400" dirty="0">
                <a:solidFill>
                  <a:srgbClr val="4D4D4D"/>
                </a:solidFill>
                <a:latin typeface="Arial"/>
                <a:cs typeface="Arial"/>
              </a:rPr>
              <a:t>spread, macroscopic vascular </a:t>
            </a:r>
            <a:r>
              <a:rPr lang="en-GB" sz="1400" dirty="0" smtClean="0">
                <a:solidFill>
                  <a:srgbClr val="4D4D4D"/>
                </a:solidFill>
                <a:latin typeface="Arial"/>
                <a:cs typeface="Arial"/>
              </a:rPr>
              <a:t>invasion</a:t>
            </a:r>
            <a:endParaRPr lang="en-GB" sz="1400" dirty="0">
              <a:solidFill>
                <a:srgbClr val="4D4D4D"/>
              </a:solidFill>
              <a:latin typeface="Arial"/>
              <a:cs typeface="Arial"/>
            </a:endParaRPr>
          </a:p>
        </p:txBody>
      </p:sp>
      <p:sp>
        <p:nvSpPr>
          <p:cNvPr id="22" name="Rectangle 9"/>
          <p:cNvSpPr txBox="1">
            <a:spLocks noChangeArrowheads="1"/>
          </p:cNvSpPr>
          <p:nvPr/>
        </p:nvSpPr>
        <p:spPr bwMode="auto">
          <a:xfrm>
            <a:off x="365124" y="5550012"/>
            <a:ext cx="4130676" cy="76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a:t>
            </a:r>
          </a:p>
          <a:p>
            <a:pPr>
              <a:buClr>
                <a:srgbClr val="043882"/>
              </a:buClr>
            </a:pPr>
            <a:r>
              <a:rPr lang="en-GB" dirty="0" smtClean="0"/>
              <a:t>OS</a:t>
            </a:r>
            <a:endParaRPr lang="en-GB" kern="0" dirty="0" smtClean="0"/>
          </a:p>
        </p:txBody>
      </p:sp>
      <p:sp>
        <p:nvSpPr>
          <p:cNvPr id="23" name="Content Placeholder 26"/>
          <p:cNvSpPr txBox="1">
            <a:spLocks/>
          </p:cNvSpPr>
          <p:nvPr/>
        </p:nvSpPr>
        <p:spPr>
          <a:xfrm>
            <a:off x="4648200" y="5550012"/>
            <a:ext cx="4130675" cy="7651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dirty="0"/>
              <a:t>PFS, TTP, RR and DCR</a:t>
            </a:r>
            <a:endParaRPr lang="en-US" dirty="0"/>
          </a:p>
        </p:txBody>
      </p:sp>
    </p:spTree>
    <p:custDataLst>
      <p:tags r:id="rId1"/>
    </p:custDataLst>
    <p:extLst>
      <p:ext uri="{BB962C8B-B14F-4D97-AF65-F5344CB8AC3E}">
        <p14:creationId xmlns:p14="http://schemas.microsoft.com/office/powerpoint/2010/main" val="18991816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LBA-03</a:t>
            </a:r>
            <a:r>
              <a:rPr lang="en-GB" dirty="0"/>
              <a:t>: Efficacy and safety of </a:t>
            </a:r>
            <a:r>
              <a:rPr lang="en-GB" dirty="0" err="1"/>
              <a:t>regorafenib</a:t>
            </a:r>
            <a:r>
              <a:rPr lang="en-GB" dirty="0"/>
              <a:t> versus placebo in patients with hepatocellular carcinoma (HCC) progressing on </a:t>
            </a:r>
            <a:r>
              <a:rPr lang="en-GB" dirty="0" err="1"/>
              <a:t>sorafenib</a:t>
            </a:r>
            <a:r>
              <a:rPr lang="en-GB" dirty="0"/>
              <a:t>: Results of the international, randomized phase 3 RESORCE </a:t>
            </a:r>
            <a:r>
              <a:rPr lang="en-GB" dirty="0" smtClean="0"/>
              <a:t>trial – </a:t>
            </a:r>
            <a:r>
              <a:rPr lang="en-GB" dirty="0" err="1" smtClean="0"/>
              <a:t>Bruix</a:t>
            </a:r>
            <a:r>
              <a:rPr lang="en-GB" dirty="0" smtClean="0"/>
              <a:t> J, </a:t>
            </a:r>
            <a:r>
              <a:rPr lang="en-GB" dirty="0"/>
              <a:t>et </a:t>
            </a:r>
            <a:r>
              <a:rPr lang="en-GB" dirty="0" smtClean="0"/>
              <a:t>al </a:t>
            </a:r>
            <a:endParaRPr lang="en-GB" dirty="0"/>
          </a:p>
        </p:txBody>
      </p:sp>
      <p:sp>
        <p:nvSpPr>
          <p:cNvPr id="14" name="Text Placeholder 13"/>
          <p:cNvSpPr>
            <a:spLocks noGrp="1"/>
          </p:cNvSpPr>
          <p:nvPr>
            <p:ph type="body" sz="quarter" idx="10"/>
          </p:nvPr>
        </p:nvSpPr>
        <p:spPr>
          <a:xfrm>
            <a:off x="365125" y="6096000"/>
            <a:ext cx="4404995" cy="487363"/>
          </a:xfrm>
        </p:spPr>
        <p:txBody>
          <a:bodyPr/>
          <a:lstStyle/>
          <a:p>
            <a:r>
              <a:rPr lang="en-GB" dirty="0" smtClean="0"/>
              <a:t>*Complete and partial responses + stable disease by </a:t>
            </a:r>
            <a:r>
              <a:rPr lang="en-GB" dirty="0" err="1" smtClean="0"/>
              <a:t>mRECIST</a:t>
            </a:r>
            <a:r>
              <a:rPr lang="en-GB" dirty="0"/>
              <a:t>.</a:t>
            </a:r>
          </a:p>
        </p:txBody>
      </p:sp>
      <p:sp>
        <p:nvSpPr>
          <p:cNvPr id="15" name="Text Placeholder 14"/>
          <p:cNvSpPr>
            <a:spLocks noGrp="1"/>
          </p:cNvSpPr>
          <p:nvPr>
            <p:ph type="body" sz="quarter" idx="11"/>
          </p:nvPr>
        </p:nvSpPr>
        <p:spPr/>
        <p:txBody>
          <a:bodyPr/>
          <a:lstStyle/>
          <a:p>
            <a:r>
              <a:rPr lang="en-GB" b="1" dirty="0"/>
              <a:t>Note: Based on data from abstract only</a:t>
            </a:r>
          </a:p>
          <a:p>
            <a:r>
              <a:rPr lang="en-GB" dirty="0" err="1" smtClean="0"/>
              <a:t>Bruix</a:t>
            </a:r>
            <a:r>
              <a:rPr lang="en-GB" dirty="0" smtClean="0"/>
              <a:t> </a:t>
            </a:r>
            <a:r>
              <a:rPr lang="en-GB" dirty="0"/>
              <a:t>et </a:t>
            </a:r>
            <a:r>
              <a:rPr lang="en-GB" dirty="0" smtClean="0"/>
              <a:t>al. Ann </a:t>
            </a:r>
            <a:r>
              <a:rPr lang="en-GB" dirty="0" err="1" smtClean="0"/>
              <a:t>Oncol</a:t>
            </a:r>
            <a:r>
              <a:rPr lang="en-GB" dirty="0" smtClean="0"/>
              <a:t> 2016; 27 (</a:t>
            </a:r>
            <a:r>
              <a:rPr lang="en-GB" dirty="0" err="1" smtClean="0"/>
              <a:t>suppl</a:t>
            </a:r>
            <a:r>
              <a:rPr lang="en-GB" dirty="0" smtClean="0"/>
              <a:t> 2): </a:t>
            </a:r>
            <a:r>
              <a:rPr lang="en-GB" dirty="0" err="1" smtClean="0"/>
              <a:t>abstr</a:t>
            </a:r>
            <a:r>
              <a:rPr lang="en-GB" dirty="0" smtClean="0"/>
              <a:t> LBA-03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Key results</a:t>
            </a:r>
          </a:p>
          <a:p>
            <a:pPr marL="0" indent="0">
              <a:buClr>
                <a:srgbClr val="043882"/>
              </a:buClr>
              <a:buFontTx/>
              <a:buNone/>
            </a:pPr>
            <a:r>
              <a:rPr lang="en-GB" b="1" dirty="0" smtClean="0"/>
              <a:t> </a:t>
            </a:r>
            <a:r>
              <a:rPr lang="en-GB" dirty="0" smtClean="0"/>
              <a:t> </a:t>
            </a:r>
          </a:p>
          <a:p>
            <a:pPr>
              <a:buClr>
                <a:srgbClr val="043882"/>
              </a:buClr>
            </a:pPr>
            <a:endParaRPr lang="en-GB" dirty="0" smtClean="0"/>
          </a:p>
          <a:p>
            <a:pPr>
              <a:buClr>
                <a:srgbClr val="043882"/>
              </a:buClr>
            </a:pPr>
            <a:endParaRPr lang="en-GB" dirty="0"/>
          </a:p>
          <a:p>
            <a:pPr>
              <a:buClr>
                <a:srgbClr val="043882"/>
              </a:buClr>
            </a:pPr>
            <a:endParaRPr lang="en-GB" dirty="0" smtClean="0"/>
          </a:p>
          <a:p>
            <a:pPr>
              <a:buClr>
                <a:srgbClr val="043882"/>
              </a:buClr>
            </a:pPr>
            <a:endParaRPr lang="en-GB" dirty="0"/>
          </a:p>
          <a:p>
            <a:pPr>
              <a:buClr>
                <a:srgbClr val="043882"/>
              </a:buClr>
            </a:pPr>
            <a:endParaRPr lang="en-GB" dirty="0" smtClean="0"/>
          </a:p>
          <a:p>
            <a:pPr>
              <a:buClr>
                <a:srgbClr val="043882"/>
              </a:buClr>
            </a:pPr>
            <a:endParaRPr lang="en-GB" dirty="0"/>
          </a:p>
          <a:p>
            <a:pPr>
              <a:buClr>
                <a:srgbClr val="043882"/>
              </a:buClr>
            </a:pPr>
            <a:endParaRPr lang="en-GB" dirty="0" smtClean="0"/>
          </a:p>
          <a:p>
            <a:pPr>
              <a:buClr>
                <a:srgbClr val="043882"/>
              </a:buClr>
            </a:pPr>
            <a:endParaRPr lang="en-GB" dirty="0"/>
          </a:p>
          <a:p>
            <a:pPr>
              <a:buClr>
                <a:srgbClr val="043882"/>
              </a:buClr>
            </a:pPr>
            <a:r>
              <a:rPr lang="en-GB" dirty="0" smtClean="0"/>
              <a:t>There was a 38% reduction </a:t>
            </a:r>
            <a:r>
              <a:rPr lang="en-GB" dirty="0"/>
              <a:t>in the risk of death </a:t>
            </a:r>
            <a:r>
              <a:rPr lang="en-GB" dirty="0" smtClean="0"/>
              <a:t>in the regorafenib group compared with the placebo group (</a:t>
            </a:r>
            <a:r>
              <a:rPr lang="en-GB" dirty="0"/>
              <a:t>HR 0.62; 95% CI </a:t>
            </a:r>
            <a:r>
              <a:rPr lang="en-GB" dirty="0" smtClean="0"/>
              <a:t>0.50, 0.78</a:t>
            </a:r>
            <a:r>
              <a:rPr lang="en-GB" dirty="0"/>
              <a:t>; </a:t>
            </a:r>
            <a:r>
              <a:rPr lang="en-GB" dirty="0" smtClean="0"/>
              <a:t>p&lt;0.001</a:t>
            </a:r>
            <a:r>
              <a:rPr lang="en-GB" dirty="0"/>
              <a:t>)</a:t>
            </a:r>
          </a:p>
          <a:p>
            <a:pPr>
              <a:buClr>
                <a:srgbClr val="043882"/>
              </a:buClr>
            </a:pPr>
            <a:r>
              <a:rPr lang="en-GB" dirty="0" smtClean="0"/>
              <a:t>Compared with placebo, the </a:t>
            </a:r>
            <a:r>
              <a:rPr lang="en-GB" dirty="0"/>
              <a:t>risk of progression or death with </a:t>
            </a:r>
            <a:r>
              <a:rPr lang="en-GB" dirty="0" smtClean="0"/>
              <a:t>regorafenib reduced by 54% (</a:t>
            </a:r>
            <a:r>
              <a:rPr lang="en-GB" dirty="0"/>
              <a:t>HR 0.46; </a:t>
            </a:r>
            <a:r>
              <a:rPr lang="en-GB" dirty="0" smtClean="0"/>
              <a:t>95% CI 0.37, 0.56</a:t>
            </a:r>
            <a:r>
              <a:rPr lang="en-GB" dirty="0"/>
              <a:t>; </a:t>
            </a:r>
            <a:r>
              <a:rPr lang="en-GB" dirty="0" smtClean="0"/>
              <a:t>p&lt;0.001</a:t>
            </a:r>
            <a:r>
              <a:rPr lang="en-GB" dirty="0"/>
              <a:t>)</a:t>
            </a:r>
          </a:p>
          <a:p>
            <a:pPr marL="0" indent="0">
              <a:buClr>
                <a:srgbClr val="043882"/>
              </a:buClr>
              <a:buFontTx/>
              <a:buNone/>
            </a:pPr>
            <a:r>
              <a:rPr lang="en-GB" dirty="0" smtClean="0"/>
              <a:t> </a:t>
            </a:r>
          </a:p>
          <a:p>
            <a:pPr marL="252412" lvl="1" indent="0">
              <a:buClr>
                <a:srgbClr val="043882"/>
              </a:buClr>
              <a:buFontTx/>
              <a:buNone/>
            </a:pPr>
            <a:endParaRPr lang="en-GB" dirty="0" smtClean="0"/>
          </a:p>
          <a:p>
            <a:pPr marL="0" indent="0">
              <a:buClr>
                <a:srgbClr val="043882"/>
              </a:buClr>
              <a:buFontTx/>
              <a:buNone/>
            </a:pP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3106256894"/>
              </p:ext>
            </p:extLst>
          </p:nvPr>
        </p:nvGraphicFramePr>
        <p:xfrm>
          <a:off x="395287" y="1700543"/>
          <a:ext cx="8424863" cy="2301082"/>
        </p:xfrm>
        <a:graphic>
          <a:graphicData uri="http://schemas.openxmlformats.org/drawingml/2006/table">
            <a:tbl>
              <a:tblPr firstRow="1" bandRow="1">
                <a:tableStyleId>{69012ECD-51FC-41F1-AA8D-1B2483CD663E}</a:tableStyleId>
              </a:tblPr>
              <a:tblGrid>
                <a:gridCol w="2457325"/>
                <a:gridCol w="1543329"/>
                <a:gridCol w="1172930"/>
                <a:gridCol w="967153"/>
                <a:gridCol w="1306685"/>
                <a:gridCol w="977441"/>
              </a:tblGrid>
              <a:tr h="579120">
                <a:tc>
                  <a:txBody>
                    <a:bodyPr/>
                    <a:lstStyle/>
                    <a:p>
                      <a:pPr algn="l" fontAlgn="base"/>
                      <a:endParaRPr lang="en-GB" sz="1600" b="0" dirty="0">
                        <a:effectLst/>
                        <a:latin typeface="inheri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600" dirty="0" smtClean="0">
                          <a:solidFill>
                            <a:schemeClr val="tx2"/>
                          </a:solidFill>
                          <a:effectLst/>
                        </a:rPr>
                        <a:t>Regorafenib (n=379)</a:t>
                      </a:r>
                      <a:endParaRPr lang="en-GB" sz="1600" b="0" dirty="0">
                        <a:solidFill>
                          <a:schemeClr val="tx2"/>
                        </a:solidFill>
                        <a:effectLst/>
                        <a:latin typeface="inheri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600" dirty="0" smtClean="0">
                          <a:solidFill>
                            <a:schemeClr val="tx2"/>
                          </a:solidFill>
                          <a:effectLst/>
                        </a:rPr>
                        <a:t>Placebo (n=194)</a:t>
                      </a:r>
                      <a:endParaRPr lang="en-GB" sz="1600" b="0" dirty="0">
                        <a:solidFill>
                          <a:schemeClr val="tx2"/>
                        </a:solidFill>
                        <a:effectLst/>
                        <a:latin typeface="inheri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600" dirty="0" smtClean="0">
                          <a:solidFill>
                            <a:schemeClr val="tx2"/>
                          </a:solidFill>
                          <a:effectLst/>
                        </a:rPr>
                        <a:t>HR</a:t>
                      </a:r>
                      <a:endParaRPr lang="en-GB" sz="1600" b="0" dirty="0">
                        <a:solidFill>
                          <a:schemeClr val="tx2"/>
                        </a:solidFill>
                        <a:effectLst/>
                        <a:latin typeface="inheri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600" dirty="0">
                          <a:solidFill>
                            <a:schemeClr val="tx2"/>
                          </a:solidFill>
                          <a:effectLst/>
                        </a:rPr>
                        <a:t>95</a:t>
                      </a:r>
                      <a:r>
                        <a:rPr lang="en-GB" sz="1600" dirty="0" smtClean="0">
                          <a:solidFill>
                            <a:schemeClr val="tx2"/>
                          </a:solidFill>
                          <a:effectLst/>
                        </a:rPr>
                        <a:t>% CI</a:t>
                      </a:r>
                      <a:endParaRPr lang="en-GB" sz="1600" b="0" dirty="0">
                        <a:solidFill>
                          <a:schemeClr val="tx2"/>
                        </a:solidFill>
                        <a:effectLst/>
                        <a:latin typeface="inheri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600" dirty="0" smtClean="0">
                          <a:solidFill>
                            <a:schemeClr val="tx2"/>
                          </a:solidFill>
                          <a:effectLst/>
                        </a:rPr>
                        <a:t>p-value</a:t>
                      </a:r>
                      <a:endParaRPr lang="en-GB" sz="1600" b="0" dirty="0">
                        <a:solidFill>
                          <a:schemeClr val="tx2"/>
                        </a:solidFill>
                        <a:effectLst/>
                        <a:latin typeface="inheri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5602">
                <a:tc>
                  <a:txBody>
                    <a:bodyPr/>
                    <a:lstStyle/>
                    <a:p>
                      <a:pPr algn="l" fontAlgn="base"/>
                      <a:r>
                        <a:rPr lang="en-GB" sz="1600" dirty="0" smtClean="0">
                          <a:effectLst/>
                        </a:rPr>
                        <a:t>Median OS, months </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en-GB" sz="1600" dirty="0" smtClean="0">
                          <a:effectLst/>
                        </a:rPr>
                        <a:t>10.6</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en-GB" sz="1600" dirty="0" smtClean="0">
                          <a:effectLst/>
                        </a:rPr>
                        <a:t>7.8</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en-GB" sz="1600" b="0" dirty="0" smtClean="0">
                          <a:effectLst/>
                          <a:latin typeface="Arial"/>
                          <a:cs typeface="Arial"/>
                        </a:rPr>
                        <a:t>–</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en-GB" sz="1600" b="0" dirty="0" smtClean="0">
                          <a:effectLst/>
                          <a:latin typeface="+mn-lt"/>
                          <a:cs typeface="+mn-cs"/>
                        </a:rPr>
                        <a:t>–</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en-GB" sz="1600" b="0" dirty="0" smtClean="0">
                          <a:effectLst/>
                          <a:latin typeface="+mn-lt"/>
                          <a:cs typeface="+mn-cs"/>
                        </a:rPr>
                        <a:t>–</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23850">
                <a:tc>
                  <a:txBody>
                    <a:bodyPr/>
                    <a:lstStyle/>
                    <a:p>
                      <a:pPr algn="l" fontAlgn="base"/>
                      <a:r>
                        <a:rPr lang="en-GB" sz="1600" dirty="0" smtClean="0">
                          <a:effectLst/>
                        </a:rPr>
                        <a:t>Median</a:t>
                      </a:r>
                      <a:r>
                        <a:rPr lang="en-GB" sz="1600" baseline="0" dirty="0" smtClean="0">
                          <a:effectLst/>
                        </a:rPr>
                        <a:t> PFS, months </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85725" indent="0" algn="ctr" fontAlgn="base"/>
                      <a:r>
                        <a:rPr lang="en-GB" sz="1600" b="0" dirty="0" smtClean="0">
                          <a:effectLst/>
                          <a:latin typeface="inherit"/>
                        </a:rPr>
                        <a:t>3.1</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85725" indent="0" algn="ctr" fontAlgn="base"/>
                      <a:r>
                        <a:rPr lang="en-GB" sz="1600" dirty="0" smtClean="0">
                          <a:effectLst/>
                        </a:rPr>
                        <a:t>1.5</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85725" indent="0" algn="ctr" fontAlgn="base"/>
                      <a:r>
                        <a:rPr lang="en-GB" sz="1600" b="0" dirty="0" smtClean="0">
                          <a:effectLst/>
                          <a:latin typeface="+mn-lt"/>
                          <a:cs typeface="+mn-cs"/>
                        </a:rPr>
                        <a:t>–</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85725" indent="0" algn="ctr" fontAlgn="base"/>
                      <a:r>
                        <a:rPr lang="en-GB" sz="1600" b="0" dirty="0" smtClean="0">
                          <a:effectLst/>
                          <a:latin typeface="+mn-lt"/>
                          <a:cs typeface="+mn-cs"/>
                        </a:rPr>
                        <a:t>–</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85725" indent="0" algn="ctr" fontAlgn="base">
                        <a:tabLst>
                          <a:tab pos="85725" algn="l"/>
                        </a:tabLst>
                      </a:pPr>
                      <a:r>
                        <a:rPr lang="en-GB" sz="1600" b="0" dirty="0" smtClean="0">
                          <a:effectLst/>
                          <a:latin typeface="+mn-lt"/>
                          <a:cs typeface="+mn-cs"/>
                        </a:rPr>
                        <a:t>–</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50520">
                <a:tc>
                  <a:txBody>
                    <a:bodyPr/>
                    <a:lstStyle/>
                    <a:p>
                      <a:pPr algn="l" fontAlgn="base"/>
                      <a:r>
                        <a:rPr lang="en-GB" sz="1600" dirty="0" smtClean="0">
                          <a:effectLst/>
                        </a:rPr>
                        <a:t>Median TTP, months </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en-GB" sz="1600" dirty="0" smtClean="0">
                          <a:effectLst/>
                        </a:rPr>
                        <a:t>3.2</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en-GB" sz="1600" dirty="0" smtClean="0">
                          <a:effectLst/>
                        </a:rPr>
                        <a:t>1.5</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en-GB" sz="1600" dirty="0" smtClean="0">
                          <a:effectLst/>
                        </a:rPr>
                        <a:t>0.44</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en-GB" sz="1600" dirty="0" smtClean="0">
                          <a:effectLst/>
                        </a:rPr>
                        <a:t>0.36, 0.55</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en-GB" sz="1600" dirty="0" smtClean="0">
                          <a:effectLst/>
                        </a:rPr>
                        <a:t>&lt;0.001</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3375">
                <a:tc>
                  <a:txBody>
                    <a:bodyPr/>
                    <a:lstStyle/>
                    <a:p>
                      <a:pPr algn="l" fontAlgn="base"/>
                      <a:r>
                        <a:rPr lang="en-GB" sz="1600" b="0" baseline="0" dirty="0" smtClean="0">
                          <a:effectLst/>
                          <a:latin typeface="inherit"/>
                        </a:rPr>
                        <a:t>ORR, % </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5725" indent="0" algn="ctr" fontAlgn="base"/>
                      <a:r>
                        <a:rPr lang="en-GB" sz="1600" b="0" dirty="0" smtClean="0">
                          <a:effectLst/>
                          <a:latin typeface="inherit"/>
                        </a:rPr>
                        <a:t>10.6</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5725" indent="0" algn="ctr" fontAlgn="base"/>
                      <a:r>
                        <a:rPr lang="en-GB" sz="1600" b="0" dirty="0" smtClean="0">
                          <a:effectLst/>
                          <a:latin typeface="inherit"/>
                        </a:rPr>
                        <a:t>4.1</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5725" indent="0" algn="ctr" fontAlgn="base"/>
                      <a:r>
                        <a:rPr lang="en-GB" sz="1600" b="0" dirty="0" smtClean="0">
                          <a:effectLst/>
                          <a:latin typeface="+mn-lt"/>
                          <a:cs typeface="+mn-cs"/>
                        </a:rPr>
                        <a:t>–</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5725" indent="0" algn="ctr" fontAlgn="base"/>
                      <a:r>
                        <a:rPr lang="en-GB" sz="1600" b="0" dirty="0" smtClean="0">
                          <a:effectLst/>
                          <a:latin typeface="+mn-lt"/>
                          <a:cs typeface="+mn-cs"/>
                        </a:rPr>
                        <a:t>–</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5725" indent="0" algn="ctr" fontAlgn="base"/>
                      <a:r>
                        <a:rPr lang="en-GB" sz="1600" b="0" dirty="0" smtClean="0">
                          <a:effectLst/>
                          <a:latin typeface="inherit"/>
                        </a:rPr>
                        <a:t>0.005</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33375">
                <a:tc>
                  <a:txBody>
                    <a:bodyPr/>
                    <a:lstStyle/>
                    <a:p>
                      <a:pPr algn="l" fontAlgn="base"/>
                      <a:r>
                        <a:rPr lang="en-GB" sz="1600" b="0" dirty="0" smtClean="0">
                          <a:effectLst/>
                          <a:latin typeface="inherit"/>
                        </a:rPr>
                        <a:t>DCR*, %</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en-GB" sz="1600" b="0" dirty="0" smtClean="0">
                          <a:effectLst/>
                          <a:latin typeface="inherit"/>
                        </a:rPr>
                        <a:t>65.2</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en-GB" sz="1600" b="0" dirty="0" smtClean="0">
                          <a:effectLst/>
                          <a:latin typeface="inherit"/>
                        </a:rPr>
                        <a:t>36.1</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en-GB" sz="1600" b="0" dirty="0" smtClean="0">
                          <a:effectLst/>
                          <a:latin typeface="+mn-lt"/>
                          <a:cs typeface="+mn-cs"/>
                        </a:rPr>
                        <a:t>–</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en-GB" sz="1600" b="0" dirty="0" smtClean="0">
                          <a:effectLst/>
                          <a:latin typeface="+mn-lt"/>
                          <a:cs typeface="+mn-cs"/>
                        </a:rPr>
                        <a:t>–</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en-GB" sz="1600" b="0" dirty="0" smtClean="0">
                          <a:effectLst/>
                          <a:latin typeface="inherit"/>
                        </a:rPr>
                        <a:t>&lt;0.001</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940441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LBA-03</a:t>
            </a:r>
            <a:r>
              <a:rPr lang="en-GB" dirty="0"/>
              <a:t>: Efficacy and safety of </a:t>
            </a:r>
            <a:r>
              <a:rPr lang="en-GB" dirty="0" err="1"/>
              <a:t>regorafenib</a:t>
            </a:r>
            <a:r>
              <a:rPr lang="en-GB" dirty="0"/>
              <a:t> versus placebo in patients with hepatocellular carcinoma (HCC) progressing on </a:t>
            </a:r>
            <a:r>
              <a:rPr lang="en-GB" dirty="0" err="1"/>
              <a:t>sorafenib</a:t>
            </a:r>
            <a:r>
              <a:rPr lang="en-GB" dirty="0"/>
              <a:t>: Results of the international, randomized phase 3 RESORCE </a:t>
            </a:r>
            <a:r>
              <a:rPr lang="en-GB" dirty="0" smtClean="0"/>
              <a:t>trial – </a:t>
            </a:r>
            <a:r>
              <a:rPr lang="en-GB" dirty="0" err="1" smtClean="0"/>
              <a:t>Bruix</a:t>
            </a:r>
            <a:r>
              <a:rPr lang="en-GB" dirty="0" smtClean="0"/>
              <a:t> J,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b="1" dirty="0"/>
              <a:t>Note: Based on data from abstract only</a:t>
            </a:r>
          </a:p>
          <a:p>
            <a:r>
              <a:rPr lang="en-GB" dirty="0" err="1" smtClean="0"/>
              <a:t>Bruix</a:t>
            </a:r>
            <a:r>
              <a:rPr lang="en-GB" dirty="0" smtClean="0"/>
              <a:t> </a:t>
            </a:r>
            <a:r>
              <a:rPr lang="en-GB" dirty="0"/>
              <a:t>et </a:t>
            </a:r>
            <a:r>
              <a:rPr lang="en-GB" dirty="0" smtClean="0"/>
              <a:t>al. Ann </a:t>
            </a:r>
            <a:r>
              <a:rPr lang="en-GB" dirty="0" err="1" smtClean="0"/>
              <a:t>Oncol</a:t>
            </a:r>
            <a:r>
              <a:rPr lang="en-GB" dirty="0" smtClean="0"/>
              <a:t> 2016; 27 (</a:t>
            </a:r>
            <a:r>
              <a:rPr lang="en-GB" dirty="0" err="1" smtClean="0"/>
              <a:t>suppl</a:t>
            </a:r>
            <a:r>
              <a:rPr lang="en-GB" dirty="0" smtClean="0"/>
              <a:t> 2): </a:t>
            </a:r>
            <a:r>
              <a:rPr lang="en-GB" dirty="0" err="1" smtClean="0"/>
              <a:t>abstr</a:t>
            </a:r>
            <a:r>
              <a:rPr lang="en-GB" dirty="0" smtClean="0"/>
              <a:t> LBA-03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Key results (cont.)</a:t>
            </a:r>
            <a:endParaRPr lang="en-GB" dirty="0" smtClean="0"/>
          </a:p>
          <a:p>
            <a:pPr marL="252412" lvl="1" indent="0">
              <a:buClr>
                <a:srgbClr val="043882"/>
              </a:buClr>
              <a:buFontTx/>
              <a:buNone/>
            </a:pPr>
            <a:r>
              <a:rPr lang="en-GB" dirty="0" smtClean="0"/>
              <a:t> </a:t>
            </a:r>
            <a:endParaRPr lang="en-GB" dirty="0"/>
          </a:p>
          <a:p>
            <a:pPr marL="0" indent="0">
              <a:buClr>
                <a:srgbClr val="043882"/>
              </a:buClr>
              <a:buFontTx/>
              <a:buNone/>
            </a:pPr>
            <a:r>
              <a:rPr lang="en-GB" dirty="0" smtClean="0"/>
              <a:t> </a:t>
            </a:r>
          </a:p>
          <a:p>
            <a:pPr marL="252412" lvl="1" indent="0">
              <a:buClr>
                <a:srgbClr val="043882"/>
              </a:buClr>
              <a:buFontTx/>
              <a:buNone/>
            </a:pPr>
            <a:endParaRPr lang="en-GB" dirty="0" smtClean="0"/>
          </a:p>
          <a:p>
            <a:pPr marL="0" indent="0">
              <a:buClr>
                <a:srgbClr val="043882"/>
              </a:buClr>
              <a:buFontTx/>
              <a:buNone/>
            </a:pP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4067873525"/>
              </p:ext>
            </p:extLst>
          </p:nvPr>
        </p:nvGraphicFramePr>
        <p:xfrm>
          <a:off x="365124" y="1727836"/>
          <a:ext cx="8424862" cy="3798570"/>
        </p:xfrm>
        <a:graphic>
          <a:graphicData uri="http://schemas.openxmlformats.org/drawingml/2006/table">
            <a:tbl>
              <a:tblPr firstRow="1" bandRow="1">
                <a:tableStyleId>{69012ECD-51FC-41F1-AA8D-1B2483CD663E}</a:tableStyleId>
              </a:tblPr>
              <a:tblGrid>
                <a:gridCol w="5175360"/>
                <a:gridCol w="1746001"/>
                <a:gridCol w="1503501"/>
              </a:tblGrid>
              <a:tr h="579120">
                <a:tc>
                  <a:txBody>
                    <a:bodyPr/>
                    <a:lstStyle/>
                    <a:p>
                      <a:pPr algn="l" fontAlgn="base"/>
                      <a:endParaRPr lang="en-GB" sz="1600" b="1" dirty="0">
                        <a:solidFill>
                          <a:schemeClr val="tx2"/>
                        </a:solidFill>
                        <a:effectLst/>
                        <a:latin typeface="inheri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600" dirty="0" smtClean="0">
                          <a:solidFill>
                            <a:schemeClr val="tx2"/>
                          </a:solidFill>
                          <a:effectLst/>
                        </a:rPr>
                        <a:t>Regorafenib (n=379)</a:t>
                      </a:r>
                      <a:endParaRPr lang="en-GB" sz="1600" b="0" dirty="0">
                        <a:solidFill>
                          <a:schemeClr val="tx2"/>
                        </a:solidFill>
                        <a:effectLst/>
                        <a:latin typeface="inheri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r>
                        <a:rPr lang="en-GB" sz="1600" dirty="0" smtClean="0">
                          <a:solidFill>
                            <a:schemeClr val="tx2"/>
                          </a:solidFill>
                          <a:effectLst/>
                        </a:rPr>
                        <a:t>Placebo (n=194)</a:t>
                      </a:r>
                      <a:endParaRPr lang="en-GB" sz="1600" b="0" dirty="0">
                        <a:solidFill>
                          <a:schemeClr val="tx2"/>
                        </a:solidFill>
                        <a:effectLst/>
                        <a:latin typeface="inheri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9100">
                <a:tc>
                  <a:txBody>
                    <a:bodyPr/>
                    <a:lstStyle/>
                    <a:p>
                      <a:pPr algn="l" fontAlgn="base"/>
                      <a:r>
                        <a:rPr lang="en-GB" sz="1600" dirty="0" smtClean="0"/>
                        <a:t>Grade ≥3 AEs, % </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en-GB" sz="1600" b="0" dirty="0" smtClean="0">
                          <a:effectLst/>
                          <a:latin typeface="inherit"/>
                        </a:rPr>
                        <a:t>79.7</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en-GB" sz="1600" b="0" dirty="0" smtClean="0">
                          <a:effectLst/>
                          <a:latin typeface="inherit"/>
                        </a:rPr>
                        <a:t>58.5</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19100">
                <a:tc gridSpan="3">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GB" sz="1600" b="0" dirty="0" smtClean="0">
                          <a:effectLst/>
                          <a:latin typeface="inherit"/>
                        </a:rPr>
                        <a:t>Most common grade ≥3 AE, %</a:t>
                      </a: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hMerge="1">
                  <a:txBody>
                    <a:bodyPr/>
                    <a:lstStyle/>
                    <a:p>
                      <a:pPr marL="85725" indent="0" algn="ctr" fontAlgn="base"/>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85725" indent="0" algn="ctr" fontAlgn="base"/>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19100">
                <a:tc>
                  <a:txBody>
                    <a:bodyPr/>
                    <a:lstStyle/>
                    <a:p>
                      <a:pPr marL="0" indent="177800" algn="l" fontAlgn="base"/>
                      <a:r>
                        <a:rPr lang="en-GB" sz="1600" dirty="0" smtClean="0">
                          <a:effectLst/>
                        </a:rPr>
                        <a:t>Hypertension </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en-GB" sz="1600" dirty="0" smtClean="0">
                          <a:effectLst/>
                        </a:rPr>
                        <a:t>15.2</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en-GB" sz="1600" dirty="0" smtClean="0">
                          <a:effectLst/>
                        </a:rPr>
                        <a:t>4.7</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9575">
                <a:tc>
                  <a:txBody>
                    <a:bodyPr/>
                    <a:lstStyle/>
                    <a:p>
                      <a:pPr marL="0" indent="177800" algn="l" fontAlgn="base"/>
                      <a:r>
                        <a:rPr lang="en-GB" sz="1600" dirty="0" smtClean="0">
                          <a:effectLst/>
                        </a:rPr>
                        <a:t>Hand-foot skin reaction </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85725" indent="0" algn="ctr" fontAlgn="base"/>
                      <a:r>
                        <a:rPr lang="en-GB" sz="1600" b="0" dirty="0" smtClean="0">
                          <a:effectLst/>
                          <a:latin typeface="inherit"/>
                        </a:rPr>
                        <a:t>12.6</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85725" indent="0" algn="ctr" fontAlgn="base"/>
                      <a:r>
                        <a:rPr lang="en-GB" sz="1600" dirty="0" smtClean="0">
                          <a:effectLst/>
                        </a:rPr>
                        <a:t>0.5</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9575">
                <a:tc>
                  <a:txBody>
                    <a:bodyPr/>
                    <a:lstStyle/>
                    <a:p>
                      <a:pPr marL="0" indent="177800" algn="l" fontAlgn="base"/>
                      <a:r>
                        <a:rPr lang="en-GB" sz="1600" dirty="0" smtClean="0">
                          <a:effectLst/>
                        </a:rPr>
                        <a:t>Fatigue</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en-GB" sz="1600" dirty="0" smtClean="0">
                          <a:effectLst/>
                        </a:rPr>
                        <a:t>9.1</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en-GB" sz="1600" dirty="0" smtClean="0">
                          <a:effectLst/>
                        </a:rPr>
                        <a:t>4.7</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71475">
                <a:tc>
                  <a:txBody>
                    <a:bodyPr/>
                    <a:lstStyle/>
                    <a:p>
                      <a:pPr marL="0" indent="177800" algn="l" fontAlgn="base"/>
                      <a:r>
                        <a:rPr lang="en-GB" sz="1600" b="0" dirty="0" smtClean="0">
                          <a:effectLst/>
                          <a:latin typeface="inherit"/>
                        </a:rPr>
                        <a:t>Diarrhoea </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85725" indent="0" algn="ctr" fontAlgn="base"/>
                      <a:r>
                        <a:rPr lang="en-GB" sz="1600" b="0" dirty="0" smtClean="0">
                          <a:effectLst/>
                          <a:latin typeface="inherit"/>
                        </a:rPr>
                        <a:t>3.2</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85725" indent="0" algn="ctr" fontAlgn="base"/>
                      <a:r>
                        <a:rPr lang="en-GB" sz="1600" b="0" dirty="0" smtClean="0">
                          <a:effectLst/>
                          <a:latin typeface="inherit"/>
                        </a:rPr>
                        <a:t>0</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409575">
                <a:tc>
                  <a:txBody>
                    <a:bodyPr/>
                    <a:lstStyle/>
                    <a:p>
                      <a:pPr algn="l" fontAlgn="base"/>
                      <a:r>
                        <a:rPr lang="en-GB" sz="1600" b="0" dirty="0" smtClean="0">
                          <a:effectLst/>
                          <a:latin typeface="inherit"/>
                        </a:rPr>
                        <a:t>Dose modifications due to AEs, % </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en-GB" sz="1600" b="0" dirty="0" smtClean="0">
                          <a:effectLst/>
                          <a:latin typeface="inherit"/>
                        </a:rPr>
                        <a:t>68.2</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85725" indent="0" algn="ctr" fontAlgn="base"/>
                      <a:r>
                        <a:rPr lang="en-GB" sz="1600" b="0" dirty="0" smtClean="0">
                          <a:effectLst/>
                          <a:latin typeface="inherit"/>
                        </a:rPr>
                        <a:t>31.1</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61950">
                <a:tc>
                  <a:txBody>
                    <a:bodyPr/>
                    <a:lstStyle/>
                    <a:p>
                      <a:pPr algn="l" fontAlgn="base"/>
                      <a:r>
                        <a:rPr lang="en-GB" sz="1600" b="0" dirty="0" smtClean="0">
                          <a:effectLst/>
                          <a:latin typeface="inherit"/>
                        </a:rPr>
                        <a:t>Death up to 30 days after last dose,</a:t>
                      </a:r>
                      <a:r>
                        <a:rPr lang="en-GB" sz="1600" b="0" baseline="0" dirty="0" smtClean="0">
                          <a:effectLst/>
                          <a:latin typeface="inherit"/>
                        </a:rPr>
                        <a:t> %</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85725" indent="0" algn="ctr" fontAlgn="base"/>
                      <a:r>
                        <a:rPr lang="en-GB" sz="1600" b="0" dirty="0" smtClean="0">
                          <a:effectLst/>
                          <a:latin typeface="inherit"/>
                        </a:rPr>
                        <a:t>13.4</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85725" indent="0" algn="ctr" fontAlgn="base"/>
                      <a:r>
                        <a:rPr lang="en-GB" sz="1600" b="0" dirty="0" smtClean="0">
                          <a:effectLst/>
                          <a:latin typeface="inherit"/>
                        </a:rPr>
                        <a:t>19.7</a:t>
                      </a:r>
                      <a:endParaRPr lang="en-GB" sz="1600" b="0" dirty="0">
                        <a:effectLst/>
                        <a:latin typeface="inherit"/>
                      </a:endParaRPr>
                    </a:p>
                  </a:txBody>
                  <a:tcPr marL="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spTree>
    <p:custDataLst>
      <p:tags r:id="rId1"/>
    </p:custDataLst>
    <p:extLst>
      <p:ext uri="{BB962C8B-B14F-4D97-AF65-F5344CB8AC3E}">
        <p14:creationId xmlns:p14="http://schemas.microsoft.com/office/powerpoint/2010/main" val="35392803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LBA-03</a:t>
            </a:r>
            <a:r>
              <a:rPr lang="en-GB" dirty="0"/>
              <a:t>: Efficacy and safety of </a:t>
            </a:r>
            <a:r>
              <a:rPr lang="en-GB" dirty="0" err="1"/>
              <a:t>regorafenib</a:t>
            </a:r>
            <a:r>
              <a:rPr lang="en-GB" dirty="0"/>
              <a:t> versus placebo in patients with hepatocellular carcinoma (HCC) progressing on </a:t>
            </a:r>
            <a:r>
              <a:rPr lang="en-GB" dirty="0" err="1"/>
              <a:t>sorafenib</a:t>
            </a:r>
            <a:r>
              <a:rPr lang="en-GB" dirty="0"/>
              <a:t>: Results of the international, randomized phase 3 RESORCE </a:t>
            </a:r>
            <a:r>
              <a:rPr lang="en-GB" dirty="0" smtClean="0"/>
              <a:t>trial – </a:t>
            </a:r>
            <a:r>
              <a:rPr lang="en-GB" dirty="0" err="1" smtClean="0"/>
              <a:t>Bruix</a:t>
            </a:r>
            <a:r>
              <a:rPr lang="en-GB" dirty="0" smtClean="0"/>
              <a:t> J,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b="1" dirty="0"/>
              <a:t>Note: Based on data from abstract only</a:t>
            </a:r>
          </a:p>
          <a:p>
            <a:r>
              <a:rPr lang="en-GB" dirty="0" err="1" smtClean="0"/>
              <a:t>Bruix</a:t>
            </a:r>
            <a:r>
              <a:rPr lang="en-GB" dirty="0" smtClean="0"/>
              <a:t> </a:t>
            </a:r>
            <a:r>
              <a:rPr lang="en-GB" dirty="0"/>
              <a:t>et </a:t>
            </a:r>
            <a:r>
              <a:rPr lang="en-GB" dirty="0" smtClean="0"/>
              <a:t>al. Ann </a:t>
            </a:r>
            <a:r>
              <a:rPr lang="en-GB" dirty="0" err="1" smtClean="0"/>
              <a:t>Oncol</a:t>
            </a:r>
            <a:r>
              <a:rPr lang="en-GB" dirty="0" smtClean="0"/>
              <a:t> 2016; 27 (</a:t>
            </a:r>
            <a:r>
              <a:rPr lang="en-GB" dirty="0" err="1" smtClean="0"/>
              <a:t>suppl</a:t>
            </a:r>
            <a:r>
              <a:rPr lang="en-GB" dirty="0" smtClean="0"/>
              <a:t> 2): </a:t>
            </a:r>
            <a:r>
              <a:rPr lang="en-GB" dirty="0" err="1" smtClean="0"/>
              <a:t>abstr</a:t>
            </a:r>
            <a:r>
              <a:rPr lang="en-GB" dirty="0" smtClean="0"/>
              <a:t> LBA-03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Conclusions</a:t>
            </a:r>
            <a:endParaRPr lang="en-GB" dirty="0"/>
          </a:p>
          <a:p>
            <a:pPr>
              <a:buClr>
                <a:srgbClr val="043882"/>
              </a:buClr>
            </a:pPr>
            <a:r>
              <a:rPr lang="en-GB" b="1" dirty="0" smtClean="0"/>
              <a:t>In patients with HCC who had progressed under sorafenib, treatment with regorafenib </a:t>
            </a:r>
            <a:r>
              <a:rPr lang="en-GB" b="1" dirty="0"/>
              <a:t>significantly improved </a:t>
            </a:r>
            <a:r>
              <a:rPr lang="en-GB" b="1" dirty="0" smtClean="0"/>
              <a:t>OS</a:t>
            </a:r>
          </a:p>
          <a:p>
            <a:pPr>
              <a:buClr>
                <a:srgbClr val="043882"/>
              </a:buClr>
            </a:pPr>
            <a:r>
              <a:rPr lang="en-GB" b="1" dirty="0" smtClean="0"/>
              <a:t>Regorafenib therapy was well tolerated and observed AEs were in line with its known safety profile</a:t>
            </a:r>
            <a:endParaRPr lang="en-GB" b="1" dirty="0"/>
          </a:p>
        </p:txBody>
      </p:sp>
    </p:spTree>
    <p:custDataLst>
      <p:tags r:id="rId1"/>
    </p:custDataLst>
    <p:extLst>
      <p:ext uri="{BB962C8B-B14F-4D97-AF65-F5344CB8AC3E}">
        <p14:creationId xmlns:p14="http://schemas.microsoft.com/office/powerpoint/2010/main" val="15080851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2312" y="4406900"/>
            <a:ext cx="8180285" cy="1362075"/>
          </a:xfrm>
        </p:spPr>
        <p:txBody>
          <a:bodyPr/>
          <a:lstStyle/>
          <a:p>
            <a:r>
              <a:rPr lang="en-GB" dirty="0">
                <a:solidFill>
                  <a:schemeClr val="accent1"/>
                </a:solidFill>
                <a:uFill>
                  <a:solidFill>
                    <a:schemeClr val="accent1"/>
                  </a:solidFill>
                </a:uFill>
              </a:rPr>
              <a:t>Neuroendocrine tumour</a:t>
            </a:r>
            <a:endParaRPr lang="en-GB" dirty="0"/>
          </a:p>
        </p:txBody>
      </p:sp>
      <p:sp>
        <p:nvSpPr>
          <p:cNvPr id="4" name="Text Placeholder 3"/>
          <p:cNvSpPr>
            <a:spLocks noGrp="1"/>
          </p:cNvSpPr>
          <p:nvPr>
            <p:ph type="body" idx="1"/>
          </p:nvPr>
        </p:nvSpPr>
        <p:spPr/>
        <p:txBody>
          <a:bodyPr/>
          <a:lstStyle/>
          <a:p>
            <a:r>
              <a:rPr lang="en-GB" dirty="0"/>
              <a:t>Cancers of the pancreas, small bowel and </a:t>
            </a:r>
            <a:r>
              <a:rPr lang="en-GB" dirty="0" smtClean="0"/>
              <a:t/>
            </a:r>
            <a:br>
              <a:rPr lang="en-GB" dirty="0" smtClean="0"/>
            </a:br>
            <a:r>
              <a:rPr lang="en-GB" dirty="0" err="1" smtClean="0"/>
              <a:t>hepatobiliary</a:t>
            </a:r>
            <a:r>
              <a:rPr lang="en-GB" dirty="0" smtClean="0"/>
              <a:t> </a:t>
            </a:r>
            <a:r>
              <a:rPr lang="en-GB" dirty="0"/>
              <a:t>tract</a:t>
            </a:r>
          </a:p>
        </p:txBody>
      </p:sp>
    </p:spTree>
    <p:extLst>
      <p:ext uri="{BB962C8B-B14F-4D97-AF65-F5344CB8AC3E}">
        <p14:creationId xmlns:p14="http://schemas.microsoft.com/office/powerpoint/2010/main" val="11744115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O-009</a:t>
            </a:r>
            <a:r>
              <a:rPr lang="en-GB" dirty="0"/>
              <a:t>: NETTER-1 phase III: Efficacy and safety results in patients with </a:t>
            </a:r>
            <a:r>
              <a:rPr lang="en-GB" dirty="0" err="1"/>
              <a:t>midgut</a:t>
            </a:r>
            <a:r>
              <a:rPr lang="en-GB" dirty="0"/>
              <a:t> neuroendocrine </a:t>
            </a:r>
            <a:r>
              <a:rPr lang="en-GB" dirty="0" err="1"/>
              <a:t>tumors</a:t>
            </a:r>
            <a:r>
              <a:rPr lang="en-GB" dirty="0"/>
              <a:t> treated with 177Lu-dotatate </a:t>
            </a:r>
            <a:r>
              <a:rPr lang="en-GB" dirty="0" smtClean="0"/>
              <a:t/>
            </a:r>
            <a:br>
              <a:rPr lang="en-GB" dirty="0" smtClean="0"/>
            </a:br>
            <a:r>
              <a:rPr lang="en-GB" dirty="0" smtClean="0"/>
              <a:t>– </a:t>
            </a:r>
            <a:r>
              <a:rPr lang="en-GB" dirty="0" err="1" smtClean="0"/>
              <a:t>Ruszniewski</a:t>
            </a:r>
            <a:r>
              <a:rPr lang="en-GB" dirty="0" smtClean="0"/>
              <a:t> P,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dirty="0" err="1" smtClean="0"/>
              <a:t>Ruszniewski</a:t>
            </a:r>
            <a:r>
              <a:rPr lang="en-GB" dirty="0" smtClean="0"/>
              <a:t> 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O-009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Study objective</a:t>
            </a:r>
            <a:r>
              <a:rPr lang="en-GB" dirty="0" smtClean="0"/>
              <a:t> </a:t>
            </a:r>
          </a:p>
          <a:p>
            <a:pPr>
              <a:buClr>
                <a:srgbClr val="043882"/>
              </a:buClr>
            </a:pPr>
            <a:r>
              <a:rPr lang="en-GB" dirty="0" smtClean="0"/>
              <a:t>To </a:t>
            </a:r>
            <a:r>
              <a:rPr lang="en-GB" dirty="0"/>
              <a:t>evaluate the efficacy and safety of </a:t>
            </a:r>
            <a:r>
              <a:rPr lang="en-GB" baseline="30000" dirty="0" smtClean="0"/>
              <a:t>177</a:t>
            </a:r>
            <a:r>
              <a:rPr lang="en-GB" dirty="0" smtClean="0"/>
              <a:t>Lu-dotatate compared with octreotide LAR in </a:t>
            </a:r>
            <a:r>
              <a:rPr lang="en-GB" dirty="0"/>
              <a:t>patients with advanced, progressive </a:t>
            </a:r>
            <a:r>
              <a:rPr lang="en-GB" dirty="0" err="1" smtClean="0"/>
              <a:t>somatostatin</a:t>
            </a:r>
            <a:r>
              <a:rPr lang="en-GB" dirty="0" smtClean="0"/>
              <a:t> receptor positive </a:t>
            </a:r>
            <a:r>
              <a:rPr lang="en-GB" dirty="0" err="1"/>
              <a:t>midgut</a:t>
            </a:r>
            <a:r>
              <a:rPr lang="en-GB" dirty="0"/>
              <a:t> </a:t>
            </a:r>
            <a:r>
              <a:rPr lang="en-GB" dirty="0" smtClean="0"/>
              <a:t>NETs</a:t>
            </a:r>
            <a:endParaRPr lang="en-GB" dirty="0"/>
          </a:p>
        </p:txBody>
      </p:sp>
      <p:sp>
        <p:nvSpPr>
          <p:cNvPr id="7" name="Oval 14"/>
          <p:cNvSpPr>
            <a:spLocks noChangeArrowheads="1"/>
          </p:cNvSpPr>
          <p:nvPr/>
        </p:nvSpPr>
        <p:spPr bwMode="auto">
          <a:xfrm>
            <a:off x="3941537" y="347506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8" name="AutoShape 15"/>
          <p:cNvCxnSpPr>
            <a:cxnSpLocks noChangeShapeType="1"/>
            <a:stCxn id="7" idx="0"/>
            <a:endCxn id="12" idx="1"/>
          </p:cNvCxnSpPr>
          <p:nvPr/>
        </p:nvCxnSpPr>
        <p:spPr bwMode="auto">
          <a:xfrm rot="5400000" flipH="1" flipV="1">
            <a:off x="4186428" y="3000902"/>
            <a:ext cx="521069" cy="427255"/>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7719755" y="2591388"/>
            <a:ext cx="1313883" cy="725211"/>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5-year follow-up</a:t>
            </a:r>
            <a:endParaRPr lang="en-GB" altLang="zh-CN" b="1" dirty="0">
              <a:solidFill>
                <a:srgbClr val="FFFFFF"/>
              </a:solidFill>
              <a:ea typeface="SimSun" pitchFamily="2" charset="-122"/>
            </a:endParaRPr>
          </a:p>
        </p:txBody>
      </p:sp>
      <p:cxnSp>
        <p:nvCxnSpPr>
          <p:cNvPr id="10" name="AutoShape 19"/>
          <p:cNvCxnSpPr>
            <a:cxnSpLocks noChangeShapeType="1"/>
            <a:stCxn id="13" idx="3"/>
            <a:endCxn id="7" idx="2"/>
          </p:cNvCxnSpPr>
          <p:nvPr/>
        </p:nvCxnSpPr>
        <p:spPr bwMode="auto">
          <a:xfrm flipV="1">
            <a:off x="3684814" y="3767163"/>
            <a:ext cx="256723" cy="1"/>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12" idx="3"/>
            <a:endCxn id="9" idx="1"/>
          </p:cNvCxnSpPr>
          <p:nvPr/>
        </p:nvCxnSpPr>
        <p:spPr bwMode="auto">
          <a:xfrm>
            <a:off x="7339080" y="2953994"/>
            <a:ext cx="38067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660590" y="2400675"/>
            <a:ext cx="2678490" cy="11066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baseline="30000" dirty="0" smtClean="0">
                <a:solidFill>
                  <a:srgbClr val="FFFFFF"/>
                </a:solidFill>
                <a:ea typeface="SimSun" pitchFamily="2" charset="-122"/>
              </a:rPr>
              <a:t>177</a:t>
            </a:r>
            <a:r>
              <a:rPr lang="en-GB" altLang="zh-CN" dirty="0" smtClean="0">
                <a:solidFill>
                  <a:srgbClr val="FFFFFF"/>
                </a:solidFill>
                <a:ea typeface="SimSun" pitchFamily="2" charset="-122"/>
              </a:rPr>
              <a:t>Lu-Dotatate 7.4 </a:t>
            </a:r>
            <a:r>
              <a:rPr lang="en-GB" altLang="zh-CN" dirty="0" err="1">
                <a:solidFill>
                  <a:srgbClr val="FFFFFF"/>
                </a:solidFill>
                <a:ea typeface="SimSun" pitchFamily="2" charset="-122"/>
              </a:rPr>
              <a:t>GBq</a:t>
            </a:r>
            <a:r>
              <a:rPr lang="en-GB" altLang="zh-CN" dirty="0">
                <a:solidFill>
                  <a:srgbClr val="FFFFFF"/>
                </a:solidFill>
                <a:ea typeface="SimSun" pitchFamily="2" charset="-122"/>
              </a:rPr>
              <a:t> </a:t>
            </a:r>
            <a:r>
              <a:rPr lang="en-GB" altLang="zh-CN" dirty="0" smtClean="0">
                <a:solidFill>
                  <a:srgbClr val="FFFFFF"/>
                </a:solidFill>
                <a:ea typeface="SimSun" pitchFamily="2" charset="-122"/>
              </a:rPr>
              <a:t>q8w </a:t>
            </a:r>
            <a:r>
              <a:rPr lang="en-GB" altLang="zh-CN" dirty="0">
                <a:solidFill>
                  <a:srgbClr val="FFFFFF"/>
                </a:solidFill>
                <a:ea typeface="SimSun" pitchFamily="2" charset="-122"/>
              </a:rPr>
              <a:t>(</a:t>
            </a:r>
            <a:r>
              <a:rPr lang="en-GB" altLang="zh-CN" dirty="0" smtClean="0">
                <a:solidFill>
                  <a:srgbClr val="FFFFFF"/>
                </a:solidFill>
                <a:ea typeface="SimSun" pitchFamily="2" charset="-122"/>
              </a:rPr>
              <a:t>x4) + SSAs</a:t>
            </a:r>
          </a:p>
          <a:p>
            <a:pPr algn="ctr" defTabSz="892175" eaLnBrk="0" hangingPunct="0"/>
            <a:r>
              <a:rPr lang="en-GB" altLang="zh-CN" dirty="0" smtClean="0">
                <a:solidFill>
                  <a:srgbClr val="FFFFFF"/>
                </a:solidFill>
                <a:ea typeface="SimSun" pitchFamily="2" charset="-122"/>
              </a:rPr>
              <a:t>(n=115)</a:t>
            </a:r>
            <a:endParaRPr lang="en-GB" altLang="zh-CN" dirty="0">
              <a:solidFill>
                <a:srgbClr val="FFFFFF"/>
              </a:solidFill>
              <a:ea typeface="SimSun" pitchFamily="2" charset="-122"/>
            </a:endParaRPr>
          </a:p>
        </p:txBody>
      </p:sp>
      <p:sp>
        <p:nvSpPr>
          <p:cNvPr id="13" name="AutoShape 9"/>
          <p:cNvSpPr>
            <a:spLocks noChangeArrowheads="1"/>
          </p:cNvSpPr>
          <p:nvPr/>
        </p:nvSpPr>
        <p:spPr bwMode="auto">
          <a:xfrm>
            <a:off x="365124" y="2586584"/>
            <a:ext cx="3319690" cy="23611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Grade 1–2 </a:t>
            </a:r>
            <a:r>
              <a:rPr lang="en-GB" altLang="zh-CN" dirty="0">
                <a:solidFill>
                  <a:srgbClr val="FFFFFF"/>
                </a:solidFill>
                <a:ea typeface="SimSun" pitchFamily="2" charset="-122"/>
              </a:rPr>
              <a:t>metastatic </a:t>
            </a:r>
            <a:r>
              <a:rPr lang="en-GB" altLang="zh-CN" dirty="0" smtClean="0">
                <a:solidFill>
                  <a:srgbClr val="FFFFFF"/>
                </a:solidFill>
                <a:ea typeface="SimSun" pitchFamily="2" charset="-122"/>
              </a:rPr>
              <a:t>or locally advanced </a:t>
            </a:r>
            <a:r>
              <a:rPr lang="en-GB" altLang="zh-CN" dirty="0" err="1" smtClean="0">
                <a:solidFill>
                  <a:srgbClr val="FFFFFF"/>
                </a:solidFill>
                <a:ea typeface="SimSun" pitchFamily="2" charset="-122"/>
              </a:rPr>
              <a:t>midgut</a:t>
            </a:r>
            <a:r>
              <a:rPr lang="en-GB" altLang="zh-CN" dirty="0" smtClean="0">
                <a:solidFill>
                  <a:srgbClr val="FFFFFF"/>
                </a:solidFill>
                <a:ea typeface="SimSun" pitchFamily="2" charset="-122"/>
              </a:rPr>
              <a:t> NET</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PD on octreotide LAR</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KPS ≥60</a:t>
            </a:r>
            <a:endParaRPr lang="en-GB" altLang="zh-CN" dirty="0">
              <a:solidFill>
                <a:srgbClr val="FFFFFF"/>
              </a:solidFill>
              <a:ea typeface="SimSun" pitchFamily="2" charset="-122"/>
            </a:endParaRPr>
          </a:p>
          <a:p>
            <a:pPr marL="292100" indent="-292100" defTabSz="892175" eaLnBrk="0" hangingPunct="0">
              <a:spcAft>
                <a:spcPct val="30000"/>
              </a:spcAft>
            </a:pPr>
            <a:r>
              <a:rPr lang="en-GB" altLang="zh-CN" dirty="0" smtClean="0">
                <a:solidFill>
                  <a:srgbClr val="FFFFFF"/>
                </a:solidFill>
                <a:ea typeface="SimSun" pitchFamily="2" charset="-122"/>
              </a:rPr>
              <a:t>(n=230)</a:t>
            </a:r>
            <a:endParaRPr lang="en-GB" altLang="zh-CN" dirty="0">
              <a:solidFill>
                <a:srgbClr val="FFFFFF"/>
              </a:solidFill>
              <a:ea typeface="SimSun" pitchFamily="2" charset="-122"/>
            </a:endParaRPr>
          </a:p>
        </p:txBody>
      </p:sp>
      <p:sp>
        <p:nvSpPr>
          <p:cNvPr id="16" name="Rectangle 9"/>
          <p:cNvSpPr txBox="1">
            <a:spLocks noChangeArrowheads="1"/>
          </p:cNvSpPr>
          <p:nvPr/>
        </p:nvSpPr>
        <p:spPr bwMode="auto">
          <a:xfrm>
            <a:off x="365124" y="5315626"/>
            <a:ext cx="4130676" cy="76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a:t>
            </a:r>
          </a:p>
          <a:p>
            <a:pPr>
              <a:buClr>
                <a:srgbClr val="043882"/>
              </a:buClr>
            </a:pPr>
            <a:r>
              <a:rPr lang="en-GB" dirty="0"/>
              <a:t>PFS (RECIST 1.1</a:t>
            </a:r>
            <a:r>
              <a:rPr lang="en-GB" dirty="0" smtClean="0"/>
              <a:t>)</a:t>
            </a:r>
            <a:endParaRPr lang="en-GB" kern="0" dirty="0" smtClean="0"/>
          </a:p>
        </p:txBody>
      </p:sp>
      <p:sp>
        <p:nvSpPr>
          <p:cNvPr id="17" name="Content Placeholder 26"/>
          <p:cNvSpPr txBox="1">
            <a:spLocks/>
          </p:cNvSpPr>
          <p:nvPr/>
        </p:nvSpPr>
        <p:spPr>
          <a:xfrm>
            <a:off x="4648200" y="5315626"/>
            <a:ext cx="4130675" cy="7651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dirty="0"/>
              <a:t>ORR, OS, </a:t>
            </a:r>
            <a:r>
              <a:rPr lang="en-GB" dirty="0" smtClean="0"/>
              <a:t>TTP, safety and </a:t>
            </a:r>
            <a:r>
              <a:rPr lang="en-GB" dirty="0" err="1" smtClean="0"/>
              <a:t>QoL</a:t>
            </a:r>
            <a:endParaRPr lang="en-GB" kern="0" dirty="0" smtClean="0"/>
          </a:p>
        </p:txBody>
      </p:sp>
      <p:cxnSp>
        <p:nvCxnSpPr>
          <p:cNvPr id="18" name="AutoShape 16"/>
          <p:cNvCxnSpPr>
            <a:cxnSpLocks noChangeShapeType="1"/>
            <a:stCxn id="7" idx="4"/>
            <a:endCxn id="21" idx="1"/>
          </p:cNvCxnSpPr>
          <p:nvPr/>
        </p:nvCxnSpPr>
        <p:spPr bwMode="auto">
          <a:xfrm rot="16200000" flipH="1">
            <a:off x="4160685" y="4131912"/>
            <a:ext cx="572555" cy="427255"/>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7719755" y="4269212"/>
            <a:ext cx="1313884" cy="725212"/>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5-year </a:t>
            </a:r>
            <a:r>
              <a:rPr lang="en-GB" altLang="zh-CN" b="1" dirty="0" smtClean="0">
                <a:solidFill>
                  <a:srgbClr val="FFFFFF"/>
                </a:solidFill>
                <a:ea typeface="SimSun" pitchFamily="2" charset="-122"/>
              </a:rPr>
              <a:t>follow-up</a:t>
            </a:r>
            <a:endParaRPr lang="en-GB" altLang="zh-CN" b="1" dirty="0">
              <a:solidFill>
                <a:srgbClr val="FFFFFF"/>
              </a:solidFill>
              <a:ea typeface="SimSun" pitchFamily="2" charset="-122"/>
            </a:endParaRPr>
          </a:p>
        </p:txBody>
      </p:sp>
      <p:cxnSp>
        <p:nvCxnSpPr>
          <p:cNvPr id="20" name="AutoShape 20"/>
          <p:cNvCxnSpPr>
            <a:cxnSpLocks noChangeShapeType="1"/>
            <a:stCxn id="21" idx="3"/>
            <a:endCxn id="19" idx="1"/>
          </p:cNvCxnSpPr>
          <p:nvPr/>
        </p:nvCxnSpPr>
        <p:spPr bwMode="auto">
          <a:xfrm>
            <a:off x="7337500" y="4631818"/>
            <a:ext cx="382255"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660590" y="4221450"/>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4D4D4D"/>
                </a:solidFill>
                <a:ea typeface="SimSun" pitchFamily="2" charset="-122"/>
              </a:rPr>
              <a:t>Octreotide LAR 60 mg </a:t>
            </a:r>
            <a:r>
              <a:rPr lang="en-GB" altLang="zh-CN" dirty="0" smtClean="0">
                <a:solidFill>
                  <a:srgbClr val="4D4D4D"/>
                </a:solidFill>
                <a:ea typeface="SimSun" pitchFamily="2" charset="-122"/>
              </a:rPr>
              <a:t>q4w </a:t>
            </a:r>
          </a:p>
          <a:p>
            <a:pPr algn="ctr" defTabSz="892175" eaLnBrk="0" hangingPunct="0"/>
            <a:r>
              <a:rPr lang="en-GB" altLang="zh-CN" dirty="0" smtClean="0">
                <a:solidFill>
                  <a:srgbClr val="4D4D4D"/>
                </a:solidFill>
                <a:ea typeface="SimSun" pitchFamily="2" charset="-122"/>
              </a:rPr>
              <a:t>(n=115)</a:t>
            </a:r>
            <a:endParaRPr lang="en-GB" altLang="zh-CN" dirty="0">
              <a:solidFill>
                <a:srgbClr val="4D4D4D"/>
              </a:solidFill>
              <a:ea typeface="SimSun" pitchFamily="2" charset="-122"/>
            </a:endParaRPr>
          </a:p>
        </p:txBody>
      </p:sp>
    </p:spTree>
    <p:custDataLst>
      <p:tags r:id="rId1"/>
    </p:custDataLst>
    <p:extLst>
      <p:ext uri="{BB962C8B-B14F-4D97-AF65-F5344CB8AC3E}">
        <p14:creationId xmlns:p14="http://schemas.microsoft.com/office/powerpoint/2010/main" val="21952372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O-009</a:t>
            </a:r>
            <a:r>
              <a:rPr lang="en-GB" dirty="0"/>
              <a:t>: NETTER-1 phase III: Efficacy and safety results in patients with </a:t>
            </a:r>
            <a:r>
              <a:rPr lang="en-GB" dirty="0" err="1"/>
              <a:t>midgut</a:t>
            </a:r>
            <a:r>
              <a:rPr lang="en-GB" dirty="0"/>
              <a:t> neuroendocrine </a:t>
            </a:r>
            <a:r>
              <a:rPr lang="en-GB" dirty="0" err="1"/>
              <a:t>tumors</a:t>
            </a:r>
            <a:r>
              <a:rPr lang="en-GB" dirty="0"/>
              <a:t> treated with 177Lu-dotatate </a:t>
            </a:r>
            <a:r>
              <a:rPr lang="en-GB" dirty="0" smtClean="0"/>
              <a:t/>
            </a:r>
            <a:br>
              <a:rPr lang="en-GB" dirty="0" smtClean="0"/>
            </a:br>
            <a:r>
              <a:rPr lang="en-GB" dirty="0" smtClean="0"/>
              <a:t>– </a:t>
            </a:r>
            <a:r>
              <a:rPr lang="en-GB" dirty="0" err="1" smtClean="0"/>
              <a:t>Ruszniewski</a:t>
            </a:r>
            <a:r>
              <a:rPr lang="en-GB" dirty="0" smtClean="0"/>
              <a:t> P,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dirty="0" err="1" smtClean="0"/>
              <a:t>Ruszniewski</a:t>
            </a:r>
            <a:r>
              <a:rPr lang="en-GB" dirty="0" smtClean="0"/>
              <a:t> 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O-009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Key results</a:t>
            </a:r>
            <a:endParaRPr lang="en-GB" dirty="0"/>
          </a:p>
        </p:txBody>
      </p:sp>
      <p:sp>
        <p:nvSpPr>
          <p:cNvPr id="3" name="TextBox 2"/>
          <p:cNvSpPr txBox="1"/>
          <p:nvPr/>
        </p:nvSpPr>
        <p:spPr>
          <a:xfrm>
            <a:off x="1365967" y="1793345"/>
            <a:ext cx="633507" cy="369332"/>
          </a:xfrm>
          <a:prstGeom prst="rect">
            <a:avLst/>
          </a:prstGeom>
          <a:noFill/>
        </p:spPr>
        <p:txBody>
          <a:bodyPr wrap="none" rtlCol="0">
            <a:spAutoFit/>
          </a:bodyPr>
          <a:lstStyle/>
          <a:p>
            <a:r>
              <a:rPr lang="en-GB" b="1" dirty="0" smtClean="0">
                <a:solidFill>
                  <a:srgbClr val="4D4D4D"/>
                </a:solidFill>
              </a:rPr>
              <a:t>PFS</a:t>
            </a:r>
            <a:endParaRPr lang="en-GB" b="1" dirty="0">
              <a:solidFill>
                <a:srgbClr val="4D4D4D"/>
              </a:solidFill>
            </a:endParaRPr>
          </a:p>
        </p:txBody>
      </p:sp>
      <p:graphicFrame>
        <p:nvGraphicFramePr>
          <p:cNvPr id="9" name="Group 88"/>
          <p:cNvGraphicFramePr>
            <a:graphicFrameLocks noGrp="1"/>
          </p:cNvGraphicFramePr>
          <p:nvPr>
            <p:extLst>
              <p:ext uri="{D42A27DB-BD31-4B8C-83A1-F6EECF244321}">
                <p14:modId xmlns:p14="http://schemas.microsoft.com/office/powerpoint/2010/main" val="587788716"/>
              </p:ext>
            </p:extLst>
          </p:nvPr>
        </p:nvGraphicFramePr>
        <p:xfrm>
          <a:off x="3904434" y="1606853"/>
          <a:ext cx="4891537" cy="914400"/>
        </p:xfrm>
        <a:graphic>
          <a:graphicData uri="http://schemas.openxmlformats.org/drawingml/2006/table">
            <a:tbl>
              <a:tblPr firstRow="1" bandRow="1">
                <a:tableStyleId>{69012ECD-51FC-41F1-AA8D-1B2483CD663E}</a:tableStyleId>
              </a:tblPr>
              <a:tblGrid>
                <a:gridCol w="1940602"/>
                <a:gridCol w="1387366"/>
                <a:gridCol w="1563569"/>
              </a:tblGrid>
              <a:tr h="2119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30000" dirty="0" smtClean="0">
                          <a:ln>
                            <a:noFill/>
                          </a:ln>
                          <a:solidFill>
                            <a:schemeClr val="tx2"/>
                          </a:solidFill>
                          <a:effectLst/>
                          <a:latin typeface="Arial" charset="0"/>
                          <a:cs typeface="Arial" charset="0"/>
                        </a:rPr>
                        <a:t>177</a:t>
                      </a:r>
                      <a:r>
                        <a:rPr kumimoji="0" lang="en-GB" sz="1400" b="1" i="0" u="none" strike="noStrike" cap="none" normalizeH="0" baseline="0" dirty="0" smtClean="0">
                          <a:ln>
                            <a:noFill/>
                          </a:ln>
                          <a:solidFill>
                            <a:schemeClr val="tx2"/>
                          </a:solidFill>
                          <a:effectLst/>
                          <a:latin typeface="Arial" charset="0"/>
                          <a:cs typeface="Arial" charset="0"/>
                        </a:rPr>
                        <a:t>Lu-Dotatate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Octreotide LAR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dirty="0" err="1" smtClean="0">
                          <a:latin typeface="Arial" pitchFamily="34" charset="0"/>
                          <a:cs typeface="Arial" pitchFamily="34" charset="0"/>
                        </a:rPr>
                        <a:t>mPFS</a:t>
                      </a:r>
                      <a:r>
                        <a:rPr lang="en-GB" sz="1400" dirty="0" smtClean="0">
                          <a:latin typeface="Arial" pitchFamily="34" charset="0"/>
                          <a:cs typeface="Arial" pitchFamily="34" charset="0"/>
                        </a:rPr>
                        <a:t>,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pt-BR" sz="1400" dirty="0" smtClean="0">
                          <a:latin typeface="Arial" pitchFamily="34" charset="0"/>
                          <a:cs typeface="Arial" pitchFamily="34" charset="0"/>
                        </a:rPr>
                        <a:t>NR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pt-BR" sz="1400" dirty="0" smtClean="0">
                          <a:latin typeface="Arial" pitchFamily="34" charset="0"/>
                          <a:cs typeface="Arial" pitchFamily="34" charset="0"/>
                        </a:rPr>
                        <a:t>HR (95% CI); 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pt-BR" sz="1400" dirty="0" smtClean="0">
                          <a:latin typeface="Arial" pitchFamily="34" charset="0"/>
                          <a:cs typeface="Arial" pitchFamily="34" charset="0"/>
                        </a:rPr>
                        <a:t>0.21</a:t>
                      </a:r>
                      <a:r>
                        <a:rPr lang="pt-BR" sz="1400" baseline="0" dirty="0" smtClean="0">
                          <a:latin typeface="Arial" pitchFamily="34" charset="0"/>
                          <a:cs typeface="Arial" pitchFamily="34" charset="0"/>
                        </a:rPr>
                        <a:t> (0.13, 0.33); &lt;0.0001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lang="pt-BR" sz="140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bl>
          </a:graphicData>
        </a:graphic>
      </p:graphicFrame>
      <p:sp>
        <p:nvSpPr>
          <p:cNvPr id="10" name="TextBox 1"/>
          <p:cNvSpPr txBox="1"/>
          <p:nvPr/>
        </p:nvSpPr>
        <p:spPr>
          <a:xfrm>
            <a:off x="1116157" y="2162677"/>
            <a:ext cx="397866"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rgbClr val="4D4D4D"/>
                </a:solidFill>
              </a:rPr>
              <a:t>1.0</a:t>
            </a:r>
          </a:p>
        </p:txBody>
      </p:sp>
      <p:sp>
        <p:nvSpPr>
          <p:cNvPr id="11" name="TextBox 7"/>
          <p:cNvSpPr txBox="1"/>
          <p:nvPr/>
        </p:nvSpPr>
        <p:spPr>
          <a:xfrm>
            <a:off x="1116157" y="2742545"/>
            <a:ext cx="397866"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rgbClr val="4D4D4D"/>
                </a:solidFill>
              </a:rPr>
              <a:t>0.8</a:t>
            </a:r>
          </a:p>
        </p:txBody>
      </p:sp>
      <p:sp>
        <p:nvSpPr>
          <p:cNvPr id="12" name="TextBox 8"/>
          <p:cNvSpPr txBox="1"/>
          <p:nvPr/>
        </p:nvSpPr>
        <p:spPr>
          <a:xfrm>
            <a:off x="1116157" y="3322413"/>
            <a:ext cx="397866"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rgbClr val="4D4D4D"/>
                </a:solidFill>
              </a:rPr>
              <a:t>0.6</a:t>
            </a:r>
          </a:p>
        </p:txBody>
      </p:sp>
      <p:sp>
        <p:nvSpPr>
          <p:cNvPr id="13" name="TextBox 9"/>
          <p:cNvSpPr txBox="1"/>
          <p:nvPr/>
        </p:nvSpPr>
        <p:spPr>
          <a:xfrm>
            <a:off x="1116157" y="3902281"/>
            <a:ext cx="397866"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rgbClr val="4D4D4D"/>
                </a:solidFill>
              </a:rPr>
              <a:t>0.4</a:t>
            </a:r>
          </a:p>
        </p:txBody>
      </p:sp>
      <p:sp>
        <p:nvSpPr>
          <p:cNvPr id="16" name="TextBox 10"/>
          <p:cNvSpPr txBox="1"/>
          <p:nvPr/>
        </p:nvSpPr>
        <p:spPr>
          <a:xfrm>
            <a:off x="1116157" y="4482149"/>
            <a:ext cx="397866"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rgbClr val="4D4D4D"/>
                </a:solidFill>
              </a:rPr>
              <a:t>0.2</a:t>
            </a:r>
          </a:p>
        </p:txBody>
      </p:sp>
      <p:sp>
        <p:nvSpPr>
          <p:cNvPr id="17" name="TextBox 11"/>
          <p:cNvSpPr txBox="1"/>
          <p:nvPr/>
        </p:nvSpPr>
        <p:spPr>
          <a:xfrm>
            <a:off x="1116157" y="5062015"/>
            <a:ext cx="397866"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rgbClr val="4D4D4D"/>
                </a:solidFill>
              </a:rPr>
              <a:t>0.0</a:t>
            </a:r>
          </a:p>
        </p:txBody>
      </p:sp>
      <p:sp>
        <p:nvSpPr>
          <p:cNvPr id="18" name="TextBox 13"/>
          <p:cNvSpPr txBox="1"/>
          <p:nvPr/>
        </p:nvSpPr>
        <p:spPr>
          <a:xfrm rot="16200000">
            <a:off x="39339" y="3569766"/>
            <a:ext cx="161454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solidFill>
                  <a:srgbClr val="4D4D4D"/>
                </a:solidFill>
              </a:rPr>
              <a:t>Survival probability</a:t>
            </a:r>
          </a:p>
        </p:txBody>
      </p:sp>
      <p:sp>
        <p:nvSpPr>
          <p:cNvPr id="19" name="TextBox 15"/>
          <p:cNvSpPr txBox="1"/>
          <p:nvPr/>
        </p:nvSpPr>
        <p:spPr>
          <a:xfrm>
            <a:off x="4105705" y="5596492"/>
            <a:ext cx="1127233"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smtClean="0">
                <a:solidFill>
                  <a:srgbClr val="4D4D4D"/>
                </a:solidFill>
              </a:rPr>
              <a:t>PFS, months</a:t>
            </a:r>
            <a:endParaRPr lang="en-GB" sz="1200" b="1" dirty="0">
              <a:solidFill>
                <a:srgbClr val="4D4D4D"/>
              </a:solidFill>
            </a:endParaRPr>
          </a:p>
        </p:txBody>
      </p:sp>
      <p:sp>
        <p:nvSpPr>
          <p:cNvPr id="20" name="TextBox 16"/>
          <p:cNvSpPr txBox="1"/>
          <p:nvPr/>
        </p:nvSpPr>
        <p:spPr>
          <a:xfrm>
            <a:off x="1752397" y="5298402"/>
            <a:ext cx="269626"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0</a:t>
            </a:r>
          </a:p>
        </p:txBody>
      </p:sp>
      <p:sp>
        <p:nvSpPr>
          <p:cNvPr id="21" name="TextBox 17"/>
          <p:cNvSpPr txBox="1"/>
          <p:nvPr/>
        </p:nvSpPr>
        <p:spPr>
          <a:xfrm>
            <a:off x="2791548" y="5298402"/>
            <a:ext cx="269626"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5</a:t>
            </a:r>
          </a:p>
        </p:txBody>
      </p:sp>
      <p:sp>
        <p:nvSpPr>
          <p:cNvPr id="22" name="TextBox 18"/>
          <p:cNvSpPr txBox="1"/>
          <p:nvPr/>
        </p:nvSpPr>
        <p:spPr>
          <a:xfrm>
            <a:off x="3789766" y="5298402"/>
            <a:ext cx="354584"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10</a:t>
            </a:r>
          </a:p>
        </p:txBody>
      </p:sp>
      <p:sp>
        <p:nvSpPr>
          <p:cNvPr id="23" name="TextBox 19"/>
          <p:cNvSpPr txBox="1"/>
          <p:nvPr/>
        </p:nvSpPr>
        <p:spPr>
          <a:xfrm>
            <a:off x="4828530" y="5298402"/>
            <a:ext cx="354584"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15</a:t>
            </a:r>
          </a:p>
        </p:txBody>
      </p:sp>
      <p:sp>
        <p:nvSpPr>
          <p:cNvPr id="24" name="TextBox 20"/>
          <p:cNvSpPr txBox="1"/>
          <p:nvPr/>
        </p:nvSpPr>
        <p:spPr>
          <a:xfrm>
            <a:off x="5867294" y="5298402"/>
            <a:ext cx="354584"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20</a:t>
            </a:r>
          </a:p>
        </p:txBody>
      </p:sp>
      <p:sp>
        <p:nvSpPr>
          <p:cNvPr id="25" name="TextBox 21"/>
          <p:cNvSpPr txBox="1"/>
          <p:nvPr/>
        </p:nvSpPr>
        <p:spPr>
          <a:xfrm>
            <a:off x="6906058" y="5298402"/>
            <a:ext cx="354584"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25</a:t>
            </a:r>
          </a:p>
        </p:txBody>
      </p:sp>
      <p:sp>
        <p:nvSpPr>
          <p:cNvPr id="26" name="TextBox 22"/>
          <p:cNvSpPr txBox="1"/>
          <p:nvPr/>
        </p:nvSpPr>
        <p:spPr>
          <a:xfrm>
            <a:off x="7944823" y="5298402"/>
            <a:ext cx="354584"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30</a:t>
            </a:r>
          </a:p>
        </p:txBody>
      </p:sp>
      <p:sp>
        <p:nvSpPr>
          <p:cNvPr id="27" name="Freeform 26"/>
          <p:cNvSpPr/>
          <p:nvPr/>
        </p:nvSpPr>
        <p:spPr>
          <a:xfrm>
            <a:off x="1542233" y="2216015"/>
            <a:ext cx="6588919" cy="2984500"/>
          </a:xfrm>
          <a:custGeom>
            <a:avLst/>
            <a:gdLst>
              <a:gd name="connsiteX0" fmla="*/ 0 w 6578600"/>
              <a:gd name="connsiteY0" fmla="*/ 0 h 2984500"/>
              <a:gd name="connsiteX1" fmla="*/ 0 w 6578600"/>
              <a:gd name="connsiteY1" fmla="*/ 2984500 h 2984500"/>
              <a:gd name="connsiteX2" fmla="*/ 6578600 w 6578600"/>
              <a:gd name="connsiteY2" fmla="*/ 2984500 h 2984500"/>
            </a:gdLst>
            <a:ahLst/>
            <a:cxnLst>
              <a:cxn ang="0">
                <a:pos x="connsiteX0" y="connsiteY0"/>
              </a:cxn>
              <a:cxn ang="0">
                <a:pos x="connsiteX1" y="connsiteY1"/>
              </a:cxn>
              <a:cxn ang="0">
                <a:pos x="connsiteX2" y="connsiteY2"/>
              </a:cxn>
            </a:cxnLst>
            <a:rect l="l" t="t" r="r" b="b"/>
            <a:pathLst>
              <a:path w="6578600" h="2984500">
                <a:moveTo>
                  <a:pt x="0" y="0"/>
                </a:moveTo>
                <a:lnTo>
                  <a:pt x="0" y="2984500"/>
                </a:lnTo>
                <a:lnTo>
                  <a:pt x="6578600" y="298450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4D4D4D"/>
              </a:solidFill>
            </a:endParaRPr>
          </a:p>
        </p:txBody>
      </p:sp>
      <p:cxnSp>
        <p:nvCxnSpPr>
          <p:cNvPr id="28" name="Straight Connector 27"/>
          <p:cNvCxnSpPr/>
          <p:nvPr/>
        </p:nvCxnSpPr>
        <p:spPr>
          <a:xfrm>
            <a:off x="1452234" y="230117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p:cNvCxnSpPr/>
          <p:nvPr/>
        </p:nvCxnSpPr>
        <p:spPr>
          <a:xfrm>
            <a:off x="1452234" y="288104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p:cNvCxnSpPr/>
          <p:nvPr/>
        </p:nvCxnSpPr>
        <p:spPr>
          <a:xfrm>
            <a:off x="1452234" y="346091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p:cNvCxnSpPr/>
          <p:nvPr/>
        </p:nvCxnSpPr>
        <p:spPr>
          <a:xfrm>
            <a:off x="1452234" y="404078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p:cNvCxnSpPr/>
          <p:nvPr/>
        </p:nvCxnSpPr>
        <p:spPr>
          <a:xfrm>
            <a:off x="1452234" y="462064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p:cNvCxnSpPr/>
          <p:nvPr/>
        </p:nvCxnSpPr>
        <p:spPr>
          <a:xfrm>
            <a:off x="1452234" y="520051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a:off x="1542234" y="3750846"/>
            <a:ext cx="6692900" cy="0"/>
          </a:xfrm>
          <a:prstGeom prst="line">
            <a:avLst/>
          </a:prstGeom>
          <a:noFill/>
          <a:ln w="19050">
            <a:solidFill>
              <a:schemeClr val="tx1"/>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rot="16200000">
            <a:off x="1842210" y="52521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p:nvCxnSpPr>
        <p:spPr>
          <a:xfrm rot="16200000">
            <a:off x="2881361" y="52521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p:cNvCxnSpPr/>
          <p:nvPr/>
        </p:nvCxnSpPr>
        <p:spPr>
          <a:xfrm rot="16200000">
            <a:off x="3920512" y="52521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p:nvCxnSpPr>
        <p:spPr>
          <a:xfrm rot="16200000">
            <a:off x="4959663" y="52521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rot="16200000">
            <a:off x="5998814" y="52521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rot="16200000">
            <a:off x="7037965" y="52521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rot="16200000">
            <a:off x="8077115" y="52521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2" name="TextBox 40"/>
          <p:cNvSpPr txBox="1"/>
          <p:nvPr/>
        </p:nvSpPr>
        <p:spPr>
          <a:xfrm>
            <a:off x="1662069" y="5887802"/>
            <a:ext cx="428194"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116</a:t>
            </a:r>
          </a:p>
          <a:p>
            <a:pPr algn="ctr"/>
            <a:r>
              <a:rPr lang="en-GB" sz="1200" dirty="0">
                <a:solidFill>
                  <a:srgbClr val="4D4D4D"/>
                </a:solidFill>
              </a:rPr>
              <a:t>113</a:t>
            </a:r>
          </a:p>
        </p:txBody>
      </p:sp>
      <p:sp>
        <p:nvSpPr>
          <p:cNvPr id="43" name="TextBox 41"/>
          <p:cNvSpPr txBox="1"/>
          <p:nvPr/>
        </p:nvSpPr>
        <p:spPr>
          <a:xfrm>
            <a:off x="2413249" y="5887802"/>
            <a:ext cx="354584"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97</a:t>
            </a:r>
          </a:p>
          <a:p>
            <a:pPr algn="ctr"/>
            <a:r>
              <a:rPr lang="en-GB" sz="1200" dirty="0">
                <a:solidFill>
                  <a:srgbClr val="4D4D4D"/>
                </a:solidFill>
              </a:rPr>
              <a:t>80</a:t>
            </a:r>
          </a:p>
        </p:txBody>
      </p:sp>
      <p:sp>
        <p:nvSpPr>
          <p:cNvPr id="44" name="TextBox 42"/>
          <p:cNvSpPr txBox="1"/>
          <p:nvPr/>
        </p:nvSpPr>
        <p:spPr>
          <a:xfrm>
            <a:off x="3026024" y="5887802"/>
            <a:ext cx="354584"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76</a:t>
            </a:r>
          </a:p>
          <a:p>
            <a:pPr algn="ctr"/>
            <a:r>
              <a:rPr lang="en-GB" sz="1200" dirty="0">
                <a:solidFill>
                  <a:srgbClr val="4D4D4D"/>
                </a:solidFill>
              </a:rPr>
              <a:t>47</a:t>
            </a:r>
          </a:p>
        </p:txBody>
      </p:sp>
      <p:sp>
        <p:nvSpPr>
          <p:cNvPr id="45" name="TextBox 43"/>
          <p:cNvSpPr txBox="1"/>
          <p:nvPr/>
        </p:nvSpPr>
        <p:spPr>
          <a:xfrm>
            <a:off x="3648324" y="5887802"/>
            <a:ext cx="354584"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59</a:t>
            </a:r>
          </a:p>
          <a:p>
            <a:pPr algn="ctr"/>
            <a:r>
              <a:rPr lang="en-GB" sz="1200" dirty="0">
                <a:solidFill>
                  <a:srgbClr val="4D4D4D"/>
                </a:solidFill>
              </a:rPr>
              <a:t>28</a:t>
            </a:r>
          </a:p>
        </p:txBody>
      </p:sp>
      <p:sp>
        <p:nvSpPr>
          <p:cNvPr id="46" name="TextBox 44"/>
          <p:cNvSpPr txBox="1"/>
          <p:nvPr/>
        </p:nvSpPr>
        <p:spPr>
          <a:xfrm>
            <a:off x="4262686" y="5887802"/>
            <a:ext cx="354584"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42</a:t>
            </a:r>
          </a:p>
          <a:p>
            <a:pPr algn="ctr"/>
            <a:r>
              <a:rPr lang="en-GB" sz="1200" dirty="0">
                <a:solidFill>
                  <a:srgbClr val="4D4D4D"/>
                </a:solidFill>
              </a:rPr>
              <a:t>17</a:t>
            </a:r>
          </a:p>
        </p:txBody>
      </p:sp>
      <p:sp>
        <p:nvSpPr>
          <p:cNvPr id="47" name="TextBox 45"/>
          <p:cNvSpPr txBox="1"/>
          <p:nvPr/>
        </p:nvSpPr>
        <p:spPr>
          <a:xfrm>
            <a:off x="4891336" y="5887802"/>
            <a:ext cx="354584"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28</a:t>
            </a:r>
          </a:p>
          <a:p>
            <a:pPr algn="ctr"/>
            <a:r>
              <a:rPr lang="en-GB" sz="1200" dirty="0">
                <a:solidFill>
                  <a:srgbClr val="4D4D4D"/>
                </a:solidFill>
              </a:rPr>
              <a:t>10</a:t>
            </a:r>
          </a:p>
        </p:txBody>
      </p:sp>
      <p:sp>
        <p:nvSpPr>
          <p:cNvPr id="48" name="TextBox 46"/>
          <p:cNvSpPr txBox="1"/>
          <p:nvPr/>
        </p:nvSpPr>
        <p:spPr>
          <a:xfrm>
            <a:off x="5504111" y="5887802"/>
            <a:ext cx="354584"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19</a:t>
            </a:r>
          </a:p>
          <a:p>
            <a:pPr algn="ctr"/>
            <a:r>
              <a:rPr lang="en-GB" sz="1200" dirty="0">
                <a:solidFill>
                  <a:srgbClr val="4D4D4D"/>
                </a:solidFill>
              </a:rPr>
              <a:t>4</a:t>
            </a:r>
          </a:p>
        </p:txBody>
      </p:sp>
      <p:sp>
        <p:nvSpPr>
          <p:cNvPr id="49" name="TextBox 47"/>
          <p:cNvSpPr txBox="1"/>
          <p:nvPr/>
        </p:nvSpPr>
        <p:spPr>
          <a:xfrm>
            <a:off x="6164511" y="5887802"/>
            <a:ext cx="354584"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12</a:t>
            </a:r>
          </a:p>
          <a:p>
            <a:pPr algn="ctr"/>
            <a:r>
              <a:rPr lang="en-GB" sz="1200" dirty="0">
                <a:solidFill>
                  <a:srgbClr val="4D4D4D"/>
                </a:solidFill>
              </a:rPr>
              <a:t>3</a:t>
            </a:r>
          </a:p>
        </p:txBody>
      </p:sp>
      <p:sp>
        <p:nvSpPr>
          <p:cNvPr id="50" name="TextBox 48"/>
          <p:cNvSpPr txBox="1"/>
          <p:nvPr/>
        </p:nvSpPr>
        <p:spPr>
          <a:xfrm>
            <a:off x="6835640" y="5887802"/>
            <a:ext cx="269626"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3</a:t>
            </a:r>
          </a:p>
          <a:p>
            <a:pPr algn="ctr"/>
            <a:r>
              <a:rPr lang="en-GB" sz="1200" dirty="0">
                <a:solidFill>
                  <a:srgbClr val="4D4D4D"/>
                </a:solidFill>
              </a:rPr>
              <a:t>1</a:t>
            </a:r>
          </a:p>
        </p:txBody>
      </p:sp>
      <p:sp>
        <p:nvSpPr>
          <p:cNvPr id="51" name="TextBox 49"/>
          <p:cNvSpPr txBox="1"/>
          <p:nvPr/>
        </p:nvSpPr>
        <p:spPr>
          <a:xfrm>
            <a:off x="7459525" y="5887802"/>
            <a:ext cx="269626"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2</a:t>
            </a:r>
          </a:p>
          <a:p>
            <a:pPr algn="ctr"/>
            <a:r>
              <a:rPr lang="en-GB" sz="1200" dirty="0">
                <a:solidFill>
                  <a:srgbClr val="4D4D4D"/>
                </a:solidFill>
              </a:rPr>
              <a:t>0</a:t>
            </a:r>
          </a:p>
        </p:txBody>
      </p:sp>
      <p:grpSp>
        <p:nvGrpSpPr>
          <p:cNvPr id="52" name="Group 51"/>
          <p:cNvGrpSpPr/>
          <p:nvPr/>
        </p:nvGrpSpPr>
        <p:grpSpPr>
          <a:xfrm>
            <a:off x="1894659" y="2315234"/>
            <a:ext cx="5980113" cy="1247775"/>
            <a:chOff x="1857375" y="1958975"/>
            <a:chExt cx="5980113" cy="1247775"/>
          </a:xfrm>
        </p:grpSpPr>
        <p:sp>
          <p:nvSpPr>
            <p:cNvPr id="127" name="Freeform 126"/>
            <p:cNvSpPr>
              <a:spLocks/>
            </p:cNvSpPr>
            <p:nvPr/>
          </p:nvSpPr>
          <p:spPr bwMode="auto">
            <a:xfrm>
              <a:off x="1857375" y="1958975"/>
              <a:ext cx="5954713" cy="1203325"/>
            </a:xfrm>
            <a:custGeom>
              <a:avLst/>
              <a:gdLst>
                <a:gd name="T0" fmla="*/ 0 w 3751"/>
                <a:gd name="T1" fmla="*/ 0 h 758"/>
                <a:gd name="T2" fmla="*/ 216 w 3751"/>
                <a:gd name="T3" fmla="*/ 0 h 758"/>
                <a:gd name="T4" fmla="*/ 216 w 3751"/>
                <a:gd name="T5" fmla="*/ 20 h 758"/>
                <a:gd name="T6" fmla="*/ 312 w 3751"/>
                <a:gd name="T7" fmla="*/ 20 h 758"/>
                <a:gd name="T8" fmla="*/ 312 w 3751"/>
                <a:gd name="T9" fmla="*/ 34 h 758"/>
                <a:gd name="T10" fmla="*/ 346 w 3751"/>
                <a:gd name="T11" fmla="*/ 34 h 758"/>
                <a:gd name="T12" fmla="*/ 346 w 3751"/>
                <a:gd name="T13" fmla="*/ 54 h 758"/>
                <a:gd name="T14" fmla="*/ 428 w 3751"/>
                <a:gd name="T15" fmla="*/ 54 h 758"/>
                <a:gd name="T16" fmla="*/ 428 w 3751"/>
                <a:gd name="T17" fmla="*/ 72 h 758"/>
                <a:gd name="T18" fmla="*/ 444 w 3751"/>
                <a:gd name="T19" fmla="*/ 72 h 758"/>
                <a:gd name="T20" fmla="*/ 444 w 3751"/>
                <a:gd name="T21" fmla="*/ 86 h 758"/>
                <a:gd name="T22" fmla="*/ 478 w 3751"/>
                <a:gd name="T23" fmla="*/ 86 h 758"/>
                <a:gd name="T24" fmla="*/ 478 w 3751"/>
                <a:gd name="T25" fmla="*/ 106 h 758"/>
                <a:gd name="T26" fmla="*/ 512 w 3751"/>
                <a:gd name="T27" fmla="*/ 106 h 758"/>
                <a:gd name="T28" fmla="*/ 512 w 3751"/>
                <a:gd name="T29" fmla="*/ 128 h 758"/>
                <a:gd name="T30" fmla="*/ 562 w 3751"/>
                <a:gd name="T31" fmla="*/ 128 h 758"/>
                <a:gd name="T32" fmla="*/ 562 w 3751"/>
                <a:gd name="T33" fmla="*/ 148 h 758"/>
                <a:gd name="T34" fmla="*/ 582 w 3751"/>
                <a:gd name="T35" fmla="*/ 148 h 758"/>
                <a:gd name="T36" fmla="*/ 582 w 3751"/>
                <a:gd name="T37" fmla="*/ 168 h 758"/>
                <a:gd name="T38" fmla="*/ 708 w 3751"/>
                <a:gd name="T39" fmla="*/ 168 h 758"/>
                <a:gd name="T40" fmla="*/ 708 w 3751"/>
                <a:gd name="T41" fmla="*/ 186 h 758"/>
                <a:gd name="T42" fmla="*/ 894 w 3751"/>
                <a:gd name="T43" fmla="*/ 186 h 758"/>
                <a:gd name="T44" fmla="*/ 894 w 3751"/>
                <a:gd name="T45" fmla="*/ 210 h 758"/>
                <a:gd name="T46" fmla="*/ 1052 w 3751"/>
                <a:gd name="T47" fmla="*/ 210 h 758"/>
                <a:gd name="T48" fmla="*/ 1052 w 3751"/>
                <a:gd name="T49" fmla="*/ 228 h 758"/>
                <a:gd name="T50" fmla="*/ 1066 w 3751"/>
                <a:gd name="T51" fmla="*/ 228 h 758"/>
                <a:gd name="T52" fmla="*/ 1066 w 3751"/>
                <a:gd name="T53" fmla="*/ 252 h 758"/>
                <a:gd name="T54" fmla="*/ 1216 w 3751"/>
                <a:gd name="T55" fmla="*/ 252 h 758"/>
                <a:gd name="T56" fmla="*/ 1216 w 3751"/>
                <a:gd name="T57" fmla="*/ 280 h 758"/>
                <a:gd name="T58" fmla="*/ 1494 w 3751"/>
                <a:gd name="T59" fmla="*/ 280 h 758"/>
                <a:gd name="T60" fmla="*/ 1494 w 3751"/>
                <a:gd name="T61" fmla="*/ 314 h 758"/>
                <a:gd name="T62" fmla="*/ 1528 w 3751"/>
                <a:gd name="T63" fmla="*/ 314 h 758"/>
                <a:gd name="T64" fmla="*/ 1528 w 3751"/>
                <a:gd name="T65" fmla="*/ 352 h 758"/>
                <a:gd name="T66" fmla="*/ 1818 w 3751"/>
                <a:gd name="T67" fmla="*/ 352 h 758"/>
                <a:gd name="T68" fmla="*/ 1818 w 3751"/>
                <a:gd name="T69" fmla="*/ 384 h 758"/>
                <a:gd name="T70" fmla="*/ 1867 w 3751"/>
                <a:gd name="T71" fmla="*/ 384 h 758"/>
                <a:gd name="T72" fmla="*/ 1867 w 3751"/>
                <a:gd name="T73" fmla="*/ 414 h 758"/>
                <a:gd name="T74" fmla="*/ 1873 w 3751"/>
                <a:gd name="T75" fmla="*/ 414 h 758"/>
                <a:gd name="T76" fmla="*/ 1873 w 3751"/>
                <a:gd name="T77" fmla="*/ 424 h 758"/>
                <a:gd name="T78" fmla="*/ 1879 w 3751"/>
                <a:gd name="T79" fmla="*/ 424 h 758"/>
                <a:gd name="T80" fmla="*/ 1879 w 3751"/>
                <a:gd name="T81" fmla="*/ 476 h 758"/>
                <a:gd name="T82" fmla="*/ 1969 w 3751"/>
                <a:gd name="T83" fmla="*/ 476 h 758"/>
                <a:gd name="T84" fmla="*/ 1969 w 3751"/>
                <a:gd name="T85" fmla="*/ 522 h 758"/>
                <a:gd name="T86" fmla="*/ 2169 w 3751"/>
                <a:gd name="T87" fmla="*/ 522 h 758"/>
                <a:gd name="T88" fmla="*/ 2169 w 3751"/>
                <a:gd name="T89" fmla="*/ 570 h 758"/>
                <a:gd name="T90" fmla="*/ 2205 w 3751"/>
                <a:gd name="T91" fmla="*/ 570 h 758"/>
                <a:gd name="T92" fmla="*/ 2205 w 3751"/>
                <a:gd name="T93" fmla="*/ 630 h 758"/>
                <a:gd name="T94" fmla="*/ 2909 w 3751"/>
                <a:gd name="T95" fmla="*/ 630 h 758"/>
                <a:gd name="T96" fmla="*/ 2909 w 3751"/>
                <a:gd name="T97" fmla="*/ 758 h 758"/>
                <a:gd name="T98" fmla="*/ 3751 w 3751"/>
                <a:gd name="T99" fmla="*/ 758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51" h="758">
                  <a:moveTo>
                    <a:pt x="0" y="0"/>
                  </a:moveTo>
                  <a:lnTo>
                    <a:pt x="216" y="0"/>
                  </a:lnTo>
                  <a:lnTo>
                    <a:pt x="216" y="20"/>
                  </a:lnTo>
                  <a:lnTo>
                    <a:pt x="312" y="20"/>
                  </a:lnTo>
                  <a:lnTo>
                    <a:pt x="312" y="34"/>
                  </a:lnTo>
                  <a:lnTo>
                    <a:pt x="346" y="34"/>
                  </a:lnTo>
                  <a:lnTo>
                    <a:pt x="346" y="54"/>
                  </a:lnTo>
                  <a:lnTo>
                    <a:pt x="428" y="54"/>
                  </a:lnTo>
                  <a:lnTo>
                    <a:pt x="428" y="72"/>
                  </a:lnTo>
                  <a:lnTo>
                    <a:pt x="444" y="72"/>
                  </a:lnTo>
                  <a:lnTo>
                    <a:pt x="444" y="86"/>
                  </a:lnTo>
                  <a:lnTo>
                    <a:pt x="478" y="86"/>
                  </a:lnTo>
                  <a:lnTo>
                    <a:pt x="478" y="106"/>
                  </a:lnTo>
                  <a:lnTo>
                    <a:pt x="512" y="106"/>
                  </a:lnTo>
                  <a:lnTo>
                    <a:pt x="512" y="128"/>
                  </a:lnTo>
                  <a:lnTo>
                    <a:pt x="562" y="128"/>
                  </a:lnTo>
                  <a:lnTo>
                    <a:pt x="562" y="148"/>
                  </a:lnTo>
                  <a:lnTo>
                    <a:pt x="582" y="148"/>
                  </a:lnTo>
                  <a:lnTo>
                    <a:pt x="582" y="168"/>
                  </a:lnTo>
                  <a:lnTo>
                    <a:pt x="708" y="168"/>
                  </a:lnTo>
                  <a:lnTo>
                    <a:pt x="708" y="186"/>
                  </a:lnTo>
                  <a:lnTo>
                    <a:pt x="894" y="186"/>
                  </a:lnTo>
                  <a:lnTo>
                    <a:pt x="894" y="210"/>
                  </a:lnTo>
                  <a:lnTo>
                    <a:pt x="1052" y="210"/>
                  </a:lnTo>
                  <a:lnTo>
                    <a:pt x="1052" y="228"/>
                  </a:lnTo>
                  <a:lnTo>
                    <a:pt x="1066" y="228"/>
                  </a:lnTo>
                  <a:lnTo>
                    <a:pt x="1066" y="252"/>
                  </a:lnTo>
                  <a:lnTo>
                    <a:pt x="1216" y="252"/>
                  </a:lnTo>
                  <a:lnTo>
                    <a:pt x="1216" y="280"/>
                  </a:lnTo>
                  <a:lnTo>
                    <a:pt x="1494" y="280"/>
                  </a:lnTo>
                  <a:lnTo>
                    <a:pt x="1494" y="314"/>
                  </a:lnTo>
                  <a:lnTo>
                    <a:pt x="1528" y="314"/>
                  </a:lnTo>
                  <a:lnTo>
                    <a:pt x="1528" y="352"/>
                  </a:lnTo>
                  <a:lnTo>
                    <a:pt x="1818" y="352"/>
                  </a:lnTo>
                  <a:lnTo>
                    <a:pt x="1818" y="384"/>
                  </a:lnTo>
                  <a:lnTo>
                    <a:pt x="1867" y="384"/>
                  </a:lnTo>
                  <a:lnTo>
                    <a:pt x="1867" y="414"/>
                  </a:lnTo>
                  <a:lnTo>
                    <a:pt x="1873" y="414"/>
                  </a:lnTo>
                  <a:lnTo>
                    <a:pt x="1873" y="424"/>
                  </a:lnTo>
                  <a:lnTo>
                    <a:pt x="1879" y="424"/>
                  </a:lnTo>
                  <a:lnTo>
                    <a:pt x="1879" y="476"/>
                  </a:lnTo>
                  <a:lnTo>
                    <a:pt x="1969" y="476"/>
                  </a:lnTo>
                  <a:lnTo>
                    <a:pt x="1969" y="522"/>
                  </a:lnTo>
                  <a:lnTo>
                    <a:pt x="2169" y="522"/>
                  </a:lnTo>
                  <a:lnTo>
                    <a:pt x="2169" y="570"/>
                  </a:lnTo>
                  <a:lnTo>
                    <a:pt x="2205" y="570"/>
                  </a:lnTo>
                  <a:lnTo>
                    <a:pt x="2205" y="630"/>
                  </a:lnTo>
                  <a:lnTo>
                    <a:pt x="2909" y="630"/>
                  </a:lnTo>
                  <a:lnTo>
                    <a:pt x="2909" y="758"/>
                  </a:lnTo>
                  <a:lnTo>
                    <a:pt x="3751" y="758"/>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28" name="Line 6"/>
            <p:cNvSpPr>
              <a:spLocks noChangeShapeType="1"/>
            </p:cNvSpPr>
            <p:nvPr/>
          </p:nvSpPr>
          <p:spPr bwMode="auto">
            <a:xfrm>
              <a:off x="7793038" y="3121025"/>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29" name="Line 7"/>
            <p:cNvSpPr>
              <a:spLocks noChangeShapeType="1"/>
            </p:cNvSpPr>
            <p:nvPr/>
          </p:nvSpPr>
          <p:spPr bwMode="auto">
            <a:xfrm flipH="1">
              <a:off x="7748588" y="3162300"/>
              <a:ext cx="8890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30" name="Line 8"/>
            <p:cNvSpPr>
              <a:spLocks noChangeShapeType="1"/>
            </p:cNvSpPr>
            <p:nvPr/>
          </p:nvSpPr>
          <p:spPr bwMode="auto">
            <a:xfrm>
              <a:off x="7561263" y="3121025"/>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31" name="Line 9"/>
            <p:cNvSpPr>
              <a:spLocks noChangeShapeType="1"/>
            </p:cNvSpPr>
            <p:nvPr/>
          </p:nvSpPr>
          <p:spPr bwMode="auto">
            <a:xfrm flipH="1">
              <a:off x="7519988" y="3162300"/>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32" name="Line 10"/>
            <p:cNvSpPr>
              <a:spLocks noChangeShapeType="1"/>
            </p:cNvSpPr>
            <p:nvPr/>
          </p:nvSpPr>
          <p:spPr bwMode="auto">
            <a:xfrm>
              <a:off x="7154863" y="3121025"/>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33" name="Line 11"/>
            <p:cNvSpPr>
              <a:spLocks noChangeShapeType="1"/>
            </p:cNvSpPr>
            <p:nvPr/>
          </p:nvSpPr>
          <p:spPr bwMode="auto">
            <a:xfrm flipH="1">
              <a:off x="7113588" y="3162300"/>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34" name="Line 12"/>
            <p:cNvSpPr>
              <a:spLocks noChangeShapeType="1"/>
            </p:cNvSpPr>
            <p:nvPr/>
          </p:nvSpPr>
          <p:spPr bwMode="auto">
            <a:xfrm>
              <a:off x="6729413" y="3121025"/>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35" name="Line 13"/>
            <p:cNvSpPr>
              <a:spLocks noChangeShapeType="1"/>
            </p:cNvSpPr>
            <p:nvPr/>
          </p:nvSpPr>
          <p:spPr bwMode="auto">
            <a:xfrm flipH="1">
              <a:off x="6684963" y="3162300"/>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36" name="Line 14"/>
            <p:cNvSpPr>
              <a:spLocks noChangeShapeType="1"/>
            </p:cNvSpPr>
            <p:nvPr/>
          </p:nvSpPr>
          <p:spPr bwMode="auto">
            <a:xfrm>
              <a:off x="6608763" y="3121025"/>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37" name="Line 15"/>
            <p:cNvSpPr>
              <a:spLocks noChangeShapeType="1"/>
            </p:cNvSpPr>
            <p:nvPr/>
          </p:nvSpPr>
          <p:spPr bwMode="auto">
            <a:xfrm flipH="1">
              <a:off x="6564313" y="3162300"/>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38" name="Line 16"/>
            <p:cNvSpPr>
              <a:spLocks noChangeShapeType="1"/>
            </p:cNvSpPr>
            <p:nvPr/>
          </p:nvSpPr>
          <p:spPr bwMode="auto">
            <a:xfrm>
              <a:off x="6507163" y="3121025"/>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39" name="Line 17"/>
            <p:cNvSpPr>
              <a:spLocks noChangeShapeType="1"/>
            </p:cNvSpPr>
            <p:nvPr/>
          </p:nvSpPr>
          <p:spPr bwMode="auto">
            <a:xfrm flipH="1">
              <a:off x="6465888" y="3162300"/>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40" name="Line 18"/>
            <p:cNvSpPr>
              <a:spLocks noChangeShapeType="1"/>
            </p:cNvSpPr>
            <p:nvPr/>
          </p:nvSpPr>
          <p:spPr bwMode="auto">
            <a:xfrm>
              <a:off x="6421438" y="2917825"/>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41" name="Line 19"/>
            <p:cNvSpPr>
              <a:spLocks noChangeShapeType="1"/>
            </p:cNvSpPr>
            <p:nvPr/>
          </p:nvSpPr>
          <p:spPr bwMode="auto">
            <a:xfrm flipH="1">
              <a:off x="6376988" y="2959100"/>
              <a:ext cx="8890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42" name="Line 20"/>
            <p:cNvSpPr>
              <a:spLocks noChangeShapeType="1"/>
            </p:cNvSpPr>
            <p:nvPr/>
          </p:nvSpPr>
          <p:spPr bwMode="auto">
            <a:xfrm>
              <a:off x="6399213" y="2917825"/>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43" name="Line 21"/>
            <p:cNvSpPr>
              <a:spLocks noChangeShapeType="1"/>
            </p:cNvSpPr>
            <p:nvPr/>
          </p:nvSpPr>
          <p:spPr bwMode="auto">
            <a:xfrm flipH="1">
              <a:off x="6357938" y="2959100"/>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44" name="Line 22"/>
            <p:cNvSpPr>
              <a:spLocks noChangeShapeType="1"/>
            </p:cNvSpPr>
            <p:nvPr/>
          </p:nvSpPr>
          <p:spPr bwMode="auto">
            <a:xfrm>
              <a:off x="6113463" y="2917825"/>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45" name="Line 23"/>
            <p:cNvSpPr>
              <a:spLocks noChangeShapeType="1"/>
            </p:cNvSpPr>
            <p:nvPr/>
          </p:nvSpPr>
          <p:spPr bwMode="auto">
            <a:xfrm flipH="1">
              <a:off x="6069013" y="2959100"/>
              <a:ext cx="8890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46" name="Line 24"/>
            <p:cNvSpPr>
              <a:spLocks noChangeShapeType="1"/>
            </p:cNvSpPr>
            <p:nvPr/>
          </p:nvSpPr>
          <p:spPr bwMode="auto">
            <a:xfrm>
              <a:off x="6002338" y="2917825"/>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47" name="Line 25"/>
            <p:cNvSpPr>
              <a:spLocks noChangeShapeType="1"/>
            </p:cNvSpPr>
            <p:nvPr/>
          </p:nvSpPr>
          <p:spPr bwMode="auto">
            <a:xfrm flipH="1">
              <a:off x="5961063" y="2959100"/>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48" name="Line 26"/>
            <p:cNvSpPr>
              <a:spLocks noChangeShapeType="1"/>
            </p:cNvSpPr>
            <p:nvPr/>
          </p:nvSpPr>
          <p:spPr bwMode="auto">
            <a:xfrm>
              <a:off x="5894388" y="2917825"/>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49" name="Line 27"/>
            <p:cNvSpPr>
              <a:spLocks noChangeShapeType="1"/>
            </p:cNvSpPr>
            <p:nvPr/>
          </p:nvSpPr>
          <p:spPr bwMode="auto">
            <a:xfrm flipH="1">
              <a:off x="5849938" y="2959100"/>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50" name="Line 28"/>
            <p:cNvSpPr>
              <a:spLocks noChangeShapeType="1"/>
            </p:cNvSpPr>
            <p:nvPr/>
          </p:nvSpPr>
          <p:spPr bwMode="auto">
            <a:xfrm>
              <a:off x="5837238" y="2917825"/>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51" name="Line 29"/>
            <p:cNvSpPr>
              <a:spLocks noChangeShapeType="1"/>
            </p:cNvSpPr>
            <p:nvPr/>
          </p:nvSpPr>
          <p:spPr bwMode="auto">
            <a:xfrm flipH="1">
              <a:off x="5795963" y="2959100"/>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52" name="Line 30"/>
            <p:cNvSpPr>
              <a:spLocks noChangeShapeType="1"/>
            </p:cNvSpPr>
            <p:nvPr/>
          </p:nvSpPr>
          <p:spPr bwMode="auto">
            <a:xfrm>
              <a:off x="5741988" y="2917825"/>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53" name="Line 31"/>
            <p:cNvSpPr>
              <a:spLocks noChangeShapeType="1"/>
            </p:cNvSpPr>
            <p:nvPr/>
          </p:nvSpPr>
          <p:spPr bwMode="auto">
            <a:xfrm flipH="1">
              <a:off x="5697538" y="2959100"/>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54" name="Line 32"/>
            <p:cNvSpPr>
              <a:spLocks noChangeShapeType="1"/>
            </p:cNvSpPr>
            <p:nvPr/>
          </p:nvSpPr>
          <p:spPr bwMode="auto">
            <a:xfrm>
              <a:off x="5675313" y="2917825"/>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55" name="Line 33"/>
            <p:cNvSpPr>
              <a:spLocks noChangeShapeType="1"/>
            </p:cNvSpPr>
            <p:nvPr/>
          </p:nvSpPr>
          <p:spPr bwMode="auto">
            <a:xfrm flipH="1">
              <a:off x="5630863" y="2959100"/>
              <a:ext cx="8890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56" name="Line 34"/>
            <p:cNvSpPr>
              <a:spLocks noChangeShapeType="1"/>
            </p:cNvSpPr>
            <p:nvPr/>
          </p:nvSpPr>
          <p:spPr bwMode="auto">
            <a:xfrm>
              <a:off x="5322888" y="2819400"/>
              <a:ext cx="0" cy="889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57" name="Line 35"/>
            <p:cNvSpPr>
              <a:spLocks noChangeShapeType="1"/>
            </p:cNvSpPr>
            <p:nvPr/>
          </p:nvSpPr>
          <p:spPr bwMode="auto">
            <a:xfrm flipH="1">
              <a:off x="5281613" y="2863850"/>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58" name="Line 36"/>
            <p:cNvSpPr>
              <a:spLocks noChangeShapeType="1"/>
            </p:cNvSpPr>
            <p:nvPr/>
          </p:nvSpPr>
          <p:spPr bwMode="auto">
            <a:xfrm>
              <a:off x="5345113" y="2819400"/>
              <a:ext cx="0" cy="889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59" name="Line 37"/>
            <p:cNvSpPr>
              <a:spLocks noChangeShapeType="1"/>
            </p:cNvSpPr>
            <p:nvPr/>
          </p:nvSpPr>
          <p:spPr bwMode="auto">
            <a:xfrm flipH="1">
              <a:off x="5303838" y="2863850"/>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60" name="Line 38"/>
            <p:cNvSpPr>
              <a:spLocks noChangeShapeType="1"/>
            </p:cNvSpPr>
            <p:nvPr/>
          </p:nvSpPr>
          <p:spPr bwMode="auto">
            <a:xfrm>
              <a:off x="5300663" y="2819400"/>
              <a:ext cx="0" cy="889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61" name="Line 39"/>
            <p:cNvSpPr>
              <a:spLocks noChangeShapeType="1"/>
            </p:cNvSpPr>
            <p:nvPr/>
          </p:nvSpPr>
          <p:spPr bwMode="auto">
            <a:xfrm flipH="1">
              <a:off x="5256213" y="2863850"/>
              <a:ext cx="8890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62" name="Line 40"/>
            <p:cNvSpPr>
              <a:spLocks noChangeShapeType="1"/>
            </p:cNvSpPr>
            <p:nvPr/>
          </p:nvSpPr>
          <p:spPr bwMode="auto">
            <a:xfrm>
              <a:off x="5278438" y="2746375"/>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63" name="Line 41"/>
            <p:cNvSpPr>
              <a:spLocks noChangeShapeType="1"/>
            </p:cNvSpPr>
            <p:nvPr/>
          </p:nvSpPr>
          <p:spPr bwMode="auto">
            <a:xfrm flipH="1">
              <a:off x="5233988" y="2787650"/>
              <a:ext cx="8890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64" name="Line 42"/>
            <p:cNvSpPr>
              <a:spLocks noChangeShapeType="1"/>
            </p:cNvSpPr>
            <p:nvPr/>
          </p:nvSpPr>
          <p:spPr bwMode="auto">
            <a:xfrm>
              <a:off x="4862513" y="2670175"/>
              <a:ext cx="0" cy="889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65" name="Line 43"/>
            <p:cNvSpPr>
              <a:spLocks noChangeShapeType="1"/>
            </p:cNvSpPr>
            <p:nvPr/>
          </p:nvSpPr>
          <p:spPr bwMode="auto">
            <a:xfrm flipH="1">
              <a:off x="4821238" y="2714625"/>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66" name="Line 44"/>
            <p:cNvSpPr>
              <a:spLocks noChangeShapeType="1"/>
            </p:cNvSpPr>
            <p:nvPr/>
          </p:nvSpPr>
          <p:spPr bwMode="auto">
            <a:xfrm>
              <a:off x="4840288" y="2670175"/>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67" name="Line 45"/>
            <p:cNvSpPr>
              <a:spLocks noChangeShapeType="1"/>
            </p:cNvSpPr>
            <p:nvPr/>
          </p:nvSpPr>
          <p:spPr bwMode="auto">
            <a:xfrm flipH="1">
              <a:off x="4795838" y="2714625"/>
              <a:ext cx="8890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68" name="Line 46"/>
            <p:cNvSpPr>
              <a:spLocks noChangeShapeType="1"/>
            </p:cNvSpPr>
            <p:nvPr/>
          </p:nvSpPr>
          <p:spPr bwMode="auto">
            <a:xfrm>
              <a:off x="4830763" y="2587625"/>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69" name="Line 47"/>
            <p:cNvSpPr>
              <a:spLocks noChangeShapeType="1"/>
            </p:cNvSpPr>
            <p:nvPr/>
          </p:nvSpPr>
          <p:spPr bwMode="auto">
            <a:xfrm flipH="1">
              <a:off x="4786313" y="2632075"/>
              <a:ext cx="8890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70" name="Line 48"/>
            <p:cNvSpPr>
              <a:spLocks noChangeShapeType="1"/>
            </p:cNvSpPr>
            <p:nvPr/>
          </p:nvSpPr>
          <p:spPr bwMode="auto">
            <a:xfrm>
              <a:off x="4821238" y="2527300"/>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71" name="Line 49"/>
            <p:cNvSpPr>
              <a:spLocks noChangeShapeType="1"/>
            </p:cNvSpPr>
            <p:nvPr/>
          </p:nvSpPr>
          <p:spPr bwMode="auto">
            <a:xfrm flipH="1">
              <a:off x="4776788" y="2568575"/>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72" name="Line 50"/>
            <p:cNvSpPr>
              <a:spLocks noChangeShapeType="1"/>
            </p:cNvSpPr>
            <p:nvPr/>
          </p:nvSpPr>
          <p:spPr bwMode="auto">
            <a:xfrm>
              <a:off x="4786313" y="2527300"/>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73" name="Line 51"/>
            <p:cNvSpPr>
              <a:spLocks noChangeShapeType="1"/>
            </p:cNvSpPr>
            <p:nvPr/>
          </p:nvSpPr>
          <p:spPr bwMode="auto">
            <a:xfrm flipH="1">
              <a:off x="4743450" y="2568575"/>
              <a:ext cx="87313"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74" name="Line 52"/>
            <p:cNvSpPr>
              <a:spLocks noChangeShapeType="1"/>
            </p:cNvSpPr>
            <p:nvPr/>
          </p:nvSpPr>
          <p:spPr bwMode="auto">
            <a:xfrm>
              <a:off x="4764088" y="2527300"/>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75" name="Line 53"/>
            <p:cNvSpPr>
              <a:spLocks noChangeShapeType="1"/>
            </p:cNvSpPr>
            <p:nvPr/>
          </p:nvSpPr>
          <p:spPr bwMode="auto">
            <a:xfrm flipH="1">
              <a:off x="4721225" y="2568575"/>
              <a:ext cx="87313"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76" name="Line 54"/>
            <p:cNvSpPr>
              <a:spLocks noChangeShapeType="1"/>
            </p:cNvSpPr>
            <p:nvPr/>
          </p:nvSpPr>
          <p:spPr bwMode="auto">
            <a:xfrm>
              <a:off x="4743450" y="2524125"/>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77" name="Line 55"/>
            <p:cNvSpPr>
              <a:spLocks noChangeShapeType="1"/>
            </p:cNvSpPr>
            <p:nvPr/>
          </p:nvSpPr>
          <p:spPr bwMode="auto">
            <a:xfrm flipH="1">
              <a:off x="4702175" y="2565400"/>
              <a:ext cx="84138"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78" name="Line 56"/>
            <p:cNvSpPr>
              <a:spLocks noChangeShapeType="1"/>
            </p:cNvSpPr>
            <p:nvPr/>
          </p:nvSpPr>
          <p:spPr bwMode="auto">
            <a:xfrm>
              <a:off x="4699000" y="2473325"/>
              <a:ext cx="0" cy="889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79" name="Line 57"/>
            <p:cNvSpPr>
              <a:spLocks noChangeShapeType="1"/>
            </p:cNvSpPr>
            <p:nvPr/>
          </p:nvSpPr>
          <p:spPr bwMode="auto">
            <a:xfrm flipH="1">
              <a:off x="4657725" y="2517775"/>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80" name="Line 58"/>
            <p:cNvSpPr>
              <a:spLocks noChangeShapeType="1"/>
            </p:cNvSpPr>
            <p:nvPr/>
          </p:nvSpPr>
          <p:spPr bwMode="auto">
            <a:xfrm>
              <a:off x="4622800" y="2473325"/>
              <a:ext cx="0" cy="889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81" name="Line 59"/>
            <p:cNvSpPr>
              <a:spLocks noChangeShapeType="1"/>
            </p:cNvSpPr>
            <p:nvPr/>
          </p:nvSpPr>
          <p:spPr bwMode="auto">
            <a:xfrm flipH="1">
              <a:off x="4578350" y="2517775"/>
              <a:ext cx="8890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82" name="Line 60"/>
            <p:cNvSpPr>
              <a:spLocks noChangeShapeType="1"/>
            </p:cNvSpPr>
            <p:nvPr/>
          </p:nvSpPr>
          <p:spPr bwMode="auto">
            <a:xfrm>
              <a:off x="4416425" y="2473325"/>
              <a:ext cx="0" cy="889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83" name="Line 61"/>
            <p:cNvSpPr>
              <a:spLocks noChangeShapeType="1"/>
            </p:cNvSpPr>
            <p:nvPr/>
          </p:nvSpPr>
          <p:spPr bwMode="auto">
            <a:xfrm flipH="1">
              <a:off x="4371975" y="2517775"/>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84" name="Line 62"/>
            <p:cNvSpPr>
              <a:spLocks noChangeShapeType="1"/>
            </p:cNvSpPr>
            <p:nvPr/>
          </p:nvSpPr>
          <p:spPr bwMode="auto">
            <a:xfrm>
              <a:off x="4337050" y="2473325"/>
              <a:ext cx="0" cy="889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85" name="Line 63"/>
            <p:cNvSpPr>
              <a:spLocks noChangeShapeType="1"/>
            </p:cNvSpPr>
            <p:nvPr/>
          </p:nvSpPr>
          <p:spPr bwMode="auto">
            <a:xfrm flipH="1">
              <a:off x="4292600" y="2517775"/>
              <a:ext cx="8890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86" name="Line 64"/>
            <p:cNvSpPr>
              <a:spLocks noChangeShapeType="1"/>
            </p:cNvSpPr>
            <p:nvPr/>
          </p:nvSpPr>
          <p:spPr bwMode="auto">
            <a:xfrm>
              <a:off x="4152900" y="2359025"/>
              <a:ext cx="0" cy="889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87" name="Line 65"/>
            <p:cNvSpPr>
              <a:spLocks noChangeShapeType="1"/>
            </p:cNvSpPr>
            <p:nvPr/>
          </p:nvSpPr>
          <p:spPr bwMode="auto">
            <a:xfrm flipH="1">
              <a:off x="4108450" y="2403475"/>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88" name="Line 66"/>
            <p:cNvSpPr>
              <a:spLocks noChangeShapeType="1"/>
            </p:cNvSpPr>
            <p:nvPr/>
          </p:nvSpPr>
          <p:spPr bwMode="auto">
            <a:xfrm>
              <a:off x="4162425" y="2359025"/>
              <a:ext cx="0" cy="889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89" name="Line 67"/>
            <p:cNvSpPr>
              <a:spLocks noChangeShapeType="1"/>
            </p:cNvSpPr>
            <p:nvPr/>
          </p:nvSpPr>
          <p:spPr bwMode="auto">
            <a:xfrm flipH="1">
              <a:off x="4117975" y="2403475"/>
              <a:ext cx="8890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90" name="Line 68"/>
            <p:cNvSpPr>
              <a:spLocks noChangeShapeType="1"/>
            </p:cNvSpPr>
            <p:nvPr/>
          </p:nvSpPr>
          <p:spPr bwMode="auto">
            <a:xfrm>
              <a:off x="3965575" y="2359025"/>
              <a:ext cx="0" cy="889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91" name="Line 69"/>
            <p:cNvSpPr>
              <a:spLocks noChangeShapeType="1"/>
            </p:cNvSpPr>
            <p:nvPr/>
          </p:nvSpPr>
          <p:spPr bwMode="auto">
            <a:xfrm flipH="1">
              <a:off x="3921125" y="2403475"/>
              <a:ext cx="8890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92" name="Line 70"/>
            <p:cNvSpPr>
              <a:spLocks noChangeShapeType="1"/>
            </p:cNvSpPr>
            <p:nvPr/>
          </p:nvSpPr>
          <p:spPr bwMode="auto">
            <a:xfrm>
              <a:off x="3908425" y="2359025"/>
              <a:ext cx="0" cy="889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93" name="Line 71"/>
            <p:cNvSpPr>
              <a:spLocks noChangeShapeType="1"/>
            </p:cNvSpPr>
            <p:nvPr/>
          </p:nvSpPr>
          <p:spPr bwMode="auto">
            <a:xfrm flipH="1">
              <a:off x="3867150" y="2403475"/>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94" name="Line 72"/>
            <p:cNvSpPr>
              <a:spLocks noChangeShapeType="1"/>
            </p:cNvSpPr>
            <p:nvPr/>
          </p:nvSpPr>
          <p:spPr bwMode="auto">
            <a:xfrm>
              <a:off x="3889375" y="2359025"/>
              <a:ext cx="0" cy="889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95" name="Line 73"/>
            <p:cNvSpPr>
              <a:spLocks noChangeShapeType="1"/>
            </p:cNvSpPr>
            <p:nvPr/>
          </p:nvSpPr>
          <p:spPr bwMode="auto">
            <a:xfrm flipH="1">
              <a:off x="3844925" y="2403475"/>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96" name="Line 74"/>
            <p:cNvSpPr>
              <a:spLocks noChangeShapeType="1"/>
            </p:cNvSpPr>
            <p:nvPr/>
          </p:nvSpPr>
          <p:spPr bwMode="auto">
            <a:xfrm>
              <a:off x="3813175" y="2359025"/>
              <a:ext cx="0" cy="889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97" name="Line 75"/>
            <p:cNvSpPr>
              <a:spLocks noChangeShapeType="1"/>
            </p:cNvSpPr>
            <p:nvPr/>
          </p:nvSpPr>
          <p:spPr bwMode="auto">
            <a:xfrm flipH="1">
              <a:off x="3768725" y="2403475"/>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98" name="Line 76"/>
            <p:cNvSpPr>
              <a:spLocks noChangeShapeType="1"/>
            </p:cNvSpPr>
            <p:nvPr/>
          </p:nvSpPr>
          <p:spPr bwMode="auto">
            <a:xfrm>
              <a:off x="3756025" y="2317750"/>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99" name="Line 77"/>
            <p:cNvSpPr>
              <a:spLocks noChangeShapeType="1"/>
            </p:cNvSpPr>
            <p:nvPr/>
          </p:nvSpPr>
          <p:spPr bwMode="auto">
            <a:xfrm flipH="1">
              <a:off x="3711575" y="2359025"/>
              <a:ext cx="8890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00" name="Line 78"/>
            <p:cNvSpPr>
              <a:spLocks noChangeShapeType="1"/>
            </p:cNvSpPr>
            <p:nvPr/>
          </p:nvSpPr>
          <p:spPr bwMode="auto">
            <a:xfrm>
              <a:off x="3679825" y="2317750"/>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01" name="Line 79"/>
            <p:cNvSpPr>
              <a:spLocks noChangeShapeType="1"/>
            </p:cNvSpPr>
            <p:nvPr/>
          </p:nvSpPr>
          <p:spPr bwMode="auto">
            <a:xfrm flipH="1">
              <a:off x="3635375" y="2359025"/>
              <a:ext cx="8890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02" name="Line 80"/>
            <p:cNvSpPr>
              <a:spLocks noChangeShapeType="1"/>
            </p:cNvSpPr>
            <p:nvPr/>
          </p:nvSpPr>
          <p:spPr bwMode="auto">
            <a:xfrm>
              <a:off x="3635375" y="2317750"/>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03" name="Line 81"/>
            <p:cNvSpPr>
              <a:spLocks noChangeShapeType="1"/>
            </p:cNvSpPr>
            <p:nvPr/>
          </p:nvSpPr>
          <p:spPr bwMode="auto">
            <a:xfrm flipH="1">
              <a:off x="3590925" y="2359025"/>
              <a:ext cx="8890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04" name="Line 82"/>
            <p:cNvSpPr>
              <a:spLocks noChangeShapeType="1"/>
            </p:cNvSpPr>
            <p:nvPr/>
          </p:nvSpPr>
          <p:spPr bwMode="auto">
            <a:xfrm>
              <a:off x="3581400" y="2317750"/>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05" name="Line 83"/>
            <p:cNvSpPr>
              <a:spLocks noChangeShapeType="1"/>
            </p:cNvSpPr>
            <p:nvPr/>
          </p:nvSpPr>
          <p:spPr bwMode="auto">
            <a:xfrm flipH="1">
              <a:off x="3536950" y="2359025"/>
              <a:ext cx="8890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06" name="Line 84"/>
            <p:cNvSpPr>
              <a:spLocks noChangeShapeType="1"/>
            </p:cNvSpPr>
            <p:nvPr/>
          </p:nvSpPr>
          <p:spPr bwMode="auto">
            <a:xfrm>
              <a:off x="3549650" y="2276475"/>
              <a:ext cx="0" cy="889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07" name="Line 85"/>
            <p:cNvSpPr>
              <a:spLocks noChangeShapeType="1"/>
            </p:cNvSpPr>
            <p:nvPr/>
          </p:nvSpPr>
          <p:spPr bwMode="auto">
            <a:xfrm flipH="1">
              <a:off x="3505200" y="2320925"/>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08" name="Line 86"/>
            <p:cNvSpPr>
              <a:spLocks noChangeShapeType="1"/>
            </p:cNvSpPr>
            <p:nvPr/>
          </p:nvSpPr>
          <p:spPr bwMode="auto">
            <a:xfrm>
              <a:off x="3527425" y="2276475"/>
              <a:ext cx="0" cy="889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09" name="Line 87"/>
            <p:cNvSpPr>
              <a:spLocks noChangeShapeType="1"/>
            </p:cNvSpPr>
            <p:nvPr/>
          </p:nvSpPr>
          <p:spPr bwMode="auto">
            <a:xfrm flipH="1">
              <a:off x="3482975" y="2320925"/>
              <a:ext cx="8890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10" name="Line 88"/>
            <p:cNvSpPr>
              <a:spLocks noChangeShapeType="1"/>
            </p:cNvSpPr>
            <p:nvPr/>
          </p:nvSpPr>
          <p:spPr bwMode="auto">
            <a:xfrm>
              <a:off x="3492500" y="2247900"/>
              <a:ext cx="0" cy="889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11" name="Line 89"/>
            <p:cNvSpPr>
              <a:spLocks noChangeShapeType="1"/>
            </p:cNvSpPr>
            <p:nvPr/>
          </p:nvSpPr>
          <p:spPr bwMode="auto">
            <a:xfrm flipH="1">
              <a:off x="3451225" y="2292350"/>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12" name="Line 90"/>
            <p:cNvSpPr>
              <a:spLocks noChangeShapeType="1"/>
            </p:cNvSpPr>
            <p:nvPr/>
          </p:nvSpPr>
          <p:spPr bwMode="auto">
            <a:xfrm>
              <a:off x="3251200" y="2209800"/>
              <a:ext cx="0" cy="889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13" name="Line 91"/>
            <p:cNvSpPr>
              <a:spLocks noChangeShapeType="1"/>
            </p:cNvSpPr>
            <p:nvPr/>
          </p:nvSpPr>
          <p:spPr bwMode="auto">
            <a:xfrm flipH="1">
              <a:off x="3206750" y="2254250"/>
              <a:ext cx="8890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14" name="Line 92"/>
            <p:cNvSpPr>
              <a:spLocks noChangeShapeType="1"/>
            </p:cNvSpPr>
            <p:nvPr/>
          </p:nvSpPr>
          <p:spPr bwMode="auto">
            <a:xfrm>
              <a:off x="3228975" y="2209800"/>
              <a:ext cx="0" cy="889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15" name="Line 93"/>
            <p:cNvSpPr>
              <a:spLocks noChangeShapeType="1"/>
            </p:cNvSpPr>
            <p:nvPr/>
          </p:nvSpPr>
          <p:spPr bwMode="auto">
            <a:xfrm flipH="1">
              <a:off x="3187700" y="2254250"/>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16" name="Line 94"/>
            <p:cNvSpPr>
              <a:spLocks noChangeShapeType="1"/>
            </p:cNvSpPr>
            <p:nvPr/>
          </p:nvSpPr>
          <p:spPr bwMode="auto">
            <a:xfrm>
              <a:off x="3143250" y="2209800"/>
              <a:ext cx="0" cy="889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17" name="Line 95"/>
            <p:cNvSpPr>
              <a:spLocks noChangeShapeType="1"/>
            </p:cNvSpPr>
            <p:nvPr/>
          </p:nvSpPr>
          <p:spPr bwMode="auto">
            <a:xfrm flipH="1">
              <a:off x="3098800" y="2254250"/>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18" name="Line 96"/>
            <p:cNvSpPr>
              <a:spLocks noChangeShapeType="1"/>
            </p:cNvSpPr>
            <p:nvPr/>
          </p:nvSpPr>
          <p:spPr bwMode="auto">
            <a:xfrm>
              <a:off x="3121025" y="2209800"/>
              <a:ext cx="0" cy="889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19" name="Line 97"/>
            <p:cNvSpPr>
              <a:spLocks noChangeShapeType="1"/>
            </p:cNvSpPr>
            <p:nvPr/>
          </p:nvSpPr>
          <p:spPr bwMode="auto">
            <a:xfrm flipH="1">
              <a:off x="3076575" y="2254250"/>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20" name="Line 98"/>
            <p:cNvSpPr>
              <a:spLocks noChangeShapeType="1"/>
            </p:cNvSpPr>
            <p:nvPr/>
          </p:nvSpPr>
          <p:spPr bwMode="auto">
            <a:xfrm>
              <a:off x="3098800" y="2209800"/>
              <a:ext cx="0" cy="889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21" name="Line 99"/>
            <p:cNvSpPr>
              <a:spLocks noChangeShapeType="1"/>
            </p:cNvSpPr>
            <p:nvPr/>
          </p:nvSpPr>
          <p:spPr bwMode="auto">
            <a:xfrm flipH="1">
              <a:off x="3054350" y="2254250"/>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22" name="Line 100"/>
            <p:cNvSpPr>
              <a:spLocks noChangeShapeType="1"/>
            </p:cNvSpPr>
            <p:nvPr/>
          </p:nvSpPr>
          <p:spPr bwMode="auto">
            <a:xfrm>
              <a:off x="3076575" y="2209800"/>
              <a:ext cx="0" cy="889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23" name="Line 101"/>
            <p:cNvSpPr>
              <a:spLocks noChangeShapeType="1"/>
            </p:cNvSpPr>
            <p:nvPr/>
          </p:nvSpPr>
          <p:spPr bwMode="auto">
            <a:xfrm flipH="1">
              <a:off x="3032125" y="2254250"/>
              <a:ext cx="8890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24" name="Line 102"/>
            <p:cNvSpPr>
              <a:spLocks noChangeShapeType="1"/>
            </p:cNvSpPr>
            <p:nvPr/>
          </p:nvSpPr>
          <p:spPr bwMode="auto">
            <a:xfrm>
              <a:off x="3000375" y="2209800"/>
              <a:ext cx="0" cy="889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25" name="Line 103"/>
            <p:cNvSpPr>
              <a:spLocks noChangeShapeType="1"/>
            </p:cNvSpPr>
            <p:nvPr/>
          </p:nvSpPr>
          <p:spPr bwMode="auto">
            <a:xfrm flipH="1">
              <a:off x="2959100" y="2254250"/>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26" name="Line 104"/>
            <p:cNvSpPr>
              <a:spLocks noChangeShapeType="1"/>
            </p:cNvSpPr>
            <p:nvPr/>
          </p:nvSpPr>
          <p:spPr bwMode="auto">
            <a:xfrm>
              <a:off x="2965450" y="2181225"/>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27" name="Line 105"/>
            <p:cNvSpPr>
              <a:spLocks noChangeShapeType="1"/>
            </p:cNvSpPr>
            <p:nvPr/>
          </p:nvSpPr>
          <p:spPr bwMode="auto">
            <a:xfrm flipH="1">
              <a:off x="2924175" y="2225675"/>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28" name="Line 106"/>
            <p:cNvSpPr>
              <a:spLocks noChangeShapeType="1"/>
            </p:cNvSpPr>
            <p:nvPr/>
          </p:nvSpPr>
          <p:spPr bwMode="auto">
            <a:xfrm>
              <a:off x="2959100" y="2181225"/>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29" name="Line 107"/>
            <p:cNvSpPr>
              <a:spLocks noChangeShapeType="1"/>
            </p:cNvSpPr>
            <p:nvPr/>
          </p:nvSpPr>
          <p:spPr bwMode="auto">
            <a:xfrm flipH="1">
              <a:off x="2914650" y="2225675"/>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30" name="Line 108"/>
            <p:cNvSpPr>
              <a:spLocks noChangeShapeType="1"/>
            </p:cNvSpPr>
            <p:nvPr/>
          </p:nvSpPr>
          <p:spPr bwMode="auto">
            <a:xfrm>
              <a:off x="2933700" y="2181225"/>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31" name="Line 109"/>
            <p:cNvSpPr>
              <a:spLocks noChangeShapeType="1"/>
            </p:cNvSpPr>
            <p:nvPr/>
          </p:nvSpPr>
          <p:spPr bwMode="auto">
            <a:xfrm flipH="1">
              <a:off x="2889250" y="2225675"/>
              <a:ext cx="8890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32" name="Line 110"/>
            <p:cNvSpPr>
              <a:spLocks noChangeShapeType="1"/>
            </p:cNvSpPr>
            <p:nvPr/>
          </p:nvSpPr>
          <p:spPr bwMode="auto">
            <a:xfrm>
              <a:off x="2705100" y="2120900"/>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33" name="Line 111"/>
            <p:cNvSpPr>
              <a:spLocks noChangeShapeType="1"/>
            </p:cNvSpPr>
            <p:nvPr/>
          </p:nvSpPr>
          <p:spPr bwMode="auto">
            <a:xfrm flipH="1">
              <a:off x="2660650" y="2162175"/>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34" name="Line 112"/>
            <p:cNvSpPr>
              <a:spLocks noChangeShapeType="1"/>
            </p:cNvSpPr>
            <p:nvPr/>
          </p:nvSpPr>
          <p:spPr bwMode="auto">
            <a:xfrm>
              <a:off x="2616200" y="2082800"/>
              <a:ext cx="0" cy="889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35" name="Line 113"/>
            <p:cNvSpPr>
              <a:spLocks noChangeShapeType="1"/>
            </p:cNvSpPr>
            <p:nvPr/>
          </p:nvSpPr>
          <p:spPr bwMode="auto">
            <a:xfrm flipH="1">
              <a:off x="2571750" y="2127250"/>
              <a:ext cx="8890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36" name="Line 114"/>
            <p:cNvSpPr>
              <a:spLocks noChangeShapeType="1"/>
            </p:cNvSpPr>
            <p:nvPr/>
          </p:nvSpPr>
          <p:spPr bwMode="auto">
            <a:xfrm>
              <a:off x="2584450" y="2054225"/>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37" name="Line 115"/>
            <p:cNvSpPr>
              <a:spLocks noChangeShapeType="1"/>
            </p:cNvSpPr>
            <p:nvPr/>
          </p:nvSpPr>
          <p:spPr bwMode="auto">
            <a:xfrm flipH="1">
              <a:off x="2540000" y="2098675"/>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38" name="Line 116"/>
            <p:cNvSpPr>
              <a:spLocks noChangeShapeType="1"/>
            </p:cNvSpPr>
            <p:nvPr/>
          </p:nvSpPr>
          <p:spPr bwMode="auto">
            <a:xfrm>
              <a:off x="2562225" y="2054225"/>
              <a:ext cx="0" cy="889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39" name="Line 117"/>
            <p:cNvSpPr>
              <a:spLocks noChangeShapeType="1"/>
            </p:cNvSpPr>
            <p:nvPr/>
          </p:nvSpPr>
          <p:spPr bwMode="auto">
            <a:xfrm flipH="1">
              <a:off x="2517775" y="2098675"/>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40" name="Line 118"/>
            <p:cNvSpPr>
              <a:spLocks noChangeShapeType="1"/>
            </p:cNvSpPr>
            <p:nvPr/>
          </p:nvSpPr>
          <p:spPr bwMode="auto">
            <a:xfrm>
              <a:off x="2482850" y="2000250"/>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41" name="Line 119"/>
            <p:cNvSpPr>
              <a:spLocks noChangeShapeType="1"/>
            </p:cNvSpPr>
            <p:nvPr/>
          </p:nvSpPr>
          <p:spPr bwMode="auto">
            <a:xfrm flipH="1">
              <a:off x="2438400" y="2041525"/>
              <a:ext cx="8890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42" name="Line 120"/>
            <p:cNvSpPr>
              <a:spLocks noChangeShapeType="1"/>
            </p:cNvSpPr>
            <p:nvPr/>
          </p:nvSpPr>
          <p:spPr bwMode="auto">
            <a:xfrm>
              <a:off x="2428875" y="2000250"/>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43" name="Line 121"/>
            <p:cNvSpPr>
              <a:spLocks noChangeShapeType="1"/>
            </p:cNvSpPr>
            <p:nvPr/>
          </p:nvSpPr>
          <p:spPr bwMode="auto">
            <a:xfrm flipH="1">
              <a:off x="2387600" y="2041525"/>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44" name="Line 122"/>
            <p:cNvSpPr>
              <a:spLocks noChangeShapeType="1"/>
            </p:cNvSpPr>
            <p:nvPr/>
          </p:nvSpPr>
          <p:spPr bwMode="auto">
            <a:xfrm>
              <a:off x="2451100" y="2000250"/>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45" name="Line 123"/>
            <p:cNvSpPr>
              <a:spLocks noChangeShapeType="1"/>
            </p:cNvSpPr>
            <p:nvPr/>
          </p:nvSpPr>
          <p:spPr bwMode="auto">
            <a:xfrm flipH="1">
              <a:off x="2406650" y="2041525"/>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46" name="Line 124"/>
            <p:cNvSpPr>
              <a:spLocks noChangeShapeType="1"/>
            </p:cNvSpPr>
            <p:nvPr/>
          </p:nvSpPr>
          <p:spPr bwMode="auto">
            <a:xfrm>
              <a:off x="3721100" y="2317750"/>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47" name="Line 125"/>
            <p:cNvSpPr>
              <a:spLocks noChangeShapeType="1"/>
            </p:cNvSpPr>
            <p:nvPr/>
          </p:nvSpPr>
          <p:spPr bwMode="auto">
            <a:xfrm flipH="1">
              <a:off x="3679825" y="2359025"/>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48" name="Line 126"/>
            <p:cNvSpPr>
              <a:spLocks noChangeShapeType="1"/>
            </p:cNvSpPr>
            <p:nvPr/>
          </p:nvSpPr>
          <p:spPr bwMode="auto">
            <a:xfrm>
              <a:off x="4203700" y="2359025"/>
              <a:ext cx="0" cy="889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49" name="Line 127"/>
            <p:cNvSpPr>
              <a:spLocks noChangeShapeType="1"/>
            </p:cNvSpPr>
            <p:nvPr/>
          </p:nvSpPr>
          <p:spPr bwMode="auto">
            <a:xfrm flipH="1">
              <a:off x="4159250" y="2403475"/>
              <a:ext cx="8890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50" name="Line 128"/>
            <p:cNvSpPr>
              <a:spLocks noChangeShapeType="1"/>
            </p:cNvSpPr>
            <p:nvPr/>
          </p:nvSpPr>
          <p:spPr bwMode="auto">
            <a:xfrm>
              <a:off x="4238625" y="2413000"/>
              <a:ext cx="0" cy="889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51" name="Line 129"/>
            <p:cNvSpPr>
              <a:spLocks noChangeShapeType="1"/>
            </p:cNvSpPr>
            <p:nvPr/>
          </p:nvSpPr>
          <p:spPr bwMode="auto">
            <a:xfrm flipH="1">
              <a:off x="4194175" y="2457450"/>
              <a:ext cx="8890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52" name="Line 130"/>
            <p:cNvSpPr>
              <a:spLocks noChangeShapeType="1"/>
            </p:cNvSpPr>
            <p:nvPr/>
          </p:nvSpPr>
          <p:spPr bwMode="auto">
            <a:xfrm>
              <a:off x="4229100" y="2413000"/>
              <a:ext cx="0" cy="889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53" name="Line 131"/>
            <p:cNvSpPr>
              <a:spLocks noChangeShapeType="1"/>
            </p:cNvSpPr>
            <p:nvPr/>
          </p:nvSpPr>
          <p:spPr bwMode="auto">
            <a:xfrm flipH="1">
              <a:off x="4187825" y="2457450"/>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54" name="Line 132"/>
            <p:cNvSpPr>
              <a:spLocks noChangeShapeType="1"/>
            </p:cNvSpPr>
            <p:nvPr/>
          </p:nvSpPr>
          <p:spPr bwMode="auto">
            <a:xfrm>
              <a:off x="5246688" y="2746375"/>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55" name="Line 133"/>
            <p:cNvSpPr>
              <a:spLocks noChangeShapeType="1"/>
            </p:cNvSpPr>
            <p:nvPr/>
          </p:nvSpPr>
          <p:spPr bwMode="auto">
            <a:xfrm flipH="1">
              <a:off x="5202238" y="2787650"/>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56" name="Line 134"/>
            <p:cNvSpPr>
              <a:spLocks noChangeShapeType="1"/>
            </p:cNvSpPr>
            <p:nvPr/>
          </p:nvSpPr>
          <p:spPr bwMode="auto">
            <a:xfrm>
              <a:off x="5916613" y="2917825"/>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57" name="Line 135"/>
            <p:cNvSpPr>
              <a:spLocks noChangeShapeType="1"/>
            </p:cNvSpPr>
            <p:nvPr/>
          </p:nvSpPr>
          <p:spPr bwMode="auto">
            <a:xfrm flipH="1">
              <a:off x="5872163" y="2959100"/>
              <a:ext cx="8890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58" name="Line 136"/>
            <p:cNvSpPr>
              <a:spLocks noChangeShapeType="1"/>
            </p:cNvSpPr>
            <p:nvPr/>
          </p:nvSpPr>
          <p:spPr bwMode="auto">
            <a:xfrm>
              <a:off x="6488113" y="3121025"/>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59" name="Line 137"/>
            <p:cNvSpPr>
              <a:spLocks noChangeShapeType="1"/>
            </p:cNvSpPr>
            <p:nvPr/>
          </p:nvSpPr>
          <p:spPr bwMode="auto">
            <a:xfrm flipH="1">
              <a:off x="6443663" y="3162300"/>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60" name="Line 33"/>
            <p:cNvSpPr>
              <a:spLocks noChangeShapeType="1"/>
            </p:cNvSpPr>
            <p:nvPr/>
          </p:nvSpPr>
          <p:spPr bwMode="auto">
            <a:xfrm flipH="1">
              <a:off x="5464175" y="2959100"/>
              <a:ext cx="8890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261" name="Line 32"/>
            <p:cNvSpPr>
              <a:spLocks noChangeShapeType="1"/>
            </p:cNvSpPr>
            <p:nvPr/>
          </p:nvSpPr>
          <p:spPr bwMode="auto">
            <a:xfrm>
              <a:off x="5508625" y="2917825"/>
              <a:ext cx="0" cy="857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grpSp>
      <p:grpSp>
        <p:nvGrpSpPr>
          <p:cNvPr id="53" name="Group 52"/>
          <p:cNvGrpSpPr/>
          <p:nvPr/>
        </p:nvGrpSpPr>
        <p:grpSpPr>
          <a:xfrm>
            <a:off x="1850209" y="2273959"/>
            <a:ext cx="5332413" cy="2636838"/>
            <a:chOff x="1812925" y="1917700"/>
            <a:chExt cx="5332413" cy="2636838"/>
          </a:xfrm>
        </p:grpSpPr>
        <p:sp>
          <p:nvSpPr>
            <p:cNvPr id="56" name="Line 138"/>
            <p:cNvSpPr>
              <a:spLocks noChangeShapeType="1"/>
            </p:cNvSpPr>
            <p:nvPr/>
          </p:nvSpPr>
          <p:spPr bwMode="auto">
            <a:xfrm>
              <a:off x="7100888" y="4465638"/>
              <a:ext cx="0" cy="889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57" name="Line 139"/>
            <p:cNvSpPr>
              <a:spLocks noChangeShapeType="1"/>
            </p:cNvSpPr>
            <p:nvPr/>
          </p:nvSpPr>
          <p:spPr bwMode="auto">
            <a:xfrm flipH="1">
              <a:off x="7056438" y="4510088"/>
              <a:ext cx="88900"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58" name="Line 140"/>
            <p:cNvSpPr>
              <a:spLocks noChangeShapeType="1"/>
            </p:cNvSpPr>
            <p:nvPr/>
          </p:nvSpPr>
          <p:spPr bwMode="auto">
            <a:xfrm>
              <a:off x="6529388" y="4465638"/>
              <a:ext cx="0" cy="889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59" name="Line 141"/>
            <p:cNvSpPr>
              <a:spLocks noChangeShapeType="1"/>
            </p:cNvSpPr>
            <p:nvPr/>
          </p:nvSpPr>
          <p:spPr bwMode="auto">
            <a:xfrm flipH="1">
              <a:off x="6488113" y="4510088"/>
              <a:ext cx="85725"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60" name="Line 142"/>
            <p:cNvSpPr>
              <a:spLocks noChangeShapeType="1"/>
            </p:cNvSpPr>
            <p:nvPr/>
          </p:nvSpPr>
          <p:spPr bwMode="auto">
            <a:xfrm>
              <a:off x="5389563" y="4259263"/>
              <a:ext cx="0" cy="857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61" name="Line 143"/>
            <p:cNvSpPr>
              <a:spLocks noChangeShapeType="1"/>
            </p:cNvSpPr>
            <p:nvPr/>
          </p:nvSpPr>
          <p:spPr bwMode="auto">
            <a:xfrm flipH="1">
              <a:off x="5345113" y="4300538"/>
              <a:ext cx="85725"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62" name="Line 144"/>
            <p:cNvSpPr>
              <a:spLocks noChangeShapeType="1"/>
            </p:cNvSpPr>
            <p:nvPr/>
          </p:nvSpPr>
          <p:spPr bwMode="auto">
            <a:xfrm>
              <a:off x="5322888" y="4090988"/>
              <a:ext cx="0" cy="889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63" name="Line 145"/>
            <p:cNvSpPr>
              <a:spLocks noChangeShapeType="1"/>
            </p:cNvSpPr>
            <p:nvPr/>
          </p:nvSpPr>
          <p:spPr bwMode="auto">
            <a:xfrm flipH="1">
              <a:off x="5278438" y="4135438"/>
              <a:ext cx="88900"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64" name="Line 146"/>
            <p:cNvSpPr>
              <a:spLocks noChangeShapeType="1"/>
            </p:cNvSpPr>
            <p:nvPr/>
          </p:nvSpPr>
          <p:spPr bwMode="auto">
            <a:xfrm>
              <a:off x="5278438" y="4090988"/>
              <a:ext cx="0" cy="889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65" name="Line 147"/>
            <p:cNvSpPr>
              <a:spLocks noChangeShapeType="1"/>
            </p:cNvSpPr>
            <p:nvPr/>
          </p:nvSpPr>
          <p:spPr bwMode="auto">
            <a:xfrm flipH="1">
              <a:off x="5237163" y="4135438"/>
              <a:ext cx="85725"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66" name="Line 148"/>
            <p:cNvSpPr>
              <a:spLocks noChangeShapeType="1"/>
            </p:cNvSpPr>
            <p:nvPr/>
          </p:nvSpPr>
          <p:spPr bwMode="auto">
            <a:xfrm>
              <a:off x="4897438" y="4090988"/>
              <a:ext cx="0" cy="889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67" name="Line 149"/>
            <p:cNvSpPr>
              <a:spLocks noChangeShapeType="1"/>
            </p:cNvSpPr>
            <p:nvPr/>
          </p:nvSpPr>
          <p:spPr bwMode="auto">
            <a:xfrm flipH="1">
              <a:off x="4852988" y="4135438"/>
              <a:ext cx="85725"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68" name="Line 150"/>
            <p:cNvSpPr>
              <a:spLocks noChangeShapeType="1"/>
            </p:cNvSpPr>
            <p:nvPr/>
          </p:nvSpPr>
          <p:spPr bwMode="auto">
            <a:xfrm>
              <a:off x="4767263" y="4090988"/>
              <a:ext cx="0" cy="889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69" name="Line 151"/>
            <p:cNvSpPr>
              <a:spLocks noChangeShapeType="1"/>
            </p:cNvSpPr>
            <p:nvPr/>
          </p:nvSpPr>
          <p:spPr bwMode="auto">
            <a:xfrm flipH="1">
              <a:off x="4724400" y="4135438"/>
              <a:ext cx="84138"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70" name="Line 152"/>
            <p:cNvSpPr>
              <a:spLocks noChangeShapeType="1"/>
            </p:cNvSpPr>
            <p:nvPr/>
          </p:nvSpPr>
          <p:spPr bwMode="auto">
            <a:xfrm>
              <a:off x="4708525" y="4090988"/>
              <a:ext cx="0" cy="857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71" name="Line 153"/>
            <p:cNvSpPr>
              <a:spLocks noChangeShapeType="1"/>
            </p:cNvSpPr>
            <p:nvPr/>
          </p:nvSpPr>
          <p:spPr bwMode="auto">
            <a:xfrm flipH="1">
              <a:off x="4664075" y="4135438"/>
              <a:ext cx="85725"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72" name="Line 154"/>
            <p:cNvSpPr>
              <a:spLocks noChangeShapeType="1"/>
            </p:cNvSpPr>
            <p:nvPr/>
          </p:nvSpPr>
          <p:spPr bwMode="auto">
            <a:xfrm>
              <a:off x="4702175" y="4090988"/>
              <a:ext cx="0" cy="857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73" name="Line 155"/>
            <p:cNvSpPr>
              <a:spLocks noChangeShapeType="1"/>
            </p:cNvSpPr>
            <p:nvPr/>
          </p:nvSpPr>
          <p:spPr bwMode="auto">
            <a:xfrm flipH="1">
              <a:off x="4657725" y="4135438"/>
              <a:ext cx="88900"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74" name="Line 156"/>
            <p:cNvSpPr>
              <a:spLocks noChangeShapeType="1"/>
            </p:cNvSpPr>
            <p:nvPr/>
          </p:nvSpPr>
          <p:spPr bwMode="auto">
            <a:xfrm>
              <a:off x="4184650" y="3887788"/>
              <a:ext cx="0" cy="857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75" name="Line 157"/>
            <p:cNvSpPr>
              <a:spLocks noChangeShapeType="1"/>
            </p:cNvSpPr>
            <p:nvPr/>
          </p:nvSpPr>
          <p:spPr bwMode="auto">
            <a:xfrm flipH="1">
              <a:off x="4140200" y="3929063"/>
              <a:ext cx="85725"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76" name="Line 158"/>
            <p:cNvSpPr>
              <a:spLocks noChangeShapeType="1"/>
            </p:cNvSpPr>
            <p:nvPr/>
          </p:nvSpPr>
          <p:spPr bwMode="auto">
            <a:xfrm>
              <a:off x="3759200" y="3662363"/>
              <a:ext cx="0" cy="857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77" name="Line 159"/>
            <p:cNvSpPr>
              <a:spLocks noChangeShapeType="1"/>
            </p:cNvSpPr>
            <p:nvPr/>
          </p:nvSpPr>
          <p:spPr bwMode="auto">
            <a:xfrm flipH="1">
              <a:off x="3714750" y="3706813"/>
              <a:ext cx="85725"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78" name="Line 160"/>
            <p:cNvSpPr>
              <a:spLocks noChangeShapeType="1"/>
            </p:cNvSpPr>
            <p:nvPr/>
          </p:nvSpPr>
          <p:spPr bwMode="auto">
            <a:xfrm>
              <a:off x="3679825" y="3535363"/>
              <a:ext cx="0" cy="857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79" name="Line 161"/>
            <p:cNvSpPr>
              <a:spLocks noChangeShapeType="1"/>
            </p:cNvSpPr>
            <p:nvPr/>
          </p:nvSpPr>
          <p:spPr bwMode="auto">
            <a:xfrm flipH="1">
              <a:off x="3635375" y="3579813"/>
              <a:ext cx="85725"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80" name="Line 162"/>
            <p:cNvSpPr>
              <a:spLocks noChangeShapeType="1"/>
            </p:cNvSpPr>
            <p:nvPr/>
          </p:nvSpPr>
          <p:spPr bwMode="auto">
            <a:xfrm>
              <a:off x="3702050" y="3535363"/>
              <a:ext cx="0" cy="857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81" name="Line 163"/>
            <p:cNvSpPr>
              <a:spLocks noChangeShapeType="1"/>
            </p:cNvSpPr>
            <p:nvPr/>
          </p:nvSpPr>
          <p:spPr bwMode="auto">
            <a:xfrm flipH="1">
              <a:off x="3657600" y="3579813"/>
              <a:ext cx="85725"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82" name="Line 164"/>
            <p:cNvSpPr>
              <a:spLocks noChangeShapeType="1"/>
            </p:cNvSpPr>
            <p:nvPr/>
          </p:nvSpPr>
          <p:spPr bwMode="auto">
            <a:xfrm>
              <a:off x="3524250" y="3222625"/>
              <a:ext cx="0" cy="889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83" name="Line 165"/>
            <p:cNvSpPr>
              <a:spLocks noChangeShapeType="1"/>
            </p:cNvSpPr>
            <p:nvPr/>
          </p:nvSpPr>
          <p:spPr bwMode="auto">
            <a:xfrm flipH="1">
              <a:off x="3482975" y="3267075"/>
              <a:ext cx="85725"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84" name="Line 166"/>
            <p:cNvSpPr>
              <a:spLocks noChangeShapeType="1"/>
            </p:cNvSpPr>
            <p:nvPr/>
          </p:nvSpPr>
          <p:spPr bwMode="auto">
            <a:xfrm>
              <a:off x="3111500" y="3152775"/>
              <a:ext cx="0" cy="857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85" name="Line 167"/>
            <p:cNvSpPr>
              <a:spLocks noChangeShapeType="1"/>
            </p:cNvSpPr>
            <p:nvPr/>
          </p:nvSpPr>
          <p:spPr bwMode="auto">
            <a:xfrm flipH="1">
              <a:off x="3067050" y="3194050"/>
              <a:ext cx="85725"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86" name="Line 168"/>
            <p:cNvSpPr>
              <a:spLocks noChangeShapeType="1"/>
            </p:cNvSpPr>
            <p:nvPr/>
          </p:nvSpPr>
          <p:spPr bwMode="auto">
            <a:xfrm>
              <a:off x="3086100" y="3073400"/>
              <a:ext cx="0" cy="889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87" name="Line 169"/>
            <p:cNvSpPr>
              <a:spLocks noChangeShapeType="1"/>
            </p:cNvSpPr>
            <p:nvPr/>
          </p:nvSpPr>
          <p:spPr bwMode="auto">
            <a:xfrm flipH="1">
              <a:off x="3044825" y="3117850"/>
              <a:ext cx="85725"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88" name="Line 170"/>
            <p:cNvSpPr>
              <a:spLocks noChangeShapeType="1"/>
            </p:cNvSpPr>
            <p:nvPr/>
          </p:nvSpPr>
          <p:spPr bwMode="auto">
            <a:xfrm>
              <a:off x="3009900" y="2914650"/>
              <a:ext cx="0" cy="889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89" name="Line 171"/>
            <p:cNvSpPr>
              <a:spLocks noChangeShapeType="1"/>
            </p:cNvSpPr>
            <p:nvPr/>
          </p:nvSpPr>
          <p:spPr bwMode="auto">
            <a:xfrm flipH="1">
              <a:off x="2965450" y="2959100"/>
              <a:ext cx="85725"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90" name="Line 172"/>
            <p:cNvSpPr>
              <a:spLocks noChangeShapeType="1"/>
            </p:cNvSpPr>
            <p:nvPr/>
          </p:nvSpPr>
          <p:spPr bwMode="auto">
            <a:xfrm>
              <a:off x="3003550" y="2914650"/>
              <a:ext cx="0" cy="889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91" name="Line 173"/>
            <p:cNvSpPr>
              <a:spLocks noChangeShapeType="1"/>
            </p:cNvSpPr>
            <p:nvPr/>
          </p:nvSpPr>
          <p:spPr bwMode="auto">
            <a:xfrm flipH="1">
              <a:off x="2959100" y="2959100"/>
              <a:ext cx="85725"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92" name="Line 174"/>
            <p:cNvSpPr>
              <a:spLocks noChangeShapeType="1"/>
            </p:cNvSpPr>
            <p:nvPr/>
          </p:nvSpPr>
          <p:spPr bwMode="auto">
            <a:xfrm>
              <a:off x="2911475" y="2851150"/>
              <a:ext cx="0" cy="857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93" name="Line 175"/>
            <p:cNvSpPr>
              <a:spLocks noChangeShapeType="1"/>
            </p:cNvSpPr>
            <p:nvPr/>
          </p:nvSpPr>
          <p:spPr bwMode="auto">
            <a:xfrm flipH="1">
              <a:off x="2870200" y="2892425"/>
              <a:ext cx="85725"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94" name="Line 176"/>
            <p:cNvSpPr>
              <a:spLocks noChangeShapeType="1"/>
            </p:cNvSpPr>
            <p:nvPr/>
          </p:nvSpPr>
          <p:spPr bwMode="auto">
            <a:xfrm>
              <a:off x="2505075" y="2584450"/>
              <a:ext cx="0" cy="889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95" name="Line 177"/>
            <p:cNvSpPr>
              <a:spLocks noChangeShapeType="1"/>
            </p:cNvSpPr>
            <p:nvPr/>
          </p:nvSpPr>
          <p:spPr bwMode="auto">
            <a:xfrm flipH="1">
              <a:off x="2463800" y="2628900"/>
              <a:ext cx="85725"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96" name="Line 178"/>
            <p:cNvSpPr>
              <a:spLocks noChangeShapeType="1"/>
            </p:cNvSpPr>
            <p:nvPr/>
          </p:nvSpPr>
          <p:spPr bwMode="auto">
            <a:xfrm>
              <a:off x="2492375" y="2517775"/>
              <a:ext cx="0" cy="889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97" name="Line 179"/>
            <p:cNvSpPr>
              <a:spLocks noChangeShapeType="1"/>
            </p:cNvSpPr>
            <p:nvPr/>
          </p:nvSpPr>
          <p:spPr bwMode="auto">
            <a:xfrm flipH="1">
              <a:off x="2451100" y="2562225"/>
              <a:ext cx="85725"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98" name="Line 180"/>
            <p:cNvSpPr>
              <a:spLocks noChangeShapeType="1"/>
            </p:cNvSpPr>
            <p:nvPr/>
          </p:nvSpPr>
          <p:spPr bwMode="auto">
            <a:xfrm>
              <a:off x="2482850" y="2517775"/>
              <a:ext cx="0" cy="889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99" name="Line 181"/>
            <p:cNvSpPr>
              <a:spLocks noChangeShapeType="1"/>
            </p:cNvSpPr>
            <p:nvPr/>
          </p:nvSpPr>
          <p:spPr bwMode="auto">
            <a:xfrm flipH="1">
              <a:off x="2438400" y="2562225"/>
              <a:ext cx="88900"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00" name="Line 182"/>
            <p:cNvSpPr>
              <a:spLocks noChangeShapeType="1"/>
            </p:cNvSpPr>
            <p:nvPr/>
          </p:nvSpPr>
          <p:spPr bwMode="auto">
            <a:xfrm>
              <a:off x="2463800" y="2359025"/>
              <a:ext cx="0" cy="889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01" name="Line 183"/>
            <p:cNvSpPr>
              <a:spLocks noChangeShapeType="1"/>
            </p:cNvSpPr>
            <p:nvPr/>
          </p:nvSpPr>
          <p:spPr bwMode="auto">
            <a:xfrm flipH="1">
              <a:off x="2419350" y="2403475"/>
              <a:ext cx="85725"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02" name="Line 184"/>
            <p:cNvSpPr>
              <a:spLocks noChangeShapeType="1"/>
            </p:cNvSpPr>
            <p:nvPr/>
          </p:nvSpPr>
          <p:spPr bwMode="auto">
            <a:xfrm>
              <a:off x="2438400" y="2238375"/>
              <a:ext cx="0" cy="889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03" name="Line 185"/>
            <p:cNvSpPr>
              <a:spLocks noChangeShapeType="1"/>
            </p:cNvSpPr>
            <p:nvPr/>
          </p:nvSpPr>
          <p:spPr bwMode="auto">
            <a:xfrm flipH="1">
              <a:off x="2397125" y="2282825"/>
              <a:ext cx="85725"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04" name="Line 186"/>
            <p:cNvSpPr>
              <a:spLocks noChangeShapeType="1"/>
            </p:cNvSpPr>
            <p:nvPr/>
          </p:nvSpPr>
          <p:spPr bwMode="auto">
            <a:xfrm>
              <a:off x="2374900" y="2105025"/>
              <a:ext cx="0" cy="857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05" name="Line 187"/>
            <p:cNvSpPr>
              <a:spLocks noChangeShapeType="1"/>
            </p:cNvSpPr>
            <p:nvPr/>
          </p:nvSpPr>
          <p:spPr bwMode="auto">
            <a:xfrm flipH="1">
              <a:off x="2333625" y="2149475"/>
              <a:ext cx="85725"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06" name="Line 188"/>
            <p:cNvSpPr>
              <a:spLocks noChangeShapeType="1"/>
            </p:cNvSpPr>
            <p:nvPr/>
          </p:nvSpPr>
          <p:spPr bwMode="auto">
            <a:xfrm>
              <a:off x="2276475" y="1990725"/>
              <a:ext cx="0" cy="857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07" name="Line 189"/>
            <p:cNvSpPr>
              <a:spLocks noChangeShapeType="1"/>
            </p:cNvSpPr>
            <p:nvPr/>
          </p:nvSpPr>
          <p:spPr bwMode="auto">
            <a:xfrm flipH="1">
              <a:off x="2232025" y="2035175"/>
              <a:ext cx="85725"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08" name="Line 190"/>
            <p:cNvSpPr>
              <a:spLocks noChangeShapeType="1"/>
            </p:cNvSpPr>
            <p:nvPr/>
          </p:nvSpPr>
          <p:spPr bwMode="auto">
            <a:xfrm>
              <a:off x="1857375" y="1917700"/>
              <a:ext cx="0" cy="857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09" name="Line 191"/>
            <p:cNvSpPr>
              <a:spLocks noChangeShapeType="1"/>
            </p:cNvSpPr>
            <p:nvPr/>
          </p:nvSpPr>
          <p:spPr bwMode="auto">
            <a:xfrm flipH="1">
              <a:off x="1812925" y="1958975"/>
              <a:ext cx="85725"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10" name="Line 192"/>
            <p:cNvSpPr>
              <a:spLocks noChangeShapeType="1"/>
            </p:cNvSpPr>
            <p:nvPr/>
          </p:nvSpPr>
          <p:spPr bwMode="auto">
            <a:xfrm>
              <a:off x="2857500" y="2851150"/>
              <a:ext cx="0" cy="857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11" name="Line 193"/>
            <p:cNvSpPr>
              <a:spLocks noChangeShapeType="1"/>
            </p:cNvSpPr>
            <p:nvPr/>
          </p:nvSpPr>
          <p:spPr bwMode="auto">
            <a:xfrm flipH="1">
              <a:off x="2813050" y="2892425"/>
              <a:ext cx="85725"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12" name="Line 194"/>
            <p:cNvSpPr>
              <a:spLocks noChangeShapeType="1"/>
            </p:cNvSpPr>
            <p:nvPr/>
          </p:nvSpPr>
          <p:spPr bwMode="auto">
            <a:xfrm>
              <a:off x="2968625" y="2879725"/>
              <a:ext cx="0" cy="857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13" name="Line 195"/>
            <p:cNvSpPr>
              <a:spLocks noChangeShapeType="1"/>
            </p:cNvSpPr>
            <p:nvPr/>
          </p:nvSpPr>
          <p:spPr bwMode="auto">
            <a:xfrm flipH="1">
              <a:off x="2924175" y="2924175"/>
              <a:ext cx="85725"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14" name="Line 196"/>
            <p:cNvSpPr>
              <a:spLocks noChangeShapeType="1"/>
            </p:cNvSpPr>
            <p:nvPr/>
          </p:nvSpPr>
          <p:spPr bwMode="auto">
            <a:xfrm>
              <a:off x="3067050" y="3073400"/>
              <a:ext cx="0" cy="889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15" name="Line 197"/>
            <p:cNvSpPr>
              <a:spLocks noChangeShapeType="1"/>
            </p:cNvSpPr>
            <p:nvPr/>
          </p:nvSpPr>
          <p:spPr bwMode="auto">
            <a:xfrm flipH="1">
              <a:off x="3022600" y="3117850"/>
              <a:ext cx="88900"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16" name="Line 198"/>
            <p:cNvSpPr>
              <a:spLocks noChangeShapeType="1"/>
            </p:cNvSpPr>
            <p:nvPr/>
          </p:nvSpPr>
          <p:spPr bwMode="auto">
            <a:xfrm>
              <a:off x="3581400" y="3330575"/>
              <a:ext cx="0" cy="87313"/>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17" name="Line 199"/>
            <p:cNvSpPr>
              <a:spLocks noChangeShapeType="1"/>
            </p:cNvSpPr>
            <p:nvPr/>
          </p:nvSpPr>
          <p:spPr bwMode="auto">
            <a:xfrm flipH="1">
              <a:off x="3536950" y="3373438"/>
              <a:ext cx="85725"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18" name="Line 200"/>
            <p:cNvSpPr>
              <a:spLocks noChangeShapeType="1"/>
            </p:cNvSpPr>
            <p:nvPr/>
          </p:nvSpPr>
          <p:spPr bwMode="auto">
            <a:xfrm>
              <a:off x="3606800" y="3327400"/>
              <a:ext cx="0" cy="87313"/>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19" name="Line 201"/>
            <p:cNvSpPr>
              <a:spLocks noChangeShapeType="1"/>
            </p:cNvSpPr>
            <p:nvPr/>
          </p:nvSpPr>
          <p:spPr bwMode="auto">
            <a:xfrm flipH="1">
              <a:off x="3562350" y="3373438"/>
              <a:ext cx="88900"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20" name="Line 202"/>
            <p:cNvSpPr>
              <a:spLocks noChangeShapeType="1"/>
            </p:cNvSpPr>
            <p:nvPr/>
          </p:nvSpPr>
          <p:spPr bwMode="auto">
            <a:xfrm>
              <a:off x="3613150" y="3379788"/>
              <a:ext cx="0" cy="857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21" name="Line 203"/>
            <p:cNvSpPr>
              <a:spLocks noChangeShapeType="1"/>
            </p:cNvSpPr>
            <p:nvPr/>
          </p:nvSpPr>
          <p:spPr bwMode="auto">
            <a:xfrm flipH="1">
              <a:off x="3571875" y="3421063"/>
              <a:ext cx="85725"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22" name="Line 204"/>
            <p:cNvSpPr>
              <a:spLocks noChangeShapeType="1"/>
            </p:cNvSpPr>
            <p:nvPr/>
          </p:nvSpPr>
          <p:spPr bwMode="auto">
            <a:xfrm>
              <a:off x="3730625" y="3662363"/>
              <a:ext cx="0" cy="857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23" name="Line 206"/>
            <p:cNvSpPr>
              <a:spLocks noChangeShapeType="1"/>
            </p:cNvSpPr>
            <p:nvPr/>
          </p:nvSpPr>
          <p:spPr bwMode="auto">
            <a:xfrm flipH="1">
              <a:off x="3686175" y="3706813"/>
              <a:ext cx="85725"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24" name="Line 207"/>
            <p:cNvSpPr>
              <a:spLocks noChangeShapeType="1"/>
            </p:cNvSpPr>
            <p:nvPr/>
          </p:nvSpPr>
          <p:spPr bwMode="auto">
            <a:xfrm>
              <a:off x="6488113" y="4465638"/>
              <a:ext cx="0" cy="889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25" name="Line 208"/>
            <p:cNvSpPr>
              <a:spLocks noChangeShapeType="1"/>
            </p:cNvSpPr>
            <p:nvPr/>
          </p:nvSpPr>
          <p:spPr bwMode="auto">
            <a:xfrm flipH="1">
              <a:off x="6443663" y="4510088"/>
              <a:ext cx="857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4D4D4D"/>
                </a:solidFill>
              </a:endParaRPr>
            </a:p>
          </p:txBody>
        </p:sp>
        <p:sp>
          <p:nvSpPr>
            <p:cNvPr id="126" name="Freeform 125"/>
            <p:cNvSpPr>
              <a:spLocks/>
            </p:cNvSpPr>
            <p:nvPr/>
          </p:nvSpPr>
          <p:spPr bwMode="auto">
            <a:xfrm>
              <a:off x="1857375" y="1958975"/>
              <a:ext cx="5243513" cy="2551113"/>
            </a:xfrm>
            <a:custGeom>
              <a:avLst/>
              <a:gdLst>
                <a:gd name="T0" fmla="*/ 2503 w 3303"/>
                <a:gd name="T1" fmla="*/ 1607 h 1607"/>
                <a:gd name="T2" fmla="*/ 2335 w 3303"/>
                <a:gd name="T3" fmla="*/ 1541 h 1607"/>
                <a:gd name="T4" fmla="*/ 2219 w 3303"/>
                <a:gd name="T5" fmla="*/ 1475 h 1607"/>
                <a:gd name="T6" fmla="*/ 2197 w 3303"/>
                <a:gd name="T7" fmla="*/ 1423 h 1607"/>
                <a:gd name="T8" fmla="*/ 1762 w 3303"/>
                <a:gd name="T9" fmla="*/ 1371 h 1607"/>
                <a:gd name="T10" fmla="*/ 1756 w 3303"/>
                <a:gd name="T11" fmla="*/ 1339 h 1607"/>
                <a:gd name="T12" fmla="*/ 1624 w 3303"/>
                <a:gd name="T13" fmla="*/ 1315 h 1607"/>
                <a:gd name="T14" fmla="*/ 1506 w 3303"/>
                <a:gd name="T15" fmla="*/ 1275 h 1607"/>
                <a:gd name="T16" fmla="*/ 1466 w 3303"/>
                <a:gd name="T17" fmla="*/ 1243 h 1607"/>
                <a:gd name="T18" fmla="*/ 1454 w 3303"/>
                <a:gd name="T19" fmla="*/ 1215 h 1607"/>
                <a:gd name="T20" fmla="*/ 1444 w 3303"/>
                <a:gd name="T21" fmla="*/ 1157 h 1607"/>
                <a:gd name="T22" fmla="*/ 1184 w 3303"/>
                <a:gd name="T23" fmla="*/ 1103 h 1607"/>
                <a:gd name="T24" fmla="*/ 1176 w 3303"/>
                <a:gd name="T25" fmla="*/ 1049 h 1607"/>
                <a:gd name="T26" fmla="*/ 1142 w 3303"/>
                <a:gd name="T27" fmla="*/ 1021 h 1607"/>
                <a:gd name="T28" fmla="*/ 1126 w 3303"/>
                <a:gd name="T29" fmla="*/ 973 h 1607"/>
                <a:gd name="T30" fmla="*/ 1118 w 3303"/>
                <a:gd name="T31" fmla="*/ 951 h 1607"/>
                <a:gd name="T32" fmla="*/ 1102 w 3303"/>
                <a:gd name="T33" fmla="*/ 921 h 1607"/>
                <a:gd name="T34" fmla="*/ 1084 w 3303"/>
                <a:gd name="T35" fmla="*/ 891 h 1607"/>
                <a:gd name="T36" fmla="*/ 1078 w 3303"/>
                <a:gd name="T37" fmla="*/ 868 h 1607"/>
                <a:gd name="T38" fmla="*/ 1066 w 3303"/>
                <a:gd name="T39" fmla="*/ 844 h 1607"/>
                <a:gd name="T40" fmla="*/ 946 w 3303"/>
                <a:gd name="T41" fmla="*/ 824 h 1607"/>
                <a:gd name="T42" fmla="*/ 856 w 3303"/>
                <a:gd name="T43" fmla="*/ 818 h 1607"/>
                <a:gd name="T44" fmla="*/ 842 w 3303"/>
                <a:gd name="T45" fmla="*/ 808 h 1607"/>
                <a:gd name="T46" fmla="*/ 790 w 3303"/>
                <a:gd name="T47" fmla="*/ 778 h 1607"/>
                <a:gd name="T48" fmla="*/ 752 w 3303"/>
                <a:gd name="T49" fmla="*/ 730 h 1607"/>
                <a:gd name="T50" fmla="*/ 748 w 3303"/>
                <a:gd name="T51" fmla="*/ 706 h 1607"/>
                <a:gd name="T52" fmla="*/ 734 w 3303"/>
                <a:gd name="T53" fmla="*/ 674 h 1607"/>
                <a:gd name="T54" fmla="*/ 724 w 3303"/>
                <a:gd name="T55" fmla="*/ 650 h 1607"/>
                <a:gd name="T56" fmla="*/ 706 w 3303"/>
                <a:gd name="T57" fmla="*/ 630 h 1607"/>
                <a:gd name="T58" fmla="*/ 678 w 3303"/>
                <a:gd name="T59" fmla="*/ 608 h 1607"/>
                <a:gd name="T60" fmla="*/ 554 w 3303"/>
                <a:gd name="T61" fmla="*/ 588 h 1607"/>
                <a:gd name="T62" fmla="*/ 512 w 3303"/>
                <a:gd name="T63" fmla="*/ 574 h 1607"/>
                <a:gd name="T64" fmla="*/ 478 w 3303"/>
                <a:gd name="T65" fmla="*/ 538 h 1607"/>
                <a:gd name="T66" fmla="*/ 422 w 3303"/>
                <a:gd name="T67" fmla="*/ 512 h 1607"/>
                <a:gd name="T68" fmla="*/ 416 w 3303"/>
                <a:gd name="T69" fmla="*/ 480 h 1607"/>
                <a:gd name="T70" fmla="*/ 408 w 3303"/>
                <a:gd name="T71" fmla="*/ 436 h 1607"/>
                <a:gd name="T72" fmla="*/ 396 w 3303"/>
                <a:gd name="T73" fmla="*/ 380 h 1607"/>
                <a:gd name="T74" fmla="*/ 382 w 3303"/>
                <a:gd name="T75" fmla="*/ 326 h 1607"/>
                <a:gd name="T76" fmla="*/ 366 w 3303"/>
                <a:gd name="T77" fmla="*/ 246 h 1607"/>
                <a:gd name="T78" fmla="*/ 352 w 3303"/>
                <a:gd name="T79" fmla="*/ 190 h 1607"/>
                <a:gd name="T80" fmla="*/ 340 w 3303"/>
                <a:gd name="T81" fmla="*/ 150 h 1607"/>
                <a:gd name="T82" fmla="*/ 332 w 3303"/>
                <a:gd name="T83" fmla="*/ 134 h 1607"/>
                <a:gd name="T84" fmla="*/ 324 w 3303"/>
                <a:gd name="T85" fmla="*/ 120 h 1607"/>
                <a:gd name="T86" fmla="*/ 290 w 3303"/>
                <a:gd name="T87" fmla="*/ 100 h 1607"/>
                <a:gd name="T88" fmla="*/ 264 w 3303"/>
                <a:gd name="T89" fmla="*/ 66 h 1607"/>
                <a:gd name="T90" fmla="*/ 222 w 3303"/>
                <a:gd name="T91" fmla="*/ 48 h 1607"/>
                <a:gd name="T92" fmla="*/ 194 w 3303"/>
                <a:gd name="T93" fmla="*/ 20 h 1607"/>
                <a:gd name="T94" fmla="*/ 0 w 3303"/>
                <a:gd name="T95" fmla="*/ 0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03" h="1607">
                  <a:moveTo>
                    <a:pt x="3303" y="1607"/>
                  </a:moveTo>
                  <a:lnTo>
                    <a:pt x="2503" y="1607"/>
                  </a:lnTo>
                  <a:lnTo>
                    <a:pt x="2503" y="1541"/>
                  </a:lnTo>
                  <a:lnTo>
                    <a:pt x="2335" y="1541"/>
                  </a:lnTo>
                  <a:lnTo>
                    <a:pt x="2335" y="1475"/>
                  </a:lnTo>
                  <a:lnTo>
                    <a:pt x="2219" y="1475"/>
                  </a:lnTo>
                  <a:lnTo>
                    <a:pt x="2219" y="1423"/>
                  </a:lnTo>
                  <a:lnTo>
                    <a:pt x="2197" y="1423"/>
                  </a:lnTo>
                  <a:lnTo>
                    <a:pt x="2197" y="1371"/>
                  </a:lnTo>
                  <a:lnTo>
                    <a:pt x="1762" y="1371"/>
                  </a:lnTo>
                  <a:lnTo>
                    <a:pt x="1762" y="1339"/>
                  </a:lnTo>
                  <a:lnTo>
                    <a:pt x="1756" y="1339"/>
                  </a:lnTo>
                  <a:lnTo>
                    <a:pt x="1756" y="1315"/>
                  </a:lnTo>
                  <a:lnTo>
                    <a:pt x="1624" y="1315"/>
                  </a:lnTo>
                  <a:lnTo>
                    <a:pt x="1624" y="1275"/>
                  </a:lnTo>
                  <a:lnTo>
                    <a:pt x="1506" y="1275"/>
                  </a:lnTo>
                  <a:lnTo>
                    <a:pt x="1506" y="1243"/>
                  </a:lnTo>
                  <a:lnTo>
                    <a:pt x="1466" y="1243"/>
                  </a:lnTo>
                  <a:lnTo>
                    <a:pt x="1466" y="1215"/>
                  </a:lnTo>
                  <a:lnTo>
                    <a:pt x="1454" y="1215"/>
                  </a:lnTo>
                  <a:lnTo>
                    <a:pt x="1454" y="1157"/>
                  </a:lnTo>
                  <a:lnTo>
                    <a:pt x="1444" y="1157"/>
                  </a:lnTo>
                  <a:lnTo>
                    <a:pt x="1444" y="1103"/>
                  </a:lnTo>
                  <a:lnTo>
                    <a:pt x="1184" y="1103"/>
                  </a:lnTo>
                  <a:lnTo>
                    <a:pt x="1184" y="1049"/>
                  </a:lnTo>
                  <a:lnTo>
                    <a:pt x="1176" y="1049"/>
                  </a:lnTo>
                  <a:lnTo>
                    <a:pt x="1176" y="1021"/>
                  </a:lnTo>
                  <a:lnTo>
                    <a:pt x="1142" y="1021"/>
                  </a:lnTo>
                  <a:lnTo>
                    <a:pt x="1142" y="973"/>
                  </a:lnTo>
                  <a:lnTo>
                    <a:pt x="1126" y="973"/>
                  </a:lnTo>
                  <a:lnTo>
                    <a:pt x="1126" y="951"/>
                  </a:lnTo>
                  <a:lnTo>
                    <a:pt x="1118" y="951"/>
                  </a:lnTo>
                  <a:lnTo>
                    <a:pt x="1118" y="921"/>
                  </a:lnTo>
                  <a:lnTo>
                    <a:pt x="1102" y="921"/>
                  </a:lnTo>
                  <a:lnTo>
                    <a:pt x="1102" y="891"/>
                  </a:lnTo>
                  <a:lnTo>
                    <a:pt x="1084" y="891"/>
                  </a:lnTo>
                  <a:lnTo>
                    <a:pt x="1084" y="868"/>
                  </a:lnTo>
                  <a:lnTo>
                    <a:pt x="1078" y="868"/>
                  </a:lnTo>
                  <a:lnTo>
                    <a:pt x="1078" y="844"/>
                  </a:lnTo>
                  <a:lnTo>
                    <a:pt x="1066" y="844"/>
                  </a:lnTo>
                  <a:lnTo>
                    <a:pt x="1066" y="824"/>
                  </a:lnTo>
                  <a:lnTo>
                    <a:pt x="946" y="824"/>
                  </a:lnTo>
                  <a:lnTo>
                    <a:pt x="946" y="818"/>
                  </a:lnTo>
                  <a:lnTo>
                    <a:pt x="856" y="818"/>
                  </a:lnTo>
                  <a:lnTo>
                    <a:pt x="856" y="808"/>
                  </a:lnTo>
                  <a:lnTo>
                    <a:pt x="842" y="808"/>
                  </a:lnTo>
                  <a:lnTo>
                    <a:pt x="842" y="778"/>
                  </a:lnTo>
                  <a:lnTo>
                    <a:pt x="790" y="778"/>
                  </a:lnTo>
                  <a:lnTo>
                    <a:pt x="790" y="730"/>
                  </a:lnTo>
                  <a:lnTo>
                    <a:pt x="752" y="730"/>
                  </a:lnTo>
                  <a:lnTo>
                    <a:pt x="752" y="706"/>
                  </a:lnTo>
                  <a:lnTo>
                    <a:pt x="748" y="706"/>
                  </a:lnTo>
                  <a:lnTo>
                    <a:pt x="748" y="674"/>
                  </a:lnTo>
                  <a:lnTo>
                    <a:pt x="734" y="674"/>
                  </a:lnTo>
                  <a:lnTo>
                    <a:pt x="734" y="650"/>
                  </a:lnTo>
                  <a:lnTo>
                    <a:pt x="724" y="650"/>
                  </a:lnTo>
                  <a:lnTo>
                    <a:pt x="724" y="630"/>
                  </a:lnTo>
                  <a:lnTo>
                    <a:pt x="706" y="630"/>
                  </a:lnTo>
                  <a:lnTo>
                    <a:pt x="706" y="608"/>
                  </a:lnTo>
                  <a:lnTo>
                    <a:pt x="678" y="608"/>
                  </a:lnTo>
                  <a:lnTo>
                    <a:pt x="678" y="588"/>
                  </a:lnTo>
                  <a:lnTo>
                    <a:pt x="554" y="588"/>
                  </a:lnTo>
                  <a:lnTo>
                    <a:pt x="554" y="574"/>
                  </a:lnTo>
                  <a:lnTo>
                    <a:pt x="512" y="574"/>
                  </a:lnTo>
                  <a:lnTo>
                    <a:pt x="512" y="538"/>
                  </a:lnTo>
                  <a:lnTo>
                    <a:pt x="478" y="538"/>
                  </a:lnTo>
                  <a:lnTo>
                    <a:pt x="478" y="512"/>
                  </a:lnTo>
                  <a:lnTo>
                    <a:pt x="422" y="512"/>
                  </a:lnTo>
                  <a:lnTo>
                    <a:pt x="422" y="480"/>
                  </a:lnTo>
                  <a:lnTo>
                    <a:pt x="416" y="480"/>
                  </a:lnTo>
                  <a:lnTo>
                    <a:pt x="416" y="436"/>
                  </a:lnTo>
                  <a:lnTo>
                    <a:pt x="408" y="436"/>
                  </a:lnTo>
                  <a:lnTo>
                    <a:pt x="408" y="380"/>
                  </a:lnTo>
                  <a:lnTo>
                    <a:pt x="396" y="380"/>
                  </a:lnTo>
                  <a:lnTo>
                    <a:pt x="396" y="326"/>
                  </a:lnTo>
                  <a:lnTo>
                    <a:pt x="382" y="326"/>
                  </a:lnTo>
                  <a:lnTo>
                    <a:pt x="382" y="246"/>
                  </a:lnTo>
                  <a:lnTo>
                    <a:pt x="366" y="246"/>
                  </a:lnTo>
                  <a:lnTo>
                    <a:pt x="366" y="190"/>
                  </a:lnTo>
                  <a:lnTo>
                    <a:pt x="352" y="190"/>
                  </a:lnTo>
                  <a:lnTo>
                    <a:pt x="352" y="150"/>
                  </a:lnTo>
                  <a:lnTo>
                    <a:pt x="340" y="150"/>
                  </a:lnTo>
                  <a:lnTo>
                    <a:pt x="340" y="134"/>
                  </a:lnTo>
                  <a:lnTo>
                    <a:pt x="332" y="134"/>
                  </a:lnTo>
                  <a:lnTo>
                    <a:pt x="332" y="120"/>
                  </a:lnTo>
                  <a:lnTo>
                    <a:pt x="324" y="120"/>
                  </a:lnTo>
                  <a:lnTo>
                    <a:pt x="324" y="100"/>
                  </a:lnTo>
                  <a:lnTo>
                    <a:pt x="290" y="100"/>
                  </a:lnTo>
                  <a:lnTo>
                    <a:pt x="290" y="66"/>
                  </a:lnTo>
                  <a:lnTo>
                    <a:pt x="264" y="66"/>
                  </a:lnTo>
                  <a:lnTo>
                    <a:pt x="264" y="48"/>
                  </a:lnTo>
                  <a:lnTo>
                    <a:pt x="222" y="48"/>
                  </a:lnTo>
                  <a:lnTo>
                    <a:pt x="222" y="20"/>
                  </a:lnTo>
                  <a:lnTo>
                    <a:pt x="194" y="20"/>
                  </a:lnTo>
                  <a:lnTo>
                    <a:pt x="194" y="0"/>
                  </a:lnTo>
                  <a:lnTo>
                    <a:pt x="0" y="0"/>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4D4D4D"/>
                </a:solidFill>
              </a:endParaRPr>
            </a:p>
          </p:txBody>
        </p:sp>
      </p:grpSp>
      <p:sp>
        <p:nvSpPr>
          <p:cNvPr id="54" name="TextBox 275"/>
          <p:cNvSpPr txBox="1"/>
          <p:nvPr/>
        </p:nvSpPr>
        <p:spPr>
          <a:xfrm>
            <a:off x="7736003" y="2639084"/>
            <a:ext cx="94769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 </a:t>
            </a:r>
            <a:r>
              <a:rPr lang="en-GB" sz="1200" dirty="0" smtClean="0">
                <a:solidFill>
                  <a:srgbClr val="4D4D4D"/>
                </a:solidFill>
              </a:rPr>
              <a:t>censored</a:t>
            </a:r>
            <a:endParaRPr lang="en-GB" sz="1200" dirty="0">
              <a:solidFill>
                <a:srgbClr val="4D4D4D"/>
              </a:solidFill>
            </a:endParaRPr>
          </a:p>
        </p:txBody>
      </p:sp>
      <p:sp>
        <p:nvSpPr>
          <p:cNvPr id="55" name="TextBox 276"/>
          <p:cNvSpPr txBox="1"/>
          <p:nvPr/>
        </p:nvSpPr>
        <p:spPr>
          <a:xfrm>
            <a:off x="476056" y="5887802"/>
            <a:ext cx="1241045"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baseline="30000" dirty="0" smtClean="0">
                <a:solidFill>
                  <a:srgbClr val="4D4D4D"/>
                </a:solidFill>
              </a:rPr>
              <a:t>177</a:t>
            </a:r>
            <a:r>
              <a:rPr lang="en-GB" sz="1200" dirty="0" smtClean="0">
                <a:solidFill>
                  <a:srgbClr val="4D4D4D"/>
                </a:solidFill>
              </a:rPr>
              <a:t>Lu-Dotatate</a:t>
            </a:r>
            <a:endParaRPr lang="en-GB" sz="1200" dirty="0">
              <a:solidFill>
                <a:srgbClr val="4D4D4D"/>
              </a:solidFill>
            </a:endParaRPr>
          </a:p>
          <a:p>
            <a:pPr algn="r"/>
            <a:r>
              <a:rPr lang="en-GB" sz="1200" dirty="0" smtClean="0">
                <a:solidFill>
                  <a:srgbClr val="4D4D4D"/>
                </a:solidFill>
              </a:rPr>
              <a:t>Octreotide LAR</a:t>
            </a:r>
            <a:endParaRPr lang="en-GB" sz="1200" dirty="0">
              <a:solidFill>
                <a:srgbClr val="4D4D4D"/>
              </a:solidFill>
            </a:endParaRPr>
          </a:p>
        </p:txBody>
      </p:sp>
      <p:sp>
        <p:nvSpPr>
          <p:cNvPr id="262" name="TextBox 49"/>
          <p:cNvSpPr txBox="1"/>
          <p:nvPr/>
        </p:nvSpPr>
        <p:spPr>
          <a:xfrm>
            <a:off x="8018088" y="5887802"/>
            <a:ext cx="269626"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4D4D4D"/>
                </a:solidFill>
              </a:rPr>
              <a:t>0</a:t>
            </a:r>
          </a:p>
          <a:p>
            <a:pPr algn="ctr"/>
            <a:r>
              <a:rPr lang="en-GB" sz="1200" dirty="0">
                <a:solidFill>
                  <a:srgbClr val="4D4D4D"/>
                </a:solidFill>
              </a:rPr>
              <a:t>0</a:t>
            </a:r>
          </a:p>
        </p:txBody>
      </p:sp>
      <p:cxnSp>
        <p:nvCxnSpPr>
          <p:cNvPr id="5" name="Straight Connector 4"/>
          <p:cNvCxnSpPr/>
          <p:nvPr/>
        </p:nvCxnSpPr>
        <p:spPr>
          <a:xfrm>
            <a:off x="6221878" y="1501255"/>
            <a:ext cx="68418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7675998" y="1501255"/>
            <a:ext cx="68418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30349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5" name="Content Placeholder 4"/>
          <p:cNvSpPr>
            <a:spLocks noGrp="1"/>
          </p:cNvSpPr>
          <p:nvPr>
            <p:ph idx="1"/>
          </p:nvPr>
        </p:nvSpPr>
        <p:spPr/>
        <p:txBody>
          <a:bodyPr/>
          <a:lstStyle/>
          <a:p>
            <a:pPr marL="250825" lvl="1" indent="-250825">
              <a:spcAft>
                <a:spcPts val="1800"/>
              </a:spcAft>
              <a:buSzPct val="110000"/>
              <a:buFontTx/>
              <a:buChar char="•"/>
              <a:tabLst>
                <a:tab pos="8256588" algn="r"/>
              </a:tabLst>
            </a:pPr>
            <a:r>
              <a:rPr lang="en-GB" sz="2000" dirty="0" smtClean="0">
                <a:solidFill>
                  <a:schemeClr val="accent1"/>
                </a:solidFill>
                <a:uFill>
                  <a:solidFill>
                    <a:schemeClr val="accent1"/>
                  </a:solidFill>
                </a:uFill>
              </a:rPr>
              <a:t>Cancers of the oesophagus and stomach</a:t>
            </a:r>
            <a:r>
              <a:rPr lang="en-GB" sz="2000" u="dotted" dirty="0">
                <a:solidFill>
                  <a:schemeClr val="accent1"/>
                </a:solidFill>
                <a:uFill>
                  <a:solidFill>
                    <a:schemeClr val="accent1"/>
                  </a:solidFill>
                </a:uFill>
              </a:rPr>
              <a:t>	</a:t>
            </a:r>
            <a:r>
              <a:rPr lang="en-GB" sz="2000" u="dotted" dirty="0" smtClean="0">
                <a:solidFill>
                  <a:schemeClr val="accent1"/>
                </a:solidFill>
                <a:uFill>
                  <a:solidFill>
                    <a:schemeClr val="accent1"/>
                  </a:solidFill>
                </a:uFill>
                <a:hlinkClick r:id="rId2" action="ppaction://hlinksldjump"/>
              </a:rPr>
              <a:t>6</a:t>
            </a:r>
            <a:r>
              <a:rPr lang="en-GB" sz="2000" u="dotted" dirty="0" smtClean="0">
                <a:solidFill>
                  <a:schemeClr val="accent1"/>
                </a:solidFill>
                <a:uFill>
                  <a:solidFill>
                    <a:schemeClr val="accent1"/>
                  </a:solidFill>
                </a:uFill>
              </a:rPr>
              <a:t>  </a:t>
            </a:r>
            <a:endParaRPr lang="en-GB" sz="2000" u="dotted" dirty="0">
              <a:solidFill>
                <a:schemeClr val="accent1"/>
              </a:solidFill>
              <a:uFill>
                <a:solidFill>
                  <a:schemeClr val="accent1"/>
                </a:solidFill>
              </a:uFill>
            </a:endParaRPr>
          </a:p>
          <a:p>
            <a:pPr>
              <a:spcAft>
                <a:spcPts val="1200"/>
              </a:spcAft>
              <a:tabLst>
                <a:tab pos="8256588" algn="r"/>
              </a:tabLst>
            </a:pPr>
            <a:r>
              <a:rPr lang="en-GB" sz="2000" dirty="0" smtClean="0">
                <a:solidFill>
                  <a:schemeClr val="accent1"/>
                </a:solidFill>
              </a:rPr>
              <a:t>Cancers of the pancreas, small bowel and </a:t>
            </a:r>
            <a:r>
              <a:rPr lang="en-GB" sz="2000" dirty="0" err="1" smtClean="0">
                <a:solidFill>
                  <a:schemeClr val="accent1"/>
                </a:solidFill>
              </a:rPr>
              <a:t>hepatobiliary</a:t>
            </a:r>
            <a:r>
              <a:rPr lang="en-GB" sz="2000" dirty="0" smtClean="0">
                <a:solidFill>
                  <a:schemeClr val="accent1"/>
                </a:solidFill>
              </a:rPr>
              <a:t> tract </a:t>
            </a:r>
            <a:r>
              <a:rPr lang="en-GB" sz="2000" u="dotted" dirty="0">
                <a:solidFill>
                  <a:schemeClr val="accent1"/>
                </a:solidFill>
                <a:uFill>
                  <a:solidFill>
                    <a:schemeClr val="accent1"/>
                  </a:solidFill>
                </a:uFill>
              </a:rPr>
              <a:t>	</a:t>
            </a:r>
            <a:r>
              <a:rPr lang="en-GB" sz="2000" u="dotted" dirty="0" smtClean="0">
                <a:solidFill>
                  <a:schemeClr val="accent1"/>
                </a:solidFill>
                <a:uFill>
                  <a:solidFill>
                    <a:schemeClr val="accent1"/>
                  </a:solidFill>
                </a:uFill>
                <a:hlinkClick r:id="rId3" action="ppaction://hlinksldjump"/>
              </a:rPr>
              <a:t>28</a:t>
            </a:r>
            <a:endParaRPr lang="en-GB" sz="2000" u="dotted" dirty="0">
              <a:solidFill>
                <a:schemeClr val="accent1"/>
              </a:solidFill>
              <a:uFill>
                <a:solidFill>
                  <a:schemeClr val="accent1"/>
                </a:solidFill>
              </a:uFill>
            </a:endParaRPr>
          </a:p>
          <a:p>
            <a:pPr lvl="1">
              <a:spcAft>
                <a:spcPts val="1200"/>
              </a:spcAft>
              <a:tabLst>
                <a:tab pos="8256588" algn="r"/>
              </a:tabLst>
            </a:pPr>
            <a:r>
              <a:rPr lang="en-GB" sz="2000" dirty="0">
                <a:solidFill>
                  <a:schemeClr val="accent1"/>
                </a:solidFill>
                <a:uFill>
                  <a:solidFill>
                    <a:schemeClr val="accent1"/>
                  </a:solidFill>
                </a:uFill>
              </a:rPr>
              <a:t>Pancreatic cancer</a:t>
            </a:r>
            <a:r>
              <a:rPr lang="en-GB" sz="2000" u="dotted" dirty="0">
                <a:solidFill>
                  <a:schemeClr val="accent1"/>
                </a:solidFill>
                <a:uFill>
                  <a:solidFill>
                    <a:schemeClr val="accent1"/>
                  </a:solidFill>
                </a:uFill>
              </a:rPr>
              <a:t>	</a:t>
            </a:r>
            <a:r>
              <a:rPr lang="en-GB" sz="2000" u="dotted" dirty="0" smtClean="0">
                <a:solidFill>
                  <a:schemeClr val="accent1"/>
                </a:solidFill>
                <a:uFill>
                  <a:solidFill>
                    <a:schemeClr val="accent1"/>
                  </a:solidFill>
                </a:uFill>
                <a:hlinkClick r:id="rId4" action="ppaction://hlinksldjump"/>
              </a:rPr>
              <a:t>29</a:t>
            </a:r>
            <a:endParaRPr lang="en-GB" sz="2000" dirty="0">
              <a:solidFill>
                <a:schemeClr val="accent1"/>
              </a:solidFill>
            </a:endParaRPr>
          </a:p>
          <a:p>
            <a:pPr lvl="1">
              <a:spcAft>
                <a:spcPts val="1200"/>
              </a:spcAft>
              <a:tabLst>
                <a:tab pos="8256588" algn="r"/>
              </a:tabLst>
            </a:pPr>
            <a:r>
              <a:rPr lang="en-GB" sz="2000" dirty="0" smtClean="0">
                <a:solidFill>
                  <a:schemeClr val="accent1"/>
                </a:solidFill>
              </a:rPr>
              <a:t>Hepatocellular carcinoma</a:t>
            </a:r>
            <a:r>
              <a:rPr lang="en-GB" sz="2000" u="dotted" dirty="0">
                <a:solidFill>
                  <a:schemeClr val="accent1"/>
                </a:solidFill>
                <a:uFill>
                  <a:solidFill>
                    <a:schemeClr val="accent1"/>
                  </a:solidFill>
                </a:uFill>
              </a:rPr>
              <a:t>	</a:t>
            </a:r>
            <a:r>
              <a:rPr lang="en-GB" sz="2000" u="dotted" dirty="0" smtClean="0">
                <a:solidFill>
                  <a:schemeClr val="accent1"/>
                </a:solidFill>
                <a:uFill>
                  <a:solidFill>
                    <a:schemeClr val="accent1"/>
                  </a:solidFill>
                </a:uFill>
                <a:hlinkClick r:id="rId5" action="ppaction://hlinksldjump"/>
              </a:rPr>
              <a:t>42</a:t>
            </a:r>
            <a:endParaRPr lang="en-GB" sz="2000" u="dotted" dirty="0" smtClean="0">
              <a:solidFill>
                <a:schemeClr val="accent1"/>
              </a:solidFill>
              <a:uFill>
                <a:solidFill>
                  <a:schemeClr val="accent1"/>
                </a:solidFill>
              </a:uFill>
            </a:endParaRPr>
          </a:p>
          <a:p>
            <a:pPr lvl="1">
              <a:spcAft>
                <a:spcPts val="1200"/>
              </a:spcAft>
              <a:tabLst>
                <a:tab pos="8256588" algn="r"/>
              </a:tabLst>
            </a:pPr>
            <a:r>
              <a:rPr lang="en-GB" sz="2000" dirty="0" smtClean="0">
                <a:solidFill>
                  <a:schemeClr val="accent1"/>
                </a:solidFill>
                <a:uFill>
                  <a:solidFill>
                    <a:schemeClr val="accent1"/>
                  </a:solidFill>
                </a:uFill>
              </a:rPr>
              <a:t>Neuroendocrine tumour</a:t>
            </a:r>
            <a:r>
              <a:rPr lang="en-GB" sz="2000" u="dotted" dirty="0" smtClean="0">
                <a:solidFill>
                  <a:schemeClr val="accent1"/>
                </a:solidFill>
                <a:uFill>
                  <a:solidFill>
                    <a:schemeClr val="accent1"/>
                  </a:solidFill>
                </a:uFill>
              </a:rPr>
              <a:t>	</a:t>
            </a:r>
            <a:r>
              <a:rPr lang="en-GB" sz="2000" u="dotted" dirty="0" smtClean="0">
                <a:solidFill>
                  <a:schemeClr val="accent1"/>
                </a:solidFill>
                <a:uFill>
                  <a:solidFill>
                    <a:schemeClr val="accent1"/>
                  </a:solidFill>
                </a:uFill>
                <a:hlinkClick r:id="rId6" action="ppaction://hlinksldjump"/>
              </a:rPr>
              <a:t>47</a:t>
            </a:r>
            <a:endParaRPr lang="en-GB" sz="2000" u="dotted" dirty="0" smtClean="0">
              <a:solidFill>
                <a:schemeClr val="accent1"/>
              </a:solidFill>
              <a:uFill>
                <a:solidFill>
                  <a:schemeClr val="accent1"/>
                </a:solidFill>
              </a:uFill>
            </a:endParaRPr>
          </a:p>
          <a:p>
            <a:pPr lvl="1">
              <a:spcAft>
                <a:spcPts val="1200"/>
              </a:spcAft>
              <a:tabLst>
                <a:tab pos="8256588" algn="r"/>
              </a:tabLst>
            </a:pPr>
            <a:r>
              <a:rPr lang="en-GB" sz="2000" dirty="0" smtClean="0">
                <a:solidFill>
                  <a:schemeClr val="accent1"/>
                </a:solidFill>
                <a:uFill>
                  <a:solidFill>
                    <a:schemeClr val="accent1"/>
                  </a:solidFill>
                </a:uFill>
              </a:rPr>
              <a:t>General</a:t>
            </a:r>
            <a:r>
              <a:rPr lang="en-GB" sz="2000" u="dotted" dirty="0" smtClean="0">
                <a:solidFill>
                  <a:schemeClr val="accent1"/>
                </a:solidFill>
                <a:uFill>
                  <a:solidFill>
                    <a:schemeClr val="accent1"/>
                  </a:solidFill>
                </a:uFill>
              </a:rPr>
              <a:t> 	</a:t>
            </a:r>
            <a:r>
              <a:rPr lang="en-GB" sz="2000" u="dotted" dirty="0" smtClean="0">
                <a:solidFill>
                  <a:schemeClr val="accent1"/>
                </a:solidFill>
                <a:uFill>
                  <a:solidFill>
                    <a:schemeClr val="accent1"/>
                  </a:solidFill>
                </a:uFill>
                <a:hlinkClick r:id="rId7" action="ppaction://hlinksldjump"/>
              </a:rPr>
              <a:t>55</a:t>
            </a:r>
            <a:endParaRPr lang="en-GB" dirty="0"/>
          </a:p>
        </p:txBody>
      </p:sp>
      <p:sp>
        <p:nvSpPr>
          <p:cNvPr id="3" name="Content Placeholder 4"/>
          <p:cNvSpPr txBox="1">
            <a:spLocks/>
          </p:cNvSpPr>
          <p:nvPr/>
        </p:nvSpPr>
        <p:spPr>
          <a:xfrm>
            <a:off x="365124" y="1254035"/>
            <a:ext cx="8413751" cy="474617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spcAft>
                <a:spcPts val="1200"/>
              </a:spcAft>
              <a:buClr>
                <a:srgbClr val="043882"/>
              </a:buClr>
              <a:tabLst>
                <a:tab pos="8256588" algn="r"/>
              </a:tabLst>
            </a:pPr>
            <a:endParaRPr lang="en-GB" sz="2000" kern="0" dirty="0" smtClean="0">
              <a:solidFill>
                <a:srgbClr val="043882"/>
              </a:solidFill>
            </a:endParaRPr>
          </a:p>
        </p:txBody>
      </p:sp>
      <p:sp>
        <p:nvSpPr>
          <p:cNvPr id="8" name="Text Placeholder 6"/>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en-GB" sz="1100" dirty="0">
                <a:solidFill>
                  <a:srgbClr val="363636"/>
                </a:solidFill>
              </a:rPr>
              <a:t>Note: To jump to a section, right click on the number and ‘Open Hyperlink’</a:t>
            </a:r>
          </a:p>
        </p:txBody>
      </p:sp>
    </p:spTree>
    <p:extLst>
      <p:ext uri="{BB962C8B-B14F-4D97-AF65-F5344CB8AC3E}">
        <p14:creationId xmlns:p14="http://schemas.microsoft.com/office/powerpoint/2010/main" val="24611141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O-009</a:t>
            </a:r>
            <a:r>
              <a:rPr lang="en-GB" dirty="0"/>
              <a:t>: NETTER-1 phase III: Efficacy and safety results in patients with </a:t>
            </a:r>
            <a:r>
              <a:rPr lang="en-GB" dirty="0" err="1"/>
              <a:t>midgut</a:t>
            </a:r>
            <a:r>
              <a:rPr lang="en-GB" dirty="0"/>
              <a:t> neuroendocrine </a:t>
            </a:r>
            <a:r>
              <a:rPr lang="en-GB" dirty="0" err="1"/>
              <a:t>tumors</a:t>
            </a:r>
            <a:r>
              <a:rPr lang="en-GB" dirty="0"/>
              <a:t> treated with 177Lu-dotatate </a:t>
            </a:r>
            <a:r>
              <a:rPr lang="en-GB" dirty="0" smtClean="0"/>
              <a:t/>
            </a:r>
            <a:br>
              <a:rPr lang="en-GB" dirty="0" smtClean="0"/>
            </a:br>
            <a:r>
              <a:rPr lang="en-GB" dirty="0" smtClean="0"/>
              <a:t>– </a:t>
            </a:r>
            <a:r>
              <a:rPr lang="en-GB" dirty="0" err="1" smtClean="0"/>
              <a:t>Ruszniewski</a:t>
            </a:r>
            <a:r>
              <a:rPr lang="en-GB" dirty="0" smtClean="0"/>
              <a:t> P,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dirty="0" err="1" smtClean="0"/>
              <a:t>Ruszniewski</a:t>
            </a:r>
            <a:r>
              <a:rPr lang="en-GB" dirty="0" smtClean="0"/>
              <a:t> 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O-009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t>Key results (cont.)</a:t>
            </a:r>
            <a:r>
              <a:rPr lang="en-GB" dirty="0" smtClean="0"/>
              <a:t> </a:t>
            </a:r>
            <a:endParaRPr lang="en-GB" dirty="0"/>
          </a:p>
          <a:p>
            <a:pPr marL="0" indent="0">
              <a:buClr>
                <a:srgbClr val="043882"/>
              </a:buClr>
              <a:buFontTx/>
              <a:buNone/>
            </a:pP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3240660717"/>
              </p:ext>
            </p:extLst>
          </p:nvPr>
        </p:nvGraphicFramePr>
        <p:xfrm>
          <a:off x="426402" y="1643812"/>
          <a:ext cx="8138160" cy="2376404"/>
        </p:xfrm>
        <a:graphic>
          <a:graphicData uri="http://schemas.openxmlformats.org/drawingml/2006/table">
            <a:tbl>
              <a:tblPr firstRow="1" bandRow="1">
                <a:tableStyleId>{69012ECD-51FC-41F1-AA8D-1B2483CD663E}</a:tableStyleId>
              </a:tblPr>
              <a:tblGrid>
                <a:gridCol w="2880360"/>
                <a:gridCol w="1988820"/>
                <a:gridCol w="1988820"/>
                <a:gridCol w="1280160"/>
              </a:tblGrid>
              <a:tr h="581228">
                <a:tc>
                  <a:txBody>
                    <a:bodyPr/>
                    <a:lstStyle/>
                    <a:p>
                      <a:pPr algn="ctr"/>
                      <a:endParaRPr lang="en-GB" dirty="0">
                        <a:solidFill>
                          <a:schemeClr val="tx2"/>
                        </a:solidFill>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baseline="30000" dirty="0" smtClean="0">
                          <a:solidFill>
                            <a:schemeClr val="tx2"/>
                          </a:solidFill>
                          <a:latin typeface="+mn-lt"/>
                        </a:rPr>
                        <a:t>177</a:t>
                      </a:r>
                      <a:r>
                        <a:rPr lang="en-GB" sz="1400" dirty="0" smtClean="0">
                          <a:solidFill>
                            <a:schemeClr val="tx2"/>
                          </a:solidFill>
                          <a:latin typeface="+mn-lt"/>
                        </a:rPr>
                        <a:t>Lu-Dotatate</a:t>
                      </a:r>
                      <a:br>
                        <a:rPr lang="en-GB" sz="1400" dirty="0" smtClean="0">
                          <a:solidFill>
                            <a:schemeClr val="tx2"/>
                          </a:solidFill>
                          <a:latin typeface="+mn-lt"/>
                        </a:rPr>
                      </a:br>
                      <a:r>
                        <a:rPr lang="en-GB" sz="1400" dirty="0" smtClean="0">
                          <a:solidFill>
                            <a:schemeClr val="tx2"/>
                          </a:solidFill>
                          <a:latin typeface="+mn-lt"/>
                        </a:rPr>
                        <a:t>(n=101)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Octreotide LAR </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48794">
                <a:tc>
                  <a:txBody>
                    <a:bodyPr/>
                    <a:lstStyle/>
                    <a:p>
                      <a:pPr algn="l"/>
                      <a:r>
                        <a:rPr lang="en-GB" sz="1400" dirty="0" smtClean="0">
                          <a:latin typeface="+mn-lt"/>
                        </a:rPr>
                        <a:t>CR, n</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latin typeface="+mn-lt"/>
                        </a:rPr>
                        <a:t>1</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latin typeface="+mn-lt"/>
                        </a:rPr>
                        <a:t>0</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48794">
                <a:tc>
                  <a:txBody>
                    <a:bodyPr/>
                    <a:lstStyle/>
                    <a:p>
                      <a:pPr algn="l"/>
                      <a:r>
                        <a:rPr lang="en-GB" sz="1400" dirty="0" smtClean="0">
                          <a:latin typeface="+mn-lt"/>
                        </a:rPr>
                        <a:t>PR, n</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latin typeface="+mn-lt"/>
                        </a:rPr>
                        <a:t>17</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latin typeface="+mn-lt"/>
                        </a:rPr>
                        <a:t>3</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487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ORR, %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18 (10, 25)</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3</a:t>
                      </a:r>
                      <a:r>
                        <a:rPr lang="en-GB" sz="1400" baseline="0" dirty="0" smtClean="0">
                          <a:latin typeface="+mn-lt"/>
                        </a:rPr>
                        <a:t> (0, 6)</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0.0008</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4487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OS (interim), 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gridSpan="2">
                  <a:txBody>
                    <a:bodyPr/>
                    <a:lstStyle/>
                    <a:p>
                      <a:pPr algn="ctr"/>
                      <a:r>
                        <a:rPr lang="en-GB" sz="1400" dirty="0" smtClean="0">
                          <a:latin typeface="+mn-lt"/>
                        </a:rPr>
                        <a:t>0.398 (0.21, 0.77)</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hMerge="1">
                  <a:txBody>
                    <a:bodyPr/>
                    <a:lstStyle/>
                    <a:p>
                      <a:pPr algn="ct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r>
                        <a:rPr lang="en-GB" sz="1400" dirty="0" smtClean="0">
                          <a:latin typeface="+mn-lt"/>
                        </a:rPr>
                        <a:t>0.0043</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1176247838"/>
              </p:ext>
            </p:extLst>
          </p:nvPr>
        </p:nvGraphicFramePr>
        <p:xfrm>
          <a:off x="426402" y="4269395"/>
          <a:ext cx="8107680" cy="1923307"/>
        </p:xfrm>
        <a:graphic>
          <a:graphicData uri="http://schemas.openxmlformats.org/drawingml/2006/table">
            <a:tbl>
              <a:tblPr firstRow="1" bandRow="1">
                <a:tableStyleId>{69012ECD-51FC-41F1-AA8D-1B2483CD663E}</a:tableStyleId>
              </a:tblPr>
              <a:tblGrid>
                <a:gridCol w="3405226"/>
                <a:gridCol w="2351227"/>
                <a:gridCol w="2351227"/>
              </a:tblGrid>
              <a:tr h="576925">
                <a:tc>
                  <a:txBody>
                    <a:bodyPr/>
                    <a:lstStyle/>
                    <a:p>
                      <a:pPr algn="l"/>
                      <a:r>
                        <a:rPr lang="en-GB" sz="1400" dirty="0" smtClean="0">
                          <a:solidFill>
                            <a:schemeClr val="tx2"/>
                          </a:solidFill>
                          <a:latin typeface="+mn-lt"/>
                        </a:rPr>
                        <a:t>Treatment-related AEs,</a:t>
                      </a:r>
                      <a:r>
                        <a:rPr lang="en-GB" sz="1400" baseline="0" dirty="0" smtClean="0">
                          <a:solidFill>
                            <a:schemeClr val="tx2"/>
                          </a:solidFill>
                          <a:latin typeface="+mn-lt"/>
                        </a:rPr>
                        <a:t> n (%)</a:t>
                      </a:r>
                      <a:endParaRPr lang="en-GB" sz="1400" dirty="0">
                        <a:solidFill>
                          <a:schemeClr val="tx2"/>
                        </a:solidFill>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baseline="30000" dirty="0" smtClean="0">
                          <a:solidFill>
                            <a:schemeClr val="tx2"/>
                          </a:solidFill>
                          <a:latin typeface="+mn-lt"/>
                        </a:rPr>
                        <a:t>177</a:t>
                      </a:r>
                      <a:r>
                        <a:rPr lang="en-GB" sz="1400" dirty="0" smtClean="0">
                          <a:solidFill>
                            <a:schemeClr val="tx2"/>
                          </a:solidFill>
                          <a:latin typeface="+mn-lt"/>
                        </a:rPr>
                        <a:t>Lu-Dotatate</a:t>
                      </a:r>
                      <a:br>
                        <a:rPr lang="en-GB" sz="1400" dirty="0" smtClean="0">
                          <a:solidFill>
                            <a:schemeClr val="tx2"/>
                          </a:solidFill>
                          <a:latin typeface="+mn-lt"/>
                        </a:rPr>
                      </a:br>
                      <a:r>
                        <a:rPr lang="en-GB" sz="1400" dirty="0" smtClean="0">
                          <a:solidFill>
                            <a:schemeClr val="tx2"/>
                          </a:solidFill>
                          <a:latin typeface="+mn-lt"/>
                        </a:rPr>
                        <a:t>(n=111)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Octreotide LAR </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(n=110)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48794">
                <a:tc>
                  <a:txBody>
                    <a:bodyPr/>
                    <a:lstStyle/>
                    <a:p>
                      <a:pPr algn="l"/>
                      <a:r>
                        <a:rPr lang="en-GB" sz="1400" dirty="0" smtClean="0">
                          <a:latin typeface="+mn-lt"/>
                        </a:rPr>
                        <a:t>Any AE</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95 (86)</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34</a:t>
                      </a:r>
                      <a:r>
                        <a:rPr lang="en-GB" sz="1400" baseline="0" dirty="0" smtClean="0"/>
                        <a:t> (31)</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48794">
                <a:tc>
                  <a:txBody>
                    <a:bodyPr/>
                    <a:lstStyle/>
                    <a:p>
                      <a:pPr algn="l"/>
                      <a:r>
                        <a:rPr lang="en-GB" sz="1400" dirty="0" smtClean="0">
                          <a:latin typeface="+mn-lt"/>
                        </a:rPr>
                        <a:t>SAE</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t>10 (9)</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t>1 (1)</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487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Withdrawal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5 (5)</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0 (0)</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bl>
          </a:graphicData>
        </a:graphic>
      </p:graphicFrame>
    </p:spTree>
    <p:custDataLst>
      <p:tags r:id="rId1"/>
    </p:custDataLst>
    <p:extLst>
      <p:ext uri="{BB962C8B-B14F-4D97-AF65-F5344CB8AC3E}">
        <p14:creationId xmlns:p14="http://schemas.microsoft.com/office/powerpoint/2010/main" val="1850394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O-009</a:t>
            </a:r>
            <a:r>
              <a:rPr lang="en-GB" dirty="0"/>
              <a:t>: NETTER-1 phase III: Efficacy and safety results in patients with </a:t>
            </a:r>
            <a:r>
              <a:rPr lang="en-GB" dirty="0" err="1"/>
              <a:t>midgut</a:t>
            </a:r>
            <a:r>
              <a:rPr lang="en-GB" dirty="0"/>
              <a:t> neuroendocrine </a:t>
            </a:r>
            <a:r>
              <a:rPr lang="en-GB" dirty="0" err="1"/>
              <a:t>tumors</a:t>
            </a:r>
            <a:r>
              <a:rPr lang="en-GB" dirty="0"/>
              <a:t> treated with 177Lu-dotatate </a:t>
            </a:r>
            <a:r>
              <a:rPr lang="en-GB" dirty="0" smtClean="0"/>
              <a:t/>
            </a:r>
            <a:br>
              <a:rPr lang="en-GB" dirty="0" smtClean="0"/>
            </a:br>
            <a:r>
              <a:rPr lang="en-GB" dirty="0" smtClean="0"/>
              <a:t>– </a:t>
            </a:r>
            <a:r>
              <a:rPr lang="en-GB" dirty="0" err="1" smtClean="0"/>
              <a:t>Ruszniewski</a:t>
            </a:r>
            <a:r>
              <a:rPr lang="en-GB" dirty="0" smtClean="0"/>
              <a:t> P,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dirty="0" err="1" smtClean="0"/>
              <a:t>Ruszniewski</a:t>
            </a:r>
            <a:r>
              <a:rPr lang="en-GB" dirty="0" smtClean="0"/>
              <a:t> 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O-009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a:t>Key </a:t>
            </a:r>
            <a:r>
              <a:rPr lang="en-GB" b="1" dirty="0" smtClean="0"/>
              <a:t>results (cont.)</a:t>
            </a:r>
            <a:endParaRPr lang="en-GB" dirty="0"/>
          </a:p>
          <a:p>
            <a:pPr marL="252412" lvl="1" indent="0">
              <a:buClr>
                <a:srgbClr val="043882"/>
              </a:buClr>
              <a:buFontTx/>
              <a:buNone/>
            </a:pPr>
            <a:endParaRPr lang="en-GB" dirty="0"/>
          </a:p>
          <a:p>
            <a:pPr marL="252412" lvl="1" indent="0">
              <a:buClr>
                <a:srgbClr val="043882"/>
              </a:buClr>
              <a:buFontTx/>
              <a:buNone/>
            </a:pPr>
            <a:endParaRPr lang="en-GB" dirty="0" smtClean="0"/>
          </a:p>
          <a:p>
            <a:pPr marL="252412" lvl="1" indent="0">
              <a:buClr>
                <a:srgbClr val="043882"/>
              </a:buClr>
              <a:buFontTx/>
              <a:buNone/>
            </a:pPr>
            <a:endParaRPr lang="en-GB" dirty="0" smtClean="0"/>
          </a:p>
          <a:p>
            <a:pPr marL="252412" lvl="1" indent="0">
              <a:buClr>
                <a:srgbClr val="043882"/>
              </a:buClr>
              <a:buFontTx/>
              <a:buNone/>
            </a:pPr>
            <a:endParaRPr lang="en-GB" dirty="0"/>
          </a:p>
          <a:p>
            <a:pPr marL="252412" lvl="1" indent="0">
              <a:buClr>
                <a:srgbClr val="043882"/>
              </a:buClr>
              <a:buFontTx/>
              <a:buNone/>
            </a:pPr>
            <a:endParaRPr lang="en-GB" dirty="0" smtClean="0"/>
          </a:p>
          <a:p>
            <a:pPr marL="252412" lvl="1" indent="0">
              <a:buClr>
                <a:srgbClr val="043882"/>
              </a:buClr>
              <a:buFontTx/>
              <a:buNone/>
            </a:pPr>
            <a:endParaRPr lang="en-GB" dirty="0"/>
          </a:p>
          <a:p>
            <a:pPr marL="252412" lvl="1" indent="0">
              <a:buClr>
                <a:srgbClr val="043882"/>
              </a:buClr>
              <a:buFontTx/>
              <a:buNone/>
            </a:pPr>
            <a:endParaRPr lang="en-GB" dirty="0" smtClean="0"/>
          </a:p>
          <a:p>
            <a:pPr marL="252412" lvl="1" indent="0">
              <a:buClr>
                <a:srgbClr val="043882"/>
              </a:buClr>
              <a:buFontTx/>
              <a:buNone/>
            </a:pPr>
            <a:endParaRPr lang="en-GB" dirty="0" smtClean="0"/>
          </a:p>
          <a:p>
            <a:pPr marL="0" indent="0">
              <a:buClr>
                <a:srgbClr val="043882"/>
              </a:buClr>
              <a:buFontTx/>
              <a:buNone/>
            </a:pPr>
            <a:endParaRPr lang="en-GB" b="1" dirty="0" smtClean="0"/>
          </a:p>
          <a:p>
            <a:pPr marL="0" indent="0">
              <a:spcBef>
                <a:spcPts val="1200"/>
              </a:spcBef>
              <a:buClr>
                <a:srgbClr val="043882"/>
              </a:buClr>
              <a:buFontTx/>
              <a:buNone/>
            </a:pPr>
            <a:r>
              <a:rPr lang="en-GB" b="1" dirty="0" smtClean="0"/>
              <a:t>Conclusions</a:t>
            </a:r>
            <a:endParaRPr lang="en-GB" dirty="0"/>
          </a:p>
          <a:p>
            <a:pPr>
              <a:buClr>
                <a:srgbClr val="043882"/>
              </a:buClr>
            </a:pPr>
            <a:r>
              <a:rPr lang="en-GB" b="1" baseline="30000" dirty="0" smtClean="0"/>
              <a:t>177</a:t>
            </a:r>
            <a:r>
              <a:rPr lang="en-GB" b="1" dirty="0" smtClean="0"/>
              <a:t>Lu-Dotatate was superior to octreotide LAR for PFS and OS in patients with progressive metastatic </a:t>
            </a:r>
            <a:r>
              <a:rPr lang="en-GB" b="1" dirty="0" err="1" smtClean="0"/>
              <a:t>midgut</a:t>
            </a:r>
            <a:r>
              <a:rPr lang="en-GB" b="1" dirty="0" smtClean="0"/>
              <a:t> NETs</a:t>
            </a:r>
          </a:p>
          <a:p>
            <a:pPr>
              <a:buClr>
                <a:srgbClr val="043882"/>
              </a:buClr>
            </a:pPr>
            <a:r>
              <a:rPr lang="en-GB" b="1" baseline="30000" dirty="0" smtClean="0"/>
              <a:t>177</a:t>
            </a:r>
            <a:r>
              <a:rPr lang="en-GB" b="1" dirty="0" smtClean="0"/>
              <a:t>Lu-Dotatate showed a favourable tolerability profile with no clinically relevant findings</a:t>
            </a:r>
          </a:p>
          <a:p>
            <a:pPr>
              <a:buClr>
                <a:srgbClr val="043882"/>
              </a:buClr>
            </a:pPr>
            <a:r>
              <a:rPr lang="en-GB" b="1" baseline="30000" dirty="0" smtClean="0"/>
              <a:t>177</a:t>
            </a:r>
            <a:r>
              <a:rPr lang="en-GB" b="1" dirty="0" smtClean="0"/>
              <a:t>Lu-Dotatate may be a major therapeutic benefit for these patients who have limited treatment options after progressing under SSAs</a:t>
            </a:r>
            <a:endParaRPr lang="en-GB" b="1" dirty="0"/>
          </a:p>
        </p:txBody>
      </p:sp>
      <p:graphicFrame>
        <p:nvGraphicFramePr>
          <p:cNvPr id="7" name="Group 88"/>
          <p:cNvGraphicFramePr>
            <a:graphicFrameLocks noGrp="1"/>
          </p:cNvGraphicFramePr>
          <p:nvPr>
            <p:extLst>
              <p:ext uri="{D42A27DB-BD31-4B8C-83A1-F6EECF244321}">
                <p14:modId xmlns:p14="http://schemas.microsoft.com/office/powerpoint/2010/main" val="925170801"/>
              </p:ext>
            </p:extLst>
          </p:nvPr>
        </p:nvGraphicFramePr>
        <p:xfrm>
          <a:off x="518160" y="1615440"/>
          <a:ext cx="8107680" cy="2577678"/>
        </p:xfrm>
        <a:graphic>
          <a:graphicData uri="http://schemas.openxmlformats.org/drawingml/2006/table">
            <a:tbl>
              <a:tblPr firstRow="1" bandRow="1">
                <a:tableStyleId>{69012ECD-51FC-41F1-AA8D-1B2483CD663E}</a:tableStyleId>
              </a:tblPr>
              <a:tblGrid>
                <a:gridCol w="3405226"/>
                <a:gridCol w="2351227"/>
                <a:gridCol w="2351227"/>
              </a:tblGrid>
              <a:tr h="307866">
                <a:tc>
                  <a:txBody>
                    <a:bodyPr/>
                    <a:lstStyle/>
                    <a:p>
                      <a:pPr algn="l"/>
                      <a:r>
                        <a:rPr lang="en-GB" sz="1400" dirty="0" smtClean="0">
                          <a:solidFill>
                            <a:schemeClr val="tx2"/>
                          </a:solidFill>
                          <a:latin typeface="+mn-lt"/>
                        </a:rPr>
                        <a:t>Grade</a:t>
                      </a:r>
                      <a:r>
                        <a:rPr lang="en-GB" sz="1400" baseline="0" dirty="0" smtClean="0">
                          <a:solidFill>
                            <a:schemeClr val="tx2"/>
                          </a:solidFill>
                          <a:latin typeface="+mn-lt"/>
                        </a:rPr>
                        <a:t> 3/4 </a:t>
                      </a:r>
                      <a:r>
                        <a:rPr lang="en-GB" sz="1400" dirty="0" smtClean="0">
                          <a:solidFill>
                            <a:schemeClr val="tx2"/>
                          </a:solidFill>
                          <a:latin typeface="+mn-lt"/>
                        </a:rPr>
                        <a:t>AEs occurring in ≥1%,</a:t>
                      </a:r>
                      <a:r>
                        <a:rPr lang="en-GB" sz="1400" baseline="0" dirty="0" smtClean="0">
                          <a:solidFill>
                            <a:schemeClr val="tx2"/>
                          </a:solidFill>
                          <a:latin typeface="+mn-lt"/>
                        </a:rPr>
                        <a:t> %</a:t>
                      </a:r>
                      <a:endParaRPr lang="en-GB" sz="1400" dirty="0">
                        <a:solidFill>
                          <a:schemeClr val="tx2"/>
                        </a:solidFill>
                        <a:latin typeface="+mn-lt"/>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baseline="30000" dirty="0" smtClean="0">
                          <a:solidFill>
                            <a:schemeClr val="tx2"/>
                          </a:solidFill>
                          <a:latin typeface="+mn-lt"/>
                        </a:rPr>
                        <a:t>177</a:t>
                      </a:r>
                      <a:r>
                        <a:rPr lang="en-GB" sz="1400" dirty="0" smtClean="0">
                          <a:solidFill>
                            <a:schemeClr val="tx2"/>
                          </a:solidFill>
                          <a:latin typeface="+mn-lt"/>
                        </a:rPr>
                        <a:t>Lu-Dotatate (n=111)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Octreotide LAR (n=110)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algn="l"/>
                      <a:r>
                        <a:rPr lang="en-GB" sz="1400" dirty="0" smtClean="0">
                          <a:latin typeface="+mn-lt"/>
                        </a:rPr>
                        <a:t>Nausea</a:t>
                      </a:r>
                      <a:endParaRPr lang="en-GB" sz="1400" dirty="0">
                        <a:latin typeface="+mn-lt"/>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4</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2</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85946">
                <a:tc>
                  <a:txBody>
                    <a:bodyPr/>
                    <a:lstStyle/>
                    <a:p>
                      <a:pPr algn="l"/>
                      <a:r>
                        <a:rPr lang="en-GB" sz="1400" dirty="0" smtClean="0">
                          <a:latin typeface="+mn-lt"/>
                        </a:rPr>
                        <a:t>Vomiting</a:t>
                      </a:r>
                      <a:endParaRPr lang="en-GB" sz="1400" dirty="0">
                        <a:latin typeface="+mn-lt"/>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t>7</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t>0</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6214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Diarrhoea</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3</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2</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6214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Abdominal pain</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r>
                        <a:rPr lang="en-GB" sz="1400" dirty="0" smtClean="0"/>
                        <a:t>3</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r>
                        <a:rPr lang="en-GB" sz="1400" dirty="0" smtClean="0"/>
                        <a:t>5</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r>
              <a:tr h="15546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Fatigue/asthenia</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2</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2</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Thrombocytopenia</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r>
                        <a:rPr lang="en-GB" sz="1400" dirty="0" smtClean="0"/>
                        <a:t>2</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r>
                        <a:rPr lang="en-GB" sz="1400" dirty="0" smtClean="0"/>
                        <a:t>0</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4D4D4D"/>
                          </a:solidFill>
                          <a:effectLst/>
                          <a:latin typeface="+mn-lt"/>
                          <a:cs typeface="Arial" charset="0"/>
                        </a:rPr>
                        <a:t>Lymphopenia</a:t>
                      </a:r>
                      <a:endParaRPr kumimoji="0" lang="en-GB" sz="1400" b="0" i="0" u="none" strike="noStrike" cap="none" normalizeH="0" baseline="0" dirty="0" smtClean="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9</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0</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Leukopenia</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r>
                        <a:rPr lang="en-GB" sz="1400" dirty="0" smtClean="0"/>
                        <a:t>1</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c>
                  <a:txBody>
                    <a:bodyPr/>
                    <a:lstStyle/>
                    <a:p>
                      <a:pPr algn="ctr"/>
                      <a:r>
                        <a:rPr lang="en-GB" sz="1400" dirty="0" smtClean="0"/>
                        <a:t>0</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5098"/>
                      </a:srgbClr>
                    </a:solidFill>
                  </a:tcPr>
                </a:tc>
              </a:tr>
              <a:tr h="2164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Neutropenia</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1</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0</a:t>
                      </a:r>
                      <a:endParaRPr lang="en-GB" sz="1400" dirty="0"/>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bl>
          </a:graphicData>
        </a:graphic>
      </p:graphicFrame>
    </p:spTree>
    <p:custDataLst>
      <p:tags r:id="rId1"/>
    </p:custDataLst>
    <p:extLst>
      <p:ext uri="{BB962C8B-B14F-4D97-AF65-F5344CB8AC3E}">
        <p14:creationId xmlns:p14="http://schemas.microsoft.com/office/powerpoint/2010/main" val="10644503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O-008</a:t>
            </a:r>
            <a:r>
              <a:rPr lang="en-GB" dirty="0"/>
              <a:t>: Impact of </a:t>
            </a:r>
            <a:r>
              <a:rPr lang="en-GB" dirty="0" err="1"/>
              <a:t>chromogranin</a:t>
            </a:r>
            <a:r>
              <a:rPr lang="en-GB" dirty="0"/>
              <a:t> A, grade, and mitotic rate in small, non-functional pancreatic neuroendocrine </a:t>
            </a:r>
            <a:r>
              <a:rPr lang="en-GB" dirty="0" err="1"/>
              <a:t>tumors</a:t>
            </a:r>
            <a:r>
              <a:rPr lang="en-GB" dirty="0"/>
              <a:t>: A U.S population based study </a:t>
            </a:r>
            <a:r>
              <a:rPr lang="en-GB" dirty="0" smtClean="0"/>
              <a:t>– </a:t>
            </a:r>
            <a:r>
              <a:rPr lang="en-GB" dirty="0" err="1" smtClean="0"/>
              <a:t>Mirkin</a:t>
            </a:r>
            <a:r>
              <a:rPr lang="en-GB" dirty="0" smtClean="0"/>
              <a:t> K,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b="1" dirty="0"/>
              <a:t>Note: Based on data from abstract only</a:t>
            </a:r>
          </a:p>
          <a:p>
            <a:r>
              <a:rPr lang="en-GB" dirty="0" err="1" smtClean="0"/>
              <a:t>Mirkin</a:t>
            </a:r>
            <a:r>
              <a:rPr lang="en-GB" dirty="0" smtClean="0"/>
              <a:t> 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O-008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en-GB" b="1" dirty="0" smtClean="0"/>
              <a:t>Study objective</a:t>
            </a:r>
            <a:r>
              <a:rPr lang="en-GB" dirty="0" smtClean="0"/>
              <a:t> </a:t>
            </a:r>
          </a:p>
          <a:p>
            <a:r>
              <a:rPr lang="en-GB" dirty="0" smtClean="0"/>
              <a:t>To evaluate in the US population, </a:t>
            </a:r>
            <a:r>
              <a:rPr lang="en-GB" dirty="0"/>
              <a:t>the survival impact of selected factors </a:t>
            </a:r>
            <a:r>
              <a:rPr lang="en-GB" dirty="0" err="1" smtClean="0"/>
              <a:t>Chromogranin</a:t>
            </a:r>
            <a:r>
              <a:rPr lang="en-GB" dirty="0" smtClean="0"/>
              <a:t> </a:t>
            </a:r>
            <a:r>
              <a:rPr lang="en-GB" dirty="0"/>
              <a:t>A levels (</a:t>
            </a:r>
            <a:r>
              <a:rPr lang="en-GB" dirty="0" err="1"/>
              <a:t>CgA</a:t>
            </a:r>
            <a:r>
              <a:rPr lang="en-GB" dirty="0"/>
              <a:t>), mitotic </a:t>
            </a:r>
            <a:r>
              <a:rPr lang="en-GB" dirty="0" smtClean="0"/>
              <a:t>rate and histologic </a:t>
            </a:r>
            <a:r>
              <a:rPr lang="en-GB" dirty="0"/>
              <a:t>grade </a:t>
            </a:r>
            <a:r>
              <a:rPr lang="en-GB" dirty="0" smtClean="0"/>
              <a:t>of the tumour in patients with non-functional pancreatic neuroendocrine tumours (PNETs)</a:t>
            </a:r>
            <a:endParaRPr lang="en-GB" dirty="0"/>
          </a:p>
          <a:p>
            <a:endParaRPr lang="en-GB" b="1" dirty="0" smtClean="0"/>
          </a:p>
          <a:p>
            <a:pPr marL="0" indent="0">
              <a:buNone/>
            </a:pPr>
            <a:r>
              <a:rPr lang="en-GB" b="1" dirty="0" smtClean="0"/>
              <a:t>Study design</a:t>
            </a:r>
            <a:endParaRPr lang="en-GB" dirty="0"/>
          </a:p>
          <a:p>
            <a:r>
              <a:rPr lang="en-GB" dirty="0" smtClean="0"/>
              <a:t>The </a:t>
            </a:r>
            <a:r>
              <a:rPr lang="en-GB" dirty="0"/>
              <a:t>US National Cancer Data Base </a:t>
            </a:r>
            <a:r>
              <a:rPr lang="en-GB" dirty="0" smtClean="0"/>
              <a:t>was </a:t>
            </a:r>
            <a:r>
              <a:rPr lang="en-GB" dirty="0"/>
              <a:t>reviewed between 1998 and </a:t>
            </a:r>
            <a:r>
              <a:rPr lang="en-GB" dirty="0" smtClean="0"/>
              <a:t>2012 to identify patients </a:t>
            </a:r>
            <a:r>
              <a:rPr lang="en-GB" dirty="0"/>
              <a:t>with stages </a:t>
            </a:r>
            <a:r>
              <a:rPr lang="en-GB" dirty="0" smtClean="0"/>
              <a:t>1–3 </a:t>
            </a:r>
            <a:r>
              <a:rPr lang="en-GB" dirty="0"/>
              <a:t>non-functional PNETs </a:t>
            </a:r>
            <a:r>
              <a:rPr lang="en-GB" dirty="0" smtClean="0"/>
              <a:t>of ≤2 cm </a:t>
            </a:r>
          </a:p>
          <a:p>
            <a:r>
              <a:rPr lang="en-GB" dirty="0" err="1" smtClean="0"/>
              <a:t>Clinicopathologic</a:t>
            </a:r>
            <a:r>
              <a:rPr lang="en-GB" dirty="0" smtClean="0"/>
              <a:t> characteristics </a:t>
            </a:r>
            <a:r>
              <a:rPr lang="en-GB" dirty="0"/>
              <a:t>were </a:t>
            </a:r>
            <a:r>
              <a:rPr lang="en-GB" dirty="0" smtClean="0"/>
              <a:t>collected for the identified patient population</a:t>
            </a:r>
          </a:p>
          <a:p>
            <a:r>
              <a:rPr lang="en-GB" dirty="0" smtClean="0"/>
              <a:t>Statistical analysis comprised univariate </a:t>
            </a:r>
            <a:r>
              <a:rPr lang="en-GB" dirty="0"/>
              <a:t>and multivariate survival </a:t>
            </a:r>
            <a:r>
              <a:rPr lang="en-GB" dirty="0" smtClean="0"/>
              <a:t>analyses</a:t>
            </a:r>
          </a:p>
          <a:p>
            <a:pPr marL="0" indent="0">
              <a:buFontTx/>
              <a:buNone/>
            </a:pPr>
            <a:endParaRPr lang="en-GB" dirty="0"/>
          </a:p>
        </p:txBody>
      </p:sp>
    </p:spTree>
    <p:custDataLst>
      <p:tags r:id="rId1"/>
    </p:custDataLst>
    <p:extLst>
      <p:ext uri="{BB962C8B-B14F-4D97-AF65-F5344CB8AC3E}">
        <p14:creationId xmlns:p14="http://schemas.microsoft.com/office/powerpoint/2010/main" val="17424362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O-008</a:t>
            </a:r>
            <a:r>
              <a:rPr lang="en-GB" dirty="0"/>
              <a:t>: Impact of </a:t>
            </a:r>
            <a:r>
              <a:rPr lang="en-GB" dirty="0" err="1"/>
              <a:t>chromogranin</a:t>
            </a:r>
            <a:r>
              <a:rPr lang="en-GB" dirty="0"/>
              <a:t> A, grade, and mitotic rate in small, non-functional pancreatic neuroendocrine </a:t>
            </a:r>
            <a:r>
              <a:rPr lang="en-GB" dirty="0" err="1"/>
              <a:t>tumors</a:t>
            </a:r>
            <a:r>
              <a:rPr lang="en-GB" dirty="0"/>
              <a:t>: A U.S population based study </a:t>
            </a:r>
            <a:r>
              <a:rPr lang="en-GB" dirty="0" smtClean="0"/>
              <a:t>– </a:t>
            </a:r>
            <a:r>
              <a:rPr lang="en-GB" dirty="0" err="1" smtClean="0"/>
              <a:t>Mirkin</a:t>
            </a:r>
            <a:r>
              <a:rPr lang="en-GB" dirty="0" smtClean="0"/>
              <a:t> K,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b="1" dirty="0"/>
              <a:t>Note: Based on data from abstract only</a:t>
            </a:r>
          </a:p>
          <a:p>
            <a:r>
              <a:rPr lang="en-GB" dirty="0" err="1" smtClean="0"/>
              <a:t>Mirkin</a:t>
            </a:r>
            <a:r>
              <a:rPr lang="en-GB" dirty="0" smtClean="0"/>
              <a:t> 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O-008 </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en-GB" b="1" dirty="0" smtClean="0"/>
              <a:t>Key results</a:t>
            </a:r>
          </a:p>
          <a:p>
            <a:pPr>
              <a:spcBef>
                <a:spcPts val="22200"/>
              </a:spcBef>
            </a:pPr>
            <a:r>
              <a:rPr lang="en-GB" dirty="0" smtClean="0"/>
              <a:t>Patients with high mitotic rates had poorer differentiated disease (p&lt;0.001) and were less likely to undergo surgery (p&lt;0.0001) than those with medium or low mitotic rates</a:t>
            </a:r>
          </a:p>
          <a:p>
            <a:r>
              <a:rPr lang="en-GB" dirty="0" smtClean="0"/>
              <a:t>After controlling </a:t>
            </a:r>
            <a:r>
              <a:rPr lang="en-GB" dirty="0"/>
              <a:t>for disease characteristics only mitotic rate &gt;20 </a:t>
            </a:r>
            <a:r>
              <a:rPr lang="en-GB" dirty="0" smtClean="0"/>
              <a:t>mitoses/10 HPF </a:t>
            </a:r>
            <a:r>
              <a:rPr lang="en-GB" dirty="0"/>
              <a:t>significantly impacted survival (HR 10.6; p=0.002</a:t>
            </a:r>
            <a:r>
              <a:rPr lang="en-GB" dirty="0" smtClean="0"/>
              <a:t>)</a:t>
            </a:r>
          </a:p>
          <a:p>
            <a:r>
              <a:rPr lang="en-GB" dirty="0" smtClean="0"/>
              <a:t>Patients with low </a:t>
            </a:r>
            <a:r>
              <a:rPr lang="en-GB" dirty="0" err="1" smtClean="0"/>
              <a:t>CgA</a:t>
            </a:r>
            <a:r>
              <a:rPr lang="en-GB" dirty="0" smtClean="0"/>
              <a:t> values (≤100 </a:t>
            </a:r>
            <a:r>
              <a:rPr lang="en-GB" dirty="0" err="1" smtClean="0"/>
              <a:t>ng</a:t>
            </a:r>
            <a:r>
              <a:rPr lang="en-GB" dirty="0" smtClean="0"/>
              <a:t>/mL) had fewer comorbidities, well differentiated disease, lower mitotic rate and tended to undergo surgical resection (all p&lt;0.0001) than those with high </a:t>
            </a:r>
            <a:r>
              <a:rPr lang="en-GB" dirty="0" err="1" smtClean="0"/>
              <a:t>CgA</a:t>
            </a:r>
            <a:r>
              <a:rPr lang="en-GB" dirty="0" smtClean="0"/>
              <a:t> levels (&gt;100 </a:t>
            </a:r>
            <a:r>
              <a:rPr lang="en-GB" dirty="0" err="1" smtClean="0"/>
              <a:t>ng</a:t>
            </a:r>
            <a:r>
              <a:rPr lang="en-GB" dirty="0" smtClean="0"/>
              <a:t>/mL)</a:t>
            </a:r>
          </a:p>
          <a:p>
            <a:endParaRPr lang="en-GB" dirty="0" smtClean="0"/>
          </a:p>
        </p:txBody>
      </p:sp>
      <p:graphicFrame>
        <p:nvGraphicFramePr>
          <p:cNvPr id="7" name="Group 88"/>
          <p:cNvGraphicFramePr>
            <a:graphicFrameLocks noGrp="1"/>
          </p:cNvGraphicFramePr>
          <p:nvPr>
            <p:extLst>
              <p:ext uri="{D42A27DB-BD31-4B8C-83A1-F6EECF244321}">
                <p14:modId xmlns:p14="http://schemas.microsoft.com/office/powerpoint/2010/main" val="242115923"/>
              </p:ext>
            </p:extLst>
          </p:nvPr>
        </p:nvGraphicFramePr>
        <p:xfrm>
          <a:off x="369888" y="1616061"/>
          <a:ext cx="8408989" cy="2682240"/>
        </p:xfrm>
        <a:graphic>
          <a:graphicData uri="http://schemas.openxmlformats.org/drawingml/2006/table">
            <a:tbl>
              <a:tblPr firstRow="1" bandRow="1">
                <a:tableStyleId>{69012ECD-51FC-41F1-AA8D-1B2483CD663E}</a:tableStyleId>
              </a:tblPr>
              <a:tblGrid>
                <a:gridCol w="2540952"/>
                <a:gridCol w="1640840"/>
                <a:gridCol w="1640840"/>
                <a:gridCol w="1640840"/>
                <a:gridCol w="945517"/>
              </a:tblGrid>
              <a:tr h="2459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Well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differentiated (n=824)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Moderately differentiated (n=94)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Poorly differentiated (n=54)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336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Earlier clinical stage disease (Stage I),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93.2</a:t>
                      </a:r>
                      <a:endParaRPr lang="en-GB" sz="1400" dirty="0"/>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86.2</a:t>
                      </a:r>
                      <a:endParaRPr lang="en-GB" sz="1400" dirty="0"/>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85.2</a:t>
                      </a:r>
                      <a:endParaRPr lang="en-GB" sz="1400" dirty="0"/>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b="0" u="none" strike="noStrike" baseline="0" dirty="0" smtClean="0">
                          <a:solidFill>
                            <a:srgbClr val="4D4D4D"/>
                          </a:solidFill>
                          <a:latin typeface="Arial" panose="020B0604020202020204" pitchFamily="34" charset="0"/>
                          <a:cs typeface="Arial" panose="020B0604020202020204" pitchFamily="34" charset="0"/>
                        </a:rPr>
                        <a:t>0.015</a:t>
                      </a:r>
                      <a:endParaRPr lang="en-US" sz="1400" b="0" u="none" strike="noStrike" baseline="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584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Lower mitotic rate,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t>31.7</a:t>
                      </a:r>
                      <a:endParaRPr lang="en-GB" sz="1400" dirty="0"/>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t>12.8</a:t>
                      </a:r>
                      <a:endParaRPr lang="en-GB" sz="1400" dirty="0"/>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t>1.9</a:t>
                      </a:r>
                      <a:endParaRPr lang="en-GB" sz="1400" dirty="0"/>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US" sz="1400" b="0" u="none" strike="noStrike" baseline="0" dirty="0" smtClean="0">
                          <a:solidFill>
                            <a:srgbClr val="4D4D4D"/>
                          </a:solidFill>
                          <a:latin typeface="Arial" panose="020B0604020202020204" pitchFamily="34" charset="0"/>
                          <a:cs typeface="Arial" panose="020B0604020202020204" pitchFamily="34" charset="0"/>
                        </a:rPr>
                        <a:t>&lt;0.0001</a:t>
                      </a:r>
                      <a:endParaRPr lang="en-US" sz="1400" b="0" u="none" strike="noStrike" baseline="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336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Undergoing surgery,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88.0</a:t>
                      </a:r>
                      <a:endParaRPr lang="en-GB" sz="1400" dirty="0"/>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68.1</a:t>
                      </a:r>
                      <a:endParaRPr lang="en-GB" sz="1400" dirty="0"/>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31.5</a:t>
                      </a:r>
                      <a:endParaRPr lang="en-GB" sz="1400" dirty="0"/>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b="0" u="none" strike="noStrike" baseline="0" dirty="0" smtClean="0">
                          <a:solidFill>
                            <a:srgbClr val="4D4D4D"/>
                          </a:solidFill>
                          <a:latin typeface="Arial" panose="020B0604020202020204" pitchFamily="34" charset="0"/>
                          <a:cs typeface="Arial" panose="020B0604020202020204" pitchFamily="34" charset="0"/>
                        </a:rPr>
                        <a:t>&lt;0.0001</a:t>
                      </a:r>
                      <a:endParaRPr lang="en-US" sz="1400" b="0" u="none" strike="noStrike" baseline="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336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Positive lymph nodes, 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t>0.35</a:t>
                      </a:r>
                      <a:endParaRPr lang="en-GB" sz="1400" dirty="0"/>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t>0.56</a:t>
                      </a:r>
                      <a:endParaRPr lang="en-GB" sz="1400" dirty="0"/>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t>0.94</a:t>
                      </a:r>
                      <a:endParaRPr lang="en-GB" sz="1400" dirty="0"/>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US" sz="1400" b="0" u="none" strike="noStrike" baseline="0" dirty="0" smtClean="0">
                          <a:solidFill>
                            <a:srgbClr val="4D4D4D"/>
                          </a:solidFill>
                          <a:latin typeface="Arial" panose="020B0604020202020204" pitchFamily="34" charset="0"/>
                          <a:cs typeface="Arial" panose="020B0604020202020204" pitchFamily="34" charset="0"/>
                        </a:rPr>
                        <a:t>&lt;0.0001</a:t>
                      </a:r>
                      <a:endParaRPr lang="en-US" sz="1400" b="0" u="none" strike="noStrike" baseline="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336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Earlier pathological stage disease (Stage I),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61.0</a:t>
                      </a:r>
                      <a:endParaRPr lang="en-GB" sz="1400" dirty="0"/>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38.3</a:t>
                      </a:r>
                      <a:endParaRPr lang="en-GB" sz="1400" dirty="0"/>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9.3</a:t>
                      </a:r>
                      <a:endParaRPr lang="en-GB" sz="1400" dirty="0"/>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b="0" u="none" strike="noStrike" baseline="0" dirty="0" smtClean="0">
                          <a:solidFill>
                            <a:srgbClr val="4D4D4D"/>
                          </a:solidFill>
                          <a:latin typeface="Arial" panose="020B0604020202020204" pitchFamily="34" charset="0"/>
                          <a:cs typeface="Arial" panose="020B0604020202020204" pitchFamily="34" charset="0"/>
                        </a:rPr>
                        <a:t>&lt;0.0001</a:t>
                      </a:r>
                      <a:endParaRPr lang="en-US" sz="1400" b="0" u="none" strike="noStrike" baseline="0" dirty="0">
                        <a:solidFill>
                          <a:srgbClr val="4D4D4D"/>
                        </a:solidFill>
                        <a:latin typeface="Arial" panose="020B0604020202020204" pitchFamily="34" charset="0"/>
                        <a:cs typeface="Arial" panose="020B0604020202020204" pitchFamily="34" charset="0"/>
                      </a:endParaRPr>
                    </a:p>
                  </a:txBody>
                  <a:tcPr marL="45746" marR="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8" name="Text Placeholder 13"/>
          <p:cNvSpPr>
            <a:spLocks noGrp="1"/>
          </p:cNvSpPr>
          <p:nvPr>
            <p:ph type="body" sz="quarter" idx="10"/>
          </p:nvPr>
        </p:nvSpPr>
        <p:spPr>
          <a:xfrm>
            <a:off x="365125" y="6096000"/>
            <a:ext cx="4130675" cy="487363"/>
          </a:xfrm>
        </p:spPr>
        <p:txBody>
          <a:bodyPr/>
          <a:lstStyle/>
          <a:p>
            <a:r>
              <a:rPr lang="en-GB" dirty="0" smtClean="0"/>
              <a:t>*Well differentiated </a:t>
            </a:r>
            <a:r>
              <a:rPr lang="en-GB" dirty="0" err="1" smtClean="0"/>
              <a:t>vs</a:t>
            </a:r>
            <a:r>
              <a:rPr lang="en-GB" dirty="0" smtClean="0"/>
              <a:t> moderately and poorly differentiated.</a:t>
            </a:r>
            <a:endParaRPr lang="en-GB" dirty="0"/>
          </a:p>
        </p:txBody>
      </p:sp>
    </p:spTree>
    <p:custDataLst>
      <p:tags r:id="rId1"/>
    </p:custDataLst>
    <p:extLst>
      <p:ext uri="{BB962C8B-B14F-4D97-AF65-F5344CB8AC3E}">
        <p14:creationId xmlns:p14="http://schemas.microsoft.com/office/powerpoint/2010/main" val="31867049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O-008</a:t>
            </a:r>
            <a:r>
              <a:rPr lang="en-GB" dirty="0"/>
              <a:t>: Impact of </a:t>
            </a:r>
            <a:r>
              <a:rPr lang="en-GB" dirty="0" err="1"/>
              <a:t>chromogranin</a:t>
            </a:r>
            <a:r>
              <a:rPr lang="en-GB" dirty="0"/>
              <a:t> A, grade, and mitotic rate in small, non-functional pancreatic neuroendocrine </a:t>
            </a:r>
            <a:r>
              <a:rPr lang="en-GB" dirty="0" err="1"/>
              <a:t>tumors</a:t>
            </a:r>
            <a:r>
              <a:rPr lang="en-GB" dirty="0"/>
              <a:t>: A U.S population based study </a:t>
            </a:r>
            <a:r>
              <a:rPr lang="en-GB" dirty="0" smtClean="0"/>
              <a:t>– </a:t>
            </a:r>
            <a:r>
              <a:rPr lang="en-GB" dirty="0" err="1" smtClean="0"/>
              <a:t>Mirkin</a:t>
            </a:r>
            <a:r>
              <a:rPr lang="en-GB" dirty="0" smtClean="0"/>
              <a:t> K, </a:t>
            </a:r>
            <a:r>
              <a:rPr lang="en-GB" dirty="0"/>
              <a:t>et </a:t>
            </a:r>
            <a:r>
              <a:rPr lang="en-GB" dirty="0" smtClean="0"/>
              <a:t>al </a:t>
            </a:r>
            <a:endParaRPr lang="en-GB" dirty="0"/>
          </a:p>
        </p:txBody>
      </p:sp>
      <p:sp>
        <p:nvSpPr>
          <p:cNvPr id="15" name="Text Placeholder 14"/>
          <p:cNvSpPr>
            <a:spLocks noGrp="1"/>
          </p:cNvSpPr>
          <p:nvPr>
            <p:ph type="body" sz="quarter" idx="11"/>
          </p:nvPr>
        </p:nvSpPr>
        <p:spPr/>
        <p:txBody>
          <a:bodyPr/>
          <a:lstStyle/>
          <a:p>
            <a:r>
              <a:rPr lang="en-GB" b="1" dirty="0"/>
              <a:t>Note: Based on data from abstract only</a:t>
            </a:r>
          </a:p>
          <a:p>
            <a:r>
              <a:rPr lang="en-GB" dirty="0" err="1" smtClean="0"/>
              <a:t>Mirkin</a:t>
            </a:r>
            <a:r>
              <a:rPr lang="en-GB" dirty="0" smtClean="0"/>
              <a:t> 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O-008 </a:t>
            </a:r>
            <a:endParaRPr lang="en-GB" dirty="0"/>
          </a:p>
        </p:txBody>
      </p:sp>
      <p:sp>
        <p:nvSpPr>
          <p:cNvPr id="6" name="Rectangle 3"/>
          <p:cNvSpPr txBox="1">
            <a:spLocks noChangeArrowheads="1"/>
          </p:cNvSpPr>
          <p:nvPr/>
        </p:nvSpPr>
        <p:spPr bwMode="auto">
          <a:xfrm>
            <a:off x="443502"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en-GB" b="1" dirty="0" smtClean="0"/>
              <a:t>Conclusions</a:t>
            </a:r>
            <a:endParaRPr lang="en-GB" dirty="0"/>
          </a:p>
          <a:p>
            <a:r>
              <a:rPr lang="en-GB" b="1" dirty="0" smtClean="0"/>
              <a:t>Both </a:t>
            </a:r>
            <a:r>
              <a:rPr lang="en-GB" b="1" dirty="0"/>
              <a:t>grade </a:t>
            </a:r>
            <a:r>
              <a:rPr lang="en-GB" b="1" dirty="0" smtClean="0"/>
              <a:t>and very </a:t>
            </a:r>
            <a:r>
              <a:rPr lang="en-GB" b="1" dirty="0"/>
              <a:t>high </a:t>
            </a:r>
            <a:r>
              <a:rPr lang="en-GB" b="1" dirty="0" err="1"/>
              <a:t>CgA</a:t>
            </a:r>
            <a:r>
              <a:rPr lang="en-GB" b="1" dirty="0"/>
              <a:t> levels were significantly associated with </a:t>
            </a:r>
            <a:r>
              <a:rPr lang="en-GB" b="1" dirty="0" smtClean="0"/>
              <a:t>survival in patients with non-functional, small PNETs</a:t>
            </a:r>
          </a:p>
          <a:p>
            <a:r>
              <a:rPr lang="en-GB" b="1" dirty="0" smtClean="0"/>
              <a:t>Survival appeared to be negatively impacted by mitotic </a:t>
            </a:r>
            <a:r>
              <a:rPr lang="en-GB" b="1" dirty="0"/>
              <a:t>rate &gt;20 mitoses/10 </a:t>
            </a:r>
            <a:r>
              <a:rPr lang="en-GB" b="1" dirty="0" smtClean="0"/>
              <a:t>HPF only, </a:t>
            </a:r>
            <a:r>
              <a:rPr lang="en-GB" b="1" dirty="0"/>
              <a:t>although this was a rare </a:t>
            </a:r>
            <a:r>
              <a:rPr lang="en-GB" b="1" dirty="0" smtClean="0"/>
              <a:t>occurrence</a:t>
            </a:r>
          </a:p>
          <a:p>
            <a:r>
              <a:rPr lang="en-GB" b="1" dirty="0" smtClean="0"/>
              <a:t>In </a:t>
            </a:r>
            <a:r>
              <a:rPr lang="en-GB" b="1" dirty="0"/>
              <a:t>this select </a:t>
            </a:r>
            <a:r>
              <a:rPr lang="en-GB" b="1" dirty="0" smtClean="0"/>
              <a:t>population, both poor grade </a:t>
            </a:r>
            <a:r>
              <a:rPr lang="en-GB" b="1" dirty="0"/>
              <a:t>and elevated </a:t>
            </a:r>
            <a:r>
              <a:rPr lang="en-GB" b="1" dirty="0" err="1" smtClean="0"/>
              <a:t>CgA</a:t>
            </a:r>
            <a:r>
              <a:rPr lang="en-GB" b="1" dirty="0" smtClean="0"/>
              <a:t> levels </a:t>
            </a:r>
            <a:r>
              <a:rPr lang="en-GB" b="1" dirty="0"/>
              <a:t>should be considered as </a:t>
            </a:r>
            <a:r>
              <a:rPr lang="en-GB" b="1" dirty="0" smtClean="0"/>
              <a:t>poor prognostic indicators, but surgical </a:t>
            </a:r>
            <a:r>
              <a:rPr lang="en-GB" b="1" dirty="0"/>
              <a:t>resection appears to improve survival </a:t>
            </a:r>
            <a:r>
              <a:rPr lang="en-GB" b="1" dirty="0" smtClean="0"/>
              <a:t>in these patients</a:t>
            </a:r>
            <a:endParaRPr lang="en-GB" b="1" dirty="0"/>
          </a:p>
          <a:p>
            <a:pPr lvl="1">
              <a:buClr>
                <a:srgbClr val="043882"/>
              </a:buClr>
            </a:pPr>
            <a:endParaRPr lang="en-GB" dirty="0" smtClean="0"/>
          </a:p>
        </p:txBody>
      </p:sp>
    </p:spTree>
    <p:custDataLst>
      <p:tags r:id="rId1"/>
    </p:custDataLst>
    <p:extLst>
      <p:ext uri="{BB962C8B-B14F-4D97-AF65-F5344CB8AC3E}">
        <p14:creationId xmlns:p14="http://schemas.microsoft.com/office/powerpoint/2010/main" val="36164576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2312" y="4406900"/>
            <a:ext cx="8180285" cy="1362075"/>
          </a:xfrm>
        </p:spPr>
        <p:txBody>
          <a:bodyPr/>
          <a:lstStyle/>
          <a:p>
            <a:r>
              <a:rPr lang="en-GB" dirty="0" smtClean="0"/>
              <a:t>general</a:t>
            </a:r>
            <a:endParaRPr lang="en-GB" dirty="0"/>
          </a:p>
        </p:txBody>
      </p:sp>
      <p:sp>
        <p:nvSpPr>
          <p:cNvPr id="4" name="Text Placeholder 3"/>
          <p:cNvSpPr>
            <a:spLocks noGrp="1"/>
          </p:cNvSpPr>
          <p:nvPr>
            <p:ph type="body" idx="1"/>
          </p:nvPr>
        </p:nvSpPr>
        <p:spPr/>
        <p:txBody>
          <a:bodyPr/>
          <a:lstStyle/>
          <a:p>
            <a:r>
              <a:rPr lang="en-GB" dirty="0"/>
              <a:t>Cancers of the pancreas, small bowel and </a:t>
            </a:r>
            <a:r>
              <a:rPr lang="en-GB" dirty="0" smtClean="0"/>
              <a:t/>
            </a:r>
            <a:br>
              <a:rPr lang="en-GB" dirty="0" smtClean="0"/>
            </a:br>
            <a:r>
              <a:rPr lang="en-GB" dirty="0" err="1" smtClean="0"/>
              <a:t>hepatobiliary</a:t>
            </a:r>
            <a:r>
              <a:rPr lang="en-GB" dirty="0" smtClean="0"/>
              <a:t> </a:t>
            </a:r>
            <a:r>
              <a:rPr lang="en-GB" dirty="0"/>
              <a:t>tract</a:t>
            </a:r>
          </a:p>
        </p:txBody>
      </p:sp>
    </p:spTree>
    <p:extLst>
      <p:ext uri="{BB962C8B-B14F-4D97-AF65-F5344CB8AC3E}">
        <p14:creationId xmlns:p14="http://schemas.microsoft.com/office/powerpoint/2010/main" val="11744115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O-001: The influence of multidisciplinary teams on diagnosis and treatment </a:t>
            </a:r>
            <a:r>
              <a:rPr lang="en-GB" dirty="0"/>
              <a:t>– </a:t>
            </a:r>
            <a:r>
              <a:rPr lang="en-GB" dirty="0" err="1" smtClean="0"/>
              <a:t>Basta</a:t>
            </a:r>
            <a:r>
              <a:rPr lang="en-GB" dirty="0" smtClean="0"/>
              <a:t> Y, </a:t>
            </a:r>
            <a:r>
              <a:rPr lang="en-GB" dirty="0"/>
              <a:t>et </a:t>
            </a:r>
            <a:r>
              <a:rPr lang="en-GB" dirty="0" smtClean="0"/>
              <a:t>al </a:t>
            </a:r>
            <a:endParaRPr lang="en-GB" dirty="0"/>
          </a:p>
        </p:txBody>
      </p:sp>
      <p:sp>
        <p:nvSpPr>
          <p:cNvPr id="5123" name="Rectangle 3"/>
          <p:cNvSpPr>
            <a:spLocks noGrp="1" noChangeArrowheads="1"/>
          </p:cNvSpPr>
          <p:nvPr>
            <p:ph type="body" idx="1"/>
          </p:nvPr>
        </p:nvSpPr>
        <p:spPr/>
        <p:txBody>
          <a:bodyPr/>
          <a:lstStyle/>
          <a:p>
            <a:pPr marL="0" indent="0">
              <a:buNone/>
            </a:pPr>
            <a:r>
              <a:rPr lang="en-GB" b="1" dirty="0"/>
              <a:t>Study objective</a:t>
            </a:r>
            <a:r>
              <a:rPr lang="en-GB" dirty="0"/>
              <a:t> </a:t>
            </a:r>
          </a:p>
          <a:p>
            <a:r>
              <a:rPr lang="en-GB" dirty="0" smtClean="0"/>
              <a:t>To assess </a:t>
            </a:r>
            <a:r>
              <a:rPr lang="en-GB" dirty="0"/>
              <a:t>the </a:t>
            </a:r>
            <a:r>
              <a:rPr lang="en-GB" dirty="0" smtClean="0"/>
              <a:t>influence of MDTs on the diagnosis and management of patients with potential GI cancers</a:t>
            </a:r>
          </a:p>
          <a:p>
            <a:pPr lvl="1">
              <a:buClr>
                <a:srgbClr val="043882"/>
              </a:buClr>
            </a:pPr>
            <a:endParaRPr lang="en-GB" dirty="0"/>
          </a:p>
          <a:p>
            <a:pPr marL="0" indent="0">
              <a:buNone/>
            </a:pPr>
            <a:r>
              <a:rPr lang="en-GB" b="1" dirty="0" smtClean="0"/>
              <a:t>Study design</a:t>
            </a:r>
            <a:endParaRPr lang="en-GB" dirty="0"/>
          </a:p>
          <a:p>
            <a:r>
              <a:rPr lang="en-GB" dirty="0" smtClean="0"/>
              <a:t>A total of 551 </a:t>
            </a:r>
            <a:r>
              <a:rPr lang="en-GB" dirty="0"/>
              <a:t>patients </a:t>
            </a:r>
            <a:r>
              <a:rPr lang="en-GB" dirty="0" smtClean="0"/>
              <a:t>were prospectively discussed 691 times at 74 GI </a:t>
            </a:r>
            <a:r>
              <a:rPr lang="en-GB" dirty="0"/>
              <a:t>oncology </a:t>
            </a:r>
            <a:r>
              <a:rPr lang="en-GB" dirty="0" smtClean="0"/>
              <a:t>MDT meetings over a 6-month period</a:t>
            </a:r>
          </a:p>
          <a:p>
            <a:r>
              <a:rPr lang="en-GB" dirty="0" smtClean="0"/>
              <a:t>Diagnoses by MDTs were validated using pathology </a:t>
            </a:r>
            <a:r>
              <a:rPr lang="en-GB" dirty="0"/>
              <a:t>or </a:t>
            </a:r>
            <a:r>
              <a:rPr lang="en-GB" dirty="0" smtClean="0"/>
              <a:t>follow-up</a:t>
            </a:r>
            <a:endParaRPr lang="en-GB" dirty="0"/>
          </a:p>
          <a:p>
            <a:r>
              <a:rPr lang="en-GB" dirty="0" smtClean="0"/>
              <a:t>Factors influencing correct </a:t>
            </a:r>
            <a:r>
              <a:rPr lang="en-GB" dirty="0"/>
              <a:t>diagnosis </a:t>
            </a:r>
            <a:r>
              <a:rPr lang="en-GB" dirty="0" smtClean="0"/>
              <a:t>were identified </a:t>
            </a:r>
            <a:r>
              <a:rPr lang="en-GB" dirty="0"/>
              <a:t>with a Poisson regression </a:t>
            </a:r>
            <a:r>
              <a:rPr lang="en-GB" dirty="0" smtClean="0"/>
              <a:t>model </a:t>
            </a:r>
          </a:p>
          <a:p>
            <a:r>
              <a:rPr lang="en-GB" dirty="0" smtClean="0"/>
              <a:t>Implementation of MDT-decisions was assessed using electronic patient records and reasons </a:t>
            </a:r>
            <a:r>
              <a:rPr lang="en-GB" dirty="0"/>
              <a:t>to deviate from </a:t>
            </a:r>
            <a:r>
              <a:rPr lang="en-GB" dirty="0" smtClean="0"/>
              <a:t>these decisions </a:t>
            </a:r>
            <a:r>
              <a:rPr lang="en-GB" dirty="0"/>
              <a:t>were </a:t>
            </a:r>
            <a:r>
              <a:rPr lang="en-GB" dirty="0" smtClean="0"/>
              <a:t>searched manually in the records</a:t>
            </a:r>
            <a:endParaRPr lang="en-GB" dirty="0"/>
          </a:p>
          <a:p>
            <a:pPr marL="0" indent="0">
              <a:buNone/>
            </a:pPr>
            <a:endParaRPr lang="en-GB" dirty="0"/>
          </a:p>
        </p:txBody>
      </p:sp>
      <p:sp>
        <p:nvSpPr>
          <p:cNvPr id="15" name="Text Placeholder 14"/>
          <p:cNvSpPr>
            <a:spLocks noGrp="1"/>
          </p:cNvSpPr>
          <p:nvPr>
            <p:ph type="body" sz="quarter" idx="11"/>
          </p:nvPr>
        </p:nvSpPr>
        <p:spPr/>
        <p:txBody>
          <a:bodyPr/>
          <a:lstStyle/>
          <a:p>
            <a:r>
              <a:rPr lang="en-GB" dirty="0" err="1" smtClean="0"/>
              <a:t>Basta</a:t>
            </a:r>
            <a:r>
              <a:rPr lang="en-GB" dirty="0" smtClean="0"/>
              <a:t> 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O-001</a:t>
            </a:r>
            <a:endParaRPr lang="en-GB" dirty="0"/>
          </a:p>
        </p:txBody>
      </p:sp>
    </p:spTree>
    <p:custDataLst>
      <p:tags r:id="rId1"/>
    </p:custDataLst>
    <p:extLst>
      <p:ext uri="{BB962C8B-B14F-4D97-AF65-F5344CB8AC3E}">
        <p14:creationId xmlns:p14="http://schemas.microsoft.com/office/powerpoint/2010/main" val="34382028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mtClean="0"/>
              <a:t>O-001: </a:t>
            </a:r>
            <a:r>
              <a:rPr lang="en-GB" dirty="0" smtClean="0"/>
              <a:t>The influence of multidisciplinary teams on diagnosis and treatment </a:t>
            </a:r>
            <a:r>
              <a:rPr lang="en-GB" dirty="0"/>
              <a:t>– </a:t>
            </a:r>
            <a:r>
              <a:rPr lang="en-GB" dirty="0" err="1" smtClean="0"/>
              <a:t>Basta</a:t>
            </a:r>
            <a:r>
              <a:rPr lang="en-GB" dirty="0" smtClean="0"/>
              <a:t> Y, </a:t>
            </a:r>
            <a:r>
              <a:rPr lang="en-GB" dirty="0"/>
              <a:t>et </a:t>
            </a:r>
            <a:r>
              <a:rPr lang="en-GB" dirty="0" smtClean="0"/>
              <a:t>al </a:t>
            </a:r>
            <a:endParaRPr lang="en-GB" dirty="0"/>
          </a:p>
        </p:txBody>
      </p:sp>
      <p:sp>
        <p:nvSpPr>
          <p:cNvPr id="5123" name="Rectangle 3"/>
          <p:cNvSpPr>
            <a:spLocks noGrp="1" noChangeArrowheads="1"/>
          </p:cNvSpPr>
          <p:nvPr>
            <p:ph type="body" idx="1"/>
          </p:nvPr>
        </p:nvSpPr>
        <p:spPr/>
        <p:txBody>
          <a:bodyPr/>
          <a:lstStyle/>
          <a:p>
            <a:pPr marL="0" indent="0">
              <a:buNone/>
            </a:pPr>
            <a:r>
              <a:rPr lang="en-GB" b="1" dirty="0" smtClean="0"/>
              <a:t>Key results</a:t>
            </a:r>
            <a:endParaRPr lang="en-GB" dirty="0" smtClean="0"/>
          </a:p>
          <a:p>
            <a:pPr lvl="1">
              <a:buClr>
                <a:srgbClr val="043882"/>
              </a:buClr>
            </a:pPr>
            <a:endParaRPr lang="en-GB" dirty="0"/>
          </a:p>
        </p:txBody>
      </p:sp>
      <p:sp>
        <p:nvSpPr>
          <p:cNvPr id="15" name="Text Placeholder 14"/>
          <p:cNvSpPr>
            <a:spLocks noGrp="1"/>
          </p:cNvSpPr>
          <p:nvPr>
            <p:ph type="body" sz="quarter" idx="11"/>
          </p:nvPr>
        </p:nvSpPr>
        <p:spPr/>
        <p:txBody>
          <a:bodyPr/>
          <a:lstStyle/>
          <a:p>
            <a:r>
              <a:rPr lang="en-GB" dirty="0" err="1" smtClean="0"/>
              <a:t>Basta</a:t>
            </a:r>
            <a:r>
              <a:rPr lang="en-GB" dirty="0" smtClean="0"/>
              <a:t> 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O-001</a:t>
            </a:r>
            <a:endParaRPr lang="en-GB" dirty="0"/>
          </a:p>
        </p:txBody>
      </p:sp>
      <p:sp>
        <p:nvSpPr>
          <p:cNvPr id="2" name="Rectangle 1"/>
          <p:cNvSpPr/>
          <p:nvPr/>
        </p:nvSpPr>
        <p:spPr>
          <a:xfrm>
            <a:off x="1522070" y="1923226"/>
            <a:ext cx="1231900" cy="6604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4D4D4D"/>
                </a:solidFill>
              </a:rPr>
              <a:t>Imaging/lab (n=64)</a:t>
            </a:r>
            <a:endParaRPr lang="en-GB" sz="1400" dirty="0">
              <a:solidFill>
                <a:srgbClr val="4D4D4D"/>
              </a:solidFill>
            </a:endParaRPr>
          </a:p>
        </p:txBody>
      </p:sp>
      <p:sp>
        <p:nvSpPr>
          <p:cNvPr id="8" name="Rectangle 7"/>
          <p:cNvSpPr/>
          <p:nvPr/>
        </p:nvSpPr>
        <p:spPr>
          <a:xfrm>
            <a:off x="1522070" y="3256714"/>
            <a:ext cx="1231900" cy="6604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4D4D4D"/>
                </a:solidFill>
              </a:rPr>
              <a:t>Pathology (n=451)</a:t>
            </a:r>
            <a:endParaRPr lang="en-GB" sz="1400" dirty="0">
              <a:solidFill>
                <a:srgbClr val="4D4D4D"/>
              </a:solidFill>
            </a:endParaRPr>
          </a:p>
        </p:txBody>
      </p:sp>
      <p:sp>
        <p:nvSpPr>
          <p:cNvPr id="10" name="Rectangle 9"/>
          <p:cNvSpPr/>
          <p:nvPr/>
        </p:nvSpPr>
        <p:spPr>
          <a:xfrm>
            <a:off x="3238500" y="2568579"/>
            <a:ext cx="1301750" cy="6604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4D4D4D"/>
                </a:solidFill>
              </a:rPr>
              <a:t>Correct</a:t>
            </a:r>
          </a:p>
          <a:p>
            <a:pPr algn="ctr"/>
            <a:r>
              <a:rPr lang="en-GB" sz="1400" dirty="0" smtClean="0">
                <a:solidFill>
                  <a:srgbClr val="4D4D4D"/>
                </a:solidFill>
              </a:rPr>
              <a:t>(n=515)</a:t>
            </a:r>
            <a:endParaRPr lang="en-GB" sz="1400" dirty="0">
              <a:solidFill>
                <a:srgbClr val="4D4D4D"/>
              </a:solidFill>
            </a:endParaRPr>
          </a:p>
        </p:txBody>
      </p:sp>
      <p:sp>
        <p:nvSpPr>
          <p:cNvPr id="11" name="Rectangle 10"/>
          <p:cNvSpPr/>
          <p:nvPr/>
        </p:nvSpPr>
        <p:spPr>
          <a:xfrm>
            <a:off x="5063845" y="1915494"/>
            <a:ext cx="1739900" cy="84207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4D4D4D"/>
                </a:solidFill>
              </a:rPr>
              <a:t>Referrals</a:t>
            </a:r>
          </a:p>
          <a:p>
            <a:pPr algn="ctr"/>
            <a:r>
              <a:rPr lang="en-GB" sz="1400" dirty="0" smtClean="0">
                <a:solidFill>
                  <a:srgbClr val="4D4D4D"/>
                </a:solidFill>
              </a:rPr>
              <a:t>(n=551)</a:t>
            </a:r>
            <a:endParaRPr lang="en-GB" sz="1400" dirty="0">
              <a:solidFill>
                <a:srgbClr val="4D4D4D"/>
              </a:solidFill>
            </a:endParaRPr>
          </a:p>
        </p:txBody>
      </p:sp>
      <p:sp>
        <p:nvSpPr>
          <p:cNvPr id="12" name="Rectangle 11"/>
          <p:cNvSpPr/>
          <p:nvPr/>
        </p:nvSpPr>
        <p:spPr>
          <a:xfrm>
            <a:off x="4038600" y="3591477"/>
            <a:ext cx="1231900" cy="660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4D4D4D"/>
                </a:solidFill>
              </a:rPr>
              <a:t>Inaccurate (n=30)</a:t>
            </a:r>
            <a:endParaRPr lang="en-GB" sz="1400" dirty="0">
              <a:solidFill>
                <a:srgbClr val="4D4D4D"/>
              </a:solidFill>
            </a:endParaRPr>
          </a:p>
        </p:txBody>
      </p:sp>
      <p:sp>
        <p:nvSpPr>
          <p:cNvPr id="13" name="Rectangle 12"/>
          <p:cNvSpPr/>
          <p:nvPr/>
        </p:nvSpPr>
        <p:spPr>
          <a:xfrm>
            <a:off x="6337300" y="3591477"/>
            <a:ext cx="1231900" cy="660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4D4D4D"/>
                </a:solidFill>
              </a:rPr>
              <a:t>No diagnosis (n=6)</a:t>
            </a:r>
            <a:endParaRPr lang="en-GB" sz="1400" dirty="0">
              <a:solidFill>
                <a:srgbClr val="4D4D4D"/>
              </a:solidFill>
            </a:endParaRPr>
          </a:p>
        </p:txBody>
      </p:sp>
      <p:sp>
        <p:nvSpPr>
          <p:cNvPr id="16" name="Rectangle 15"/>
          <p:cNvSpPr/>
          <p:nvPr/>
        </p:nvSpPr>
        <p:spPr>
          <a:xfrm>
            <a:off x="2793595" y="4802254"/>
            <a:ext cx="1231900" cy="660400"/>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4D4D4D"/>
                </a:solidFill>
              </a:rPr>
              <a:t>Benign</a:t>
            </a:r>
          </a:p>
          <a:p>
            <a:pPr algn="ctr"/>
            <a:r>
              <a:rPr lang="en-GB" sz="1400" dirty="0" smtClean="0">
                <a:solidFill>
                  <a:srgbClr val="4D4D4D"/>
                </a:solidFill>
              </a:rPr>
              <a:t>(n=14)</a:t>
            </a:r>
            <a:endParaRPr lang="en-GB" sz="1400" dirty="0">
              <a:solidFill>
                <a:srgbClr val="4D4D4D"/>
              </a:solidFill>
            </a:endParaRPr>
          </a:p>
        </p:txBody>
      </p:sp>
      <p:sp>
        <p:nvSpPr>
          <p:cNvPr id="17" name="Rectangle 16"/>
          <p:cNvSpPr/>
          <p:nvPr/>
        </p:nvSpPr>
        <p:spPr>
          <a:xfrm>
            <a:off x="5252415" y="4802254"/>
            <a:ext cx="1231900" cy="660400"/>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4D4D4D"/>
                </a:solidFill>
              </a:rPr>
              <a:t>Malignant</a:t>
            </a:r>
          </a:p>
          <a:p>
            <a:pPr algn="ctr"/>
            <a:r>
              <a:rPr lang="en-GB" sz="1400" dirty="0" smtClean="0">
                <a:solidFill>
                  <a:srgbClr val="4D4D4D"/>
                </a:solidFill>
              </a:rPr>
              <a:t>(n=16)</a:t>
            </a:r>
            <a:endParaRPr lang="en-GB" sz="1400" dirty="0">
              <a:solidFill>
                <a:srgbClr val="4D4D4D"/>
              </a:solidFill>
            </a:endParaRPr>
          </a:p>
        </p:txBody>
      </p:sp>
      <p:grpSp>
        <p:nvGrpSpPr>
          <p:cNvPr id="3" name="Group 2"/>
          <p:cNvGrpSpPr/>
          <p:nvPr/>
        </p:nvGrpSpPr>
        <p:grpSpPr>
          <a:xfrm rot="10800000">
            <a:off x="2755900" y="2254769"/>
            <a:ext cx="315988" cy="1331910"/>
            <a:chOff x="232835" y="2610046"/>
            <a:chExt cx="631976" cy="1331910"/>
          </a:xfrm>
        </p:grpSpPr>
        <p:cxnSp>
          <p:nvCxnSpPr>
            <p:cNvPr id="18" name="AutoShape 15"/>
            <p:cNvCxnSpPr>
              <a:cxnSpLocks noChangeShapeType="1"/>
            </p:cNvCxnSpPr>
            <p:nvPr/>
          </p:nvCxnSpPr>
          <p:spPr bwMode="auto">
            <a:xfrm rot="5400000" flipH="1" flipV="1">
              <a:off x="216871" y="2626011"/>
              <a:ext cx="663905" cy="631975"/>
            </a:xfrm>
            <a:prstGeom prst="bentConnector2">
              <a:avLst/>
            </a:prstGeom>
            <a:noFill/>
            <a:ln w="57150">
              <a:solidFill>
                <a:schemeClr val="bg2">
                  <a:lumMod val="60000"/>
                  <a:lumOff val="40000"/>
                </a:schemeClr>
              </a:solidFill>
              <a:round/>
              <a:headEnd/>
              <a:tailEnd type="triangle" w="med" len="med"/>
            </a:ln>
          </p:spPr>
        </p:cxnSp>
        <p:cxnSp>
          <p:nvCxnSpPr>
            <p:cNvPr id="19" name="AutoShape 16"/>
            <p:cNvCxnSpPr>
              <a:cxnSpLocks noChangeShapeType="1"/>
            </p:cNvCxnSpPr>
            <p:nvPr/>
          </p:nvCxnSpPr>
          <p:spPr bwMode="auto">
            <a:xfrm rot="16200000" flipH="1">
              <a:off x="214820" y="3291965"/>
              <a:ext cx="668006" cy="631975"/>
            </a:xfrm>
            <a:prstGeom prst="bentConnector2">
              <a:avLst/>
            </a:prstGeom>
            <a:noFill/>
            <a:ln w="57150">
              <a:solidFill>
                <a:schemeClr val="bg2">
                  <a:lumMod val="60000"/>
                  <a:lumOff val="40000"/>
                </a:schemeClr>
              </a:solidFill>
              <a:round/>
              <a:headEnd/>
              <a:tailEnd type="triangle" w="med" len="med"/>
            </a:ln>
          </p:spPr>
        </p:cxnSp>
      </p:grpSp>
      <p:cxnSp>
        <p:nvCxnSpPr>
          <p:cNvPr id="20" name="AutoShape 19"/>
          <p:cNvCxnSpPr>
            <a:cxnSpLocks noChangeShapeType="1"/>
          </p:cNvCxnSpPr>
          <p:nvPr/>
        </p:nvCxnSpPr>
        <p:spPr bwMode="auto">
          <a:xfrm>
            <a:off x="3049814" y="2906670"/>
            <a:ext cx="180000" cy="0"/>
          </a:xfrm>
          <a:prstGeom prst="straightConnector1">
            <a:avLst/>
          </a:prstGeom>
          <a:noFill/>
          <a:ln w="57150">
            <a:solidFill>
              <a:schemeClr val="bg2">
                <a:lumMod val="60000"/>
                <a:lumOff val="40000"/>
              </a:schemeClr>
            </a:solidFill>
            <a:round/>
            <a:headEnd type="none" w="med" len="med"/>
            <a:tailEnd type="none" w="med" len="med"/>
          </a:ln>
        </p:spPr>
      </p:cxnSp>
      <p:grpSp>
        <p:nvGrpSpPr>
          <p:cNvPr id="21" name="Group 20"/>
          <p:cNvGrpSpPr/>
          <p:nvPr/>
        </p:nvGrpSpPr>
        <p:grpSpPr>
          <a:xfrm rot="5400000">
            <a:off x="5652256" y="2285686"/>
            <a:ext cx="315988" cy="2286000"/>
            <a:chOff x="232835" y="2610046"/>
            <a:chExt cx="631976" cy="1331910"/>
          </a:xfrm>
        </p:grpSpPr>
        <p:cxnSp>
          <p:nvCxnSpPr>
            <p:cNvPr id="22" name="AutoShape 15"/>
            <p:cNvCxnSpPr>
              <a:cxnSpLocks noChangeShapeType="1"/>
            </p:cNvCxnSpPr>
            <p:nvPr/>
          </p:nvCxnSpPr>
          <p:spPr bwMode="auto">
            <a:xfrm rot="5400000" flipH="1" flipV="1">
              <a:off x="216871" y="2626011"/>
              <a:ext cx="663905" cy="631975"/>
            </a:xfrm>
            <a:prstGeom prst="bentConnector2">
              <a:avLst/>
            </a:prstGeom>
            <a:noFill/>
            <a:ln w="57150">
              <a:solidFill>
                <a:schemeClr val="bg2">
                  <a:lumMod val="60000"/>
                  <a:lumOff val="40000"/>
                </a:schemeClr>
              </a:solidFill>
              <a:round/>
              <a:headEnd/>
              <a:tailEnd type="triangle" w="med" len="med"/>
            </a:ln>
          </p:spPr>
        </p:cxnSp>
        <p:cxnSp>
          <p:nvCxnSpPr>
            <p:cNvPr id="23" name="AutoShape 16"/>
            <p:cNvCxnSpPr>
              <a:cxnSpLocks noChangeShapeType="1"/>
            </p:cNvCxnSpPr>
            <p:nvPr/>
          </p:nvCxnSpPr>
          <p:spPr bwMode="auto">
            <a:xfrm rot="16200000" flipH="1">
              <a:off x="214820" y="3291965"/>
              <a:ext cx="668006" cy="631975"/>
            </a:xfrm>
            <a:prstGeom prst="bentConnector2">
              <a:avLst/>
            </a:prstGeom>
            <a:noFill/>
            <a:ln w="57150">
              <a:solidFill>
                <a:schemeClr val="bg2">
                  <a:lumMod val="60000"/>
                  <a:lumOff val="40000"/>
                </a:schemeClr>
              </a:solidFill>
              <a:round/>
              <a:headEnd/>
              <a:tailEnd type="triangle" w="med" len="med"/>
            </a:ln>
          </p:spPr>
        </p:cxnSp>
      </p:grpSp>
      <p:grpSp>
        <p:nvGrpSpPr>
          <p:cNvPr id="24" name="Group 23"/>
          <p:cNvGrpSpPr/>
          <p:nvPr/>
        </p:nvGrpSpPr>
        <p:grpSpPr>
          <a:xfrm rot="5400000">
            <a:off x="4477506" y="3404080"/>
            <a:ext cx="315988" cy="2451100"/>
            <a:chOff x="232835" y="2610046"/>
            <a:chExt cx="631976" cy="1331910"/>
          </a:xfrm>
        </p:grpSpPr>
        <p:cxnSp>
          <p:nvCxnSpPr>
            <p:cNvPr id="25" name="AutoShape 15"/>
            <p:cNvCxnSpPr>
              <a:cxnSpLocks noChangeShapeType="1"/>
            </p:cNvCxnSpPr>
            <p:nvPr/>
          </p:nvCxnSpPr>
          <p:spPr bwMode="auto">
            <a:xfrm rot="5400000" flipH="1" flipV="1">
              <a:off x="216871" y="2626011"/>
              <a:ext cx="663905" cy="631975"/>
            </a:xfrm>
            <a:prstGeom prst="bentConnector2">
              <a:avLst/>
            </a:prstGeom>
            <a:noFill/>
            <a:ln w="57150">
              <a:solidFill>
                <a:schemeClr val="bg2">
                  <a:lumMod val="60000"/>
                  <a:lumOff val="40000"/>
                </a:schemeClr>
              </a:solidFill>
              <a:round/>
              <a:headEnd/>
              <a:tailEnd type="triangle" w="med" len="med"/>
            </a:ln>
          </p:spPr>
        </p:cxnSp>
        <p:cxnSp>
          <p:nvCxnSpPr>
            <p:cNvPr id="26" name="AutoShape 16"/>
            <p:cNvCxnSpPr>
              <a:cxnSpLocks noChangeShapeType="1"/>
            </p:cNvCxnSpPr>
            <p:nvPr/>
          </p:nvCxnSpPr>
          <p:spPr bwMode="auto">
            <a:xfrm rot="16200000" flipH="1">
              <a:off x="214820" y="3291965"/>
              <a:ext cx="668006" cy="631975"/>
            </a:xfrm>
            <a:prstGeom prst="bentConnector2">
              <a:avLst/>
            </a:prstGeom>
            <a:noFill/>
            <a:ln w="57150">
              <a:solidFill>
                <a:schemeClr val="bg2">
                  <a:lumMod val="60000"/>
                  <a:lumOff val="40000"/>
                </a:schemeClr>
              </a:solidFill>
              <a:round/>
              <a:headEnd/>
              <a:tailEnd type="triangle" w="med" len="med"/>
            </a:ln>
          </p:spPr>
        </p:cxnSp>
      </p:grpSp>
      <p:cxnSp>
        <p:nvCxnSpPr>
          <p:cNvPr id="27" name="AutoShape 19"/>
          <p:cNvCxnSpPr>
            <a:cxnSpLocks noChangeShapeType="1"/>
          </p:cNvCxnSpPr>
          <p:nvPr/>
        </p:nvCxnSpPr>
        <p:spPr bwMode="auto">
          <a:xfrm>
            <a:off x="4540250" y="2897130"/>
            <a:ext cx="1404000" cy="0"/>
          </a:xfrm>
          <a:prstGeom prst="straightConnector1">
            <a:avLst/>
          </a:prstGeom>
          <a:noFill/>
          <a:ln w="57150">
            <a:solidFill>
              <a:schemeClr val="bg2">
                <a:lumMod val="60000"/>
                <a:lumOff val="40000"/>
              </a:schemeClr>
            </a:solidFill>
            <a:round/>
            <a:headEnd type="triangle" w="med" len="med"/>
            <a:tailEnd type="none" w="med" len="med"/>
          </a:ln>
        </p:spPr>
      </p:cxnSp>
      <p:cxnSp>
        <p:nvCxnSpPr>
          <p:cNvPr id="28" name="AutoShape 19"/>
          <p:cNvCxnSpPr>
            <a:cxnSpLocks noChangeShapeType="1"/>
          </p:cNvCxnSpPr>
          <p:nvPr/>
        </p:nvCxnSpPr>
        <p:spPr bwMode="auto">
          <a:xfrm rot="5400000">
            <a:off x="5698000" y="3007344"/>
            <a:ext cx="468000" cy="0"/>
          </a:xfrm>
          <a:prstGeom prst="straightConnector1">
            <a:avLst/>
          </a:prstGeom>
          <a:noFill/>
          <a:ln w="57150">
            <a:solidFill>
              <a:schemeClr val="bg2">
                <a:lumMod val="60000"/>
                <a:lumOff val="40000"/>
              </a:schemeClr>
            </a:solidFill>
            <a:round/>
            <a:headEnd type="none" w="med" len="med"/>
            <a:tailEnd type="none" w="med" len="med"/>
          </a:ln>
        </p:spPr>
      </p:cxnSp>
      <p:cxnSp>
        <p:nvCxnSpPr>
          <p:cNvPr id="29" name="AutoShape 19"/>
          <p:cNvCxnSpPr>
            <a:cxnSpLocks noChangeShapeType="1"/>
          </p:cNvCxnSpPr>
          <p:nvPr/>
        </p:nvCxnSpPr>
        <p:spPr bwMode="auto">
          <a:xfrm rot="5400000">
            <a:off x="4549272" y="4358419"/>
            <a:ext cx="180000" cy="0"/>
          </a:xfrm>
          <a:prstGeom prst="straightConnector1">
            <a:avLst/>
          </a:prstGeom>
          <a:noFill/>
          <a:ln w="57150">
            <a:solidFill>
              <a:schemeClr val="bg2">
                <a:lumMod val="60000"/>
                <a:lumOff val="40000"/>
              </a:schemeClr>
            </a:solidFill>
            <a:round/>
            <a:headEnd type="none" w="med" len="med"/>
            <a:tailEnd type="none" w="med" len="med"/>
          </a:ln>
        </p:spPr>
      </p:cxnSp>
      <p:sp>
        <p:nvSpPr>
          <p:cNvPr id="5" name="TextBox 4"/>
          <p:cNvSpPr txBox="1"/>
          <p:nvPr/>
        </p:nvSpPr>
        <p:spPr>
          <a:xfrm>
            <a:off x="1568014" y="1409682"/>
            <a:ext cx="6001185" cy="369332"/>
          </a:xfrm>
          <a:prstGeom prst="rect">
            <a:avLst/>
          </a:prstGeom>
          <a:noFill/>
        </p:spPr>
        <p:txBody>
          <a:bodyPr wrap="square" rtlCol="0">
            <a:spAutoFit/>
          </a:bodyPr>
          <a:lstStyle/>
          <a:p>
            <a:pPr algn="ctr"/>
            <a:r>
              <a:rPr lang="en-GB" b="1" dirty="0" smtClean="0">
                <a:solidFill>
                  <a:srgbClr val="4D4D4D"/>
                </a:solidFill>
              </a:rPr>
              <a:t>Diagnosis formulated by MDT</a:t>
            </a:r>
            <a:endParaRPr lang="en-GB" b="1" dirty="0">
              <a:solidFill>
                <a:srgbClr val="4D4D4D"/>
              </a:solidFill>
            </a:endParaRPr>
          </a:p>
        </p:txBody>
      </p:sp>
    </p:spTree>
    <p:custDataLst>
      <p:tags r:id="rId1"/>
    </p:custDataLst>
    <p:extLst>
      <p:ext uri="{BB962C8B-B14F-4D97-AF65-F5344CB8AC3E}">
        <p14:creationId xmlns:p14="http://schemas.microsoft.com/office/powerpoint/2010/main" val="35650187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mtClean="0"/>
              <a:t>O-001: </a:t>
            </a:r>
            <a:r>
              <a:rPr lang="en-GB" dirty="0" smtClean="0"/>
              <a:t>The influence of multidisciplinary teams on diagnosis and treatment </a:t>
            </a:r>
            <a:r>
              <a:rPr lang="en-GB" dirty="0"/>
              <a:t>– </a:t>
            </a:r>
            <a:r>
              <a:rPr lang="en-GB" dirty="0" err="1" smtClean="0"/>
              <a:t>Basta</a:t>
            </a:r>
            <a:r>
              <a:rPr lang="en-GB" dirty="0" smtClean="0"/>
              <a:t> Y, </a:t>
            </a:r>
            <a:r>
              <a:rPr lang="en-GB" dirty="0"/>
              <a:t>et </a:t>
            </a:r>
            <a:r>
              <a:rPr lang="en-GB" dirty="0" smtClean="0"/>
              <a:t>al </a:t>
            </a:r>
            <a:endParaRPr lang="en-GB" dirty="0"/>
          </a:p>
        </p:txBody>
      </p:sp>
      <p:sp>
        <p:nvSpPr>
          <p:cNvPr id="5123" name="Rectangle 3"/>
          <p:cNvSpPr>
            <a:spLocks noGrp="1" noChangeArrowheads="1"/>
          </p:cNvSpPr>
          <p:nvPr>
            <p:ph type="body" idx="1"/>
          </p:nvPr>
        </p:nvSpPr>
        <p:spPr/>
        <p:txBody>
          <a:bodyPr/>
          <a:lstStyle/>
          <a:p>
            <a:pPr marL="0" indent="0">
              <a:buNone/>
            </a:pPr>
            <a:r>
              <a:rPr lang="en-GB" b="1" dirty="0" smtClean="0"/>
              <a:t>Key results (cont.)</a:t>
            </a:r>
            <a:r>
              <a:rPr lang="en-GB" dirty="0" smtClean="0"/>
              <a:t> </a:t>
            </a:r>
          </a:p>
          <a:p>
            <a:pPr lvl="1">
              <a:buClr>
                <a:srgbClr val="043882"/>
              </a:buClr>
            </a:pPr>
            <a:endParaRPr lang="en-GB" dirty="0"/>
          </a:p>
        </p:txBody>
      </p:sp>
      <p:sp>
        <p:nvSpPr>
          <p:cNvPr id="14" name="Text Placeholder 13"/>
          <p:cNvSpPr>
            <a:spLocks noGrp="1"/>
          </p:cNvSpPr>
          <p:nvPr>
            <p:ph type="body" sz="quarter" idx="10"/>
          </p:nvPr>
        </p:nvSpPr>
        <p:spPr/>
        <p:txBody>
          <a:bodyPr/>
          <a:lstStyle/>
          <a:p>
            <a:r>
              <a:rPr lang="en-GB" dirty="0" smtClean="0"/>
              <a:t>M±, alteration of stage.</a:t>
            </a:r>
            <a:endParaRPr lang="en-GB" dirty="0"/>
          </a:p>
        </p:txBody>
      </p:sp>
      <p:sp>
        <p:nvSpPr>
          <p:cNvPr id="15" name="Text Placeholder 14"/>
          <p:cNvSpPr>
            <a:spLocks noGrp="1"/>
          </p:cNvSpPr>
          <p:nvPr>
            <p:ph type="body" sz="quarter" idx="11"/>
          </p:nvPr>
        </p:nvSpPr>
        <p:spPr/>
        <p:txBody>
          <a:bodyPr/>
          <a:lstStyle/>
          <a:p>
            <a:r>
              <a:rPr lang="en-GB" dirty="0" err="1" smtClean="0"/>
              <a:t>Basta</a:t>
            </a:r>
            <a:r>
              <a:rPr lang="en-GB" dirty="0" smtClean="0"/>
              <a:t> 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O-001</a:t>
            </a:r>
            <a:endParaRPr lang="en-GB" dirty="0"/>
          </a:p>
        </p:txBody>
      </p:sp>
      <p:sp>
        <p:nvSpPr>
          <p:cNvPr id="9" name="Rectangle 8"/>
          <p:cNvSpPr/>
          <p:nvPr/>
        </p:nvSpPr>
        <p:spPr>
          <a:xfrm>
            <a:off x="2958975" y="2227379"/>
            <a:ext cx="1301750" cy="6604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4D4D4D"/>
                </a:solidFill>
              </a:rPr>
              <a:t>Correct</a:t>
            </a:r>
          </a:p>
          <a:p>
            <a:pPr algn="ctr"/>
            <a:r>
              <a:rPr lang="en-GB" sz="1400" dirty="0" smtClean="0">
                <a:solidFill>
                  <a:srgbClr val="4D4D4D"/>
                </a:solidFill>
              </a:rPr>
              <a:t>(n=431)</a:t>
            </a:r>
            <a:endParaRPr lang="en-GB" sz="1400" dirty="0">
              <a:solidFill>
                <a:srgbClr val="4D4D4D"/>
              </a:solidFill>
            </a:endParaRPr>
          </a:p>
        </p:txBody>
      </p:sp>
      <p:sp>
        <p:nvSpPr>
          <p:cNvPr id="10" name="Rectangle 9"/>
          <p:cNvSpPr/>
          <p:nvPr/>
        </p:nvSpPr>
        <p:spPr>
          <a:xfrm>
            <a:off x="4995605" y="2227378"/>
            <a:ext cx="1739900" cy="66040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4D4D4D"/>
                </a:solidFill>
              </a:rPr>
              <a:t>Referrals</a:t>
            </a:r>
          </a:p>
          <a:p>
            <a:pPr algn="ctr"/>
            <a:r>
              <a:rPr lang="en-GB" sz="1400" dirty="0" smtClean="0">
                <a:solidFill>
                  <a:srgbClr val="4D4D4D"/>
                </a:solidFill>
              </a:rPr>
              <a:t>(n=551)</a:t>
            </a:r>
            <a:endParaRPr lang="en-GB" sz="1400" dirty="0">
              <a:solidFill>
                <a:srgbClr val="4D4D4D"/>
              </a:solidFill>
            </a:endParaRPr>
          </a:p>
        </p:txBody>
      </p:sp>
      <p:sp>
        <p:nvSpPr>
          <p:cNvPr id="11" name="Rectangle 10"/>
          <p:cNvSpPr/>
          <p:nvPr/>
        </p:nvSpPr>
        <p:spPr>
          <a:xfrm>
            <a:off x="4106840" y="3304869"/>
            <a:ext cx="1231900" cy="660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4D4D4D"/>
                </a:solidFill>
              </a:rPr>
              <a:t>Incorrect (n=109)</a:t>
            </a:r>
            <a:endParaRPr lang="en-GB" sz="1400" dirty="0">
              <a:solidFill>
                <a:srgbClr val="4D4D4D"/>
              </a:solidFill>
            </a:endParaRPr>
          </a:p>
        </p:txBody>
      </p:sp>
      <p:sp>
        <p:nvSpPr>
          <p:cNvPr id="12" name="Rectangle 11"/>
          <p:cNvSpPr/>
          <p:nvPr/>
        </p:nvSpPr>
        <p:spPr>
          <a:xfrm>
            <a:off x="6405540" y="3304869"/>
            <a:ext cx="1231900" cy="660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4D4D4D"/>
                </a:solidFill>
              </a:rPr>
              <a:t>No diagnosis (n=11)</a:t>
            </a:r>
            <a:endParaRPr lang="en-GB" sz="1400" dirty="0">
              <a:solidFill>
                <a:srgbClr val="4D4D4D"/>
              </a:solidFill>
            </a:endParaRPr>
          </a:p>
        </p:txBody>
      </p:sp>
      <p:sp>
        <p:nvSpPr>
          <p:cNvPr id="13" name="Rectangle 12"/>
          <p:cNvSpPr/>
          <p:nvPr/>
        </p:nvSpPr>
        <p:spPr>
          <a:xfrm>
            <a:off x="1971322" y="4396629"/>
            <a:ext cx="1486351" cy="660400"/>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4D4D4D"/>
                </a:solidFill>
              </a:rPr>
              <a:t>Diagnosis + M±</a:t>
            </a:r>
          </a:p>
          <a:p>
            <a:pPr algn="ctr"/>
            <a:r>
              <a:rPr lang="en-GB" sz="1400" dirty="0" smtClean="0">
                <a:solidFill>
                  <a:srgbClr val="4D4D4D"/>
                </a:solidFill>
              </a:rPr>
              <a:t>(n=17)</a:t>
            </a:r>
            <a:endParaRPr lang="en-GB" sz="1400" dirty="0">
              <a:solidFill>
                <a:srgbClr val="4D4D4D"/>
              </a:solidFill>
            </a:endParaRPr>
          </a:p>
        </p:txBody>
      </p:sp>
      <p:sp>
        <p:nvSpPr>
          <p:cNvPr id="16" name="Rectangle 15"/>
          <p:cNvSpPr/>
          <p:nvPr/>
        </p:nvSpPr>
        <p:spPr>
          <a:xfrm>
            <a:off x="3966110" y="4396629"/>
            <a:ext cx="1486351" cy="660400"/>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4D4D4D"/>
                </a:solidFill>
              </a:rPr>
              <a:t>M±</a:t>
            </a:r>
            <a:endParaRPr lang="en-GB" sz="1400" dirty="0" smtClean="0">
              <a:solidFill>
                <a:srgbClr val="4D4D4D"/>
              </a:solidFill>
            </a:endParaRPr>
          </a:p>
          <a:p>
            <a:pPr algn="ctr"/>
            <a:r>
              <a:rPr lang="en-GB" sz="1400" dirty="0" smtClean="0">
                <a:solidFill>
                  <a:srgbClr val="4D4D4D"/>
                </a:solidFill>
              </a:rPr>
              <a:t>(n=27)</a:t>
            </a:r>
            <a:endParaRPr lang="en-GB" sz="1400" dirty="0">
              <a:solidFill>
                <a:srgbClr val="4D4D4D"/>
              </a:solidFill>
            </a:endParaRPr>
          </a:p>
        </p:txBody>
      </p:sp>
      <p:grpSp>
        <p:nvGrpSpPr>
          <p:cNvPr id="21" name="Group 20"/>
          <p:cNvGrpSpPr/>
          <p:nvPr/>
        </p:nvGrpSpPr>
        <p:grpSpPr>
          <a:xfrm rot="5400000">
            <a:off x="5752490" y="2008028"/>
            <a:ext cx="252000" cy="2286000"/>
            <a:chOff x="232835" y="2610046"/>
            <a:chExt cx="631976" cy="1331910"/>
          </a:xfrm>
        </p:grpSpPr>
        <p:cxnSp>
          <p:nvCxnSpPr>
            <p:cNvPr id="22" name="AutoShape 15"/>
            <p:cNvCxnSpPr>
              <a:cxnSpLocks noChangeShapeType="1"/>
            </p:cNvCxnSpPr>
            <p:nvPr/>
          </p:nvCxnSpPr>
          <p:spPr bwMode="auto">
            <a:xfrm rot="5400000" flipH="1" flipV="1">
              <a:off x="216871" y="2626011"/>
              <a:ext cx="663905" cy="631975"/>
            </a:xfrm>
            <a:prstGeom prst="bentConnector2">
              <a:avLst/>
            </a:prstGeom>
            <a:noFill/>
            <a:ln w="57150">
              <a:solidFill>
                <a:schemeClr val="bg2">
                  <a:lumMod val="60000"/>
                  <a:lumOff val="40000"/>
                </a:schemeClr>
              </a:solidFill>
              <a:round/>
              <a:headEnd/>
              <a:tailEnd type="triangle" w="med" len="med"/>
            </a:ln>
          </p:spPr>
        </p:cxnSp>
        <p:cxnSp>
          <p:nvCxnSpPr>
            <p:cNvPr id="23" name="AutoShape 16"/>
            <p:cNvCxnSpPr>
              <a:cxnSpLocks noChangeShapeType="1"/>
            </p:cNvCxnSpPr>
            <p:nvPr/>
          </p:nvCxnSpPr>
          <p:spPr bwMode="auto">
            <a:xfrm rot="16200000" flipH="1">
              <a:off x="214820" y="3291965"/>
              <a:ext cx="668006" cy="631975"/>
            </a:xfrm>
            <a:prstGeom prst="bentConnector2">
              <a:avLst/>
            </a:prstGeom>
            <a:noFill/>
            <a:ln w="57150">
              <a:solidFill>
                <a:schemeClr val="bg2">
                  <a:lumMod val="60000"/>
                  <a:lumOff val="40000"/>
                </a:schemeClr>
              </a:solidFill>
              <a:round/>
              <a:headEnd/>
              <a:tailEnd type="triangle" w="med" len="med"/>
            </a:ln>
          </p:spPr>
        </p:cxnSp>
      </p:grpSp>
      <p:grpSp>
        <p:nvGrpSpPr>
          <p:cNvPr id="24" name="Group 23"/>
          <p:cNvGrpSpPr/>
          <p:nvPr/>
        </p:nvGrpSpPr>
        <p:grpSpPr>
          <a:xfrm rot="5400000">
            <a:off x="4589287" y="2231373"/>
            <a:ext cx="252000" cy="4000786"/>
            <a:chOff x="232835" y="2610046"/>
            <a:chExt cx="631976" cy="1331910"/>
          </a:xfrm>
        </p:grpSpPr>
        <p:cxnSp>
          <p:nvCxnSpPr>
            <p:cNvPr id="25" name="AutoShape 15"/>
            <p:cNvCxnSpPr>
              <a:cxnSpLocks noChangeShapeType="1"/>
            </p:cNvCxnSpPr>
            <p:nvPr/>
          </p:nvCxnSpPr>
          <p:spPr bwMode="auto">
            <a:xfrm rot="5400000" flipH="1" flipV="1">
              <a:off x="216871" y="2626011"/>
              <a:ext cx="663905" cy="631975"/>
            </a:xfrm>
            <a:prstGeom prst="bentConnector2">
              <a:avLst/>
            </a:prstGeom>
            <a:noFill/>
            <a:ln w="57150">
              <a:solidFill>
                <a:schemeClr val="bg2">
                  <a:lumMod val="60000"/>
                  <a:lumOff val="40000"/>
                </a:schemeClr>
              </a:solidFill>
              <a:round/>
              <a:headEnd/>
              <a:tailEnd type="triangle" w="med" len="med"/>
            </a:ln>
          </p:spPr>
        </p:cxnSp>
        <p:cxnSp>
          <p:nvCxnSpPr>
            <p:cNvPr id="26" name="AutoShape 16"/>
            <p:cNvCxnSpPr>
              <a:cxnSpLocks noChangeShapeType="1"/>
            </p:cNvCxnSpPr>
            <p:nvPr/>
          </p:nvCxnSpPr>
          <p:spPr bwMode="auto">
            <a:xfrm rot="16200000" flipH="1">
              <a:off x="214820" y="3291965"/>
              <a:ext cx="668006" cy="631975"/>
            </a:xfrm>
            <a:prstGeom prst="bentConnector2">
              <a:avLst/>
            </a:prstGeom>
            <a:noFill/>
            <a:ln w="57150">
              <a:solidFill>
                <a:schemeClr val="bg2">
                  <a:lumMod val="60000"/>
                  <a:lumOff val="40000"/>
                </a:schemeClr>
              </a:solidFill>
              <a:round/>
              <a:headEnd/>
              <a:tailEnd type="triangle" w="med" len="med"/>
            </a:ln>
          </p:spPr>
        </p:cxnSp>
      </p:grpSp>
      <p:cxnSp>
        <p:nvCxnSpPr>
          <p:cNvPr id="27" name="AutoShape 19"/>
          <p:cNvCxnSpPr>
            <a:cxnSpLocks noChangeShapeType="1"/>
          </p:cNvCxnSpPr>
          <p:nvPr/>
        </p:nvCxnSpPr>
        <p:spPr bwMode="auto">
          <a:xfrm>
            <a:off x="4260725" y="2555930"/>
            <a:ext cx="720000" cy="0"/>
          </a:xfrm>
          <a:prstGeom prst="straightConnector1">
            <a:avLst/>
          </a:prstGeom>
          <a:noFill/>
          <a:ln w="57150">
            <a:solidFill>
              <a:schemeClr val="bg2">
                <a:lumMod val="60000"/>
                <a:lumOff val="40000"/>
              </a:schemeClr>
            </a:solidFill>
            <a:round/>
            <a:headEnd type="triangle" w="med" len="med"/>
            <a:tailEnd type="none" w="med" len="med"/>
          </a:ln>
        </p:spPr>
      </p:cxnSp>
      <p:cxnSp>
        <p:nvCxnSpPr>
          <p:cNvPr id="28" name="AutoShape 19"/>
          <p:cNvCxnSpPr>
            <a:cxnSpLocks noChangeShapeType="1"/>
          </p:cNvCxnSpPr>
          <p:nvPr/>
        </p:nvCxnSpPr>
        <p:spPr bwMode="auto">
          <a:xfrm rot="5400000">
            <a:off x="5809760" y="2956611"/>
            <a:ext cx="108000" cy="0"/>
          </a:xfrm>
          <a:prstGeom prst="straightConnector1">
            <a:avLst/>
          </a:prstGeom>
          <a:noFill/>
          <a:ln w="57150">
            <a:solidFill>
              <a:schemeClr val="bg2">
                <a:lumMod val="60000"/>
                <a:lumOff val="40000"/>
              </a:schemeClr>
            </a:solidFill>
            <a:round/>
            <a:headEnd type="none" w="med" len="med"/>
            <a:tailEnd type="none" w="med" len="med"/>
          </a:ln>
        </p:spPr>
      </p:cxnSp>
      <p:cxnSp>
        <p:nvCxnSpPr>
          <p:cNvPr id="29" name="AutoShape 19"/>
          <p:cNvCxnSpPr>
            <a:cxnSpLocks noChangeShapeType="1"/>
          </p:cNvCxnSpPr>
          <p:nvPr/>
        </p:nvCxnSpPr>
        <p:spPr bwMode="auto">
          <a:xfrm rot="5400000">
            <a:off x="4653512" y="4030114"/>
            <a:ext cx="108000" cy="0"/>
          </a:xfrm>
          <a:prstGeom prst="straightConnector1">
            <a:avLst/>
          </a:prstGeom>
          <a:noFill/>
          <a:ln w="57150">
            <a:solidFill>
              <a:schemeClr val="bg2">
                <a:lumMod val="60000"/>
                <a:lumOff val="40000"/>
              </a:schemeClr>
            </a:solidFill>
            <a:round/>
            <a:headEnd type="none" w="med" len="med"/>
            <a:tailEnd type="none" w="med" len="med"/>
          </a:ln>
        </p:spPr>
      </p:cxnSp>
      <p:cxnSp>
        <p:nvCxnSpPr>
          <p:cNvPr id="30" name="AutoShape 19"/>
          <p:cNvCxnSpPr>
            <a:cxnSpLocks noChangeShapeType="1"/>
          </p:cNvCxnSpPr>
          <p:nvPr/>
        </p:nvCxnSpPr>
        <p:spPr bwMode="auto">
          <a:xfrm rot="5400000">
            <a:off x="4571953" y="4233451"/>
            <a:ext cx="270000" cy="0"/>
          </a:xfrm>
          <a:prstGeom prst="straightConnector1">
            <a:avLst/>
          </a:prstGeom>
          <a:noFill/>
          <a:ln w="57150">
            <a:solidFill>
              <a:schemeClr val="bg2">
                <a:lumMod val="60000"/>
                <a:lumOff val="40000"/>
              </a:schemeClr>
            </a:solidFill>
            <a:round/>
            <a:headEnd type="none" w="med" len="med"/>
            <a:tailEnd type="triangle" w="med" len="med"/>
          </a:ln>
        </p:spPr>
      </p:cxnSp>
      <p:sp>
        <p:nvSpPr>
          <p:cNvPr id="31" name="Rectangle 30"/>
          <p:cNvSpPr/>
          <p:nvPr/>
        </p:nvSpPr>
        <p:spPr>
          <a:xfrm>
            <a:off x="5974638" y="4396629"/>
            <a:ext cx="1486351" cy="660400"/>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4D4D4D"/>
                </a:solidFill>
              </a:rPr>
              <a:t>Diagnosis</a:t>
            </a:r>
          </a:p>
          <a:p>
            <a:pPr algn="ctr"/>
            <a:r>
              <a:rPr lang="en-GB" sz="1400" dirty="0" smtClean="0">
                <a:solidFill>
                  <a:srgbClr val="4D4D4D"/>
                </a:solidFill>
              </a:rPr>
              <a:t>(n=67)</a:t>
            </a:r>
            <a:endParaRPr lang="en-GB" sz="1400" dirty="0">
              <a:solidFill>
                <a:srgbClr val="4D4D4D"/>
              </a:solidFill>
            </a:endParaRPr>
          </a:p>
        </p:txBody>
      </p:sp>
      <p:sp>
        <p:nvSpPr>
          <p:cNvPr id="33" name="TextBox 32"/>
          <p:cNvSpPr txBox="1"/>
          <p:nvPr/>
        </p:nvSpPr>
        <p:spPr>
          <a:xfrm>
            <a:off x="1971323" y="1668994"/>
            <a:ext cx="5371174" cy="369332"/>
          </a:xfrm>
          <a:prstGeom prst="rect">
            <a:avLst/>
          </a:prstGeom>
          <a:noFill/>
        </p:spPr>
        <p:txBody>
          <a:bodyPr wrap="square" rtlCol="0">
            <a:spAutoFit/>
          </a:bodyPr>
          <a:lstStyle/>
          <a:p>
            <a:pPr algn="ctr"/>
            <a:r>
              <a:rPr lang="en-GB" b="1" dirty="0" smtClean="0">
                <a:solidFill>
                  <a:srgbClr val="4D4D4D"/>
                </a:solidFill>
              </a:rPr>
              <a:t>Referral diagnosis rectified by MDT</a:t>
            </a:r>
            <a:endParaRPr lang="en-GB" b="1" dirty="0">
              <a:solidFill>
                <a:srgbClr val="4D4D4D"/>
              </a:solidFill>
            </a:endParaRPr>
          </a:p>
        </p:txBody>
      </p:sp>
    </p:spTree>
    <p:custDataLst>
      <p:tags r:id="rId1"/>
    </p:custDataLst>
    <p:extLst>
      <p:ext uri="{BB962C8B-B14F-4D97-AF65-F5344CB8AC3E}">
        <p14:creationId xmlns:p14="http://schemas.microsoft.com/office/powerpoint/2010/main" val="35949645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mtClean="0"/>
              <a:t>O-001: </a:t>
            </a:r>
            <a:r>
              <a:rPr lang="en-GB" dirty="0" smtClean="0"/>
              <a:t>The influence of multidisciplinary teams on diagnosis and treatment </a:t>
            </a:r>
            <a:r>
              <a:rPr lang="en-GB" dirty="0"/>
              <a:t>– </a:t>
            </a:r>
            <a:r>
              <a:rPr lang="en-GB" dirty="0" err="1" smtClean="0"/>
              <a:t>Basta</a:t>
            </a:r>
            <a:r>
              <a:rPr lang="en-GB" dirty="0" smtClean="0"/>
              <a:t> Y, </a:t>
            </a:r>
            <a:r>
              <a:rPr lang="en-GB" dirty="0"/>
              <a:t>et </a:t>
            </a:r>
            <a:r>
              <a:rPr lang="en-GB" dirty="0" smtClean="0"/>
              <a:t>al </a:t>
            </a:r>
            <a:endParaRPr lang="en-GB" dirty="0"/>
          </a:p>
        </p:txBody>
      </p:sp>
      <p:sp>
        <p:nvSpPr>
          <p:cNvPr id="5123" name="Rectangle 3"/>
          <p:cNvSpPr>
            <a:spLocks noGrp="1" noChangeArrowheads="1"/>
          </p:cNvSpPr>
          <p:nvPr>
            <p:ph type="body" idx="1"/>
          </p:nvPr>
        </p:nvSpPr>
        <p:spPr/>
        <p:txBody>
          <a:bodyPr/>
          <a:lstStyle/>
          <a:p>
            <a:pPr marL="0" indent="0">
              <a:buNone/>
            </a:pPr>
            <a:r>
              <a:rPr lang="en-GB" b="1" dirty="0" smtClean="0"/>
              <a:t>Key results (cont.)</a:t>
            </a:r>
            <a:r>
              <a:rPr lang="en-GB" dirty="0" smtClean="0"/>
              <a:t> </a:t>
            </a:r>
          </a:p>
          <a:p>
            <a:pPr marL="252412" lvl="1" indent="0">
              <a:buClr>
                <a:srgbClr val="043882"/>
              </a:buClr>
              <a:buNone/>
            </a:pPr>
            <a:endParaRPr lang="en-GB" dirty="0" smtClean="0"/>
          </a:p>
          <a:p>
            <a:pPr marL="252412" lvl="1" indent="0">
              <a:buClr>
                <a:srgbClr val="043882"/>
              </a:buClr>
              <a:buNone/>
            </a:pPr>
            <a:endParaRPr lang="en-GB" dirty="0" smtClean="0"/>
          </a:p>
          <a:p>
            <a:pPr marL="252412" lvl="1" indent="0">
              <a:buClr>
                <a:srgbClr val="043882"/>
              </a:buClr>
              <a:buNone/>
            </a:pPr>
            <a:endParaRPr lang="en-GB" dirty="0"/>
          </a:p>
          <a:p>
            <a:pPr marL="252412" lvl="1" indent="0">
              <a:buClr>
                <a:srgbClr val="043882"/>
              </a:buClr>
              <a:buNone/>
            </a:pPr>
            <a:endParaRPr lang="en-GB" dirty="0" smtClean="0"/>
          </a:p>
          <a:p>
            <a:pPr marL="252412" lvl="1" indent="0">
              <a:buClr>
                <a:srgbClr val="043882"/>
              </a:buClr>
              <a:buNone/>
            </a:pPr>
            <a:endParaRPr lang="en-GB" dirty="0"/>
          </a:p>
          <a:p>
            <a:pPr marL="252412" lvl="1" indent="0">
              <a:buClr>
                <a:srgbClr val="043882"/>
              </a:buClr>
              <a:buNone/>
            </a:pPr>
            <a:endParaRPr lang="en-GB" dirty="0" smtClean="0"/>
          </a:p>
          <a:p>
            <a:pPr marL="252412" lvl="1" indent="0">
              <a:buClr>
                <a:srgbClr val="043882"/>
              </a:buClr>
              <a:buNone/>
            </a:pPr>
            <a:endParaRPr lang="en-GB" dirty="0" smtClean="0"/>
          </a:p>
          <a:p>
            <a:pPr marL="252412" lvl="1" indent="0">
              <a:buClr>
                <a:srgbClr val="043882"/>
              </a:buClr>
              <a:buNone/>
            </a:pPr>
            <a:endParaRPr lang="en-GB" dirty="0" smtClean="0"/>
          </a:p>
          <a:p>
            <a:pPr marL="252412" lvl="1" indent="0">
              <a:buClr>
                <a:srgbClr val="043882"/>
              </a:buClr>
              <a:buNone/>
            </a:pPr>
            <a:endParaRPr lang="en-GB" dirty="0" smtClean="0"/>
          </a:p>
          <a:p>
            <a:pPr marL="252412" lvl="1" indent="0">
              <a:buClr>
                <a:srgbClr val="043882"/>
              </a:buClr>
              <a:buNone/>
            </a:pPr>
            <a:endParaRPr lang="en-GB" dirty="0" smtClean="0"/>
          </a:p>
          <a:p>
            <a:pPr marL="252412" lvl="1" indent="0">
              <a:buClr>
                <a:srgbClr val="043882"/>
              </a:buClr>
              <a:buNone/>
            </a:pPr>
            <a:endParaRPr lang="en-GB" dirty="0" smtClean="0"/>
          </a:p>
          <a:p>
            <a:pPr marL="0" indent="0">
              <a:spcAft>
                <a:spcPts val="0"/>
              </a:spcAft>
              <a:buNone/>
            </a:pPr>
            <a:r>
              <a:rPr lang="en-GB" b="1" dirty="0" smtClean="0"/>
              <a:t>Conclusions</a:t>
            </a:r>
            <a:endParaRPr lang="en-GB" dirty="0" smtClean="0"/>
          </a:p>
          <a:p>
            <a:pPr>
              <a:spcAft>
                <a:spcPts val="0"/>
              </a:spcAft>
            </a:pPr>
            <a:r>
              <a:rPr lang="en-GB" b="1" dirty="0" smtClean="0"/>
              <a:t>In patients </a:t>
            </a:r>
            <a:r>
              <a:rPr lang="en-GB" b="1" dirty="0"/>
              <a:t>with potential GI </a:t>
            </a:r>
            <a:r>
              <a:rPr lang="en-GB" b="1" dirty="0" smtClean="0"/>
              <a:t>cancers, MDTs rectified </a:t>
            </a:r>
            <a:r>
              <a:rPr lang="en-GB" b="1" dirty="0"/>
              <a:t>21.8% </a:t>
            </a:r>
            <a:r>
              <a:rPr lang="en-GB" b="1" dirty="0" smtClean="0"/>
              <a:t>of referral diagnoses</a:t>
            </a:r>
          </a:p>
          <a:p>
            <a:pPr>
              <a:spcAft>
                <a:spcPts val="0"/>
              </a:spcAft>
            </a:pPr>
            <a:r>
              <a:rPr lang="en-GB" b="1" dirty="0" smtClean="0"/>
              <a:t>The </a:t>
            </a:r>
            <a:r>
              <a:rPr lang="en-GB" b="1" dirty="0"/>
              <a:t>presence of </a:t>
            </a:r>
            <a:r>
              <a:rPr lang="en-GB" b="1" dirty="0" smtClean="0"/>
              <a:t>the treating </a:t>
            </a:r>
            <a:r>
              <a:rPr lang="en-GB" b="1" dirty="0"/>
              <a:t>physician </a:t>
            </a:r>
            <a:r>
              <a:rPr lang="en-GB" b="1" dirty="0" smtClean="0"/>
              <a:t>was </a:t>
            </a:r>
            <a:r>
              <a:rPr lang="en-GB" b="1" dirty="0"/>
              <a:t>the most important factor to ensure a correct </a:t>
            </a:r>
            <a:r>
              <a:rPr lang="en-GB" b="1" dirty="0" smtClean="0"/>
              <a:t>diagnosis</a:t>
            </a:r>
          </a:p>
          <a:p>
            <a:pPr>
              <a:spcAft>
                <a:spcPts val="0"/>
              </a:spcAft>
            </a:pPr>
            <a:r>
              <a:rPr lang="en-GB" b="1" dirty="0" smtClean="0"/>
              <a:t>The </a:t>
            </a:r>
            <a:r>
              <a:rPr lang="en-GB" b="1" dirty="0"/>
              <a:t>number of </a:t>
            </a:r>
            <a:r>
              <a:rPr lang="en-GB" b="1" dirty="0" smtClean="0"/>
              <a:t>correct diagnoses were not influenced by the number of patients </a:t>
            </a:r>
            <a:r>
              <a:rPr lang="en-GB" b="1" dirty="0"/>
              <a:t>discussed or the duration </a:t>
            </a:r>
            <a:r>
              <a:rPr lang="en-GB" b="1" dirty="0" smtClean="0"/>
              <a:t>of the meeting </a:t>
            </a:r>
            <a:endParaRPr lang="en-GB" b="1" dirty="0"/>
          </a:p>
          <a:p>
            <a:pPr marL="0" indent="0">
              <a:spcAft>
                <a:spcPts val="0"/>
              </a:spcAft>
              <a:buNone/>
            </a:pPr>
            <a:endParaRPr lang="en-GB" dirty="0"/>
          </a:p>
        </p:txBody>
      </p:sp>
      <p:sp>
        <p:nvSpPr>
          <p:cNvPr id="15" name="Text Placeholder 14"/>
          <p:cNvSpPr>
            <a:spLocks noGrp="1"/>
          </p:cNvSpPr>
          <p:nvPr>
            <p:ph type="body" sz="quarter" idx="11"/>
          </p:nvPr>
        </p:nvSpPr>
        <p:spPr/>
        <p:txBody>
          <a:bodyPr/>
          <a:lstStyle/>
          <a:p>
            <a:r>
              <a:rPr lang="en-GB" dirty="0" err="1" smtClean="0"/>
              <a:t>Basta</a:t>
            </a:r>
            <a:r>
              <a:rPr lang="en-GB" dirty="0" smtClean="0"/>
              <a:t> et al. Ann </a:t>
            </a:r>
            <a:r>
              <a:rPr lang="en-GB" dirty="0" err="1" smtClean="0"/>
              <a:t>Oncol</a:t>
            </a:r>
            <a:r>
              <a:rPr lang="en-GB" dirty="0" smtClean="0"/>
              <a:t> </a:t>
            </a:r>
            <a:r>
              <a:rPr lang="fr-FR" dirty="0" smtClean="0"/>
              <a:t>2016; 27 (</a:t>
            </a:r>
            <a:r>
              <a:rPr lang="fr-FR" dirty="0" err="1" smtClean="0"/>
              <a:t>suppl</a:t>
            </a:r>
            <a:r>
              <a:rPr lang="fr-FR" dirty="0" smtClean="0"/>
              <a:t> 2): </a:t>
            </a:r>
            <a:r>
              <a:rPr lang="fr-FR" dirty="0" err="1" smtClean="0"/>
              <a:t>abstr</a:t>
            </a:r>
            <a:r>
              <a:rPr lang="en-GB" dirty="0" smtClean="0"/>
              <a:t> O-001</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966272912"/>
              </p:ext>
            </p:extLst>
          </p:nvPr>
        </p:nvGraphicFramePr>
        <p:xfrm>
          <a:off x="369888" y="1616075"/>
          <a:ext cx="8329612" cy="1524000"/>
        </p:xfrm>
        <a:graphic>
          <a:graphicData uri="http://schemas.openxmlformats.org/drawingml/2006/table">
            <a:tbl>
              <a:tblPr firstRow="1" bandRow="1">
                <a:tableStyleId>{69012ECD-51FC-41F1-AA8D-1B2483CD663E}</a:tableStyleId>
              </a:tblPr>
              <a:tblGrid>
                <a:gridCol w="3440112"/>
                <a:gridCol w="2933700"/>
                <a:gridCol w="1955800"/>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Factors influencing correct decision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RR (95% CI)</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p-value</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Treating physician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1.2 (1.02, 1.47)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0.045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Additional tests needed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0.8 (0.75, 0.93)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Number of patients discussed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1.0 (0.98, 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Duration of meeting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1.0 (0.99, 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3747873197"/>
              </p:ext>
            </p:extLst>
          </p:nvPr>
        </p:nvGraphicFramePr>
        <p:xfrm>
          <a:off x="369888" y="3228975"/>
          <a:ext cx="8329612" cy="1524000"/>
        </p:xfrm>
        <a:graphic>
          <a:graphicData uri="http://schemas.openxmlformats.org/drawingml/2006/table">
            <a:tbl>
              <a:tblPr firstRow="1" bandRow="1">
                <a:tableStyleId>{69012ECD-51FC-41F1-AA8D-1B2483CD663E}</a:tableStyleId>
              </a:tblPr>
              <a:tblGrid>
                <a:gridCol w="5310464"/>
                <a:gridCol w="3019148"/>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Reason for deviation from advised treatment plan, 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Patient wishes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Patient physical condition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Second opinion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Incorrect diagnosis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p14="http://schemas.microsoft.com/office/powerpoint/2010/main" val="2248363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solidFill>
                  <a:schemeClr val="accent1"/>
                </a:solidFill>
                <a:uFill>
                  <a:solidFill>
                    <a:schemeClr val="accent1"/>
                  </a:solidFill>
                </a:uFill>
              </a:rPr>
              <a:t>Cancers of the oesophagus and stomach</a:t>
            </a:r>
            <a:endParaRPr lang="en-GB" dirty="0"/>
          </a:p>
        </p:txBody>
      </p:sp>
    </p:spTree>
    <p:extLst>
      <p:ext uri="{BB962C8B-B14F-4D97-AF65-F5344CB8AC3E}">
        <p14:creationId xmlns:p14="http://schemas.microsoft.com/office/powerpoint/2010/main" val="1536551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LBA-002</a:t>
            </a:r>
            <a:r>
              <a:rPr lang="en-GB" dirty="0"/>
              <a:t>: A </a:t>
            </a:r>
            <a:r>
              <a:rPr lang="en-GB" dirty="0" err="1"/>
              <a:t>multicenter</a:t>
            </a:r>
            <a:r>
              <a:rPr lang="en-GB" dirty="0"/>
              <a:t> randomized phase III trial of neo-adjuvant chemotherapy followed by surgery and chemotherapy or by surgery and </a:t>
            </a:r>
            <a:r>
              <a:rPr lang="en-GB" dirty="0" err="1"/>
              <a:t>chemoradiotherapy</a:t>
            </a:r>
            <a:r>
              <a:rPr lang="en-GB" dirty="0"/>
              <a:t> in </a:t>
            </a:r>
            <a:r>
              <a:rPr lang="en-GB" dirty="0" err="1"/>
              <a:t>resectable</a:t>
            </a:r>
            <a:r>
              <a:rPr lang="en-GB" dirty="0"/>
              <a:t> gastric cancer: First results from the CRITICS </a:t>
            </a:r>
            <a:r>
              <a:rPr lang="en-GB" dirty="0" smtClean="0"/>
              <a:t>study – </a:t>
            </a:r>
            <a:r>
              <a:rPr lang="en-GB" dirty="0" err="1" smtClean="0"/>
              <a:t>Verheij</a:t>
            </a:r>
            <a:r>
              <a:rPr lang="en-GB" dirty="0" smtClean="0"/>
              <a:t> M, </a:t>
            </a:r>
            <a:r>
              <a:rPr lang="en-GB" dirty="0"/>
              <a:t>et </a:t>
            </a:r>
            <a:r>
              <a:rPr lang="en-GB" dirty="0" smtClean="0"/>
              <a:t>al </a:t>
            </a:r>
            <a:endParaRPr lang="en-GB" dirty="0"/>
          </a:p>
        </p:txBody>
      </p:sp>
      <p:sp>
        <p:nvSpPr>
          <p:cNvPr id="5123" name="Rectangle 3"/>
          <p:cNvSpPr>
            <a:spLocks noGrp="1" noChangeArrowheads="1"/>
          </p:cNvSpPr>
          <p:nvPr>
            <p:ph type="body" idx="1"/>
          </p:nvPr>
        </p:nvSpPr>
        <p:spPr/>
        <p:txBody>
          <a:bodyPr/>
          <a:lstStyle/>
          <a:p>
            <a:pPr marL="0" indent="0">
              <a:buNone/>
            </a:pPr>
            <a:r>
              <a:rPr lang="en-US" b="1" dirty="0"/>
              <a:t>Study </a:t>
            </a:r>
            <a:r>
              <a:rPr lang="en-US" b="1" dirty="0" smtClean="0"/>
              <a:t>objective</a:t>
            </a:r>
          </a:p>
          <a:p>
            <a:r>
              <a:rPr lang="en-NZ" dirty="0" smtClean="0"/>
              <a:t>To </a:t>
            </a:r>
            <a:r>
              <a:rPr lang="en-NZ" dirty="0"/>
              <a:t>examine the effect of optimal local and systemic therapy on survival in patients </a:t>
            </a:r>
            <a:r>
              <a:rPr lang="en-NZ" dirty="0" smtClean="0"/>
              <a:t>with</a:t>
            </a:r>
            <a:r>
              <a:rPr lang="en-GB" dirty="0"/>
              <a:t> resectable </a:t>
            </a:r>
            <a:r>
              <a:rPr lang="en-GB" dirty="0" smtClean="0"/>
              <a:t>GC</a:t>
            </a:r>
            <a:r>
              <a:rPr lang="en-NZ" dirty="0" smtClean="0"/>
              <a:t> </a:t>
            </a:r>
            <a:endParaRPr lang="en-NZ" dirty="0"/>
          </a:p>
        </p:txBody>
      </p:sp>
      <p:sp>
        <p:nvSpPr>
          <p:cNvPr id="15" name="Text Placeholder 14"/>
          <p:cNvSpPr>
            <a:spLocks noGrp="1"/>
          </p:cNvSpPr>
          <p:nvPr>
            <p:ph type="body" sz="quarter" idx="11"/>
          </p:nvPr>
        </p:nvSpPr>
        <p:spPr/>
        <p:txBody>
          <a:bodyPr/>
          <a:lstStyle/>
          <a:p>
            <a:r>
              <a:rPr lang="en-GB" dirty="0" err="1" smtClean="0"/>
              <a:t>Verheij</a:t>
            </a:r>
            <a:r>
              <a:rPr lang="en-GB" dirty="0" smtClean="0"/>
              <a:t> et al. </a:t>
            </a:r>
            <a:r>
              <a:rPr lang="it-IT" dirty="0"/>
              <a:t>Ann </a:t>
            </a:r>
            <a:r>
              <a:rPr lang="it-IT" dirty="0" err="1"/>
              <a:t>Oncol</a:t>
            </a:r>
            <a:r>
              <a:rPr lang="it-IT" dirty="0"/>
              <a:t> 2016; 27 (</a:t>
            </a:r>
            <a:r>
              <a:rPr lang="it-IT" dirty="0" err="1"/>
              <a:t>suppl</a:t>
            </a:r>
            <a:r>
              <a:rPr lang="it-IT" dirty="0"/>
              <a:t> 2):</a:t>
            </a:r>
            <a:r>
              <a:rPr lang="en-GB" dirty="0" smtClean="0"/>
              <a:t> </a:t>
            </a:r>
            <a:r>
              <a:rPr lang="en-GB" dirty="0" err="1" smtClean="0"/>
              <a:t>abstr</a:t>
            </a:r>
            <a:r>
              <a:rPr lang="en-GB" dirty="0" smtClean="0"/>
              <a:t> LBA-02 </a:t>
            </a:r>
            <a:endParaRPr lang="en-GB" dirty="0"/>
          </a:p>
        </p:txBody>
      </p:sp>
      <p:sp>
        <p:nvSpPr>
          <p:cNvPr id="8" name="Oval 14"/>
          <p:cNvSpPr>
            <a:spLocks noChangeArrowheads="1"/>
          </p:cNvSpPr>
          <p:nvPr/>
        </p:nvSpPr>
        <p:spPr bwMode="auto">
          <a:xfrm>
            <a:off x="3461147" y="330704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latin typeface="Arial"/>
                <a:ea typeface="SimSun" pitchFamily="2" charset="-122"/>
                <a:cs typeface="Arial"/>
              </a:rPr>
              <a:t>R</a:t>
            </a:r>
          </a:p>
          <a:p>
            <a:pPr algn="ctr"/>
            <a:r>
              <a:rPr lang="en-GB" altLang="zh-CN" sz="1600" b="1" dirty="0" smtClean="0">
                <a:solidFill>
                  <a:srgbClr val="043882"/>
                </a:solidFill>
                <a:latin typeface="Arial"/>
                <a:ea typeface="SimSun" pitchFamily="2" charset="-122"/>
                <a:cs typeface="Arial"/>
              </a:rPr>
              <a:t>1:1</a:t>
            </a:r>
            <a:endParaRPr lang="en-GB" altLang="zh-CN" sz="1600" b="1" dirty="0">
              <a:solidFill>
                <a:srgbClr val="043882"/>
              </a:solidFill>
              <a:latin typeface="Arial"/>
              <a:ea typeface="SimSun" pitchFamily="2" charset="-122"/>
              <a:cs typeface="Arial"/>
            </a:endParaRPr>
          </a:p>
        </p:txBody>
      </p:sp>
      <p:cxnSp>
        <p:nvCxnSpPr>
          <p:cNvPr id="9" name="AutoShape 15"/>
          <p:cNvCxnSpPr>
            <a:cxnSpLocks noChangeShapeType="1"/>
            <a:stCxn id="8" idx="0"/>
            <a:endCxn id="13" idx="1"/>
          </p:cNvCxnSpPr>
          <p:nvPr/>
        </p:nvCxnSpPr>
        <p:spPr bwMode="auto">
          <a:xfrm rot="5400000" flipH="1" flipV="1">
            <a:off x="3547169" y="2850083"/>
            <a:ext cx="662735" cy="251182"/>
          </a:xfrm>
          <a:prstGeom prst="bentConnector2">
            <a:avLst/>
          </a:prstGeom>
          <a:noFill/>
          <a:ln w="57150">
            <a:solidFill>
              <a:schemeClr val="bg2">
                <a:lumMod val="60000"/>
                <a:lumOff val="40000"/>
              </a:schemeClr>
            </a:solidFill>
            <a:round/>
            <a:headEnd/>
            <a:tailEnd type="triangle" w="med" len="med"/>
          </a:ln>
        </p:spPr>
      </p:cxnSp>
      <p:cxnSp>
        <p:nvCxnSpPr>
          <p:cNvPr id="11" name="AutoShape 19"/>
          <p:cNvCxnSpPr>
            <a:cxnSpLocks noChangeShapeType="1"/>
            <a:stCxn id="16" idx="3"/>
            <a:endCxn id="8" idx="2"/>
          </p:cNvCxnSpPr>
          <p:nvPr/>
        </p:nvCxnSpPr>
        <p:spPr bwMode="auto">
          <a:xfrm>
            <a:off x="3221479" y="3587099"/>
            <a:ext cx="239668" cy="12042"/>
          </a:xfrm>
          <a:prstGeom prst="straightConnector1">
            <a:avLst/>
          </a:prstGeom>
          <a:noFill/>
          <a:ln w="57150">
            <a:solidFill>
              <a:schemeClr val="bg2">
                <a:lumMod val="60000"/>
                <a:lumOff val="40000"/>
              </a:schemeClr>
            </a:solidFill>
            <a:round/>
            <a:headEnd/>
            <a:tailEnd type="triangle" w="med" len="med"/>
          </a:ln>
        </p:spPr>
      </p:cxnSp>
      <p:cxnSp>
        <p:nvCxnSpPr>
          <p:cNvPr id="12" name="AutoShape 21"/>
          <p:cNvCxnSpPr>
            <a:cxnSpLocks noChangeShapeType="1"/>
            <a:stCxn id="13" idx="3"/>
            <a:endCxn id="32" idx="2"/>
          </p:cNvCxnSpPr>
          <p:nvPr/>
        </p:nvCxnSpPr>
        <p:spPr bwMode="auto">
          <a:xfrm flipV="1">
            <a:off x="5909419" y="2644305"/>
            <a:ext cx="243581" cy="1"/>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004127" y="2233937"/>
            <a:ext cx="1905292"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NZ" altLang="zh-CN" dirty="0">
                <a:solidFill>
                  <a:srgbClr val="FFFFFF"/>
                </a:solidFill>
                <a:latin typeface="Arial"/>
                <a:ea typeface="SimSun" pitchFamily="2" charset="-122"/>
                <a:cs typeface="Arial"/>
              </a:rPr>
              <a:t>3x </a:t>
            </a:r>
            <a:r>
              <a:rPr lang="en-NZ" altLang="zh-CN" dirty="0" smtClean="0">
                <a:solidFill>
                  <a:srgbClr val="FFFFFF"/>
                </a:solidFill>
                <a:latin typeface="Arial"/>
                <a:ea typeface="SimSun" pitchFamily="2" charset="-122"/>
                <a:cs typeface="Arial"/>
              </a:rPr>
              <a:t>CT* q3w</a:t>
            </a:r>
          </a:p>
          <a:p>
            <a:pPr algn="ctr" defTabSz="892175" eaLnBrk="0" hangingPunct="0"/>
            <a:r>
              <a:rPr lang="en-NZ" altLang="zh-CN" dirty="0">
                <a:solidFill>
                  <a:srgbClr val="FFFFFF"/>
                </a:solidFill>
                <a:latin typeface="Arial"/>
                <a:ea typeface="SimSun" pitchFamily="2" charset="-122"/>
                <a:cs typeface="Arial"/>
              </a:rPr>
              <a:t>(n=393</a:t>
            </a:r>
            <a:r>
              <a:rPr lang="en-NZ" altLang="zh-CN" dirty="0" smtClean="0">
                <a:solidFill>
                  <a:srgbClr val="FFFFFF"/>
                </a:solidFill>
                <a:latin typeface="Arial"/>
                <a:ea typeface="SimSun" pitchFamily="2" charset="-122"/>
                <a:cs typeface="Arial"/>
              </a:rPr>
              <a:t>)</a:t>
            </a:r>
            <a:endParaRPr lang="en-GB" altLang="zh-CN" dirty="0">
              <a:solidFill>
                <a:srgbClr val="FFFFFF"/>
              </a:solidFill>
              <a:latin typeface="Arial"/>
              <a:ea typeface="SimSun" pitchFamily="2" charset="-122"/>
              <a:cs typeface="Arial"/>
            </a:endParaRPr>
          </a:p>
        </p:txBody>
      </p:sp>
      <p:sp>
        <p:nvSpPr>
          <p:cNvPr id="16" name="AutoShape 9"/>
          <p:cNvSpPr>
            <a:spLocks noChangeArrowheads="1"/>
          </p:cNvSpPr>
          <p:nvPr/>
        </p:nvSpPr>
        <p:spPr bwMode="auto">
          <a:xfrm>
            <a:off x="161479" y="2364969"/>
            <a:ext cx="3060000" cy="24442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latin typeface="Arial"/>
                <a:ea typeface="SimSun" pitchFamily="2" charset="-122"/>
                <a:cs typeface="Arial"/>
              </a:rPr>
              <a:t>Key patient inclusion criteria</a:t>
            </a:r>
            <a:endParaRPr lang="en-GB" altLang="zh-CN"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Stage </a:t>
            </a:r>
            <a:r>
              <a:rPr lang="en-GB" altLang="zh-CN" dirty="0" err="1" smtClean="0">
                <a:solidFill>
                  <a:srgbClr val="FFFFFF"/>
                </a:solidFill>
                <a:latin typeface="Arial"/>
                <a:ea typeface="SimSun" pitchFamily="2" charset="-122"/>
                <a:cs typeface="Arial"/>
              </a:rPr>
              <a:t>Ib</a:t>
            </a:r>
            <a:r>
              <a:rPr lang="en-GB" altLang="zh-CN" dirty="0" smtClean="0">
                <a:solidFill>
                  <a:srgbClr val="FFFFFF"/>
                </a:solidFill>
                <a:latin typeface="Arial"/>
                <a:ea typeface="SimSun" pitchFamily="2" charset="-122"/>
                <a:cs typeface="Arial"/>
              </a:rPr>
              <a:t>–</a:t>
            </a:r>
            <a:r>
              <a:rPr lang="en-GB" altLang="zh-CN" dirty="0" err="1" smtClean="0">
                <a:solidFill>
                  <a:srgbClr val="FFFFFF"/>
                </a:solidFill>
                <a:latin typeface="Arial"/>
                <a:ea typeface="SimSun" pitchFamily="2" charset="-122"/>
                <a:cs typeface="Arial"/>
              </a:rPr>
              <a:t>IVa</a:t>
            </a:r>
            <a:r>
              <a:rPr lang="en-GB" altLang="zh-CN" dirty="0" smtClean="0">
                <a:solidFill>
                  <a:srgbClr val="FFFFFF"/>
                </a:solidFill>
                <a:latin typeface="Arial"/>
                <a:ea typeface="SimSun" pitchFamily="2" charset="-122"/>
                <a:cs typeface="Arial"/>
              </a:rPr>
              <a:t> </a:t>
            </a:r>
            <a:r>
              <a:rPr lang="en-GB" altLang="zh-CN" dirty="0">
                <a:solidFill>
                  <a:srgbClr val="FFFFFF"/>
                </a:solidFill>
                <a:latin typeface="Arial"/>
                <a:ea typeface="SimSun" pitchFamily="2" charset="-122"/>
                <a:cs typeface="Arial"/>
              </a:rPr>
              <a:t>resectable </a:t>
            </a:r>
            <a:r>
              <a:rPr lang="en-GB" altLang="zh-CN" dirty="0" smtClean="0">
                <a:solidFill>
                  <a:srgbClr val="FFFFFF"/>
                </a:solidFill>
                <a:latin typeface="Arial"/>
                <a:ea typeface="SimSun" pitchFamily="2" charset="-122"/>
                <a:cs typeface="Arial"/>
              </a:rPr>
              <a:t>GC </a:t>
            </a:r>
            <a:r>
              <a:rPr lang="en-NZ" altLang="zh-CN" dirty="0" smtClean="0">
                <a:solidFill>
                  <a:srgbClr val="FFFFFF"/>
                </a:solidFill>
                <a:latin typeface="Arial"/>
                <a:ea typeface="SimSun" pitchFamily="2" charset="-122"/>
                <a:cs typeface="Arial"/>
              </a:rPr>
              <a:t>or </a:t>
            </a:r>
            <a:r>
              <a:rPr lang="en-NZ" altLang="zh-CN" dirty="0">
                <a:solidFill>
                  <a:srgbClr val="FFFFFF"/>
                </a:solidFill>
                <a:latin typeface="Arial"/>
                <a:ea typeface="SimSun" pitchFamily="2" charset="-122"/>
                <a:cs typeface="Arial"/>
              </a:rPr>
              <a:t>GEJ </a:t>
            </a:r>
            <a:endParaRPr lang="en-GB" altLang="zh-CN" dirty="0" smtClean="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GB" altLang="zh-CN" dirty="0" smtClean="0">
                <a:solidFill>
                  <a:srgbClr val="FFFFFF"/>
                </a:solidFill>
                <a:latin typeface="Arial"/>
                <a:ea typeface="SimSun" pitchFamily="2" charset="-122"/>
                <a:cs typeface="Arial"/>
              </a:rPr>
              <a:t>No distant metastases</a:t>
            </a:r>
          </a:p>
          <a:p>
            <a:pPr marL="228600" indent="-228600" defTabSz="892175" eaLnBrk="0" hangingPunct="0">
              <a:spcAft>
                <a:spcPct val="30000"/>
              </a:spcAft>
              <a:buFont typeface="Arial" pitchFamily="34" charset="0"/>
              <a:buChar char="•"/>
            </a:pPr>
            <a:r>
              <a:rPr lang="en-NZ" altLang="zh-CN" dirty="0">
                <a:solidFill>
                  <a:srgbClr val="FFFFFF"/>
                </a:solidFill>
                <a:latin typeface="Arial"/>
                <a:ea typeface="SimSun" pitchFamily="2" charset="-122"/>
                <a:cs typeface="Arial"/>
              </a:rPr>
              <a:t>WHO PS ≤</a:t>
            </a:r>
            <a:r>
              <a:rPr lang="en-NZ" altLang="zh-CN" dirty="0" smtClean="0">
                <a:solidFill>
                  <a:srgbClr val="FFFFFF"/>
                </a:solidFill>
                <a:latin typeface="Arial"/>
                <a:ea typeface="SimSun" pitchFamily="2" charset="-122"/>
                <a:cs typeface="Arial"/>
              </a:rPr>
              <a:t>1</a:t>
            </a:r>
            <a:endParaRPr lang="en-NZ" altLang="zh-CN"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NZ" altLang="zh-CN" dirty="0" smtClean="0">
                <a:solidFill>
                  <a:srgbClr val="FFFFFF"/>
                </a:solidFill>
                <a:latin typeface="Arial"/>
                <a:ea typeface="SimSun" pitchFamily="2" charset="-122"/>
                <a:cs typeface="Arial"/>
              </a:rPr>
              <a:t>Age ≥18 years</a:t>
            </a:r>
          </a:p>
          <a:p>
            <a:pPr defTabSz="892175" eaLnBrk="0" hangingPunct="0">
              <a:spcAft>
                <a:spcPct val="30000"/>
              </a:spcAft>
            </a:pPr>
            <a:r>
              <a:rPr lang="en-NZ" altLang="zh-CN" dirty="0" smtClean="0">
                <a:solidFill>
                  <a:srgbClr val="FFFFFF"/>
                </a:solidFill>
                <a:latin typeface="Arial"/>
                <a:ea typeface="SimSun" pitchFamily="2" charset="-122"/>
                <a:cs typeface="Arial"/>
              </a:rPr>
              <a:t>(n=788)</a:t>
            </a:r>
            <a:endParaRPr lang="en-GB" altLang="zh-CN" dirty="0" smtClean="0">
              <a:solidFill>
                <a:srgbClr val="FFFFFF"/>
              </a:solidFill>
              <a:latin typeface="Arial"/>
              <a:ea typeface="SimSun" pitchFamily="2" charset="-122"/>
              <a:cs typeface="Arial"/>
            </a:endParaRPr>
          </a:p>
        </p:txBody>
      </p:sp>
      <p:cxnSp>
        <p:nvCxnSpPr>
          <p:cNvPr id="19" name="AutoShape 16"/>
          <p:cNvCxnSpPr>
            <a:cxnSpLocks noChangeShapeType="1"/>
            <a:stCxn id="8" idx="4"/>
            <a:endCxn id="22" idx="1"/>
          </p:cNvCxnSpPr>
          <p:nvPr/>
        </p:nvCxnSpPr>
        <p:spPr bwMode="auto">
          <a:xfrm rot="16200000" flipH="1">
            <a:off x="3549266" y="4094920"/>
            <a:ext cx="658541" cy="251182"/>
          </a:xfrm>
          <a:prstGeom prst="bentConnector2">
            <a:avLst/>
          </a:prstGeom>
          <a:noFill/>
          <a:ln w="57150">
            <a:solidFill>
              <a:schemeClr val="bg2">
                <a:lumMod val="60000"/>
                <a:lumOff val="40000"/>
              </a:schemeClr>
            </a:solidFill>
            <a:round/>
            <a:headEnd/>
            <a:tailEnd type="triangle" w="med" len="med"/>
          </a:ln>
        </p:spPr>
      </p:cxnSp>
      <p:sp>
        <p:nvSpPr>
          <p:cNvPr id="22" name="AutoShape 12"/>
          <p:cNvSpPr>
            <a:spLocks noChangeArrowheads="1"/>
          </p:cNvSpPr>
          <p:nvPr/>
        </p:nvSpPr>
        <p:spPr bwMode="auto">
          <a:xfrm>
            <a:off x="4004127" y="4139414"/>
            <a:ext cx="190440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NZ" altLang="zh-CN" dirty="0">
                <a:solidFill>
                  <a:srgbClr val="4D4D4D"/>
                </a:solidFill>
                <a:latin typeface="Arial"/>
                <a:ea typeface="SimSun" pitchFamily="2" charset="-122"/>
                <a:cs typeface="Arial"/>
              </a:rPr>
              <a:t>3x </a:t>
            </a:r>
            <a:r>
              <a:rPr lang="en-NZ" altLang="zh-CN" dirty="0" smtClean="0">
                <a:solidFill>
                  <a:srgbClr val="4D4D4D"/>
                </a:solidFill>
                <a:latin typeface="Arial"/>
                <a:ea typeface="SimSun" pitchFamily="2" charset="-122"/>
                <a:cs typeface="Arial"/>
              </a:rPr>
              <a:t>CT* q3w</a:t>
            </a:r>
          </a:p>
          <a:p>
            <a:pPr algn="ctr" defTabSz="892175" eaLnBrk="0" hangingPunct="0"/>
            <a:r>
              <a:rPr lang="en-NZ" altLang="zh-CN" dirty="0" smtClean="0">
                <a:solidFill>
                  <a:srgbClr val="4D4D4D"/>
                </a:solidFill>
                <a:latin typeface="Arial"/>
                <a:ea typeface="SimSun" pitchFamily="2" charset="-122"/>
                <a:cs typeface="Arial"/>
              </a:rPr>
              <a:t>(n=395)</a:t>
            </a:r>
            <a:endParaRPr lang="en-GB" altLang="zh-CN" dirty="0">
              <a:solidFill>
                <a:srgbClr val="4D4D4D"/>
              </a:solidFill>
              <a:latin typeface="Arial"/>
              <a:ea typeface="SimSun" pitchFamily="2" charset="-122"/>
              <a:cs typeface="Arial"/>
            </a:endParaRPr>
          </a:p>
        </p:txBody>
      </p:sp>
      <p:sp>
        <p:nvSpPr>
          <p:cNvPr id="32" name="AutoShape 8"/>
          <p:cNvSpPr>
            <a:spLocks noChangeArrowheads="1"/>
          </p:cNvSpPr>
          <p:nvPr/>
        </p:nvSpPr>
        <p:spPr bwMode="auto">
          <a:xfrm rot="5400000">
            <a:off x="5901032" y="2356273"/>
            <a:ext cx="1080000" cy="576064"/>
          </a:xfrm>
          <a:prstGeom prst="rect">
            <a:avLst/>
          </a:prstGeom>
          <a:solidFill>
            <a:schemeClr val="accent3"/>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en-GB" altLang="zh-CN" dirty="0" smtClean="0">
                <a:solidFill>
                  <a:srgbClr val="FFFFFF"/>
                </a:solidFill>
                <a:latin typeface="Arial"/>
                <a:ea typeface="SimSun" pitchFamily="2" charset="-122"/>
                <a:cs typeface="Arial"/>
              </a:rPr>
              <a:t>Surgery</a:t>
            </a:r>
            <a:r>
              <a:rPr lang="en-NZ" altLang="zh-CN" baseline="30000" dirty="0">
                <a:solidFill>
                  <a:srgbClr val="FFFFFF"/>
                </a:solidFill>
                <a:latin typeface="Arial"/>
                <a:ea typeface="SimSun" pitchFamily="2" charset="-122"/>
                <a:cs typeface="Arial"/>
              </a:rPr>
              <a:t>†</a:t>
            </a:r>
            <a:endParaRPr lang="en-GB" altLang="zh-CN" baseline="30000" dirty="0">
              <a:solidFill>
                <a:srgbClr val="FFFFFF"/>
              </a:solidFill>
              <a:latin typeface="Arial"/>
              <a:ea typeface="SimSun" pitchFamily="2" charset="-122"/>
              <a:cs typeface="Arial"/>
            </a:endParaRPr>
          </a:p>
        </p:txBody>
      </p:sp>
      <p:sp>
        <p:nvSpPr>
          <p:cNvPr id="37" name="AutoShape 8"/>
          <p:cNvSpPr>
            <a:spLocks noChangeArrowheads="1"/>
          </p:cNvSpPr>
          <p:nvPr/>
        </p:nvSpPr>
        <p:spPr bwMode="auto">
          <a:xfrm>
            <a:off x="6991697" y="2233937"/>
            <a:ext cx="2016224"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NZ" altLang="zh-CN" dirty="0">
                <a:solidFill>
                  <a:srgbClr val="FFFFFF"/>
                </a:solidFill>
                <a:latin typeface="Arial"/>
                <a:ea typeface="SimSun" pitchFamily="2" charset="-122"/>
                <a:cs typeface="Arial"/>
              </a:rPr>
              <a:t>3x </a:t>
            </a:r>
            <a:r>
              <a:rPr lang="en-NZ" altLang="zh-CN" dirty="0" smtClean="0">
                <a:solidFill>
                  <a:srgbClr val="FFFFFF"/>
                </a:solidFill>
                <a:latin typeface="Arial"/>
                <a:ea typeface="SimSun" pitchFamily="2" charset="-122"/>
                <a:cs typeface="Arial"/>
              </a:rPr>
              <a:t>CT* q3w</a:t>
            </a:r>
          </a:p>
          <a:p>
            <a:pPr algn="ctr" defTabSz="892175" eaLnBrk="0" hangingPunct="0"/>
            <a:r>
              <a:rPr lang="en-NZ" altLang="zh-CN" dirty="0" smtClean="0">
                <a:solidFill>
                  <a:srgbClr val="FFFFFF"/>
                </a:solidFill>
                <a:latin typeface="Arial"/>
                <a:ea typeface="SimSun" pitchFamily="2" charset="-122"/>
                <a:cs typeface="Arial"/>
              </a:rPr>
              <a:t>(n=238)</a:t>
            </a:r>
          </a:p>
        </p:txBody>
      </p:sp>
      <p:sp>
        <p:nvSpPr>
          <p:cNvPr id="38" name="AutoShape 12"/>
          <p:cNvSpPr>
            <a:spLocks noChangeArrowheads="1"/>
          </p:cNvSpPr>
          <p:nvPr/>
        </p:nvSpPr>
        <p:spPr bwMode="auto">
          <a:xfrm>
            <a:off x="6991697" y="4139414"/>
            <a:ext cx="2016224"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NZ" altLang="zh-CN" dirty="0" smtClean="0">
                <a:solidFill>
                  <a:srgbClr val="4D4D4D"/>
                </a:solidFill>
                <a:latin typeface="Arial"/>
                <a:ea typeface="SimSun" pitchFamily="2" charset="-122"/>
                <a:cs typeface="Arial"/>
              </a:rPr>
              <a:t>CRT (45 </a:t>
            </a:r>
            <a:r>
              <a:rPr lang="en-NZ" altLang="zh-CN" dirty="0" err="1">
                <a:solidFill>
                  <a:srgbClr val="4D4D4D"/>
                </a:solidFill>
                <a:latin typeface="Arial"/>
                <a:ea typeface="SimSun" pitchFamily="2" charset="-122"/>
                <a:cs typeface="Arial"/>
              </a:rPr>
              <a:t>Gy</a:t>
            </a:r>
            <a:r>
              <a:rPr lang="en-NZ" altLang="zh-CN" dirty="0">
                <a:solidFill>
                  <a:srgbClr val="4D4D4D"/>
                </a:solidFill>
                <a:latin typeface="Arial"/>
                <a:ea typeface="SimSun" pitchFamily="2" charset="-122"/>
                <a:cs typeface="Arial"/>
              </a:rPr>
              <a:t> in </a:t>
            </a:r>
            <a:r>
              <a:rPr lang="en-NZ" altLang="zh-CN" dirty="0" smtClean="0">
                <a:solidFill>
                  <a:srgbClr val="4D4D4D"/>
                </a:solidFill>
                <a:latin typeface="Arial"/>
                <a:ea typeface="SimSun" pitchFamily="2" charset="-122"/>
                <a:cs typeface="Arial"/>
              </a:rPr>
              <a:t>25 </a:t>
            </a:r>
            <a:r>
              <a:rPr lang="en-NZ" altLang="zh-CN" dirty="0">
                <a:solidFill>
                  <a:srgbClr val="4D4D4D"/>
                </a:solidFill>
                <a:latin typeface="Arial"/>
                <a:ea typeface="SimSun" pitchFamily="2" charset="-122"/>
                <a:cs typeface="Arial"/>
              </a:rPr>
              <a:t>fractions </a:t>
            </a:r>
            <a:r>
              <a:rPr lang="en-NZ" altLang="zh-CN" dirty="0" smtClean="0">
                <a:solidFill>
                  <a:srgbClr val="4D4D4D"/>
                </a:solidFill>
                <a:latin typeface="Arial"/>
                <a:ea typeface="SimSun" pitchFamily="2" charset="-122"/>
                <a:cs typeface="Arial"/>
              </a:rPr>
              <a:t>+ CT</a:t>
            </a:r>
            <a:r>
              <a:rPr lang="en-NZ" altLang="zh-CN" baseline="30000" dirty="0" smtClean="0">
                <a:solidFill>
                  <a:srgbClr val="4D4D4D"/>
                </a:solidFill>
                <a:latin typeface="Arial"/>
                <a:ea typeface="SimSun" pitchFamily="2" charset="-122"/>
                <a:cs typeface="Arial"/>
              </a:rPr>
              <a:t>‡</a:t>
            </a:r>
            <a:r>
              <a:rPr lang="en-NZ" altLang="zh-CN" dirty="0" smtClean="0">
                <a:solidFill>
                  <a:srgbClr val="4D4D4D"/>
                </a:solidFill>
                <a:latin typeface="Arial"/>
                <a:ea typeface="SimSun" pitchFamily="2" charset="-122"/>
                <a:cs typeface="Arial"/>
              </a:rPr>
              <a:t>)</a:t>
            </a:r>
          </a:p>
          <a:p>
            <a:pPr algn="ctr" defTabSz="892175" eaLnBrk="0" hangingPunct="0"/>
            <a:r>
              <a:rPr lang="en-NZ" altLang="zh-CN" dirty="0" smtClean="0">
                <a:solidFill>
                  <a:srgbClr val="4D4D4D"/>
                </a:solidFill>
                <a:latin typeface="Arial"/>
                <a:ea typeface="SimSun" pitchFamily="2" charset="-122"/>
                <a:cs typeface="Arial"/>
              </a:rPr>
              <a:t>(n=248)</a:t>
            </a:r>
            <a:endParaRPr lang="en-GB" altLang="zh-CN" dirty="0">
              <a:solidFill>
                <a:srgbClr val="4D4D4D"/>
              </a:solidFill>
              <a:latin typeface="Arial"/>
              <a:ea typeface="SimSun" pitchFamily="2" charset="-122"/>
              <a:cs typeface="Arial"/>
            </a:endParaRPr>
          </a:p>
        </p:txBody>
      </p:sp>
      <p:cxnSp>
        <p:nvCxnSpPr>
          <p:cNvPr id="40" name="AutoShape 21"/>
          <p:cNvCxnSpPr>
            <a:cxnSpLocks noChangeShapeType="1"/>
            <a:stCxn id="32" idx="0"/>
            <a:endCxn id="37" idx="1"/>
          </p:cNvCxnSpPr>
          <p:nvPr/>
        </p:nvCxnSpPr>
        <p:spPr bwMode="auto">
          <a:xfrm>
            <a:off x="6729064" y="2644305"/>
            <a:ext cx="262633" cy="1"/>
          </a:xfrm>
          <a:prstGeom prst="straightConnector1">
            <a:avLst/>
          </a:prstGeom>
          <a:noFill/>
          <a:ln w="57150">
            <a:solidFill>
              <a:schemeClr val="bg2">
                <a:lumMod val="60000"/>
                <a:lumOff val="40000"/>
              </a:schemeClr>
            </a:solidFill>
            <a:round/>
            <a:headEnd/>
            <a:tailEnd type="triangle" w="med" len="med"/>
          </a:ln>
        </p:spPr>
      </p:cxnSp>
      <p:cxnSp>
        <p:nvCxnSpPr>
          <p:cNvPr id="42" name="AutoShape 21"/>
          <p:cNvCxnSpPr>
            <a:cxnSpLocks noChangeShapeType="1"/>
            <a:stCxn id="25" idx="0"/>
            <a:endCxn id="38" idx="1"/>
          </p:cNvCxnSpPr>
          <p:nvPr/>
        </p:nvCxnSpPr>
        <p:spPr bwMode="auto">
          <a:xfrm>
            <a:off x="6718432" y="4549782"/>
            <a:ext cx="273265" cy="0"/>
          </a:xfrm>
          <a:prstGeom prst="straightConnector1">
            <a:avLst/>
          </a:prstGeom>
          <a:noFill/>
          <a:ln w="57150">
            <a:solidFill>
              <a:schemeClr val="bg2">
                <a:lumMod val="60000"/>
                <a:lumOff val="40000"/>
              </a:schemeClr>
            </a:solidFill>
            <a:round/>
            <a:headEnd/>
            <a:tailEnd type="triangle" w="med" len="med"/>
          </a:ln>
        </p:spPr>
      </p:cxnSp>
      <p:cxnSp>
        <p:nvCxnSpPr>
          <p:cNvPr id="44" name="AutoShape 21"/>
          <p:cNvCxnSpPr>
            <a:cxnSpLocks noChangeShapeType="1"/>
            <a:stCxn id="22" idx="3"/>
            <a:endCxn id="25" idx="2"/>
          </p:cNvCxnSpPr>
          <p:nvPr/>
        </p:nvCxnSpPr>
        <p:spPr bwMode="auto">
          <a:xfrm>
            <a:off x="5908527" y="4549782"/>
            <a:ext cx="233841" cy="0"/>
          </a:xfrm>
          <a:prstGeom prst="straightConnector1">
            <a:avLst/>
          </a:prstGeom>
          <a:noFill/>
          <a:ln w="57150">
            <a:solidFill>
              <a:schemeClr val="bg2">
                <a:lumMod val="60000"/>
                <a:lumOff val="40000"/>
              </a:schemeClr>
            </a:solidFill>
            <a:round/>
            <a:headEnd/>
            <a:tailEnd type="triangle" w="med" len="med"/>
          </a:ln>
        </p:spPr>
      </p:cxnSp>
      <p:sp>
        <p:nvSpPr>
          <p:cNvPr id="21" name="Content Placeholder 26"/>
          <p:cNvSpPr txBox="1">
            <a:spLocks/>
          </p:cNvSpPr>
          <p:nvPr/>
        </p:nvSpPr>
        <p:spPr bwMode="auto">
          <a:xfrm>
            <a:off x="4051092" y="3046242"/>
            <a:ext cx="2167477" cy="892175"/>
          </a:xfrm>
          <a:prstGeom prst="rect">
            <a:avLst/>
          </a:prstGeom>
          <a:noFill/>
          <a:ln w="9525">
            <a:noFill/>
            <a:miter lim="800000"/>
            <a:headEnd/>
            <a:tailEnd/>
          </a:ln>
        </p:spPr>
        <p:txBody>
          <a:bodyPr/>
          <a:lstStyle/>
          <a:p>
            <a:pPr marL="190500" indent="-190500" fontAlgn="auto">
              <a:lnSpc>
                <a:spcPts val="1600"/>
              </a:lnSpc>
              <a:spcBef>
                <a:spcPts val="0"/>
              </a:spcBef>
              <a:spcAft>
                <a:spcPts val="400"/>
              </a:spcAft>
              <a:defRPr/>
            </a:pPr>
            <a:r>
              <a:rPr lang="en-GB" sz="1600" b="1" dirty="0">
                <a:solidFill>
                  <a:srgbClr val="043882"/>
                </a:solidFill>
                <a:latin typeface="Arial"/>
                <a:cs typeface="Arial"/>
              </a:rPr>
              <a:t>Stratification</a:t>
            </a:r>
          </a:p>
          <a:p>
            <a:pPr marL="203200" indent="-203200" fontAlgn="auto">
              <a:lnSpc>
                <a:spcPts val="1600"/>
              </a:lnSpc>
              <a:spcBef>
                <a:spcPts val="0"/>
              </a:spcBef>
              <a:spcAft>
                <a:spcPts val="400"/>
              </a:spcAft>
              <a:buFont typeface="Arial" pitchFamily="34" charset="0"/>
              <a:buChar char="•"/>
              <a:defRPr/>
            </a:pPr>
            <a:r>
              <a:rPr lang="en-GB" sz="1600" dirty="0" smtClean="0">
                <a:solidFill>
                  <a:srgbClr val="4D4D4D"/>
                </a:solidFill>
                <a:latin typeface="Arial"/>
                <a:cs typeface="Arial"/>
              </a:rPr>
              <a:t>C</a:t>
            </a:r>
            <a:r>
              <a:rPr lang="en-NZ" sz="1600" dirty="0" smtClean="0">
                <a:solidFill>
                  <a:srgbClr val="4D4D4D"/>
                </a:solidFill>
                <a:latin typeface="Arial"/>
                <a:cs typeface="Arial"/>
              </a:rPr>
              <a:t>entre</a:t>
            </a:r>
          </a:p>
          <a:p>
            <a:pPr marL="203200" indent="-203200" fontAlgn="auto">
              <a:lnSpc>
                <a:spcPts val="1600"/>
              </a:lnSpc>
              <a:spcBef>
                <a:spcPts val="0"/>
              </a:spcBef>
              <a:spcAft>
                <a:spcPts val="400"/>
              </a:spcAft>
              <a:buFont typeface="Arial" pitchFamily="34" charset="0"/>
              <a:buChar char="•"/>
              <a:defRPr/>
            </a:pPr>
            <a:r>
              <a:rPr lang="en-NZ" sz="1600" dirty="0">
                <a:solidFill>
                  <a:srgbClr val="4D4D4D"/>
                </a:solidFill>
                <a:latin typeface="Arial"/>
                <a:cs typeface="Arial"/>
              </a:rPr>
              <a:t>H</a:t>
            </a:r>
            <a:r>
              <a:rPr lang="en-NZ" sz="1600" dirty="0" smtClean="0">
                <a:solidFill>
                  <a:srgbClr val="4D4D4D"/>
                </a:solidFill>
                <a:latin typeface="Arial"/>
                <a:cs typeface="Arial"/>
              </a:rPr>
              <a:t>istological type</a:t>
            </a:r>
          </a:p>
          <a:p>
            <a:pPr marL="203200" indent="-203200" fontAlgn="auto">
              <a:lnSpc>
                <a:spcPts val="1600"/>
              </a:lnSpc>
              <a:spcBef>
                <a:spcPts val="0"/>
              </a:spcBef>
              <a:spcAft>
                <a:spcPts val="400"/>
              </a:spcAft>
              <a:buFont typeface="Arial" pitchFamily="34" charset="0"/>
              <a:buChar char="•"/>
              <a:defRPr/>
            </a:pPr>
            <a:r>
              <a:rPr lang="en-NZ" sz="1600" dirty="0">
                <a:solidFill>
                  <a:srgbClr val="4D4D4D"/>
                </a:solidFill>
                <a:latin typeface="Arial"/>
                <a:cs typeface="Arial"/>
              </a:rPr>
              <a:t>T</a:t>
            </a:r>
            <a:r>
              <a:rPr lang="en-NZ" sz="1600" dirty="0" smtClean="0">
                <a:solidFill>
                  <a:srgbClr val="4D4D4D"/>
                </a:solidFill>
                <a:latin typeface="Arial"/>
                <a:cs typeface="Arial"/>
              </a:rPr>
              <a:t>umour localisation</a:t>
            </a:r>
            <a:endParaRPr lang="en-GB" sz="1600" dirty="0">
              <a:solidFill>
                <a:srgbClr val="4D4D4D"/>
              </a:solidFill>
              <a:latin typeface="Arial"/>
              <a:cs typeface="Arial"/>
            </a:endParaRPr>
          </a:p>
        </p:txBody>
      </p:sp>
      <p:sp>
        <p:nvSpPr>
          <p:cNvPr id="24" name="Text Placeholder 15"/>
          <p:cNvSpPr>
            <a:spLocks noGrp="1"/>
          </p:cNvSpPr>
          <p:nvPr>
            <p:ph type="body" sz="quarter" idx="10"/>
          </p:nvPr>
        </p:nvSpPr>
        <p:spPr>
          <a:xfrm>
            <a:off x="365125" y="6096000"/>
            <a:ext cx="4591202" cy="487363"/>
          </a:xfrm>
        </p:spPr>
        <p:txBody>
          <a:bodyPr/>
          <a:lstStyle/>
          <a:p>
            <a:r>
              <a:rPr lang="en-GB" dirty="0" smtClean="0"/>
              <a:t>*ECC (epirubicin </a:t>
            </a:r>
            <a:r>
              <a:rPr lang="en-GB" dirty="0"/>
              <a:t>50 mg/m</a:t>
            </a:r>
            <a:r>
              <a:rPr lang="en-GB" baseline="30000" dirty="0"/>
              <a:t>2</a:t>
            </a:r>
            <a:r>
              <a:rPr lang="en-GB" dirty="0"/>
              <a:t> </a:t>
            </a:r>
            <a:r>
              <a:rPr lang="en-GB" dirty="0" smtClean="0"/>
              <a:t>D1</a:t>
            </a:r>
            <a:r>
              <a:rPr lang="en-GB" dirty="0"/>
              <a:t>; </a:t>
            </a:r>
            <a:r>
              <a:rPr lang="en-GB" dirty="0" smtClean="0"/>
              <a:t>cisplatin </a:t>
            </a:r>
            <a:r>
              <a:rPr lang="en-GB" dirty="0"/>
              <a:t>60 mg/m</a:t>
            </a:r>
            <a:r>
              <a:rPr lang="en-GB" baseline="30000" dirty="0"/>
              <a:t>2</a:t>
            </a:r>
            <a:r>
              <a:rPr lang="en-GB" dirty="0"/>
              <a:t> </a:t>
            </a:r>
            <a:r>
              <a:rPr lang="en-GB" dirty="0" smtClean="0"/>
              <a:t>D1</a:t>
            </a:r>
            <a:r>
              <a:rPr lang="en-GB" dirty="0"/>
              <a:t>; c</a:t>
            </a:r>
            <a:r>
              <a:rPr lang="en-GB" dirty="0" smtClean="0"/>
              <a:t>apecitabine </a:t>
            </a:r>
            <a:r>
              <a:rPr lang="en-GB" dirty="0"/>
              <a:t>1000 mg/m</a:t>
            </a:r>
            <a:r>
              <a:rPr lang="en-GB" baseline="30000" dirty="0"/>
              <a:t>2</a:t>
            </a:r>
            <a:r>
              <a:rPr lang="en-GB" dirty="0"/>
              <a:t> </a:t>
            </a:r>
            <a:r>
              <a:rPr lang="en-GB" dirty="0" smtClean="0"/>
              <a:t>BID D1–14) or EOC (epirubicin </a:t>
            </a:r>
            <a:r>
              <a:rPr lang="en-GB" dirty="0"/>
              <a:t>50 mg/m</a:t>
            </a:r>
            <a:r>
              <a:rPr lang="en-GB" baseline="30000" dirty="0"/>
              <a:t>2</a:t>
            </a:r>
            <a:r>
              <a:rPr lang="en-GB" dirty="0"/>
              <a:t> </a:t>
            </a:r>
            <a:r>
              <a:rPr lang="en-GB" dirty="0" smtClean="0"/>
              <a:t>D1, oxaliplatin 130 </a:t>
            </a:r>
            <a:r>
              <a:rPr lang="en-GB" dirty="0"/>
              <a:t>mg/m</a:t>
            </a:r>
            <a:r>
              <a:rPr lang="en-GB" baseline="30000" dirty="0"/>
              <a:t>2</a:t>
            </a:r>
            <a:r>
              <a:rPr lang="en-GB" dirty="0"/>
              <a:t> D</a:t>
            </a:r>
            <a:r>
              <a:rPr lang="en-GB" dirty="0" smtClean="0"/>
              <a:t>1, capecitabine </a:t>
            </a:r>
            <a:r>
              <a:rPr lang="en-GB" dirty="0"/>
              <a:t>625 mg/m</a:t>
            </a:r>
            <a:r>
              <a:rPr lang="en-GB" baseline="30000" dirty="0"/>
              <a:t>2</a:t>
            </a:r>
            <a:r>
              <a:rPr lang="en-GB" dirty="0"/>
              <a:t> </a:t>
            </a:r>
            <a:r>
              <a:rPr lang="en-GB" dirty="0" smtClean="0"/>
              <a:t>BID D1–21); </a:t>
            </a:r>
            <a:r>
              <a:rPr lang="en-NZ" altLang="zh-CN" baseline="30000" dirty="0" smtClean="0">
                <a:ea typeface="SimSun" pitchFamily="2" charset="-122"/>
              </a:rPr>
              <a:t>†</a:t>
            </a:r>
            <a:r>
              <a:rPr lang="en-GB" dirty="0" smtClean="0"/>
              <a:t>Total/partial </a:t>
            </a:r>
            <a:r>
              <a:rPr lang="en-GB" dirty="0"/>
              <a:t>gastrectomy </a:t>
            </a:r>
            <a:r>
              <a:rPr lang="en-GB" dirty="0" smtClean="0"/>
              <a:t>and </a:t>
            </a:r>
            <a:r>
              <a:rPr lang="en-GB" i="1" dirty="0"/>
              <a:t>en bloc </a:t>
            </a:r>
            <a:r>
              <a:rPr lang="en-GB" dirty="0" smtClean="0"/>
              <a:t>N1 + N2 </a:t>
            </a:r>
            <a:r>
              <a:rPr lang="en-GB" dirty="0"/>
              <a:t>lymph </a:t>
            </a:r>
            <a:r>
              <a:rPr lang="en-GB" dirty="0" smtClean="0"/>
              <a:t>nodes; </a:t>
            </a:r>
            <a:r>
              <a:rPr lang="en-NZ" altLang="zh-CN" baseline="30000" dirty="0" smtClean="0">
                <a:ea typeface="SimSun" pitchFamily="2" charset="-122"/>
              </a:rPr>
              <a:t>‡</a:t>
            </a:r>
            <a:r>
              <a:rPr lang="en-NZ" dirty="0" smtClean="0"/>
              <a:t>cisplatin </a:t>
            </a:r>
            <a:r>
              <a:rPr lang="en-NZ" dirty="0"/>
              <a:t>20 mg/m</a:t>
            </a:r>
            <a:r>
              <a:rPr lang="en-NZ" baseline="30000" dirty="0"/>
              <a:t>2</a:t>
            </a:r>
            <a:r>
              <a:rPr lang="en-NZ" dirty="0"/>
              <a:t> </a:t>
            </a:r>
            <a:r>
              <a:rPr lang="en-NZ" dirty="0" err="1" smtClean="0"/>
              <a:t>qw</a:t>
            </a:r>
            <a:r>
              <a:rPr lang="en-NZ" dirty="0" smtClean="0"/>
              <a:t>, capecitabine </a:t>
            </a:r>
            <a:r>
              <a:rPr lang="en-NZ" dirty="0"/>
              <a:t>575 mg/m</a:t>
            </a:r>
            <a:r>
              <a:rPr lang="en-NZ" baseline="30000" dirty="0"/>
              <a:t>2</a:t>
            </a:r>
            <a:r>
              <a:rPr lang="en-NZ" dirty="0"/>
              <a:t> </a:t>
            </a:r>
            <a:r>
              <a:rPr lang="en-NZ" dirty="0" smtClean="0"/>
              <a:t>BID.</a:t>
            </a:r>
            <a:endParaRPr lang="en-GB" dirty="0"/>
          </a:p>
        </p:txBody>
      </p:sp>
      <p:sp>
        <p:nvSpPr>
          <p:cNvPr id="25" name="AutoShape 8"/>
          <p:cNvSpPr>
            <a:spLocks noChangeArrowheads="1"/>
          </p:cNvSpPr>
          <p:nvPr/>
        </p:nvSpPr>
        <p:spPr bwMode="auto">
          <a:xfrm rot="5400000">
            <a:off x="5890400" y="4261750"/>
            <a:ext cx="1080000" cy="576064"/>
          </a:xfrm>
          <a:prstGeom prst="rect">
            <a:avLst/>
          </a:prstGeom>
          <a:solidFill>
            <a:schemeClr val="accent2"/>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en-GB" altLang="zh-CN" dirty="0" smtClean="0">
                <a:solidFill>
                  <a:srgbClr val="4D4D4D"/>
                </a:solidFill>
                <a:latin typeface="Arial"/>
                <a:ea typeface="SimSun" pitchFamily="2" charset="-122"/>
                <a:cs typeface="Arial"/>
              </a:rPr>
              <a:t>Surgery</a:t>
            </a:r>
            <a:r>
              <a:rPr lang="en-NZ" altLang="zh-CN" baseline="30000" dirty="0">
                <a:solidFill>
                  <a:srgbClr val="4D4D4D"/>
                </a:solidFill>
                <a:latin typeface="Arial"/>
                <a:ea typeface="SimSun" pitchFamily="2" charset="-122"/>
                <a:cs typeface="Arial"/>
              </a:rPr>
              <a:t>†</a:t>
            </a:r>
            <a:endParaRPr lang="en-GB" altLang="zh-CN" baseline="30000" dirty="0">
              <a:solidFill>
                <a:srgbClr val="4D4D4D"/>
              </a:solidFill>
              <a:latin typeface="Arial"/>
              <a:ea typeface="SimSun" pitchFamily="2" charset="-122"/>
              <a:cs typeface="Arial"/>
            </a:endParaRPr>
          </a:p>
        </p:txBody>
      </p:sp>
      <p:sp>
        <p:nvSpPr>
          <p:cNvPr id="26" name="Rectangle 9"/>
          <p:cNvSpPr txBox="1">
            <a:spLocks noChangeArrowheads="1"/>
          </p:cNvSpPr>
          <p:nvPr/>
        </p:nvSpPr>
        <p:spPr bwMode="auto">
          <a:xfrm>
            <a:off x="724362" y="4939969"/>
            <a:ext cx="2323647" cy="721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a:t>
            </a:r>
          </a:p>
          <a:p>
            <a:pPr>
              <a:buClr>
                <a:srgbClr val="043882"/>
              </a:buClr>
            </a:pPr>
            <a:r>
              <a:rPr lang="en-GB" kern="0" dirty="0" smtClean="0"/>
              <a:t>OS</a:t>
            </a:r>
          </a:p>
          <a:p>
            <a:pPr marL="0" indent="0">
              <a:buClr>
                <a:srgbClr val="043882"/>
              </a:buClr>
              <a:buFontTx/>
              <a:buNone/>
            </a:pPr>
            <a:endParaRPr lang="en-GB" kern="0" dirty="0" smtClean="0"/>
          </a:p>
        </p:txBody>
      </p:sp>
      <p:sp>
        <p:nvSpPr>
          <p:cNvPr id="27" name="Content Placeholder 26"/>
          <p:cNvSpPr txBox="1">
            <a:spLocks/>
          </p:cNvSpPr>
          <p:nvPr/>
        </p:nvSpPr>
        <p:spPr>
          <a:xfrm>
            <a:off x="5041621" y="5103259"/>
            <a:ext cx="4130675" cy="72192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PFS</a:t>
            </a:r>
          </a:p>
          <a:p>
            <a:pPr>
              <a:buClr>
                <a:srgbClr val="043882"/>
              </a:buClr>
            </a:pPr>
            <a:r>
              <a:rPr lang="en-GB" kern="0" dirty="0" smtClean="0"/>
              <a:t>Safety, </a:t>
            </a:r>
            <a:r>
              <a:rPr lang="en-GB" kern="0" dirty="0" err="1" smtClean="0"/>
              <a:t>QoL</a:t>
            </a:r>
            <a:endParaRPr lang="en-GB" kern="0" dirty="0" smtClean="0"/>
          </a:p>
        </p:txBody>
      </p:sp>
    </p:spTree>
    <p:custDataLst>
      <p:tags r:id="rId1"/>
    </p:custDataLst>
    <p:extLst>
      <p:ext uri="{BB962C8B-B14F-4D97-AF65-F5344CB8AC3E}">
        <p14:creationId xmlns:p14="http://schemas.microsoft.com/office/powerpoint/2010/main" val="2049595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LBA-002</a:t>
            </a:r>
            <a:r>
              <a:rPr lang="en-GB" dirty="0"/>
              <a:t>: A </a:t>
            </a:r>
            <a:r>
              <a:rPr lang="en-GB" dirty="0" err="1"/>
              <a:t>multicenter</a:t>
            </a:r>
            <a:r>
              <a:rPr lang="en-GB" dirty="0"/>
              <a:t> randomized phase III trial of neo-adjuvant chemotherapy followed by surgery and chemotherapy or by surgery and </a:t>
            </a:r>
            <a:r>
              <a:rPr lang="en-GB" dirty="0" err="1"/>
              <a:t>chemoradiotherapy</a:t>
            </a:r>
            <a:r>
              <a:rPr lang="en-GB" dirty="0"/>
              <a:t> in </a:t>
            </a:r>
            <a:r>
              <a:rPr lang="en-GB" dirty="0" err="1"/>
              <a:t>resectable</a:t>
            </a:r>
            <a:r>
              <a:rPr lang="en-GB" dirty="0"/>
              <a:t> gastric cancer: First results from the CRITICS </a:t>
            </a:r>
            <a:r>
              <a:rPr lang="en-GB" dirty="0" smtClean="0"/>
              <a:t>study – </a:t>
            </a:r>
            <a:r>
              <a:rPr lang="en-GB" dirty="0" err="1" smtClean="0"/>
              <a:t>Verheij</a:t>
            </a:r>
            <a:r>
              <a:rPr lang="en-GB" dirty="0" smtClean="0"/>
              <a:t> M, </a:t>
            </a:r>
            <a:r>
              <a:rPr lang="en-GB" dirty="0"/>
              <a:t>et </a:t>
            </a:r>
            <a:r>
              <a:rPr lang="en-GB" dirty="0" smtClean="0"/>
              <a:t>al </a:t>
            </a:r>
            <a:endParaRPr lang="en-GB" dirty="0"/>
          </a:p>
        </p:txBody>
      </p:sp>
      <p:sp>
        <p:nvSpPr>
          <p:cNvPr id="7" name="Content Placeholder 6"/>
          <p:cNvSpPr>
            <a:spLocks noGrp="1"/>
          </p:cNvSpPr>
          <p:nvPr>
            <p:ph idx="1"/>
          </p:nvPr>
        </p:nvSpPr>
        <p:spPr/>
        <p:txBody>
          <a:bodyPr/>
          <a:lstStyle/>
          <a:p>
            <a:pPr marL="0" indent="0">
              <a:buNone/>
            </a:pPr>
            <a:r>
              <a:rPr lang="en-GB" b="1" dirty="0" smtClean="0"/>
              <a:t>Key results</a:t>
            </a:r>
            <a:endParaRPr lang="en-GB" b="1" dirty="0"/>
          </a:p>
        </p:txBody>
      </p:sp>
      <p:sp>
        <p:nvSpPr>
          <p:cNvPr id="15" name="Text Placeholder 14"/>
          <p:cNvSpPr>
            <a:spLocks noGrp="1"/>
          </p:cNvSpPr>
          <p:nvPr>
            <p:ph type="body" sz="quarter" idx="11"/>
          </p:nvPr>
        </p:nvSpPr>
        <p:spPr/>
        <p:txBody>
          <a:bodyPr/>
          <a:lstStyle/>
          <a:p>
            <a:r>
              <a:rPr lang="en-GB" dirty="0" err="1"/>
              <a:t>Verheij</a:t>
            </a:r>
            <a:r>
              <a:rPr lang="en-GB" dirty="0"/>
              <a:t> et </a:t>
            </a:r>
            <a:r>
              <a:rPr lang="en-GB" dirty="0" smtClean="0"/>
              <a:t>al. </a:t>
            </a:r>
            <a:r>
              <a:rPr lang="it-IT" dirty="0"/>
              <a:t>Ann </a:t>
            </a:r>
            <a:r>
              <a:rPr lang="it-IT" dirty="0" err="1"/>
              <a:t>Oncol</a:t>
            </a:r>
            <a:r>
              <a:rPr lang="it-IT" dirty="0"/>
              <a:t> 2016; 27 (</a:t>
            </a:r>
            <a:r>
              <a:rPr lang="it-IT" dirty="0" err="1"/>
              <a:t>suppl</a:t>
            </a:r>
            <a:r>
              <a:rPr lang="it-IT" dirty="0"/>
              <a:t> 2): </a:t>
            </a:r>
            <a:r>
              <a:rPr lang="en-GB" dirty="0" err="1" smtClean="0"/>
              <a:t>abstr</a:t>
            </a:r>
            <a:r>
              <a:rPr lang="en-GB" dirty="0" smtClean="0"/>
              <a:t> LBA-02 </a:t>
            </a:r>
            <a:endParaRPr lang="en-GB" dirty="0"/>
          </a:p>
        </p:txBody>
      </p:sp>
      <p:graphicFrame>
        <p:nvGraphicFramePr>
          <p:cNvPr id="9" name="Group 88"/>
          <p:cNvGraphicFramePr>
            <a:graphicFrameLocks noGrp="1"/>
          </p:cNvGraphicFramePr>
          <p:nvPr>
            <p:extLst>
              <p:ext uri="{D42A27DB-BD31-4B8C-83A1-F6EECF244321}">
                <p14:modId xmlns:p14="http://schemas.microsoft.com/office/powerpoint/2010/main" val="34351272"/>
              </p:ext>
            </p:extLst>
          </p:nvPr>
        </p:nvGraphicFramePr>
        <p:xfrm>
          <a:off x="5766695" y="1955204"/>
          <a:ext cx="3179134" cy="914400"/>
        </p:xfrm>
        <a:graphic>
          <a:graphicData uri="http://schemas.openxmlformats.org/drawingml/2006/table">
            <a:tbl>
              <a:tblPr firstRow="1" bandRow="1">
                <a:tableStyleId>{69012ECD-51FC-41F1-AA8D-1B2483CD663E}</a:tableStyleId>
              </a:tblPr>
              <a:tblGrid>
                <a:gridCol w="1744341"/>
                <a:gridCol w="562924"/>
                <a:gridCol w="871869"/>
              </a:tblGrid>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CRT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noProof="0" dirty="0" smtClean="0">
                          <a:latin typeface="Arial" pitchFamily="34" charset="0"/>
                          <a:cs typeface="Arial" pitchFamily="34" charset="0"/>
                        </a:rPr>
                        <a:t>5-year OS,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noProof="0" dirty="0" smtClean="0">
                          <a:latin typeface="Arial" pitchFamily="34" charset="0"/>
                          <a:cs typeface="Arial" pitchFamily="34" charset="0"/>
                        </a:rPr>
                        <a:t>40.8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Arial" pitchFamily="34" charset="0"/>
                          <a:cs typeface="Arial" pitchFamily="34" charset="0"/>
                        </a:rPr>
                        <a:t>40.9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noProof="0" dirty="0" err="1" smtClean="0">
                          <a:latin typeface="Arial" pitchFamily="34" charset="0"/>
                          <a:cs typeface="Arial" pitchFamily="34" charset="0"/>
                        </a:rPr>
                        <a:t>mOS</a:t>
                      </a:r>
                      <a:r>
                        <a:rPr lang="en-GB" sz="1400" noProof="0" dirty="0" smtClean="0">
                          <a:latin typeface="Arial" pitchFamily="34" charset="0"/>
                          <a:cs typeface="Arial" pitchFamily="34" charset="0"/>
                        </a:rPr>
                        <a:t>, years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noProof="0" dirty="0" smtClean="0">
                          <a:latin typeface="Arial" pitchFamily="34" charset="0"/>
                          <a:cs typeface="Arial" pitchFamily="34" charset="0"/>
                        </a:rPr>
                        <a:t>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smtClean="0">
                          <a:latin typeface="Arial" pitchFamily="34" charset="0"/>
                          <a:cs typeface="Arial" pitchFamily="34" charset="0"/>
                        </a:rPr>
                        <a:t>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bl>
          </a:graphicData>
        </a:graphic>
      </p:graphicFrame>
      <p:grpSp>
        <p:nvGrpSpPr>
          <p:cNvPr id="13" name="Group 12"/>
          <p:cNvGrpSpPr>
            <a:grpSpLocks noChangeAspect="1"/>
          </p:cNvGrpSpPr>
          <p:nvPr/>
        </p:nvGrpSpPr>
        <p:grpSpPr>
          <a:xfrm>
            <a:off x="254484" y="1610472"/>
            <a:ext cx="7557953" cy="4156405"/>
            <a:chOff x="1013053" y="1628467"/>
            <a:chExt cx="5847331" cy="3215663"/>
          </a:xfrm>
        </p:grpSpPr>
        <p:sp>
          <p:nvSpPr>
            <p:cNvPr id="12" name="TextBox 11"/>
            <p:cNvSpPr txBox="1"/>
            <p:nvPr/>
          </p:nvSpPr>
          <p:spPr>
            <a:xfrm>
              <a:off x="1554519" y="1628467"/>
              <a:ext cx="4532244" cy="261927"/>
            </a:xfrm>
            <a:prstGeom prst="rect">
              <a:avLst/>
            </a:prstGeom>
            <a:noFill/>
          </p:spPr>
          <p:txBody>
            <a:bodyPr wrap="square" rtlCol="0">
              <a:spAutoFit/>
            </a:bodyPr>
            <a:lstStyle/>
            <a:p>
              <a:pPr algn="ctr" fontAlgn="auto">
                <a:spcBef>
                  <a:spcPts val="0"/>
                </a:spcBef>
                <a:spcAft>
                  <a:spcPts val="0"/>
                </a:spcAft>
              </a:pPr>
              <a:r>
                <a:rPr lang="en-NZ" sz="1600" b="1" dirty="0" smtClean="0">
                  <a:solidFill>
                    <a:srgbClr val="4D4D4D"/>
                  </a:solidFill>
                  <a:latin typeface="Arial"/>
                  <a:cs typeface="Arial"/>
                </a:rPr>
                <a:t>OS</a:t>
              </a:r>
              <a:endParaRPr lang="en-NZ" sz="1600" b="1" dirty="0">
                <a:solidFill>
                  <a:srgbClr val="4D4D4D"/>
                </a:solidFill>
                <a:latin typeface="Arial"/>
                <a:cs typeface="Arial"/>
              </a:endParaRPr>
            </a:p>
          </p:txBody>
        </p:sp>
        <p:sp>
          <p:nvSpPr>
            <p:cNvPr id="14" name="Freeform 13"/>
            <p:cNvSpPr>
              <a:spLocks/>
            </p:cNvSpPr>
            <p:nvPr/>
          </p:nvSpPr>
          <p:spPr bwMode="auto">
            <a:xfrm>
              <a:off x="1554520" y="1849513"/>
              <a:ext cx="4578572" cy="25191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6" name="Line 6"/>
            <p:cNvSpPr>
              <a:spLocks noChangeShapeType="1"/>
            </p:cNvSpPr>
            <p:nvPr/>
          </p:nvSpPr>
          <p:spPr bwMode="auto">
            <a:xfrm>
              <a:off x="1447763" y="1849512"/>
              <a:ext cx="10675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7" name="Line 7"/>
            <p:cNvSpPr>
              <a:spLocks noChangeShapeType="1"/>
            </p:cNvSpPr>
            <p:nvPr/>
          </p:nvSpPr>
          <p:spPr bwMode="auto">
            <a:xfrm>
              <a:off x="1447763" y="2329564"/>
              <a:ext cx="10675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8" name="Line 8"/>
            <p:cNvSpPr>
              <a:spLocks noChangeShapeType="1"/>
            </p:cNvSpPr>
            <p:nvPr/>
          </p:nvSpPr>
          <p:spPr bwMode="auto">
            <a:xfrm>
              <a:off x="1447763" y="2809615"/>
              <a:ext cx="10675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9" name="Line 9"/>
            <p:cNvSpPr>
              <a:spLocks noChangeShapeType="1"/>
            </p:cNvSpPr>
            <p:nvPr/>
          </p:nvSpPr>
          <p:spPr bwMode="auto">
            <a:xfrm>
              <a:off x="1447763" y="3305569"/>
              <a:ext cx="10675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0" name="Line 10"/>
            <p:cNvSpPr>
              <a:spLocks noChangeShapeType="1"/>
            </p:cNvSpPr>
            <p:nvPr/>
          </p:nvSpPr>
          <p:spPr bwMode="auto">
            <a:xfrm>
              <a:off x="1447763" y="3793571"/>
              <a:ext cx="10675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1" name="Line 11"/>
            <p:cNvSpPr>
              <a:spLocks noChangeShapeType="1"/>
            </p:cNvSpPr>
            <p:nvPr/>
          </p:nvSpPr>
          <p:spPr bwMode="auto">
            <a:xfrm>
              <a:off x="1447763" y="4257721"/>
              <a:ext cx="10675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2" name="Line 12"/>
            <p:cNvSpPr>
              <a:spLocks noChangeShapeType="1"/>
            </p:cNvSpPr>
            <p:nvPr/>
          </p:nvSpPr>
          <p:spPr bwMode="auto">
            <a:xfrm>
              <a:off x="4355827" y="4369035"/>
              <a:ext cx="0" cy="11155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5" name="Line 15"/>
            <p:cNvSpPr>
              <a:spLocks noChangeShapeType="1"/>
            </p:cNvSpPr>
            <p:nvPr/>
          </p:nvSpPr>
          <p:spPr bwMode="auto">
            <a:xfrm>
              <a:off x="5221918" y="4369035"/>
              <a:ext cx="0" cy="11155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6" name="Line 17"/>
            <p:cNvSpPr>
              <a:spLocks noChangeShapeType="1"/>
            </p:cNvSpPr>
            <p:nvPr/>
          </p:nvSpPr>
          <p:spPr bwMode="auto">
            <a:xfrm>
              <a:off x="6139166" y="4369035"/>
              <a:ext cx="0" cy="11155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7" name="Line 18"/>
            <p:cNvSpPr>
              <a:spLocks noChangeShapeType="1"/>
            </p:cNvSpPr>
            <p:nvPr/>
          </p:nvSpPr>
          <p:spPr bwMode="auto">
            <a:xfrm>
              <a:off x="3474726" y="4369035"/>
              <a:ext cx="0" cy="11155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8" name="Line 19"/>
            <p:cNvSpPr>
              <a:spLocks noChangeShapeType="1"/>
            </p:cNvSpPr>
            <p:nvPr/>
          </p:nvSpPr>
          <p:spPr bwMode="auto">
            <a:xfrm>
              <a:off x="2610541" y="4369035"/>
              <a:ext cx="0" cy="11155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9" name="Line 20"/>
            <p:cNvSpPr>
              <a:spLocks noChangeShapeType="1"/>
            </p:cNvSpPr>
            <p:nvPr/>
          </p:nvSpPr>
          <p:spPr bwMode="auto">
            <a:xfrm>
              <a:off x="1732686" y="4369035"/>
              <a:ext cx="0" cy="11155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31" name="TextBox 30"/>
            <p:cNvSpPr txBox="1"/>
            <p:nvPr/>
          </p:nvSpPr>
          <p:spPr>
            <a:xfrm rot="16200000">
              <a:off x="680334" y="2941458"/>
              <a:ext cx="888223" cy="214305"/>
            </a:xfrm>
            <a:prstGeom prst="rect">
              <a:avLst/>
            </a:prstGeom>
            <a:noFill/>
          </p:spPr>
          <p:txBody>
            <a:bodyPr wrap="none" rtlCol="0">
              <a:spAutoFit/>
            </a:bodyPr>
            <a:lstStyle/>
            <a:p>
              <a:pPr algn="ctr"/>
              <a:r>
                <a:rPr lang="en-GB" sz="1200" dirty="0" smtClean="0">
                  <a:solidFill>
                    <a:srgbClr val="363636"/>
                  </a:solidFill>
                  <a:latin typeface="Arial"/>
                  <a:cs typeface="Arial"/>
                </a:rPr>
                <a:t>OS probability</a:t>
              </a:r>
              <a:endParaRPr lang="en-GB" sz="1200" dirty="0">
                <a:solidFill>
                  <a:srgbClr val="363636"/>
                </a:solidFill>
                <a:latin typeface="Arial"/>
                <a:cs typeface="Arial"/>
              </a:endParaRPr>
            </a:p>
          </p:txBody>
        </p:sp>
        <p:sp>
          <p:nvSpPr>
            <p:cNvPr id="32" name="TextBox 31"/>
            <p:cNvSpPr txBox="1"/>
            <p:nvPr/>
          </p:nvSpPr>
          <p:spPr>
            <a:xfrm>
              <a:off x="3532810" y="4629826"/>
              <a:ext cx="759789" cy="214304"/>
            </a:xfrm>
            <a:prstGeom prst="rect">
              <a:avLst/>
            </a:prstGeom>
            <a:noFill/>
          </p:spPr>
          <p:txBody>
            <a:bodyPr wrap="none" rtlCol="0">
              <a:spAutoFit/>
            </a:bodyPr>
            <a:lstStyle/>
            <a:p>
              <a:pPr algn="ctr"/>
              <a:r>
                <a:rPr lang="en-GB" sz="1200" dirty="0" smtClean="0">
                  <a:solidFill>
                    <a:srgbClr val="363636"/>
                  </a:solidFill>
                  <a:latin typeface="Arial"/>
                  <a:cs typeface="Arial"/>
                </a:rPr>
                <a:t>Time, years</a:t>
              </a:r>
              <a:endParaRPr lang="en-GB" sz="1200" dirty="0">
                <a:solidFill>
                  <a:srgbClr val="363636"/>
                </a:solidFill>
                <a:latin typeface="Arial"/>
                <a:cs typeface="Arial"/>
              </a:endParaRPr>
            </a:p>
          </p:txBody>
        </p:sp>
        <p:sp>
          <p:nvSpPr>
            <p:cNvPr id="33" name="TextBox 32"/>
            <p:cNvSpPr txBox="1"/>
            <p:nvPr/>
          </p:nvSpPr>
          <p:spPr>
            <a:xfrm>
              <a:off x="1013053" y="1689988"/>
              <a:ext cx="477776" cy="335592"/>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4D4D4D"/>
                  </a:solidFill>
                  <a:latin typeface="Arial"/>
                  <a:cs typeface="Arial"/>
                </a:rPr>
                <a:t>1.0</a:t>
              </a:r>
              <a:endParaRPr lang="en-GB" sz="1200" dirty="0">
                <a:solidFill>
                  <a:srgbClr val="4D4D4D"/>
                </a:solidFill>
                <a:latin typeface="Arial"/>
                <a:cs typeface="Arial"/>
              </a:endParaRPr>
            </a:p>
          </p:txBody>
        </p:sp>
        <p:sp>
          <p:nvSpPr>
            <p:cNvPr id="34" name="TextBox 33"/>
            <p:cNvSpPr txBox="1"/>
            <p:nvPr/>
          </p:nvSpPr>
          <p:spPr>
            <a:xfrm>
              <a:off x="1013053" y="2160953"/>
              <a:ext cx="477776" cy="335592"/>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4D4D4D"/>
                  </a:solidFill>
                  <a:latin typeface="Arial"/>
                  <a:cs typeface="Arial"/>
                </a:rPr>
                <a:t>0.8</a:t>
              </a:r>
              <a:endParaRPr lang="en-GB" sz="1200" dirty="0">
                <a:solidFill>
                  <a:srgbClr val="4D4D4D"/>
                </a:solidFill>
                <a:latin typeface="Arial"/>
                <a:cs typeface="Arial"/>
              </a:endParaRPr>
            </a:p>
          </p:txBody>
        </p:sp>
        <p:sp>
          <p:nvSpPr>
            <p:cNvPr id="35" name="TextBox 34"/>
            <p:cNvSpPr txBox="1"/>
            <p:nvPr/>
          </p:nvSpPr>
          <p:spPr>
            <a:xfrm>
              <a:off x="1013053" y="2640780"/>
              <a:ext cx="477776" cy="335592"/>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4D4D4D"/>
                  </a:solidFill>
                  <a:latin typeface="Arial"/>
                  <a:cs typeface="Arial"/>
                </a:rPr>
                <a:t>0.6</a:t>
              </a:r>
              <a:endParaRPr lang="en-GB" sz="1200" dirty="0">
                <a:solidFill>
                  <a:srgbClr val="4D4D4D"/>
                </a:solidFill>
                <a:latin typeface="Arial"/>
                <a:cs typeface="Arial"/>
              </a:endParaRPr>
            </a:p>
          </p:txBody>
        </p:sp>
        <p:sp>
          <p:nvSpPr>
            <p:cNvPr id="36" name="TextBox 35"/>
            <p:cNvSpPr txBox="1"/>
            <p:nvPr/>
          </p:nvSpPr>
          <p:spPr>
            <a:xfrm>
              <a:off x="1013053" y="3136510"/>
              <a:ext cx="477776" cy="335592"/>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4D4D4D"/>
                  </a:solidFill>
                  <a:latin typeface="Arial"/>
                  <a:cs typeface="Arial"/>
                </a:rPr>
                <a:t>0.4</a:t>
              </a:r>
              <a:endParaRPr lang="en-GB" sz="1200" dirty="0">
                <a:solidFill>
                  <a:srgbClr val="4D4D4D"/>
                </a:solidFill>
                <a:latin typeface="Arial"/>
                <a:cs typeface="Arial"/>
              </a:endParaRPr>
            </a:p>
          </p:txBody>
        </p:sp>
        <p:sp>
          <p:nvSpPr>
            <p:cNvPr id="37" name="TextBox 36"/>
            <p:cNvSpPr txBox="1"/>
            <p:nvPr/>
          </p:nvSpPr>
          <p:spPr>
            <a:xfrm>
              <a:off x="1013053" y="3624288"/>
              <a:ext cx="477776" cy="335592"/>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4D4D4D"/>
                  </a:solidFill>
                  <a:latin typeface="Arial"/>
                  <a:cs typeface="Arial"/>
                </a:rPr>
                <a:t>0.2</a:t>
              </a:r>
              <a:endParaRPr lang="en-GB" sz="1200" dirty="0">
                <a:solidFill>
                  <a:srgbClr val="4D4D4D"/>
                </a:solidFill>
                <a:latin typeface="Arial"/>
                <a:cs typeface="Arial"/>
              </a:endParaRPr>
            </a:p>
          </p:txBody>
        </p:sp>
        <p:sp>
          <p:nvSpPr>
            <p:cNvPr id="38" name="TextBox 37"/>
            <p:cNvSpPr txBox="1"/>
            <p:nvPr/>
          </p:nvSpPr>
          <p:spPr>
            <a:xfrm>
              <a:off x="1167048" y="4088214"/>
              <a:ext cx="323779" cy="335592"/>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4D4D4D"/>
                  </a:solidFill>
                  <a:latin typeface="Arial"/>
                  <a:cs typeface="Arial"/>
                </a:rPr>
                <a:t>0</a:t>
              </a:r>
              <a:endParaRPr lang="en-GB" sz="1200" dirty="0">
                <a:solidFill>
                  <a:srgbClr val="4D4D4D"/>
                </a:solidFill>
                <a:latin typeface="Arial"/>
                <a:cs typeface="Arial"/>
              </a:endParaRPr>
            </a:p>
          </p:txBody>
        </p:sp>
        <p:sp>
          <p:nvSpPr>
            <p:cNvPr id="40" name="TextBox 39"/>
            <p:cNvSpPr txBox="1"/>
            <p:nvPr/>
          </p:nvSpPr>
          <p:spPr>
            <a:xfrm>
              <a:off x="1575184" y="4439851"/>
              <a:ext cx="323779" cy="335592"/>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0</a:t>
              </a:r>
              <a:endParaRPr lang="en-GB" sz="1200" dirty="0">
                <a:solidFill>
                  <a:srgbClr val="4D4D4D"/>
                </a:solidFill>
                <a:latin typeface="Arial"/>
                <a:cs typeface="Arial"/>
              </a:endParaRPr>
            </a:p>
          </p:txBody>
        </p:sp>
        <p:sp>
          <p:nvSpPr>
            <p:cNvPr id="41" name="TextBox 40"/>
            <p:cNvSpPr txBox="1"/>
            <p:nvPr/>
          </p:nvSpPr>
          <p:spPr>
            <a:xfrm>
              <a:off x="2473172" y="4439851"/>
              <a:ext cx="269625" cy="276999"/>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1</a:t>
              </a:r>
              <a:endParaRPr lang="en-GB" sz="1200" dirty="0">
                <a:solidFill>
                  <a:srgbClr val="4D4D4D"/>
                </a:solidFill>
                <a:latin typeface="Arial"/>
                <a:cs typeface="Arial"/>
              </a:endParaRPr>
            </a:p>
          </p:txBody>
        </p:sp>
        <p:sp>
          <p:nvSpPr>
            <p:cNvPr id="42" name="TextBox 41"/>
            <p:cNvSpPr txBox="1"/>
            <p:nvPr/>
          </p:nvSpPr>
          <p:spPr>
            <a:xfrm>
              <a:off x="3340895" y="4439851"/>
              <a:ext cx="269625" cy="276999"/>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2</a:t>
              </a:r>
              <a:endParaRPr lang="en-GB" sz="1200" dirty="0">
                <a:solidFill>
                  <a:srgbClr val="4D4D4D"/>
                </a:solidFill>
                <a:latin typeface="Arial"/>
                <a:cs typeface="Arial"/>
              </a:endParaRPr>
            </a:p>
          </p:txBody>
        </p:sp>
        <p:sp>
          <p:nvSpPr>
            <p:cNvPr id="44" name="TextBox 43"/>
            <p:cNvSpPr txBox="1"/>
            <p:nvPr/>
          </p:nvSpPr>
          <p:spPr>
            <a:xfrm>
              <a:off x="4223138" y="4439851"/>
              <a:ext cx="269625" cy="276999"/>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3</a:t>
              </a:r>
              <a:endParaRPr lang="en-GB" sz="1200" dirty="0">
                <a:solidFill>
                  <a:srgbClr val="4D4D4D"/>
                </a:solidFill>
                <a:latin typeface="Arial"/>
                <a:cs typeface="Arial"/>
              </a:endParaRPr>
            </a:p>
          </p:txBody>
        </p:sp>
        <p:sp>
          <p:nvSpPr>
            <p:cNvPr id="45" name="TextBox 44"/>
            <p:cNvSpPr txBox="1"/>
            <p:nvPr/>
          </p:nvSpPr>
          <p:spPr>
            <a:xfrm>
              <a:off x="5082077" y="4439851"/>
              <a:ext cx="269625" cy="276999"/>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4</a:t>
              </a:r>
              <a:endParaRPr lang="en-GB" sz="1200" dirty="0">
                <a:solidFill>
                  <a:srgbClr val="4D4D4D"/>
                </a:solidFill>
                <a:latin typeface="Arial"/>
                <a:cs typeface="Arial"/>
              </a:endParaRPr>
            </a:p>
          </p:txBody>
        </p:sp>
        <p:sp>
          <p:nvSpPr>
            <p:cNvPr id="47" name="TextBox 46"/>
            <p:cNvSpPr txBox="1"/>
            <p:nvPr/>
          </p:nvSpPr>
          <p:spPr>
            <a:xfrm>
              <a:off x="6003241" y="4439851"/>
              <a:ext cx="269625" cy="276999"/>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5</a:t>
              </a:r>
              <a:endParaRPr lang="en-GB" sz="1200" dirty="0">
                <a:solidFill>
                  <a:srgbClr val="4D4D4D"/>
                </a:solidFill>
                <a:latin typeface="Arial"/>
                <a:cs typeface="Arial"/>
              </a:endParaRPr>
            </a:p>
          </p:txBody>
        </p:sp>
        <p:sp>
          <p:nvSpPr>
            <p:cNvPr id="48" name="TextBox 47"/>
            <p:cNvSpPr txBox="1"/>
            <p:nvPr/>
          </p:nvSpPr>
          <p:spPr>
            <a:xfrm>
              <a:off x="1614261" y="3938777"/>
              <a:ext cx="439543" cy="461665"/>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395</a:t>
              </a:r>
            </a:p>
            <a:p>
              <a:pPr algn="ctr" fontAlgn="auto">
                <a:spcBef>
                  <a:spcPts val="0"/>
                </a:spcBef>
                <a:spcAft>
                  <a:spcPts val="0"/>
                </a:spcAft>
              </a:pPr>
              <a:r>
                <a:rPr lang="en-GB" sz="1200" dirty="0" smtClean="0">
                  <a:solidFill>
                    <a:srgbClr val="4D4D4D"/>
                  </a:solidFill>
                  <a:latin typeface="Arial"/>
                  <a:cs typeface="Arial"/>
                </a:rPr>
                <a:t>393</a:t>
              </a:r>
              <a:endParaRPr lang="en-GB" sz="1200" dirty="0">
                <a:solidFill>
                  <a:srgbClr val="4D4D4D"/>
                </a:solidFill>
                <a:latin typeface="Arial"/>
                <a:cs typeface="Arial"/>
              </a:endParaRPr>
            </a:p>
          </p:txBody>
        </p:sp>
        <p:sp>
          <p:nvSpPr>
            <p:cNvPr id="49" name="TextBox 48"/>
            <p:cNvSpPr txBox="1"/>
            <p:nvPr/>
          </p:nvSpPr>
          <p:spPr>
            <a:xfrm>
              <a:off x="2314755" y="3938777"/>
              <a:ext cx="439543" cy="461665"/>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294</a:t>
              </a:r>
            </a:p>
            <a:p>
              <a:pPr algn="ctr" fontAlgn="auto">
                <a:spcBef>
                  <a:spcPts val="0"/>
                </a:spcBef>
                <a:spcAft>
                  <a:spcPts val="0"/>
                </a:spcAft>
              </a:pPr>
              <a:r>
                <a:rPr lang="en-GB" sz="1200" dirty="0" smtClean="0">
                  <a:solidFill>
                    <a:srgbClr val="4D4D4D"/>
                  </a:solidFill>
                  <a:latin typeface="Arial"/>
                  <a:cs typeface="Arial"/>
                </a:rPr>
                <a:t>290</a:t>
              </a:r>
              <a:endParaRPr lang="en-GB" sz="1200" dirty="0">
                <a:solidFill>
                  <a:srgbClr val="4D4D4D"/>
                </a:solidFill>
                <a:latin typeface="Arial"/>
                <a:cs typeface="Arial"/>
              </a:endParaRPr>
            </a:p>
          </p:txBody>
        </p:sp>
        <p:sp>
          <p:nvSpPr>
            <p:cNvPr id="50" name="TextBox 49"/>
            <p:cNvSpPr txBox="1"/>
            <p:nvPr/>
          </p:nvSpPr>
          <p:spPr>
            <a:xfrm>
              <a:off x="3159865" y="3938777"/>
              <a:ext cx="439544" cy="461665"/>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211</a:t>
              </a:r>
            </a:p>
            <a:p>
              <a:pPr algn="ctr" fontAlgn="auto">
                <a:spcBef>
                  <a:spcPts val="0"/>
                </a:spcBef>
                <a:spcAft>
                  <a:spcPts val="0"/>
                </a:spcAft>
              </a:pPr>
              <a:r>
                <a:rPr lang="en-GB" sz="1200" dirty="0" smtClean="0">
                  <a:solidFill>
                    <a:srgbClr val="4D4D4D"/>
                  </a:solidFill>
                  <a:latin typeface="Arial"/>
                  <a:cs typeface="Arial"/>
                </a:rPr>
                <a:t>197</a:t>
              </a:r>
              <a:endParaRPr lang="en-GB" sz="1200" dirty="0">
                <a:solidFill>
                  <a:srgbClr val="4D4D4D"/>
                </a:solidFill>
                <a:latin typeface="Arial"/>
                <a:cs typeface="Arial"/>
              </a:endParaRPr>
            </a:p>
          </p:txBody>
        </p:sp>
        <p:sp>
          <p:nvSpPr>
            <p:cNvPr id="51" name="TextBox 50"/>
            <p:cNvSpPr txBox="1"/>
            <p:nvPr/>
          </p:nvSpPr>
          <p:spPr>
            <a:xfrm>
              <a:off x="4027606" y="3938777"/>
              <a:ext cx="439543" cy="461665"/>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137</a:t>
              </a:r>
            </a:p>
            <a:p>
              <a:pPr algn="ctr" fontAlgn="auto">
                <a:spcBef>
                  <a:spcPts val="0"/>
                </a:spcBef>
                <a:spcAft>
                  <a:spcPts val="0"/>
                </a:spcAft>
              </a:pPr>
              <a:r>
                <a:rPr lang="en-GB" sz="1200" dirty="0" smtClean="0">
                  <a:solidFill>
                    <a:srgbClr val="4D4D4D"/>
                  </a:solidFill>
                  <a:latin typeface="Arial"/>
                  <a:cs typeface="Arial"/>
                </a:rPr>
                <a:t>134</a:t>
              </a:r>
              <a:endParaRPr lang="en-GB" sz="1200" dirty="0">
                <a:solidFill>
                  <a:srgbClr val="4D4D4D"/>
                </a:solidFill>
                <a:latin typeface="Arial"/>
                <a:cs typeface="Arial"/>
              </a:endParaRPr>
            </a:p>
          </p:txBody>
        </p:sp>
        <p:sp>
          <p:nvSpPr>
            <p:cNvPr id="52" name="TextBox 51"/>
            <p:cNvSpPr txBox="1"/>
            <p:nvPr/>
          </p:nvSpPr>
          <p:spPr>
            <a:xfrm>
              <a:off x="4855739" y="3938777"/>
              <a:ext cx="439544" cy="461665"/>
            </a:xfrm>
            <a:prstGeom prst="rect">
              <a:avLst/>
            </a:prstGeom>
            <a:noFill/>
          </p:spPr>
          <p:txBody>
            <a:bodyPr wrap="none" rtlCol="0" anchor="t" anchorCtr="0">
              <a:spAutoFit/>
            </a:bodyPr>
            <a:lstStyle/>
            <a:p>
              <a:pPr algn="r" fontAlgn="auto">
                <a:spcBef>
                  <a:spcPts val="0"/>
                </a:spcBef>
                <a:spcAft>
                  <a:spcPts val="0"/>
                </a:spcAft>
              </a:pPr>
              <a:r>
                <a:rPr lang="en-GB" sz="1200" dirty="0" smtClean="0">
                  <a:solidFill>
                    <a:srgbClr val="4D4D4D"/>
                  </a:solidFill>
                  <a:latin typeface="Arial"/>
                  <a:cs typeface="Arial"/>
                </a:rPr>
                <a:t>96</a:t>
              </a:r>
            </a:p>
            <a:p>
              <a:pPr algn="r" fontAlgn="auto">
                <a:spcBef>
                  <a:spcPts val="0"/>
                </a:spcBef>
                <a:spcAft>
                  <a:spcPts val="0"/>
                </a:spcAft>
              </a:pPr>
              <a:r>
                <a:rPr lang="en-GB" sz="1200" dirty="0" smtClean="0">
                  <a:solidFill>
                    <a:srgbClr val="4D4D4D"/>
                  </a:solidFill>
                  <a:latin typeface="Arial"/>
                  <a:cs typeface="Arial"/>
                </a:rPr>
                <a:t>102</a:t>
              </a:r>
              <a:endParaRPr lang="en-GB" sz="1200" dirty="0">
                <a:solidFill>
                  <a:srgbClr val="4D4D4D"/>
                </a:solidFill>
                <a:latin typeface="Arial"/>
                <a:cs typeface="Arial"/>
              </a:endParaRPr>
            </a:p>
          </p:txBody>
        </p:sp>
        <p:sp>
          <p:nvSpPr>
            <p:cNvPr id="53" name="TextBox 52"/>
            <p:cNvSpPr txBox="1"/>
            <p:nvPr/>
          </p:nvSpPr>
          <p:spPr>
            <a:xfrm>
              <a:off x="5897327" y="3938777"/>
              <a:ext cx="354584" cy="461665"/>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62</a:t>
              </a:r>
            </a:p>
            <a:p>
              <a:pPr algn="ctr" fontAlgn="auto">
                <a:spcBef>
                  <a:spcPts val="0"/>
                </a:spcBef>
                <a:spcAft>
                  <a:spcPts val="0"/>
                </a:spcAft>
              </a:pPr>
              <a:r>
                <a:rPr lang="en-GB" sz="1200" dirty="0" smtClean="0">
                  <a:solidFill>
                    <a:srgbClr val="4D4D4D"/>
                  </a:solidFill>
                  <a:latin typeface="Arial"/>
                  <a:cs typeface="Arial"/>
                </a:rPr>
                <a:t>61</a:t>
              </a:r>
              <a:endParaRPr lang="en-GB" sz="1200" dirty="0">
                <a:solidFill>
                  <a:srgbClr val="4D4D4D"/>
                </a:solidFill>
                <a:latin typeface="Arial"/>
                <a:cs typeface="Arial"/>
              </a:endParaRPr>
            </a:p>
          </p:txBody>
        </p:sp>
        <p:sp>
          <p:nvSpPr>
            <p:cNvPr id="54" name="TextBox 53"/>
            <p:cNvSpPr txBox="1"/>
            <p:nvPr/>
          </p:nvSpPr>
          <p:spPr>
            <a:xfrm>
              <a:off x="6251912" y="3938777"/>
              <a:ext cx="497700" cy="461665"/>
            </a:xfrm>
            <a:prstGeom prst="rect">
              <a:avLst/>
            </a:prstGeom>
            <a:noFill/>
          </p:spPr>
          <p:txBody>
            <a:bodyPr wrap="none" rtlCol="0" anchor="t" anchorCtr="0">
              <a:spAutoFit/>
            </a:bodyPr>
            <a:lstStyle/>
            <a:p>
              <a:pPr fontAlgn="auto">
                <a:spcBef>
                  <a:spcPts val="0"/>
                </a:spcBef>
                <a:spcAft>
                  <a:spcPts val="0"/>
                </a:spcAft>
              </a:pPr>
              <a:r>
                <a:rPr lang="en-GB" sz="1200" dirty="0" smtClean="0">
                  <a:solidFill>
                    <a:srgbClr val="4D4D4D"/>
                  </a:solidFill>
                  <a:latin typeface="Arial"/>
                  <a:cs typeface="Arial"/>
                </a:rPr>
                <a:t>CRT</a:t>
              </a:r>
            </a:p>
            <a:p>
              <a:pPr fontAlgn="auto">
                <a:spcBef>
                  <a:spcPts val="0"/>
                </a:spcBef>
                <a:spcAft>
                  <a:spcPts val="0"/>
                </a:spcAft>
              </a:pPr>
              <a:r>
                <a:rPr lang="en-GB" sz="1200" dirty="0" smtClean="0">
                  <a:solidFill>
                    <a:srgbClr val="4D4D4D"/>
                  </a:solidFill>
                  <a:latin typeface="Arial"/>
                  <a:cs typeface="Arial"/>
                </a:rPr>
                <a:t>CT</a:t>
              </a:r>
              <a:endParaRPr lang="en-GB" sz="1200" dirty="0">
                <a:solidFill>
                  <a:srgbClr val="4D4D4D"/>
                </a:solidFill>
                <a:latin typeface="Arial"/>
                <a:cs typeface="Arial"/>
              </a:endParaRPr>
            </a:p>
          </p:txBody>
        </p:sp>
        <p:sp>
          <p:nvSpPr>
            <p:cNvPr id="55" name="TextBox 54"/>
            <p:cNvSpPr txBox="1"/>
            <p:nvPr/>
          </p:nvSpPr>
          <p:spPr>
            <a:xfrm>
              <a:off x="6165630" y="3139993"/>
              <a:ext cx="694754" cy="261927"/>
            </a:xfrm>
            <a:prstGeom prst="rect">
              <a:avLst/>
            </a:prstGeom>
            <a:noFill/>
          </p:spPr>
          <p:txBody>
            <a:bodyPr wrap="none" rtlCol="0" anchor="t" anchorCtr="0">
              <a:spAutoFit/>
            </a:bodyPr>
            <a:lstStyle/>
            <a:p>
              <a:pPr algn="r" fontAlgn="auto">
                <a:spcBef>
                  <a:spcPts val="0"/>
                </a:spcBef>
                <a:spcAft>
                  <a:spcPts val="0"/>
                </a:spcAft>
              </a:pPr>
              <a:r>
                <a:rPr lang="en-GB" sz="1600" dirty="0" smtClean="0">
                  <a:solidFill>
                    <a:srgbClr val="4D4D4D"/>
                  </a:solidFill>
                  <a:latin typeface="Arial"/>
                  <a:cs typeface="Arial"/>
                </a:rPr>
                <a:t>*p=0.99</a:t>
              </a:r>
              <a:endParaRPr lang="en-GB" sz="1600" dirty="0">
                <a:solidFill>
                  <a:srgbClr val="4D4D4D"/>
                </a:solidFill>
                <a:latin typeface="Arial"/>
                <a:cs typeface="Arial"/>
              </a:endParaRPr>
            </a:p>
          </p:txBody>
        </p:sp>
        <p:sp>
          <p:nvSpPr>
            <p:cNvPr id="4" name="Freeform 2"/>
            <p:cNvSpPr>
              <a:spLocks/>
            </p:cNvSpPr>
            <p:nvPr/>
          </p:nvSpPr>
          <p:spPr bwMode="auto">
            <a:xfrm>
              <a:off x="1720150" y="1829634"/>
              <a:ext cx="4366613" cy="1476000"/>
            </a:xfrm>
            <a:custGeom>
              <a:avLst/>
              <a:gdLst>
                <a:gd name="T0" fmla="*/ 314 w 344"/>
                <a:gd name="T1" fmla="*/ 111 h 113"/>
                <a:gd name="T2" fmla="*/ 299 w 344"/>
                <a:gd name="T3" fmla="*/ 109 h 113"/>
                <a:gd name="T4" fmla="*/ 280 w 344"/>
                <a:gd name="T5" fmla="*/ 107 h 113"/>
                <a:gd name="T6" fmla="*/ 278 w 344"/>
                <a:gd name="T7" fmla="*/ 105 h 113"/>
                <a:gd name="T8" fmla="*/ 272 w 344"/>
                <a:gd name="T9" fmla="*/ 103 h 113"/>
                <a:gd name="T10" fmla="*/ 268 w 344"/>
                <a:gd name="T11" fmla="*/ 100 h 113"/>
                <a:gd name="T12" fmla="*/ 257 w 344"/>
                <a:gd name="T13" fmla="*/ 99 h 113"/>
                <a:gd name="T14" fmla="*/ 239 w 344"/>
                <a:gd name="T15" fmla="*/ 98 h 113"/>
                <a:gd name="T16" fmla="*/ 234 w 344"/>
                <a:gd name="T17" fmla="*/ 96 h 113"/>
                <a:gd name="T18" fmla="*/ 217 w 344"/>
                <a:gd name="T19" fmla="*/ 95 h 113"/>
                <a:gd name="T20" fmla="*/ 209 w 344"/>
                <a:gd name="T21" fmla="*/ 92 h 113"/>
                <a:gd name="T22" fmla="*/ 191 w 344"/>
                <a:gd name="T23" fmla="*/ 91 h 113"/>
                <a:gd name="T24" fmla="*/ 187 w 344"/>
                <a:gd name="T25" fmla="*/ 88 h 113"/>
                <a:gd name="T26" fmla="*/ 183 w 344"/>
                <a:gd name="T27" fmla="*/ 87 h 113"/>
                <a:gd name="T28" fmla="*/ 178 w 344"/>
                <a:gd name="T29" fmla="*/ 85 h 113"/>
                <a:gd name="T30" fmla="*/ 172 w 344"/>
                <a:gd name="T31" fmla="*/ 84 h 113"/>
                <a:gd name="T32" fmla="*/ 164 w 344"/>
                <a:gd name="T33" fmla="*/ 82 h 113"/>
                <a:gd name="T34" fmla="*/ 159 w 344"/>
                <a:gd name="T35" fmla="*/ 80 h 113"/>
                <a:gd name="T36" fmla="*/ 153 w 344"/>
                <a:gd name="T37" fmla="*/ 78 h 113"/>
                <a:gd name="T38" fmla="*/ 148 w 344"/>
                <a:gd name="T39" fmla="*/ 77 h 113"/>
                <a:gd name="T40" fmla="*/ 141 w 344"/>
                <a:gd name="T41" fmla="*/ 73 h 113"/>
                <a:gd name="T42" fmla="*/ 133 w 344"/>
                <a:gd name="T43" fmla="*/ 71 h 113"/>
                <a:gd name="T44" fmla="*/ 124 w 344"/>
                <a:gd name="T45" fmla="*/ 69 h 113"/>
                <a:gd name="T46" fmla="*/ 113 w 344"/>
                <a:gd name="T47" fmla="*/ 66 h 113"/>
                <a:gd name="T48" fmla="*/ 110 w 344"/>
                <a:gd name="T49" fmla="*/ 64 h 113"/>
                <a:gd name="T50" fmla="*/ 103 w 344"/>
                <a:gd name="T51" fmla="*/ 62 h 113"/>
                <a:gd name="T52" fmla="*/ 99 w 344"/>
                <a:gd name="T53" fmla="*/ 59 h 113"/>
                <a:gd name="T54" fmla="*/ 92 w 344"/>
                <a:gd name="T55" fmla="*/ 57 h 113"/>
                <a:gd name="T56" fmla="*/ 85 w 344"/>
                <a:gd name="T57" fmla="*/ 52 h 113"/>
                <a:gd name="T58" fmla="*/ 79 w 344"/>
                <a:gd name="T59" fmla="*/ 50 h 113"/>
                <a:gd name="T60" fmla="*/ 73 w 344"/>
                <a:gd name="T61" fmla="*/ 47 h 113"/>
                <a:gd name="T62" fmla="*/ 67 w 344"/>
                <a:gd name="T63" fmla="*/ 46 h 113"/>
                <a:gd name="T64" fmla="*/ 65 w 344"/>
                <a:gd name="T65" fmla="*/ 42 h 113"/>
                <a:gd name="T66" fmla="*/ 60 w 344"/>
                <a:gd name="T67" fmla="*/ 40 h 113"/>
                <a:gd name="T68" fmla="*/ 57 w 344"/>
                <a:gd name="T69" fmla="*/ 35 h 113"/>
                <a:gd name="T70" fmla="*/ 52 w 344"/>
                <a:gd name="T71" fmla="*/ 32 h 113"/>
                <a:gd name="T72" fmla="*/ 51 w 344"/>
                <a:gd name="T73" fmla="*/ 27 h 113"/>
                <a:gd name="T74" fmla="*/ 46 w 344"/>
                <a:gd name="T75" fmla="*/ 25 h 113"/>
                <a:gd name="T76" fmla="*/ 43 w 344"/>
                <a:gd name="T77" fmla="*/ 20 h 113"/>
                <a:gd name="T78" fmla="*/ 38 w 344"/>
                <a:gd name="T79" fmla="*/ 17 h 113"/>
                <a:gd name="T80" fmla="*/ 35 w 344"/>
                <a:gd name="T81" fmla="*/ 13 h 113"/>
                <a:gd name="T82" fmla="*/ 28 w 344"/>
                <a:gd name="T83" fmla="*/ 11 h 113"/>
                <a:gd name="T84" fmla="*/ 26 w 344"/>
                <a:gd name="T85" fmla="*/ 8 h 113"/>
                <a:gd name="T86" fmla="*/ 19 w 344"/>
                <a:gd name="T87" fmla="*/ 6 h 113"/>
                <a:gd name="T88" fmla="*/ 14 w 344"/>
                <a:gd name="T89" fmla="*/ 3 h 113"/>
                <a:gd name="T90" fmla="*/ 6 w 344"/>
                <a:gd name="T91"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4" h="113">
                  <a:moveTo>
                    <a:pt x="344" y="113"/>
                  </a:moveTo>
                  <a:lnTo>
                    <a:pt x="344" y="111"/>
                  </a:lnTo>
                  <a:lnTo>
                    <a:pt x="314" y="111"/>
                  </a:lnTo>
                  <a:lnTo>
                    <a:pt x="314" y="110"/>
                  </a:lnTo>
                  <a:lnTo>
                    <a:pt x="299" y="110"/>
                  </a:lnTo>
                  <a:lnTo>
                    <a:pt x="299" y="109"/>
                  </a:lnTo>
                  <a:lnTo>
                    <a:pt x="290" y="109"/>
                  </a:lnTo>
                  <a:lnTo>
                    <a:pt x="290" y="107"/>
                  </a:lnTo>
                  <a:lnTo>
                    <a:pt x="280" y="107"/>
                  </a:lnTo>
                  <a:lnTo>
                    <a:pt x="280" y="106"/>
                  </a:lnTo>
                  <a:lnTo>
                    <a:pt x="278" y="106"/>
                  </a:lnTo>
                  <a:lnTo>
                    <a:pt x="278" y="105"/>
                  </a:lnTo>
                  <a:lnTo>
                    <a:pt x="277" y="105"/>
                  </a:lnTo>
                  <a:lnTo>
                    <a:pt x="277" y="103"/>
                  </a:lnTo>
                  <a:lnTo>
                    <a:pt x="272" y="103"/>
                  </a:lnTo>
                  <a:lnTo>
                    <a:pt x="272" y="102"/>
                  </a:lnTo>
                  <a:lnTo>
                    <a:pt x="268" y="102"/>
                  </a:lnTo>
                  <a:lnTo>
                    <a:pt x="268" y="100"/>
                  </a:lnTo>
                  <a:lnTo>
                    <a:pt x="265" y="100"/>
                  </a:lnTo>
                  <a:lnTo>
                    <a:pt x="265" y="99"/>
                  </a:lnTo>
                  <a:lnTo>
                    <a:pt x="257" y="99"/>
                  </a:lnTo>
                  <a:lnTo>
                    <a:pt x="246" y="99"/>
                  </a:lnTo>
                  <a:lnTo>
                    <a:pt x="246" y="98"/>
                  </a:lnTo>
                  <a:lnTo>
                    <a:pt x="239" y="98"/>
                  </a:lnTo>
                  <a:lnTo>
                    <a:pt x="239" y="97"/>
                  </a:lnTo>
                  <a:lnTo>
                    <a:pt x="234" y="97"/>
                  </a:lnTo>
                  <a:lnTo>
                    <a:pt x="234" y="96"/>
                  </a:lnTo>
                  <a:lnTo>
                    <a:pt x="229" y="96"/>
                  </a:lnTo>
                  <a:lnTo>
                    <a:pt x="229" y="95"/>
                  </a:lnTo>
                  <a:lnTo>
                    <a:pt x="217" y="95"/>
                  </a:lnTo>
                  <a:lnTo>
                    <a:pt x="217" y="93"/>
                  </a:lnTo>
                  <a:lnTo>
                    <a:pt x="209" y="93"/>
                  </a:lnTo>
                  <a:lnTo>
                    <a:pt x="209" y="92"/>
                  </a:lnTo>
                  <a:lnTo>
                    <a:pt x="204" y="92"/>
                  </a:lnTo>
                  <a:lnTo>
                    <a:pt x="204" y="91"/>
                  </a:lnTo>
                  <a:lnTo>
                    <a:pt x="191" y="91"/>
                  </a:lnTo>
                  <a:lnTo>
                    <a:pt x="191" y="90"/>
                  </a:lnTo>
                  <a:lnTo>
                    <a:pt x="187" y="90"/>
                  </a:lnTo>
                  <a:lnTo>
                    <a:pt x="187" y="88"/>
                  </a:lnTo>
                  <a:lnTo>
                    <a:pt x="186" y="88"/>
                  </a:lnTo>
                  <a:lnTo>
                    <a:pt x="186" y="87"/>
                  </a:lnTo>
                  <a:lnTo>
                    <a:pt x="183" y="87"/>
                  </a:lnTo>
                  <a:lnTo>
                    <a:pt x="183" y="86"/>
                  </a:lnTo>
                  <a:lnTo>
                    <a:pt x="178" y="86"/>
                  </a:lnTo>
                  <a:lnTo>
                    <a:pt x="178" y="85"/>
                  </a:lnTo>
                  <a:lnTo>
                    <a:pt x="175" y="85"/>
                  </a:lnTo>
                  <a:lnTo>
                    <a:pt x="175" y="84"/>
                  </a:lnTo>
                  <a:lnTo>
                    <a:pt x="172" y="84"/>
                  </a:lnTo>
                  <a:lnTo>
                    <a:pt x="172" y="82"/>
                  </a:lnTo>
                  <a:lnTo>
                    <a:pt x="168" y="82"/>
                  </a:lnTo>
                  <a:lnTo>
                    <a:pt x="164" y="82"/>
                  </a:lnTo>
                  <a:lnTo>
                    <a:pt x="164" y="81"/>
                  </a:lnTo>
                  <a:lnTo>
                    <a:pt x="159" y="81"/>
                  </a:lnTo>
                  <a:lnTo>
                    <a:pt x="159" y="80"/>
                  </a:lnTo>
                  <a:lnTo>
                    <a:pt x="155" y="80"/>
                  </a:lnTo>
                  <a:lnTo>
                    <a:pt x="155" y="78"/>
                  </a:lnTo>
                  <a:lnTo>
                    <a:pt x="153" y="78"/>
                  </a:lnTo>
                  <a:lnTo>
                    <a:pt x="153" y="77"/>
                  </a:lnTo>
                  <a:lnTo>
                    <a:pt x="150" y="77"/>
                  </a:lnTo>
                  <a:cubicBezTo>
                    <a:pt x="150" y="77"/>
                    <a:pt x="148" y="76"/>
                    <a:pt x="148" y="77"/>
                  </a:cubicBezTo>
                  <a:cubicBezTo>
                    <a:pt x="148" y="77"/>
                    <a:pt x="148" y="75"/>
                    <a:pt x="148" y="75"/>
                  </a:cubicBezTo>
                  <a:lnTo>
                    <a:pt x="141" y="75"/>
                  </a:lnTo>
                  <a:lnTo>
                    <a:pt x="141" y="73"/>
                  </a:lnTo>
                  <a:lnTo>
                    <a:pt x="138" y="73"/>
                  </a:lnTo>
                  <a:lnTo>
                    <a:pt x="138" y="71"/>
                  </a:lnTo>
                  <a:lnTo>
                    <a:pt x="133" y="71"/>
                  </a:lnTo>
                  <a:lnTo>
                    <a:pt x="133" y="70"/>
                  </a:lnTo>
                  <a:lnTo>
                    <a:pt x="124" y="70"/>
                  </a:lnTo>
                  <a:lnTo>
                    <a:pt x="124" y="69"/>
                  </a:lnTo>
                  <a:lnTo>
                    <a:pt x="118" y="69"/>
                  </a:lnTo>
                  <a:lnTo>
                    <a:pt x="118" y="66"/>
                  </a:lnTo>
                  <a:lnTo>
                    <a:pt x="113" y="66"/>
                  </a:lnTo>
                  <a:lnTo>
                    <a:pt x="113" y="65"/>
                  </a:lnTo>
                  <a:lnTo>
                    <a:pt x="110" y="65"/>
                  </a:lnTo>
                  <a:lnTo>
                    <a:pt x="110" y="64"/>
                  </a:lnTo>
                  <a:lnTo>
                    <a:pt x="107" y="64"/>
                  </a:lnTo>
                  <a:lnTo>
                    <a:pt x="107" y="62"/>
                  </a:lnTo>
                  <a:lnTo>
                    <a:pt x="103" y="62"/>
                  </a:lnTo>
                  <a:lnTo>
                    <a:pt x="103" y="61"/>
                  </a:lnTo>
                  <a:lnTo>
                    <a:pt x="99" y="61"/>
                  </a:lnTo>
                  <a:lnTo>
                    <a:pt x="99" y="59"/>
                  </a:lnTo>
                  <a:lnTo>
                    <a:pt x="94" y="59"/>
                  </a:lnTo>
                  <a:lnTo>
                    <a:pt x="94" y="57"/>
                  </a:lnTo>
                  <a:lnTo>
                    <a:pt x="92" y="57"/>
                  </a:lnTo>
                  <a:lnTo>
                    <a:pt x="92" y="55"/>
                  </a:lnTo>
                  <a:lnTo>
                    <a:pt x="85" y="55"/>
                  </a:lnTo>
                  <a:lnTo>
                    <a:pt x="85" y="52"/>
                  </a:lnTo>
                  <a:lnTo>
                    <a:pt x="81" y="52"/>
                  </a:lnTo>
                  <a:lnTo>
                    <a:pt x="81" y="50"/>
                  </a:lnTo>
                  <a:lnTo>
                    <a:pt x="79" y="50"/>
                  </a:lnTo>
                  <a:lnTo>
                    <a:pt x="79" y="49"/>
                  </a:lnTo>
                  <a:lnTo>
                    <a:pt x="73" y="49"/>
                  </a:lnTo>
                  <a:lnTo>
                    <a:pt x="73" y="47"/>
                  </a:lnTo>
                  <a:lnTo>
                    <a:pt x="70" y="47"/>
                  </a:lnTo>
                  <a:lnTo>
                    <a:pt x="70" y="46"/>
                  </a:lnTo>
                  <a:lnTo>
                    <a:pt x="67" y="46"/>
                  </a:lnTo>
                  <a:lnTo>
                    <a:pt x="67" y="44"/>
                  </a:lnTo>
                  <a:lnTo>
                    <a:pt x="65" y="44"/>
                  </a:lnTo>
                  <a:lnTo>
                    <a:pt x="65" y="42"/>
                  </a:lnTo>
                  <a:lnTo>
                    <a:pt x="62" y="42"/>
                  </a:lnTo>
                  <a:lnTo>
                    <a:pt x="62" y="40"/>
                  </a:lnTo>
                  <a:lnTo>
                    <a:pt x="60" y="40"/>
                  </a:lnTo>
                  <a:lnTo>
                    <a:pt x="60" y="38"/>
                  </a:lnTo>
                  <a:lnTo>
                    <a:pt x="57" y="38"/>
                  </a:lnTo>
                  <a:lnTo>
                    <a:pt x="57" y="35"/>
                  </a:lnTo>
                  <a:lnTo>
                    <a:pt x="55" y="35"/>
                  </a:lnTo>
                  <a:lnTo>
                    <a:pt x="55" y="32"/>
                  </a:lnTo>
                  <a:lnTo>
                    <a:pt x="52" y="32"/>
                  </a:lnTo>
                  <a:lnTo>
                    <a:pt x="52" y="30"/>
                  </a:lnTo>
                  <a:lnTo>
                    <a:pt x="51" y="30"/>
                  </a:lnTo>
                  <a:lnTo>
                    <a:pt x="51" y="27"/>
                  </a:lnTo>
                  <a:lnTo>
                    <a:pt x="48" y="27"/>
                  </a:lnTo>
                  <a:lnTo>
                    <a:pt x="48" y="25"/>
                  </a:lnTo>
                  <a:lnTo>
                    <a:pt x="46" y="25"/>
                  </a:lnTo>
                  <a:lnTo>
                    <a:pt x="46" y="22"/>
                  </a:lnTo>
                  <a:lnTo>
                    <a:pt x="43" y="22"/>
                  </a:lnTo>
                  <a:lnTo>
                    <a:pt x="43" y="20"/>
                  </a:lnTo>
                  <a:lnTo>
                    <a:pt x="41" y="20"/>
                  </a:lnTo>
                  <a:lnTo>
                    <a:pt x="41" y="17"/>
                  </a:lnTo>
                  <a:lnTo>
                    <a:pt x="38" y="17"/>
                  </a:lnTo>
                  <a:lnTo>
                    <a:pt x="38" y="15"/>
                  </a:lnTo>
                  <a:lnTo>
                    <a:pt x="35" y="15"/>
                  </a:lnTo>
                  <a:lnTo>
                    <a:pt x="35" y="13"/>
                  </a:lnTo>
                  <a:lnTo>
                    <a:pt x="31" y="13"/>
                  </a:lnTo>
                  <a:lnTo>
                    <a:pt x="31" y="11"/>
                  </a:lnTo>
                  <a:lnTo>
                    <a:pt x="28" y="11"/>
                  </a:lnTo>
                  <a:lnTo>
                    <a:pt x="28" y="10"/>
                  </a:lnTo>
                  <a:lnTo>
                    <a:pt x="26" y="10"/>
                  </a:lnTo>
                  <a:lnTo>
                    <a:pt x="26" y="8"/>
                  </a:lnTo>
                  <a:lnTo>
                    <a:pt x="23" y="8"/>
                  </a:lnTo>
                  <a:lnTo>
                    <a:pt x="23" y="6"/>
                  </a:lnTo>
                  <a:lnTo>
                    <a:pt x="19" y="6"/>
                  </a:lnTo>
                  <a:lnTo>
                    <a:pt x="19" y="5"/>
                  </a:lnTo>
                  <a:lnTo>
                    <a:pt x="14" y="5"/>
                  </a:lnTo>
                  <a:lnTo>
                    <a:pt x="14" y="3"/>
                  </a:lnTo>
                  <a:lnTo>
                    <a:pt x="9" y="3"/>
                  </a:lnTo>
                  <a:lnTo>
                    <a:pt x="9" y="1"/>
                  </a:lnTo>
                  <a:lnTo>
                    <a:pt x="6" y="1"/>
                  </a:lnTo>
                  <a:lnTo>
                    <a:pt x="6" y="0"/>
                  </a:lnTo>
                  <a:lnTo>
                    <a:pt x="0" y="0"/>
                  </a:lnTo>
                </a:path>
              </a:pathLst>
            </a:cu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 name="Freeform 3"/>
            <p:cNvSpPr>
              <a:spLocks/>
            </p:cNvSpPr>
            <p:nvPr/>
          </p:nvSpPr>
          <p:spPr bwMode="auto">
            <a:xfrm>
              <a:off x="1720150" y="1841562"/>
              <a:ext cx="4392000" cy="1476000"/>
            </a:xfrm>
            <a:custGeom>
              <a:avLst/>
              <a:gdLst>
                <a:gd name="T0" fmla="*/ 342 w 346"/>
                <a:gd name="T1" fmla="*/ 111 h 113"/>
                <a:gd name="T2" fmla="*/ 338 w 346"/>
                <a:gd name="T3" fmla="*/ 108 h 113"/>
                <a:gd name="T4" fmla="*/ 324 w 346"/>
                <a:gd name="T5" fmla="*/ 106 h 113"/>
                <a:gd name="T6" fmla="*/ 316 w 346"/>
                <a:gd name="T7" fmla="*/ 104 h 113"/>
                <a:gd name="T8" fmla="*/ 297 w 346"/>
                <a:gd name="T9" fmla="*/ 102 h 113"/>
                <a:gd name="T10" fmla="*/ 289 w 346"/>
                <a:gd name="T11" fmla="*/ 100 h 113"/>
                <a:gd name="T12" fmla="*/ 276 w 346"/>
                <a:gd name="T13" fmla="*/ 98 h 113"/>
                <a:gd name="T14" fmla="*/ 273 w 346"/>
                <a:gd name="T15" fmla="*/ 96 h 113"/>
                <a:gd name="T16" fmla="*/ 244 w 346"/>
                <a:gd name="T17" fmla="*/ 95 h 113"/>
                <a:gd name="T18" fmla="*/ 223 w 346"/>
                <a:gd name="T19" fmla="*/ 93 h 113"/>
                <a:gd name="T20" fmla="*/ 208 w 346"/>
                <a:gd name="T21" fmla="*/ 92 h 113"/>
                <a:gd name="T22" fmla="*/ 190 w 346"/>
                <a:gd name="T23" fmla="*/ 90 h 113"/>
                <a:gd name="T24" fmla="*/ 186 w 346"/>
                <a:gd name="T25" fmla="*/ 88 h 113"/>
                <a:gd name="T26" fmla="*/ 176 w 346"/>
                <a:gd name="T27" fmla="*/ 86 h 113"/>
                <a:gd name="T28" fmla="*/ 167 w 346"/>
                <a:gd name="T29" fmla="*/ 83 h 113"/>
                <a:gd name="T30" fmla="*/ 156 w 346"/>
                <a:gd name="T31" fmla="*/ 82 h 113"/>
                <a:gd name="T32" fmla="*/ 150 w 346"/>
                <a:gd name="T33" fmla="*/ 80 h 113"/>
                <a:gd name="T34" fmla="*/ 139 w 346"/>
                <a:gd name="T35" fmla="*/ 78 h 113"/>
                <a:gd name="T36" fmla="*/ 135 w 346"/>
                <a:gd name="T37" fmla="*/ 77 h 113"/>
                <a:gd name="T38" fmla="*/ 129 w 346"/>
                <a:gd name="T39" fmla="*/ 74 h 113"/>
                <a:gd name="T40" fmla="*/ 123 w 346"/>
                <a:gd name="T41" fmla="*/ 73 h 113"/>
                <a:gd name="T42" fmla="*/ 121 w 346"/>
                <a:gd name="T43" fmla="*/ 71 h 113"/>
                <a:gd name="T44" fmla="*/ 109 w 346"/>
                <a:gd name="T45" fmla="*/ 69 h 113"/>
                <a:gd name="T46" fmla="*/ 104 w 346"/>
                <a:gd name="T47" fmla="*/ 67 h 113"/>
                <a:gd name="T48" fmla="*/ 101 w 346"/>
                <a:gd name="T49" fmla="*/ 64 h 113"/>
                <a:gd name="T50" fmla="*/ 97 w 346"/>
                <a:gd name="T51" fmla="*/ 63 h 113"/>
                <a:gd name="T52" fmla="*/ 90 w 346"/>
                <a:gd name="T53" fmla="*/ 61 h 113"/>
                <a:gd name="T54" fmla="*/ 88 w 346"/>
                <a:gd name="T55" fmla="*/ 58 h 113"/>
                <a:gd name="T56" fmla="*/ 83 w 346"/>
                <a:gd name="T57" fmla="*/ 56 h 113"/>
                <a:gd name="T58" fmla="*/ 80 w 346"/>
                <a:gd name="T59" fmla="*/ 52 h 113"/>
                <a:gd name="T60" fmla="*/ 74 w 346"/>
                <a:gd name="T61" fmla="*/ 51 h 113"/>
                <a:gd name="T62" fmla="*/ 71 w 346"/>
                <a:gd name="T63" fmla="*/ 47 h 113"/>
                <a:gd name="T64" fmla="*/ 66 w 346"/>
                <a:gd name="T65" fmla="*/ 45 h 113"/>
                <a:gd name="T66" fmla="*/ 64 w 346"/>
                <a:gd name="T67" fmla="*/ 42 h 113"/>
                <a:gd name="T68" fmla="*/ 60 w 346"/>
                <a:gd name="T69" fmla="*/ 40 h 113"/>
                <a:gd name="T70" fmla="*/ 55 w 346"/>
                <a:gd name="T71" fmla="*/ 35 h 113"/>
                <a:gd name="T72" fmla="*/ 50 w 346"/>
                <a:gd name="T73" fmla="*/ 33 h 113"/>
                <a:gd name="T74" fmla="*/ 48 w 346"/>
                <a:gd name="T75" fmla="*/ 29 h 113"/>
                <a:gd name="T76" fmla="*/ 44 w 346"/>
                <a:gd name="T77" fmla="*/ 27 h 113"/>
                <a:gd name="T78" fmla="*/ 41 w 346"/>
                <a:gd name="T79" fmla="*/ 23 h 113"/>
                <a:gd name="T80" fmla="*/ 36 w 346"/>
                <a:gd name="T81" fmla="*/ 21 h 113"/>
                <a:gd name="T82" fmla="*/ 33 w 346"/>
                <a:gd name="T83" fmla="*/ 17 h 113"/>
                <a:gd name="T84" fmla="*/ 28 w 346"/>
                <a:gd name="T85" fmla="*/ 15 h 113"/>
                <a:gd name="T86" fmla="*/ 26 w 346"/>
                <a:gd name="T87" fmla="*/ 11 h 113"/>
                <a:gd name="T88" fmla="*/ 17 w 346"/>
                <a:gd name="T89" fmla="*/ 8 h 113"/>
                <a:gd name="T90" fmla="*/ 14 w 346"/>
                <a:gd name="T91" fmla="*/ 5 h 113"/>
                <a:gd name="T92" fmla="*/ 7 w 346"/>
                <a:gd name="T93" fmla="*/ 3 h 113"/>
                <a:gd name="T94" fmla="*/ 5 w 346"/>
                <a:gd name="T9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6" h="113">
                  <a:moveTo>
                    <a:pt x="346" y="113"/>
                  </a:moveTo>
                  <a:lnTo>
                    <a:pt x="346" y="111"/>
                  </a:lnTo>
                  <a:lnTo>
                    <a:pt x="342" y="111"/>
                  </a:lnTo>
                  <a:lnTo>
                    <a:pt x="342" y="109"/>
                  </a:lnTo>
                  <a:lnTo>
                    <a:pt x="338" y="109"/>
                  </a:lnTo>
                  <a:lnTo>
                    <a:pt x="338" y="108"/>
                  </a:lnTo>
                  <a:lnTo>
                    <a:pt x="330" y="108"/>
                  </a:lnTo>
                  <a:lnTo>
                    <a:pt x="330" y="106"/>
                  </a:lnTo>
                  <a:lnTo>
                    <a:pt x="324" y="106"/>
                  </a:lnTo>
                  <a:lnTo>
                    <a:pt x="324" y="106"/>
                  </a:lnTo>
                  <a:lnTo>
                    <a:pt x="316" y="106"/>
                  </a:lnTo>
                  <a:lnTo>
                    <a:pt x="316" y="104"/>
                  </a:lnTo>
                  <a:lnTo>
                    <a:pt x="304" y="104"/>
                  </a:lnTo>
                  <a:lnTo>
                    <a:pt x="304" y="102"/>
                  </a:lnTo>
                  <a:lnTo>
                    <a:pt x="297" y="102"/>
                  </a:lnTo>
                  <a:lnTo>
                    <a:pt x="297" y="101"/>
                  </a:lnTo>
                  <a:lnTo>
                    <a:pt x="289" y="101"/>
                  </a:lnTo>
                  <a:lnTo>
                    <a:pt x="289" y="100"/>
                  </a:lnTo>
                  <a:lnTo>
                    <a:pt x="278" y="100"/>
                  </a:lnTo>
                  <a:lnTo>
                    <a:pt x="278" y="98"/>
                  </a:lnTo>
                  <a:lnTo>
                    <a:pt x="276" y="98"/>
                  </a:lnTo>
                  <a:lnTo>
                    <a:pt x="276" y="97"/>
                  </a:lnTo>
                  <a:lnTo>
                    <a:pt x="273" y="97"/>
                  </a:lnTo>
                  <a:lnTo>
                    <a:pt x="273" y="96"/>
                  </a:lnTo>
                  <a:lnTo>
                    <a:pt x="255" y="96"/>
                  </a:lnTo>
                  <a:lnTo>
                    <a:pt x="255" y="95"/>
                  </a:lnTo>
                  <a:lnTo>
                    <a:pt x="244" y="95"/>
                  </a:lnTo>
                  <a:lnTo>
                    <a:pt x="237" y="95"/>
                  </a:lnTo>
                  <a:lnTo>
                    <a:pt x="237" y="93"/>
                  </a:lnTo>
                  <a:lnTo>
                    <a:pt x="223" y="93"/>
                  </a:lnTo>
                  <a:lnTo>
                    <a:pt x="223" y="93"/>
                  </a:lnTo>
                  <a:lnTo>
                    <a:pt x="208" y="93"/>
                  </a:lnTo>
                  <a:lnTo>
                    <a:pt x="208" y="92"/>
                  </a:lnTo>
                  <a:lnTo>
                    <a:pt x="194" y="92"/>
                  </a:lnTo>
                  <a:lnTo>
                    <a:pt x="194" y="90"/>
                  </a:lnTo>
                  <a:lnTo>
                    <a:pt x="190" y="90"/>
                  </a:lnTo>
                  <a:lnTo>
                    <a:pt x="189" y="90"/>
                  </a:lnTo>
                  <a:lnTo>
                    <a:pt x="189" y="88"/>
                  </a:lnTo>
                  <a:lnTo>
                    <a:pt x="186" y="88"/>
                  </a:lnTo>
                  <a:lnTo>
                    <a:pt x="180" y="88"/>
                  </a:lnTo>
                  <a:lnTo>
                    <a:pt x="180" y="86"/>
                  </a:lnTo>
                  <a:lnTo>
                    <a:pt x="176" y="86"/>
                  </a:lnTo>
                  <a:lnTo>
                    <a:pt x="176" y="85"/>
                  </a:lnTo>
                  <a:lnTo>
                    <a:pt x="167" y="85"/>
                  </a:lnTo>
                  <a:lnTo>
                    <a:pt x="167" y="83"/>
                  </a:lnTo>
                  <a:lnTo>
                    <a:pt x="160" y="83"/>
                  </a:lnTo>
                  <a:lnTo>
                    <a:pt x="156" y="83"/>
                  </a:lnTo>
                  <a:lnTo>
                    <a:pt x="156" y="82"/>
                  </a:lnTo>
                  <a:lnTo>
                    <a:pt x="153" y="82"/>
                  </a:lnTo>
                  <a:lnTo>
                    <a:pt x="150" y="82"/>
                  </a:lnTo>
                  <a:lnTo>
                    <a:pt x="150" y="80"/>
                  </a:lnTo>
                  <a:lnTo>
                    <a:pt x="143" y="80"/>
                  </a:lnTo>
                  <a:lnTo>
                    <a:pt x="143" y="78"/>
                  </a:lnTo>
                  <a:lnTo>
                    <a:pt x="139" y="78"/>
                  </a:lnTo>
                  <a:lnTo>
                    <a:pt x="137" y="78"/>
                  </a:lnTo>
                  <a:lnTo>
                    <a:pt x="137" y="77"/>
                  </a:lnTo>
                  <a:lnTo>
                    <a:pt x="135" y="77"/>
                  </a:lnTo>
                  <a:lnTo>
                    <a:pt x="135" y="76"/>
                  </a:lnTo>
                  <a:lnTo>
                    <a:pt x="129" y="76"/>
                  </a:lnTo>
                  <a:lnTo>
                    <a:pt x="129" y="74"/>
                  </a:lnTo>
                  <a:lnTo>
                    <a:pt x="126" y="74"/>
                  </a:lnTo>
                  <a:lnTo>
                    <a:pt x="126" y="73"/>
                  </a:lnTo>
                  <a:lnTo>
                    <a:pt x="123" y="73"/>
                  </a:lnTo>
                  <a:lnTo>
                    <a:pt x="123" y="72"/>
                  </a:lnTo>
                  <a:lnTo>
                    <a:pt x="121" y="72"/>
                  </a:lnTo>
                  <a:lnTo>
                    <a:pt x="121" y="71"/>
                  </a:lnTo>
                  <a:lnTo>
                    <a:pt x="113" y="71"/>
                  </a:lnTo>
                  <a:lnTo>
                    <a:pt x="109" y="71"/>
                  </a:lnTo>
                  <a:lnTo>
                    <a:pt x="109" y="69"/>
                  </a:lnTo>
                  <a:lnTo>
                    <a:pt x="107" y="69"/>
                  </a:lnTo>
                  <a:lnTo>
                    <a:pt x="107" y="67"/>
                  </a:lnTo>
                  <a:lnTo>
                    <a:pt x="104" y="67"/>
                  </a:lnTo>
                  <a:lnTo>
                    <a:pt x="104" y="66"/>
                  </a:lnTo>
                  <a:lnTo>
                    <a:pt x="101" y="66"/>
                  </a:lnTo>
                  <a:lnTo>
                    <a:pt x="101" y="64"/>
                  </a:lnTo>
                  <a:lnTo>
                    <a:pt x="100" y="64"/>
                  </a:lnTo>
                  <a:lnTo>
                    <a:pt x="100" y="63"/>
                  </a:lnTo>
                  <a:lnTo>
                    <a:pt x="97" y="63"/>
                  </a:lnTo>
                  <a:lnTo>
                    <a:pt x="97" y="61"/>
                  </a:lnTo>
                  <a:lnTo>
                    <a:pt x="92" y="61"/>
                  </a:lnTo>
                  <a:lnTo>
                    <a:pt x="90" y="61"/>
                  </a:lnTo>
                  <a:lnTo>
                    <a:pt x="90" y="59"/>
                  </a:lnTo>
                  <a:lnTo>
                    <a:pt x="88" y="59"/>
                  </a:lnTo>
                  <a:lnTo>
                    <a:pt x="88" y="58"/>
                  </a:lnTo>
                  <a:lnTo>
                    <a:pt x="85" y="58"/>
                  </a:lnTo>
                  <a:lnTo>
                    <a:pt x="85" y="56"/>
                  </a:lnTo>
                  <a:lnTo>
                    <a:pt x="83" y="56"/>
                  </a:lnTo>
                  <a:lnTo>
                    <a:pt x="83" y="54"/>
                  </a:lnTo>
                  <a:lnTo>
                    <a:pt x="80" y="54"/>
                  </a:lnTo>
                  <a:lnTo>
                    <a:pt x="80" y="52"/>
                  </a:lnTo>
                  <a:lnTo>
                    <a:pt x="77" y="52"/>
                  </a:lnTo>
                  <a:lnTo>
                    <a:pt x="77" y="51"/>
                  </a:lnTo>
                  <a:lnTo>
                    <a:pt x="74" y="51"/>
                  </a:lnTo>
                  <a:lnTo>
                    <a:pt x="74" y="49"/>
                  </a:lnTo>
                  <a:lnTo>
                    <a:pt x="71" y="49"/>
                  </a:lnTo>
                  <a:lnTo>
                    <a:pt x="71" y="47"/>
                  </a:lnTo>
                  <a:lnTo>
                    <a:pt x="69" y="47"/>
                  </a:lnTo>
                  <a:lnTo>
                    <a:pt x="69" y="45"/>
                  </a:lnTo>
                  <a:lnTo>
                    <a:pt x="66" y="45"/>
                  </a:lnTo>
                  <a:lnTo>
                    <a:pt x="66" y="44"/>
                  </a:lnTo>
                  <a:lnTo>
                    <a:pt x="64" y="44"/>
                  </a:lnTo>
                  <a:lnTo>
                    <a:pt x="64" y="42"/>
                  </a:lnTo>
                  <a:lnTo>
                    <a:pt x="61" y="42"/>
                  </a:lnTo>
                  <a:lnTo>
                    <a:pt x="61" y="40"/>
                  </a:lnTo>
                  <a:lnTo>
                    <a:pt x="60" y="40"/>
                  </a:lnTo>
                  <a:lnTo>
                    <a:pt x="60" y="38"/>
                  </a:lnTo>
                  <a:lnTo>
                    <a:pt x="55" y="38"/>
                  </a:lnTo>
                  <a:lnTo>
                    <a:pt x="55" y="35"/>
                  </a:lnTo>
                  <a:lnTo>
                    <a:pt x="52" y="35"/>
                  </a:lnTo>
                  <a:lnTo>
                    <a:pt x="52" y="33"/>
                  </a:lnTo>
                  <a:lnTo>
                    <a:pt x="50" y="33"/>
                  </a:lnTo>
                  <a:lnTo>
                    <a:pt x="50" y="32"/>
                  </a:lnTo>
                  <a:lnTo>
                    <a:pt x="48" y="32"/>
                  </a:lnTo>
                  <a:lnTo>
                    <a:pt x="48" y="29"/>
                  </a:lnTo>
                  <a:lnTo>
                    <a:pt x="47" y="29"/>
                  </a:lnTo>
                  <a:lnTo>
                    <a:pt x="47" y="27"/>
                  </a:lnTo>
                  <a:lnTo>
                    <a:pt x="44" y="27"/>
                  </a:lnTo>
                  <a:lnTo>
                    <a:pt x="44" y="25"/>
                  </a:lnTo>
                  <a:lnTo>
                    <a:pt x="41" y="25"/>
                  </a:lnTo>
                  <a:lnTo>
                    <a:pt x="41" y="23"/>
                  </a:lnTo>
                  <a:lnTo>
                    <a:pt x="39" y="23"/>
                  </a:lnTo>
                  <a:lnTo>
                    <a:pt x="39" y="21"/>
                  </a:lnTo>
                  <a:lnTo>
                    <a:pt x="36" y="21"/>
                  </a:lnTo>
                  <a:lnTo>
                    <a:pt x="36" y="19"/>
                  </a:lnTo>
                  <a:lnTo>
                    <a:pt x="33" y="19"/>
                  </a:lnTo>
                  <a:lnTo>
                    <a:pt x="33" y="17"/>
                  </a:lnTo>
                  <a:lnTo>
                    <a:pt x="31" y="17"/>
                  </a:lnTo>
                  <a:lnTo>
                    <a:pt x="31" y="15"/>
                  </a:lnTo>
                  <a:lnTo>
                    <a:pt x="28" y="15"/>
                  </a:lnTo>
                  <a:lnTo>
                    <a:pt x="28" y="13"/>
                  </a:lnTo>
                  <a:lnTo>
                    <a:pt x="26" y="13"/>
                  </a:lnTo>
                  <a:lnTo>
                    <a:pt x="26" y="11"/>
                  </a:lnTo>
                  <a:lnTo>
                    <a:pt x="21" y="11"/>
                  </a:lnTo>
                  <a:lnTo>
                    <a:pt x="21" y="8"/>
                  </a:lnTo>
                  <a:lnTo>
                    <a:pt x="17" y="8"/>
                  </a:lnTo>
                  <a:lnTo>
                    <a:pt x="17" y="6"/>
                  </a:lnTo>
                  <a:lnTo>
                    <a:pt x="14" y="6"/>
                  </a:lnTo>
                  <a:lnTo>
                    <a:pt x="14" y="5"/>
                  </a:lnTo>
                  <a:lnTo>
                    <a:pt x="10" y="5"/>
                  </a:lnTo>
                  <a:lnTo>
                    <a:pt x="10" y="3"/>
                  </a:lnTo>
                  <a:lnTo>
                    <a:pt x="7" y="3"/>
                  </a:lnTo>
                  <a:lnTo>
                    <a:pt x="7" y="1"/>
                  </a:lnTo>
                  <a:lnTo>
                    <a:pt x="5" y="1"/>
                  </a:lnTo>
                  <a:lnTo>
                    <a:pt x="5"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 name="TextBox 7"/>
            <p:cNvSpPr txBox="1"/>
            <p:nvPr/>
          </p:nvSpPr>
          <p:spPr>
            <a:xfrm>
              <a:off x="4242161" y="2706573"/>
              <a:ext cx="327658" cy="238116"/>
            </a:xfrm>
            <a:prstGeom prst="rect">
              <a:avLst/>
            </a:prstGeom>
            <a:noFill/>
          </p:spPr>
          <p:txBody>
            <a:bodyPr wrap="none" rtlCol="0">
              <a:spAutoFit/>
            </a:bodyPr>
            <a:lstStyle/>
            <a:p>
              <a:pPr algn="ctr" fontAlgn="auto">
                <a:spcBef>
                  <a:spcPts val="0"/>
                </a:spcBef>
                <a:spcAft>
                  <a:spcPts val="0"/>
                </a:spcAft>
              </a:pPr>
              <a:r>
                <a:rPr lang="en-GB" sz="1400" b="1" dirty="0" smtClean="0">
                  <a:solidFill>
                    <a:srgbClr val="B60D27"/>
                  </a:solidFill>
                  <a:latin typeface="Arial"/>
                  <a:cs typeface="Arial"/>
                </a:rPr>
                <a:t>CT</a:t>
              </a:r>
              <a:endParaRPr lang="en-GB" sz="1400" b="1" dirty="0">
                <a:solidFill>
                  <a:srgbClr val="B60D27"/>
                </a:solidFill>
                <a:latin typeface="Arial"/>
                <a:cs typeface="Arial"/>
              </a:endParaRPr>
            </a:p>
          </p:txBody>
        </p:sp>
        <p:sp>
          <p:nvSpPr>
            <p:cNvPr id="59" name="TextBox 58"/>
            <p:cNvSpPr txBox="1"/>
            <p:nvPr/>
          </p:nvSpPr>
          <p:spPr>
            <a:xfrm>
              <a:off x="4191934" y="3137114"/>
              <a:ext cx="428113" cy="238116"/>
            </a:xfrm>
            <a:prstGeom prst="rect">
              <a:avLst/>
            </a:prstGeom>
            <a:noFill/>
          </p:spPr>
          <p:txBody>
            <a:bodyPr wrap="none" rtlCol="0">
              <a:spAutoFit/>
            </a:bodyPr>
            <a:lstStyle/>
            <a:p>
              <a:pPr algn="ctr" fontAlgn="auto">
                <a:spcBef>
                  <a:spcPts val="0"/>
                </a:spcBef>
                <a:spcAft>
                  <a:spcPts val="0"/>
                </a:spcAft>
              </a:pPr>
              <a:r>
                <a:rPr lang="en-GB" sz="1400" b="1" dirty="0" smtClean="0">
                  <a:solidFill>
                    <a:srgbClr val="B2C0D8"/>
                  </a:solidFill>
                  <a:latin typeface="Arial"/>
                  <a:cs typeface="Arial"/>
                </a:rPr>
                <a:t>CRT</a:t>
              </a:r>
              <a:endParaRPr lang="en-GB" sz="1400" b="1" dirty="0">
                <a:solidFill>
                  <a:srgbClr val="B2C0D8"/>
                </a:solidFill>
                <a:latin typeface="Arial"/>
                <a:cs typeface="Arial"/>
              </a:endParaRPr>
            </a:p>
          </p:txBody>
        </p:sp>
      </p:grpSp>
      <p:sp>
        <p:nvSpPr>
          <p:cNvPr id="23" name="Text Placeholder 22"/>
          <p:cNvSpPr>
            <a:spLocks noGrp="1"/>
          </p:cNvSpPr>
          <p:nvPr>
            <p:ph type="body" sz="quarter" idx="10"/>
          </p:nvPr>
        </p:nvSpPr>
        <p:spPr/>
        <p:txBody>
          <a:bodyPr/>
          <a:lstStyle/>
          <a:p>
            <a:r>
              <a:rPr lang="en-GB" dirty="0" smtClean="0"/>
              <a:t>*Log-rank test.</a:t>
            </a:r>
            <a:endParaRPr lang="en-GB" dirty="0"/>
          </a:p>
        </p:txBody>
      </p:sp>
    </p:spTree>
    <p:custDataLst>
      <p:tags r:id="rId1"/>
    </p:custDataLst>
    <p:extLst>
      <p:ext uri="{BB962C8B-B14F-4D97-AF65-F5344CB8AC3E}">
        <p14:creationId xmlns:p14="http://schemas.microsoft.com/office/powerpoint/2010/main" val="1895315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LBA-002</a:t>
            </a:r>
            <a:r>
              <a:rPr lang="en-GB" dirty="0"/>
              <a:t>: A </a:t>
            </a:r>
            <a:r>
              <a:rPr lang="en-GB" dirty="0" err="1"/>
              <a:t>multicenter</a:t>
            </a:r>
            <a:r>
              <a:rPr lang="en-GB" dirty="0"/>
              <a:t> randomized phase III trial of neo-adjuvant chemotherapy followed by surgery and chemotherapy or by surgery and </a:t>
            </a:r>
            <a:r>
              <a:rPr lang="en-GB" dirty="0" err="1"/>
              <a:t>chemoradiotherapy</a:t>
            </a:r>
            <a:r>
              <a:rPr lang="en-GB" dirty="0"/>
              <a:t> in </a:t>
            </a:r>
            <a:r>
              <a:rPr lang="en-GB" dirty="0" err="1"/>
              <a:t>resectable</a:t>
            </a:r>
            <a:r>
              <a:rPr lang="en-GB" dirty="0"/>
              <a:t> gastric cancer: First results from the CRITICS </a:t>
            </a:r>
            <a:r>
              <a:rPr lang="en-GB" dirty="0" smtClean="0"/>
              <a:t>study – </a:t>
            </a:r>
            <a:r>
              <a:rPr lang="en-GB" dirty="0" err="1" smtClean="0"/>
              <a:t>Verheij</a:t>
            </a:r>
            <a:r>
              <a:rPr lang="en-GB" dirty="0" smtClean="0"/>
              <a:t> M, </a:t>
            </a:r>
            <a:r>
              <a:rPr lang="en-GB" dirty="0"/>
              <a:t>et </a:t>
            </a:r>
            <a:r>
              <a:rPr lang="en-GB" dirty="0" smtClean="0"/>
              <a:t>al </a:t>
            </a:r>
            <a:endParaRPr lang="en-GB" dirty="0"/>
          </a:p>
        </p:txBody>
      </p:sp>
      <p:sp>
        <p:nvSpPr>
          <p:cNvPr id="5123" name="Rectangle 3"/>
          <p:cNvSpPr>
            <a:spLocks noGrp="1" noChangeArrowheads="1"/>
          </p:cNvSpPr>
          <p:nvPr>
            <p:ph type="body" idx="1"/>
          </p:nvPr>
        </p:nvSpPr>
        <p:spPr/>
        <p:txBody>
          <a:bodyPr/>
          <a:lstStyle/>
          <a:p>
            <a:pPr marL="0" indent="0">
              <a:buNone/>
            </a:pPr>
            <a:r>
              <a:rPr lang="en-GB" b="1" dirty="0"/>
              <a:t>Key results (</a:t>
            </a:r>
            <a:r>
              <a:rPr lang="en-GB" b="1" dirty="0" smtClean="0"/>
              <a:t>cont.)</a:t>
            </a:r>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smtClean="0"/>
          </a:p>
          <a:p>
            <a:endParaRPr lang="en-GB" sz="1000" b="1" dirty="0"/>
          </a:p>
          <a:p>
            <a:pPr marL="0" indent="0">
              <a:buNone/>
            </a:pPr>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smtClean="0"/>
          </a:p>
          <a:p>
            <a:pPr marL="252412" lvl="1" indent="0">
              <a:buNone/>
            </a:pPr>
            <a:endParaRPr lang="en-GB" dirty="0"/>
          </a:p>
          <a:p>
            <a:endParaRPr lang="en-GB" dirty="0"/>
          </a:p>
        </p:txBody>
      </p:sp>
      <p:sp>
        <p:nvSpPr>
          <p:cNvPr id="15" name="Text Placeholder 14"/>
          <p:cNvSpPr>
            <a:spLocks noGrp="1"/>
          </p:cNvSpPr>
          <p:nvPr>
            <p:ph type="body" sz="quarter" idx="11"/>
          </p:nvPr>
        </p:nvSpPr>
        <p:spPr/>
        <p:txBody>
          <a:bodyPr/>
          <a:lstStyle/>
          <a:p>
            <a:r>
              <a:rPr lang="en-GB" dirty="0" err="1"/>
              <a:t>Verheij</a:t>
            </a:r>
            <a:r>
              <a:rPr lang="en-GB" dirty="0"/>
              <a:t> et </a:t>
            </a:r>
            <a:r>
              <a:rPr lang="en-GB" dirty="0" smtClean="0"/>
              <a:t>al. </a:t>
            </a:r>
            <a:r>
              <a:rPr lang="it-IT" dirty="0"/>
              <a:t>Ann </a:t>
            </a:r>
            <a:r>
              <a:rPr lang="it-IT" dirty="0" err="1"/>
              <a:t>Oncol</a:t>
            </a:r>
            <a:r>
              <a:rPr lang="it-IT" dirty="0"/>
              <a:t> 2016; 27 (</a:t>
            </a:r>
            <a:r>
              <a:rPr lang="it-IT" dirty="0" err="1"/>
              <a:t>suppl</a:t>
            </a:r>
            <a:r>
              <a:rPr lang="it-IT" dirty="0"/>
              <a:t> 2):</a:t>
            </a:r>
            <a:r>
              <a:rPr lang="en-GB" dirty="0" smtClean="0"/>
              <a:t> </a:t>
            </a:r>
            <a:r>
              <a:rPr lang="en-GB" dirty="0" err="1" smtClean="0"/>
              <a:t>abstr</a:t>
            </a:r>
            <a:r>
              <a:rPr lang="en-GB" dirty="0" smtClean="0"/>
              <a:t> LBA-02 </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391069173"/>
              </p:ext>
            </p:extLst>
          </p:nvPr>
        </p:nvGraphicFramePr>
        <p:xfrm>
          <a:off x="5730957" y="1726485"/>
          <a:ext cx="3031206" cy="914400"/>
        </p:xfrm>
        <a:graphic>
          <a:graphicData uri="http://schemas.openxmlformats.org/drawingml/2006/table">
            <a:tbl>
              <a:tblPr firstRow="1" bandRow="1">
                <a:tableStyleId>{69012ECD-51FC-41F1-AA8D-1B2483CD663E}</a:tableStyleId>
              </a:tblPr>
              <a:tblGrid>
                <a:gridCol w="1871933"/>
                <a:gridCol w="562924"/>
                <a:gridCol w="596349"/>
              </a:tblGrid>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latin typeface="Arial" pitchFamily="34" charset="0"/>
                          <a:cs typeface="Arial" pitchFamily="34" charset="0"/>
                        </a:rPr>
                        <a:t>5-year PFS,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pt-BR" sz="1400" dirty="0" smtClean="0">
                          <a:latin typeface="Arial" pitchFamily="34" charset="0"/>
                          <a:cs typeface="Arial" pitchFamily="34" charset="0"/>
                        </a:rPr>
                        <a:t>38.5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39.5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pt-BR" sz="1400" dirty="0" smtClean="0">
                          <a:latin typeface="Arial" pitchFamily="34" charset="0"/>
                          <a:cs typeface="Arial" pitchFamily="34" charset="0"/>
                        </a:rPr>
                        <a:t>mPFS, years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pt-BR" sz="1400" dirty="0" smtClean="0">
                          <a:latin typeface="Arial" pitchFamily="34" charset="0"/>
                          <a:cs typeface="Arial" pitchFamily="34" charset="0"/>
                        </a:rPr>
                        <a:t>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dirty="0" smtClean="0">
                          <a:latin typeface="Arial" pitchFamily="34" charset="0"/>
                          <a:cs typeface="Arial" pitchFamily="34" charset="0"/>
                        </a:rPr>
                        <a:t>2.5</a:t>
                      </a:r>
                      <a:endParaRPr lang="en-GB" sz="140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bl>
          </a:graphicData>
        </a:graphic>
      </p:graphicFrame>
      <p:graphicFrame>
        <p:nvGraphicFramePr>
          <p:cNvPr id="11" name="Group 88"/>
          <p:cNvGraphicFramePr>
            <a:graphicFrameLocks noGrp="1"/>
          </p:cNvGraphicFramePr>
          <p:nvPr>
            <p:extLst>
              <p:ext uri="{D42A27DB-BD31-4B8C-83A1-F6EECF244321}">
                <p14:modId xmlns:p14="http://schemas.microsoft.com/office/powerpoint/2010/main" val="1750259138"/>
              </p:ext>
            </p:extLst>
          </p:nvPr>
        </p:nvGraphicFramePr>
        <p:xfrm>
          <a:off x="301989" y="4065901"/>
          <a:ext cx="5992485" cy="2255520"/>
        </p:xfrm>
        <a:graphic>
          <a:graphicData uri="http://schemas.openxmlformats.org/drawingml/2006/table">
            <a:tbl>
              <a:tblPr firstRow="1" bandRow="1">
                <a:tableStyleId>{69012ECD-51FC-41F1-AA8D-1B2483CD663E}</a:tableStyleId>
              </a:tblPr>
              <a:tblGrid>
                <a:gridCol w="3291816"/>
                <a:gridCol w="871869"/>
                <a:gridCol w="861238"/>
                <a:gridCol w="967562"/>
              </a:tblGrid>
              <a:tr h="266967">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NZ" sz="1400" b="1" i="0" u="none" strike="noStrike" cap="none" normalizeH="0" baseline="0" dirty="0" smtClean="0">
                          <a:ln>
                            <a:noFill/>
                          </a:ln>
                          <a:solidFill>
                            <a:schemeClr val="tx2"/>
                          </a:solidFill>
                          <a:effectLst/>
                          <a:latin typeface="Arial" charset="0"/>
                          <a:cs typeface="Arial" charset="0"/>
                        </a:rPr>
                        <a:t>Pre-operative AEs in ≥8% of patients</a:t>
                      </a: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Grade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Grade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Sum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66967">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en-GB" sz="1400" dirty="0" smtClean="0">
                          <a:latin typeface="Arial" pitchFamily="34" charset="0"/>
                          <a:cs typeface="Arial" pitchFamily="34" charset="0"/>
                        </a:rPr>
                        <a:t>Neutropenia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en-GB" sz="1400" dirty="0" smtClean="0">
                          <a:latin typeface="Arial" pitchFamily="34" charset="0"/>
                          <a:cs typeface="Arial" pitchFamily="34" charset="0"/>
                        </a:rPr>
                        <a:t>171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lang="en-GB" sz="1400" dirty="0" smtClean="0">
                          <a:latin typeface="Arial" pitchFamily="34" charset="0"/>
                          <a:cs typeface="Arial" pitchFamily="34" charset="0"/>
                        </a:rPr>
                        <a:t>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lang="en-GB" sz="1400" dirty="0" smtClean="0">
                          <a:latin typeface="Arial" pitchFamily="34" charset="0"/>
                          <a:cs typeface="Arial" pitchFamily="34" charset="0"/>
                        </a:rPr>
                        <a:t>247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66967">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defRPr/>
                      </a:pPr>
                      <a:r>
                        <a:rPr lang="en-GB" sz="1400" dirty="0" smtClean="0">
                          <a:latin typeface="Arial" pitchFamily="34" charset="0"/>
                          <a:cs typeface="Arial" pitchFamily="34" charset="0"/>
                        </a:rPr>
                        <a:t>Febrile neutropenia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lang="pt-BR" sz="1400" dirty="0" smtClean="0">
                          <a:latin typeface="Arial" pitchFamily="34" charset="0"/>
                          <a:cs typeface="Arial" pitchFamily="34" charset="0"/>
                        </a:rPr>
                        <a:t>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en-GB" sz="1400" dirty="0" smtClean="0">
                          <a:latin typeface="Arial" pitchFamily="34" charset="0"/>
                          <a:cs typeface="Arial" pitchFamily="34" charset="0"/>
                        </a:rPr>
                        <a:t>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en-GB" sz="1400" dirty="0" smtClean="0">
                          <a:latin typeface="Arial" pitchFamily="34" charset="0"/>
                          <a:cs typeface="Arial" pitchFamily="34" charset="0"/>
                        </a:rPr>
                        <a:t>63 (8)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r h="266967">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en-GB" sz="1400" dirty="0" smtClean="0">
                          <a:latin typeface="Arial" pitchFamily="34" charset="0"/>
                          <a:cs typeface="Arial" pitchFamily="34" charset="0"/>
                        </a:rPr>
                        <a:t>Diarrhoea</a:t>
                      </a:r>
                      <a:endParaRPr lang="pt-BR" sz="140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lang="pt-BR" sz="1400" dirty="0" smtClean="0">
                          <a:latin typeface="Arial" pitchFamily="34" charset="0"/>
                          <a:cs typeface="Arial" pitchFamily="34" charset="0"/>
                        </a:rPr>
                        <a:t>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en-GB" sz="1400" dirty="0" smtClean="0">
                          <a:latin typeface="Arial" pitchFamily="34" charset="0"/>
                          <a:cs typeface="Arial" pitchFamily="34"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en-GB" sz="1400" dirty="0" smtClean="0">
                          <a:latin typeface="Arial" pitchFamily="34" charset="0"/>
                          <a:cs typeface="Arial" pitchFamily="34" charset="0"/>
                        </a:rPr>
                        <a:t>99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r>
              <a:tr h="266967">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defRPr/>
                      </a:pPr>
                      <a:r>
                        <a:rPr lang="en-GB" sz="1400" dirty="0" smtClean="0">
                          <a:latin typeface="Arial" pitchFamily="34" charset="0"/>
                          <a:cs typeface="Arial" pitchFamily="34" charset="0"/>
                        </a:rPr>
                        <a:t>Nausea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lang="pt-BR" sz="1400" dirty="0" smtClean="0">
                          <a:latin typeface="Arial" pitchFamily="34" charset="0"/>
                          <a:cs typeface="Arial" pitchFamily="34" charset="0"/>
                        </a:rPr>
                        <a:t>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en-GB" sz="1400" dirty="0" smtClean="0">
                          <a:latin typeface="Arial" pitchFamily="34" charset="0"/>
                          <a:cs typeface="Arial" pitchFamily="34"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en-GB" sz="1400" dirty="0" smtClean="0">
                          <a:latin typeface="Arial" pitchFamily="34" charset="0"/>
                          <a:cs typeface="Arial" pitchFamily="34" charset="0"/>
                        </a:rPr>
                        <a:t>84 (11)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r h="266967">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en-GB" sz="1400" dirty="0" smtClean="0">
                          <a:latin typeface="Arial" pitchFamily="34" charset="0"/>
                          <a:cs typeface="Arial" pitchFamily="34" charset="0"/>
                        </a:rPr>
                        <a:t>Anorexia</a:t>
                      </a:r>
                      <a:endParaRPr lang="pt-BR" sz="140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lang="pt-BR" sz="1400" dirty="0" smtClean="0">
                          <a:latin typeface="Arial" pitchFamily="34" charset="0"/>
                          <a:cs typeface="Arial" pitchFamily="34" charset="0"/>
                        </a:rPr>
                        <a:t>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en-GB" sz="1400" dirty="0" smtClean="0">
                          <a:latin typeface="Arial" pitchFamily="34" charset="0"/>
                          <a:cs typeface="Arial" pitchFamily="34"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en-GB" sz="1400" dirty="0" smtClean="0">
                          <a:latin typeface="Arial" pitchFamily="34" charset="0"/>
                          <a:cs typeface="Arial" pitchFamily="34" charset="0"/>
                        </a:rPr>
                        <a:t>73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r>
              <a:tr h="266967">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defRPr/>
                      </a:pPr>
                      <a:r>
                        <a:rPr lang="en-GB" sz="1400" dirty="0" smtClean="0">
                          <a:latin typeface="Arial" pitchFamily="34" charset="0"/>
                          <a:cs typeface="Arial" pitchFamily="34" charset="0"/>
                        </a:rPr>
                        <a:t>Vomiting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lang="pt-BR" sz="1400" dirty="0" smtClean="0">
                          <a:latin typeface="Arial" pitchFamily="34" charset="0"/>
                          <a:cs typeface="Arial" pitchFamily="34" charset="0"/>
                        </a:rPr>
                        <a:t>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en-GB" sz="1400" dirty="0" smtClean="0">
                          <a:latin typeface="Arial" pitchFamily="34" charset="0"/>
                          <a:cs typeface="Arial" pitchFamily="34" charset="0"/>
                        </a:rPr>
                        <a:t>3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en-GB" sz="1400" dirty="0" smtClean="0">
                          <a:latin typeface="Arial" pitchFamily="34" charset="0"/>
                          <a:cs typeface="Arial" pitchFamily="34" charset="0"/>
                        </a:rPr>
                        <a:t>61 (8)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r h="266967">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defRPr/>
                      </a:pPr>
                      <a:r>
                        <a:rPr lang="en-GB" sz="1400" dirty="0" smtClean="0">
                          <a:latin typeface="Arial" pitchFamily="34" charset="0"/>
                          <a:cs typeface="Arial" pitchFamily="34"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lang="pt-BR" sz="1400" dirty="0" smtClean="0">
                          <a:latin typeface="Arial" pitchFamily="34" charset="0"/>
                          <a:cs typeface="Arial" pitchFamily="34" charset="0"/>
                        </a:rPr>
                        <a:t>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en-GB" sz="1400" dirty="0" smtClean="0">
                          <a:latin typeface="Arial" pitchFamily="34" charset="0"/>
                          <a:cs typeface="Arial" pitchFamily="34" charset="0"/>
                        </a:rPr>
                        <a:t>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en-GB" sz="1400" dirty="0" smtClean="0">
                          <a:latin typeface="Arial" pitchFamily="34" charset="0"/>
                          <a:cs typeface="Arial" pitchFamily="34" charset="0"/>
                        </a:rPr>
                        <a:t>65 (8)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r>
            </a:tbl>
          </a:graphicData>
        </a:graphic>
      </p:graphicFrame>
      <p:graphicFrame>
        <p:nvGraphicFramePr>
          <p:cNvPr id="12" name="Group 88"/>
          <p:cNvGraphicFramePr>
            <a:graphicFrameLocks noGrp="1"/>
          </p:cNvGraphicFramePr>
          <p:nvPr>
            <p:extLst>
              <p:ext uri="{D42A27DB-BD31-4B8C-83A1-F6EECF244321}">
                <p14:modId xmlns:p14="http://schemas.microsoft.com/office/powerpoint/2010/main" val="393993374"/>
              </p:ext>
            </p:extLst>
          </p:nvPr>
        </p:nvGraphicFramePr>
        <p:xfrm>
          <a:off x="6443330" y="4065901"/>
          <a:ext cx="2477386" cy="1447800"/>
        </p:xfrm>
        <a:graphic>
          <a:graphicData uri="http://schemas.openxmlformats.org/drawingml/2006/table">
            <a:tbl>
              <a:tblPr firstRow="1" bandRow="1">
                <a:tableStyleId>{69012ECD-51FC-41F1-AA8D-1B2483CD663E}</a:tableStyleId>
              </a:tblPr>
              <a:tblGrid>
                <a:gridCol w="1573619"/>
                <a:gridCol w="903767"/>
              </a:tblGrid>
              <a:tr h="28956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Grade 5 AEs, all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Sum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8956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en-GB" sz="1400" dirty="0" smtClean="0">
                          <a:latin typeface="Arial" pitchFamily="34" charset="0"/>
                          <a:cs typeface="Arial" pitchFamily="34" charset="0"/>
                        </a:rPr>
                        <a:t>Cardiovascular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pt-BR" sz="1400" dirty="0" smtClean="0">
                          <a:latin typeface="Arial" pitchFamily="34" charset="0"/>
                          <a:cs typeface="Arial" pitchFamily="34" charset="0"/>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pt-BR" sz="1400" dirty="0" smtClean="0">
                          <a:latin typeface="Arial" pitchFamily="34" charset="0"/>
                          <a:cs typeface="Arial" pitchFamily="34" charset="0"/>
                        </a:rPr>
                        <a:t>GI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lang="pt-BR" sz="1400" dirty="0" smtClean="0">
                          <a:latin typeface="Arial" pitchFamily="34" charset="0"/>
                          <a:cs typeface="Arial" pitchFamily="34"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r h="28956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defRPr/>
                      </a:pPr>
                      <a:r>
                        <a:rPr lang="pt-BR" sz="1400" dirty="0" smtClean="0">
                          <a:latin typeface="Arial" pitchFamily="34" charset="0"/>
                          <a:cs typeface="Arial" pitchFamily="34" charset="0"/>
                        </a:rPr>
                        <a:t>Infectious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lang="pt-BR" sz="1400" dirty="0" smtClean="0">
                          <a:latin typeface="Arial" pitchFamily="34" charset="0"/>
                          <a:cs typeface="Arial" pitchFamily="34"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4706"/>
                      </a:schemeClr>
                    </a:solidFill>
                  </a:tcPr>
                </a:tc>
              </a:tr>
              <a:tr h="28956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defRPr/>
                      </a:pPr>
                      <a:r>
                        <a:rPr lang="pt-BR" sz="1400" dirty="0" smtClean="0">
                          <a:latin typeface="Arial" pitchFamily="34" charset="0"/>
                          <a:cs typeface="Arial" pitchFamily="34" charset="0"/>
                        </a:rPr>
                        <a:t>Total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lang="pt-BR" sz="1400" dirty="0" smtClean="0">
                          <a:latin typeface="Arial" pitchFamily="34" charset="0"/>
                          <a:cs typeface="Arial" pitchFamily="34" charset="0"/>
                        </a:rPr>
                        <a:t>12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bl>
          </a:graphicData>
        </a:graphic>
      </p:graphicFrame>
      <p:sp>
        <p:nvSpPr>
          <p:cNvPr id="18" name="TextBox 17"/>
          <p:cNvSpPr txBox="1"/>
          <p:nvPr/>
        </p:nvSpPr>
        <p:spPr>
          <a:xfrm>
            <a:off x="2627758" y="1549499"/>
            <a:ext cx="582211" cy="338554"/>
          </a:xfrm>
          <a:prstGeom prst="rect">
            <a:avLst/>
          </a:prstGeom>
          <a:noFill/>
        </p:spPr>
        <p:txBody>
          <a:bodyPr wrap="none" rtlCol="0">
            <a:spAutoFit/>
          </a:bodyPr>
          <a:lstStyle/>
          <a:p>
            <a:pPr fontAlgn="auto">
              <a:spcBef>
                <a:spcPts val="0"/>
              </a:spcBef>
              <a:spcAft>
                <a:spcPts val="0"/>
              </a:spcAft>
            </a:pPr>
            <a:r>
              <a:rPr lang="en-NZ" sz="1600" b="1" dirty="0" smtClean="0">
                <a:solidFill>
                  <a:srgbClr val="4D4D4D"/>
                </a:solidFill>
                <a:latin typeface="Arial"/>
                <a:cs typeface="Arial"/>
              </a:rPr>
              <a:t>PFS</a:t>
            </a:r>
            <a:endParaRPr lang="en-NZ" sz="1600" b="1" dirty="0">
              <a:solidFill>
                <a:srgbClr val="4D4D4D"/>
              </a:solidFill>
              <a:latin typeface="Arial"/>
              <a:cs typeface="Arial"/>
            </a:endParaRPr>
          </a:p>
        </p:txBody>
      </p:sp>
      <p:grpSp>
        <p:nvGrpSpPr>
          <p:cNvPr id="2" name="Group 1"/>
          <p:cNvGrpSpPr/>
          <p:nvPr/>
        </p:nvGrpSpPr>
        <p:grpSpPr>
          <a:xfrm>
            <a:off x="146634" y="1508401"/>
            <a:ext cx="5426385" cy="2547104"/>
            <a:chOff x="788521" y="3242406"/>
            <a:chExt cx="5901544" cy="3298558"/>
          </a:xfrm>
        </p:grpSpPr>
        <p:sp>
          <p:nvSpPr>
            <p:cNvPr id="14" name="Freeform 13"/>
            <p:cNvSpPr>
              <a:spLocks/>
            </p:cNvSpPr>
            <p:nvPr/>
          </p:nvSpPr>
          <p:spPr bwMode="auto">
            <a:xfrm>
              <a:off x="1554520" y="3401931"/>
              <a:ext cx="4578572" cy="25191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6" name="Line 6"/>
            <p:cNvSpPr>
              <a:spLocks noChangeShapeType="1"/>
            </p:cNvSpPr>
            <p:nvPr/>
          </p:nvSpPr>
          <p:spPr bwMode="auto">
            <a:xfrm>
              <a:off x="1447763" y="3401930"/>
              <a:ext cx="10675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9" name="Line 7"/>
            <p:cNvSpPr>
              <a:spLocks noChangeShapeType="1"/>
            </p:cNvSpPr>
            <p:nvPr/>
          </p:nvSpPr>
          <p:spPr bwMode="auto">
            <a:xfrm>
              <a:off x="1447763" y="3881982"/>
              <a:ext cx="10675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0" name="Line 8"/>
            <p:cNvSpPr>
              <a:spLocks noChangeShapeType="1"/>
            </p:cNvSpPr>
            <p:nvPr/>
          </p:nvSpPr>
          <p:spPr bwMode="auto">
            <a:xfrm>
              <a:off x="1447763" y="4362033"/>
              <a:ext cx="10675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1" name="Line 9"/>
            <p:cNvSpPr>
              <a:spLocks noChangeShapeType="1"/>
            </p:cNvSpPr>
            <p:nvPr/>
          </p:nvSpPr>
          <p:spPr bwMode="auto">
            <a:xfrm>
              <a:off x="1447763" y="4857987"/>
              <a:ext cx="10675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2" name="Line 10"/>
            <p:cNvSpPr>
              <a:spLocks noChangeShapeType="1"/>
            </p:cNvSpPr>
            <p:nvPr/>
          </p:nvSpPr>
          <p:spPr bwMode="auto">
            <a:xfrm>
              <a:off x="1447763" y="5345989"/>
              <a:ext cx="10675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3" name="Line 11"/>
            <p:cNvSpPr>
              <a:spLocks noChangeShapeType="1"/>
            </p:cNvSpPr>
            <p:nvPr/>
          </p:nvSpPr>
          <p:spPr bwMode="auto">
            <a:xfrm>
              <a:off x="1447763" y="5810139"/>
              <a:ext cx="10675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4" name="Line 12"/>
            <p:cNvSpPr>
              <a:spLocks noChangeShapeType="1"/>
            </p:cNvSpPr>
            <p:nvPr/>
          </p:nvSpPr>
          <p:spPr bwMode="auto">
            <a:xfrm>
              <a:off x="4355827" y="5921453"/>
              <a:ext cx="0" cy="11155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5" name="Line 15"/>
            <p:cNvSpPr>
              <a:spLocks noChangeShapeType="1"/>
            </p:cNvSpPr>
            <p:nvPr/>
          </p:nvSpPr>
          <p:spPr bwMode="auto">
            <a:xfrm>
              <a:off x="5221918" y="5921453"/>
              <a:ext cx="0" cy="11155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6" name="Line 17"/>
            <p:cNvSpPr>
              <a:spLocks noChangeShapeType="1"/>
            </p:cNvSpPr>
            <p:nvPr/>
          </p:nvSpPr>
          <p:spPr bwMode="auto">
            <a:xfrm>
              <a:off x="6139166" y="5921453"/>
              <a:ext cx="0" cy="11155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7" name="Line 18"/>
            <p:cNvSpPr>
              <a:spLocks noChangeShapeType="1"/>
            </p:cNvSpPr>
            <p:nvPr/>
          </p:nvSpPr>
          <p:spPr bwMode="auto">
            <a:xfrm>
              <a:off x="3474726" y="5921453"/>
              <a:ext cx="0" cy="11155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8" name="Line 19"/>
            <p:cNvSpPr>
              <a:spLocks noChangeShapeType="1"/>
            </p:cNvSpPr>
            <p:nvPr/>
          </p:nvSpPr>
          <p:spPr bwMode="auto">
            <a:xfrm>
              <a:off x="2610541" y="5921453"/>
              <a:ext cx="0" cy="11155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9" name="Line 20"/>
            <p:cNvSpPr>
              <a:spLocks noChangeShapeType="1"/>
            </p:cNvSpPr>
            <p:nvPr/>
          </p:nvSpPr>
          <p:spPr bwMode="auto">
            <a:xfrm>
              <a:off x="1732686" y="5921453"/>
              <a:ext cx="0" cy="11155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30" name="TextBox 29"/>
            <p:cNvSpPr txBox="1"/>
            <p:nvPr/>
          </p:nvSpPr>
          <p:spPr>
            <a:xfrm rot="16200000">
              <a:off x="314513" y="4483075"/>
              <a:ext cx="1225015" cy="276999"/>
            </a:xfrm>
            <a:prstGeom prst="rect">
              <a:avLst/>
            </a:prstGeom>
            <a:noFill/>
          </p:spPr>
          <p:txBody>
            <a:bodyPr wrap="none" rtlCol="0">
              <a:spAutoFit/>
            </a:bodyPr>
            <a:lstStyle/>
            <a:p>
              <a:pPr algn="ctr"/>
              <a:r>
                <a:rPr lang="en-GB" sz="1200" dirty="0" smtClean="0">
                  <a:solidFill>
                    <a:srgbClr val="363636"/>
                  </a:solidFill>
                  <a:latin typeface="Arial"/>
                  <a:cs typeface="Arial"/>
                </a:rPr>
                <a:t>PFS probability</a:t>
              </a:r>
              <a:endParaRPr lang="en-GB" sz="1200" dirty="0">
                <a:solidFill>
                  <a:srgbClr val="363636"/>
                </a:solidFill>
                <a:latin typeface="Arial"/>
                <a:cs typeface="Arial"/>
              </a:endParaRPr>
            </a:p>
          </p:txBody>
        </p:sp>
        <p:sp>
          <p:nvSpPr>
            <p:cNvPr id="31" name="TextBox 30"/>
            <p:cNvSpPr txBox="1"/>
            <p:nvPr/>
          </p:nvSpPr>
          <p:spPr>
            <a:xfrm>
              <a:off x="3469223" y="6182244"/>
              <a:ext cx="1068058" cy="358720"/>
            </a:xfrm>
            <a:prstGeom prst="rect">
              <a:avLst/>
            </a:prstGeom>
            <a:noFill/>
          </p:spPr>
          <p:txBody>
            <a:bodyPr wrap="none" rtlCol="0">
              <a:spAutoFit/>
            </a:bodyPr>
            <a:lstStyle/>
            <a:p>
              <a:pPr algn="ctr"/>
              <a:r>
                <a:rPr lang="en-GB" sz="1200" dirty="0" smtClean="0">
                  <a:solidFill>
                    <a:srgbClr val="363636"/>
                  </a:solidFill>
                  <a:latin typeface="Arial"/>
                  <a:cs typeface="Arial"/>
                </a:rPr>
                <a:t>Time, years</a:t>
              </a:r>
              <a:endParaRPr lang="en-GB" sz="1200" dirty="0">
                <a:solidFill>
                  <a:srgbClr val="363636"/>
                </a:solidFill>
                <a:latin typeface="Arial"/>
                <a:cs typeface="Arial"/>
              </a:endParaRPr>
            </a:p>
          </p:txBody>
        </p:sp>
        <p:sp>
          <p:nvSpPr>
            <p:cNvPr id="32" name="TextBox 31"/>
            <p:cNvSpPr txBox="1"/>
            <p:nvPr/>
          </p:nvSpPr>
          <p:spPr>
            <a:xfrm>
              <a:off x="1052666" y="3242406"/>
              <a:ext cx="477776" cy="335592"/>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4D4D4D"/>
                  </a:solidFill>
                  <a:latin typeface="Arial"/>
                  <a:cs typeface="Arial"/>
                </a:rPr>
                <a:t>1.0</a:t>
              </a:r>
              <a:endParaRPr lang="en-GB" sz="1200" dirty="0">
                <a:solidFill>
                  <a:srgbClr val="4D4D4D"/>
                </a:solidFill>
                <a:latin typeface="Arial"/>
                <a:cs typeface="Arial"/>
              </a:endParaRPr>
            </a:p>
          </p:txBody>
        </p:sp>
        <p:sp>
          <p:nvSpPr>
            <p:cNvPr id="33" name="TextBox 32"/>
            <p:cNvSpPr txBox="1"/>
            <p:nvPr/>
          </p:nvSpPr>
          <p:spPr>
            <a:xfrm>
              <a:off x="1052666" y="3713371"/>
              <a:ext cx="477776" cy="335592"/>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4D4D4D"/>
                  </a:solidFill>
                  <a:latin typeface="Arial"/>
                  <a:cs typeface="Arial"/>
                </a:rPr>
                <a:t>0.8</a:t>
              </a:r>
              <a:endParaRPr lang="en-GB" sz="1200" dirty="0">
                <a:solidFill>
                  <a:srgbClr val="4D4D4D"/>
                </a:solidFill>
                <a:latin typeface="Arial"/>
                <a:cs typeface="Arial"/>
              </a:endParaRPr>
            </a:p>
          </p:txBody>
        </p:sp>
        <p:sp>
          <p:nvSpPr>
            <p:cNvPr id="34" name="TextBox 33"/>
            <p:cNvSpPr txBox="1"/>
            <p:nvPr/>
          </p:nvSpPr>
          <p:spPr>
            <a:xfrm>
              <a:off x="1052666" y="4193198"/>
              <a:ext cx="477776" cy="335592"/>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4D4D4D"/>
                  </a:solidFill>
                  <a:latin typeface="Arial"/>
                  <a:cs typeface="Arial"/>
                </a:rPr>
                <a:t>0.6</a:t>
              </a:r>
              <a:endParaRPr lang="en-GB" sz="1200" dirty="0">
                <a:solidFill>
                  <a:srgbClr val="4D4D4D"/>
                </a:solidFill>
                <a:latin typeface="Arial"/>
                <a:cs typeface="Arial"/>
              </a:endParaRPr>
            </a:p>
          </p:txBody>
        </p:sp>
        <p:sp>
          <p:nvSpPr>
            <p:cNvPr id="35" name="TextBox 34"/>
            <p:cNvSpPr txBox="1"/>
            <p:nvPr/>
          </p:nvSpPr>
          <p:spPr>
            <a:xfrm>
              <a:off x="1052666" y="4688928"/>
              <a:ext cx="477776" cy="335592"/>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4D4D4D"/>
                  </a:solidFill>
                  <a:latin typeface="Arial"/>
                  <a:cs typeface="Arial"/>
                </a:rPr>
                <a:t>0.4</a:t>
              </a:r>
              <a:endParaRPr lang="en-GB" sz="1200" dirty="0">
                <a:solidFill>
                  <a:srgbClr val="4D4D4D"/>
                </a:solidFill>
                <a:latin typeface="Arial"/>
                <a:cs typeface="Arial"/>
              </a:endParaRPr>
            </a:p>
          </p:txBody>
        </p:sp>
        <p:sp>
          <p:nvSpPr>
            <p:cNvPr id="36" name="TextBox 35"/>
            <p:cNvSpPr txBox="1"/>
            <p:nvPr/>
          </p:nvSpPr>
          <p:spPr>
            <a:xfrm>
              <a:off x="1052666" y="5176706"/>
              <a:ext cx="477776" cy="335592"/>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4D4D4D"/>
                  </a:solidFill>
                  <a:latin typeface="Arial"/>
                  <a:cs typeface="Arial"/>
                </a:rPr>
                <a:t>0.2</a:t>
              </a:r>
              <a:endParaRPr lang="en-GB" sz="1200" dirty="0">
                <a:solidFill>
                  <a:srgbClr val="4D4D4D"/>
                </a:solidFill>
                <a:latin typeface="Arial"/>
                <a:cs typeface="Arial"/>
              </a:endParaRPr>
            </a:p>
          </p:txBody>
        </p:sp>
        <p:sp>
          <p:nvSpPr>
            <p:cNvPr id="37" name="TextBox 36"/>
            <p:cNvSpPr txBox="1"/>
            <p:nvPr/>
          </p:nvSpPr>
          <p:spPr>
            <a:xfrm>
              <a:off x="1206663" y="5640632"/>
              <a:ext cx="323779" cy="335592"/>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4D4D4D"/>
                  </a:solidFill>
                  <a:latin typeface="Arial"/>
                  <a:cs typeface="Arial"/>
                </a:rPr>
                <a:t>0</a:t>
              </a:r>
              <a:endParaRPr lang="en-GB" sz="1200" dirty="0">
                <a:solidFill>
                  <a:srgbClr val="4D4D4D"/>
                </a:solidFill>
                <a:latin typeface="Arial"/>
                <a:cs typeface="Arial"/>
              </a:endParaRPr>
            </a:p>
          </p:txBody>
        </p:sp>
        <p:sp>
          <p:nvSpPr>
            <p:cNvPr id="38" name="TextBox 37"/>
            <p:cNvSpPr txBox="1"/>
            <p:nvPr/>
          </p:nvSpPr>
          <p:spPr>
            <a:xfrm>
              <a:off x="1575184" y="5992269"/>
              <a:ext cx="323779" cy="335592"/>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0</a:t>
              </a:r>
              <a:endParaRPr lang="en-GB" sz="1200" dirty="0">
                <a:solidFill>
                  <a:srgbClr val="4D4D4D"/>
                </a:solidFill>
                <a:latin typeface="Arial"/>
                <a:cs typeface="Arial"/>
              </a:endParaRPr>
            </a:p>
          </p:txBody>
        </p:sp>
        <p:sp>
          <p:nvSpPr>
            <p:cNvPr id="39" name="TextBox 38"/>
            <p:cNvSpPr txBox="1"/>
            <p:nvPr/>
          </p:nvSpPr>
          <p:spPr>
            <a:xfrm>
              <a:off x="2473172" y="5992269"/>
              <a:ext cx="269625" cy="276999"/>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1</a:t>
              </a:r>
              <a:endParaRPr lang="en-GB" sz="1200" dirty="0">
                <a:solidFill>
                  <a:srgbClr val="4D4D4D"/>
                </a:solidFill>
                <a:latin typeface="Arial"/>
                <a:cs typeface="Arial"/>
              </a:endParaRPr>
            </a:p>
          </p:txBody>
        </p:sp>
        <p:sp>
          <p:nvSpPr>
            <p:cNvPr id="40" name="TextBox 39"/>
            <p:cNvSpPr txBox="1"/>
            <p:nvPr/>
          </p:nvSpPr>
          <p:spPr>
            <a:xfrm>
              <a:off x="3340895" y="5992269"/>
              <a:ext cx="269625" cy="276999"/>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2</a:t>
              </a:r>
              <a:endParaRPr lang="en-GB" sz="1200" dirty="0">
                <a:solidFill>
                  <a:srgbClr val="4D4D4D"/>
                </a:solidFill>
                <a:latin typeface="Arial"/>
                <a:cs typeface="Arial"/>
              </a:endParaRPr>
            </a:p>
          </p:txBody>
        </p:sp>
        <p:sp>
          <p:nvSpPr>
            <p:cNvPr id="41" name="TextBox 40"/>
            <p:cNvSpPr txBox="1"/>
            <p:nvPr/>
          </p:nvSpPr>
          <p:spPr>
            <a:xfrm>
              <a:off x="4223138" y="5992269"/>
              <a:ext cx="269625" cy="276999"/>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3</a:t>
              </a:r>
              <a:endParaRPr lang="en-GB" sz="1200" dirty="0">
                <a:solidFill>
                  <a:srgbClr val="4D4D4D"/>
                </a:solidFill>
                <a:latin typeface="Arial"/>
                <a:cs typeface="Arial"/>
              </a:endParaRPr>
            </a:p>
          </p:txBody>
        </p:sp>
        <p:sp>
          <p:nvSpPr>
            <p:cNvPr id="42" name="TextBox 41"/>
            <p:cNvSpPr txBox="1"/>
            <p:nvPr/>
          </p:nvSpPr>
          <p:spPr>
            <a:xfrm>
              <a:off x="5082077" y="5992269"/>
              <a:ext cx="269625" cy="276999"/>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4</a:t>
              </a:r>
              <a:endParaRPr lang="en-GB" sz="1200" dirty="0">
                <a:solidFill>
                  <a:srgbClr val="4D4D4D"/>
                </a:solidFill>
                <a:latin typeface="Arial"/>
                <a:cs typeface="Arial"/>
              </a:endParaRPr>
            </a:p>
          </p:txBody>
        </p:sp>
        <p:sp>
          <p:nvSpPr>
            <p:cNvPr id="43" name="TextBox 42"/>
            <p:cNvSpPr txBox="1"/>
            <p:nvPr/>
          </p:nvSpPr>
          <p:spPr>
            <a:xfrm>
              <a:off x="6003241" y="5992269"/>
              <a:ext cx="269625" cy="276999"/>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5</a:t>
              </a:r>
              <a:endParaRPr lang="en-GB" sz="1200" dirty="0">
                <a:solidFill>
                  <a:srgbClr val="4D4D4D"/>
                </a:solidFill>
                <a:latin typeface="Arial"/>
                <a:cs typeface="Arial"/>
              </a:endParaRPr>
            </a:p>
          </p:txBody>
        </p:sp>
        <p:sp>
          <p:nvSpPr>
            <p:cNvPr id="44" name="TextBox 43"/>
            <p:cNvSpPr txBox="1"/>
            <p:nvPr/>
          </p:nvSpPr>
          <p:spPr>
            <a:xfrm>
              <a:off x="1636898" y="5366263"/>
              <a:ext cx="439543" cy="461665"/>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395</a:t>
              </a:r>
            </a:p>
            <a:p>
              <a:pPr algn="ctr" fontAlgn="auto">
                <a:spcBef>
                  <a:spcPts val="0"/>
                </a:spcBef>
                <a:spcAft>
                  <a:spcPts val="0"/>
                </a:spcAft>
              </a:pPr>
              <a:r>
                <a:rPr lang="en-GB" sz="1200" dirty="0" smtClean="0">
                  <a:solidFill>
                    <a:srgbClr val="4D4D4D"/>
                  </a:solidFill>
                  <a:latin typeface="Arial"/>
                  <a:cs typeface="Arial"/>
                </a:rPr>
                <a:t>393</a:t>
              </a:r>
              <a:endParaRPr lang="en-GB" sz="1200" dirty="0">
                <a:solidFill>
                  <a:srgbClr val="4D4D4D"/>
                </a:solidFill>
                <a:latin typeface="Arial"/>
                <a:cs typeface="Arial"/>
              </a:endParaRPr>
            </a:p>
          </p:txBody>
        </p:sp>
        <p:sp>
          <p:nvSpPr>
            <p:cNvPr id="45" name="TextBox 44"/>
            <p:cNvSpPr txBox="1"/>
            <p:nvPr/>
          </p:nvSpPr>
          <p:spPr>
            <a:xfrm>
              <a:off x="2258161" y="5366263"/>
              <a:ext cx="439543" cy="461665"/>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270</a:t>
              </a:r>
            </a:p>
            <a:p>
              <a:pPr algn="ctr" fontAlgn="auto">
                <a:spcBef>
                  <a:spcPts val="0"/>
                </a:spcBef>
                <a:spcAft>
                  <a:spcPts val="0"/>
                </a:spcAft>
              </a:pPr>
              <a:r>
                <a:rPr lang="en-GB" sz="1200" dirty="0" smtClean="0">
                  <a:solidFill>
                    <a:srgbClr val="4D4D4D"/>
                  </a:solidFill>
                  <a:latin typeface="Arial"/>
                  <a:cs typeface="Arial"/>
                </a:rPr>
                <a:t>258</a:t>
              </a:r>
              <a:endParaRPr lang="en-GB" sz="1200" dirty="0">
                <a:solidFill>
                  <a:srgbClr val="4D4D4D"/>
                </a:solidFill>
                <a:latin typeface="Arial"/>
                <a:cs typeface="Arial"/>
              </a:endParaRPr>
            </a:p>
          </p:txBody>
        </p:sp>
        <p:sp>
          <p:nvSpPr>
            <p:cNvPr id="46" name="TextBox 45"/>
            <p:cNvSpPr txBox="1"/>
            <p:nvPr/>
          </p:nvSpPr>
          <p:spPr>
            <a:xfrm>
              <a:off x="3125907" y="5366263"/>
              <a:ext cx="439543" cy="461665"/>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186</a:t>
              </a:r>
            </a:p>
            <a:p>
              <a:pPr algn="ctr" fontAlgn="auto">
                <a:spcBef>
                  <a:spcPts val="0"/>
                </a:spcBef>
                <a:spcAft>
                  <a:spcPts val="0"/>
                </a:spcAft>
              </a:pPr>
              <a:r>
                <a:rPr lang="en-GB" sz="1200" dirty="0" smtClean="0">
                  <a:solidFill>
                    <a:srgbClr val="4D4D4D"/>
                  </a:solidFill>
                  <a:latin typeface="Arial"/>
                  <a:cs typeface="Arial"/>
                </a:rPr>
                <a:t>173</a:t>
              </a:r>
              <a:endParaRPr lang="en-GB" sz="1200" dirty="0">
                <a:solidFill>
                  <a:srgbClr val="4D4D4D"/>
                </a:solidFill>
                <a:latin typeface="Arial"/>
                <a:cs typeface="Arial"/>
              </a:endParaRPr>
            </a:p>
          </p:txBody>
        </p:sp>
        <p:sp>
          <p:nvSpPr>
            <p:cNvPr id="47" name="TextBox 46"/>
            <p:cNvSpPr txBox="1"/>
            <p:nvPr/>
          </p:nvSpPr>
          <p:spPr>
            <a:xfrm>
              <a:off x="3993651" y="5366263"/>
              <a:ext cx="439543" cy="461665"/>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123</a:t>
              </a:r>
            </a:p>
            <a:p>
              <a:pPr algn="ctr" fontAlgn="auto">
                <a:spcBef>
                  <a:spcPts val="0"/>
                </a:spcBef>
                <a:spcAft>
                  <a:spcPts val="0"/>
                </a:spcAft>
              </a:pPr>
              <a:r>
                <a:rPr lang="en-GB" sz="1200" dirty="0" smtClean="0">
                  <a:solidFill>
                    <a:srgbClr val="4D4D4D"/>
                  </a:solidFill>
                  <a:latin typeface="Arial"/>
                  <a:cs typeface="Arial"/>
                </a:rPr>
                <a:t>118</a:t>
              </a:r>
              <a:endParaRPr lang="en-GB" sz="1200" dirty="0">
                <a:solidFill>
                  <a:srgbClr val="4D4D4D"/>
                </a:solidFill>
                <a:latin typeface="Arial"/>
                <a:cs typeface="Arial"/>
              </a:endParaRPr>
            </a:p>
          </p:txBody>
        </p:sp>
        <p:sp>
          <p:nvSpPr>
            <p:cNvPr id="48" name="TextBox 47"/>
            <p:cNvSpPr txBox="1"/>
            <p:nvPr/>
          </p:nvSpPr>
          <p:spPr>
            <a:xfrm>
              <a:off x="4946291" y="5366263"/>
              <a:ext cx="354649" cy="461665"/>
            </a:xfrm>
            <a:prstGeom prst="rect">
              <a:avLst/>
            </a:prstGeom>
            <a:noFill/>
          </p:spPr>
          <p:txBody>
            <a:bodyPr wrap="none" rtlCol="0" anchor="t" anchorCtr="0">
              <a:spAutoFit/>
            </a:bodyPr>
            <a:lstStyle/>
            <a:p>
              <a:pPr algn="r" fontAlgn="auto">
                <a:spcBef>
                  <a:spcPts val="0"/>
                </a:spcBef>
                <a:spcAft>
                  <a:spcPts val="0"/>
                </a:spcAft>
              </a:pPr>
              <a:r>
                <a:rPr lang="en-GB" sz="1200" dirty="0" smtClean="0">
                  <a:solidFill>
                    <a:srgbClr val="4D4D4D"/>
                  </a:solidFill>
                  <a:latin typeface="Arial"/>
                  <a:cs typeface="Arial"/>
                </a:rPr>
                <a:t>90</a:t>
              </a:r>
            </a:p>
            <a:p>
              <a:pPr algn="r" fontAlgn="auto">
                <a:spcBef>
                  <a:spcPts val="0"/>
                </a:spcBef>
                <a:spcAft>
                  <a:spcPts val="0"/>
                </a:spcAft>
              </a:pPr>
              <a:r>
                <a:rPr lang="en-GB" sz="1200" dirty="0" smtClean="0">
                  <a:solidFill>
                    <a:srgbClr val="4D4D4D"/>
                  </a:solidFill>
                  <a:latin typeface="Arial"/>
                  <a:cs typeface="Arial"/>
                </a:rPr>
                <a:t>90</a:t>
              </a:r>
              <a:endParaRPr lang="en-GB" sz="1200" dirty="0">
                <a:solidFill>
                  <a:srgbClr val="4D4D4D"/>
                </a:solidFill>
                <a:latin typeface="Arial"/>
                <a:cs typeface="Arial"/>
              </a:endParaRPr>
            </a:p>
          </p:txBody>
        </p:sp>
        <p:sp>
          <p:nvSpPr>
            <p:cNvPr id="49" name="TextBox 48"/>
            <p:cNvSpPr txBox="1"/>
            <p:nvPr/>
          </p:nvSpPr>
          <p:spPr>
            <a:xfrm>
              <a:off x="5837775" y="5366263"/>
              <a:ext cx="354584" cy="461665"/>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4D4D4D"/>
                  </a:solidFill>
                  <a:latin typeface="Arial"/>
                  <a:cs typeface="Arial"/>
                </a:rPr>
                <a:t>60</a:t>
              </a:r>
            </a:p>
            <a:p>
              <a:pPr algn="ctr" fontAlgn="auto">
                <a:spcBef>
                  <a:spcPts val="0"/>
                </a:spcBef>
                <a:spcAft>
                  <a:spcPts val="0"/>
                </a:spcAft>
              </a:pPr>
              <a:r>
                <a:rPr lang="en-GB" sz="1200" dirty="0" smtClean="0">
                  <a:solidFill>
                    <a:srgbClr val="4D4D4D"/>
                  </a:solidFill>
                  <a:latin typeface="Arial"/>
                  <a:cs typeface="Arial"/>
                </a:rPr>
                <a:t>55</a:t>
              </a:r>
              <a:endParaRPr lang="en-GB" sz="1200" dirty="0">
                <a:solidFill>
                  <a:srgbClr val="4D4D4D"/>
                </a:solidFill>
                <a:latin typeface="Arial"/>
                <a:cs typeface="Arial"/>
              </a:endParaRPr>
            </a:p>
          </p:txBody>
        </p:sp>
        <p:sp>
          <p:nvSpPr>
            <p:cNvPr id="50" name="TextBox 49"/>
            <p:cNvSpPr txBox="1"/>
            <p:nvPr/>
          </p:nvSpPr>
          <p:spPr>
            <a:xfrm>
              <a:off x="6192365" y="5366263"/>
              <a:ext cx="497700" cy="461665"/>
            </a:xfrm>
            <a:prstGeom prst="rect">
              <a:avLst/>
            </a:prstGeom>
            <a:noFill/>
          </p:spPr>
          <p:txBody>
            <a:bodyPr wrap="none" rtlCol="0" anchor="t" anchorCtr="0">
              <a:spAutoFit/>
            </a:bodyPr>
            <a:lstStyle/>
            <a:p>
              <a:pPr fontAlgn="auto">
                <a:spcBef>
                  <a:spcPts val="0"/>
                </a:spcBef>
                <a:spcAft>
                  <a:spcPts val="0"/>
                </a:spcAft>
              </a:pPr>
              <a:r>
                <a:rPr lang="en-GB" sz="1200" dirty="0" smtClean="0">
                  <a:solidFill>
                    <a:srgbClr val="4D4D4D"/>
                  </a:solidFill>
                  <a:latin typeface="Arial"/>
                  <a:cs typeface="Arial"/>
                </a:rPr>
                <a:t>CRT</a:t>
              </a:r>
            </a:p>
            <a:p>
              <a:pPr fontAlgn="auto">
                <a:spcBef>
                  <a:spcPts val="0"/>
                </a:spcBef>
                <a:spcAft>
                  <a:spcPts val="0"/>
                </a:spcAft>
              </a:pPr>
              <a:r>
                <a:rPr lang="en-GB" sz="1200" dirty="0" smtClean="0">
                  <a:solidFill>
                    <a:srgbClr val="4D4D4D"/>
                  </a:solidFill>
                  <a:latin typeface="Arial"/>
                  <a:cs typeface="Arial"/>
                </a:rPr>
                <a:t>CT</a:t>
              </a:r>
              <a:endParaRPr lang="en-GB" sz="1200" dirty="0">
                <a:solidFill>
                  <a:srgbClr val="4D4D4D"/>
                </a:solidFill>
                <a:latin typeface="Arial"/>
                <a:cs typeface="Arial"/>
              </a:endParaRPr>
            </a:p>
          </p:txBody>
        </p:sp>
        <p:sp>
          <p:nvSpPr>
            <p:cNvPr id="53" name="TextBox 52"/>
            <p:cNvSpPr txBox="1"/>
            <p:nvPr/>
          </p:nvSpPr>
          <p:spPr>
            <a:xfrm>
              <a:off x="4459129" y="4258991"/>
              <a:ext cx="460599" cy="398578"/>
            </a:xfrm>
            <a:prstGeom prst="rect">
              <a:avLst/>
            </a:prstGeom>
            <a:noFill/>
          </p:spPr>
          <p:txBody>
            <a:bodyPr wrap="none" rtlCol="0">
              <a:spAutoFit/>
            </a:bodyPr>
            <a:lstStyle/>
            <a:p>
              <a:pPr algn="ctr" fontAlgn="auto">
                <a:spcBef>
                  <a:spcPts val="0"/>
                </a:spcBef>
                <a:spcAft>
                  <a:spcPts val="0"/>
                </a:spcAft>
              </a:pPr>
              <a:r>
                <a:rPr lang="en-GB" sz="1400" b="1" dirty="0" smtClean="0">
                  <a:solidFill>
                    <a:srgbClr val="B60D27"/>
                  </a:solidFill>
                  <a:latin typeface="Arial"/>
                  <a:cs typeface="Arial"/>
                </a:rPr>
                <a:t>CT</a:t>
              </a:r>
              <a:endParaRPr lang="en-GB" sz="1400" b="1" dirty="0">
                <a:solidFill>
                  <a:srgbClr val="B60D27"/>
                </a:solidFill>
                <a:latin typeface="Arial"/>
                <a:cs typeface="Arial"/>
              </a:endParaRPr>
            </a:p>
          </p:txBody>
        </p:sp>
        <p:sp>
          <p:nvSpPr>
            <p:cNvPr id="54" name="TextBox 53"/>
            <p:cNvSpPr txBox="1"/>
            <p:nvPr/>
          </p:nvSpPr>
          <p:spPr>
            <a:xfrm>
              <a:off x="4388523" y="4772152"/>
              <a:ext cx="601812" cy="398578"/>
            </a:xfrm>
            <a:prstGeom prst="rect">
              <a:avLst/>
            </a:prstGeom>
            <a:noFill/>
          </p:spPr>
          <p:txBody>
            <a:bodyPr wrap="none" rtlCol="0">
              <a:spAutoFit/>
            </a:bodyPr>
            <a:lstStyle/>
            <a:p>
              <a:pPr algn="ctr" fontAlgn="auto">
                <a:spcBef>
                  <a:spcPts val="0"/>
                </a:spcBef>
                <a:spcAft>
                  <a:spcPts val="0"/>
                </a:spcAft>
              </a:pPr>
              <a:r>
                <a:rPr lang="en-GB" sz="1400" b="1" dirty="0" smtClean="0">
                  <a:solidFill>
                    <a:srgbClr val="B2C0D8"/>
                  </a:solidFill>
                  <a:latin typeface="Arial"/>
                  <a:cs typeface="Arial"/>
                </a:rPr>
                <a:t>CRT</a:t>
              </a:r>
              <a:endParaRPr lang="en-GB" sz="1400" b="1" dirty="0">
                <a:solidFill>
                  <a:srgbClr val="B2C0D8"/>
                </a:solidFill>
                <a:latin typeface="Arial"/>
                <a:cs typeface="Arial"/>
              </a:endParaRPr>
            </a:p>
          </p:txBody>
        </p:sp>
      </p:grpSp>
      <p:sp>
        <p:nvSpPr>
          <p:cNvPr id="55" name="TextBox 54"/>
          <p:cNvSpPr txBox="1"/>
          <p:nvPr/>
        </p:nvSpPr>
        <p:spPr>
          <a:xfrm>
            <a:off x="5662836" y="2612348"/>
            <a:ext cx="898002" cy="338554"/>
          </a:xfrm>
          <a:prstGeom prst="rect">
            <a:avLst/>
          </a:prstGeom>
          <a:noFill/>
        </p:spPr>
        <p:txBody>
          <a:bodyPr wrap="none" rtlCol="0" anchor="t" anchorCtr="0">
            <a:spAutoFit/>
          </a:bodyPr>
          <a:lstStyle/>
          <a:p>
            <a:pPr algn="r" fontAlgn="auto">
              <a:spcBef>
                <a:spcPts val="0"/>
              </a:spcBef>
              <a:spcAft>
                <a:spcPts val="0"/>
              </a:spcAft>
            </a:pPr>
            <a:r>
              <a:rPr lang="en-GB" sz="1600" dirty="0" smtClean="0">
                <a:solidFill>
                  <a:srgbClr val="4D4D4D"/>
                </a:solidFill>
                <a:latin typeface="Arial"/>
                <a:cs typeface="Arial"/>
              </a:rPr>
              <a:t>*p=0.99</a:t>
            </a:r>
            <a:endParaRPr lang="en-GB" sz="1600" dirty="0">
              <a:solidFill>
                <a:srgbClr val="4D4D4D"/>
              </a:solidFill>
              <a:latin typeface="Arial"/>
              <a:cs typeface="Arial"/>
            </a:endParaRPr>
          </a:p>
        </p:txBody>
      </p:sp>
      <p:sp>
        <p:nvSpPr>
          <p:cNvPr id="3" name="Freeform 2"/>
          <p:cNvSpPr>
            <a:spLocks/>
          </p:cNvSpPr>
          <p:nvPr/>
        </p:nvSpPr>
        <p:spPr bwMode="auto">
          <a:xfrm>
            <a:off x="1018814" y="1637636"/>
            <a:ext cx="4042076" cy="1152000"/>
          </a:xfrm>
          <a:custGeom>
            <a:avLst/>
            <a:gdLst>
              <a:gd name="T0" fmla="*/ 316 w 318"/>
              <a:gd name="T1" fmla="*/ 88 h 89"/>
              <a:gd name="T2" fmla="*/ 258 w 318"/>
              <a:gd name="T3" fmla="*/ 85 h 89"/>
              <a:gd name="T4" fmla="*/ 250 w 318"/>
              <a:gd name="T5" fmla="*/ 84 h 89"/>
              <a:gd name="T6" fmla="*/ 247 w 318"/>
              <a:gd name="T7" fmla="*/ 82 h 89"/>
              <a:gd name="T8" fmla="*/ 230 w 318"/>
              <a:gd name="T9" fmla="*/ 81 h 89"/>
              <a:gd name="T10" fmla="*/ 221 w 318"/>
              <a:gd name="T11" fmla="*/ 81 h 89"/>
              <a:gd name="T12" fmla="*/ 200 w 318"/>
              <a:gd name="T13" fmla="*/ 79 h 89"/>
              <a:gd name="T14" fmla="*/ 175 w 318"/>
              <a:gd name="T15" fmla="*/ 78 h 89"/>
              <a:gd name="T16" fmla="*/ 173 w 318"/>
              <a:gd name="T17" fmla="*/ 76 h 89"/>
              <a:gd name="T18" fmla="*/ 164 w 318"/>
              <a:gd name="T19" fmla="*/ 74 h 89"/>
              <a:gd name="T20" fmla="*/ 154 w 318"/>
              <a:gd name="T21" fmla="*/ 72 h 89"/>
              <a:gd name="T22" fmla="*/ 141 w 318"/>
              <a:gd name="T23" fmla="*/ 71 h 89"/>
              <a:gd name="T24" fmla="*/ 136 w 318"/>
              <a:gd name="T25" fmla="*/ 69 h 89"/>
              <a:gd name="T26" fmla="*/ 129 w 318"/>
              <a:gd name="T27" fmla="*/ 68 h 89"/>
              <a:gd name="T28" fmla="*/ 122 w 318"/>
              <a:gd name="T29" fmla="*/ 66 h 89"/>
              <a:gd name="T30" fmla="*/ 114 w 318"/>
              <a:gd name="T31" fmla="*/ 65 h 89"/>
              <a:gd name="T32" fmla="*/ 108 w 318"/>
              <a:gd name="T33" fmla="*/ 64 h 89"/>
              <a:gd name="T34" fmla="*/ 105 w 318"/>
              <a:gd name="T35" fmla="*/ 62 h 89"/>
              <a:gd name="T36" fmla="*/ 98 w 318"/>
              <a:gd name="T37" fmla="*/ 61 h 89"/>
              <a:gd name="T38" fmla="*/ 95 w 318"/>
              <a:gd name="T39" fmla="*/ 58 h 89"/>
              <a:gd name="T40" fmla="*/ 91 w 318"/>
              <a:gd name="T41" fmla="*/ 56 h 89"/>
              <a:gd name="T42" fmla="*/ 87 w 318"/>
              <a:gd name="T43" fmla="*/ 55 h 89"/>
              <a:gd name="T44" fmla="*/ 84 w 318"/>
              <a:gd name="T45" fmla="*/ 53 h 89"/>
              <a:gd name="T46" fmla="*/ 78 w 318"/>
              <a:gd name="T47" fmla="*/ 52 h 89"/>
              <a:gd name="T48" fmla="*/ 76 w 318"/>
              <a:gd name="T49" fmla="*/ 49 h 89"/>
              <a:gd name="T50" fmla="*/ 72 w 318"/>
              <a:gd name="T51" fmla="*/ 47 h 89"/>
              <a:gd name="T52" fmla="*/ 67 w 318"/>
              <a:gd name="T53" fmla="*/ 45 h 89"/>
              <a:gd name="T54" fmla="*/ 62 w 318"/>
              <a:gd name="T55" fmla="*/ 44 h 89"/>
              <a:gd name="T56" fmla="*/ 59 w 318"/>
              <a:gd name="T57" fmla="*/ 42 h 89"/>
              <a:gd name="T58" fmla="*/ 57 w 318"/>
              <a:gd name="T59" fmla="*/ 39 h 89"/>
              <a:gd name="T60" fmla="*/ 53 w 318"/>
              <a:gd name="T61" fmla="*/ 37 h 89"/>
              <a:gd name="T62" fmla="*/ 52 w 318"/>
              <a:gd name="T63" fmla="*/ 34 h 89"/>
              <a:gd name="T64" fmla="*/ 48 w 318"/>
              <a:gd name="T65" fmla="*/ 32 h 89"/>
              <a:gd name="T66" fmla="*/ 46 w 318"/>
              <a:gd name="T67" fmla="*/ 28 h 89"/>
              <a:gd name="T68" fmla="*/ 43 w 318"/>
              <a:gd name="T69" fmla="*/ 26 h 89"/>
              <a:gd name="T70" fmla="*/ 41 w 318"/>
              <a:gd name="T71" fmla="*/ 22 h 89"/>
              <a:gd name="T72" fmla="*/ 37 w 318"/>
              <a:gd name="T73" fmla="*/ 20 h 89"/>
              <a:gd name="T74" fmla="*/ 34 w 318"/>
              <a:gd name="T75" fmla="*/ 14 h 89"/>
              <a:gd name="T76" fmla="*/ 28 w 318"/>
              <a:gd name="T77" fmla="*/ 12 h 89"/>
              <a:gd name="T78" fmla="*/ 26 w 318"/>
              <a:gd name="T79" fmla="*/ 10 h 89"/>
              <a:gd name="T80" fmla="*/ 21 w 318"/>
              <a:gd name="T81" fmla="*/ 8 h 89"/>
              <a:gd name="T82" fmla="*/ 17 w 318"/>
              <a:gd name="T83" fmla="*/ 6 h 89"/>
              <a:gd name="T84" fmla="*/ 12 w 318"/>
              <a:gd name="T85" fmla="*/ 4 h 89"/>
              <a:gd name="T86" fmla="*/ 10 w 318"/>
              <a:gd name="T87" fmla="*/ 2 h 89"/>
              <a:gd name="T88" fmla="*/ 6 w 318"/>
              <a:gd name="T8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8" h="89">
                <a:moveTo>
                  <a:pt x="318" y="89"/>
                </a:moveTo>
                <a:lnTo>
                  <a:pt x="318" y="88"/>
                </a:lnTo>
                <a:lnTo>
                  <a:pt x="316" y="88"/>
                </a:lnTo>
                <a:lnTo>
                  <a:pt x="316" y="86"/>
                </a:lnTo>
                <a:lnTo>
                  <a:pt x="258" y="86"/>
                </a:lnTo>
                <a:lnTo>
                  <a:pt x="258" y="85"/>
                </a:lnTo>
                <a:lnTo>
                  <a:pt x="256" y="85"/>
                </a:lnTo>
                <a:lnTo>
                  <a:pt x="256" y="84"/>
                </a:lnTo>
                <a:lnTo>
                  <a:pt x="250" y="84"/>
                </a:lnTo>
                <a:lnTo>
                  <a:pt x="250" y="83"/>
                </a:lnTo>
                <a:lnTo>
                  <a:pt x="247" y="83"/>
                </a:lnTo>
                <a:lnTo>
                  <a:pt x="247" y="82"/>
                </a:lnTo>
                <a:lnTo>
                  <a:pt x="237" y="82"/>
                </a:lnTo>
                <a:lnTo>
                  <a:pt x="237" y="81"/>
                </a:lnTo>
                <a:lnTo>
                  <a:pt x="230" y="81"/>
                </a:lnTo>
                <a:lnTo>
                  <a:pt x="227" y="81"/>
                </a:lnTo>
                <a:lnTo>
                  <a:pt x="227" y="81"/>
                </a:lnTo>
                <a:lnTo>
                  <a:pt x="221" y="81"/>
                </a:lnTo>
                <a:lnTo>
                  <a:pt x="221" y="80"/>
                </a:lnTo>
                <a:lnTo>
                  <a:pt x="200" y="80"/>
                </a:lnTo>
                <a:lnTo>
                  <a:pt x="200" y="79"/>
                </a:lnTo>
                <a:lnTo>
                  <a:pt x="195" y="79"/>
                </a:lnTo>
                <a:lnTo>
                  <a:pt x="195" y="78"/>
                </a:lnTo>
                <a:lnTo>
                  <a:pt x="175" y="78"/>
                </a:lnTo>
                <a:lnTo>
                  <a:pt x="175" y="77"/>
                </a:lnTo>
                <a:lnTo>
                  <a:pt x="173" y="77"/>
                </a:lnTo>
                <a:lnTo>
                  <a:pt x="173" y="76"/>
                </a:lnTo>
                <a:lnTo>
                  <a:pt x="169" y="76"/>
                </a:lnTo>
                <a:lnTo>
                  <a:pt x="169" y="74"/>
                </a:lnTo>
                <a:lnTo>
                  <a:pt x="164" y="74"/>
                </a:lnTo>
                <a:lnTo>
                  <a:pt x="164" y="72"/>
                </a:lnTo>
                <a:lnTo>
                  <a:pt x="159" y="72"/>
                </a:lnTo>
                <a:lnTo>
                  <a:pt x="154" y="72"/>
                </a:lnTo>
                <a:lnTo>
                  <a:pt x="154" y="71"/>
                </a:lnTo>
                <a:lnTo>
                  <a:pt x="145" y="71"/>
                </a:lnTo>
                <a:lnTo>
                  <a:pt x="141" y="71"/>
                </a:lnTo>
                <a:lnTo>
                  <a:pt x="141" y="70"/>
                </a:lnTo>
                <a:lnTo>
                  <a:pt x="136" y="70"/>
                </a:lnTo>
                <a:lnTo>
                  <a:pt x="136" y="69"/>
                </a:lnTo>
                <a:lnTo>
                  <a:pt x="133" y="69"/>
                </a:lnTo>
                <a:lnTo>
                  <a:pt x="133" y="68"/>
                </a:lnTo>
                <a:lnTo>
                  <a:pt x="129" y="68"/>
                </a:lnTo>
                <a:lnTo>
                  <a:pt x="129" y="68"/>
                </a:lnTo>
                <a:lnTo>
                  <a:pt x="122" y="68"/>
                </a:lnTo>
                <a:lnTo>
                  <a:pt x="122" y="66"/>
                </a:lnTo>
                <a:lnTo>
                  <a:pt x="120" y="66"/>
                </a:lnTo>
                <a:lnTo>
                  <a:pt x="120" y="65"/>
                </a:lnTo>
                <a:lnTo>
                  <a:pt x="114" y="65"/>
                </a:lnTo>
                <a:lnTo>
                  <a:pt x="114" y="64"/>
                </a:lnTo>
                <a:lnTo>
                  <a:pt x="110" y="64"/>
                </a:lnTo>
                <a:lnTo>
                  <a:pt x="108" y="64"/>
                </a:lnTo>
                <a:lnTo>
                  <a:pt x="108" y="63"/>
                </a:lnTo>
                <a:lnTo>
                  <a:pt x="105" y="63"/>
                </a:lnTo>
                <a:lnTo>
                  <a:pt x="105" y="62"/>
                </a:lnTo>
                <a:lnTo>
                  <a:pt x="102" y="62"/>
                </a:lnTo>
                <a:lnTo>
                  <a:pt x="102" y="61"/>
                </a:lnTo>
                <a:lnTo>
                  <a:pt x="98" y="61"/>
                </a:lnTo>
                <a:lnTo>
                  <a:pt x="98" y="60"/>
                </a:lnTo>
                <a:lnTo>
                  <a:pt x="95" y="60"/>
                </a:lnTo>
                <a:lnTo>
                  <a:pt x="95" y="58"/>
                </a:lnTo>
                <a:lnTo>
                  <a:pt x="93" y="58"/>
                </a:lnTo>
                <a:lnTo>
                  <a:pt x="91" y="58"/>
                </a:lnTo>
                <a:lnTo>
                  <a:pt x="91" y="56"/>
                </a:lnTo>
                <a:lnTo>
                  <a:pt x="89" y="56"/>
                </a:lnTo>
                <a:lnTo>
                  <a:pt x="89" y="55"/>
                </a:lnTo>
                <a:lnTo>
                  <a:pt x="87" y="55"/>
                </a:lnTo>
                <a:lnTo>
                  <a:pt x="87" y="54"/>
                </a:lnTo>
                <a:lnTo>
                  <a:pt x="84" y="54"/>
                </a:lnTo>
                <a:lnTo>
                  <a:pt x="84" y="53"/>
                </a:lnTo>
                <a:lnTo>
                  <a:pt x="81" y="53"/>
                </a:lnTo>
                <a:lnTo>
                  <a:pt x="81" y="52"/>
                </a:lnTo>
                <a:lnTo>
                  <a:pt x="78" y="52"/>
                </a:lnTo>
                <a:lnTo>
                  <a:pt x="78" y="50"/>
                </a:lnTo>
                <a:lnTo>
                  <a:pt x="76" y="50"/>
                </a:lnTo>
                <a:lnTo>
                  <a:pt x="76" y="49"/>
                </a:lnTo>
                <a:lnTo>
                  <a:pt x="74" y="49"/>
                </a:lnTo>
                <a:lnTo>
                  <a:pt x="74" y="47"/>
                </a:lnTo>
                <a:lnTo>
                  <a:pt x="72" y="47"/>
                </a:lnTo>
                <a:lnTo>
                  <a:pt x="72" y="46"/>
                </a:lnTo>
                <a:lnTo>
                  <a:pt x="67" y="46"/>
                </a:lnTo>
                <a:lnTo>
                  <a:pt x="67" y="45"/>
                </a:lnTo>
                <a:lnTo>
                  <a:pt x="65" y="45"/>
                </a:lnTo>
                <a:lnTo>
                  <a:pt x="65" y="44"/>
                </a:lnTo>
                <a:lnTo>
                  <a:pt x="62" y="44"/>
                </a:lnTo>
                <a:lnTo>
                  <a:pt x="61" y="44"/>
                </a:lnTo>
                <a:lnTo>
                  <a:pt x="61" y="42"/>
                </a:lnTo>
                <a:lnTo>
                  <a:pt x="59" y="42"/>
                </a:lnTo>
                <a:lnTo>
                  <a:pt x="59" y="40"/>
                </a:lnTo>
                <a:lnTo>
                  <a:pt x="57" y="40"/>
                </a:lnTo>
                <a:lnTo>
                  <a:pt x="57" y="39"/>
                </a:lnTo>
                <a:lnTo>
                  <a:pt x="55" y="39"/>
                </a:lnTo>
                <a:lnTo>
                  <a:pt x="55" y="37"/>
                </a:lnTo>
                <a:lnTo>
                  <a:pt x="53" y="37"/>
                </a:lnTo>
                <a:lnTo>
                  <a:pt x="53" y="36"/>
                </a:lnTo>
                <a:lnTo>
                  <a:pt x="52" y="36"/>
                </a:lnTo>
                <a:lnTo>
                  <a:pt x="52" y="34"/>
                </a:lnTo>
                <a:lnTo>
                  <a:pt x="50" y="34"/>
                </a:lnTo>
                <a:lnTo>
                  <a:pt x="50" y="32"/>
                </a:lnTo>
                <a:lnTo>
                  <a:pt x="48" y="32"/>
                </a:lnTo>
                <a:lnTo>
                  <a:pt x="48" y="30"/>
                </a:lnTo>
                <a:lnTo>
                  <a:pt x="46" y="30"/>
                </a:lnTo>
                <a:lnTo>
                  <a:pt x="46" y="28"/>
                </a:lnTo>
                <a:lnTo>
                  <a:pt x="45" y="28"/>
                </a:lnTo>
                <a:lnTo>
                  <a:pt x="45" y="26"/>
                </a:lnTo>
                <a:lnTo>
                  <a:pt x="43" y="26"/>
                </a:lnTo>
                <a:lnTo>
                  <a:pt x="43" y="24"/>
                </a:lnTo>
                <a:lnTo>
                  <a:pt x="41" y="24"/>
                </a:lnTo>
                <a:lnTo>
                  <a:pt x="41" y="22"/>
                </a:lnTo>
                <a:lnTo>
                  <a:pt x="40" y="22"/>
                </a:lnTo>
                <a:lnTo>
                  <a:pt x="40" y="20"/>
                </a:lnTo>
                <a:lnTo>
                  <a:pt x="37" y="20"/>
                </a:lnTo>
                <a:lnTo>
                  <a:pt x="37" y="18"/>
                </a:lnTo>
                <a:lnTo>
                  <a:pt x="34" y="18"/>
                </a:lnTo>
                <a:lnTo>
                  <a:pt x="34" y="14"/>
                </a:lnTo>
                <a:lnTo>
                  <a:pt x="32" y="14"/>
                </a:lnTo>
                <a:lnTo>
                  <a:pt x="32" y="12"/>
                </a:lnTo>
                <a:lnTo>
                  <a:pt x="28" y="12"/>
                </a:lnTo>
                <a:lnTo>
                  <a:pt x="28" y="11"/>
                </a:lnTo>
                <a:lnTo>
                  <a:pt x="26" y="11"/>
                </a:lnTo>
                <a:lnTo>
                  <a:pt x="26" y="10"/>
                </a:lnTo>
                <a:lnTo>
                  <a:pt x="25" y="10"/>
                </a:lnTo>
                <a:lnTo>
                  <a:pt x="25" y="8"/>
                </a:lnTo>
                <a:lnTo>
                  <a:pt x="21" y="8"/>
                </a:lnTo>
                <a:lnTo>
                  <a:pt x="19" y="8"/>
                </a:lnTo>
                <a:lnTo>
                  <a:pt x="19" y="6"/>
                </a:lnTo>
                <a:lnTo>
                  <a:pt x="17" y="6"/>
                </a:lnTo>
                <a:lnTo>
                  <a:pt x="17" y="5"/>
                </a:lnTo>
                <a:lnTo>
                  <a:pt x="12" y="5"/>
                </a:lnTo>
                <a:lnTo>
                  <a:pt x="12" y="4"/>
                </a:lnTo>
                <a:lnTo>
                  <a:pt x="11" y="4"/>
                </a:lnTo>
                <a:lnTo>
                  <a:pt x="10" y="4"/>
                </a:lnTo>
                <a:lnTo>
                  <a:pt x="10" y="2"/>
                </a:lnTo>
                <a:lnTo>
                  <a:pt x="7" y="2"/>
                </a:lnTo>
                <a:lnTo>
                  <a:pt x="7" y="0"/>
                </a:lnTo>
                <a:lnTo>
                  <a:pt x="6" y="0"/>
                </a:lnTo>
                <a:lnTo>
                  <a:pt x="0" y="0"/>
                </a:lnTo>
              </a:path>
            </a:pathLst>
          </a:cu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 name="Freeform 3"/>
          <p:cNvSpPr>
            <a:spLocks/>
          </p:cNvSpPr>
          <p:nvPr/>
        </p:nvSpPr>
        <p:spPr bwMode="auto">
          <a:xfrm>
            <a:off x="1031525" y="1637636"/>
            <a:ext cx="4016654" cy="1152000"/>
          </a:xfrm>
          <a:custGeom>
            <a:avLst/>
            <a:gdLst>
              <a:gd name="T0" fmla="*/ 314 w 316"/>
              <a:gd name="T1" fmla="*/ 88 h 89"/>
              <a:gd name="T2" fmla="*/ 311 w 316"/>
              <a:gd name="T3" fmla="*/ 85 h 89"/>
              <a:gd name="T4" fmla="*/ 287 w 316"/>
              <a:gd name="T5" fmla="*/ 84 h 89"/>
              <a:gd name="T6" fmla="*/ 277 w 316"/>
              <a:gd name="T7" fmla="*/ 82 h 89"/>
              <a:gd name="T8" fmla="*/ 263 w 316"/>
              <a:gd name="T9" fmla="*/ 81 h 89"/>
              <a:gd name="T10" fmla="*/ 232 w 316"/>
              <a:gd name="T11" fmla="*/ 80 h 89"/>
              <a:gd name="T12" fmla="*/ 224 w 316"/>
              <a:gd name="T13" fmla="*/ 79 h 89"/>
              <a:gd name="T14" fmla="*/ 222 w 316"/>
              <a:gd name="T15" fmla="*/ 77 h 89"/>
              <a:gd name="T16" fmla="*/ 178 w 316"/>
              <a:gd name="T17" fmla="*/ 75 h 89"/>
              <a:gd name="T18" fmla="*/ 164 w 316"/>
              <a:gd name="T19" fmla="*/ 73 h 89"/>
              <a:gd name="T20" fmla="*/ 142 w 316"/>
              <a:gd name="T21" fmla="*/ 72 h 89"/>
              <a:gd name="T22" fmla="*/ 131 w 316"/>
              <a:gd name="T23" fmla="*/ 71 h 89"/>
              <a:gd name="T24" fmla="*/ 126 w 316"/>
              <a:gd name="T25" fmla="*/ 70 h 89"/>
              <a:gd name="T26" fmla="*/ 122 w 316"/>
              <a:gd name="T27" fmla="*/ 68 h 89"/>
              <a:gd name="T28" fmla="*/ 113 w 316"/>
              <a:gd name="T29" fmla="*/ 67 h 89"/>
              <a:gd name="T30" fmla="*/ 109 w 316"/>
              <a:gd name="T31" fmla="*/ 65 h 89"/>
              <a:gd name="T32" fmla="*/ 104 w 316"/>
              <a:gd name="T33" fmla="*/ 64 h 89"/>
              <a:gd name="T34" fmla="*/ 100 w 316"/>
              <a:gd name="T35" fmla="*/ 61 h 89"/>
              <a:gd name="T36" fmla="*/ 93 w 316"/>
              <a:gd name="T37" fmla="*/ 58 h 89"/>
              <a:gd name="T38" fmla="*/ 84 w 316"/>
              <a:gd name="T39" fmla="*/ 57 h 89"/>
              <a:gd name="T40" fmla="*/ 80 w 316"/>
              <a:gd name="T41" fmla="*/ 54 h 89"/>
              <a:gd name="T42" fmla="*/ 72 w 316"/>
              <a:gd name="T43" fmla="*/ 53 h 89"/>
              <a:gd name="T44" fmla="*/ 70 w 316"/>
              <a:gd name="T45" fmla="*/ 50 h 89"/>
              <a:gd name="T46" fmla="*/ 64 w 316"/>
              <a:gd name="T47" fmla="*/ 49 h 89"/>
              <a:gd name="T48" fmla="*/ 60 w 316"/>
              <a:gd name="T49" fmla="*/ 45 h 89"/>
              <a:gd name="T50" fmla="*/ 55 w 316"/>
              <a:gd name="T51" fmla="*/ 42 h 89"/>
              <a:gd name="T52" fmla="*/ 53 w 316"/>
              <a:gd name="T53" fmla="*/ 38 h 89"/>
              <a:gd name="T54" fmla="*/ 48 w 316"/>
              <a:gd name="T55" fmla="*/ 37 h 89"/>
              <a:gd name="T56" fmla="*/ 46 w 316"/>
              <a:gd name="T57" fmla="*/ 33 h 89"/>
              <a:gd name="T58" fmla="*/ 43 w 316"/>
              <a:gd name="T59" fmla="*/ 32 h 89"/>
              <a:gd name="T60" fmla="*/ 42 w 316"/>
              <a:gd name="T61" fmla="*/ 29 h 89"/>
              <a:gd name="T62" fmla="*/ 38 w 316"/>
              <a:gd name="T63" fmla="*/ 27 h 89"/>
              <a:gd name="T64" fmla="*/ 36 w 316"/>
              <a:gd name="T65" fmla="*/ 23 h 89"/>
              <a:gd name="T66" fmla="*/ 31 w 316"/>
              <a:gd name="T67" fmla="*/ 22 h 89"/>
              <a:gd name="T68" fmla="*/ 29 w 316"/>
              <a:gd name="T69" fmla="*/ 18 h 89"/>
              <a:gd name="T70" fmla="*/ 26 w 316"/>
              <a:gd name="T71" fmla="*/ 16 h 89"/>
              <a:gd name="T72" fmla="*/ 25 w 316"/>
              <a:gd name="T73" fmla="*/ 13 h 89"/>
              <a:gd name="T74" fmla="*/ 21 w 316"/>
              <a:gd name="T75" fmla="*/ 11 h 89"/>
              <a:gd name="T76" fmla="*/ 19 w 316"/>
              <a:gd name="T77" fmla="*/ 9 h 89"/>
              <a:gd name="T78" fmla="*/ 15 w 316"/>
              <a:gd name="T79" fmla="*/ 7 h 89"/>
              <a:gd name="T80" fmla="*/ 13 w 316"/>
              <a:gd name="T81" fmla="*/ 4 h 89"/>
              <a:gd name="T82" fmla="*/ 7 w 316"/>
              <a:gd name="T83" fmla="*/ 3 h 89"/>
              <a:gd name="T84" fmla="*/ 6 w 316"/>
              <a:gd name="T85" fmla="*/ 1 h 89"/>
              <a:gd name="T86" fmla="*/ 0 w 316"/>
              <a:gd name="T8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6" h="89">
                <a:moveTo>
                  <a:pt x="316" y="89"/>
                </a:moveTo>
                <a:lnTo>
                  <a:pt x="316" y="88"/>
                </a:lnTo>
                <a:lnTo>
                  <a:pt x="314" y="88"/>
                </a:lnTo>
                <a:lnTo>
                  <a:pt x="314" y="87"/>
                </a:lnTo>
                <a:lnTo>
                  <a:pt x="311" y="87"/>
                </a:lnTo>
                <a:lnTo>
                  <a:pt x="311" y="85"/>
                </a:lnTo>
                <a:lnTo>
                  <a:pt x="293" y="85"/>
                </a:lnTo>
                <a:lnTo>
                  <a:pt x="293" y="84"/>
                </a:lnTo>
                <a:lnTo>
                  <a:pt x="287" y="84"/>
                </a:lnTo>
                <a:lnTo>
                  <a:pt x="287" y="83"/>
                </a:lnTo>
                <a:lnTo>
                  <a:pt x="277" y="83"/>
                </a:lnTo>
                <a:lnTo>
                  <a:pt x="277" y="82"/>
                </a:lnTo>
                <a:lnTo>
                  <a:pt x="272" y="82"/>
                </a:lnTo>
                <a:lnTo>
                  <a:pt x="272" y="81"/>
                </a:lnTo>
                <a:lnTo>
                  <a:pt x="263" y="81"/>
                </a:lnTo>
                <a:lnTo>
                  <a:pt x="263" y="81"/>
                </a:lnTo>
                <a:lnTo>
                  <a:pt x="232" y="81"/>
                </a:lnTo>
                <a:lnTo>
                  <a:pt x="232" y="80"/>
                </a:lnTo>
                <a:lnTo>
                  <a:pt x="231" y="80"/>
                </a:lnTo>
                <a:lnTo>
                  <a:pt x="231" y="79"/>
                </a:lnTo>
                <a:lnTo>
                  <a:pt x="224" y="79"/>
                </a:lnTo>
                <a:lnTo>
                  <a:pt x="224" y="78"/>
                </a:lnTo>
                <a:lnTo>
                  <a:pt x="222" y="78"/>
                </a:lnTo>
                <a:lnTo>
                  <a:pt x="222" y="77"/>
                </a:lnTo>
                <a:lnTo>
                  <a:pt x="183" y="77"/>
                </a:lnTo>
                <a:lnTo>
                  <a:pt x="178" y="77"/>
                </a:lnTo>
                <a:lnTo>
                  <a:pt x="178" y="75"/>
                </a:lnTo>
                <a:lnTo>
                  <a:pt x="176" y="75"/>
                </a:lnTo>
                <a:lnTo>
                  <a:pt x="164" y="75"/>
                </a:lnTo>
                <a:lnTo>
                  <a:pt x="164" y="73"/>
                </a:lnTo>
                <a:lnTo>
                  <a:pt x="154" y="73"/>
                </a:lnTo>
                <a:lnTo>
                  <a:pt x="154" y="72"/>
                </a:lnTo>
                <a:lnTo>
                  <a:pt x="142" y="72"/>
                </a:lnTo>
                <a:lnTo>
                  <a:pt x="142" y="72"/>
                </a:lnTo>
                <a:lnTo>
                  <a:pt x="131" y="72"/>
                </a:lnTo>
                <a:lnTo>
                  <a:pt x="131" y="71"/>
                </a:lnTo>
                <a:lnTo>
                  <a:pt x="129" y="71"/>
                </a:lnTo>
                <a:lnTo>
                  <a:pt x="129" y="70"/>
                </a:lnTo>
                <a:lnTo>
                  <a:pt x="126" y="70"/>
                </a:lnTo>
                <a:lnTo>
                  <a:pt x="126" y="69"/>
                </a:lnTo>
                <a:lnTo>
                  <a:pt x="122" y="69"/>
                </a:lnTo>
                <a:lnTo>
                  <a:pt x="122" y="68"/>
                </a:lnTo>
                <a:lnTo>
                  <a:pt x="118" y="68"/>
                </a:lnTo>
                <a:lnTo>
                  <a:pt x="118" y="67"/>
                </a:lnTo>
                <a:lnTo>
                  <a:pt x="113" y="67"/>
                </a:lnTo>
                <a:lnTo>
                  <a:pt x="113" y="66"/>
                </a:lnTo>
                <a:lnTo>
                  <a:pt x="109" y="66"/>
                </a:lnTo>
                <a:lnTo>
                  <a:pt x="109" y="65"/>
                </a:lnTo>
                <a:lnTo>
                  <a:pt x="106" y="65"/>
                </a:lnTo>
                <a:lnTo>
                  <a:pt x="106" y="64"/>
                </a:lnTo>
                <a:lnTo>
                  <a:pt x="104" y="64"/>
                </a:lnTo>
                <a:lnTo>
                  <a:pt x="104" y="62"/>
                </a:lnTo>
                <a:lnTo>
                  <a:pt x="100" y="62"/>
                </a:lnTo>
                <a:lnTo>
                  <a:pt x="100" y="61"/>
                </a:lnTo>
                <a:lnTo>
                  <a:pt x="97" y="61"/>
                </a:lnTo>
                <a:lnTo>
                  <a:pt x="97" y="58"/>
                </a:lnTo>
                <a:lnTo>
                  <a:pt x="93" y="58"/>
                </a:lnTo>
                <a:lnTo>
                  <a:pt x="93" y="57"/>
                </a:lnTo>
                <a:lnTo>
                  <a:pt x="89" y="57"/>
                </a:lnTo>
                <a:lnTo>
                  <a:pt x="84" y="57"/>
                </a:lnTo>
                <a:lnTo>
                  <a:pt x="84" y="55"/>
                </a:lnTo>
                <a:lnTo>
                  <a:pt x="80" y="55"/>
                </a:lnTo>
                <a:lnTo>
                  <a:pt x="80" y="54"/>
                </a:lnTo>
                <a:lnTo>
                  <a:pt x="78" y="54"/>
                </a:lnTo>
                <a:lnTo>
                  <a:pt x="78" y="53"/>
                </a:lnTo>
                <a:lnTo>
                  <a:pt x="72" y="53"/>
                </a:lnTo>
                <a:lnTo>
                  <a:pt x="72" y="51"/>
                </a:lnTo>
                <a:lnTo>
                  <a:pt x="70" y="51"/>
                </a:lnTo>
                <a:lnTo>
                  <a:pt x="70" y="50"/>
                </a:lnTo>
                <a:lnTo>
                  <a:pt x="67" y="50"/>
                </a:lnTo>
                <a:lnTo>
                  <a:pt x="67" y="49"/>
                </a:lnTo>
                <a:lnTo>
                  <a:pt x="64" y="49"/>
                </a:lnTo>
                <a:lnTo>
                  <a:pt x="64" y="47"/>
                </a:lnTo>
                <a:lnTo>
                  <a:pt x="60" y="47"/>
                </a:lnTo>
                <a:cubicBezTo>
                  <a:pt x="60" y="47"/>
                  <a:pt x="61" y="45"/>
                  <a:pt x="60" y="45"/>
                </a:cubicBezTo>
                <a:cubicBezTo>
                  <a:pt x="60" y="45"/>
                  <a:pt x="58" y="46"/>
                  <a:pt x="58" y="45"/>
                </a:cubicBezTo>
                <a:cubicBezTo>
                  <a:pt x="58" y="44"/>
                  <a:pt x="58" y="42"/>
                  <a:pt x="58" y="42"/>
                </a:cubicBezTo>
                <a:lnTo>
                  <a:pt x="55" y="42"/>
                </a:lnTo>
                <a:lnTo>
                  <a:pt x="55" y="40"/>
                </a:lnTo>
                <a:lnTo>
                  <a:pt x="53" y="40"/>
                </a:lnTo>
                <a:lnTo>
                  <a:pt x="53" y="38"/>
                </a:lnTo>
                <a:lnTo>
                  <a:pt x="51" y="38"/>
                </a:lnTo>
                <a:lnTo>
                  <a:pt x="51" y="37"/>
                </a:lnTo>
                <a:lnTo>
                  <a:pt x="48" y="37"/>
                </a:lnTo>
                <a:lnTo>
                  <a:pt x="48" y="35"/>
                </a:lnTo>
                <a:lnTo>
                  <a:pt x="46" y="35"/>
                </a:lnTo>
                <a:lnTo>
                  <a:pt x="46" y="33"/>
                </a:lnTo>
                <a:lnTo>
                  <a:pt x="44" y="33"/>
                </a:lnTo>
                <a:lnTo>
                  <a:pt x="44" y="32"/>
                </a:lnTo>
                <a:lnTo>
                  <a:pt x="43" y="32"/>
                </a:lnTo>
                <a:lnTo>
                  <a:pt x="43" y="30"/>
                </a:lnTo>
                <a:lnTo>
                  <a:pt x="42" y="30"/>
                </a:lnTo>
                <a:lnTo>
                  <a:pt x="42" y="29"/>
                </a:lnTo>
                <a:lnTo>
                  <a:pt x="39" y="29"/>
                </a:lnTo>
                <a:lnTo>
                  <a:pt x="39" y="27"/>
                </a:lnTo>
                <a:lnTo>
                  <a:pt x="38" y="27"/>
                </a:lnTo>
                <a:lnTo>
                  <a:pt x="38" y="25"/>
                </a:lnTo>
                <a:lnTo>
                  <a:pt x="36" y="25"/>
                </a:lnTo>
                <a:lnTo>
                  <a:pt x="36" y="23"/>
                </a:lnTo>
                <a:lnTo>
                  <a:pt x="33" y="23"/>
                </a:lnTo>
                <a:lnTo>
                  <a:pt x="33" y="22"/>
                </a:lnTo>
                <a:lnTo>
                  <a:pt x="31" y="22"/>
                </a:lnTo>
                <a:lnTo>
                  <a:pt x="31" y="19"/>
                </a:lnTo>
                <a:lnTo>
                  <a:pt x="29" y="19"/>
                </a:lnTo>
                <a:lnTo>
                  <a:pt x="29" y="18"/>
                </a:lnTo>
                <a:lnTo>
                  <a:pt x="28" y="18"/>
                </a:lnTo>
                <a:lnTo>
                  <a:pt x="28" y="16"/>
                </a:lnTo>
                <a:lnTo>
                  <a:pt x="26" y="16"/>
                </a:lnTo>
                <a:lnTo>
                  <a:pt x="26" y="14"/>
                </a:lnTo>
                <a:lnTo>
                  <a:pt x="25" y="14"/>
                </a:lnTo>
                <a:lnTo>
                  <a:pt x="25" y="13"/>
                </a:lnTo>
                <a:lnTo>
                  <a:pt x="23" y="13"/>
                </a:lnTo>
                <a:lnTo>
                  <a:pt x="23" y="11"/>
                </a:lnTo>
                <a:lnTo>
                  <a:pt x="21" y="11"/>
                </a:lnTo>
                <a:lnTo>
                  <a:pt x="21" y="10"/>
                </a:lnTo>
                <a:lnTo>
                  <a:pt x="19" y="10"/>
                </a:lnTo>
                <a:lnTo>
                  <a:pt x="19" y="9"/>
                </a:lnTo>
                <a:lnTo>
                  <a:pt x="17" y="9"/>
                </a:lnTo>
                <a:lnTo>
                  <a:pt x="17" y="7"/>
                </a:lnTo>
                <a:lnTo>
                  <a:pt x="15" y="7"/>
                </a:lnTo>
                <a:lnTo>
                  <a:pt x="15" y="6"/>
                </a:lnTo>
                <a:lnTo>
                  <a:pt x="13" y="6"/>
                </a:lnTo>
                <a:lnTo>
                  <a:pt x="13" y="4"/>
                </a:lnTo>
                <a:lnTo>
                  <a:pt x="9" y="4"/>
                </a:lnTo>
                <a:lnTo>
                  <a:pt x="9" y="3"/>
                </a:lnTo>
                <a:lnTo>
                  <a:pt x="7" y="3"/>
                </a:lnTo>
                <a:lnTo>
                  <a:pt x="7" y="2"/>
                </a:lnTo>
                <a:lnTo>
                  <a:pt x="6" y="2"/>
                </a:lnTo>
                <a:lnTo>
                  <a:pt x="6" y="1"/>
                </a:lnTo>
                <a:lnTo>
                  <a:pt x="4" y="1"/>
                </a:lnTo>
                <a:lnTo>
                  <a:pt x="4"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 name="Text Placeholder 22"/>
          <p:cNvSpPr>
            <a:spLocks noGrp="1"/>
          </p:cNvSpPr>
          <p:nvPr>
            <p:ph type="body" sz="quarter" idx="10"/>
          </p:nvPr>
        </p:nvSpPr>
        <p:spPr>
          <a:xfrm>
            <a:off x="365125" y="6096000"/>
            <a:ext cx="4130675" cy="487363"/>
          </a:xfrm>
        </p:spPr>
        <p:txBody>
          <a:bodyPr/>
          <a:lstStyle/>
          <a:p>
            <a:r>
              <a:rPr lang="en-GB" dirty="0" smtClean="0"/>
              <a:t>*Log-rank test.</a:t>
            </a:r>
            <a:endParaRPr lang="en-GB" dirty="0"/>
          </a:p>
        </p:txBody>
      </p:sp>
    </p:spTree>
    <p:custDataLst>
      <p:tags r:id="rId1"/>
    </p:custDataLst>
    <p:extLst>
      <p:ext uri="{BB962C8B-B14F-4D97-AF65-F5344CB8AC3E}">
        <p14:creationId xmlns:p14="http://schemas.microsoft.com/office/powerpoint/2010/main" val="12055183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1536</TotalTime>
  <Words>7281</Words>
  <Application>Microsoft Office PowerPoint</Application>
  <PresentationFormat>On-screen Show (4:3)</PresentationFormat>
  <Paragraphs>1568</Paragraphs>
  <Slides>59</Slides>
  <Notes>10</Notes>
  <HiddenSlides>0</HiddenSlides>
  <MMClips>0</MMClips>
  <ScaleCrop>false</ScaleCrop>
  <HeadingPairs>
    <vt:vector size="4" baseType="variant">
      <vt:variant>
        <vt:lpstr>Theme</vt:lpstr>
      </vt:variant>
      <vt:variant>
        <vt:i4>4</vt:i4>
      </vt:variant>
      <vt:variant>
        <vt:lpstr>Slide Titles</vt:lpstr>
      </vt:variant>
      <vt:variant>
        <vt:i4>59</vt:i4>
      </vt:variant>
    </vt:vector>
  </HeadingPairs>
  <TitlesOfParts>
    <vt:vector size="63" baseType="lpstr">
      <vt:lpstr>1_Default Design</vt:lpstr>
      <vt:lpstr>Default Design</vt:lpstr>
      <vt:lpstr>2_Default Design</vt:lpstr>
      <vt:lpstr>3_Default Design</vt:lpstr>
      <vt:lpstr>GI SLIDE DECK 2016 Selected abstracts on Non-Colorectal Cancer from:</vt:lpstr>
      <vt:lpstr>Letter from ESDO</vt:lpstr>
      <vt:lpstr>ESDO Medical Oncology Slide Deck  Editors 2016</vt:lpstr>
      <vt:lpstr>Glossary</vt:lpstr>
      <vt:lpstr>Contents</vt:lpstr>
      <vt:lpstr>Cancers of the oesophagus and stomach</vt:lpstr>
      <vt:lpstr>LBA-002: A multicenter randomized phase III trial of neo-adjuvant chemotherapy followed by surgery and chemotherapy or by surgery and chemoradiotherapy in resectable gastric cancer: First results from the CRITICS study – Verheij M, et al </vt:lpstr>
      <vt:lpstr>LBA-002: A multicenter randomized phase III trial of neo-adjuvant chemotherapy followed by surgery and chemotherapy or by surgery and chemoradiotherapy in resectable gastric cancer: First results from the CRITICS study – Verheij M, et al </vt:lpstr>
      <vt:lpstr>LBA-002: A multicenter randomized phase III trial of neo-adjuvant chemotherapy followed by surgery and chemotherapy or by surgery and chemoradiotherapy in resectable gastric cancer: First results from the CRITICS study – Verheij M, et al </vt:lpstr>
      <vt:lpstr>LBA-002: A multicenter randomized phase III trial of neo-adjuvant chemotherapy followed by surgery and chemotherapy or by surgery and chemoradiotherapy in resectable gastric cancer: First results from the CRITICS study – Verheij M, et al </vt:lpstr>
      <vt:lpstr>LBA-04: The E-DIS study, a randomized discontinuation trial of first-line chemotherapy (CT) in patients with metastatic squamous-cell esophageal cancer (MSEC): efficacy and quality of life results  – Adenis A, et al </vt:lpstr>
      <vt:lpstr>LBA-04: The E-DIS study, a randomized discontinuation trial of first-line chemotherapy (CT) in patients with metastatic squamous-cell esophageal cancer (MSEC): efficacy and quality of life results  – Adenis A, et al </vt:lpstr>
      <vt:lpstr>LBA-06: IMAB362: A novel immunotherapeutic antibody targeting the tight-junction protein component CLAUDIN18.2 in gastric cancer – Al-Batran SE, et al </vt:lpstr>
      <vt:lpstr>LBA-06: IMAB362: A novel immunotherapeutic antibody targeting the tight-junction protein component CLAUDIN18.2 in gastric cancer – Al-Batran SE, et al </vt:lpstr>
      <vt:lpstr>LBA-06: IMAB362: A novel immunotherapeutic antibody targeting the tight-junction protein component CLAUDIN18.2 in gastric cancer – Al-Batran SE, et al </vt:lpstr>
      <vt:lpstr>LBA-06: IMAB362: A novel immunotherapeutic antibody targeting the tight-junction protein component CLAUDIN18.2 in gastric cancer – Al-Batran SE, et al </vt:lpstr>
      <vt:lpstr>O-005: Comparative molecular analyses of esophageal adenocarcinoma, esophageal squamous cell carcinoma, and gastric adenocarcinoma, and impact of molecular profile on  outcome – Salem M, et al </vt:lpstr>
      <vt:lpstr>O-005: Comparative molecular analyses of esophageal adenocarcinoma, esophageal squamous cell carcinoma, and gastric adenocarcinoma, and impact of molecular profile on  outcome – Salem M, et al </vt:lpstr>
      <vt:lpstr>O-005: Comparative molecular analyses of esophageal adenocarcinoma, esophageal squamous cell carcinoma, and gastric adenocarcinoma, and impact of molecular profile on  outcome – Salem M, et al </vt:lpstr>
      <vt:lpstr>O-005: Comparative molecular analyses of esophageal adenocarcinoma, esophageal squamous cell carcinoma, and gastric adenocarcinoma, and impact of molecular profile on  outcome – Salem M, et al </vt:lpstr>
      <vt:lpstr>O-006: Survival impact of histology for resectable gastric cancer: A multicenter U.S. observation study – Greenleaf E, et al </vt:lpstr>
      <vt:lpstr>O-006: Survival impact of histology for resectable gastric cancer: A multicenter U.S. observation study – Greenleaf E, et al </vt:lpstr>
      <vt:lpstr>O-006: Survival impact of histology for resectable gastric cancer: A multicenter U.S. observation study – Greenleaf E, et al </vt:lpstr>
      <vt:lpstr>O-007: Biomarker analyses of second-line Ramucirumab in patients with advanced gastric cancer from RAINBOW, a global, randomized, double-blind, phase 3 study – Van Cutsem E, et al </vt:lpstr>
      <vt:lpstr>O-007: Biomarker analyses of second-line Ramucirumab in patients with advanced gastric cancer from RAINBOW, a global, randomized, double-blind, phase 3 study – Van Cutsem E, et al </vt:lpstr>
      <vt:lpstr>O-007: Biomarker analyses of second-line Ramucirumab in patients with advanced gastric cancer from RAINBOW, a global, randomized, double-blind, phase 3 study – Van Cutsem E, et al </vt:lpstr>
      <vt:lpstr>O-007: Biomarker analyses of second-line Ramucirumab in patients with advanced gastric cancer from RAINBOW, a global, randomized, double-blind, phase 3 study – Van Cutsem E, et al </vt:lpstr>
      <vt:lpstr>Cancers of the pancreas, small bowel and hepatobiliary tract</vt:lpstr>
      <vt:lpstr>Pancreatic cancer</vt:lpstr>
      <vt:lpstr>O-002: Utilization and trends in palliative therapy for stage IV pancreatic adenocarcinoma patients: A U.S. population based  study – Kulaylat A, et al </vt:lpstr>
      <vt:lpstr>O-002: Utilization and trends in palliative therapy for stage IV pancreatic adenocarcinoma patients: A U.S. population based  study – Kulaylat A, et al </vt:lpstr>
      <vt:lpstr>O-002: Utilization and trends in palliative therapy for stage IV pancreatic adenocarcinoma patients: A U.S. population based  study – Kulaylat A, et al </vt:lpstr>
      <vt:lpstr>O-002: Utilization and trends in palliative therapy for stage IV pancreatic adenocarcinoma patients: A U.S. population based  study – Kulaylat A, et al </vt:lpstr>
      <vt:lpstr>O-003: Long-term outcome from the SCALOP trial: A multi-centre randomized phase II trial of Gemcitabine or Capecitabine-based chemoradiation (CRT) for locally advanced pancreatic cancer (LAPC) – Mukherjee S, et al </vt:lpstr>
      <vt:lpstr>O-003: Long-term outcome from the SCALOP trial: A multi-centre randomized phase II trial of Gemcitabine or Capecitabine-based chemoradiation (CRT) for locally advanced pancreatic cancer (LAPC) – Mukherjee S, et al </vt:lpstr>
      <vt:lpstr>O-003: Long-term outcome from the SCALOP trial: A multi-centre randomized phase II trial of Gemcitabine or Capecitabine-based chemoradiation (CRT) for locally advanced pancreatic cancer (LAPC) – Mukherjee S, et al </vt:lpstr>
      <vt:lpstr>O-003: Long-term outcome from the SCALOP trial: A multi-centre randomized phase II trial of Gemcitabine or Capecitabine-based chemoradiation (CRT) for locally advanced pancreatic cancer (LAPC) – Mukherjee S, et al </vt:lpstr>
      <vt:lpstr>O-004: Effects of nal-IRI (MM-398) ± 5-fluorouracil on quality of life (QoL) in NAPOLI-1: A phase 3 study in patients with metastatic pancreatic ductal adenocarcinoma (mPDAC) previously treated with gemcitabine – Hubner R, et al </vt:lpstr>
      <vt:lpstr>O-004: Effects of nal-IRI (MM-398) ± 5-fluorouracil on quality of life (QoL) in NAPOLI-1: A phase 3 study in patients with metastatic pancreatic ductal adenocarcinoma (mPDAC) previously treated with gemcitabine – Hubner R, et al </vt:lpstr>
      <vt:lpstr>O-004: Effects of nal-IRI (MM-398) ± 5-fluorouracil on quality of life (QoL) in NAPOLI-1: A phase 3 study in patients with metastatic pancreatic ductal adenocarcinoma (mPDAC) previously treated with gemcitabine – Hubner R, et al </vt:lpstr>
      <vt:lpstr>O-004: Effects of nal-IRI (MM-398) ± 5-fluorouracil on quality of life (QoL) in NAPOLI-1: A phase 3 study in patients with metastatic pancreatic ductal adenocarcinoma (mPDAC) previously treated with gemcitabine – Hubner R, et al </vt:lpstr>
      <vt:lpstr>Hepatocellular carcinoma</vt:lpstr>
      <vt:lpstr>LBA-03: Efficacy and safety of regorafenib versus placebo in patients with hepatocellular carcinoma (HCC) progressing on sorafenib: Results of the international, randomized phase 3 RESORCE trial – Bruix J, et al </vt:lpstr>
      <vt:lpstr>LBA-03: Efficacy and safety of regorafenib versus placebo in patients with hepatocellular carcinoma (HCC) progressing on sorafenib: Results of the international, randomized phase 3 RESORCE trial – Bruix J, et al </vt:lpstr>
      <vt:lpstr>LBA-03: Efficacy and safety of regorafenib versus placebo in patients with hepatocellular carcinoma (HCC) progressing on sorafenib: Results of the international, randomized phase 3 RESORCE trial – Bruix J, et al </vt:lpstr>
      <vt:lpstr>LBA-03: Efficacy and safety of regorafenib versus placebo in patients with hepatocellular carcinoma (HCC) progressing on sorafenib: Results of the international, randomized phase 3 RESORCE trial – Bruix J, et al </vt:lpstr>
      <vt:lpstr>Neuroendocrine tumour</vt:lpstr>
      <vt:lpstr>O-009: NETTER-1 phase III: Efficacy and safety results in patients with midgut neuroendocrine tumors treated with 177Lu-dotatate  – Ruszniewski P, et al </vt:lpstr>
      <vt:lpstr>O-009: NETTER-1 phase III: Efficacy and safety results in patients with midgut neuroendocrine tumors treated with 177Lu-dotatate  – Ruszniewski P, et al </vt:lpstr>
      <vt:lpstr>O-009: NETTER-1 phase III: Efficacy and safety results in patients with midgut neuroendocrine tumors treated with 177Lu-dotatate  – Ruszniewski P, et al </vt:lpstr>
      <vt:lpstr>O-009: NETTER-1 phase III: Efficacy and safety results in patients with midgut neuroendocrine tumors treated with 177Lu-dotatate  – Ruszniewski P, et al </vt:lpstr>
      <vt:lpstr>O-008: Impact of chromogranin A, grade, and mitotic rate in small, non-functional pancreatic neuroendocrine tumors: A U.S population based study – Mirkin K, et al </vt:lpstr>
      <vt:lpstr>O-008: Impact of chromogranin A, grade, and mitotic rate in small, non-functional pancreatic neuroendocrine tumors: A U.S population based study – Mirkin K, et al </vt:lpstr>
      <vt:lpstr>O-008: Impact of chromogranin A, grade, and mitotic rate in small, non-functional pancreatic neuroendocrine tumors: A U.S population based study – Mirkin K, et al </vt:lpstr>
      <vt:lpstr>general</vt:lpstr>
      <vt:lpstr>O-001: The influence of multidisciplinary teams on diagnosis and treatment – Basta Y, et al </vt:lpstr>
      <vt:lpstr>O-001: The influence of multidisciplinary teams on diagnosis and treatment – Basta Y, et al </vt:lpstr>
      <vt:lpstr>O-001: The influence of multidisciplinary teams on diagnosis and treatment – Basta Y, et al </vt:lpstr>
      <vt:lpstr>O-001: The influence of multidisciplinary teams on diagnosis and treatment – Basta Y, et al </vt:lpstr>
    </vt:vector>
  </TitlesOfParts>
  <Company>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Wheatcroft, Clare, Springer</cp:lastModifiedBy>
  <cp:revision>661</cp:revision>
  <dcterms:created xsi:type="dcterms:W3CDTF">2011-02-23T10:20:57Z</dcterms:created>
  <dcterms:modified xsi:type="dcterms:W3CDTF">2016-07-18T17:33:07Z</dcterms:modified>
</cp:coreProperties>
</file>