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99.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charts/chart4.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s/slide109.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6.xml" ContentType="application/vnd.openxmlformats-officedocument.drawingml.chart+xml"/>
  <Override PartName="/ppt/slides/slide98.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3" r:id="rId3"/>
    <p:sldMasterId id="2147483706" r:id="rId4"/>
    <p:sldMasterId id="2147483716" r:id="rId5"/>
  </p:sldMasterIdLst>
  <p:notesMasterIdLst>
    <p:notesMasterId r:id="rId115"/>
  </p:notesMasterIdLst>
  <p:handoutMasterIdLst>
    <p:handoutMasterId r:id="rId116"/>
  </p:handoutMasterIdLst>
  <p:sldIdLst>
    <p:sldId id="543" r:id="rId6"/>
    <p:sldId id="578" r:id="rId7"/>
    <p:sldId id="508" r:id="rId8"/>
    <p:sldId id="553" r:id="rId9"/>
    <p:sldId id="401" r:id="rId10"/>
    <p:sldId id="402" r:id="rId11"/>
    <p:sldId id="562" r:id="rId12"/>
    <p:sldId id="563" r:id="rId13"/>
    <p:sldId id="560" r:id="rId14"/>
    <p:sldId id="561" r:id="rId15"/>
    <p:sldId id="436" r:id="rId16"/>
    <p:sldId id="513" r:id="rId17"/>
    <p:sldId id="514" r:id="rId18"/>
    <p:sldId id="515" r:id="rId19"/>
    <p:sldId id="441" r:id="rId20"/>
    <p:sldId id="466" r:id="rId21"/>
    <p:sldId id="531" r:id="rId22"/>
    <p:sldId id="532" r:id="rId23"/>
    <p:sldId id="471" r:id="rId24"/>
    <p:sldId id="544" r:id="rId25"/>
    <p:sldId id="546" r:id="rId26"/>
    <p:sldId id="568" r:id="rId27"/>
    <p:sldId id="569" r:id="rId28"/>
    <p:sldId id="310" r:id="rId29"/>
    <p:sldId id="311" r:id="rId30"/>
    <p:sldId id="313" r:id="rId31"/>
    <p:sldId id="314" r:id="rId32"/>
    <p:sldId id="315" r:id="rId33"/>
    <p:sldId id="418" r:id="rId34"/>
    <p:sldId id="419" r:id="rId35"/>
    <p:sldId id="420" r:id="rId36"/>
    <p:sldId id="422" r:id="rId37"/>
    <p:sldId id="423" r:id="rId38"/>
    <p:sldId id="424" r:id="rId39"/>
    <p:sldId id="425" r:id="rId40"/>
    <p:sldId id="516" r:id="rId41"/>
    <p:sldId id="517" r:id="rId42"/>
    <p:sldId id="429" r:id="rId43"/>
    <p:sldId id="430" r:id="rId44"/>
    <p:sldId id="431" r:id="rId45"/>
    <p:sldId id="432" r:id="rId46"/>
    <p:sldId id="518" r:id="rId47"/>
    <p:sldId id="435" r:id="rId48"/>
    <p:sldId id="547" r:id="rId49"/>
    <p:sldId id="472" r:id="rId50"/>
    <p:sldId id="473" r:id="rId51"/>
    <p:sldId id="474" r:id="rId52"/>
    <p:sldId id="476" r:id="rId53"/>
    <p:sldId id="477" r:id="rId54"/>
    <p:sldId id="554" r:id="rId55"/>
    <p:sldId id="555" r:id="rId56"/>
    <p:sldId id="556" r:id="rId57"/>
    <p:sldId id="557" r:id="rId58"/>
    <p:sldId id="558" r:id="rId59"/>
    <p:sldId id="559" r:id="rId60"/>
    <p:sldId id="564" r:id="rId61"/>
    <p:sldId id="565" r:id="rId62"/>
    <p:sldId id="566" r:id="rId63"/>
    <p:sldId id="567" r:id="rId64"/>
    <p:sldId id="545" r:id="rId65"/>
    <p:sldId id="570" r:id="rId66"/>
    <p:sldId id="571" r:id="rId67"/>
    <p:sldId id="572" r:id="rId68"/>
    <p:sldId id="573" r:id="rId69"/>
    <p:sldId id="574" r:id="rId70"/>
    <p:sldId id="575" r:id="rId71"/>
    <p:sldId id="577" r:id="rId72"/>
    <p:sldId id="576" r:id="rId73"/>
    <p:sldId id="442" r:id="rId74"/>
    <p:sldId id="519" r:id="rId75"/>
    <p:sldId id="520" r:id="rId76"/>
    <p:sldId id="521" r:id="rId77"/>
    <p:sldId id="447" r:id="rId78"/>
    <p:sldId id="448" r:id="rId79"/>
    <p:sldId id="449" r:id="rId80"/>
    <p:sldId id="522" r:id="rId81"/>
    <p:sldId id="524" r:id="rId82"/>
    <p:sldId id="453" r:id="rId83"/>
    <p:sldId id="478" r:id="rId84"/>
    <p:sldId id="540" r:id="rId85"/>
    <p:sldId id="541" r:id="rId86"/>
    <p:sldId id="542" r:id="rId87"/>
    <p:sldId id="483" r:id="rId88"/>
    <p:sldId id="490" r:id="rId89"/>
    <p:sldId id="534" r:id="rId90"/>
    <p:sldId id="535" r:id="rId91"/>
    <p:sldId id="536" r:id="rId92"/>
    <p:sldId id="495" r:id="rId93"/>
    <p:sldId id="496" r:id="rId94"/>
    <p:sldId id="537" r:id="rId95"/>
    <p:sldId id="538" r:id="rId96"/>
    <p:sldId id="539" r:id="rId97"/>
    <p:sldId id="501" r:id="rId98"/>
    <p:sldId id="460" r:id="rId99"/>
    <p:sldId id="525" r:id="rId100"/>
    <p:sldId id="526" r:id="rId101"/>
    <p:sldId id="527" r:id="rId102"/>
    <p:sldId id="465" r:id="rId103"/>
    <p:sldId id="484" r:id="rId104"/>
    <p:sldId id="528" r:id="rId105"/>
    <p:sldId id="529" r:id="rId106"/>
    <p:sldId id="530" r:id="rId107"/>
    <p:sldId id="489" r:id="rId108"/>
    <p:sldId id="552" r:id="rId109"/>
    <p:sldId id="454" r:id="rId110"/>
    <p:sldId id="455" r:id="rId111"/>
    <p:sldId id="456" r:id="rId112"/>
    <p:sldId id="457" r:id="rId113"/>
    <p:sldId id="459" r:id="rId114"/>
  </p:sldIdLst>
  <p:sldSz cx="9144000" cy="6858000" type="screen4x3"/>
  <p:notesSz cx="6858000" cy="9144000"/>
  <p:custDataLst>
    <p:tags r:id="rId117"/>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 id="3" name="Rachel Lane" initials="" lastIdx="23" clrIdx="3"/>
  <p:cmAuthor id="4" name="Peter Maw" initials="P" lastIdx="1" clrIdx="4"/>
  <p:cmAuthor id="5" name="Wheatcroft, Clare, Springer" initials="WCS" lastIdx="4"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D4D4D"/>
    <a:srgbClr val="A0A0A0"/>
    <a:srgbClr val="000000"/>
    <a:srgbClr val="FFFFFF"/>
    <a:srgbClr val="DDDDDD"/>
    <a:srgbClr val="C0C0C0"/>
    <a:srgbClr val="B60D27"/>
    <a:srgbClr val="043882"/>
    <a:srgbClr val="2894FF"/>
    <a:srgbClr val="DAE1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24" autoAdjust="0"/>
    <p:restoredTop sz="94660"/>
  </p:normalViewPr>
  <p:slideViewPr>
    <p:cSldViewPr snapToGrid="0" showGuides="1">
      <p:cViewPr varScale="1">
        <p:scale>
          <a:sx n="82" d="100"/>
          <a:sy n="82" d="100"/>
        </p:scale>
        <p:origin x="-1208" y="-72"/>
      </p:cViewPr>
      <p:guideLst>
        <p:guide orient="horz" pos="4148"/>
        <p:guide orient="horz" pos="105"/>
        <p:guide orient="horz" pos="2160"/>
        <p:guide orient="horz" pos="731"/>
        <p:guide pos="2880"/>
        <p:guide pos="233"/>
        <p:guide pos="5527"/>
      </p:guideLst>
    </p:cSldViewPr>
  </p:slideViewPr>
  <p:notesTextViewPr>
    <p:cViewPr>
      <p:scale>
        <a:sx n="100" d="100"/>
        <a:sy n="100" d="100"/>
      </p:scale>
      <p:origin x="0" y="0"/>
    </p:cViewPr>
  </p:notesTextViewPr>
  <p:sorterViewPr>
    <p:cViewPr>
      <p:scale>
        <a:sx n="137" d="100"/>
        <a:sy n="137"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ags" Target="tags/tag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Arbeitsblat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Arbeitsblat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Arbeitsblat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Arbeitsblatt4.xlsx"/></Relationships>
</file>

<file path=ppt/charts/_rels/chart5.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Workbook5"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autoTitleDeleted val="1"/>
    <c:plotArea>
      <c:layout/>
      <c:barChart>
        <c:barDir val="col"/>
        <c:grouping val="clustered"/>
        <c:ser>
          <c:idx val="0"/>
          <c:order val="0"/>
          <c:tx>
            <c:strRef>
              <c:f>Sheet1!$B$1</c:f>
              <c:strCache>
                <c:ptCount val="1"/>
                <c:pt idx="0">
                  <c:v>Series 1</c:v>
                </c:pt>
              </c:strCache>
            </c:strRef>
          </c:tx>
          <c:spPr>
            <a:solidFill>
              <a:schemeClr val="accent1"/>
            </a:solidFill>
            <a:ln>
              <a:solidFill>
                <a:schemeClr val="tx2"/>
              </a:solidFill>
            </a:ln>
            <a:effectLst/>
          </c:spPr>
          <c:dPt>
            <c:idx val="1"/>
            <c:spPr>
              <a:solidFill>
                <a:srgbClr val="043882"/>
              </a:solidFill>
              <a:ln>
                <a:solidFill>
                  <a:schemeClr val="tx2"/>
                </a:solidFill>
              </a:ln>
              <a:effectLst/>
            </c:spPr>
            <c:extLst xmlns:c16r2="http://schemas.microsoft.com/office/drawing/2015/06/chart">
              <c:ext xmlns:c16="http://schemas.microsoft.com/office/drawing/2014/chart" uri="{C3380CC4-5D6E-409C-BE32-E72D297353CC}">
                <c16:uniqueId val="{00000001-51A6-43F7-AF98-C2B42AC3F45C}"/>
              </c:ext>
            </c:extLst>
          </c:dPt>
          <c:dPt>
            <c:idx val="2"/>
            <c:spPr>
              <a:solidFill>
                <a:srgbClr val="043882"/>
              </a:solidFill>
              <a:ln>
                <a:solidFill>
                  <a:schemeClr val="tx2"/>
                </a:solidFill>
              </a:ln>
              <a:effectLst/>
            </c:spPr>
            <c:extLst xmlns:c16r2="http://schemas.microsoft.com/office/drawing/2015/06/chart">
              <c:ext xmlns:c16="http://schemas.microsoft.com/office/drawing/2014/chart" uri="{C3380CC4-5D6E-409C-BE32-E72D297353CC}">
                <c16:uniqueId val="{00000003-51A6-43F7-AF98-C2B42AC3F45C}"/>
              </c:ext>
            </c:extLst>
          </c:dPt>
          <c:dPt>
            <c:idx val="3"/>
            <c:spPr>
              <a:solidFill>
                <a:schemeClr val="accent3"/>
              </a:solidFill>
              <a:ln>
                <a:solidFill>
                  <a:schemeClr val="tx2"/>
                </a:solidFill>
              </a:ln>
              <a:effectLst/>
            </c:spPr>
            <c:extLst xmlns:c16r2="http://schemas.microsoft.com/office/drawing/2015/06/chart">
              <c:ext xmlns:c16="http://schemas.microsoft.com/office/drawing/2014/chart" uri="{C3380CC4-5D6E-409C-BE32-E72D297353CC}">
                <c16:uniqueId val="{00000005-51A6-43F7-AF98-C2B42AC3F45C}"/>
              </c:ext>
            </c:extLst>
          </c:dPt>
          <c:dPt>
            <c:idx val="4"/>
            <c:spPr>
              <a:solidFill>
                <a:srgbClr val="043882"/>
              </a:solidFill>
              <a:ln>
                <a:solidFill>
                  <a:schemeClr val="tx2"/>
                </a:solidFill>
              </a:ln>
              <a:effectLst/>
            </c:spPr>
            <c:extLst xmlns:c16r2="http://schemas.microsoft.com/office/drawing/2015/06/chart">
              <c:ext xmlns:c16="http://schemas.microsoft.com/office/drawing/2014/chart" uri="{C3380CC4-5D6E-409C-BE32-E72D297353CC}">
                <c16:uniqueId val="{00000007-51A6-43F7-AF98-C2B42AC3F45C}"/>
              </c:ext>
            </c:extLst>
          </c:dPt>
          <c:dPt>
            <c:idx val="5"/>
            <c:spPr>
              <a:solidFill>
                <a:srgbClr val="043882"/>
              </a:solidFill>
              <a:ln>
                <a:solidFill>
                  <a:schemeClr val="tx2"/>
                </a:solidFill>
              </a:ln>
              <a:effectLst/>
            </c:spPr>
            <c:extLst xmlns:c16r2="http://schemas.microsoft.com/office/drawing/2015/06/chart">
              <c:ext xmlns:c16="http://schemas.microsoft.com/office/drawing/2014/chart" uri="{C3380CC4-5D6E-409C-BE32-E72D297353CC}">
                <c16:uniqueId val="{00000009-51A6-43F7-AF98-C2B42AC3F45C}"/>
              </c:ext>
            </c:extLst>
          </c:dPt>
          <c:dPt>
            <c:idx val="6"/>
            <c:spPr>
              <a:solidFill>
                <a:srgbClr val="043882"/>
              </a:solidFill>
              <a:ln>
                <a:solidFill>
                  <a:schemeClr val="tx2"/>
                </a:solidFill>
              </a:ln>
              <a:effectLst/>
            </c:spPr>
            <c:extLst xmlns:c16r2="http://schemas.microsoft.com/office/drawing/2015/06/chart">
              <c:ext xmlns:c16="http://schemas.microsoft.com/office/drawing/2014/chart" uri="{C3380CC4-5D6E-409C-BE32-E72D297353CC}">
                <c16:uniqueId val="{0000000B-51A6-43F7-AF98-C2B42AC3F45C}"/>
              </c:ext>
            </c:extLst>
          </c:dPt>
          <c:dPt>
            <c:idx val="7"/>
            <c:spPr>
              <a:solidFill>
                <a:srgbClr val="043882"/>
              </a:solidFill>
              <a:ln>
                <a:solidFill>
                  <a:schemeClr val="tx2"/>
                </a:solidFill>
              </a:ln>
              <a:effectLst/>
            </c:spPr>
            <c:extLst xmlns:c16r2="http://schemas.microsoft.com/office/drawing/2015/06/chart">
              <c:ext xmlns:c16="http://schemas.microsoft.com/office/drawing/2014/chart" uri="{C3380CC4-5D6E-409C-BE32-E72D297353CC}">
                <c16:uniqueId val="{0000000D-51A6-43F7-AF98-C2B42AC3F45C}"/>
              </c:ext>
            </c:extLst>
          </c:dPt>
          <c:dPt>
            <c:idx val="9"/>
            <c:spPr>
              <a:solidFill>
                <a:srgbClr val="043882"/>
              </a:solidFill>
              <a:ln>
                <a:solidFill>
                  <a:schemeClr val="tx2"/>
                </a:solidFill>
              </a:ln>
              <a:effectLst/>
            </c:spPr>
            <c:extLst xmlns:c16r2="http://schemas.microsoft.com/office/drawing/2015/06/chart">
              <c:ext xmlns:c16="http://schemas.microsoft.com/office/drawing/2014/chart" uri="{C3380CC4-5D6E-409C-BE32-E72D297353CC}">
                <c16:uniqueId val="{0000000F-51A6-43F7-AF98-C2B42AC3F45C}"/>
              </c:ext>
            </c:extLst>
          </c:dPt>
          <c:dPt>
            <c:idx val="10"/>
            <c:spPr>
              <a:solidFill>
                <a:srgbClr val="043882"/>
              </a:solidFill>
              <a:ln>
                <a:solidFill>
                  <a:schemeClr val="tx2"/>
                </a:solidFill>
              </a:ln>
              <a:effectLst/>
            </c:spPr>
            <c:extLst xmlns:c16r2="http://schemas.microsoft.com/office/drawing/2015/06/chart">
              <c:ext xmlns:c16="http://schemas.microsoft.com/office/drawing/2014/chart" uri="{C3380CC4-5D6E-409C-BE32-E72D297353CC}">
                <c16:uniqueId val="{00000011-51A6-43F7-AF98-C2B42AC3F45C}"/>
              </c:ext>
            </c:extLst>
          </c:dPt>
          <c:dPt>
            <c:idx val="11"/>
            <c:spPr>
              <a:solidFill>
                <a:schemeClr val="accent3"/>
              </a:solidFill>
              <a:ln>
                <a:solidFill>
                  <a:schemeClr val="tx2"/>
                </a:solidFill>
              </a:ln>
              <a:effectLst/>
            </c:spPr>
            <c:extLst xmlns:c16r2="http://schemas.microsoft.com/office/drawing/2015/06/chart">
              <c:ext xmlns:c16="http://schemas.microsoft.com/office/drawing/2014/chart" uri="{C3380CC4-5D6E-409C-BE32-E72D297353CC}">
                <c16:uniqueId val="{00000013-51A6-43F7-AF98-C2B42AC3F45C}"/>
              </c:ext>
            </c:extLst>
          </c:dPt>
          <c:dPt>
            <c:idx val="12"/>
            <c:spPr>
              <a:solidFill>
                <a:srgbClr val="B60D27"/>
              </a:solidFill>
              <a:ln>
                <a:solidFill>
                  <a:schemeClr val="tx2"/>
                </a:solidFill>
              </a:ln>
              <a:effectLst/>
            </c:spPr>
            <c:extLst xmlns:c16r2="http://schemas.microsoft.com/office/drawing/2015/06/chart">
              <c:ext xmlns:c16="http://schemas.microsoft.com/office/drawing/2014/chart" uri="{C3380CC4-5D6E-409C-BE32-E72D297353CC}">
                <c16:uniqueId val="{00000015-51A6-43F7-AF98-C2B42AC3F45C}"/>
              </c:ext>
            </c:extLst>
          </c:dPt>
          <c:dPt>
            <c:idx val="13"/>
            <c:spPr>
              <a:solidFill>
                <a:srgbClr val="043882"/>
              </a:solidFill>
              <a:ln>
                <a:solidFill>
                  <a:schemeClr val="tx2"/>
                </a:solidFill>
              </a:ln>
              <a:effectLst/>
            </c:spPr>
            <c:extLst xmlns:c16r2="http://schemas.microsoft.com/office/drawing/2015/06/chart">
              <c:ext xmlns:c16="http://schemas.microsoft.com/office/drawing/2014/chart" uri="{C3380CC4-5D6E-409C-BE32-E72D297353CC}">
                <c16:uniqueId val="{00000017-51A6-43F7-AF98-C2B42AC3F45C}"/>
              </c:ext>
            </c:extLst>
          </c:dPt>
          <c:dPt>
            <c:idx val="14"/>
            <c:spPr>
              <a:solidFill>
                <a:srgbClr val="B60D27"/>
              </a:solidFill>
              <a:ln>
                <a:solidFill>
                  <a:schemeClr val="tx2"/>
                </a:solidFill>
              </a:ln>
              <a:effectLst/>
            </c:spPr>
            <c:extLst xmlns:c16r2="http://schemas.microsoft.com/office/drawing/2015/06/chart">
              <c:ext xmlns:c16="http://schemas.microsoft.com/office/drawing/2014/chart" uri="{C3380CC4-5D6E-409C-BE32-E72D297353CC}">
                <c16:uniqueId val="{00000019-51A6-43F7-AF98-C2B42AC3F45C}"/>
              </c:ext>
            </c:extLst>
          </c:dPt>
          <c:dPt>
            <c:idx val="15"/>
            <c:spPr>
              <a:solidFill>
                <a:srgbClr val="B60D27"/>
              </a:solidFill>
              <a:ln>
                <a:solidFill>
                  <a:schemeClr val="tx2"/>
                </a:solidFill>
              </a:ln>
              <a:effectLst/>
            </c:spPr>
            <c:extLst xmlns:c16r2="http://schemas.microsoft.com/office/drawing/2015/06/chart">
              <c:ext xmlns:c16="http://schemas.microsoft.com/office/drawing/2014/chart" uri="{C3380CC4-5D6E-409C-BE32-E72D297353CC}">
                <c16:uniqueId val="{0000001B-51A6-43F7-AF98-C2B42AC3F45C}"/>
              </c:ext>
            </c:extLst>
          </c:dPt>
          <c:dPt>
            <c:idx val="16"/>
            <c:spPr>
              <a:solidFill>
                <a:srgbClr val="B60D27"/>
              </a:solidFill>
              <a:ln>
                <a:solidFill>
                  <a:schemeClr val="tx2"/>
                </a:solidFill>
              </a:ln>
              <a:effectLst/>
            </c:spPr>
            <c:extLst xmlns:c16r2="http://schemas.microsoft.com/office/drawing/2015/06/chart">
              <c:ext xmlns:c16="http://schemas.microsoft.com/office/drawing/2014/chart" uri="{C3380CC4-5D6E-409C-BE32-E72D297353CC}">
                <c16:uniqueId val="{0000001D-51A6-43F7-AF98-C2B42AC3F45C}"/>
              </c:ext>
            </c:extLst>
          </c:dPt>
          <c:dPt>
            <c:idx val="17"/>
            <c:spPr>
              <a:solidFill>
                <a:srgbClr val="B60D27"/>
              </a:solidFill>
              <a:ln>
                <a:solidFill>
                  <a:schemeClr val="tx2"/>
                </a:solidFill>
              </a:ln>
              <a:effectLst/>
            </c:spPr>
            <c:extLst xmlns:c16r2="http://schemas.microsoft.com/office/drawing/2015/06/chart">
              <c:ext xmlns:c16="http://schemas.microsoft.com/office/drawing/2014/chart" uri="{C3380CC4-5D6E-409C-BE32-E72D297353CC}">
                <c16:uniqueId val="{0000001F-51A6-43F7-AF98-C2B42AC3F45C}"/>
              </c:ext>
            </c:extLst>
          </c:dPt>
          <c:dPt>
            <c:idx val="18"/>
            <c:spPr>
              <a:solidFill>
                <a:srgbClr val="B60D27"/>
              </a:solidFill>
              <a:ln>
                <a:solidFill>
                  <a:schemeClr val="tx2"/>
                </a:solidFill>
              </a:ln>
              <a:effectLst/>
            </c:spPr>
            <c:extLst xmlns:c16r2="http://schemas.microsoft.com/office/drawing/2015/06/chart">
              <c:ext xmlns:c16="http://schemas.microsoft.com/office/drawing/2014/chart" uri="{C3380CC4-5D6E-409C-BE32-E72D297353CC}">
                <c16:uniqueId val="{00000021-51A6-43F7-AF98-C2B42AC3F45C}"/>
              </c:ext>
            </c:extLst>
          </c:dPt>
          <c:dPt>
            <c:idx val="19"/>
            <c:spPr>
              <a:solidFill>
                <a:srgbClr val="B60D27"/>
              </a:solidFill>
              <a:ln>
                <a:solidFill>
                  <a:schemeClr val="tx2"/>
                </a:solidFill>
              </a:ln>
              <a:effectLst/>
            </c:spPr>
            <c:extLst xmlns:c16r2="http://schemas.microsoft.com/office/drawing/2015/06/chart">
              <c:ext xmlns:c16="http://schemas.microsoft.com/office/drawing/2014/chart" uri="{C3380CC4-5D6E-409C-BE32-E72D297353CC}">
                <c16:uniqueId val="{00000023-51A6-43F7-AF98-C2B42AC3F45C}"/>
              </c:ext>
            </c:extLst>
          </c:dPt>
          <c:cat>
            <c:strRef>
              <c:f>Sheet1!$A$2:$A$21</c:f>
              <c:strCache>
                <c:ptCount val="20"/>
                <c:pt idx="1">
                  <c:v>56 QOD</c:v>
                </c:pt>
                <c:pt idx="2">
                  <c:v>24 QD</c:v>
                </c:pt>
                <c:pt idx="3">
                  <c:v>24 QD</c:v>
                </c:pt>
                <c:pt idx="4">
                  <c:v>16 QD</c:v>
                </c:pt>
                <c:pt idx="5">
                  <c:v>8 QD</c:v>
                </c:pt>
                <c:pt idx="6">
                  <c:v>160 QOD</c:v>
                </c:pt>
                <c:pt idx="7">
                  <c:v>160 QOD</c:v>
                </c:pt>
                <c:pt idx="8">
                  <c:v>160 QOD</c:v>
                </c:pt>
                <c:pt idx="9">
                  <c:v>24 QD</c:v>
                </c:pt>
                <c:pt idx="10">
                  <c:v>8 QD</c:v>
                </c:pt>
                <c:pt idx="11">
                  <c:v>16 QD Expan</c:v>
                </c:pt>
                <c:pt idx="12">
                  <c:v>16 QD Expan</c:v>
                </c:pt>
                <c:pt idx="13">
                  <c:v>24 QD</c:v>
                </c:pt>
                <c:pt idx="14">
                  <c:v>16 QD</c:v>
                </c:pt>
                <c:pt idx="15">
                  <c:v>80 QOD</c:v>
                </c:pt>
                <c:pt idx="16">
                  <c:v>24 QD</c:v>
                </c:pt>
                <c:pt idx="17">
                  <c:v>160 QOD</c:v>
                </c:pt>
                <c:pt idx="18">
                  <c:v>24 QD</c:v>
                </c:pt>
                <c:pt idx="19">
                  <c:v>16 QD</c:v>
                </c:pt>
              </c:strCache>
            </c:strRef>
          </c:cat>
          <c:val>
            <c:numRef>
              <c:f>Sheet1!$B$2:$B$21</c:f>
              <c:numCache>
                <c:formatCode>General</c:formatCode>
                <c:ptCount val="20"/>
                <c:pt idx="1">
                  <c:v>23.170731707000012</c:v>
                </c:pt>
                <c:pt idx="2">
                  <c:v>22.413793103</c:v>
                </c:pt>
                <c:pt idx="3">
                  <c:v>8.9552238806000002</c:v>
                </c:pt>
                <c:pt idx="4">
                  <c:v>5.747126436799995</c:v>
                </c:pt>
                <c:pt idx="5">
                  <c:v>3.7383177570000008</c:v>
                </c:pt>
                <c:pt idx="6">
                  <c:v>2.8571428570999999</c:v>
                </c:pt>
                <c:pt idx="7">
                  <c:v>2.1739999999999999</c:v>
                </c:pt>
                <c:pt idx="8">
                  <c:v>0</c:v>
                </c:pt>
                <c:pt idx="9">
                  <c:v>-1.1764705879999999</c:v>
                </c:pt>
                <c:pt idx="10">
                  <c:v>-3.1531531530000003</c:v>
                </c:pt>
                <c:pt idx="11">
                  <c:v>-16.935483869999995</c:v>
                </c:pt>
                <c:pt idx="12">
                  <c:v>-19.565217389999997</c:v>
                </c:pt>
                <c:pt idx="13">
                  <c:v>-20</c:v>
                </c:pt>
                <c:pt idx="14">
                  <c:v>-20.253164559999988</c:v>
                </c:pt>
                <c:pt idx="15">
                  <c:v>-23.015873020000004</c:v>
                </c:pt>
                <c:pt idx="16">
                  <c:v>-32.666666669999998</c:v>
                </c:pt>
                <c:pt idx="17">
                  <c:v>-44.680851059999981</c:v>
                </c:pt>
                <c:pt idx="18">
                  <c:v>-46.285714290000008</c:v>
                </c:pt>
                <c:pt idx="19">
                  <c:v>-62.903225810000002</c:v>
                </c:pt>
              </c:numCache>
            </c:numRef>
          </c:val>
          <c:extLst xmlns:c16r2="http://schemas.microsoft.com/office/drawing/2015/06/chart">
            <c:ext xmlns:c16="http://schemas.microsoft.com/office/drawing/2014/chart" uri="{C3380CC4-5D6E-409C-BE32-E72D297353CC}">
              <c16:uniqueId val="{00000024-51A6-43F7-AF98-C2B42AC3F45C}"/>
            </c:ext>
          </c:extLst>
        </c:ser>
        <c:dLbls/>
        <c:gapWidth val="0"/>
        <c:axId val="173118976"/>
        <c:axId val="173120512"/>
      </c:barChart>
      <c:catAx>
        <c:axId val="173118976"/>
        <c:scaling>
          <c:orientation val="minMax"/>
        </c:scaling>
        <c:axPos val="b"/>
        <c:numFmt formatCode="General" sourceLinked="1"/>
        <c:majorTickMark val="none"/>
        <c:tickLblPos val="none"/>
        <c:spPr>
          <a:no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3120512"/>
        <c:crosses val="autoZero"/>
        <c:auto val="1"/>
        <c:lblAlgn val="ctr"/>
        <c:lblOffset val="0"/>
      </c:catAx>
      <c:valAx>
        <c:axId val="173120512"/>
        <c:scaling>
          <c:orientation val="minMax"/>
          <c:max val="100"/>
          <c:min val="-100"/>
        </c:scaling>
        <c:axPos val="l"/>
        <c:numFmt formatCode="General" sourceLinked="1"/>
        <c:tickLblPos val="nextTo"/>
        <c:spPr>
          <a:noFill/>
          <a:ln w="19050">
            <a:solidFill>
              <a:srgbClr val="000000"/>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3118976"/>
        <c:crosses val="autoZero"/>
        <c:crossBetween val="between"/>
        <c:majorUnit val="50"/>
      </c:valAx>
      <c:spPr>
        <a:noFill/>
        <a:ln>
          <a:noFill/>
        </a:ln>
        <a:effectLst/>
      </c:spPr>
    </c:plotArea>
    <c:plotVisOnly val="1"/>
    <c:dispBlanksAs val="gap"/>
  </c:chart>
  <c:spPr>
    <a:noFill/>
    <a:ln>
      <a:noFill/>
    </a:ln>
    <a:effectLst/>
  </c:spPr>
  <c:txPr>
    <a:bodyPr/>
    <a:lstStyle/>
    <a:p>
      <a:pPr>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49931416584951815"/>
          <c:y val="2.8077393919405204E-2"/>
          <c:w val="0.41353725087972493"/>
          <c:h val="0.80456566160851495"/>
        </c:manualLayout>
      </c:layout>
      <c:barChart>
        <c:barDir val="bar"/>
        <c:grouping val="clustered"/>
        <c:ser>
          <c:idx val="0"/>
          <c:order val="0"/>
          <c:tx>
            <c:strRef>
              <c:f>Sheet1!$B$1</c:f>
              <c:strCache>
                <c:ptCount val="1"/>
                <c:pt idx="0">
                  <c:v>All Grades
</c:v>
                </c:pt>
              </c:strCache>
            </c:strRef>
          </c:tx>
          <c:spPr>
            <a:solidFill>
              <a:schemeClr val="accent3"/>
            </a:solidFill>
            <a:ln>
              <a:noFill/>
            </a:ln>
            <a:effectLst/>
          </c:spPr>
          <c:dLbls>
            <c:dLbl>
              <c:idx val="0"/>
              <c:tx>
                <c:rich>
                  <a:bodyPr rot="0" spcFirstLastPara="1" vertOverflow="ellipsis" vert="horz" wrap="square" lIns="38100" tIns="19050" rIns="38100" bIns="19050" anchor="ctr" anchorCtr="1">
                    <a:noAutofit/>
                  </a:bodyPr>
                  <a:lstStyle/>
                  <a:p>
                    <a:pPr>
                      <a:defRPr sz="1200" b="0" i="0" u="none" strike="noStrike" kern="1200" baseline="0">
                        <a:solidFill>
                          <a:schemeClr val="tx2"/>
                        </a:solidFill>
                        <a:latin typeface="+mn-lt"/>
                        <a:ea typeface="+mn-ea"/>
                        <a:cs typeface="+mn-cs"/>
                      </a:defRPr>
                    </a:pPr>
                    <a:r>
                      <a:rPr lang="en-US" sz="1200" dirty="0">
                        <a:solidFill>
                          <a:schemeClr val="tx2"/>
                        </a:solidFill>
                      </a:rPr>
                      <a:t>57%</a:t>
                    </a:r>
                    <a:endParaRPr lang="en-US" dirty="0"/>
                  </a:p>
                </c:rich>
              </c:tx>
              <c:spPr>
                <a:noFill/>
                <a:ln>
                  <a:noFill/>
                </a:ln>
                <a:effectLst/>
              </c:spPr>
              <c:dLblPos val="inEnd"/>
              <c:showVal val="1"/>
              <c:extLst xmlns:c16r2="http://schemas.microsoft.com/office/drawing/2015/06/chart">
                <c:ext xmlns:c16="http://schemas.microsoft.com/office/drawing/2014/chart" uri="{C3380CC4-5D6E-409C-BE32-E72D297353CC}">
                  <c16:uniqueId val="{00000000-8A25-4C73-9BF0-84D467AF0A9B}"/>
                </c:ext>
                <c:ext xmlns:c15="http://schemas.microsoft.com/office/drawing/2012/chart" uri="{CE6537A1-D6FC-4f65-9D91-7224C49458BB}">
                  <c15:spPr xmlns:c15="http://schemas.microsoft.com/office/drawing/2012/chart">
                    <a:prstGeom prst="rect">
                      <a:avLst/>
                    </a:prstGeom>
                  </c15:spPr>
                  <c15:layout/>
                </c:ext>
              </c:extLst>
            </c:dLbl>
            <c:dLbl>
              <c:idx val="1"/>
              <c:tx>
                <c:rich>
                  <a:bodyPr/>
                  <a:lstStyle/>
                  <a:p>
                    <a:r>
                      <a:rPr lang="en-US" sz="1200">
                        <a:solidFill>
                          <a:schemeClr val="tx2"/>
                        </a:solidFill>
                      </a:rPr>
                      <a:t>57%</a:t>
                    </a:r>
                    <a:endParaRPr lang="en-US"/>
                  </a:p>
                </c:rich>
              </c:tx>
              <c:dLblPos val="inEnd"/>
              <c:showVal val="1"/>
              <c:extLst xmlns:c16r2="http://schemas.microsoft.com/office/drawing/2015/06/chart">
                <c:ext xmlns:c16="http://schemas.microsoft.com/office/drawing/2014/chart" uri="{C3380CC4-5D6E-409C-BE32-E72D297353CC}">
                  <c16:uniqueId val="{00000008-8A25-4C73-9BF0-84D467AF0A9B}"/>
                </c:ext>
                <c:ext xmlns:c15="http://schemas.microsoft.com/office/drawing/2012/chart" uri="{CE6537A1-D6FC-4f65-9D91-7224C49458BB}">
                  <c15:layout/>
                </c:ext>
              </c:extLst>
            </c:dLbl>
            <c:dLbl>
              <c:idx val="2"/>
              <c:tx>
                <c:rich>
                  <a:bodyPr/>
                  <a:lstStyle/>
                  <a:p>
                    <a:r>
                      <a:rPr lang="en-US" sz="1200" dirty="0">
                        <a:solidFill>
                          <a:schemeClr val="tx2"/>
                        </a:solidFill>
                      </a:rPr>
                      <a:t>71%</a:t>
                    </a:r>
                    <a:endParaRPr lang="en-US" dirty="0"/>
                  </a:p>
                </c:rich>
              </c:tx>
              <c:dLblPos val="inEnd"/>
              <c:showVal val="1"/>
              <c:extLst xmlns:c16r2="http://schemas.microsoft.com/office/drawing/2015/06/chart">
                <c:ext xmlns:c16="http://schemas.microsoft.com/office/drawing/2014/chart" uri="{C3380CC4-5D6E-409C-BE32-E72D297353CC}">
                  <c16:uniqueId val="{00000007-8A25-4C73-9BF0-84D467AF0A9B}"/>
                </c:ext>
                <c:ext xmlns:c15="http://schemas.microsoft.com/office/drawing/2012/chart" uri="{CE6537A1-D6FC-4f65-9D91-7224C49458BB}">
                  <c15:layout/>
                </c:ext>
              </c:extLst>
            </c:dLbl>
            <c:dLbl>
              <c:idx val="3"/>
              <c:tx>
                <c:rich>
                  <a:bodyPr/>
                  <a:lstStyle/>
                  <a:p>
                    <a:r>
                      <a:rPr lang="en-US" sz="1200">
                        <a:solidFill>
                          <a:schemeClr val="tx2"/>
                        </a:solidFill>
                      </a:rPr>
                      <a:t>43%</a:t>
                    </a:r>
                    <a:endParaRPr lang="en-US"/>
                  </a:p>
                </c:rich>
              </c:tx>
              <c:dLblPos val="inEnd"/>
              <c:showVal val="1"/>
              <c:extLst xmlns:c16r2="http://schemas.microsoft.com/office/drawing/2015/06/chart">
                <c:ext xmlns:c16="http://schemas.microsoft.com/office/drawing/2014/chart" uri="{C3380CC4-5D6E-409C-BE32-E72D297353CC}">
                  <c16:uniqueId val="{00000006-8A25-4C73-9BF0-84D467AF0A9B}"/>
                </c:ext>
                <c:ext xmlns:c15="http://schemas.microsoft.com/office/drawing/2012/chart" uri="{CE6537A1-D6FC-4f65-9D91-7224C49458BB}">
                  <c15:layout/>
                </c:ext>
              </c:extLst>
            </c:dLbl>
            <c:dLbl>
              <c:idx val="4"/>
              <c:tx>
                <c:rich>
                  <a:bodyPr/>
                  <a:lstStyle/>
                  <a:p>
                    <a:r>
                      <a:rPr lang="en-US" sz="1200">
                        <a:solidFill>
                          <a:schemeClr val="tx2"/>
                        </a:solidFill>
                      </a:rPr>
                      <a:t>28%</a:t>
                    </a:r>
                    <a:endParaRPr lang="en-US"/>
                  </a:p>
                </c:rich>
              </c:tx>
              <c:dLblPos val="inEnd"/>
              <c:showVal val="1"/>
              <c:extLst xmlns:c16r2="http://schemas.microsoft.com/office/drawing/2015/06/chart">
                <c:ext xmlns:c16="http://schemas.microsoft.com/office/drawing/2014/chart" uri="{C3380CC4-5D6E-409C-BE32-E72D297353CC}">
                  <c16:uniqueId val="{00000005-8A25-4C73-9BF0-84D467AF0A9B}"/>
                </c:ext>
                <c:ext xmlns:c15="http://schemas.microsoft.com/office/drawing/2012/chart" uri="{CE6537A1-D6FC-4f65-9D91-7224C49458BB}">
                  <c15:layout/>
                </c:ext>
              </c:extLst>
            </c:dLbl>
            <c:dLbl>
              <c:idx val="5"/>
              <c:tx>
                <c:rich>
                  <a:bodyPr/>
                  <a:lstStyle/>
                  <a:p>
                    <a:r>
                      <a:rPr lang="en-US" sz="1200">
                        <a:solidFill>
                          <a:schemeClr val="tx2"/>
                        </a:solidFill>
                      </a:rPr>
                      <a:t>14%</a:t>
                    </a:r>
                    <a:endParaRPr lang="en-US"/>
                  </a:p>
                </c:rich>
              </c:tx>
              <c:dLblPos val="inEnd"/>
              <c:showVal val="1"/>
              <c:extLst xmlns:c16r2="http://schemas.microsoft.com/office/drawing/2015/06/chart">
                <c:ext xmlns:c16="http://schemas.microsoft.com/office/drawing/2014/chart" uri="{C3380CC4-5D6E-409C-BE32-E72D297353CC}">
                  <c16:uniqueId val="{00000000-01EF-41A2-BEB7-20F4FD655F15}"/>
                </c:ext>
                <c:ext xmlns:c15="http://schemas.microsoft.com/office/drawing/2012/chart" uri="{CE6537A1-D6FC-4f65-9D91-7224C49458BB}">
                  <c15:layout/>
                </c:ext>
              </c:extLst>
            </c:dLbl>
            <c:dLbl>
              <c:idx val="6"/>
              <c:tx>
                <c:rich>
                  <a:bodyPr/>
                  <a:lstStyle/>
                  <a:p>
                    <a:r>
                      <a:rPr lang="en-US" sz="1200">
                        <a:solidFill>
                          <a:schemeClr val="tx2"/>
                        </a:solidFill>
                      </a:rPr>
                      <a:t>14%</a:t>
                    </a:r>
                    <a:endParaRPr lang="en-US" dirty="0"/>
                  </a:p>
                </c:rich>
              </c:tx>
              <c:dLblPos val="inEnd"/>
              <c:showVal val="1"/>
              <c:extLst xmlns:c16r2="http://schemas.microsoft.com/office/drawing/2015/06/chart">
                <c:ext xmlns:c16="http://schemas.microsoft.com/office/drawing/2014/chart" uri="{C3380CC4-5D6E-409C-BE32-E72D297353CC}">
                  <c16:uniqueId val="{00000001-01EF-41A2-BEB7-20F4FD655F1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Hyperphosphatemia</c:v>
                </c:pt>
                <c:pt idx="1">
                  <c:v>Constipation</c:v>
                </c:pt>
                <c:pt idx="2">
                  <c:v>Nausea</c:v>
                </c:pt>
                <c:pt idx="3">
                  <c:v>Diarrhea</c:v>
                </c:pt>
                <c:pt idx="4">
                  <c:v>Vomiting</c:v>
                </c:pt>
                <c:pt idx="5">
                  <c:v>Alanine aminotransferase increased</c:v>
                </c:pt>
                <c:pt idx="6">
                  <c:v>Aspartate aminotransferase increased</c:v>
                </c:pt>
              </c:strCache>
            </c:strRef>
          </c:cat>
          <c:val>
            <c:numRef>
              <c:f>Sheet1!$B$2:$B$8</c:f>
              <c:numCache>
                <c:formatCode>General</c:formatCode>
                <c:ptCount val="7"/>
                <c:pt idx="0">
                  <c:v>57</c:v>
                </c:pt>
                <c:pt idx="1">
                  <c:v>57</c:v>
                </c:pt>
                <c:pt idx="2">
                  <c:v>71</c:v>
                </c:pt>
                <c:pt idx="3">
                  <c:v>43</c:v>
                </c:pt>
                <c:pt idx="4">
                  <c:v>28</c:v>
                </c:pt>
                <c:pt idx="5">
                  <c:v>14</c:v>
                </c:pt>
                <c:pt idx="6">
                  <c:v>14</c:v>
                </c:pt>
              </c:numCache>
            </c:numRef>
          </c:val>
          <c:extLst xmlns:c16r2="http://schemas.microsoft.com/office/drawing/2015/06/chart">
            <c:ext xmlns:c16="http://schemas.microsoft.com/office/drawing/2014/chart" uri="{C3380CC4-5D6E-409C-BE32-E72D297353CC}">
              <c16:uniqueId val="{00000001-8A25-4C73-9BF0-84D467AF0A9B}"/>
            </c:ext>
          </c:extLst>
        </c:ser>
        <c:ser>
          <c:idx val="1"/>
          <c:order val="1"/>
          <c:tx>
            <c:strRef>
              <c:f>Sheet1!$C$1</c:f>
              <c:strCache>
                <c:ptCount val="1"/>
                <c:pt idx="0">
                  <c:v>Grade 3
</c:v>
                </c:pt>
              </c:strCache>
            </c:strRef>
          </c:tx>
          <c:spPr>
            <a:solidFill>
              <a:schemeClr val="accent3">
                <a:lumMod val="20000"/>
                <a:lumOff val="80000"/>
              </a:schemeClr>
            </a:solidFill>
            <a:ln>
              <a:noFill/>
            </a:ln>
            <a:effectLst/>
          </c:spPr>
          <c:dLbls>
            <c:dLbl>
              <c:idx val="0"/>
              <c:tx>
                <c:rich>
                  <a:bodyPr/>
                  <a:lstStyle/>
                  <a:p>
                    <a:r>
                      <a:rPr lang="en-US" dirty="0">
                        <a:solidFill>
                          <a:schemeClr val="tx1"/>
                        </a:solidFill>
                      </a:rPr>
                      <a:t>14%</a:t>
                    </a:r>
                    <a:endParaRPr lang="en-US" dirty="0"/>
                  </a:p>
                </c:rich>
              </c:tx>
              <c:dLblPos val="inEnd"/>
              <c:showVal val="1"/>
              <c:extLst xmlns:c16r2="http://schemas.microsoft.com/office/drawing/2015/06/chart">
                <c:ext xmlns:c16="http://schemas.microsoft.com/office/drawing/2014/chart" uri="{C3380CC4-5D6E-409C-BE32-E72D297353CC}">
                  <c16:uniqueId val="{00000002-8A25-4C73-9BF0-84D467AF0A9B}"/>
                </c:ext>
                <c:ext xmlns:c15="http://schemas.microsoft.com/office/drawing/2012/chart" uri="{CE6537A1-D6FC-4f65-9D91-7224C49458BB}">
                  <c15:layout/>
                </c:ext>
              </c:extLst>
            </c:dLbl>
            <c:dLbl>
              <c:idx val="5"/>
              <c:tx>
                <c:rich>
                  <a:bodyPr/>
                  <a:lstStyle/>
                  <a:p>
                    <a:r>
                      <a:rPr lang="en-US" dirty="0">
                        <a:solidFill>
                          <a:schemeClr val="tx1"/>
                        </a:solidFill>
                      </a:rPr>
                      <a:t>14%</a:t>
                    </a:r>
                    <a:endParaRPr lang="en-US" dirty="0"/>
                  </a:p>
                </c:rich>
              </c:tx>
              <c:dLblPos val="inEnd"/>
              <c:showVal val="1"/>
              <c:extLst xmlns:c16r2="http://schemas.microsoft.com/office/drawing/2015/06/chart">
                <c:ext xmlns:c16="http://schemas.microsoft.com/office/drawing/2014/chart" uri="{C3380CC4-5D6E-409C-BE32-E72D297353CC}">
                  <c16:uniqueId val="{00000003-8A25-4C73-9BF0-84D467AF0A9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Hyperphosphatemia</c:v>
                </c:pt>
                <c:pt idx="1">
                  <c:v>Constipation</c:v>
                </c:pt>
                <c:pt idx="2">
                  <c:v>Nausea</c:v>
                </c:pt>
                <c:pt idx="3">
                  <c:v>Diarrhea</c:v>
                </c:pt>
                <c:pt idx="4">
                  <c:v>Vomiting</c:v>
                </c:pt>
                <c:pt idx="5">
                  <c:v>Alanine aminotransferase increased</c:v>
                </c:pt>
                <c:pt idx="6">
                  <c:v>Aspartate aminotransferase increased</c:v>
                </c:pt>
              </c:strCache>
            </c:strRef>
          </c:cat>
          <c:val>
            <c:numRef>
              <c:f>Sheet1!$C$2:$C$8</c:f>
              <c:numCache>
                <c:formatCode>General</c:formatCode>
                <c:ptCount val="7"/>
                <c:pt idx="0">
                  <c:v>14</c:v>
                </c:pt>
                <c:pt idx="1">
                  <c:v>0</c:v>
                </c:pt>
                <c:pt idx="2">
                  <c:v>0</c:v>
                </c:pt>
                <c:pt idx="3">
                  <c:v>0</c:v>
                </c:pt>
                <c:pt idx="4">
                  <c:v>0</c:v>
                </c:pt>
                <c:pt idx="5">
                  <c:v>14</c:v>
                </c:pt>
                <c:pt idx="6">
                  <c:v>0</c:v>
                </c:pt>
              </c:numCache>
            </c:numRef>
          </c:val>
          <c:extLst xmlns:c16r2="http://schemas.microsoft.com/office/drawing/2015/06/chart">
            <c:ext xmlns:c16="http://schemas.microsoft.com/office/drawing/2014/chart" uri="{C3380CC4-5D6E-409C-BE32-E72D297353CC}">
              <c16:uniqueId val="{00000004-8A25-4C73-9BF0-84D467AF0A9B}"/>
            </c:ext>
          </c:extLst>
        </c:ser>
        <c:dLbls/>
        <c:gapWidth val="2"/>
        <c:axId val="173621248"/>
        <c:axId val="173622784"/>
      </c:barChart>
      <c:catAx>
        <c:axId val="173621248"/>
        <c:scaling>
          <c:orientation val="maxMin"/>
        </c:scaling>
        <c:axPos val="l"/>
        <c:numFmt formatCode="General" sourceLinked="1"/>
        <c:majorTickMark val="none"/>
        <c:tickLblPos val="none"/>
        <c:spPr>
          <a:noFill/>
          <a:ln w="12700"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3622784"/>
        <c:crosses val="autoZero"/>
        <c:auto val="1"/>
        <c:lblAlgn val="ctr"/>
        <c:lblOffset val="100"/>
      </c:catAx>
      <c:valAx>
        <c:axId val="173622784"/>
        <c:scaling>
          <c:orientation val="minMax"/>
        </c:scaling>
        <c:axPos val="b"/>
        <c:numFmt formatCode="General" sourceLinked="1"/>
        <c:tickLblPos val="none"/>
        <c:spPr>
          <a:noFill/>
          <a:ln w="1905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3621248"/>
        <c:crosses val="max"/>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GB"/>
  <c:chart>
    <c:autoTitleDeleted val="1"/>
    <c:plotArea>
      <c:layout>
        <c:manualLayout>
          <c:layoutTarget val="inner"/>
          <c:xMode val="edge"/>
          <c:yMode val="edge"/>
          <c:x val="0.49931416584951815"/>
          <c:y val="2.8077393919405204E-2"/>
          <c:w val="0.41353725087972493"/>
          <c:h val="0.80456566160851495"/>
        </c:manualLayout>
      </c:layout>
      <c:barChart>
        <c:barDir val="bar"/>
        <c:grouping val="clustered"/>
        <c:ser>
          <c:idx val="0"/>
          <c:order val="0"/>
          <c:tx>
            <c:strRef>
              <c:f>Sheet1!$D$1</c:f>
              <c:strCache>
                <c:ptCount val="1"/>
                <c:pt idx="0">
                  <c:v>All Grades2
n (%)</c:v>
                </c:pt>
              </c:strCache>
            </c:strRef>
          </c:tx>
          <c:spPr>
            <a:solidFill>
              <a:schemeClr val="accent3"/>
            </a:solidFill>
            <a:ln>
              <a:noFill/>
            </a:ln>
            <a:effectLst/>
          </c:spPr>
          <c:dLbls>
            <c:dLbl>
              <c:idx val="0"/>
              <c:tx>
                <c:rich>
                  <a:bodyPr/>
                  <a:lstStyle/>
                  <a:p>
                    <a:r>
                      <a:rPr lang="en-US">
                        <a:solidFill>
                          <a:schemeClr val="tx2"/>
                        </a:solidFill>
                      </a:rPr>
                      <a:t>69%</a:t>
                    </a:r>
                    <a:endParaRPr lang="en-US" dirty="0"/>
                  </a:p>
                </c:rich>
              </c:tx>
              <c:dLblPos val="inEnd"/>
              <c:showVal val="1"/>
              <c:extLst xmlns:c16r2="http://schemas.microsoft.com/office/drawing/2015/06/chart">
                <c:ext xmlns:c16="http://schemas.microsoft.com/office/drawing/2014/chart" uri="{C3380CC4-5D6E-409C-BE32-E72D297353CC}">
                  <c16:uniqueId val="{00000009-ADB5-46BE-B13B-E750DEFD9876}"/>
                </c:ext>
                <c:ext xmlns:c15="http://schemas.microsoft.com/office/drawing/2012/chart" uri="{CE6537A1-D6FC-4f65-9D91-7224C49458BB}">
                  <c15:layout/>
                </c:ext>
              </c:extLst>
            </c:dLbl>
            <c:dLbl>
              <c:idx val="1"/>
              <c:tx>
                <c:rich>
                  <a:bodyPr/>
                  <a:lstStyle/>
                  <a:p>
                    <a:r>
                      <a:rPr lang="en-US">
                        <a:solidFill>
                          <a:schemeClr val="tx2"/>
                        </a:solidFill>
                      </a:rPr>
                      <a:t>44%</a:t>
                    </a:r>
                    <a:endParaRPr lang="en-US" dirty="0"/>
                  </a:p>
                </c:rich>
              </c:tx>
              <c:dLblPos val="inEnd"/>
              <c:showVal val="1"/>
              <c:extLst xmlns:c16r2="http://schemas.microsoft.com/office/drawing/2015/06/chart">
                <c:ext xmlns:c16="http://schemas.microsoft.com/office/drawing/2014/chart" uri="{C3380CC4-5D6E-409C-BE32-E72D297353CC}">
                  <c16:uniqueId val="{0000000A-ADB5-46BE-B13B-E750DEFD9876}"/>
                </c:ext>
                <c:ext xmlns:c15="http://schemas.microsoft.com/office/drawing/2012/chart" uri="{CE6537A1-D6FC-4f65-9D91-7224C49458BB}">
                  <c15:layout/>
                </c:ext>
              </c:extLst>
            </c:dLbl>
            <c:dLbl>
              <c:idx val="2"/>
              <c:tx>
                <c:rich>
                  <a:bodyPr/>
                  <a:lstStyle/>
                  <a:p>
                    <a:r>
                      <a:rPr lang="en-US">
                        <a:solidFill>
                          <a:schemeClr val="tx2"/>
                        </a:solidFill>
                      </a:rPr>
                      <a:t>37%</a:t>
                    </a:r>
                    <a:endParaRPr lang="en-US"/>
                  </a:p>
                </c:rich>
              </c:tx>
              <c:dLblPos val="inEnd"/>
              <c:showVal val="1"/>
              <c:extLst xmlns:c16r2="http://schemas.microsoft.com/office/drawing/2015/06/chart">
                <c:ext xmlns:c16="http://schemas.microsoft.com/office/drawing/2014/chart" uri="{C3380CC4-5D6E-409C-BE32-E72D297353CC}">
                  <c16:uniqueId val="{0000000B-ADB5-46BE-B13B-E750DEFD9876}"/>
                </c:ext>
                <c:ext xmlns:c15="http://schemas.microsoft.com/office/drawing/2012/chart" uri="{CE6537A1-D6FC-4f65-9D91-7224C49458BB}">
                  <c15:layout/>
                </c:ext>
              </c:extLst>
            </c:dLbl>
            <c:dLbl>
              <c:idx val="3"/>
              <c:layout>
                <c:manualLayout>
                  <c:x val="-6.290067566963152E-2"/>
                  <c:y val="3.2460155496929311E-4"/>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r>
                      <a:rPr lang="en-US" dirty="0">
                        <a:solidFill>
                          <a:schemeClr val="tx2"/>
                        </a:solidFill>
                      </a:rPr>
                      <a:t>31</a:t>
                    </a:r>
                    <a:r>
                      <a:rPr lang="en-US" dirty="0" smtClean="0">
                        <a:solidFill>
                          <a:schemeClr val="tx2"/>
                        </a:solidFill>
                      </a:rPr>
                      <a:t>%</a:t>
                    </a:r>
                    <a:endParaRPr lang="en-US" dirty="0">
                      <a:solidFill>
                        <a:schemeClr val="tx2"/>
                      </a:solidFill>
                    </a:endParaRPr>
                  </a:p>
                </c:rich>
              </c:tx>
              <c:spPr>
                <a:noFill/>
                <a:ln>
                  <a:noFill/>
                </a:ln>
                <a:effectLst/>
              </c:spPr>
              <c:dLblPos val="outEnd"/>
              <c:showVal val="1"/>
              <c:extLst xmlns:c16r2="http://schemas.microsoft.com/office/drawing/2015/06/chart">
                <c:ext xmlns:c16="http://schemas.microsoft.com/office/drawing/2014/chart" uri="{C3380CC4-5D6E-409C-BE32-E72D297353CC}">
                  <c16:uniqueId val="{0000000C-ADB5-46BE-B13B-E750DEFD9876}"/>
                </c:ext>
                <c:ext xmlns:c15="http://schemas.microsoft.com/office/drawing/2012/chart" uri="{CE6537A1-D6FC-4f65-9D91-7224C49458BB}">
                  <c15:layout>
                    <c:manualLayout>
                      <c:w val="5.8189413117612034E-2"/>
                      <c:h val="4.5031371913972579E-2"/>
                    </c:manualLayout>
                  </c15:layout>
                </c:ext>
              </c:extLst>
            </c:dLbl>
            <c:dLbl>
              <c:idx val="4"/>
              <c:tx>
                <c:rich>
                  <a:bodyPr/>
                  <a:lstStyle/>
                  <a:p>
                    <a:r>
                      <a:rPr lang="en-US">
                        <a:solidFill>
                          <a:schemeClr val="tx2"/>
                        </a:solidFill>
                      </a:rPr>
                      <a:t>31%</a:t>
                    </a:r>
                    <a:endParaRPr lang="en-US"/>
                  </a:p>
                </c:rich>
              </c:tx>
              <c:dLblPos val="inEnd"/>
              <c:showVal val="1"/>
              <c:extLst xmlns:c16r2="http://schemas.microsoft.com/office/drawing/2015/06/chart">
                <c:ext xmlns:c16="http://schemas.microsoft.com/office/drawing/2014/chart" uri="{C3380CC4-5D6E-409C-BE32-E72D297353CC}">
                  <c16:uniqueId val="{0000000D-ADB5-46BE-B13B-E750DEFD9876}"/>
                </c:ext>
                <c:ext xmlns:c15="http://schemas.microsoft.com/office/drawing/2012/chart" uri="{CE6537A1-D6FC-4f65-9D91-7224C49458BB}">
                  <c15:layout/>
                </c:ext>
              </c:extLst>
            </c:dLbl>
            <c:dLbl>
              <c:idx val="5"/>
              <c:tx>
                <c:rich>
                  <a:bodyPr/>
                  <a:lstStyle/>
                  <a:p>
                    <a:r>
                      <a:rPr lang="en-US">
                        <a:solidFill>
                          <a:schemeClr val="tx2"/>
                        </a:solidFill>
                      </a:rPr>
                      <a:t>25%</a:t>
                    </a:r>
                    <a:endParaRPr lang="en-US"/>
                  </a:p>
                </c:rich>
              </c:tx>
              <c:dLblPos val="inEnd"/>
              <c:showVal val="1"/>
              <c:extLst xmlns:c16r2="http://schemas.microsoft.com/office/drawing/2015/06/chart">
                <c:ext xmlns:c16="http://schemas.microsoft.com/office/drawing/2014/chart" uri="{C3380CC4-5D6E-409C-BE32-E72D297353CC}">
                  <c16:uniqueId val="{0000000E-ADB5-46BE-B13B-E750DEFD9876}"/>
                </c:ext>
                <c:ext xmlns:c15="http://schemas.microsoft.com/office/drawing/2012/chart" uri="{CE6537A1-D6FC-4f65-9D91-7224C49458BB}">
                  <c15:layout/>
                </c:ext>
              </c:extLst>
            </c:dLbl>
            <c:dLbl>
              <c:idx val="6"/>
              <c:tx>
                <c:rich>
                  <a:bodyPr/>
                  <a:lstStyle/>
                  <a:p>
                    <a:r>
                      <a:rPr lang="en-US">
                        <a:solidFill>
                          <a:schemeClr val="tx2"/>
                        </a:solidFill>
                      </a:rPr>
                      <a:t>25%</a:t>
                    </a:r>
                    <a:endParaRPr lang="en-US"/>
                  </a:p>
                </c:rich>
              </c:tx>
              <c:dLblPos val="inEnd"/>
              <c:showVal val="1"/>
              <c:extLst xmlns:c16r2="http://schemas.microsoft.com/office/drawing/2015/06/chart">
                <c:ext xmlns:c16="http://schemas.microsoft.com/office/drawing/2014/chart" uri="{C3380CC4-5D6E-409C-BE32-E72D297353CC}">
                  <c16:uniqueId val="{0000000F-ADB5-46BE-B13B-E750DEFD987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Hyperphosphatemia</c:v>
                </c:pt>
                <c:pt idx="1">
                  <c:v>Constipation</c:v>
                </c:pt>
                <c:pt idx="2">
                  <c:v>Nausea</c:v>
                </c:pt>
                <c:pt idx="3">
                  <c:v>Diarrhea</c:v>
                </c:pt>
                <c:pt idx="4">
                  <c:v>Vomiting</c:v>
                </c:pt>
                <c:pt idx="5">
                  <c:v>Increased ALT</c:v>
                </c:pt>
                <c:pt idx="6">
                  <c:v>Increased AST</c:v>
                </c:pt>
              </c:strCache>
            </c:strRef>
          </c:cat>
          <c:val>
            <c:numRef>
              <c:f>Sheet1!$D$2:$D$8</c:f>
              <c:numCache>
                <c:formatCode>General</c:formatCode>
                <c:ptCount val="7"/>
                <c:pt idx="0">
                  <c:v>69</c:v>
                </c:pt>
                <c:pt idx="1">
                  <c:v>44</c:v>
                </c:pt>
                <c:pt idx="2">
                  <c:v>37</c:v>
                </c:pt>
                <c:pt idx="3">
                  <c:v>31</c:v>
                </c:pt>
                <c:pt idx="4">
                  <c:v>31</c:v>
                </c:pt>
                <c:pt idx="5">
                  <c:v>25</c:v>
                </c:pt>
                <c:pt idx="6">
                  <c:v>25</c:v>
                </c:pt>
              </c:numCache>
            </c:numRef>
          </c:val>
          <c:extLst xmlns:c16r2="http://schemas.microsoft.com/office/drawing/2015/06/chart">
            <c:ext xmlns:c16="http://schemas.microsoft.com/office/drawing/2014/chart" uri="{C3380CC4-5D6E-409C-BE32-E72D297353CC}">
              <c16:uniqueId val="{00000000-ADB5-46BE-B13B-E750DEFD9876}"/>
            </c:ext>
          </c:extLst>
        </c:ser>
        <c:ser>
          <c:idx val="1"/>
          <c:order val="1"/>
          <c:tx>
            <c:strRef>
              <c:f>Sheet1!$E$1</c:f>
              <c:strCache>
                <c:ptCount val="1"/>
                <c:pt idx="0">
                  <c:v>Grade 33
n (%)</c:v>
                </c:pt>
              </c:strCache>
            </c:strRef>
          </c:tx>
          <c:spPr>
            <a:solidFill>
              <a:schemeClr val="accent3">
                <a:lumMod val="20000"/>
                <a:lumOff val="80000"/>
              </a:schemeClr>
            </a:solidFill>
            <a:ln>
              <a:noFill/>
            </a:ln>
            <a:effectLst/>
          </c:spPr>
          <c:dLbls>
            <c:dLbl>
              <c:idx val="0"/>
              <c:tx>
                <c:rich>
                  <a:bodyPr/>
                  <a:lstStyle/>
                  <a:p>
                    <a:r>
                      <a:rPr lang="en-US" dirty="0">
                        <a:solidFill>
                          <a:schemeClr val="tx1"/>
                        </a:solidFill>
                      </a:rPr>
                      <a:t>12%</a:t>
                    </a:r>
                    <a:endParaRPr lang="en-US" dirty="0"/>
                  </a:p>
                </c:rich>
              </c:tx>
              <c:dLblPos val="inEnd"/>
              <c:showVal val="1"/>
              <c:extLst xmlns:c16r2="http://schemas.microsoft.com/office/drawing/2015/06/chart">
                <c:ext xmlns:c16="http://schemas.microsoft.com/office/drawing/2014/chart" uri="{C3380CC4-5D6E-409C-BE32-E72D297353CC}">
                  <c16:uniqueId val="{00000001-ADB5-46BE-B13B-E750DEFD9876}"/>
                </c:ext>
                <c:ext xmlns:c15="http://schemas.microsoft.com/office/drawing/2012/chart" uri="{CE6537A1-D6FC-4f65-9D91-7224C49458BB}">
                  <c15:layout/>
                </c:ext>
              </c:extLst>
            </c:dLbl>
            <c:dLbl>
              <c:idx val="1"/>
              <c:layout>
                <c:manualLayout>
                  <c:x val="-3.1232563687161308E-2"/>
                  <c:y val="2.1908118231025009E-7"/>
                </c:manualLayout>
              </c:layout>
              <c:dLblPos val="outEnd"/>
              <c:showVal val="1"/>
              <c:extLst xmlns:c16r2="http://schemas.microsoft.com/office/drawing/2015/06/chart">
                <c:ext xmlns:c16="http://schemas.microsoft.com/office/drawing/2014/chart" uri="{C3380CC4-5D6E-409C-BE32-E72D297353CC}">
                  <c16:uniqueId val="{00000002-ADB5-46BE-B13B-E750DEFD9876}"/>
                </c:ext>
                <c:ext xmlns:c15="http://schemas.microsoft.com/office/drawing/2012/chart" uri="{CE6537A1-D6FC-4f65-9D91-7224C49458BB}">
                  <c15:layout/>
                </c:ext>
              </c:extLst>
            </c:dLbl>
            <c:dLbl>
              <c:idx val="2"/>
              <c:layout>
                <c:manualLayout>
                  <c:x val="-4.2153624437447211E-2"/>
                  <c:y val="1.6630242969928603E-6"/>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r>
                      <a:rPr lang="en-US" dirty="0">
                        <a:solidFill>
                          <a:schemeClr val="tx1"/>
                        </a:solidFill>
                      </a:rPr>
                      <a:t>6%</a:t>
                    </a:r>
                    <a:endParaRPr lang="en-US" dirty="0"/>
                  </a:p>
                </c:rich>
              </c:tx>
              <c:spPr>
                <a:noFill/>
                <a:ln>
                  <a:noFill/>
                </a:ln>
                <a:effectLst/>
              </c:spPr>
              <c:dLblPos val="outEnd"/>
              <c:showVal val="1"/>
              <c:extLst xmlns:c16r2="http://schemas.microsoft.com/office/drawing/2015/06/chart">
                <c:ext xmlns:c16="http://schemas.microsoft.com/office/drawing/2014/chart" uri="{C3380CC4-5D6E-409C-BE32-E72D297353CC}">
                  <c16:uniqueId val="{00000003-ADB5-46BE-B13B-E750DEFD9876}"/>
                </c:ext>
                <c:ext xmlns:c15="http://schemas.microsoft.com/office/drawing/2012/chart" uri="{CE6537A1-D6FC-4f65-9D91-7224C49458BB}">
                  <c15:layout/>
                </c:ext>
              </c:extLst>
            </c:dLbl>
            <c:dLbl>
              <c:idx val="3"/>
              <c:layout>
                <c:manualLayout>
                  <c:x val="-3.91636843913735E-2"/>
                  <c:y val="1.24726822274464E-6"/>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r>
                      <a:rPr lang="en-US" dirty="0">
                        <a:solidFill>
                          <a:schemeClr val="tx1"/>
                        </a:solidFill>
                      </a:rPr>
                      <a:t>6%</a:t>
                    </a:r>
                    <a:endParaRPr lang="en-US" dirty="0"/>
                  </a:p>
                </c:rich>
              </c:tx>
              <c:spPr>
                <a:noFill/>
                <a:ln>
                  <a:noFill/>
                </a:ln>
                <a:effectLst/>
              </c:spPr>
              <c:dLblPos val="outEnd"/>
              <c:showVal val="1"/>
              <c:extLst xmlns:c16r2="http://schemas.microsoft.com/office/drawing/2015/06/chart">
                <c:ext xmlns:c16="http://schemas.microsoft.com/office/drawing/2014/chart" uri="{C3380CC4-5D6E-409C-BE32-E72D297353CC}">
                  <c16:uniqueId val="{00000004-ADB5-46BE-B13B-E750DEFD9876}"/>
                </c:ext>
                <c:ext xmlns:c15="http://schemas.microsoft.com/office/drawing/2012/chart" uri="{CE6537A1-D6FC-4f65-9D91-7224C49458BB}">
                  <c15:layout/>
                </c:ext>
              </c:extLst>
            </c:dLbl>
            <c:dLbl>
              <c:idx val="4"/>
              <c:layout>
                <c:manualLayout>
                  <c:x val="-4.0658654414410307E-2"/>
                  <c:y val="-2.7809923806463009E-3"/>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r>
                      <a:rPr lang="en-US" dirty="0">
                        <a:solidFill>
                          <a:schemeClr val="tx1"/>
                        </a:solidFill>
                      </a:rPr>
                      <a:t>6%</a:t>
                    </a:r>
                    <a:endParaRPr lang="en-US" dirty="0"/>
                  </a:p>
                </c:rich>
              </c:tx>
              <c:spPr>
                <a:noFill/>
                <a:ln>
                  <a:noFill/>
                </a:ln>
                <a:effectLst/>
              </c:spPr>
              <c:dLblPos val="outEnd"/>
              <c:showVal val="1"/>
              <c:extLst xmlns:c16r2="http://schemas.microsoft.com/office/drawing/2015/06/chart">
                <c:ext xmlns:c16="http://schemas.microsoft.com/office/drawing/2014/chart" uri="{C3380CC4-5D6E-409C-BE32-E72D297353CC}">
                  <c16:uniqueId val="{00000005-ADB5-46BE-B13B-E750DEFD9876}"/>
                </c:ext>
                <c:ext xmlns:c15="http://schemas.microsoft.com/office/drawing/2012/chart" uri="{CE6537A1-D6FC-4f65-9D91-7224C49458BB}">
                  <c15:layout/>
                </c:ext>
              </c:extLst>
            </c:dLbl>
            <c:dLbl>
              <c:idx val="5"/>
              <c:layout>
                <c:manualLayout>
                  <c:x val="-4.0658105297781091E-2"/>
                  <c:y val="-2.7799529904606801E-3"/>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r>
                      <a:rPr lang="en-US" dirty="0">
                        <a:solidFill>
                          <a:schemeClr val="tx1"/>
                        </a:solidFill>
                      </a:rPr>
                      <a:t>6%</a:t>
                    </a:r>
                    <a:endParaRPr lang="en-US" dirty="0"/>
                  </a:p>
                </c:rich>
              </c:tx>
              <c:spPr>
                <a:noFill/>
                <a:ln>
                  <a:noFill/>
                </a:ln>
                <a:effectLst/>
              </c:spPr>
              <c:dLblPos val="outEnd"/>
              <c:showVal val="1"/>
              <c:extLst xmlns:c16r2="http://schemas.microsoft.com/office/drawing/2015/06/chart">
                <c:ext xmlns:c16="http://schemas.microsoft.com/office/drawing/2014/chart" uri="{C3380CC4-5D6E-409C-BE32-E72D297353CC}">
                  <c16:uniqueId val="{00000006-ADB5-46BE-B13B-E750DEFD9876}"/>
                </c:ext>
                <c:ext xmlns:c15="http://schemas.microsoft.com/office/drawing/2012/chart" uri="{CE6537A1-D6FC-4f65-9D91-7224C49458BB}">
                  <c15:layout/>
                </c:ext>
              </c:extLst>
            </c:dLbl>
            <c:dLbl>
              <c:idx val="6"/>
              <c:layout>
                <c:manualLayout>
                  <c:x val="-4.0659203531039592E-2"/>
                  <c:y val="6.2363411146912244E-7"/>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r>
                      <a:rPr lang="en-US" dirty="0">
                        <a:solidFill>
                          <a:schemeClr val="tx1"/>
                        </a:solidFill>
                      </a:rPr>
                      <a:t>6% </a:t>
                    </a:r>
                    <a:endParaRPr lang="en-US" dirty="0"/>
                  </a:p>
                </c:rich>
              </c:tx>
              <c:spPr>
                <a:noFill/>
                <a:ln>
                  <a:noFill/>
                </a:ln>
                <a:effectLst/>
              </c:spPr>
              <c:dLblPos val="outEnd"/>
              <c:showVal val="1"/>
              <c:extLst xmlns:c16r2="http://schemas.microsoft.com/office/drawing/2015/06/chart">
                <c:ext xmlns:c16="http://schemas.microsoft.com/office/drawing/2014/chart" uri="{C3380CC4-5D6E-409C-BE32-E72D297353CC}">
                  <c16:uniqueId val="{00000007-ADB5-46BE-B13B-E750DEFD987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0"/>
              </c:ext>
            </c:extLst>
          </c:dLbls>
          <c:cat>
            <c:strRef>
              <c:f>Sheet1!$A$2:$A$8</c:f>
              <c:strCache>
                <c:ptCount val="7"/>
                <c:pt idx="0">
                  <c:v>Hyperphosphatemia</c:v>
                </c:pt>
                <c:pt idx="1">
                  <c:v>Constipation</c:v>
                </c:pt>
                <c:pt idx="2">
                  <c:v>Nausea</c:v>
                </c:pt>
                <c:pt idx="3">
                  <c:v>Diarrhea</c:v>
                </c:pt>
                <c:pt idx="4">
                  <c:v>Vomiting</c:v>
                </c:pt>
                <c:pt idx="5">
                  <c:v>Increased ALT</c:v>
                </c:pt>
                <c:pt idx="6">
                  <c:v>Increased AST</c:v>
                </c:pt>
              </c:strCache>
            </c:strRef>
          </c:cat>
          <c:val>
            <c:numRef>
              <c:f>Sheet1!$E$2:$E$8</c:f>
              <c:numCache>
                <c:formatCode>General</c:formatCode>
                <c:ptCount val="7"/>
                <c:pt idx="0">
                  <c:v>12</c:v>
                </c:pt>
                <c:pt idx="1">
                  <c:v>0</c:v>
                </c:pt>
                <c:pt idx="2">
                  <c:v>6</c:v>
                </c:pt>
                <c:pt idx="3">
                  <c:v>6</c:v>
                </c:pt>
                <c:pt idx="4">
                  <c:v>6</c:v>
                </c:pt>
                <c:pt idx="5">
                  <c:v>6</c:v>
                </c:pt>
                <c:pt idx="6">
                  <c:v>6</c:v>
                </c:pt>
              </c:numCache>
            </c:numRef>
          </c:val>
          <c:extLst xmlns:c16r2="http://schemas.microsoft.com/office/drawing/2015/06/chart">
            <c:ext xmlns:c16="http://schemas.microsoft.com/office/drawing/2014/chart" uri="{C3380CC4-5D6E-409C-BE32-E72D297353CC}">
              <c16:uniqueId val="{00000008-ADB5-46BE-B13B-E750DEFD9876}"/>
            </c:ext>
          </c:extLst>
        </c:ser>
        <c:dLbls/>
        <c:gapWidth val="2"/>
        <c:axId val="173943424"/>
        <c:axId val="174420352"/>
      </c:barChart>
      <c:catAx>
        <c:axId val="173943424"/>
        <c:scaling>
          <c:orientation val="maxMin"/>
        </c:scaling>
        <c:delete val="1"/>
        <c:axPos val="r"/>
        <c:numFmt formatCode="General" sourceLinked="1"/>
        <c:majorTickMark val="none"/>
        <c:tickLblPos val="none"/>
        <c:crossAx val="174420352"/>
        <c:crosses val="autoZero"/>
        <c:auto val="1"/>
        <c:lblAlgn val="ctr"/>
        <c:lblOffset val="100"/>
      </c:catAx>
      <c:valAx>
        <c:axId val="174420352"/>
        <c:scaling>
          <c:orientation val="maxMin"/>
          <c:max val="80"/>
        </c:scaling>
        <c:axPos val="b"/>
        <c:numFmt formatCode="General" sourceLinked="1"/>
        <c:tickLblPos val="nextTo"/>
        <c:spPr>
          <a:noFill/>
          <a:ln w="19050">
            <a:solidFill>
              <a:schemeClr val="tx1"/>
            </a:solidFill>
          </a:ln>
          <a:effectLst/>
        </c:spPr>
        <c:txPr>
          <a:bodyPr rot="0" spcFirstLastPara="1" vertOverflow="ellipsis" wrap="square" anchor="ctr" anchorCtr="1"/>
          <a:lstStyle/>
          <a:p>
            <a:pPr>
              <a:defRPr sz="1200" b="0" i="0" u="none" strike="noStrike" kern="1200" baseline="0">
                <a:solidFill>
                  <a:srgbClr val="000000"/>
                </a:solidFill>
                <a:latin typeface="+mn-lt"/>
                <a:ea typeface="+mn-ea"/>
                <a:cs typeface="+mn-cs"/>
              </a:defRPr>
            </a:pPr>
            <a:endParaRPr lang="en-US"/>
          </a:p>
        </c:txPr>
        <c:crossAx val="173943424"/>
        <c:crosses val="max"/>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stacked"/>
        <c:ser>
          <c:idx val="0"/>
          <c:order val="0"/>
          <c:tx>
            <c:strRef>
              <c:f>Sheet1!$B$1</c:f>
              <c:strCache>
                <c:ptCount val="1"/>
                <c:pt idx="0">
                  <c:v>Series 1</c:v>
                </c:pt>
              </c:strCache>
            </c:strRef>
          </c:tx>
          <c:cat>
            <c:strRef>
              <c:f>Sheet1!$A$2:$A$3</c:f>
              <c:strCache>
                <c:ptCount val="2"/>
                <c:pt idx="0">
                  <c:v>Non-resectable</c:v>
                </c:pt>
                <c:pt idx="1">
                  <c:v>Resectable</c:v>
                </c:pt>
              </c:strCache>
            </c:strRef>
          </c:cat>
          <c:val>
            <c:numRef>
              <c:f>Sheet1!$B$2:$B$3</c:f>
              <c:numCache>
                <c:formatCode>General</c:formatCode>
                <c:ptCount val="2"/>
                <c:pt idx="0">
                  <c:v>205</c:v>
                </c:pt>
                <c:pt idx="1">
                  <c:v>157</c:v>
                </c:pt>
              </c:numCache>
            </c:numRef>
          </c:val>
        </c:ser>
        <c:ser>
          <c:idx val="1"/>
          <c:order val="1"/>
          <c:tx>
            <c:strRef>
              <c:f>Sheet1!$C$1</c:f>
              <c:strCache>
                <c:ptCount val="1"/>
                <c:pt idx="0">
                  <c:v>Series 2</c:v>
                </c:pt>
              </c:strCache>
            </c:strRef>
          </c:tx>
          <c:cat>
            <c:strRef>
              <c:f>Sheet1!$A$2:$A$3</c:f>
              <c:strCache>
                <c:ptCount val="2"/>
                <c:pt idx="0">
                  <c:v>Non-resectable</c:v>
                </c:pt>
                <c:pt idx="1">
                  <c:v>Resectable</c:v>
                </c:pt>
              </c:strCache>
            </c:strRef>
          </c:cat>
          <c:val>
            <c:numRef>
              <c:f>Sheet1!$C$2:$C$3</c:f>
              <c:numCache>
                <c:formatCode>General</c:formatCode>
                <c:ptCount val="2"/>
                <c:pt idx="0">
                  <c:v>2</c:v>
                </c:pt>
                <c:pt idx="1">
                  <c:v>55</c:v>
                </c:pt>
              </c:numCache>
            </c:numRef>
          </c:val>
        </c:ser>
        <c:ser>
          <c:idx val="2"/>
          <c:order val="2"/>
          <c:tx>
            <c:strRef>
              <c:f>Sheet1!$D$1</c:f>
              <c:strCache>
                <c:ptCount val="1"/>
                <c:pt idx="0">
                  <c:v>Series 3</c:v>
                </c:pt>
              </c:strCache>
            </c:strRef>
          </c:tx>
          <c:cat>
            <c:strRef>
              <c:f>Sheet1!$A$2:$A$3</c:f>
              <c:strCache>
                <c:ptCount val="2"/>
                <c:pt idx="0">
                  <c:v>Non-resectable</c:v>
                </c:pt>
                <c:pt idx="1">
                  <c:v>Resectable</c:v>
                </c:pt>
              </c:strCache>
            </c:strRef>
          </c:cat>
          <c:val>
            <c:numRef>
              <c:f>Sheet1!$D$2:$D$3</c:f>
              <c:numCache>
                <c:formatCode>General</c:formatCode>
                <c:ptCount val="2"/>
                <c:pt idx="0">
                  <c:v>2</c:v>
                </c:pt>
                <c:pt idx="1">
                  <c:v>14</c:v>
                </c:pt>
              </c:numCache>
            </c:numRef>
          </c:val>
        </c:ser>
        <c:ser>
          <c:idx val="3"/>
          <c:order val="3"/>
          <c:tx>
            <c:strRef>
              <c:f>Sheet1!$E$1</c:f>
              <c:strCache>
                <c:ptCount val="1"/>
                <c:pt idx="0">
                  <c:v>Series 4</c:v>
                </c:pt>
              </c:strCache>
            </c:strRef>
          </c:tx>
          <c:cat>
            <c:strRef>
              <c:f>Sheet1!$A$2:$A$3</c:f>
              <c:strCache>
                <c:ptCount val="2"/>
                <c:pt idx="0">
                  <c:v>Non-resectable</c:v>
                </c:pt>
                <c:pt idx="1">
                  <c:v>Resectable</c:v>
                </c:pt>
              </c:strCache>
            </c:strRef>
          </c:cat>
          <c:val>
            <c:numRef>
              <c:f>Sheet1!$E$2:$E$3</c:f>
              <c:numCache>
                <c:formatCode>General</c:formatCode>
                <c:ptCount val="2"/>
                <c:pt idx="0">
                  <c:v>2</c:v>
                </c:pt>
                <c:pt idx="1">
                  <c:v>12</c:v>
                </c:pt>
              </c:numCache>
            </c:numRef>
          </c:val>
        </c:ser>
        <c:dLbls/>
        <c:overlap val="100"/>
        <c:axId val="210598912"/>
        <c:axId val="210612992"/>
      </c:barChart>
      <c:catAx>
        <c:axId val="210598912"/>
        <c:scaling>
          <c:orientation val="minMax"/>
        </c:scaling>
        <c:axPos val="b"/>
        <c:tickLblPos val="nextTo"/>
        <c:spPr>
          <a:ln w="19050">
            <a:solidFill>
              <a:srgbClr val="000000"/>
            </a:solidFill>
          </a:ln>
        </c:spPr>
        <c:txPr>
          <a:bodyPr/>
          <a:lstStyle/>
          <a:p>
            <a:pPr>
              <a:defRPr sz="1400">
                <a:solidFill>
                  <a:schemeClr val="tx1"/>
                </a:solidFill>
              </a:defRPr>
            </a:pPr>
            <a:endParaRPr lang="en-US"/>
          </a:p>
        </c:txPr>
        <c:crossAx val="210612992"/>
        <c:crosses val="autoZero"/>
        <c:auto val="1"/>
        <c:lblAlgn val="ctr"/>
        <c:lblOffset val="100"/>
      </c:catAx>
      <c:valAx>
        <c:axId val="210612992"/>
        <c:scaling>
          <c:orientation val="minMax"/>
        </c:scaling>
        <c:axPos val="l"/>
        <c:numFmt formatCode="General" sourceLinked="1"/>
        <c:tickLblPos val="nextTo"/>
        <c:spPr>
          <a:ln w="19050">
            <a:solidFill>
              <a:srgbClr val="000000"/>
            </a:solidFill>
          </a:ln>
        </c:spPr>
        <c:txPr>
          <a:bodyPr/>
          <a:lstStyle/>
          <a:p>
            <a:pPr>
              <a:defRPr sz="1400">
                <a:solidFill>
                  <a:schemeClr val="tx1"/>
                </a:solidFill>
              </a:defRPr>
            </a:pPr>
            <a:endParaRPr lang="en-US"/>
          </a:p>
        </c:txPr>
        <c:crossAx val="210598912"/>
        <c:crosses val="autoZero"/>
        <c:crossBetween val="between"/>
      </c:valAx>
    </c:plotArea>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GB"/>
  <c:style val="18"/>
  <c:chart>
    <c:title>
      <c:tx>
        <c:rich>
          <a:bodyPr/>
          <a:lstStyle/>
          <a:p>
            <a:pPr>
              <a:defRPr/>
            </a:pPr>
            <a:r>
              <a:rPr lang="en-US" dirty="0"/>
              <a:t>n</a:t>
            </a:r>
            <a:r>
              <a:rPr lang="en-US" dirty="0" smtClean="0"/>
              <a:t>=39</a:t>
            </a:r>
            <a:endParaRPr lang="en-US" dirty="0"/>
          </a:p>
        </c:rich>
      </c:tx>
      <c:layout>
        <c:manualLayout>
          <c:xMode val="edge"/>
          <c:yMode val="edge"/>
          <c:x val="0.44543919510061203"/>
          <c:y val="0.91839999999999999"/>
        </c:manualLayout>
      </c:layout>
    </c:title>
    <c:plotArea>
      <c:layout/>
      <c:pieChart>
        <c:varyColors val="1"/>
        <c:ser>
          <c:idx val="0"/>
          <c:order val="0"/>
          <c:dPt>
            <c:idx val="0"/>
            <c:spPr>
              <a:solidFill>
                <a:schemeClr val="accent1"/>
              </a:solidFill>
            </c:spPr>
          </c:dPt>
          <c:dPt>
            <c:idx val="1"/>
            <c:spPr>
              <a:solidFill>
                <a:schemeClr val="accent2"/>
              </a:solidFill>
            </c:spPr>
          </c:dPt>
          <c:dPt>
            <c:idx val="2"/>
            <c:spPr>
              <a:solidFill>
                <a:schemeClr val="accent3"/>
              </a:solidFill>
            </c:spPr>
          </c:dPt>
          <c:dPt>
            <c:idx val="3"/>
            <c:spPr>
              <a:solidFill>
                <a:schemeClr val="accent4"/>
              </a:solidFill>
            </c:spPr>
          </c:dPt>
          <c:dPt>
            <c:idx val="4"/>
            <c:spPr>
              <a:solidFill>
                <a:schemeClr val="accent5"/>
              </a:solidFill>
            </c:spPr>
          </c:dPt>
          <c:dPt>
            <c:idx val="5"/>
            <c:spPr>
              <a:solidFill>
                <a:schemeClr val="accent6"/>
              </a:solidFill>
            </c:spPr>
          </c:dPt>
          <c:dLbls>
            <c:dLbl>
              <c:idx val="0"/>
              <c:spPr/>
              <c:txPr>
                <a:bodyPr/>
                <a:lstStyle/>
                <a:p>
                  <a:pPr>
                    <a:defRPr sz="1100" b="1">
                      <a:solidFill>
                        <a:srgbClr val="FFFFFF"/>
                      </a:solidFill>
                    </a:defRPr>
                  </a:pPr>
                  <a:endParaRPr lang="en-US"/>
                </a:p>
              </c:txPr>
            </c:dLbl>
            <c:dLbl>
              <c:idx val="1"/>
              <c:tx>
                <c:rich>
                  <a:bodyPr/>
                  <a:lstStyle/>
                  <a:p>
                    <a:pPr>
                      <a:defRPr sz="1100" b="1">
                        <a:solidFill>
                          <a:srgbClr val="FFFFFF"/>
                        </a:solidFill>
                      </a:defRPr>
                    </a:pPr>
                    <a:r>
                      <a:rPr lang="en-US" smtClean="0">
                        <a:solidFill>
                          <a:srgbClr val="FFFFFF"/>
                        </a:solidFill>
                      </a:rPr>
                      <a:t>BRAF mCRC </a:t>
                    </a:r>
                    <a:r>
                      <a:rPr lang="en-US" dirty="0">
                        <a:solidFill>
                          <a:srgbClr val="FFFFFF"/>
                        </a:solidFill>
                      </a:rPr>
                      <a:t>(n=5)
13%</a:t>
                    </a:r>
                  </a:p>
                </c:rich>
              </c:tx>
              <c:spPr/>
              <c:showCatName val="1"/>
              <c:showPercent val="1"/>
            </c:dLbl>
            <c:dLbl>
              <c:idx val="2"/>
              <c:spPr/>
              <c:txPr>
                <a:bodyPr/>
                <a:lstStyle/>
                <a:p>
                  <a:pPr>
                    <a:defRPr sz="1100" b="1">
                      <a:solidFill>
                        <a:schemeClr val="tx2"/>
                      </a:solidFill>
                    </a:defRPr>
                  </a:pPr>
                  <a:endParaRPr lang="en-US"/>
                </a:p>
              </c:txPr>
            </c:dLbl>
            <c:dLbl>
              <c:idx val="3"/>
              <c:layout>
                <c:manualLayout>
                  <c:x val="-5.3233923884514443E-2"/>
                  <c:y val="3.6577259842519694E-2"/>
                </c:manualLayout>
              </c:layout>
              <c:showCatName val="1"/>
              <c:showPercent val="1"/>
            </c:dLbl>
            <c:txPr>
              <a:bodyPr/>
              <a:lstStyle/>
              <a:p>
                <a:pPr>
                  <a:defRPr sz="1100" b="1"/>
                </a:pPr>
                <a:endParaRPr lang="en-US"/>
              </a:p>
            </c:txPr>
            <c:showCatName val="1"/>
            <c:showPercent val="1"/>
            <c:showLeaderLines val="1"/>
          </c:dLbls>
          <c:cat>
            <c:strRef>
              <c:f>'[Chart in Microsoft Office PowerPoint]Sheet1'!$A$2:$A$7</c:f>
              <c:strCache>
                <c:ptCount val="6"/>
                <c:pt idx="0">
                  <c:v>RAS WT CRC (n=21)</c:v>
                </c:pt>
                <c:pt idx="1">
                  <c:v>BRAFm CRC (n=5)</c:v>
                </c:pt>
                <c:pt idx="2">
                  <c:v>FGFR2 biliary (n=8)</c:v>
                </c:pt>
                <c:pt idx="3">
                  <c:v>FGFR2 gastric (n=1)</c:v>
                </c:pt>
                <c:pt idx="4">
                  <c:v>MET amp gastric (n=2)</c:v>
                </c:pt>
                <c:pt idx="5">
                  <c:v>HER2 amp CRC (n=2)</c:v>
                </c:pt>
              </c:strCache>
            </c:strRef>
          </c:cat>
          <c:val>
            <c:numRef>
              <c:f>'[Chart in Microsoft Office PowerPoint]Sheet1'!$B$2:$B$7</c:f>
              <c:numCache>
                <c:formatCode>General</c:formatCode>
                <c:ptCount val="6"/>
                <c:pt idx="0">
                  <c:v>54</c:v>
                </c:pt>
                <c:pt idx="1">
                  <c:v>13</c:v>
                </c:pt>
                <c:pt idx="2">
                  <c:v>21</c:v>
                </c:pt>
                <c:pt idx="3">
                  <c:v>2</c:v>
                </c:pt>
                <c:pt idx="4">
                  <c:v>5</c:v>
                </c:pt>
                <c:pt idx="5">
                  <c:v>5</c:v>
                </c:pt>
              </c:numCache>
            </c:numRef>
          </c:val>
        </c:ser>
        <c:dLbls>
          <c:showCatName val="1"/>
          <c:showPercent val="1"/>
        </c:dLbls>
        <c:firstSliceAng val="0"/>
      </c:pieChart>
    </c:plotArea>
    <c:plotVisOnly val="1"/>
    <c:dispBlanksAs val="zero"/>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GB"/>
  <c:style val="18"/>
  <c:chart>
    <c:autoTitleDeleted val="1"/>
    <c:plotArea>
      <c:layout/>
      <c:pieChart>
        <c:varyColors val="1"/>
        <c:ser>
          <c:idx val="0"/>
          <c:order val="0"/>
          <c:dPt>
            <c:idx val="0"/>
            <c:spPr>
              <a:solidFill>
                <a:schemeClr val="accent1"/>
              </a:solidFill>
            </c:spPr>
          </c:dPt>
          <c:dPt>
            <c:idx val="1"/>
            <c:spPr>
              <a:solidFill>
                <a:schemeClr val="accent2"/>
              </a:solidFill>
            </c:spPr>
          </c:dPt>
          <c:dPt>
            <c:idx val="2"/>
            <c:spPr>
              <a:solidFill>
                <a:schemeClr val="accent3"/>
              </a:solidFill>
            </c:spPr>
          </c:dPt>
          <c:dLbls>
            <c:dLbl>
              <c:idx val="1"/>
              <c:tx>
                <c:rich>
                  <a:bodyPr/>
                  <a:lstStyle/>
                  <a:p>
                    <a:r>
                      <a:rPr lang="en-US" dirty="0">
                        <a:solidFill>
                          <a:srgbClr val="FFFFFF"/>
                        </a:solidFill>
                      </a:rPr>
                      <a:t>multiple </a:t>
                    </a:r>
                    <a:r>
                      <a:rPr lang="en-US" dirty="0" smtClean="0">
                        <a:solidFill>
                          <a:srgbClr val="FFFFFF"/>
                        </a:solidFill>
                      </a:rPr>
                      <a:t>mechanisms </a:t>
                    </a:r>
                    <a:r>
                      <a:rPr lang="en-US" dirty="0">
                        <a:solidFill>
                          <a:srgbClr val="FFFFFF"/>
                        </a:solidFill>
                      </a:rPr>
                      <a:t>identified (n=</a:t>
                    </a:r>
                    <a:r>
                      <a:rPr lang="en-US" dirty="0" smtClean="0">
                        <a:solidFill>
                          <a:srgbClr val="FFFFFF"/>
                        </a:solidFill>
                      </a:rPr>
                      <a:t>16)</a:t>
                    </a:r>
                    <a:r>
                      <a:rPr lang="en-US" dirty="0">
                        <a:solidFill>
                          <a:srgbClr val="FFFFFF"/>
                        </a:solidFill>
                      </a:rPr>
                      <a:t>
</a:t>
                    </a:r>
                    <a:r>
                      <a:rPr lang="en-US" dirty="0" smtClean="0">
                        <a:solidFill>
                          <a:srgbClr val="FFFFFF"/>
                        </a:solidFill>
                      </a:rPr>
                      <a:t>41%</a:t>
                    </a:r>
                    <a:endParaRPr lang="en-US" dirty="0"/>
                  </a:p>
                </c:rich>
              </c:tx>
              <c:showCatName val="1"/>
              <c:showPercent val="1"/>
            </c:dLbl>
            <c:txPr>
              <a:bodyPr/>
              <a:lstStyle/>
              <a:p>
                <a:pPr>
                  <a:defRPr b="1">
                    <a:solidFill>
                      <a:srgbClr val="FFFFFF"/>
                    </a:solidFill>
                  </a:defRPr>
                </a:pPr>
                <a:endParaRPr lang="en-US"/>
              </a:p>
            </c:txPr>
            <c:showCatName val="1"/>
            <c:showPercent val="1"/>
            <c:showLeaderLines val="1"/>
          </c:dLbls>
          <c:cat>
            <c:strRef>
              <c:f>Sheet1!$A$1:$A$3</c:f>
              <c:strCache>
                <c:ptCount val="3"/>
                <c:pt idx="0">
                  <c:v>no mechanism identified (n=8)</c:v>
                </c:pt>
                <c:pt idx="1">
                  <c:v>multiple mechansims identified (n=14)</c:v>
                </c:pt>
                <c:pt idx="2">
                  <c:v>single mechanism identifed (n=17)</c:v>
                </c:pt>
              </c:strCache>
            </c:strRef>
          </c:cat>
          <c:val>
            <c:numRef>
              <c:f>Sheet1!$B$1:$B$3</c:f>
              <c:numCache>
                <c:formatCode>0%</c:formatCode>
                <c:ptCount val="3"/>
                <c:pt idx="0">
                  <c:v>0.21000000000000002</c:v>
                </c:pt>
                <c:pt idx="1">
                  <c:v>0.36000000000000004</c:v>
                </c:pt>
                <c:pt idx="2">
                  <c:v>0.44</c:v>
                </c:pt>
              </c:numCache>
            </c:numRef>
          </c:val>
        </c:ser>
        <c:dLbls>
          <c:showCatName val="1"/>
          <c:showPercent val="1"/>
        </c:dLbls>
        <c:firstSliceAng val="0"/>
      </c:pieChart>
    </c:plotArea>
    <c:plotVisOnly val="1"/>
    <c:dispBlanksAs val="zero"/>
  </c:chart>
  <c:externalData r:id="rId1"/>
</c:chartSpace>
</file>

<file path=ppt/drawings/drawing1.xml><?xml version="1.0" encoding="utf-8"?>
<c:userShapes xmlns:c="http://schemas.openxmlformats.org/drawingml/2006/chart">
  <cdr:relSizeAnchor xmlns:cdr="http://schemas.openxmlformats.org/drawingml/2006/chartDrawing">
    <cdr:from>
      <cdr:x>0.94878</cdr:x>
      <cdr:y>0.78896</cdr:y>
    </cdr:from>
    <cdr:to>
      <cdr:x>0.97321</cdr:x>
      <cdr:y>0.82406</cdr:y>
    </cdr:to>
    <cdr:sp macro="" textlink="">
      <cdr:nvSpPr>
        <cdr:cNvPr id="3" name="TextBox 1"/>
        <cdr:cNvSpPr txBox="1"/>
      </cdr:nvSpPr>
      <cdr:spPr>
        <a:xfrm xmlns:a="http://schemas.openxmlformats.org/drawingml/2006/main">
          <a:off x="7530766" y="3426774"/>
          <a:ext cx="193909" cy="15245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b="1" dirty="0"/>
            <a:t>*</a:t>
          </a:r>
        </a:p>
      </cdr:txBody>
    </cdr:sp>
  </cdr:relSizeAnchor>
  <cdr:relSizeAnchor xmlns:cdr="http://schemas.openxmlformats.org/drawingml/2006/chartDrawing">
    <cdr:from>
      <cdr:x>0.21844</cdr:x>
      <cdr:y>0.39901</cdr:y>
    </cdr:from>
    <cdr:to>
      <cdr:x>0.24551</cdr:x>
      <cdr:y>0.45305</cdr:y>
    </cdr:to>
    <cdr:sp macro="" textlink="">
      <cdr:nvSpPr>
        <cdr:cNvPr id="2" name="TextBox 1"/>
        <cdr:cNvSpPr txBox="1"/>
      </cdr:nvSpPr>
      <cdr:spPr>
        <a:xfrm xmlns:a="http://schemas.openxmlformats.org/drawingml/2006/main">
          <a:off x="1733809" y="1733060"/>
          <a:ext cx="214863" cy="2347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08/11/2017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11/8/2017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9A1C39-0BE2-9F4B-ABD0-AE057D546C70}" type="slidenum">
              <a:rPr lang="en-US" smtClean="0"/>
              <a:pPr/>
              <a:t>95</a:t>
            </a:fld>
            <a:endParaRPr lang="en-US"/>
          </a:p>
        </p:txBody>
      </p:sp>
    </p:spTree>
    <p:extLst>
      <p:ext uri="{BB962C8B-B14F-4D97-AF65-F5344CB8AC3E}">
        <p14:creationId xmlns:p14="http://schemas.microsoft.com/office/powerpoint/2010/main" xmlns="" val="825794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xmlns="" val="107268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2108514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6927034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25165113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xmlns="" val="25443883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xmlns="" val="41839272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159489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latin typeface="Arial"/>
              <a:cs typeface="Aria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xmlns="" val="3439521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latin typeface="Arial"/>
              <a:cs typeface="Aria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latin typeface="Arial"/>
              <a:cs typeface="Aria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latin typeface="Arial"/>
              <a:cs typeface="Aria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3479498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647165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87720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819536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2635841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682807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xmlns="" val="1830073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336686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p:cNvSpPr/>
          <p:nvPr userDrawn="1"/>
        </p:nvSpPr>
        <p:spPr>
          <a:xfrm>
            <a:off x="1005840" y="5013960"/>
            <a:ext cx="7117080" cy="739140"/>
          </a:xfrm>
          <a:prstGeom prst="rect">
            <a:avLst/>
          </a:prstGeom>
          <a:solidFill>
            <a:srgbClr val="FFFFFF">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20172" y="5991562"/>
            <a:ext cx="9180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1446300"/>
            <a:ext cx="9144000" cy="4519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14"/>
          <p:cNvSpPr/>
          <p:nvPr userDrawn="1"/>
        </p:nvSpPr>
        <p:spPr>
          <a:xfrm>
            <a:off x="945292" y="4982872"/>
            <a:ext cx="7253416" cy="769441"/>
          </a:xfrm>
          <a:prstGeom prst="rect">
            <a:avLst/>
          </a:prstGeom>
        </p:spPr>
        <p:txBody>
          <a:bodyPr wrap="square">
            <a:spAutoFit/>
          </a:bodyPr>
          <a:lstStyle/>
          <a:p>
            <a:pPr algn="ctr"/>
            <a:r>
              <a:rPr lang="en-GB" sz="2400" b="1" kern="0" dirty="0">
                <a:solidFill>
                  <a:srgbClr val="FFFFFF"/>
                </a:solidFill>
                <a:effectLst>
                  <a:outerShdw blurRad="127000" sx="101000" sy="101000" algn="ctr" rotWithShape="0">
                    <a:prstClr val="black">
                      <a:alpha val="71000"/>
                    </a:prstClr>
                  </a:outerShdw>
                </a:effectLst>
                <a:latin typeface="Arial"/>
                <a:cs typeface="Arial"/>
              </a:rPr>
              <a:t>19</a:t>
            </a:r>
            <a:r>
              <a:rPr lang="en-GB" sz="2400" b="1" kern="0" baseline="30000" dirty="0">
                <a:solidFill>
                  <a:srgbClr val="FFFFFF"/>
                </a:solidFill>
                <a:effectLst>
                  <a:outerShdw blurRad="127000" sx="101000" sy="101000" algn="ctr" rotWithShape="0">
                    <a:prstClr val="black">
                      <a:alpha val="71000"/>
                    </a:prstClr>
                  </a:outerShdw>
                </a:effectLst>
                <a:latin typeface="Arial"/>
                <a:cs typeface="Arial"/>
              </a:rPr>
              <a:t>th</a:t>
            </a:r>
            <a:r>
              <a:rPr lang="en-GB" sz="2400" b="1" kern="0" dirty="0">
                <a:solidFill>
                  <a:srgbClr val="FFFFFF"/>
                </a:solidFill>
                <a:effectLst>
                  <a:outerShdw blurRad="127000" sx="101000" sy="101000" algn="ctr" rotWithShape="0">
                    <a:prstClr val="black">
                      <a:alpha val="71000"/>
                    </a:prstClr>
                  </a:outerShdw>
                </a:effectLst>
                <a:latin typeface="Arial"/>
                <a:cs typeface="Arial"/>
              </a:rPr>
              <a:t> World Congress on Gastrointestinal Cancer</a:t>
            </a:r>
          </a:p>
          <a:p>
            <a:pPr algn="ctr">
              <a:defRPr/>
            </a:pPr>
            <a:r>
              <a:rPr lang="en-US" sz="2000" dirty="0">
                <a:solidFill>
                  <a:srgbClr val="FFFFFF"/>
                </a:solidFill>
                <a:effectLst>
                  <a:outerShdw blurRad="127000" sx="101000" sy="101000" algn="ctr" rotWithShape="0">
                    <a:prstClr val="black">
                      <a:alpha val="71000"/>
                    </a:prstClr>
                  </a:outerShdw>
                </a:effectLst>
                <a:latin typeface="Arial"/>
                <a:cs typeface="Arial"/>
              </a:rPr>
              <a:t>28 June–1 July 2017 </a:t>
            </a:r>
            <a:r>
              <a:rPr lang="en-US" sz="2000" dirty="0">
                <a:solidFill>
                  <a:srgbClr val="FFFFFF"/>
                </a:solidFill>
                <a:effectLst>
                  <a:outerShdw blurRad="50800" dist="38100" dir="2700000" algn="tl" rotWithShape="0">
                    <a:prstClr val="black">
                      <a:alpha val="40000"/>
                    </a:prstClr>
                  </a:outerShdw>
                </a:effectLst>
                <a:latin typeface="Arial"/>
                <a:cs typeface="Arial"/>
              </a:rPr>
              <a:t>| </a:t>
            </a:r>
            <a:r>
              <a:rPr lang="en-US" sz="2000" dirty="0">
                <a:solidFill>
                  <a:srgbClr val="FFFFFF"/>
                </a:solidFill>
                <a:effectLst>
                  <a:outerShdw blurRad="127000" sx="101000" sy="101000" algn="ctr" rotWithShape="0">
                    <a:prstClr val="black">
                      <a:alpha val="71000"/>
                    </a:prstClr>
                  </a:outerShdw>
                </a:effectLst>
                <a:latin typeface="Arial"/>
                <a:cs typeface="Arial"/>
              </a:rPr>
              <a:t>Barcelona, Spain</a:t>
            </a:r>
          </a:p>
        </p:txBody>
      </p:sp>
    </p:spTree>
    <p:extLst>
      <p:ext uri="{BB962C8B-B14F-4D97-AF65-F5344CB8AC3E}">
        <p14:creationId xmlns:p14="http://schemas.microsoft.com/office/powerpoint/2010/main" xmlns="" val="2738691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xmlns="" val="3447029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244602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98772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097441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xmlns="" val="233103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92327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7385534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Tree>
    <p:extLst>
      <p:ext uri="{BB962C8B-B14F-4D97-AF65-F5344CB8AC3E}">
        <p14:creationId xmlns:p14="http://schemas.microsoft.com/office/powerpoint/2010/main" xmlns="" val="239140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03032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3075" name="Rectangle 3"/>
          <p:cNvSpPr>
            <a:spLocks noGrp="1" noChangeArrowheads="1"/>
          </p:cNvSpPr>
          <p:nvPr>
            <p:ph type="subTitle" idx="1"/>
          </p:nvPr>
        </p:nvSpPr>
        <p:spPr>
          <a:xfrm>
            <a:off x="4572000" y="1580903"/>
            <a:ext cx="4178300" cy="1352797"/>
          </a:xfrm>
        </p:spPr>
        <p:txBody>
          <a:bodyPr anchor="t"/>
          <a:lstStyle>
            <a:lvl1pPr marL="0" indent="0" algn="r">
              <a:buFontTx/>
              <a:buNone/>
              <a:defRPr b="1" u="none">
                <a:solidFill>
                  <a:schemeClr val="bg1"/>
                </a:solidFill>
                <a:effectLst/>
              </a:defRPr>
            </a:lvl1pPr>
          </a:lstStyle>
          <a:p>
            <a:pPr lvl="0"/>
            <a:r>
              <a:rPr lang="en-GB" noProof="0" dirty="0"/>
              <a:t>Click to edit Master subtitle style</a:t>
            </a:r>
          </a:p>
        </p:txBody>
      </p:sp>
    </p:spTree>
    <p:extLst>
      <p:ext uri="{BB962C8B-B14F-4D97-AF65-F5344CB8AC3E}">
        <p14:creationId xmlns:p14="http://schemas.microsoft.com/office/powerpoint/2010/main" xmlns="" val="1678851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4051559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04905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3808182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1905476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60469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339567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0805839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66210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4210843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24040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258080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9755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33207559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7" r:id="rId1"/>
    <p:sldLayoutId id="2147483656" r:id="rId2"/>
    <p:sldLayoutId id="2147483650" r:id="rId3"/>
    <p:sldLayoutId id="2147483664" r:id="rId4"/>
    <p:sldLayoutId id="2147483651" r:id="rId5"/>
    <p:sldLayoutId id="2147483652" r:id="rId6"/>
    <p:sldLayoutId id="2147483654" r:id="rId7"/>
    <p:sldLayoutId id="2147483655" r:id="rId8"/>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1609339741"/>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latin typeface="Arial"/>
              <a:cs typeface="Aria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latin typeface="Arial"/>
              <a:cs typeface="Aria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latin typeface="Arial"/>
              <a:cs typeface="Arial"/>
            </a:endParaRPr>
          </a:p>
        </p:txBody>
      </p:sp>
    </p:spTree>
    <p:extLst>
      <p:ext uri="{BB962C8B-B14F-4D97-AF65-F5344CB8AC3E}">
        <p14:creationId xmlns:p14="http://schemas.microsoft.com/office/powerpoint/2010/main" xmlns="" val="330276221"/>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431355666"/>
      </p:ext>
    </p:extLst>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xmlns="" val="267755723"/>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6.xml"/><Relationship Id="rId7" Type="http://schemas.openxmlformats.org/officeDocument/2006/relationships/slide" Target="slide50.xml"/><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slide" Target="slide44.xml"/><Relationship Id="rId5" Type="http://schemas.openxmlformats.org/officeDocument/2006/relationships/slide" Target="slide21.xml"/><Relationship Id="rId4" Type="http://schemas.openxmlformats.org/officeDocument/2006/relationships/slide" Target="slide20.xml"/><Relationship Id="rId9" Type="http://schemas.openxmlformats.org/officeDocument/2006/relationships/slide" Target="slide10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 SLIDE DECK 2017</a:t>
            </a:r>
            <a:br>
              <a:rPr lang="en-US" dirty="0"/>
            </a:br>
            <a:r>
              <a:rPr lang="en-US" sz="2800" b="0" dirty="0"/>
              <a:t>Selected abstracts from:</a:t>
            </a:r>
            <a:endParaRPr lang="en-GB" sz="2800" b="0" dirty="0"/>
          </a:p>
        </p:txBody>
      </p:sp>
      <p:cxnSp>
        <p:nvCxnSpPr>
          <p:cNvPr id="6" name="Straight Connector 5"/>
          <p:cNvCxnSpPr/>
          <p:nvPr/>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172" y="5991562"/>
            <a:ext cx="9180000" cy="0"/>
          </a:xfrm>
          <a:prstGeom prst="line">
            <a:avLst/>
          </a:prstGeom>
          <a:ln w="76200">
            <a:solidFill>
              <a:srgbClr val="A63D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56287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800" dirty="0" smtClean="0"/>
              <a:t>LBA-009: </a:t>
            </a:r>
            <a:r>
              <a:rPr lang="en-GB" sz="1800" dirty="0"/>
              <a:t>KEYNOTE-059 cohort 3: safety and efficacy of </a:t>
            </a:r>
            <a:r>
              <a:rPr lang="en-GB" sz="1800" dirty="0" err="1" smtClean="0"/>
              <a:t>pembrolizumab</a:t>
            </a:r>
            <a:r>
              <a:rPr lang="en-GB" sz="1800" dirty="0" smtClean="0"/>
              <a:t> </a:t>
            </a:r>
            <a:r>
              <a:rPr lang="en-GB" sz="1800" dirty="0" err="1" smtClean="0"/>
              <a:t>monotherapy</a:t>
            </a:r>
            <a:r>
              <a:rPr lang="en-GB" sz="1800" dirty="0" smtClean="0"/>
              <a:t> </a:t>
            </a:r>
            <a:r>
              <a:rPr lang="en-GB" sz="1800" dirty="0"/>
              <a:t>for first-line treatment of patients (</a:t>
            </a:r>
            <a:r>
              <a:rPr lang="en-GB" sz="1800" dirty="0" err="1"/>
              <a:t>pts</a:t>
            </a:r>
            <a:r>
              <a:rPr lang="en-GB" sz="1800" dirty="0"/>
              <a:t>) with </a:t>
            </a:r>
            <a:r>
              <a:rPr lang="en-GB" sz="1800" dirty="0" smtClean="0"/>
              <a:t>PD-L1-positive </a:t>
            </a:r>
            <a:r>
              <a:rPr lang="en-GB" sz="1800" dirty="0"/>
              <a:t>advanced gastric/</a:t>
            </a:r>
            <a:r>
              <a:rPr lang="en-GB" sz="1800" dirty="0" err="1"/>
              <a:t>gastroesophageal</a:t>
            </a:r>
            <a:r>
              <a:rPr lang="en-GB" sz="1800" dirty="0"/>
              <a:t> (G/GEJ) </a:t>
            </a:r>
            <a:r>
              <a:rPr lang="en-GB" sz="1800" dirty="0" smtClean="0"/>
              <a:t>cancer – </a:t>
            </a:r>
            <a:r>
              <a:rPr lang="en-GB" sz="1800" dirty="0" err="1" smtClean="0"/>
              <a:t>Catenacci</a:t>
            </a:r>
            <a:r>
              <a:rPr lang="en-GB" sz="1800" dirty="0" smtClean="0"/>
              <a:t> DV, et al</a:t>
            </a:r>
            <a:endParaRPr lang="en-US" sz="1800" dirty="0"/>
          </a:p>
        </p:txBody>
      </p:sp>
      <p:sp>
        <p:nvSpPr>
          <p:cNvPr id="3" name="Content Placeholder 2"/>
          <p:cNvSpPr>
            <a:spLocks noGrp="1"/>
          </p:cNvSpPr>
          <p:nvPr>
            <p:ph idx="1"/>
          </p:nvPr>
        </p:nvSpPr>
        <p:spPr/>
        <p:txBody>
          <a:bodyPr/>
          <a:lstStyle/>
          <a:p>
            <a:pPr marL="0" indent="0">
              <a:buNone/>
            </a:pPr>
            <a:r>
              <a:rPr lang="en-GB" sz="1600" b="1" dirty="0"/>
              <a:t>Key </a:t>
            </a:r>
            <a:r>
              <a:rPr lang="en-GB" sz="1600" b="1" dirty="0" smtClean="0"/>
              <a:t>results</a:t>
            </a:r>
          </a:p>
          <a:p>
            <a:pPr marL="0" indent="0">
              <a:spcBef>
                <a:spcPts val="28800"/>
              </a:spcBef>
              <a:buFontTx/>
              <a:buNone/>
            </a:pPr>
            <a:r>
              <a:rPr lang="en-GB" sz="1600" b="1" dirty="0"/>
              <a:t>Conclusion</a:t>
            </a:r>
          </a:p>
          <a:p>
            <a:r>
              <a:rPr lang="en-GB" sz="1600" b="1" dirty="0" smtClean="0"/>
              <a:t>In patients with PD-L1</a:t>
            </a:r>
            <a:r>
              <a:rPr lang="en-GB" sz="1600" b="1" dirty="0"/>
              <a:t>+ advanced gastric </a:t>
            </a:r>
            <a:r>
              <a:rPr lang="en-GB" sz="1600" b="1" dirty="0" smtClean="0"/>
              <a:t>or GEJ cancer, pembrolizumab </a:t>
            </a:r>
            <a:r>
              <a:rPr lang="en-GB" sz="1600" b="1" dirty="0"/>
              <a:t>monotherapy </a:t>
            </a:r>
            <a:r>
              <a:rPr lang="en-GB" sz="1600" b="1" dirty="0" smtClean="0"/>
              <a:t>showed promising anti-tumour </a:t>
            </a:r>
            <a:r>
              <a:rPr lang="en-GB" sz="1600" b="1" dirty="0"/>
              <a:t>activity with </a:t>
            </a:r>
            <a:r>
              <a:rPr lang="en-GB" sz="1600" b="1" dirty="0" smtClean="0"/>
              <a:t>an acceptable </a:t>
            </a:r>
            <a:r>
              <a:rPr lang="en-GB" sz="1600" b="1" dirty="0"/>
              <a:t>safety </a:t>
            </a:r>
            <a:r>
              <a:rPr lang="en-GB" sz="1600" b="1" dirty="0" smtClean="0"/>
              <a:t>profile as a 1L therapy</a:t>
            </a:r>
            <a:endParaRPr lang="en-GB" dirty="0"/>
          </a:p>
        </p:txBody>
      </p:sp>
      <p:sp>
        <p:nvSpPr>
          <p:cNvPr id="12" name="Text Placeholder 5"/>
          <p:cNvSpPr>
            <a:spLocks noGrp="1"/>
          </p:cNvSpPr>
          <p:nvPr>
            <p:ph type="body" sz="quarter" idx="11"/>
          </p:nvPr>
        </p:nvSpPr>
        <p:spPr>
          <a:xfrm>
            <a:off x="4351867" y="6096000"/>
            <a:ext cx="4427009" cy="487363"/>
          </a:xfrm>
        </p:spPr>
        <p:txBody>
          <a:bodyPr/>
          <a:lstStyle/>
          <a:p>
            <a:r>
              <a:rPr lang="en-GB" dirty="0"/>
              <a:t>Developed based on abstract only</a:t>
            </a:r>
          </a:p>
          <a:p>
            <a:r>
              <a:rPr lang="en-GB" dirty="0" err="1" smtClean="0"/>
              <a:t>Catenacci</a:t>
            </a:r>
            <a:r>
              <a:rPr lang="en-GB" dirty="0" smtClean="0"/>
              <a:t> DV, et </a:t>
            </a:r>
            <a:r>
              <a:rPr lang="en-GB" dirty="0"/>
              <a:t>al. Ann </a:t>
            </a:r>
            <a:r>
              <a:rPr lang="en-GB" dirty="0" err="1"/>
              <a:t>Oncol</a:t>
            </a:r>
            <a:r>
              <a:rPr lang="en-GB" dirty="0"/>
              <a:t> 2017; 28 (</a:t>
            </a:r>
            <a:r>
              <a:rPr lang="en-GB" dirty="0" err="1"/>
              <a:t>suppl</a:t>
            </a:r>
            <a:r>
              <a:rPr lang="en-GB" dirty="0"/>
              <a:t> 3): </a:t>
            </a:r>
            <a:r>
              <a:rPr lang="en-GB" dirty="0" err="1" smtClean="0"/>
              <a:t>abstr</a:t>
            </a:r>
            <a:r>
              <a:rPr lang="en-GB" dirty="0" smtClean="0"/>
              <a:t> LBA-009</a:t>
            </a:r>
            <a:endParaRPr lang="en-US" dirty="0"/>
          </a:p>
        </p:txBody>
      </p:sp>
      <p:graphicFrame>
        <p:nvGraphicFramePr>
          <p:cNvPr id="13" name="Group 88"/>
          <p:cNvGraphicFramePr>
            <a:graphicFrameLocks noGrp="1"/>
          </p:cNvGraphicFramePr>
          <p:nvPr>
            <p:extLst>
              <p:ext uri="{D42A27DB-BD31-4B8C-83A1-F6EECF244321}">
                <p14:modId xmlns:p14="http://schemas.microsoft.com/office/powerpoint/2010/main" xmlns="" val="4775214"/>
              </p:ext>
            </p:extLst>
          </p:nvPr>
        </p:nvGraphicFramePr>
        <p:xfrm>
          <a:off x="369888" y="1632988"/>
          <a:ext cx="8316912" cy="2438400"/>
        </p:xfrm>
        <a:graphic>
          <a:graphicData uri="http://schemas.openxmlformats.org/drawingml/2006/table">
            <a:tbl>
              <a:tblPr firstRow="1" bandRow="1">
                <a:tableStyleId>{69012ECD-51FC-41F1-AA8D-1B2483CD663E}</a:tableStyleId>
              </a:tblPr>
              <a:tblGrid>
                <a:gridCol w="4011084">
                  <a:extLst>
                    <a:ext uri="{9D8B030D-6E8A-4147-A177-3AD203B41FA5}">
                      <a16:colId xmlns:a16="http://schemas.microsoft.com/office/drawing/2014/main" xmlns="" val="20000"/>
                    </a:ext>
                  </a:extLst>
                </a:gridCol>
                <a:gridCol w="4305828">
                  <a:extLst>
                    <a:ext uri="{9D8B030D-6E8A-4147-A177-3AD203B41FA5}">
                      <a16:colId xmlns:a16="http://schemas.microsoft.com/office/drawing/2014/main" xmlns="" val="20001"/>
                    </a:ext>
                  </a:extLst>
                </a:gridCol>
              </a:tblGrid>
              <a:tr h="1715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mn-lt"/>
                          <a:cs typeface="Arial" charset="0"/>
                        </a:rPr>
                        <a:t>Key efficacy outcomes (</a:t>
                      </a:r>
                      <a:r>
                        <a:rPr kumimoji="0" lang="en-GB" sz="1400" b="1" i="0" u="none" strike="noStrike" cap="none" normalizeH="0" baseline="0" dirty="0" smtClean="0">
                          <a:ln>
                            <a:noFill/>
                          </a:ln>
                          <a:solidFill>
                            <a:schemeClr val="tx2"/>
                          </a:solidFill>
                          <a:effectLst/>
                          <a:latin typeface="+mn-lt"/>
                          <a:cs typeface="Arial" charset="0"/>
                        </a:rPr>
                        <a:t>n=31</a:t>
                      </a:r>
                      <a:r>
                        <a:rPr kumimoji="0" lang="en-US" sz="1400" b="1" i="0" u="none" strike="noStrike" cap="none" normalizeH="0" baseline="0" dirty="0" smtClean="0">
                          <a:ln>
                            <a:noFill/>
                          </a:ln>
                          <a:solidFill>
                            <a:schemeClr val="tx2"/>
                          </a:solidFill>
                          <a:effectLst/>
                          <a:latin typeface="+mn-lt"/>
                          <a:cs typeface="Arial" charset="0"/>
                        </a:rPr>
                        <a:t>)</a:t>
                      </a:r>
                      <a:endParaRPr kumimoji="0" lang="en-GB" sz="14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ORR, % (95%CI)</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25.8 (11.9, 44.6)</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CR, %</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3.2</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mn-lt"/>
                          <a:cs typeface="Arial" charset="0"/>
                        </a:rPr>
                        <a:t>mDoR</a:t>
                      </a:r>
                      <a:r>
                        <a:rPr kumimoji="0" lang="en-GB" sz="1400" b="0" i="0" u="none" strike="noStrike" cap="none" normalizeH="0" baseline="0" dirty="0" smtClean="0">
                          <a:ln>
                            <a:noFill/>
                          </a:ln>
                          <a:solidFill>
                            <a:srgbClr val="000000"/>
                          </a:solidFill>
                          <a:effectLst/>
                          <a:latin typeface="+mn-lt"/>
                          <a:cs typeface="Arial" charset="0"/>
                        </a:rPr>
                        <a:t>, % (range)</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NR (2.1–13.7+)</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mn-lt"/>
                          <a:cs typeface="Arial" charset="0"/>
                        </a:rPr>
                        <a:t>mPFS</a:t>
                      </a:r>
                      <a:r>
                        <a:rPr kumimoji="0" lang="en-GB" sz="1400" b="0" i="0" u="none" strike="noStrike" cap="none" normalizeH="0" baseline="0" dirty="0" smtClean="0">
                          <a:ln>
                            <a:noFill/>
                          </a:ln>
                          <a:solidFill>
                            <a:srgbClr val="000000"/>
                          </a:solidFill>
                          <a:effectLst/>
                          <a:latin typeface="+mn-lt"/>
                          <a:cs typeface="Arial" charset="0"/>
                        </a:rPr>
                        <a:t>, months (95%CI)</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rgbClr val="000000"/>
                          </a:solidFill>
                          <a:latin typeface="+mn-lt"/>
                          <a:ea typeface="+mn-ea"/>
                          <a:cs typeface="+mn-cs"/>
                        </a:rPr>
                        <a:t>3.3 (2.0, 6.0)</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mn-lt"/>
                          <a:cs typeface="Arial" charset="0"/>
                        </a:rPr>
                        <a:t>mOS</a:t>
                      </a:r>
                      <a:r>
                        <a:rPr kumimoji="0" lang="en-GB" sz="1400" b="0" i="0" u="none" strike="noStrike" cap="none" normalizeH="0" baseline="0" dirty="0" smtClean="0">
                          <a:ln>
                            <a:noFill/>
                          </a:ln>
                          <a:solidFill>
                            <a:srgbClr val="000000"/>
                          </a:solidFill>
                          <a:effectLst/>
                          <a:latin typeface="+mn-lt"/>
                          <a:cs typeface="Arial" charset="0"/>
                        </a:rPr>
                        <a:t>, months (95%CI)</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b="0" i="0" u="none" strike="noStrike" kern="1200" baseline="0" dirty="0" smtClean="0">
                          <a:solidFill>
                            <a:srgbClr val="000000"/>
                          </a:solidFill>
                          <a:latin typeface="+mn-lt"/>
                          <a:ea typeface="+mn-ea"/>
                          <a:cs typeface="+mn-cs"/>
                        </a:rPr>
                        <a:t>NR (9.2, NE)</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rgbClr val="000000"/>
                          </a:solidFill>
                          <a:latin typeface="+mn-lt"/>
                          <a:ea typeface="+mn-ea"/>
                          <a:cs typeface="+mn-cs"/>
                        </a:rPr>
                        <a:t>6-month OS rate, %</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dirty="0" smtClean="0">
                          <a:ln>
                            <a:noFill/>
                          </a:ln>
                          <a:solidFill>
                            <a:srgbClr val="000000"/>
                          </a:solidFill>
                          <a:effectLst/>
                          <a:latin typeface="+mn-lt"/>
                          <a:cs typeface="Arial" charset="0"/>
                        </a:rPr>
                        <a:t>72.9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rgbClr val="000000"/>
                          </a:solidFill>
                          <a:latin typeface="+mn-lt"/>
                          <a:ea typeface="+mn-ea"/>
                          <a:cs typeface="+mn-cs"/>
                        </a:rPr>
                        <a:t>12-month OS rate, %</a:t>
                      </a:r>
                      <a:endParaRPr kumimoji="0" lang="en-GB" sz="1400" b="0" i="0" u="none" strike="noStrike" cap="none" normalizeH="0" baseline="0" dirty="0" smtClean="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dirty="0" smtClean="0">
                          <a:ln>
                            <a:noFill/>
                          </a:ln>
                          <a:solidFill>
                            <a:srgbClr val="000000"/>
                          </a:solidFill>
                          <a:effectLst/>
                          <a:latin typeface="+mn-lt"/>
                          <a:cs typeface="Arial" charset="0"/>
                        </a:rPr>
                        <a:t>61.7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graphicFrame>
        <p:nvGraphicFramePr>
          <p:cNvPr id="16" name="Group 88"/>
          <p:cNvGraphicFramePr>
            <a:graphicFrameLocks noGrp="1"/>
          </p:cNvGraphicFramePr>
          <p:nvPr>
            <p:extLst>
              <p:ext uri="{D42A27DB-BD31-4B8C-83A1-F6EECF244321}">
                <p14:modId xmlns:p14="http://schemas.microsoft.com/office/powerpoint/2010/main" xmlns="" val="1301019638"/>
              </p:ext>
            </p:extLst>
          </p:nvPr>
        </p:nvGraphicFramePr>
        <p:xfrm>
          <a:off x="365124" y="4211430"/>
          <a:ext cx="8316912" cy="914400"/>
        </p:xfrm>
        <a:graphic>
          <a:graphicData uri="http://schemas.openxmlformats.org/drawingml/2006/table">
            <a:tbl>
              <a:tblPr firstRow="1" bandRow="1">
                <a:tableStyleId>{69012ECD-51FC-41F1-AA8D-1B2483CD663E}</a:tableStyleId>
              </a:tblPr>
              <a:tblGrid>
                <a:gridCol w="4011084">
                  <a:extLst>
                    <a:ext uri="{9D8B030D-6E8A-4147-A177-3AD203B41FA5}">
                      <a16:colId xmlns:a16="http://schemas.microsoft.com/office/drawing/2014/main" xmlns="" val="20000"/>
                    </a:ext>
                  </a:extLst>
                </a:gridCol>
                <a:gridCol w="4305828">
                  <a:extLst>
                    <a:ext uri="{9D8B030D-6E8A-4147-A177-3AD203B41FA5}">
                      <a16:colId xmlns:a16="http://schemas.microsoft.com/office/drawing/2014/main" xmlns="" val="20001"/>
                    </a:ext>
                  </a:extLst>
                </a:gridCol>
              </a:tblGrid>
              <a:tr h="1769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US" sz="1400" b="1" i="0" u="none" strike="noStrike" cap="none" normalizeH="0" baseline="0" dirty="0" smtClean="0">
                          <a:ln>
                            <a:noFill/>
                          </a:ln>
                          <a:solidFill>
                            <a:schemeClr val="tx2"/>
                          </a:solidFill>
                          <a:effectLst/>
                          <a:latin typeface="+mn-lt"/>
                          <a:cs typeface="Arial" charset="0"/>
                        </a:rPr>
                        <a:t>TRAEs </a:t>
                      </a:r>
                      <a:r>
                        <a:rPr kumimoji="0" lang="en-GB" sz="1400" b="1" i="0" u="none" strike="noStrike" cap="none" normalizeH="0" baseline="0" dirty="0" smtClean="0">
                          <a:ln>
                            <a:noFill/>
                          </a:ln>
                          <a:solidFill>
                            <a:schemeClr val="tx2"/>
                          </a:solidFill>
                          <a:effectLst/>
                          <a:latin typeface="+mn-lt"/>
                          <a:cs typeface="Arial" charset="0"/>
                        </a:rPr>
                        <a:t>(n=31)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Any grade, n (%)</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24 (77.4)</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048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Grade 3–5, n (%)</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mn-lt"/>
                          <a:cs typeface="Arial" charset="0"/>
                        </a:rPr>
                        <a:t>7 (22.6)</a:t>
                      </a:r>
                      <a:endParaRPr kumimoji="0" lang="en-GB" sz="1400" b="0"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4144616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O-025: </a:t>
            </a:r>
            <a:r>
              <a:rPr lang="en-US" dirty="0"/>
              <a:t>FOLFOX4/XELOX in stage II–III colon cancer: Early survival data of the Italian Three Or Six Colon Adjuvant (TOSCA) trial </a:t>
            </a:r>
            <a:r>
              <a:rPr lang="en-GB" dirty="0"/>
              <a:t>– </a:t>
            </a:r>
            <a:r>
              <a:rPr lang="en-GB" dirty="0" err="1"/>
              <a:t>Labianca</a:t>
            </a:r>
            <a:r>
              <a:rPr lang="en-GB" dirty="0"/>
              <a:t> R, et al</a:t>
            </a:r>
            <a:endParaRPr lang="en-GB" sz="1800" dirty="0"/>
          </a:p>
        </p:txBody>
      </p:sp>
      <p:sp>
        <p:nvSpPr>
          <p:cNvPr id="3" name="Content Placeholder 2"/>
          <p:cNvSpPr>
            <a:spLocks noGrp="1"/>
          </p:cNvSpPr>
          <p:nvPr>
            <p:ph idx="1"/>
          </p:nvPr>
        </p:nvSpPr>
        <p:spPr>
          <a:xfrm>
            <a:off x="365124" y="1254035"/>
            <a:ext cx="8413751" cy="498565"/>
          </a:xfrm>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a:xfrm>
            <a:off x="4438212" y="6096000"/>
            <a:ext cx="4340664" cy="487363"/>
          </a:xfrm>
        </p:spPr>
        <p:txBody>
          <a:bodyPr/>
          <a:lstStyle/>
          <a:p>
            <a:r>
              <a:rPr lang="en-GB" dirty="0" err="1"/>
              <a:t>Labianca</a:t>
            </a:r>
            <a:r>
              <a:rPr lang="en-GB" dirty="0"/>
              <a:t> R, et al. Ann </a:t>
            </a:r>
            <a:r>
              <a:rPr lang="en-GB" dirty="0" err="1"/>
              <a:t>Oncol</a:t>
            </a:r>
            <a:r>
              <a:rPr lang="en-GB" dirty="0"/>
              <a:t> 2017; 28 (</a:t>
            </a:r>
            <a:r>
              <a:rPr lang="en-GB" dirty="0" err="1"/>
              <a:t>suppl</a:t>
            </a:r>
            <a:r>
              <a:rPr lang="en-GB" dirty="0"/>
              <a:t> 3): </a:t>
            </a:r>
            <a:r>
              <a:rPr lang="en-GB" dirty="0" err="1"/>
              <a:t>abstr</a:t>
            </a:r>
            <a:r>
              <a:rPr lang="en-GB" dirty="0"/>
              <a:t> O-025</a:t>
            </a:r>
          </a:p>
        </p:txBody>
      </p:sp>
      <p:graphicFrame>
        <p:nvGraphicFramePr>
          <p:cNvPr id="9" name="Group 88"/>
          <p:cNvGraphicFramePr>
            <a:graphicFrameLocks noGrp="1"/>
          </p:cNvGraphicFramePr>
          <p:nvPr>
            <p:extLst>
              <p:ext uri="{D42A27DB-BD31-4B8C-83A1-F6EECF244321}">
                <p14:modId xmlns:p14="http://schemas.microsoft.com/office/powerpoint/2010/main" xmlns="" val="2702547572"/>
              </p:ext>
            </p:extLst>
          </p:nvPr>
        </p:nvGraphicFramePr>
        <p:xfrm>
          <a:off x="915687" y="1836123"/>
          <a:ext cx="7277274" cy="2325695"/>
        </p:xfrm>
        <a:graphic>
          <a:graphicData uri="http://schemas.openxmlformats.org/drawingml/2006/table">
            <a:tbl>
              <a:tblPr firstRow="1" bandRow="1">
                <a:tableStyleId>{69012ECD-51FC-41F1-AA8D-1B2483CD663E}</a:tableStyleId>
              </a:tblPr>
              <a:tblGrid>
                <a:gridCol w="1819903"/>
                <a:gridCol w="1074057"/>
                <a:gridCol w="994582"/>
                <a:gridCol w="1124504"/>
                <a:gridCol w="1009096"/>
                <a:gridCol w="1255132"/>
              </a:tblGrid>
              <a:tr h="25917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mn-lt"/>
                          <a:cs typeface="Arial" charset="0"/>
                        </a:rPr>
                        <a:t>Adverse events</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Grade 1–2,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Grade 3–4,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p-value</a:t>
                      </a:r>
                      <a:r>
                        <a:rPr kumimoji="0" lang="en-GB" sz="1400" b="1" i="0" u="none" strike="noStrike" cap="none" normalizeH="0" baseline="30000" dirty="0" smtClean="0">
                          <a:ln>
                            <a:noFill/>
                          </a:ln>
                          <a:solidFill>
                            <a:schemeClr val="tx2"/>
                          </a:solidFill>
                          <a:effectLst/>
                          <a:latin typeface="+mn-lt"/>
                          <a:cs typeface="Arial" charset="0"/>
                        </a:rPr>
                        <a:t>1</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59175">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3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6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3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6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endParaRPr lang="en-GB"/>
                    </a:p>
                  </a:txBody>
                  <a:tcPr/>
                </a:tc>
              </a:tr>
              <a:tr h="3432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Neurological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432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Febrile neutropenia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432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Thrombocytopenia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47.0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432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Diarrhoea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35.0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4321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Allergic reactions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chemeClr val="tx1"/>
                          </a:solidFill>
                          <a:effectLst/>
                          <a:latin typeface="+mn-lt"/>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
        <p:nvSpPr>
          <p:cNvPr id="10" name="TextBox 9"/>
          <p:cNvSpPr txBox="1"/>
          <p:nvPr/>
        </p:nvSpPr>
        <p:spPr>
          <a:xfrm>
            <a:off x="915687" y="4215600"/>
            <a:ext cx="5865004" cy="523220"/>
          </a:xfrm>
          <a:prstGeom prst="rect">
            <a:avLst/>
          </a:prstGeom>
          <a:noFill/>
        </p:spPr>
        <p:txBody>
          <a:bodyPr wrap="none" rtlCol="0">
            <a:spAutoFit/>
          </a:bodyPr>
          <a:lstStyle/>
          <a:p>
            <a:r>
              <a:rPr lang="en-GB" sz="1400" baseline="30000" dirty="0" smtClean="0"/>
              <a:t>1</a:t>
            </a:r>
            <a:r>
              <a:rPr lang="en-GB" sz="1400" dirty="0" smtClean="0"/>
              <a:t>Chi-squared test for trend; Total number of grade 5 events: 2 (possible)</a:t>
            </a:r>
          </a:p>
          <a:p>
            <a:r>
              <a:rPr lang="en-GB" sz="1400" dirty="0" smtClean="0"/>
              <a:t>*Clinically relevant neurological toxicity (grade 2, 3 and 4) </a:t>
            </a:r>
            <a:endParaRPr lang="en-GB" sz="1400" dirty="0"/>
          </a:p>
        </p:txBody>
      </p:sp>
    </p:spTree>
    <p:extLst>
      <p:ext uri="{BB962C8B-B14F-4D97-AF65-F5344CB8AC3E}">
        <p14:creationId xmlns:p14="http://schemas.microsoft.com/office/powerpoint/2010/main" xmlns="" val="84515626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Group 88"/>
          <p:cNvGraphicFramePr>
            <a:graphicFrameLocks noGrp="1"/>
          </p:cNvGraphicFramePr>
          <p:nvPr>
            <p:extLst>
              <p:ext uri="{D42A27DB-BD31-4B8C-83A1-F6EECF244321}">
                <p14:modId xmlns:p14="http://schemas.microsoft.com/office/powerpoint/2010/main" xmlns="" val="3242392446"/>
              </p:ext>
            </p:extLst>
          </p:nvPr>
        </p:nvGraphicFramePr>
        <p:xfrm>
          <a:off x="4149389" y="3589020"/>
          <a:ext cx="3141998" cy="998220"/>
        </p:xfrm>
        <a:graphic>
          <a:graphicData uri="http://schemas.openxmlformats.org/drawingml/2006/table">
            <a:tbl>
              <a:tblPr firstRow="1" bandRow="1">
                <a:tableStyleId>{69012ECD-51FC-41F1-AA8D-1B2483CD663E}</a:tableStyleId>
              </a:tblPr>
              <a:tblGrid>
                <a:gridCol w="787571"/>
                <a:gridCol w="1082089"/>
                <a:gridCol w="1272338"/>
              </a:tblGrid>
              <a:tr h="2667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000" b="1" i="0" u="none" strike="noStrike" cap="none" normalizeH="0" baseline="0" dirty="0" smtClean="0">
                          <a:ln>
                            <a:noFill/>
                          </a:ln>
                          <a:solidFill>
                            <a:schemeClr val="tx1"/>
                          </a:solidFill>
                          <a:effectLst/>
                          <a:latin typeface="+mn-lt"/>
                          <a:cs typeface="Arial" charset="0"/>
                        </a:rPr>
                        <a:t>Duration</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tx1"/>
                          </a:solidFill>
                          <a:effectLst/>
                          <a:latin typeface="+mn-lt"/>
                        </a:rPr>
                        <a:t>3-year RFS, %</a:t>
                      </a:r>
                      <a:endParaRPr kumimoji="0" lang="en-GB" sz="1000" b="1" i="0" u="none" strike="noStrike" cap="none" normalizeH="0" baseline="0" dirty="0" smtClean="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1"/>
                          </a:solidFill>
                          <a:effectLst/>
                          <a:latin typeface="+mn-lt"/>
                          <a:cs typeface="Arial" charset="0"/>
                        </a:rPr>
                        <a:t>HR (95%CI)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39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3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81.1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1.14% (0.99, 1.32)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9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6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83.0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Ref</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3-year RFS difference –1.9% (–4.8,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bl>
          </a:graphicData>
        </a:graphic>
      </p:graphicFrame>
      <p:sp>
        <p:nvSpPr>
          <p:cNvPr id="2" name="Title 1"/>
          <p:cNvSpPr>
            <a:spLocks noGrp="1"/>
          </p:cNvSpPr>
          <p:nvPr>
            <p:ph type="title"/>
          </p:nvPr>
        </p:nvSpPr>
        <p:spPr/>
        <p:txBody>
          <a:bodyPr/>
          <a:lstStyle/>
          <a:p>
            <a:r>
              <a:rPr lang="en-GB" dirty="0"/>
              <a:t>O-025: </a:t>
            </a:r>
            <a:r>
              <a:rPr lang="en-US" dirty="0"/>
              <a:t>FOLFOX4/XELOX in stage II–III colon cancer: Early survival data of the Italian Three Or Six Colon Adjuvant (TOSCA) trial </a:t>
            </a:r>
            <a:r>
              <a:rPr lang="en-GB" dirty="0"/>
              <a:t>– </a:t>
            </a:r>
            <a:r>
              <a:rPr lang="en-GB" dirty="0" err="1"/>
              <a:t>Labianca</a:t>
            </a:r>
            <a:r>
              <a:rPr lang="en-GB" dirty="0"/>
              <a:t> R, et al</a:t>
            </a:r>
            <a:endParaRPr lang="en-GB" sz="1800" dirty="0"/>
          </a:p>
        </p:txBody>
      </p:sp>
      <p:sp>
        <p:nvSpPr>
          <p:cNvPr id="3" name="Content Placeholder 2"/>
          <p:cNvSpPr>
            <a:spLocks noGrp="1"/>
          </p:cNvSpPr>
          <p:nvPr>
            <p:ph idx="1"/>
          </p:nvPr>
        </p:nvSpPr>
        <p:spPr>
          <a:xfrm>
            <a:off x="365124" y="1254035"/>
            <a:ext cx="8413751" cy="2699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a:xfrm>
            <a:off x="4338316" y="6096000"/>
            <a:ext cx="4440559" cy="487363"/>
          </a:xfrm>
        </p:spPr>
        <p:txBody>
          <a:bodyPr/>
          <a:lstStyle/>
          <a:p>
            <a:r>
              <a:rPr lang="en-GB" dirty="0" err="1"/>
              <a:t>Labianca</a:t>
            </a:r>
            <a:r>
              <a:rPr lang="en-GB" dirty="0"/>
              <a:t> R, et al. Ann </a:t>
            </a:r>
            <a:r>
              <a:rPr lang="en-GB" dirty="0" err="1"/>
              <a:t>Oncol</a:t>
            </a:r>
            <a:r>
              <a:rPr lang="en-GB" dirty="0"/>
              <a:t> 2017; 28 (</a:t>
            </a:r>
            <a:r>
              <a:rPr lang="en-GB" dirty="0" err="1"/>
              <a:t>suppl</a:t>
            </a:r>
            <a:r>
              <a:rPr lang="en-GB" dirty="0"/>
              <a:t> 3): </a:t>
            </a:r>
            <a:r>
              <a:rPr lang="en-GB" dirty="0" err="1"/>
              <a:t>abstr</a:t>
            </a:r>
            <a:r>
              <a:rPr lang="en-GB" dirty="0"/>
              <a:t> O-025</a:t>
            </a:r>
          </a:p>
        </p:txBody>
      </p:sp>
      <p:sp>
        <p:nvSpPr>
          <p:cNvPr id="7" name="Rectangle 6"/>
          <p:cNvSpPr/>
          <p:nvPr/>
        </p:nvSpPr>
        <p:spPr>
          <a:xfrm>
            <a:off x="2096561" y="1589588"/>
            <a:ext cx="5654724" cy="307777"/>
          </a:xfrm>
          <a:prstGeom prst="rect">
            <a:avLst/>
          </a:prstGeom>
        </p:spPr>
        <p:txBody>
          <a:bodyPr wrap="square">
            <a:spAutoFit/>
          </a:bodyPr>
          <a:lstStyle/>
          <a:p>
            <a:pPr algn="ctr"/>
            <a:r>
              <a:rPr lang="en-GB" sz="1400" b="1" dirty="0" smtClean="0"/>
              <a:t>RFS by arm (overall population)</a:t>
            </a:r>
            <a:endParaRPr lang="en-US" sz="1400" dirty="0"/>
          </a:p>
        </p:txBody>
      </p:sp>
      <p:grpSp>
        <p:nvGrpSpPr>
          <p:cNvPr id="6" name="Group 5"/>
          <p:cNvGrpSpPr/>
          <p:nvPr/>
        </p:nvGrpSpPr>
        <p:grpSpPr>
          <a:xfrm>
            <a:off x="333541" y="2229376"/>
            <a:ext cx="8380030" cy="3679051"/>
            <a:chOff x="333541" y="2229376"/>
            <a:chExt cx="8380030" cy="3679051"/>
          </a:xfrm>
        </p:grpSpPr>
        <p:sp>
          <p:nvSpPr>
            <p:cNvPr id="31" name="Freeform 30"/>
            <p:cNvSpPr>
              <a:spLocks/>
            </p:cNvSpPr>
            <p:nvPr/>
          </p:nvSpPr>
          <p:spPr bwMode="auto">
            <a:xfrm>
              <a:off x="1165732" y="2370905"/>
              <a:ext cx="7366108" cy="2827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2" name="Line 6"/>
            <p:cNvSpPr>
              <a:spLocks noChangeShapeType="1"/>
            </p:cNvSpPr>
            <p:nvPr/>
          </p:nvSpPr>
          <p:spPr bwMode="auto">
            <a:xfrm>
              <a:off x="993979" y="2370904"/>
              <a:ext cx="1717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3" name="Line 7"/>
            <p:cNvSpPr>
              <a:spLocks noChangeShapeType="1"/>
            </p:cNvSpPr>
            <p:nvPr/>
          </p:nvSpPr>
          <p:spPr bwMode="auto">
            <a:xfrm>
              <a:off x="993979" y="2919203"/>
              <a:ext cx="1717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4" name="Line 8"/>
            <p:cNvSpPr>
              <a:spLocks noChangeShapeType="1"/>
            </p:cNvSpPr>
            <p:nvPr/>
          </p:nvSpPr>
          <p:spPr bwMode="auto">
            <a:xfrm>
              <a:off x="993979" y="3461818"/>
              <a:ext cx="1717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5" name="Line 9"/>
            <p:cNvSpPr>
              <a:spLocks noChangeShapeType="1"/>
            </p:cNvSpPr>
            <p:nvPr/>
          </p:nvSpPr>
          <p:spPr bwMode="auto">
            <a:xfrm>
              <a:off x="993979" y="4003869"/>
              <a:ext cx="1717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6" name="Line 10"/>
            <p:cNvSpPr>
              <a:spLocks noChangeShapeType="1"/>
            </p:cNvSpPr>
            <p:nvPr/>
          </p:nvSpPr>
          <p:spPr bwMode="auto">
            <a:xfrm>
              <a:off x="993979" y="4552356"/>
              <a:ext cx="1717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7" name="Line 11"/>
            <p:cNvSpPr>
              <a:spLocks noChangeShapeType="1"/>
            </p:cNvSpPr>
            <p:nvPr/>
          </p:nvSpPr>
          <p:spPr bwMode="auto">
            <a:xfrm>
              <a:off x="993979" y="5130972"/>
              <a:ext cx="17175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9" name="Line 13"/>
            <p:cNvSpPr>
              <a:spLocks noChangeShapeType="1"/>
            </p:cNvSpPr>
            <p:nvPr/>
          </p:nvSpPr>
          <p:spPr bwMode="auto">
            <a:xfrm>
              <a:off x="6639498" y="5198653"/>
              <a:ext cx="0" cy="12519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0" name="Line 14"/>
            <p:cNvSpPr>
              <a:spLocks noChangeShapeType="1"/>
            </p:cNvSpPr>
            <p:nvPr/>
          </p:nvSpPr>
          <p:spPr bwMode="auto">
            <a:xfrm>
              <a:off x="7586404" y="5198653"/>
              <a:ext cx="0" cy="12519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1" name="Line 17"/>
            <p:cNvSpPr>
              <a:spLocks noChangeShapeType="1"/>
            </p:cNvSpPr>
            <p:nvPr/>
          </p:nvSpPr>
          <p:spPr bwMode="auto">
            <a:xfrm>
              <a:off x="8529775" y="5198653"/>
              <a:ext cx="0" cy="12519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2" name="Line 19"/>
            <p:cNvSpPr>
              <a:spLocks noChangeShapeType="1"/>
            </p:cNvSpPr>
            <p:nvPr/>
          </p:nvSpPr>
          <p:spPr bwMode="auto">
            <a:xfrm>
              <a:off x="5695487" y="5198653"/>
              <a:ext cx="0" cy="12519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3" name="Line 21"/>
            <p:cNvSpPr>
              <a:spLocks noChangeShapeType="1"/>
            </p:cNvSpPr>
            <p:nvPr/>
          </p:nvSpPr>
          <p:spPr bwMode="auto">
            <a:xfrm>
              <a:off x="1172966" y="5198653"/>
              <a:ext cx="0" cy="12519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anose="020B0604020202020204" pitchFamily="34" charset="0"/>
                <a:cs typeface="Arial" panose="020B0604020202020204" pitchFamily="34" charset="0"/>
              </a:endParaRPr>
            </a:p>
          </p:txBody>
        </p:sp>
        <p:sp>
          <p:nvSpPr>
            <p:cNvPr id="44" name="Line 12"/>
            <p:cNvSpPr>
              <a:spLocks noChangeShapeType="1"/>
            </p:cNvSpPr>
            <p:nvPr/>
          </p:nvSpPr>
          <p:spPr bwMode="auto">
            <a:xfrm>
              <a:off x="3838434" y="5198653"/>
              <a:ext cx="0" cy="12519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7" name="Line 17"/>
            <p:cNvSpPr>
              <a:spLocks noChangeShapeType="1"/>
            </p:cNvSpPr>
            <p:nvPr/>
          </p:nvSpPr>
          <p:spPr bwMode="auto">
            <a:xfrm>
              <a:off x="4762888" y="5198653"/>
              <a:ext cx="0" cy="12519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8" name="Line 19"/>
            <p:cNvSpPr>
              <a:spLocks noChangeShapeType="1"/>
            </p:cNvSpPr>
            <p:nvPr/>
          </p:nvSpPr>
          <p:spPr bwMode="auto">
            <a:xfrm>
              <a:off x="2952360" y="5198653"/>
              <a:ext cx="0" cy="12519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9" name="Line 19"/>
            <p:cNvSpPr>
              <a:spLocks noChangeShapeType="1"/>
            </p:cNvSpPr>
            <p:nvPr/>
          </p:nvSpPr>
          <p:spPr bwMode="auto">
            <a:xfrm>
              <a:off x="2061942" y="5197172"/>
              <a:ext cx="0" cy="12519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10" name="TextBox 9"/>
            <p:cNvSpPr txBox="1"/>
            <p:nvPr/>
          </p:nvSpPr>
          <p:spPr>
            <a:xfrm rot="16200000">
              <a:off x="-446640" y="3619444"/>
              <a:ext cx="1837361"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Regression-free survival</a:t>
              </a:r>
              <a:endParaRPr lang="en-GB" sz="1200" dirty="0">
                <a:latin typeface="Arial" panose="020B0604020202020204" pitchFamily="34" charset="0"/>
                <a:cs typeface="Arial" panose="020B0604020202020204" pitchFamily="34" charset="0"/>
              </a:endParaRPr>
            </a:p>
          </p:txBody>
        </p:sp>
        <p:sp>
          <p:nvSpPr>
            <p:cNvPr id="11" name="TextBox 10"/>
            <p:cNvSpPr txBox="1"/>
            <p:nvPr/>
          </p:nvSpPr>
          <p:spPr>
            <a:xfrm>
              <a:off x="4218559" y="5552167"/>
              <a:ext cx="1110304"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months</a:t>
              </a:r>
              <a:endParaRPr lang="en-GB" sz="1200" dirty="0">
                <a:latin typeface="Arial" panose="020B0604020202020204" pitchFamily="34" charset="0"/>
                <a:cs typeface="Arial" panose="020B0604020202020204" pitchFamily="34" charset="0"/>
              </a:endParaRPr>
            </a:p>
          </p:txBody>
        </p:sp>
        <p:sp>
          <p:nvSpPr>
            <p:cNvPr id="12" name="TextBox 11"/>
            <p:cNvSpPr txBox="1"/>
            <p:nvPr/>
          </p:nvSpPr>
          <p:spPr>
            <a:xfrm>
              <a:off x="654345" y="2229376"/>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a:t>
              </a:r>
              <a:endParaRPr lang="en-GB" sz="1200" dirty="0">
                <a:latin typeface="Arial" panose="020B0604020202020204" pitchFamily="34" charset="0"/>
                <a:cs typeface="Arial" panose="020B0604020202020204" pitchFamily="34" charset="0"/>
              </a:endParaRPr>
            </a:p>
          </p:txBody>
        </p:sp>
        <p:sp>
          <p:nvSpPr>
            <p:cNvPr id="13" name="TextBox 12"/>
            <p:cNvSpPr txBox="1"/>
            <p:nvPr/>
          </p:nvSpPr>
          <p:spPr>
            <a:xfrm>
              <a:off x="654349" y="2779791"/>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0.8</a:t>
              </a:r>
              <a:endParaRPr lang="en-GB" sz="1200" dirty="0">
                <a:latin typeface="Arial" panose="020B0604020202020204" pitchFamily="34" charset="0"/>
                <a:cs typeface="Arial" panose="020B0604020202020204" pitchFamily="34" charset="0"/>
              </a:endParaRPr>
            </a:p>
          </p:txBody>
        </p:sp>
        <p:sp>
          <p:nvSpPr>
            <p:cNvPr id="14" name="TextBox 13"/>
            <p:cNvSpPr txBox="1"/>
            <p:nvPr/>
          </p:nvSpPr>
          <p:spPr>
            <a:xfrm>
              <a:off x="654349" y="3322151"/>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0.6</a:t>
              </a:r>
              <a:endParaRPr lang="en-GB" sz="1200" dirty="0">
                <a:latin typeface="Arial" panose="020B0604020202020204" pitchFamily="34" charset="0"/>
                <a:cs typeface="Arial" panose="020B0604020202020204" pitchFamily="34" charset="0"/>
              </a:endParaRPr>
            </a:p>
          </p:txBody>
        </p:sp>
        <p:sp>
          <p:nvSpPr>
            <p:cNvPr id="15" name="TextBox 14"/>
            <p:cNvSpPr txBox="1"/>
            <p:nvPr/>
          </p:nvSpPr>
          <p:spPr>
            <a:xfrm>
              <a:off x="654349" y="3863951"/>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0.4</a:t>
              </a:r>
              <a:endParaRPr lang="en-GB" sz="1200" dirty="0">
                <a:latin typeface="Arial" panose="020B0604020202020204" pitchFamily="34" charset="0"/>
                <a:cs typeface="Arial" panose="020B0604020202020204" pitchFamily="34" charset="0"/>
              </a:endParaRPr>
            </a:p>
          </p:txBody>
        </p:sp>
        <p:sp>
          <p:nvSpPr>
            <p:cNvPr id="16" name="TextBox 15"/>
            <p:cNvSpPr txBox="1"/>
            <p:nvPr/>
          </p:nvSpPr>
          <p:spPr>
            <a:xfrm>
              <a:off x="654349" y="4412189"/>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0.2</a:t>
              </a:r>
              <a:endParaRPr lang="en-GB" sz="1200" dirty="0">
                <a:latin typeface="Arial" panose="020B0604020202020204" pitchFamily="34" charset="0"/>
                <a:cs typeface="Arial" panose="020B0604020202020204" pitchFamily="34" charset="0"/>
              </a:endParaRPr>
            </a:p>
          </p:txBody>
        </p:sp>
        <p:sp>
          <p:nvSpPr>
            <p:cNvPr id="17" name="TextBox 16"/>
            <p:cNvSpPr txBox="1"/>
            <p:nvPr/>
          </p:nvSpPr>
          <p:spPr>
            <a:xfrm>
              <a:off x="782594" y="4990552"/>
              <a:ext cx="26962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sp>
          <p:nvSpPr>
            <p:cNvPr id="18" name="TextBox 17"/>
            <p:cNvSpPr txBox="1"/>
            <p:nvPr/>
          </p:nvSpPr>
          <p:spPr>
            <a:xfrm>
              <a:off x="1047213" y="5262096"/>
              <a:ext cx="270251" cy="461665"/>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a:p>
              <a:pPr algn="ctr"/>
              <a:endParaRPr lang="en-GB" sz="1200" dirty="0" smtClean="0">
                <a:latin typeface="Arial" panose="020B0604020202020204" pitchFamily="34" charset="0"/>
                <a:cs typeface="Arial" panose="020B0604020202020204" pitchFamily="34" charset="0"/>
              </a:endParaRPr>
            </a:p>
          </p:txBody>
        </p:sp>
        <p:sp>
          <p:nvSpPr>
            <p:cNvPr id="19" name="TextBox 18"/>
            <p:cNvSpPr txBox="1"/>
            <p:nvPr/>
          </p:nvSpPr>
          <p:spPr>
            <a:xfrm>
              <a:off x="5521112" y="5262096"/>
              <a:ext cx="355837" cy="461665"/>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60</a:t>
              </a:r>
            </a:p>
            <a:p>
              <a:pPr algn="ctr"/>
              <a:endParaRPr lang="en-GB" sz="1200" dirty="0" smtClean="0">
                <a:latin typeface="Arial" panose="020B0604020202020204" pitchFamily="34" charset="0"/>
                <a:cs typeface="Arial" panose="020B0604020202020204" pitchFamily="34" charset="0"/>
              </a:endParaRPr>
            </a:p>
          </p:txBody>
        </p:sp>
        <p:sp>
          <p:nvSpPr>
            <p:cNvPr id="20" name="TextBox 19"/>
            <p:cNvSpPr txBox="1"/>
            <p:nvPr/>
          </p:nvSpPr>
          <p:spPr>
            <a:xfrm>
              <a:off x="3859746" y="5262096"/>
              <a:ext cx="184730" cy="276999"/>
            </a:xfrm>
            <a:prstGeom prst="rect">
              <a:avLst/>
            </a:prstGeom>
            <a:noFill/>
          </p:spPr>
          <p:txBody>
            <a:bodyPr wrap="none" rtlCol="0" anchor="t" anchorCtr="0">
              <a:spAutoFit/>
            </a:bodyPr>
            <a:lstStyle/>
            <a:p>
              <a:pPr algn="ctr"/>
              <a:endParaRPr lang="en-GB" sz="1200" dirty="0">
                <a:latin typeface="Arial" panose="020B0604020202020204" pitchFamily="34" charset="0"/>
                <a:cs typeface="Arial" panose="020B0604020202020204" pitchFamily="34" charset="0"/>
              </a:endParaRPr>
            </a:p>
          </p:txBody>
        </p:sp>
        <p:sp>
          <p:nvSpPr>
            <p:cNvPr id="21" name="TextBox 20"/>
            <p:cNvSpPr txBox="1"/>
            <p:nvPr/>
          </p:nvSpPr>
          <p:spPr>
            <a:xfrm>
              <a:off x="6454358" y="5262096"/>
              <a:ext cx="355837"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72</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p:txBody>
        </p:sp>
        <p:sp>
          <p:nvSpPr>
            <p:cNvPr id="23" name="TextBox 22"/>
            <p:cNvSpPr txBox="1"/>
            <p:nvPr/>
          </p:nvSpPr>
          <p:spPr>
            <a:xfrm>
              <a:off x="7405730" y="5262096"/>
              <a:ext cx="355837"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84</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p:txBody>
        </p:sp>
        <p:sp>
          <p:nvSpPr>
            <p:cNvPr id="24" name="TextBox 23"/>
            <p:cNvSpPr txBox="1"/>
            <p:nvPr/>
          </p:nvSpPr>
          <p:spPr>
            <a:xfrm>
              <a:off x="8357734" y="5262096"/>
              <a:ext cx="355837"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96</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p:txBody>
        </p:sp>
        <p:sp>
          <p:nvSpPr>
            <p:cNvPr id="26" name="TextBox 25"/>
            <p:cNvSpPr txBox="1"/>
            <p:nvPr/>
          </p:nvSpPr>
          <p:spPr>
            <a:xfrm>
              <a:off x="2789543" y="5262096"/>
              <a:ext cx="355837"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24</a:t>
              </a:r>
            </a:p>
            <a:p>
              <a:pPr algn="ctr"/>
              <a:endParaRPr lang="en-GB" sz="1200" dirty="0" smtClean="0">
                <a:latin typeface="Arial" panose="020B0604020202020204" pitchFamily="34" charset="0"/>
                <a:cs typeface="Arial" panose="020B0604020202020204" pitchFamily="34" charset="0"/>
              </a:endParaRPr>
            </a:p>
            <a:p>
              <a:pPr algn="ctr"/>
              <a:endParaRPr lang="en-GB" sz="1200" dirty="0" smtClean="0">
                <a:latin typeface="Arial" panose="020B0604020202020204" pitchFamily="34" charset="0"/>
                <a:cs typeface="Arial" panose="020B0604020202020204" pitchFamily="34" charset="0"/>
              </a:endParaRPr>
            </a:p>
          </p:txBody>
        </p:sp>
        <p:sp>
          <p:nvSpPr>
            <p:cNvPr id="27" name="TextBox 26"/>
            <p:cNvSpPr txBox="1"/>
            <p:nvPr/>
          </p:nvSpPr>
          <p:spPr>
            <a:xfrm>
              <a:off x="3671595" y="5262096"/>
              <a:ext cx="355837"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36</a:t>
              </a:r>
            </a:p>
            <a:p>
              <a:pPr algn="ctr"/>
              <a:endParaRPr lang="en-GB" sz="1200" dirty="0" smtClean="0">
                <a:latin typeface="Arial" panose="020B0604020202020204" pitchFamily="34" charset="0"/>
                <a:cs typeface="Arial" panose="020B0604020202020204" pitchFamily="34" charset="0"/>
              </a:endParaRPr>
            </a:p>
            <a:p>
              <a:pPr algn="ctr"/>
              <a:endParaRPr lang="en-GB" sz="1200" dirty="0" smtClean="0">
                <a:latin typeface="Arial" panose="020B0604020202020204" pitchFamily="34" charset="0"/>
                <a:cs typeface="Arial" panose="020B0604020202020204" pitchFamily="34" charset="0"/>
              </a:endParaRPr>
            </a:p>
          </p:txBody>
        </p:sp>
        <p:sp>
          <p:nvSpPr>
            <p:cNvPr id="29" name="TextBox 28"/>
            <p:cNvSpPr txBox="1"/>
            <p:nvPr/>
          </p:nvSpPr>
          <p:spPr>
            <a:xfrm>
              <a:off x="4590850" y="5262096"/>
              <a:ext cx="355837"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48</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p:txBody>
        </p:sp>
        <p:sp>
          <p:nvSpPr>
            <p:cNvPr id="30" name="TextBox 29"/>
            <p:cNvSpPr txBox="1"/>
            <p:nvPr/>
          </p:nvSpPr>
          <p:spPr>
            <a:xfrm>
              <a:off x="1887565" y="5260615"/>
              <a:ext cx="355837" cy="646331"/>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12</a:t>
              </a:r>
            </a:p>
            <a:p>
              <a:pPr algn="ctr"/>
              <a:endParaRPr lang="en-GB" sz="1200" dirty="0" smtClean="0">
                <a:latin typeface="Arial" panose="020B0604020202020204" pitchFamily="34" charset="0"/>
                <a:cs typeface="Arial" panose="020B0604020202020204" pitchFamily="34" charset="0"/>
              </a:endParaRPr>
            </a:p>
            <a:p>
              <a:pPr algn="ctr"/>
              <a:endParaRPr lang="en-GB" sz="1200" dirty="0" smtClean="0">
                <a:latin typeface="Arial" panose="020B0604020202020204" pitchFamily="34" charset="0"/>
                <a:cs typeface="Arial" panose="020B0604020202020204" pitchFamily="34" charset="0"/>
              </a:endParaRPr>
            </a:p>
          </p:txBody>
        </p:sp>
        <p:sp>
          <p:nvSpPr>
            <p:cNvPr id="63" name="TextBox 62"/>
            <p:cNvSpPr txBox="1"/>
            <p:nvPr/>
          </p:nvSpPr>
          <p:spPr>
            <a:xfrm>
              <a:off x="1444590" y="3727568"/>
              <a:ext cx="1853392" cy="861774"/>
            </a:xfrm>
            <a:prstGeom prst="rect">
              <a:avLst/>
            </a:prstGeom>
            <a:noFill/>
          </p:spPr>
          <p:txBody>
            <a:bodyPr wrap="none" rtlCol="0">
              <a:spAutoFit/>
            </a:bodyPr>
            <a:lstStyle/>
            <a:p>
              <a:r>
                <a:rPr lang="en-GB" sz="1000" dirty="0" smtClean="0"/>
                <a:t>No. of events 82% of planned</a:t>
              </a:r>
            </a:p>
            <a:p>
              <a:r>
                <a:rPr lang="en-GB" sz="1000" dirty="0" smtClean="0"/>
                <a:t>3 months 404 (22.8%)</a:t>
              </a:r>
            </a:p>
            <a:p>
              <a:r>
                <a:rPr lang="en-GB" sz="1000" dirty="0" smtClean="0"/>
                <a:t>6 months 368 (20.0%)</a:t>
              </a:r>
            </a:p>
            <a:p>
              <a:endParaRPr lang="en-GB" sz="1000" dirty="0"/>
            </a:p>
            <a:p>
              <a:r>
                <a:rPr lang="en-GB" sz="1000" dirty="0" smtClean="0"/>
                <a:t>Power 72%</a:t>
              </a:r>
              <a:endParaRPr lang="en-GB" sz="1000" dirty="0"/>
            </a:p>
          </p:txBody>
        </p:sp>
        <p:sp>
          <p:nvSpPr>
            <p:cNvPr id="64" name="Oval 63"/>
            <p:cNvSpPr/>
            <p:nvPr/>
          </p:nvSpPr>
          <p:spPr>
            <a:xfrm>
              <a:off x="6769159" y="3834543"/>
              <a:ext cx="476464" cy="304048"/>
            </a:xfrm>
            <a:prstGeom prst="ellipse">
              <a:avLst/>
            </a:prstGeom>
            <a:no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5" name="Freeform 2"/>
            <p:cNvSpPr>
              <a:spLocks/>
            </p:cNvSpPr>
            <p:nvPr/>
          </p:nvSpPr>
          <p:spPr bwMode="auto">
            <a:xfrm>
              <a:off x="1130287" y="2385627"/>
              <a:ext cx="7437600" cy="720000"/>
            </a:xfrm>
            <a:custGeom>
              <a:avLst/>
              <a:gdLst>
                <a:gd name="T0" fmla="*/ 521 w 571"/>
                <a:gd name="T1" fmla="*/ 50 h 50"/>
                <a:gd name="T2" fmla="*/ 473 w 571"/>
                <a:gd name="T3" fmla="*/ 48 h 50"/>
                <a:gd name="T4" fmla="*/ 454 w 571"/>
                <a:gd name="T5" fmla="*/ 47 h 50"/>
                <a:gd name="T6" fmla="*/ 425 w 571"/>
                <a:gd name="T7" fmla="*/ 45 h 50"/>
                <a:gd name="T8" fmla="*/ 383 w 571"/>
                <a:gd name="T9" fmla="*/ 44 h 50"/>
                <a:gd name="T10" fmla="*/ 360 w 571"/>
                <a:gd name="T11" fmla="*/ 43 h 50"/>
                <a:gd name="T12" fmla="*/ 346 w 571"/>
                <a:gd name="T13" fmla="*/ 42 h 50"/>
                <a:gd name="T14" fmla="*/ 330 w 571"/>
                <a:gd name="T15" fmla="*/ 41 h 50"/>
                <a:gd name="T16" fmla="*/ 313 w 571"/>
                <a:gd name="T17" fmla="*/ 40 h 50"/>
                <a:gd name="T18" fmla="*/ 291 w 571"/>
                <a:gd name="T19" fmla="*/ 39 h 50"/>
                <a:gd name="T20" fmla="*/ 284 w 571"/>
                <a:gd name="T21" fmla="*/ 38 h 50"/>
                <a:gd name="T22" fmla="*/ 264 w 571"/>
                <a:gd name="T23" fmla="*/ 36 h 50"/>
                <a:gd name="T24" fmla="*/ 222 w 571"/>
                <a:gd name="T25" fmla="*/ 34 h 50"/>
                <a:gd name="T26" fmla="*/ 195 w 571"/>
                <a:gd name="T27" fmla="*/ 33 h 50"/>
                <a:gd name="T28" fmla="*/ 178 w 571"/>
                <a:gd name="T29" fmla="*/ 31 h 50"/>
                <a:gd name="T30" fmla="*/ 164 w 571"/>
                <a:gd name="T31" fmla="*/ 29 h 50"/>
                <a:gd name="T32" fmla="*/ 152 w 571"/>
                <a:gd name="T33" fmla="*/ 28 h 50"/>
                <a:gd name="T34" fmla="*/ 134 w 571"/>
                <a:gd name="T35" fmla="*/ 25 h 50"/>
                <a:gd name="T36" fmla="*/ 124 w 571"/>
                <a:gd name="T37" fmla="*/ 23 h 50"/>
                <a:gd name="T38" fmla="*/ 118 w 571"/>
                <a:gd name="T39" fmla="*/ 22 h 50"/>
                <a:gd name="T40" fmla="*/ 104 w 571"/>
                <a:gd name="T41" fmla="*/ 20 h 50"/>
                <a:gd name="T42" fmla="*/ 94 w 571"/>
                <a:gd name="T43" fmla="*/ 18 h 50"/>
                <a:gd name="T44" fmla="*/ 86 w 571"/>
                <a:gd name="T45" fmla="*/ 16 h 50"/>
                <a:gd name="T46" fmla="*/ 79 w 571"/>
                <a:gd name="T47" fmla="*/ 15 h 50"/>
                <a:gd name="T48" fmla="*/ 75 w 571"/>
                <a:gd name="T49" fmla="*/ 13 h 50"/>
                <a:gd name="T50" fmla="*/ 67 w 571"/>
                <a:gd name="T51" fmla="*/ 12 h 50"/>
                <a:gd name="T52" fmla="*/ 62 w 571"/>
                <a:gd name="T53" fmla="*/ 10 h 50"/>
                <a:gd name="T54" fmla="*/ 57 w 571"/>
                <a:gd name="T55" fmla="*/ 8 h 50"/>
                <a:gd name="T56" fmla="*/ 50 w 571"/>
                <a:gd name="T57" fmla="*/ 7 h 50"/>
                <a:gd name="T58" fmla="*/ 39 w 571"/>
                <a:gd name="T59" fmla="*/ 4 h 50"/>
                <a:gd name="T60" fmla="*/ 26 w 571"/>
                <a:gd name="T61" fmla="*/ 3 h 50"/>
                <a:gd name="T62" fmla="*/ 17 w 571"/>
                <a:gd name="T6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1" h="50">
                  <a:moveTo>
                    <a:pt x="571" y="50"/>
                  </a:moveTo>
                  <a:lnTo>
                    <a:pt x="521" y="50"/>
                  </a:lnTo>
                  <a:lnTo>
                    <a:pt x="521" y="48"/>
                  </a:lnTo>
                  <a:lnTo>
                    <a:pt x="473" y="48"/>
                  </a:lnTo>
                  <a:lnTo>
                    <a:pt x="473" y="47"/>
                  </a:lnTo>
                  <a:lnTo>
                    <a:pt x="454" y="47"/>
                  </a:lnTo>
                  <a:lnTo>
                    <a:pt x="454" y="45"/>
                  </a:lnTo>
                  <a:lnTo>
                    <a:pt x="425" y="45"/>
                  </a:lnTo>
                  <a:lnTo>
                    <a:pt x="425" y="44"/>
                  </a:lnTo>
                  <a:lnTo>
                    <a:pt x="383" y="44"/>
                  </a:lnTo>
                  <a:lnTo>
                    <a:pt x="383" y="43"/>
                  </a:lnTo>
                  <a:lnTo>
                    <a:pt x="360" y="43"/>
                  </a:lnTo>
                  <a:lnTo>
                    <a:pt x="360" y="42"/>
                  </a:lnTo>
                  <a:lnTo>
                    <a:pt x="346" y="42"/>
                  </a:lnTo>
                  <a:lnTo>
                    <a:pt x="346" y="41"/>
                  </a:lnTo>
                  <a:lnTo>
                    <a:pt x="330" y="41"/>
                  </a:lnTo>
                  <a:lnTo>
                    <a:pt x="330" y="40"/>
                  </a:lnTo>
                  <a:lnTo>
                    <a:pt x="313" y="40"/>
                  </a:lnTo>
                  <a:lnTo>
                    <a:pt x="313" y="39"/>
                  </a:lnTo>
                  <a:lnTo>
                    <a:pt x="291" y="39"/>
                  </a:lnTo>
                  <a:lnTo>
                    <a:pt x="284" y="39"/>
                  </a:lnTo>
                  <a:lnTo>
                    <a:pt x="284" y="38"/>
                  </a:lnTo>
                  <a:lnTo>
                    <a:pt x="264" y="38"/>
                  </a:lnTo>
                  <a:lnTo>
                    <a:pt x="264" y="36"/>
                  </a:lnTo>
                  <a:lnTo>
                    <a:pt x="222" y="36"/>
                  </a:lnTo>
                  <a:lnTo>
                    <a:pt x="222" y="34"/>
                  </a:lnTo>
                  <a:lnTo>
                    <a:pt x="195" y="34"/>
                  </a:lnTo>
                  <a:lnTo>
                    <a:pt x="195" y="33"/>
                  </a:lnTo>
                  <a:lnTo>
                    <a:pt x="178" y="33"/>
                  </a:lnTo>
                  <a:lnTo>
                    <a:pt x="178" y="31"/>
                  </a:lnTo>
                  <a:lnTo>
                    <a:pt x="164" y="31"/>
                  </a:lnTo>
                  <a:lnTo>
                    <a:pt x="164" y="29"/>
                  </a:lnTo>
                  <a:lnTo>
                    <a:pt x="152" y="29"/>
                  </a:lnTo>
                  <a:lnTo>
                    <a:pt x="152" y="28"/>
                  </a:lnTo>
                  <a:lnTo>
                    <a:pt x="134" y="28"/>
                  </a:lnTo>
                  <a:lnTo>
                    <a:pt x="134" y="25"/>
                  </a:lnTo>
                  <a:lnTo>
                    <a:pt x="124" y="25"/>
                  </a:lnTo>
                  <a:lnTo>
                    <a:pt x="124" y="23"/>
                  </a:lnTo>
                  <a:lnTo>
                    <a:pt x="118" y="23"/>
                  </a:lnTo>
                  <a:lnTo>
                    <a:pt x="118" y="22"/>
                  </a:lnTo>
                  <a:lnTo>
                    <a:pt x="104" y="22"/>
                  </a:lnTo>
                  <a:lnTo>
                    <a:pt x="104" y="20"/>
                  </a:lnTo>
                  <a:lnTo>
                    <a:pt x="94" y="20"/>
                  </a:lnTo>
                  <a:lnTo>
                    <a:pt x="94" y="18"/>
                  </a:lnTo>
                  <a:lnTo>
                    <a:pt x="86" y="18"/>
                  </a:lnTo>
                  <a:lnTo>
                    <a:pt x="86" y="16"/>
                  </a:lnTo>
                  <a:lnTo>
                    <a:pt x="79" y="16"/>
                  </a:lnTo>
                  <a:lnTo>
                    <a:pt x="79" y="15"/>
                  </a:lnTo>
                  <a:lnTo>
                    <a:pt x="75" y="15"/>
                  </a:lnTo>
                  <a:lnTo>
                    <a:pt x="75" y="13"/>
                  </a:lnTo>
                  <a:lnTo>
                    <a:pt x="67" y="13"/>
                  </a:lnTo>
                  <a:lnTo>
                    <a:pt x="67" y="12"/>
                  </a:lnTo>
                  <a:lnTo>
                    <a:pt x="62" y="12"/>
                  </a:lnTo>
                  <a:lnTo>
                    <a:pt x="62" y="10"/>
                  </a:lnTo>
                  <a:lnTo>
                    <a:pt x="57" y="10"/>
                  </a:lnTo>
                  <a:lnTo>
                    <a:pt x="57" y="8"/>
                  </a:lnTo>
                  <a:lnTo>
                    <a:pt x="50" y="8"/>
                  </a:lnTo>
                  <a:lnTo>
                    <a:pt x="50" y="7"/>
                  </a:lnTo>
                  <a:lnTo>
                    <a:pt x="39" y="7"/>
                  </a:lnTo>
                  <a:lnTo>
                    <a:pt x="39" y="4"/>
                  </a:lnTo>
                  <a:lnTo>
                    <a:pt x="26" y="4"/>
                  </a:lnTo>
                  <a:lnTo>
                    <a:pt x="26" y="3"/>
                  </a:lnTo>
                  <a:lnTo>
                    <a:pt x="17" y="3"/>
                  </a:lnTo>
                  <a:lnTo>
                    <a:pt x="17"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Freeform 3"/>
            <p:cNvSpPr>
              <a:spLocks/>
            </p:cNvSpPr>
            <p:nvPr/>
          </p:nvSpPr>
          <p:spPr bwMode="auto">
            <a:xfrm>
              <a:off x="1130287" y="2385627"/>
              <a:ext cx="7436998" cy="822030"/>
            </a:xfrm>
            <a:custGeom>
              <a:avLst/>
              <a:gdLst>
                <a:gd name="T0" fmla="*/ 571 w 571"/>
                <a:gd name="T1" fmla="*/ 56 h 57"/>
                <a:gd name="T2" fmla="*/ 548 w 571"/>
                <a:gd name="T3" fmla="*/ 56 h 57"/>
                <a:gd name="T4" fmla="*/ 548 w 571"/>
                <a:gd name="T5" fmla="*/ 54 h 57"/>
                <a:gd name="T6" fmla="*/ 473 w 571"/>
                <a:gd name="T7" fmla="*/ 54 h 57"/>
                <a:gd name="T8" fmla="*/ 473 w 571"/>
                <a:gd name="T9" fmla="*/ 52 h 57"/>
                <a:gd name="T10" fmla="*/ 444 w 571"/>
                <a:gd name="T11" fmla="*/ 52 h 57"/>
                <a:gd name="T12" fmla="*/ 444 w 571"/>
                <a:gd name="T13" fmla="*/ 50 h 57"/>
                <a:gd name="T14" fmla="*/ 367 w 571"/>
                <a:gd name="T15" fmla="*/ 50 h 57"/>
                <a:gd name="T16" fmla="*/ 367 w 571"/>
                <a:gd name="T17" fmla="*/ 48 h 57"/>
                <a:gd name="T18" fmla="*/ 316 w 571"/>
                <a:gd name="T19" fmla="*/ 48 h 57"/>
                <a:gd name="T20" fmla="*/ 316 w 571"/>
                <a:gd name="T21" fmla="*/ 47 h 57"/>
                <a:gd name="T22" fmla="*/ 290 w 571"/>
                <a:gd name="T23" fmla="*/ 47 h 57"/>
                <a:gd name="T24" fmla="*/ 290 w 571"/>
                <a:gd name="T25" fmla="*/ 45 h 57"/>
                <a:gd name="T26" fmla="*/ 270 w 571"/>
                <a:gd name="T27" fmla="*/ 45 h 57"/>
                <a:gd name="T28" fmla="*/ 255 w 571"/>
                <a:gd name="T29" fmla="*/ 45 h 57"/>
                <a:gd name="T30" fmla="*/ 255 w 571"/>
                <a:gd name="T31" fmla="*/ 43 h 57"/>
                <a:gd name="T32" fmla="*/ 227 w 571"/>
                <a:gd name="T33" fmla="*/ 43 h 57"/>
                <a:gd name="T34" fmla="*/ 227 w 571"/>
                <a:gd name="T35" fmla="*/ 41 h 57"/>
                <a:gd name="T36" fmla="*/ 219 w 571"/>
                <a:gd name="T37" fmla="*/ 41 h 57"/>
                <a:gd name="T38" fmla="*/ 219 w 571"/>
                <a:gd name="T39" fmla="*/ 39 h 57"/>
                <a:gd name="T40" fmla="*/ 204 w 571"/>
                <a:gd name="T41" fmla="*/ 39 h 57"/>
                <a:gd name="T42" fmla="*/ 204 w 571"/>
                <a:gd name="T43" fmla="*/ 37 h 57"/>
                <a:gd name="T44" fmla="*/ 182 w 571"/>
                <a:gd name="T45" fmla="*/ 37 h 57"/>
                <a:gd name="T46" fmla="*/ 182 w 571"/>
                <a:gd name="T47" fmla="*/ 35 h 57"/>
                <a:gd name="T48" fmla="*/ 172 w 571"/>
                <a:gd name="T49" fmla="*/ 35 h 57"/>
                <a:gd name="T50" fmla="*/ 172 w 571"/>
                <a:gd name="T51" fmla="*/ 31 h 57"/>
                <a:gd name="T52" fmla="*/ 164 w 571"/>
                <a:gd name="T53" fmla="*/ 31 h 57"/>
                <a:gd name="T54" fmla="*/ 164 w 571"/>
                <a:gd name="T55" fmla="*/ 29 h 57"/>
                <a:gd name="T56" fmla="*/ 152 w 571"/>
                <a:gd name="T57" fmla="*/ 29 h 57"/>
                <a:gd name="T58" fmla="*/ 152 w 571"/>
                <a:gd name="T59" fmla="*/ 28 h 57"/>
                <a:gd name="T60" fmla="*/ 134 w 571"/>
                <a:gd name="T61" fmla="*/ 28 h 57"/>
                <a:gd name="T62" fmla="*/ 134 w 571"/>
                <a:gd name="T63" fmla="*/ 25 h 57"/>
                <a:gd name="T64" fmla="*/ 124 w 571"/>
                <a:gd name="T65" fmla="*/ 25 h 57"/>
                <a:gd name="T66" fmla="*/ 124 w 571"/>
                <a:gd name="T67" fmla="*/ 23 h 57"/>
                <a:gd name="T68" fmla="*/ 117 w 571"/>
                <a:gd name="T69" fmla="*/ 23 h 57"/>
                <a:gd name="T70" fmla="*/ 117 w 571"/>
                <a:gd name="T71" fmla="*/ 22 h 57"/>
                <a:gd name="T72" fmla="*/ 104 w 571"/>
                <a:gd name="T73" fmla="*/ 22 h 57"/>
                <a:gd name="T74" fmla="*/ 104 w 571"/>
                <a:gd name="T75" fmla="*/ 21 h 57"/>
                <a:gd name="T76" fmla="*/ 94 w 571"/>
                <a:gd name="T77" fmla="*/ 21 h 57"/>
                <a:gd name="T78" fmla="*/ 94 w 571"/>
                <a:gd name="T79" fmla="*/ 19 h 57"/>
                <a:gd name="T80" fmla="*/ 85 w 571"/>
                <a:gd name="T81" fmla="*/ 19 h 57"/>
                <a:gd name="T82" fmla="*/ 85 w 571"/>
                <a:gd name="T83" fmla="*/ 17 h 57"/>
                <a:gd name="T84" fmla="*/ 74 w 571"/>
                <a:gd name="T85" fmla="*/ 17 h 57"/>
                <a:gd name="T86" fmla="*/ 74 w 571"/>
                <a:gd name="T87" fmla="*/ 14 h 57"/>
                <a:gd name="T88" fmla="*/ 67 w 571"/>
                <a:gd name="T89" fmla="*/ 14 h 57"/>
                <a:gd name="T90" fmla="*/ 67 w 571"/>
                <a:gd name="T91" fmla="*/ 12 h 57"/>
                <a:gd name="T92" fmla="*/ 58 w 571"/>
                <a:gd name="T93" fmla="*/ 12 h 57"/>
                <a:gd name="T94" fmla="*/ 58 w 571"/>
                <a:gd name="T95" fmla="*/ 9 h 57"/>
                <a:gd name="T96" fmla="*/ 50 w 571"/>
                <a:gd name="T97" fmla="*/ 9 h 57"/>
                <a:gd name="T98" fmla="*/ 50 w 571"/>
                <a:gd name="T99" fmla="*/ 7 h 57"/>
                <a:gd name="T100" fmla="*/ 38 w 571"/>
                <a:gd name="T101" fmla="*/ 7 h 57"/>
                <a:gd name="T102" fmla="*/ 38 w 571"/>
                <a:gd name="T103" fmla="*/ 4 h 57"/>
                <a:gd name="T104" fmla="*/ 25 w 571"/>
                <a:gd name="T105" fmla="*/ 4 h 57"/>
                <a:gd name="T106" fmla="*/ 25 w 571"/>
                <a:gd name="T107" fmla="*/ 2 h 57"/>
                <a:gd name="T108" fmla="*/ 16 w 571"/>
                <a:gd name="T109" fmla="*/ 2 h 57"/>
                <a:gd name="T110" fmla="*/ 16 w 571"/>
                <a:gd name="T111" fmla="*/ 0 h 57"/>
                <a:gd name="T112" fmla="*/ 0 w 571"/>
                <a:gd name="T11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57">
                  <a:moveTo>
                    <a:pt x="571" y="56"/>
                  </a:moveTo>
                  <a:cubicBezTo>
                    <a:pt x="571" y="56"/>
                    <a:pt x="548" y="55"/>
                    <a:pt x="548" y="56"/>
                  </a:cubicBezTo>
                  <a:cubicBezTo>
                    <a:pt x="548" y="57"/>
                    <a:pt x="548" y="54"/>
                    <a:pt x="548" y="54"/>
                  </a:cubicBezTo>
                  <a:lnTo>
                    <a:pt x="473" y="54"/>
                  </a:lnTo>
                  <a:lnTo>
                    <a:pt x="473" y="52"/>
                  </a:lnTo>
                  <a:lnTo>
                    <a:pt x="444" y="52"/>
                  </a:lnTo>
                  <a:lnTo>
                    <a:pt x="444" y="50"/>
                  </a:lnTo>
                  <a:lnTo>
                    <a:pt x="367" y="50"/>
                  </a:lnTo>
                  <a:lnTo>
                    <a:pt x="367" y="48"/>
                  </a:lnTo>
                  <a:lnTo>
                    <a:pt x="316" y="48"/>
                  </a:lnTo>
                  <a:lnTo>
                    <a:pt x="316" y="47"/>
                  </a:lnTo>
                  <a:lnTo>
                    <a:pt x="290" y="47"/>
                  </a:lnTo>
                  <a:lnTo>
                    <a:pt x="290" y="45"/>
                  </a:lnTo>
                  <a:lnTo>
                    <a:pt x="270" y="45"/>
                  </a:lnTo>
                  <a:lnTo>
                    <a:pt x="255" y="45"/>
                  </a:lnTo>
                  <a:lnTo>
                    <a:pt x="255" y="43"/>
                  </a:lnTo>
                  <a:lnTo>
                    <a:pt x="227" y="43"/>
                  </a:lnTo>
                  <a:lnTo>
                    <a:pt x="227" y="41"/>
                  </a:lnTo>
                  <a:lnTo>
                    <a:pt x="219" y="41"/>
                  </a:lnTo>
                  <a:lnTo>
                    <a:pt x="219" y="39"/>
                  </a:lnTo>
                  <a:lnTo>
                    <a:pt x="204" y="39"/>
                  </a:lnTo>
                  <a:lnTo>
                    <a:pt x="204" y="37"/>
                  </a:lnTo>
                  <a:lnTo>
                    <a:pt x="182" y="37"/>
                  </a:lnTo>
                  <a:lnTo>
                    <a:pt x="182" y="35"/>
                  </a:lnTo>
                  <a:lnTo>
                    <a:pt x="172" y="35"/>
                  </a:lnTo>
                  <a:lnTo>
                    <a:pt x="172" y="31"/>
                  </a:lnTo>
                  <a:lnTo>
                    <a:pt x="164" y="31"/>
                  </a:lnTo>
                  <a:lnTo>
                    <a:pt x="164" y="29"/>
                  </a:lnTo>
                  <a:lnTo>
                    <a:pt x="152" y="29"/>
                  </a:lnTo>
                  <a:lnTo>
                    <a:pt x="152" y="28"/>
                  </a:lnTo>
                  <a:lnTo>
                    <a:pt x="134" y="28"/>
                  </a:lnTo>
                  <a:lnTo>
                    <a:pt x="134" y="25"/>
                  </a:lnTo>
                  <a:lnTo>
                    <a:pt x="124" y="25"/>
                  </a:lnTo>
                  <a:lnTo>
                    <a:pt x="124" y="23"/>
                  </a:lnTo>
                  <a:lnTo>
                    <a:pt x="117" y="23"/>
                  </a:lnTo>
                  <a:lnTo>
                    <a:pt x="117" y="22"/>
                  </a:lnTo>
                  <a:lnTo>
                    <a:pt x="104" y="22"/>
                  </a:lnTo>
                  <a:lnTo>
                    <a:pt x="104" y="21"/>
                  </a:lnTo>
                  <a:lnTo>
                    <a:pt x="94" y="21"/>
                  </a:lnTo>
                  <a:lnTo>
                    <a:pt x="94" y="19"/>
                  </a:lnTo>
                  <a:lnTo>
                    <a:pt x="85" y="19"/>
                  </a:lnTo>
                  <a:lnTo>
                    <a:pt x="85" y="17"/>
                  </a:lnTo>
                  <a:lnTo>
                    <a:pt x="74" y="17"/>
                  </a:lnTo>
                  <a:lnTo>
                    <a:pt x="74" y="14"/>
                  </a:lnTo>
                  <a:lnTo>
                    <a:pt x="67" y="14"/>
                  </a:lnTo>
                  <a:lnTo>
                    <a:pt x="67" y="12"/>
                  </a:lnTo>
                  <a:lnTo>
                    <a:pt x="58" y="12"/>
                  </a:lnTo>
                  <a:lnTo>
                    <a:pt x="58" y="9"/>
                  </a:lnTo>
                  <a:lnTo>
                    <a:pt x="50" y="9"/>
                  </a:lnTo>
                  <a:lnTo>
                    <a:pt x="50" y="7"/>
                  </a:lnTo>
                  <a:lnTo>
                    <a:pt x="38" y="7"/>
                  </a:lnTo>
                  <a:lnTo>
                    <a:pt x="38" y="4"/>
                  </a:lnTo>
                  <a:lnTo>
                    <a:pt x="25" y="4"/>
                  </a:lnTo>
                  <a:lnTo>
                    <a:pt x="25" y="2"/>
                  </a:lnTo>
                  <a:lnTo>
                    <a:pt x="16" y="2"/>
                  </a:lnTo>
                  <a:lnTo>
                    <a:pt x="16"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68" name="Straight Connector 67"/>
            <p:cNvCxnSpPr/>
            <p:nvPr/>
          </p:nvCxnSpPr>
          <p:spPr>
            <a:xfrm>
              <a:off x="3754833" y="3985995"/>
              <a:ext cx="297543" cy="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70" name="Straight Connector 69"/>
            <p:cNvCxnSpPr/>
            <p:nvPr/>
          </p:nvCxnSpPr>
          <p:spPr>
            <a:xfrm>
              <a:off x="3754833" y="4227317"/>
              <a:ext cx="297543" cy="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cxnSp>
      </p:grpSp>
    </p:spTree>
    <p:extLst>
      <p:ext uri="{BB962C8B-B14F-4D97-AF65-F5344CB8AC3E}">
        <p14:creationId xmlns:p14="http://schemas.microsoft.com/office/powerpoint/2010/main" xmlns="" val="402245763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O-025: </a:t>
            </a:r>
            <a:r>
              <a:rPr lang="en-US" dirty="0"/>
              <a:t>FOLFOX4/XELOX in stage II–III colon cancer: Early survival data of the Italian Three Or Six Colon Adjuvant (TOSCA) trial </a:t>
            </a:r>
            <a:r>
              <a:rPr lang="en-GB" dirty="0"/>
              <a:t>– </a:t>
            </a:r>
            <a:r>
              <a:rPr lang="en-GB" dirty="0" err="1"/>
              <a:t>Labianca</a:t>
            </a:r>
            <a:r>
              <a:rPr lang="en-GB" dirty="0"/>
              <a:t> R, et al</a:t>
            </a:r>
            <a:endParaRPr lang="en-GB" sz="1800" dirty="0"/>
          </a:p>
        </p:txBody>
      </p:sp>
      <p:sp>
        <p:nvSpPr>
          <p:cNvPr id="3" name="Content Placeholder 2"/>
          <p:cNvSpPr>
            <a:spLocks noGrp="1"/>
          </p:cNvSpPr>
          <p:nvPr>
            <p:ph idx="1"/>
          </p:nvPr>
        </p:nvSpPr>
        <p:spPr>
          <a:xfrm>
            <a:off x="365124" y="1254035"/>
            <a:ext cx="8413751" cy="489441"/>
          </a:xfrm>
        </p:spPr>
        <p:txBody>
          <a:bodyPr/>
          <a:lstStyle/>
          <a:p>
            <a:pPr marL="0" indent="0">
              <a:buNone/>
            </a:pPr>
            <a:r>
              <a:rPr lang="en-GB" b="1" dirty="0" smtClean="0"/>
              <a:t>Key results (cont.)</a:t>
            </a:r>
          </a:p>
          <a:p>
            <a:pPr marL="0" indent="0">
              <a:buNone/>
            </a:pPr>
            <a:endParaRPr lang="en-GB" b="1" dirty="0" smtClean="0"/>
          </a:p>
        </p:txBody>
      </p:sp>
      <p:sp>
        <p:nvSpPr>
          <p:cNvPr id="5" name="Text Placeholder 4"/>
          <p:cNvSpPr>
            <a:spLocks noGrp="1"/>
          </p:cNvSpPr>
          <p:nvPr>
            <p:ph type="body" sz="quarter" idx="11"/>
          </p:nvPr>
        </p:nvSpPr>
        <p:spPr>
          <a:xfrm>
            <a:off x="4381128" y="6096000"/>
            <a:ext cx="4397747" cy="487363"/>
          </a:xfrm>
        </p:spPr>
        <p:txBody>
          <a:bodyPr/>
          <a:lstStyle/>
          <a:p>
            <a:r>
              <a:rPr lang="en-GB" dirty="0" err="1"/>
              <a:t>Labianca</a:t>
            </a:r>
            <a:r>
              <a:rPr lang="en-GB" dirty="0"/>
              <a:t> R, et al. Ann </a:t>
            </a:r>
            <a:r>
              <a:rPr lang="en-GB" dirty="0" err="1"/>
              <a:t>Oncol</a:t>
            </a:r>
            <a:r>
              <a:rPr lang="en-GB" dirty="0"/>
              <a:t> 2017; 28 (</a:t>
            </a:r>
            <a:r>
              <a:rPr lang="en-GB" dirty="0" err="1"/>
              <a:t>suppl</a:t>
            </a:r>
            <a:r>
              <a:rPr lang="en-GB" dirty="0"/>
              <a:t> 3): </a:t>
            </a:r>
            <a:r>
              <a:rPr lang="en-GB" dirty="0" err="1"/>
              <a:t>abstr</a:t>
            </a:r>
            <a:r>
              <a:rPr lang="en-GB" dirty="0"/>
              <a:t> O-025</a:t>
            </a:r>
          </a:p>
        </p:txBody>
      </p:sp>
      <p:sp>
        <p:nvSpPr>
          <p:cNvPr id="7" name="Rectangle 6"/>
          <p:cNvSpPr/>
          <p:nvPr/>
        </p:nvSpPr>
        <p:spPr>
          <a:xfrm>
            <a:off x="2096561" y="1589588"/>
            <a:ext cx="5654724" cy="307777"/>
          </a:xfrm>
          <a:prstGeom prst="rect">
            <a:avLst/>
          </a:prstGeom>
        </p:spPr>
        <p:txBody>
          <a:bodyPr wrap="square">
            <a:spAutoFit/>
          </a:bodyPr>
          <a:lstStyle/>
          <a:p>
            <a:pPr algn="ctr"/>
            <a:r>
              <a:rPr lang="en-GB" sz="1400" b="1" dirty="0" smtClean="0"/>
              <a:t>RFS by stage</a:t>
            </a:r>
            <a:endParaRPr lang="en-US" sz="1400" dirty="0"/>
          </a:p>
        </p:txBody>
      </p:sp>
      <p:sp>
        <p:nvSpPr>
          <p:cNvPr id="52" name="Freeform 51"/>
          <p:cNvSpPr>
            <a:spLocks/>
          </p:cNvSpPr>
          <p:nvPr/>
        </p:nvSpPr>
        <p:spPr bwMode="auto">
          <a:xfrm>
            <a:off x="655094" y="2360176"/>
            <a:ext cx="3616267" cy="243077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53" name="Line 6"/>
          <p:cNvSpPr>
            <a:spLocks noChangeShapeType="1"/>
          </p:cNvSpPr>
          <p:nvPr/>
        </p:nvSpPr>
        <p:spPr bwMode="auto">
          <a:xfrm>
            <a:off x="570775" y="2360175"/>
            <a:ext cx="8431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p>
        </p:txBody>
      </p:sp>
      <p:sp>
        <p:nvSpPr>
          <p:cNvPr id="54" name="Line 7"/>
          <p:cNvSpPr>
            <a:spLocks noChangeShapeType="1"/>
          </p:cNvSpPr>
          <p:nvPr/>
        </p:nvSpPr>
        <p:spPr bwMode="auto">
          <a:xfrm>
            <a:off x="570775" y="2831579"/>
            <a:ext cx="8431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p>
        </p:txBody>
      </p:sp>
      <p:sp>
        <p:nvSpPr>
          <p:cNvPr id="55" name="Line 8"/>
          <p:cNvSpPr>
            <a:spLocks noChangeShapeType="1"/>
          </p:cNvSpPr>
          <p:nvPr/>
        </p:nvSpPr>
        <p:spPr bwMode="auto">
          <a:xfrm>
            <a:off x="570775" y="3298096"/>
            <a:ext cx="8431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p>
        </p:txBody>
      </p:sp>
      <p:sp>
        <p:nvSpPr>
          <p:cNvPr id="56" name="Line 9"/>
          <p:cNvSpPr>
            <a:spLocks noChangeShapeType="1"/>
          </p:cNvSpPr>
          <p:nvPr/>
        </p:nvSpPr>
        <p:spPr bwMode="auto">
          <a:xfrm>
            <a:off x="570775" y="3764128"/>
            <a:ext cx="8431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p>
        </p:txBody>
      </p:sp>
      <p:sp>
        <p:nvSpPr>
          <p:cNvPr id="57" name="Line 10"/>
          <p:cNvSpPr>
            <a:spLocks noChangeShapeType="1"/>
          </p:cNvSpPr>
          <p:nvPr/>
        </p:nvSpPr>
        <p:spPr bwMode="auto">
          <a:xfrm>
            <a:off x="570775" y="4235693"/>
            <a:ext cx="8431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p>
        </p:txBody>
      </p:sp>
      <p:sp>
        <p:nvSpPr>
          <p:cNvPr id="58" name="Line 11"/>
          <p:cNvSpPr>
            <a:spLocks noChangeShapeType="1"/>
          </p:cNvSpPr>
          <p:nvPr/>
        </p:nvSpPr>
        <p:spPr bwMode="auto">
          <a:xfrm>
            <a:off x="570775" y="4733163"/>
            <a:ext cx="8431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p>
        </p:txBody>
      </p:sp>
      <p:sp>
        <p:nvSpPr>
          <p:cNvPr id="59" name="Line 13"/>
          <p:cNvSpPr>
            <a:spLocks noChangeShapeType="1"/>
          </p:cNvSpPr>
          <p:nvPr/>
        </p:nvSpPr>
        <p:spPr bwMode="auto">
          <a:xfrm>
            <a:off x="3250455" y="4791352"/>
            <a:ext cx="0" cy="1076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0" name="Line 14"/>
          <p:cNvSpPr>
            <a:spLocks noChangeShapeType="1"/>
          </p:cNvSpPr>
          <p:nvPr/>
        </p:nvSpPr>
        <p:spPr bwMode="auto">
          <a:xfrm>
            <a:off x="3726863" y="4791352"/>
            <a:ext cx="0" cy="1076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1" name="Line 17"/>
          <p:cNvSpPr>
            <a:spLocks noChangeShapeType="1"/>
          </p:cNvSpPr>
          <p:nvPr/>
        </p:nvSpPr>
        <p:spPr bwMode="auto">
          <a:xfrm>
            <a:off x="4210190" y="4791352"/>
            <a:ext cx="0" cy="1076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2" name="Line 19"/>
          <p:cNvSpPr>
            <a:spLocks noChangeShapeType="1"/>
          </p:cNvSpPr>
          <p:nvPr/>
        </p:nvSpPr>
        <p:spPr bwMode="auto">
          <a:xfrm>
            <a:off x="2820498" y="4791352"/>
            <a:ext cx="0" cy="1076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3" name="Line 21"/>
          <p:cNvSpPr>
            <a:spLocks noChangeShapeType="1"/>
          </p:cNvSpPr>
          <p:nvPr/>
        </p:nvSpPr>
        <p:spPr bwMode="auto">
          <a:xfrm>
            <a:off x="658646" y="4791352"/>
            <a:ext cx="0" cy="1076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latin typeface="Arial" panose="020B0604020202020204" pitchFamily="34" charset="0"/>
              <a:cs typeface="Arial" panose="020B0604020202020204" pitchFamily="34" charset="0"/>
            </a:endParaRPr>
          </a:p>
        </p:txBody>
      </p:sp>
      <p:sp>
        <p:nvSpPr>
          <p:cNvPr id="64" name="Line 12"/>
          <p:cNvSpPr>
            <a:spLocks noChangeShapeType="1"/>
          </p:cNvSpPr>
          <p:nvPr/>
        </p:nvSpPr>
        <p:spPr bwMode="auto">
          <a:xfrm>
            <a:off x="1940574" y="4791352"/>
            <a:ext cx="0" cy="1076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5" name="Line 17"/>
          <p:cNvSpPr>
            <a:spLocks noChangeShapeType="1"/>
          </p:cNvSpPr>
          <p:nvPr/>
        </p:nvSpPr>
        <p:spPr bwMode="auto">
          <a:xfrm>
            <a:off x="2389214" y="4791352"/>
            <a:ext cx="0" cy="1076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6" name="Line 19"/>
          <p:cNvSpPr>
            <a:spLocks noChangeShapeType="1"/>
          </p:cNvSpPr>
          <p:nvPr/>
        </p:nvSpPr>
        <p:spPr bwMode="auto">
          <a:xfrm>
            <a:off x="1515400" y="4791352"/>
            <a:ext cx="0" cy="1076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7" name="Line 19"/>
          <p:cNvSpPr>
            <a:spLocks noChangeShapeType="1"/>
          </p:cNvSpPr>
          <p:nvPr/>
        </p:nvSpPr>
        <p:spPr bwMode="auto">
          <a:xfrm>
            <a:off x="1081719" y="4790079"/>
            <a:ext cx="0" cy="1076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8" name="TextBox 67"/>
          <p:cNvSpPr txBox="1"/>
          <p:nvPr/>
        </p:nvSpPr>
        <p:spPr>
          <a:xfrm rot="16200000">
            <a:off x="-550071" y="3469758"/>
            <a:ext cx="1449398" cy="253916"/>
          </a:xfrm>
          <a:prstGeom prst="rect">
            <a:avLst/>
          </a:prstGeom>
          <a:noFill/>
        </p:spPr>
        <p:txBody>
          <a:bodyPr wrap="none" rtlCol="0">
            <a:spAutoFit/>
          </a:bodyPr>
          <a:lstStyle/>
          <a:p>
            <a:pPr algn="ctr" fontAlgn="base">
              <a:spcBef>
                <a:spcPct val="0"/>
              </a:spcBef>
              <a:spcAft>
                <a:spcPct val="0"/>
              </a:spcAft>
            </a:pPr>
            <a:r>
              <a:rPr lang="en-GB" sz="1050" dirty="0" smtClean="0">
                <a:latin typeface="Arial" panose="020B0604020202020204" pitchFamily="34" charset="0"/>
                <a:cs typeface="Arial" panose="020B0604020202020204" pitchFamily="34" charset="0"/>
              </a:rPr>
              <a:t>Relapse-free survival</a:t>
            </a:r>
            <a:endParaRPr lang="en-GB" sz="1050" dirty="0">
              <a:latin typeface="Arial" panose="020B0604020202020204" pitchFamily="34" charset="0"/>
              <a:cs typeface="Arial" panose="020B0604020202020204" pitchFamily="34" charset="0"/>
            </a:endParaRPr>
          </a:p>
        </p:txBody>
      </p:sp>
      <p:sp>
        <p:nvSpPr>
          <p:cNvPr id="69" name="TextBox 68"/>
          <p:cNvSpPr txBox="1"/>
          <p:nvPr/>
        </p:nvSpPr>
        <p:spPr>
          <a:xfrm>
            <a:off x="1646787" y="5071968"/>
            <a:ext cx="1516762" cy="253916"/>
          </a:xfrm>
          <a:prstGeom prst="rect">
            <a:avLst/>
          </a:prstGeom>
          <a:noFill/>
        </p:spPr>
        <p:txBody>
          <a:bodyPr wrap="none" rtlCol="0">
            <a:spAutoFit/>
          </a:bodyPr>
          <a:lstStyle/>
          <a:p>
            <a:pPr algn="ctr" fontAlgn="base">
              <a:spcBef>
                <a:spcPct val="0"/>
              </a:spcBef>
              <a:spcAft>
                <a:spcPct val="0"/>
              </a:spcAft>
            </a:pPr>
            <a:r>
              <a:rPr lang="en-GB" sz="1050" dirty="0" smtClean="0">
                <a:latin typeface="Arial" panose="020B0604020202020204" pitchFamily="34" charset="0"/>
                <a:cs typeface="Arial" panose="020B0604020202020204" pitchFamily="34" charset="0"/>
              </a:rPr>
              <a:t>Time to event, months</a:t>
            </a:r>
            <a:endParaRPr lang="en-GB" sz="1050" dirty="0">
              <a:latin typeface="Arial" panose="020B0604020202020204" pitchFamily="34" charset="0"/>
              <a:cs typeface="Arial" panose="020B0604020202020204" pitchFamily="34" charset="0"/>
            </a:endParaRPr>
          </a:p>
        </p:txBody>
      </p:sp>
      <p:sp>
        <p:nvSpPr>
          <p:cNvPr id="70" name="TextBox 69"/>
          <p:cNvSpPr txBox="1"/>
          <p:nvPr/>
        </p:nvSpPr>
        <p:spPr>
          <a:xfrm>
            <a:off x="236426" y="2234461"/>
            <a:ext cx="362937" cy="246221"/>
          </a:xfrm>
          <a:prstGeom prst="rect">
            <a:avLst/>
          </a:prstGeom>
          <a:noFill/>
        </p:spPr>
        <p:txBody>
          <a:bodyPr wrap="none" rtlCol="0" anchor="ctr" anchorCtr="0">
            <a:spAutoFit/>
          </a:bodyPr>
          <a:lstStyle/>
          <a:p>
            <a:pPr algn="r"/>
            <a:r>
              <a:rPr lang="en-GB" sz="1000" dirty="0" smtClean="0">
                <a:latin typeface="Arial" panose="020B0604020202020204" pitchFamily="34" charset="0"/>
                <a:cs typeface="Arial" panose="020B0604020202020204" pitchFamily="34" charset="0"/>
              </a:rPr>
              <a:t>1.0</a:t>
            </a:r>
            <a:endParaRPr lang="en-GB" sz="1000" dirty="0">
              <a:latin typeface="Arial" panose="020B0604020202020204" pitchFamily="34" charset="0"/>
              <a:cs typeface="Arial" panose="020B0604020202020204" pitchFamily="34" charset="0"/>
            </a:endParaRPr>
          </a:p>
        </p:txBody>
      </p:sp>
      <p:sp>
        <p:nvSpPr>
          <p:cNvPr id="71" name="TextBox 70"/>
          <p:cNvSpPr txBox="1"/>
          <p:nvPr/>
        </p:nvSpPr>
        <p:spPr>
          <a:xfrm>
            <a:off x="236428" y="2707684"/>
            <a:ext cx="362937" cy="246221"/>
          </a:xfrm>
          <a:prstGeom prst="rect">
            <a:avLst/>
          </a:prstGeom>
          <a:noFill/>
        </p:spPr>
        <p:txBody>
          <a:bodyPr wrap="none" rtlCol="0" anchor="ctr" anchorCtr="0">
            <a:spAutoFit/>
          </a:bodyPr>
          <a:lstStyle/>
          <a:p>
            <a:pPr algn="r"/>
            <a:r>
              <a:rPr lang="en-GB" sz="1000" dirty="0" smtClean="0">
                <a:latin typeface="Arial" panose="020B0604020202020204" pitchFamily="34" charset="0"/>
                <a:cs typeface="Arial" panose="020B0604020202020204" pitchFamily="34" charset="0"/>
              </a:rPr>
              <a:t>0.8</a:t>
            </a:r>
            <a:endParaRPr lang="en-GB" sz="1000" dirty="0">
              <a:latin typeface="Arial" panose="020B0604020202020204" pitchFamily="34" charset="0"/>
              <a:cs typeface="Arial" panose="020B0604020202020204" pitchFamily="34" charset="0"/>
            </a:endParaRPr>
          </a:p>
        </p:txBody>
      </p:sp>
      <p:sp>
        <p:nvSpPr>
          <p:cNvPr id="72" name="TextBox 71"/>
          <p:cNvSpPr txBox="1"/>
          <p:nvPr/>
        </p:nvSpPr>
        <p:spPr>
          <a:xfrm>
            <a:off x="236428" y="3173982"/>
            <a:ext cx="362937" cy="246221"/>
          </a:xfrm>
          <a:prstGeom prst="rect">
            <a:avLst/>
          </a:prstGeom>
          <a:noFill/>
        </p:spPr>
        <p:txBody>
          <a:bodyPr wrap="none" rtlCol="0" anchor="ctr" anchorCtr="0">
            <a:spAutoFit/>
          </a:bodyPr>
          <a:lstStyle/>
          <a:p>
            <a:pPr algn="r"/>
            <a:r>
              <a:rPr lang="en-GB" sz="1000" dirty="0" smtClean="0">
                <a:latin typeface="Arial" panose="020B0604020202020204" pitchFamily="34" charset="0"/>
                <a:cs typeface="Arial" panose="020B0604020202020204" pitchFamily="34" charset="0"/>
              </a:rPr>
              <a:t>0.6</a:t>
            </a:r>
            <a:endParaRPr lang="en-GB" sz="1000" dirty="0">
              <a:latin typeface="Arial" panose="020B0604020202020204" pitchFamily="34" charset="0"/>
              <a:cs typeface="Arial" panose="020B0604020202020204" pitchFamily="34" charset="0"/>
            </a:endParaRPr>
          </a:p>
        </p:txBody>
      </p:sp>
      <p:sp>
        <p:nvSpPr>
          <p:cNvPr id="73" name="TextBox 72"/>
          <p:cNvSpPr txBox="1"/>
          <p:nvPr/>
        </p:nvSpPr>
        <p:spPr>
          <a:xfrm>
            <a:off x="235163" y="3639797"/>
            <a:ext cx="364202" cy="246221"/>
          </a:xfrm>
          <a:prstGeom prst="rect">
            <a:avLst/>
          </a:prstGeom>
          <a:noFill/>
        </p:spPr>
        <p:txBody>
          <a:bodyPr wrap="none" rtlCol="0" anchor="ctr" anchorCtr="0">
            <a:spAutoFit/>
          </a:bodyPr>
          <a:lstStyle/>
          <a:p>
            <a:pPr algn="r"/>
            <a:r>
              <a:rPr lang="en-GB" sz="1000" dirty="0" smtClean="0">
                <a:latin typeface="Arial" panose="020B0604020202020204" pitchFamily="34" charset="0"/>
                <a:cs typeface="Arial" panose="020B0604020202020204" pitchFamily="34" charset="0"/>
              </a:rPr>
              <a:t>0.4</a:t>
            </a:r>
            <a:endParaRPr lang="en-GB" sz="1000" dirty="0">
              <a:latin typeface="Arial" panose="020B0604020202020204" pitchFamily="34" charset="0"/>
              <a:cs typeface="Arial" panose="020B0604020202020204" pitchFamily="34" charset="0"/>
            </a:endParaRPr>
          </a:p>
        </p:txBody>
      </p:sp>
      <p:sp>
        <p:nvSpPr>
          <p:cNvPr id="74" name="TextBox 73"/>
          <p:cNvSpPr txBox="1"/>
          <p:nvPr/>
        </p:nvSpPr>
        <p:spPr>
          <a:xfrm>
            <a:off x="236428" y="4111150"/>
            <a:ext cx="362937" cy="246221"/>
          </a:xfrm>
          <a:prstGeom prst="rect">
            <a:avLst/>
          </a:prstGeom>
          <a:noFill/>
        </p:spPr>
        <p:txBody>
          <a:bodyPr wrap="none" rtlCol="0" anchor="ctr" anchorCtr="0">
            <a:spAutoFit/>
          </a:bodyPr>
          <a:lstStyle/>
          <a:p>
            <a:pPr algn="r"/>
            <a:r>
              <a:rPr lang="en-GB" sz="1000" dirty="0" smtClean="0">
                <a:latin typeface="Arial" panose="020B0604020202020204" pitchFamily="34" charset="0"/>
                <a:cs typeface="Arial" panose="020B0604020202020204" pitchFamily="34" charset="0"/>
              </a:rPr>
              <a:t>0.2</a:t>
            </a:r>
            <a:endParaRPr lang="en-GB" sz="1000" dirty="0">
              <a:latin typeface="Arial" panose="020B0604020202020204" pitchFamily="34" charset="0"/>
              <a:cs typeface="Arial" panose="020B0604020202020204" pitchFamily="34" charset="0"/>
            </a:endParaRPr>
          </a:p>
        </p:txBody>
      </p:sp>
      <p:sp>
        <p:nvSpPr>
          <p:cNvPr id="75" name="TextBox 74"/>
          <p:cNvSpPr txBox="1"/>
          <p:nvPr/>
        </p:nvSpPr>
        <p:spPr>
          <a:xfrm>
            <a:off x="343380" y="4608401"/>
            <a:ext cx="255987" cy="246221"/>
          </a:xfrm>
          <a:prstGeom prst="rect">
            <a:avLst/>
          </a:prstGeom>
          <a:noFill/>
        </p:spPr>
        <p:txBody>
          <a:bodyPr wrap="none" rtlCol="0" anchor="ctr" anchorCtr="0">
            <a:spAutoFit/>
          </a:bodyPr>
          <a:lstStyle/>
          <a:p>
            <a:pPr algn="r"/>
            <a:r>
              <a:rPr lang="en-GB" sz="1000" dirty="0" smtClean="0">
                <a:latin typeface="Arial" panose="020B0604020202020204" pitchFamily="34" charset="0"/>
                <a:cs typeface="Arial" panose="020B0604020202020204" pitchFamily="34" charset="0"/>
              </a:rPr>
              <a:t>0</a:t>
            </a:r>
            <a:endParaRPr lang="en-GB" sz="1000" dirty="0">
              <a:latin typeface="Arial" panose="020B0604020202020204" pitchFamily="34" charset="0"/>
              <a:cs typeface="Arial" panose="020B0604020202020204" pitchFamily="34" charset="0"/>
            </a:endParaRPr>
          </a:p>
        </p:txBody>
      </p:sp>
      <p:sp>
        <p:nvSpPr>
          <p:cNvPr id="76" name="TextBox 75"/>
          <p:cNvSpPr txBox="1"/>
          <p:nvPr/>
        </p:nvSpPr>
        <p:spPr>
          <a:xfrm>
            <a:off x="535254" y="4845898"/>
            <a:ext cx="255987" cy="246221"/>
          </a:xfrm>
          <a:prstGeom prst="rect">
            <a:avLst/>
          </a:prstGeom>
          <a:noFill/>
        </p:spPr>
        <p:txBody>
          <a:bodyPr wrap="none" rtlCol="0" anchor="t" anchorCtr="0">
            <a:spAutoFit/>
          </a:bodyPr>
          <a:lstStyle/>
          <a:p>
            <a:pPr algn="ctr"/>
            <a:r>
              <a:rPr lang="en-GB" sz="1000" dirty="0" smtClean="0">
                <a:latin typeface="Arial" panose="020B0604020202020204" pitchFamily="34" charset="0"/>
                <a:cs typeface="Arial" panose="020B0604020202020204" pitchFamily="34" charset="0"/>
              </a:rPr>
              <a:t>0</a:t>
            </a:r>
          </a:p>
        </p:txBody>
      </p:sp>
      <p:sp>
        <p:nvSpPr>
          <p:cNvPr id="77" name="TextBox 76"/>
          <p:cNvSpPr txBox="1"/>
          <p:nvPr/>
        </p:nvSpPr>
        <p:spPr>
          <a:xfrm>
            <a:off x="2658584" y="4845898"/>
            <a:ext cx="327308" cy="246221"/>
          </a:xfrm>
          <a:prstGeom prst="rect">
            <a:avLst/>
          </a:prstGeom>
          <a:noFill/>
        </p:spPr>
        <p:txBody>
          <a:bodyPr wrap="none" rtlCol="0" anchor="t" anchorCtr="0">
            <a:spAutoFit/>
          </a:bodyPr>
          <a:lstStyle/>
          <a:p>
            <a:pPr algn="ctr"/>
            <a:r>
              <a:rPr lang="en-GB" sz="1000" dirty="0" smtClean="0">
                <a:latin typeface="Arial" panose="020B0604020202020204" pitchFamily="34" charset="0"/>
                <a:cs typeface="Arial" panose="020B0604020202020204" pitchFamily="34" charset="0"/>
              </a:rPr>
              <a:t>60</a:t>
            </a:r>
            <a:endParaRPr lang="en-GB" sz="1000" dirty="0">
              <a:latin typeface="Arial" panose="020B0604020202020204" pitchFamily="34" charset="0"/>
              <a:cs typeface="Arial" panose="020B0604020202020204" pitchFamily="34" charset="0"/>
            </a:endParaRPr>
          </a:p>
        </p:txBody>
      </p:sp>
      <p:sp>
        <p:nvSpPr>
          <p:cNvPr id="78" name="TextBox 77"/>
          <p:cNvSpPr txBox="1"/>
          <p:nvPr/>
        </p:nvSpPr>
        <p:spPr>
          <a:xfrm>
            <a:off x="1930656" y="4845898"/>
            <a:ext cx="184730" cy="215444"/>
          </a:xfrm>
          <a:prstGeom prst="rect">
            <a:avLst/>
          </a:prstGeom>
          <a:noFill/>
        </p:spPr>
        <p:txBody>
          <a:bodyPr wrap="none" rtlCol="0" anchor="t" anchorCtr="0">
            <a:spAutoFit/>
          </a:bodyPr>
          <a:lstStyle/>
          <a:p>
            <a:pPr algn="ctr"/>
            <a:endParaRPr lang="en-GB" sz="800" dirty="0">
              <a:latin typeface="Arial" panose="020B0604020202020204" pitchFamily="34" charset="0"/>
              <a:cs typeface="Arial" panose="020B0604020202020204" pitchFamily="34" charset="0"/>
            </a:endParaRPr>
          </a:p>
        </p:txBody>
      </p:sp>
      <p:sp>
        <p:nvSpPr>
          <p:cNvPr id="79" name="TextBox 78"/>
          <p:cNvSpPr txBox="1"/>
          <p:nvPr/>
        </p:nvSpPr>
        <p:spPr>
          <a:xfrm>
            <a:off x="3083255" y="4845898"/>
            <a:ext cx="327308" cy="246221"/>
          </a:xfrm>
          <a:prstGeom prst="rect">
            <a:avLst/>
          </a:prstGeom>
          <a:noFill/>
        </p:spPr>
        <p:txBody>
          <a:bodyPr wrap="none" rtlCol="0" anchor="t" anchorCtr="0">
            <a:spAutoFit/>
          </a:bodyPr>
          <a:lstStyle/>
          <a:p>
            <a:pPr algn="ctr"/>
            <a:r>
              <a:rPr lang="en-GB" sz="1000" dirty="0" smtClean="0">
                <a:latin typeface="Arial" panose="020B0604020202020204" pitchFamily="34" charset="0"/>
                <a:cs typeface="Arial" panose="020B0604020202020204" pitchFamily="34" charset="0"/>
              </a:rPr>
              <a:t>72</a:t>
            </a:r>
            <a:endParaRPr lang="en-GB" sz="1000" dirty="0">
              <a:latin typeface="Arial" panose="020B0604020202020204" pitchFamily="34" charset="0"/>
              <a:cs typeface="Arial" panose="020B0604020202020204" pitchFamily="34" charset="0"/>
            </a:endParaRPr>
          </a:p>
        </p:txBody>
      </p:sp>
      <p:sp>
        <p:nvSpPr>
          <p:cNvPr id="80" name="TextBox 79"/>
          <p:cNvSpPr txBox="1"/>
          <p:nvPr/>
        </p:nvSpPr>
        <p:spPr>
          <a:xfrm>
            <a:off x="3556233" y="4845898"/>
            <a:ext cx="338554" cy="246221"/>
          </a:xfrm>
          <a:prstGeom prst="rect">
            <a:avLst/>
          </a:prstGeom>
          <a:noFill/>
        </p:spPr>
        <p:txBody>
          <a:bodyPr wrap="none" rtlCol="0" anchor="t" anchorCtr="0">
            <a:spAutoFit/>
          </a:bodyPr>
          <a:lstStyle/>
          <a:p>
            <a:pPr algn="ctr"/>
            <a:r>
              <a:rPr lang="en-GB" sz="1000" dirty="0" smtClean="0">
                <a:latin typeface="Arial" panose="020B0604020202020204" pitchFamily="34" charset="0"/>
                <a:cs typeface="Arial" panose="020B0604020202020204" pitchFamily="34" charset="0"/>
              </a:rPr>
              <a:t>84</a:t>
            </a:r>
            <a:endParaRPr lang="en-GB" sz="1000" dirty="0">
              <a:latin typeface="Arial" panose="020B0604020202020204" pitchFamily="34" charset="0"/>
              <a:cs typeface="Arial" panose="020B0604020202020204" pitchFamily="34" charset="0"/>
            </a:endParaRPr>
          </a:p>
        </p:txBody>
      </p:sp>
      <p:sp>
        <p:nvSpPr>
          <p:cNvPr id="81" name="TextBox 80"/>
          <p:cNvSpPr txBox="1"/>
          <p:nvPr/>
        </p:nvSpPr>
        <p:spPr>
          <a:xfrm>
            <a:off x="4049422" y="4845899"/>
            <a:ext cx="327308" cy="246221"/>
          </a:xfrm>
          <a:prstGeom prst="rect">
            <a:avLst/>
          </a:prstGeom>
          <a:noFill/>
        </p:spPr>
        <p:txBody>
          <a:bodyPr wrap="none" rtlCol="0" anchor="t" anchorCtr="0">
            <a:spAutoFit/>
          </a:bodyPr>
          <a:lstStyle/>
          <a:p>
            <a:pPr algn="ctr"/>
            <a:r>
              <a:rPr lang="en-GB" sz="1000" dirty="0" smtClean="0">
                <a:latin typeface="Arial" panose="020B0604020202020204" pitchFamily="34" charset="0"/>
                <a:cs typeface="Arial" panose="020B0604020202020204" pitchFamily="34" charset="0"/>
              </a:rPr>
              <a:t>96</a:t>
            </a:r>
            <a:endParaRPr lang="en-GB" sz="1000" dirty="0">
              <a:latin typeface="Arial" panose="020B0604020202020204" pitchFamily="34" charset="0"/>
              <a:cs typeface="Arial" panose="020B0604020202020204" pitchFamily="34" charset="0"/>
            </a:endParaRPr>
          </a:p>
        </p:txBody>
      </p:sp>
      <p:sp>
        <p:nvSpPr>
          <p:cNvPr id="82" name="TextBox 81"/>
          <p:cNvSpPr txBox="1"/>
          <p:nvPr/>
        </p:nvSpPr>
        <p:spPr>
          <a:xfrm>
            <a:off x="1353537" y="4845898"/>
            <a:ext cx="338554" cy="246221"/>
          </a:xfrm>
          <a:prstGeom prst="rect">
            <a:avLst/>
          </a:prstGeom>
          <a:noFill/>
        </p:spPr>
        <p:txBody>
          <a:bodyPr wrap="none" rtlCol="0" anchor="t" anchorCtr="0">
            <a:spAutoFit/>
          </a:bodyPr>
          <a:lstStyle/>
          <a:p>
            <a:pPr algn="ctr"/>
            <a:r>
              <a:rPr lang="en-GB" sz="1000" dirty="0" smtClean="0">
                <a:latin typeface="Arial" panose="020B0604020202020204" pitchFamily="34" charset="0"/>
                <a:cs typeface="Arial" panose="020B0604020202020204" pitchFamily="34" charset="0"/>
              </a:rPr>
              <a:t>24</a:t>
            </a:r>
            <a:endParaRPr lang="en-GB" sz="1000" dirty="0">
              <a:latin typeface="Arial" panose="020B0604020202020204" pitchFamily="34" charset="0"/>
              <a:cs typeface="Arial" panose="020B0604020202020204" pitchFamily="34" charset="0"/>
            </a:endParaRPr>
          </a:p>
        </p:txBody>
      </p:sp>
      <p:sp>
        <p:nvSpPr>
          <p:cNvPr id="83" name="TextBox 82"/>
          <p:cNvSpPr txBox="1"/>
          <p:nvPr/>
        </p:nvSpPr>
        <p:spPr>
          <a:xfrm>
            <a:off x="1782359" y="4845898"/>
            <a:ext cx="327308" cy="246221"/>
          </a:xfrm>
          <a:prstGeom prst="rect">
            <a:avLst/>
          </a:prstGeom>
          <a:noFill/>
        </p:spPr>
        <p:txBody>
          <a:bodyPr wrap="none" rtlCol="0" anchor="t" anchorCtr="0">
            <a:spAutoFit/>
          </a:bodyPr>
          <a:lstStyle/>
          <a:p>
            <a:pPr algn="ctr"/>
            <a:r>
              <a:rPr lang="en-GB" sz="1000" dirty="0" smtClean="0">
                <a:latin typeface="Arial" panose="020B0604020202020204" pitchFamily="34" charset="0"/>
                <a:cs typeface="Arial" panose="020B0604020202020204" pitchFamily="34" charset="0"/>
              </a:rPr>
              <a:t>36</a:t>
            </a:r>
            <a:endParaRPr lang="en-GB" sz="1000" dirty="0">
              <a:latin typeface="Arial" panose="020B0604020202020204" pitchFamily="34" charset="0"/>
              <a:cs typeface="Arial" panose="020B0604020202020204" pitchFamily="34" charset="0"/>
            </a:endParaRPr>
          </a:p>
        </p:txBody>
      </p:sp>
      <p:sp>
        <p:nvSpPr>
          <p:cNvPr id="84" name="TextBox 83"/>
          <p:cNvSpPr txBox="1"/>
          <p:nvPr/>
        </p:nvSpPr>
        <p:spPr>
          <a:xfrm>
            <a:off x="2228447" y="4845898"/>
            <a:ext cx="327308" cy="246221"/>
          </a:xfrm>
          <a:prstGeom prst="rect">
            <a:avLst/>
          </a:prstGeom>
          <a:noFill/>
        </p:spPr>
        <p:txBody>
          <a:bodyPr wrap="none" rtlCol="0" anchor="t" anchorCtr="0">
            <a:spAutoFit/>
          </a:bodyPr>
          <a:lstStyle/>
          <a:p>
            <a:pPr algn="ctr"/>
            <a:r>
              <a:rPr lang="en-GB" sz="1000" dirty="0" smtClean="0">
                <a:latin typeface="Arial" panose="020B0604020202020204" pitchFamily="34" charset="0"/>
                <a:cs typeface="Arial" panose="020B0604020202020204" pitchFamily="34" charset="0"/>
              </a:rPr>
              <a:t>48</a:t>
            </a:r>
            <a:endParaRPr lang="en-GB" sz="1000" dirty="0">
              <a:latin typeface="Arial" panose="020B0604020202020204" pitchFamily="34" charset="0"/>
              <a:cs typeface="Arial" panose="020B0604020202020204" pitchFamily="34" charset="0"/>
            </a:endParaRPr>
          </a:p>
        </p:txBody>
      </p:sp>
      <p:sp>
        <p:nvSpPr>
          <p:cNvPr id="85" name="TextBox 84"/>
          <p:cNvSpPr txBox="1"/>
          <p:nvPr/>
        </p:nvSpPr>
        <p:spPr>
          <a:xfrm>
            <a:off x="919804" y="4844623"/>
            <a:ext cx="327308" cy="246221"/>
          </a:xfrm>
          <a:prstGeom prst="rect">
            <a:avLst/>
          </a:prstGeom>
          <a:noFill/>
        </p:spPr>
        <p:txBody>
          <a:bodyPr wrap="none" rtlCol="0" anchor="t" anchorCtr="0">
            <a:spAutoFit/>
          </a:bodyPr>
          <a:lstStyle/>
          <a:p>
            <a:pPr algn="ctr"/>
            <a:r>
              <a:rPr lang="en-GB" sz="1000" dirty="0" smtClean="0">
                <a:latin typeface="Arial" panose="020B0604020202020204" pitchFamily="34" charset="0"/>
                <a:cs typeface="Arial" panose="020B0604020202020204" pitchFamily="34" charset="0"/>
              </a:rPr>
              <a:t>12</a:t>
            </a:r>
            <a:endParaRPr lang="en-GB" sz="1000" dirty="0">
              <a:latin typeface="Arial" panose="020B0604020202020204" pitchFamily="34" charset="0"/>
              <a:cs typeface="Arial" panose="020B0604020202020204" pitchFamily="34" charset="0"/>
            </a:endParaRPr>
          </a:p>
        </p:txBody>
      </p:sp>
      <p:cxnSp>
        <p:nvCxnSpPr>
          <p:cNvPr id="92" name="Straight Connector 91"/>
          <p:cNvCxnSpPr/>
          <p:nvPr/>
        </p:nvCxnSpPr>
        <p:spPr>
          <a:xfrm>
            <a:off x="1084358" y="3690705"/>
            <a:ext cx="146074" cy="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93" name="Straight Connector 92"/>
          <p:cNvCxnSpPr/>
          <p:nvPr/>
        </p:nvCxnSpPr>
        <p:spPr>
          <a:xfrm>
            <a:off x="1084358" y="3898183"/>
            <a:ext cx="146074" cy="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95" name="Freeform 94"/>
          <p:cNvSpPr>
            <a:spLocks/>
          </p:cNvSpPr>
          <p:nvPr/>
        </p:nvSpPr>
        <p:spPr bwMode="auto">
          <a:xfrm>
            <a:off x="5233286" y="2360176"/>
            <a:ext cx="3616267" cy="243077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96" name="Line 6"/>
          <p:cNvSpPr>
            <a:spLocks noChangeShapeType="1"/>
          </p:cNvSpPr>
          <p:nvPr/>
        </p:nvSpPr>
        <p:spPr bwMode="auto">
          <a:xfrm>
            <a:off x="5148967" y="2360175"/>
            <a:ext cx="8431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97" name="Line 7"/>
          <p:cNvSpPr>
            <a:spLocks noChangeShapeType="1"/>
          </p:cNvSpPr>
          <p:nvPr/>
        </p:nvSpPr>
        <p:spPr bwMode="auto">
          <a:xfrm>
            <a:off x="5148967" y="2831579"/>
            <a:ext cx="8431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98" name="Line 8"/>
          <p:cNvSpPr>
            <a:spLocks noChangeShapeType="1"/>
          </p:cNvSpPr>
          <p:nvPr/>
        </p:nvSpPr>
        <p:spPr bwMode="auto">
          <a:xfrm>
            <a:off x="5148967" y="3298096"/>
            <a:ext cx="8431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99" name="Line 9"/>
          <p:cNvSpPr>
            <a:spLocks noChangeShapeType="1"/>
          </p:cNvSpPr>
          <p:nvPr/>
        </p:nvSpPr>
        <p:spPr bwMode="auto">
          <a:xfrm>
            <a:off x="5148967" y="3764128"/>
            <a:ext cx="8431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0" name="Line 10"/>
          <p:cNvSpPr>
            <a:spLocks noChangeShapeType="1"/>
          </p:cNvSpPr>
          <p:nvPr/>
        </p:nvSpPr>
        <p:spPr bwMode="auto">
          <a:xfrm>
            <a:off x="5148967" y="4235693"/>
            <a:ext cx="8431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1" name="Line 11"/>
          <p:cNvSpPr>
            <a:spLocks noChangeShapeType="1"/>
          </p:cNvSpPr>
          <p:nvPr/>
        </p:nvSpPr>
        <p:spPr bwMode="auto">
          <a:xfrm>
            <a:off x="5148967" y="4733163"/>
            <a:ext cx="84318"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2" name="Line 13"/>
          <p:cNvSpPr>
            <a:spLocks noChangeShapeType="1"/>
          </p:cNvSpPr>
          <p:nvPr/>
        </p:nvSpPr>
        <p:spPr bwMode="auto">
          <a:xfrm>
            <a:off x="7828647" y="4791352"/>
            <a:ext cx="0" cy="1076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3" name="Line 14"/>
          <p:cNvSpPr>
            <a:spLocks noChangeShapeType="1"/>
          </p:cNvSpPr>
          <p:nvPr/>
        </p:nvSpPr>
        <p:spPr bwMode="auto">
          <a:xfrm>
            <a:off x="8305055" y="4791352"/>
            <a:ext cx="0" cy="1076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4" name="Line 17"/>
          <p:cNvSpPr>
            <a:spLocks noChangeShapeType="1"/>
          </p:cNvSpPr>
          <p:nvPr/>
        </p:nvSpPr>
        <p:spPr bwMode="auto">
          <a:xfrm>
            <a:off x="8788382" y="4791352"/>
            <a:ext cx="0" cy="1076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5" name="Line 19"/>
          <p:cNvSpPr>
            <a:spLocks noChangeShapeType="1"/>
          </p:cNvSpPr>
          <p:nvPr/>
        </p:nvSpPr>
        <p:spPr bwMode="auto">
          <a:xfrm>
            <a:off x="7379640" y="4791352"/>
            <a:ext cx="0" cy="1076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6" name="Line 21"/>
          <p:cNvSpPr>
            <a:spLocks noChangeShapeType="1"/>
          </p:cNvSpPr>
          <p:nvPr/>
        </p:nvSpPr>
        <p:spPr bwMode="auto">
          <a:xfrm>
            <a:off x="5236838" y="4791352"/>
            <a:ext cx="0" cy="1076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latin typeface="Arial" panose="020B0604020202020204" pitchFamily="34" charset="0"/>
              <a:cs typeface="Arial" panose="020B0604020202020204" pitchFamily="34" charset="0"/>
            </a:endParaRPr>
          </a:p>
        </p:txBody>
      </p:sp>
      <p:sp>
        <p:nvSpPr>
          <p:cNvPr id="107" name="Line 12"/>
          <p:cNvSpPr>
            <a:spLocks noChangeShapeType="1"/>
          </p:cNvSpPr>
          <p:nvPr/>
        </p:nvSpPr>
        <p:spPr bwMode="auto">
          <a:xfrm>
            <a:off x="6467966" y="4791352"/>
            <a:ext cx="0" cy="1076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8" name="Line 17"/>
          <p:cNvSpPr>
            <a:spLocks noChangeShapeType="1"/>
          </p:cNvSpPr>
          <p:nvPr/>
        </p:nvSpPr>
        <p:spPr bwMode="auto">
          <a:xfrm>
            <a:off x="6922956" y="4791352"/>
            <a:ext cx="0" cy="1076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9" name="Line 19"/>
          <p:cNvSpPr>
            <a:spLocks noChangeShapeType="1"/>
          </p:cNvSpPr>
          <p:nvPr/>
        </p:nvSpPr>
        <p:spPr bwMode="auto">
          <a:xfrm>
            <a:off x="6030092" y="4791352"/>
            <a:ext cx="0" cy="1076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10" name="Line 19"/>
          <p:cNvSpPr>
            <a:spLocks noChangeShapeType="1"/>
          </p:cNvSpPr>
          <p:nvPr/>
        </p:nvSpPr>
        <p:spPr bwMode="auto">
          <a:xfrm>
            <a:off x="5590061" y="4790079"/>
            <a:ext cx="0" cy="10764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11" name="TextBox 110"/>
          <p:cNvSpPr txBox="1"/>
          <p:nvPr/>
        </p:nvSpPr>
        <p:spPr>
          <a:xfrm rot="16200000">
            <a:off x="4028121" y="3469758"/>
            <a:ext cx="1449398" cy="253916"/>
          </a:xfrm>
          <a:prstGeom prst="rect">
            <a:avLst/>
          </a:prstGeom>
          <a:noFill/>
        </p:spPr>
        <p:txBody>
          <a:bodyPr wrap="none" rtlCol="0">
            <a:spAutoFit/>
          </a:bodyPr>
          <a:lstStyle/>
          <a:p>
            <a:pPr algn="ctr" fontAlgn="base">
              <a:spcBef>
                <a:spcPct val="0"/>
              </a:spcBef>
              <a:spcAft>
                <a:spcPct val="0"/>
              </a:spcAft>
            </a:pPr>
            <a:r>
              <a:rPr lang="en-GB" sz="1050" dirty="0" smtClean="0">
                <a:latin typeface="Arial" panose="020B0604020202020204" pitchFamily="34" charset="0"/>
                <a:cs typeface="Arial" panose="020B0604020202020204" pitchFamily="34" charset="0"/>
              </a:rPr>
              <a:t>Relapse-free survival</a:t>
            </a:r>
            <a:endParaRPr lang="en-GB" sz="1050" dirty="0">
              <a:latin typeface="Arial" panose="020B0604020202020204" pitchFamily="34" charset="0"/>
              <a:cs typeface="Arial" panose="020B0604020202020204" pitchFamily="34" charset="0"/>
            </a:endParaRPr>
          </a:p>
        </p:txBody>
      </p:sp>
      <p:sp>
        <p:nvSpPr>
          <p:cNvPr id="112" name="TextBox 111"/>
          <p:cNvSpPr txBox="1"/>
          <p:nvPr/>
        </p:nvSpPr>
        <p:spPr>
          <a:xfrm>
            <a:off x="6173774" y="5071968"/>
            <a:ext cx="1516762" cy="253916"/>
          </a:xfrm>
          <a:prstGeom prst="rect">
            <a:avLst/>
          </a:prstGeom>
          <a:noFill/>
        </p:spPr>
        <p:txBody>
          <a:bodyPr wrap="none" rtlCol="0">
            <a:spAutoFit/>
          </a:bodyPr>
          <a:lstStyle/>
          <a:p>
            <a:pPr algn="ctr" fontAlgn="base">
              <a:spcBef>
                <a:spcPct val="0"/>
              </a:spcBef>
              <a:spcAft>
                <a:spcPct val="0"/>
              </a:spcAft>
            </a:pPr>
            <a:r>
              <a:rPr lang="en-GB" sz="1050" dirty="0" smtClean="0">
                <a:latin typeface="Arial" panose="020B0604020202020204" pitchFamily="34" charset="0"/>
                <a:cs typeface="Arial" panose="020B0604020202020204" pitchFamily="34" charset="0"/>
              </a:rPr>
              <a:t>Time to event, months</a:t>
            </a:r>
            <a:endParaRPr lang="en-GB" sz="1050" dirty="0">
              <a:latin typeface="Arial" panose="020B0604020202020204" pitchFamily="34" charset="0"/>
              <a:cs typeface="Arial" panose="020B0604020202020204" pitchFamily="34" charset="0"/>
            </a:endParaRPr>
          </a:p>
        </p:txBody>
      </p:sp>
      <p:sp>
        <p:nvSpPr>
          <p:cNvPr id="113" name="TextBox 112"/>
          <p:cNvSpPr txBox="1"/>
          <p:nvPr/>
        </p:nvSpPr>
        <p:spPr>
          <a:xfrm>
            <a:off x="4814618" y="2234461"/>
            <a:ext cx="362937" cy="246221"/>
          </a:xfrm>
          <a:prstGeom prst="rect">
            <a:avLst/>
          </a:prstGeom>
          <a:noFill/>
        </p:spPr>
        <p:txBody>
          <a:bodyPr wrap="none" rtlCol="0" anchor="ctr" anchorCtr="0">
            <a:spAutoFit/>
          </a:bodyPr>
          <a:lstStyle/>
          <a:p>
            <a:pPr algn="r"/>
            <a:r>
              <a:rPr lang="en-GB" sz="1000" dirty="0" smtClean="0">
                <a:latin typeface="Arial" panose="020B0604020202020204" pitchFamily="34" charset="0"/>
                <a:cs typeface="Arial" panose="020B0604020202020204" pitchFamily="34" charset="0"/>
              </a:rPr>
              <a:t>1.0</a:t>
            </a:r>
            <a:endParaRPr lang="en-GB" sz="1000" dirty="0">
              <a:latin typeface="Arial" panose="020B0604020202020204" pitchFamily="34" charset="0"/>
              <a:cs typeface="Arial" panose="020B0604020202020204" pitchFamily="34" charset="0"/>
            </a:endParaRPr>
          </a:p>
        </p:txBody>
      </p:sp>
      <p:sp>
        <p:nvSpPr>
          <p:cNvPr id="114" name="TextBox 113"/>
          <p:cNvSpPr txBox="1"/>
          <p:nvPr/>
        </p:nvSpPr>
        <p:spPr>
          <a:xfrm>
            <a:off x="4814620" y="2707684"/>
            <a:ext cx="362937" cy="246221"/>
          </a:xfrm>
          <a:prstGeom prst="rect">
            <a:avLst/>
          </a:prstGeom>
          <a:noFill/>
        </p:spPr>
        <p:txBody>
          <a:bodyPr wrap="none" rtlCol="0" anchor="ctr" anchorCtr="0">
            <a:spAutoFit/>
          </a:bodyPr>
          <a:lstStyle/>
          <a:p>
            <a:pPr algn="r"/>
            <a:r>
              <a:rPr lang="en-GB" sz="1000" dirty="0" smtClean="0">
                <a:latin typeface="Arial" panose="020B0604020202020204" pitchFamily="34" charset="0"/>
                <a:cs typeface="Arial" panose="020B0604020202020204" pitchFamily="34" charset="0"/>
              </a:rPr>
              <a:t>0.8</a:t>
            </a:r>
            <a:endParaRPr lang="en-GB" sz="1000" dirty="0">
              <a:latin typeface="Arial" panose="020B0604020202020204" pitchFamily="34" charset="0"/>
              <a:cs typeface="Arial" panose="020B0604020202020204" pitchFamily="34" charset="0"/>
            </a:endParaRPr>
          </a:p>
        </p:txBody>
      </p:sp>
      <p:sp>
        <p:nvSpPr>
          <p:cNvPr id="115" name="TextBox 114"/>
          <p:cNvSpPr txBox="1"/>
          <p:nvPr/>
        </p:nvSpPr>
        <p:spPr>
          <a:xfrm>
            <a:off x="4814620" y="3173982"/>
            <a:ext cx="362937" cy="246221"/>
          </a:xfrm>
          <a:prstGeom prst="rect">
            <a:avLst/>
          </a:prstGeom>
          <a:noFill/>
        </p:spPr>
        <p:txBody>
          <a:bodyPr wrap="none" rtlCol="0" anchor="ctr" anchorCtr="0">
            <a:spAutoFit/>
          </a:bodyPr>
          <a:lstStyle/>
          <a:p>
            <a:pPr algn="r"/>
            <a:r>
              <a:rPr lang="en-GB" sz="1000" dirty="0" smtClean="0">
                <a:latin typeface="Arial" panose="020B0604020202020204" pitchFamily="34" charset="0"/>
                <a:cs typeface="Arial" panose="020B0604020202020204" pitchFamily="34" charset="0"/>
              </a:rPr>
              <a:t>0.6</a:t>
            </a:r>
            <a:endParaRPr lang="en-GB" sz="1000" dirty="0">
              <a:latin typeface="Arial" panose="020B0604020202020204" pitchFamily="34" charset="0"/>
              <a:cs typeface="Arial" panose="020B0604020202020204" pitchFamily="34" charset="0"/>
            </a:endParaRPr>
          </a:p>
        </p:txBody>
      </p:sp>
      <p:sp>
        <p:nvSpPr>
          <p:cNvPr id="116" name="TextBox 115"/>
          <p:cNvSpPr txBox="1"/>
          <p:nvPr/>
        </p:nvSpPr>
        <p:spPr>
          <a:xfrm>
            <a:off x="4813355" y="3639797"/>
            <a:ext cx="364202" cy="246221"/>
          </a:xfrm>
          <a:prstGeom prst="rect">
            <a:avLst/>
          </a:prstGeom>
          <a:noFill/>
        </p:spPr>
        <p:txBody>
          <a:bodyPr wrap="none" rtlCol="0" anchor="ctr" anchorCtr="0">
            <a:spAutoFit/>
          </a:bodyPr>
          <a:lstStyle/>
          <a:p>
            <a:pPr algn="r"/>
            <a:r>
              <a:rPr lang="en-GB" sz="1000" dirty="0" smtClean="0">
                <a:latin typeface="Arial" panose="020B0604020202020204" pitchFamily="34" charset="0"/>
                <a:cs typeface="Arial" panose="020B0604020202020204" pitchFamily="34" charset="0"/>
              </a:rPr>
              <a:t>0.4</a:t>
            </a:r>
            <a:endParaRPr lang="en-GB" sz="1000" dirty="0">
              <a:latin typeface="Arial" panose="020B0604020202020204" pitchFamily="34" charset="0"/>
              <a:cs typeface="Arial" panose="020B0604020202020204" pitchFamily="34" charset="0"/>
            </a:endParaRPr>
          </a:p>
        </p:txBody>
      </p:sp>
      <p:sp>
        <p:nvSpPr>
          <p:cNvPr id="117" name="TextBox 116"/>
          <p:cNvSpPr txBox="1"/>
          <p:nvPr/>
        </p:nvSpPr>
        <p:spPr>
          <a:xfrm>
            <a:off x="4814620" y="4111150"/>
            <a:ext cx="362937" cy="246221"/>
          </a:xfrm>
          <a:prstGeom prst="rect">
            <a:avLst/>
          </a:prstGeom>
          <a:noFill/>
        </p:spPr>
        <p:txBody>
          <a:bodyPr wrap="none" rtlCol="0" anchor="ctr" anchorCtr="0">
            <a:spAutoFit/>
          </a:bodyPr>
          <a:lstStyle/>
          <a:p>
            <a:pPr algn="r"/>
            <a:r>
              <a:rPr lang="en-GB" sz="1000" dirty="0" smtClean="0">
                <a:latin typeface="Arial" panose="020B0604020202020204" pitchFamily="34" charset="0"/>
                <a:cs typeface="Arial" panose="020B0604020202020204" pitchFamily="34" charset="0"/>
              </a:rPr>
              <a:t>0.2</a:t>
            </a:r>
            <a:endParaRPr lang="en-GB" sz="1000" dirty="0">
              <a:latin typeface="Arial" panose="020B0604020202020204" pitchFamily="34" charset="0"/>
              <a:cs typeface="Arial" panose="020B0604020202020204" pitchFamily="34" charset="0"/>
            </a:endParaRPr>
          </a:p>
        </p:txBody>
      </p:sp>
      <p:sp>
        <p:nvSpPr>
          <p:cNvPr id="118" name="TextBox 117"/>
          <p:cNvSpPr txBox="1"/>
          <p:nvPr/>
        </p:nvSpPr>
        <p:spPr>
          <a:xfrm>
            <a:off x="4921572" y="4608401"/>
            <a:ext cx="255987" cy="246221"/>
          </a:xfrm>
          <a:prstGeom prst="rect">
            <a:avLst/>
          </a:prstGeom>
          <a:noFill/>
        </p:spPr>
        <p:txBody>
          <a:bodyPr wrap="none" rtlCol="0" anchor="ctr" anchorCtr="0">
            <a:spAutoFit/>
          </a:bodyPr>
          <a:lstStyle/>
          <a:p>
            <a:pPr algn="r"/>
            <a:r>
              <a:rPr lang="en-GB" sz="1000" dirty="0" smtClean="0">
                <a:latin typeface="Arial" panose="020B0604020202020204" pitchFamily="34" charset="0"/>
                <a:cs typeface="Arial" panose="020B0604020202020204" pitchFamily="34" charset="0"/>
              </a:rPr>
              <a:t>0</a:t>
            </a:r>
            <a:endParaRPr lang="en-GB" sz="1000" dirty="0">
              <a:latin typeface="Arial" panose="020B0604020202020204" pitchFamily="34" charset="0"/>
              <a:cs typeface="Arial" panose="020B0604020202020204" pitchFamily="34" charset="0"/>
            </a:endParaRPr>
          </a:p>
        </p:txBody>
      </p:sp>
      <p:sp>
        <p:nvSpPr>
          <p:cNvPr id="119" name="TextBox 118"/>
          <p:cNvSpPr txBox="1"/>
          <p:nvPr/>
        </p:nvSpPr>
        <p:spPr>
          <a:xfrm>
            <a:off x="5113446" y="4845898"/>
            <a:ext cx="255987" cy="246221"/>
          </a:xfrm>
          <a:prstGeom prst="rect">
            <a:avLst/>
          </a:prstGeom>
          <a:noFill/>
        </p:spPr>
        <p:txBody>
          <a:bodyPr wrap="none" rtlCol="0" anchor="t" anchorCtr="0">
            <a:spAutoFit/>
          </a:bodyPr>
          <a:lstStyle/>
          <a:p>
            <a:pPr algn="ctr"/>
            <a:r>
              <a:rPr lang="en-GB" sz="1000" dirty="0" smtClean="0">
                <a:latin typeface="Arial" panose="020B0604020202020204" pitchFamily="34" charset="0"/>
                <a:cs typeface="Arial" panose="020B0604020202020204" pitchFamily="34" charset="0"/>
              </a:rPr>
              <a:t>0</a:t>
            </a:r>
          </a:p>
        </p:txBody>
      </p:sp>
      <p:sp>
        <p:nvSpPr>
          <p:cNvPr id="120" name="TextBox 119"/>
          <p:cNvSpPr txBox="1"/>
          <p:nvPr/>
        </p:nvSpPr>
        <p:spPr>
          <a:xfrm>
            <a:off x="7217726" y="4845898"/>
            <a:ext cx="327308" cy="246221"/>
          </a:xfrm>
          <a:prstGeom prst="rect">
            <a:avLst/>
          </a:prstGeom>
          <a:noFill/>
        </p:spPr>
        <p:txBody>
          <a:bodyPr wrap="none" rtlCol="0" anchor="t" anchorCtr="0">
            <a:spAutoFit/>
          </a:bodyPr>
          <a:lstStyle/>
          <a:p>
            <a:pPr algn="ctr"/>
            <a:r>
              <a:rPr lang="en-GB" sz="1000" dirty="0" smtClean="0">
                <a:latin typeface="Arial" panose="020B0604020202020204" pitchFamily="34" charset="0"/>
                <a:cs typeface="Arial" panose="020B0604020202020204" pitchFamily="34" charset="0"/>
              </a:rPr>
              <a:t>60</a:t>
            </a:r>
            <a:endParaRPr lang="en-GB" sz="1000" dirty="0">
              <a:latin typeface="Arial" panose="020B0604020202020204" pitchFamily="34" charset="0"/>
              <a:cs typeface="Arial" panose="020B0604020202020204" pitchFamily="34" charset="0"/>
            </a:endParaRPr>
          </a:p>
        </p:txBody>
      </p:sp>
      <p:sp>
        <p:nvSpPr>
          <p:cNvPr id="121" name="TextBox 120"/>
          <p:cNvSpPr txBox="1"/>
          <p:nvPr/>
        </p:nvSpPr>
        <p:spPr>
          <a:xfrm>
            <a:off x="6508848" y="4845898"/>
            <a:ext cx="184730" cy="215444"/>
          </a:xfrm>
          <a:prstGeom prst="rect">
            <a:avLst/>
          </a:prstGeom>
          <a:noFill/>
        </p:spPr>
        <p:txBody>
          <a:bodyPr wrap="none" rtlCol="0" anchor="t" anchorCtr="0">
            <a:spAutoFit/>
          </a:bodyPr>
          <a:lstStyle/>
          <a:p>
            <a:pPr algn="ctr"/>
            <a:endParaRPr lang="en-GB" sz="800" dirty="0">
              <a:latin typeface="Arial" panose="020B0604020202020204" pitchFamily="34" charset="0"/>
              <a:cs typeface="Arial" panose="020B0604020202020204" pitchFamily="34" charset="0"/>
            </a:endParaRPr>
          </a:p>
        </p:txBody>
      </p:sp>
      <p:sp>
        <p:nvSpPr>
          <p:cNvPr id="122" name="TextBox 121"/>
          <p:cNvSpPr txBox="1"/>
          <p:nvPr/>
        </p:nvSpPr>
        <p:spPr>
          <a:xfrm>
            <a:off x="7661447" y="4845898"/>
            <a:ext cx="327308" cy="246221"/>
          </a:xfrm>
          <a:prstGeom prst="rect">
            <a:avLst/>
          </a:prstGeom>
          <a:noFill/>
        </p:spPr>
        <p:txBody>
          <a:bodyPr wrap="none" rtlCol="0" anchor="t" anchorCtr="0">
            <a:spAutoFit/>
          </a:bodyPr>
          <a:lstStyle/>
          <a:p>
            <a:pPr algn="ctr"/>
            <a:r>
              <a:rPr lang="en-GB" sz="1000" dirty="0" smtClean="0">
                <a:latin typeface="Arial" panose="020B0604020202020204" pitchFamily="34" charset="0"/>
                <a:cs typeface="Arial" panose="020B0604020202020204" pitchFamily="34" charset="0"/>
              </a:rPr>
              <a:t>72</a:t>
            </a:r>
            <a:endParaRPr lang="en-GB" sz="1000" dirty="0">
              <a:latin typeface="Arial" panose="020B0604020202020204" pitchFamily="34" charset="0"/>
              <a:cs typeface="Arial" panose="020B0604020202020204" pitchFamily="34" charset="0"/>
            </a:endParaRPr>
          </a:p>
        </p:txBody>
      </p:sp>
      <p:sp>
        <p:nvSpPr>
          <p:cNvPr id="123" name="TextBox 122"/>
          <p:cNvSpPr txBox="1"/>
          <p:nvPr/>
        </p:nvSpPr>
        <p:spPr>
          <a:xfrm>
            <a:off x="8134425" y="4845898"/>
            <a:ext cx="338554" cy="246221"/>
          </a:xfrm>
          <a:prstGeom prst="rect">
            <a:avLst/>
          </a:prstGeom>
          <a:noFill/>
        </p:spPr>
        <p:txBody>
          <a:bodyPr wrap="none" rtlCol="0" anchor="t" anchorCtr="0">
            <a:spAutoFit/>
          </a:bodyPr>
          <a:lstStyle/>
          <a:p>
            <a:pPr algn="ctr"/>
            <a:r>
              <a:rPr lang="en-GB" sz="1000" dirty="0" smtClean="0">
                <a:latin typeface="Arial" panose="020B0604020202020204" pitchFamily="34" charset="0"/>
                <a:cs typeface="Arial" panose="020B0604020202020204" pitchFamily="34" charset="0"/>
              </a:rPr>
              <a:t>84</a:t>
            </a:r>
            <a:endParaRPr lang="en-GB" sz="1000" dirty="0">
              <a:latin typeface="Arial" panose="020B0604020202020204" pitchFamily="34" charset="0"/>
              <a:cs typeface="Arial" panose="020B0604020202020204" pitchFamily="34" charset="0"/>
            </a:endParaRPr>
          </a:p>
        </p:txBody>
      </p:sp>
      <p:sp>
        <p:nvSpPr>
          <p:cNvPr id="124" name="TextBox 123"/>
          <p:cNvSpPr txBox="1"/>
          <p:nvPr/>
        </p:nvSpPr>
        <p:spPr>
          <a:xfrm>
            <a:off x="8627614" y="4845899"/>
            <a:ext cx="327308" cy="246221"/>
          </a:xfrm>
          <a:prstGeom prst="rect">
            <a:avLst/>
          </a:prstGeom>
          <a:noFill/>
        </p:spPr>
        <p:txBody>
          <a:bodyPr wrap="none" rtlCol="0" anchor="t" anchorCtr="0">
            <a:spAutoFit/>
          </a:bodyPr>
          <a:lstStyle/>
          <a:p>
            <a:pPr algn="ctr"/>
            <a:r>
              <a:rPr lang="en-GB" sz="1000" dirty="0" smtClean="0">
                <a:latin typeface="Arial" panose="020B0604020202020204" pitchFamily="34" charset="0"/>
                <a:cs typeface="Arial" panose="020B0604020202020204" pitchFamily="34" charset="0"/>
              </a:rPr>
              <a:t>96</a:t>
            </a:r>
            <a:endParaRPr lang="en-GB" sz="1000" dirty="0">
              <a:latin typeface="Arial" panose="020B0604020202020204" pitchFamily="34" charset="0"/>
              <a:cs typeface="Arial" panose="020B0604020202020204" pitchFamily="34" charset="0"/>
            </a:endParaRPr>
          </a:p>
        </p:txBody>
      </p:sp>
      <p:sp>
        <p:nvSpPr>
          <p:cNvPr id="125" name="TextBox 124"/>
          <p:cNvSpPr txBox="1"/>
          <p:nvPr/>
        </p:nvSpPr>
        <p:spPr>
          <a:xfrm>
            <a:off x="5868229" y="4845898"/>
            <a:ext cx="338554" cy="246221"/>
          </a:xfrm>
          <a:prstGeom prst="rect">
            <a:avLst/>
          </a:prstGeom>
          <a:noFill/>
        </p:spPr>
        <p:txBody>
          <a:bodyPr wrap="none" rtlCol="0" anchor="t" anchorCtr="0">
            <a:spAutoFit/>
          </a:bodyPr>
          <a:lstStyle/>
          <a:p>
            <a:pPr algn="ctr"/>
            <a:r>
              <a:rPr lang="en-GB" sz="1000" dirty="0" smtClean="0">
                <a:latin typeface="Arial" panose="020B0604020202020204" pitchFamily="34" charset="0"/>
                <a:cs typeface="Arial" panose="020B0604020202020204" pitchFamily="34" charset="0"/>
              </a:rPr>
              <a:t>24</a:t>
            </a:r>
            <a:endParaRPr lang="en-GB" sz="1000" dirty="0">
              <a:latin typeface="Arial" panose="020B0604020202020204" pitchFamily="34" charset="0"/>
              <a:cs typeface="Arial" panose="020B0604020202020204" pitchFamily="34" charset="0"/>
            </a:endParaRPr>
          </a:p>
        </p:txBody>
      </p:sp>
      <p:sp>
        <p:nvSpPr>
          <p:cNvPr id="126" name="TextBox 125"/>
          <p:cNvSpPr txBox="1"/>
          <p:nvPr/>
        </p:nvSpPr>
        <p:spPr>
          <a:xfrm>
            <a:off x="6309751" y="4845898"/>
            <a:ext cx="327308" cy="246221"/>
          </a:xfrm>
          <a:prstGeom prst="rect">
            <a:avLst/>
          </a:prstGeom>
          <a:noFill/>
        </p:spPr>
        <p:txBody>
          <a:bodyPr wrap="none" rtlCol="0" anchor="t" anchorCtr="0">
            <a:spAutoFit/>
          </a:bodyPr>
          <a:lstStyle/>
          <a:p>
            <a:pPr algn="ctr"/>
            <a:r>
              <a:rPr lang="en-GB" sz="1000" dirty="0" smtClean="0">
                <a:latin typeface="Arial" panose="020B0604020202020204" pitchFamily="34" charset="0"/>
                <a:cs typeface="Arial" panose="020B0604020202020204" pitchFamily="34" charset="0"/>
              </a:rPr>
              <a:t>36</a:t>
            </a:r>
            <a:endParaRPr lang="en-GB" sz="1000" dirty="0">
              <a:latin typeface="Arial" panose="020B0604020202020204" pitchFamily="34" charset="0"/>
              <a:cs typeface="Arial" panose="020B0604020202020204" pitchFamily="34" charset="0"/>
            </a:endParaRPr>
          </a:p>
        </p:txBody>
      </p:sp>
      <p:sp>
        <p:nvSpPr>
          <p:cNvPr id="127" name="TextBox 126"/>
          <p:cNvSpPr txBox="1"/>
          <p:nvPr/>
        </p:nvSpPr>
        <p:spPr>
          <a:xfrm>
            <a:off x="6762189" y="4845898"/>
            <a:ext cx="327308" cy="246221"/>
          </a:xfrm>
          <a:prstGeom prst="rect">
            <a:avLst/>
          </a:prstGeom>
          <a:noFill/>
        </p:spPr>
        <p:txBody>
          <a:bodyPr wrap="none" rtlCol="0" anchor="t" anchorCtr="0">
            <a:spAutoFit/>
          </a:bodyPr>
          <a:lstStyle/>
          <a:p>
            <a:pPr algn="ctr"/>
            <a:r>
              <a:rPr lang="en-GB" sz="1000" dirty="0" smtClean="0">
                <a:latin typeface="Arial" panose="020B0604020202020204" pitchFamily="34" charset="0"/>
                <a:cs typeface="Arial" panose="020B0604020202020204" pitchFamily="34" charset="0"/>
              </a:rPr>
              <a:t>48</a:t>
            </a:r>
            <a:endParaRPr lang="en-GB" sz="1000" dirty="0">
              <a:latin typeface="Arial" panose="020B0604020202020204" pitchFamily="34" charset="0"/>
              <a:cs typeface="Arial" panose="020B0604020202020204" pitchFamily="34" charset="0"/>
            </a:endParaRPr>
          </a:p>
        </p:txBody>
      </p:sp>
      <p:sp>
        <p:nvSpPr>
          <p:cNvPr id="128" name="TextBox 127"/>
          <p:cNvSpPr txBox="1"/>
          <p:nvPr/>
        </p:nvSpPr>
        <p:spPr>
          <a:xfrm>
            <a:off x="5428146" y="4844623"/>
            <a:ext cx="327308" cy="246221"/>
          </a:xfrm>
          <a:prstGeom prst="rect">
            <a:avLst/>
          </a:prstGeom>
          <a:noFill/>
        </p:spPr>
        <p:txBody>
          <a:bodyPr wrap="none" rtlCol="0" anchor="t" anchorCtr="0">
            <a:spAutoFit/>
          </a:bodyPr>
          <a:lstStyle/>
          <a:p>
            <a:pPr algn="ctr"/>
            <a:r>
              <a:rPr lang="en-GB" sz="1000" dirty="0" smtClean="0">
                <a:latin typeface="Arial" panose="020B0604020202020204" pitchFamily="34" charset="0"/>
                <a:cs typeface="Arial" panose="020B0604020202020204" pitchFamily="34" charset="0"/>
              </a:rPr>
              <a:t>12</a:t>
            </a:r>
            <a:endParaRPr lang="en-GB" sz="1000" dirty="0">
              <a:latin typeface="Arial" panose="020B0604020202020204" pitchFamily="34" charset="0"/>
              <a:cs typeface="Arial" panose="020B0604020202020204" pitchFamily="34" charset="0"/>
            </a:endParaRPr>
          </a:p>
        </p:txBody>
      </p:sp>
      <p:cxnSp>
        <p:nvCxnSpPr>
          <p:cNvPr id="130" name="Straight Connector 129"/>
          <p:cNvCxnSpPr/>
          <p:nvPr/>
        </p:nvCxnSpPr>
        <p:spPr>
          <a:xfrm>
            <a:off x="5589980" y="3676191"/>
            <a:ext cx="146074" cy="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131" name="Straight Connector 130"/>
          <p:cNvCxnSpPr/>
          <p:nvPr/>
        </p:nvCxnSpPr>
        <p:spPr>
          <a:xfrm>
            <a:off x="5589980" y="3883669"/>
            <a:ext cx="146074" cy="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cxnSp>
      <p:graphicFrame>
        <p:nvGraphicFramePr>
          <p:cNvPr id="132" name="Group 88"/>
          <p:cNvGraphicFramePr>
            <a:graphicFrameLocks noGrp="1"/>
          </p:cNvGraphicFramePr>
          <p:nvPr>
            <p:extLst>
              <p:ext uri="{D42A27DB-BD31-4B8C-83A1-F6EECF244321}">
                <p14:modId xmlns:p14="http://schemas.microsoft.com/office/powerpoint/2010/main" xmlns="" val="1717965288"/>
              </p:ext>
            </p:extLst>
          </p:nvPr>
        </p:nvGraphicFramePr>
        <p:xfrm>
          <a:off x="1341911" y="3319860"/>
          <a:ext cx="2894809" cy="914400"/>
        </p:xfrm>
        <a:graphic>
          <a:graphicData uri="http://schemas.openxmlformats.org/drawingml/2006/table">
            <a:tbl>
              <a:tblPr firstRow="1" bandRow="1">
                <a:tableStyleId>{69012ECD-51FC-41F1-AA8D-1B2483CD663E}</a:tableStyleId>
              </a:tblPr>
              <a:tblGrid>
                <a:gridCol w="716889"/>
                <a:gridCol w="951100"/>
                <a:gridCol w="122682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900" b="1" i="0" u="none" strike="noStrike" cap="none" normalizeH="0" baseline="0" dirty="0" smtClean="0">
                          <a:ln>
                            <a:noFill/>
                          </a:ln>
                          <a:solidFill>
                            <a:schemeClr val="tx1"/>
                          </a:solidFill>
                          <a:effectLst/>
                          <a:latin typeface="+mn-lt"/>
                          <a:cs typeface="Arial" charset="0"/>
                        </a:rPr>
                        <a:t>Duration</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u="none" strike="noStrike" cap="none" normalizeH="0" baseline="0" dirty="0" smtClean="0">
                          <a:ln>
                            <a:noFill/>
                          </a:ln>
                          <a:solidFill>
                            <a:schemeClr val="tx1"/>
                          </a:solidFill>
                          <a:effectLst/>
                          <a:latin typeface="+mn-lt"/>
                        </a:rPr>
                        <a:t>3-year RFS, %</a:t>
                      </a:r>
                      <a:endParaRPr kumimoji="0" lang="en-GB" sz="900" b="1" i="0" u="none" strike="noStrike" cap="none" normalizeH="0" baseline="0" dirty="0" smtClean="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b="1" i="0" u="none" strike="noStrike" cap="none" normalizeH="0" baseline="0" dirty="0" smtClean="0">
                          <a:ln>
                            <a:noFill/>
                          </a:ln>
                          <a:solidFill>
                            <a:schemeClr val="tx1"/>
                          </a:solidFill>
                          <a:effectLst/>
                          <a:latin typeface="+mn-lt"/>
                          <a:cs typeface="Arial" charset="0"/>
                        </a:rPr>
                        <a:t>HR (95%CI)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3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b="0" i="0" u="none" strike="noStrike" cap="none" normalizeH="0" baseline="0" dirty="0" smtClean="0">
                          <a:ln>
                            <a:noFill/>
                          </a:ln>
                          <a:solidFill>
                            <a:schemeClr val="tx1"/>
                          </a:solidFill>
                          <a:effectLst/>
                          <a:latin typeface="+mn-lt"/>
                          <a:cs typeface="Arial" charset="0"/>
                        </a:rPr>
                        <a:t>85.5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1.41 (1.05, 1.89)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9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6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91.2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Ref</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b="0" i="0" u="none" strike="noStrike" cap="none" normalizeH="0" baseline="0" dirty="0" smtClean="0">
                          <a:ln>
                            <a:noFill/>
                          </a:ln>
                          <a:solidFill>
                            <a:schemeClr val="tx1"/>
                          </a:solidFill>
                          <a:effectLst/>
                          <a:latin typeface="+mn-lt"/>
                          <a:cs typeface="Arial" charset="0"/>
                        </a:rPr>
                        <a:t>3-year RFS difference –5.7% (–9.7%,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bl>
          </a:graphicData>
        </a:graphic>
      </p:graphicFrame>
      <p:graphicFrame>
        <p:nvGraphicFramePr>
          <p:cNvPr id="133" name="Group 88"/>
          <p:cNvGraphicFramePr>
            <a:graphicFrameLocks noGrp="1"/>
          </p:cNvGraphicFramePr>
          <p:nvPr>
            <p:extLst>
              <p:ext uri="{D42A27DB-BD31-4B8C-83A1-F6EECF244321}">
                <p14:modId xmlns:p14="http://schemas.microsoft.com/office/powerpoint/2010/main" xmlns="" val="2961805713"/>
              </p:ext>
            </p:extLst>
          </p:nvPr>
        </p:nvGraphicFramePr>
        <p:xfrm>
          <a:off x="5860810" y="3319860"/>
          <a:ext cx="2909810" cy="914400"/>
        </p:xfrm>
        <a:graphic>
          <a:graphicData uri="http://schemas.openxmlformats.org/drawingml/2006/table">
            <a:tbl>
              <a:tblPr firstRow="1" bandRow="1">
                <a:tableStyleId>{69012ECD-51FC-41F1-AA8D-1B2483CD663E}</a:tableStyleId>
              </a:tblPr>
              <a:tblGrid>
                <a:gridCol w="716889"/>
                <a:gridCol w="1011821"/>
                <a:gridCol w="118110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900" b="1" i="0" u="none" strike="noStrike" cap="none" normalizeH="0" baseline="0" dirty="0" smtClean="0">
                          <a:ln>
                            <a:noFill/>
                          </a:ln>
                          <a:solidFill>
                            <a:schemeClr val="tx1"/>
                          </a:solidFill>
                          <a:effectLst/>
                          <a:latin typeface="+mn-lt"/>
                          <a:cs typeface="Arial" charset="0"/>
                        </a:rPr>
                        <a:t>Duration</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u="none" strike="noStrike" cap="none" normalizeH="0" baseline="0" dirty="0" smtClean="0">
                          <a:ln>
                            <a:noFill/>
                          </a:ln>
                          <a:solidFill>
                            <a:schemeClr val="tx1"/>
                          </a:solidFill>
                          <a:effectLst/>
                          <a:latin typeface="+mn-lt"/>
                        </a:rPr>
                        <a:t>3-year RFS, %</a:t>
                      </a:r>
                      <a:endParaRPr kumimoji="0" lang="en-GB" sz="900" b="1" i="0" u="none" strike="noStrike" cap="none" normalizeH="0" baseline="0" dirty="0" smtClean="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b="1" i="0" u="none" strike="noStrike" cap="none" normalizeH="0" baseline="0" dirty="0" smtClean="0">
                          <a:ln>
                            <a:noFill/>
                          </a:ln>
                          <a:solidFill>
                            <a:schemeClr val="tx1"/>
                          </a:solidFill>
                          <a:effectLst/>
                          <a:latin typeface="+mn-lt"/>
                          <a:cs typeface="Arial" charset="0"/>
                        </a:rPr>
                        <a:t>HR (95%CI)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3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b="0" i="0" u="none" strike="noStrike" cap="none" normalizeH="0" baseline="0" dirty="0" smtClean="0">
                          <a:ln>
                            <a:noFill/>
                          </a:ln>
                          <a:solidFill>
                            <a:schemeClr val="tx1"/>
                          </a:solidFill>
                          <a:effectLst/>
                          <a:latin typeface="+mn-lt"/>
                          <a:cs typeface="Arial" charset="0"/>
                        </a:rPr>
                        <a:t>78.8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1.07 (0.91, 1.26)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9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6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78.7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Ref</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b="0" i="0" u="none" strike="noStrike" cap="none" normalizeH="0" baseline="0" dirty="0" smtClean="0">
                          <a:ln>
                            <a:noFill/>
                          </a:ln>
                          <a:solidFill>
                            <a:schemeClr val="tx1"/>
                          </a:solidFill>
                          <a:effectLst/>
                          <a:latin typeface="+mn-lt"/>
                          <a:cs typeface="Arial" charset="0"/>
                        </a:rPr>
                        <a:t>3-year RFS difference 0.1% (–3.4%, 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bl>
          </a:graphicData>
        </a:graphic>
      </p:graphicFrame>
      <p:sp>
        <p:nvSpPr>
          <p:cNvPr id="134" name="Rectangle 133"/>
          <p:cNvSpPr/>
          <p:nvPr/>
        </p:nvSpPr>
        <p:spPr>
          <a:xfrm>
            <a:off x="2076064" y="1958937"/>
            <a:ext cx="1145806" cy="307777"/>
          </a:xfrm>
          <a:prstGeom prst="rect">
            <a:avLst/>
          </a:prstGeom>
        </p:spPr>
        <p:txBody>
          <a:bodyPr wrap="square">
            <a:spAutoFit/>
          </a:bodyPr>
          <a:lstStyle/>
          <a:p>
            <a:pPr algn="ctr"/>
            <a:r>
              <a:rPr lang="en-GB" sz="1400" b="1" dirty="0" smtClean="0"/>
              <a:t>Stage II</a:t>
            </a:r>
            <a:endParaRPr lang="en-US" sz="1400" dirty="0"/>
          </a:p>
        </p:txBody>
      </p:sp>
      <p:sp>
        <p:nvSpPr>
          <p:cNvPr id="135" name="Rectangle 134"/>
          <p:cNvSpPr/>
          <p:nvPr/>
        </p:nvSpPr>
        <p:spPr>
          <a:xfrm>
            <a:off x="6829336" y="1958937"/>
            <a:ext cx="1145806" cy="307777"/>
          </a:xfrm>
          <a:prstGeom prst="rect">
            <a:avLst/>
          </a:prstGeom>
        </p:spPr>
        <p:txBody>
          <a:bodyPr wrap="square">
            <a:spAutoFit/>
          </a:bodyPr>
          <a:lstStyle/>
          <a:p>
            <a:pPr algn="ctr"/>
            <a:r>
              <a:rPr lang="en-GB" sz="1400" b="1" dirty="0" smtClean="0"/>
              <a:t>Stage III</a:t>
            </a:r>
            <a:endParaRPr lang="en-US" sz="1400" dirty="0"/>
          </a:p>
        </p:txBody>
      </p:sp>
      <p:sp>
        <p:nvSpPr>
          <p:cNvPr id="6" name="Freeform 2"/>
          <p:cNvSpPr>
            <a:spLocks/>
          </p:cNvSpPr>
          <p:nvPr/>
        </p:nvSpPr>
        <p:spPr bwMode="auto">
          <a:xfrm>
            <a:off x="654656" y="2357056"/>
            <a:ext cx="3541020" cy="351502"/>
          </a:xfrm>
          <a:custGeom>
            <a:avLst/>
            <a:gdLst>
              <a:gd name="T0" fmla="*/ 268 w 268"/>
              <a:gd name="T1" fmla="*/ 27 h 27"/>
              <a:gd name="T2" fmla="*/ 246 w 268"/>
              <a:gd name="T3" fmla="*/ 27 h 27"/>
              <a:gd name="T4" fmla="*/ 246 w 268"/>
              <a:gd name="T5" fmla="*/ 24 h 27"/>
              <a:gd name="T6" fmla="*/ 224 w 268"/>
              <a:gd name="T7" fmla="*/ 24 h 27"/>
              <a:gd name="T8" fmla="*/ 224 w 268"/>
              <a:gd name="T9" fmla="*/ 22 h 27"/>
              <a:gd name="T10" fmla="*/ 203 w 268"/>
              <a:gd name="T11" fmla="*/ 22 h 27"/>
              <a:gd name="T12" fmla="*/ 203 w 268"/>
              <a:gd name="T13" fmla="*/ 20 h 27"/>
              <a:gd name="T14" fmla="*/ 182 w 268"/>
              <a:gd name="T15" fmla="*/ 20 h 27"/>
              <a:gd name="T16" fmla="*/ 182 w 268"/>
              <a:gd name="T17" fmla="*/ 19 h 27"/>
              <a:gd name="T18" fmla="*/ 175 w 268"/>
              <a:gd name="T19" fmla="*/ 19 h 27"/>
              <a:gd name="T20" fmla="*/ 175 w 268"/>
              <a:gd name="T21" fmla="*/ 18 h 27"/>
              <a:gd name="T22" fmla="*/ 148 w 268"/>
              <a:gd name="T23" fmla="*/ 18 h 27"/>
              <a:gd name="T24" fmla="*/ 148 w 268"/>
              <a:gd name="T25" fmla="*/ 16 h 27"/>
              <a:gd name="T26" fmla="*/ 133 w 268"/>
              <a:gd name="T27" fmla="*/ 16 h 27"/>
              <a:gd name="T28" fmla="*/ 133 w 268"/>
              <a:gd name="T29" fmla="*/ 15 h 27"/>
              <a:gd name="T30" fmla="*/ 107 w 268"/>
              <a:gd name="T31" fmla="*/ 15 h 27"/>
              <a:gd name="T32" fmla="*/ 107 w 268"/>
              <a:gd name="T33" fmla="*/ 14 h 27"/>
              <a:gd name="T34" fmla="*/ 83 w 268"/>
              <a:gd name="T35" fmla="*/ 14 h 27"/>
              <a:gd name="T36" fmla="*/ 83 w 268"/>
              <a:gd name="T37" fmla="*/ 13 h 27"/>
              <a:gd name="T38" fmla="*/ 76 w 268"/>
              <a:gd name="T39" fmla="*/ 13 h 27"/>
              <a:gd name="T40" fmla="*/ 76 w 268"/>
              <a:gd name="T41" fmla="*/ 11 h 27"/>
              <a:gd name="T42" fmla="*/ 70 w 268"/>
              <a:gd name="T43" fmla="*/ 11 h 27"/>
              <a:gd name="T44" fmla="*/ 64 w 268"/>
              <a:gd name="T45" fmla="*/ 11 h 27"/>
              <a:gd name="T46" fmla="*/ 64 w 268"/>
              <a:gd name="T47" fmla="*/ 9 h 27"/>
              <a:gd name="T48" fmla="*/ 58 w 268"/>
              <a:gd name="T49" fmla="*/ 9 h 27"/>
              <a:gd name="T50" fmla="*/ 58 w 268"/>
              <a:gd name="T51" fmla="*/ 8 h 27"/>
              <a:gd name="T52" fmla="*/ 52 w 268"/>
              <a:gd name="T53" fmla="*/ 8 h 27"/>
              <a:gd name="T54" fmla="*/ 52 w 268"/>
              <a:gd name="T55" fmla="*/ 6 h 27"/>
              <a:gd name="T56" fmla="*/ 39 w 268"/>
              <a:gd name="T57" fmla="*/ 6 h 27"/>
              <a:gd name="T58" fmla="*/ 39 w 268"/>
              <a:gd name="T59" fmla="*/ 5 h 27"/>
              <a:gd name="T60" fmla="*/ 33 w 268"/>
              <a:gd name="T61" fmla="*/ 5 h 27"/>
              <a:gd name="T62" fmla="*/ 33 w 268"/>
              <a:gd name="T63" fmla="*/ 4 h 27"/>
              <a:gd name="T64" fmla="*/ 25 w 268"/>
              <a:gd name="T65" fmla="*/ 4 h 27"/>
              <a:gd name="T66" fmla="*/ 25 w 268"/>
              <a:gd name="T67" fmla="*/ 2 h 27"/>
              <a:gd name="T68" fmla="*/ 12 w 268"/>
              <a:gd name="T69" fmla="*/ 2 h 27"/>
              <a:gd name="T70" fmla="*/ 12 w 268"/>
              <a:gd name="T71" fmla="*/ 0 h 27"/>
              <a:gd name="T72" fmla="*/ 0 w 268"/>
              <a:gd name="T7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8" h="27">
                <a:moveTo>
                  <a:pt x="268" y="27"/>
                </a:moveTo>
                <a:lnTo>
                  <a:pt x="246" y="27"/>
                </a:lnTo>
                <a:lnTo>
                  <a:pt x="246" y="24"/>
                </a:lnTo>
                <a:lnTo>
                  <a:pt x="224" y="24"/>
                </a:lnTo>
                <a:lnTo>
                  <a:pt x="224" y="22"/>
                </a:lnTo>
                <a:lnTo>
                  <a:pt x="203" y="22"/>
                </a:lnTo>
                <a:lnTo>
                  <a:pt x="203" y="20"/>
                </a:lnTo>
                <a:lnTo>
                  <a:pt x="182" y="20"/>
                </a:lnTo>
                <a:lnTo>
                  <a:pt x="182" y="19"/>
                </a:lnTo>
                <a:lnTo>
                  <a:pt x="175" y="19"/>
                </a:lnTo>
                <a:lnTo>
                  <a:pt x="175" y="18"/>
                </a:lnTo>
                <a:lnTo>
                  <a:pt x="148" y="18"/>
                </a:lnTo>
                <a:lnTo>
                  <a:pt x="148" y="16"/>
                </a:lnTo>
                <a:lnTo>
                  <a:pt x="133" y="16"/>
                </a:lnTo>
                <a:lnTo>
                  <a:pt x="133" y="15"/>
                </a:lnTo>
                <a:lnTo>
                  <a:pt x="107" y="15"/>
                </a:lnTo>
                <a:lnTo>
                  <a:pt x="107" y="14"/>
                </a:lnTo>
                <a:lnTo>
                  <a:pt x="83" y="14"/>
                </a:lnTo>
                <a:lnTo>
                  <a:pt x="83" y="13"/>
                </a:lnTo>
                <a:lnTo>
                  <a:pt x="76" y="13"/>
                </a:lnTo>
                <a:lnTo>
                  <a:pt x="76" y="11"/>
                </a:lnTo>
                <a:lnTo>
                  <a:pt x="70" y="11"/>
                </a:lnTo>
                <a:lnTo>
                  <a:pt x="64" y="11"/>
                </a:lnTo>
                <a:lnTo>
                  <a:pt x="64" y="9"/>
                </a:lnTo>
                <a:lnTo>
                  <a:pt x="58" y="9"/>
                </a:lnTo>
                <a:lnTo>
                  <a:pt x="58" y="8"/>
                </a:lnTo>
                <a:lnTo>
                  <a:pt x="52" y="8"/>
                </a:lnTo>
                <a:lnTo>
                  <a:pt x="52" y="6"/>
                </a:lnTo>
                <a:lnTo>
                  <a:pt x="39" y="6"/>
                </a:lnTo>
                <a:lnTo>
                  <a:pt x="39" y="5"/>
                </a:lnTo>
                <a:lnTo>
                  <a:pt x="33" y="5"/>
                </a:lnTo>
                <a:lnTo>
                  <a:pt x="33" y="4"/>
                </a:lnTo>
                <a:lnTo>
                  <a:pt x="25" y="4"/>
                </a:lnTo>
                <a:lnTo>
                  <a:pt x="25" y="2"/>
                </a:lnTo>
                <a:lnTo>
                  <a:pt x="12" y="2"/>
                </a:lnTo>
                <a:lnTo>
                  <a:pt x="12"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Freeform 3"/>
          <p:cNvSpPr>
            <a:spLocks/>
          </p:cNvSpPr>
          <p:nvPr/>
        </p:nvSpPr>
        <p:spPr bwMode="auto">
          <a:xfrm>
            <a:off x="654656" y="2357056"/>
            <a:ext cx="3541020" cy="397030"/>
          </a:xfrm>
          <a:custGeom>
            <a:avLst/>
            <a:gdLst>
              <a:gd name="T0" fmla="*/ 268 w 268"/>
              <a:gd name="T1" fmla="*/ 30 h 30"/>
              <a:gd name="T2" fmla="*/ 210 w 268"/>
              <a:gd name="T3" fmla="*/ 30 h 30"/>
              <a:gd name="T4" fmla="*/ 210 w 268"/>
              <a:gd name="T5" fmla="*/ 29 h 30"/>
              <a:gd name="T6" fmla="*/ 176 w 268"/>
              <a:gd name="T7" fmla="*/ 29 h 30"/>
              <a:gd name="T8" fmla="*/ 153 w 268"/>
              <a:gd name="T9" fmla="*/ 29 h 30"/>
              <a:gd name="T10" fmla="*/ 153 w 268"/>
              <a:gd name="T11" fmla="*/ 27 h 30"/>
              <a:gd name="T12" fmla="*/ 128 w 268"/>
              <a:gd name="T13" fmla="*/ 27 h 30"/>
              <a:gd name="T14" fmla="*/ 123 w 268"/>
              <a:gd name="T15" fmla="*/ 27 h 30"/>
              <a:gd name="T16" fmla="*/ 123 w 268"/>
              <a:gd name="T17" fmla="*/ 25 h 30"/>
              <a:gd name="T18" fmla="*/ 107 w 268"/>
              <a:gd name="T19" fmla="*/ 25 h 30"/>
              <a:gd name="T20" fmla="*/ 107 w 268"/>
              <a:gd name="T21" fmla="*/ 24 h 30"/>
              <a:gd name="T22" fmla="*/ 96 w 268"/>
              <a:gd name="T23" fmla="*/ 24 h 30"/>
              <a:gd name="T24" fmla="*/ 96 w 268"/>
              <a:gd name="T25" fmla="*/ 22 h 30"/>
              <a:gd name="T26" fmla="*/ 84 w 268"/>
              <a:gd name="T27" fmla="*/ 22 h 30"/>
              <a:gd name="T28" fmla="*/ 84 w 268"/>
              <a:gd name="T29" fmla="*/ 20 h 30"/>
              <a:gd name="T30" fmla="*/ 75 w 268"/>
              <a:gd name="T31" fmla="*/ 20 h 30"/>
              <a:gd name="T32" fmla="*/ 75 w 268"/>
              <a:gd name="T33" fmla="*/ 18 h 30"/>
              <a:gd name="T34" fmla="*/ 67 w 268"/>
              <a:gd name="T35" fmla="*/ 18 h 30"/>
              <a:gd name="T36" fmla="*/ 67 w 268"/>
              <a:gd name="T37" fmla="*/ 17 h 30"/>
              <a:gd name="T38" fmla="*/ 64 w 268"/>
              <a:gd name="T39" fmla="*/ 17 h 30"/>
              <a:gd name="T40" fmla="*/ 64 w 268"/>
              <a:gd name="T41" fmla="*/ 15 h 30"/>
              <a:gd name="T42" fmla="*/ 56 w 268"/>
              <a:gd name="T43" fmla="*/ 15 h 30"/>
              <a:gd name="T44" fmla="*/ 56 w 268"/>
              <a:gd name="T45" fmla="*/ 12 h 30"/>
              <a:gd name="T46" fmla="*/ 46 w 268"/>
              <a:gd name="T47" fmla="*/ 12 h 30"/>
              <a:gd name="T48" fmla="*/ 46 w 268"/>
              <a:gd name="T49" fmla="*/ 10 h 30"/>
              <a:gd name="T50" fmla="*/ 36 w 268"/>
              <a:gd name="T51" fmla="*/ 10 h 30"/>
              <a:gd name="T52" fmla="*/ 36 w 268"/>
              <a:gd name="T53" fmla="*/ 8 h 30"/>
              <a:gd name="T54" fmla="*/ 31 w 268"/>
              <a:gd name="T55" fmla="*/ 8 h 30"/>
              <a:gd name="T56" fmla="*/ 31 w 268"/>
              <a:gd name="T57" fmla="*/ 7 h 30"/>
              <a:gd name="T58" fmla="*/ 23 w 268"/>
              <a:gd name="T59" fmla="*/ 7 h 30"/>
              <a:gd name="T60" fmla="*/ 23 w 268"/>
              <a:gd name="T61" fmla="*/ 5 h 30"/>
              <a:gd name="T62" fmla="*/ 16 w 268"/>
              <a:gd name="T63" fmla="*/ 5 h 30"/>
              <a:gd name="T64" fmla="*/ 16 w 268"/>
              <a:gd name="T65" fmla="*/ 2 h 30"/>
              <a:gd name="T66" fmla="*/ 11 w 268"/>
              <a:gd name="T67" fmla="*/ 2 h 30"/>
              <a:gd name="T68" fmla="*/ 11 w 268"/>
              <a:gd name="T69" fmla="*/ 0 h 30"/>
              <a:gd name="T70" fmla="*/ 0 w 268"/>
              <a:gd name="T7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8" h="30">
                <a:moveTo>
                  <a:pt x="268" y="30"/>
                </a:moveTo>
                <a:lnTo>
                  <a:pt x="210" y="30"/>
                </a:lnTo>
                <a:lnTo>
                  <a:pt x="210" y="29"/>
                </a:lnTo>
                <a:lnTo>
                  <a:pt x="176" y="29"/>
                </a:lnTo>
                <a:lnTo>
                  <a:pt x="153" y="29"/>
                </a:lnTo>
                <a:lnTo>
                  <a:pt x="153" y="27"/>
                </a:lnTo>
                <a:lnTo>
                  <a:pt x="128" y="27"/>
                </a:lnTo>
                <a:lnTo>
                  <a:pt x="123" y="27"/>
                </a:lnTo>
                <a:lnTo>
                  <a:pt x="123" y="25"/>
                </a:lnTo>
                <a:lnTo>
                  <a:pt x="107" y="25"/>
                </a:lnTo>
                <a:lnTo>
                  <a:pt x="107" y="24"/>
                </a:lnTo>
                <a:lnTo>
                  <a:pt x="96" y="24"/>
                </a:lnTo>
                <a:lnTo>
                  <a:pt x="96" y="22"/>
                </a:lnTo>
                <a:lnTo>
                  <a:pt x="84" y="22"/>
                </a:lnTo>
                <a:lnTo>
                  <a:pt x="84" y="20"/>
                </a:lnTo>
                <a:lnTo>
                  <a:pt x="75" y="20"/>
                </a:lnTo>
                <a:lnTo>
                  <a:pt x="75" y="18"/>
                </a:lnTo>
                <a:lnTo>
                  <a:pt x="67" y="18"/>
                </a:lnTo>
                <a:lnTo>
                  <a:pt x="67" y="17"/>
                </a:lnTo>
                <a:lnTo>
                  <a:pt x="64" y="17"/>
                </a:lnTo>
                <a:lnTo>
                  <a:pt x="64" y="15"/>
                </a:lnTo>
                <a:lnTo>
                  <a:pt x="56" y="15"/>
                </a:lnTo>
                <a:lnTo>
                  <a:pt x="56" y="12"/>
                </a:lnTo>
                <a:lnTo>
                  <a:pt x="46" y="12"/>
                </a:lnTo>
                <a:lnTo>
                  <a:pt x="46" y="10"/>
                </a:lnTo>
                <a:lnTo>
                  <a:pt x="36" y="10"/>
                </a:lnTo>
                <a:lnTo>
                  <a:pt x="36" y="8"/>
                </a:lnTo>
                <a:lnTo>
                  <a:pt x="31" y="8"/>
                </a:lnTo>
                <a:lnTo>
                  <a:pt x="31" y="7"/>
                </a:lnTo>
                <a:lnTo>
                  <a:pt x="23" y="7"/>
                </a:lnTo>
                <a:lnTo>
                  <a:pt x="23" y="5"/>
                </a:lnTo>
                <a:lnTo>
                  <a:pt x="16" y="5"/>
                </a:lnTo>
                <a:lnTo>
                  <a:pt x="16" y="2"/>
                </a:lnTo>
                <a:lnTo>
                  <a:pt x="11" y="2"/>
                </a:lnTo>
                <a:lnTo>
                  <a:pt x="11"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Freeform 4"/>
          <p:cNvSpPr>
            <a:spLocks/>
          </p:cNvSpPr>
          <p:nvPr/>
        </p:nvSpPr>
        <p:spPr bwMode="auto">
          <a:xfrm>
            <a:off x="5228067" y="2361536"/>
            <a:ext cx="2925594" cy="576000"/>
          </a:xfrm>
          <a:custGeom>
            <a:avLst/>
            <a:gdLst>
              <a:gd name="T0" fmla="*/ 232 w 232"/>
              <a:gd name="T1" fmla="*/ 47 h 47"/>
              <a:gd name="T2" fmla="*/ 217 w 232"/>
              <a:gd name="T3" fmla="*/ 47 h 47"/>
              <a:gd name="T4" fmla="*/ 217 w 232"/>
              <a:gd name="T5" fmla="*/ 45 h 47"/>
              <a:gd name="T6" fmla="*/ 187 w 232"/>
              <a:gd name="T7" fmla="*/ 45 h 47"/>
              <a:gd name="T8" fmla="*/ 187 w 232"/>
              <a:gd name="T9" fmla="*/ 44 h 47"/>
              <a:gd name="T10" fmla="*/ 176 w 232"/>
              <a:gd name="T11" fmla="*/ 44 h 47"/>
              <a:gd name="T12" fmla="*/ 176 w 232"/>
              <a:gd name="T13" fmla="*/ 42 h 47"/>
              <a:gd name="T14" fmla="*/ 156 w 232"/>
              <a:gd name="T15" fmla="*/ 42 h 47"/>
              <a:gd name="T16" fmla="*/ 156 w 232"/>
              <a:gd name="T17" fmla="*/ 41 h 47"/>
              <a:gd name="T18" fmla="*/ 139 w 232"/>
              <a:gd name="T19" fmla="*/ 41 h 47"/>
              <a:gd name="T20" fmla="*/ 139 w 232"/>
              <a:gd name="T21" fmla="*/ 40 h 47"/>
              <a:gd name="T22" fmla="*/ 133 w 232"/>
              <a:gd name="T23" fmla="*/ 40 h 47"/>
              <a:gd name="T24" fmla="*/ 133 w 232"/>
              <a:gd name="T25" fmla="*/ 39 h 47"/>
              <a:gd name="T26" fmla="*/ 113 w 232"/>
              <a:gd name="T27" fmla="*/ 39 h 47"/>
              <a:gd name="T28" fmla="*/ 113 w 232"/>
              <a:gd name="T29" fmla="*/ 38 h 47"/>
              <a:gd name="T30" fmla="*/ 98 w 232"/>
              <a:gd name="T31" fmla="*/ 38 h 47"/>
              <a:gd name="T32" fmla="*/ 99 w 232"/>
              <a:gd name="T33" fmla="*/ 38 h 47"/>
              <a:gd name="T34" fmla="*/ 99 w 232"/>
              <a:gd name="T35" fmla="*/ 36 h 47"/>
              <a:gd name="T36" fmla="*/ 90 w 232"/>
              <a:gd name="T37" fmla="*/ 36 h 47"/>
              <a:gd name="T38" fmla="*/ 90 w 232"/>
              <a:gd name="T39" fmla="*/ 34 h 47"/>
              <a:gd name="T40" fmla="*/ 85 w 232"/>
              <a:gd name="T41" fmla="*/ 34 h 47"/>
              <a:gd name="T42" fmla="*/ 85 w 232"/>
              <a:gd name="T43" fmla="*/ 32 h 47"/>
              <a:gd name="T44" fmla="*/ 77 w 232"/>
              <a:gd name="T45" fmla="*/ 32 h 47"/>
              <a:gd name="T46" fmla="*/ 77 w 232"/>
              <a:gd name="T47" fmla="*/ 30 h 47"/>
              <a:gd name="T48" fmla="*/ 67 w 232"/>
              <a:gd name="T49" fmla="*/ 30 h 47"/>
              <a:gd name="T50" fmla="*/ 67 w 232"/>
              <a:gd name="T51" fmla="*/ 27 h 47"/>
              <a:gd name="T52" fmla="*/ 62 w 232"/>
              <a:gd name="T53" fmla="*/ 27 h 47"/>
              <a:gd name="T54" fmla="*/ 62 w 232"/>
              <a:gd name="T55" fmla="*/ 25 h 47"/>
              <a:gd name="T56" fmla="*/ 54 w 232"/>
              <a:gd name="T57" fmla="*/ 25 h 47"/>
              <a:gd name="T58" fmla="*/ 54 w 232"/>
              <a:gd name="T59" fmla="*/ 24 h 47"/>
              <a:gd name="T60" fmla="*/ 50 w 232"/>
              <a:gd name="T61" fmla="*/ 24 h 47"/>
              <a:gd name="T62" fmla="*/ 50 w 232"/>
              <a:gd name="T63" fmla="*/ 23 h 47"/>
              <a:gd name="T64" fmla="*/ 46 w 232"/>
              <a:gd name="T65" fmla="*/ 23 h 47"/>
              <a:gd name="T66" fmla="*/ 46 w 232"/>
              <a:gd name="T67" fmla="*/ 21 h 47"/>
              <a:gd name="T68" fmla="*/ 45 w 232"/>
              <a:gd name="T69" fmla="*/ 21 h 47"/>
              <a:gd name="T70" fmla="*/ 45 w 232"/>
              <a:gd name="T71" fmla="*/ 19 h 47"/>
              <a:gd name="T72" fmla="*/ 40 w 232"/>
              <a:gd name="T73" fmla="*/ 19 h 47"/>
              <a:gd name="T74" fmla="*/ 40 w 232"/>
              <a:gd name="T75" fmla="*/ 18 h 47"/>
              <a:gd name="T76" fmla="*/ 37 w 232"/>
              <a:gd name="T77" fmla="*/ 18 h 47"/>
              <a:gd name="T78" fmla="*/ 37 w 232"/>
              <a:gd name="T79" fmla="*/ 15 h 47"/>
              <a:gd name="T80" fmla="*/ 34 w 232"/>
              <a:gd name="T81" fmla="*/ 15 h 47"/>
              <a:gd name="T82" fmla="*/ 34 w 232"/>
              <a:gd name="T83" fmla="*/ 13 h 47"/>
              <a:gd name="T84" fmla="*/ 31 w 232"/>
              <a:gd name="T85" fmla="*/ 13 h 47"/>
              <a:gd name="T86" fmla="*/ 31 w 232"/>
              <a:gd name="T87" fmla="*/ 11 h 47"/>
              <a:gd name="T88" fmla="*/ 27 w 232"/>
              <a:gd name="T89" fmla="*/ 11 h 47"/>
              <a:gd name="T90" fmla="*/ 27 w 232"/>
              <a:gd name="T91" fmla="*/ 9 h 47"/>
              <a:gd name="T92" fmla="*/ 24 w 232"/>
              <a:gd name="T93" fmla="*/ 9 h 47"/>
              <a:gd name="T94" fmla="*/ 24 w 232"/>
              <a:gd name="T95" fmla="*/ 7 h 47"/>
              <a:gd name="T96" fmla="*/ 21 w 232"/>
              <a:gd name="T97" fmla="*/ 7 h 47"/>
              <a:gd name="T98" fmla="*/ 21 w 232"/>
              <a:gd name="T99" fmla="*/ 5 h 47"/>
              <a:gd name="T100" fmla="*/ 15 w 232"/>
              <a:gd name="T101" fmla="*/ 5 h 47"/>
              <a:gd name="T102" fmla="*/ 15 w 232"/>
              <a:gd name="T103" fmla="*/ 2 h 47"/>
              <a:gd name="T104" fmla="*/ 8 w 232"/>
              <a:gd name="T105" fmla="*/ 2 h 47"/>
              <a:gd name="T106" fmla="*/ 8 w 232"/>
              <a:gd name="T107" fmla="*/ 0 h 47"/>
              <a:gd name="T108" fmla="*/ 0 w 232"/>
              <a:gd name="T10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2" h="47">
                <a:moveTo>
                  <a:pt x="232" y="47"/>
                </a:moveTo>
                <a:lnTo>
                  <a:pt x="217" y="47"/>
                </a:lnTo>
                <a:lnTo>
                  <a:pt x="217" y="45"/>
                </a:lnTo>
                <a:lnTo>
                  <a:pt x="187" y="45"/>
                </a:lnTo>
                <a:lnTo>
                  <a:pt x="187" y="44"/>
                </a:lnTo>
                <a:lnTo>
                  <a:pt x="176" y="44"/>
                </a:lnTo>
                <a:lnTo>
                  <a:pt x="176" y="42"/>
                </a:lnTo>
                <a:lnTo>
                  <a:pt x="156" y="42"/>
                </a:lnTo>
                <a:lnTo>
                  <a:pt x="156" y="41"/>
                </a:lnTo>
                <a:lnTo>
                  <a:pt x="139" y="41"/>
                </a:lnTo>
                <a:lnTo>
                  <a:pt x="139" y="40"/>
                </a:lnTo>
                <a:lnTo>
                  <a:pt x="133" y="40"/>
                </a:lnTo>
                <a:lnTo>
                  <a:pt x="133" y="39"/>
                </a:lnTo>
                <a:lnTo>
                  <a:pt x="113" y="39"/>
                </a:lnTo>
                <a:lnTo>
                  <a:pt x="113" y="38"/>
                </a:lnTo>
                <a:lnTo>
                  <a:pt x="98" y="38"/>
                </a:lnTo>
                <a:lnTo>
                  <a:pt x="99" y="38"/>
                </a:lnTo>
                <a:lnTo>
                  <a:pt x="99" y="36"/>
                </a:lnTo>
                <a:lnTo>
                  <a:pt x="90" y="36"/>
                </a:lnTo>
                <a:lnTo>
                  <a:pt x="90" y="34"/>
                </a:lnTo>
                <a:lnTo>
                  <a:pt x="85" y="34"/>
                </a:lnTo>
                <a:lnTo>
                  <a:pt x="85" y="32"/>
                </a:lnTo>
                <a:lnTo>
                  <a:pt x="77" y="32"/>
                </a:lnTo>
                <a:cubicBezTo>
                  <a:pt x="77" y="32"/>
                  <a:pt x="78" y="30"/>
                  <a:pt x="77" y="30"/>
                </a:cubicBezTo>
                <a:cubicBezTo>
                  <a:pt x="76" y="30"/>
                  <a:pt x="67" y="30"/>
                  <a:pt x="67" y="30"/>
                </a:cubicBezTo>
                <a:lnTo>
                  <a:pt x="67" y="27"/>
                </a:lnTo>
                <a:lnTo>
                  <a:pt x="62" y="27"/>
                </a:lnTo>
                <a:lnTo>
                  <a:pt x="62" y="25"/>
                </a:lnTo>
                <a:lnTo>
                  <a:pt x="54" y="25"/>
                </a:lnTo>
                <a:lnTo>
                  <a:pt x="54" y="24"/>
                </a:lnTo>
                <a:lnTo>
                  <a:pt x="50" y="24"/>
                </a:lnTo>
                <a:lnTo>
                  <a:pt x="50" y="23"/>
                </a:lnTo>
                <a:lnTo>
                  <a:pt x="46" y="23"/>
                </a:lnTo>
                <a:lnTo>
                  <a:pt x="46" y="21"/>
                </a:lnTo>
                <a:lnTo>
                  <a:pt x="45" y="21"/>
                </a:lnTo>
                <a:lnTo>
                  <a:pt x="45" y="19"/>
                </a:lnTo>
                <a:lnTo>
                  <a:pt x="40" y="19"/>
                </a:lnTo>
                <a:lnTo>
                  <a:pt x="40" y="18"/>
                </a:lnTo>
                <a:lnTo>
                  <a:pt x="37" y="18"/>
                </a:lnTo>
                <a:lnTo>
                  <a:pt x="37" y="15"/>
                </a:lnTo>
                <a:lnTo>
                  <a:pt x="34" y="15"/>
                </a:lnTo>
                <a:lnTo>
                  <a:pt x="34" y="13"/>
                </a:lnTo>
                <a:lnTo>
                  <a:pt x="31" y="13"/>
                </a:lnTo>
                <a:lnTo>
                  <a:pt x="31" y="11"/>
                </a:lnTo>
                <a:lnTo>
                  <a:pt x="27" y="11"/>
                </a:lnTo>
                <a:lnTo>
                  <a:pt x="27" y="9"/>
                </a:lnTo>
                <a:lnTo>
                  <a:pt x="24" y="9"/>
                </a:lnTo>
                <a:lnTo>
                  <a:pt x="24" y="7"/>
                </a:lnTo>
                <a:lnTo>
                  <a:pt x="21" y="7"/>
                </a:lnTo>
                <a:lnTo>
                  <a:pt x="21" y="5"/>
                </a:lnTo>
                <a:lnTo>
                  <a:pt x="15" y="5"/>
                </a:lnTo>
                <a:lnTo>
                  <a:pt x="15" y="2"/>
                </a:lnTo>
                <a:lnTo>
                  <a:pt x="8" y="2"/>
                </a:lnTo>
                <a:lnTo>
                  <a:pt x="8"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Freeform 5"/>
          <p:cNvSpPr>
            <a:spLocks/>
          </p:cNvSpPr>
          <p:nvPr/>
        </p:nvSpPr>
        <p:spPr bwMode="auto">
          <a:xfrm>
            <a:off x="5228067" y="2361536"/>
            <a:ext cx="3550808" cy="684000"/>
          </a:xfrm>
          <a:custGeom>
            <a:avLst/>
            <a:gdLst>
              <a:gd name="T0" fmla="*/ 286 w 286"/>
              <a:gd name="T1" fmla="*/ 55 h 55"/>
              <a:gd name="T2" fmla="*/ 276 w 286"/>
              <a:gd name="T3" fmla="*/ 55 h 55"/>
              <a:gd name="T4" fmla="*/ 276 w 286"/>
              <a:gd name="T5" fmla="*/ 52 h 55"/>
              <a:gd name="T6" fmla="*/ 255 w 286"/>
              <a:gd name="T7" fmla="*/ 52 h 55"/>
              <a:gd name="T8" fmla="*/ 255 w 286"/>
              <a:gd name="T9" fmla="*/ 50 h 55"/>
              <a:gd name="T10" fmla="*/ 241 w 286"/>
              <a:gd name="T11" fmla="*/ 50 h 55"/>
              <a:gd name="T12" fmla="*/ 241 w 286"/>
              <a:gd name="T13" fmla="*/ 49 h 55"/>
              <a:gd name="T14" fmla="*/ 223 w 286"/>
              <a:gd name="T15" fmla="*/ 49 h 55"/>
              <a:gd name="T16" fmla="*/ 223 w 286"/>
              <a:gd name="T17" fmla="*/ 47 h 55"/>
              <a:gd name="T18" fmla="*/ 193 w 286"/>
              <a:gd name="T19" fmla="*/ 47 h 55"/>
              <a:gd name="T20" fmla="*/ 193 w 286"/>
              <a:gd name="T21" fmla="*/ 46 h 55"/>
              <a:gd name="T22" fmla="*/ 155 w 286"/>
              <a:gd name="T23" fmla="*/ 46 h 55"/>
              <a:gd name="T24" fmla="*/ 148 w 286"/>
              <a:gd name="T25" fmla="*/ 46 h 55"/>
              <a:gd name="T26" fmla="*/ 148 w 286"/>
              <a:gd name="T27" fmla="*/ 44 h 55"/>
              <a:gd name="T28" fmla="*/ 134 w 286"/>
              <a:gd name="T29" fmla="*/ 44 h 55"/>
              <a:gd name="T30" fmla="*/ 134 w 286"/>
              <a:gd name="T31" fmla="*/ 42 h 55"/>
              <a:gd name="T32" fmla="*/ 124 w 286"/>
              <a:gd name="T33" fmla="*/ 42 h 55"/>
              <a:gd name="T34" fmla="*/ 124 w 286"/>
              <a:gd name="T35" fmla="*/ 39 h 55"/>
              <a:gd name="T36" fmla="*/ 113 w 286"/>
              <a:gd name="T37" fmla="*/ 39 h 55"/>
              <a:gd name="T38" fmla="*/ 113 w 286"/>
              <a:gd name="T39" fmla="*/ 37 h 55"/>
              <a:gd name="T40" fmla="*/ 100 w 286"/>
              <a:gd name="T41" fmla="*/ 37 h 55"/>
              <a:gd name="T42" fmla="*/ 100 w 286"/>
              <a:gd name="T43" fmla="*/ 36 h 55"/>
              <a:gd name="T44" fmla="*/ 91 w 286"/>
              <a:gd name="T45" fmla="*/ 36 h 55"/>
              <a:gd name="T46" fmla="*/ 91 w 286"/>
              <a:gd name="T47" fmla="*/ 34 h 55"/>
              <a:gd name="T48" fmla="*/ 86 w 286"/>
              <a:gd name="T49" fmla="*/ 34 h 55"/>
              <a:gd name="T50" fmla="*/ 86 w 286"/>
              <a:gd name="T51" fmla="*/ 33 h 55"/>
              <a:gd name="T52" fmla="*/ 81 w 286"/>
              <a:gd name="T53" fmla="*/ 33 h 55"/>
              <a:gd name="T54" fmla="*/ 81 w 286"/>
              <a:gd name="T55" fmla="*/ 31 h 55"/>
              <a:gd name="T56" fmla="*/ 77 w 286"/>
              <a:gd name="T57" fmla="*/ 31 h 55"/>
              <a:gd name="T58" fmla="*/ 77 w 286"/>
              <a:gd name="T59" fmla="*/ 30 h 55"/>
              <a:gd name="T60" fmla="*/ 70 w 286"/>
              <a:gd name="T61" fmla="*/ 30 h 55"/>
              <a:gd name="T62" fmla="*/ 70 w 286"/>
              <a:gd name="T63" fmla="*/ 28 h 55"/>
              <a:gd name="T64" fmla="*/ 63 w 286"/>
              <a:gd name="T65" fmla="*/ 28 h 55"/>
              <a:gd name="T66" fmla="*/ 63 w 286"/>
              <a:gd name="T67" fmla="*/ 25 h 55"/>
              <a:gd name="T68" fmla="*/ 57 w 286"/>
              <a:gd name="T69" fmla="*/ 25 h 55"/>
              <a:gd name="T70" fmla="*/ 57 w 286"/>
              <a:gd name="T71" fmla="*/ 23 h 55"/>
              <a:gd name="T72" fmla="*/ 51 w 286"/>
              <a:gd name="T73" fmla="*/ 23 h 55"/>
              <a:gd name="T74" fmla="*/ 51 w 286"/>
              <a:gd name="T75" fmla="*/ 21 h 55"/>
              <a:gd name="T76" fmla="*/ 45 w 286"/>
              <a:gd name="T77" fmla="*/ 21 h 55"/>
              <a:gd name="T78" fmla="*/ 45 w 286"/>
              <a:gd name="T79" fmla="*/ 18 h 55"/>
              <a:gd name="T80" fmla="*/ 40 w 286"/>
              <a:gd name="T81" fmla="*/ 18 h 55"/>
              <a:gd name="T82" fmla="*/ 40 w 286"/>
              <a:gd name="T83" fmla="*/ 16 h 55"/>
              <a:gd name="T84" fmla="*/ 37 w 286"/>
              <a:gd name="T85" fmla="*/ 16 h 55"/>
              <a:gd name="T86" fmla="*/ 37 w 286"/>
              <a:gd name="T87" fmla="*/ 14 h 55"/>
              <a:gd name="T88" fmla="*/ 33 w 286"/>
              <a:gd name="T89" fmla="*/ 14 h 55"/>
              <a:gd name="T90" fmla="*/ 33 w 286"/>
              <a:gd name="T91" fmla="*/ 12 h 55"/>
              <a:gd name="T92" fmla="*/ 31 w 286"/>
              <a:gd name="T93" fmla="*/ 12 h 55"/>
              <a:gd name="T94" fmla="*/ 31 w 286"/>
              <a:gd name="T95" fmla="*/ 10 h 55"/>
              <a:gd name="T96" fmla="*/ 29 w 286"/>
              <a:gd name="T97" fmla="*/ 10 h 55"/>
              <a:gd name="T98" fmla="*/ 26 w 286"/>
              <a:gd name="T99" fmla="*/ 10 h 55"/>
              <a:gd name="T100" fmla="*/ 26 w 286"/>
              <a:gd name="T101" fmla="*/ 9 h 55"/>
              <a:gd name="T102" fmla="*/ 23 w 286"/>
              <a:gd name="T103" fmla="*/ 9 h 55"/>
              <a:gd name="T104" fmla="*/ 23 w 286"/>
              <a:gd name="T105" fmla="*/ 6 h 55"/>
              <a:gd name="T106" fmla="*/ 21 w 286"/>
              <a:gd name="T107" fmla="*/ 6 h 55"/>
              <a:gd name="T108" fmla="*/ 21 w 286"/>
              <a:gd name="T109" fmla="*/ 5 h 55"/>
              <a:gd name="T110" fmla="*/ 16 w 286"/>
              <a:gd name="T111" fmla="*/ 5 h 55"/>
              <a:gd name="T112" fmla="*/ 16 w 286"/>
              <a:gd name="T113" fmla="*/ 2 h 55"/>
              <a:gd name="T114" fmla="*/ 9 w 286"/>
              <a:gd name="T115" fmla="*/ 2 h 55"/>
              <a:gd name="T116" fmla="*/ 9 w 286"/>
              <a:gd name="T117" fmla="*/ 0 h 55"/>
              <a:gd name="T118" fmla="*/ 0 w 286"/>
              <a:gd name="T1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6" h="55">
                <a:moveTo>
                  <a:pt x="286" y="55"/>
                </a:moveTo>
                <a:lnTo>
                  <a:pt x="276" y="55"/>
                </a:lnTo>
                <a:lnTo>
                  <a:pt x="276" y="52"/>
                </a:lnTo>
                <a:lnTo>
                  <a:pt x="255" y="52"/>
                </a:lnTo>
                <a:lnTo>
                  <a:pt x="255" y="50"/>
                </a:lnTo>
                <a:lnTo>
                  <a:pt x="241" y="50"/>
                </a:lnTo>
                <a:lnTo>
                  <a:pt x="241" y="49"/>
                </a:lnTo>
                <a:lnTo>
                  <a:pt x="223" y="49"/>
                </a:lnTo>
                <a:lnTo>
                  <a:pt x="223" y="47"/>
                </a:lnTo>
                <a:lnTo>
                  <a:pt x="193" y="47"/>
                </a:lnTo>
                <a:lnTo>
                  <a:pt x="193" y="46"/>
                </a:lnTo>
                <a:lnTo>
                  <a:pt x="155" y="46"/>
                </a:lnTo>
                <a:lnTo>
                  <a:pt x="148" y="46"/>
                </a:lnTo>
                <a:lnTo>
                  <a:pt x="148" y="44"/>
                </a:lnTo>
                <a:lnTo>
                  <a:pt x="134" y="44"/>
                </a:lnTo>
                <a:lnTo>
                  <a:pt x="134" y="42"/>
                </a:lnTo>
                <a:lnTo>
                  <a:pt x="124" y="42"/>
                </a:lnTo>
                <a:lnTo>
                  <a:pt x="124" y="39"/>
                </a:lnTo>
                <a:lnTo>
                  <a:pt x="113" y="39"/>
                </a:lnTo>
                <a:lnTo>
                  <a:pt x="113" y="37"/>
                </a:lnTo>
                <a:lnTo>
                  <a:pt x="100" y="37"/>
                </a:lnTo>
                <a:lnTo>
                  <a:pt x="100" y="36"/>
                </a:lnTo>
                <a:lnTo>
                  <a:pt x="91" y="36"/>
                </a:lnTo>
                <a:lnTo>
                  <a:pt x="91" y="34"/>
                </a:lnTo>
                <a:lnTo>
                  <a:pt x="86" y="34"/>
                </a:lnTo>
                <a:lnTo>
                  <a:pt x="86" y="33"/>
                </a:lnTo>
                <a:lnTo>
                  <a:pt x="81" y="33"/>
                </a:lnTo>
                <a:lnTo>
                  <a:pt x="81" y="31"/>
                </a:lnTo>
                <a:lnTo>
                  <a:pt x="77" y="31"/>
                </a:lnTo>
                <a:lnTo>
                  <a:pt x="77" y="30"/>
                </a:lnTo>
                <a:lnTo>
                  <a:pt x="70" y="30"/>
                </a:lnTo>
                <a:lnTo>
                  <a:pt x="70" y="28"/>
                </a:lnTo>
                <a:lnTo>
                  <a:pt x="63" y="28"/>
                </a:lnTo>
                <a:lnTo>
                  <a:pt x="63" y="25"/>
                </a:lnTo>
                <a:lnTo>
                  <a:pt x="57" y="25"/>
                </a:lnTo>
                <a:lnTo>
                  <a:pt x="57" y="23"/>
                </a:lnTo>
                <a:lnTo>
                  <a:pt x="51" y="23"/>
                </a:lnTo>
                <a:lnTo>
                  <a:pt x="51" y="21"/>
                </a:lnTo>
                <a:lnTo>
                  <a:pt x="45" y="21"/>
                </a:lnTo>
                <a:lnTo>
                  <a:pt x="45" y="18"/>
                </a:lnTo>
                <a:lnTo>
                  <a:pt x="40" y="18"/>
                </a:lnTo>
                <a:lnTo>
                  <a:pt x="40" y="16"/>
                </a:lnTo>
                <a:lnTo>
                  <a:pt x="37" y="16"/>
                </a:lnTo>
                <a:lnTo>
                  <a:pt x="37" y="14"/>
                </a:lnTo>
                <a:lnTo>
                  <a:pt x="33" y="14"/>
                </a:lnTo>
                <a:lnTo>
                  <a:pt x="33" y="12"/>
                </a:lnTo>
                <a:lnTo>
                  <a:pt x="31" y="12"/>
                </a:lnTo>
                <a:lnTo>
                  <a:pt x="31" y="10"/>
                </a:lnTo>
                <a:lnTo>
                  <a:pt x="29" y="10"/>
                </a:lnTo>
                <a:lnTo>
                  <a:pt x="26" y="10"/>
                </a:lnTo>
                <a:lnTo>
                  <a:pt x="26" y="9"/>
                </a:lnTo>
                <a:lnTo>
                  <a:pt x="23" y="9"/>
                </a:lnTo>
                <a:lnTo>
                  <a:pt x="23" y="6"/>
                </a:lnTo>
                <a:lnTo>
                  <a:pt x="21" y="6"/>
                </a:lnTo>
                <a:lnTo>
                  <a:pt x="21" y="5"/>
                </a:lnTo>
                <a:lnTo>
                  <a:pt x="16" y="5"/>
                </a:lnTo>
                <a:lnTo>
                  <a:pt x="16" y="2"/>
                </a:lnTo>
                <a:lnTo>
                  <a:pt x="9" y="2"/>
                </a:lnTo>
                <a:lnTo>
                  <a:pt x="9"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3221168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O-025: </a:t>
            </a:r>
            <a:r>
              <a:rPr lang="en-US" dirty="0"/>
              <a:t>FOLFOX4/XELOX in stage II–III colon cancer: Early survival data of the Italian Three Or Six Colon Adjuvant (TOSCA) trial </a:t>
            </a:r>
            <a:r>
              <a:rPr lang="en-GB" dirty="0"/>
              <a:t>– </a:t>
            </a:r>
            <a:r>
              <a:rPr lang="en-GB" dirty="0" err="1"/>
              <a:t>Labianca</a:t>
            </a:r>
            <a:r>
              <a:rPr lang="en-GB" dirty="0"/>
              <a:t> R, et al</a:t>
            </a:r>
          </a:p>
        </p:txBody>
      </p:sp>
      <p:sp>
        <p:nvSpPr>
          <p:cNvPr id="3" name="Content Placeholder 2"/>
          <p:cNvSpPr>
            <a:spLocks noGrp="1"/>
          </p:cNvSpPr>
          <p:nvPr>
            <p:ph idx="1"/>
          </p:nvPr>
        </p:nvSpPr>
        <p:spPr/>
        <p:txBody>
          <a:bodyPr/>
          <a:lstStyle/>
          <a:p>
            <a:pPr marL="0" indent="0">
              <a:buNone/>
            </a:pPr>
            <a:r>
              <a:rPr lang="en-GB" b="1" dirty="0"/>
              <a:t>Conclusions</a:t>
            </a:r>
          </a:p>
          <a:p>
            <a:r>
              <a:rPr lang="en-GB" b="1" dirty="0" smtClean="0"/>
              <a:t>This non-inferiority study found that 3 months was not as effective as 6 months for the adjuvant treatment of colon cancer</a:t>
            </a:r>
          </a:p>
          <a:p>
            <a:r>
              <a:rPr lang="en-GB" b="1" dirty="0" smtClean="0"/>
              <a:t>However, toxicity was significantly improved by the shorter exposure</a:t>
            </a:r>
          </a:p>
          <a:p>
            <a:r>
              <a:rPr lang="en-GB" b="1" dirty="0" smtClean="0"/>
              <a:t>As the absolute difference between the treatment durations is small (below 3% at </a:t>
            </a:r>
            <a:br>
              <a:rPr lang="en-GB" b="1" dirty="0" smtClean="0"/>
            </a:br>
            <a:r>
              <a:rPr lang="en-GB" b="1" dirty="0" smtClean="0"/>
              <a:t>5 years), treatment should be individualised for each patient to consider toxicity and attitude towards therapy</a:t>
            </a:r>
          </a:p>
          <a:p>
            <a:pPr marL="0" indent="0">
              <a:buNone/>
            </a:pPr>
            <a:endParaRPr lang="en-GB" dirty="0"/>
          </a:p>
        </p:txBody>
      </p:sp>
      <p:sp>
        <p:nvSpPr>
          <p:cNvPr id="25" name="Text Placeholder 24"/>
          <p:cNvSpPr>
            <a:spLocks noGrp="1"/>
          </p:cNvSpPr>
          <p:nvPr>
            <p:ph type="body" sz="quarter" idx="11"/>
          </p:nvPr>
        </p:nvSpPr>
        <p:spPr>
          <a:xfrm>
            <a:off x="4395400" y="6096000"/>
            <a:ext cx="4383476" cy="487363"/>
          </a:xfrm>
        </p:spPr>
        <p:txBody>
          <a:bodyPr/>
          <a:lstStyle/>
          <a:p>
            <a:r>
              <a:rPr lang="en-GB" dirty="0" err="1"/>
              <a:t>Labianca</a:t>
            </a:r>
            <a:r>
              <a:rPr lang="en-GB" dirty="0"/>
              <a:t> R, et al. Ann </a:t>
            </a:r>
            <a:r>
              <a:rPr lang="en-GB" dirty="0" err="1"/>
              <a:t>Oncol</a:t>
            </a:r>
            <a:r>
              <a:rPr lang="en-GB" dirty="0"/>
              <a:t> 2017; 28 (</a:t>
            </a:r>
            <a:r>
              <a:rPr lang="en-GB" dirty="0" err="1"/>
              <a:t>suppl</a:t>
            </a:r>
            <a:r>
              <a:rPr lang="en-GB" dirty="0"/>
              <a:t> 3): </a:t>
            </a:r>
            <a:r>
              <a:rPr lang="en-GB" dirty="0" err="1"/>
              <a:t>abstr</a:t>
            </a:r>
            <a:r>
              <a:rPr lang="en-GB" dirty="0"/>
              <a:t> O-025</a:t>
            </a:r>
          </a:p>
        </p:txBody>
      </p:sp>
    </p:spTree>
    <p:extLst>
      <p:ext uri="{BB962C8B-B14F-4D97-AF65-F5344CB8AC3E}">
        <p14:creationId xmlns:p14="http://schemas.microsoft.com/office/powerpoint/2010/main" xmlns="" val="49249401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Gastrointestinal Cancers</a:t>
            </a:r>
            <a:endParaRPr lang="en-GB" dirty="0"/>
          </a:p>
        </p:txBody>
      </p:sp>
    </p:spTree>
    <p:extLst>
      <p:ext uri="{BB962C8B-B14F-4D97-AF65-F5344CB8AC3E}">
        <p14:creationId xmlns:p14="http://schemas.microsoft.com/office/powerpoint/2010/main" xmlns="" val="391348524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O-001: Systematic liquid biopsy identifies novel and heterogeneous mechanisms of acquired resistance in gastrointestinal (GI) cancer patients – Parikh A,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molecular heterogeneity and resistance mechanisms of different GI tumours by analysing liquid biopsies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Liquid biopsy may detect alterations in </a:t>
            </a:r>
            <a:r>
              <a:rPr lang="en-GB" dirty="0" err="1" smtClean="0"/>
              <a:t>ctDNA</a:t>
            </a:r>
            <a:r>
              <a:rPr lang="en-GB" dirty="0" smtClean="0"/>
              <a:t> shed by tumour cells throughout the body</a:t>
            </a:r>
            <a:endParaRPr lang="en-GB" dirty="0"/>
          </a:p>
        </p:txBody>
      </p:sp>
      <p:sp>
        <p:nvSpPr>
          <p:cNvPr id="5" name="Text Placeholder 4"/>
          <p:cNvSpPr>
            <a:spLocks noGrp="1"/>
          </p:cNvSpPr>
          <p:nvPr>
            <p:ph type="body" sz="quarter" idx="11"/>
          </p:nvPr>
        </p:nvSpPr>
        <p:spPr/>
        <p:txBody>
          <a:bodyPr/>
          <a:lstStyle/>
          <a:p>
            <a:r>
              <a:rPr lang="en-GB" dirty="0" smtClean="0"/>
              <a:t>Parikh A</a:t>
            </a:r>
            <a:r>
              <a:rPr lang="en-GB" dirty="0"/>
              <a:t>, et al. Ann </a:t>
            </a:r>
            <a:r>
              <a:rPr lang="en-GB" dirty="0" err="1"/>
              <a:t>Oncol</a:t>
            </a:r>
            <a:r>
              <a:rPr lang="en-GB" dirty="0"/>
              <a:t> 2017; 28 (</a:t>
            </a:r>
            <a:r>
              <a:rPr lang="en-GB" dirty="0" err="1"/>
              <a:t>suppl</a:t>
            </a:r>
            <a:r>
              <a:rPr lang="en-GB" dirty="0"/>
              <a:t> 3): </a:t>
            </a:r>
            <a:r>
              <a:rPr lang="en-GB" dirty="0" err="1"/>
              <a:t>abstr</a:t>
            </a:r>
            <a:r>
              <a:rPr lang="en-GB" dirty="0"/>
              <a:t> O-</a:t>
            </a:r>
            <a:r>
              <a:rPr lang="en-GB" dirty="0" smtClean="0"/>
              <a:t>001</a:t>
            </a:r>
            <a:endParaRPr lang="en-GB" dirty="0"/>
          </a:p>
        </p:txBody>
      </p:sp>
      <p:cxnSp>
        <p:nvCxnSpPr>
          <p:cNvPr id="8" name="Straight Connector 7"/>
          <p:cNvCxnSpPr/>
          <p:nvPr/>
        </p:nvCxnSpPr>
        <p:spPr>
          <a:xfrm>
            <a:off x="2819431" y="3344480"/>
            <a:ext cx="3681413" cy="0"/>
          </a:xfrm>
          <a:prstGeom prst="line">
            <a:avLst/>
          </a:prstGeom>
          <a:ln w="76200" cmpd="sng"/>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6675469" y="3344480"/>
            <a:ext cx="528637" cy="0"/>
          </a:xfrm>
          <a:prstGeom prst="straightConnector1">
            <a:avLst/>
          </a:prstGeom>
          <a:ln w="76200" cmpd="sng">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819431" y="3193667"/>
            <a:ext cx="0" cy="3429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368706" y="3193667"/>
            <a:ext cx="0" cy="3429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938619" y="3193667"/>
            <a:ext cx="0" cy="3429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983194" y="3193667"/>
            <a:ext cx="0" cy="3429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121431" y="3193667"/>
            <a:ext cx="0" cy="34290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424644" y="3193667"/>
            <a:ext cx="152400" cy="3429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6577044" y="3200017"/>
            <a:ext cx="152400" cy="3444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67"/>
          <p:cNvSpPr txBox="1">
            <a:spLocks noChangeArrowheads="1"/>
          </p:cNvSpPr>
          <p:nvPr/>
        </p:nvSpPr>
        <p:spPr bwMode="auto">
          <a:xfrm>
            <a:off x="2687669" y="2901567"/>
            <a:ext cx="284162" cy="307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dirty="0" smtClean="0">
                <a:cs typeface="Arial" charset="0"/>
              </a:rPr>
              <a:t>0</a:t>
            </a:r>
            <a:endParaRPr lang="en-GB" sz="1400" b="1" dirty="0">
              <a:cs typeface="Arial" charset="0"/>
            </a:endParaRPr>
          </a:p>
        </p:txBody>
      </p:sp>
      <p:sp>
        <p:nvSpPr>
          <p:cNvPr id="20" name="TextBox 68"/>
          <p:cNvSpPr txBox="1">
            <a:spLocks noChangeArrowheads="1"/>
          </p:cNvSpPr>
          <p:nvPr/>
        </p:nvSpPr>
        <p:spPr bwMode="auto">
          <a:xfrm>
            <a:off x="3224244" y="2895217"/>
            <a:ext cx="284162" cy="307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dirty="0" smtClean="0">
                <a:cs typeface="Arial" charset="0"/>
              </a:rPr>
              <a:t>1</a:t>
            </a:r>
            <a:endParaRPr lang="en-GB" sz="1400" b="1" dirty="0">
              <a:cs typeface="Arial" charset="0"/>
            </a:endParaRPr>
          </a:p>
        </p:txBody>
      </p:sp>
      <p:sp>
        <p:nvSpPr>
          <p:cNvPr id="21" name="TextBox 69"/>
          <p:cNvSpPr txBox="1">
            <a:spLocks noChangeArrowheads="1"/>
          </p:cNvSpPr>
          <p:nvPr/>
        </p:nvSpPr>
        <p:spPr bwMode="auto">
          <a:xfrm>
            <a:off x="3795744" y="2895217"/>
            <a:ext cx="284162" cy="307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dirty="0" smtClean="0">
                <a:cs typeface="Arial" charset="0"/>
              </a:rPr>
              <a:t>2</a:t>
            </a:r>
            <a:endParaRPr lang="en-GB" sz="1400" b="1" dirty="0">
              <a:cs typeface="Arial" charset="0"/>
            </a:endParaRPr>
          </a:p>
        </p:txBody>
      </p:sp>
      <p:sp>
        <p:nvSpPr>
          <p:cNvPr id="22" name="TextBox 70"/>
          <p:cNvSpPr txBox="1">
            <a:spLocks noChangeArrowheads="1"/>
          </p:cNvSpPr>
          <p:nvPr/>
        </p:nvSpPr>
        <p:spPr bwMode="auto">
          <a:xfrm>
            <a:off x="4840319" y="2901567"/>
            <a:ext cx="285750" cy="307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dirty="0" smtClean="0">
                <a:cs typeface="Arial" charset="0"/>
              </a:rPr>
              <a:t>4</a:t>
            </a:r>
            <a:endParaRPr lang="en-GB" sz="1400" b="1" dirty="0">
              <a:cs typeface="Arial" charset="0"/>
            </a:endParaRPr>
          </a:p>
        </p:txBody>
      </p:sp>
      <p:sp>
        <p:nvSpPr>
          <p:cNvPr id="23" name="TextBox 71"/>
          <p:cNvSpPr txBox="1">
            <a:spLocks noChangeArrowheads="1"/>
          </p:cNvSpPr>
          <p:nvPr/>
        </p:nvSpPr>
        <p:spPr bwMode="auto">
          <a:xfrm>
            <a:off x="5978556" y="2901567"/>
            <a:ext cx="284163" cy="307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dirty="0" smtClean="0">
                <a:cs typeface="Arial" charset="0"/>
              </a:rPr>
              <a:t>6</a:t>
            </a:r>
            <a:endParaRPr lang="en-GB" sz="1400" b="1" dirty="0">
              <a:cs typeface="Arial" charset="0"/>
            </a:endParaRPr>
          </a:p>
        </p:txBody>
      </p:sp>
      <p:sp>
        <p:nvSpPr>
          <p:cNvPr id="24" name="TextBox 72"/>
          <p:cNvSpPr txBox="1">
            <a:spLocks noChangeArrowheads="1"/>
          </p:cNvSpPr>
          <p:nvPr/>
        </p:nvSpPr>
        <p:spPr bwMode="auto">
          <a:xfrm>
            <a:off x="6559086" y="2696780"/>
            <a:ext cx="1218603" cy="523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400" b="1" dirty="0" smtClean="0">
                <a:cs typeface="Arial" charset="0"/>
              </a:rPr>
              <a:t>Disease</a:t>
            </a:r>
          </a:p>
          <a:p>
            <a:pPr algn="ctr" eaLnBrk="1" hangingPunct="1"/>
            <a:r>
              <a:rPr lang="en-GB" sz="1400" b="1" dirty="0" smtClean="0">
                <a:cs typeface="Arial" charset="0"/>
              </a:rPr>
              <a:t>progression</a:t>
            </a:r>
            <a:endParaRPr lang="en-GB" sz="1400" b="1" dirty="0">
              <a:cs typeface="Arial" charset="0"/>
            </a:endParaRPr>
          </a:p>
        </p:txBody>
      </p:sp>
      <p:cxnSp>
        <p:nvCxnSpPr>
          <p:cNvPr id="25" name="Straight Connector 24"/>
          <p:cNvCxnSpPr/>
          <p:nvPr/>
        </p:nvCxnSpPr>
        <p:spPr>
          <a:xfrm>
            <a:off x="7199344" y="3171442"/>
            <a:ext cx="0" cy="3444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6" name="TextBox 74"/>
          <p:cNvSpPr txBox="1">
            <a:spLocks noChangeArrowheads="1"/>
          </p:cNvSpPr>
          <p:nvPr/>
        </p:nvSpPr>
        <p:spPr bwMode="auto">
          <a:xfrm>
            <a:off x="3267106" y="2653917"/>
            <a:ext cx="2582863" cy="307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400" b="1" dirty="0" smtClean="0">
                <a:cs typeface="Arial" charset="0"/>
              </a:rPr>
              <a:t>Months from treatment start</a:t>
            </a:r>
            <a:endParaRPr lang="en-GB" sz="1400" b="1" dirty="0">
              <a:cs typeface="Arial" charset="0"/>
            </a:endParaRPr>
          </a:p>
        </p:txBody>
      </p:sp>
      <p:sp>
        <p:nvSpPr>
          <p:cNvPr id="27" name="TextBox 75"/>
          <p:cNvSpPr txBox="1">
            <a:spLocks noChangeArrowheads="1"/>
          </p:cNvSpPr>
          <p:nvPr/>
        </p:nvSpPr>
        <p:spPr bwMode="auto">
          <a:xfrm>
            <a:off x="755375" y="4025517"/>
            <a:ext cx="202119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GB" sz="1400" b="1" dirty="0" smtClean="0">
                <a:cs typeface="Arial" charset="0"/>
              </a:rPr>
              <a:t>Tumour biopsy (NGS)</a:t>
            </a:r>
            <a:endParaRPr lang="en-GB" sz="1400" b="1" dirty="0">
              <a:cs typeface="Arial" charset="0"/>
            </a:endParaRPr>
          </a:p>
        </p:txBody>
      </p:sp>
      <p:sp>
        <p:nvSpPr>
          <p:cNvPr id="28" name="TextBox 76"/>
          <p:cNvSpPr txBox="1">
            <a:spLocks noChangeArrowheads="1"/>
          </p:cNvSpPr>
          <p:nvPr/>
        </p:nvSpPr>
        <p:spPr bwMode="auto">
          <a:xfrm>
            <a:off x="436594" y="3555617"/>
            <a:ext cx="23415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GB" sz="1400" b="1" dirty="0" smtClean="0">
                <a:cs typeface="Arial" charset="0"/>
              </a:rPr>
              <a:t>Blood for </a:t>
            </a:r>
            <a:r>
              <a:rPr lang="en-GB" sz="1400" b="1" dirty="0" err="1" smtClean="0">
                <a:cs typeface="Arial" charset="0"/>
              </a:rPr>
              <a:t>ctDNA</a:t>
            </a:r>
            <a:r>
              <a:rPr lang="en-GB" sz="1400" b="1" dirty="0" smtClean="0">
                <a:cs typeface="Arial" charset="0"/>
              </a:rPr>
              <a:t> (</a:t>
            </a:r>
            <a:r>
              <a:rPr lang="en-GB" sz="1400" b="1" dirty="0" err="1" smtClean="0">
                <a:cs typeface="Arial" charset="0"/>
              </a:rPr>
              <a:t>ddPCR</a:t>
            </a:r>
            <a:r>
              <a:rPr lang="en-GB" sz="1400" b="1" dirty="0" smtClean="0">
                <a:cs typeface="Arial" charset="0"/>
              </a:rPr>
              <a:t>)</a:t>
            </a:r>
            <a:endParaRPr lang="en-GB" sz="1400" b="1" dirty="0">
              <a:cs typeface="Arial" charset="0"/>
            </a:endParaRPr>
          </a:p>
        </p:txBody>
      </p:sp>
      <p:sp>
        <p:nvSpPr>
          <p:cNvPr id="29" name="TextBox 77"/>
          <p:cNvSpPr txBox="1">
            <a:spLocks noChangeArrowheads="1"/>
          </p:cNvSpPr>
          <p:nvPr/>
        </p:nvSpPr>
        <p:spPr bwMode="auto">
          <a:xfrm>
            <a:off x="652494" y="3796917"/>
            <a:ext cx="213201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GB" sz="1400" b="1" dirty="0" smtClean="0">
                <a:cs typeface="Arial" charset="0"/>
              </a:rPr>
              <a:t>Blood for </a:t>
            </a:r>
            <a:r>
              <a:rPr lang="en-GB" sz="1400" b="1" dirty="0" err="1" smtClean="0">
                <a:cs typeface="Arial" charset="0"/>
              </a:rPr>
              <a:t>ctDNA</a:t>
            </a:r>
            <a:r>
              <a:rPr lang="en-GB" sz="1400" b="1" dirty="0" smtClean="0">
                <a:cs typeface="Arial" charset="0"/>
              </a:rPr>
              <a:t> (NGS)</a:t>
            </a:r>
            <a:endParaRPr lang="en-GB" sz="1400" b="1" dirty="0">
              <a:cs typeface="Arial" charset="0"/>
            </a:endParaRPr>
          </a:p>
        </p:txBody>
      </p:sp>
      <p:sp>
        <p:nvSpPr>
          <p:cNvPr id="30" name="TextBox 81"/>
          <p:cNvSpPr txBox="1">
            <a:spLocks noChangeArrowheads="1"/>
          </p:cNvSpPr>
          <p:nvPr/>
        </p:nvSpPr>
        <p:spPr bwMode="auto">
          <a:xfrm>
            <a:off x="2698781" y="3555617"/>
            <a:ext cx="3625850" cy="307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dirty="0" smtClean="0">
                <a:solidFill>
                  <a:srgbClr val="FF0000"/>
                </a:solidFill>
                <a:cs typeface="Arial" charset="0"/>
              </a:rPr>
              <a:t>X        </a:t>
            </a:r>
            <a:r>
              <a:rPr lang="en-GB" sz="1400" b="1" dirty="0" err="1" smtClean="0">
                <a:solidFill>
                  <a:srgbClr val="FF0000"/>
                </a:solidFill>
                <a:cs typeface="Arial" charset="0"/>
              </a:rPr>
              <a:t>X</a:t>
            </a:r>
            <a:r>
              <a:rPr lang="en-GB" sz="1400" b="1" dirty="0" smtClean="0">
                <a:solidFill>
                  <a:srgbClr val="FF0000"/>
                </a:solidFill>
                <a:cs typeface="Arial" charset="0"/>
              </a:rPr>
              <a:t>         </a:t>
            </a:r>
            <a:r>
              <a:rPr lang="en-GB" sz="1400" b="1" dirty="0" err="1" smtClean="0">
                <a:solidFill>
                  <a:srgbClr val="FF0000"/>
                </a:solidFill>
                <a:cs typeface="Arial" charset="0"/>
              </a:rPr>
              <a:t>X</a:t>
            </a:r>
            <a:r>
              <a:rPr lang="en-GB" sz="1400" b="1" dirty="0" smtClean="0">
                <a:solidFill>
                  <a:srgbClr val="FF0000"/>
                </a:solidFill>
                <a:cs typeface="Arial" charset="0"/>
              </a:rPr>
              <a:t>                   </a:t>
            </a:r>
            <a:r>
              <a:rPr lang="en-GB" sz="1400" b="1" dirty="0" err="1" smtClean="0">
                <a:solidFill>
                  <a:srgbClr val="FF0000"/>
                </a:solidFill>
                <a:cs typeface="Arial" charset="0"/>
              </a:rPr>
              <a:t>X</a:t>
            </a:r>
            <a:r>
              <a:rPr lang="en-GB" sz="1400" b="1" dirty="0" smtClean="0">
                <a:solidFill>
                  <a:srgbClr val="FF0000"/>
                </a:solidFill>
                <a:cs typeface="Arial" charset="0"/>
              </a:rPr>
              <a:t>                     </a:t>
            </a:r>
            <a:r>
              <a:rPr lang="en-GB" sz="1400" b="1" dirty="0" err="1" smtClean="0">
                <a:solidFill>
                  <a:srgbClr val="FF0000"/>
                </a:solidFill>
                <a:cs typeface="Arial" charset="0"/>
              </a:rPr>
              <a:t>X</a:t>
            </a:r>
            <a:endParaRPr lang="en-GB" sz="1400" b="1" dirty="0">
              <a:solidFill>
                <a:srgbClr val="FF0000"/>
              </a:solidFill>
              <a:cs typeface="Arial" charset="0"/>
            </a:endParaRPr>
          </a:p>
        </p:txBody>
      </p:sp>
      <p:sp>
        <p:nvSpPr>
          <p:cNvPr id="31" name="TextBox 82"/>
          <p:cNvSpPr txBox="1">
            <a:spLocks noChangeArrowheads="1"/>
          </p:cNvSpPr>
          <p:nvPr/>
        </p:nvSpPr>
        <p:spPr bwMode="auto">
          <a:xfrm>
            <a:off x="2705131" y="3801680"/>
            <a:ext cx="304800" cy="306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dirty="0" smtClean="0">
                <a:solidFill>
                  <a:srgbClr val="FF0000"/>
                </a:solidFill>
                <a:cs typeface="Arial" charset="0"/>
              </a:rPr>
              <a:t>X</a:t>
            </a:r>
            <a:endParaRPr lang="en-GB" sz="1400" b="1" dirty="0">
              <a:solidFill>
                <a:srgbClr val="FF0000"/>
              </a:solidFill>
              <a:cs typeface="Arial" charset="0"/>
            </a:endParaRPr>
          </a:p>
        </p:txBody>
      </p:sp>
      <p:sp>
        <p:nvSpPr>
          <p:cNvPr id="32" name="TextBox 84"/>
          <p:cNvSpPr txBox="1">
            <a:spLocks noChangeArrowheads="1"/>
          </p:cNvSpPr>
          <p:nvPr/>
        </p:nvSpPr>
        <p:spPr bwMode="auto">
          <a:xfrm>
            <a:off x="2705131" y="4030280"/>
            <a:ext cx="304800"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dirty="0" smtClean="0">
                <a:solidFill>
                  <a:srgbClr val="FF0000"/>
                </a:solidFill>
                <a:cs typeface="Arial" charset="0"/>
              </a:rPr>
              <a:t>X</a:t>
            </a:r>
            <a:endParaRPr lang="en-GB" sz="1400" b="1" dirty="0">
              <a:solidFill>
                <a:srgbClr val="FF0000"/>
              </a:solidFill>
              <a:cs typeface="Arial" charset="0"/>
            </a:endParaRPr>
          </a:p>
        </p:txBody>
      </p:sp>
      <p:sp>
        <p:nvSpPr>
          <p:cNvPr id="33" name="TextBox 87"/>
          <p:cNvSpPr txBox="1">
            <a:spLocks noChangeArrowheads="1"/>
          </p:cNvSpPr>
          <p:nvPr/>
        </p:nvSpPr>
        <p:spPr bwMode="auto">
          <a:xfrm>
            <a:off x="7045356" y="3552442"/>
            <a:ext cx="304800" cy="3063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dirty="0" smtClean="0">
                <a:solidFill>
                  <a:srgbClr val="FF0000"/>
                </a:solidFill>
                <a:cs typeface="Arial" charset="0"/>
              </a:rPr>
              <a:t>X</a:t>
            </a:r>
            <a:endParaRPr lang="en-GB" sz="1400" b="1" dirty="0">
              <a:solidFill>
                <a:srgbClr val="FF0000"/>
              </a:solidFill>
              <a:cs typeface="Arial" charset="0"/>
            </a:endParaRPr>
          </a:p>
        </p:txBody>
      </p:sp>
      <p:sp>
        <p:nvSpPr>
          <p:cNvPr id="34" name="TextBox 88"/>
          <p:cNvSpPr txBox="1">
            <a:spLocks noChangeArrowheads="1"/>
          </p:cNvSpPr>
          <p:nvPr/>
        </p:nvSpPr>
        <p:spPr bwMode="auto">
          <a:xfrm>
            <a:off x="7051706" y="3796917"/>
            <a:ext cx="304800" cy="3079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dirty="0" smtClean="0">
                <a:solidFill>
                  <a:srgbClr val="FF0000"/>
                </a:solidFill>
                <a:cs typeface="Arial" charset="0"/>
              </a:rPr>
              <a:t>X</a:t>
            </a:r>
            <a:endParaRPr lang="en-GB" sz="1400" b="1" dirty="0">
              <a:solidFill>
                <a:srgbClr val="FF0000"/>
              </a:solidFill>
              <a:cs typeface="Arial" charset="0"/>
            </a:endParaRPr>
          </a:p>
        </p:txBody>
      </p:sp>
      <p:sp>
        <p:nvSpPr>
          <p:cNvPr id="35" name="TextBox 89"/>
          <p:cNvSpPr txBox="1">
            <a:spLocks noChangeArrowheads="1"/>
          </p:cNvSpPr>
          <p:nvPr/>
        </p:nvSpPr>
        <p:spPr bwMode="auto">
          <a:xfrm>
            <a:off x="7051706" y="4025517"/>
            <a:ext cx="3048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dirty="0" smtClean="0">
                <a:solidFill>
                  <a:srgbClr val="FF0000"/>
                </a:solidFill>
                <a:cs typeface="Arial" charset="0"/>
              </a:rPr>
              <a:t>X</a:t>
            </a:r>
            <a:endParaRPr lang="en-GB" sz="1400" b="1" dirty="0">
              <a:solidFill>
                <a:srgbClr val="FF0000"/>
              </a:solidFill>
              <a:cs typeface="Arial" charset="0"/>
            </a:endParaRPr>
          </a:p>
        </p:txBody>
      </p:sp>
      <p:cxnSp>
        <p:nvCxnSpPr>
          <p:cNvPr id="36" name="Elbow Connector 35"/>
          <p:cNvCxnSpPr>
            <a:stCxn id="34" idx="3"/>
          </p:cNvCxnSpPr>
          <p:nvPr/>
        </p:nvCxnSpPr>
        <p:spPr>
          <a:xfrm>
            <a:off x="7356506" y="3950905"/>
            <a:ext cx="222250" cy="573950"/>
          </a:xfrm>
          <a:prstGeom prst="bentConnector2">
            <a:avLst/>
          </a:prstGeom>
          <a:ln w="9525" cmpd="sng">
            <a:solidFill>
              <a:srgbClr val="0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7" name="TextBox 75"/>
          <p:cNvSpPr txBox="1">
            <a:spLocks noChangeArrowheads="1"/>
          </p:cNvSpPr>
          <p:nvPr/>
        </p:nvSpPr>
        <p:spPr bwMode="auto">
          <a:xfrm>
            <a:off x="7219169" y="4524855"/>
            <a:ext cx="168668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b="1" dirty="0" smtClean="0">
                <a:cs typeface="Arial" charset="0"/>
              </a:rPr>
              <a:t>Guardant360</a:t>
            </a:r>
          </a:p>
          <a:p>
            <a:pPr eaLnBrk="1" hangingPunct="1"/>
            <a:r>
              <a:rPr lang="en-GB" sz="1400" b="1" dirty="0" smtClean="0">
                <a:cs typeface="Arial" charset="0"/>
              </a:rPr>
              <a:t>IRCC target panel</a:t>
            </a:r>
            <a:endParaRPr lang="en-GB" sz="1400" b="1" dirty="0">
              <a:cs typeface="Arial" charset="0"/>
            </a:endParaRPr>
          </a:p>
        </p:txBody>
      </p:sp>
    </p:spTree>
    <p:extLst>
      <p:ext uri="{BB962C8B-B14F-4D97-AF65-F5344CB8AC3E}">
        <p14:creationId xmlns:p14="http://schemas.microsoft.com/office/powerpoint/2010/main" xmlns="" val="206520364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O-001: </a:t>
            </a:r>
            <a:r>
              <a:rPr lang="en-US" dirty="0"/>
              <a:t>Systematic liquid biopsy identifies novel and heterogeneous mechanisms of acquired resistance in gastrointestinal (GI) cancer patients </a:t>
            </a:r>
            <a:r>
              <a:rPr lang="en-GB" dirty="0"/>
              <a:t>– Parikh A, et al</a:t>
            </a:r>
            <a:endParaRPr lang="en-GB" sz="1800" dirty="0"/>
          </a:p>
        </p:txBody>
      </p:sp>
      <p:sp>
        <p:nvSpPr>
          <p:cNvPr id="3" name="Content Placeholder 2"/>
          <p:cNvSpPr>
            <a:spLocks noGrp="1"/>
          </p:cNvSpPr>
          <p:nvPr>
            <p:ph idx="1"/>
          </p:nvPr>
        </p:nvSpPr>
        <p:spPr>
          <a:xfrm>
            <a:off x="365124" y="1254034"/>
            <a:ext cx="8572215" cy="1465801"/>
          </a:xfrm>
        </p:spPr>
        <p:txBody>
          <a:bodyPr/>
          <a:lstStyle/>
          <a:p>
            <a:pPr marL="0" indent="0">
              <a:buNone/>
            </a:pPr>
            <a:r>
              <a:rPr lang="en-GB" b="1" dirty="0" smtClean="0"/>
              <a:t>Key results</a:t>
            </a:r>
          </a:p>
          <a:p>
            <a:r>
              <a:rPr lang="en-GB" dirty="0" smtClean="0"/>
              <a:t>Mechanism of resistance was identified by liquid biopsy in 80% of patients</a:t>
            </a:r>
            <a:endParaRPr lang="en-GB" dirty="0"/>
          </a:p>
          <a:p>
            <a:r>
              <a:rPr lang="en-GB" dirty="0" smtClean="0"/>
              <a:t>Multiple resistance mechanisms were observed in 41% of patients</a:t>
            </a:r>
          </a:p>
          <a:p>
            <a:r>
              <a:rPr lang="en-GB" dirty="0" smtClean="0"/>
              <a:t>Additional resistance mechanisms were identified by </a:t>
            </a:r>
            <a:r>
              <a:rPr lang="en-GB" dirty="0" err="1" smtClean="0"/>
              <a:t>ctDNA</a:t>
            </a:r>
            <a:r>
              <a:rPr lang="en-GB" dirty="0" smtClean="0"/>
              <a:t> in matched tumour biopsies in 64% of patients</a:t>
            </a:r>
          </a:p>
          <a:p>
            <a:endParaRPr lang="en-GB" dirty="0" smtClean="0"/>
          </a:p>
        </p:txBody>
      </p:sp>
      <p:sp>
        <p:nvSpPr>
          <p:cNvPr id="5" name="Text Placeholder 4"/>
          <p:cNvSpPr>
            <a:spLocks noGrp="1"/>
          </p:cNvSpPr>
          <p:nvPr>
            <p:ph type="body" sz="quarter" idx="11"/>
          </p:nvPr>
        </p:nvSpPr>
        <p:spPr/>
        <p:txBody>
          <a:bodyPr/>
          <a:lstStyle/>
          <a:p>
            <a:r>
              <a:rPr lang="en-GB" dirty="0"/>
              <a:t>Parikh A, et al. Ann </a:t>
            </a:r>
            <a:r>
              <a:rPr lang="en-GB" dirty="0" err="1"/>
              <a:t>Oncol</a:t>
            </a:r>
            <a:r>
              <a:rPr lang="en-GB" dirty="0"/>
              <a:t> 2017; 28 (</a:t>
            </a:r>
            <a:r>
              <a:rPr lang="en-GB" dirty="0" err="1"/>
              <a:t>suppl</a:t>
            </a:r>
            <a:r>
              <a:rPr lang="en-GB" dirty="0"/>
              <a:t> 3): </a:t>
            </a:r>
            <a:r>
              <a:rPr lang="en-GB" dirty="0" err="1"/>
              <a:t>abstr</a:t>
            </a:r>
            <a:r>
              <a:rPr lang="en-GB" dirty="0"/>
              <a:t> O-001</a:t>
            </a:r>
          </a:p>
        </p:txBody>
      </p:sp>
      <p:graphicFrame>
        <p:nvGraphicFramePr>
          <p:cNvPr id="6" name="Chart 5"/>
          <p:cNvGraphicFramePr>
            <a:graphicFrameLocks/>
          </p:cNvGraphicFramePr>
          <p:nvPr>
            <p:extLst>
              <p:ext uri="{D42A27DB-BD31-4B8C-83A1-F6EECF244321}">
                <p14:modId xmlns:p14="http://schemas.microsoft.com/office/powerpoint/2010/main" xmlns="" val="3811406687"/>
              </p:ext>
            </p:extLst>
          </p:nvPr>
        </p:nvGraphicFramePr>
        <p:xfrm>
          <a:off x="0" y="2478767"/>
          <a:ext cx="4572000" cy="3968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xmlns="" val="2746854099"/>
              </p:ext>
            </p:extLst>
          </p:nvPr>
        </p:nvGraphicFramePr>
        <p:xfrm>
          <a:off x="3352800" y="2935967"/>
          <a:ext cx="65532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Right Arrow 7"/>
          <p:cNvSpPr/>
          <p:nvPr/>
        </p:nvSpPr>
        <p:spPr>
          <a:xfrm>
            <a:off x="4231259" y="4396697"/>
            <a:ext cx="609600" cy="533400"/>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1020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O-001: </a:t>
            </a:r>
            <a:r>
              <a:rPr lang="en-US" dirty="0"/>
              <a:t>Systematic liquid biopsy identifies novel and heterogeneous mechanisms of acquired resistance in gastrointestinal (GI) cancer patients </a:t>
            </a:r>
            <a:r>
              <a:rPr lang="en-GB" dirty="0"/>
              <a:t>– Parikh A, et al</a:t>
            </a:r>
            <a:endParaRPr lang="en-GB" sz="1800" dirty="0"/>
          </a:p>
        </p:txBody>
      </p:sp>
      <p:sp>
        <p:nvSpPr>
          <p:cNvPr id="3" name="Content Placeholder 2"/>
          <p:cNvSpPr>
            <a:spLocks noGrp="1"/>
          </p:cNvSpPr>
          <p:nvPr>
            <p:ph idx="1"/>
          </p:nvPr>
        </p:nvSpPr>
        <p:spPr>
          <a:xfrm>
            <a:off x="365124" y="1254035"/>
            <a:ext cx="8413751" cy="2699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a:t>Parikh A, et al. Ann </a:t>
            </a:r>
            <a:r>
              <a:rPr lang="en-GB" dirty="0" err="1"/>
              <a:t>Oncol</a:t>
            </a:r>
            <a:r>
              <a:rPr lang="en-GB" dirty="0"/>
              <a:t> 2017; 28 (</a:t>
            </a:r>
            <a:r>
              <a:rPr lang="en-GB" dirty="0" err="1"/>
              <a:t>suppl</a:t>
            </a:r>
            <a:r>
              <a:rPr lang="en-GB" dirty="0"/>
              <a:t> 3): </a:t>
            </a:r>
            <a:r>
              <a:rPr lang="en-GB" dirty="0" err="1"/>
              <a:t>abstr</a:t>
            </a:r>
            <a:r>
              <a:rPr lang="en-GB" dirty="0"/>
              <a:t> O-001</a:t>
            </a:r>
          </a:p>
        </p:txBody>
      </p:sp>
      <p:grpSp>
        <p:nvGrpSpPr>
          <p:cNvPr id="6" name="Group 1"/>
          <p:cNvGrpSpPr>
            <a:grpSpLocks/>
          </p:cNvGrpSpPr>
          <p:nvPr/>
        </p:nvGrpSpPr>
        <p:grpSpPr bwMode="auto">
          <a:xfrm rot="-5400000">
            <a:off x="2818062" y="1483664"/>
            <a:ext cx="381000" cy="381000"/>
            <a:chOff x="4754563" y="1221501"/>
            <a:chExt cx="381000" cy="381000"/>
          </a:xfrm>
        </p:grpSpPr>
        <p:sp>
          <p:nvSpPr>
            <p:cNvPr id="7" name="Line 28"/>
            <p:cNvSpPr>
              <a:spLocks noChangeShapeType="1"/>
            </p:cNvSpPr>
            <p:nvPr/>
          </p:nvSpPr>
          <p:spPr bwMode="auto">
            <a:xfrm>
              <a:off x="4832350" y="1297701"/>
              <a:ext cx="304800" cy="30480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8" name="Line 29"/>
            <p:cNvSpPr>
              <a:spLocks noChangeShapeType="1"/>
            </p:cNvSpPr>
            <p:nvPr/>
          </p:nvSpPr>
          <p:spPr bwMode="auto">
            <a:xfrm flipV="1">
              <a:off x="4754563" y="1219914"/>
              <a:ext cx="152400" cy="15240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grpSp>
      <p:sp>
        <p:nvSpPr>
          <p:cNvPr id="9" name="Text Box 37"/>
          <p:cNvSpPr txBox="1">
            <a:spLocks noChangeArrowheads="1"/>
          </p:cNvSpPr>
          <p:nvPr/>
        </p:nvSpPr>
        <p:spPr bwMode="auto">
          <a:xfrm>
            <a:off x="3305425" y="1312214"/>
            <a:ext cx="23050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solidFill>
                  <a:srgbClr val="FF0000"/>
                </a:solidFill>
              </a:rPr>
              <a:t>Anti-EGFR antibodies</a:t>
            </a:r>
          </a:p>
        </p:txBody>
      </p:sp>
      <p:sp>
        <p:nvSpPr>
          <p:cNvPr id="10" name="Oval 11"/>
          <p:cNvSpPr>
            <a:spLocks noChangeArrowheads="1"/>
          </p:cNvSpPr>
          <p:nvPr/>
        </p:nvSpPr>
        <p:spPr bwMode="auto">
          <a:xfrm>
            <a:off x="2214741" y="3061639"/>
            <a:ext cx="762000" cy="381000"/>
          </a:xfrm>
          <a:prstGeom prst="ellipse">
            <a:avLst/>
          </a:prstGeom>
          <a:gradFill flip="none" rotWithShape="1">
            <a:gsLst>
              <a:gs pos="44000">
                <a:schemeClr val="accent2">
                  <a:lumMod val="60000"/>
                  <a:lumOff val="40000"/>
                </a:schemeClr>
              </a:gs>
              <a:gs pos="100000">
                <a:srgbClr val="FFFFFF"/>
              </a:gs>
            </a:gsLst>
            <a:path path="circle">
              <a:fillToRect l="100000" t="100000"/>
            </a:path>
            <a:tileRect r="-100000" b="-100000"/>
          </a:gradFill>
          <a:ln w="9525">
            <a:solidFill>
              <a:schemeClr val="accent2">
                <a:lumMod val="60000"/>
                <a:lumOff val="40000"/>
              </a:schemeClr>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1400" b="1">
                <a:solidFill>
                  <a:srgbClr val="000000"/>
                </a:solidFill>
              </a:rPr>
              <a:t>RAS</a:t>
            </a:r>
          </a:p>
        </p:txBody>
      </p:sp>
      <p:sp>
        <p:nvSpPr>
          <p:cNvPr id="11" name="AutoShape 16"/>
          <p:cNvSpPr>
            <a:spLocks noChangeArrowheads="1"/>
          </p:cNvSpPr>
          <p:nvPr/>
        </p:nvSpPr>
        <p:spPr bwMode="auto">
          <a:xfrm>
            <a:off x="1528941" y="4128439"/>
            <a:ext cx="609600" cy="381000"/>
          </a:xfrm>
          <a:prstGeom prst="hexagon">
            <a:avLst>
              <a:gd name="adj" fmla="val 40000"/>
              <a:gd name="vf" fmla="val 115470"/>
            </a:avLst>
          </a:prstGeom>
          <a:gradFill flip="none" rotWithShape="1">
            <a:gsLst>
              <a:gs pos="31000">
                <a:srgbClr val="33CC33"/>
              </a:gs>
              <a:gs pos="100000">
                <a:srgbClr val="FFFFFF"/>
              </a:gs>
            </a:gsLst>
            <a:path path="circle">
              <a:fillToRect t="100000" r="100000"/>
            </a:path>
            <a:tileRect l="-100000" b="-100000"/>
          </a:gradFill>
          <a:ln w="9525">
            <a:solidFill>
              <a:srgbClr val="33CC33"/>
            </a:solidFill>
            <a:miter lim="800000"/>
            <a:headEnd/>
            <a:tailEnd/>
          </a:ln>
          <a:effectLst>
            <a:outerShdw blurRad="50800" dist="38100" dir="2700000" algn="tl" rotWithShape="0">
              <a:srgbClr val="000000">
                <a:alpha val="43000"/>
              </a:srgbClr>
            </a:outerShdw>
          </a:effectLst>
        </p:spPr>
        <p:txBody>
          <a:bodyPr wrap="none" anchor="ctr"/>
          <a:lstStyle/>
          <a:p>
            <a:pPr algn="ctr">
              <a:defRPr/>
            </a:pPr>
            <a:r>
              <a:rPr lang="en-US" sz="1400" b="1" dirty="0">
                <a:solidFill>
                  <a:srgbClr val="000000"/>
                </a:solidFill>
              </a:rPr>
              <a:t>CRAF</a:t>
            </a:r>
          </a:p>
        </p:txBody>
      </p:sp>
      <p:sp>
        <p:nvSpPr>
          <p:cNvPr id="12" name="AutoShape 17"/>
          <p:cNvSpPr>
            <a:spLocks noChangeArrowheads="1"/>
          </p:cNvSpPr>
          <p:nvPr/>
        </p:nvSpPr>
        <p:spPr bwMode="auto">
          <a:xfrm>
            <a:off x="2290941" y="3823639"/>
            <a:ext cx="609600" cy="381000"/>
          </a:xfrm>
          <a:prstGeom prst="hexagon">
            <a:avLst>
              <a:gd name="adj" fmla="val 40000"/>
              <a:gd name="vf" fmla="val 115470"/>
            </a:avLst>
          </a:prstGeom>
          <a:gradFill flip="none" rotWithShape="1">
            <a:gsLst>
              <a:gs pos="31000">
                <a:srgbClr val="33CC33"/>
              </a:gs>
              <a:gs pos="100000">
                <a:srgbClr val="FFFFFF"/>
              </a:gs>
            </a:gsLst>
            <a:path path="circle">
              <a:fillToRect t="100000" r="100000"/>
            </a:path>
            <a:tileRect l="-100000" b="-100000"/>
          </a:gradFill>
          <a:ln w="9525">
            <a:solidFill>
              <a:srgbClr val="33CC33"/>
            </a:solidFill>
            <a:miter lim="800000"/>
            <a:headEnd/>
            <a:tailEnd/>
          </a:ln>
          <a:effectLst>
            <a:outerShdw blurRad="50800" dist="38100" dir="2700000" algn="tl" rotWithShape="0">
              <a:srgbClr val="000000">
                <a:alpha val="43000"/>
              </a:srgbClr>
            </a:outerShdw>
          </a:effectLst>
        </p:spPr>
        <p:txBody>
          <a:bodyPr wrap="none" anchor="ctr"/>
          <a:lstStyle/>
          <a:p>
            <a:pPr algn="ctr">
              <a:defRPr/>
            </a:pPr>
            <a:r>
              <a:rPr lang="en-US" sz="1400" b="1">
                <a:solidFill>
                  <a:srgbClr val="000000"/>
                </a:solidFill>
              </a:rPr>
              <a:t>ARAF</a:t>
            </a:r>
          </a:p>
        </p:txBody>
      </p:sp>
      <p:sp>
        <p:nvSpPr>
          <p:cNvPr id="13" name="AutoShape 18"/>
          <p:cNvSpPr>
            <a:spLocks noChangeArrowheads="1"/>
          </p:cNvSpPr>
          <p:nvPr/>
        </p:nvSpPr>
        <p:spPr bwMode="auto">
          <a:xfrm>
            <a:off x="3052941" y="4128439"/>
            <a:ext cx="609600" cy="381000"/>
          </a:xfrm>
          <a:prstGeom prst="hexagon">
            <a:avLst>
              <a:gd name="adj" fmla="val 40000"/>
              <a:gd name="vf" fmla="val 115470"/>
            </a:avLst>
          </a:prstGeom>
          <a:gradFill flip="none" rotWithShape="1">
            <a:gsLst>
              <a:gs pos="31000">
                <a:srgbClr val="33CC33"/>
              </a:gs>
              <a:gs pos="100000">
                <a:srgbClr val="FFFFFF"/>
              </a:gs>
            </a:gsLst>
            <a:path path="circle">
              <a:fillToRect t="100000" r="100000"/>
            </a:path>
            <a:tileRect l="-100000" b="-100000"/>
          </a:gradFill>
          <a:ln w="9525">
            <a:solidFill>
              <a:srgbClr val="33CC33"/>
            </a:solidFill>
            <a:miter lim="800000"/>
            <a:headEnd/>
            <a:tailEnd/>
          </a:ln>
          <a:effectLst>
            <a:outerShdw blurRad="50800" dist="38100" dir="2700000" algn="tl" rotWithShape="0">
              <a:srgbClr val="000000">
                <a:alpha val="43000"/>
              </a:srgbClr>
            </a:outerShdw>
          </a:effectLst>
        </p:spPr>
        <p:txBody>
          <a:bodyPr wrap="none" anchor="ctr"/>
          <a:lstStyle/>
          <a:p>
            <a:pPr algn="ctr">
              <a:defRPr/>
            </a:pPr>
            <a:r>
              <a:rPr lang="en-US" sz="1400" b="1" dirty="0">
                <a:solidFill>
                  <a:srgbClr val="000000"/>
                </a:solidFill>
              </a:rPr>
              <a:t>BRAF</a:t>
            </a:r>
          </a:p>
        </p:txBody>
      </p:sp>
      <p:sp>
        <p:nvSpPr>
          <p:cNvPr id="14" name="AutoShape 19"/>
          <p:cNvSpPr>
            <a:spLocks noChangeArrowheads="1"/>
          </p:cNvSpPr>
          <p:nvPr/>
        </p:nvSpPr>
        <p:spPr bwMode="auto">
          <a:xfrm>
            <a:off x="2290941" y="5576239"/>
            <a:ext cx="609600" cy="533400"/>
          </a:xfrm>
          <a:prstGeom prst="plus">
            <a:avLst>
              <a:gd name="adj" fmla="val 25000"/>
            </a:avLst>
          </a:prstGeom>
          <a:gradFill flip="none" rotWithShape="1">
            <a:gsLst>
              <a:gs pos="43000">
                <a:srgbClr val="E3BE36"/>
              </a:gs>
              <a:gs pos="100000">
                <a:srgbClr val="FFFFFF"/>
              </a:gs>
            </a:gsLst>
            <a:path path="circle">
              <a:fillToRect l="100000" t="100000"/>
            </a:path>
            <a:tileRect r="-100000" b="-100000"/>
          </a:gradFill>
          <a:ln w="9525">
            <a:solidFill>
              <a:srgbClr val="E3BE36"/>
            </a:solidFill>
            <a:miter lim="800000"/>
            <a:headEnd/>
            <a:tailEnd/>
          </a:ln>
          <a:effectLst>
            <a:outerShdw blurRad="50800" dist="38100" dir="2700000" algn="tl" rotWithShape="0">
              <a:srgbClr val="000000">
                <a:alpha val="43000"/>
              </a:srgbClr>
            </a:outerShdw>
          </a:effectLst>
        </p:spPr>
        <p:txBody>
          <a:bodyPr wrap="none" anchor="ctr"/>
          <a:lstStyle/>
          <a:p>
            <a:pPr algn="ctr">
              <a:defRPr/>
            </a:pPr>
            <a:r>
              <a:rPr lang="en-US" sz="1400" b="1">
                <a:solidFill>
                  <a:srgbClr val="000000"/>
                </a:solidFill>
              </a:rPr>
              <a:t>ERK</a:t>
            </a:r>
          </a:p>
        </p:txBody>
      </p:sp>
      <p:sp>
        <p:nvSpPr>
          <p:cNvPr id="15" name="AutoShape 20"/>
          <p:cNvSpPr>
            <a:spLocks noChangeArrowheads="1"/>
          </p:cNvSpPr>
          <p:nvPr/>
        </p:nvSpPr>
        <p:spPr bwMode="auto">
          <a:xfrm>
            <a:off x="2290941" y="4966639"/>
            <a:ext cx="609600" cy="381000"/>
          </a:xfrm>
          <a:prstGeom prst="roundRect">
            <a:avLst>
              <a:gd name="adj" fmla="val 16667"/>
            </a:avLst>
          </a:prstGeom>
          <a:gradFill flip="none" rotWithShape="1">
            <a:gsLst>
              <a:gs pos="34000">
                <a:srgbClr val="FF6600"/>
              </a:gs>
              <a:gs pos="100000">
                <a:srgbClr val="FFFFFF"/>
              </a:gs>
            </a:gsLst>
            <a:path path="circle">
              <a:fillToRect l="100000" t="100000"/>
            </a:path>
            <a:tileRect r="-100000" b="-100000"/>
          </a:gradFill>
          <a:ln w="9525">
            <a:solidFill>
              <a:srgbClr val="FF6600"/>
            </a:solidFill>
            <a:round/>
            <a:headEnd/>
            <a:tailEnd/>
          </a:ln>
          <a:effectLst>
            <a:outerShdw blurRad="50800" dist="38100" dir="2700000" algn="tl" rotWithShape="0">
              <a:srgbClr val="000000">
                <a:alpha val="43000"/>
              </a:srgbClr>
            </a:outerShdw>
          </a:effectLst>
        </p:spPr>
        <p:txBody>
          <a:bodyPr wrap="none" anchor="ctr"/>
          <a:lstStyle/>
          <a:p>
            <a:pPr algn="ctr">
              <a:defRPr/>
            </a:pPr>
            <a:r>
              <a:rPr lang="en-US" sz="1400" b="1">
                <a:solidFill>
                  <a:srgbClr val="000000"/>
                </a:solidFill>
              </a:rPr>
              <a:t>MEK</a:t>
            </a:r>
          </a:p>
        </p:txBody>
      </p:sp>
      <p:sp>
        <p:nvSpPr>
          <p:cNvPr id="16" name="Line 35"/>
          <p:cNvSpPr>
            <a:spLocks noChangeShapeType="1"/>
          </p:cNvSpPr>
          <p:nvPr/>
        </p:nvSpPr>
        <p:spPr bwMode="auto">
          <a:xfrm>
            <a:off x="2595812" y="6185839"/>
            <a:ext cx="0" cy="15240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17" name="Line 36"/>
          <p:cNvSpPr>
            <a:spLocks noChangeShapeType="1"/>
          </p:cNvSpPr>
          <p:nvPr/>
        </p:nvSpPr>
        <p:spPr bwMode="auto">
          <a:xfrm>
            <a:off x="2595812" y="5423839"/>
            <a:ext cx="0" cy="15240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18" name="Line 37"/>
          <p:cNvSpPr>
            <a:spLocks noChangeShapeType="1"/>
          </p:cNvSpPr>
          <p:nvPr/>
        </p:nvSpPr>
        <p:spPr bwMode="auto">
          <a:xfrm>
            <a:off x="2595812" y="3518839"/>
            <a:ext cx="0" cy="22860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19" name="Line 38"/>
          <p:cNvSpPr>
            <a:spLocks noChangeShapeType="1"/>
          </p:cNvSpPr>
          <p:nvPr/>
        </p:nvSpPr>
        <p:spPr bwMode="auto">
          <a:xfrm flipH="1">
            <a:off x="1910012" y="3518839"/>
            <a:ext cx="533400" cy="45720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20" name="Line 39"/>
          <p:cNvSpPr>
            <a:spLocks noChangeShapeType="1"/>
          </p:cNvSpPr>
          <p:nvPr/>
        </p:nvSpPr>
        <p:spPr bwMode="auto">
          <a:xfrm>
            <a:off x="2748212" y="3518839"/>
            <a:ext cx="533400" cy="45720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21" name="AutoShape 50"/>
          <p:cNvSpPr>
            <a:spLocks noChangeArrowheads="1"/>
          </p:cNvSpPr>
          <p:nvPr/>
        </p:nvSpPr>
        <p:spPr bwMode="auto">
          <a:xfrm>
            <a:off x="2184650" y="4814239"/>
            <a:ext cx="304800" cy="228600"/>
          </a:xfrm>
          <a:prstGeom prst="irregularSeal2">
            <a:avLst/>
          </a:prstGeom>
          <a:solidFill>
            <a:srgbClr val="FF66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22" name="Line 53"/>
          <p:cNvSpPr>
            <a:spLocks noChangeShapeType="1"/>
          </p:cNvSpPr>
          <p:nvPr/>
        </p:nvSpPr>
        <p:spPr bwMode="auto">
          <a:xfrm>
            <a:off x="2595812" y="4280839"/>
            <a:ext cx="0" cy="53340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23" name="Line 54"/>
          <p:cNvSpPr>
            <a:spLocks noChangeShapeType="1"/>
          </p:cNvSpPr>
          <p:nvPr/>
        </p:nvSpPr>
        <p:spPr bwMode="auto">
          <a:xfrm>
            <a:off x="2062412" y="4585639"/>
            <a:ext cx="304800" cy="22860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24" name="Line 55"/>
          <p:cNvSpPr>
            <a:spLocks noChangeShapeType="1"/>
          </p:cNvSpPr>
          <p:nvPr/>
        </p:nvSpPr>
        <p:spPr bwMode="auto">
          <a:xfrm flipH="1">
            <a:off x="2824412" y="4585639"/>
            <a:ext cx="304800" cy="22860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25" name="Line 53"/>
          <p:cNvSpPr>
            <a:spLocks noChangeShapeType="1"/>
          </p:cNvSpPr>
          <p:nvPr/>
        </p:nvSpPr>
        <p:spPr bwMode="auto">
          <a:xfrm>
            <a:off x="2595812" y="2680639"/>
            <a:ext cx="0" cy="30480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pic>
        <p:nvPicPr>
          <p:cNvPr id="26" name="Picture 1"/>
          <p:cNvPicPr>
            <a:picLocks noChangeAspect="1"/>
          </p:cNvPicPr>
          <p:nvPr/>
        </p:nvPicPr>
        <p:blipFill>
          <a:blip r:embed="rId2" cstate="print">
            <a:extLst>
              <a:ext uri="{28A0092B-C50C-407E-A947-70E740481C1C}">
                <a14:useLocalDpi xmlns:a14="http://schemas.microsoft.com/office/drawing/2010/main" xmlns="" val="0"/>
              </a:ext>
            </a:extLst>
          </a:blip>
          <a:srcRect l="21442" t="24133" r="22820" b="24734"/>
          <a:stretch>
            <a:fillRect/>
          </a:stretch>
        </p:blipFill>
        <p:spPr bwMode="auto">
          <a:xfrm>
            <a:off x="2565650" y="1994839"/>
            <a:ext cx="205740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extBox 3"/>
          <p:cNvSpPr txBox="1">
            <a:spLocks noChangeArrowheads="1"/>
          </p:cNvSpPr>
          <p:nvPr/>
        </p:nvSpPr>
        <p:spPr bwMode="auto">
          <a:xfrm>
            <a:off x="2946650" y="2948927"/>
            <a:ext cx="620712"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dirty="0">
                <a:solidFill>
                  <a:srgbClr val="000000"/>
                </a:solidFill>
              </a:rPr>
              <a:t>KRAS</a:t>
            </a:r>
          </a:p>
          <a:p>
            <a:pPr eaLnBrk="1" hangingPunct="1"/>
            <a:r>
              <a:rPr lang="en-US" sz="1200" b="1" dirty="0">
                <a:solidFill>
                  <a:srgbClr val="000000"/>
                </a:solidFill>
              </a:rPr>
              <a:t>NRAS</a:t>
            </a:r>
          </a:p>
          <a:p>
            <a:pPr eaLnBrk="1" hangingPunct="1"/>
            <a:r>
              <a:rPr lang="en-US" sz="1200" b="1" dirty="0">
                <a:solidFill>
                  <a:srgbClr val="000000"/>
                </a:solidFill>
              </a:rPr>
              <a:t>HRAS</a:t>
            </a:r>
          </a:p>
        </p:txBody>
      </p:sp>
      <p:pic>
        <p:nvPicPr>
          <p:cNvPr id="28" name="Picture 53"/>
          <p:cNvPicPr>
            <a:picLocks noChangeAspect="1"/>
          </p:cNvPicPr>
          <p:nvPr/>
        </p:nvPicPr>
        <p:blipFill>
          <a:blip r:embed="rId2" cstate="print">
            <a:extLst>
              <a:ext uri="{28A0092B-C50C-407E-A947-70E740481C1C}">
                <a14:useLocalDpi xmlns:a14="http://schemas.microsoft.com/office/drawing/2010/main" xmlns="" val="0"/>
              </a:ext>
            </a:extLst>
          </a:blip>
          <a:srcRect l="21442" t="24133" r="22820" b="24734"/>
          <a:stretch>
            <a:fillRect/>
          </a:stretch>
        </p:blipFill>
        <p:spPr bwMode="auto">
          <a:xfrm>
            <a:off x="508250" y="1994839"/>
            <a:ext cx="205740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Oval 31"/>
          <p:cNvSpPr>
            <a:spLocks noChangeArrowheads="1"/>
          </p:cNvSpPr>
          <p:nvPr/>
        </p:nvSpPr>
        <p:spPr bwMode="auto">
          <a:xfrm>
            <a:off x="2260779" y="1842439"/>
            <a:ext cx="334962" cy="838200"/>
          </a:xfrm>
          <a:prstGeom prst="ellipse">
            <a:avLst/>
          </a:prstGeom>
          <a:gradFill flip="none" rotWithShape="1">
            <a:gsLst>
              <a:gs pos="48000">
                <a:srgbClr val="7DB6D2"/>
              </a:gs>
              <a:gs pos="100000">
                <a:prstClr val="white"/>
              </a:gs>
            </a:gsLst>
            <a:path path="circle">
              <a:fillToRect l="100000" t="100000"/>
            </a:path>
            <a:tileRect r="-100000" b="-100000"/>
          </a:gradFill>
          <a:ln w="9525">
            <a:solidFill>
              <a:srgbClr val="336699"/>
            </a:solidFill>
            <a:round/>
            <a:headEnd/>
            <a:tailEnd/>
          </a:ln>
          <a:effectLst>
            <a:outerShdw blurRad="50800" dist="38100" dir="2700000" algn="tl" rotWithShape="0">
              <a:srgbClr val="000000">
                <a:alpha val="43000"/>
              </a:srgbClr>
            </a:outerShdw>
          </a:effectLst>
        </p:spPr>
        <p:txBody>
          <a:bodyPr wrap="none" anchor="ctr"/>
          <a:lstStyle/>
          <a:p>
            <a:pPr>
              <a:defRPr/>
            </a:pPr>
            <a:endParaRPr lang="en-US">
              <a:solidFill>
                <a:srgbClr val="000000"/>
              </a:solidFill>
            </a:endParaRPr>
          </a:p>
        </p:txBody>
      </p:sp>
      <p:sp>
        <p:nvSpPr>
          <p:cNvPr id="30" name="Oval 32"/>
          <p:cNvSpPr>
            <a:spLocks noChangeArrowheads="1"/>
          </p:cNvSpPr>
          <p:nvPr/>
        </p:nvSpPr>
        <p:spPr bwMode="auto">
          <a:xfrm>
            <a:off x="2519541" y="1842439"/>
            <a:ext cx="350838" cy="838200"/>
          </a:xfrm>
          <a:prstGeom prst="ellipse">
            <a:avLst/>
          </a:prstGeom>
          <a:gradFill flip="none" rotWithShape="1">
            <a:gsLst>
              <a:gs pos="48000">
                <a:srgbClr val="7DB6D2"/>
              </a:gs>
              <a:gs pos="100000">
                <a:prstClr val="white"/>
              </a:gs>
            </a:gsLst>
            <a:path path="circle">
              <a:fillToRect l="100000" t="100000"/>
            </a:path>
            <a:tileRect r="-100000" b="-100000"/>
          </a:gradFill>
          <a:ln w="9525">
            <a:solidFill>
              <a:srgbClr val="336699"/>
            </a:solidFill>
            <a:round/>
            <a:headEnd/>
            <a:tailEnd/>
          </a:ln>
          <a:effectLst>
            <a:outerShdw blurRad="50800" dist="38100" dir="2700000" algn="tl" rotWithShape="0">
              <a:srgbClr val="000000">
                <a:alpha val="43000"/>
              </a:srgbClr>
            </a:outerShdw>
          </a:effectLst>
        </p:spPr>
        <p:txBody>
          <a:bodyPr wrap="none" anchor="ctr"/>
          <a:lstStyle/>
          <a:p>
            <a:pPr algn="ctr">
              <a:defRPr/>
            </a:pPr>
            <a:endParaRPr lang="en-US">
              <a:solidFill>
                <a:srgbClr val="000000"/>
              </a:solidFill>
            </a:endParaRPr>
          </a:p>
        </p:txBody>
      </p:sp>
      <p:sp>
        <p:nvSpPr>
          <p:cNvPr id="31" name="Text Box 52"/>
          <p:cNvSpPr txBox="1">
            <a:spLocks noChangeArrowheads="1"/>
          </p:cNvSpPr>
          <p:nvPr/>
        </p:nvSpPr>
        <p:spPr bwMode="auto">
          <a:xfrm>
            <a:off x="2261847" y="2101202"/>
            <a:ext cx="68480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smtClean="0">
                <a:solidFill>
                  <a:srgbClr val="000000"/>
                </a:solidFill>
              </a:rPr>
              <a:t>EGFR</a:t>
            </a:r>
            <a:endParaRPr lang="en-US" sz="1400" b="1" dirty="0">
              <a:solidFill>
                <a:srgbClr val="000000"/>
              </a:solidFill>
            </a:endParaRPr>
          </a:p>
        </p:txBody>
      </p:sp>
      <p:sp>
        <p:nvSpPr>
          <p:cNvPr id="32" name="AutoShape 50"/>
          <p:cNvSpPr>
            <a:spLocks noChangeArrowheads="1"/>
          </p:cNvSpPr>
          <p:nvPr/>
        </p:nvSpPr>
        <p:spPr bwMode="auto">
          <a:xfrm>
            <a:off x="2214812" y="2985439"/>
            <a:ext cx="304800" cy="228600"/>
          </a:xfrm>
          <a:prstGeom prst="irregularSeal2">
            <a:avLst/>
          </a:prstGeom>
          <a:solidFill>
            <a:srgbClr val="FF66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33" name="Oval 31"/>
          <p:cNvSpPr>
            <a:spLocks noChangeArrowheads="1"/>
          </p:cNvSpPr>
          <p:nvPr/>
        </p:nvSpPr>
        <p:spPr bwMode="auto">
          <a:xfrm>
            <a:off x="1117850" y="1842439"/>
            <a:ext cx="334962" cy="838200"/>
          </a:xfrm>
          <a:prstGeom prst="ellipse">
            <a:avLst/>
          </a:prstGeom>
          <a:gradFill flip="none" rotWithShape="1">
            <a:gsLst>
              <a:gs pos="48000">
                <a:schemeClr val="accent4">
                  <a:lumMod val="60000"/>
                  <a:lumOff val="40000"/>
                </a:schemeClr>
              </a:gs>
              <a:gs pos="100000">
                <a:prstClr val="white"/>
              </a:gs>
            </a:gsLst>
            <a:path path="circle">
              <a:fillToRect l="100000" t="100000"/>
            </a:path>
            <a:tileRect r="-100000" b="-100000"/>
          </a:gradFill>
          <a:ln w="9525">
            <a:solidFill>
              <a:srgbClr val="336699"/>
            </a:solidFill>
            <a:round/>
            <a:headEnd/>
            <a:tailEnd/>
          </a:ln>
          <a:effectLst>
            <a:outerShdw blurRad="50800" dist="38100" dir="2700000" algn="tl" rotWithShape="0">
              <a:srgbClr val="000000">
                <a:alpha val="43000"/>
              </a:srgbClr>
            </a:outerShdw>
          </a:effectLst>
        </p:spPr>
        <p:txBody>
          <a:bodyPr wrap="none" anchor="ctr"/>
          <a:lstStyle/>
          <a:p>
            <a:pPr>
              <a:defRPr/>
            </a:pPr>
            <a:endParaRPr lang="en-US">
              <a:solidFill>
                <a:srgbClr val="000000"/>
              </a:solidFill>
            </a:endParaRPr>
          </a:p>
        </p:txBody>
      </p:sp>
      <p:sp>
        <p:nvSpPr>
          <p:cNvPr id="34" name="Oval 32"/>
          <p:cNvSpPr>
            <a:spLocks noChangeArrowheads="1"/>
          </p:cNvSpPr>
          <p:nvPr/>
        </p:nvSpPr>
        <p:spPr bwMode="auto">
          <a:xfrm>
            <a:off x="1376612" y="1842439"/>
            <a:ext cx="350838" cy="838200"/>
          </a:xfrm>
          <a:prstGeom prst="ellipse">
            <a:avLst/>
          </a:prstGeom>
          <a:gradFill flip="none" rotWithShape="1">
            <a:gsLst>
              <a:gs pos="48000">
                <a:schemeClr val="accent4">
                  <a:lumMod val="60000"/>
                  <a:lumOff val="40000"/>
                </a:schemeClr>
              </a:gs>
              <a:gs pos="100000">
                <a:prstClr val="white"/>
              </a:gs>
            </a:gsLst>
            <a:path path="circle">
              <a:fillToRect l="100000" t="100000"/>
            </a:path>
            <a:tileRect r="-100000" b="-100000"/>
          </a:gradFill>
          <a:ln w="9525">
            <a:solidFill>
              <a:srgbClr val="336699"/>
            </a:solidFill>
            <a:round/>
            <a:headEnd/>
            <a:tailEnd/>
          </a:ln>
          <a:effectLst>
            <a:outerShdw blurRad="50800" dist="38100" dir="2700000" algn="tl" rotWithShape="0">
              <a:srgbClr val="000000">
                <a:alpha val="43000"/>
              </a:srgbClr>
            </a:outerShdw>
          </a:effectLst>
        </p:spPr>
        <p:txBody>
          <a:bodyPr wrap="none" anchor="ctr"/>
          <a:lstStyle/>
          <a:p>
            <a:pPr algn="ctr">
              <a:defRPr/>
            </a:pPr>
            <a:endParaRPr lang="en-US">
              <a:solidFill>
                <a:srgbClr val="000000"/>
              </a:solidFill>
            </a:endParaRPr>
          </a:p>
        </p:txBody>
      </p:sp>
      <p:sp>
        <p:nvSpPr>
          <p:cNvPr id="35" name="Text Box 52"/>
          <p:cNvSpPr txBox="1">
            <a:spLocks noChangeArrowheads="1"/>
          </p:cNvSpPr>
          <p:nvPr/>
        </p:nvSpPr>
        <p:spPr bwMode="auto">
          <a:xfrm>
            <a:off x="1132208" y="2101202"/>
            <a:ext cx="5492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00"/>
                </a:solidFill>
              </a:rPr>
              <a:t>RTK</a:t>
            </a:r>
          </a:p>
        </p:txBody>
      </p:sp>
      <p:sp>
        <p:nvSpPr>
          <p:cNvPr id="36" name="Line 39"/>
          <p:cNvSpPr>
            <a:spLocks noChangeShapeType="1"/>
          </p:cNvSpPr>
          <p:nvPr/>
        </p:nvSpPr>
        <p:spPr bwMode="auto">
          <a:xfrm>
            <a:off x="1575050" y="2756839"/>
            <a:ext cx="533400" cy="45720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sp>
        <p:nvSpPr>
          <p:cNvPr id="37" name="AutoShape 50"/>
          <p:cNvSpPr>
            <a:spLocks noChangeArrowheads="1"/>
          </p:cNvSpPr>
          <p:nvPr/>
        </p:nvSpPr>
        <p:spPr bwMode="auto">
          <a:xfrm>
            <a:off x="1041650" y="1842439"/>
            <a:ext cx="304800" cy="228600"/>
          </a:xfrm>
          <a:prstGeom prst="irregularSeal2">
            <a:avLst/>
          </a:prstGeom>
          <a:solidFill>
            <a:srgbClr val="FF66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38" name="AutoShape 50"/>
          <p:cNvSpPr>
            <a:spLocks noChangeArrowheads="1"/>
          </p:cNvSpPr>
          <p:nvPr/>
        </p:nvSpPr>
        <p:spPr bwMode="auto">
          <a:xfrm>
            <a:off x="2641850" y="1842439"/>
            <a:ext cx="304800" cy="228600"/>
          </a:xfrm>
          <a:prstGeom prst="irregularSeal2">
            <a:avLst/>
          </a:prstGeom>
          <a:solidFill>
            <a:srgbClr val="FF6600"/>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39" name="Rectangle 8"/>
          <p:cNvSpPr txBox="1">
            <a:spLocks/>
          </p:cNvSpPr>
          <p:nvPr/>
        </p:nvSpPr>
        <p:spPr bwMode="auto">
          <a:xfrm>
            <a:off x="4770120" y="2049780"/>
            <a:ext cx="4343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82563" indent="-182563" eaLnBrk="1" hangingPunct="1">
              <a:spcBef>
                <a:spcPct val="20000"/>
              </a:spcBef>
              <a:buFont typeface="Arial" charset="0"/>
              <a:buChar char="•"/>
            </a:pPr>
            <a:r>
              <a:rPr lang="en-GB" sz="2000" dirty="0" smtClean="0">
                <a:solidFill>
                  <a:srgbClr val="000000"/>
                </a:solidFill>
              </a:rPr>
              <a:t>10 distinct resistance alterations identified across 21 patients</a:t>
            </a:r>
          </a:p>
          <a:p>
            <a:pPr marL="449263" lvl="1" indent="-266700" eaLnBrk="1" hangingPunct="1">
              <a:spcBef>
                <a:spcPct val="20000"/>
              </a:spcBef>
              <a:buFont typeface="Arial" charset="0"/>
              <a:buChar char="•"/>
            </a:pPr>
            <a:r>
              <a:rPr lang="en-GB" sz="2000" dirty="0" smtClean="0">
                <a:solidFill>
                  <a:srgbClr val="000000"/>
                </a:solidFill>
              </a:rPr>
              <a:t>KRAS mutations</a:t>
            </a:r>
          </a:p>
          <a:p>
            <a:pPr marL="449263" lvl="1" indent="-266700" eaLnBrk="1" hangingPunct="1">
              <a:spcBef>
                <a:spcPct val="20000"/>
              </a:spcBef>
              <a:buFont typeface="Arial" charset="0"/>
              <a:buChar char="•"/>
            </a:pPr>
            <a:r>
              <a:rPr lang="en-GB" sz="2000" dirty="0" smtClean="0">
                <a:solidFill>
                  <a:srgbClr val="000000"/>
                </a:solidFill>
              </a:rPr>
              <a:t>KRAS amplification</a:t>
            </a:r>
          </a:p>
          <a:p>
            <a:pPr marL="449263" lvl="1" indent="-266700" eaLnBrk="1" hangingPunct="1">
              <a:spcBef>
                <a:spcPct val="20000"/>
              </a:spcBef>
              <a:buFont typeface="Arial" charset="0"/>
              <a:buChar char="•"/>
            </a:pPr>
            <a:r>
              <a:rPr lang="en-GB" sz="2000" dirty="0" smtClean="0">
                <a:solidFill>
                  <a:srgbClr val="000000"/>
                </a:solidFill>
              </a:rPr>
              <a:t>EGFR ECD mutations</a:t>
            </a:r>
          </a:p>
          <a:p>
            <a:pPr marL="449263" lvl="1" indent="-266700" eaLnBrk="1" hangingPunct="1">
              <a:spcBef>
                <a:spcPct val="20000"/>
              </a:spcBef>
              <a:buFont typeface="Arial" charset="0"/>
              <a:buChar char="•"/>
            </a:pPr>
            <a:r>
              <a:rPr lang="en-GB" sz="2000" dirty="0" smtClean="0">
                <a:solidFill>
                  <a:srgbClr val="000000"/>
                </a:solidFill>
              </a:rPr>
              <a:t>MET amplification</a:t>
            </a:r>
          </a:p>
          <a:p>
            <a:pPr marL="449263" lvl="1" indent="-266700" eaLnBrk="1" hangingPunct="1">
              <a:spcBef>
                <a:spcPct val="20000"/>
              </a:spcBef>
              <a:buFont typeface="Arial" charset="0"/>
              <a:buChar char="•"/>
            </a:pPr>
            <a:r>
              <a:rPr lang="en-GB" sz="2000" dirty="0" smtClean="0">
                <a:solidFill>
                  <a:srgbClr val="000000"/>
                </a:solidFill>
              </a:rPr>
              <a:t>ERBB2 amplification</a:t>
            </a:r>
          </a:p>
          <a:p>
            <a:pPr marL="449263" lvl="1" indent="-266700" eaLnBrk="1" hangingPunct="1">
              <a:spcBef>
                <a:spcPct val="20000"/>
              </a:spcBef>
              <a:buFont typeface="Arial" charset="0"/>
              <a:buChar char="•"/>
            </a:pPr>
            <a:r>
              <a:rPr lang="en-GB" sz="2000" dirty="0" smtClean="0">
                <a:solidFill>
                  <a:srgbClr val="000000"/>
                </a:solidFill>
              </a:rPr>
              <a:t>Novel MEK1 mutation</a:t>
            </a:r>
          </a:p>
          <a:p>
            <a:pPr eaLnBrk="1" hangingPunct="1">
              <a:spcBef>
                <a:spcPct val="20000"/>
              </a:spcBef>
              <a:buFont typeface="Arial" charset="0"/>
              <a:buChar char="•"/>
            </a:pPr>
            <a:endParaRPr lang="en-GB" sz="2000" dirty="0">
              <a:solidFill>
                <a:srgbClr val="000000"/>
              </a:solidFill>
            </a:endParaRPr>
          </a:p>
          <a:p>
            <a:pPr marL="182563" indent="-182563" eaLnBrk="1" hangingPunct="1">
              <a:spcBef>
                <a:spcPct val="20000"/>
              </a:spcBef>
              <a:buFont typeface="Arial" charset="0"/>
              <a:buChar char="•"/>
            </a:pPr>
            <a:r>
              <a:rPr lang="en-GB" sz="2000" dirty="0" smtClean="0">
                <a:solidFill>
                  <a:srgbClr val="000000"/>
                </a:solidFill>
              </a:rPr>
              <a:t>Some patients with </a:t>
            </a:r>
            <a:r>
              <a:rPr lang="en-GB" sz="2000" dirty="0">
                <a:solidFill>
                  <a:srgbClr val="000000"/>
                </a:solidFill>
              </a:rPr>
              <a:t>5</a:t>
            </a:r>
            <a:r>
              <a:rPr lang="en-GB" sz="2000" dirty="0" smtClean="0">
                <a:solidFill>
                  <a:srgbClr val="000000"/>
                </a:solidFill>
              </a:rPr>
              <a:t> or more alterations present in </a:t>
            </a:r>
            <a:r>
              <a:rPr lang="en-GB" sz="2000" dirty="0" err="1" smtClean="0">
                <a:solidFill>
                  <a:srgbClr val="000000"/>
                </a:solidFill>
              </a:rPr>
              <a:t>ctDNA</a:t>
            </a:r>
            <a:endParaRPr lang="en-GB" sz="2000" dirty="0" smtClean="0">
              <a:solidFill>
                <a:srgbClr val="000000"/>
              </a:solidFill>
            </a:endParaRPr>
          </a:p>
          <a:p>
            <a:pPr lvl="1" eaLnBrk="1" hangingPunct="1">
              <a:spcBef>
                <a:spcPct val="20000"/>
              </a:spcBef>
              <a:buFont typeface="Arial" charset="0"/>
              <a:buChar char="•"/>
            </a:pPr>
            <a:endParaRPr lang="en-GB" sz="2000" dirty="0" smtClean="0">
              <a:solidFill>
                <a:srgbClr val="000000"/>
              </a:solidFill>
            </a:endParaRPr>
          </a:p>
          <a:p>
            <a:pPr lvl="1" eaLnBrk="1" hangingPunct="1">
              <a:spcBef>
                <a:spcPct val="20000"/>
              </a:spcBef>
              <a:buFont typeface="Arial" charset="0"/>
              <a:buChar char="•"/>
            </a:pPr>
            <a:endParaRPr lang="en-GB" sz="2000" dirty="0" smtClean="0">
              <a:solidFill>
                <a:srgbClr val="000000"/>
              </a:solidFill>
            </a:endParaRPr>
          </a:p>
        </p:txBody>
      </p:sp>
      <p:sp>
        <p:nvSpPr>
          <p:cNvPr id="41" name="Text Box 34"/>
          <p:cNvSpPr txBox="1">
            <a:spLocks noChangeArrowheads="1"/>
          </p:cNvSpPr>
          <p:nvPr/>
        </p:nvSpPr>
        <p:spPr bwMode="auto">
          <a:xfrm>
            <a:off x="1095125" y="6339205"/>
            <a:ext cx="3007541" cy="307777"/>
          </a:xfrm>
          <a:prstGeom prst="rect">
            <a:avLst/>
          </a:prstGeom>
          <a:noFill/>
          <a:ln w="9525">
            <a:solidFill>
              <a:srgbClr val="043882"/>
            </a:solidFill>
            <a:miter lim="800000"/>
            <a:headEnd/>
            <a:tailEnd/>
          </a:ln>
          <a:effectLst/>
          <a:extLst/>
        </p:spPr>
        <p:txBody>
          <a:bodyPr wrap="none">
            <a:spAutoFit/>
          </a:bodyPr>
          <a:lstStyle/>
          <a:p>
            <a:pPr algn="ctr">
              <a:defRPr/>
            </a:pPr>
            <a:r>
              <a:rPr lang="en-US" sz="1400" b="1" dirty="0">
                <a:solidFill>
                  <a:schemeClr val="bg1"/>
                </a:solidFill>
              </a:rPr>
              <a:t>PROLIFERATION AND SURVIVAL</a:t>
            </a:r>
          </a:p>
        </p:txBody>
      </p:sp>
    </p:spTree>
    <p:extLst>
      <p:ext uri="{BB962C8B-B14F-4D97-AF65-F5344CB8AC3E}">
        <p14:creationId xmlns:p14="http://schemas.microsoft.com/office/powerpoint/2010/main" xmlns="" val="48378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animBg="1"/>
      <p:bldP spid="37" grpId="0" animBg="1"/>
      <p:bldP spid="38" grpId="0" animBg="1"/>
      <p:bldP spid="39"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O-001: </a:t>
            </a:r>
            <a:r>
              <a:rPr lang="en-US" dirty="0"/>
              <a:t>Systematic liquid biopsy identifies novel and heterogeneous mechanisms of acquired resistance in gastrointestinal (GI) cancer patients </a:t>
            </a:r>
            <a:r>
              <a:rPr lang="en-GB" dirty="0"/>
              <a:t>– Parikh A,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b="1" dirty="0" smtClean="0"/>
          </a:p>
        </p:txBody>
      </p:sp>
      <p:sp>
        <p:nvSpPr>
          <p:cNvPr id="5" name="Text Placeholder 4"/>
          <p:cNvSpPr>
            <a:spLocks noGrp="1"/>
          </p:cNvSpPr>
          <p:nvPr>
            <p:ph type="body" sz="quarter" idx="11"/>
          </p:nvPr>
        </p:nvSpPr>
        <p:spPr/>
        <p:txBody>
          <a:bodyPr/>
          <a:lstStyle/>
          <a:p>
            <a:r>
              <a:rPr lang="en-GB" dirty="0"/>
              <a:t>Parikh A, et al. Ann </a:t>
            </a:r>
            <a:r>
              <a:rPr lang="en-GB" dirty="0" err="1"/>
              <a:t>Oncol</a:t>
            </a:r>
            <a:r>
              <a:rPr lang="en-GB" dirty="0"/>
              <a:t> 2017; 28 (</a:t>
            </a:r>
            <a:r>
              <a:rPr lang="en-GB" dirty="0" err="1"/>
              <a:t>suppl</a:t>
            </a:r>
            <a:r>
              <a:rPr lang="en-GB" dirty="0"/>
              <a:t> 3): </a:t>
            </a:r>
            <a:r>
              <a:rPr lang="en-GB" dirty="0" err="1"/>
              <a:t>abstr</a:t>
            </a:r>
            <a:r>
              <a:rPr lang="en-GB" dirty="0"/>
              <a:t> O-001</a:t>
            </a:r>
          </a:p>
        </p:txBody>
      </p:sp>
      <p:graphicFrame>
        <p:nvGraphicFramePr>
          <p:cNvPr id="6" name="Table 5"/>
          <p:cNvGraphicFramePr>
            <a:graphicFrameLocks noGrp="1"/>
          </p:cNvGraphicFramePr>
          <p:nvPr>
            <p:extLst>
              <p:ext uri="{D42A27DB-BD31-4B8C-83A1-F6EECF244321}">
                <p14:modId xmlns:p14="http://schemas.microsoft.com/office/powerpoint/2010/main" xmlns="" val="613916329"/>
              </p:ext>
            </p:extLst>
          </p:nvPr>
        </p:nvGraphicFramePr>
        <p:xfrm>
          <a:off x="4014788" y="5438775"/>
          <a:ext cx="3279528" cy="427038"/>
        </p:xfrm>
        <a:graphic>
          <a:graphicData uri="http://schemas.openxmlformats.org/drawingml/2006/table">
            <a:tbl>
              <a:tblPr firstRow="1" bandRow="1">
                <a:tableStyleId>{5C22544A-7EE6-4342-B048-85BDC9FD1C3A}</a:tableStyleId>
              </a:tblPr>
              <a:tblGrid>
                <a:gridCol w="273294"/>
                <a:gridCol w="273294"/>
                <a:gridCol w="273294"/>
                <a:gridCol w="273294"/>
                <a:gridCol w="273294"/>
                <a:gridCol w="273294"/>
                <a:gridCol w="273294"/>
                <a:gridCol w="273294"/>
                <a:gridCol w="273294"/>
                <a:gridCol w="273294"/>
                <a:gridCol w="273294"/>
                <a:gridCol w="273294"/>
              </a:tblGrid>
              <a:tr h="213519">
                <a:tc>
                  <a:txBody>
                    <a:bodyPr/>
                    <a:lstStyle/>
                    <a:p>
                      <a:endParaRPr lang="en-US" sz="800" dirty="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sz="800" dirty="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sz="800" dirty="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800" dirty="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13519">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sz="80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sz="800" dirty="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sz="800" dirty="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solidFill>
                  </a:tcPr>
                </a:tc>
                <a:tc>
                  <a:txBody>
                    <a:bodyPr/>
                    <a:lstStyle/>
                    <a:p>
                      <a:endParaRPr lang="en-US" sz="800" dirty="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endParaRPr lang="en-US" sz="800" dirty="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endParaRPr lang="en-US" sz="800" dirty="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endParaRPr lang="en-US" sz="800" dirty="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endParaRPr lang="en-US" sz="800" dirty="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endParaRPr lang="en-US" sz="800" dirty="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endParaRPr lang="en-US" sz="800" dirty="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c>
                  <a:txBody>
                    <a:bodyPr/>
                    <a:lstStyle/>
                    <a:p>
                      <a:endParaRPr lang="en-US" sz="800" dirty="0"/>
                    </a:p>
                  </a:txBody>
                  <a:tcPr marL="91436" marR="91436" marT="45754" marB="4575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solidFill>
                  </a:tcPr>
                </a:tc>
              </a:tr>
            </a:tbl>
          </a:graphicData>
        </a:graphic>
      </p:graphicFrame>
      <p:sp>
        <p:nvSpPr>
          <p:cNvPr id="7" name="TextBox 2"/>
          <p:cNvSpPr txBox="1">
            <a:spLocks noChangeArrowheads="1"/>
          </p:cNvSpPr>
          <p:nvPr/>
        </p:nvSpPr>
        <p:spPr bwMode="auto">
          <a:xfrm>
            <a:off x="7302500" y="5395913"/>
            <a:ext cx="11858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cs typeface="Arial" charset="0"/>
              </a:rPr>
              <a:t>Pre-treatment</a:t>
            </a:r>
          </a:p>
        </p:txBody>
      </p:sp>
      <p:sp>
        <p:nvSpPr>
          <p:cNvPr id="8" name="TextBox 3"/>
          <p:cNvSpPr txBox="1">
            <a:spLocks noChangeArrowheads="1"/>
          </p:cNvSpPr>
          <p:nvPr/>
        </p:nvSpPr>
        <p:spPr bwMode="auto">
          <a:xfrm>
            <a:off x="7304088" y="5614988"/>
            <a:ext cx="1458912"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dirty="0">
                <a:cs typeface="Arial" charset="0"/>
              </a:rPr>
              <a:t>Post-progression</a:t>
            </a:r>
          </a:p>
        </p:txBody>
      </p:sp>
      <p:sp>
        <p:nvSpPr>
          <p:cNvPr id="9" name="TextBox 4"/>
          <p:cNvSpPr txBox="1">
            <a:spLocks noChangeArrowheads="1"/>
          </p:cNvSpPr>
          <p:nvPr/>
        </p:nvSpPr>
        <p:spPr bwMode="auto">
          <a:xfrm rot="19376570">
            <a:off x="3913188" y="4919663"/>
            <a:ext cx="1117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cs typeface="Arial" charset="0"/>
              </a:rPr>
              <a:t>BRAF V600E</a:t>
            </a:r>
          </a:p>
        </p:txBody>
      </p:sp>
      <p:sp>
        <p:nvSpPr>
          <p:cNvPr id="10" name="TextBox 5"/>
          <p:cNvSpPr txBox="1">
            <a:spLocks noChangeArrowheads="1"/>
          </p:cNvSpPr>
          <p:nvPr/>
        </p:nvSpPr>
        <p:spPr bwMode="auto">
          <a:xfrm rot="19376570">
            <a:off x="4164013" y="4868863"/>
            <a:ext cx="12446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cs typeface="Arial" charset="0"/>
              </a:rPr>
              <a:t>SMAD4 D351H</a:t>
            </a:r>
          </a:p>
        </p:txBody>
      </p:sp>
      <p:sp>
        <p:nvSpPr>
          <p:cNvPr id="11" name="TextBox 6"/>
          <p:cNvSpPr txBox="1">
            <a:spLocks noChangeArrowheads="1"/>
          </p:cNvSpPr>
          <p:nvPr/>
        </p:nvSpPr>
        <p:spPr bwMode="auto">
          <a:xfrm rot="19376570">
            <a:off x="4514599" y="4909751"/>
            <a:ext cx="100380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dirty="0">
                <a:cs typeface="Arial" charset="0"/>
              </a:rPr>
              <a:t>PTEN </a:t>
            </a:r>
            <a:r>
              <a:rPr lang="en-US" sz="1200" b="1" dirty="0" smtClean="0">
                <a:cs typeface="Arial" charset="0"/>
              </a:rPr>
              <a:t>R233</a:t>
            </a:r>
            <a:endParaRPr lang="en-US" sz="1200" b="1" dirty="0">
              <a:cs typeface="Arial" charset="0"/>
            </a:endParaRPr>
          </a:p>
        </p:txBody>
      </p:sp>
      <p:sp>
        <p:nvSpPr>
          <p:cNvPr id="12" name="TextBox 7"/>
          <p:cNvSpPr txBox="1">
            <a:spLocks noChangeArrowheads="1"/>
          </p:cNvSpPr>
          <p:nvPr/>
        </p:nvSpPr>
        <p:spPr bwMode="auto">
          <a:xfrm rot="19376570">
            <a:off x="4798770" y="4909751"/>
            <a:ext cx="100219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dirty="0">
                <a:cs typeface="Arial" charset="0"/>
              </a:rPr>
              <a:t>APC </a:t>
            </a:r>
            <a:r>
              <a:rPr lang="en-US" sz="1200" b="1" dirty="0" smtClean="0">
                <a:cs typeface="Arial" charset="0"/>
              </a:rPr>
              <a:t>R1450</a:t>
            </a:r>
            <a:endParaRPr lang="en-US" sz="1200" b="1" dirty="0">
              <a:cs typeface="Arial" charset="0"/>
            </a:endParaRPr>
          </a:p>
        </p:txBody>
      </p:sp>
      <p:sp>
        <p:nvSpPr>
          <p:cNvPr id="13" name="TextBox 8"/>
          <p:cNvSpPr txBox="1">
            <a:spLocks noChangeArrowheads="1"/>
          </p:cNvSpPr>
          <p:nvPr/>
        </p:nvSpPr>
        <p:spPr bwMode="auto">
          <a:xfrm rot="19376570">
            <a:off x="5045075" y="4937125"/>
            <a:ext cx="9699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cs typeface="Arial" charset="0"/>
              </a:rPr>
              <a:t>BRAF amp</a:t>
            </a:r>
          </a:p>
        </p:txBody>
      </p:sp>
      <p:sp>
        <p:nvSpPr>
          <p:cNvPr id="14" name="TextBox 10"/>
          <p:cNvSpPr txBox="1">
            <a:spLocks noChangeArrowheads="1"/>
          </p:cNvSpPr>
          <p:nvPr/>
        </p:nvSpPr>
        <p:spPr bwMode="auto">
          <a:xfrm rot="19376570">
            <a:off x="5346969" y="4883150"/>
            <a:ext cx="10668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cs typeface="Arial" charset="0"/>
              </a:rPr>
              <a:t>KRAS Q61H</a:t>
            </a:r>
          </a:p>
        </p:txBody>
      </p:sp>
      <p:sp>
        <p:nvSpPr>
          <p:cNvPr id="15" name="TextBox 11"/>
          <p:cNvSpPr txBox="1">
            <a:spLocks noChangeArrowheads="1"/>
          </p:cNvSpPr>
          <p:nvPr/>
        </p:nvSpPr>
        <p:spPr bwMode="auto">
          <a:xfrm rot="19376570">
            <a:off x="5618431" y="4895850"/>
            <a:ext cx="1065213"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cs typeface="Arial" charset="0"/>
              </a:rPr>
              <a:t>KRAS G12C</a:t>
            </a:r>
          </a:p>
        </p:txBody>
      </p:sp>
      <p:sp>
        <p:nvSpPr>
          <p:cNvPr id="16" name="TextBox 12"/>
          <p:cNvSpPr txBox="1">
            <a:spLocks noChangeArrowheads="1"/>
          </p:cNvSpPr>
          <p:nvPr/>
        </p:nvSpPr>
        <p:spPr bwMode="auto">
          <a:xfrm rot="19376570">
            <a:off x="5897831" y="4910138"/>
            <a:ext cx="10461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cs typeface="Arial" charset="0"/>
              </a:rPr>
              <a:t>KRAS Q61L</a:t>
            </a:r>
          </a:p>
        </p:txBody>
      </p:sp>
      <p:sp>
        <p:nvSpPr>
          <p:cNvPr id="17" name="TextBox 13"/>
          <p:cNvSpPr txBox="1">
            <a:spLocks noChangeArrowheads="1"/>
          </p:cNvSpPr>
          <p:nvPr/>
        </p:nvSpPr>
        <p:spPr bwMode="auto">
          <a:xfrm rot="19376570">
            <a:off x="6172469" y="4895850"/>
            <a:ext cx="1065212"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dirty="0">
                <a:cs typeface="Arial" charset="0"/>
              </a:rPr>
              <a:t>NRAS Q61K</a:t>
            </a:r>
          </a:p>
        </p:txBody>
      </p:sp>
      <p:sp>
        <p:nvSpPr>
          <p:cNvPr id="18" name="TextBox 14"/>
          <p:cNvSpPr txBox="1">
            <a:spLocks noChangeArrowheads="1"/>
          </p:cNvSpPr>
          <p:nvPr/>
        </p:nvSpPr>
        <p:spPr bwMode="auto">
          <a:xfrm rot="19376570">
            <a:off x="6439169" y="4911725"/>
            <a:ext cx="1047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cs typeface="Arial" charset="0"/>
              </a:rPr>
              <a:t>MEK1 K57N</a:t>
            </a:r>
          </a:p>
        </p:txBody>
      </p:sp>
      <p:sp>
        <p:nvSpPr>
          <p:cNvPr id="19" name="TextBox 15"/>
          <p:cNvSpPr txBox="1">
            <a:spLocks noChangeArrowheads="1"/>
          </p:cNvSpPr>
          <p:nvPr/>
        </p:nvSpPr>
        <p:spPr bwMode="auto">
          <a:xfrm rot="19376570">
            <a:off x="6705869" y="4922838"/>
            <a:ext cx="10414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cs typeface="Arial" charset="0"/>
              </a:rPr>
              <a:t>MEK1 K57E</a:t>
            </a:r>
          </a:p>
        </p:txBody>
      </p:sp>
      <p:sp>
        <p:nvSpPr>
          <p:cNvPr id="20" name="TextBox 16"/>
          <p:cNvSpPr txBox="1">
            <a:spLocks noChangeArrowheads="1"/>
          </p:cNvSpPr>
          <p:nvPr/>
        </p:nvSpPr>
        <p:spPr bwMode="auto">
          <a:xfrm rot="19376570">
            <a:off x="6969394" y="4899025"/>
            <a:ext cx="1125537"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b="1">
                <a:cs typeface="Arial" charset="0"/>
              </a:rPr>
              <a:t>MEK2 C125S</a:t>
            </a:r>
          </a:p>
        </p:txBody>
      </p:sp>
      <p:sp>
        <p:nvSpPr>
          <p:cNvPr id="21" name="Left Brace 20"/>
          <p:cNvSpPr/>
          <p:nvPr/>
        </p:nvSpPr>
        <p:spPr>
          <a:xfrm rot="16200000">
            <a:off x="4624388" y="5362575"/>
            <a:ext cx="152400" cy="137160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2" name="TextBox 9"/>
          <p:cNvSpPr txBox="1">
            <a:spLocks noChangeArrowheads="1"/>
          </p:cNvSpPr>
          <p:nvPr/>
        </p:nvSpPr>
        <p:spPr bwMode="auto">
          <a:xfrm>
            <a:off x="3995738" y="6124575"/>
            <a:ext cx="33829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b="1" dirty="0">
                <a:solidFill>
                  <a:srgbClr val="000000"/>
                </a:solidFill>
              </a:rPr>
              <a:t>Identified in single post-progression biopsy</a:t>
            </a:r>
          </a:p>
        </p:txBody>
      </p:sp>
      <p:sp>
        <p:nvSpPr>
          <p:cNvPr id="23" name="TextBox 9"/>
          <p:cNvSpPr txBox="1">
            <a:spLocks noChangeArrowheads="1"/>
          </p:cNvSpPr>
          <p:nvPr/>
        </p:nvSpPr>
        <p:spPr bwMode="auto">
          <a:xfrm>
            <a:off x="261938" y="5434013"/>
            <a:ext cx="3535362"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b="1" dirty="0" smtClean="0">
                <a:solidFill>
                  <a:schemeClr val="accent2"/>
                </a:solidFill>
              </a:rPr>
              <a:t>“Founder” mutations present in initial biopsy</a:t>
            </a:r>
          </a:p>
          <a:p>
            <a:pPr eaLnBrk="1" hangingPunct="1">
              <a:defRPr/>
            </a:pPr>
            <a:r>
              <a:rPr lang="en-US" sz="1200" b="1" dirty="0" smtClean="0">
                <a:solidFill>
                  <a:schemeClr val="accent3"/>
                </a:solidFill>
              </a:rPr>
              <a:t>Resistance mutations detected at progression</a:t>
            </a:r>
            <a:endParaRPr lang="en-US" sz="1200" b="1" dirty="0">
              <a:solidFill>
                <a:schemeClr val="accent3"/>
              </a:solidFill>
            </a:endParaRPr>
          </a:p>
        </p:txBody>
      </p:sp>
      <p:pic>
        <p:nvPicPr>
          <p:cNvPr id="24" name="Picture 2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5888" y="1865278"/>
            <a:ext cx="2971800" cy="214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87688" y="1865278"/>
            <a:ext cx="3048000" cy="213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35688" y="1865278"/>
            <a:ext cx="2932112"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extBox 26"/>
          <p:cNvSpPr txBox="1">
            <a:spLocks noChangeArrowheads="1"/>
          </p:cNvSpPr>
          <p:nvPr/>
        </p:nvSpPr>
        <p:spPr bwMode="auto">
          <a:xfrm>
            <a:off x="1023938" y="3998878"/>
            <a:ext cx="11858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cs typeface="Arial" charset="0"/>
              </a:rPr>
              <a:t>Pre-treatment</a:t>
            </a:r>
          </a:p>
        </p:txBody>
      </p:sp>
      <p:sp>
        <p:nvSpPr>
          <p:cNvPr id="28" name="TextBox 27"/>
          <p:cNvSpPr txBox="1">
            <a:spLocks noChangeArrowheads="1"/>
          </p:cNvSpPr>
          <p:nvPr/>
        </p:nvSpPr>
        <p:spPr bwMode="auto">
          <a:xfrm>
            <a:off x="4129088" y="3998878"/>
            <a:ext cx="9207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dirty="0">
                <a:cs typeface="Arial" charset="0"/>
              </a:rPr>
              <a:t>Response</a:t>
            </a:r>
          </a:p>
        </p:txBody>
      </p:sp>
      <p:sp>
        <p:nvSpPr>
          <p:cNvPr id="29" name="TextBox 28"/>
          <p:cNvSpPr txBox="1">
            <a:spLocks noChangeArrowheads="1"/>
          </p:cNvSpPr>
          <p:nvPr/>
        </p:nvSpPr>
        <p:spPr bwMode="auto">
          <a:xfrm>
            <a:off x="7061200" y="3998878"/>
            <a:ext cx="10826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dirty="0">
                <a:cs typeface="Arial" charset="0"/>
              </a:rPr>
              <a:t>Progression</a:t>
            </a:r>
          </a:p>
        </p:txBody>
      </p:sp>
      <p:sp>
        <p:nvSpPr>
          <p:cNvPr id="30" name="TextBox 29"/>
          <p:cNvSpPr txBox="1">
            <a:spLocks noChangeArrowheads="1"/>
          </p:cNvSpPr>
          <p:nvPr/>
        </p:nvSpPr>
        <p:spPr bwMode="auto">
          <a:xfrm>
            <a:off x="2460625" y="1608103"/>
            <a:ext cx="43402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a:cs typeface="Arial" charset="0"/>
              </a:rPr>
              <a:t>BRAF mutant CRC, dabrafenib, trametinib, panitumumab</a:t>
            </a:r>
          </a:p>
        </p:txBody>
      </p:sp>
      <p:sp>
        <p:nvSpPr>
          <p:cNvPr id="31" name="TextBox 30"/>
          <p:cNvSpPr txBox="1">
            <a:spLocks noChangeArrowheads="1"/>
          </p:cNvSpPr>
          <p:nvPr/>
        </p:nvSpPr>
        <p:spPr bwMode="auto">
          <a:xfrm>
            <a:off x="7408492" y="4288628"/>
            <a:ext cx="165810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200" b="1" dirty="0" smtClean="0">
                <a:cs typeface="Arial" charset="0"/>
              </a:rPr>
              <a:t>(Patient of Jill Allen)</a:t>
            </a:r>
            <a:endParaRPr lang="en-US" sz="1200" b="1" dirty="0">
              <a:cs typeface="Arial" charset="0"/>
            </a:endParaRPr>
          </a:p>
        </p:txBody>
      </p:sp>
    </p:spTree>
    <p:extLst>
      <p:ext uri="{BB962C8B-B14F-4D97-AF65-F5344CB8AC3E}">
        <p14:creationId xmlns:p14="http://schemas.microsoft.com/office/powerpoint/2010/main" xmlns="" val="237937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animBg="1"/>
      <p:bldP spid="22" grpId="0"/>
      <p:bldP spid="23" grpId="0"/>
      <p:bldP spid="27" grpId="0"/>
      <p:bldP spid="28" grpId="0"/>
      <p:bldP spid="29" grpId="0"/>
      <p:bldP spid="30" grpId="0"/>
      <p:bldP spid="31"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O-001: </a:t>
            </a:r>
            <a:r>
              <a:rPr lang="en-US" dirty="0"/>
              <a:t>Systematic liquid biopsy identifies novel and heterogeneous mechanisms of acquired resistance in gastrointestinal (GI) cancer patients </a:t>
            </a:r>
            <a:r>
              <a:rPr lang="en-GB" dirty="0"/>
              <a:t>– Parikh A, et al</a:t>
            </a:r>
          </a:p>
        </p:txBody>
      </p:sp>
      <p:sp>
        <p:nvSpPr>
          <p:cNvPr id="3" name="Content Placeholder 2"/>
          <p:cNvSpPr>
            <a:spLocks noGrp="1"/>
          </p:cNvSpPr>
          <p:nvPr>
            <p:ph idx="1"/>
          </p:nvPr>
        </p:nvSpPr>
        <p:spPr/>
        <p:txBody>
          <a:bodyPr/>
          <a:lstStyle/>
          <a:p>
            <a:pPr marL="0" indent="0">
              <a:buNone/>
            </a:pPr>
            <a:r>
              <a:rPr lang="en-GB" b="1" dirty="0" smtClean="0"/>
              <a:t>Conclusions</a:t>
            </a:r>
          </a:p>
          <a:p>
            <a:r>
              <a:rPr lang="en-GB" b="1" dirty="0" smtClean="0"/>
              <a:t>Analysis of liquid biopsies was used to identify:</a:t>
            </a:r>
          </a:p>
          <a:p>
            <a:pPr lvl="1"/>
            <a:r>
              <a:rPr lang="en-GB" b="1" dirty="0" smtClean="0"/>
              <a:t>Resistance mechanisms across different tumour types and treatments, including several novel ones</a:t>
            </a:r>
          </a:p>
          <a:p>
            <a:pPr lvl="1"/>
            <a:r>
              <a:rPr lang="en-GB" b="1" dirty="0" smtClean="0"/>
              <a:t>Multiple resistance mechanisms occurring simultaneously</a:t>
            </a:r>
          </a:p>
          <a:p>
            <a:pPr lvl="1"/>
            <a:r>
              <a:rPr lang="en-GB" b="1" dirty="0" smtClean="0"/>
              <a:t>Resistance mechanisms that had not been identified by tumour biopsy</a:t>
            </a:r>
          </a:p>
          <a:p>
            <a:r>
              <a:rPr lang="en-GB" b="1" dirty="0" smtClean="0"/>
              <a:t>Liquid biopsies may capture heterogeneity of resistance that single</a:t>
            </a:r>
            <a:r>
              <a:rPr lang="en-GB" b="1" dirty="0"/>
              <a:t> </a:t>
            </a:r>
            <a:r>
              <a:rPr lang="en-GB" b="1" dirty="0" smtClean="0"/>
              <a:t>needle biopsies may fail to detect</a:t>
            </a:r>
          </a:p>
          <a:p>
            <a:r>
              <a:rPr lang="en-GB" b="1" dirty="0" smtClean="0"/>
              <a:t>There may be a role for including liquid biopsy in clinical decision making to help to overcome the heterogeneity of resistance</a:t>
            </a:r>
          </a:p>
          <a:p>
            <a:endParaRPr lang="en-GB" b="1" dirty="0" smtClean="0"/>
          </a:p>
          <a:p>
            <a:pPr marL="0" indent="0">
              <a:buNone/>
            </a:pPr>
            <a:endParaRPr lang="en-GB" dirty="0"/>
          </a:p>
        </p:txBody>
      </p:sp>
      <p:sp>
        <p:nvSpPr>
          <p:cNvPr id="25" name="Text Placeholder 24"/>
          <p:cNvSpPr>
            <a:spLocks noGrp="1"/>
          </p:cNvSpPr>
          <p:nvPr>
            <p:ph type="body" sz="quarter" idx="11"/>
          </p:nvPr>
        </p:nvSpPr>
        <p:spPr/>
        <p:txBody>
          <a:bodyPr/>
          <a:lstStyle/>
          <a:p>
            <a:r>
              <a:rPr lang="en-GB" dirty="0"/>
              <a:t>Parikh A, et al. Ann </a:t>
            </a:r>
            <a:r>
              <a:rPr lang="en-GB" dirty="0" err="1"/>
              <a:t>Oncol</a:t>
            </a:r>
            <a:r>
              <a:rPr lang="en-GB" dirty="0"/>
              <a:t> 2017; 28 (</a:t>
            </a:r>
            <a:r>
              <a:rPr lang="en-GB" dirty="0" err="1"/>
              <a:t>suppl</a:t>
            </a:r>
            <a:r>
              <a:rPr lang="en-GB" dirty="0"/>
              <a:t> 3): </a:t>
            </a:r>
            <a:r>
              <a:rPr lang="en-GB" dirty="0" err="1"/>
              <a:t>abstr</a:t>
            </a:r>
            <a:r>
              <a:rPr lang="en-GB" dirty="0"/>
              <a:t> O-001</a:t>
            </a:r>
          </a:p>
        </p:txBody>
      </p:sp>
    </p:spTree>
    <p:extLst>
      <p:ext uri="{BB962C8B-B14F-4D97-AF65-F5344CB8AC3E}">
        <p14:creationId xmlns:p14="http://schemas.microsoft.com/office/powerpoint/2010/main" xmlns="" val="492494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O-007: Nivolumab monotherapy in patients with advanced gastric of </a:t>
            </a:r>
            <a:r>
              <a:rPr lang="en-GB" dirty="0" err="1" smtClean="0"/>
              <a:t>gastroesophageal</a:t>
            </a:r>
            <a:r>
              <a:rPr lang="en-GB" dirty="0" smtClean="0"/>
              <a:t> junction (GEJ) cancer and 2 or more prior treatment regimens: Sub-analysis of the CheckMate 032 study – </a:t>
            </a:r>
            <a:r>
              <a:rPr lang="en-GB" dirty="0" err="1" smtClean="0"/>
              <a:t>Ott</a:t>
            </a:r>
            <a:r>
              <a:rPr lang="en-GB" dirty="0" smtClean="0"/>
              <a:t> P,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the safety and efficacy of nivolumab in a subset of patients with </a:t>
            </a:r>
            <a:r>
              <a:rPr lang="en-GB" dirty="0"/>
              <a:t>gastric/GEJ cancer and ≥2 prior treatment </a:t>
            </a:r>
            <a:r>
              <a:rPr lang="en-GB" dirty="0" smtClean="0"/>
              <a:t>regimens from the CheckMate 032 study</a:t>
            </a:r>
            <a:endParaRPr lang="en-GB" dirty="0"/>
          </a:p>
        </p:txBody>
      </p:sp>
      <p:sp>
        <p:nvSpPr>
          <p:cNvPr id="4" name="Text Placeholder 3"/>
          <p:cNvSpPr>
            <a:spLocks noGrp="1"/>
          </p:cNvSpPr>
          <p:nvPr>
            <p:ph type="body" sz="quarter" idx="10"/>
          </p:nvPr>
        </p:nvSpPr>
        <p:spPr/>
        <p:txBody>
          <a:bodyPr/>
          <a:lstStyle/>
          <a:p>
            <a:r>
              <a:rPr lang="en-GB" dirty="0" smtClean="0"/>
              <a:t>*Nivolumab + ipilimumab was administered for 4 cycles followed by nivolumab 3 mg/kg IV q2w</a:t>
            </a:r>
            <a:endParaRPr lang="en-GB" dirty="0"/>
          </a:p>
        </p:txBody>
      </p:sp>
      <p:sp>
        <p:nvSpPr>
          <p:cNvPr id="5" name="Text Placeholder 4"/>
          <p:cNvSpPr>
            <a:spLocks noGrp="1"/>
          </p:cNvSpPr>
          <p:nvPr>
            <p:ph type="body" sz="quarter" idx="11"/>
          </p:nvPr>
        </p:nvSpPr>
        <p:spPr/>
        <p:txBody>
          <a:bodyPr/>
          <a:lstStyle/>
          <a:p>
            <a:r>
              <a:rPr lang="en-GB" dirty="0" err="1" smtClean="0"/>
              <a:t>Ott</a:t>
            </a:r>
            <a:r>
              <a:rPr lang="en-GB" dirty="0" smtClean="0"/>
              <a:t> P, </a:t>
            </a:r>
            <a:r>
              <a:rPr lang="en-GB" dirty="0"/>
              <a:t>et al. Ann </a:t>
            </a:r>
            <a:r>
              <a:rPr lang="en-GB" dirty="0" err="1"/>
              <a:t>Oncol</a:t>
            </a:r>
            <a:r>
              <a:rPr lang="en-GB" dirty="0"/>
              <a:t> 2017; 28 (</a:t>
            </a:r>
            <a:r>
              <a:rPr lang="en-GB" dirty="0" err="1"/>
              <a:t>suppl</a:t>
            </a:r>
            <a:r>
              <a:rPr lang="en-GB" dirty="0"/>
              <a:t> 3): </a:t>
            </a:r>
            <a:r>
              <a:rPr lang="en-GB" dirty="0" err="1"/>
              <a:t>abstr</a:t>
            </a:r>
            <a:r>
              <a:rPr lang="en-GB" dirty="0"/>
              <a:t> O-</a:t>
            </a:r>
            <a:r>
              <a:rPr lang="en-GB" dirty="0" smtClean="0"/>
              <a:t>007</a:t>
            </a:r>
            <a:endParaRPr lang="en-GB" dirty="0"/>
          </a:p>
        </p:txBody>
      </p:sp>
      <p:sp>
        <p:nvSpPr>
          <p:cNvPr id="15" name="Rectangle 9"/>
          <p:cNvSpPr txBox="1">
            <a:spLocks noChangeArrowheads="1"/>
          </p:cNvSpPr>
          <p:nvPr/>
        </p:nvSpPr>
        <p:spPr bwMode="auto">
          <a:xfrm>
            <a:off x="365124" y="5257800"/>
            <a:ext cx="2987676" cy="65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ORR per RECIST v1.1</a:t>
            </a:r>
          </a:p>
          <a:p>
            <a:endParaRPr lang="en-GB" dirty="0" smtClean="0"/>
          </a:p>
        </p:txBody>
      </p:sp>
      <p:sp>
        <p:nvSpPr>
          <p:cNvPr id="16" name="Content Placeholder 26"/>
          <p:cNvSpPr txBox="1">
            <a:spLocks/>
          </p:cNvSpPr>
          <p:nvPr/>
        </p:nvSpPr>
        <p:spPr>
          <a:xfrm>
            <a:off x="4518660" y="5257800"/>
            <a:ext cx="3558683" cy="6581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Safety, OS, PFS, TTR, </a:t>
            </a:r>
            <a:r>
              <a:rPr lang="en-GB" dirty="0" err="1" smtClean="0"/>
              <a:t>DoR</a:t>
            </a:r>
            <a:endParaRPr lang="en-GB" dirty="0" smtClean="0"/>
          </a:p>
        </p:txBody>
      </p:sp>
      <p:cxnSp>
        <p:nvCxnSpPr>
          <p:cNvPr id="9" name="AutoShape 15"/>
          <p:cNvCxnSpPr>
            <a:cxnSpLocks noChangeShapeType="1"/>
            <a:endCxn id="20" idx="1"/>
          </p:cNvCxnSpPr>
          <p:nvPr/>
        </p:nvCxnSpPr>
        <p:spPr bwMode="auto">
          <a:xfrm rot="5400000" flipH="1" flipV="1">
            <a:off x="3061644" y="2955461"/>
            <a:ext cx="1295444" cy="654257"/>
          </a:xfrm>
          <a:prstGeom prst="bentConnector2">
            <a:avLst/>
          </a:prstGeom>
          <a:noFill/>
          <a:ln w="57150">
            <a:solidFill>
              <a:schemeClr val="bg2">
                <a:lumMod val="60000"/>
                <a:lumOff val="40000"/>
              </a:schemeClr>
            </a:solidFill>
            <a:round/>
            <a:headEnd/>
            <a:tailEnd type="triangle" w="med" len="med"/>
          </a:ln>
        </p:spPr>
      </p:cxnSp>
      <p:cxnSp>
        <p:nvCxnSpPr>
          <p:cNvPr id="10" name="AutoShape 16"/>
          <p:cNvCxnSpPr>
            <a:cxnSpLocks noChangeShapeType="1"/>
          </p:cNvCxnSpPr>
          <p:nvPr/>
        </p:nvCxnSpPr>
        <p:spPr bwMode="auto">
          <a:xfrm rot="16200000" flipH="1">
            <a:off x="3359696" y="3875403"/>
            <a:ext cx="691519" cy="640913"/>
          </a:xfrm>
          <a:prstGeom prst="bentConnector2">
            <a:avLst/>
          </a:prstGeom>
          <a:noFill/>
          <a:ln w="57150">
            <a:solidFill>
              <a:schemeClr val="bg2">
                <a:lumMod val="60000"/>
                <a:lumOff val="40000"/>
              </a:schemeClr>
            </a:solidFill>
            <a:round/>
            <a:headEnd/>
            <a:tailEnd type="triangle" w="med" len="med"/>
          </a:ln>
        </p:spPr>
      </p:cxnSp>
      <p:sp>
        <p:nvSpPr>
          <p:cNvPr id="13" name="Content Placeholder 26"/>
          <p:cNvSpPr txBox="1">
            <a:spLocks/>
          </p:cNvSpPr>
          <p:nvPr/>
        </p:nvSpPr>
        <p:spPr bwMode="auto">
          <a:xfrm>
            <a:off x="279615" y="4570990"/>
            <a:ext cx="3450174" cy="892175"/>
          </a:xfrm>
          <a:prstGeom prst="rect">
            <a:avLst/>
          </a:prstGeom>
          <a:noFill/>
          <a:ln w="9525">
            <a:noFill/>
            <a:miter lim="800000"/>
            <a:headEnd/>
            <a:tailEnd/>
          </a:ln>
        </p:spPr>
        <p:txBody>
          <a:bodyPr/>
          <a:lstStyle/>
          <a:p>
            <a:pPr marL="190500" indent="-190500">
              <a:spcBef>
                <a:spcPts val="0"/>
              </a:spcBef>
              <a:spcAft>
                <a:spcPts val="400"/>
              </a:spcAft>
              <a:defRPr/>
            </a:pPr>
            <a:r>
              <a:rPr lang="en-GB" sz="1600" b="1" dirty="0" smtClean="0">
                <a:solidFill>
                  <a:srgbClr val="043882"/>
                </a:solidFill>
                <a:latin typeface="Arial"/>
              </a:rPr>
              <a:t>Median follow-up: </a:t>
            </a:r>
            <a:r>
              <a:rPr lang="en-GB" sz="1600" dirty="0" smtClean="0">
                <a:solidFill>
                  <a:srgbClr val="043882"/>
                </a:solidFill>
                <a:latin typeface="Arial"/>
              </a:rPr>
              <a:t>20 months</a:t>
            </a:r>
          </a:p>
          <a:p>
            <a:pPr marL="190500" indent="-190500">
              <a:spcBef>
                <a:spcPts val="0"/>
              </a:spcBef>
              <a:spcAft>
                <a:spcPts val="400"/>
              </a:spcAft>
              <a:defRPr/>
            </a:pPr>
            <a:r>
              <a:rPr lang="en-GB" sz="1600" b="1" dirty="0" smtClean="0">
                <a:solidFill>
                  <a:srgbClr val="043882"/>
                </a:solidFill>
                <a:latin typeface="Arial"/>
              </a:rPr>
              <a:t>OS median follow-up: </a:t>
            </a:r>
            <a:r>
              <a:rPr lang="en-GB" sz="1600" dirty="0" smtClean="0">
                <a:solidFill>
                  <a:srgbClr val="043882"/>
                </a:solidFill>
                <a:latin typeface="Arial"/>
              </a:rPr>
              <a:t>28 months</a:t>
            </a:r>
            <a:endParaRPr lang="en-GB" sz="1600" dirty="0">
              <a:solidFill>
                <a:srgbClr val="043882"/>
              </a:solidFill>
              <a:latin typeface="Arial"/>
            </a:endParaRPr>
          </a:p>
        </p:txBody>
      </p:sp>
      <p:cxnSp>
        <p:nvCxnSpPr>
          <p:cNvPr id="18" name="AutoShape 21"/>
          <p:cNvCxnSpPr>
            <a:cxnSpLocks noChangeShapeType="1"/>
            <a:stCxn id="20" idx="3"/>
            <a:endCxn id="29" idx="1"/>
          </p:cNvCxnSpPr>
          <p:nvPr/>
        </p:nvCxnSpPr>
        <p:spPr bwMode="auto">
          <a:xfrm>
            <a:off x="6525262" y="2634867"/>
            <a:ext cx="386221" cy="0"/>
          </a:xfrm>
          <a:prstGeom prst="straightConnector1">
            <a:avLst/>
          </a:prstGeom>
          <a:noFill/>
          <a:ln w="57150">
            <a:solidFill>
              <a:schemeClr val="bg2">
                <a:lumMod val="60000"/>
                <a:lumOff val="40000"/>
              </a:schemeClr>
            </a:solidFill>
            <a:round/>
            <a:headEnd/>
            <a:tailEnd type="none" w="med" len="med"/>
          </a:ln>
        </p:spPr>
      </p:cxnSp>
      <p:sp>
        <p:nvSpPr>
          <p:cNvPr id="19" name="AutoShape 12"/>
          <p:cNvSpPr>
            <a:spLocks noChangeArrowheads="1"/>
          </p:cNvSpPr>
          <p:nvPr/>
        </p:nvSpPr>
        <p:spPr bwMode="auto">
          <a:xfrm>
            <a:off x="4036495" y="4131252"/>
            <a:ext cx="248729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a:solidFill>
                  <a:srgbClr val="4D4D4D"/>
                </a:solidFill>
                <a:ea typeface="SimSun" pitchFamily="2" charset="-122"/>
              </a:rPr>
              <a:t>Nivolumab </a:t>
            </a:r>
            <a:r>
              <a:rPr lang="en-GB" altLang="zh-CN" sz="1400" dirty="0" smtClean="0">
                <a:solidFill>
                  <a:srgbClr val="4D4D4D"/>
                </a:solidFill>
                <a:ea typeface="SimSun" pitchFamily="2" charset="-122"/>
              </a:rPr>
              <a:t>3 </a:t>
            </a:r>
            <a:r>
              <a:rPr lang="en-GB" altLang="zh-CN" sz="1400" dirty="0">
                <a:solidFill>
                  <a:srgbClr val="4D4D4D"/>
                </a:solidFill>
                <a:ea typeface="SimSun" pitchFamily="2" charset="-122"/>
              </a:rPr>
              <a:t>mg/kg + </a:t>
            </a:r>
            <a:r>
              <a:rPr lang="en-GB" altLang="zh-CN" sz="1400" dirty="0" smtClean="0">
                <a:solidFill>
                  <a:srgbClr val="4D4D4D"/>
                </a:solidFill>
                <a:ea typeface="SimSun" pitchFamily="2" charset="-122"/>
              </a:rPr>
              <a:t>ipilimumab 1 </a:t>
            </a:r>
            <a:r>
              <a:rPr lang="en-GB" altLang="zh-CN" sz="1400" dirty="0">
                <a:solidFill>
                  <a:srgbClr val="4D4D4D"/>
                </a:solidFill>
                <a:ea typeface="SimSun" pitchFamily="2" charset="-122"/>
              </a:rPr>
              <a:t>mg/kg </a:t>
            </a:r>
            <a:r>
              <a:rPr lang="en-GB" altLang="zh-CN" sz="1400" dirty="0" smtClean="0">
                <a:solidFill>
                  <a:srgbClr val="4D4D4D"/>
                </a:solidFill>
                <a:ea typeface="SimSun" pitchFamily="2" charset="-122"/>
              </a:rPr>
              <a:t>IV q3w*</a:t>
            </a:r>
            <a:endParaRPr lang="en-GB" altLang="zh-CN" sz="1400" dirty="0">
              <a:solidFill>
                <a:srgbClr val="4D4D4D"/>
              </a:solidFill>
              <a:ea typeface="SimSun" pitchFamily="2" charset="-122"/>
            </a:endParaRPr>
          </a:p>
          <a:p>
            <a:pPr algn="ctr" defTabSz="892175" eaLnBrk="0" hangingPunct="0"/>
            <a:r>
              <a:rPr lang="en-GB" altLang="zh-CN" sz="1400" dirty="0" smtClean="0">
                <a:solidFill>
                  <a:srgbClr val="4D4D4D"/>
                </a:solidFill>
                <a:ea typeface="SimSun" pitchFamily="2" charset="-122"/>
              </a:rPr>
              <a:t>(n=52)</a:t>
            </a:r>
            <a:endParaRPr lang="en-GB" altLang="zh-CN" sz="1400" dirty="0">
              <a:solidFill>
                <a:srgbClr val="4D4D4D"/>
              </a:solidFill>
              <a:ea typeface="SimSun" pitchFamily="2" charset="-122"/>
            </a:endParaRPr>
          </a:p>
        </p:txBody>
      </p:sp>
      <p:sp>
        <p:nvSpPr>
          <p:cNvPr id="20" name="AutoShape 8"/>
          <p:cNvSpPr>
            <a:spLocks noChangeArrowheads="1"/>
          </p:cNvSpPr>
          <p:nvPr/>
        </p:nvSpPr>
        <p:spPr bwMode="auto">
          <a:xfrm>
            <a:off x="4036495" y="2224498"/>
            <a:ext cx="2488767"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Nivolumab 3 mg/kg IV q2w</a:t>
            </a:r>
            <a:endParaRPr lang="en-GB" altLang="zh-CN" sz="1400" dirty="0">
              <a:solidFill>
                <a:srgbClr val="FFFFFF"/>
              </a:solidFill>
              <a:ea typeface="SimSun" pitchFamily="2" charset="-122"/>
            </a:endParaRPr>
          </a:p>
          <a:p>
            <a:pPr algn="ctr" defTabSz="892175" eaLnBrk="0" hangingPunct="0"/>
            <a:r>
              <a:rPr lang="en-GB" altLang="zh-CN" sz="1400" dirty="0" smtClean="0">
                <a:solidFill>
                  <a:srgbClr val="FFFFFF"/>
                </a:solidFill>
                <a:ea typeface="SimSun" pitchFamily="2" charset="-122"/>
              </a:rPr>
              <a:t>(n=59)</a:t>
            </a:r>
            <a:endParaRPr lang="en-GB" altLang="zh-CN" sz="1400" dirty="0">
              <a:solidFill>
                <a:srgbClr val="FFFFFF"/>
              </a:solidFill>
              <a:ea typeface="SimSun" pitchFamily="2" charset="-122"/>
            </a:endParaRPr>
          </a:p>
        </p:txBody>
      </p:sp>
      <p:sp>
        <p:nvSpPr>
          <p:cNvPr id="21" name="AutoShape 9"/>
          <p:cNvSpPr>
            <a:spLocks noChangeArrowheads="1"/>
          </p:cNvSpPr>
          <p:nvPr/>
        </p:nvSpPr>
        <p:spPr bwMode="auto">
          <a:xfrm>
            <a:off x="378493" y="2762576"/>
            <a:ext cx="2763086" cy="16409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4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Advanced/metastatic OG cancer</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Progression on ≥1 prior CT </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Western population</a:t>
            </a:r>
          </a:p>
          <a:p>
            <a:pPr marL="292100" indent="-292100" defTabSz="892175" eaLnBrk="0" hangingPunct="0">
              <a:spcAft>
                <a:spcPct val="30000"/>
              </a:spcAft>
              <a:buFont typeface="Wingdings" pitchFamily="2" charset="2"/>
              <a:buNone/>
            </a:pPr>
            <a:r>
              <a:rPr lang="en-GB" altLang="zh-CN" sz="1400" dirty="0" smtClean="0">
                <a:solidFill>
                  <a:srgbClr val="FFFFFF"/>
                </a:solidFill>
                <a:ea typeface="SimSun" pitchFamily="2" charset="-122"/>
              </a:rPr>
              <a:t>(n=160)</a:t>
            </a:r>
            <a:endParaRPr lang="en-GB" altLang="zh-CN" sz="1400" dirty="0">
              <a:solidFill>
                <a:srgbClr val="FFFFFF"/>
              </a:solidFill>
              <a:ea typeface="SimSun" pitchFamily="2" charset="-122"/>
            </a:endParaRPr>
          </a:p>
        </p:txBody>
      </p:sp>
      <p:sp>
        <p:nvSpPr>
          <p:cNvPr id="24" name="AutoShape 8"/>
          <p:cNvSpPr>
            <a:spLocks noChangeArrowheads="1"/>
          </p:cNvSpPr>
          <p:nvPr/>
        </p:nvSpPr>
        <p:spPr bwMode="auto">
          <a:xfrm>
            <a:off x="4036495" y="3173196"/>
            <a:ext cx="2488767"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Nivolumab 1 mg/kg +</a:t>
            </a:r>
            <a:r>
              <a:rPr lang="en-GB" altLang="zh-CN" sz="1400" dirty="0">
                <a:solidFill>
                  <a:srgbClr val="4D4D4D"/>
                </a:solidFill>
                <a:ea typeface="SimSun" pitchFamily="2" charset="-122"/>
              </a:rPr>
              <a:t> </a:t>
            </a:r>
            <a:r>
              <a:rPr lang="en-GB" altLang="zh-CN" sz="1400" dirty="0" smtClean="0">
                <a:solidFill>
                  <a:srgbClr val="4D4D4D"/>
                </a:solidFill>
                <a:ea typeface="SimSun" pitchFamily="2" charset="-122"/>
              </a:rPr>
              <a:t>ipilimumab 3 mg/kg IV q3w*</a:t>
            </a:r>
            <a:endParaRPr lang="en-GB" altLang="zh-CN" sz="1400" dirty="0">
              <a:solidFill>
                <a:srgbClr val="4D4D4D"/>
              </a:solidFill>
              <a:ea typeface="SimSun" pitchFamily="2" charset="-122"/>
            </a:endParaRPr>
          </a:p>
          <a:p>
            <a:pPr algn="ctr" defTabSz="892175" eaLnBrk="0" hangingPunct="0"/>
            <a:r>
              <a:rPr lang="en-GB" altLang="zh-CN" sz="1400" dirty="0" smtClean="0">
                <a:solidFill>
                  <a:srgbClr val="4D4D4D"/>
                </a:solidFill>
                <a:ea typeface="SimSun" pitchFamily="2" charset="-122"/>
              </a:rPr>
              <a:t>(n=49)</a:t>
            </a:r>
            <a:endParaRPr lang="en-GB" altLang="zh-CN" sz="1400" dirty="0">
              <a:solidFill>
                <a:srgbClr val="4D4D4D"/>
              </a:solidFill>
              <a:ea typeface="SimSun" pitchFamily="2" charset="-122"/>
            </a:endParaRPr>
          </a:p>
        </p:txBody>
      </p:sp>
      <p:cxnSp>
        <p:nvCxnSpPr>
          <p:cNvPr id="25" name="AutoShape 19"/>
          <p:cNvCxnSpPr>
            <a:cxnSpLocks noChangeShapeType="1"/>
            <a:stCxn id="21" idx="3"/>
            <a:endCxn id="24" idx="1"/>
          </p:cNvCxnSpPr>
          <p:nvPr/>
        </p:nvCxnSpPr>
        <p:spPr bwMode="auto">
          <a:xfrm>
            <a:off x="3141579" y="3583057"/>
            <a:ext cx="894916" cy="508"/>
          </a:xfrm>
          <a:prstGeom prst="straightConnector1">
            <a:avLst/>
          </a:prstGeom>
          <a:noFill/>
          <a:ln w="57150">
            <a:solidFill>
              <a:schemeClr val="bg2">
                <a:lumMod val="60000"/>
                <a:lumOff val="40000"/>
              </a:schemeClr>
            </a:solidFill>
            <a:round/>
            <a:headEnd/>
            <a:tailEnd type="triangle" w="med" len="med"/>
          </a:ln>
        </p:spPr>
      </p:cxnSp>
      <p:sp>
        <p:nvSpPr>
          <p:cNvPr id="29" name="AutoShape 8"/>
          <p:cNvSpPr>
            <a:spLocks noChangeArrowheads="1"/>
          </p:cNvSpPr>
          <p:nvPr/>
        </p:nvSpPr>
        <p:spPr bwMode="auto">
          <a:xfrm>
            <a:off x="6911483" y="2224498"/>
            <a:ext cx="2085464"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a:solidFill>
                  <a:srgbClr val="FFFFFF"/>
                </a:solidFill>
                <a:ea typeface="SimSun" pitchFamily="2" charset="-122"/>
              </a:rPr>
              <a:t>G</a:t>
            </a:r>
            <a:r>
              <a:rPr lang="en-GB" altLang="zh-CN" sz="1400" dirty="0" smtClean="0">
                <a:solidFill>
                  <a:srgbClr val="FFFFFF"/>
                </a:solidFill>
                <a:ea typeface="SimSun" pitchFamily="2" charset="-122"/>
              </a:rPr>
              <a:t>astric/GEJ and </a:t>
            </a:r>
          </a:p>
          <a:p>
            <a:pPr algn="ctr" defTabSz="892175" eaLnBrk="0" hangingPunct="0"/>
            <a:r>
              <a:rPr lang="en-GB" altLang="zh-CN" sz="1400" dirty="0" smtClean="0">
                <a:solidFill>
                  <a:srgbClr val="FFFFFF"/>
                </a:solidFill>
                <a:ea typeface="SimSun" pitchFamily="2" charset="-122"/>
              </a:rPr>
              <a:t>≥2 prior treatments</a:t>
            </a:r>
            <a:endParaRPr lang="en-GB" altLang="zh-CN" sz="1400" dirty="0">
              <a:solidFill>
                <a:srgbClr val="FFFFFF"/>
              </a:solidFill>
              <a:ea typeface="SimSun" pitchFamily="2" charset="-122"/>
            </a:endParaRPr>
          </a:p>
          <a:p>
            <a:pPr algn="ctr" defTabSz="892175" eaLnBrk="0" hangingPunct="0"/>
            <a:r>
              <a:rPr lang="en-GB" altLang="zh-CN" sz="1400" dirty="0" smtClean="0">
                <a:solidFill>
                  <a:srgbClr val="FFFFFF"/>
                </a:solidFill>
                <a:ea typeface="SimSun" pitchFamily="2" charset="-122"/>
              </a:rPr>
              <a:t>(n=42)</a:t>
            </a:r>
            <a:endParaRPr lang="en-GB" altLang="zh-CN" sz="1400" dirty="0">
              <a:solidFill>
                <a:srgbClr val="FFFFFF"/>
              </a:solidFill>
              <a:ea typeface="SimSun" pitchFamily="2" charset="-122"/>
            </a:endParaRPr>
          </a:p>
        </p:txBody>
      </p:sp>
    </p:spTree>
    <p:extLst>
      <p:ext uri="{BB962C8B-B14F-4D97-AF65-F5344CB8AC3E}">
        <p14:creationId xmlns:p14="http://schemas.microsoft.com/office/powerpoint/2010/main" xmlns="" val="2065203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O-007: </a:t>
            </a:r>
            <a:r>
              <a:rPr lang="en-US" dirty="0" err="1"/>
              <a:t>Nivolumab</a:t>
            </a:r>
            <a:r>
              <a:rPr lang="en-US" dirty="0"/>
              <a:t> </a:t>
            </a:r>
            <a:r>
              <a:rPr lang="en-US" dirty="0" err="1"/>
              <a:t>monotherapy</a:t>
            </a:r>
            <a:r>
              <a:rPr lang="en-US" dirty="0"/>
              <a:t> in patients with advanced gastric of </a:t>
            </a:r>
            <a:r>
              <a:rPr lang="en-US" dirty="0" err="1"/>
              <a:t>gastroesophageal</a:t>
            </a:r>
            <a:r>
              <a:rPr lang="en-US" dirty="0"/>
              <a:t> junction (GEJ) cancer and 2 or more prior treatment regimens: Sub-analysis of the </a:t>
            </a:r>
            <a:r>
              <a:rPr lang="en-US" dirty="0" err="1"/>
              <a:t>CheckMate</a:t>
            </a:r>
            <a:r>
              <a:rPr lang="en-US" dirty="0"/>
              <a:t> 032 study </a:t>
            </a:r>
            <a:r>
              <a:rPr lang="en-GB" dirty="0"/>
              <a:t>– </a:t>
            </a:r>
            <a:r>
              <a:rPr lang="en-GB" dirty="0" err="1"/>
              <a:t>Ott</a:t>
            </a:r>
            <a:r>
              <a:rPr lang="en-GB" dirty="0"/>
              <a:t> P, et al</a:t>
            </a:r>
            <a:endParaRPr lang="en-GB" sz="1800" dirty="0"/>
          </a:p>
        </p:txBody>
      </p:sp>
      <p:sp>
        <p:nvSpPr>
          <p:cNvPr id="3" name="Content Placeholder 2"/>
          <p:cNvSpPr>
            <a:spLocks noGrp="1"/>
          </p:cNvSpPr>
          <p:nvPr>
            <p:ph idx="1"/>
          </p:nvPr>
        </p:nvSpPr>
        <p:spPr>
          <a:xfrm>
            <a:off x="365124" y="1254035"/>
            <a:ext cx="8413751" cy="498565"/>
          </a:xfrm>
        </p:spPr>
        <p:txBody>
          <a:bodyPr/>
          <a:lstStyle/>
          <a:p>
            <a:pPr marL="0" indent="0">
              <a:buNone/>
            </a:pPr>
            <a:r>
              <a:rPr lang="en-GB" b="1" dirty="0" smtClean="0"/>
              <a:t>Key results</a:t>
            </a:r>
          </a:p>
          <a:p>
            <a:endParaRPr lang="en-GB" dirty="0"/>
          </a:p>
        </p:txBody>
      </p:sp>
      <p:sp>
        <p:nvSpPr>
          <p:cNvPr id="4" name="Text Placeholder 3"/>
          <p:cNvSpPr>
            <a:spLocks noGrp="1"/>
          </p:cNvSpPr>
          <p:nvPr>
            <p:ph type="body" sz="quarter" idx="10"/>
          </p:nvPr>
        </p:nvSpPr>
        <p:spPr/>
        <p:txBody>
          <a:bodyPr/>
          <a:lstStyle/>
          <a:p>
            <a:r>
              <a:rPr lang="en-GB" baseline="30000" dirty="0" smtClean="0"/>
              <a:t>#</a:t>
            </a:r>
            <a:r>
              <a:rPr lang="en-GB" dirty="0" smtClean="0"/>
              <a:t>Investigator </a:t>
            </a:r>
            <a:r>
              <a:rPr lang="en-GB" dirty="0"/>
              <a:t>review</a:t>
            </a:r>
          </a:p>
        </p:txBody>
      </p:sp>
      <p:sp>
        <p:nvSpPr>
          <p:cNvPr id="5" name="Text Placeholder 4"/>
          <p:cNvSpPr>
            <a:spLocks noGrp="1"/>
          </p:cNvSpPr>
          <p:nvPr>
            <p:ph type="body" sz="quarter" idx="11"/>
          </p:nvPr>
        </p:nvSpPr>
        <p:spPr/>
        <p:txBody>
          <a:bodyPr/>
          <a:lstStyle/>
          <a:p>
            <a:r>
              <a:rPr lang="en-GB" dirty="0" err="1"/>
              <a:t>Ott</a:t>
            </a:r>
            <a:r>
              <a:rPr lang="en-GB" dirty="0"/>
              <a:t> P, et al. Ann </a:t>
            </a:r>
            <a:r>
              <a:rPr lang="en-GB" dirty="0" err="1"/>
              <a:t>Oncol</a:t>
            </a:r>
            <a:r>
              <a:rPr lang="en-GB" dirty="0"/>
              <a:t> 2017; 28 (</a:t>
            </a:r>
            <a:r>
              <a:rPr lang="en-GB" dirty="0" err="1"/>
              <a:t>suppl</a:t>
            </a:r>
            <a:r>
              <a:rPr lang="en-GB" dirty="0"/>
              <a:t> 3): </a:t>
            </a:r>
            <a:r>
              <a:rPr lang="en-GB" dirty="0" err="1"/>
              <a:t>abstr</a:t>
            </a:r>
            <a:r>
              <a:rPr lang="en-GB" dirty="0"/>
              <a:t> O-007</a:t>
            </a:r>
          </a:p>
        </p:txBody>
      </p:sp>
      <p:sp>
        <p:nvSpPr>
          <p:cNvPr id="7" name="TextBox 6"/>
          <p:cNvSpPr txBox="1"/>
          <p:nvPr/>
        </p:nvSpPr>
        <p:spPr>
          <a:xfrm>
            <a:off x="2090057" y="1589717"/>
            <a:ext cx="5238371" cy="338554"/>
          </a:xfrm>
          <a:prstGeom prst="rect">
            <a:avLst/>
          </a:prstGeom>
          <a:noFill/>
        </p:spPr>
        <p:txBody>
          <a:bodyPr wrap="square" rtlCol="0">
            <a:spAutoFit/>
          </a:bodyPr>
          <a:lstStyle/>
          <a:p>
            <a:pPr algn="ctr" defTabSz="914400" fontAlgn="base">
              <a:spcBef>
                <a:spcPct val="0"/>
              </a:spcBef>
              <a:spcAft>
                <a:spcPct val="0"/>
              </a:spcAft>
            </a:pPr>
            <a:r>
              <a:rPr lang="en-GB" sz="1600" b="1" dirty="0">
                <a:solidFill>
                  <a:srgbClr val="4D4D4D"/>
                </a:solidFill>
                <a:latin typeface="Arial" charset="0"/>
                <a:cs typeface="Arial" charset="0"/>
              </a:rPr>
              <a:t>Best reduction in tumour burden by PD-L1 status</a:t>
            </a:r>
          </a:p>
        </p:txBody>
      </p:sp>
      <p:sp>
        <p:nvSpPr>
          <p:cNvPr id="34" name="TextBox 33"/>
          <p:cNvSpPr txBox="1"/>
          <p:nvPr/>
        </p:nvSpPr>
        <p:spPr>
          <a:xfrm>
            <a:off x="2090057" y="4528260"/>
            <a:ext cx="1484526" cy="646331"/>
          </a:xfrm>
          <a:prstGeom prst="rect">
            <a:avLst/>
          </a:prstGeom>
          <a:noFill/>
        </p:spPr>
        <p:txBody>
          <a:bodyPr wrap="none" rtlCol="0">
            <a:spAutoFit/>
          </a:bodyPr>
          <a:lstStyle/>
          <a:p>
            <a:r>
              <a:rPr lang="en-GB" sz="1200" dirty="0" smtClean="0"/>
              <a:t>PD-L1 &lt;1%</a:t>
            </a:r>
          </a:p>
          <a:p>
            <a:r>
              <a:rPr lang="en-GB" sz="1200" dirty="0" smtClean="0"/>
              <a:t>PD-L1 ≥1%</a:t>
            </a:r>
          </a:p>
          <a:p>
            <a:r>
              <a:rPr lang="en-GB" sz="1200" dirty="0" smtClean="0"/>
              <a:t>PD-L1 NE/missing</a:t>
            </a:r>
            <a:endParaRPr lang="en-GB" sz="1200" dirty="0"/>
          </a:p>
        </p:txBody>
      </p:sp>
      <p:sp>
        <p:nvSpPr>
          <p:cNvPr id="35" name="TextBox 34"/>
          <p:cNvSpPr txBox="1"/>
          <p:nvPr/>
        </p:nvSpPr>
        <p:spPr>
          <a:xfrm>
            <a:off x="708967" y="5773457"/>
            <a:ext cx="7002238" cy="577081"/>
          </a:xfrm>
          <a:prstGeom prst="rect">
            <a:avLst/>
          </a:prstGeom>
          <a:noFill/>
        </p:spPr>
        <p:txBody>
          <a:bodyPr wrap="none" rtlCol="0">
            <a:spAutoFit/>
          </a:bodyPr>
          <a:lstStyle/>
          <a:p>
            <a:r>
              <a:rPr lang="en-GB" sz="1050" dirty="0" smtClean="0"/>
              <a:t>Best reduction is based on evaluable target lesion measurements up to progression or start of subsequent therapy</a:t>
            </a:r>
          </a:p>
          <a:p>
            <a:r>
              <a:rPr lang="en-GB" sz="1050" dirty="0" smtClean="0"/>
              <a:t>*Patients with confirmed response (CR or PR)</a:t>
            </a:r>
          </a:p>
          <a:p>
            <a:r>
              <a:rPr lang="en-GB" sz="1050" baseline="30000" dirty="0" smtClean="0"/>
              <a:t>†</a:t>
            </a:r>
            <a:r>
              <a:rPr lang="en-GB" sz="1050" dirty="0" smtClean="0"/>
              <a:t>Patient who was PD-L1 ≥1 at baseline and had 0% best reduction in target lesion</a:t>
            </a:r>
            <a:endParaRPr lang="en-GB" sz="1050" dirty="0"/>
          </a:p>
        </p:txBody>
      </p:sp>
      <p:sp>
        <p:nvSpPr>
          <p:cNvPr id="36" name="Rectangle 35"/>
          <p:cNvSpPr/>
          <p:nvPr/>
        </p:nvSpPr>
        <p:spPr>
          <a:xfrm rot="10800000">
            <a:off x="5040173" y="3703256"/>
            <a:ext cx="138989"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Rectangle 36"/>
          <p:cNvSpPr/>
          <p:nvPr/>
        </p:nvSpPr>
        <p:spPr>
          <a:xfrm rot="10800000">
            <a:off x="4848267" y="3667256"/>
            <a:ext cx="138989"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ectangle 37"/>
          <p:cNvSpPr/>
          <p:nvPr/>
        </p:nvSpPr>
        <p:spPr>
          <a:xfrm rot="10800000">
            <a:off x="4656361" y="3649256"/>
            <a:ext cx="138989" cy="12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Rectangle 38"/>
          <p:cNvSpPr/>
          <p:nvPr/>
        </p:nvSpPr>
        <p:spPr>
          <a:xfrm rot="10800000">
            <a:off x="4455518" y="3613256"/>
            <a:ext cx="138989" cy="1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Rectangle 39"/>
          <p:cNvSpPr/>
          <p:nvPr/>
        </p:nvSpPr>
        <p:spPr>
          <a:xfrm rot="10800000">
            <a:off x="4242759" y="3595256"/>
            <a:ext cx="138989"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Rectangle 40"/>
          <p:cNvSpPr/>
          <p:nvPr/>
        </p:nvSpPr>
        <p:spPr>
          <a:xfrm rot="10800000">
            <a:off x="4038937" y="3559256"/>
            <a:ext cx="138989" cy="21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Rectangle 41"/>
          <p:cNvSpPr/>
          <p:nvPr/>
        </p:nvSpPr>
        <p:spPr>
          <a:xfrm rot="10800000">
            <a:off x="3835115" y="3541256"/>
            <a:ext cx="138989" cy="2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Rectangle 42"/>
          <p:cNvSpPr/>
          <p:nvPr/>
        </p:nvSpPr>
        <p:spPr>
          <a:xfrm rot="10800000">
            <a:off x="3631293" y="3523256"/>
            <a:ext cx="138989" cy="2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Rectangle 43"/>
          <p:cNvSpPr/>
          <p:nvPr/>
        </p:nvSpPr>
        <p:spPr>
          <a:xfrm rot="10800000">
            <a:off x="3439387" y="3487256"/>
            <a:ext cx="138989"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5" name="Rectangle 44"/>
          <p:cNvSpPr/>
          <p:nvPr/>
        </p:nvSpPr>
        <p:spPr>
          <a:xfrm rot="10800000">
            <a:off x="3241523" y="3451256"/>
            <a:ext cx="138989" cy="3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6" name="Rectangle 45"/>
          <p:cNvSpPr/>
          <p:nvPr/>
        </p:nvSpPr>
        <p:spPr>
          <a:xfrm rot="10800000">
            <a:off x="3043659" y="3433256"/>
            <a:ext cx="138989" cy="34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Rectangle 46"/>
          <p:cNvSpPr/>
          <p:nvPr/>
        </p:nvSpPr>
        <p:spPr>
          <a:xfrm rot="10800000">
            <a:off x="2839837" y="3343256"/>
            <a:ext cx="138989" cy="4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Rectangle 47"/>
          <p:cNvSpPr/>
          <p:nvPr/>
        </p:nvSpPr>
        <p:spPr>
          <a:xfrm rot="10800000">
            <a:off x="2636015" y="3271256"/>
            <a:ext cx="138989" cy="50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Rectangle 48"/>
          <p:cNvSpPr/>
          <p:nvPr/>
        </p:nvSpPr>
        <p:spPr>
          <a:xfrm rot="10800000">
            <a:off x="2432193" y="3145256"/>
            <a:ext cx="138989" cy="63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0" name="Rectangle 49"/>
          <p:cNvSpPr/>
          <p:nvPr/>
        </p:nvSpPr>
        <p:spPr>
          <a:xfrm rot="10800000">
            <a:off x="2222413" y="3091256"/>
            <a:ext cx="138989" cy="68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Rectangle 50"/>
          <p:cNvSpPr/>
          <p:nvPr/>
        </p:nvSpPr>
        <p:spPr>
          <a:xfrm rot="10800000">
            <a:off x="2009654" y="3091256"/>
            <a:ext cx="138989" cy="68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Rectangle 51"/>
          <p:cNvSpPr/>
          <p:nvPr/>
        </p:nvSpPr>
        <p:spPr>
          <a:xfrm rot="10800000">
            <a:off x="1796895" y="3055256"/>
            <a:ext cx="138989" cy="7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Rectangle 52"/>
          <p:cNvSpPr/>
          <p:nvPr/>
        </p:nvSpPr>
        <p:spPr>
          <a:xfrm rot="10800000">
            <a:off x="1596052" y="2767257"/>
            <a:ext cx="138989" cy="10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Rectangle 53"/>
          <p:cNvSpPr/>
          <p:nvPr/>
        </p:nvSpPr>
        <p:spPr>
          <a:xfrm rot="10800000">
            <a:off x="1401167" y="2407257"/>
            <a:ext cx="138989"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Rectangle 54"/>
          <p:cNvSpPr/>
          <p:nvPr/>
        </p:nvSpPr>
        <p:spPr>
          <a:xfrm>
            <a:off x="5409266" y="3774159"/>
            <a:ext cx="138989"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6" name="Rectangle 55"/>
          <p:cNvSpPr/>
          <p:nvPr/>
        </p:nvSpPr>
        <p:spPr>
          <a:xfrm>
            <a:off x="5608852" y="3774159"/>
            <a:ext cx="138989"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Rectangle 56"/>
          <p:cNvSpPr/>
          <p:nvPr/>
        </p:nvSpPr>
        <p:spPr>
          <a:xfrm>
            <a:off x="5819858" y="3774159"/>
            <a:ext cx="138989" cy="16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8" name="Rectangle 57"/>
          <p:cNvSpPr/>
          <p:nvPr/>
        </p:nvSpPr>
        <p:spPr>
          <a:xfrm>
            <a:off x="6021248" y="3774159"/>
            <a:ext cx="138989"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9" name="Rectangle 58"/>
          <p:cNvSpPr/>
          <p:nvPr/>
        </p:nvSpPr>
        <p:spPr>
          <a:xfrm>
            <a:off x="6230799" y="3774159"/>
            <a:ext cx="138989" cy="2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0" name="Rectangle 59"/>
          <p:cNvSpPr/>
          <p:nvPr/>
        </p:nvSpPr>
        <p:spPr>
          <a:xfrm>
            <a:off x="6440350" y="3774159"/>
            <a:ext cx="138989" cy="6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1" name="Rectangle 60"/>
          <p:cNvSpPr/>
          <p:nvPr/>
        </p:nvSpPr>
        <p:spPr>
          <a:xfrm>
            <a:off x="6649901" y="3774159"/>
            <a:ext cx="138989"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2" name="Rectangle 61"/>
          <p:cNvSpPr/>
          <p:nvPr/>
        </p:nvSpPr>
        <p:spPr>
          <a:xfrm>
            <a:off x="6859452" y="3774159"/>
            <a:ext cx="138989"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3" name="Rectangle 62"/>
          <p:cNvSpPr/>
          <p:nvPr/>
        </p:nvSpPr>
        <p:spPr>
          <a:xfrm>
            <a:off x="7069003" y="3774159"/>
            <a:ext cx="138989" cy="7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Rectangle 63"/>
          <p:cNvSpPr/>
          <p:nvPr/>
        </p:nvSpPr>
        <p:spPr>
          <a:xfrm>
            <a:off x="7258933" y="3774159"/>
            <a:ext cx="138989"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5" name="Rectangle 64"/>
          <p:cNvSpPr/>
          <p:nvPr/>
        </p:nvSpPr>
        <p:spPr>
          <a:xfrm>
            <a:off x="7888601" y="3774159"/>
            <a:ext cx="138989" cy="154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Rectangle 65"/>
          <p:cNvSpPr/>
          <p:nvPr/>
        </p:nvSpPr>
        <p:spPr>
          <a:xfrm>
            <a:off x="8111990" y="3774159"/>
            <a:ext cx="138989" cy="176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7" name="Rectangle 66"/>
          <p:cNvSpPr/>
          <p:nvPr/>
        </p:nvSpPr>
        <p:spPr>
          <a:xfrm>
            <a:off x="7480827" y="3774159"/>
            <a:ext cx="138989" cy="12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8" name="Rectangle 67"/>
          <p:cNvSpPr/>
          <p:nvPr/>
        </p:nvSpPr>
        <p:spPr>
          <a:xfrm>
            <a:off x="7695578" y="3774159"/>
            <a:ext cx="138989" cy="14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9" name="TextBox 68"/>
          <p:cNvSpPr txBox="1"/>
          <p:nvPr/>
        </p:nvSpPr>
        <p:spPr>
          <a:xfrm>
            <a:off x="5179162" y="3608056"/>
            <a:ext cx="242374" cy="215444"/>
          </a:xfrm>
          <a:prstGeom prst="rect">
            <a:avLst/>
          </a:prstGeom>
          <a:noFill/>
        </p:spPr>
        <p:txBody>
          <a:bodyPr wrap="none" rtlCol="0">
            <a:spAutoFit/>
          </a:bodyPr>
          <a:lstStyle/>
          <a:p>
            <a:r>
              <a:rPr lang="en-GB" sz="1200" baseline="30000" dirty="0" smtClean="0"/>
              <a:t>†</a:t>
            </a:r>
            <a:endParaRPr lang="en-GB" sz="1200" baseline="30000" dirty="0"/>
          </a:p>
        </p:txBody>
      </p:sp>
      <p:sp>
        <p:nvSpPr>
          <p:cNvPr id="70" name="TextBox 69"/>
          <p:cNvSpPr txBox="1"/>
          <p:nvPr/>
        </p:nvSpPr>
        <p:spPr>
          <a:xfrm>
            <a:off x="6393465" y="4394150"/>
            <a:ext cx="243978" cy="276999"/>
          </a:xfrm>
          <a:prstGeom prst="rect">
            <a:avLst/>
          </a:prstGeom>
          <a:noFill/>
        </p:spPr>
        <p:txBody>
          <a:bodyPr wrap="none" rtlCol="0">
            <a:spAutoFit/>
          </a:bodyPr>
          <a:lstStyle/>
          <a:p>
            <a:r>
              <a:rPr lang="en-GB" sz="1200" dirty="0" smtClean="0"/>
              <a:t>*</a:t>
            </a:r>
            <a:endParaRPr lang="en-GB" sz="1200" dirty="0"/>
          </a:p>
        </p:txBody>
      </p:sp>
      <p:sp>
        <p:nvSpPr>
          <p:cNvPr id="71" name="TextBox 70"/>
          <p:cNvSpPr txBox="1"/>
          <p:nvPr/>
        </p:nvSpPr>
        <p:spPr>
          <a:xfrm>
            <a:off x="6608626" y="4454889"/>
            <a:ext cx="243978" cy="276999"/>
          </a:xfrm>
          <a:prstGeom prst="rect">
            <a:avLst/>
          </a:prstGeom>
          <a:noFill/>
        </p:spPr>
        <p:txBody>
          <a:bodyPr wrap="none" rtlCol="0">
            <a:spAutoFit/>
          </a:bodyPr>
          <a:lstStyle/>
          <a:p>
            <a:r>
              <a:rPr lang="en-GB" sz="1200" dirty="0" smtClean="0"/>
              <a:t>*</a:t>
            </a:r>
            <a:endParaRPr lang="en-GB" sz="1200" dirty="0"/>
          </a:p>
        </p:txBody>
      </p:sp>
      <p:sp>
        <p:nvSpPr>
          <p:cNvPr id="72" name="TextBox 71"/>
          <p:cNvSpPr txBox="1"/>
          <p:nvPr/>
        </p:nvSpPr>
        <p:spPr>
          <a:xfrm>
            <a:off x="7194047" y="4734418"/>
            <a:ext cx="243978" cy="276999"/>
          </a:xfrm>
          <a:prstGeom prst="rect">
            <a:avLst/>
          </a:prstGeom>
          <a:noFill/>
        </p:spPr>
        <p:txBody>
          <a:bodyPr wrap="none" rtlCol="0">
            <a:spAutoFit/>
          </a:bodyPr>
          <a:lstStyle/>
          <a:p>
            <a:r>
              <a:rPr lang="en-GB" sz="1200" dirty="0" smtClean="0"/>
              <a:t>*</a:t>
            </a:r>
            <a:endParaRPr lang="en-GB" sz="1200" dirty="0"/>
          </a:p>
        </p:txBody>
      </p:sp>
      <p:sp>
        <p:nvSpPr>
          <p:cNvPr id="73" name="TextBox 72"/>
          <p:cNvSpPr txBox="1"/>
          <p:nvPr/>
        </p:nvSpPr>
        <p:spPr>
          <a:xfrm>
            <a:off x="7437258" y="4980287"/>
            <a:ext cx="243978" cy="276999"/>
          </a:xfrm>
          <a:prstGeom prst="rect">
            <a:avLst/>
          </a:prstGeom>
          <a:noFill/>
        </p:spPr>
        <p:txBody>
          <a:bodyPr wrap="none" rtlCol="0">
            <a:spAutoFit/>
          </a:bodyPr>
          <a:lstStyle/>
          <a:p>
            <a:r>
              <a:rPr lang="en-GB" sz="1200" dirty="0" smtClean="0"/>
              <a:t>*</a:t>
            </a:r>
            <a:endParaRPr lang="en-GB" sz="1200" dirty="0"/>
          </a:p>
        </p:txBody>
      </p:sp>
      <p:sp>
        <p:nvSpPr>
          <p:cNvPr id="74" name="TextBox 73"/>
          <p:cNvSpPr txBox="1"/>
          <p:nvPr/>
        </p:nvSpPr>
        <p:spPr>
          <a:xfrm>
            <a:off x="7652419" y="5203716"/>
            <a:ext cx="243978" cy="276999"/>
          </a:xfrm>
          <a:prstGeom prst="rect">
            <a:avLst/>
          </a:prstGeom>
          <a:noFill/>
        </p:spPr>
        <p:txBody>
          <a:bodyPr wrap="none" rtlCol="0">
            <a:spAutoFit/>
          </a:bodyPr>
          <a:lstStyle/>
          <a:p>
            <a:r>
              <a:rPr lang="en-GB" sz="1200" dirty="0" smtClean="0"/>
              <a:t>*</a:t>
            </a:r>
            <a:endParaRPr lang="en-GB" sz="1200" dirty="0"/>
          </a:p>
        </p:txBody>
      </p:sp>
      <p:sp>
        <p:nvSpPr>
          <p:cNvPr id="75" name="TextBox 74"/>
          <p:cNvSpPr txBox="1"/>
          <p:nvPr/>
        </p:nvSpPr>
        <p:spPr>
          <a:xfrm>
            <a:off x="7839530" y="5314945"/>
            <a:ext cx="243978" cy="276999"/>
          </a:xfrm>
          <a:prstGeom prst="rect">
            <a:avLst/>
          </a:prstGeom>
          <a:noFill/>
        </p:spPr>
        <p:txBody>
          <a:bodyPr wrap="none" rtlCol="0">
            <a:spAutoFit/>
          </a:bodyPr>
          <a:lstStyle/>
          <a:p>
            <a:r>
              <a:rPr lang="en-GB" sz="1200" dirty="0" smtClean="0"/>
              <a:t>*</a:t>
            </a:r>
            <a:endParaRPr lang="en-GB" sz="1200" dirty="0"/>
          </a:p>
        </p:txBody>
      </p:sp>
      <p:sp>
        <p:nvSpPr>
          <p:cNvPr id="76" name="Rectangle 75"/>
          <p:cNvSpPr/>
          <p:nvPr/>
        </p:nvSpPr>
        <p:spPr>
          <a:xfrm>
            <a:off x="1935884" y="4605759"/>
            <a:ext cx="138989" cy="14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7" name="Rectangle 76"/>
          <p:cNvSpPr/>
          <p:nvPr/>
        </p:nvSpPr>
        <p:spPr>
          <a:xfrm>
            <a:off x="1935884" y="4791197"/>
            <a:ext cx="138989" cy="140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8" name="Rectangle 77"/>
          <p:cNvSpPr/>
          <p:nvPr/>
        </p:nvSpPr>
        <p:spPr>
          <a:xfrm>
            <a:off x="1935884" y="4976635"/>
            <a:ext cx="138989" cy="140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80" name="Straight Connector 79"/>
          <p:cNvCxnSpPr/>
          <p:nvPr/>
        </p:nvCxnSpPr>
        <p:spPr>
          <a:xfrm>
            <a:off x="1372974" y="3541256"/>
            <a:ext cx="7101325"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372974" y="4344594"/>
            <a:ext cx="7101325"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501122" y="2137175"/>
            <a:ext cx="7973177" cy="3474918"/>
            <a:chOff x="2574748" y="1731035"/>
            <a:chExt cx="4398513" cy="3474918"/>
          </a:xfrm>
        </p:grpSpPr>
        <p:sp>
          <p:nvSpPr>
            <p:cNvPr id="8" name="TextBox 7"/>
            <p:cNvSpPr txBox="1"/>
            <p:nvPr/>
          </p:nvSpPr>
          <p:spPr>
            <a:xfrm>
              <a:off x="3650207" y="1896638"/>
              <a:ext cx="2929041" cy="276999"/>
            </a:xfrm>
            <a:prstGeom prst="rect">
              <a:avLst/>
            </a:prstGeom>
            <a:noFill/>
          </p:spPr>
          <p:txBody>
            <a:bodyPr wrap="none" rtlCol="0">
              <a:spAutoFit/>
            </a:bodyPr>
            <a:lstStyle/>
            <a:p>
              <a:pPr algn="ctr" fontAlgn="base">
                <a:spcBef>
                  <a:spcPct val="0"/>
                </a:spcBef>
                <a:spcAft>
                  <a:spcPct val="0"/>
                </a:spcAft>
              </a:pPr>
              <a:r>
                <a:rPr lang="en-GB" sz="1200" b="1" dirty="0" smtClean="0">
                  <a:latin typeface="Arial" panose="020B0604020202020204" pitchFamily="34" charset="0"/>
                  <a:cs typeface="Arial" panose="020B0604020202020204" pitchFamily="34" charset="0"/>
                </a:rPr>
                <a:t>Reduction in tumour burden was observed regardless of PD-L1 status</a:t>
              </a:r>
              <a:endParaRPr lang="en-GB" sz="1200" b="1" dirty="0">
                <a:latin typeface="Arial" panose="020B0604020202020204" pitchFamily="34" charset="0"/>
                <a:cs typeface="Arial" panose="020B0604020202020204" pitchFamily="34" charset="0"/>
              </a:endParaRPr>
            </a:p>
          </p:txBody>
        </p:sp>
        <p:grpSp>
          <p:nvGrpSpPr>
            <p:cNvPr id="9" name="Group 8"/>
            <p:cNvGrpSpPr/>
            <p:nvPr/>
          </p:nvGrpSpPr>
          <p:grpSpPr>
            <a:xfrm>
              <a:off x="2972561" y="1896638"/>
              <a:ext cx="4000700" cy="3198252"/>
              <a:chOff x="2291341" y="1145919"/>
              <a:chExt cx="5075065" cy="6060410"/>
            </a:xfrm>
          </p:grpSpPr>
          <p:cxnSp>
            <p:nvCxnSpPr>
              <p:cNvPr id="10" name="Straight Connector 9"/>
              <p:cNvCxnSpPr/>
              <p:nvPr/>
            </p:nvCxnSpPr>
            <p:spPr>
              <a:xfrm>
                <a:off x="2396828" y="1145919"/>
                <a:ext cx="2407" cy="606041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16935" y="1819333"/>
                <a:ext cx="8817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16935" y="2521546"/>
                <a:ext cx="8817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16935" y="3293064"/>
                <a:ext cx="8817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16935" y="4877687"/>
                <a:ext cx="8817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16935" y="5593760"/>
                <a:ext cx="8817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16935" y="6379141"/>
                <a:ext cx="8817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16935" y="7202714"/>
                <a:ext cx="8817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16935" y="1164554"/>
                <a:ext cx="88176"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91341" y="3939832"/>
                <a:ext cx="507506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rot="16200000">
              <a:off x="1006876" y="3298907"/>
              <a:ext cx="3280065" cy="144321"/>
            </a:xfrm>
            <a:prstGeom prst="rect">
              <a:avLst/>
            </a:prstGeom>
            <a:noFill/>
          </p:spPr>
          <p:txBody>
            <a:bodyPr wrap="none" rtlCol="0">
              <a:spAutoFit/>
            </a:bodyPr>
            <a:lstStyle/>
            <a:p>
              <a:pPr algn="ctr"/>
              <a:r>
                <a:rPr lang="en-GB" sz="1100" dirty="0" smtClean="0">
                  <a:latin typeface="Arial" panose="020B0604020202020204" pitchFamily="34" charset="0"/>
                  <a:cs typeface="Arial" panose="020B0604020202020204" pitchFamily="34" charset="0"/>
                </a:rPr>
                <a:t>Best reduction from baseline in target lesions</a:t>
              </a:r>
              <a:r>
                <a:rPr lang="en-GB" sz="1100" baseline="30000" dirty="0" smtClean="0">
                  <a:latin typeface="Arial" panose="020B0604020202020204" pitchFamily="34" charset="0"/>
                  <a:cs typeface="Arial" panose="020B0604020202020204" pitchFamily="34" charset="0"/>
                </a:rPr>
                <a:t>#</a:t>
              </a:r>
              <a:r>
                <a:rPr lang="en-GB" sz="1100" dirty="0" smtClean="0">
                  <a:latin typeface="Arial" panose="020B0604020202020204" pitchFamily="34" charset="0"/>
                  <a:cs typeface="Arial" panose="020B0604020202020204" pitchFamily="34" charset="0"/>
                </a:rPr>
                <a:t>, %</a:t>
              </a:r>
              <a:endParaRPr lang="en-GB" sz="1100" dirty="0">
                <a:latin typeface="Arial" panose="020B0604020202020204" pitchFamily="34" charset="0"/>
                <a:cs typeface="Arial" panose="020B0604020202020204" pitchFamily="34" charset="0"/>
              </a:endParaRPr>
            </a:p>
          </p:txBody>
        </p:sp>
        <p:sp>
          <p:nvSpPr>
            <p:cNvPr id="21" name="TextBox 20"/>
            <p:cNvSpPr txBox="1"/>
            <p:nvPr/>
          </p:nvSpPr>
          <p:spPr>
            <a:xfrm>
              <a:off x="2787191" y="1795898"/>
              <a:ext cx="207992"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100</a:t>
              </a:r>
              <a:endParaRPr lang="en-GB" sz="900" dirty="0">
                <a:latin typeface="Arial" panose="020B0604020202020204" pitchFamily="34" charset="0"/>
                <a:cs typeface="Arial" panose="020B0604020202020204" pitchFamily="34" charset="0"/>
              </a:endParaRPr>
            </a:p>
          </p:txBody>
        </p:sp>
        <p:sp>
          <p:nvSpPr>
            <p:cNvPr id="22" name="TextBox 21"/>
            <p:cNvSpPr txBox="1"/>
            <p:nvPr/>
          </p:nvSpPr>
          <p:spPr>
            <a:xfrm>
              <a:off x="2822561" y="2151717"/>
              <a:ext cx="172619"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75</a:t>
              </a:r>
              <a:endParaRPr lang="en-GB" sz="900" dirty="0">
                <a:latin typeface="Arial" panose="020B0604020202020204" pitchFamily="34" charset="0"/>
                <a:cs typeface="Arial" panose="020B0604020202020204" pitchFamily="34" charset="0"/>
              </a:endParaRPr>
            </a:p>
          </p:txBody>
        </p:sp>
        <p:sp>
          <p:nvSpPr>
            <p:cNvPr id="23" name="TextBox 22"/>
            <p:cNvSpPr txBox="1"/>
            <p:nvPr/>
          </p:nvSpPr>
          <p:spPr>
            <a:xfrm>
              <a:off x="2822561" y="2509325"/>
              <a:ext cx="172619"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50</a:t>
              </a:r>
              <a:endParaRPr lang="en-GB" sz="900" dirty="0">
                <a:latin typeface="Arial" panose="020B0604020202020204" pitchFamily="34" charset="0"/>
                <a:cs typeface="Arial" panose="020B0604020202020204" pitchFamily="34" charset="0"/>
              </a:endParaRPr>
            </a:p>
          </p:txBody>
        </p:sp>
        <p:sp>
          <p:nvSpPr>
            <p:cNvPr id="24" name="TextBox 23"/>
            <p:cNvSpPr txBox="1"/>
            <p:nvPr/>
          </p:nvSpPr>
          <p:spPr>
            <a:xfrm>
              <a:off x="2822561" y="2913587"/>
              <a:ext cx="172619"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25</a:t>
              </a:r>
              <a:endParaRPr lang="en-GB" sz="900" dirty="0">
                <a:latin typeface="Arial" panose="020B0604020202020204" pitchFamily="34" charset="0"/>
                <a:cs typeface="Arial" panose="020B0604020202020204" pitchFamily="34" charset="0"/>
              </a:endParaRPr>
            </a:p>
          </p:txBody>
        </p:sp>
        <p:sp>
          <p:nvSpPr>
            <p:cNvPr id="25" name="TextBox 24"/>
            <p:cNvSpPr txBox="1"/>
            <p:nvPr/>
          </p:nvSpPr>
          <p:spPr>
            <a:xfrm>
              <a:off x="2857935" y="3261116"/>
              <a:ext cx="137246"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0</a:t>
              </a:r>
              <a:endParaRPr lang="en-GB" sz="900" dirty="0">
                <a:latin typeface="Arial" panose="020B0604020202020204" pitchFamily="34" charset="0"/>
                <a:cs typeface="Arial" panose="020B0604020202020204" pitchFamily="34" charset="0"/>
              </a:endParaRPr>
            </a:p>
          </p:txBody>
        </p:sp>
        <p:sp>
          <p:nvSpPr>
            <p:cNvPr id="26" name="TextBox 25"/>
            <p:cNvSpPr txBox="1"/>
            <p:nvPr/>
          </p:nvSpPr>
          <p:spPr>
            <a:xfrm>
              <a:off x="2787191" y="3752076"/>
              <a:ext cx="207992"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–25</a:t>
              </a:r>
              <a:endParaRPr lang="en-GB" sz="900" dirty="0">
                <a:latin typeface="Arial" panose="020B0604020202020204" pitchFamily="34" charset="0"/>
                <a:cs typeface="Arial" panose="020B0604020202020204" pitchFamily="34" charset="0"/>
              </a:endParaRPr>
            </a:p>
          </p:txBody>
        </p:sp>
        <p:sp>
          <p:nvSpPr>
            <p:cNvPr id="27" name="TextBox 26"/>
            <p:cNvSpPr txBox="1"/>
            <p:nvPr/>
          </p:nvSpPr>
          <p:spPr>
            <a:xfrm>
              <a:off x="2787191" y="4130173"/>
              <a:ext cx="207992"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–50</a:t>
              </a:r>
              <a:endParaRPr lang="en-GB" sz="900" dirty="0">
                <a:latin typeface="Arial" panose="020B0604020202020204" pitchFamily="34" charset="0"/>
                <a:cs typeface="Arial" panose="020B0604020202020204" pitchFamily="34" charset="0"/>
              </a:endParaRPr>
            </a:p>
          </p:txBody>
        </p:sp>
        <p:sp>
          <p:nvSpPr>
            <p:cNvPr id="28" name="TextBox 27"/>
            <p:cNvSpPr txBox="1"/>
            <p:nvPr/>
          </p:nvSpPr>
          <p:spPr>
            <a:xfrm>
              <a:off x="2787191" y="4549398"/>
              <a:ext cx="207992"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–75</a:t>
              </a:r>
              <a:endParaRPr lang="en-GB" sz="900" dirty="0">
                <a:latin typeface="Arial" panose="020B0604020202020204" pitchFamily="34" charset="0"/>
                <a:cs typeface="Arial" panose="020B0604020202020204" pitchFamily="34" charset="0"/>
              </a:endParaRPr>
            </a:p>
          </p:txBody>
        </p:sp>
        <p:sp>
          <p:nvSpPr>
            <p:cNvPr id="29" name="TextBox 28"/>
            <p:cNvSpPr txBox="1"/>
            <p:nvPr/>
          </p:nvSpPr>
          <p:spPr>
            <a:xfrm>
              <a:off x="2751819" y="4975121"/>
              <a:ext cx="243364" cy="230832"/>
            </a:xfrm>
            <a:prstGeom prst="rect">
              <a:avLst/>
            </a:prstGeom>
            <a:noFill/>
          </p:spPr>
          <p:txBody>
            <a:bodyPr wrap="none" rtlCol="0" anchor="ctr" anchorCtr="0">
              <a:spAutoFit/>
            </a:bodyPr>
            <a:lstStyle/>
            <a:p>
              <a:pPr algn="r"/>
              <a:r>
                <a:rPr lang="en-GB" sz="900" dirty="0" smtClean="0">
                  <a:latin typeface="Arial" panose="020B0604020202020204" pitchFamily="34" charset="0"/>
                  <a:cs typeface="Arial" panose="020B0604020202020204" pitchFamily="34" charset="0"/>
                </a:rPr>
                <a:t>–100</a:t>
              </a:r>
              <a:endParaRPr lang="en-GB" sz="9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xmlns="" val="1785122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O-007: </a:t>
            </a:r>
            <a:r>
              <a:rPr lang="en-US" dirty="0" err="1"/>
              <a:t>Nivolumab</a:t>
            </a:r>
            <a:r>
              <a:rPr lang="en-US" dirty="0"/>
              <a:t> </a:t>
            </a:r>
            <a:r>
              <a:rPr lang="en-US" dirty="0" err="1"/>
              <a:t>monotherapy</a:t>
            </a:r>
            <a:r>
              <a:rPr lang="en-US" dirty="0"/>
              <a:t> in patients with advanced gastric of </a:t>
            </a:r>
            <a:r>
              <a:rPr lang="en-US" dirty="0" err="1"/>
              <a:t>gastroesophageal</a:t>
            </a:r>
            <a:r>
              <a:rPr lang="en-US" dirty="0"/>
              <a:t> junction (GEJ) cancer and 2 or more prior treatment regimens: Sub-analysis of the </a:t>
            </a:r>
            <a:r>
              <a:rPr lang="en-US" dirty="0" err="1"/>
              <a:t>CheckMate</a:t>
            </a:r>
            <a:r>
              <a:rPr lang="en-US" dirty="0"/>
              <a:t> 032 study </a:t>
            </a:r>
            <a:r>
              <a:rPr lang="en-GB" dirty="0"/>
              <a:t>– </a:t>
            </a:r>
            <a:r>
              <a:rPr lang="en-GB" dirty="0" err="1"/>
              <a:t>Ott</a:t>
            </a:r>
            <a:r>
              <a:rPr lang="en-GB" dirty="0"/>
              <a:t> P, et al</a:t>
            </a:r>
            <a:endParaRPr lang="en-GB" sz="1800" dirty="0"/>
          </a:p>
        </p:txBody>
      </p:sp>
      <p:sp>
        <p:nvSpPr>
          <p:cNvPr id="3" name="Content Placeholder 2"/>
          <p:cNvSpPr>
            <a:spLocks noGrp="1"/>
          </p:cNvSpPr>
          <p:nvPr>
            <p:ph idx="1"/>
          </p:nvPr>
        </p:nvSpPr>
        <p:spPr>
          <a:xfrm>
            <a:off x="365124" y="1254035"/>
            <a:ext cx="8413751" cy="269965"/>
          </a:xfrm>
        </p:spPr>
        <p:txBody>
          <a:bodyPr/>
          <a:lstStyle/>
          <a:p>
            <a:pPr marL="0" indent="0">
              <a:buNone/>
            </a:pPr>
            <a:r>
              <a:rPr lang="en-GB" b="1" dirty="0" smtClean="0"/>
              <a:t>Key results (cont.)</a:t>
            </a:r>
            <a:endParaRPr lang="en-GB" b="1" dirty="0"/>
          </a:p>
        </p:txBody>
      </p:sp>
      <p:sp>
        <p:nvSpPr>
          <p:cNvPr id="4" name="Text Placeholder 3"/>
          <p:cNvSpPr>
            <a:spLocks noGrp="1"/>
          </p:cNvSpPr>
          <p:nvPr>
            <p:ph type="body" sz="quarter" idx="10"/>
          </p:nvPr>
        </p:nvSpPr>
        <p:spPr/>
        <p:txBody>
          <a:bodyPr/>
          <a:lstStyle/>
          <a:p>
            <a:r>
              <a:rPr lang="en-GB" dirty="0"/>
              <a:t>*Investigator </a:t>
            </a:r>
            <a:r>
              <a:rPr lang="en-GB" dirty="0" smtClean="0"/>
              <a:t>review</a:t>
            </a:r>
            <a:endParaRPr lang="en-GB" dirty="0"/>
          </a:p>
        </p:txBody>
      </p:sp>
      <p:sp>
        <p:nvSpPr>
          <p:cNvPr id="5" name="Text Placeholder 4"/>
          <p:cNvSpPr>
            <a:spLocks noGrp="1"/>
          </p:cNvSpPr>
          <p:nvPr>
            <p:ph type="body" sz="quarter" idx="11"/>
          </p:nvPr>
        </p:nvSpPr>
        <p:spPr/>
        <p:txBody>
          <a:bodyPr/>
          <a:lstStyle/>
          <a:p>
            <a:r>
              <a:rPr lang="en-GB" dirty="0" err="1"/>
              <a:t>Ott</a:t>
            </a:r>
            <a:r>
              <a:rPr lang="en-GB" dirty="0"/>
              <a:t> P, et al. Ann </a:t>
            </a:r>
            <a:r>
              <a:rPr lang="en-GB" dirty="0" err="1"/>
              <a:t>Oncol</a:t>
            </a:r>
            <a:r>
              <a:rPr lang="en-GB" dirty="0"/>
              <a:t> 2017; 28 (</a:t>
            </a:r>
            <a:r>
              <a:rPr lang="en-GB" dirty="0" err="1"/>
              <a:t>suppl</a:t>
            </a:r>
            <a:r>
              <a:rPr lang="en-GB" dirty="0"/>
              <a:t> 3): </a:t>
            </a:r>
            <a:r>
              <a:rPr lang="en-GB" dirty="0" err="1"/>
              <a:t>abstr</a:t>
            </a:r>
            <a:r>
              <a:rPr lang="en-GB" dirty="0"/>
              <a:t> O-007</a:t>
            </a:r>
          </a:p>
        </p:txBody>
      </p:sp>
      <p:sp>
        <p:nvSpPr>
          <p:cNvPr id="7" name="TextBox 6"/>
          <p:cNvSpPr txBox="1"/>
          <p:nvPr/>
        </p:nvSpPr>
        <p:spPr>
          <a:xfrm>
            <a:off x="2090057" y="1589717"/>
            <a:ext cx="5238371" cy="338554"/>
          </a:xfrm>
          <a:prstGeom prst="rect">
            <a:avLst/>
          </a:prstGeom>
          <a:noFill/>
        </p:spPr>
        <p:txBody>
          <a:bodyPr wrap="square" rtlCol="0">
            <a:spAutoFit/>
          </a:bodyPr>
          <a:lstStyle/>
          <a:p>
            <a:pPr algn="ctr" defTabSz="914400" fontAlgn="base">
              <a:spcBef>
                <a:spcPct val="0"/>
              </a:spcBef>
              <a:spcAft>
                <a:spcPct val="0"/>
              </a:spcAft>
            </a:pPr>
            <a:r>
              <a:rPr lang="en-GB" sz="1600" b="1" dirty="0">
                <a:solidFill>
                  <a:srgbClr val="4D4D4D"/>
                </a:solidFill>
                <a:latin typeface="Arial" charset="0"/>
                <a:cs typeface="Arial" charset="0"/>
              </a:rPr>
              <a:t>PFS</a:t>
            </a:r>
          </a:p>
        </p:txBody>
      </p:sp>
      <p:grpSp>
        <p:nvGrpSpPr>
          <p:cNvPr id="8" name="Group 7"/>
          <p:cNvGrpSpPr/>
          <p:nvPr/>
        </p:nvGrpSpPr>
        <p:grpSpPr>
          <a:xfrm>
            <a:off x="927933" y="2168425"/>
            <a:ext cx="6407810" cy="3842554"/>
            <a:chOff x="2100134" y="2290251"/>
            <a:chExt cx="4550162" cy="2885026"/>
          </a:xfrm>
        </p:grpSpPr>
        <p:grpSp>
          <p:nvGrpSpPr>
            <p:cNvPr id="9" name="Group 8"/>
            <p:cNvGrpSpPr/>
            <p:nvPr/>
          </p:nvGrpSpPr>
          <p:grpSpPr>
            <a:xfrm>
              <a:off x="2614623" y="2396465"/>
              <a:ext cx="3906738" cy="2171700"/>
              <a:chOff x="836615" y="2448719"/>
              <a:chExt cx="3906738" cy="2171700"/>
            </a:xfrm>
          </p:grpSpPr>
          <p:sp>
            <p:nvSpPr>
              <p:cNvPr id="25" name="Freeform 2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7" name="Line 7"/>
              <p:cNvSpPr>
                <a:spLocks noChangeShapeType="1"/>
              </p:cNvSpPr>
              <p:nvPr/>
            </p:nvSpPr>
            <p:spPr bwMode="auto">
              <a:xfrm>
                <a:off x="836615" y="285195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8" name="Line 8"/>
              <p:cNvSpPr>
                <a:spLocks noChangeShapeType="1"/>
              </p:cNvSpPr>
              <p:nvPr/>
            </p:nvSpPr>
            <p:spPr bwMode="auto">
              <a:xfrm>
                <a:off x="836615" y="325101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9" name="Line 9"/>
              <p:cNvSpPr>
                <a:spLocks noChangeShapeType="1"/>
              </p:cNvSpPr>
              <p:nvPr/>
            </p:nvSpPr>
            <p:spPr bwMode="auto">
              <a:xfrm>
                <a:off x="836615" y="364965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 name="Line 10"/>
              <p:cNvSpPr>
                <a:spLocks noChangeShapeType="1"/>
              </p:cNvSpPr>
              <p:nvPr/>
            </p:nvSpPr>
            <p:spPr bwMode="auto">
              <a:xfrm>
                <a:off x="836615" y="405303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 name="Line 11"/>
              <p:cNvSpPr>
                <a:spLocks noChangeShapeType="1"/>
              </p:cNvSpPr>
              <p:nvPr/>
            </p:nvSpPr>
            <p:spPr bwMode="auto">
              <a:xfrm>
                <a:off x="836615" y="4478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2" name="Line 12"/>
              <p:cNvSpPr>
                <a:spLocks noChangeShapeType="1"/>
              </p:cNvSpPr>
              <p:nvPr/>
            </p:nvSpPr>
            <p:spPr bwMode="auto">
              <a:xfrm>
                <a:off x="323355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3" name="Line 13"/>
              <p:cNvSpPr>
                <a:spLocks noChangeShapeType="1"/>
              </p:cNvSpPr>
              <p:nvPr/>
            </p:nvSpPr>
            <p:spPr bwMode="auto">
              <a:xfrm>
                <a:off x="249339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4" name="Line 14"/>
              <p:cNvSpPr>
                <a:spLocks noChangeShapeType="1"/>
              </p:cNvSpPr>
              <p:nvPr/>
            </p:nvSpPr>
            <p:spPr bwMode="auto">
              <a:xfrm>
                <a:off x="399372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5"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6" name="Line 19"/>
              <p:cNvSpPr>
                <a:spLocks noChangeShapeType="1"/>
              </p:cNvSpPr>
              <p:nvPr/>
            </p:nvSpPr>
            <p:spPr bwMode="auto">
              <a:xfrm>
                <a:off x="174522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7" name="Line 21"/>
              <p:cNvSpPr>
                <a:spLocks noChangeShapeType="1"/>
              </p:cNvSpPr>
              <p:nvPr/>
            </p:nvSpPr>
            <p:spPr bwMode="auto">
              <a:xfrm>
                <a:off x="10009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anose="020B0604020202020204" pitchFamily="34" charset="0"/>
                  <a:cs typeface="Arial" panose="020B0604020202020204" pitchFamily="34" charset="0"/>
                </a:endParaRPr>
              </a:p>
            </p:txBody>
          </p:sp>
        </p:grpSp>
        <p:sp>
          <p:nvSpPr>
            <p:cNvPr id="10" name="TextBox 9"/>
            <p:cNvSpPr txBox="1"/>
            <p:nvPr/>
          </p:nvSpPr>
          <p:spPr>
            <a:xfrm rot="16200000">
              <a:off x="1667596" y="3355852"/>
              <a:ext cx="1061772" cy="196696"/>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Probability of PFS</a:t>
              </a:r>
              <a:endParaRPr lang="en-GB" sz="1200" dirty="0">
                <a:latin typeface="Arial" panose="020B0604020202020204" pitchFamily="34" charset="0"/>
                <a:cs typeface="Arial" panose="020B0604020202020204" pitchFamily="34" charset="0"/>
              </a:endParaRPr>
            </a:p>
          </p:txBody>
        </p:sp>
        <p:sp>
          <p:nvSpPr>
            <p:cNvPr id="11" name="TextBox 10"/>
            <p:cNvSpPr txBox="1"/>
            <p:nvPr/>
          </p:nvSpPr>
          <p:spPr>
            <a:xfrm>
              <a:off x="4249779" y="4719218"/>
              <a:ext cx="788423" cy="207973"/>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months</a:t>
              </a:r>
              <a:endParaRPr lang="en-GB" sz="1200" dirty="0">
                <a:latin typeface="Arial" panose="020B0604020202020204" pitchFamily="34" charset="0"/>
                <a:cs typeface="Arial" panose="020B0604020202020204" pitchFamily="34" charset="0"/>
              </a:endParaRPr>
            </a:p>
          </p:txBody>
        </p:sp>
        <p:sp>
          <p:nvSpPr>
            <p:cNvPr id="12" name="TextBox 11"/>
            <p:cNvSpPr txBox="1"/>
            <p:nvPr/>
          </p:nvSpPr>
          <p:spPr>
            <a:xfrm>
              <a:off x="2362242" y="2290251"/>
              <a:ext cx="282522" cy="207973"/>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a:t>
              </a:r>
              <a:endParaRPr lang="en-GB" sz="1200" dirty="0">
                <a:latin typeface="Arial" panose="020B0604020202020204" pitchFamily="34" charset="0"/>
                <a:cs typeface="Arial" panose="020B0604020202020204" pitchFamily="34" charset="0"/>
              </a:endParaRPr>
            </a:p>
          </p:txBody>
        </p:sp>
        <p:sp>
          <p:nvSpPr>
            <p:cNvPr id="13" name="TextBox 12"/>
            <p:cNvSpPr txBox="1"/>
            <p:nvPr/>
          </p:nvSpPr>
          <p:spPr>
            <a:xfrm>
              <a:off x="2362243" y="2695045"/>
              <a:ext cx="282523" cy="207973"/>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0.8</a:t>
              </a:r>
              <a:endParaRPr lang="en-GB" sz="1200" dirty="0">
                <a:latin typeface="Arial" panose="020B0604020202020204" pitchFamily="34" charset="0"/>
                <a:cs typeface="Arial" panose="020B0604020202020204" pitchFamily="34" charset="0"/>
              </a:endParaRPr>
            </a:p>
          </p:txBody>
        </p:sp>
        <p:sp>
          <p:nvSpPr>
            <p:cNvPr id="14" name="TextBox 13"/>
            <p:cNvSpPr txBox="1"/>
            <p:nvPr/>
          </p:nvSpPr>
          <p:spPr>
            <a:xfrm>
              <a:off x="2362243" y="3093916"/>
              <a:ext cx="282523" cy="207973"/>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0.6</a:t>
              </a:r>
              <a:endParaRPr lang="en-GB" sz="1200" dirty="0">
                <a:latin typeface="Arial" panose="020B0604020202020204" pitchFamily="34" charset="0"/>
                <a:cs typeface="Arial" panose="020B0604020202020204" pitchFamily="34" charset="0"/>
              </a:endParaRPr>
            </a:p>
          </p:txBody>
        </p:sp>
        <p:sp>
          <p:nvSpPr>
            <p:cNvPr id="15" name="TextBox 14"/>
            <p:cNvSpPr txBox="1"/>
            <p:nvPr/>
          </p:nvSpPr>
          <p:spPr>
            <a:xfrm>
              <a:off x="2362243" y="3492374"/>
              <a:ext cx="282523" cy="207973"/>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0.4</a:t>
              </a:r>
              <a:endParaRPr lang="en-GB" sz="1200" dirty="0">
                <a:latin typeface="Arial" panose="020B0604020202020204" pitchFamily="34" charset="0"/>
                <a:cs typeface="Arial" panose="020B0604020202020204" pitchFamily="34" charset="0"/>
              </a:endParaRPr>
            </a:p>
          </p:txBody>
        </p:sp>
        <p:sp>
          <p:nvSpPr>
            <p:cNvPr id="16" name="TextBox 15"/>
            <p:cNvSpPr txBox="1"/>
            <p:nvPr/>
          </p:nvSpPr>
          <p:spPr>
            <a:xfrm>
              <a:off x="2362243" y="3895568"/>
              <a:ext cx="282523" cy="207973"/>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0.2</a:t>
              </a:r>
              <a:endParaRPr lang="en-GB" sz="1200" dirty="0">
                <a:latin typeface="Arial" panose="020B0604020202020204" pitchFamily="34" charset="0"/>
                <a:cs typeface="Arial" panose="020B0604020202020204" pitchFamily="34" charset="0"/>
              </a:endParaRPr>
            </a:p>
          </p:txBody>
        </p:sp>
        <p:sp>
          <p:nvSpPr>
            <p:cNvPr id="17" name="TextBox 16"/>
            <p:cNvSpPr txBox="1"/>
            <p:nvPr/>
          </p:nvSpPr>
          <p:spPr>
            <a:xfrm>
              <a:off x="2453310" y="4320916"/>
              <a:ext cx="191460" cy="207973"/>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sp>
          <p:nvSpPr>
            <p:cNvPr id="18" name="TextBox 17"/>
            <p:cNvSpPr txBox="1"/>
            <p:nvPr/>
          </p:nvSpPr>
          <p:spPr>
            <a:xfrm>
              <a:off x="2657937" y="4551357"/>
              <a:ext cx="251789" cy="623920"/>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42</a:t>
              </a:r>
              <a:endParaRPr lang="en-GB" sz="1200" dirty="0">
                <a:latin typeface="Arial" panose="020B0604020202020204" pitchFamily="34" charset="0"/>
                <a:cs typeface="Arial" panose="020B0604020202020204" pitchFamily="34" charset="0"/>
              </a:endParaRPr>
            </a:p>
          </p:txBody>
        </p:sp>
        <p:sp>
          <p:nvSpPr>
            <p:cNvPr id="19" name="TextBox 18"/>
            <p:cNvSpPr txBox="1"/>
            <p:nvPr/>
          </p:nvSpPr>
          <p:spPr>
            <a:xfrm>
              <a:off x="3399176" y="4551353"/>
              <a:ext cx="251789" cy="623920"/>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3</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10</a:t>
              </a:r>
              <a:endParaRPr lang="en-GB" sz="1200" dirty="0">
                <a:latin typeface="Arial" panose="020B0604020202020204" pitchFamily="34" charset="0"/>
                <a:cs typeface="Arial" panose="020B0604020202020204" pitchFamily="34" charset="0"/>
              </a:endParaRPr>
            </a:p>
          </p:txBody>
        </p:sp>
        <p:sp>
          <p:nvSpPr>
            <p:cNvPr id="20" name="TextBox 19"/>
            <p:cNvSpPr txBox="1"/>
            <p:nvPr/>
          </p:nvSpPr>
          <p:spPr>
            <a:xfrm>
              <a:off x="4080196" y="4522748"/>
              <a:ext cx="131176" cy="207973"/>
            </a:xfrm>
            <a:prstGeom prst="rect">
              <a:avLst/>
            </a:prstGeom>
            <a:noFill/>
          </p:spPr>
          <p:txBody>
            <a:bodyPr wrap="none" rtlCol="0" anchor="t" anchorCtr="0">
              <a:spAutoFit/>
            </a:bodyPr>
            <a:lstStyle/>
            <a:p>
              <a:pPr algn="ctr"/>
              <a:endParaRPr lang="en-GB" sz="1200" dirty="0">
                <a:latin typeface="Arial" panose="020B0604020202020204" pitchFamily="34" charset="0"/>
                <a:cs typeface="Arial" panose="020B0604020202020204" pitchFamily="34" charset="0"/>
              </a:endParaRPr>
            </a:p>
          </p:txBody>
        </p:sp>
        <p:sp>
          <p:nvSpPr>
            <p:cNvPr id="21" name="TextBox 20"/>
            <p:cNvSpPr txBox="1"/>
            <p:nvPr/>
          </p:nvSpPr>
          <p:spPr>
            <a:xfrm>
              <a:off x="4171943" y="4551353"/>
              <a:ext cx="191460" cy="623920"/>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6</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8</a:t>
              </a:r>
              <a:endParaRPr lang="en-GB" sz="1200" dirty="0">
                <a:latin typeface="Arial" panose="020B0604020202020204" pitchFamily="34" charset="0"/>
                <a:cs typeface="Arial" panose="020B0604020202020204" pitchFamily="34" charset="0"/>
              </a:endParaRPr>
            </a:p>
          </p:txBody>
        </p:sp>
        <p:sp>
          <p:nvSpPr>
            <p:cNvPr id="22" name="TextBox 21"/>
            <p:cNvSpPr txBox="1"/>
            <p:nvPr/>
          </p:nvSpPr>
          <p:spPr>
            <a:xfrm>
              <a:off x="4921563" y="4551353"/>
              <a:ext cx="191460" cy="623920"/>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9</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3</a:t>
              </a:r>
              <a:endParaRPr lang="en-GB" sz="1200" dirty="0">
                <a:latin typeface="Arial" panose="020B0604020202020204" pitchFamily="34" charset="0"/>
                <a:cs typeface="Arial" panose="020B0604020202020204" pitchFamily="34" charset="0"/>
              </a:endParaRPr>
            </a:p>
          </p:txBody>
        </p:sp>
        <p:sp>
          <p:nvSpPr>
            <p:cNvPr id="23" name="TextBox 22"/>
            <p:cNvSpPr txBox="1"/>
            <p:nvPr/>
          </p:nvSpPr>
          <p:spPr>
            <a:xfrm>
              <a:off x="5644417" y="4551353"/>
              <a:ext cx="251789" cy="623920"/>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12</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1</a:t>
              </a:r>
              <a:endParaRPr lang="en-GB" sz="1200" dirty="0">
                <a:latin typeface="Arial" panose="020B0604020202020204" pitchFamily="34" charset="0"/>
                <a:cs typeface="Arial" panose="020B0604020202020204" pitchFamily="34" charset="0"/>
              </a:endParaRPr>
            </a:p>
          </p:txBody>
        </p:sp>
        <p:sp>
          <p:nvSpPr>
            <p:cNvPr id="24" name="TextBox 23"/>
            <p:cNvSpPr txBox="1"/>
            <p:nvPr/>
          </p:nvSpPr>
          <p:spPr>
            <a:xfrm>
              <a:off x="6398507" y="4551353"/>
              <a:ext cx="251789" cy="623920"/>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15</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grpSp>
      <p:graphicFrame>
        <p:nvGraphicFramePr>
          <p:cNvPr id="39" name="Group 88"/>
          <p:cNvGraphicFramePr>
            <a:graphicFrameLocks noGrp="1"/>
          </p:cNvGraphicFramePr>
          <p:nvPr>
            <p:extLst>
              <p:ext uri="{D42A27DB-BD31-4B8C-83A1-F6EECF244321}">
                <p14:modId xmlns:p14="http://schemas.microsoft.com/office/powerpoint/2010/main" xmlns="" val="1304835273"/>
              </p:ext>
            </p:extLst>
          </p:nvPr>
        </p:nvGraphicFramePr>
        <p:xfrm>
          <a:off x="4331361" y="2160000"/>
          <a:ext cx="3884854" cy="907960"/>
        </p:xfrm>
        <a:graphic>
          <a:graphicData uri="http://schemas.openxmlformats.org/drawingml/2006/table">
            <a:tbl>
              <a:tblPr firstRow="1" bandRow="1">
                <a:tableStyleId>{69012ECD-51FC-41F1-AA8D-1B2483CD663E}</a:tableStyleId>
              </a:tblPr>
              <a:tblGrid>
                <a:gridCol w="2080789"/>
                <a:gridCol w="1804065"/>
              </a:tblGrid>
              <a:tr h="3433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tx1"/>
                          </a:solidFill>
                          <a:effectLst/>
                          <a:latin typeface="+mn-lt"/>
                        </a:rPr>
                        <a:t>Nivolumab 3 mg/kg</a:t>
                      </a:r>
                      <a:br>
                        <a:rPr kumimoji="0" lang="en-GB" sz="1000" u="none" strike="noStrike" cap="none" normalizeH="0" baseline="0" dirty="0" smtClean="0">
                          <a:ln>
                            <a:noFill/>
                          </a:ln>
                          <a:solidFill>
                            <a:schemeClr val="tx1"/>
                          </a:solidFill>
                          <a:effectLst/>
                          <a:latin typeface="+mn-lt"/>
                        </a:rPr>
                      </a:br>
                      <a:r>
                        <a:rPr kumimoji="0" lang="en-GB" sz="1000" u="none" strike="noStrike" cap="none" normalizeH="0" baseline="0" dirty="0" smtClean="0">
                          <a:ln>
                            <a:noFill/>
                          </a:ln>
                          <a:solidFill>
                            <a:schemeClr val="tx1"/>
                          </a:solidFill>
                          <a:effectLst/>
                          <a:latin typeface="+mn-lt"/>
                        </a:rPr>
                        <a:t>(n=42)</a:t>
                      </a:r>
                      <a:endParaRPr kumimoji="0" lang="en-GB" sz="10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6788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tx1"/>
                          </a:solidFill>
                          <a:effectLst/>
                          <a:latin typeface="+mn-lt"/>
                        </a:rPr>
                        <a:t>Median PFS, months (95%CI)*</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tx1"/>
                          </a:solidFill>
                          <a:effectLst/>
                          <a:latin typeface="+mn-lt"/>
                        </a:rPr>
                        <a:t>1.4 (1.3</a:t>
                      </a:r>
                      <a:r>
                        <a:rPr kumimoji="0" lang="en-GB" sz="1000" u="none" strike="noStrike" cap="none" normalizeH="0" baseline="0" dirty="0" smtClean="0">
                          <a:ln>
                            <a:noFill/>
                          </a:ln>
                          <a:solidFill>
                            <a:schemeClr val="tx1"/>
                          </a:solidFill>
                          <a:effectLst/>
                          <a:latin typeface="Calibri"/>
                        </a:rPr>
                        <a:t>, </a:t>
                      </a:r>
                      <a:r>
                        <a:rPr kumimoji="0" lang="en-GB" sz="1000" u="none" strike="noStrike" cap="none" normalizeH="0" baseline="0" dirty="0" smtClean="0">
                          <a:ln>
                            <a:noFill/>
                          </a:ln>
                          <a:solidFill>
                            <a:schemeClr val="tx1"/>
                          </a:solidFill>
                          <a:effectLst/>
                          <a:latin typeface="+mn-lt"/>
                        </a:rPr>
                        <a:t>2.3)</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tx1"/>
                          </a:solidFill>
                          <a:effectLst/>
                          <a:latin typeface="+mn-lt"/>
                        </a:rPr>
                        <a:t>6-month PFS rate, % (95%CI)*</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u="none" strike="noStrike" cap="none" normalizeH="0" baseline="0" dirty="0" smtClean="0">
                          <a:ln>
                            <a:noFill/>
                          </a:ln>
                          <a:solidFill>
                            <a:schemeClr val="tx1"/>
                          </a:solidFill>
                          <a:effectLst/>
                          <a:latin typeface="+mn-lt"/>
                        </a:rPr>
                        <a:t>20 (9.6</a:t>
                      </a:r>
                      <a:r>
                        <a:rPr kumimoji="0" lang="en-GB" sz="1000" u="none" strike="noStrike" cap="none" normalizeH="0" baseline="0" dirty="0" smtClean="0">
                          <a:ln>
                            <a:noFill/>
                          </a:ln>
                          <a:solidFill>
                            <a:schemeClr val="tx1"/>
                          </a:solidFill>
                          <a:effectLst/>
                          <a:latin typeface="Calibri"/>
                        </a:rPr>
                        <a:t>, </a:t>
                      </a:r>
                      <a:r>
                        <a:rPr kumimoji="0" lang="en-GB" sz="1000" u="none" strike="noStrike" cap="none" normalizeH="0" baseline="0" dirty="0" smtClean="0">
                          <a:ln>
                            <a:noFill/>
                          </a:ln>
                          <a:solidFill>
                            <a:schemeClr val="tx1"/>
                          </a:solidFill>
                          <a:effectLst/>
                          <a:latin typeface="+mn-lt"/>
                        </a:rPr>
                        <a:t>34.2)</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0" name="Freeform 2"/>
          <p:cNvSpPr>
            <a:spLocks/>
          </p:cNvSpPr>
          <p:nvPr/>
        </p:nvSpPr>
        <p:spPr bwMode="auto">
          <a:xfrm>
            <a:off x="1894700" y="2306924"/>
            <a:ext cx="5256000" cy="2736000"/>
          </a:xfrm>
          <a:custGeom>
            <a:avLst/>
            <a:gdLst>
              <a:gd name="T0" fmla="*/ 407 w 407"/>
              <a:gd name="T1" fmla="*/ 216 h 216"/>
              <a:gd name="T2" fmla="*/ 328 w 407"/>
              <a:gd name="T3" fmla="*/ 216 h 216"/>
              <a:gd name="T4" fmla="*/ 328 w 407"/>
              <a:gd name="T5" fmla="*/ 202 h 216"/>
              <a:gd name="T6" fmla="*/ 270 w 407"/>
              <a:gd name="T7" fmla="*/ 202 h 216"/>
              <a:gd name="T8" fmla="*/ 270 w 407"/>
              <a:gd name="T9" fmla="*/ 195 h 216"/>
              <a:gd name="T10" fmla="*/ 226 w 407"/>
              <a:gd name="T11" fmla="*/ 195 h 216"/>
              <a:gd name="T12" fmla="*/ 226 w 407"/>
              <a:gd name="T13" fmla="*/ 188 h 216"/>
              <a:gd name="T14" fmla="*/ 223 w 407"/>
              <a:gd name="T15" fmla="*/ 188 h 216"/>
              <a:gd name="T16" fmla="*/ 223 w 407"/>
              <a:gd name="T17" fmla="*/ 181 h 216"/>
              <a:gd name="T18" fmla="*/ 207 w 407"/>
              <a:gd name="T19" fmla="*/ 181 h 216"/>
              <a:gd name="T20" fmla="*/ 207 w 407"/>
              <a:gd name="T21" fmla="*/ 176 h 216"/>
              <a:gd name="T22" fmla="*/ 192 w 407"/>
              <a:gd name="T23" fmla="*/ 176 h 216"/>
              <a:gd name="T24" fmla="*/ 192 w 407"/>
              <a:gd name="T25" fmla="*/ 169 h 216"/>
              <a:gd name="T26" fmla="*/ 144 w 407"/>
              <a:gd name="T27" fmla="*/ 169 h 216"/>
              <a:gd name="T28" fmla="*/ 144 w 407"/>
              <a:gd name="T29" fmla="*/ 164 h 216"/>
              <a:gd name="T30" fmla="*/ 141 w 407"/>
              <a:gd name="T31" fmla="*/ 164 h 216"/>
              <a:gd name="T32" fmla="*/ 141 w 407"/>
              <a:gd name="T33" fmla="*/ 158 h 216"/>
              <a:gd name="T34" fmla="*/ 76 w 407"/>
              <a:gd name="T35" fmla="*/ 158 h 216"/>
              <a:gd name="T36" fmla="*/ 76 w 407"/>
              <a:gd name="T37" fmla="*/ 152 h 216"/>
              <a:gd name="T38" fmla="*/ 73 w 407"/>
              <a:gd name="T39" fmla="*/ 152 h 216"/>
              <a:gd name="T40" fmla="*/ 73 w 407"/>
              <a:gd name="T41" fmla="*/ 146 h 216"/>
              <a:gd name="T42" fmla="*/ 67 w 407"/>
              <a:gd name="T43" fmla="*/ 146 h 216"/>
              <a:gd name="T44" fmla="*/ 67 w 407"/>
              <a:gd name="T45" fmla="*/ 141 h 216"/>
              <a:gd name="T46" fmla="*/ 60 w 407"/>
              <a:gd name="T47" fmla="*/ 141 h 216"/>
              <a:gd name="T48" fmla="*/ 60 w 407"/>
              <a:gd name="T49" fmla="*/ 136 h 216"/>
              <a:gd name="T50" fmla="*/ 41 w 407"/>
              <a:gd name="T51" fmla="*/ 136 h 216"/>
              <a:gd name="T52" fmla="*/ 41 w 407"/>
              <a:gd name="T53" fmla="*/ 131 h 216"/>
              <a:gd name="T54" fmla="*/ 38 w 407"/>
              <a:gd name="T55" fmla="*/ 131 h 216"/>
              <a:gd name="T56" fmla="*/ 38 w 407"/>
              <a:gd name="T57" fmla="*/ 119 h 216"/>
              <a:gd name="T58" fmla="*/ 35 w 407"/>
              <a:gd name="T59" fmla="*/ 119 h 216"/>
              <a:gd name="T60" fmla="*/ 35 w 407"/>
              <a:gd name="T61" fmla="*/ 109 h 216"/>
              <a:gd name="T62" fmla="*/ 34 w 407"/>
              <a:gd name="T63" fmla="*/ 109 h 216"/>
              <a:gd name="T64" fmla="*/ 34 w 407"/>
              <a:gd name="T65" fmla="*/ 90 h 216"/>
              <a:gd name="T66" fmla="*/ 34 w 407"/>
              <a:gd name="T67" fmla="*/ 80 h 216"/>
              <a:gd name="T68" fmla="*/ 34 w 407"/>
              <a:gd name="T69" fmla="*/ 69 h 216"/>
              <a:gd name="T70" fmla="*/ 33 w 407"/>
              <a:gd name="T71" fmla="*/ 69 h 216"/>
              <a:gd name="T72" fmla="*/ 33 w 407"/>
              <a:gd name="T73" fmla="*/ 60 h 216"/>
              <a:gd name="T74" fmla="*/ 31 w 407"/>
              <a:gd name="T75" fmla="*/ 60 h 216"/>
              <a:gd name="T76" fmla="*/ 31 w 407"/>
              <a:gd name="T77" fmla="*/ 53 h 216"/>
              <a:gd name="T78" fmla="*/ 30 w 407"/>
              <a:gd name="T79" fmla="*/ 53 h 216"/>
              <a:gd name="T80" fmla="*/ 30 w 407"/>
              <a:gd name="T81" fmla="*/ 23 h 216"/>
              <a:gd name="T82" fmla="*/ 28 w 407"/>
              <a:gd name="T83" fmla="*/ 23 h 216"/>
              <a:gd name="T84" fmla="*/ 28 w 407"/>
              <a:gd name="T85" fmla="*/ 17 h 216"/>
              <a:gd name="T86" fmla="*/ 23 w 407"/>
              <a:gd name="T87" fmla="*/ 17 h 216"/>
              <a:gd name="T88" fmla="*/ 23 w 407"/>
              <a:gd name="T89" fmla="*/ 12 h 216"/>
              <a:gd name="T90" fmla="*/ 18 w 407"/>
              <a:gd name="T91" fmla="*/ 12 h 216"/>
              <a:gd name="T92" fmla="*/ 18 w 407"/>
              <a:gd name="T93" fmla="*/ 0 h 216"/>
              <a:gd name="T94" fmla="*/ 0 w 407"/>
              <a:gd name="T9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 h="216">
                <a:moveTo>
                  <a:pt x="407" y="216"/>
                </a:moveTo>
                <a:lnTo>
                  <a:pt x="328" y="216"/>
                </a:lnTo>
                <a:lnTo>
                  <a:pt x="328" y="202"/>
                </a:lnTo>
                <a:lnTo>
                  <a:pt x="270" y="202"/>
                </a:lnTo>
                <a:lnTo>
                  <a:pt x="270" y="195"/>
                </a:lnTo>
                <a:lnTo>
                  <a:pt x="226" y="195"/>
                </a:lnTo>
                <a:lnTo>
                  <a:pt x="226" y="188"/>
                </a:lnTo>
                <a:lnTo>
                  <a:pt x="223" y="188"/>
                </a:lnTo>
                <a:lnTo>
                  <a:pt x="223" y="181"/>
                </a:lnTo>
                <a:lnTo>
                  <a:pt x="207" y="181"/>
                </a:lnTo>
                <a:lnTo>
                  <a:pt x="207" y="176"/>
                </a:lnTo>
                <a:lnTo>
                  <a:pt x="192" y="176"/>
                </a:lnTo>
                <a:lnTo>
                  <a:pt x="192" y="169"/>
                </a:lnTo>
                <a:lnTo>
                  <a:pt x="144" y="169"/>
                </a:lnTo>
                <a:lnTo>
                  <a:pt x="144" y="164"/>
                </a:lnTo>
                <a:lnTo>
                  <a:pt x="141" y="164"/>
                </a:lnTo>
                <a:lnTo>
                  <a:pt x="141" y="158"/>
                </a:lnTo>
                <a:lnTo>
                  <a:pt x="76" y="158"/>
                </a:lnTo>
                <a:lnTo>
                  <a:pt x="76" y="152"/>
                </a:lnTo>
                <a:lnTo>
                  <a:pt x="73" y="152"/>
                </a:lnTo>
                <a:lnTo>
                  <a:pt x="73" y="146"/>
                </a:lnTo>
                <a:lnTo>
                  <a:pt x="67" y="146"/>
                </a:lnTo>
                <a:lnTo>
                  <a:pt x="67" y="141"/>
                </a:lnTo>
                <a:lnTo>
                  <a:pt x="60" y="141"/>
                </a:lnTo>
                <a:lnTo>
                  <a:pt x="60" y="136"/>
                </a:lnTo>
                <a:lnTo>
                  <a:pt x="41" y="136"/>
                </a:lnTo>
                <a:lnTo>
                  <a:pt x="41" y="131"/>
                </a:lnTo>
                <a:lnTo>
                  <a:pt x="38" y="131"/>
                </a:lnTo>
                <a:lnTo>
                  <a:pt x="38" y="119"/>
                </a:lnTo>
                <a:lnTo>
                  <a:pt x="35" y="119"/>
                </a:lnTo>
                <a:lnTo>
                  <a:pt x="35" y="109"/>
                </a:lnTo>
                <a:lnTo>
                  <a:pt x="34" y="109"/>
                </a:lnTo>
                <a:lnTo>
                  <a:pt x="34" y="90"/>
                </a:lnTo>
                <a:lnTo>
                  <a:pt x="34" y="80"/>
                </a:lnTo>
                <a:lnTo>
                  <a:pt x="34" y="69"/>
                </a:lnTo>
                <a:lnTo>
                  <a:pt x="33" y="69"/>
                </a:lnTo>
                <a:lnTo>
                  <a:pt x="33" y="60"/>
                </a:lnTo>
                <a:lnTo>
                  <a:pt x="31" y="60"/>
                </a:lnTo>
                <a:lnTo>
                  <a:pt x="31" y="53"/>
                </a:lnTo>
                <a:lnTo>
                  <a:pt x="30" y="53"/>
                </a:lnTo>
                <a:lnTo>
                  <a:pt x="30" y="23"/>
                </a:lnTo>
                <a:lnTo>
                  <a:pt x="28" y="23"/>
                </a:lnTo>
                <a:lnTo>
                  <a:pt x="28" y="17"/>
                </a:lnTo>
                <a:lnTo>
                  <a:pt x="23" y="17"/>
                </a:lnTo>
                <a:lnTo>
                  <a:pt x="23" y="12"/>
                </a:lnTo>
                <a:lnTo>
                  <a:pt x="18" y="12"/>
                </a:lnTo>
                <a:lnTo>
                  <a:pt x="18"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Isosceles Triangle 40"/>
          <p:cNvSpPr/>
          <p:nvPr/>
        </p:nvSpPr>
        <p:spPr>
          <a:xfrm>
            <a:off x="5610075" y="4801312"/>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Isosceles Triangle 41"/>
          <p:cNvSpPr/>
          <p:nvPr/>
        </p:nvSpPr>
        <p:spPr>
          <a:xfrm>
            <a:off x="4697894" y="4539109"/>
            <a:ext cx="130628" cy="11261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Isosceles Triangle 42"/>
          <p:cNvSpPr/>
          <p:nvPr/>
        </p:nvSpPr>
        <p:spPr>
          <a:xfrm>
            <a:off x="1838483" y="2229094"/>
            <a:ext cx="130628" cy="11261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TextBox 43"/>
          <p:cNvSpPr txBox="1"/>
          <p:nvPr/>
        </p:nvSpPr>
        <p:spPr>
          <a:xfrm>
            <a:off x="842427" y="5726506"/>
            <a:ext cx="1277470" cy="276999"/>
          </a:xfrm>
          <a:prstGeom prst="rect">
            <a:avLst/>
          </a:prstGeom>
          <a:noFill/>
        </p:spPr>
        <p:txBody>
          <a:bodyPr wrap="square" rtlCol="0">
            <a:spAutoFit/>
          </a:bodyPr>
          <a:lstStyle/>
          <a:p>
            <a:r>
              <a:rPr lang="en-GB" sz="1200" dirty="0" smtClean="0"/>
              <a:t>No. at risk</a:t>
            </a:r>
            <a:endParaRPr lang="en-GB" sz="1200" dirty="0"/>
          </a:p>
        </p:txBody>
      </p:sp>
    </p:spTree>
    <p:extLst>
      <p:ext uri="{BB962C8B-B14F-4D97-AF65-F5344CB8AC3E}">
        <p14:creationId xmlns:p14="http://schemas.microsoft.com/office/powerpoint/2010/main" xmlns="" val="1471160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O-007: </a:t>
            </a:r>
            <a:r>
              <a:rPr lang="en-US" dirty="0" err="1"/>
              <a:t>Nivolumab</a:t>
            </a:r>
            <a:r>
              <a:rPr lang="en-US" dirty="0"/>
              <a:t> </a:t>
            </a:r>
            <a:r>
              <a:rPr lang="en-US" dirty="0" err="1"/>
              <a:t>monotherapy</a:t>
            </a:r>
            <a:r>
              <a:rPr lang="en-US" dirty="0"/>
              <a:t> in patients with advanced gastric of </a:t>
            </a:r>
            <a:r>
              <a:rPr lang="en-US" dirty="0" err="1"/>
              <a:t>gastroesophageal</a:t>
            </a:r>
            <a:r>
              <a:rPr lang="en-US" dirty="0"/>
              <a:t> junction (GEJ) cancer and 2 or more prior treatment regimens: Sub-analysis of the </a:t>
            </a:r>
            <a:r>
              <a:rPr lang="en-US" dirty="0" err="1"/>
              <a:t>CheckMate</a:t>
            </a:r>
            <a:r>
              <a:rPr lang="en-US" dirty="0"/>
              <a:t> 032 study </a:t>
            </a:r>
            <a:r>
              <a:rPr lang="en-GB" dirty="0"/>
              <a:t>– </a:t>
            </a:r>
            <a:r>
              <a:rPr lang="en-GB" dirty="0" err="1"/>
              <a:t>Ott</a:t>
            </a:r>
            <a:r>
              <a:rPr lang="en-GB" dirty="0"/>
              <a:t> P, et al</a:t>
            </a:r>
            <a:endParaRPr lang="en-GB" sz="1800" dirty="0"/>
          </a:p>
        </p:txBody>
      </p:sp>
      <p:sp>
        <p:nvSpPr>
          <p:cNvPr id="3" name="Content Placeholder 2"/>
          <p:cNvSpPr>
            <a:spLocks noGrp="1"/>
          </p:cNvSpPr>
          <p:nvPr>
            <p:ph idx="1"/>
          </p:nvPr>
        </p:nvSpPr>
        <p:spPr>
          <a:xfrm>
            <a:off x="365124" y="1254035"/>
            <a:ext cx="8413751" cy="2699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err="1"/>
              <a:t>Ott</a:t>
            </a:r>
            <a:r>
              <a:rPr lang="en-GB" dirty="0"/>
              <a:t> P, et al. Ann </a:t>
            </a:r>
            <a:r>
              <a:rPr lang="en-GB" dirty="0" err="1"/>
              <a:t>Oncol</a:t>
            </a:r>
            <a:r>
              <a:rPr lang="en-GB" dirty="0"/>
              <a:t> 2017; 28 (</a:t>
            </a:r>
            <a:r>
              <a:rPr lang="en-GB" dirty="0" err="1"/>
              <a:t>suppl</a:t>
            </a:r>
            <a:r>
              <a:rPr lang="en-GB" dirty="0"/>
              <a:t> 3): </a:t>
            </a:r>
            <a:r>
              <a:rPr lang="en-GB" dirty="0" err="1"/>
              <a:t>abstr</a:t>
            </a:r>
            <a:r>
              <a:rPr lang="en-GB" dirty="0"/>
              <a:t> O-007</a:t>
            </a:r>
          </a:p>
        </p:txBody>
      </p:sp>
      <p:sp>
        <p:nvSpPr>
          <p:cNvPr id="7" name="TextBox 6"/>
          <p:cNvSpPr txBox="1"/>
          <p:nvPr/>
        </p:nvSpPr>
        <p:spPr>
          <a:xfrm>
            <a:off x="2090057" y="1589717"/>
            <a:ext cx="5238371" cy="338554"/>
          </a:xfrm>
          <a:prstGeom prst="rect">
            <a:avLst/>
          </a:prstGeom>
          <a:noFill/>
        </p:spPr>
        <p:txBody>
          <a:bodyPr wrap="square" rtlCol="0">
            <a:spAutoFit/>
          </a:bodyPr>
          <a:lstStyle/>
          <a:p>
            <a:pPr algn="ctr" defTabSz="914400" fontAlgn="base">
              <a:spcBef>
                <a:spcPct val="0"/>
              </a:spcBef>
              <a:spcAft>
                <a:spcPct val="0"/>
              </a:spcAft>
            </a:pPr>
            <a:r>
              <a:rPr lang="en-GB" sz="1600" b="1" dirty="0" smtClean="0">
                <a:solidFill>
                  <a:srgbClr val="4D4D4D"/>
                </a:solidFill>
                <a:latin typeface="Arial" charset="0"/>
                <a:cs typeface="Arial" charset="0"/>
              </a:rPr>
              <a:t>OS</a:t>
            </a:r>
            <a:endParaRPr lang="en-GB" sz="1600" b="1" dirty="0">
              <a:solidFill>
                <a:srgbClr val="4D4D4D"/>
              </a:solidFill>
              <a:latin typeface="Arial" charset="0"/>
              <a:cs typeface="Arial" charset="0"/>
            </a:endParaRPr>
          </a:p>
        </p:txBody>
      </p:sp>
      <p:grpSp>
        <p:nvGrpSpPr>
          <p:cNvPr id="8" name="Group 7"/>
          <p:cNvGrpSpPr/>
          <p:nvPr/>
        </p:nvGrpSpPr>
        <p:grpSpPr>
          <a:xfrm>
            <a:off x="927931" y="2168425"/>
            <a:ext cx="6399185" cy="3842554"/>
            <a:chOff x="2100133" y="2290251"/>
            <a:chExt cx="4544038" cy="2885026"/>
          </a:xfrm>
        </p:grpSpPr>
        <p:grpSp>
          <p:nvGrpSpPr>
            <p:cNvPr id="9" name="Group 8"/>
            <p:cNvGrpSpPr/>
            <p:nvPr/>
          </p:nvGrpSpPr>
          <p:grpSpPr>
            <a:xfrm>
              <a:off x="2614623" y="2396465"/>
              <a:ext cx="3901680" cy="2171700"/>
              <a:chOff x="836615" y="2448719"/>
              <a:chExt cx="3901680" cy="2171700"/>
            </a:xfrm>
          </p:grpSpPr>
          <p:sp>
            <p:nvSpPr>
              <p:cNvPr id="25" name="Freeform 2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7" name="Line 7"/>
              <p:cNvSpPr>
                <a:spLocks noChangeShapeType="1"/>
              </p:cNvSpPr>
              <p:nvPr/>
            </p:nvSpPr>
            <p:spPr bwMode="auto">
              <a:xfrm>
                <a:off x="836615" y="285195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8" name="Line 8"/>
              <p:cNvSpPr>
                <a:spLocks noChangeShapeType="1"/>
              </p:cNvSpPr>
              <p:nvPr/>
            </p:nvSpPr>
            <p:spPr bwMode="auto">
              <a:xfrm>
                <a:off x="836615" y="325101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29" name="Line 9"/>
              <p:cNvSpPr>
                <a:spLocks noChangeShapeType="1"/>
              </p:cNvSpPr>
              <p:nvPr/>
            </p:nvSpPr>
            <p:spPr bwMode="auto">
              <a:xfrm>
                <a:off x="836615" y="364965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0" name="Line 10"/>
              <p:cNvSpPr>
                <a:spLocks noChangeShapeType="1"/>
              </p:cNvSpPr>
              <p:nvPr/>
            </p:nvSpPr>
            <p:spPr bwMode="auto">
              <a:xfrm>
                <a:off x="836615" y="405303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1" name="Line 11"/>
              <p:cNvSpPr>
                <a:spLocks noChangeShapeType="1"/>
              </p:cNvSpPr>
              <p:nvPr/>
            </p:nvSpPr>
            <p:spPr bwMode="auto">
              <a:xfrm>
                <a:off x="836615" y="4478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2" name="Line 12"/>
              <p:cNvSpPr>
                <a:spLocks noChangeShapeType="1"/>
              </p:cNvSpPr>
              <p:nvPr/>
            </p:nvSpPr>
            <p:spPr bwMode="auto">
              <a:xfrm>
                <a:off x="405443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3" name="Line 13"/>
              <p:cNvSpPr>
                <a:spLocks noChangeShapeType="1"/>
              </p:cNvSpPr>
              <p:nvPr/>
            </p:nvSpPr>
            <p:spPr bwMode="auto">
              <a:xfrm>
                <a:off x="372472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4" name="Line 14"/>
              <p:cNvSpPr>
                <a:spLocks noChangeShapeType="1"/>
              </p:cNvSpPr>
              <p:nvPr/>
            </p:nvSpPr>
            <p:spPr bwMode="auto">
              <a:xfrm>
                <a:off x="440416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5" name="Line 17"/>
              <p:cNvSpPr>
                <a:spLocks noChangeShapeType="1"/>
              </p:cNvSpPr>
              <p:nvPr/>
            </p:nvSpPr>
            <p:spPr bwMode="auto">
              <a:xfrm>
                <a:off x="473722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6" name="Line 19"/>
              <p:cNvSpPr>
                <a:spLocks noChangeShapeType="1"/>
              </p:cNvSpPr>
              <p:nvPr/>
            </p:nvSpPr>
            <p:spPr bwMode="auto">
              <a:xfrm>
                <a:off x="336861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37" name="Line 21"/>
              <p:cNvSpPr>
                <a:spLocks noChangeShapeType="1"/>
              </p:cNvSpPr>
              <p:nvPr/>
            </p:nvSpPr>
            <p:spPr bwMode="auto">
              <a:xfrm>
                <a:off x="10009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latin typeface="Arial" panose="020B0604020202020204" pitchFamily="34" charset="0"/>
                  <a:cs typeface="Arial" panose="020B0604020202020204" pitchFamily="34" charset="0"/>
                </a:endParaRPr>
              </a:p>
            </p:txBody>
          </p:sp>
          <p:sp>
            <p:nvSpPr>
              <p:cNvPr id="46" name="Line 12"/>
              <p:cNvSpPr>
                <a:spLocks noChangeShapeType="1"/>
              </p:cNvSpPr>
              <p:nvPr/>
            </p:nvSpPr>
            <p:spPr bwMode="auto">
              <a:xfrm>
                <a:off x="233165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7" name="Line 13"/>
              <p:cNvSpPr>
                <a:spLocks noChangeShapeType="1"/>
              </p:cNvSpPr>
              <p:nvPr/>
            </p:nvSpPr>
            <p:spPr bwMode="auto">
              <a:xfrm>
                <a:off x="200194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8" name="Line 14"/>
              <p:cNvSpPr>
                <a:spLocks noChangeShapeType="1"/>
              </p:cNvSpPr>
              <p:nvPr/>
            </p:nvSpPr>
            <p:spPr bwMode="auto">
              <a:xfrm>
                <a:off x="268138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49" name="Line 17"/>
              <p:cNvSpPr>
                <a:spLocks noChangeShapeType="1"/>
              </p:cNvSpPr>
              <p:nvPr/>
            </p:nvSpPr>
            <p:spPr bwMode="auto">
              <a:xfrm>
                <a:off x="301444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0" name="Line 19"/>
              <p:cNvSpPr>
                <a:spLocks noChangeShapeType="1"/>
              </p:cNvSpPr>
              <p:nvPr/>
            </p:nvSpPr>
            <p:spPr bwMode="auto">
              <a:xfrm>
                <a:off x="164583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56" name="Line 19"/>
              <p:cNvSpPr>
                <a:spLocks noChangeShapeType="1"/>
              </p:cNvSpPr>
              <p:nvPr/>
            </p:nvSpPr>
            <p:spPr bwMode="auto">
              <a:xfrm>
                <a:off x="1313678" y="452725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grpSp>
        <p:sp>
          <p:nvSpPr>
            <p:cNvPr id="10" name="TextBox 9"/>
            <p:cNvSpPr txBox="1"/>
            <p:nvPr/>
          </p:nvSpPr>
          <p:spPr>
            <a:xfrm rot="16200000">
              <a:off x="1696480" y="3355852"/>
              <a:ext cx="1004002" cy="196696"/>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Probability of OS</a:t>
              </a:r>
              <a:endParaRPr lang="en-GB" sz="1200" dirty="0">
                <a:latin typeface="Arial" panose="020B0604020202020204" pitchFamily="34" charset="0"/>
                <a:cs typeface="Arial" panose="020B0604020202020204" pitchFamily="34" charset="0"/>
              </a:endParaRPr>
            </a:p>
          </p:txBody>
        </p:sp>
        <p:sp>
          <p:nvSpPr>
            <p:cNvPr id="11" name="TextBox 10"/>
            <p:cNvSpPr txBox="1"/>
            <p:nvPr/>
          </p:nvSpPr>
          <p:spPr>
            <a:xfrm>
              <a:off x="4249778" y="4742102"/>
              <a:ext cx="788423" cy="207973"/>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months</a:t>
              </a:r>
              <a:endParaRPr lang="en-GB" sz="1200" dirty="0">
                <a:latin typeface="Arial" panose="020B0604020202020204" pitchFamily="34" charset="0"/>
                <a:cs typeface="Arial" panose="020B0604020202020204" pitchFamily="34" charset="0"/>
              </a:endParaRPr>
            </a:p>
          </p:txBody>
        </p:sp>
        <p:sp>
          <p:nvSpPr>
            <p:cNvPr id="12" name="TextBox 11"/>
            <p:cNvSpPr txBox="1"/>
            <p:nvPr/>
          </p:nvSpPr>
          <p:spPr>
            <a:xfrm>
              <a:off x="2362242" y="2290251"/>
              <a:ext cx="282522" cy="207973"/>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a:t>
              </a:r>
              <a:endParaRPr lang="en-GB" sz="1200" dirty="0">
                <a:latin typeface="Arial" panose="020B0604020202020204" pitchFamily="34" charset="0"/>
                <a:cs typeface="Arial" panose="020B0604020202020204" pitchFamily="34" charset="0"/>
              </a:endParaRPr>
            </a:p>
          </p:txBody>
        </p:sp>
        <p:sp>
          <p:nvSpPr>
            <p:cNvPr id="13" name="TextBox 12"/>
            <p:cNvSpPr txBox="1"/>
            <p:nvPr/>
          </p:nvSpPr>
          <p:spPr>
            <a:xfrm>
              <a:off x="2362243" y="2695045"/>
              <a:ext cx="282523" cy="207973"/>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0.8</a:t>
              </a:r>
              <a:endParaRPr lang="en-GB" sz="1200" dirty="0">
                <a:latin typeface="Arial" panose="020B0604020202020204" pitchFamily="34" charset="0"/>
                <a:cs typeface="Arial" panose="020B0604020202020204" pitchFamily="34" charset="0"/>
              </a:endParaRPr>
            </a:p>
          </p:txBody>
        </p:sp>
        <p:sp>
          <p:nvSpPr>
            <p:cNvPr id="14" name="TextBox 13"/>
            <p:cNvSpPr txBox="1"/>
            <p:nvPr/>
          </p:nvSpPr>
          <p:spPr>
            <a:xfrm>
              <a:off x="2362243" y="3093916"/>
              <a:ext cx="282523" cy="207973"/>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0.6</a:t>
              </a:r>
              <a:endParaRPr lang="en-GB" sz="1200" dirty="0">
                <a:latin typeface="Arial" panose="020B0604020202020204" pitchFamily="34" charset="0"/>
                <a:cs typeface="Arial" panose="020B0604020202020204" pitchFamily="34" charset="0"/>
              </a:endParaRPr>
            </a:p>
          </p:txBody>
        </p:sp>
        <p:sp>
          <p:nvSpPr>
            <p:cNvPr id="15" name="TextBox 14"/>
            <p:cNvSpPr txBox="1"/>
            <p:nvPr/>
          </p:nvSpPr>
          <p:spPr>
            <a:xfrm>
              <a:off x="2362243" y="3492374"/>
              <a:ext cx="282523" cy="207973"/>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0.4</a:t>
              </a:r>
              <a:endParaRPr lang="en-GB" sz="1200" dirty="0">
                <a:latin typeface="Arial" panose="020B0604020202020204" pitchFamily="34" charset="0"/>
                <a:cs typeface="Arial" panose="020B0604020202020204" pitchFamily="34" charset="0"/>
              </a:endParaRPr>
            </a:p>
          </p:txBody>
        </p:sp>
        <p:sp>
          <p:nvSpPr>
            <p:cNvPr id="16" name="TextBox 15"/>
            <p:cNvSpPr txBox="1"/>
            <p:nvPr/>
          </p:nvSpPr>
          <p:spPr>
            <a:xfrm>
              <a:off x="2362243" y="3895568"/>
              <a:ext cx="282523" cy="207973"/>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0.2</a:t>
              </a:r>
              <a:endParaRPr lang="en-GB" sz="1200" dirty="0">
                <a:latin typeface="Arial" panose="020B0604020202020204" pitchFamily="34" charset="0"/>
                <a:cs typeface="Arial" panose="020B0604020202020204" pitchFamily="34" charset="0"/>
              </a:endParaRPr>
            </a:p>
          </p:txBody>
        </p:sp>
        <p:sp>
          <p:nvSpPr>
            <p:cNvPr id="17" name="TextBox 16"/>
            <p:cNvSpPr txBox="1"/>
            <p:nvPr/>
          </p:nvSpPr>
          <p:spPr>
            <a:xfrm>
              <a:off x="2453310" y="4320916"/>
              <a:ext cx="191460" cy="207973"/>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sp>
          <p:nvSpPr>
            <p:cNvPr id="18" name="TextBox 17"/>
            <p:cNvSpPr txBox="1"/>
            <p:nvPr/>
          </p:nvSpPr>
          <p:spPr>
            <a:xfrm>
              <a:off x="2657937" y="4551357"/>
              <a:ext cx="251789" cy="623920"/>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42</a:t>
              </a:r>
              <a:endParaRPr lang="en-GB" sz="1200" dirty="0">
                <a:latin typeface="Arial" panose="020B0604020202020204" pitchFamily="34" charset="0"/>
                <a:cs typeface="Arial" panose="020B0604020202020204" pitchFamily="34" charset="0"/>
              </a:endParaRPr>
            </a:p>
          </p:txBody>
        </p:sp>
        <p:sp>
          <p:nvSpPr>
            <p:cNvPr id="19" name="TextBox 18"/>
            <p:cNvSpPr txBox="1"/>
            <p:nvPr/>
          </p:nvSpPr>
          <p:spPr>
            <a:xfrm>
              <a:off x="5022560" y="4551353"/>
              <a:ext cx="251789" cy="623920"/>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21</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5</a:t>
              </a:r>
              <a:endParaRPr lang="en-GB" sz="1200" dirty="0">
                <a:latin typeface="Arial" panose="020B0604020202020204" pitchFamily="34" charset="0"/>
                <a:cs typeface="Arial" panose="020B0604020202020204" pitchFamily="34" charset="0"/>
              </a:endParaRPr>
            </a:p>
          </p:txBody>
        </p:sp>
        <p:sp>
          <p:nvSpPr>
            <p:cNvPr id="20" name="TextBox 19"/>
            <p:cNvSpPr txBox="1"/>
            <p:nvPr/>
          </p:nvSpPr>
          <p:spPr>
            <a:xfrm>
              <a:off x="4080196" y="4522748"/>
              <a:ext cx="131176" cy="207973"/>
            </a:xfrm>
            <a:prstGeom prst="rect">
              <a:avLst/>
            </a:prstGeom>
            <a:noFill/>
          </p:spPr>
          <p:txBody>
            <a:bodyPr wrap="none" rtlCol="0" anchor="t" anchorCtr="0">
              <a:spAutoFit/>
            </a:bodyPr>
            <a:lstStyle/>
            <a:p>
              <a:pPr algn="ctr"/>
              <a:endParaRPr lang="en-GB" sz="1200" dirty="0">
                <a:latin typeface="Arial" panose="020B0604020202020204" pitchFamily="34" charset="0"/>
                <a:cs typeface="Arial" panose="020B0604020202020204" pitchFamily="34" charset="0"/>
              </a:endParaRPr>
            </a:p>
          </p:txBody>
        </p:sp>
        <p:sp>
          <p:nvSpPr>
            <p:cNvPr id="21" name="TextBox 20"/>
            <p:cNvSpPr txBox="1"/>
            <p:nvPr/>
          </p:nvSpPr>
          <p:spPr>
            <a:xfrm>
              <a:off x="5373097" y="4551353"/>
              <a:ext cx="251789" cy="623920"/>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24</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5</a:t>
              </a:r>
              <a:endParaRPr lang="en-GB" sz="1200" dirty="0">
                <a:latin typeface="Arial" panose="020B0604020202020204" pitchFamily="34" charset="0"/>
                <a:cs typeface="Arial" panose="020B0604020202020204" pitchFamily="34" charset="0"/>
              </a:endParaRPr>
            </a:p>
          </p:txBody>
        </p:sp>
        <p:sp>
          <p:nvSpPr>
            <p:cNvPr id="22" name="TextBox 21"/>
            <p:cNvSpPr txBox="1"/>
            <p:nvPr/>
          </p:nvSpPr>
          <p:spPr>
            <a:xfrm>
              <a:off x="5712281" y="4551353"/>
              <a:ext cx="251789" cy="623920"/>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27</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4</a:t>
              </a:r>
              <a:endParaRPr lang="en-GB" sz="1200" dirty="0">
                <a:latin typeface="Arial" panose="020B0604020202020204" pitchFamily="34" charset="0"/>
                <a:cs typeface="Arial" panose="020B0604020202020204" pitchFamily="34" charset="0"/>
              </a:endParaRPr>
            </a:p>
          </p:txBody>
        </p:sp>
        <p:sp>
          <p:nvSpPr>
            <p:cNvPr id="23" name="TextBox 22"/>
            <p:cNvSpPr txBox="1"/>
            <p:nvPr/>
          </p:nvSpPr>
          <p:spPr>
            <a:xfrm>
              <a:off x="6054854" y="4551353"/>
              <a:ext cx="251789" cy="623920"/>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30</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1</a:t>
              </a:r>
              <a:endParaRPr lang="en-GB" sz="1200" dirty="0">
                <a:latin typeface="Arial" panose="020B0604020202020204" pitchFamily="34" charset="0"/>
                <a:cs typeface="Arial" panose="020B0604020202020204" pitchFamily="34" charset="0"/>
              </a:endParaRPr>
            </a:p>
          </p:txBody>
        </p:sp>
        <p:sp>
          <p:nvSpPr>
            <p:cNvPr id="24" name="TextBox 23"/>
            <p:cNvSpPr txBox="1"/>
            <p:nvPr/>
          </p:nvSpPr>
          <p:spPr>
            <a:xfrm>
              <a:off x="6392382" y="4551353"/>
              <a:ext cx="251789" cy="623920"/>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33</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sp>
          <p:nvSpPr>
            <p:cNvPr id="51" name="TextBox 50"/>
            <p:cNvSpPr txBox="1"/>
            <p:nvPr/>
          </p:nvSpPr>
          <p:spPr>
            <a:xfrm>
              <a:off x="3299781" y="4551353"/>
              <a:ext cx="251789" cy="623920"/>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6</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21</a:t>
              </a:r>
              <a:endParaRPr lang="en-GB" sz="1200" dirty="0">
                <a:latin typeface="Arial" panose="020B0604020202020204" pitchFamily="34" charset="0"/>
                <a:cs typeface="Arial" panose="020B0604020202020204" pitchFamily="34" charset="0"/>
              </a:endParaRPr>
            </a:p>
          </p:txBody>
        </p:sp>
        <p:sp>
          <p:nvSpPr>
            <p:cNvPr id="52" name="TextBox 51"/>
            <p:cNvSpPr txBox="1"/>
            <p:nvPr/>
          </p:nvSpPr>
          <p:spPr>
            <a:xfrm>
              <a:off x="3650319" y="4551353"/>
              <a:ext cx="251789" cy="623920"/>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9</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17</a:t>
              </a:r>
              <a:endParaRPr lang="en-GB" sz="1200" dirty="0">
                <a:latin typeface="Arial" panose="020B0604020202020204" pitchFamily="34" charset="0"/>
                <a:cs typeface="Arial" panose="020B0604020202020204" pitchFamily="34" charset="0"/>
              </a:endParaRPr>
            </a:p>
          </p:txBody>
        </p:sp>
        <p:sp>
          <p:nvSpPr>
            <p:cNvPr id="53" name="TextBox 52"/>
            <p:cNvSpPr txBox="1"/>
            <p:nvPr/>
          </p:nvSpPr>
          <p:spPr>
            <a:xfrm>
              <a:off x="3989503" y="4551353"/>
              <a:ext cx="251789" cy="623920"/>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12</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16</a:t>
              </a:r>
              <a:endParaRPr lang="en-GB" sz="1200" dirty="0">
                <a:latin typeface="Arial" panose="020B0604020202020204" pitchFamily="34" charset="0"/>
                <a:cs typeface="Arial" panose="020B0604020202020204" pitchFamily="34" charset="0"/>
              </a:endParaRPr>
            </a:p>
          </p:txBody>
        </p:sp>
        <p:sp>
          <p:nvSpPr>
            <p:cNvPr id="54" name="TextBox 53"/>
            <p:cNvSpPr txBox="1"/>
            <p:nvPr/>
          </p:nvSpPr>
          <p:spPr>
            <a:xfrm>
              <a:off x="4332076" y="4551353"/>
              <a:ext cx="251789" cy="623920"/>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15</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12</a:t>
              </a:r>
              <a:endParaRPr lang="en-GB" sz="1200" dirty="0">
                <a:latin typeface="Arial" panose="020B0604020202020204" pitchFamily="34" charset="0"/>
                <a:cs typeface="Arial" panose="020B0604020202020204" pitchFamily="34" charset="0"/>
              </a:endParaRPr>
            </a:p>
          </p:txBody>
        </p:sp>
        <p:sp>
          <p:nvSpPr>
            <p:cNvPr id="55" name="TextBox 54"/>
            <p:cNvSpPr txBox="1"/>
            <p:nvPr/>
          </p:nvSpPr>
          <p:spPr>
            <a:xfrm>
              <a:off x="4669604" y="4551353"/>
              <a:ext cx="251789" cy="623920"/>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18</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9</a:t>
              </a:r>
              <a:endParaRPr lang="en-GB" sz="1200" dirty="0">
                <a:latin typeface="Arial" panose="020B0604020202020204" pitchFamily="34" charset="0"/>
                <a:cs typeface="Arial" panose="020B0604020202020204" pitchFamily="34" charset="0"/>
              </a:endParaRPr>
            </a:p>
          </p:txBody>
        </p:sp>
        <p:sp>
          <p:nvSpPr>
            <p:cNvPr id="57" name="TextBox 56"/>
            <p:cNvSpPr txBox="1"/>
            <p:nvPr/>
          </p:nvSpPr>
          <p:spPr>
            <a:xfrm>
              <a:off x="2967625" y="4550264"/>
              <a:ext cx="251789" cy="623920"/>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3</a:t>
              </a:r>
            </a:p>
            <a:p>
              <a:pPr algn="ctr"/>
              <a:endParaRPr lang="en-GB" sz="1200" dirty="0" smtClean="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30</a:t>
              </a:r>
              <a:endParaRPr lang="en-GB" sz="1200" dirty="0">
                <a:latin typeface="Arial" panose="020B0604020202020204" pitchFamily="34" charset="0"/>
                <a:cs typeface="Arial" panose="020B0604020202020204" pitchFamily="34" charset="0"/>
              </a:endParaRPr>
            </a:p>
          </p:txBody>
        </p:sp>
      </p:grpSp>
      <p:graphicFrame>
        <p:nvGraphicFramePr>
          <p:cNvPr id="39" name="Group 88"/>
          <p:cNvGraphicFramePr>
            <a:graphicFrameLocks noGrp="1"/>
          </p:cNvGraphicFramePr>
          <p:nvPr>
            <p:extLst>
              <p:ext uri="{D42A27DB-BD31-4B8C-83A1-F6EECF244321}">
                <p14:modId xmlns:p14="http://schemas.microsoft.com/office/powerpoint/2010/main" xmlns="" val="2116014926"/>
              </p:ext>
            </p:extLst>
          </p:nvPr>
        </p:nvGraphicFramePr>
        <p:xfrm>
          <a:off x="4331361" y="2160000"/>
          <a:ext cx="3884854" cy="1615440"/>
        </p:xfrm>
        <a:graphic>
          <a:graphicData uri="http://schemas.openxmlformats.org/drawingml/2006/table">
            <a:tbl>
              <a:tblPr firstRow="1" bandRow="1">
                <a:tableStyleId>{69012ECD-51FC-41F1-AA8D-1B2483CD663E}</a:tableStyleId>
              </a:tblPr>
              <a:tblGrid>
                <a:gridCol w="2080789"/>
                <a:gridCol w="1804065"/>
              </a:tblGrid>
              <a:tr h="3433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tx1"/>
                          </a:solidFill>
                          <a:effectLst/>
                          <a:latin typeface="+mn-lt"/>
                        </a:rPr>
                        <a:t>Nivolumab 3 mg/kg</a:t>
                      </a:r>
                      <a:br>
                        <a:rPr kumimoji="0" lang="en-GB" sz="1000" u="none" strike="noStrike" cap="none" normalizeH="0" baseline="0" dirty="0" smtClean="0">
                          <a:ln>
                            <a:noFill/>
                          </a:ln>
                          <a:solidFill>
                            <a:schemeClr val="tx1"/>
                          </a:solidFill>
                          <a:effectLst/>
                          <a:latin typeface="+mn-lt"/>
                        </a:rPr>
                      </a:br>
                      <a:r>
                        <a:rPr kumimoji="0" lang="en-GB" sz="1000" u="none" strike="noStrike" cap="none" normalizeH="0" baseline="0" dirty="0" smtClean="0">
                          <a:ln>
                            <a:noFill/>
                          </a:ln>
                          <a:solidFill>
                            <a:schemeClr val="tx1"/>
                          </a:solidFill>
                          <a:effectLst/>
                          <a:latin typeface="+mn-lt"/>
                        </a:rPr>
                        <a:t>(n=42)</a:t>
                      </a:r>
                      <a:endParaRPr kumimoji="0" lang="en-GB" sz="10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39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u="none" strike="noStrike" cap="none" normalizeH="0" baseline="0" dirty="0" smtClean="0">
                          <a:ln>
                            <a:noFill/>
                          </a:ln>
                          <a:solidFill>
                            <a:schemeClr val="tx1"/>
                          </a:solidFill>
                          <a:effectLst/>
                          <a:latin typeface="+mn-lt"/>
                        </a:rPr>
                        <a:t>Median(range) follow-up, months</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tx1"/>
                          </a:solidFill>
                          <a:effectLst/>
                          <a:latin typeface="+mn-lt"/>
                        </a:rPr>
                        <a:t>28 (17</a:t>
                      </a:r>
                      <a:r>
                        <a:rPr kumimoji="0" lang="en-GB" sz="1000" u="none" strike="noStrike" cap="none" normalizeH="0" baseline="0" dirty="0" smtClean="0">
                          <a:ln>
                            <a:noFill/>
                          </a:ln>
                          <a:solidFill>
                            <a:schemeClr val="tx1"/>
                          </a:solidFill>
                          <a:effectLst/>
                          <a:latin typeface="Calibri"/>
                        </a:rPr>
                        <a:t>–</a:t>
                      </a:r>
                      <a:r>
                        <a:rPr kumimoji="0" lang="en-GB" sz="1000" u="none" strike="noStrike" cap="none" normalizeH="0" baseline="0" dirty="0" smtClean="0">
                          <a:ln>
                            <a:noFill/>
                          </a:ln>
                          <a:solidFill>
                            <a:schemeClr val="tx1"/>
                          </a:solidFill>
                          <a:effectLst/>
                          <a:latin typeface="+mn-lt"/>
                        </a:rPr>
                        <a:t>35)</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1339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u="none" strike="noStrike" cap="none" normalizeH="0" baseline="0" dirty="0" smtClean="0">
                          <a:ln>
                            <a:noFill/>
                          </a:ln>
                          <a:solidFill>
                            <a:schemeClr val="tx1"/>
                          </a:solidFill>
                          <a:effectLst/>
                          <a:latin typeface="+mn-lt"/>
                        </a:rPr>
                        <a:t>Median OS, months (95%CI)</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u="none" strike="noStrike" cap="none" normalizeH="0" baseline="0" dirty="0" smtClean="0">
                          <a:ln>
                            <a:noFill/>
                          </a:ln>
                          <a:solidFill>
                            <a:schemeClr val="tx1"/>
                          </a:solidFill>
                          <a:effectLst/>
                          <a:latin typeface="+mn-lt"/>
                        </a:rPr>
                        <a:t>8.5 (3.3</a:t>
                      </a:r>
                      <a:r>
                        <a:rPr kumimoji="0" lang="en-GB" sz="1000" u="none" strike="noStrike" cap="none" normalizeH="0" baseline="0" dirty="0" smtClean="0">
                          <a:ln>
                            <a:noFill/>
                          </a:ln>
                          <a:solidFill>
                            <a:schemeClr val="tx1"/>
                          </a:solidFill>
                          <a:effectLst/>
                          <a:latin typeface="Calibri"/>
                        </a:rPr>
                        <a:t>, </a:t>
                      </a:r>
                      <a:r>
                        <a:rPr kumimoji="0" lang="en-GB" sz="1000" u="none" strike="noStrike" cap="none" normalizeH="0" baseline="0" dirty="0" smtClean="0">
                          <a:ln>
                            <a:noFill/>
                          </a:ln>
                          <a:solidFill>
                            <a:schemeClr val="tx1"/>
                          </a:solidFill>
                          <a:effectLst/>
                          <a:latin typeface="+mn-lt"/>
                        </a:rPr>
                        <a:t>15.0)</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0">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tx1"/>
                          </a:solidFill>
                          <a:effectLst/>
                          <a:latin typeface="+mn-lt"/>
                        </a:rPr>
                        <a:t>OS rate, % (95%CI)</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21920">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tx1"/>
                          </a:solidFill>
                          <a:effectLst/>
                          <a:latin typeface="+mn-lt"/>
                        </a:rPr>
                        <a:t>12-month</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tx1"/>
                          </a:solidFill>
                          <a:effectLst/>
                          <a:latin typeface="+mn-lt"/>
                        </a:rPr>
                        <a:t>44 (28.4</a:t>
                      </a:r>
                      <a:r>
                        <a:rPr kumimoji="0" lang="en-GB" sz="1000" u="none" strike="noStrike" cap="none" normalizeH="0" baseline="0" dirty="0" smtClean="0">
                          <a:ln>
                            <a:noFill/>
                          </a:ln>
                          <a:solidFill>
                            <a:schemeClr val="tx1"/>
                          </a:solidFill>
                          <a:effectLst/>
                          <a:latin typeface="Calibri"/>
                        </a:rPr>
                        <a:t>, </a:t>
                      </a:r>
                      <a:r>
                        <a:rPr kumimoji="0" lang="en-GB" sz="1000" u="none" strike="noStrike" cap="none" normalizeH="0" baseline="0" dirty="0" smtClean="0">
                          <a:ln>
                            <a:noFill/>
                          </a:ln>
                          <a:solidFill>
                            <a:schemeClr val="tx1"/>
                          </a:solidFill>
                          <a:effectLst/>
                          <a:latin typeface="+mn-lt"/>
                        </a:rPr>
                        <a:t>59.0)</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121920">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18-month</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u="none" strike="noStrike" cap="none" normalizeH="0" baseline="0" dirty="0" smtClean="0">
                          <a:ln>
                            <a:noFill/>
                          </a:ln>
                          <a:solidFill>
                            <a:schemeClr val="tx1"/>
                          </a:solidFill>
                          <a:effectLst/>
                          <a:latin typeface="+mn-lt"/>
                        </a:rPr>
                        <a:t>30 (16.2</a:t>
                      </a:r>
                      <a:r>
                        <a:rPr kumimoji="0" lang="en-GB" sz="1000" u="none" strike="noStrike" cap="none" normalizeH="0" baseline="0" dirty="0" smtClean="0">
                          <a:ln>
                            <a:noFill/>
                          </a:ln>
                          <a:solidFill>
                            <a:schemeClr val="tx1"/>
                          </a:solidFill>
                          <a:effectLst/>
                          <a:latin typeface="Calibri"/>
                        </a:rPr>
                        <a:t>, </a:t>
                      </a:r>
                      <a:r>
                        <a:rPr kumimoji="0" lang="en-GB" sz="1000" u="none" strike="noStrike" cap="none" normalizeH="0" baseline="0" dirty="0" smtClean="0">
                          <a:ln>
                            <a:noFill/>
                          </a:ln>
                          <a:solidFill>
                            <a:schemeClr val="tx1"/>
                          </a:solidFill>
                          <a:effectLst/>
                          <a:latin typeface="+mn-lt"/>
                        </a:rPr>
                        <a:t>45.0)</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1" name="Isosceles Triangle 40"/>
          <p:cNvSpPr/>
          <p:nvPr/>
        </p:nvSpPr>
        <p:spPr>
          <a:xfrm>
            <a:off x="6721162" y="4375085"/>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Isosceles Triangle 41"/>
          <p:cNvSpPr/>
          <p:nvPr/>
        </p:nvSpPr>
        <p:spPr>
          <a:xfrm>
            <a:off x="6497206" y="4375085"/>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Isosceles Triangle 42"/>
          <p:cNvSpPr/>
          <p:nvPr/>
        </p:nvSpPr>
        <p:spPr>
          <a:xfrm>
            <a:off x="4835684" y="4222939"/>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TextBox 43"/>
          <p:cNvSpPr txBox="1"/>
          <p:nvPr/>
        </p:nvSpPr>
        <p:spPr>
          <a:xfrm>
            <a:off x="841746" y="5732525"/>
            <a:ext cx="1277470" cy="276999"/>
          </a:xfrm>
          <a:prstGeom prst="rect">
            <a:avLst/>
          </a:prstGeom>
          <a:noFill/>
        </p:spPr>
        <p:txBody>
          <a:bodyPr wrap="square" rtlCol="0">
            <a:spAutoFit/>
          </a:bodyPr>
          <a:lstStyle/>
          <a:p>
            <a:r>
              <a:rPr lang="en-GB" sz="1200" dirty="0" smtClean="0"/>
              <a:t>No. at risk</a:t>
            </a:r>
            <a:endParaRPr lang="en-GB" sz="1200" dirty="0"/>
          </a:p>
        </p:txBody>
      </p:sp>
      <p:sp>
        <p:nvSpPr>
          <p:cNvPr id="6" name="Freeform 2"/>
          <p:cNvSpPr>
            <a:spLocks/>
          </p:cNvSpPr>
          <p:nvPr/>
        </p:nvSpPr>
        <p:spPr bwMode="auto">
          <a:xfrm>
            <a:off x="1868766" y="2306535"/>
            <a:ext cx="4983023" cy="2138503"/>
          </a:xfrm>
          <a:custGeom>
            <a:avLst/>
            <a:gdLst>
              <a:gd name="T0" fmla="*/ 386 w 386"/>
              <a:gd name="T1" fmla="*/ 168 h 168"/>
              <a:gd name="T2" fmla="*/ 308 w 386"/>
              <a:gd name="T3" fmla="*/ 168 h 168"/>
              <a:gd name="T4" fmla="*/ 308 w 386"/>
              <a:gd name="T5" fmla="*/ 156 h 168"/>
              <a:gd name="T6" fmla="*/ 232 w 386"/>
              <a:gd name="T7" fmla="*/ 156 h 168"/>
              <a:gd name="T8" fmla="*/ 232 w 386"/>
              <a:gd name="T9" fmla="*/ 150 h 168"/>
              <a:gd name="T10" fmla="*/ 190 w 386"/>
              <a:gd name="T11" fmla="*/ 150 h 168"/>
              <a:gd name="T12" fmla="*/ 190 w 386"/>
              <a:gd name="T13" fmla="*/ 143 h 168"/>
              <a:gd name="T14" fmla="*/ 184 w 386"/>
              <a:gd name="T15" fmla="*/ 143 h 168"/>
              <a:gd name="T16" fmla="*/ 184 w 386"/>
              <a:gd name="T17" fmla="*/ 131 h 168"/>
              <a:gd name="T18" fmla="*/ 179 w 386"/>
              <a:gd name="T19" fmla="*/ 131 h 168"/>
              <a:gd name="T20" fmla="*/ 179 w 386"/>
              <a:gd name="T21" fmla="*/ 125 h 168"/>
              <a:gd name="T22" fmla="*/ 156 w 386"/>
              <a:gd name="T23" fmla="*/ 125 h 168"/>
              <a:gd name="T24" fmla="*/ 156 w 386"/>
              <a:gd name="T25" fmla="*/ 118 h 168"/>
              <a:gd name="T26" fmla="*/ 119 w 386"/>
              <a:gd name="T27" fmla="*/ 118 h 168"/>
              <a:gd name="T28" fmla="*/ 119 w 386"/>
              <a:gd name="T29" fmla="*/ 112 h 168"/>
              <a:gd name="T30" fmla="*/ 107 w 386"/>
              <a:gd name="T31" fmla="*/ 112 h 168"/>
              <a:gd name="T32" fmla="*/ 107 w 386"/>
              <a:gd name="T33" fmla="*/ 107 h 168"/>
              <a:gd name="T34" fmla="*/ 102 w 386"/>
              <a:gd name="T35" fmla="*/ 107 h 168"/>
              <a:gd name="T36" fmla="*/ 102 w 386"/>
              <a:gd name="T37" fmla="*/ 101 h 168"/>
              <a:gd name="T38" fmla="*/ 93 w 386"/>
              <a:gd name="T39" fmla="*/ 101 h 168"/>
              <a:gd name="T40" fmla="*/ 93 w 386"/>
              <a:gd name="T41" fmla="*/ 95 h 168"/>
              <a:gd name="T42" fmla="*/ 74 w 386"/>
              <a:gd name="T43" fmla="*/ 95 h 168"/>
              <a:gd name="T44" fmla="*/ 74 w 386"/>
              <a:gd name="T45" fmla="*/ 89 h 168"/>
              <a:gd name="T46" fmla="*/ 62 w 386"/>
              <a:gd name="T47" fmla="*/ 89 h 168"/>
              <a:gd name="T48" fmla="*/ 62 w 386"/>
              <a:gd name="T49" fmla="*/ 84 h 168"/>
              <a:gd name="T50" fmla="*/ 59 w 386"/>
              <a:gd name="T51" fmla="*/ 84 h 168"/>
              <a:gd name="T52" fmla="*/ 59 w 386"/>
              <a:gd name="T53" fmla="*/ 78 h 168"/>
              <a:gd name="T54" fmla="*/ 53 w 386"/>
              <a:gd name="T55" fmla="*/ 78 h 168"/>
              <a:gd name="T56" fmla="*/ 53 w 386"/>
              <a:gd name="T57" fmla="*/ 71 h 168"/>
              <a:gd name="T58" fmla="*/ 39 w 386"/>
              <a:gd name="T59" fmla="*/ 71 h 168"/>
              <a:gd name="T60" fmla="*/ 39 w 386"/>
              <a:gd name="T61" fmla="*/ 62 h 168"/>
              <a:gd name="T62" fmla="*/ 35 w 386"/>
              <a:gd name="T63" fmla="*/ 62 h 168"/>
              <a:gd name="T64" fmla="*/ 35 w 386"/>
              <a:gd name="T65" fmla="*/ 56 h 168"/>
              <a:gd name="T66" fmla="*/ 34 w 386"/>
              <a:gd name="T67" fmla="*/ 56 h 168"/>
              <a:gd name="T68" fmla="*/ 34 w 386"/>
              <a:gd name="T69" fmla="*/ 52 h 168"/>
              <a:gd name="T70" fmla="*/ 32 w 386"/>
              <a:gd name="T71" fmla="*/ 52 h 168"/>
              <a:gd name="T72" fmla="*/ 32 w 386"/>
              <a:gd name="T73" fmla="*/ 45 h 168"/>
              <a:gd name="T74" fmla="*/ 26 w 386"/>
              <a:gd name="T75" fmla="*/ 45 h 168"/>
              <a:gd name="T76" fmla="*/ 26 w 386"/>
              <a:gd name="T77" fmla="*/ 41 h 168"/>
              <a:gd name="T78" fmla="*/ 24 w 386"/>
              <a:gd name="T79" fmla="*/ 41 h 168"/>
              <a:gd name="T80" fmla="*/ 24 w 386"/>
              <a:gd name="T81" fmla="*/ 36 h 168"/>
              <a:gd name="T82" fmla="*/ 22 w 386"/>
              <a:gd name="T83" fmla="*/ 36 h 168"/>
              <a:gd name="T84" fmla="*/ 22 w 386"/>
              <a:gd name="T85" fmla="*/ 32 h 168"/>
              <a:gd name="T86" fmla="*/ 22 w 386"/>
              <a:gd name="T87" fmla="*/ 26 h 168"/>
              <a:gd name="T88" fmla="*/ 17 w 386"/>
              <a:gd name="T89" fmla="*/ 26 h 168"/>
              <a:gd name="T90" fmla="*/ 17 w 386"/>
              <a:gd name="T91" fmla="*/ 21 h 168"/>
              <a:gd name="T92" fmla="*/ 15 w 386"/>
              <a:gd name="T93" fmla="*/ 21 h 168"/>
              <a:gd name="T94" fmla="*/ 15 w 386"/>
              <a:gd name="T95" fmla="*/ 16 h 168"/>
              <a:gd name="T96" fmla="*/ 11 w 386"/>
              <a:gd name="T97" fmla="*/ 16 h 168"/>
              <a:gd name="T98" fmla="*/ 11 w 386"/>
              <a:gd name="T99" fmla="*/ 10 h 168"/>
              <a:gd name="T100" fmla="*/ 9 w 386"/>
              <a:gd name="T101" fmla="*/ 10 h 168"/>
              <a:gd name="T102" fmla="*/ 9 w 386"/>
              <a:gd name="T103" fmla="*/ 5 h 168"/>
              <a:gd name="T104" fmla="*/ 7 w 386"/>
              <a:gd name="T105" fmla="*/ 5 h 168"/>
              <a:gd name="T106" fmla="*/ 7 w 386"/>
              <a:gd name="T107" fmla="*/ 0 h 168"/>
              <a:gd name="T108" fmla="*/ 0 w 386"/>
              <a:gd name="T10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 h="168">
                <a:moveTo>
                  <a:pt x="386" y="168"/>
                </a:moveTo>
                <a:lnTo>
                  <a:pt x="308" y="168"/>
                </a:lnTo>
                <a:lnTo>
                  <a:pt x="308" y="156"/>
                </a:lnTo>
                <a:lnTo>
                  <a:pt x="232" y="156"/>
                </a:lnTo>
                <a:lnTo>
                  <a:pt x="232" y="150"/>
                </a:lnTo>
                <a:lnTo>
                  <a:pt x="190" y="150"/>
                </a:lnTo>
                <a:lnTo>
                  <a:pt x="190" y="143"/>
                </a:lnTo>
                <a:lnTo>
                  <a:pt x="184" y="143"/>
                </a:lnTo>
                <a:lnTo>
                  <a:pt x="184" y="131"/>
                </a:lnTo>
                <a:lnTo>
                  <a:pt x="179" y="131"/>
                </a:lnTo>
                <a:lnTo>
                  <a:pt x="179" y="125"/>
                </a:lnTo>
                <a:lnTo>
                  <a:pt x="156" y="125"/>
                </a:lnTo>
                <a:lnTo>
                  <a:pt x="156" y="118"/>
                </a:lnTo>
                <a:lnTo>
                  <a:pt x="119" y="118"/>
                </a:lnTo>
                <a:lnTo>
                  <a:pt x="119" y="112"/>
                </a:lnTo>
                <a:lnTo>
                  <a:pt x="107" y="112"/>
                </a:lnTo>
                <a:lnTo>
                  <a:pt x="107" y="107"/>
                </a:lnTo>
                <a:lnTo>
                  <a:pt x="102" y="107"/>
                </a:lnTo>
                <a:lnTo>
                  <a:pt x="102" y="101"/>
                </a:lnTo>
                <a:lnTo>
                  <a:pt x="93" y="101"/>
                </a:lnTo>
                <a:lnTo>
                  <a:pt x="93" y="95"/>
                </a:lnTo>
                <a:lnTo>
                  <a:pt x="74" y="95"/>
                </a:lnTo>
                <a:lnTo>
                  <a:pt x="74" y="89"/>
                </a:lnTo>
                <a:lnTo>
                  <a:pt x="62" y="89"/>
                </a:lnTo>
                <a:lnTo>
                  <a:pt x="62" y="84"/>
                </a:lnTo>
                <a:lnTo>
                  <a:pt x="59" y="84"/>
                </a:lnTo>
                <a:lnTo>
                  <a:pt x="59" y="78"/>
                </a:lnTo>
                <a:lnTo>
                  <a:pt x="53" y="78"/>
                </a:lnTo>
                <a:lnTo>
                  <a:pt x="53" y="71"/>
                </a:lnTo>
                <a:lnTo>
                  <a:pt x="39" y="71"/>
                </a:lnTo>
                <a:lnTo>
                  <a:pt x="39" y="62"/>
                </a:lnTo>
                <a:lnTo>
                  <a:pt x="35" y="62"/>
                </a:lnTo>
                <a:lnTo>
                  <a:pt x="35" y="56"/>
                </a:lnTo>
                <a:lnTo>
                  <a:pt x="34" y="56"/>
                </a:lnTo>
                <a:lnTo>
                  <a:pt x="34" y="52"/>
                </a:lnTo>
                <a:lnTo>
                  <a:pt x="32" y="52"/>
                </a:lnTo>
                <a:lnTo>
                  <a:pt x="32" y="45"/>
                </a:lnTo>
                <a:lnTo>
                  <a:pt x="26" y="45"/>
                </a:lnTo>
                <a:lnTo>
                  <a:pt x="26" y="41"/>
                </a:lnTo>
                <a:lnTo>
                  <a:pt x="24" y="41"/>
                </a:lnTo>
                <a:lnTo>
                  <a:pt x="24" y="36"/>
                </a:lnTo>
                <a:lnTo>
                  <a:pt x="22" y="36"/>
                </a:lnTo>
                <a:lnTo>
                  <a:pt x="22" y="32"/>
                </a:lnTo>
                <a:lnTo>
                  <a:pt x="22" y="26"/>
                </a:lnTo>
                <a:lnTo>
                  <a:pt x="17" y="26"/>
                </a:lnTo>
                <a:lnTo>
                  <a:pt x="17" y="21"/>
                </a:lnTo>
                <a:lnTo>
                  <a:pt x="15" y="21"/>
                </a:lnTo>
                <a:lnTo>
                  <a:pt x="15" y="16"/>
                </a:lnTo>
                <a:lnTo>
                  <a:pt x="11" y="16"/>
                </a:lnTo>
                <a:lnTo>
                  <a:pt x="11" y="10"/>
                </a:lnTo>
                <a:lnTo>
                  <a:pt x="9" y="10"/>
                </a:lnTo>
                <a:lnTo>
                  <a:pt x="9" y="5"/>
                </a:lnTo>
                <a:cubicBezTo>
                  <a:pt x="9" y="5"/>
                  <a:pt x="7" y="6"/>
                  <a:pt x="7" y="5"/>
                </a:cubicBezTo>
                <a:cubicBezTo>
                  <a:pt x="7" y="4"/>
                  <a:pt x="7" y="0"/>
                  <a:pt x="7" y="0"/>
                </a:cubicBez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Isosceles Triangle 57"/>
          <p:cNvSpPr/>
          <p:nvPr/>
        </p:nvSpPr>
        <p:spPr>
          <a:xfrm>
            <a:off x="6183991" y="4375085"/>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9" name="Isosceles Triangle 58"/>
          <p:cNvSpPr/>
          <p:nvPr/>
        </p:nvSpPr>
        <p:spPr>
          <a:xfrm>
            <a:off x="4614170" y="4146162"/>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0" name="Isosceles Triangle 59"/>
          <p:cNvSpPr/>
          <p:nvPr/>
        </p:nvSpPr>
        <p:spPr>
          <a:xfrm>
            <a:off x="4183065" y="3990221"/>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1" name="Isosceles Triangle 60"/>
          <p:cNvSpPr/>
          <p:nvPr/>
        </p:nvSpPr>
        <p:spPr>
          <a:xfrm>
            <a:off x="2664011" y="3369935"/>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2" name="Isosceles Triangle 61"/>
          <p:cNvSpPr/>
          <p:nvPr/>
        </p:nvSpPr>
        <p:spPr>
          <a:xfrm>
            <a:off x="2447726" y="3153107"/>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3" name="Isosceles Triangle 62"/>
          <p:cNvSpPr/>
          <p:nvPr/>
        </p:nvSpPr>
        <p:spPr>
          <a:xfrm>
            <a:off x="2024743" y="2512729"/>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ounded Rectangle 37"/>
          <p:cNvSpPr/>
          <p:nvPr/>
        </p:nvSpPr>
        <p:spPr>
          <a:xfrm>
            <a:off x="4313693" y="2790410"/>
            <a:ext cx="3902522" cy="252000"/>
          </a:xfrm>
          <a:prstGeom prst="roundRect">
            <a:avLst/>
          </a:prstGeom>
          <a:no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Rounded Rectangle 63"/>
          <p:cNvSpPr/>
          <p:nvPr/>
        </p:nvSpPr>
        <p:spPr>
          <a:xfrm>
            <a:off x="4313693" y="3284338"/>
            <a:ext cx="3902522" cy="252000"/>
          </a:xfrm>
          <a:prstGeom prst="roundRect">
            <a:avLst/>
          </a:prstGeom>
          <a:no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5" name="Isosceles Triangle 64"/>
          <p:cNvSpPr/>
          <p:nvPr/>
        </p:nvSpPr>
        <p:spPr>
          <a:xfrm>
            <a:off x="2483713" y="3157345"/>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Isosceles Triangle 65"/>
          <p:cNvSpPr/>
          <p:nvPr/>
        </p:nvSpPr>
        <p:spPr>
          <a:xfrm>
            <a:off x="4861088" y="4227177"/>
            <a:ext cx="130628" cy="11261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xmlns="" val="3324872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O-007: Nivolumab monotherapy in patients with advanced gastric of </a:t>
            </a:r>
            <a:r>
              <a:rPr lang="en-GB" dirty="0" err="1" smtClean="0"/>
              <a:t>gastroesophageal</a:t>
            </a:r>
            <a:r>
              <a:rPr lang="en-GB" dirty="0" smtClean="0"/>
              <a:t> junction (GEJ) cancer and 2 or more prior treatment regimens: Sub-analysis of the CheckMate 032 study – </a:t>
            </a:r>
            <a:r>
              <a:rPr lang="en-GB" dirty="0" err="1" smtClean="0"/>
              <a:t>Ott</a:t>
            </a:r>
            <a:r>
              <a:rPr lang="en-GB" dirty="0" smtClean="0"/>
              <a:t> P, et al</a:t>
            </a:r>
            <a:endParaRPr lang="en-GB" dirty="0"/>
          </a:p>
        </p:txBody>
      </p:sp>
      <p:sp>
        <p:nvSpPr>
          <p:cNvPr id="3" name="Content Placeholder 2"/>
          <p:cNvSpPr>
            <a:spLocks noGrp="1"/>
          </p:cNvSpPr>
          <p:nvPr>
            <p:ph idx="1"/>
          </p:nvPr>
        </p:nvSpPr>
        <p:spPr>
          <a:xfrm>
            <a:off x="365124" y="1254035"/>
            <a:ext cx="8413751" cy="1988698"/>
          </a:xfrm>
        </p:spPr>
        <p:txBody>
          <a:bodyPr/>
          <a:lstStyle/>
          <a:p>
            <a:pPr marL="0" indent="0">
              <a:buNone/>
            </a:pPr>
            <a:r>
              <a:rPr lang="en-GB" b="1" dirty="0" smtClean="0"/>
              <a:t>Conclusions</a:t>
            </a:r>
          </a:p>
          <a:p>
            <a:r>
              <a:rPr lang="en-GB" b="1" dirty="0"/>
              <a:t>Nivolumab monotherapy demonstrated </a:t>
            </a:r>
            <a:r>
              <a:rPr lang="en-GB" b="1" dirty="0" smtClean="0"/>
              <a:t>favourable </a:t>
            </a:r>
            <a:r>
              <a:rPr lang="en-GB" b="1" dirty="0"/>
              <a:t>clinical activity in this subset of heavily </a:t>
            </a:r>
            <a:r>
              <a:rPr lang="en-GB" b="1" dirty="0" err="1"/>
              <a:t>pretreated</a:t>
            </a:r>
            <a:r>
              <a:rPr lang="en-GB" b="1" dirty="0"/>
              <a:t> </a:t>
            </a:r>
            <a:r>
              <a:rPr lang="en-GB" b="1" dirty="0" smtClean="0"/>
              <a:t>patients with advanced </a:t>
            </a:r>
            <a:r>
              <a:rPr lang="en-GB" b="1" dirty="0"/>
              <a:t>gastric/GEJ </a:t>
            </a:r>
            <a:r>
              <a:rPr lang="en-GB" b="1" dirty="0" smtClean="0"/>
              <a:t>cancer, regardless of PD-L1 status</a:t>
            </a:r>
          </a:p>
          <a:p>
            <a:r>
              <a:rPr lang="en-GB" b="1" dirty="0" smtClean="0"/>
              <a:t>OS after one year was 44.3</a:t>
            </a:r>
            <a:r>
              <a:rPr lang="en-GB" b="1" dirty="0"/>
              <a:t>% </a:t>
            </a:r>
            <a:r>
              <a:rPr lang="en-GB" b="1" dirty="0" smtClean="0"/>
              <a:t>with durable </a:t>
            </a:r>
            <a:r>
              <a:rPr lang="en-GB" b="1" dirty="0"/>
              <a:t>responses in some </a:t>
            </a:r>
            <a:r>
              <a:rPr lang="en-GB" b="1" dirty="0" smtClean="0"/>
              <a:t>patients</a:t>
            </a:r>
          </a:p>
          <a:p>
            <a:r>
              <a:rPr lang="en-GB" b="1" dirty="0" smtClean="0"/>
              <a:t>Results were similar to those observed in the phase </a:t>
            </a:r>
            <a:r>
              <a:rPr lang="en-GB" b="1" dirty="0"/>
              <a:t>3 ATTRACTION-2 </a:t>
            </a:r>
            <a:r>
              <a:rPr lang="en-GB" b="1" dirty="0" smtClean="0"/>
              <a:t>study in Asian patients </a:t>
            </a:r>
          </a:p>
          <a:p>
            <a:pPr marL="0" indent="0">
              <a:buNone/>
            </a:pPr>
            <a:endParaRPr lang="en-GB" dirty="0"/>
          </a:p>
        </p:txBody>
      </p:sp>
      <p:sp>
        <p:nvSpPr>
          <p:cNvPr id="25" name="Text Placeholder 24"/>
          <p:cNvSpPr>
            <a:spLocks noGrp="1"/>
          </p:cNvSpPr>
          <p:nvPr>
            <p:ph type="body" sz="quarter" idx="11"/>
          </p:nvPr>
        </p:nvSpPr>
        <p:spPr/>
        <p:txBody>
          <a:bodyPr/>
          <a:lstStyle/>
          <a:p>
            <a:r>
              <a:rPr lang="en-GB" dirty="0" err="1"/>
              <a:t>Ott</a:t>
            </a:r>
            <a:r>
              <a:rPr lang="en-GB" dirty="0"/>
              <a:t> P, et al. Ann </a:t>
            </a:r>
            <a:r>
              <a:rPr lang="en-GB" dirty="0" err="1"/>
              <a:t>Oncol</a:t>
            </a:r>
            <a:r>
              <a:rPr lang="en-GB" dirty="0"/>
              <a:t> 2017; 28 (</a:t>
            </a:r>
            <a:r>
              <a:rPr lang="en-GB" dirty="0" err="1"/>
              <a:t>suppl</a:t>
            </a:r>
            <a:r>
              <a:rPr lang="en-GB" dirty="0"/>
              <a:t> 3): </a:t>
            </a:r>
            <a:r>
              <a:rPr lang="en-GB" dirty="0" err="1"/>
              <a:t>abstr</a:t>
            </a:r>
            <a:r>
              <a:rPr lang="en-GB" dirty="0"/>
              <a:t> O-007</a:t>
            </a:r>
          </a:p>
        </p:txBody>
      </p:sp>
    </p:spTree>
    <p:extLst>
      <p:ext uri="{BB962C8B-B14F-4D97-AF65-F5344CB8AC3E}">
        <p14:creationId xmlns:p14="http://schemas.microsoft.com/office/powerpoint/2010/main" xmlns="" val="492494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O-016: </a:t>
            </a:r>
            <a:r>
              <a:rPr lang="en-US" dirty="0"/>
              <a:t>Associations of quality of life (</a:t>
            </a:r>
            <a:r>
              <a:rPr lang="en-US" dirty="0" err="1"/>
              <a:t>QoL</a:t>
            </a:r>
            <a:r>
              <a:rPr lang="en-US" dirty="0"/>
              <a:t>) with adverse events and tumor response in patients with advanced gastric cancer: Exploratory analyses from RAINBOW and </a:t>
            </a:r>
            <a:r>
              <a:rPr lang="en-US" dirty="0" smtClean="0"/>
              <a:t>REGARD </a:t>
            </a:r>
            <a:r>
              <a:rPr lang="en-GB" dirty="0" smtClean="0"/>
              <a:t>– </a:t>
            </a:r>
            <a:r>
              <a:rPr lang="en-GB" dirty="0" err="1" smtClean="0"/>
              <a:t>Chau</a:t>
            </a:r>
            <a:r>
              <a:rPr lang="en-GB" dirty="0" smtClean="0"/>
              <a:t> I, </a:t>
            </a:r>
            <a:r>
              <a:rPr lang="en-GB" dirty="0"/>
              <a:t>et al</a:t>
            </a:r>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explore changes in </a:t>
            </a:r>
            <a:r>
              <a:rPr lang="en-GB" dirty="0" err="1" smtClean="0"/>
              <a:t>QoL</a:t>
            </a:r>
            <a:r>
              <a:rPr lang="en-GB" dirty="0" smtClean="0"/>
              <a:t> relative to treatment-emergent AEs and response in patients who participated in two phase 3 trials (RAINBOW and REGARD)</a:t>
            </a:r>
          </a:p>
          <a:p>
            <a:endParaRPr lang="en-GB" dirty="0"/>
          </a:p>
          <a:p>
            <a:pPr marL="0" indent="0">
              <a:buNone/>
            </a:pPr>
            <a:r>
              <a:rPr lang="en-GB" b="1" dirty="0" smtClean="0"/>
              <a:t>Methods</a:t>
            </a:r>
          </a:p>
          <a:p>
            <a:r>
              <a:rPr lang="en-GB" dirty="0" smtClean="0"/>
              <a:t>QLQ-C30 v3.0 was completed at baseline and every 6 weeks</a:t>
            </a:r>
          </a:p>
          <a:p>
            <a:r>
              <a:rPr lang="en-GB" dirty="0" smtClean="0"/>
              <a:t>Data was pooled for all treatment arms (n=1020)</a:t>
            </a:r>
          </a:p>
          <a:p>
            <a:r>
              <a:rPr lang="en-GB" dirty="0" smtClean="0"/>
              <a:t>Logistic regression adjusted for baseline covariates was used to estimate ORs for selected treatment-emergent AEs occurrence (yes or no) and BOR groups (response, SD or other)</a:t>
            </a:r>
          </a:p>
          <a:p>
            <a:pPr lvl="1"/>
            <a:r>
              <a:rPr lang="en-GB" dirty="0" smtClean="0"/>
              <a:t>OR ≤0.85 with p&lt;0.05 was considered meaningful</a:t>
            </a:r>
          </a:p>
          <a:p>
            <a:r>
              <a:rPr lang="en-GB" dirty="0" smtClean="0"/>
              <a:t>ANOVA was used to compare changes from baseline in </a:t>
            </a:r>
            <a:r>
              <a:rPr lang="en-GB" dirty="0" err="1" smtClean="0"/>
              <a:t>QoL</a:t>
            </a:r>
            <a:r>
              <a:rPr lang="en-GB" dirty="0" smtClean="0"/>
              <a:t> scores based on occurrence of selected (by incidence and clinical symptoms) treatment-emergent AEs and BOR</a:t>
            </a:r>
          </a:p>
          <a:p>
            <a:pPr lvl="1"/>
            <a:r>
              <a:rPr lang="en-GB" dirty="0" smtClean="0"/>
              <a:t>p-value &lt;0.05 considered significant</a:t>
            </a:r>
            <a:endParaRPr lang="en-GB" dirty="0"/>
          </a:p>
        </p:txBody>
      </p:sp>
      <p:sp>
        <p:nvSpPr>
          <p:cNvPr id="5" name="Text Placeholder 4"/>
          <p:cNvSpPr>
            <a:spLocks noGrp="1"/>
          </p:cNvSpPr>
          <p:nvPr>
            <p:ph type="body" sz="quarter" idx="11"/>
          </p:nvPr>
        </p:nvSpPr>
        <p:spPr/>
        <p:txBody>
          <a:bodyPr/>
          <a:lstStyle/>
          <a:p>
            <a:r>
              <a:rPr lang="en-GB" dirty="0" smtClean="0"/>
              <a:t>Developed based on abstract only</a:t>
            </a:r>
          </a:p>
          <a:p>
            <a:r>
              <a:rPr lang="en-GB" dirty="0" err="1" smtClean="0"/>
              <a:t>Chau</a:t>
            </a:r>
            <a:r>
              <a:rPr lang="en-GB" dirty="0" smtClean="0"/>
              <a:t> I, </a:t>
            </a:r>
            <a:r>
              <a:rPr lang="en-GB" dirty="0"/>
              <a:t>et al. Ann </a:t>
            </a:r>
            <a:r>
              <a:rPr lang="en-GB" dirty="0" err="1"/>
              <a:t>Oncol</a:t>
            </a:r>
            <a:r>
              <a:rPr lang="en-GB" dirty="0"/>
              <a:t> 2017; 28 (</a:t>
            </a:r>
            <a:r>
              <a:rPr lang="en-GB" dirty="0" err="1"/>
              <a:t>suppl</a:t>
            </a:r>
            <a:r>
              <a:rPr lang="en-GB" dirty="0"/>
              <a:t> 3): </a:t>
            </a:r>
            <a:r>
              <a:rPr lang="en-GB" dirty="0" err="1"/>
              <a:t>abstr</a:t>
            </a:r>
            <a:r>
              <a:rPr lang="en-GB" dirty="0"/>
              <a:t> O-</a:t>
            </a:r>
            <a:r>
              <a:rPr lang="en-GB" dirty="0" smtClean="0"/>
              <a:t>016</a:t>
            </a:r>
            <a:endParaRPr lang="en-GB" dirty="0"/>
          </a:p>
        </p:txBody>
      </p:sp>
    </p:spTree>
    <p:extLst>
      <p:ext uri="{BB962C8B-B14F-4D97-AF65-F5344CB8AC3E}">
        <p14:creationId xmlns:p14="http://schemas.microsoft.com/office/powerpoint/2010/main" xmlns="" val="2065203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O-016: </a:t>
            </a:r>
            <a:r>
              <a:rPr lang="en-US" smtClean="0"/>
              <a:t>Associations of quality of life (QoL) with adverse events and tumor response in patients with advanced gastric cancer: Exploratory analyses from RAINBOW and REGARD </a:t>
            </a:r>
            <a:r>
              <a:rPr lang="en-GB" smtClean="0"/>
              <a:t>– Chau I, et al</a:t>
            </a:r>
            <a:endParaRPr lang="en-GB" sz="1800" dirty="0"/>
          </a:p>
        </p:txBody>
      </p:sp>
      <p:sp>
        <p:nvSpPr>
          <p:cNvPr id="5" name="Text Placeholder 4"/>
          <p:cNvSpPr>
            <a:spLocks noGrp="1"/>
          </p:cNvSpPr>
          <p:nvPr>
            <p:ph type="body" sz="quarter" idx="11"/>
          </p:nvPr>
        </p:nvSpPr>
        <p:spPr/>
        <p:txBody>
          <a:bodyPr/>
          <a:lstStyle/>
          <a:p>
            <a:r>
              <a:rPr lang="en-GB" dirty="0" smtClean="0"/>
              <a:t>Developed based on abstract only</a:t>
            </a:r>
          </a:p>
          <a:p>
            <a:r>
              <a:rPr lang="en-GB" dirty="0" err="1" smtClean="0"/>
              <a:t>Chau</a:t>
            </a:r>
            <a:r>
              <a:rPr lang="en-GB" dirty="0" smtClean="0"/>
              <a:t> I, et al. Ann </a:t>
            </a:r>
            <a:r>
              <a:rPr lang="en-GB" dirty="0" err="1" smtClean="0"/>
              <a:t>Oncol</a:t>
            </a:r>
            <a:r>
              <a:rPr lang="en-GB" dirty="0" smtClean="0"/>
              <a:t> 2017; 28 (</a:t>
            </a:r>
            <a:r>
              <a:rPr lang="en-GB" dirty="0" err="1" smtClean="0"/>
              <a:t>suppl</a:t>
            </a:r>
            <a:r>
              <a:rPr lang="en-GB" dirty="0" smtClean="0"/>
              <a:t> 3): </a:t>
            </a:r>
            <a:r>
              <a:rPr lang="en-GB" dirty="0" err="1" smtClean="0"/>
              <a:t>abstr</a:t>
            </a:r>
            <a:r>
              <a:rPr lang="en-GB" dirty="0" smtClean="0"/>
              <a:t> O-016</a:t>
            </a:r>
            <a:endParaRPr lang="en-GB" dirty="0"/>
          </a:p>
        </p:txBody>
      </p:sp>
      <p:sp>
        <p:nvSpPr>
          <p:cNvPr id="11" name="Content Placeholder 2"/>
          <p:cNvSpPr>
            <a:spLocks noGrp="1"/>
          </p:cNvSpPr>
          <p:nvPr>
            <p:ph idx="1"/>
          </p:nvPr>
        </p:nvSpPr>
        <p:spPr>
          <a:xfrm>
            <a:off x="365124" y="1254035"/>
            <a:ext cx="8413751" cy="444315"/>
          </a:xfrm>
        </p:spPr>
        <p:txBody>
          <a:bodyPr/>
          <a:lstStyle/>
          <a:p>
            <a:pPr marL="0" indent="0">
              <a:buNone/>
            </a:pPr>
            <a:r>
              <a:rPr lang="en-GB" b="1" smtClean="0"/>
              <a:t>Key results</a:t>
            </a:r>
          </a:p>
          <a:p>
            <a:r>
              <a:rPr lang="en-US" smtClean="0"/>
              <a:t>Multiple treatment-emergent AEs and BOR could be predicted by worsening QoL</a:t>
            </a:r>
          </a:p>
          <a:p>
            <a:r>
              <a:rPr lang="en-US" smtClean="0"/>
              <a:t>Changes in patient-reported insomnia and constipation did not predict any outcomes</a:t>
            </a:r>
          </a:p>
          <a:p>
            <a:r>
              <a:rPr lang="en-US" smtClean="0"/>
              <a:t>Significant differences in changes in QoL scales were also associated with multiple treatment-emergent AEs and BOR</a:t>
            </a:r>
          </a:p>
          <a:p>
            <a:pPr marL="0" indent="0">
              <a:buNone/>
            </a:pPr>
            <a:endParaRPr lang="en-GB" b="1" smtClean="0"/>
          </a:p>
          <a:p>
            <a:endParaRPr lang="en-GB" dirty="0"/>
          </a:p>
        </p:txBody>
      </p:sp>
    </p:spTree>
    <p:extLst>
      <p:ext uri="{BB962C8B-B14F-4D97-AF65-F5344CB8AC3E}">
        <p14:creationId xmlns:p14="http://schemas.microsoft.com/office/powerpoint/2010/main" xmlns="" val="585108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O-016: </a:t>
            </a:r>
            <a:r>
              <a:rPr lang="en-US" smtClean="0"/>
              <a:t>Associations of quality of life (QoL) with adverse events and tumor response in patients with advanced gastric cancer: Exploratory analyses from RAINBOW and REGARD </a:t>
            </a:r>
            <a:r>
              <a:rPr lang="en-GB" smtClean="0"/>
              <a:t>– Chau I,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a:t>Developed based on abstract only</a:t>
            </a:r>
          </a:p>
          <a:p>
            <a:r>
              <a:rPr lang="en-GB" dirty="0" err="1" smtClean="0"/>
              <a:t>Chau</a:t>
            </a:r>
            <a:r>
              <a:rPr lang="en-GB" dirty="0" smtClean="0"/>
              <a:t> I, et al. Ann </a:t>
            </a:r>
            <a:r>
              <a:rPr lang="en-GB" dirty="0" err="1" smtClean="0"/>
              <a:t>Oncol</a:t>
            </a:r>
            <a:r>
              <a:rPr lang="en-GB" dirty="0" smtClean="0"/>
              <a:t> 2017; 28 (</a:t>
            </a:r>
            <a:r>
              <a:rPr lang="en-GB" dirty="0" err="1" smtClean="0"/>
              <a:t>suppl</a:t>
            </a:r>
            <a:r>
              <a:rPr lang="en-GB" dirty="0" smtClean="0"/>
              <a:t> 3): </a:t>
            </a:r>
            <a:r>
              <a:rPr lang="en-GB" dirty="0" err="1" smtClean="0"/>
              <a:t>abstr</a:t>
            </a:r>
            <a:r>
              <a:rPr lang="en-GB" dirty="0" smtClean="0"/>
              <a:t> O-016</a:t>
            </a:r>
            <a:endParaRPr lang="en-GB" dirty="0"/>
          </a:p>
        </p:txBody>
      </p:sp>
      <p:graphicFrame>
        <p:nvGraphicFramePr>
          <p:cNvPr id="35" name="Group 88"/>
          <p:cNvGraphicFramePr>
            <a:graphicFrameLocks noGrp="1"/>
          </p:cNvGraphicFramePr>
          <p:nvPr>
            <p:extLst>
              <p:ext uri="{D42A27DB-BD31-4B8C-83A1-F6EECF244321}">
                <p14:modId xmlns:p14="http://schemas.microsoft.com/office/powerpoint/2010/main" xmlns="" val="2804339994"/>
              </p:ext>
            </p:extLst>
          </p:nvPr>
        </p:nvGraphicFramePr>
        <p:xfrm>
          <a:off x="622007" y="1564801"/>
          <a:ext cx="5712956" cy="4808760"/>
        </p:xfrm>
        <a:graphic>
          <a:graphicData uri="http://schemas.openxmlformats.org/drawingml/2006/table">
            <a:tbl>
              <a:tblPr firstRow="1" bandRow="1">
                <a:tableStyleId>{69012ECD-51FC-41F1-AA8D-1B2483CD663E}</a:tableStyleId>
              </a:tblPr>
              <a:tblGrid>
                <a:gridCol w="1477455"/>
                <a:gridCol w="2267712"/>
                <a:gridCol w="1967789"/>
              </a:tblGrid>
              <a:tr h="28594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900" b="1" i="0" u="none" strike="noStrike" cap="none" normalizeH="0" baseline="0" dirty="0" smtClean="0">
                          <a:ln>
                            <a:noFill/>
                          </a:ln>
                          <a:solidFill>
                            <a:schemeClr val="tx2"/>
                          </a:solidFill>
                          <a:effectLst/>
                          <a:latin typeface="+mn-lt"/>
                          <a:cs typeface="Arial" charset="0"/>
                        </a:rPr>
                        <a:t>Worsening in </a:t>
                      </a:r>
                      <a:r>
                        <a:rPr kumimoji="0" lang="en-US" sz="900" b="1" i="0" u="none" strike="noStrike" cap="none" normalizeH="0" baseline="0" dirty="0" err="1" smtClean="0">
                          <a:ln>
                            <a:noFill/>
                          </a:ln>
                          <a:solidFill>
                            <a:schemeClr val="tx2"/>
                          </a:solidFill>
                          <a:effectLst/>
                          <a:latin typeface="+mn-lt"/>
                          <a:cs typeface="Arial" charset="0"/>
                        </a:rPr>
                        <a:t>QoL</a:t>
                      </a:r>
                      <a:r>
                        <a:rPr kumimoji="0" lang="en-US" sz="900" b="1" i="0" u="none" strike="noStrike" cap="none" normalizeH="0" baseline="0" dirty="0" smtClean="0">
                          <a:ln>
                            <a:noFill/>
                          </a:ln>
                          <a:solidFill>
                            <a:schemeClr val="tx2"/>
                          </a:solidFill>
                          <a:effectLst/>
                          <a:latin typeface="+mn-lt"/>
                          <a:cs typeface="Arial" charset="0"/>
                        </a:rPr>
                        <a:t> scale</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i="0" u="none" strike="noStrike" cap="none" normalizeH="0" baseline="0" dirty="0" smtClean="0">
                          <a:ln>
                            <a:noFill/>
                          </a:ln>
                          <a:solidFill>
                            <a:schemeClr val="tx2"/>
                          </a:solidFill>
                          <a:effectLst/>
                          <a:latin typeface="+mn-lt"/>
                        </a:rPr>
                        <a:t>Prediction with OR ≤0.85 and p&lt;0.05 based on logistic regression </a:t>
                      </a:r>
                      <a:br>
                        <a:rPr kumimoji="0" lang="en-GB" sz="900" i="0" u="none" strike="noStrike" cap="none" normalizeH="0" baseline="0" dirty="0" smtClean="0">
                          <a:ln>
                            <a:noFill/>
                          </a:ln>
                          <a:solidFill>
                            <a:schemeClr val="tx2"/>
                          </a:solidFill>
                          <a:effectLst/>
                          <a:latin typeface="+mn-lt"/>
                        </a:rPr>
                      </a:br>
                      <a:r>
                        <a:rPr kumimoji="0" lang="en-GB" sz="900" i="0" u="none" strike="noStrike" cap="none" normalizeH="0" baseline="0" dirty="0" smtClean="0">
                          <a:ln>
                            <a:noFill/>
                          </a:ln>
                          <a:solidFill>
                            <a:schemeClr val="tx2"/>
                          </a:solidFill>
                          <a:effectLst/>
                          <a:latin typeface="+mn-lt"/>
                        </a:rPr>
                        <a:t>(</a:t>
                      </a:r>
                      <a:r>
                        <a:rPr kumimoji="0" lang="en-GB" sz="900" i="0" u="none" strike="noStrike" cap="none" normalizeH="0" baseline="0" dirty="0" err="1" smtClean="0">
                          <a:ln>
                            <a:noFill/>
                          </a:ln>
                          <a:solidFill>
                            <a:schemeClr val="tx2"/>
                          </a:solidFill>
                          <a:effectLst/>
                          <a:latin typeface="+mn-lt"/>
                        </a:rPr>
                        <a:t>QoL</a:t>
                      </a:r>
                      <a:r>
                        <a:rPr kumimoji="0" lang="en-GB" sz="900" i="0" u="none" strike="noStrike" cap="none" normalizeH="0" baseline="0" dirty="0" smtClean="0">
                          <a:ln>
                            <a:noFill/>
                          </a:ln>
                          <a:solidFill>
                            <a:schemeClr val="tx2"/>
                          </a:solidFill>
                          <a:effectLst/>
                          <a:latin typeface="+mn-lt"/>
                        </a:rPr>
                        <a:t> score change)</a:t>
                      </a:r>
                      <a:endParaRPr kumimoji="0" lang="en-GB" sz="900" b="1" i="0" u="none" strike="noStrike" cap="none" normalizeH="0" baseline="0" dirty="0" smtClean="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i="0" u="none" strike="noStrike" cap="none" normalizeH="0" baseline="0" dirty="0" smtClean="0">
                          <a:ln>
                            <a:noFill/>
                          </a:ln>
                          <a:solidFill>
                            <a:schemeClr val="tx2"/>
                          </a:solidFill>
                          <a:effectLst/>
                          <a:latin typeface="+mn-lt"/>
                        </a:rPr>
                        <a:t>Outcomes with different changes in </a:t>
                      </a:r>
                      <a:r>
                        <a:rPr kumimoji="0" lang="en-GB" sz="900" i="0" u="none" strike="noStrike" cap="none" normalizeH="0" baseline="0" dirty="0" err="1" smtClean="0">
                          <a:ln>
                            <a:noFill/>
                          </a:ln>
                          <a:solidFill>
                            <a:schemeClr val="tx2"/>
                          </a:solidFill>
                          <a:effectLst/>
                          <a:latin typeface="+mn-lt"/>
                        </a:rPr>
                        <a:t>QoL</a:t>
                      </a:r>
                      <a:r>
                        <a:rPr kumimoji="0" lang="en-GB" sz="900" i="0" u="none" strike="noStrike" cap="none" normalizeH="0" baseline="0" dirty="0" smtClean="0">
                          <a:ln>
                            <a:noFill/>
                          </a:ln>
                          <a:solidFill>
                            <a:schemeClr val="tx2"/>
                          </a:solidFill>
                          <a:effectLst/>
                          <a:latin typeface="+mn-lt"/>
                        </a:rPr>
                        <a:t> based on ANOVA, p&lt;0.05</a:t>
                      </a:r>
                      <a:endParaRPr kumimoji="0" lang="en-GB" sz="900" b="1" i="0" u="none" strike="noStrike" cap="none" normalizeH="0" baseline="0" dirty="0" smtClean="0">
                        <a:ln>
                          <a:noFill/>
                        </a:ln>
                        <a:solidFill>
                          <a:schemeClr val="tx2"/>
                        </a:solidFill>
                        <a:effectLst/>
                        <a:latin typeface="+mn-lt"/>
                        <a:cs typeface="Arial" charset="0"/>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107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800" u="none" strike="noStrike" cap="none" normalizeH="0" baseline="0" dirty="0" smtClean="0">
                          <a:ln>
                            <a:noFill/>
                          </a:ln>
                          <a:effectLst/>
                          <a:latin typeface="+mn-lt"/>
                        </a:rPr>
                        <a:t>Global </a:t>
                      </a:r>
                      <a:r>
                        <a:rPr kumimoji="0" lang="en-GB" sz="800" u="none" strike="noStrike" cap="none" normalizeH="0" baseline="0" dirty="0" err="1" smtClean="0">
                          <a:ln>
                            <a:noFill/>
                          </a:ln>
                          <a:effectLst/>
                          <a:latin typeface="+mn-lt"/>
                        </a:rPr>
                        <a:t>QoL</a:t>
                      </a:r>
                      <a:endParaRPr kumimoji="0" lang="en-GB" sz="800" b="0" i="0" u="none" strike="noStrike" cap="none" normalizeH="0" baseline="0" dirty="0" smtClean="0">
                        <a:ln>
                          <a:noFill/>
                        </a:ln>
                        <a:solidFill>
                          <a:schemeClr val="tx1"/>
                        </a:solidFill>
                        <a:effectLst/>
                        <a:latin typeface="+mn-lt"/>
                        <a:cs typeface="Arial" charset="0"/>
                      </a:endParaRP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u="none" strike="noStrike" cap="none" normalizeH="0" baseline="0" dirty="0" smtClean="0">
                          <a:ln>
                            <a:noFill/>
                          </a:ln>
                          <a:effectLst/>
                          <a:latin typeface="+mn-lt"/>
                        </a:rPr>
                        <a:t>Pyrexia (5 points)</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Worse BOR (10 points)</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962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Physical functioning</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Decreased appetite (10 points)</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Worse BOR (15 points)</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800" b="0" i="0" u="none" strike="noStrike" cap="none" normalizeH="0" baseline="0" dirty="0" smtClean="0">
                          <a:ln>
                            <a:noFill/>
                          </a:ln>
                          <a:solidFill>
                            <a:schemeClr val="tx1"/>
                          </a:solidFill>
                          <a:effectLst/>
                          <a:latin typeface="+mn-lt"/>
                          <a:cs typeface="Arial" charset="0"/>
                        </a:rPr>
                        <a:t>Alopecia</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800" b="0" i="0" u="none" strike="noStrike" cap="none" normalizeH="0" baseline="0" dirty="0" smtClean="0">
                          <a:ln>
                            <a:noFill/>
                          </a:ln>
                          <a:solidFill>
                            <a:schemeClr val="tx1"/>
                          </a:solidFill>
                          <a:effectLst/>
                          <a:latin typeface="+mn-lt"/>
                          <a:cs typeface="Arial" charset="0"/>
                        </a:rPr>
                        <a:t>Neuropathy</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800" b="0" i="0" u="none" strike="noStrike" cap="none" normalizeH="0" baseline="0" dirty="0" smtClean="0">
                          <a:ln>
                            <a:noFill/>
                          </a:ln>
                          <a:solidFill>
                            <a:schemeClr val="tx1"/>
                          </a:solidFill>
                          <a:effectLst/>
                          <a:latin typeface="+mn-lt"/>
                          <a:cs typeface="Arial" charset="0"/>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90145">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800" u="none" strike="noStrike" cap="none" normalizeH="0" baseline="0" dirty="0" smtClean="0">
                          <a:ln>
                            <a:noFill/>
                          </a:ln>
                          <a:effectLst/>
                          <a:latin typeface="+mn-lt"/>
                        </a:rPr>
                        <a:t>Role functioning</a:t>
                      </a:r>
                      <a:endParaRPr kumimoji="0" lang="en-GB" sz="800" b="0" i="0" u="none" strike="noStrike" cap="none" normalizeH="0" baseline="0" dirty="0" smtClean="0">
                        <a:ln>
                          <a:noFill/>
                        </a:ln>
                        <a:solidFill>
                          <a:schemeClr val="tx1"/>
                        </a:solidFill>
                        <a:effectLst/>
                        <a:latin typeface="+mn-lt"/>
                        <a:cs typeface="Arial" charset="0"/>
                      </a:endParaRP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Decreased appetite (15 points)</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Fatigue (20 points)</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Nausea (15 points)</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Diarrhoea (10 points)</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Worse BOR (15 points)</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Neuropathy</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38033">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800" u="none" strike="noStrike" cap="none" normalizeH="0" baseline="0" dirty="0" smtClean="0">
                          <a:ln>
                            <a:noFill/>
                          </a:ln>
                          <a:effectLst/>
                          <a:latin typeface="+mn-lt"/>
                        </a:rPr>
                        <a:t>Emotional functioning</a:t>
                      </a:r>
                      <a:endParaRPr kumimoji="0" lang="en-GB" sz="800" b="0" i="0" u="none" strike="noStrike" cap="none" normalizeH="0" baseline="0" dirty="0" smtClean="0">
                        <a:ln>
                          <a:noFill/>
                        </a:ln>
                        <a:solidFill>
                          <a:schemeClr val="tx1"/>
                        </a:solidFill>
                        <a:effectLst/>
                        <a:latin typeface="+mn-lt"/>
                        <a:cs typeface="Arial" charset="0"/>
                      </a:endParaRP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Decreased appetite (10 points)</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Nausea (10 points)</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Worse BOR (15 points)</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Decreased appetite</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Neuropathy</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83457">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800" u="none" strike="noStrike" cap="none" normalizeH="0" baseline="0" dirty="0" smtClean="0">
                          <a:ln>
                            <a:noFill/>
                          </a:ln>
                          <a:effectLst/>
                          <a:latin typeface="+mn-lt"/>
                        </a:rPr>
                        <a:t>Cognitive functioning</a:t>
                      </a:r>
                      <a:endParaRPr kumimoji="0" lang="en-GB" sz="800" b="0" i="0" u="none" strike="noStrike" cap="none" normalizeH="0" baseline="0" dirty="0" smtClean="0">
                        <a:ln>
                          <a:noFill/>
                        </a:ln>
                        <a:solidFill>
                          <a:schemeClr val="tx1"/>
                        </a:solidFill>
                        <a:effectLst/>
                        <a:latin typeface="+mn-lt"/>
                        <a:cs typeface="Arial" charset="0"/>
                      </a:endParaRP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Decreased appetite (10 points)</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Neutropenia (grade </a:t>
                      </a:r>
                      <a:r>
                        <a:rPr kumimoji="0" lang="en-GB" sz="800" b="0" i="0" u="none" strike="noStrike" cap="none" normalizeH="0" baseline="0" dirty="0" smtClean="0">
                          <a:ln>
                            <a:noFill/>
                          </a:ln>
                          <a:solidFill>
                            <a:schemeClr val="tx1"/>
                          </a:solidFill>
                          <a:effectLst/>
                          <a:latin typeface="+mn-lt"/>
                          <a:cs typeface="Arial"/>
                        </a:rPr>
                        <a:t>≥</a:t>
                      </a:r>
                      <a:r>
                        <a:rPr kumimoji="0" lang="en-GB" sz="800" b="0" i="0" u="none" strike="noStrike" cap="none" normalizeH="0" baseline="0" dirty="0" smtClean="0">
                          <a:ln>
                            <a:noFill/>
                          </a:ln>
                          <a:solidFill>
                            <a:schemeClr val="tx1"/>
                          </a:solidFill>
                          <a:effectLst/>
                          <a:latin typeface="+mn-lt"/>
                          <a:cs typeface="Arial" charset="0"/>
                        </a:rPr>
                        <a:t>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Social functioning</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Worse BOR (20 points)</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Neuropathy</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18145">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Fatigue</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Decreased appetite (10 points)</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Fatigue (15 points)</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Worse BOR (15 points)</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Decreased appetite</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Neuropathy</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0746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Nausea/vomiting</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Nausea (10 points)</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Vomiting (10 points)</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Worse BOR (15 points)</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Neuropathy</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28449">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Pain</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Worse BOR (20 points)</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Fatigue</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Vomiting</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Abdominal pain</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047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Dyspnoea</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Anaemia (15 points)</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Anaemia Abdominal pain</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Appetite loss</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Decreased appetite (15 points)</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Fatigue (15 points)</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Worse BOR (20 points)</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Decreased appetite</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Neuropathy</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BOR</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Diarrhoea</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Diarrhoea (5 points)</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Anaemia</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Diarrhoea</a:t>
                      </a:r>
                    </a:p>
                  </a:txBody>
                  <a:tcPr marT="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p14="http://schemas.microsoft.com/office/powerpoint/2010/main" xmlns="" val="3896923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O-016: </a:t>
            </a:r>
            <a:r>
              <a:rPr lang="en-US" dirty="0"/>
              <a:t>Associations of quality of life (</a:t>
            </a:r>
            <a:r>
              <a:rPr lang="en-US" dirty="0" err="1"/>
              <a:t>QoL</a:t>
            </a:r>
            <a:r>
              <a:rPr lang="en-US" dirty="0"/>
              <a:t>) with adverse events and tumor response in patients with advanced gastric cancer: Exploratory analyses from RAINBOW and REGARD </a:t>
            </a:r>
            <a:r>
              <a:rPr lang="en-GB" dirty="0"/>
              <a:t>– </a:t>
            </a:r>
            <a:r>
              <a:rPr lang="en-GB" dirty="0" err="1"/>
              <a:t>Chau</a:t>
            </a:r>
            <a:r>
              <a:rPr lang="en-GB" dirty="0"/>
              <a:t> I, et al</a:t>
            </a:r>
          </a:p>
        </p:txBody>
      </p:sp>
      <p:sp>
        <p:nvSpPr>
          <p:cNvPr id="3" name="Content Placeholder 2"/>
          <p:cNvSpPr>
            <a:spLocks noGrp="1"/>
          </p:cNvSpPr>
          <p:nvPr>
            <p:ph idx="1"/>
          </p:nvPr>
        </p:nvSpPr>
        <p:spPr/>
        <p:txBody>
          <a:bodyPr/>
          <a:lstStyle/>
          <a:p>
            <a:pPr marL="0" indent="0">
              <a:buNone/>
            </a:pPr>
            <a:r>
              <a:rPr lang="en-GB" b="1" dirty="0"/>
              <a:t>Conclusions</a:t>
            </a:r>
          </a:p>
          <a:p>
            <a:r>
              <a:rPr lang="en-GB" b="1" dirty="0"/>
              <a:t>Changes in </a:t>
            </a:r>
            <a:r>
              <a:rPr lang="en-GB" b="1" dirty="0" err="1"/>
              <a:t>QoL</a:t>
            </a:r>
            <a:r>
              <a:rPr lang="en-GB" b="1" dirty="0"/>
              <a:t> scales/items were associated with changes in clinical status</a:t>
            </a:r>
          </a:p>
          <a:p>
            <a:pPr lvl="1"/>
            <a:r>
              <a:rPr lang="en-GB" b="1" dirty="0"/>
              <a:t>10–20 point changes associated with BOR</a:t>
            </a:r>
          </a:p>
          <a:p>
            <a:pPr lvl="1"/>
            <a:r>
              <a:rPr lang="en-GB" b="1" dirty="0"/>
              <a:t>10–15 point changes associated with AEs</a:t>
            </a:r>
          </a:p>
          <a:p>
            <a:r>
              <a:rPr lang="en-GB" b="1" dirty="0" smtClean="0"/>
              <a:t>The most consistent changes in </a:t>
            </a:r>
            <a:r>
              <a:rPr lang="en-GB" b="1" dirty="0" err="1" smtClean="0"/>
              <a:t>QoL</a:t>
            </a:r>
            <a:r>
              <a:rPr lang="en-GB" b="1" dirty="0" smtClean="0"/>
              <a:t> were for BOR and investigator-reported appetite loss</a:t>
            </a:r>
          </a:p>
        </p:txBody>
      </p:sp>
      <p:sp>
        <p:nvSpPr>
          <p:cNvPr id="25" name="Text Placeholder 24"/>
          <p:cNvSpPr>
            <a:spLocks noGrp="1"/>
          </p:cNvSpPr>
          <p:nvPr>
            <p:ph type="body" sz="quarter" idx="11"/>
          </p:nvPr>
        </p:nvSpPr>
        <p:spPr/>
        <p:txBody>
          <a:bodyPr/>
          <a:lstStyle/>
          <a:p>
            <a:r>
              <a:rPr lang="en-GB" dirty="0"/>
              <a:t>Developed based on abstract only</a:t>
            </a:r>
          </a:p>
          <a:p>
            <a:r>
              <a:rPr lang="en-GB" dirty="0" err="1" smtClean="0"/>
              <a:t>Chau</a:t>
            </a:r>
            <a:r>
              <a:rPr lang="en-GB" dirty="0" smtClean="0"/>
              <a:t> </a:t>
            </a:r>
            <a:r>
              <a:rPr lang="en-GB" dirty="0"/>
              <a:t>I, et al. Ann </a:t>
            </a:r>
            <a:r>
              <a:rPr lang="en-GB" dirty="0" err="1"/>
              <a:t>Oncol</a:t>
            </a:r>
            <a:r>
              <a:rPr lang="en-GB" dirty="0"/>
              <a:t> 2017; 28 (</a:t>
            </a:r>
            <a:r>
              <a:rPr lang="en-GB" dirty="0" err="1"/>
              <a:t>suppl</a:t>
            </a:r>
            <a:r>
              <a:rPr lang="en-GB" dirty="0"/>
              <a:t> 3): </a:t>
            </a:r>
            <a:r>
              <a:rPr lang="en-GB" dirty="0" err="1"/>
              <a:t>abstr</a:t>
            </a:r>
            <a:r>
              <a:rPr lang="en-GB" dirty="0"/>
              <a:t> O-016</a:t>
            </a:r>
          </a:p>
        </p:txBody>
      </p:sp>
    </p:spTree>
    <p:extLst>
      <p:ext uri="{BB962C8B-B14F-4D97-AF65-F5344CB8AC3E}">
        <p14:creationId xmlns:p14="http://schemas.microsoft.com/office/powerpoint/2010/main" xmlns="" val="492494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365123" y="1371600"/>
            <a:ext cx="8310703" cy="4492869"/>
          </a:xfrm>
          <a:ln>
            <a:noFill/>
          </a:ln>
        </p:spPr>
        <p:txBody>
          <a:bodyPr lIns="0" rIns="0"/>
          <a:lstStyle/>
          <a:p>
            <a:pPr marL="0" indent="0">
              <a:spcBef>
                <a:spcPts val="0"/>
              </a:spcBef>
              <a:buFontTx/>
              <a:buNone/>
              <a:tabLst>
                <a:tab pos="441325" algn="l"/>
              </a:tabLst>
              <a:defRPr/>
            </a:pPr>
            <a:r>
              <a:rPr lang="en-GB" sz="1400" b="1" dirty="0">
                <a:solidFill>
                  <a:schemeClr val="bg2"/>
                </a:solidFill>
              </a:rPr>
              <a:t>DEAR COLLEAGUES</a:t>
            </a:r>
            <a:endParaRPr lang="en-US" sz="1400" b="1" dirty="0">
              <a:solidFill>
                <a:schemeClr val="bg2"/>
              </a:solidFill>
            </a:endParaRPr>
          </a:p>
          <a:p>
            <a:pPr marL="0" indent="0">
              <a:buNone/>
              <a:tabLst>
                <a:tab pos="441325" algn="l"/>
              </a:tabLst>
              <a:defRPr/>
            </a:pPr>
            <a:r>
              <a:rPr lang="en-US" sz="1400" dirty="0"/>
              <a:t>It is </a:t>
            </a:r>
            <a:r>
              <a:rPr lang="en-US" sz="1400" dirty="0" smtClean="0"/>
              <a:t>our </a:t>
            </a:r>
            <a:r>
              <a:rPr lang="en-US" sz="1400" dirty="0"/>
              <a:t>pleasure to present this ESDO slide set which has been designed to highlight and summarise key findings in digestive cancers from the major congresses in </a:t>
            </a:r>
            <a:r>
              <a:rPr lang="en-US" sz="1400" dirty="0" smtClean="0"/>
              <a:t>2017. </a:t>
            </a:r>
            <a:r>
              <a:rPr lang="en-US" sz="1400" dirty="0"/>
              <a:t>This slide set specifically focuses on the </a:t>
            </a:r>
            <a:r>
              <a:rPr lang="en-US" sz="1400" b="1" dirty="0"/>
              <a:t>18</a:t>
            </a:r>
            <a:r>
              <a:rPr lang="en-US" sz="1400" b="1" baseline="30000" dirty="0"/>
              <a:t>th</a:t>
            </a:r>
            <a:r>
              <a:rPr lang="en-US" sz="1400" b="1" dirty="0"/>
              <a:t> World Congress on Gastrointestinal Cancer </a:t>
            </a:r>
            <a:r>
              <a:rPr lang="en-US" sz="1400" b="1" dirty="0" smtClean="0"/>
              <a:t>2017 </a:t>
            </a:r>
            <a:r>
              <a:rPr lang="en-US" sz="1400" dirty="0"/>
              <a:t>and is available in English, French and Japanese.</a:t>
            </a:r>
          </a:p>
          <a:p>
            <a:pPr marL="0" indent="0">
              <a:buNone/>
              <a:tabLst>
                <a:tab pos="441325" algn="l"/>
              </a:tabLst>
              <a:defRPr/>
            </a:pPr>
            <a:r>
              <a:rPr lang="en-GB" sz="1400" dirty="0"/>
              <a:t>The area of clinical research in oncology is a challenging and ever changing environment. Within this environment, we all value access to scientific data and research that helps to educate and inspire further advancements in our roles as scientists, clinicians and educators. </a:t>
            </a:r>
            <a:r>
              <a:rPr lang="en-GB" sz="1400" dirty="0" smtClean="0"/>
              <a:t>We </a:t>
            </a:r>
            <a:r>
              <a:rPr lang="en-GB" sz="1400" dirty="0"/>
              <a:t>hope you find this review of the latest developments in digestive cancers of benefit to you in your practice. If you </a:t>
            </a:r>
            <a:r>
              <a:rPr lang="en-GB" sz="1400" dirty="0" smtClean="0"/>
              <a:t>would like </a:t>
            </a:r>
            <a:r>
              <a:rPr lang="en-GB" sz="1400" dirty="0"/>
              <a:t>to share your thoughts with us we would welcome your comments. Please send any correspondence to </a:t>
            </a:r>
            <a:r>
              <a:rPr lang="en-GB" sz="1400" dirty="0">
                <a:hlinkClick r:id="rId3"/>
              </a:rPr>
              <a:t>info@esdo.eu</a:t>
            </a:r>
            <a:r>
              <a:rPr lang="en-GB" sz="1400" dirty="0">
                <a:solidFill>
                  <a:schemeClr val="bg1"/>
                </a:solidFill>
              </a:rPr>
              <a:t>.</a:t>
            </a:r>
            <a:endParaRPr lang="en-GB" sz="1400" dirty="0">
              <a:solidFill>
                <a:srgbClr val="FF0000"/>
              </a:solidFill>
            </a:endParaRPr>
          </a:p>
          <a:p>
            <a:pPr marL="0" indent="0">
              <a:spcBef>
                <a:spcPts val="0"/>
              </a:spcBef>
              <a:spcAft>
                <a:spcPts val="1200"/>
              </a:spcAft>
              <a:buFontTx/>
              <a:buNone/>
              <a:tabLst>
                <a:tab pos="441325" algn="l"/>
              </a:tabLst>
              <a:defRPr/>
            </a:pPr>
            <a:r>
              <a:rPr lang="en-US" sz="1400" dirty="0"/>
              <a:t>Finally, we are also very grateful to Lilly Oncology for their financial, administrative and logistical support in the realisation of this activity.</a:t>
            </a:r>
          </a:p>
          <a:p>
            <a:pPr marL="0" indent="0">
              <a:lnSpc>
                <a:spcPct val="150000"/>
              </a:lnSpc>
              <a:spcAft>
                <a:spcPts val="600"/>
              </a:spcAft>
              <a:buNone/>
              <a:tabLst>
                <a:tab pos="441325" algn="l"/>
              </a:tabLst>
              <a:defRPr/>
            </a:pPr>
            <a:r>
              <a:rPr lang="en-US" sz="1400" dirty="0">
                <a:solidFill>
                  <a:schemeClr val="tx1"/>
                </a:solidFill>
              </a:rPr>
              <a:t>Yours sincerely, </a:t>
            </a:r>
          </a:p>
          <a:p>
            <a:pPr marL="0" indent="0">
              <a:spcAft>
                <a:spcPts val="0"/>
              </a:spcAft>
              <a:buNone/>
              <a:tabLst>
                <a:tab pos="441325" algn="l"/>
                <a:tab pos="2514600" algn="l"/>
              </a:tabLst>
              <a:defRPr/>
            </a:pPr>
            <a:r>
              <a:rPr lang="fr-FR" sz="1400" b="1" dirty="0" smtClean="0">
                <a:solidFill>
                  <a:schemeClr val="tx1"/>
                </a:solidFill>
              </a:rPr>
              <a:t>Eric Van Cutsem	Ulrich Güller 	</a:t>
            </a:r>
          </a:p>
          <a:p>
            <a:pPr marL="0" indent="0">
              <a:spcAft>
                <a:spcPts val="0"/>
              </a:spcAft>
              <a:buNone/>
              <a:tabLst>
                <a:tab pos="441325" algn="l"/>
                <a:tab pos="2514600" algn="l"/>
              </a:tabLst>
              <a:defRPr/>
            </a:pPr>
            <a:r>
              <a:rPr lang="fr-FR" sz="1400" b="1" dirty="0" smtClean="0">
                <a:solidFill>
                  <a:schemeClr val="tx1"/>
                </a:solidFill>
              </a:rPr>
              <a:t>Thomas Seufferlein	Thomas </a:t>
            </a:r>
            <a:r>
              <a:rPr lang="fr-FR" sz="1400" b="1" dirty="0" err="1" smtClean="0">
                <a:solidFill>
                  <a:schemeClr val="tx1"/>
                </a:solidFill>
              </a:rPr>
              <a:t>Grünberger</a:t>
            </a:r>
            <a:r>
              <a:rPr lang="fr-FR" sz="1400" b="1" dirty="0" smtClean="0">
                <a:solidFill>
                  <a:schemeClr val="tx1"/>
                </a:solidFill>
              </a:rPr>
              <a:t>	</a:t>
            </a:r>
          </a:p>
          <a:p>
            <a:pPr marL="0" indent="0">
              <a:spcAft>
                <a:spcPts val="0"/>
              </a:spcAft>
              <a:buNone/>
              <a:tabLst>
                <a:tab pos="441325" algn="l"/>
                <a:tab pos="2514600" algn="l"/>
              </a:tabLst>
              <a:defRPr/>
            </a:pPr>
            <a:r>
              <a:rPr lang="fr-FR" sz="1400" b="1" dirty="0" smtClean="0">
                <a:solidFill>
                  <a:schemeClr val="tx1"/>
                </a:solidFill>
              </a:rPr>
              <a:t>Côme Lepage	Tamara Matysiak-Budnik</a:t>
            </a:r>
          </a:p>
          <a:p>
            <a:pPr marL="0" indent="0">
              <a:spcAft>
                <a:spcPts val="0"/>
              </a:spcAft>
              <a:buNone/>
              <a:tabLst>
                <a:tab pos="441325" algn="l"/>
                <a:tab pos="2514600" algn="l"/>
              </a:tabLst>
              <a:defRPr/>
            </a:pPr>
            <a:r>
              <a:rPr lang="fr-FR" sz="1400" b="1" dirty="0" smtClean="0">
                <a:solidFill>
                  <a:schemeClr val="tx1"/>
                </a:solidFill>
              </a:rPr>
              <a:t>Wolff Schmiegel	Jaroslaw Regula</a:t>
            </a:r>
          </a:p>
          <a:p>
            <a:pPr marL="0" indent="0">
              <a:spcAft>
                <a:spcPts val="0"/>
              </a:spcAft>
              <a:buNone/>
              <a:tabLst>
                <a:tab pos="441325" algn="l"/>
                <a:tab pos="2514600" algn="l"/>
              </a:tabLst>
              <a:defRPr/>
            </a:pPr>
            <a:r>
              <a:rPr lang="fr-FR" sz="1400" b="1" dirty="0" smtClean="0">
                <a:solidFill>
                  <a:schemeClr val="tx1"/>
                </a:solidFill>
              </a:rPr>
              <a:t>Philippe Rougier 	Jean-Luc Van Laethem</a:t>
            </a:r>
          </a:p>
          <a:p>
            <a:pPr marL="0" indent="0">
              <a:spcAft>
                <a:spcPts val="0"/>
              </a:spcAft>
              <a:buNone/>
              <a:tabLst>
                <a:tab pos="441325" algn="l"/>
                <a:tab pos="1520825" algn="l"/>
                <a:tab pos="2514600" algn="l"/>
              </a:tabLst>
              <a:defRPr/>
            </a:pPr>
            <a:r>
              <a:rPr lang="fr-FR" sz="1400" dirty="0" smtClean="0">
                <a:solidFill>
                  <a:schemeClr val="tx1"/>
                </a:solidFill>
              </a:rPr>
              <a:t>(</a:t>
            </a:r>
            <a:r>
              <a:rPr lang="fr-FR" sz="1400" dirty="0" err="1" smtClean="0">
                <a:solidFill>
                  <a:schemeClr val="tx1"/>
                </a:solidFill>
              </a:rPr>
              <a:t>honorary</a:t>
            </a:r>
            <a:r>
              <a:rPr lang="fr-FR" sz="1400" dirty="0" smtClean="0">
                <a:solidFill>
                  <a:schemeClr val="tx1"/>
                </a:solidFill>
              </a:rPr>
              <a:t> </a:t>
            </a:r>
            <a:r>
              <a:rPr lang="fr-FR" sz="1400" dirty="0" err="1" smtClean="0">
                <a:solidFill>
                  <a:schemeClr val="tx1"/>
                </a:solidFill>
              </a:rPr>
              <a:t>member</a:t>
            </a:r>
            <a:r>
              <a:rPr lang="fr-FR" sz="1400" dirty="0" smtClean="0">
                <a:solidFill>
                  <a:schemeClr val="tx1"/>
                </a:solidFill>
              </a:rPr>
              <a:t>)</a:t>
            </a:r>
          </a:p>
          <a:p>
            <a:pPr marL="0" indent="0">
              <a:buNone/>
              <a:tabLst>
                <a:tab pos="2511425" algn="l"/>
              </a:tabLst>
              <a:defRPr/>
            </a:pPr>
            <a:r>
              <a:rPr lang="en-GB" sz="1400" dirty="0" smtClean="0">
                <a:solidFill>
                  <a:schemeClr val="tx1"/>
                </a:solidFill>
              </a:rPr>
              <a:t>	(ESDO </a:t>
            </a:r>
            <a:r>
              <a:rPr lang="en-GB" sz="1400" dirty="0">
                <a:solidFill>
                  <a:schemeClr val="tx1"/>
                </a:solidFill>
              </a:rPr>
              <a:t>Governing Board)</a:t>
            </a:r>
            <a:endParaRPr lang="en-GB"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65079" y="4644541"/>
            <a:ext cx="1500059" cy="1403328"/>
          </a:xfrm>
          <a:prstGeom prst="rect">
            <a:avLst/>
          </a:prstGeom>
        </p:spPr>
      </p:pic>
    </p:spTree>
    <p:custDataLst>
      <p:tags r:id="rId1"/>
    </p:custDataLst>
    <p:extLst>
      <p:ext uri="{BB962C8B-B14F-4D97-AF65-F5344CB8AC3E}">
        <p14:creationId xmlns:p14="http://schemas.microsoft.com/office/powerpoint/2010/main" xmlns="" val="3156398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Cancers of the Pancreas, small bowel and </a:t>
            </a:r>
            <a:r>
              <a:rPr lang="en-GB" dirty="0" err="1" smtClean="0"/>
              <a:t>hepatobiliary</a:t>
            </a:r>
            <a:r>
              <a:rPr lang="en-GB" dirty="0" smtClean="0"/>
              <a:t> tract</a:t>
            </a:r>
            <a:endParaRPr lang="en-GB" dirty="0"/>
          </a:p>
        </p:txBody>
      </p:sp>
    </p:spTree>
    <p:extLst>
      <p:ext uri="{BB962C8B-B14F-4D97-AF65-F5344CB8AC3E}">
        <p14:creationId xmlns:p14="http://schemas.microsoft.com/office/powerpoint/2010/main" xmlns="" val="2334007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Pancreatic cancer</a:t>
            </a:r>
          </a:p>
        </p:txBody>
      </p:sp>
      <p:sp>
        <p:nvSpPr>
          <p:cNvPr id="3" name="Text Placeholder 2"/>
          <p:cNvSpPr>
            <a:spLocks noGrp="1"/>
          </p:cNvSpPr>
          <p:nvPr>
            <p:ph type="body" idx="1"/>
          </p:nvPr>
        </p:nvSpPr>
        <p:spPr/>
        <p:txBody>
          <a:bodyPr/>
          <a:lstStyle/>
          <a:p>
            <a:r>
              <a:rPr lang="en-GB" b="1" dirty="0"/>
              <a:t>Cancers of the </a:t>
            </a:r>
            <a:r>
              <a:rPr lang="en-GB" b="1" dirty="0" smtClean="0"/>
              <a:t>pancreas</a:t>
            </a:r>
            <a:r>
              <a:rPr lang="en-GB" b="1" dirty="0"/>
              <a:t>, small bowel and hepatobiliary </a:t>
            </a:r>
            <a:r>
              <a:rPr lang="en-GB" b="1" dirty="0" smtClean="0"/>
              <a:t>tract</a:t>
            </a:r>
            <a:endParaRPr lang="en-GB" b="1" dirty="0"/>
          </a:p>
        </p:txBody>
      </p:sp>
    </p:spTree>
    <p:extLst>
      <p:ext uri="{BB962C8B-B14F-4D97-AF65-F5344CB8AC3E}">
        <p14:creationId xmlns:p14="http://schemas.microsoft.com/office/powerpoint/2010/main" xmlns="" val="3748055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LBA-002: </a:t>
            </a:r>
            <a:r>
              <a:rPr lang="en-US" dirty="0"/>
              <a:t>A phase 1b/II study of cancer </a:t>
            </a:r>
            <a:r>
              <a:rPr lang="en-US" dirty="0" err="1"/>
              <a:t>stemness</a:t>
            </a:r>
            <a:r>
              <a:rPr lang="en-US" dirty="0"/>
              <a:t> inhibitor </a:t>
            </a:r>
            <a:r>
              <a:rPr lang="en-US" dirty="0" err="1"/>
              <a:t>napabucasin</a:t>
            </a:r>
            <a:r>
              <a:rPr lang="en-US" dirty="0"/>
              <a:t> in</a:t>
            </a:r>
            <a:br>
              <a:rPr lang="en-US" dirty="0"/>
            </a:br>
            <a:r>
              <a:rPr lang="en-US" dirty="0"/>
              <a:t>combination with gemcitabine (gem) &amp; nab-paclitaxel (</a:t>
            </a:r>
            <a:r>
              <a:rPr lang="en-US" dirty="0" err="1"/>
              <a:t>nabptx</a:t>
            </a:r>
            <a:r>
              <a:rPr lang="en-US" dirty="0"/>
              <a:t>) in</a:t>
            </a:r>
            <a:br>
              <a:rPr lang="en-US" dirty="0"/>
            </a:br>
            <a:r>
              <a:rPr lang="en-US" spc="-20" dirty="0"/>
              <a:t>metastatic pancreatic adenocarcinoma (</a:t>
            </a:r>
            <a:r>
              <a:rPr lang="en-US" spc="-20" dirty="0" err="1"/>
              <a:t>mpdac</a:t>
            </a:r>
            <a:r>
              <a:rPr lang="en-US" spc="-20" dirty="0"/>
              <a:t>) patients (</a:t>
            </a:r>
            <a:r>
              <a:rPr lang="en-US" spc="-20" dirty="0" err="1" smtClean="0"/>
              <a:t>pts</a:t>
            </a:r>
            <a:r>
              <a:rPr lang="en-US" spc="-20" dirty="0" smtClean="0"/>
              <a:t>) – </a:t>
            </a:r>
            <a:r>
              <a:rPr lang="en-US" spc="-20" dirty="0" err="1" smtClean="0"/>
              <a:t>Bekaii</a:t>
            </a:r>
            <a:r>
              <a:rPr lang="en-US" spc="-20" dirty="0" smtClean="0"/>
              <a:t>-Saab </a:t>
            </a:r>
            <a:r>
              <a:rPr lang="en-US" spc="-20" dirty="0"/>
              <a:t>T</a:t>
            </a:r>
          </a:p>
        </p:txBody>
      </p:sp>
      <p:sp>
        <p:nvSpPr>
          <p:cNvPr id="17" name="Content Placeholder 16"/>
          <p:cNvSpPr>
            <a:spLocks noGrp="1"/>
          </p:cNvSpPr>
          <p:nvPr>
            <p:ph idx="1"/>
          </p:nvPr>
        </p:nvSpPr>
        <p:spPr/>
        <p:txBody>
          <a:bodyPr/>
          <a:lstStyle/>
          <a:p>
            <a:pPr marL="0" indent="0">
              <a:buFontTx/>
              <a:buNone/>
            </a:pPr>
            <a:r>
              <a:rPr lang="en-GB" b="1" dirty="0"/>
              <a:t>Study objective</a:t>
            </a:r>
          </a:p>
          <a:p>
            <a:r>
              <a:rPr lang="en-GB" dirty="0"/>
              <a:t>To assess the efficacy and safety of napabucasin in combination with nab-paclitaxel + gemcitabine in patients with metastatic PDAC </a:t>
            </a:r>
          </a:p>
          <a:p>
            <a:endParaRPr lang="en-GB" dirty="0"/>
          </a:p>
        </p:txBody>
      </p:sp>
      <p:sp>
        <p:nvSpPr>
          <p:cNvPr id="18" name="Text Placeholder 3"/>
          <p:cNvSpPr>
            <a:spLocks noGrp="1"/>
          </p:cNvSpPr>
          <p:nvPr>
            <p:ph type="body" sz="quarter" idx="10"/>
          </p:nvPr>
        </p:nvSpPr>
        <p:spPr>
          <a:xfrm>
            <a:off x="365126" y="6096000"/>
            <a:ext cx="3885142" cy="487363"/>
          </a:xfrm>
        </p:spPr>
        <p:txBody>
          <a:bodyPr/>
          <a:lstStyle/>
          <a:p>
            <a:r>
              <a:rPr lang="en-US" dirty="0" smtClean="0">
                <a:solidFill>
                  <a:schemeClr val="tx1"/>
                </a:solidFill>
              </a:rPr>
              <a:t>*Nab-paclitaxel </a:t>
            </a:r>
            <a:r>
              <a:rPr lang="en-GB" altLang="zh-CN" dirty="0">
                <a:solidFill>
                  <a:schemeClr val="tx1"/>
                </a:solidFill>
                <a:ea typeface="SimSun" pitchFamily="2" charset="-122"/>
              </a:rPr>
              <a:t>125 mg/m</a:t>
            </a:r>
            <a:r>
              <a:rPr lang="en-GB" altLang="zh-CN" baseline="30000" dirty="0">
                <a:solidFill>
                  <a:schemeClr val="tx1"/>
                </a:solidFill>
                <a:ea typeface="SimSun" pitchFamily="2" charset="-122"/>
              </a:rPr>
              <a:t>2</a:t>
            </a:r>
            <a:r>
              <a:rPr lang="en-GB" altLang="zh-CN" dirty="0">
                <a:solidFill>
                  <a:schemeClr val="tx1"/>
                </a:solidFill>
                <a:ea typeface="SimSun" pitchFamily="2" charset="-122"/>
              </a:rPr>
              <a:t> </a:t>
            </a:r>
            <a:r>
              <a:rPr lang="en-GB" altLang="zh-CN" dirty="0" smtClean="0">
                <a:solidFill>
                  <a:schemeClr val="tx1"/>
                </a:solidFill>
                <a:ea typeface="SimSun" pitchFamily="2" charset="-122"/>
              </a:rPr>
              <a:t>q1w </a:t>
            </a:r>
            <a:r>
              <a:rPr lang="en-GB" altLang="zh-CN" dirty="0">
                <a:solidFill>
                  <a:schemeClr val="tx1"/>
                </a:solidFill>
                <a:ea typeface="SimSun" pitchFamily="2" charset="-122"/>
              </a:rPr>
              <a:t>for 3 of every 4 </a:t>
            </a:r>
            <a:r>
              <a:rPr lang="en-GB" altLang="zh-CN" dirty="0" smtClean="0">
                <a:solidFill>
                  <a:schemeClr val="tx1"/>
                </a:solidFill>
                <a:ea typeface="SimSun" pitchFamily="2" charset="-122"/>
              </a:rPr>
              <a:t>weeks</a:t>
            </a:r>
            <a:r>
              <a:rPr lang="en-US" altLang="zh-CN" dirty="0" smtClean="0">
                <a:solidFill>
                  <a:schemeClr val="tx1"/>
                </a:solidFill>
              </a:rPr>
              <a:t>;</a:t>
            </a:r>
            <a:r>
              <a:rPr lang="en-GB" altLang="zh-CN" dirty="0" smtClean="0">
                <a:solidFill>
                  <a:schemeClr val="tx1"/>
                </a:solidFill>
                <a:ea typeface="SimSun" pitchFamily="2" charset="-122"/>
              </a:rPr>
              <a:t> </a:t>
            </a:r>
            <a:r>
              <a:rPr lang="en-GB" altLang="zh-CN" baseline="30000" dirty="0" smtClean="0">
                <a:solidFill>
                  <a:schemeClr val="tx1"/>
                </a:solidFill>
                <a:ea typeface="SimSun" pitchFamily="2" charset="-122"/>
              </a:rPr>
              <a:t>†</a:t>
            </a:r>
            <a:r>
              <a:rPr lang="en-GB" altLang="zh-CN" dirty="0" smtClean="0">
                <a:solidFill>
                  <a:schemeClr val="tx1"/>
                </a:solidFill>
                <a:ea typeface="SimSun" pitchFamily="2" charset="-122"/>
              </a:rPr>
              <a:t>gemcitabine 1000 mg/m</a:t>
            </a:r>
            <a:r>
              <a:rPr lang="en-GB" altLang="zh-CN" baseline="30000" dirty="0" smtClean="0">
                <a:solidFill>
                  <a:schemeClr val="tx1"/>
                </a:solidFill>
                <a:ea typeface="SimSun" pitchFamily="2" charset="-122"/>
              </a:rPr>
              <a:t>2</a:t>
            </a:r>
            <a:r>
              <a:rPr lang="en-GB" altLang="zh-CN" dirty="0" smtClean="0">
                <a:solidFill>
                  <a:schemeClr val="tx1"/>
                </a:solidFill>
                <a:ea typeface="SimSun" pitchFamily="2" charset="-122"/>
              </a:rPr>
              <a:t> q1w for 3 of every 4 weeks</a:t>
            </a:r>
            <a:endParaRPr lang="en-US" dirty="0">
              <a:solidFill>
                <a:schemeClr val="tx1"/>
              </a:solidFill>
            </a:endParaRPr>
          </a:p>
        </p:txBody>
      </p:sp>
      <p:sp>
        <p:nvSpPr>
          <p:cNvPr id="19" name="Text Placeholder 4"/>
          <p:cNvSpPr>
            <a:spLocks noGrp="1"/>
          </p:cNvSpPr>
          <p:nvPr>
            <p:ph type="body" sz="quarter" idx="11"/>
          </p:nvPr>
        </p:nvSpPr>
        <p:spPr>
          <a:xfrm>
            <a:off x="4258733" y="6096000"/>
            <a:ext cx="4520143" cy="487363"/>
          </a:xfrm>
        </p:spPr>
        <p:txBody>
          <a:bodyPr/>
          <a:lstStyle/>
          <a:p>
            <a:r>
              <a:rPr lang="en-GB" dirty="0"/>
              <a:t>Developed based on abstract only</a:t>
            </a:r>
          </a:p>
          <a:p>
            <a:r>
              <a:rPr lang="en-GB" dirty="0" err="1" smtClean="0"/>
              <a:t>Bekaii</a:t>
            </a:r>
            <a:r>
              <a:rPr lang="en-GB" dirty="0" smtClean="0"/>
              <a:t>-Saab T, </a:t>
            </a:r>
            <a:r>
              <a:rPr lang="en-GB" dirty="0"/>
              <a:t>et al. Ann </a:t>
            </a:r>
            <a:r>
              <a:rPr lang="en-GB" dirty="0" err="1"/>
              <a:t>Oncol</a:t>
            </a:r>
            <a:r>
              <a:rPr lang="en-GB" dirty="0"/>
              <a:t> 2017; 28 (</a:t>
            </a:r>
            <a:r>
              <a:rPr lang="en-GB" dirty="0" err="1"/>
              <a:t>suppl</a:t>
            </a:r>
            <a:r>
              <a:rPr lang="en-GB" dirty="0"/>
              <a:t> 3): </a:t>
            </a:r>
            <a:r>
              <a:rPr lang="en-GB" dirty="0" err="1" smtClean="0"/>
              <a:t>abstr</a:t>
            </a:r>
            <a:r>
              <a:rPr lang="en-GB" dirty="0" smtClean="0"/>
              <a:t> LBA-002</a:t>
            </a:r>
            <a:endParaRPr lang="en-US" dirty="0"/>
          </a:p>
        </p:txBody>
      </p:sp>
      <p:sp>
        <p:nvSpPr>
          <p:cNvPr id="20" name="Rectangle 9"/>
          <p:cNvSpPr txBox="1">
            <a:spLocks noChangeArrowheads="1"/>
          </p:cNvSpPr>
          <p:nvPr/>
        </p:nvSpPr>
        <p:spPr bwMode="auto">
          <a:xfrm>
            <a:off x="365124" y="4975243"/>
            <a:ext cx="4130676" cy="9345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smtClean="0">
                <a:solidFill>
                  <a:schemeClr val="bg2"/>
                </a:solidFill>
              </a:rPr>
              <a:t>PRIMARY ENDPOINT</a:t>
            </a:r>
          </a:p>
          <a:p>
            <a:r>
              <a:rPr lang="en-GB" smtClean="0"/>
              <a:t>OS</a:t>
            </a:r>
          </a:p>
          <a:p>
            <a:endParaRPr lang="en-GB" dirty="0"/>
          </a:p>
        </p:txBody>
      </p:sp>
      <p:sp>
        <p:nvSpPr>
          <p:cNvPr id="21" name="Content Placeholder 26"/>
          <p:cNvSpPr txBox="1">
            <a:spLocks/>
          </p:cNvSpPr>
          <p:nvPr/>
        </p:nvSpPr>
        <p:spPr>
          <a:xfrm>
            <a:off x="4648200" y="4975243"/>
            <a:ext cx="4130675" cy="93450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PFS, ORR, DCR, </a:t>
            </a:r>
            <a:r>
              <a:rPr lang="en-GB" dirty="0" err="1" smtClean="0"/>
              <a:t>QoL</a:t>
            </a:r>
            <a:r>
              <a:rPr lang="en-GB" dirty="0" smtClean="0"/>
              <a:t>, safety</a:t>
            </a:r>
          </a:p>
          <a:p>
            <a:r>
              <a:rPr lang="en-GB" dirty="0" smtClean="0"/>
              <a:t>RP2D, PK</a:t>
            </a:r>
            <a:endParaRPr lang="en-GB" dirty="0"/>
          </a:p>
        </p:txBody>
      </p:sp>
      <p:sp>
        <p:nvSpPr>
          <p:cNvPr id="22" name="AutoShape 12"/>
          <p:cNvSpPr>
            <a:spLocks noChangeArrowheads="1"/>
          </p:cNvSpPr>
          <p:nvPr/>
        </p:nvSpPr>
        <p:spPr bwMode="auto">
          <a:xfrm>
            <a:off x="4618241" y="2864993"/>
            <a:ext cx="2823959"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err="1" smtClean="0">
                <a:solidFill>
                  <a:srgbClr val="FFFFFF"/>
                </a:solidFill>
                <a:ea typeface="SimSun" pitchFamily="2" charset="-122"/>
              </a:rPr>
              <a:t>Napabucasin</a:t>
            </a:r>
            <a:r>
              <a:rPr lang="en-GB" altLang="zh-CN" dirty="0" smtClean="0">
                <a:solidFill>
                  <a:srgbClr val="FFFFFF"/>
                </a:solidFill>
                <a:ea typeface="SimSun" pitchFamily="2" charset="-122"/>
              </a:rPr>
              <a:t> </a:t>
            </a:r>
            <a:r>
              <a:rPr lang="en-GB" altLang="zh-CN" dirty="0">
                <a:solidFill>
                  <a:srgbClr val="FFFFFF"/>
                </a:solidFill>
                <a:ea typeface="SimSun" pitchFamily="2" charset="-122"/>
              </a:rPr>
              <a:t>240 mg </a:t>
            </a:r>
            <a:r>
              <a:rPr lang="en-GB" altLang="zh-CN" dirty="0" smtClean="0">
                <a:solidFill>
                  <a:srgbClr val="FFFFFF"/>
                </a:solidFill>
                <a:ea typeface="SimSun" pitchFamily="2" charset="-122"/>
              </a:rPr>
              <a:t>bid </a:t>
            </a:r>
            <a:r>
              <a:rPr lang="en-GB" altLang="zh-CN" dirty="0">
                <a:solidFill>
                  <a:srgbClr val="FFFFFF"/>
                </a:solidFill>
                <a:ea typeface="SimSun" pitchFamily="2" charset="-122"/>
              </a:rPr>
              <a:t>+ </a:t>
            </a:r>
            <a:r>
              <a:rPr lang="en-GB" altLang="zh-CN" dirty="0" smtClean="0">
                <a:solidFill>
                  <a:srgbClr val="FFFFFF"/>
                </a:solidFill>
                <a:ea typeface="SimSun" pitchFamily="2" charset="-122"/>
              </a:rPr>
              <a:t>nab-paclitaxel* + gemcitabine</a:t>
            </a:r>
            <a:r>
              <a:rPr lang="en-GB" altLang="zh-CN" baseline="30000" dirty="0" smtClean="0">
                <a:solidFill>
                  <a:srgbClr val="FFFFFF"/>
                </a:solidFill>
                <a:ea typeface="SimSun" pitchFamily="2" charset="-122"/>
              </a:rPr>
              <a:t>†</a:t>
            </a:r>
            <a:endParaRPr lang="en-GB" altLang="zh-CN" baseline="30000" dirty="0">
              <a:solidFill>
                <a:srgbClr val="FFFFFF"/>
              </a:solidFill>
              <a:ea typeface="SimSun" pitchFamily="2" charset="-122"/>
            </a:endParaRPr>
          </a:p>
        </p:txBody>
      </p:sp>
      <p:cxnSp>
        <p:nvCxnSpPr>
          <p:cNvPr id="23" name="AutoShape 19"/>
          <p:cNvCxnSpPr>
            <a:cxnSpLocks noChangeShapeType="1"/>
          </p:cNvCxnSpPr>
          <p:nvPr/>
        </p:nvCxnSpPr>
        <p:spPr bwMode="auto">
          <a:xfrm>
            <a:off x="3684814" y="3449193"/>
            <a:ext cx="933427" cy="0"/>
          </a:xfrm>
          <a:prstGeom prst="straightConnector1">
            <a:avLst/>
          </a:prstGeom>
          <a:noFill/>
          <a:ln w="57150">
            <a:solidFill>
              <a:schemeClr val="bg2">
                <a:lumMod val="60000"/>
                <a:lumOff val="40000"/>
              </a:schemeClr>
            </a:solidFill>
            <a:round/>
            <a:headEnd/>
            <a:tailEnd type="triangle" w="med" len="med"/>
          </a:ln>
        </p:spPr>
      </p:cxnSp>
      <p:cxnSp>
        <p:nvCxnSpPr>
          <p:cNvPr id="24" name="AutoShape 21"/>
          <p:cNvCxnSpPr>
            <a:cxnSpLocks noChangeShapeType="1"/>
            <a:stCxn id="22" idx="3"/>
            <a:endCxn id="25" idx="1"/>
          </p:cNvCxnSpPr>
          <p:nvPr/>
        </p:nvCxnSpPr>
        <p:spPr bwMode="auto">
          <a:xfrm>
            <a:off x="7442200" y="3449193"/>
            <a:ext cx="629758" cy="0"/>
          </a:xfrm>
          <a:prstGeom prst="straightConnector1">
            <a:avLst/>
          </a:prstGeom>
          <a:noFill/>
          <a:ln w="57150">
            <a:solidFill>
              <a:schemeClr val="bg2">
                <a:lumMod val="60000"/>
                <a:lumOff val="40000"/>
              </a:schemeClr>
            </a:solidFill>
            <a:round/>
            <a:headEnd/>
            <a:tailEnd type="triangle" w="med" len="med"/>
          </a:ln>
        </p:spPr>
      </p:cxnSp>
      <p:sp>
        <p:nvSpPr>
          <p:cNvPr id="25" name="AutoShape 12"/>
          <p:cNvSpPr>
            <a:spLocks noChangeArrowheads="1"/>
          </p:cNvSpPr>
          <p:nvPr/>
        </p:nvSpPr>
        <p:spPr bwMode="auto">
          <a:xfrm>
            <a:off x="8071958" y="3184874"/>
            <a:ext cx="917295"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PD / other</a:t>
            </a:r>
            <a:endParaRPr lang="en-GB" altLang="zh-CN" b="1" dirty="0">
              <a:solidFill>
                <a:srgbClr val="FFFFFF"/>
              </a:solidFill>
              <a:ea typeface="SimSun" pitchFamily="2" charset="-122"/>
            </a:endParaRPr>
          </a:p>
        </p:txBody>
      </p:sp>
      <p:sp>
        <p:nvSpPr>
          <p:cNvPr id="26" name="AutoShape 9"/>
          <p:cNvSpPr>
            <a:spLocks noChangeArrowheads="1"/>
          </p:cNvSpPr>
          <p:nvPr/>
        </p:nvSpPr>
        <p:spPr bwMode="auto">
          <a:xfrm>
            <a:off x="365124" y="2905711"/>
            <a:ext cx="3319690" cy="108696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Metastatic PDAC</a:t>
            </a:r>
            <a:endParaRPr lang="en-GB" altLang="zh-CN" dirty="0" smtClean="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(n=66)</a:t>
            </a:r>
            <a:endParaRPr lang="en-GB" altLang="zh-CN" dirty="0">
              <a:solidFill>
                <a:srgbClr val="FFFFFF"/>
              </a:solidFill>
              <a:ea typeface="SimSun" pitchFamily="2" charset="-122"/>
            </a:endParaRPr>
          </a:p>
        </p:txBody>
      </p:sp>
    </p:spTree>
    <p:extLst>
      <p:ext uri="{BB962C8B-B14F-4D97-AF65-F5344CB8AC3E}">
        <p14:creationId xmlns:p14="http://schemas.microsoft.com/office/powerpoint/2010/main" xmlns="" val="2483753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LBA-002: A phase 1b/II study of cancer </a:t>
            </a:r>
            <a:r>
              <a:rPr lang="en-GB" dirty="0" err="1" smtClean="0"/>
              <a:t>stemness</a:t>
            </a:r>
            <a:r>
              <a:rPr lang="en-GB" dirty="0" smtClean="0"/>
              <a:t> inhibitor napabucasin in</a:t>
            </a:r>
            <a:br>
              <a:rPr lang="en-GB" dirty="0" smtClean="0"/>
            </a:br>
            <a:r>
              <a:rPr lang="en-GB" dirty="0" smtClean="0"/>
              <a:t>combination with gemcitabine (gem) &amp; nab-paclitaxel (</a:t>
            </a:r>
            <a:r>
              <a:rPr lang="en-GB" dirty="0" err="1" smtClean="0"/>
              <a:t>nabptx</a:t>
            </a:r>
            <a:r>
              <a:rPr lang="en-GB" dirty="0" smtClean="0"/>
              <a:t>) in</a:t>
            </a:r>
            <a:br>
              <a:rPr lang="en-GB" dirty="0" smtClean="0"/>
            </a:br>
            <a:r>
              <a:rPr lang="en-GB" spc="-20" dirty="0" smtClean="0"/>
              <a:t>metastatic pancreatic adenocarcinoma (</a:t>
            </a:r>
            <a:r>
              <a:rPr lang="en-GB" spc="-20" dirty="0" err="1" smtClean="0"/>
              <a:t>mpdac</a:t>
            </a:r>
            <a:r>
              <a:rPr lang="en-GB" spc="-20" dirty="0" smtClean="0"/>
              <a:t>) patients (</a:t>
            </a:r>
            <a:r>
              <a:rPr lang="en-GB" spc="-20" dirty="0" err="1" smtClean="0"/>
              <a:t>pts</a:t>
            </a:r>
            <a:r>
              <a:rPr lang="en-GB" spc="-20" dirty="0" smtClean="0"/>
              <a:t>) – </a:t>
            </a:r>
            <a:r>
              <a:rPr lang="en-GB" spc="-20" dirty="0" err="1" smtClean="0"/>
              <a:t>Bekaii</a:t>
            </a:r>
            <a:r>
              <a:rPr lang="en-GB" spc="-20" dirty="0" smtClean="0"/>
              <a:t>-Saab T</a:t>
            </a:r>
            <a:endParaRPr lang="en-GB" spc="-20" dirty="0"/>
          </a:p>
        </p:txBody>
      </p:sp>
      <p:sp>
        <p:nvSpPr>
          <p:cNvPr id="4" name="Content Placeholder 3"/>
          <p:cNvSpPr>
            <a:spLocks noGrp="1"/>
          </p:cNvSpPr>
          <p:nvPr>
            <p:ph idx="1"/>
          </p:nvPr>
        </p:nvSpPr>
        <p:spPr/>
        <p:txBody>
          <a:bodyPr/>
          <a:lstStyle/>
          <a:p>
            <a:pPr marL="0" indent="0">
              <a:buFontTx/>
              <a:buNone/>
            </a:pPr>
            <a:r>
              <a:rPr lang="en-GB" b="1" dirty="0" smtClean="0"/>
              <a:t>Key results</a:t>
            </a:r>
          </a:p>
          <a:p>
            <a:r>
              <a:rPr lang="en-GB" dirty="0" smtClean="0"/>
              <a:t>No significant PK interactions, dose-limiting or unexpected toxicities were reported</a:t>
            </a:r>
          </a:p>
          <a:p>
            <a:r>
              <a:rPr lang="en-GB" dirty="0" smtClean="0"/>
              <a:t>Most common AEs: </a:t>
            </a:r>
          </a:p>
          <a:p>
            <a:pPr lvl="1"/>
            <a:r>
              <a:rPr lang="en-GB" dirty="0" smtClean="0"/>
              <a:t>Grade 1 diarrhoea, nausea, fatigue, neuropathy; grade 2 alopecia; grade 3 neutropenia</a:t>
            </a:r>
          </a:p>
          <a:p>
            <a:pPr marL="0" indent="0">
              <a:spcBef>
                <a:spcPts val="17400"/>
              </a:spcBef>
              <a:buFontTx/>
              <a:buNone/>
            </a:pPr>
            <a:r>
              <a:rPr lang="en-GB" b="1" dirty="0" smtClean="0"/>
              <a:t>Conclusions</a:t>
            </a:r>
          </a:p>
          <a:p>
            <a:r>
              <a:rPr lang="en-GB" b="1" dirty="0" smtClean="0"/>
              <a:t>The data indicate that napabucasin may be combined with nab-paclitaxel + gemcitabine in patients with metastatic PDAC</a:t>
            </a:r>
          </a:p>
          <a:p>
            <a:r>
              <a:rPr lang="en-GB" b="1" dirty="0" smtClean="0"/>
              <a:t>A phase 3 trial is </a:t>
            </a:r>
            <a:r>
              <a:rPr lang="en-GB" b="1" dirty="0" err="1" smtClean="0"/>
              <a:t>ongoing</a:t>
            </a:r>
            <a:r>
              <a:rPr lang="en-GB" b="1" dirty="0" smtClean="0"/>
              <a:t> to confirm the promising signs of efficacy in this setting</a:t>
            </a:r>
            <a:endParaRPr lang="en-GB" dirty="0" smtClean="0"/>
          </a:p>
          <a:p>
            <a:endParaRPr lang="en-GB" dirty="0"/>
          </a:p>
        </p:txBody>
      </p:sp>
      <p:sp>
        <p:nvSpPr>
          <p:cNvPr id="11" name="Text Placeholder 4"/>
          <p:cNvSpPr>
            <a:spLocks noGrp="1"/>
          </p:cNvSpPr>
          <p:nvPr>
            <p:ph type="body" sz="quarter" idx="11"/>
          </p:nvPr>
        </p:nvSpPr>
        <p:spPr>
          <a:xfrm>
            <a:off x="4258733" y="6096000"/>
            <a:ext cx="4520143" cy="487363"/>
          </a:xfrm>
        </p:spPr>
        <p:txBody>
          <a:bodyPr/>
          <a:lstStyle/>
          <a:p>
            <a:r>
              <a:rPr lang="en-GB" dirty="0"/>
              <a:t>Developed based on abstract only</a:t>
            </a:r>
          </a:p>
          <a:p>
            <a:r>
              <a:rPr lang="en-GB" dirty="0" err="1" smtClean="0"/>
              <a:t>Bekaii</a:t>
            </a:r>
            <a:r>
              <a:rPr lang="en-GB" dirty="0" smtClean="0"/>
              <a:t>-Saab T, et al. Ann </a:t>
            </a:r>
            <a:r>
              <a:rPr lang="en-GB" dirty="0" err="1" smtClean="0"/>
              <a:t>Oncol</a:t>
            </a:r>
            <a:r>
              <a:rPr lang="en-GB" dirty="0" smtClean="0"/>
              <a:t> 2017; 28 (</a:t>
            </a:r>
            <a:r>
              <a:rPr lang="en-GB" dirty="0" err="1" smtClean="0"/>
              <a:t>suppl</a:t>
            </a:r>
            <a:r>
              <a:rPr lang="en-GB" dirty="0" smtClean="0"/>
              <a:t> 3): </a:t>
            </a:r>
            <a:r>
              <a:rPr lang="en-GB" dirty="0" err="1" smtClean="0"/>
              <a:t>abstr</a:t>
            </a:r>
            <a:r>
              <a:rPr lang="en-GB" dirty="0" smtClean="0"/>
              <a:t> LBA-002</a:t>
            </a:r>
            <a:endParaRPr lang="en-GB" dirty="0"/>
          </a:p>
        </p:txBody>
      </p:sp>
      <p:graphicFrame>
        <p:nvGraphicFramePr>
          <p:cNvPr id="13" name="Group 88"/>
          <p:cNvGraphicFramePr>
            <a:graphicFrameLocks noGrp="1"/>
          </p:cNvGraphicFramePr>
          <p:nvPr>
            <p:extLst>
              <p:ext uri="{D42A27DB-BD31-4B8C-83A1-F6EECF244321}">
                <p14:modId xmlns:p14="http://schemas.microsoft.com/office/powerpoint/2010/main" xmlns="" val="498406860"/>
              </p:ext>
            </p:extLst>
          </p:nvPr>
        </p:nvGraphicFramePr>
        <p:xfrm>
          <a:off x="358090" y="2552090"/>
          <a:ext cx="8408985" cy="1910079"/>
        </p:xfrm>
        <a:graphic>
          <a:graphicData uri="http://schemas.openxmlformats.org/drawingml/2006/table">
            <a:tbl>
              <a:tblPr firstRow="1" bandRow="1">
                <a:tableStyleId>{69012ECD-51FC-41F1-AA8D-1B2483CD663E}</a:tableStyleId>
              </a:tblPr>
              <a:tblGrid>
                <a:gridCol w="2237845">
                  <a:extLst>
                    <a:ext uri="{9D8B030D-6E8A-4147-A177-3AD203B41FA5}">
                      <a16:colId xmlns:a16="http://schemas.microsoft.com/office/drawing/2014/main" xmlns="" val="20000"/>
                    </a:ext>
                  </a:extLst>
                </a:gridCol>
                <a:gridCol w="1234228">
                  <a:extLst>
                    <a:ext uri="{9D8B030D-6E8A-4147-A177-3AD203B41FA5}">
                      <a16:colId xmlns:a16="http://schemas.microsoft.com/office/drawing/2014/main" xmlns="" val="20001"/>
                    </a:ext>
                  </a:extLst>
                </a:gridCol>
                <a:gridCol w="1234228"/>
                <a:gridCol w="1234228">
                  <a:extLst>
                    <a:ext uri="{9D8B030D-6E8A-4147-A177-3AD203B41FA5}">
                      <a16:colId xmlns:a16="http://schemas.microsoft.com/office/drawing/2014/main" xmlns="" val="20002"/>
                    </a:ext>
                  </a:extLst>
                </a:gridCol>
                <a:gridCol w="1168030"/>
                <a:gridCol w="1300426">
                  <a:extLst>
                    <a:ext uri="{9D8B030D-6E8A-4147-A177-3AD203B41FA5}">
                      <a16:colId xmlns:a16="http://schemas.microsoft.com/office/drawing/2014/main" xmlns="" val="20003"/>
                    </a:ext>
                  </a:extLst>
                </a:gridCol>
              </a:tblGrid>
              <a:tr h="4372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DCR, 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ORR, 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2"/>
                          </a:solidFill>
                          <a:effectLst/>
                          <a:latin typeface="Arial" charset="0"/>
                          <a:cs typeface="Arial" charset="0"/>
                        </a:rPr>
                        <a:t>1-year OS rate,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911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Evaluable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ITT</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Evaluable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ITT</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49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All patients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51/55 (93)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51/66 (77)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30/60 (50)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30/71 (42)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NA</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249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Enrolled ≥1 year ago</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28/30 (93)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28/37 (76)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16/30 (53)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16/37 (43)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911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Enrolled ≥1 year ago + prescribed for ≥8 weeks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25/27 (93)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16/27 (59)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777974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O-002: </a:t>
            </a:r>
            <a:r>
              <a:rPr lang="en-US" dirty="0"/>
              <a:t>Survival analysis of patients with solid </a:t>
            </a:r>
            <a:r>
              <a:rPr lang="en-US" dirty="0" err="1"/>
              <a:t>pseudopapillary</a:t>
            </a:r>
            <a:r>
              <a:rPr lang="en-US" dirty="0"/>
              <a:t> tumors of the pancreas in a multicenter retrospective cohort</a:t>
            </a:r>
            <a:r>
              <a:rPr lang="en-GB" dirty="0"/>
              <a:t> – Huffman B, et al</a:t>
            </a:r>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outcomes in patients diagnosed with </a:t>
            </a:r>
            <a:r>
              <a:rPr lang="en-GB" dirty="0" err="1" smtClean="0"/>
              <a:t>pseudopapillary</a:t>
            </a:r>
            <a:r>
              <a:rPr lang="en-GB" dirty="0" smtClean="0"/>
              <a:t> tumours of the pancreas between 2004 and 2014 using data collected in the National Cancer Data Base from US and Puerto Rican institutions </a:t>
            </a:r>
            <a:endParaRPr lang="en-GB" dirty="0"/>
          </a:p>
        </p:txBody>
      </p:sp>
      <p:sp>
        <p:nvSpPr>
          <p:cNvPr id="5" name="Text Placeholder 4"/>
          <p:cNvSpPr>
            <a:spLocks noGrp="1"/>
          </p:cNvSpPr>
          <p:nvPr>
            <p:ph type="body" sz="quarter" idx="11"/>
          </p:nvPr>
        </p:nvSpPr>
        <p:spPr/>
        <p:txBody>
          <a:bodyPr/>
          <a:lstStyle/>
          <a:p>
            <a:r>
              <a:rPr lang="en-GB" dirty="0" smtClean="0"/>
              <a:t>Huffman B, et al. Ann </a:t>
            </a:r>
            <a:r>
              <a:rPr lang="en-GB" dirty="0" err="1" smtClean="0"/>
              <a:t>Oncol</a:t>
            </a:r>
            <a:r>
              <a:rPr lang="en-GB" dirty="0" smtClean="0"/>
              <a:t> 2017; 28 (</a:t>
            </a:r>
            <a:r>
              <a:rPr lang="en-GB" dirty="0" err="1" smtClean="0"/>
              <a:t>suppl</a:t>
            </a:r>
            <a:r>
              <a:rPr lang="en-GB" dirty="0" smtClean="0"/>
              <a:t> 3): </a:t>
            </a:r>
            <a:r>
              <a:rPr lang="en-GB" dirty="0" err="1" smtClean="0"/>
              <a:t>abstr</a:t>
            </a:r>
            <a:r>
              <a:rPr lang="en-GB" dirty="0" smtClean="0"/>
              <a:t> O-002</a:t>
            </a:r>
            <a:endParaRPr lang="en-GB" dirty="0"/>
          </a:p>
        </p:txBody>
      </p:sp>
      <p:sp>
        <p:nvSpPr>
          <p:cNvPr id="15" name="Rectangle 9"/>
          <p:cNvSpPr txBox="1">
            <a:spLocks noChangeArrowheads="1"/>
          </p:cNvSpPr>
          <p:nvPr/>
        </p:nvSpPr>
        <p:spPr bwMode="auto">
          <a:xfrm>
            <a:off x="365125" y="2431804"/>
            <a:ext cx="2987676" cy="65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200" b="1" u="sng" dirty="0" smtClean="0">
                <a:solidFill>
                  <a:schemeClr val="bg2"/>
                </a:solidFill>
              </a:rPr>
              <a:t>DISTRIBUTION ANALYSIS</a:t>
            </a:r>
          </a:p>
        </p:txBody>
      </p:sp>
      <p:sp>
        <p:nvSpPr>
          <p:cNvPr id="16" name="Content Placeholder 26"/>
          <p:cNvSpPr txBox="1">
            <a:spLocks/>
          </p:cNvSpPr>
          <p:nvPr/>
        </p:nvSpPr>
        <p:spPr>
          <a:xfrm>
            <a:off x="327396" y="4144972"/>
            <a:ext cx="1998742" cy="36415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200" b="1" u="sng" dirty="0" smtClean="0">
                <a:solidFill>
                  <a:schemeClr val="bg2"/>
                </a:solidFill>
              </a:rPr>
              <a:t>SURVIVAL ANALYSIS</a:t>
            </a:r>
            <a:endParaRPr lang="en-GB" sz="1200" u="sng" dirty="0" smtClean="0"/>
          </a:p>
        </p:txBody>
      </p:sp>
      <p:cxnSp>
        <p:nvCxnSpPr>
          <p:cNvPr id="25" name="AutoShape 21"/>
          <p:cNvCxnSpPr>
            <a:cxnSpLocks noChangeShapeType="1"/>
            <a:endCxn id="30" idx="1"/>
          </p:cNvCxnSpPr>
          <p:nvPr/>
        </p:nvCxnSpPr>
        <p:spPr bwMode="auto">
          <a:xfrm>
            <a:off x="5009577" y="3013617"/>
            <a:ext cx="2081975" cy="0"/>
          </a:xfrm>
          <a:prstGeom prst="straightConnector1">
            <a:avLst/>
          </a:prstGeom>
          <a:noFill/>
          <a:ln w="57150">
            <a:solidFill>
              <a:schemeClr val="bg2">
                <a:lumMod val="60000"/>
                <a:lumOff val="40000"/>
              </a:schemeClr>
            </a:solidFill>
            <a:round/>
            <a:headEnd/>
            <a:tailEnd type="none" w="med" len="med"/>
          </a:ln>
        </p:spPr>
      </p:cxnSp>
      <p:sp>
        <p:nvSpPr>
          <p:cNvPr id="26" name="AutoShape 8"/>
          <p:cNvSpPr>
            <a:spLocks noChangeArrowheads="1"/>
          </p:cNvSpPr>
          <p:nvPr/>
        </p:nvSpPr>
        <p:spPr bwMode="auto">
          <a:xfrm>
            <a:off x="3967811" y="2427946"/>
            <a:ext cx="2083533" cy="51159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434 patients </a:t>
            </a:r>
          </a:p>
          <a:p>
            <a:pPr algn="ctr" defTabSz="892175" eaLnBrk="0" hangingPunct="0"/>
            <a:r>
              <a:rPr lang="en-GB" altLang="zh-CN" sz="1400" dirty="0" smtClean="0">
                <a:solidFill>
                  <a:srgbClr val="FFFFFF"/>
                </a:solidFill>
                <a:ea typeface="SimSun" pitchFamily="2" charset="-122"/>
              </a:rPr>
              <a:t>(2004−2014)</a:t>
            </a:r>
            <a:endParaRPr lang="en-GB" altLang="zh-CN" sz="1400" dirty="0">
              <a:solidFill>
                <a:srgbClr val="FFFFFF"/>
              </a:solidFill>
              <a:ea typeface="SimSun" pitchFamily="2" charset="-122"/>
            </a:endParaRPr>
          </a:p>
        </p:txBody>
      </p:sp>
      <p:sp>
        <p:nvSpPr>
          <p:cNvPr id="29" name="AutoShape 9"/>
          <p:cNvSpPr>
            <a:spLocks noChangeArrowheads="1"/>
          </p:cNvSpPr>
          <p:nvPr/>
        </p:nvSpPr>
        <p:spPr bwMode="auto">
          <a:xfrm>
            <a:off x="1028701" y="4976999"/>
            <a:ext cx="1962482" cy="101617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182563" indent="-182563" defTabSz="892175" eaLnBrk="0" hangingPunct="0">
              <a:spcAft>
                <a:spcPct val="30000"/>
              </a:spcAft>
              <a:buFont typeface="Arial"/>
              <a:buChar char="•"/>
            </a:pPr>
            <a:r>
              <a:rPr lang="en-GB" altLang="zh-CN" sz="1400" dirty="0" smtClean="0">
                <a:solidFill>
                  <a:srgbClr val="FFFFFF"/>
                </a:solidFill>
                <a:ea typeface="SimSun" pitchFamily="2" charset="-122"/>
              </a:rPr>
              <a:t>17 patient treated at other facilities</a:t>
            </a:r>
          </a:p>
          <a:p>
            <a:pPr marL="182563" indent="-182563" defTabSz="892175" eaLnBrk="0" hangingPunct="0">
              <a:spcAft>
                <a:spcPct val="30000"/>
              </a:spcAft>
              <a:buFont typeface="Arial"/>
              <a:buChar char="•"/>
            </a:pPr>
            <a:r>
              <a:rPr lang="en-GB" altLang="zh-CN" sz="1400" dirty="0" smtClean="0">
                <a:solidFill>
                  <a:srgbClr val="FFFFFF"/>
                </a:solidFill>
                <a:ea typeface="SimSun" pitchFamily="2" charset="-122"/>
              </a:rPr>
              <a:t>1 patient had no follow-up data</a:t>
            </a:r>
            <a:endParaRPr lang="en-GB" altLang="zh-CN" sz="1400" dirty="0">
              <a:solidFill>
                <a:srgbClr val="FFFFFF"/>
              </a:solidFill>
              <a:ea typeface="SimSun" pitchFamily="2" charset="-122"/>
            </a:endParaRPr>
          </a:p>
        </p:txBody>
      </p:sp>
      <p:sp>
        <p:nvSpPr>
          <p:cNvPr id="30" name="AutoShape 12"/>
          <p:cNvSpPr>
            <a:spLocks noChangeArrowheads="1"/>
          </p:cNvSpPr>
          <p:nvPr/>
        </p:nvSpPr>
        <p:spPr bwMode="auto">
          <a:xfrm>
            <a:off x="7091552" y="2603249"/>
            <a:ext cx="1670706"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31 patients had </a:t>
            </a:r>
          </a:p>
          <a:p>
            <a:pPr algn="ctr" defTabSz="892175" eaLnBrk="0" hangingPunct="0"/>
            <a:r>
              <a:rPr lang="en-GB" altLang="zh-CN" sz="1400" dirty="0" smtClean="0">
                <a:solidFill>
                  <a:srgbClr val="4D4D4D"/>
                </a:solidFill>
                <a:ea typeface="SimSun" pitchFamily="2" charset="-122"/>
              </a:rPr>
              <a:t>&gt;1 malignant tumour reported</a:t>
            </a:r>
            <a:endParaRPr lang="en-GB" altLang="zh-CN" sz="1400" dirty="0">
              <a:solidFill>
                <a:srgbClr val="4D4D4D"/>
              </a:solidFill>
              <a:ea typeface="SimSun" pitchFamily="2" charset="-122"/>
            </a:endParaRPr>
          </a:p>
        </p:txBody>
      </p:sp>
      <p:sp>
        <p:nvSpPr>
          <p:cNvPr id="32" name="AutoShape 12"/>
          <p:cNvSpPr>
            <a:spLocks noChangeArrowheads="1"/>
          </p:cNvSpPr>
          <p:nvPr/>
        </p:nvSpPr>
        <p:spPr bwMode="auto">
          <a:xfrm>
            <a:off x="7058431" y="4231026"/>
            <a:ext cx="1670706"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25 patients had </a:t>
            </a:r>
          </a:p>
          <a:p>
            <a:pPr algn="ctr" defTabSz="892175" eaLnBrk="0" hangingPunct="0"/>
            <a:r>
              <a:rPr lang="en-GB" altLang="zh-CN" sz="1400" dirty="0" smtClean="0">
                <a:solidFill>
                  <a:srgbClr val="4D4D4D"/>
                </a:solidFill>
                <a:ea typeface="SimSun" pitchFamily="2" charset="-122"/>
              </a:rPr>
              <a:t>&gt;1 malignant tumour reported</a:t>
            </a:r>
            <a:endParaRPr lang="en-GB" altLang="zh-CN" sz="1400" dirty="0">
              <a:solidFill>
                <a:srgbClr val="4D4D4D"/>
              </a:solidFill>
              <a:ea typeface="SimSun" pitchFamily="2" charset="-122"/>
            </a:endParaRPr>
          </a:p>
        </p:txBody>
      </p:sp>
      <p:sp>
        <p:nvSpPr>
          <p:cNvPr id="36" name="AutoShape 8"/>
          <p:cNvSpPr>
            <a:spLocks noChangeArrowheads="1"/>
          </p:cNvSpPr>
          <p:nvPr/>
        </p:nvSpPr>
        <p:spPr bwMode="auto">
          <a:xfrm>
            <a:off x="3967811" y="3265255"/>
            <a:ext cx="2083533" cy="52586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403 patients </a:t>
            </a:r>
          </a:p>
        </p:txBody>
      </p:sp>
      <p:sp>
        <p:nvSpPr>
          <p:cNvPr id="38" name="AutoShape 8"/>
          <p:cNvSpPr>
            <a:spLocks noChangeArrowheads="1"/>
          </p:cNvSpPr>
          <p:nvPr/>
        </p:nvSpPr>
        <p:spPr bwMode="auto">
          <a:xfrm>
            <a:off x="3967811" y="4055724"/>
            <a:ext cx="2083533" cy="52586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346 patients </a:t>
            </a:r>
          </a:p>
          <a:p>
            <a:pPr algn="ctr" defTabSz="892175" eaLnBrk="0" hangingPunct="0"/>
            <a:r>
              <a:rPr lang="en-GB" altLang="zh-CN" sz="1400" dirty="0">
                <a:solidFill>
                  <a:srgbClr val="FFFFFF"/>
                </a:solidFill>
                <a:ea typeface="SimSun" pitchFamily="2" charset="-122"/>
              </a:rPr>
              <a:t>(2004−2012</a:t>
            </a:r>
            <a:r>
              <a:rPr lang="en-GB" altLang="zh-CN" sz="1400" dirty="0" smtClean="0">
                <a:solidFill>
                  <a:srgbClr val="FFFFFF"/>
                </a:solidFill>
                <a:ea typeface="SimSun" pitchFamily="2" charset="-122"/>
              </a:rPr>
              <a:t>)</a:t>
            </a:r>
            <a:endParaRPr lang="en-GB" altLang="zh-CN" sz="1400" dirty="0">
              <a:solidFill>
                <a:srgbClr val="FFFFFF"/>
              </a:solidFill>
              <a:ea typeface="SimSun" pitchFamily="2" charset="-122"/>
            </a:endParaRPr>
          </a:p>
        </p:txBody>
      </p:sp>
      <p:sp>
        <p:nvSpPr>
          <p:cNvPr id="39" name="AutoShape 8"/>
          <p:cNvSpPr>
            <a:spLocks noChangeArrowheads="1"/>
          </p:cNvSpPr>
          <p:nvPr/>
        </p:nvSpPr>
        <p:spPr bwMode="auto">
          <a:xfrm>
            <a:off x="3967811" y="4901624"/>
            <a:ext cx="2083533" cy="52586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321 patients </a:t>
            </a:r>
          </a:p>
        </p:txBody>
      </p:sp>
      <p:sp>
        <p:nvSpPr>
          <p:cNvPr id="40" name="AutoShape 8"/>
          <p:cNvSpPr>
            <a:spLocks noChangeArrowheads="1"/>
          </p:cNvSpPr>
          <p:nvPr/>
        </p:nvSpPr>
        <p:spPr bwMode="auto">
          <a:xfrm>
            <a:off x="3967811" y="5724664"/>
            <a:ext cx="2083533" cy="52586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303 patients </a:t>
            </a:r>
          </a:p>
        </p:txBody>
      </p:sp>
      <p:cxnSp>
        <p:nvCxnSpPr>
          <p:cNvPr id="41" name="AutoShape 21"/>
          <p:cNvCxnSpPr>
            <a:cxnSpLocks noChangeShapeType="1"/>
            <a:stCxn id="26" idx="2"/>
            <a:endCxn id="36" idx="0"/>
          </p:cNvCxnSpPr>
          <p:nvPr/>
        </p:nvCxnSpPr>
        <p:spPr bwMode="auto">
          <a:xfrm>
            <a:off x="5009578" y="2939545"/>
            <a:ext cx="0" cy="325710"/>
          </a:xfrm>
          <a:prstGeom prst="straightConnector1">
            <a:avLst/>
          </a:prstGeom>
          <a:noFill/>
          <a:ln w="57150">
            <a:solidFill>
              <a:schemeClr val="bg2">
                <a:lumMod val="60000"/>
                <a:lumOff val="40000"/>
              </a:schemeClr>
            </a:solidFill>
            <a:round/>
            <a:headEnd/>
            <a:tailEnd type="triangle" w="med" len="med"/>
          </a:ln>
        </p:spPr>
      </p:cxnSp>
      <p:cxnSp>
        <p:nvCxnSpPr>
          <p:cNvPr id="42" name="AutoShape 21"/>
          <p:cNvCxnSpPr>
            <a:cxnSpLocks noChangeShapeType="1"/>
            <a:stCxn id="38" idx="2"/>
            <a:endCxn id="39" idx="0"/>
          </p:cNvCxnSpPr>
          <p:nvPr/>
        </p:nvCxnSpPr>
        <p:spPr bwMode="auto">
          <a:xfrm>
            <a:off x="5009578" y="4581593"/>
            <a:ext cx="0" cy="320031"/>
          </a:xfrm>
          <a:prstGeom prst="straightConnector1">
            <a:avLst/>
          </a:prstGeom>
          <a:noFill/>
          <a:ln w="57150">
            <a:solidFill>
              <a:schemeClr val="bg2">
                <a:lumMod val="60000"/>
                <a:lumOff val="40000"/>
              </a:schemeClr>
            </a:solidFill>
            <a:round/>
            <a:headEnd/>
            <a:tailEnd type="triangle" w="med" len="med"/>
          </a:ln>
        </p:spPr>
      </p:cxnSp>
      <p:cxnSp>
        <p:nvCxnSpPr>
          <p:cNvPr id="43" name="AutoShape 21"/>
          <p:cNvCxnSpPr>
            <a:cxnSpLocks noChangeShapeType="1"/>
            <a:stCxn id="39" idx="2"/>
            <a:endCxn id="40" idx="0"/>
          </p:cNvCxnSpPr>
          <p:nvPr/>
        </p:nvCxnSpPr>
        <p:spPr bwMode="auto">
          <a:xfrm>
            <a:off x="5009578" y="5427493"/>
            <a:ext cx="0" cy="297171"/>
          </a:xfrm>
          <a:prstGeom prst="straightConnector1">
            <a:avLst/>
          </a:prstGeom>
          <a:noFill/>
          <a:ln w="57150">
            <a:solidFill>
              <a:schemeClr val="bg2">
                <a:lumMod val="60000"/>
                <a:lumOff val="40000"/>
              </a:schemeClr>
            </a:solidFill>
            <a:round/>
            <a:headEnd/>
            <a:tailEnd type="triangle" w="med" len="med"/>
          </a:ln>
        </p:spPr>
      </p:cxnSp>
      <p:cxnSp>
        <p:nvCxnSpPr>
          <p:cNvPr id="45" name="AutoShape 21"/>
          <p:cNvCxnSpPr>
            <a:cxnSpLocks noChangeShapeType="1"/>
            <a:endCxn id="32" idx="1"/>
          </p:cNvCxnSpPr>
          <p:nvPr/>
        </p:nvCxnSpPr>
        <p:spPr bwMode="auto">
          <a:xfrm>
            <a:off x="5009577" y="4641394"/>
            <a:ext cx="2048854" cy="0"/>
          </a:xfrm>
          <a:prstGeom prst="straightConnector1">
            <a:avLst/>
          </a:prstGeom>
          <a:noFill/>
          <a:ln w="57150">
            <a:solidFill>
              <a:schemeClr val="bg2">
                <a:lumMod val="60000"/>
                <a:lumOff val="40000"/>
              </a:schemeClr>
            </a:solidFill>
            <a:round/>
            <a:headEnd/>
            <a:tailEnd type="none" w="med" len="med"/>
          </a:ln>
        </p:spPr>
      </p:cxnSp>
      <p:cxnSp>
        <p:nvCxnSpPr>
          <p:cNvPr id="46" name="AutoShape 21"/>
          <p:cNvCxnSpPr>
            <a:cxnSpLocks noChangeShapeType="1"/>
            <a:stCxn id="29" idx="3"/>
          </p:cNvCxnSpPr>
          <p:nvPr/>
        </p:nvCxnSpPr>
        <p:spPr bwMode="auto">
          <a:xfrm>
            <a:off x="2991183" y="5485087"/>
            <a:ext cx="2018394" cy="1041"/>
          </a:xfrm>
          <a:prstGeom prst="straightConnector1">
            <a:avLst/>
          </a:prstGeom>
          <a:noFill/>
          <a:ln w="57150">
            <a:solidFill>
              <a:schemeClr val="bg2">
                <a:lumMod val="60000"/>
                <a:lumOff val="40000"/>
              </a:schemeClr>
            </a:solidFill>
            <a:round/>
            <a:headEnd/>
            <a:tailEnd type="none" w="med" len="med"/>
          </a:ln>
        </p:spPr>
      </p:cxnSp>
    </p:spTree>
    <p:extLst>
      <p:ext uri="{BB962C8B-B14F-4D97-AF65-F5344CB8AC3E}">
        <p14:creationId xmlns:p14="http://schemas.microsoft.com/office/powerpoint/2010/main" xmlns="" val="2375235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O-002</a:t>
            </a:r>
            <a:r>
              <a:rPr lang="en-GB" sz="1800" dirty="0" smtClean="0"/>
              <a:t>: </a:t>
            </a:r>
            <a:r>
              <a:rPr lang="en-US" dirty="0"/>
              <a:t>Survival analysis of patients with solid </a:t>
            </a:r>
            <a:r>
              <a:rPr lang="en-US" dirty="0" err="1"/>
              <a:t>pseudopapillary</a:t>
            </a:r>
            <a:r>
              <a:rPr lang="en-US" dirty="0"/>
              <a:t> tumors of the pancreas in a multicenter retrospective cohort</a:t>
            </a:r>
            <a:r>
              <a:rPr lang="en-GB" dirty="0"/>
              <a:t> – Huffman B, et al</a:t>
            </a:r>
            <a:endParaRPr lang="en-GB" sz="1800" dirty="0"/>
          </a:p>
        </p:txBody>
      </p:sp>
      <p:sp>
        <p:nvSpPr>
          <p:cNvPr id="3" name="Content Placeholder 2"/>
          <p:cNvSpPr>
            <a:spLocks noGrp="1"/>
          </p:cNvSpPr>
          <p:nvPr>
            <p:ph idx="1"/>
          </p:nvPr>
        </p:nvSpPr>
        <p:spPr>
          <a:xfrm>
            <a:off x="365124" y="1254035"/>
            <a:ext cx="8413751" cy="498565"/>
          </a:xfrm>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a:t>Huffman B, et al. Ann </a:t>
            </a:r>
            <a:r>
              <a:rPr lang="en-GB" dirty="0" err="1"/>
              <a:t>Oncol</a:t>
            </a:r>
            <a:r>
              <a:rPr lang="en-GB" dirty="0"/>
              <a:t> 2017; 28 (</a:t>
            </a:r>
            <a:r>
              <a:rPr lang="en-GB" dirty="0" err="1"/>
              <a:t>suppl</a:t>
            </a:r>
            <a:r>
              <a:rPr lang="en-GB" dirty="0"/>
              <a:t> 3): </a:t>
            </a:r>
            <a:r>
              <a:rPr lang="en-GB" dirty="0" err="1"/>
              <a:t>abstr</a:t>
            </a:r>
            <a:r>
              <a:rPr lang="en-GB" dirty="0"/>
              <a:t> O-002</a:t>
            </a:r>
          </a:p>
        </p:txBody>
      </p:sp>
      <p:sp>
        <p:nvSpPr>
          <p:cNvPr id="28" name="Rectangle 27"/>
          <p:cNvSpPr/>
          <p:nvPr/>
        </p:nvSpPr>
        <p:spPr>
          <a:xfrm>
            <a:off x="3630247" y="1546333"/>
            <a:ext cx="1710812" cy="307777"/>
          </a:xfrm>
          <a:prstGeom prst="rect">
            <a:avLst/>
          </a:prstGeom>
        </p:spPr>
        <p:txBody>
          <a:bodyPr wrap="none">
            <a:spAutoFit/>
          </a:bodyPr>
          <a:lstStyle/>
          <a:p>
            <a:r>
              <a:rPr lang="en-GB" sz="1400" b="1" dirty="0" smtClean="0"/>
              <a:t>OS (entire cohort)</a:t>
            </a:r>
            <a:endParaRPr lang="en-US" sz="1400" dirty="0"/>
          </a:p>
        </p:txBody>
      </p:sp>
      <p:sp>
        <p:nvSpPr>
          <p:cNvPr id="37" name="Freeform: Shape 9">
            <a:extLst>
              <a:ext uri="{FF2B5EF4-FFF2-40B4-BE49-F238E27FC236}">
                <a16:creationId xmlns="" xmlns:a16="http://schemas.microsoft.com/office/drawing/2014/main" id="{4CE3B8E8-9879-4E01-8DF2-9C4C9817B56D}"/>
              </a:ext>
            </a:extLst>
          </p:cNvPr>
          <p:cNvSpPr/>
          <p:nvPr/>
        </p:nvSpPr>
        <p:spPr>
          <a:xfrm>
            <a:off x="1145137" y="2201221"/>
            <a:ext cx="7286625" cy="3280417"/>
          </a:xfrm>
          <a:custGeom>
            <a:avLst/>
            <a:gdLst>
              <a:gd name="connsiteX0" fmla="*/ 0 w 7545937"/>
              <a:gd name="connsiteY0" fmla="*/ 0 h 3683237"/>
              <a:gd name="connsiteX1" fmla="*/ 0 w 7545937"/>
              <a:gd name="connsiteY1" fmla="*/ 3683237 h 3683237"/>
              <a:gd name="connsiteX2" fmla="*/ 7545937 w 7545937"/>
              <a:gd name="connsiteY2" fmla="*/ 3683237 h 3683237"/>
            </a:gdLst>
            <a:ahLst/>
            <a:cxnLst>
              <a:cxn ang="0">
                <a:pos x="connsiteX0" y="connsiteY0"/>
              </a:cxn>
              <a:cxn ang="0">
                <a:pos x="connsiteX1" y="connsiteY1"/>
              </a:cxn>
              <a:cxn ang="0">
                <a:pos x="connsiteX2" y="connsiteY2"/>
              </a:cxn>
            </a:cxnLst>
            <a:rect l="l" t="t" r="r" b="b"/>
            <a:pathLst>
              <a:path w="7545937" h="3683237">
                <a:moveTo>
                  <a:pt x="0" y="0"/>
                </a:moveTo>
                <a:lnTo>
                  <a:pt x="0" y="3683237"/>
                </a:lnTo>
                <a:lnTo>
                  <a:pt x="7545937" y="3683237"/>
                </a:lnTo>
              </a:path>
            </a:pathLst>
          </a:cu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tx1"/>
              </a:solidFill>
            </a:endParaRPr>
          </a:p>
        </p:txBody>
      </p:sp>
      <p:cxnSp>
        <p:nvCxnSpPr>
          <p:cNvPr id="38" name="Straight Connector 37">
            <a:extLst>
              <a:ext uri="{FF2B5EF4-FFF2-40B4-BE49-F238E27FC236}">
                <a16:creationId xmlns="" xmlns:a16="http://schemas.microsoft.com/office/drawing/2014/main" id="{586C2335-C6D5-49AF-A408-C69F9C525018}"/>
              </a:ext>
            </a:extLst>
          </p:cNvPr>
          <p:cNvCxnSpPr/>
          <p:nvPr/>
        </p:nvCxnSpPr>
        <p:spPr>
          <a:xfrm>
            <a:off x="1035707" y="2200275"/>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9" name="TextBox 38">
            <a:extLst>
              <a:ext uri="{FF2B5EF4-FFF2-40B4-BE49-F238E27FC236}">
                <a16:creationId xmlns="" xmlns:a16="http://schemas.microsoft.com/office/drawing/2014/main" id="{C43CE64E-E33D-416E-833A-EAA15A62C78F}"/>
              </a:ext>
            </a:extLst>
          </p:cNvPr>
          <p:cNvSpPr txBox="1"/>
          <p:nvPr/>
        </p:nvSpPr>
        <p:spPr>
          <a:xfrm>
            <a:off x="641698" y="2046386"/>
            <a:ext cx="434246" cy="307777"/>
          </a:xfrm>
          <a:prstGeom prst="rect">
            <a:avLst/>
          </a:prstGeom>
          <a:noFill/>
        </p:spPr>
        <p:txBody>
          <a:bodyPr wrap="none" rtlCol="0" anchor="ctr" anchorCtr="0">
            <a:spAutoFit/>
          </a:bodyPr>
          <a:lstStyle/>
          <a:p>
            <a:pPr algn="r">
              <a:spcAft>
                <a:spcPts val="3900"/>
              </a:spcAft>
            </a:pPr>
            <a:r>
              <a:rPr lang="en-GB" sz="1400" dirty="0"/>
              <a:t>1.0</a:t>
            </a:r>
          </a:p>
        </p:txBody>
      </p:sp>
      <p:cxnSp>
        <p:nvCxnSpPr>
          <p:cNvPr id="40" name="Straight Connector 39">
            <a:extLst>
              <a:ext uri="{FF2B5EF4-FFF2-40B4-BE49-F238E27FC236}">
                <a16:creationId xmlns="" xmlns:a16="http://schemas.microsoft.com/office/drawing/2014/main" id="{8FE29203-EA33-4387-8884-345C19539120}"/>
              </a:ext>
            </a:extLst>
          </p:cNvPr>
          <p:cNvCxnSpPr/>
          <p:nvPr/>
        </p:nvCxnSpPr>
        <p:spPr>
          <a:xfrm>
            <a:off x="1035707" y="2857500"/>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1" name="TextBox 40">
            <a:extLst>
              <a:ext uri="{FF2B5EF4-FFF2-40B4-BE49-F238E27FC236}">
                <a16:creationId xmlns="" xmlns:a16="http://schemas.microsoft.com/office/drawing/2014/main" id="{0D281CCF-A911-4437-8726-0EA89D8727B9}"/>
              </a:ext>
            </a:extLst>
          </p:cNvPr>
          <p:cNvSpPr txBox="1"/>
          <p:nvPr/>
        </p:nvSpPr>
        <p:spPr>
          <a:xfrm>
            <a:off x="641698" y="2703611"/>
            <a:ext cx="434246" cy="307777"/>
          </a:xfrm>
          <a:prstGeom prst="rect">
            <a:avLst/>
          </a:prstGeom>
          <a:noFill/>
        </p:spPr>
        <p:txBody>
          <a:bodyPr wrap="none" rtlCol="0" anchor="ctr" anchorCtr="0">
            <a:spAutoFit/>
          </a:bodyPr>
          <a:lstStyle/>
          <a:p>
            <a:pPr algn="r">
              <a:spcAft>
                <a:spcPts val="3900"/>
              </a:spcAft>
            </a:pPr>
            <a:r>
              <a:rPr lang="en-GB" sz="1400" dirty="0"/>
              <a:t>0.8</a:t>
            </a:r>
          </a:p>
        </p:txBody>
      </p:sp>
      <p:cxnSp>
        <p:nvCxnSpPr>
          <p:cNvPr id="42" name="Straight Connector 41">
            <a:extLst>
              <a:ext uri="{FF2B5EF4-FFF2-40B4-BE49-F238E27FC236}">
                <a16:creationId xmlns="" xmlns:a16="http://schemas.microsoft.com/office/drawing/2014/main" id="{DCA683D2-0C2B-4C1E-A318-361EB07AD6DB}"/>
              </a:ext>
            </a:extLst>
          </p:cNvPr>
          <p:cNvCxnSpPr/>
          <p:nvPr/>
        </p:nvCxnSpPr>
        <p:spPr>
          <a:xfrm>
            <a:off x="1035707" y="3514725"/>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3" name="TextBox 42">
            <a:extLst>
              <a:ext uri="{FF2B5EF4-FFF2-40B4-BE49-F238E27FC236}">
                <a16:creationId xmlns="" xmlns:a16="http://schemas.microsoft.com/office/drawing/2014/main" id="{B349836A-BBE1-444D-AC88-AAE855629E24}"/>
              </a:ext>
            </a:extLst>
          </p:cNvPr>
          <p:cNvSpPr txBox="1"/>
          <p:nvPr/>
        </p:nvSpPr>
        <p:spPr>
          <a:xfrm>
            <a:off x="641698" y="3360836"/>
            <a:ext cx="434246" cy="307777"/>
          </a:xfrm>
          <a:prstGeom prst="rect">
            <a:avLst/>
          </a:prstGeom>
          <a:noFill/>
        </p:spPr>
        <p:txBody>
          <a:bodyPr wrap="none" rtlCol="0" anchor="ctr" anchorCtr="0">
            <a:spAutoFit/>
          </a:bodyPr>
          <a:lstStyle/>
          <a:p>
            <a:pPr algn="r">
              <a:spcAft>
                <a:spcPts val="3900"/>
              </a:spcAft>
            </a:pPr>
            <a:r>
              <a:rPr lang="en-GB" sz="1400" dirty="0"/>
              <a:t>0.6</a:t>
            </a:r>
          </a:p>
        </p:txBody>
      </p:sp>
      <p:cxnSp>
        <p:nvCxnSpPr>
          <p:cNvPr id="44" name="Straight Connector 43">
            <a:extLst>
              <a:ext uri="{FF2B5EF4-FFF2-40B4-BE49-F238E27FC236}">
                <a16:creationId xmlns="" xmlns:a16="http://schemas.microsoft.com/office/drawing/2014/main" id="{2227A087-6D66-461F-9FA2-98412E872A39}"/>
              </a:ext>
            </a:extLst>
          </p:cNvPr>
          <p:cNvCxnSpPr/>
          <p:nvPr/>
        </p:nvCxnSpPr>
        <p:spPr>
          <a:xfrm>
            <a:off x="1035707" y="4171950"/>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5" name="TextBox 44">
            <a:extLst>
              <a:ext uri="{FF2B5EF4-FFF2-40B4-BE49-F238E27FC236}">
                <a16:creationId xmlns="" xmlns:a16="http://schemas.microsoft.com/office/drawing/2014/main" id="{549C1362-7C5E-4C45-98FC-28DF5A07CE45}"/>
              </a:ext>
            </a:extLst>
          </p:cNvPr>
          <p:cNvSpPr txBox="1"/>
          <p:nvPr/>
        </p:nvSpPr>
        <p:spPr>
          <a:xfrm>
            <a:off x="641698" y="4018061"/>
            <a:ext cx="434246" cy="307777"/>
          </a:xfrm>
          <a:prstGeom prst="rect">
            <a:avLst/>
          </a:prstGeom>
          <a:noFill/>
        </p:spPr>
        <p:txBody>
          <a:bodyPr wrap="none" rtlCol="0" anchor="ctr" anchorCtr="0">
            <a:spAutoFit/>
          </a:bodyPr>
          <a:lstStyle/>
          <a:p>
            <a:pPr algn="r">
              <a:spcAft>
                <a:spcPts val="3900"/>
              </a:spcAft>
            </a:pPr>
            <a:r>
              <a:rPr lang="en-GB" sz="1400" dirty="0"/>
              <a:t>0.4</a:t>
            </a:r>
          </a:p>
        </p:txBody>
      </p:sp>
      <p:cxnSp>
        <p:nvCxnSpPr>
          <p:cNvPr id="46" name="Straight Connector 45">
            <a:extLst>
              <a:ext uri="{FF2B5EF4-FFF2-40B4-BE49-F238E27FC236}">
                <a16:creationId xmlns="" xmlns:a16="http://schemas.microsoft.com/office/drawing/2014/main" id="{7B08828D-A046-4BA2-989E-DF19162DE147}"/>
              </a:ext>
            </a:extLst>
          </p:cNvPr>
          <p:cNvCxnSpPr/>
          <p:nvPr/>
        </p:nvCxnSpPr>
        <p:spPr>
          <a:xfrm>
            <a:off x="1035707" y="4824413"/>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7" name="TextBox 46">
            <a:extLst>
              <a:ext uri="{FF2B5EF4-FFF2-40B4-BE49-F238E27FC236}">
                <a16:creationId xmlns="" xmlns:a16="http://schemas.microsoft.com/office/drawing/2014/main" id="{97B9BCB2-4E8D-40B2-A4AD-8287704992F9}"/>
              </a:ext>
            </a:extLst>
          </p:cNvPr>
          <p:cNvSpPr txBox="1"/>
          <p:nvPr/>
        </p:nvSpPr>
        <p:spPr>
          <a:xfrm>
            <a:off x="641698" y="4670524"/>
            <a:ext cx="434246" cy="307777"/>
          </a:xfrm>
          <a:prstGeom prst="rect">
            <a:avLst/>
          </a:prstGeom>
          <a:noFill/>
        </p:spPr>
        <p:txBody>
          <a:bodyPr wrap="none" rtlCol="0" anchor="ctr" anchorCtr="0">
            <a:spAutoFit/>
          </a:bodyPr>
          <a:lstStyle/>
          <a:p>
            <a:pPr algn="r">
              <a:spcAft>
                <a:spcPts val="3900"/>
              </a:spcAft>
            </a:pPr>
            <a:r>
              <a:rPr lang="en-GB" sz="1400" dirty="0"/>
              <a:t>0.2</a:t>
            </a:r>
          </a:p>
        </p:txBody>
      </p:sp>
      <p:cxnSp>
        <p:nvCxnSpPr>
          <p:cNvPr id="48" name="Straight Connector 47">
            <a:extLst>
              <a:ext uri="{FF2B5EF4-FFF2-40B4-BE49-F238E27FC236}">
                <a16:creationId xmlns="" xmlns:a16="http://schemas.microsoft.com/office/drawing/2014/main" id="{F06823E1-D5CC-4151-98BC-2EA2D49278E0}"/>
              </a:ext>
            </a:extLst>
          </p:cNvPr>
          <p:cNvCxnSpPr/>
          <p:nvPr/>
        </p:nvCxnSpPr>
        <p:spPr>
          <a:xfrm>
            <a:off x="1035707" y="5481638"/>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9" name="TextBox 48">
            <a:extLst>
              <a:ext uri="{FF2B5EF4-FFF2-40B4-BE49-F238E27FC236}">
                <a16:creationId xmlns="" xmlns:a16="http://schemas.microsoft.com/office/drawing/2014/main" id="{4CF85CD4-1A2B-41E4-BD81-7C60A4D71837}"/>
              </a:ext>
            </a:extLst>
          </p:cNvPr>
          <p:cNvSpPr txBox="1"/>
          <p:nvPr/>
        </p:nvSpPr>
        <p:spPr>
          <a:xfrm>
            <a:off x="641698" y="5327749"/>
            <a:ext cx="434246" cy="307777"/>
          </a:xfrm>
          <a:prstGeom prst="rect">
            <a:avLst/>
          </a:prstGeom>
          <a:noFill/>
        </p:spPr>
        <p:txBody>
          <a:bodyPr wrap="none" rtlCol="0" anchor="ctr" anchorCtr="0">
            <a:spAutoFit/>
          </a:bodyPr>
          <a:lstStyle/>
          <a:p>
            <a:pPr algn="r">
              <a:spcAft>
                <a:spcPts val="3900"/>
              </a:spcAft>
            </a:pPr>
            <a:r>
              <a:rPr lang="en-GB" sz="1400" dirty="0"/>
              <a:t>0.0</a:t>
            </a:r>
          </a:p>
        </p:txBody>
      </p:sp>
      <p:sp>
        <p:nvSpPr>
          <p:cNvPr id="50" name="TextBox 49">
            <a:extLst>
              <a:ext uri="{FF2B5EF4-FFF2-40B4-BE49-F238E27FC236}">
                <a16:creationId xmlns="" xmlns:a16="http://schemas.microsoft.com/office/drawing/2014/main" id="{DB2BF500-734E-47B1-811C-3CCE1716597A}"/>
              </a:ext>
            </a:extLst>
          </p:cNvPr>
          <p:cNvSpPr txBox="1"/>
          <p:nvPr/>
        </p:nvSpPr>
        <p:spPr>
          <a:xfrm rot="16200000">
            <a:off x="8002" y="3687541"/>
            <a:ext cx="922047" cy="307777"/>
          </a:xfrm>
          <a:prstGeom prst="rect">
            <a:avLst/>
          </a:prstGeom>
          <a:noFill/>
        </p:spPr>
        <p:txBody>
          <a:bodyPr wrap="none" rtlCol="0" anchor="t" anchorCtr="0">
            <a:spAutoFit/>
          </a:bodyPr>
          <a:lstStyle/>
          <a:p>
            <a:pPr algn="ctr">
              <a:spcAft>
                <a:spcPts val="3900"/>
              </a:spcAft>
            </a:pPr>
            <a:r>
              <a:rPr lang="en-GB" sz="1400" dirty="0"/>
              <a:t>Surviving</a:t>
            </a:r>
          </a:p>
        </p:txBody>
      </p:sp>
      <p:sp>
        <p:nvSpPr>
          <p:cNvPr id="51" name="TextBox 50">
            <a:extLst>
              <a:ext uri="{FF2B5EF4-FFF2-40B4-BE49-F238E27FC236}">
                <a16:creationId xmlns="" xmlns:a16="http://schemas.microsoft.com/office/drawing/2014/main" id="{B0704DF9-EEDA-4408-9864-35DCD945B511}"/>
              </a:ext>
            </a:extLst>
          </p:cNvPr>
          <p:cNvSpPr txBox="1"/>
          <p:nvPr/>
        </p:nvSpPr>
        <p:spPr>
          <a:xfrm>
            <a:off x="4037772" y="5916867"/>
            <a:ext cx="1508746" cy="307777"/>
          </a:xfrm>
          <a:prstGeom prst="rect">
            <a:avLst/>
          </a:prstGeom>
          <a:noFill/>
        </p:spPr>
        <p:txBody>
          <a:bodyPr wrap="none" rtlCol="0" anchor="t" anchorCtr="0">
            <a:spAutoFit/>
          </a:bodyPr>
          <a:lstStyle/>
          <a:p>
            <a:pPr algn="ctr">
              <a:spcAft>
                <a:spcPts val="3900"/>
              </a:spcAft>
            </a:pPr>
            <a:r>
              <a:rPr lang="en-GB" sz="1400" dirty="0" smtClean="0"/>
              <a:t>Survival, months</a:t>
            </a:r>
            <a:endParaRPr lang="en-GB" sz="1400" dirty="0"/>
          </a:p>
        </p:txBody>
      </p:sp>
      <p:cxnSp>
        <p:nvCxnSpPr>
          <p:cNvPr id="52" name="Straight Connector 51">
            <a:extLst>
              <a:ext uri="{FF2B5EF4-FFF2-40B4-BE49-F238E27FC236}">
                <a16:creationId xmlns="" xmlns:a16="http://schemas.microsoft.com/office/drawing/2014/main" id="{7731CF26-85B0-4EA9-B1D8-F2407602A400}"/>
              </a:ext>
            </a:extLst>
          </p:cNvPr>
          <p:cNvCxnSpPr>
            <a:cxnSpLocks/>
          </p:cNvCxnSpPr>
          <p:nvPr/>
        </p:nvCxnSpPr>
        <p:spPr>
          <a:xfrm rot="5400000">
            <a:off x="1100137"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3" name="TextBox 52">
            <a:extLst>
              <a:ext uri="{FF2B5EF4-FFF2-40B4-BE49-F238E27FC236}">
                <a16:creationId xmlns="" xmlns:a16="http://schemas.microsoft.com/office/drawing/2014/main" id="{2874D6CF-2EF6-442E-826D-31A13C550B43}"/>
              </a:ext>
            </a:extLst>
          </p:cNvPr>
          <p:cNvSpPr txBox="1"/>
          <p:nvPr/>
        </p:nvSpPr>
        <p:spPr>
          <a:xfrm>
            <a:off x="1002879" y="5588253"/>
            <a:ext cx="284515" cy="307777"/>
          </a:xfrm>
          <a:prstGeom prst="rect">
            <a:avLst/>
          </a:prstGeom>
          <a:noFill/>
        </p:spPr>
        <p:txBody>
          <a:bodyPr wrap="none" rtlCol="0" anchor="t" anchorCtr="0">
            <a:spAutoFit/>
          </a:bodyPr>
          <a:lstStyle/>
          <a:p>
            <a:pPr algn="ctr">
              <a:spcAft>
                <a:spcPts val="3900"/>
              </a:spcAft>
            </a:pPr>
            <a:r>
              <a:rPr lang="en-GB" sz="1400" dirty="0"/>
              <a:t>0</a:t>
            </a:r>
          </a:p>
        </p:txBody>
      </p:sp>
      <p:cxnSp>
        <p:nvCxnSpPr>
          <p:cNvPr id="54" name="Straight Connector 53">
            <a:extLst>
              <a:ext uri="{FF2B5EF4-FFF2-40B4-BE49-F238E27FC236}">
                <a16:creationId xmlns="" xmlns:a16="http://schemas.microsoft.com/office/drawing/2014/main" id="{1FA96440-BEF7-447D-B8B4-8F49C6972939}"/>
              </a:ext>
            </a:extLst>
          </p:cNvPr>
          <p:cNvCxnSpPr>
            <a:cxnSpLocks/>
          </p:cNvCxnSpPr>
          <p:nvPr/>
        </p:nvCxnSpPr>
        <p:spPr>
          <a:xfrm rot="5400000">
            <a:off x="2141083"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5" name="TextBox 54">
            <a:extLst>
              <a:ext uri="{FF2B5EF4-FFF2-40B4-BE49-F238E27FC236}">
                <a16:creationId xmlns="" xmlns:a16="http://schemas.microsoft.com/office/drawing/2014/main" id="{2197BF9F-A532-4832-B992-CB473A76BD42}"/>
              </a:ext>
            </a:extLst>
          </p:cNvPr>
          <p:cNvSpPr txBox="1"/>
          <p:nvPr/>
        </p:nvSpPr>
        <p:spPr>
          <a:xfrm>
            <a:off x="1993901" y="5588253"/>
            <a:ext cx="384365" cy="307777"/>
          </a:xfrm>
          <a:prstGeom prst="rect">
            <a:avLst/>
          </a:prstGeom>
          <a:noFill/>
        </p:spPr>
        <p:txBody>
          <a:bodyPr wrap="none" rtlCol="0" anchor="t" anchorCtr="0">
            <a:spAutoFit/>
          </a:bodyPr>
          <a:lstStyle/>
          <a:p>
            <a:pPr algn="ctr">
              <a:spcAft>
                <a:spcPts val="3900"/>
              </a:spcAft>
            </a:pPr>
            <a:r>
              <a:rPr lang="en-GB" sz="1400" dirty="0"/>
              <a:t>20</a:t>
            </a:r>
          </a:p>
        </p:txBody>
      </p:sp>
      <p:cxnSp>
        <p:nvCxnSpPr>
          <p:cNvPr id="56" name="Straight Connector 55">
            <a:extLst>
              <a:ext uri="{FF2B5EF4-FFF2-40B4-BE49-F238E27FC236}">
                <a16:creationId xmlns="" xmlns:a16="http://schemas.microsoft.com/office/drawing/2014/main" id="{76DC049B-66C1-4294-A0C8-B89C953422FB}"/>
              </a:ext>
            </a:extLst>
          </p:cNvPr>
          <p:cNvCxnSpPr>
            <a:cxnSpLocks/>
          </p:cNvCxnSpPr>
          <p:nvPr/>
        </p:nvCxnSpPr>
        <p:spPr>
          <a:xfrm rot="5400000">
            <a:off x="3182029"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7" name="TextBox 56">
            <a:extLst>
              <a:ext uri="{FF2B5EF4-FFF2-40B4-BE49-F238E27FC236}">
                <a16:creationId xmlns="" xmlns:a16="http://schemas.microsoft.com/office/drawing/2014/main" id="{FD0F2B78-B46D-4213-BA41-1EAF70B9B727}"/>
              </a:ext>
            </a:extLst>
          </p:cNvPr>
          <p:cNvSpPr txBox="1"/>
          <p:nvPr/>
        </p:nvSpPr>
        <p:spPr>
          <a:xfrm>
            <a:off x="3034847" y="5588253"/>
            <a:ext cx="384365" cy="307777"/>
          </a:xfrm>
          <a:prstGeom prst="rect">
            <a:avLst/>
          </a:prstGeom>
          <a:noFill/>
        </p:spPr>
        <p:txBody>
          <a:bodyPr wrap="none" rtlCol="0" anchor="t" anchorCtr="0">
            <a:spAutoFit/>
          </a:bodyPr>
          <a:lstStyle/>
          <a:p>
            <a:pPr algn="ctr">
              <a:spcAft>
                <a:spcPts val="3900"/>
              </a:spcAft>
            </a:pPr>
            <a:r>
              <a:rPr lang="en-GB" sz="1400" dirty="0"/>
              <a:t>40</a:t>
            </a:r>
          </a:p>
        </p:txBody>
      </p:sp>
      <p:cxnSp>
        <p:nvCxnSpPr>
          <p:cNvPr id="58" name="Straight Connector 57">
            <a:extLst>
              <a:ext uri="{FF2B5EF4-FFF2-40B4-BE49-F238E27FC236}">
                <a16:creationId xmlns="" xmlns:a16="http://schemas.microsoft.com/office/drawing/2014/main" id="{C76399B7-80A5-4705-B9B3-591119CC0ED0}"/>
              </a:ext>
            </a:extLst>
          </p:cNvPr>
          <p:cNvCxnSpPr>
            <a:cxnSpLocks/>
          </p:cNvCxnSpPr>
          <p:nvPr/>
        </p:nvCxnSpPr>
        <p:spPr>
          <a:xfrm rot="5400000">
            <a:off x="4222975"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9" name="TextBox 58">
            <a:extLst>
              <a:ext uri="{FF2B5EF4-FFF2-40B4-BE49-F238E27FC236}">
                <a16:creationId xmlns="" xmlns:a16="http://schemas.microsoft.com/office/drawing/2014/main" id="{3ADB62ED-F21D-4A50-A570-2D3B318134BD}"/>
              </a:ext>
            </a:extLst>
          </p:cNvPr>
          <p:cNvSpPr txBox="1"/>
          <p:nvPr/>
        </p:nvSpPr>
        <p:spPr>
          <a:xfrm>
            <a:off x="4075793" y="5588253"/>
            <a:ext cx="384365" cy="307777"/>
          </a:xfrm>
          <a:prstGeom prst="rect">
            <a:avLst/>
          </a:prstGeom>
          <a:noFill/>
        </p:spPr>
        <p:txBody>
          <a:bodyPr wrap="none" rtlCol="0" anchor="t" anchorCtr="0">
            <a:spAutoFit/>
          </a:bodyPr>
          <a:lstStyle/>
          <a:p>
            <a:pPr algn="ctr">
              <a:spcAft>
                <a:spcPts val="3900"/>
              </a:spcAft>
            </a:pPr>
            <a:r>
              <a:rPr lang="en-GB" sz="1400" dirty="0"/>
              <a:t>60</a:t>
            </a:r>
          </a:p>
        </p:txBody>
      </p:sp>
      <p:cxnSp>
        <p:nvCxnSpPr>
          <p:cNvPr id="60" name="Straight Connector 59">
            <a:extLst>
              <a:ext uri="{FF2B5EF4-FFF2-40B4-BE49-F238E27FC236}">
                <a16:creationId xmlns="" xmlns:a16="http://schemas.microsoft.com/office/drawing/2014/main" id="{9F5E0D43-0BE3-4B12-9DA4-5B35260DEB03}"/>
              </a:ext>
            </a:extLst>
          </p:cNvPr>
          <p:cNvCxnSpPr>
            <a:cxnSpLocks/>
          </p:cNvCxnSpPr>
          <p:nvPr/>
        </p:nvCxnSpPr>
        <p:spPr>
          <a:xfrm rot="5400000">
            <a:off x="5263921"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1" name="TextBox 60">
            <a:extLst>
              <a:ext uri="{FF2B5EF4-FFF2-40B4-BE49-F238E27FC236}">
                <a16:creationId xmlns="" xmlns:a16="http://schemas.microsoft.com/office/drawing/2014/main" id="{4B0F816E-8BC9-46FD-A9B0-830418611618}"/>
              </a:ext>
            </a:extLst>
          </p:cNvPr>
          <p:cNvSpPr txBox="1"/>
          <p:nvPr/>
        </p:nvSpPr>
        <p:spPr>
          <a:xfrm>
            <a:off x="5116739" y="5588253"/>
            <a:ext cx="384365" cy="307777"/>
          </a:xfrm>
          <a:prstGeom prst="rect">
            <a:avLst/>
          </a:prstGeom>
          <a:noFill/>
        </p:spPr>
        <p:txBody>
          <a:bodyPr wrap="none" rtlCol="0" anchor="t" anchorCtr="0">
            <a:spAutoFit/>
          </a:bodyPr>
          <a:lstStyle/>
          <a:p>
            <a:pPr algn="ctr">
              <a:spcAft>
                <a:spcPts val="3900"/>
              </a:spcAft>
            </a:pPr>
            <a:r>
              <a:rPr lang="en-GB" sz="1400" dirty="0"/>
              <a:t>80</a:t>
            </a:r>
          </a:p>
        </p:txBody>
      </p:sp>
      <p:cxnSp>
        <p:nvCxnSpPr>
          <p:cNvPr id="62" name="Straight Connector 61">
            <a:extLst>
              <a:ext uri="{FF2B5EF4-FFF2-40B4-BE49-F238E27FC236}">
                <a16:creationId xmlns="" xmlns:a16="http://schemas.microsoft.com/office/drawing/2014/main" id="{F5CA1913-B692-4834-A6BA-F774ED5DF860}"/>
              </a:ext>
            </a:extLst>
          </p:cNvPr>
          <p:cNvCxnSpPr>
            <a:cxnSpLocks/>
          </p:cNvCxnSpPr>
          <p:nvPr/>
        </p:nvCxnSpPr>
        <p:spPr>
          <a:xfrm rot="5400000">
            <a:off x="6304867"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3" name="TextBox 62">
            <a:extLst>
              <a:ext uri="{FF2B5EF4-FFF2-40B4-BE49-F238E27FC236}">
                <a16:creationId xmlns="" xmlns:a16="http://schemas.microsoft.com/office/drawing/2014/main" id="{3433E496-C1F5-4362-BCCC-54D65938DA05}"/>
              </a:ext>
            </a:extLst>
          </p:cNvPr>
          <p:cNvSpPr txBox="1"/>
          <p:nvPr/>
        </p:nvSpPr>
        <p:spPr>
          <a:xfrm>
            <a:off x="6107760" y="5588253"/>
            <a:ext cx="484215" cy="307777"/>
          </a:xfrm>
          <a:prstGeom prst="rect">
            <a:avLst/>
          </a:prstGeom>
          <a:noFill/>
        </p:spPr>
        <p:txBody>
          <a:bodyPr wrap="none" rtlCol="0" anchor="t" anchorCtr="0">
            <a:spAutoFit/>
          </a:bodyPr>
          <a:lstStyle/>
          <a:p>
            <a:pPr algn="ctr">
              <a:spcAft>
                <a:spcPts val="3900"/>
              </a:spcAft>
            </a:pPr>
            <a:r>
              <a:rPr lang="en-GB" sz="1400" dirty="0"/>
              <a:t>100</a:t>
            </a:r>
          </a:p>
        </p:txBody>
      </p:sp>
      <p:cxnSp>
        <p:nvCxnSpPr>
          <p:cNvPr id="64" name="Straight Connector 63">
            <a:extLst>
              <a:ext uri="{FF2B5EF4-FFF2-40B4-BE49-F238E27FC236}">
                <a16:creationId xmlns="" xmlns:a16="http://schemas.microsoft.com/office/drawing/2014/main" id="{899A2E78-D825-42CD-B6A2-0DDA433A9CFC}"/>
              </a:ext>
            </a:extLst>
          </p:cNvPr>
          <p:cNvCxnSpPr>
            <a:cxnSpLocks/>
          </p:cNvCxnSpPr>
          <p:nvPr/>
        </p:nvCxnSpPr>
        <p:spPr>
          <a:xfrm rot="5400000">
            <a:off x="7345813"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5" name="TextBox 64">
            <a:extLst>
              <a:ext uri="{FF2B5EF4-FFF2-40B4-BE49-F238E27FC236}">
                <a16:creationId xmlns="" xmlns:a16="http://schemas.microsoft.com/office/drawing/2014/main" id="{355DCE4D-25A0-4A1A-8BA2-C950CE8CB0DF}"/>
              </a:ext>
            </a:extLst>
          </p:cNvPr>
          <p:cNvSpPr txBox="1"/>
          <p:nvPr/>
        </p:nvSpPr>
        <p:spPr>
          <a:xfrm>
            <a:off x="7148706" y="5588253"/>
            <a:ext cx="484215" cy="307777"/>
          </a:xfrm>
          <a:prstGeom prst="rect">
            <a:avLst/>
          </a:prstGeom>
          <a:noFill/>
        </p:spPr>
        <p:txBody>
          <a:bodyPr wrap="none" rtlCol="0" anchor="t" anchorCtr="0">
            <a:spAutoFit/>
          </a:bodyPr>
          <a:lstStyle/>
          <a:p>
            <a:pPr algn="ctr">
              <a:spcAft>
                <a:spcPts val="3900"/>
              </a:spcAft>
            </a:pPr>
            <a:r>
              <a:rPr lang="en-GB" sz="1400" dirty="0"/>
              <a:t>120</a:t>
            </a:r>
          </a:p>
        </p:txBody>
      </p:sp>
      <p:cxnSp>
        <p:nvCxnSpPr>
          <p:cNvPr id="66" name="Straight Connector 65">
            <a:extLst>
              <a:ext uri="{FF2B5EF4-FFF2-40B4-BE49-F238E27FC236}">
                <a16:creationId xmlns="" xmlns:a16="http://schemas.microsoft.com/office/drawing/2014/main" id="{9B1C6B9D-D1C4-44EC-B802-F348AD778FEC}"/>
              </a:ext>
            </a:extLst>
          </p:cNvPr>
          <p:cNvCxnSpPr>
            <a:cxnSpLocks/>
          </p:cNvCxnSpPr>
          <p:nvPr/>
        </p:nvCxnSpPr>
        <p:spPr>
          <a:xfrm rot="5400000">
            <a:off x="8386762"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7" name="TextBox 66">
            <a:extLst>
              <a:ext uri="{FF2B5EF4-FFF2-40B4-BE49-F238E27FC236}">
                <a16:creationId xmlns="" xmlns:a16="http://schemas.microsoft.com/office/drawing/2014/main" id="{E0569E30-5453-48E0-A99F-2C367D5094A2}"/>
              </a:ext>
            </a:extLst>
          </p:cNvPr>
          <p:cNvSpPr txBox="1"/>
          <p:nvPr/>
        </p:nvSpPr>
        <p:spPr>
          <a:xfrm>
            <a:off x="8189655" y="5588253"/>
            <a:ext cx="484215" cy="307777"/>
          </a:xfrm>
          <a:prstGeom prst="rect">
            <a:avLst/>
          </a:prstGeom>
          <a:noFill/>
        </p:spPr>
        <p:txBody>
          <a:bodyPr wrap="none" rtlCol="0" anchor="t" anchorCtr="0">
            <a:spAutoFit/>
          </a:bodyPr>
          <a:lstStyle/>
          <a:p>
            <a:pPr algn="ctr">
              <a:spcAft>
                <a:spcPts val="3900"/>
              </a:spcAft>
            </a:pPr>
            <a:r>
              <a:rPr lang="en-GB" sz="1400" dirty="0"/>
              <a:t>140</a:t>
            </a:r>
          </a:p>
        </p:txBody>
      </p:sp>
      <p:sp>
        <p:nvSpPr>
          <p:cNvPr id="68" name="TextBox 67">
            <a:extLst>
              <a:ext uri="{FF2B5EF4-FFF2-40B4-BE49-F238E27FC236}">
                <a16:creationId xmlns="" xmlns:a16="http://schemas.microsoft.com/office/drawing/2014/main" id="{524C6770-CD09-4C1E-8A37-992210269695}"/>
              </a:ext>
            </a:extLst>
          </p:cNvPr>
          <p:cNvSpPr txBox="1"/>
          <p:nvPr/>
        </p:nvSpPr>
        <p:spPr>
          <a:xfrm>
            <a:off x="6225820" y="3152001"/>
            <a:ext cx="2318263" cy="338554"/>
          </a:xfrm>
          <a:prstGeom prst="rect">
            <a:avLst/>
          </a:prstGeom>
          <a:noFill/>
        </p:spPr>
        <p:txBody>
          <a:bodyPr wrap="none" rtlCol="0" anchor="t" anchorCtr="0">
            <a:spAutoFit/>
          </a:bodyPr>
          <a:lstStyle/>
          <a:p>
            <a:pPr>
              <a:spcAft>
                <a:spcPts val="3900"/>
              </a:spcAft>
            </a:pPr>
            <a:r>
              <a:rPr lang="en-GB" sz="1600" dirty="0"/>
              <a:t>97% alive at 60 months</a:t>
            </a:r>
          </a:p>
        </p:txBody>
      </p:sp>
      <p:sp>
        <p:nvSpPr>
          <p:cNvPr id="69" name="Freeform 5">
            <a:extLst>
              <a:ext uri="{FF2B5EF4-FFF2-40B4-BE49-F238E27FC236}">
                <a16:creationId xmlns="" xmlns:a16="http://schemas.microsoft.com/office/drawing/2014/main" id="{A1299B55-3253-4267-9896-31A30C15A4A9}"/>
              </a:ext>
            </a:extLst>
          </p:cNvPr>
          <p:cNvSpPr>
            <a:spLocks/>
          </p:cNvSpPr>
          <p:nvPr/>
        </p:nvSpPr>
        <p:spPr bwMode="auto">
          <a:xfrm>
            <a:off x="1168400" y="2217339"/>
            <a:ext cx="6934200" cy="505224"/>
          </a:xfrm>
          <a:custGeom>
            <a:avLst/>
            <a:gdLst>
              <a:gd name="T0" fmla="*/ 0 w 4392"/>
              <a:gd name="T1" fmla="*/ 0 h 320"/>
              <a:gd name="T2" fmla="*/ 32 w 4392"/>
              <a:gd name="T3" fmla="*/ 0 h 320"/>
              <a:gd name="T4" fmla="*/ 32 w 4392"/>
              <a:gd name="T5" fmla="*/ 6 h 320"/>
              <a:gd name="T6" fmla="*/ 82 w 4392"/>
              <a:gd name="T7" fmla="*/ 6 h 320"/>
              <a:gd name="T8" fmla="*/ 82 w 4392"/>
              <a:gd name="T9" fmla="*/ 14 h 320"/>
              <a:gd name="T10" fmla="*/ 126 w 4392"/>
              <a:gd name="T11" fmla="*/ 14 h 320"/>
              <a:gd name="T12" fmla="*/ 126 w 4392"/>
              <a:gd name="T13" fmla="*/ 26 h 320"/>
              <a:gd name="T14" fmla="*/ 181 w 4392"/>
              <a:gd name="T15" fmla="*/ 26 h 320"/>
              <a:gd name="T16" fmla="*/ 181 w 4392"/>
              <a:gd name="T17" fmla="*/ 37 h 320"/>
              <a:gd name="T18" fmla="*/ 259 w 4392"/>
              <a:gd name="T19" fmla="*/ 37 h 320"/>
              <a:gd name="T20" fmla="*/ 259 w 4392"/>
              <a:gd name="T21" fmla="*/ 45 h 320"/>
              <a:gd name="T22" fmla="*/ 672 w 4392"/>
              <a:gd name="T23" fmla="*/ 45 h 320"/>
              <a:gd name="T24" fmla="*/ 672 w 4392"/>
              <a:gd name="T25" fmla="*/ 51 h 320"/>
              <a:gd name="T26" fmla="*/ 730 w 4392"/>
              <a:gd name="T27" fmla="*/ 51 h 320"/>
              <a:gd name="T28" fmla="*/ 730 w 4392"/>
              <a:gd name="T29" fmla="*/ 57 h 320"/>
              <a:gd name="T30" fmla="*/ 855 w 4392"/>
              <a:gd name="T31" fmla="*/ 57 h 320"/>
              <a:gd name="T32" fmla="*/ 855 w 4392"/>
              <a:gd name="T33" fmla="*/ 67 h 320"/>
              <a:gd name="T34" fmla="*/ 895 w 4392"/>
              <a:gd name="T35" fmla="*/ 67 h 320"/>
              <a:gd name="T36" fmla="*/ 895 w 4392"/>
              <a:gd name="T37" fmla="*/ 75 h 320"/>
              <a:gd name="T38" fmla="*/ 1398 w 4392"/>
              <a:gd name="T39" fmla="*/ 75 h 320"/>
              <a:gd name="T40" fmla="*/ 1398 w 4392"/>
              <a:gd name="T41" fmla="*/ 88 h 320"/>
              <a:gd name="T42" fmla="*/ 1489 w 4392"/>
              <a:gd name="T43" fmla="*/ 88 h 320"/>
              <a:gd name="T44" fmla="*/ 1489 w 4392"/>
              <a:gd name="T45" fmla="*/ 98 h 320"/>
              <a:gd name="T46" fmla="*/ 1501 w 4392"/>
              <a:gd name="T47" fmla="*/ 98 h 320"/>
              <a:gd name="T48" fmla="*/ 1501 w 4392"/>
              <a:gd name="T49" fmla="*/ 104 h 320"/>
              <a:gd name="T50" fmla="*/ 1515 w 4392"/>
              <a:gd name="T51" fmla="*/ 104 h 320"/>
              <a:gd name="T52" fmla="*/ 1515 w 4392"/>
              <a:gd name="T53" fmla="*/ 108 h 320"/>
              <a:gd name="T54" fmla="*/ 1750 w 4392"/>
              <a:gd name="T55" fmla="*/ 108 h 320"/>
              <a:gd name="T56" fmla="*/ 1750 w 4392"/>
              <a:gd name="T57" fmla="*/ 114 h 320"/>
              <a:gd name="T58" fmla="*/ 1758 w 4392"/>
              <a:gd name="T59" fmla="*/ 114 h 320"/>
              <a:gd name="T60" fmla="*/ 1758 w 4392"/>
              <a:gd name="T61" fmla="*/ 122 h 320"/>
              <a:gd name="T62" fmla="*/ 1898 w 4392"/>
              <a:gd name="T63" fmla="*/ 122 h 320"/>
              <a:gd name="T64" fmla="*/ 1898 w 4392"/>
              <a:gd name="T65" fmla="*/ 126 h 320"/>
              <a:gd name="T66" fmla="*/ 1904 w 4392"/>
              <a:gd name="T67" fmla="*/ 126 h 320"/>
              <a:gd name="T68" fmla="*/ 1904 w 4392"/>
              <a:gd name="T69" fmla="*/ 134 h 320"/>
              <a:gd name="T70" fmla="*/ 2129 w 4392"/>
              <a:gd name="T71" fmla="*/ 134 h 320"/>
              <a:gd name="T72" fmla="*/ 2129 w 4392"/>
              <a:gd name="T73" fmla="*/ 143 h 320"/>
              <a:gd name="T74" fmla="*/ 2135 w 4392"/>
              <a:gd name="T75" fmla="*/ 143 h 320"/>
              <a:gd name="T76" fmla="*/ 2135 w 4392"/>
              <a:gd name="T77" fmla="*/ 151 h 320"/>
              <a:gd name="T78" fmla="*/ 2223 w 4392"/>
              <a:gd name="T79" fmla="*/ 151 h 320"/>
              <a:gd name="T80" fmla="*/ 2223 w 4392"/>
              <a:gd name="T81" fmla="*/ 155 h 320"/>
              <a:gd name="T82" fmla="*/ 2229 w 4392"/>
              <a:gd name="T83" fmla="*/ 155 h 320"/>
              <a:gd name="T84" fmla="*/ 2229 w 4392"/>
              <a:gd name="T85" fmla="*/ 163 h 320"/>
              <a:gd name="T86" fmla="*/ 2241 w 4392"/>
              <a:gd name="T87" fmla="*/ 163 h 320"/>
              <a:gd name="T88" fmla="*/ 2241 w 4392"/>
              <a:gd name="T89" fmla="*/ 167 h 320"/>
              <a:gd name="T90" fmla="*/ 3168 w 4392"/>
              <a:gd name="T91" fmla="*/ 167 h 320"/>
              <a:gd name="T92" fmla="*/ 3168 w 4392"/>
              <a:gd name="T93" fmla="*/ 210 h 320"/>
              <a:gd name="T94" fmla="*/ 3329 w 4392"/>
              <a:gd name="T95" fmla="*/ 210 h 320"/>
              <a:gd name="T96" fmla="*/ 3329 w 4392"/>
              <a:gd name="T97" fmla="*/ 249 h 320"/>
              <a:gd name="T98" fmla="*/ 3335 w 4392"/>
              <a:gd name="T99" fmla="*/ 249 h 320"/>
              <a:gd name="T100" fmla="*/ 3335 w 4392"/>
              <a:gd name="T101" fmla="*/ 320 h 320"/>
              <a:gd name="T102" fmla="*/ 4392 w 4392"/>
              <a:gd name="T103"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92" h="320">
                <a:moveTo>
                  <a:pt x="0" y="0"/>
                </a:moveTo>
                <a:lnTo>
                  <a:pt x="32" y="0"/>
                </a:lnTo>
                <a:lnTo>
                  <a:pt x="32" y="6"/>
                </a:lnTo>
                <a:lnTo>
                  <a:pt x="82" y="6"/>
                </a:lnTo>
                <a:lnTo>
                  <a:pt x="82" y="14"/>
                </a:lnTo>
                <a:lnTo>
                  <a:pt x="126" y="14"/>
                </a:lnTo>
                <a:lnTo>
                  <a:pt x="126" y="26"/>
                </a:lnTo>
                <a:lnTo>
                  <a:pt x="181" y="26"/>
                </a:lnTo>
                <a:lnTo>
                  <a:pt x="181" y="37"/>
                </a:lnTo>
                <a:lnTo>
                  <a:pt x="259" y="37"/>
                </a:lnTo>
                <a:lnTo>
                  <a:pt x="259" y="45"/>
                </a:lnTo>
                <a:lnTo>
                  <a:pt x="672" y="45"/>
                </a:lnTo>
                <a:lnTo>
                  <a:pt x="672" y="51"/>
                </a:lnTo>
                <a:lnTo>
                  <a:pt x="730" y="51"/>
                </a:lnTo>
                <a:lnTo>
                  <a:pt x="730" y="57"/>
                </a:lnTo>
                <a:lnTo>
                  <a:pt x="855" y="57"/>
                </a:lnTo>
                <a:lnTo>
                  <a:pt x="855" y="67"/>
                </a:lnTo>
                <a:lnTo>
                  <a:pt x="895" y="67"/>
                </a:lnTo>
                <a:lnTo>
                  <a:pt x="895" y="75"/>
                </a:lnTo>
                <a:lnTo>
                  <a:pt x="1398" y="75"/>
                </a:lnTo>
                <a:lnTo>
                  <a:pt x="1398" y="88"/>
                </a:lnTo>
                <a:lnTo>
                  <a:pt x="1489" y="88"/>
                </a:lnTo>
                <a:lnTo>
                  <a:pt x="1489" y="98"/>
                </a:lnTo>
                <a:lnTo>
                  <a:pt x="1501" y="98"/>
                </a:lnTo>
                <a:lnTo>
                  <a:pt x="1501" y="104"/>
                </a:lnTo>
                <a:lnTo>
                  <a:pt x="1515" y="104"/>
                </a:lnTo>
                <a:lnTo>
                  <a:pt x="1515" y="108"/>
                </a:lnTo>
                <a:lnTo>
                  <a:pt x="1750" y="108"/>
                </a:lnTo>
                <a:lnTo>
                  <a:pt x="1750" y="114"/>
                </a:lnTo>
                <a:lnTo>
                  <a:pt x="1758" y="114"/>
                </a:lnTo>
                <a:lnTo>
                  <a:pt x="1758" y="122"/>
                </a:lnTo>
                <a:lnTo>
                  <a:pt x="1898" y="122"/>
                </a:lnTo>
                <a:lnTo>
                  <a:pt x="1898" y="126"/>
                </a:lnTo>
                <a:lnTo>
                  <a:pt x="1904" y="126"/>
                </a:lnTo>
                <a:lnTo>
                  <a:pt x="1904" y="134"/>
                </a:lnTo>
                <a:lnTo>
                  <a:pt x="2129" y="134"/>
                </a:lnTo>
                <a:lnTo>
                  <a:pt x="2129" y="143"/>
                </a:lnTo>
                <a:lnTo>
                  <a:pt x="2135" y="143"/>
                </a:lnTo>
                <a:lnTo>
                  <a:pt x="2135" y="151"/>
                </a:lnTo>
                <a:lnTo>
                  <a:pt x="2223" y="151"/>
                </a:lnTo>
                <a:lnTo>
                  <a:pt x="2223" y="155"/>
                </a:lnTo>
                <a:lnTo>
                  <a:pt x="2229" y="155"/>
                </a:lnTo>
                <a:lnTo>
                  <a:pt x="2229" y="163"/>
                </a:lnTo>
                <a:lnTo>
                  <a:pt x="2241" y="163"/>
                </a:lnTo>
                <a:lnTo>
                  <a:pt x="2241" y="167"/>
                </a:lnTo>
                <a:lnTo>
                  <a:pt x="3168" y="167"/>
                </a:lnTo>
                <a:lnTo>
                  <a:pt x="3168" y="210"/>
                </a:lnTo>
                <a:lnTo>
                  <a:pt x="3329" y="210"/>
                </a:lnTo>
                <a:lnTo>
                  <a:pt x="3329" y="249"/>
                </a:lnTo>
                <a:lnTo>
                  <a:pt x="3335" y="249"/>
                </a:lnTo>
                <a:lnTo>
                  <a:pt x="3335" y="320"/>
                </a:lnTo>
                <a:lnTo>
                  <a:pt x="4392" y="320"/>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2181042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O-002</a:t>
            </a:r>
            <a:r>
              <a:rPr lang="en-GB" sz="1800" dirty="0" smtClean="0"/>
              <a:t>: </a:t>
            </a:r>
            <a:r>
              <a:rPr lang="en-US" dirty="0"/>
              <a:t>Survival analysis of patients with solid </a:t>
            </a:r>
            <a:r>
              <a:rPr lang="en-US" dirty="0" err="1"/>
              <a:t>pseudopapillary</a:t>
            </a:r>
            <a:r>
              <a:rPr lang="en-US" dirty="0"/>
              <a:t> tumors of the pancreas in a multicenter retrospective cohort</a:t>
            </a:r>
            <a:r>
              <a:rPr lang="en-GB" dirty="0"/>
              <a:t> – Huffman B, et al</a:t>
            </a:r>
            <a:endParaRPr lang="en-GB" sz="1800" dirty="0"/>
          </a:p>
        </p:txBody>
      </p:sp>
      <p:sp>
        <p:nvSpPr>
          <p:cNvPr id="3" name="Content Placeholder 2"/>
          <p:cNvSpPr>
            <a:spLocks noGrp="1"/>
          </p:cNvSpPr>
          <p:nvPr>
            <p:ph idx="1"/>
          </p:nvPr>
        </p:nvSpPr>
        <p:spPr>
          <a:xfrm>
            <a:off x="365124" y="1254035"/>
            <a:ext cx="8413751" cy="2699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a:t>Huffman B, et al. Ann </a:t>
            </a:r>
            <a:r>
              <a:rPr lang="en-GB" dirty="0" err="1"/>
              <a:t>Oncol</a:t>
            </a:r>
            <a:r>
              <a:rPr lang="en-GB" dirty="0"/>
              <a:t> 2017; 28 (</a:t>
            </a:r>
            <a:r>
              <a:rPr lang="en-GB" dirty="0" err="1"/>
              <a:t>suppl</a:t>
            </a:r>
            <a:r>
              <a:rPr lang="en-GB" dirty="0"/>
              <a:t> 3): </a:t>
            </a:r>
            <a:r>
              <a:rPr lang="en-GB" dirty="0" err="1"/>
              <a:t>abstr</a:t>
            </a:r>
            <a:r>
              <a:rPr lang="en-GB" dirty="0"/>
              <a:t> O-002</a:t>
            </a:r>
          </a:p>
        </p:txBody>
      </p:sp>
      <p:sp>
        <p:nvSpPr>
          <p:cNvPr id="32" name="Rectangle 31"/>
          <p:cNvSpPr/>
          <p:nvPr/>
        </p:nvSpPr>
        <p:spPr>
          <a:xfrm>
            <a:off x="3630247" y="1546333"/>
            <a:ext cx="2549321" cy="307777"/>
          </a:xfrm>
          <a:prstGeom prst="rect">
            <a:avLst/>
          </a:prstGeom>
        </p:spPr>
        <p:txBody>
          <a:bodyPr wrap="none">
            <a:spAutoFit/>
          </a:bodyPr>
          <a:lstStyle/>
          <a:p>
            <a:r>
              <a:rPr lang="en-GB" sz="1400" b="1" dirty="0" smtClean="0"/>
              <a:t>OS (surgery vs. no surgery)</a:t>
            </a:r>
            <a:endParaRPr lang="en-US" sz="1400" dirty="0"/>
          </a:p>
        </p:txBody>
      </p:sp>
      <p:sp>
        <p:nvSpPr>
          <p:cNvPr id="34" name="Freeform: Shape 7">
            <a:extLst>
              <a:ext uri="{FF2B5EF4-FFF2-40B4-BE49-F238E27FC236}">
                <a16:creationId xmlns="" xmlns:a16="http://schemas.microsoft.com/office/drawing/2014/main" id="{DBD70E2C-6E88-44C1-9FEB-9E5D42AA1302}"/>
              </a:ext>
            </a:extLst>
          </p:cNvPr>
          <p:cNvSpPr/>
          <p:nvPr/>
        </p:nvSpPr>
        <p:spPr>
          <a:xfrm>
            <a:off x="1145137" y="2201221"/>
            <a:ext cx="7286625" cy="3280417"/>
          </a:xfrm>
          <a:custGeom>
            <a:avLst/>
            <a:gdLst>
              <a:gd name="connsiteX0" fmla="*/ 0 w 7545937"/>
              <a:gd name="connsiteY0" fmla="*/ 0 h 3683237"/>
              <a:gd name="connsiteX1" fmla="*/ 0 w 7545937"/>
              <a:gd name="connsiteY1" fmla="*/ 3683237 h 3683237"/>
              <a:gd name="connsiteX2" fmla="*/ 7545937 w 7545937"/>
              <a:gd name="connsiteY2" fmla="*/ 3683237 h 3683237"/>
            </a:gdLst>
            <a:ahLst/>
            <a:cxnLst>
              <a:cxn ang="0">
                <a:pos x="connsiteX0" y="connsiteY0"/>
              </a:cxn>
              <a:cxn ang="0">
                <a:pos x="connsiteX1" y="connsiteY1"/>
              </a:cxn>
              <a:cxn ang="0">
                <a:pos x="connsiteX2" y="connsiteY2"/>
              </a:cxn>
            </a:cxnLst>
            <a:rect l="l" t="t" r="r" b="b"/>
            <a:pathLst>
              <a:path w="7545937" h="3683237">
                <a:moveTo>
                  <a:pt x="0" y="0"/>
                </a:moveTo>
                <a:lnTo>
                  <a:pt x="0" y="3683237"/>
                </a:lnTo>
                <a:lnTo>
                  <a:pt x="7545937" y="3683237"/>
                </a:lnTo>
              </a:path>
            </a:pathLst>
          </a:cu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GB">
              <a:solidFill>
                <a:schemeClr val="tx1"/>
              </a:solidFill>
            </a:endParaRPr>
          </a:p>
        </p:txBody>
      </p:sp>
      <p:cxnSp>
        <p:nvCxnSpPr>
          <p:cNvPr id="35" name="Straight Connector 34">
            <a:extLst>
              <a:ext uri="{FF2B5EF4-FFF2-40B4-BE49-F238E27FC236}">
                <a16:creationId xmlns="" xmlns:a16="http://schemas.microsoft.com/office/drawing/2014/main" id="{3932DD37-EA1D-44F3-B0E7-C6FCC3EFF538}"/>
              </a:ext>
            </a:extLst>
          </p:cNvPr>
          <p:cNvCxnSpPr/>
          <p:nvPr/>
        </p:nvCxnSpPr>
        <p:spPr>
          <a:xfrm>
            <a:off x="1035707" y="2200275"/>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6" name="TextBox 35">
            <a:extLst>
              <a:ext uri="{FF2B5EF4-FFF2-40B4-BE49-F238E27FC236}">
                <a16:creationId xmlns="" xmlns:a16="http://schemas.microsoft.com/office/drawing/2014/main" id="{EFBD6C1D-5579-42A7-B760-35B3154D84C9}"/>
              </a:ext>
            </a:extLst>
          </p:cNvPr>
          <p:cNvSpPr txBox="1"/>
          <p:nvPr/>
        </p:nvSpPr>
        <p:spPr>
          <a:xfrm>
            <a:off x="641698" y="2046386"/>
            <a:ext cx="434246" cy="307777"/>
          </a:xfrm>
          <a:prstGeom prst="rect">
            <a:avLst/>
          </a:prstGeom>
          <a:noFill/>
          <a:ln w="19050">
            <a:noFill/>
          </a:ln>
        </p:spPr>
        <p:txBody>
          <a:bodyPr wrap="none" rtlCol="0" anchor="ctr" anchorCtr="0">
            <a:spAutoFit/>
          </a:bodyPr>
          <a:lstStyle/>
          <a:p>
            <a:pPr algn="r">
              <a:spcAft>
                <a:spcPts val="0"/>
              </a:spcAft>
            </a:pPr>
            <a:r>
              <a:rPr lang="en-GB" sz="1400" dirty="0"/>
              <a:t>1.0</a:t>
            </a:r>
          </a:p>
        </p:txBody>
      </p:sp>
      <p:cxnSp>
        <p:nvCxnSpPr>
          <p:cNvPr id="37" name="Straight Connector 36">
            <a:extLst>
              <a:ext uri="{FF2B5EF4-FFF2-40B4-BE49-F238E27FC236}">
                <a16:creationId xmlns="" xmlns:a16="http://schemas.microsoft.com/office/drawing/2014/main" id="{A05CAF13-49D1-4066-9A0A-D997921C9BE5}"/>
              </a:ext>
            </a:extLst>
          </p:cNvPr>
          <p:cNvCxnSpPr/>
          <p:nvPr/>
        </p:nvCxnSpPr>
        <p:spPr>
          <a:xfrm>
            <a:off x="1035707" y="2857500"/>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8" name="TextBox 37">
            <a:extLst>
              <a:ext uri="{FF2B5EF4-FFF2-40B4-BE49-F238E27FC236}">
                <a16:creationId xmlns="" xmlns:a16="http://schemas.microsoft.com/office/drawing/2014/main" id="{4FC07F5B-8A87-4C42-B3E2-35E6DE0AF37F}"/>
              </a:ext>
            </a:extLst>
          </p:cNvPr>
          <p:cNvSpPr txBox="1"/>
          <p:nvPr/>
        </p:nvSpPr>
        <p:spPr>
          <a:xfrm>
            <a:off x="641698" y="2703611"/>
            <a:ext cx="434246" cy="307777"/>
          </a:xfrm>
          <a:prstGeom prst="rect">
            <a:avLst/>
          </a:prstGeom>
          <a:noFill/>
          <a:ln w="19050">
            <a:noFill/>
          </a:ln>
        </p:spPr>
        <p:txBody>
          <a:bodyPr wrap="none" rtlCol="0" anchor="ctr" anchorCtr="0">
            <a:spAutoFit/>
          </a:bodyPr>
          <a:lstStyle/>
          <a:p>
            <a:pPr algn="r">
              <a:spcAft>
                <a:spcPts val="0"/>
              </a:spcAft>
            </a:pPr>
            <a:r>
              <a:rPr lang="en-GB" sz="1400" dirty="0"/>
              <a:t>0.8</a:t>
            </a:r>
          </a:p>
        </p:txBody>
      </p:sp>
      <p:cxnSp>
        <p:nvCxnSpPr>
          <p:cNvPr id="39" name="Straight Connector 38">
            <a:extLst>
              <a:ext uri="{FF2B5EF4-FFF2-40B4-BE49-F238E27FC236}">
                <a16:creationId xmlns="" xmlns:a16="http://schemas.microsoft.com/office/drawing/2014/main" id="{8F29DD7C-5D55-4FEF-BCFF-DB45B3EE375E}"/>
              </a:ext>
            </a:extLst>
          </p:cNvPr>
          <p:cNvCxnSpPr/>
          <p:nvPr/>
        </p:nvCxnSpPr>
        <p:spPr>
          <a:xfrm>
            <a:off x="1035707" y="3514725"/>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0" name="TextBox 39">
            <a:extLst>
              <a:ext uri="{FF2B5EF4-FFF2-40B4-BE49-F238E27FC236}">
                <a16:creationId xmlns="" xmlns:a16="http://schemas.microsoft.com/office/drawing/2014/main" id="{A99198DB-7B61-45AF-9EA4-4999673084D8}"/>
              </a:ext>
            </a:extLst>
          </p:cNvPr>
          <p:cNvSpPr txBox="1"/>
          <p:nvPr/>
        </p:nvSpPr>
        <p:spPr>
          <a:xfrm>
            <a:off x="641698" y="3360836"/>
            <a:ext cx="434246" cy="307777"/>
          </a:xfrm>
          <a:prstGeom prst="rect">
            <a:avLst/>
          </a:prstGeom>
          <a:noFill/>
          <a:ln w="19050">
            <a:noFill/>
          </a:ln>
        </p:spPr>
        <p:txBody>
          <a:bodyPr wrap="none" rtlCol="0" anchor="ctr" anchorCtr="0">
            <a:spAutoFit/>
          </a:bodyPr>
          <a:lstStyle/>
          <a:p>
            <a:pPr algn="r">
              <a:spcAft>
                <a:spcPts val="0"/>
              </a:spcAft>
            </a:pPr>
            <a:r>
              <a:rPr lang="en-GB" sz="1400" dirty="0"/>
              <a:t>0.6</a:t>
            </a:r>
          </a:p>
        </p:txBody>
      </p:sp>
      <p:cxnSp>
        <p:nvCxnSpPr>
          <p:cNvPr id="41" name="Straight Connector 40">
            <a:extLst>
              <a:ext uri="{FF2B5EF4-FFF2-40B4-BE49-F238E27FC236}">
                <a16:creationId xmlns="" xmlns:a16="http://schemas.microsoft.com/office/drawing/2014/main" id="{ACAE9937-02B7-4401-AE07-AC4DAA11897E}"/>
              </a:ext>
            </a:extLst>
          </p:cNvPr>
          <p:cNvCxnSpPr/>
          <p:nvPr/>
        </p:nvCxnSpPr>
        <p:spPr>
          <a:xfrm>
            <a:off x="1035707" y="4171950"/>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2" name="TextBox 41">
            <a:extLst>
              <a:ext uri="{FF2B5EF4-FFF2-40B4-BE49-F238E27FC236}">
                <a16:creationId xmlns="" xmlns:a16="http://schemas.microsoft.com/office/drawing/2014/main" id="{1095F49C-5B09-4774-B9F3-2DF9F7C5B1E5}"/>
              </a:ext>
            </a:extLst>
          </p:cNvPr>
          <p:cNvSpPr txBox="1"/>
          <p:nvPr/>
        </p:nvSpPr>
        <p:spPr>
          <a:xfrm>
            <a:off x="641698" y="4018061"/>
            <a:ext cx="434246" cy="307777"/>
          </a:xfrm>
          <a:prstGeom prst="rect">
            <a:avLst/>
          </a:prstGeom>
          <a:noFill/>
          <a:ln w="19050">
            <a:noFill/>
          </a:ln>
        </p:spPr>
        <p:txBody>
          <a:bodyPr wrap="none" rtlCol="0" anchor="ctr" anchorCtr="0">
            <a:spAutoFit/>
          </a:bodyPr>
          <a:lstStyle/>
          <a:p>
            <a:pPr algn="r">
              <a:spcAft>
                <a:spcPts val="0"/>
              </a:spcAft>
            </a:pPr>
            <a:r>
              <a:rPr lang="en-GB" sz="1400" dirty="0"/>
              <a:t>0.4</a:t>
            </a:r>
          </a:p>
        </p:txBody>
      </p:sp>
      <p:cxnSp>
        <p:nvCxnSpPr>
          <p:cNvPr id="43" name="Straight Connector 42">
            <a:extLst>
              <a:ext uri="{FF2B5EF4-FFF2-40B4-BE49-F238E27FC236}">
                <a16:creationId xmlns="" xmlns:a16="http://schemas.microsoft.com/office/drawing/2014/main" id="{CCD56342-C3A6-486A-AE76-AFF43E399713}"/>
              </a:ext>
            </a:extLst>
          </p:cNvPr>
          <p:cNvCxnSpPr/>
          <p:nvPr/>
        </p:nvCxnSpPr>
        <p:spPr>
          <a:xfrm>
            <a:off x="1035707" y="4824413"/>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4" name="TextBox 43">
            <a:extLst>
              <a:ext uri="{FF2B5EF4-FFF2-40B4-BE49-F238E27FC236}">
                <a16:creationId xmlns="" xmlns:a16="http://schemas.microsoft.com/office/drawing/2014/main" id="{06621988-0741-4966-921E-BCC75253BB44}"/>
              </a:ext>
            </a:extLst>
          </p:cNvPr>
          <p:cNvSpPr txBox="1"/>
          <p:nvPr/>
        </p:nvSpPr>
        <p:spPr>
          <a:xfrm>
            <a:off x="641698" y="4670524"/>
            <a:ext cx="434246" cy="307777"/>
          </a:xfrm>
          <a:prstGeom prst="rect">
            <a:avLst/>
          </a:prstGeom>
          <a:noFill/>
          <a:ln w="19050">
            <a:noFill/>
          </a:ln>
        </p:spPr>
        <p:txBody>
          <a:bodyPr wrap="none" rtlCol="0" anchor="ctr" anchorCtr="0">
            <a:spAutoFit/>
          </a:bodyPr>
          <a:lstStyle/>
          <a:p>
            <a:pPr algn="r">
              <a:spcAft>
                <a:spcPts val="0"/>
              </a:spcAft>
            </a:pPr>
            <a:r>
              <a:rPr lang="en-GB" sz="1400" dirty="0"/>
              <a:t>0.2</a:t>
            </a:r>
          </a:p>
        </p:txBody>
      </p:sp>
      <p:cxnSp>
        <p:nvCxnSpPr>
          <p:cNvPr id="45" name="Straight Connector 44">
            <a:extLst>
              <a:ext uri="{FF2B5EF4-FFF2-40B4-BE49-F238E27FC236}">
                <a16:creationId xmlns="" xmlns:a16="http://schemas.microsoft.com/office/drawing/2014/main" id="{637CFA99-8F12-486B-AF13-B6A3D126ADFE}"/>
              </a:ext>
            </a:extLst>
          </p:cNvPr>
          <p:cNvCxnSpPr/>
          <p:nvPr/>
        </p:nvCxnSpPr>
        <p:spPr>
          <a:xfrm>
            <a:off x="1035707" y="5481638"/>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6" name="TextBox 45">
            <a:extLst>
              <a:ext uri="{FF2B5EF4-FFF2-40B4-BE49-F238E27FC236}">
                <a16:creationId xmlns="" xmlns:a16="http://schemas.microsoft.com/office/drawing/2014/main" id="{53DAFFA7-3A14-4AAF-893F-7630C161D0EB}"/>
              </a:ext>
            </a:extLst>
          </p:cNvPr>
          <p:cNvSpPr txBox="1"/>
          <p:nvPr/>
        </p:nvSpPr>
        <p:spPr>
          <a:xfrm>
            <a:off x="641698" y="5327749"/>
            <a:ext cx="434246" cy="307777"/>
          </a:xfrm>
          <a:prstGeom prst="rect">
            <a:avLst/>
          </a:prstGeom>
          <a:noFill/>
          <a:ln w="19050">
            <a:noFill/>
          </a:ln>
        </p:spPr>
        <p:txBody>
          <a:bodyPr wrap="none" rtlCol="0" anchor="ctr" anchorCtr="0">
            <a:spAutoFit/>
          </a:bodyPr>
          <a:lstStyle/>
          <a:p>
            <a:pPr algn="r">
              <a:spcAft>
                <a:spcPts val="0"/>
              </a:spcAft>
            </a:pPr>
            <a:r>
              <a:rPr lang="en-GB" sz="1400" dirty="0"/>
              <a:t>0.0</a:t>
            </a:r>
          </a:p>
        </p:txBody>
      </p:sp>
      <p:sp>
        <p:nvSpPr>
          <p:cNvPr id="47" name="TextBox 46">
            <a:extLst>
              <a:ext uri="{FF2B5EF4-FFF2-40B4-BE49-F238E27FC236}">
                <a16:creationId xmlns="" xmlns:a16="http://schemas.microsoft.com/office/drawing/2014/main" id="{BA807282-9347-4150-88E3-58EA338F0DA7}"/>
              </a:ext>
            </a:extLst>
          </p:cNvPr>
          <p:cNvSpPr txBox="1"/>
          <p:nvPr/>
        </p:nvSpPr>
        <p:spPr>
          <a:xfrm rot="16200000">
            <a:off x="8002" y="3687541"/>
            <a:ext cx="922047" cy="307777"/>
          </a:xfrm>
          <a:prstGeom prst="rect">
            <a:avLst/>
          </a:prstGeom>
          <a:noFill/>
          <a:ln w="19050">
            <a:noFill/>
          </a:ln>
        </p:spPr>
        <p:txBody>
          <a:bodyPr wrap="none" rtlCol="0" anchor="t" anchorCtr="0">
            <a:spAutoFit/>
          </a:bodyPr>
          <a:lstStyle/>
          <a:p>
            <a:pPr algn="ctr">
              <a:spcAft>
                <a:spcPts val="0"/>
              </a:spcAft>
            </a:pPr>
            <a:r>
              <a:rPr lang="en-GB" sz="1400" dirty="0"/>
              <a:t>Surviving</a:t>
            </a:r>
          </a:p>
        </p:txBody>
      </p:sp>
      <p:sp>
        <p:nvSpPr>
          <p:cNvPr id="48" name="TextBox 47">
            <a:extLst>
              <a:ext uri="{FF2B5EF4-FFF2-40B4-BE49-F238E27FC236}">
                <a16:creationId xmlns="" xmlns:a16="http://schemas.microsoft.com/office/drawing/2014/main" id="{993D14E9-8763-4EAD-BD17-87211F4A95EC}"/>
              </a:ext>
            </a:extLst>
          </p:cNvPr>
          <p:cNvSpPr txBox="1"/>
          <p:nvPr/>
        </p:nvSpPr>
        <p:spPr>
          <a:xfrm>
            <a:off x="4037772" y="5916867"/>
            <a:ext cx="1508746" cy="307777"/>
          </a:xfrm>
          <a:prstGeom prst="rect">
            <a:avLst/>
          </a:prstGeom>
          <a:noFill/>
        </p:spPr>
        <p:txBody>
          <a:bodyPr wrap="none" rtlCol="0" anchor="t" anchorCtr="0">
            <a:spAutoFit/>
          </a:bodyPr>
          <a:lstStyle/>
          <a:p>
            <a:pPr algn="ctr">
              <a:spcAft>
                <a:spcPts val="0"/>
              </a:spcAft>
            </a:pPr>
            <a:r>
              <a:rPr lang="en-GB" sz="1400" dirty="0" smtClean="0"/>
              <a:t>Survival, months</a:t>
            </a:r>
            <a:endParaRPr lang="en-GB" sz="1400" dirty="0"/>
          </a:p>
        </p:txBody>
      </p:sp>
      <p:cxnSp>
        <p:nvCxnSpPr>
          <p:cNvPr id="49" name="Straight Connector 48">
            <a:extLst>
              <a:ext uri="{FF2B5EF4-FFF2-40B4-BE49-F238E27FC236}">
                <a16:creationId xmlns="" xmlns:a16="http://schemas.microsoft.com/office/drawing/2014/main" id="{290A782E-5615-43E0-B648-7A80856C015B}"/>
              </a:ext>
            </a:extLst>
          </p:cNvPr>
          <p:cNvCxnSpPr>
            <a:cxnSpLocks/>
          </p:cNvCxnSpPr>
          <p:nvPr/>
        </p:nvCxnSpPr>
        <p:spPr>
          <a:xfrm rot="5400000">
            <a:off x="1100137"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0" name="TextBox 49">
            <a:extLst>
              <a:ext uri="{FF2B5EF4-FFF2-40B4-BE49-F238E27FC236}">
                <a16:creationId xmlns="" xmlns:a16="http://schemas.microsoft.com/office/drawing/2014/main" id="{9556A33D-C544-4A2D-99C4-D2278DEBA41E}"/>
              </a:ext>
            </a:extLst>
          </p:cNvPr>
          <p:cNvSpPr txBox="1"/>
          <p:nvPr/>
        </p:nvSpPr>
        <p:spPr>
          <a:xfrm>
            <a:off x="1002879" y="5588253"/>
            <a:ext cx="284515" cy="307777"/>
          </a:xfrm>
          <a:prstGeom prst="rect">
            <a:avLst/>
          </a:prstGeom>
          <a:noFill/>
          <a:ln w="19050">
            <a:noFill/>
          </a:ln>
        </p:spPr>
        <p:txBody>
          <a:bodyPr wrap="none" rtlCol="0" anchor="t" anchorCtr="0">
            <a:spAutoFit/>
          </a:bodyPr>
          <a:lstStyle/>
          <a:p>
            <a:pPr algn="ctr">
              <a:spcAft>
                <a:spcPts val="0"/>
              </a:spcAft>
            </a:pPr>
            <a:r>
              <a:rPr lang="en-GB" sz="1400" dirty="0"/>
              <a:t>0</a:t>
            </a:r>
          </a:p>
        </p:txBody>
      </p:sp>
      <p:cxnSp>
        <p:nvCxnSpPr>
          <p:cNvPr id="51" name="Straight Connector 50">
            <a:extLst>
              <a:ext uri="{FF2B5EF4-FFF2-40B4-BE49-F238E27FC236}">
                <a16:creationId xmlns="" xmlns:a16="http://schemas.microsoft.com/office/drawing/2014/main" id="{36BEE7AC-20DD-4F68-83E8-8DFBC378E831}"/>
              </a:ext>
            </a:extLst>
          </p:cNvPr>
          <p:cNvCxnSpPr>
            <a:cxnSpLocks/>
          </p:cNvCxnSpPr>
          <p:nvPr/>
        </p:nvCxnSpPr>
        <p:spPr>
          <a:xfrm rot="5400000">
            <a:off x="2141083"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2" name="TextBox 51">
            <a:extLst>
              <a:ext uri="{FF2B5EF4-FFF2-40B4-BE49-F238E27FC236}">
                <a16:creationId xmlns="" xmlns:a16="http://schemas.microsoft.com/office/drawing/2014/main" id="{1B2F3E4F-68FD-4981-9150-C7FD4D469C03}"/>
              </a:ext>
            </a:extLst>
          </p:cNvPr>
          <p:cNvSpPr txBox="1"/>
          <p:nvPr/>
        </p:nvSpPr>
        <p:spPr>
          <a:xfrm>
            <a:off x="1993901" y="5588253"/>
            <a:ext cx="384365" cy="307777"/>
          </a:xfrm>
          <a:prstGeom prst="rect">
            <a:avLst/>
          </a:prstGeom>
          <a:noFill/>
          <a:ln w="19050">
            <a:noFill/>
          </a:ln>
        </p:spPr>
        <p:txBody>
          <a:bodyPr wrap="none" rtlCol="0" anchor="t" anchorCtr="0">
            <a:spAutoFit/>
          </a:bodyPr>
          <a:lstStyle/>
          <a:p>
            <a:pPr algn="ctr">
              <a:spcAft>
                <a:spcPts val="0"/>
              </a:spcAft>
            </a:pPr>
            <a:r>
              <a:rPr lang="en-GB" sz="1400" dirty="0"/>
              <a:t>20</a:t>
            </a:r>
          </a:p>
        </p:txBody>
      </p:sp>
      <p:cxnSp>
        <p:nvCxnSpPr>
          <p:cNvPr id="53" name="Straight Connector 52">
            <a:extLst>
              <a:ext uri="{FF2B5EF4-FFF2-40B4-BE49-F238E27FC236}">
                <a16:creationId xmlns="" xmlns:a16="http://schemas.microsoft.com/office/drawing/2014/main" id="{8C515025-7486-4679-8D84-24968E8FF463}"/>
              </a:ext>
            </a:extLst>
          </p:cNvPr>
          <p:cNvCxnSpPr>
            <a:cxnSpLocks/>
          </p:cNvCxnSpPr>
          <p:nvPr/>
        </p:nvCxnSpPr>
        <p:spPr>
          <a:xfrm rot="5400000">
            <a:off x="3182029"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4" name="TextBox 53">
            <a:extLst>
              <a:ext uri="{FF2B5EF4-FFF2-40B4-BE49-F238E27FC236}">
                <a16:creationId xmlns="" xmlns:a16="http://schemas.microsoft.com/office/drawing/2014/main" id="{306477E0-2D7F-4A0C-9894-30C264B9BDEC}"/>
              </a:ext>
            </a:extLst>
          </p:cNvPr>
          <p:cNvSpPr txBox="1"/>
          <p:nvPr/>
        </p:nvSpPr>
        <p:spPr>
          <a:xfrm>
            <a:off x="3034847" y="5588253"/>
            <a:ext cx="384365" cy="307777"/>
          </a:xfrm>
          <a:prstGeom prst="rect">
            <a:avLst/>
          </a:prstGeom>
          <a:noFill/>
          <a:ln w="19050">
            <a:noFill/>
          </a:ln>
        </p:spPr>
        <p:txBody>
          <a:bodyPr wrap="none" rtlCol="0" anchor="t" anchorCtr="0">
            <a:spAutoFit/>
          </a:bodyPr>
          <a:lstStyle/>
          <a:p>
            <a:pPr algn="ctr">
              <a:spcAft>
                <a:spcPts val="0"/>
              </a:spcAft>
            </a:pPr>
            <a:r>
              <a:rPr lang="en-GB" sz="1400" dirty="0"/>
              <a:t>40</a:t>
            </a:r>
          </a:p>
        </p:txBody>
      </p:sp>
      <p:cxnSp>
        <p:nvCxnSpPr>
          <p:cNvPr id="55" name="Straight Connector 54">
            <a:extLst>
              <a:ext uri="{FF2B5EF4-FFF2-40B4-BE49-F238E27FC236}">
                <a16:creationId xmlns="" xmlns:a16="http://schemas.microsoft.com/office/drawing/2014/main" id="{82116A5A-CE08-4A23-A9B3-8FF8F067E4E0}"/>
              </a:ext>
            </a:extLst>
          </p:cNvPr>
          <p:cNvCxnSpPr>
            <a:cxnSpLocks/>
          </p:cNvCxnSpPr>
          <p:nvPr/>
        </p:nvCxnSpPr>
        <p:spPr>
          <a:xfrm rot="5400000">
            <a:off x="4222975"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6" name="TextBox 55">
            <a:extLst>
              <a:ext uri="{FF2B5EF4-FFF2-40B4-BE49-F238E27FC236}">
                <a16:creationId xmlns="" xmlns:a16="http://schemas.microsoft.com/office/drawing/2014/main" id="{6031E413-7645-4323-9A73-A2D143175461}"/>
              </a:ext>
            </a:extLst>
          </p:cNvPr>
          <p:cNvSpPr txBox="1"/>
          <p:nvPr/>
        </p:nvSpPr>
        <p:spPr>
          <a:xfrm>
            <a:off x="4075793" y="5588253"/>
            <a:ext cx="384365" cy="307777"/>
          </a:xfrm>
          <a:prstGeom prst="rect">
            <a:avLst/>
          </a:prstGeom>
          <a:noFill/>
          <a:ln w="19050">
            <a:noFill/>
          </a:ln>
        </p:spPr>
        <p:txBody>
          <a:bodyPr wrap="none" rtlCol="0" anchor="t" anchorCtr="0">
            <a:spAutoFit/>
          </a:bodyPr>
          <a:lstStyle/>
          <a:p>
            <a:pPr algn="ctr">
              <a:spcAft>
                <a:spcPts val="0"/>
              </a:spcAft>
            </a:pPr>
            <a:r>
              <a:rPr lang="en-GB" sz="1400" dirty="0"/>
              <a:t>60</a:t>
            </a:r>
          </a:p>
        </p:txBody>
      </p:sp>
      <p:cxnSp>
        <p:nvCxnSpPr>
          <p:cNvPr id="57" name="Straight Connector 56">
            <a:extLst>
              <a:ext uri="{FF2B5EF4-FFF2-40B4-BE49-F238E27FC236}">
                <a16:creationId xmlns="" xmlns:a16="http://schemas.microsoft.com/office/drawing/2014/main" id="{8296726A-FFF3-4F31-8607-0B03F83F96DF}"/>
              </a:ext>
            </a:extLst>
          </p:cNvPr>
          <p:cNvCxnSpPr>
            <a:cxnSpLocks/>
          </p:cNvCxnSpPr>
          <p:nvPr/>
        </p:nvCxnSpPr>
        <p:spPr>
          <a:xfrm rot="5400000">
            <a:off x="5263921"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8" name="TextBox 57">
            <a:extLst>
              <a:ext uri="{FF2B5EF4-FFF2-40B4-BE49-F238E27FC236}">
                <a16:creationId xmlns="" xmlns:a16="http://schemas.microsoft.com/office/drawing/2014/main" id="{2B577775-89E2-40C6-AA6F-F7F074DC71BD}"/>
              </a:ext>
            </a:extLst>
          </p:cNvPr>
          <p:cNvSpPr txBox="1"/>
          <p:nvPr/>
        </p:nvSpPr>
        <p:spPr>
          <a:xfrm>
            <a:off x="5116739" y="5588253"/>
            <a:ext cx="384365" cy="307777"/>
          </a:xfrm>
          <a:prstGeom prst="rect">
            <a:avLst/>
          </a:prstGeom>
          <a:noFill/>
          <a:ln w="19050">
            <a:noFill/>
          </a:ln>
        </p:spPr>
        <p:txBody>
          <a:bodyPr wrap="none" rtlCol="0" anchor="t" anchorCtr="0">
            <a:spAutoFit/>
          </a:bodyPr>
          <a:lstStyle/>
          <a:p>
            <a:pPr algn="ctr">
              <a:spcAft>
                <a:spcPts val="0"/>
              </a:spcAft>
            </a:pPr>
            <a:r>
              <a:rPr lang="en-GB" sz="1400" dirty="0"/>
              <a:t>80</a:t>
            </a:r>
          </a:p>
        </p:txBody>
      </p:sp>
      <p:cxnSp>
        <p:nvCxnSpPr>
          <p:cNvPr id="59" name="Straight Connector 58">
            <a:extLst>
              <a:ext uri="{FF2B5EF4-FFF2-40B4-BE49-F238E27FC236}">
                <a16:creationId xmlns="" xmlns:a16="http://schemas.microsoft.com/office/drawing/2014/main" id="{1D4FBBDF-3225-47E5-B4DF-C2C4A2AB0FA8}"/>
              </a:ext>
            </a:extLst>
          </p:cNvPr>
          <p:cNvCxnSpPr>
            <a:cxnSpLocks/>
          </p:cNvCxnSpPr>
          <p:nvPr/>
        </p:nvCxnSpPr>
        <p:spPr>
          <a:xfrm rot="5400000">
            <a:off x="6304867"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0" name="TextBox 59">
            <a:extLst>
              <a:ext uri="{FF2B5EF4-FFF2-40B4-BE49-F238E27FC236}">
                <a16:creationId xmlns="" xmlns:a16="http://schemas.microsoft.com/office/drawing/2014/main" id="{63148E32-C344-4EE1-9554-2D941F5E0F6D}"/>
              </a:ext>
            </a:extLst>
          </p:cNvPr>
          <p:cNvSpPr txBox="1"/>
          <p:nvPr/>
        </p:nvSpPr>
        <p:spPr>
          <a:xfrm>
            <a:off x="6107760" y="5588253"/>
            <a:ext cx="484215" cy="307777"/>
          </a:xfrm>
          <a:prstGeom prst="rect">
            <a:avLst/>
          </a:prstGeom>
          <a:noFill/>
          <a:ln w="19050">
            <a:noFill/>
          </a:ln>
        </p:spPr>
        <p:txBody>
          <a:bodyPr wrap="none" rtlCol="0" anchor="t" anchorCtr="0">
            <a:spAutoFit/>
          </a:bodyPr>
          <a:lstStyle/>
          <a:p>
            <a:pPr algn="ctr">
              <a:spcAft>
                <a:spcPts val="0"/>
              </a:spcAft>
            </a:pPr>
            <a:r>
              <a:rPr lang="en-GB" sz="1400" dirty="0"/>
              <a:t>100</a:t>
            </a:r>
          </a:p>
        </p:txBody>
      </p:sp>
      <p:cxnSp>
        <p:nvCxnSpPr>
          <p:cNvPr id="61" name="Straight Connector 60">
            <a:extLst>
              <a:ext uri="{FF2B5EF4-FFF2-40B4-BE49-F238E27FC236}">
                <a16:creationId xmlns="" xmlns:a16="http://schemas.microsoft.com/office/drawing/2014/main" id="{6AE0E2B8-6105-40A5-94E6-8927F5A4F6C1}"/>
              </a:ext>
            </a:extLst>
          </p:cNvPr>
          <p:cNvCxnSpPr>
            <a:cxnSpLocks/>
          </p:cNvCxnSpPr>
          <p:nvPr/>
        </p:nvCxnSpPr>
        <p:spPr>
          <a:xfrm rot="5400000">
            <a:off x="7345813"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2" name="TextBox 61">
            <a:extLst>
              <a:ext uri="{FF2B5EF4-FFF2-40B4-BE49-F238E27FC236}">
                <a16:creationId xmlns="" xmlns:a16="http://schemas.microsoft.com/office/drawing/2014/main" id="{CE6DA3B8-94DD-4384-BB41-F1839F9FCDC9}"/>
              </a:ext>
            </a:extLst>
          </p:cNvPr>
          <p:cNvSpPr txBox="1"/>
          <p:nvPr/>
        </p:nvSpPr>
        <p:spPr>
          <a:xfrm>
            <a:off x="7148706" y="5588253"/>
            <a:ext cx="484215" cy="307777"/>
          </a:xfrm>
          <a:prstGeom prst="rect">
            <a:avLst/>
          </a:prstGeom>
          <a:noFill/>
          <a:ln w="19050">
            <a:noFill/>
          </a:ln>
        </p:spPr>
        <p:txBody>
          <a:bodyPr wrap="none" rtlCol="0" anchor="t" anchorCtr="0">
            <a:spAutoFit/>
          </a:bodyPr>
          <a:lstStyle/>
          <a:p>
            <a:pPr algn="ctr">
              <a:spcAft>
                <a:spcPts val="0"/>
              </a:spcAft>
            </a:pPr>
            <a:r>
              <a:rPr lang="en-GB" sz="1400" dirty="0"/>
              <a:t>120</a:t>
            </a:r>
          </a:p>
        </p:txBody>
      </p:sp>
      <p:cxnSp>
        <p:nvCxnSpPr>
          <p:cNvPr id="63" name="Straight Connector 62">
            <a:extLst>
              <a:ext uri="{FF2B5EF4-FFF2-40B4-BE49-F238E27FC236}">
                <a16:creationId xmlns="" xmlns:a16="http://schemas.microsoft.com/office/drawing/2014/main" id="{361546C8-6C1F-48E8-9B2C-16A7B73D9A0E}"/>
              </a:ext>
            </a:extLst>
          </p:cNvPr>
          <p:cNvCxnSpPr>
            <a:cxnSpLocks/>
          </p:cNvCxnSpPr>
          <p:nvPr/>
        </p:nvCxnSpPr>
        <p:spPr>
          <a:xfrm rot="5400000">
            <a:off x="8386762" y="553577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4" name="TextBox 63">
            <a:extLst>
              <a:ext uri="{FF2B5EF4-FFF2-40B4-BE49-F238E27FC236}">
                <a16:creationId xmlns="" xmlns:a16="http://schemas.microsoft.com/office/drawing/2014/main" id="{30E80296-3A79-4A5B-BA2C-70AFD79CABE3}"/>
              </a:ext>
            </a:extLst>
          </p:cNvPr>
          <p:cNvSpPr txBox="1"/>
          <p:nvPr/>
        </p:nvSpPr>
        <p:spPr>
          <a:xfrm>
            <a:off x="8189655" y="5588253"/>
            <a:ext cx="484215" cy="307777"/>
          </a:xfrm>
          <a:prstGeom prst="rect">
            <a:avLst/>
          </a:prstGeom>
          <a:noFill/>
          <a:ln w="19050">
            <a:noFill/>
          </a:ln>
        </p:spPr>
        <p:txBody>
          <a:bodyPr wrap="none" rtlCol="0" anchor="t" anchorCtr="0">
            <a:spAutoFit/>
          </a:bodyPr>
          <a:lstStyle/>
          <a:p>
            <a:pPr algn="ctr">
              <a:spcAft>
                <a:spcPts val="0"/>
              </a:spcAft>
            </a:pPr>
            <a:r>
              <a:rPr lang="en-GB" sz="1400" dirty="0"/>
              <a:t>140</a:t>
            </a:r>
          </a:p>
        </p:txBody>
      </p:sp>
      <p:sp>
        <p:nvSpPr>
          <p:cNvPr id="65" name="Freeform 5">
            <a:extLst>
              <a:ext uri="{FF2B5EF4-FFF2-40B4-BE49-F238E27FC236}">
                <a16:creationId xmlns="" xmlns:a16="http://schemas.microsoft.com/office/drawing/2014/main" id="{3413C0DE-F236-48D2-8715-FF7B614C3BC3}"/>
              </a:ext>
            </a:extLst>
          </p:cNvPr>
          <p:cNvSpPr>
            <a:spLocks/>
          </p:cNvSpPr>
          <p:nvPr/>
        </p:nvSpPr>
        <p:spPr bwMode="auto">
          <a:xfrm>
            <a:off x="1192085" y="2203450"/>
            <a:ext cx="6845165" cy="1951038"/>
          </a:xfrm>
          <a:custGeom>
            <a:avLst/>
            <a:gdLst>
              <a:gd name="T0" fmla="*/ 0 w 4347"/>
              <a:gd name="T1" fmla="*/ 0 h 1239"/>
              <a:gd name="T2" fmla="*/ 0 w 4347"/>
              <a:gd name="T3" fmla="*/ 103 h 1239"/>
              <a:gd name="T4" fmla="*/ 118 w 4347"/>
              <a:gd name="T5" fmla="*/ 103 h 1239"/>
              <a:gd name="T6" fmla="*/ 118 w 4347"/>
              <a:gd name="T7" fmla="*/ 306 h 1239"/>
              <a:gd name="T8" fmla="*/ 177 w 4347"/>
              <a:gd name="T9" fmla="*/ 306 h 1239"/>
              <a:gd name="T10" fmla="*/ 177 w 4347"/>
              <a:gd name="T11" fmla="*/ 402 h 1239"/>
              <a:gd name="T12" fmla="*/ 241 w 4347"/>
              <a:gd name="T13" fmla="*/ 402 h 1239"/>
              <a:gd name="T14" fmla="*/ 241 w 4347"/>
              <a:gd name="T15" fmla="*/ 503 h 1239"/>
              <a:gd name="T16" fmla="*/ 723 w 4347"/>
              <a:gd name="T17" fmla="*/ 503 h 1239"/>
              <a:gd name="T18" fmla="*/ 723 w 4347"/>
              <a:gd name="T19" fmla="*/ 607 h 1239"/>
              <a:gd name="T20" fmla="*/ 819 w 4347"/>
              <a:gd name="T21" fmla="*/ 607 h 1239"/>
              <a:gd name="T22" fmla="*/ 819 w 4347"/>
              <a:gd name="T23" fmla="*/ 714 h 1239"/>
              <a:gd name="T24" fmla="*/ 885 w 4347"/>
              <a:gd name="T25" fmla="*/ 714 h 1239"/>
              <a:gd name="T26" fmla="*/ 885 w 4347"/>
              <a:gd name="T27" fmla="*/ 821 h 1239"/>
              <a:gd name="T28" fmla="*/ 1387 w 4347"/>
              <a:gd name="T29" fmla="*/ 821 h 1239"/>
              <a:gd name="T30" fmla="*/ 1387 w 4347"/>
              <a:gd name="T31" fmla="*/ 953 h 1239"/>
              <a:gd name="T32" fmla="*/ 1477 w 4347"/>
              <a:gd name="T33" fmla="*/ 953 h 1239"/>
              <a:gd name="T34" fmla="*/ 1477 w 4347"/>
              <a:gd name="T35" fmla="*/ 1096 h 1239"/>
              <a:gd name="T36" fmla="*/ 1483 w 4347"/>
              <a:gd name="T37" fmla="*/ 1096 h 1239"/>
              <a:gd name="T38" fmla="*/ 1483 w 4347"/>
              <a:gd name="T39" fmla="*/ 1239 h 1239"/>
              <a:gd name="T40" fmla="*/ 4347 w 4347"/>
              <a:gd name="T41" fmla="*/ 1239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47" h="1239">
                <a:moveTo>
                  <a:pt x="0" y="0"/>
                </a:moveTo>
                <a:lnTo>
                  <a:pt x="0" y="103"/>
                </a:lnTo>
                <a:lnTo>
                  <a:pt x="118" y="103"/>
                </a:lnTo>
                <a:lnTo>
                  <a:pt x="118" y="306"/>
                </a:lnTo>
                <a:lnTo>
                  <a:pt x="177" y="306"/>
                </a:lnTo>
                <a:lnTo>
                  <a:pt x="177" y="402"/>
                </a:lnTo>
                <a:lnTo>
                  <a:pt x="241" y="402"/>
                </a:lnTo>
                <a:lnTo>
                  <a:pt x="241" y="503"/>
                </a:lnTo>
                <a:lnTo>
                  <a:pt x="723" y="503"/>
                </a:lnTo>
                <a:lnTo>
                  <a:pt x="723" y="607"/>
                </a:lnTo>
                <a:lnTo>
                  <a:pt x="819" y="607"/>
                </a:lnTo>
                <a:lnTo>
                  <a:pt x="819" y="714"/>
                </a:lnTo>
                <a:lnTo>
                  <a:pt x="885" y="714"/>
                </a:lnTo>
                <a:lnTo>
                  <a:pt x="885" y="821"/>
                </a:lnTo>
                <a:lnTo>
                  <a:pt x="1387" y="821"/>
                </a:lnTo>
                <a:lnTo>
                  <a:pt x="1387" y="953"/>
                </a:lnTo>
                <a:lnTo>
                  <a:pt x="1477" y="953"/>
                </a:lnTo>
                <a:lnTo>
                  <a:pt x="1477" y="1096"/>
                </a:lnTo>
                <a:lnTo>
                  <a:pt x="1483" y="1096"/>
                </a:lnTo>
                <a:lnTo>
                  <a:pt x="1483" y="1239"/>
                </a:lnTo>
                <a:lnTo>
                  <a:pt x="4347" y="1239"/>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a:spcAft>
                <a:spcPts val="0"/>
              </a:spcAft>
            </a:pPr>
            <a:endParaRPr lang="en-GB"/>
          </a:p>
        </p:txBody>
      </p:sp>
      <p:sp>
        <p:nvSpPr>
          <p:cNvPr id="66" name="Freeform 6">
            <a:extLst>
              <a:ext uri="{FF2B5EF4-FFF2-40B4-BE49-F238E27FC236}">
                <a16:creationId xmlns="" xmlns:a16="http://schemas.microsoft.com/office/drawing/2014/main" id="{D42468C9-C86A-496B-B046-30ED5219B967}"/>
              </a:ext>
            </a:extLst>
          </p:cNvPr>
          <p:cNvSpPr>
            <a:spLocks/>
          </p:cNvSpPr>
          <p:nvPr/>
        </p:nvSpPr>
        <p:spPr bwMode="auto">
          <a:xfrm>
            <a:off x="1182688" y="2209749"/>
            <a:ext cx="6927049" cy="392097"/>
          </a:xfrm>
          <a:custGeom>
            <a:avLst/>
            <a:gdLst>
              <a:gd name="T0" fmla="*/ 0 w 4399"/>
              <a:gd name="T1" fmla="*/ 0 h 249"/>
              <a:gd name="T2" fmla="*/ 22 w 4399"/>
              <a:gd name="T3" fmla="*/ 0 h 249"/>
              <a:gd name="T4" fmla="*/ 26 w 4399"/>
              <a:gd name="T5" fmla="*/ 4 h 249"/>
              <a:gd name="T6" fmla="*/ 126 w 4399"/>
              <a:gd name="T7" fmla="*/ 4 h 249"/>
              <a:gd name="T8" fmla="*/ 126 w 4399"/>
              <a:gd name="T9" fmla="*/ 10 h 249"/>
              <a:gd name="T10" fmla="*/ 369 w 4399"/>
              <a:gd name="T11" fmla="*/ 10 h 249"/>
              <a:gd name="T12" fmla="*/ 369 w 4399"/>
              <a:gd name="T13" fmla="*/ 16 h 249"/>
              <a:gd name="T14" fmla="*/ 684 w 4399"/>
              <a:gd name="T15" fmla="*/ 16 h 249"/>
              <a:gd name="T16" fmla="*/ 684 w 4399"/>
              <a:gd name="T17" fmla="*/ 24 h 249"/>
              <a:gd name="T18" fmla="*/ 1754 w 4399"/>
              <a:gd name="T19" fmla="*/ 24 h 249"/>
              <a:gd name="T20" fmla="*/ 1754 w 4399"/>
              <a:gd name="T21" fmla="*/ 30 h 249"/>
              <a:gd name="T22" fmla="*/ 1762 w 4399"/>
              <a:gd name="T23" fmla="*/ 30 h 249"/>
              <a:gd name="T24" fmla="*/ 1762 w 4399"/>
              <a:gd name="T25" fmla="*/ 36 h 249"/>
              <a:gd name="T26" fmla="*/ 1903 w 4399"/>
              <a:gd name="T27" fmla="*/ 36 h 249"/>
              <a:gd name="T28" fmla="*/ 1903 w 4399"/>
              <a:gd name="T29" fmla="*/ 42 h 249"/>
              <a:gd name="T30" fmla="*/ 1913 w 4399"/>
              <a:gd name="T31" fmla="*/ 42 h 249"/>
              <a:gd name="T32" fmla="*/ 1913 w 4399"/>
              <a:gd name="T33" fmla="*/ 50 h 249"/>
              <a:gd name="T34" fmla="*/ 2125 w 4399"/>
              <a:gd name="T35" fmla="*/ 50 h 249"/>
              <a:gd name="T36" fmla="*/ 2125 w 4399"/>
              <a:gd name="T37" fmla="*/ 54 h 249"/>
              <a:gd name="T38" fmla="*/ 2133 w 4399"/>
              <a:gd name="T39" fmla="*/ 54 h 249"/>
              <a:gd name="T40" fmla="*/ 2133 w 4399"/>
              <a:gd name="T41" fmla="*/ 64 h 249"/>
              <a:gd name="T42" fmla="*/ 2234 w 4399"/>
              <a:gd name="T43" fmla="*/ 64 h 249"/>
              <a:gd name="T44" fmla="*/ 2234 w 4399"/>
              <a:gd name="T45" fmla="*/ 70 h 249"/>
              <a:gd name="T46" fmla="*/ 2242 w 4399"/>
              <a:gd name="T47" fmla="*/ 70 h 249"/>
              <a:gd name="T48" fmla="*/ 2242 w 4399"/>
              <a:gd name="T49" fmla="*/ 80 h 249"/>
              <a:gd name="T50" fmla="*/ 3169 w 4399"/>
              <a:gd name="T51" fmla="*/ 80 h 249"/>
              <a:gd name="T52" fmla="*/ 3169 w 4399"/>
              <a:gd name="T53" fmla="*/ 127 h 249"/>
              <a:gd name="T54" fmla="*/ 3327 w 4399"/>
              <a:gd name="T55" fmla="*/ 127 h 249"/>
              <a:gd name="T56" fmla="*/ 3327 w 4399"/>
              <a:gd name="T57" fmla="*/ 215 h 249"/>
              <a:gd name="T58" fmla="*/ 3331 w 4399"/>
              <a:gd name="T59" fmla="*/ 215 h 249"/>
              <a:gd name="T60" fmla="*/ 3331 w 4399"/>
              <a:gd name="T61" fmla="*/ 245 h 249"/>
              <a:gd name="T62" fmla="*/ 3339 w 4399"/>
              <a:gd name="T63" fmla="*/ 245 h 249"/>
              <a:gd name="T64" fmla="*/ 3339 w 4399"/>
              <a:gd name="T65" fmla="*/ 249 h 249"/>
              <a:gd name="T66" fmla="*/ 4399 w 4399"/>
              <a:gd name="T67"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99" h="249">
                <a:moveTo>
                  <a:pt x="0" y="0"/>
                </a:moveTo>
                <a:lnTo>
                  <a:pt x="22" y="0"/>
                </a:lnTo>
                <a:lnTo>
                  <a:pt x="26" y="4"/>
                </a:lnTo>
                <a:lnTo>
                  <a:pt x="126" y="4"/>
                </a:lnTo>
                <a:lnTo>
                  <a:pt x="126" y="10"/>
                </a:lnTo>
                <a:lnTo>
                  <a:pt x="369" y="10"/>
                </a:lnTo>
                <a:lnTo>
                  <a:pt x="369" y="16"/>
                </a:lnTo>
                <a:lnTo>
                  <a:pt x="684" y="16"/>
                </a:lnTo>
                <a:lnTo>
                  <a:pt x="684" y="24"/>
                </a:lnTo>
                <a:lnTo>
                  <a:pt x="1754" y="24"/>
                </a:lnTo>
                <a:lnTo>
                  <a:pt x="1754" y="30"/>
                </a:lnTo>
                <a:lnTo>
                  <a:pt x="1762" y="30"/>
                </a:lnTo>
                <a:lnTo>
                  <a:pt x="1762" y="36"/>
                </a:lnTo>
                <a:lnTo>
                  <a:pt x="1903" y="36"/>
                </a:lnTo>
                <a:lnTo>
                  <a:pt x="1903" y="42"/>
                </a:lnTo>
                <a:lnTo>
                  <a:pt x="1913" y="42"/>
                </a:lnTo>
                <a:lnTo>
                  <a:pt x="1913" y="50"/>
                </a:lnTo>
                <a:lnTo>
                  <a:pt x="2125" y="50"/>
                </a:lnTo>
                <a:lnTo>
                  <a:pt x="2125" y="54"/>
                </a:lnTo>
                <a:lnTo>
                  <a:pt x="2133" y="54"/>
                </a:lnTo>
                <a:lnTo>
                  <a:pt x="2133" y="64"/>
                </a:lnTo>
                <a:lnTo>
                  <a:pt x="2234" y="64"/>
                </a:lnTo>
                <a:lnTo>
                  <a:pt x="2234" y="70"/>
                </a:lnTo>
                <a:lnTo>
                  <a:pt x="2242" y="70"/>
                </a:lnTo>
                <a:lnTo>
                  <a:pt x="2242" y="80"/>
                </a:lnTo>
                <a:lnTo>
                  <a:pt x="3169" y="80"/>
                </a:lnTo>
                <a:lnTo>
                  <a:pt x="3169" y="127"/>
                </a:lnTo>
                <a:lnTo>
                  <a:pt x="3327" y="127"/>
                </a:lnTo>
                <a:lnTo>
                  <a:pt x="3327" y="215"/>
                </a:lnTo>
                <a:lnTo>
                  <a:pt x="3331" y="215"/>
                </a:lnTo>
                <a:lnTo>
                  <a:pt x="3331" y="245"/>
                </a:lnTo>
                <a:lnTo>
                  <a:pt x="3339" y="245"/>
                </a:lnTo>
                <a:lnTo>
                  <a:pt x="3339" y="249"/>
                </a:lnTo>
                <a:lnTo>
                  <a:pt x="4399" y="249"/>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a:spcAft>
                <a:spcPts val="0"/>
              </a:spcAft>
            </a:pPr>
            <a:endParaRPr lang="en-GB"/>
          </a:p>
        </p:txBody>
      </p:sp>
      <p:sp>
        <p:nvSpPr>
          <p:cNvPr id="67" name="TextBox 66">
            <a:extLst>
              <a:ext uri="{FF2B5EF4-FFF2-40B4-BE49-F238E27FC236}">
                <a16:creationId xmlns="" xmlns:a16="http://schemas.microsoft.com/office/drawing/2014/main" id="{F98C2DE1-B9E2-44DF-914C-BE13537A9889}"/>
              </a:ext>
            </a:extLst>
          </p:cNvPr>
          <p:cNvSpPr txBox="1"/>
          <p:nvPr/>
        </p:nvSpPr>
        <p:spPr>
          <a:xfrm>
            <a:off x="1657512" y="4846812"/>
            <a:ext cx="477552" cy="523220"/>
          </a:xfrm>
          <a:prstGeom prst="rect">
            <a:avLst/>
          </a:prstGeom>
          <a:noFill/>
          <a:ln w="19050">
            <a:noFill/>
          </a:ln>
        </p:spPr>
        <p:txBody>
          <a:bodyPr wrap="none" rtlCol="0" anchor="t" anchorCtr="0">
            <a:spAutoFit/>
          </a:bodyPr>
          <a:lstStyle/>
          <a:p>
            <a:pPr>
              <a:spcAft>
                <a:spcPts val="0"/>
              </a:spcAft>
            </a:pPr>
            <a:r>
              <a:rPr lang="en-GB" sz="1400" dirty="0" smtClean="0"/>
              <a:t>Yes</a:t>
            </a:r>
            <a:endParaRPr lang="en-GB" sz="1400" dirty="0"/>
          </a:p>
          <a:p>
            <a:pPr>
              <a:spcAft>
                <a:spcPts val="0"/>
              </a:spcAft>
            </a:pPr>
            <a:r>
              <a:rPr lang="en-GB" sz="1400" dirty="0" smtClean="0"/>
              <a:t>No</a:t>
            </a:r>
            <a:endParaRPr lang="en-GB" sz="1400" dirty="0"/>
          </a:p>
        </p:txBody>
      </p:sp>
      <p:cxnSp>
        <p:nvCxnSpPr>
          <p:cNvPr id="68" name="Straight Connector 67">
            <a:extLst>
              <a:ext uri="{FF2B5EF4-FFF2-40B4-BE49-F238E27FC236}">
                <a16:creationId xmlns="" xmlns:a16="http://schemas.microsoft.com/office/drawing/2014/main" id="{D456828F-A583-4676-993A-BD5A2137FFC5}"/>
              </a:ext>
            </a:extLst>
          </p:cNvPr>
          <p:cNvCxnSpPr/>
          <p:nvPr/>
        </p:nvCxnSpPr>
        <p:spPr>
          <a:xfrm>
            <a:off x="1436872" y="5025769"/>
            <a:ext cx="180000" cy="0"/>
          </a:xfrm>
          <a:prstGeom prst="line">
            <a:avLst/>
          </a:prstGeom>
          <a:noFill/>
          <a:ln w="19050" cap="sq">
            <a:solidFill>
              <a:srgbClr val="B60D27"/>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a:extLst>
              <a:ext uri="{FF2B5EF4-FFF2-40B4-BE49-F238E27FC236}">
                <a16:creationId xmlns="" xmlns:a16="http://schemas.microsoft.com/office/drawing/2014/main" id="{26B1E4E7-13BA-4D08-A913-D179F497F802}"/>
              </a:ext>
            </a:extLst>
          </p:cNvPr>
          <p:cNvCxnSpPr/>
          <p:nvPr/>
        </p:nvCxnSpPr>
        <p:spPr>
          <a:xfrm>
            <a:off x="1436872" y="5232400"/>
            <a:ext cx="180000" cy="0"/>
          </a:xfrm>
          <a:prstGeom prst="line">
            <a:avLst/>
          </a:prstGeom>
          <a:noFill/>
          <a:ln w="190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0" name="TextBox 69">
            <a:extLst>
              <a:ext uri="{FF2B5EF4-FFF2-40B4-BE49-F238E27FC236}">
                <a16:creationId xmlns="" xmlns:a16="http://schemas.microsoft.com/office/drawing/2014/main" id="{0BC877A1-6838-4D48-9A0A-C516578507D2}"/>
              </a:ext>
            </a:extLst>
          </p:cNvPr>
          <p:cNvSpPr txBox="1"/>
          <p:nvPr/>
        </p:nvSpPr>
        <p:spPr>
          <a:xfrm>
            <a:off x="6225820" y="3152001"/>
            <a:ext cx="948309" cy="307777"/>
          </a:xfrm>
          <a:prstGeom prst="rect">
            <a:avLst/>
          </a:prstGeom>
          <a:noFill/>
          <a:ln w="19050">
            <a:noFill/>
          </a:ln>
        </p:spPr>
        <p:txBody>
          <a:bodyPr wrap="none" rtlCol="0" anchor="t" anchorCtr="0">
            <a:spAutoFit/>
          </a:bodyPr>
          <a:lstStyle/>
          <a:p>
            <a:pPr>
              <a:spcAft>
                <a:spcPts val="0"/>
              </a:spcAft>
            </a:pPr>
            <a:r>
              <a:rPr lang="en-GB" sz="1400" dirty="0"/>
              <a:t>p&lt;0.0001</a:t>
            </a:r>
          </a:p>
        </p:txBody>
      </p:sp>
    </p:spTree>
    <p:extLst>
      <p:ext uri="{BB962C8B-B14F-4D97-AF65-F5344CB8AC3E}">
        <p14:creationId xmlns:p14="http://schemas.microsoft.com/office/powerpoint/2010/main" xmlns="" val="844275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O-002</a:t>
            </a:r>
            <a:r>
              <a:rPr lang="en-GB" sz="1800" dirty="0" smtClean="0"/>
              <a:t>: </a:t>
            </a:r>
            <a:r>
              <a:rPr lang="en-US" dirty="0"/>
              <a:t>Survival analysis of patients with solid </a:t>
            </a:r>
            <a:r>
              <a:rPr lang="en-US" dirty="0" err="1"/>
              <a:t>pseudopapillary</a:t>
            </a:r>
            <a:r>
              <a:rPr lang="en-US" dirty="0"/>
              <a:t> tumors of the pancreas in a multicenter retrospective cohort</a:t>
            </a:r>
            <a:r>
              <a:rPr lang="en-GB" dirty="0"/>
              <a:t> – Huffman B,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b="1" dirty="0" smtClean="0"/>
          </a:p>
        </p:txBody>
      </p:sp>
      <p:sp>
        <p:nvSpPr>
          <p:cNvPr id="5" name="Text Placeholder 4"/>
          <p:cNvSpPr>
            <a:spLocks noGrp="1"/>
          </p:cNvSpPr>
          <p:nvPr>
            <p:ph type="body" sz="quarter" idx="11"/>
          </p:nvPr>
        </p:nvSpPr>
        <p:spPr/>
        <p:txBody>
          <a:bodyPr/>
          <a:lstStyle/>
          <a:p>
            <a:r>
              <a:rPr lang="en-GB" dirty="0"/>
              <a:t>Huffman B, et al. Ann </a:t>
            </a:r>
            <a:r>
              <a:rPr lang="en-GB" dirty="0" err="1"/>
              <a:t>Oncol</a:t>
            </a:r>
            <a:r>
              <a:rPr lang="en-GB" dirty="0"/>
              <a:t> 2017; 28 (</a:t>
            </a:r>
            <a:r>
              <a:rPr lang="en-GB" dirty="0" err="1"/>
              <a:t>suppl</a:t>
            </a:r>
            <a:r>
              <a:rPr lang="en-GB" dirty="0"/>
              <a:t> 3): </a:t>
            </a:r>
            <a:r>
              <a:rPr lang="en-GB" dirty="0" err="1"/>
              <a:t>abstr</a:t>
            </a:r>
            <a:r>
              <a:rPr lang="en-GB" dirty="0"/>
              <a:t> O-002</a:t>
            </a:r>
          </a:p>
        </p:txBody>
      </p:sp>
      <p:graphicFrame>
        <p:nvGraphicFramePr>
          <p:cNvPr id="7" name="Group 88"/>
          <p:cNvGraphicFramePr>
            <a:graphicFrameLocks noGrp="1"/>
          </p:cNvGraphicFramePr>
          <p:nvPr>
            <p:extLst>
              <p:ext uri="{D42A27DB-BD31-4B8C-83A1-F6EECF244321}">
                <p14:modId xmlns:p14="http://schemas.microsoft.com/office/powerpoint/2010/main" xmlns="" val="1634647203"/>
              </p:ext>
            </p:extLst>
          </p:nvPr>
        </p:nvGraphicFramePr>
        <p:xfrm>
          <a:off x="369888" y="1752599"/>
          <a:ext cx="8408987" cy="3540120"/>
        </p:xfrm>
        <a:graphic>
          <a:graphicData uri="http://schemas.openxmlformats.org/drawingml/2006/table">
            <a:tbl>
              <a:tblPr firstRow="1" bandRow="1">
                <a:tableStyleId>{69012ECD-51FC-41F1-AA8D-1B2483CD663E}</a:tableStyleId>
              </a:tblPr>
              <a:tblGrid>
                <a:gridCol w="2723882">
                  <a:extLst>
                    <a:ext uri="{9D8B030D-6E8A-4147-A177-3AD203B41FA5}">
                      <a16:colId xmlns:a16="http://schemas.microsoft.com/office/drawing/2014/main" xmlns="" val="20000"/>
                    </a:ext>
                  </a:extLst>
                </a:gridCol>
                <a:gridCol w="1895035"/>
                <a:gridCol w="1895035">
                  <a:extLst>
                    <a:ext uri="{9D8B030D-6E8A-4147-A177-3AD203B41FA5}">
                      <a16:colId xmlns:a16="http://schemas.microsoft.com/office/drawing/2014/main" xmlns="" val="20003"/>
                    </a:ext>
                  </a:extLst>
                </a:gridCol>
                <a:gridCol w="1895035"/>
              </a:tblGrid>
              <a:tr h="517265">
                <a:tc>
                  <a:txBody>
                    <a:bodyPr/>
                    <a:lstStyle/>
                    <a:p>
                      <a:pPr>
                        <a:lnSpc>
                          <a:spcPct val="90000"/>
                        </a:lnSpc>
                      </a:pPr>
                      <a:r>
                        <a:rPr lang="en-US" sz="1600" b="1" i="0" u="none" strike="noStrike" kern="1200" baseline="0" noProof="0" dirty="0">
                          <a:solidFill>
                            <a:schemeClr val="tx2"/>
                          </a:solidFill>
                          <a:latin typeface="Arial" panose="020B0604020202020204" pitchFamily="34" charset="0"/>
                          <a:ea typeface="+mn-ea"/>
                          <a:cs typeface="Arial" panose="020B0604020202020204" pitchFamily="34" charset="0"/>
                        </a:rPr>
                        <a:t>Patients, n (%)</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n</a:t>
                      </a:r>
                      <a:endParaRPr lang="en-US" sz="1600" b="1" i="0" u="none" strike="noStrike" kern="1200" baseline="0" noProof="0" dirty="0">
                        <a:solidFill>
                          <a:schemeClr val="tx2"/>
                        </a:solidFill>
                        <a:latin typeface="Arial" panose="020B0604020202020204" pitchFamily="34" charset="0"/>
                        <a:ea typeface="+mn-ea"/>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600" b="1" i="0" u="none" strike="noStrike" kern="1200" baseline="0" noProof="0" dirty="0" smtClean="0">
                          <a:solidFill>
                            <a:schemeClr val="tx2"/>
                          </a:solidFill>
                          <a:latin typeface="Arial" panose="020B0604020202020204" pitchFamily="34" charset="0"/>
                          <a:ea typeface="+mn-ea"/>
                          <a:cs typeface="Arial" panose="020B0604020202020204" pitchFamily="34" charset="0"/>
                        </a:rPr>
                        <a:t>Multivariate HR (95%CI)</a:t>
                      </a:r>
                      <a:endParaRPr lang="en-US" sz="1600" b="1" noProof="0" dirty="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600" b="1" noProof="0" dirty="0" smtClean="0">
                          <a:solidFill>
                            <a:schemeClr val="tx2"/>
                          </a:solidFill>
                          <a:latin typeface="Arial" panose="020B0604020202020204" pitchFamily="34" charset="0"/>
                          <a:cs typeface="Arial" panose="020B0604020202020204" pitchFamily="34" charset="0"/>
                        </a:rPr>
                        <a:t>p-value</a:t>
                      </a:r>
                      <a:endParaRPr lang="en-US" sz="1600" b="1" noProof="0" dirty="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797954">
                <a:tc>
                  <a:txBody>
                    <a:bodyPr/>
                    <a:lstStyle/>
                    <a:p>
                      <a:r>
                        <a:rPr lang="en-US" sz="1600" noProof="0" dirty="0" smtClean="0">
                          <a:solidFill>
                            <a:schemeClr val="tx1"/>
                          </a:solidFill>
                          <a:latin typeface="Arial" panose="020B0604020202020204" pitchFamily="34" charset="0"/>
                          <a:cs typeface="Arial" panose="020B0604020202020204" pitchFamily="34" charset="0"/>
                        </a:rPr>
                        <a:t>Gender</a:t>
                      </a:r>
                    </a:p>
                    <a:p>
                      <a:pPr marL="182563" marR="0" lvl="0" indent="0" algn="l" defTabSz="457200" rtl="0" eaLnBrk="1" fontAlgn="auto" latinLnBrk="0" hangingPunct="1">
                        <a:lnSpc>
                          <a:spcPct val="100000"/>
                        </a:lnSpc>
                        <a:spcBef>
                          <a:spcPts val="0"/>
                        </a:spcBef>
                        <a:spcAft>
                          <a:spcPts val="0"/>
                        </a:spcAft>
                        <a:buClrTx/>
                        <a:buSzTx/>
                        <a:buFontTx/>
                        <a:buNone/>
                        <a:tabLst/>
                        <a:defRPr/>
                      </a:pPr>
                      <a:r>
                        <a:rPr lang="en-US" sz="1600" baseline="0" noProof="0" dirty="0" smtClean="0">
                          <a:solidFill>
                            <a:schemeClr val="tx1"/>
                          </a:solidFill>
                          <a:latin typeface="Arial" panose="020B0604020202020204" pitchFamily="34" charset="0"/>
                          <a:cs typeface="Arial" panose="020B0604020202020204" pitchFamily="34" charset="0"/>
                        </a:rPr>
                        <a:t>Male</a:t>
                      </a:r>
                    </a:p>
                    <a:p>
                      <a:pPr marL="182563"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Arial" panose="020B0604020202020204" pitchFamily="34" charset="0"/>
                          <a:cs typeface="Arial" panose="020B0604020202020204" pitchFamily="34" charset="0"/>
                        </a:rPr>
                        <a:t>Female</a:t>
                      </a:r>
                      <a:endParaRPr lang="en-US" sz="16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600" noProof="0" dirty="0" smtClean="0">
                        <a:solidFill>
                          <a:schemeClr val="tx1"/>
                        </a:solidFill>
                        <a:latin typeface="Arial" panose="020B0604020202020204" pitchFamily="34" charset="0"/>
                        <a:cs typeface="Arial" panose="020B0604020202020204" pitchFamily="34" charset="0"/>
                      </a:endParaRPr>
                    </a:p>
                    <a:p>
                      <a:pPr algn="ctr"/>
                      <a:r>
                        <a:rPr lang="en-US" sz="1600" noProof="0" dirty="0" smtClean="0">
                          <a:solidFill>
                            <a:schemeClr val="tx1"/>
                          </a:solidFill>
                          <a:latin typeface="Arial" panose="020B0604020202020204" pitchFamily="34" charset="0"/>
                          <a:cs typeface="Arial" panose="020B0604020202020204" pitchFamily="34" charset="0"/>
                        </a:rPr>
                        <a:t>58</a:t>
                      </a:r>
                    </a:p>
                    <a:p>
                      <a:pPr algn="ctr"/>
                      <a:r>
                        <a:rPr lang="en-US" sz="1600" noProof="0" dirty="0" smtClean="0">
                          <a:solidFill>
                            <a:schemeClr val="tx1"/>
                          </a:solidFill>
                          <a:latin typeface="Arial" panose="020B0604020202020204" pitchFamily="34" charset="0"/>
                          <a:cs typeface="Arial" panose="020B0604020202020204" pitchFamily="34" charset="0"/>
                        </a:rPr>
                        <a:t>345</a:t>
                      </a:r>
                      <a:endParaRPr lang="en-US" sz="16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noProof="0"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Arial" panose="020B0604020202020204" pitchFamily="34" charset="0"/>
                          <a:cs typeface="Arial" panose="020B0604020202020204" pitchFamily="34" charset="0"/>
                        </a:rPr>
                        <a:t>0.299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Arial" panose="020B0604020202020204" pitchFamily="34" charset="0"/>
                          <a:cs typeface="Arial" panose="020B0604020202020204" pitchFamily="34" charset="0"/>
                        </a:rPr>
                        <a:t>(0.1, 0.8)</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US" sz="1600" noProof="0" dirty="0" smtClean="0">
                        <a:solidFill>
                          <a:schemeClr val="tx1"/>
                        </a:solidFill>
                        <a:latin typeface="Arial" panose="020B0604020202020204" pitchFamily="34" charset="0"/>
                        <a:cs typeface="Arial" panose="020B0604020202020204" pitchFamily="34" charset="0"/>
                      </a:endParaRPr>
                    </a:p>
                    <a:p>
                      <a:pPr algn="ctr"/>
                      <a:r>
                        <a:rPr lang="en-US" sz="1600" b="1" noProof="0" dirty="0" smtClean="0">
                          <a:solidFill>
                            <a:schemeClr val="tx1"/>
                          </a:solidFill>
                          <a:latin typeface="Arial" panose="020B0604020202020204" pitchFamily="34" charset="0"/>
                          <a:cs typeface="Arial" panose="020B0604020202020204" pitchFamily="34" charset="0"/>
                        </a:rPr>
                        <a:t>0.0168</a:t>
                      </a:r>
                      <a:endParaRPr lang="en-US" sz="1600" b="1"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856135">
                <a:tc>
                  <a:txBody>
                    <a:bodyPr/>
                    <a:lstStyle/>
                    <a:p>
                      <a:r>
                        <a:rPr lang="en-US" sz="1600" noProof="0" dirty="0" smtClean="0">
                          <a:solidFill>
                            <a:schemeClr val="tx1"/>
                          </a:solidFill>
                          <a:latin typeface="Arial" panose="020B0604020202020204" pitchFamily="34" charset="0"/>
                          <a:cs typeface="Arial" panose="020B0604020202020204" pitchFamily="34" charset="0"/>
                        </a:rPr>
                        <a:t>Surgery</a:t>
                      </a:r>
                      <a:endParaRPr lang="en-US" sz="1600" noProof="0" dirty="0">
                        <a:solidFill>
                          <a:schemeClr val="tx1"/>
                        </a:solidFill>
                        <a:latin typeface="Arial" panose="020B0604020202020204" pitchFamily="34" charset="0"/>
                        <a:cs typeface="Arial" panose="020B0604020202020204" pitchFamily="34" charset="0"/>
                      </a:endParaRPr>
                    </a:p>
                    <a:p>
                      <a:pPr marL="182563"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Arial" panose="020B0604020202020204" pitchFamily="34" charset="0"/>
                          <a:cs typeface="Arial" panose="020B0604020202020204" pitchFamily="34" charset="0"/>
                        </a:rPr>
                        <a:t>No</a:t>
                      </a:r>
                      <a:endParaRPr lang="en-US" sz="1600" baseline="0" noProof="0" dirty="0">
                        <a:solidFill>
                          <a:schemeClr val="tx1"/>
                        </a:solidFill>
                        <a:latin typeface="Arial" panose="020B0604020202020204" pitchFamily="34" charset="0"/>
                        <a:cs typeface="Arial" panose="020B0604020202020204" pitchFamily="34" charset="0"/>
                      </a:endParaRPr>
                    </a:p>
                    <a:p>
                      <a:pPr marL="182563" marR="0" lvl="0" indent="0" algn="l" defTabSz="457200" rtl="0" eaLnBrk="1" fontAlgn="auto" latinLnBrk="0" hangingPunct="1">
                        <a:lnSpc>
                          <a:spcPct val="100000"/>
                        </a:lnSpc>
                        <a:spcBef>
                          <a:spcPts val="0"/>
                        </a:spcBef>
                        <a:spcAft>
                          <a:spcPts val="0"/>
                        </a:spcAft>
                        <a:buClrTx/>
                        <a:buSzTx/>
                        <a:buFontTx/>
                        <a:buNone/>
                        <a:tabLst/>
                        <a:defRPr/>
                      </a:pPr>
                      <a:r>
                        <a:rPr lang="en-US" sz="1600" baseline="0" noProof="0" dirty="0" smtClean="0">
                          <a:solidFill>
                            <a:schemeClr val="tx1"/>
                          </a:solidFill>
                          <a:latin typeface="Arial" panose="020B0604020202020204" pitchFamily="34" charset="0"/>
                          <a:cs typeface="Arial" panose="020B0604020202020204" pitchFamily="34" charset="0"/>
                        </a:rPr>
                        <a:t>Yes</a:t>
                      </a:r>
                      <a:endParaRPr lang="en-US" sz="1600" baseline="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US" sz="1600" noProof="0" dirty="0" smtClean="0">
                        <a:solidFill>
                          <a:schemeClr val="tx1"/>
                        </a:solidFill>
                        <a:latin typeface="Arial" panose="020B0604020202020204" pitchFamily="34" charset="0"/>
                        <a:cs typeface="Arial" panose="020B0604020202020204" pitchFamily="34" charset="0"/>
                      </a:endParaRPr>
                    </a:p>
                    <a:p>
                      <a:pPr algn="ctr"/>
                      <a:r>
                        <a:rPr lang="en-US" sz="1600" noProof="0" dirty="0" smtClean="0">
                          <a:solidFill>
                            <a:schemeClr val="tx1"/>
                          </a:solidFill>
                          <a:latin typeface="Arial" panose="020B0604020202020204" pitchFamily="34" charset="0"/>
                          <a:cs typeface="Arial" panose="020B0604020202020204" pitchFamily="34" charset="0"/>
                        </a:rPr>
                        <a:t>31</a:t>
                      </a:r>
                    </a:p>
                    <a:p>
                      <a:pPr algn="ctr"/>
                      <a:r>
                        <a:rPr lang="en-US" sz="1600" noProof="0" dirty="0" smtClean="0">
                          <a:solidFill>
                            <a:schemeClr val="tx1"/>
                          </a:solidFill>
                          <a:latin typeface="Arial" panose="020B0604020202020204" pitchFamily="34" charset="0"/>
                          <a:cs typeface="Arial" panose="020B0604020202020204" pitchFamily="34" charset="0"/>
                        </a:rPr>
                        <a:t>368</a:t>
                      </a:r>
                      <a:endParaRPr lang="en-US" sz="16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noProof="0"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Arial" panose="020B0604020202020204" pitchFamily="34" charset="0"/>
                          <a:cs typeface="Arial" panose="020B0604020202020204" pitchFamily="34" charset="0"/>
                        </a:rPr>
                        <a:t>0.135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Arial" panose="020B0604020202020204" pitchFamily="34" charset="0"/>
                          <a:cs typeface="Arial" panose="020B0604020202020204" pitchFamily="34" charset="0"/>
                        </a:rPr>
                        <a:t>(0.04, 0.52) </a:t>
                      </a:r>
                      <a:endParaRPr lang="en-US" sz="16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noProof="0"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1"/>
                          </a:solidFill>
                          <a:latin typeface="Arial" panose="020B0604020202020204" pitchFamily="34" charset="0"/>
                          <a:cs typeface="Arial" panose="020B0604020202020204" pitchFamily="34" charset="0"/>
                        </a:rPr>
                        <a:t>0.0041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508264">
                <a:tc>
                  <a:txBody>
                    <a:bodyPr/>
                    <a:lstStyle/>
                    <a:p>
                      <a:r>
                        <a:rPr lang="en-US" sz="1600" noProof="0" dirty="0" smtClean="0">
                          <a:solidFill>
                            <a:schemeClr val="tx1"/>
                          </a:solidFill>
                          <a:latin typeface="Arial" panose="020B0604020202020204" pitchFamily="34" charset="0"/>
                          <a:cs typeface="Arial" panose="020B0604020202020204" pitchFamily="34" charset="0"/>
                        </a:rPr>
                        <a:t>Presence of metastasis</a:t>
                      </a:r>
                    </a:p>
                    <a:p>
                      <a:pPr marL="182563" marR="0" lvl="0" indent="0" algn="l" defTabSz="457200" rtl="0" eaLnBrk="1" fontAlgn="auto" latinLnBrk="0" hangingPunct="1">
                        <a:lnSpc>
                          <a:spcPct val="100000"/>
                        </a:lnSpc>
                        <a:spcBef>
                          <a:spcPts val="0"/>
                        </a:spcBef>
                        <a:spcAft>
                          <a:spcPts val="0"/>
                        </a:spcAft>
                        <a:buClrTx/>
                        <a:buSzTx/>
                        <a:buFontTx/>
                        <a:buNone/>
                        <a:tabLst/>
                        <a:defRPr/>
                      </a:pPr>
                      <a:r>
                        <a:rPr lang="en-US" sz="1600" baseline="0" noProof="0" dirty="0" smtClean="0">
                          <a:solidFill>
                            <a:schemeClr val="tx1"/>
                          </a:solidFill>
                          <a:latin typeface="Arial" panose="020B0604020202020204" pitchFamily="34" charset="0"/>
                          <a:cs typeface="Arial" panose="020B0604020202020204" pitchFamily="34" charset="0"/>
                        </a:rPr>
                        <a:t>Yes</a:t>
                      </a:r>
                    </a:p>
                    <a:p>
                      <a:pPr marL="182563" marR="0" lvl="0" indent="0" algn="l" defTabSz="4572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Arial" panose="020B0604020202020204" pitchFamily="34" charset="0"/>
                          <a:cs typeface="Arial" panose="020B0604020202020204" pitchFamily="34" charset="0"/>
                        </a:rPr>
                        <a:t>No</a:t>
                      </a:r>
                      <a:endParaRPr lang="en-US" sz="16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noProof="0" dirty="0" smtClean="0">
                        <a:solidFill>
                          <a:schemeClr val="tx1"/>
                        </a:solidFill>
                        <a:latin typeface="Arial" panose="020B060402020202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Arial" panose="020B0604020202020204" pitchFamily="34" charset="0"/>
                          <a:cs typeface="Arial" panose="020B0604020202020204" pitchFamily="34" charset="0"/>
                        </a:rPr>
                        <a:t>28</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Arial" panose="020B0604020202020204" pitchFamily="34" charset="0"/>
                          <a:cs typeface="Arial" panose="020B0604020202020204" pitchFamily="34" charset="0"/>
                        </a:rPr>
                        <a:t>268</a:t>
                      </a:r>
                      <a:endParaRPr lang="en-US" sz="16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noProof="0" dirty="0" smtClean="0">
                        <a:solidFill>
                          <a:schemeClr val="tx1"/>
                        </a:solidFill>
                        <a:latin typeface="Arial" panose="020B060402020202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Arial" panose="020B0604020202020204" pitchFamily="34" charset="0"/>
                          <a:cs typeface="Arial" panose="020B0604020202020204" pitchFamily="34" charset="0"/>
                        </a:rPr>
                        <a:t>0.269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Arial" panose="020B0604020202020204" pitchFamily="34" charset="0"/>
                          <a:cs typeface="Arial" panose="020B0604020202020204" pitchFamily="34" charset="0"/>
                        </a:rPr>
                        <a:t>(0.07, 0.9)</a:t>
                      </a:r>
                      <a:endParaRPr lang="en-US" sz="16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600" noProof="0" dirty="0" smtClean="0">
                        <a:solidFill>
                          <a:schemeClr val="tx1"/>
                        </a:solidFill>
                        <a:latin typeface="Arial" panose="020B060402020202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1"/>
                          </a:solidFill>
                          <a:latin typeface="Arial" panose="020B0604020202020204" pitchFamily="34" charset="0"/>
                          <a:cs typeface="Arial" panose="020B0604020202020204" pitchFamily="34" charset="0"/>
                        </a:rPr>
                        <a:t>0.0316</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508264">
                <a:tc>
                  <a:txBody>
                    <a:bodyPr/>
                    <a:lstStyle/>
                    <a:p>
                      <a:r>
                        <a:rPr lang="en-US" sz="1600" noProof="0" dirty="0" smtClean="0">
                          <a:solidFill>
                            <a:schemeClr val="tx1"/>
                          </a:solidFill>
                          <a:latin typeface="Arial" panose="020B0604020202020204" pitchFamily="34" charset="0"/>
                          <a:cs typeface="Arial" panose="020B0604020202020204" pitchFamily="34" charset="0"/>
                        </a:rPr>
                        <a:t>Age</a:t>
                      </a:r>
                      <a:endParaRPr lang="en-US" sz="16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Arial" panose="020B0604020202020204" pitchFamily="34" charset="0"/>
                          <a:cs typeface="Arial" panose="020B0604020202020204" pitchFamily="34" charset="0"/>
                        </a:rPr>
                        <a:t>Continuous</a:t>
                      </a:r>
                      <a:endParaRPr lang="en-US" sz="16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Arial" panose="020B0604020202020204" pitchFamily="34" charset="0"/>
                          <a:cs typeface="Arial" panose="020B0604020202020204" pitchFamily="34" charset="0"/>
                        </a:rPr>
                        <a:t>1.19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Arial" panose="020B0604020202020204" pitchFamily="34" charset="0"/>
                          <a:cs typeface="Arial" panose="020B0604020202020204" pitchFamily="34" charset="0"/>
                        </a:rPr>
                        <a:t>(0.13, 9.5)</a:t>
                      </a:r>
                      <a:endParaRPr lang="en-US" sz="16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Arial" panose="020B0604020202020204" pitchFamily="34" charset="0"/>
                          <a:cs typeface="Arial" panose="020B0604020202020204" pitchFamily="34" charset="0"/>
                        </a:rPr>
                        <a:t>0.87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p14="http://schemas.microsoft.com/office/powerpoint/2010/main" xmlns="" val="844275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O-002: </a:t>
            </a:r>
            <a:r>
              <a:rPr lang="en-US" dirty="0"/>
              <a:t>Survival analysis of patients with solid </a:t>
            </a:r>
            <a:r>
              <a:rPr lang="en-US" dirty="0" err="1"/>
              <a:t>pseudopapillary</a:t>
            </a:r>
            <a:r>
              <a:rPr lang="en-US" dirty="0"/>
              <a:t> tumors of the pancreas in a multicenter retrospective cohort</a:t>
            </a:r>
            <a:r>
              <a:rPr lang="en-GB" dirty="0"/>
              <a:t> – Huffman B, et al</a:t>
            </a:r>
          </a:p>
        </p:txBody>
      </p:sp>
      <p:sp>
        <p:nvSpPr>
          <p:cNvPr id="3" name="Content Placeholder 2"/>
          <p:cNvSpPr>
            <a:spLocks noGrp="1"/>
          </p:cNvSpPr>
          <p:nvPr>
            <p:ph idx="1"/>
          </p:nvPr>
        </p:nvSpPr>
        <p:spPr/>
        <p:txBody>
          <a:bodyPr/>
          <a:lstStyle/>
          <a:p>
            <a:pPr marL="0" indent="0">
              <a:buNone/>
            </a:pPr>
            <a:r>
              <a:rPr lang="en-GB" b="1" dirty="0"/>
              <a:t>Conclusions</a:t>
            </a:r>
          </a:p>
          <a:p>
            <a:r>
              <a:rPr lang="en-GB" b="1" dirty="0" smtClean="0"/>
              <a:t>Survival was excellent after primary tumour resection in patients presenting with localised </a:t>
            </a:r>
            <a:r>
              <a:rPr lang="en-GB" b="1" dirty="0"/>
              <a:t>solid </a:t>
            </a:r>
            <a:r>
              <a:rPr lang="en-GB" b="1" dirty="0" err="1"/>
              <a:t>pseudopapillary</a:t>
            </a:r>
            <a:r>
              <a:rPr lang="en-GB" b="1" dirty="0"/>
              <a:t> </a:t>
            </a:r>
            <a:r>
              <a:rPr lang="en-GB" b="1" dirty="0" smtClean="0"/>
              <a:t>tumours </a:t>
            </a:r>
            <a:r>
              <a:rPr lang="en-GB" b="1" dirty="0"/>
              <a:t>of the </a:t>
            </a:r>
            <a:r>
              <a:rPr lang="en-GB" b="1" dirty="0" smtClean="0"/>
              <a:t>pancreas (</a:t>
            </a:r>
            <a:r>
              <a:rPr lang="en-GB" b="1" dirty="0"/>
              <a:t>98</a:t>
            </a:r>
            <a:r>
              <a:rPr lang="en-GB" b="1" dirty="0" smtClean="0"/>
              <a:t>% at 5 years) </a:t>
            </a:r>
          </a:p>
          <a:p>
            <a:r>
              <a:rPr lang="en-GB" b="1" dirty="0" smtClean="0"/>
              <a:t>According to multivariate analysis, female gender, surgical intervention and the absence of distant metastases were associated with improved survival</a:t>
            </a:r>
          </a:p>
          <a:p>
            <a:r>
              <a:rPr lang="en-GB" b="1" dirty="0"/>
              <a:t>Surgery led to better survival even in patients with metastatic stage IV </a:t>
            </a:r>
            <a:r>
              <a:rPr lang="en-GB" b="1" dirty="0" smtClean="0"/>
              <a:t>disease </a:t>
            </a:r>
            <a:r>
              <a:rPr lang="en-GB" b="1" dirty="0"/>
              <a:t>with OS of 45 </a:t>
            </a:r>
            <a:r>
              <a:rPr lang="en-GB" b="1" dirty="0" smtClean="0"/>
              <a:t>months</a:t>
            </a:r>
            <a:endParaRPr lang="en-GB" b="1" dirty="0"/>
          </a:p>
          <a:p>
            <a:r>
              <a:rPr lang="en-GB" b="1" dirty="0" smtClean="0"/>
              <a:t>All </a:t>
            </a:r>
            <a:r>
              <a:rPr lang="en-GB" b="1" dirty="0" err="1" smtClean="0"/>
              <a:t>resectable</a:t>
            </a:r>
            <a:r>
              <a:rPr lang="en-GB" b="1" dirty="0" smtClean="0"/>
              <a:t> patients should be considered for surgery</a:t>
            </a:r>
          </a:p>
          <a:p>
            <a:pPr marL="0" indent="0">
              <a:buNone/>
            </a:pPr>
            <a:endParaRPr lang="en-GB" dirty="0"/>
          </a:p>
        </p:txBody>
      </p:sp>
      <p:sp>
        <p:nvSpPr>
          <p:cNvPr id="25" name="Text Placeholder 24"/>
          <p:cNvSpPr>
            <a:spLocks noGrp="1"/>
          </p:cNvSpPr>
          <p:nvPr>
            <p:ph type="body" sz="quarter" idx="11"/>
          </p:nvPr>
        </p:nvSpPr>
        <p:spPr/>
        <p:txBody>
          <a:bodyPr/>
          <a:lstStyle/>
          <a:p>
            <a:r>
              <a:rPr lang="en-GB" dirty="0"/>
              <a:t>Huffman B, et al. Ann </a:t>
            </a:r>
            <a:r>
              <a:rPr lang="en-GB" dirty="0" err="1"/>
              <a:t>Oncol</a:t>
            </a:r>
            <a:r>
              <a:rPr lang="en-GB" dirty="0"/>
              <a:t> 2017; 28 (</a:t>
            </a:r>
            <a:r>
              <a:rPr lang="en-GB" dirty="0" err="1"/>
              <a:t>suppl</a:t>
            </a:r>
            <a:r>
              <a:rPr lang="en-GB" dirty="0"/>
              <a:t> 3): </a:t>
            </a:r>
            <a:r>
              <a:rPr lang="en-GB" dirty="0" err="1"/>
              <a:t>abstr</a:t>
            </a:r>
            <a:r>
              <a:rPr lang="en-GB" dirty="0"/>
              <a:t> O-002</a:t>
            </a:r>
          </a:p>
        </p:txBody>
      </p:sp>
    </p:spTree>
    <p:extLst>
      <p:ext uri="{BB962C8B-B14F-4D97-AF65-F5344CB8AC3E}">
        <p14:creationId xmlns:p14="http://schemas.microsoft.com/office/powerpoint/2010/main" xmlns="" val="8442759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73050" algn="l"/>
              </a:tabLst>
            </a:pPr>
            <a:r>
              <a:rPr lang="en-GB" dirty="0" smtClean="0"/>
              <a:t>O-003: </a:t>
            </a:r>
            <a:r>
              <a:rPr lang="en-US" dirty="0"/>
              <a:t>PEGPH20 </a:t>
            </a:r>
            <a:r>
              <a:rPr lang="en-US" dirty="0" smtClean="0"/>
              <a:t>improves </a:t>
            </a:r>
            <a:r>
              <a:rPr lang="en-US" dirty="0"/>
              <a:t>PFS in </a:t>
            </a:r>
            <a:r>
              <a:rPr lang="en-US" dirty="0" smtClean="0"/>
              <a:t>patients </a:t>
            </a:r>
            <a:r>
              <a:rPr lang="en-US" dirty="0"/>
              <a:t>with </a:t>
            </a:r>
            <a:r>
              <a:rPr lang="en-US" dirty="0" smtClean="0"/>
              <a:t>metastatic </a:t>
            </a:r>
            <a:r>
              <a:rPr lang="en-US" dirty="0"/>
              <a:t>p</a:t>
            </a:r>
            <a:r>
              <a:rPr lang="en-US" dirty="0" smtClean="0"/>
              <a:t>ancreatic </a:t>
            </a:r>
            <a:r>
              <a:rPr lang="en-US" dirty="0"/>
              <a:t>d</a:t>
            </a:r>
            <a:r>
              <a:rPr lang="en-US" dirty="0" smtClean="0"/>
              <a:t>uctal </a:t>
            </a:r>
            <a:r>
              <a:rPr lang="en-US" dirty="0"/>
              <a:t>a</a:t>
            </a:r>
            <a:r>
              <a:rPr lang="en-US" dirty="0" smtClean="0"/>
              <a:t>denocarcinoma</a:t>
            </a:r>
            <a:r>
              <a:rPr lang="en-US" dirty="0"/>
              <a:t>: A </a:t>
            </a:r>
            <a:r>
              <a:rPr lang="en-US" dirty="0" smtClean="0"/>
              <a:t>randomized </a:t>
            </a:r>
            <a:r>
              <a:rPr lang="en-US" dirty="0"/>
              <a:t>p</a:t>
            </a:r>
            <a:r>
              <a:rPr lang="en-US" dirty="0" smtClean="0"/>
              <a:t>hase </a:t>
            </a:r>
            <a:r>
              <a:rPr lang="en-US" dirty="0"/>
              <a:t>2 </a:t>
            </a:r>
            <a:r>
              <a:rPr lang="en-US" dirty="0" smtClean="0"/>
              <a:t>study </a:t>
            </a:r>
            <a:r>
              <a:rPr lang="en-US" dirty="0"/>
              <a:t>in </a:t>
            </a:r>
            <a:r>
              <a:rPr lang="en-US" dirty="0" smtClean="0"/>
              <a:t>combination </a:t>
            </a:r>
            <a:r>
              <a:rPr lang="en-US" dirty="0"/>
              <a:t>w</a:t>
            </a:r>
            <a:r>
              <a:rPr lang="en-US" dirty="0" smtClean="0"/>
              <a:t>ith nab-paclitaxel/gemcitabine </a:t>
            </a:r>
            <a:r>
              <a:rPr lang="en-GB" dirty="0"/>
              <a:t>– </a:t>
            </a:r>
            <a:r>
              <a:rPr lang="en-GB" dirty="0" smtClean="0"/>
              <a:t>Sunil H, </a:t>
            </a:r>
            <a:r>
              <a:rPr lang="en-GB" dirty="0"/>
              <a:t>et al</a:t>
            </a:r>
          </a:p>
        </p:txBody>
      </p:sp>
      <p:sp>
        <p:nvSpPr>
          <p:cNvPr id="3" name="Content Placeholder 2"/>
          <p:cNvSpPr>
            <a:spLocks noGrp="1"/>
          </p:cNvSpPr>
          <p:nvPr>
            <p:ph idx="1"/>
          </p:nvPr>
        </p:nvSpPr>
        <p:spPr/>
        <p:txBody>
          <a:bodyPr/>
          <a:lstStyle/>
          <a:p>
            <a:pPr marL="0" indent="0">
              <a:buNone/>
            </a:pPr>
            <a:r>
              <a:rPr lang="en-GB" b="1" dirty="0" smtClean="0"/>
              <a:t>Study objective</a:t>
            </a:r>
          </a:p>
          <a:p>
            <a:pPr marL="285750" indent="-285750">
              <a:buFont typeface="Arial" panose="020B0604020202020204" pitchFamily="34" charset="0"/>
              <a:buChar char="•"/>
            </a:pPr>
            <a:r>
              <a:rPr lang="en-US" dirty="0"/>
              <a:t>To evaluate the efficacy and rate of </a:t>
            </a:r>
            <a:r>
              <a:rPr lang="en-US" dirty="0" smtClean="0"/>
              <a:t>TE events </a:t>
            </a:r>
            <a:r>
              <a:rPr lang="en-US" dirty="0"/>
              <a:t>in patients with untreated metastatic </a:t>
            </a:r>
            <a:r>
              <a:rPr lang="en-US" dirty="0" smtClean="0"/>
              <a:t>PDAC </a:t>
            </a:r>
            <a:r>
              <a:rPr lang="en-US" dirty="0"/>
              <a:t>treated with PAG or AG</a:t>
            </a:r>
          </a:p>
        </p:txBody>
      </p:sp>
      <p:sp>
        <p:nvSpPr>
          <p:cNvPr id="4" name="Text Placeholder 3"/>
          <p:cNvSpPr>
            <a:spLocks noGrp="1"/>
          </p:cNvSpPr>
          <p:nvPr>
            <p:ph type="body" sz="quarter" idx="10"/>
          </p:nvPr>
        </p:nvSpPr>
        <p:spPr/>
        <p:txBody>
          <a:bodyPr/>
          <a:lstStyle/>
          <a:p>
            <a:r>
              <a:rPr lang="en-GB" dirty="0" smtClean="0"/>
              <a:t>*1:1 in stage 1; 2:1 in stage 2 where patients at high risk of TE events had been excluded after the study was on hold</a:t>
            </a:r>
            <a:endParaRPr lang="en-GB" dirty="0"/>
          </a:p>
        </p:txBody>
      </p:sp>
      <p:sp>
        <p:nvSpPr>
          <p:cNvPr id="5" name="Text Placeholder 4"/>
          <p:cNvSpPr>
            <a:spLocks noGrp="1"/>
          </p:cNvSpPr>
          <p:nvPr>
            <p:ph type="body" sz="quarter" idx="11"/>
          </p:nvPr>
        </p:nvSpPr>
        <p:spPr/>
        <p:txBody>
          <a:bodyPr/>
          <a:lstStyle/>
          <a:p>
            <a:r>
              <a:rPr lang="en-GB" dirty="0" smtClean="0"/>
              <a:t>Sunil H, et </a:t>
            </a:r>
            <a:r>
              <a:rPr lang="en-GB" dirty="0"/>
              <a:t>al. Ann </a:t>
            </a:r>
            <a:r>
              <a:rPr lang="en-GB" dirty="0" err="1"/>
              <a:t>Oncol</a:t>
            </a:r>
            <a:r>
              <a:rPr lang="en-GB" dirty="0"/>
              <a:t> 2017; 28 (</a:t>
            </a:r>
            <a:r>
              <a:rPr lang="en-GB" dirty="0" err="1"/>
              <a:t>suppl</a:t>
            </a:r>
            <a:r>
              <a:rPr lang="en-GB" dirty="0"/>
              <a:t> 3): </a:t>
            </a:r>
            <a:r>
              <a:rPr lang="en-GB" dirty="0" err="1"/>
              <a:t>abstr</a:t>
            </a:r>
            <a:r>
              <a:rPr lang="en-GB" dirty="0"/>
              <a:t> O-</a:t>
            </a:r>
            <a:r>
              <a:rPr lang="en-GB" dirty="0" smtClean="0"/>
              <a:t>003</a:t>
            </a:r>
            <a:endParaRPr lang="en-GB" dirty="0"/>
          </a:p>
        </p:txBody>
      </p:sp>
      <p:sp>
        <p:nvSpPr>
          <p:cNvPr id="25" name="AutoShape 9"/>
          <p:cNvSpPr>
            <a:spLocks noChangeArrowheads="1"/>
          </p:cNvSpPr>
          <p:nvPr/>
        </p:nvSpPr>
        <p:spPr bwMode="auto">
          <a:xfrm>
            <a:off x="365124" y="2894748"/>
            <a:ext cx="3319690"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sz="1600" dirty="0" smtClean="0">
                <a:solidFill>
                  <a:schemeClr val="tx2"/>
                </a:solidFill>
              </a:rPr>
              <a:t>Stage IV PDAC</a:t>
            </a:r>
          </a:p>
          <a:p>
            <a:pPr marL="228600" indent="-228600" defTabSz="892175" eaLnBrk="0" hangingPunct="0">
              <a:spcAft>
                <a:spcPct val="30000"/>
              </a:spcAft>
              <a:buFont typeface="Arial" pitchFamily="34" charset="0"/>
              <a:buChar char="•"/>
            </a:pPr>
            <a:r>
              <a:rPr lang="en-GB" altLang="zh-CN" sz="1600" dirty="0" smtClean="0">
                <a:solidFill>
                  <a:schemeClr val="tx2"/>
                </a:solidFill>
                <a:ea typeface="SimSun" pitchFamily="2" charset="-122"/>
              </a:rPr>
              <a:t>KPS 70–100</a:t>
            </a:r>
          </a:p>
          <a:p>
            <a:pPr defTabSz="892175" eaLnBrk="0" hangingPunct="0">
              <a:spcAft>
                <a:spcPct val="30000"/>
              </a:spcAft>
            </a:pPr>
            <a:r>
              <a:rPr lang="en-GB" altLang="zh-CN" sz="1600" dirty="0" smtClean="0">
                <a:solidFill>
                  <a:schemeClr val="tx2"/>
                </a:solidFill>
                <a:ea typeface="SimSun" pitchFamily="2" charset="-122"/>
              </a:rPr>
              <a:t>(n=279)</a:t>
            </a:r>
            <a:endParaRPr lang="en-GB" altLang="zh-CN" sz="1600" dirty="0">
              <a:solidFill>
                <a:schemeClr val="tx2"/>
              </a:solidFill>
              <a:ea typeface="SimSun" pitchFamily="2" charset="-122"/>
            </a:endParaRPr>
          </a:p>
        </p:txBody>
      </p:sp>
      <p:sp>
        <p:nvSpPr>
          <p:cNvPr id="26" name="Oval 14"/>
          <p:cNvSpPr>
            <a:spLocks noChangeArrowheads="1"/>
          </p:cNvSpPr>
          <p:nvPr/>
        </p:nvSpPr>
        <p:spPr bwMode="auto">
          <a:xfrm>
            <a:off x="3941537" y="32507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endParaRPr lang="en-GB" altLang="zh-CN" sz="1600" b="1" dirty="0">
              <a:solidFill>
                <a:srgbClr val="043882"/>
              </a:solidFill>
              <a:ea typeface="SimSun" pitchFamily="2" charset="-122"/>
            </a:endParaRPr>
          </a:p>
        </p:txBody>
      </p:sp>
      <p:cxnSp>
        <p:nvCxnSpPr>
          <p:cNvPr id="27" name="AutoShape 15"/>
          <p:cNvCxnSpPr>
            <a:cxnSpLocks noChangeShapeType="1"/>
            <a:stCxn id="26" idx="0"/>
            <a:endCxn id="31" idx="1"/>
          </p:cNvCxnSpPr>
          <p:nvPr/>
        </p:nvCxnSpPr>
        <p:spPr bwMode="auto">
          <a:xfrm rot="5400000" flipH="1" flipV="1">
            <a:off x="4327690" y="2713155"/>
            <a:ext cx="443265" cy="631975"/>
          </a:xfrm>
          <a:prstGeom prst="bentConnector2">
            <a:avLst/>
          </a:prstGeom>
          <a:noFill/>
          <a:ln w="57150">
            <a:solidFill>
              <a:schemeClr val="bg2">
                <a:lumMod val="60000"/>
                <a:lumOff val="40000"/>
              </a:schemeClr>
            </a:solidFill>
            <a:round/>
            <a:headEnd/>
            <a:tailEnd type="triangle" w="med" len="med"/>
          </a:ln>
        </p:spPr>
      </p:cxnSp>
      <p:sp>
        <p:nvSpPr>
          <p:cNvPr id="28" name="AutoShape 12"/>
          <p:cNvSpPr>
            <a:spLocks noChangeArrowheads="1"/>
          </p:cNvSpPr>
          <p:nvPr/>
        </p:nvSpPr>
        <p:spPr bwMode="auto">
          <a:xfrm>
            <a:off x="8116435" y="254319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b="1" dirty="0" smtClean="0">
                <a:solidFill>
                  <a:srgbClr val="FFFFFF"/>
                </a:solidFill>
                <a:ea typeface="SimSun" pitchFamily="2" charset="-122"/>
              </a:rPr>
              <a:t>PD</a:t>
            </a:r>
            <a:endParaRPr lang="en-GB" altLang="zh-CN" sz="1600" b="1" dirty="0">
              <a:solidFill>
                <a:srgbClr val="FFFFFF"/>
              </a:solidFill>
              <a:ea typeface="SimSun" pitchFamily="2" charset="-122"/>
            </a:endParaRPr>
          </a:p>
        </p:txBody>
      </p:sp>
      <p:cxnSp>
        <p:nvCxnSpPr>
          <p:cNvPr id="29" name="AutoShape 19"/>
          <p:cNvCxnSpPr>
            <a:cxnSpLocks noChangeShapeType="1"/>
            <a:stCxn id="25" idx="3"/>
            <a:endCxn id="26" idx="2"/>
          </p:cNvCxnSpPr>
          <p:nvPr/>
        </p:nvCxnSpPr>
        <p:spPr bwMode="auto">
          <a:xfrm>
            <a:off x="3684814" y="3542874"/>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30" name="AutoShape 21"/>
          <p:cNvCxnSpPr>
            <a:cxnSpLocks noChangeShapeType="1"/>
          </p:cNvCxnSpPr>
          <p:nvPr/>
        </p:nvCxnSpPr>
        <p:spPr bwMode="auto">
          <a:xfrm>
            <a:off x="7543800" y="2792826"/>
            <a:ext cx="572635" cy="0"/>
          </a:xfrm>
          <a:prstGeom prst="straightConnector1">
            <a:avLst/>
          </a:prstGeom>
          <a:noFill/>
          <a:ln w="57150">
            <a:solidFill>
              <a:schemeClr val="bg2">
                <a:lumMod val="60000"/>
                <a:lumOff val="40000"/>
              </a:schemeClr>
            </a:solidFill>
            <a:round/>
            <a:headEnd/>
            <a:tailEnd type="triangle" w="med" len="med"/>
          </a:ln>
        </p:spPr>
      </p:cxnSp>
      <p:sp>
        <p:nvSpPr>
          <p:cNvPr id="31" name="AutoShape 8"/>
          <p:cNvSpPr>
            <a:spLocks noChangeArrowheads="1"/>
          </p:cNvSpPr>
          <p:nvPr/>
        </p:nvSpPr>
        <p:spPr bwMode="auto">
          <a:xfrm>
            <a:off x="4865310" y="2262217"/>
            <a:ext cx="2678490" cy="109058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b="1" dirty="0" smtClean="0">
                <a:solidFill>
                  <a:srgbClr val="FFFFFF"/>
                </a:solidFill>
                <a:ea typeface="SimSun" pitchFamily="2" charset="-122"/>
              </a:rPr>
              <a:t>PAG</a:t>
            </a:r>
            <a:r>
              <a:rPr lang="en-GB" altLang="zh-CN" sz="1600" dirty="0" smtClean="0">
                <a:solidFill>
                  <a:srgbClr val="FFFFFF"/>
                </a:solidFill>
                <a:ea typeface="SimSun" pitchFamily="2" charset="-122"/>
              </a:rPr>
              <a:t>: PEGPH20 +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nab-paclitaxel + gemcitabine q4w</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(n=166)</a:t>
            </a:r>
            <a:endParaRPr lang="en-GB" altLang="zh-CN" sz="1600" dirty="0">
              <a:solidFill>
                <a:srgbClr val="FFFFFF"/>
              </a:solidFill>
              <a:ea typeface="SimSun" pitchFamily="2" charset="-122"/>
            </a:endParaRPr>
          </a:p>
        </p:txBody>
      </p:sp>
      <p:cxnSp>
        <p:nvCxnSpPr>
          <p:cNvPr id="32" name="AutoShape 16"/>
          <p:cNvCxnSpPr>
            <a:cxnSpLocks noChangeShapeType="1"/>
            <a:stCxn id="26" idx="4"/>
            <a:endCxn id="35" idx="1"/>
          </p:cNvCxnSpPr>
          <p:nvPr/>
        </p:nvCxnSpPr>
        <p:spPr bwMode="auto">
          <a:xfrm rot="16200000" flipH="1">
            <a:off x="4316350" y="3751958"/>
            <a:ext cx="465945" cy="631975"/>
          </a:xfrm>
          <a:prstGeom prst="bentConnector2">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8116435" y="403659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b="1" dirty="0" smtClean="0">
                <a:solidFill>
                  <a:srgbClr val="FFFFFF"/>
                </a:solidFill>
                <a:ea typeface="SimSun" pitchFamily="2" charset="-122"/>
              </a:rPr>
              <a:t>PD</a:t>
            </a:r>
            <a:endParaRPr lang="en-GB" altLang="zh-CN" sz="1600" b="1" dirty="0">
              <a:solidFill>
                <a:srgbClr val="FFFFFF"/>
              </a:solidFill>
              <a:ea typeface="SimSun" pitchFamily="2" charset="-122"/>
            </a:endParaRPr>
          </a:p>
        </p:txBody>
      </p:sp>
      <p:cxnSp>
        <p:nvCxnSpPr>
          <p:cNvPr id="34" name="AutoShape 20"/>
          <p:cNvCxnSpPr>
            <a:cxnSpLocks noChangeShapeType="1"/>
            <a:stCxn id="35" idx="3"/>
            <a:endCxn id="33" idx="1"/>
          </p:cNvCxnSpPr>
          <p:nvPr/>
        </p:nvCxnSpPr>
        <p:spPr bwMode="auto">
          <a:xfrm flipV="1">
            <a:off x="7542220" y="4300918"/>
            <a:ext cx="574215" cy="1"/>
          </a:xfrm>
          <a:prstGeom prst="straightConnector1">
            <a:avLst/>
          </a:prstGeom>
          <a:noFill/>
          <a:ln w="57150">
            <a:solidFill>
              <a:schemeClr val="bg2">
                <a:lumMod val="60000"/>
                <a:lumOff val="40000"/>
              </a:schemeClr>
            </a:solidFill>
            <a:prstDash val="sysDot"/>
            <a:round/>
            <a:headEnd/>
            <a:tailEnd type="triangle" w="med" len="med"/>
          </a:ln>
        </p:spPr>
      </p:cxnSp>
      <p:sp>
        <p:nvSpPr>
          <p:cNvPr id="35" name="AutoShape 12"/>
          <p:cNvSpPr>
            <a:spLocks noChangeArrowheads="1"/>
          </p:cNvSpPr>
          <p:nvPr/>
        </p:nvSpPr>
        <p:spPr bwMode="auto">
          <a:xfrm>
            <a:off x="4865310" y="3755627"/>
            <a:ext cx="2676910" cy="109058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b="1" dirty="0" smtClean="0">
                <a:solidFill>
                  <a:srgbClr val="4D4D4D"/>
                </a:solidFill>
                <a:ea typeface="SimSun" pitchFamily="2" charset="-122"/>
              </a:rPr>
              <a:t>AG</a:t>
            </a:r>
            <a:r>
              <a:rPr lang="en-GB" altLang="zh-CN" sz="1600" dirty="0" smtClean="0">
                <a:solidFill>
                  <a:srgbClr val="4D4D4D"/>
                </a:solidFill>
                <a:ea typeface="SimSun" pitchFamily="2" charset="-122"/>
              </a:rPr>
              <a:t>: nab-paclitaxel </a:t>
            </a:r>
            <a:r>
              <a:rPr lang="en-GB" altLang="zh-CN" sz="1600" dirty="0">
                <a:solidFill>
                  <a:srgbClr val="4D4D4D"/>
                </a:solidFill>
                <a:ea typeface="SimSun" pitchFamily="2" charset="-122"/>
              </a:rPr>
              <a:t>+ </a:t>
            </a:r>
            <a:r>
              <a:rPr lang="en-GB" altLang="zh-CN" sz="1600" dirty="0" smtClean="0">
                <a:solidFill>
                  <a:srgbClr val="4D4D4D"/>
                </a:solidFill>
                <a:ea typeface="SimSun" pitchFamily="2" charset="-122"/>
              </a:rPr>
              <a:t>gemcitabine q4w </a:t>
            </a:r>
            <a:endParaRPr lang="en-GB" altLang="zh-CN" sz="1600" dirty="0">
              <a:solidFill>
                <a:srgbClr val="4D4D4D"/>
              </a:solidFill>
              <a:ea typeface="SimSun" pitchFamily="2" charset="-122"/>
            </a:endParaRPr>
          </a:p>
          <a:p>
            <a:pPr algn="ctr" defTabSz="892175" eaLnBrk="0" hangingPunct="0"/>
            <a:r>
              <a:rPr lang="en-GB" altLang="zh-CN" sz="1600" dirty="0" smtClean="0">
                <a:solidFill>
                  <a:srgbClr val="4D4D4D"/>
                </a:solidFill>
                <a:ea typeface="SimSun" pitchFamily="2" charset="-122"/>
              </a:rPr>
              <a:t>(n=113)</a:t>
            </a:r>
            <a:endParaRPr lang="en-GB" altLang="zh-CN" sz="1600" dirty="0">
              <a:solidFill>
                <a:srgbClr val="4D4D4D"/>
              </a:solidFill>
              <a:ea typeface="SimSun" pitchFamily="2" charset="-122"/>
            </a:endParaRPr>
          </a:p>
        </p:txBody>
      </p:sp>
      <p:cxnSp>
        <p:nvCxnSpPr>
          <p:cNvPr id="36" name="AutoShape 21"/>
          <p:cNvCxnSpPr>
            <a:cxnSpLocks noChangeShapeType="1"/>
            <a:stCxn id="31" idx="3"/>
            <a:endCxn id="28" idx="1"/>
          </p:cNvCxnSpPr>
          <p:nvPr/>
        </p:nvCxnSpPr>
        <p:spPr bwMode="auto">
          <a:xfrm>
            <a:off x="7543800" y="2807509"/>
            <a:ext cx="572635" cy="0"/>
          </a:xfrm>
          <a:prstGeom prst="straightConnector1">
            <a:avLst/>
          </a:prstGeom>
          <a:noFill/>
          <a:ln w="57150">
            <a:solidFill>
              <a:schemeClr val="bg2">
                <a:lumMod val="60000"/>
                <a:lumOff val="40000"/>
              </a:schemeClr>
            </a:solidFill>
            <a:round/>
            <a:headEnd/>
            <a:tailEnd type="triangle" w="med" len="med"/>
          </a:ln>
        </p:spPr>
      </p:cxnSp>
      <p:sp>
        <p:nvSpPr>
          <p:cNvPr id="37" name="Rectangle 9"/>
          <p:cNvSpPr txBox="1">
            <a:spLocks noChangeArrowheads="1"/>
          </p:cNvSpPr>
          <p:nvPr/>
        </p:nvSpPr>
        <p:spPr bwMode="auto">
          <a:xfrm>
            <a:off x="425129" y="5024227"/>
            <a:ext cx="4130676" cy="1128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CO-PRIMARY ENDPOINTS</a:t>
            </a:r>
          </a:p>
          <a:p>
            <a:r>
              <a:rPr lang="en-GB" kern="0" dirty="0" smtClean="0"/>
              <a:t>PFS, TE event rate</a:t>
            </a:r>
            <a:endParaRPr lang="en-GB" kern="0" dirty="0"/>
          </a:p>
        </p:txBody>
      </p:sp>
      <p:sp>
        <p:nvSpPr>
          <p:cNvPr id="38" name="Content Placeholder 26"/>
          <p:cNvSpPr txBox="1">
            <a:spLocks/>
          </p:cNvSpPr>
          <p:nvPr/>
        </p:nvSpPr>
        <p:spPr>
          <a:xfrm>
            <a:off x="4648200" y="5037112"/>
            <a:ext cx="4130675" cy="11153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PFS by HA level, ORR, OS</a:t>
            </a:r>
            <a:endParaRPr lang="en-GB" kern="0" dirty="0"/>
          </a:p>
        </p:txBody>
      </p:sp>
      <p:sp>
        <p:nvSpPr>
          <p:cNvPr id="6" name="Rectangle 5"/>
          <p:cNvSpPr/>
          <p:nvPr/>
        </p:nvSpPr>
        <p:spPr>
          <a:xfrm>
            <a:off x="6812874" y="6682988"/>
            <a:ext cx="271228" cy="276999"/>
          </a:xfrm>
          <a:prstGeom prst="rect">
            <a:avLst/>
          </a:prstGeom>
        </p:spPr>
        <p:txBody>
          <a:bodyPr wrap="none">
            <a:spAutoFit/>
          </a:bodyPr>
          <a:lstStyle/>
          <a:p>
            <a:r>
              <a:rPr lang="en-GB" sz="1200" kern="0" dirty="0">
                <a:solidFill>
                  <a:srgbClr val="4D4D4D"/>
                </a:solidFill>
                <a:latin typeface="Arial"/>
                <a:cs typeface="Arial"/>
              </a:rPr>
              <a:t>, </a:t>
            </a:r>
            <a:endParaRPr lang="en-GB" dirty="0"/>
          </a:p>
        </p:txBody>
      </p:sp>
    </p:spTree>
    <p:extLst>
      <p:ext uri="{BB962C8B-B14F-4D97-AF65-F5344CB8AC3E}">
        <p14:creationId xmlns:p14="http://schemas.microsoft.com/office/powerpoint/2010/main" xmlns="" val="2065203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ESDO Medical Oncology Slide Deck </a:t>
            </a:r>
            <a:br>
              <a:rPr lang="en-GB" dirty="0"/>
            </a:br>
            <a:r>
              <a:rPr lang="en-GB" b="0" dirty="0"/>
              <a:t>Editors 2017</a:t>
            </a:r>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BIOMARKERS</a:t>
              </a:r>
              <a:endParaRPr lang="en-GB" sz="1200" b="1" dirty="0">
                <a:solidFill>
                  <a:srgbClr val="043882"/>
                </a:solidFill>
              </a:endParaRPr>
            </a:p>
            <a:p>
              <a:pPr>
                <a:lnSpc>
                  <a:spcPct val="150000"/>
                </a:lnSpc>
                <a:spcAft>
                  <a:spcPts val="0"/>
                </a:spcAft>
                <a:tabLst>
                  <a:tab pos="2335213" algn="l"/>
                </a:tabLst>
              </a:pPr>
              <a:r>
                <a:rPr lang="en-GB" sz="1200" b="1" dirty="0">
                  <a:solidFill>
                    <a:srgbClr val="4D4D4D"/>
                  </a:solidFill>
                </a:rPr>
                <a:t>Prof Eric Van </a:t>
              </a:r>
              <a:r>
                <a:rPr lang="en-GB" sz="1200" b="1" dirty="0" err="1">
                  <a:solidFill>
                    <a:srgbClr val="4D4D4D"/>
                  </a:solidFill>
                </a:rPr>
                <a:t>Cutsem</a:t>
              </a:r>
              <a:r>
                <a:rPr lang="en-GB" sz="1200" b="1" dirty="0">
                  <a:solidFill>
                    <a:srgbClr val="4D4D4D"/>
                  </a:solidFill>
                </a:rPr>
                <a:t>	</a:t>
              </a:r>
              <a:r>
                <a:rPr lang="en-GB" sz="1200" dirty="0">
                  <a:solidFill>
                    <a:srgbClr val="4D4D4D"/>
                  </a:solidFill>
                </a:rPr>
                <a:t>Digestive Oncology, University Hospitals, Leuven, Belgium</a:t>
              </a:r>
            </a:p>
            <a:p>
              <a:pPr>
                <a:lnSpc>
                  <a:spcPct val="150000"/>
                </a:lnSpc>
                <a:spcAft>
                  <a:spcPts val="0"/>
                </a:spcAft>
                <a:tabLst>
                  <a:tab pos="2335213" algn="l"/>
                </a:tabLst>
              </a:pPr>
              <a:r>
                <a:rPr lang="en-GB" sz="1200" b="1" dirty="0">
                  <a:solidFill>
                    <a:srgbClr val="4D4D4D"/>
                  </a:solidFill>
                </a:rPr>
                <a:t>Prof Thomas </a:t>
              </a:r>
              <a:r>
                <a:rPr lang="en-GB" sz="1200" b="1" dirty="0" err="1">
                  <a:solidFill>
                    <a:srgbClr val="4D4D4D"/>
                  </a:solidFill>
                </a:rPr>
                <a:t>Seufferlein</a:t>
              </a:r>
              <a:r>
                <a:rPr lang="en-GB" sz="1200" b="1" dirty="0">
                  <a:solidFill>
                    <a:srgbClr val="4D4D4D"/>
                  </a:solidFill>
                </a:rPr>
                <a:t>	</a:t>
              </a:r>
              <a:r>
                <a:rPr lang="en-GB" sz="1200" dirty="0">
                  <a:solidFill>
                    <a:srgbClr val="4D4D4D"/>
                  </a:solidFill>
                </a:rPr>
                <a:t>Clinic of Internal Medicine I, University of Ulm, Ulm, Germany</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GASTRO-OESOPHAGEAL AND NEUROENDOCRINE TUMOURS </a:t>
              </a:r>
            </a:p>
            <a:p>
              <a:pPr>
                <a:lnSpc>
                  <a:spcPct val="150000"/>
                </a:lnSpc>
                <a:spcAft>
                  <a:spcPts val="0"/>
                </a:spcAft>
                <a:tabLst>
                  <a:tab pos="2335213" algn="l"/>
                </a:tabLst>
              </a:pPr>
              <a:r>
                <a:rPr lang="en-GB" sz="1200" b="1" dirty="0">
                  <a:solidFill>
                    <a:srgbClr val="4D4D4D"/>
                  </a:solidFill>
                </a:rPr>
                <a:t>Emeritus Prof Philippe </a:t>
              </a:r>
              <a:r>
                <a:rPr lang="en-GB" sz="1200" b="1" dirty="0" err="1">
                  <a:solidFill>
                    <a:srgbClr val="4D4D4D"/>
                  </a:solidFill>
                </a:rPr>
                <a:t>Rougier</a:t>
              </a:r>
              <a:r>
                <a:rPr lang="en-GB" sz="1200" b="1" dirty="0">
                  <a:solidFill>
                    <a:srgbClr val="4D4D4D"/>
                  </a:solidFill>
                </a:rPr>
                <a:t>	</a:t>
              </a:r>
              <a:r>
                <a:rPr lang="en-GB" sz="1200" dirty="0">
                  <a:solidFill>
                    <a:srgbClr val="4D4D4D"/>
                  </a:solidFill>
                </a:rPr>
                <a:t>University Hospital of Nantes, Nantes, France</a:t>
              </a:r>
            </a:p>
            <a:p>
              <a:pPr>
                <a:lnSpc>
                  <a:spcPct val="150000"/>
                </a:lnSpc>
                <a:spcAft>
                  <a:spcPts val="0"/>
                </a:spcAft>
                <a:tabLst>
                  <a:tab pos="2335213" algn="l"/>
                </a:tabLst>
              </a:pPr>
              <a:r>
                <a:rPr lang="en-GB" sz="1200" b="1" dirty="0">
                  <a:solidFill>
                    <a:srgbClr val="4D4D4D"/>
                  </a:solidFill>
                </a:rPr>
                <a:t>Prof </a:t>
              </a:r>
              <a:r>
                <a:rPr lang="en-GB" sz="1200" b="1" dirty="0" err="1">
                  <a:solidFill>
                    <a:srgbClr val="4D4D4D"/>
                  </a:solidFill>
                </a:rPr>
                <a:t>Côme</a:t>
              </a:r>
              <a:r>
                <a:rPr lang="en-GB" sz="1200" b="1" dirty="0">
                  <a:solidFill>
                    <a:srgbClr val="4D4D4D"/>
                  </a:solidFill>
                </a:rPr>
                <a:t> </a:t>
              </a:r>
              <a:r>
                <a:rPr lang="en-GB" sz="1200" b="1" dirty="0" err="1">
                  <a:solidFill>
                    <a:srgbClr val="4D4D4D"/>
                  </a:solidFill>
                </a:rPr>
                <a:t>Lepage</a:t>
              </a:r>
              <a:r>
                <a:rPr lang="en-GB" sz="1200" b="1" dirty="0">
                  <a:solidFill>
                    <a:srgbClr val="4D4D4D"/>
                  </a:solidFill>
                </a:rPr>
                <a:t>	</a:t>
              </a:r>
              <a:r>
                <a:rPr lang="en-GB" sz="1200" dirty="0">
                  <a:solidFill>
                    <a:srgbClr val="4D4D4D"/>
                  </a:solidFill>
                </a:rPr>
                <a:t>University Hospital &amp; INSERM, Dijon, France</a:t>
              </a: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a:solidFill>
                    <a:srgbClr val="043882"/>
                  </a:solidFill>
                </a:rPr>
                <a:t>PANCREATIC CANCER AND HEPATOBILIARY TUMOURS</a:t>
              </a:r>
            </a:p>
            <a:p>
              <a:pPr marL="0" indent="0" fontAlgn="auto">
                <a:lnSpc>
                  <a:spcPct val="150000"/>
                </a:lnSpc>
                <a:spcBef>
                  <a:spcPts val="0"/>
                </a:spcBef>
                <a:spcAft>
                  <a:spcPts val="0"/>
                </a:spcAft>
                <a:buClrTx/>
                <a:buSzTx/>
                <a:buFontTx/>
                <a:buNone/>
                <a:tabLst>
                  <a:tab pos="2335213" algn="l"/>
                </a:tabLst>
              </a:pPr>
              <a:r>
                <a:rPr lang="en-GB" sz="1200" b="1" dirty="0">
                  <a:solidFill>
                    <a:srgbClr val="4D4D4D"/>
                  </a:solidFill>
                </a:rPr>
                <a:t>Prof Jean-Luc Van </a:t>
              </a:r>
              <a:r>
                <a:rPr lang="en-GB" sz="1200" b="1" dirty="0" err="1">
                  <a:solidFill>
                    <a:srgbClr val="4D4D4D"/>
                  </a:solidFill>
                </a:rPr>
                <a:t>Laethem</a:t>
              </a:r>
              <a:r>
                <a:rPr lang="en-GB" sz="1200" b="1" dirty="0">
                  <a:solidFill>
                    <a:srgbClr val="4D4D4D"/>
                  </a:solidFill>
                </a:rPr>
                <a:t>	</a:t>
              </a:r>
              <a:r>
                <a:rPr lang="en-GB" sz="1200" dirty="0">
                  <a:solidFill>
                    <a:srgbClr val="4D4D4D"/>
                  </a:solidFill>
                </a:rPr>
                <a:t>Digestive Oncology, </a:t>
              </a:r>
              <a:r>
                <a:rPr lang="en-GB" sz="1200" dirty="0" err="1">
                  <a:solidFill>
                    <a:srgbClr val="4D4D4D"/>
                  </a:solidFill>
                </a:rPr>
                <a:t>Erasme</a:t>
              </a:r>
              <a:r>
                <a:rPr lang="en-GB" sz="1200" dirty="0">
                  <a:solidFill>
                    <a:srgbClr val="4D4D4D"/>
                  </a:solidFill>
                </a:rPr>
                <a:t> University Hospital, Brussels, Belgium</a:t>
              </a:r>
            </a:p>
            <a:p>
              <a:pPr marL="0" indent="0" fontAlgn="auto">
                <a:lnSpc>
                  <a:spcPct val="150000"/>
                </a:lnSpc>
                <a:spcBef>
                  <a:spcPts val="0"/>
                </a:spcBef>
                <a:spcAft>
                  <a:spcPts val="0"/>
                </a:spcAft>
                <a:buClrTx/>
                <a:buSzTx/>
                <a:buFontTx/>
                <a:buNone/>
                <a:tabLst>
                  <a:tab pos="2335213" algn="l"/>
                </a:tabLst>
              </a:pPr>
              <a:r>
                <a:rPr lang="en-GB" sz="1200" b="1" dirty="0">
                  <a:solidFill>
                    <a:srgbClr val="4D4D4D"/>
                  </a:solidFill>
                </a:rPr>
                <a:t>Prof Thomas </a:t>
              </a:r>
              <a:r>
                <a:rPr lang="en-GB" sz="1200" b="1" dirty="0" err="1">
                  <a:solidFill>
                    <a:srgbClr val="4D4D4D"/>
                  </a:solidFill>
                </a:rPr>
                <a:t>Seufferlein</a:t>
              </a:r>
              <a:r>
                <a:rPr lang="en-GB" sz="1200" b="1" dirty="0">
                  <a:solidFill>
                    <a:srgbClr val="4D4D4D"/>
                  </a:solidFill>
                </a:rPr>
                <a:t>	</a:t>
              </a:r>
              <a:r>
                <a:rPr lang="en-GB" sz="1200" dirty="0">
                  <a:solidFill>
                    <a:srgbClr val="4D4D4D"/>
                  </a:solidFill>
                </a:rPr>
                <a:t>Clinic of Internal Medicine I, University of Ulm, Ulm, Germany</a:t>
              </a: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COLORECTAL CANCERS</a:t>
              </a:r>
            </a:p>
            <a:p>
              <a:pPr>
                <a:lnSpc>
                  <a:spcPct val="150000"/>
                </a:lnSpc>
                <a:spcAft>
                  <a:spcPts val="0"/>
                </a:spcAft>
                <a:tabLst>
                  <a:tab pos="2335213" algn="l"/>
                </a:tabLst>
              </a:pPr>
              <a:r>
                <a:rPr lang="en-GB" sz="1200" b="1" dirty="0">
                  <a:solidFill>
                    <a:srgbClr val="4D4D4D"/>
                  </a:solidFill>
                </a:rPr>
                <a:t>Prof Eric Van </a:t>
              </a:r>
              <a:r>
                <a:rPr lang="en-GB" sz="1200" b="1" dirty="0" err="1">
                  <a:solidFill>
                    <a:srgbClr val="4D4D4D"/>
                  </a:solidFill>
                </a:rPr>
                <a:t>Cutsem</a:t>
              </a:r>
              <a:r>
                <a:rPr lang="en-GB" sz="1200" b="1" dirty="0">
                  <a:solidFill>
                    <a:srgbClr val="4D4D4D"/>
                  </a:solidFill>
                </a:rPr>
                <a:t>	</a:t>
              </a:r>
              <a:r>
                <a:rPr lang="en-GB" sz="1200" dirty="0">
                  <a:solidFill>
                    <a:srgbClr val="4D4D4D"/>
                  </a:solidFill>
                </a:rPr>
                <a:t>Digestive Oncology, University Hospitals, Leuven, Belgium</a:t>
              </a:r>
            </a:p>
            <a:p>
              <a:pPr>
                <a:lnSpc>
                  <a:spcPct val="150000"/>
                </a:lnSpc>
                <a:spcAft>
                  <a:spcPts val="0"/>
                </a:spcAft>
                <a:tabLst>
                  <a:tab pos="2335213" algn="l"/>
                </a:tabLst>
              </a:pPr>
              <a:r>
                <a:rPr lang="en-GB" sz="1200" b="1" dirty="0">
                  <a:solidFill>
                    <a:srgbClr val="4D4D4D"/>
                  </a:solidFill>
                </a:rPr>
                <a:t>Prof Wolff </a:t>
              </a:r>
              <a:r>
                <a:rPr lang="en-GB" sz="1200" b="1" dirty="0" err="1">
                  <a:solidFill>
                    <a:srgbClr val="4D4D4D"/>
                  </a:solidFill>
                </a:rPr>
                <a:t>Schmiegel</a:t>
              </a:r>
              <a:r>
                <a:rPr lang="en-GB" sz="1200" dirty="0">
                  <a:solidFill>
                    <a:srgbClr val="4D4D4D"/>
                  </a:solidFill>
                </a:rPr>
                <a:t> 	Department of Medicine, Ruhr University, Bochum, Germany</a:t>
              </a:r>
            </a:p>
            <a:p>
              <a:pPr>
                <a:lnSpc>
                  <a:spcPct val="150000"/>
                </a:lnSpc>
                <a:spcAft>
                  <a:spcPts val="0"/>
                </a:spcAft>
                <a:tabLst>
                  <a:tab pos="2335213" algn="l"/>
                </a:tabLst>
              </a:pPr>
              <a:r>
                <a:rPr lang="en-GB" sz="1200" b="1" dirty="0">
                  <a:solidFill>
                    <a:srgbClr val="4D4D4D"/>
                  </a:solidFill>
                </a:rPr>
                <a:t>Prof Thomas </a:t>
              </a:r>
              <a:r>
                <a:rPr lang="en-GB" sz="1200" b="1" dirty="0" err="1">
                  <a:solidFill>
                    <a:srgbClr val="4D4D4D"/>
                  </a:solidFill>
                </a:rPr>
                <a:t>Gruenberger</a:t>
              </a:r>
              <a:r>
                <a:rPr lang="en-GB" sz="1200" b="1" dirty="0">
                  <a:solidFill>
                    <a:srgbClr val="4D4D4D"/>
                  </a:solidFill>
                </a:rPr>
                <a:t>	</a:t>
              </a:r>
              <a:r>
                <a:rPr lang="en-GB" sz="1200" dirty="0">
                  <a:solidFill>
                    <a:srgbClr val="4D4D4D"/>
                  </a:solidFill>
                </a:rPr>
                <a:t>Department of Surgery I, Rudolf Foundation Clinic, Vienna, Austria</a:t>
              </a:r>
              <a:endParaRPr lang="en-US" sz="1200" dirty="0">
                <a:solidFill>
                  <a:srgbClr val="4D4D4D"/>
                </a:solidFill>
              </a:endParaRP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xmlns=""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xmlns="" val="3016924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O-003: </a:t>
            </a:r>
            <a:r>
              <a:rPr lang="en-US" dirty="0"/>
              <a:t>PEGPH20 improves PFS in patients with metastatic pancreatic ductal adenocarcinoma: A randomized phase 2 study in combination with nab-paclitaxel/gemcitabine </a:t>
            </a:r>
            <a:r>
              <a:rPr lang="en-GB" dirty="0"/>
              <a:t>– Sunil H, et al</a:t>
            </a:r>
            <a:endParaRPr lang="en-GB" sz="1800" dirty="0"/>
          </a:p>
        </p:txBody>
      </p:sp>
      <p:sp>
        <p:nvSpPr>
          <p:cNvPr id="3" name="Content Placeholder 2"/>
          <p:cNvSpPr>
            <a:spLocks noGrp="1"/>
          </p:cNvSpPr>
          <p:nvPr>
            <p:ph idx="1"/>
          </p:nvPr>
        </p:nvSpPr>
        <p:spPr>
          <a:xfrm>
            <a:off x="365124" y="1254035"/>
            <a:ext cx="8413751" cy="498565"/>
          </a:xfrm>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a:t>Sunil H, et al. Ann </a:t>
            </a:r>
            <a:r>
              <a:rPr lang="en-GB" dirty="0" err="1"/>
              <a:t>Oncol</a:t>
            </a:r>
            <a:r>
              <a:rPr lang="en-GB" dirty="0"/>
              <a:t> 2017; 28 (</a:t>
            </a:r>
            <a:r>
              <a:rPr lang="en-GB" dirty="0" err="1"/>
              <a:t>suppl</a:t>
            </a:r>
            <a:r>
              <a:rPr lang="en-GB" dirty="0"/>
              <a:t> 3): </a:t>
            </a:r>
            <a:r>
              <a:rPr lang="en-GB" dirty="0" err="1"/>
              <a:t>abstr</a:t>
            </a:r>
            <a:r>
              <a:rPr lang="en-GB" dirty="0"/>
              <a:t> O-003</a:t>
            </a:r>
          </a:p>
        </p:txBody>
      </p:sp>
      <p:sp>
        <p:nvSpPr>
          <p:cNvPr id="6" name="TextBox 5"/>
          <p:cNvSpPr txBox="1"/>
          <p:nvPr/>
        </p:nvSpPr>
        <p:spPr>
          <a:xfrm>
            <a:off x="2635099" y="1510338"/>
            <a:ext cx="3896835" cy="338554"/>
          </a:xfrm>
          <a:prstGeom prst="rect">
            <a:avLst/>
          </a:prstGeom>
          <a:noFill/>
        </p:spPr>
        <p:txBody>
          <a:bodyPr wrap="square" rtlCol="0">
            <a:spAutoFit/>
          </a:bodyPr>
          <a:lstStyle/>
          <a:p>
            <a:pPr algn="ctr"/>
            <a:r>
              <a:rPr lang="en-GB" sz="1600" b="1" dirty="0">
                <a:solidFill>
                  <a:srgbClr val="4D4D4D"/>
                </a:solidFill>
              </a:rPr>
              <a:t>PFS </a:t>
            </a:r>
            <a:r>
              <a:rPr lang="en-GB" sz="1600" b="1" dirty="0" smtClean="0">
                <a:solidFill>
                  <a:srgbClr val="4D4D4D"/>
                </a:solidFill>
              </a:rPr>
              <a:t>(combined </a:t>
            </a:r>
            <a:r>
              <a:rPr lang="en-GB" sz="1600" b="1" dirty="0">
                <a:solidFill>
                  <a:srgbClr val="4D4D4D"/>
                </a:solidFill>
              </a:rPr>
              <a:t>stages 1 and 2)</a:t>
            </a:r>
          </a:p>
        </p:txBody>
      </p:sp>
      <p:sp>
        <p:nvSpPr>
          <p:cNvPr id="7" name="Rectangle 6">
            <a:extLst>
              <a:ext uri="{FF2B5EF4-FFF2-40B4-BE49-F238E27FC236}">
                <a16:creationId xmlns="" xmlns:a16="http://schemas.microsoft.com/office/drawing/2014/main" id="{40267F3A-9606-40E3-A05D-E43E606EF85B}"/>
              </a:ext>
            </a:extLst>
          </p:cNvPr>
          <p:cNvSpPr/>
          <p:nvPr/>
        </p:nvSpPr>
        <p:spPr>
          <a:xfrm>
            <a:off x="361950" y="5617504"/>
            <a:ext cx="8280152" cy="738664"/>
          </a:xfrm>
          <a:prstGeom prst="rect">
            <a:avLst/>
          </a:prstGeom>
        </p:spPr>
        <p:txBody>
          <a:bodyPr wrap="none">
            <a:spAutoFit/>
          </a:bodyPr>
          <a:lstStyle/>
          <a:p>
            <a:pPr lvl="0">
              <a:tabLst>
                <a:tab pos="1081088" algn="ctr"/>
                <a:tab pos="1852613" algn="ctr"/>
                <a:tab pos="2609850" algn="ctr"/>
                <a:tab pos="3376613" algn="ctr"/>
                <a:tab pos="4143375" algn="ctr"/>
                <a:tab pos="4910138" algn="ctr"/>
                <a:tab pos="5676900" algn="ctr"/>
                <a:tab pos="6438900" algn="ctr"/>
                <a:tab pos="7200900" algn="ctr"/>
                <a:tab pos="7967663" algn="ctr"/>
              </a:tabLst>
            </a:pPr>
            <a:r>
              <a:rPr lang="en-GB" sz="1400" dirty="0" smtClean="0"/>
              <a:t>No. at risk</a:t>
            </a:r>
            <a:endParaRPr lang="en-GB" sz="1400" dirty="0"/>
          </a:p>
          <a:p>
            <a:pPr lvl="0">
              <a:tabLst>
                <a:tab pos="1081088" algn="ctr"/>
                <a:tab pos="1852613" algn="ctr"/>
                <a:tab pos="2609850" algn="ctr"/>
                <a:tab pos="3376613" algn="ctr"/>
                <a:tab pos="4143375" algn="ctr"/>
                <a:tab pos="4910138" algn="ctr"/>
                <a:tab pos="5676900" algn="ctr"/>
                <a:tab pos="6438900" algn="ctr"/>
                <a:tab pos="7200900" algn="ctr"/>
                <a:tab pos="7967663" algn="ctr"/>
              </a:tabLst>
            </a:pPr>
            <a:r>
              <a:rPr lang="en-GB" sz="1400" dirty="0"/>
              <a:t>PAG	166	101	79	55	36	22	9	7	1	0</a:t>
            </a:r>
          </a:p>
          <a:p>
            <a:pPr lvl="0">
              <a:tabLst>
                <a:tab pos="1081088" algn="ctr"/>
                <a:tab pos="1852613" algn="ctr"/>
                <a:tab pos="2609850" algn="ctr"/>
                <a:tab pos="3376613" algn="ctr"/>
                <a:tab pos="4143375" algn="ctr"/>
                <a:tab pos="4910138" algn="ctr"/>
                <a:tab pos="5676900" algn="ctr"/>
                <a:tab pos="6438900" algn="ctr"/>
                <a:tab pos="7200900" algn="ctr"/>
                <a:tab pos="7967663" algn="ctr"/>
              </a:tabLst>
            </a:pPr>
            <a:r>
              <a:rPr lang="en-GB" sz="1400" dirty="0"/>
              <a:t>AG	113	62	42	26	9	4	2	0	0	0</a:t>
            </a:r>
          </a:p>
        </p:txBody>
      </p:sp>
      <p:graphicFrame>
        <p:nvGraphicFramePr>
          <p:cNvPr id="8" name="Table 7">
            <a:extLst>
              <a:ext uri="{FF2B5EF4-FFF2-40B4-BE49-F238E27FC236}">
                <a16:creationId xmlns="" xmlns:a16="http://schemas.microsoft.com/office/drawing/2014/main" id="{BAFD2A17-4299-4501-BFE0-1F45C3F55E33}"/>
              </a:ext>
            </a:extLst>
          </p:cNvPr>
          <p:cNvGraphicFramePr>
            <a:graphicFrameLocks noGrp="1"/>
          </p:cNvGraphicFramePr>
          <p:nvPr>
            <p:extLst>
              <p:ext uri="{D42A27DB-BD31-4B8C-83A1-F6EECF244321}">
                <p14:modId xmlns:p14="http://schemas.microsoft.com/office/powerpoint/2010/main" xmlns="" val="1850853994"/>
              </p:ext>
            </p:extLst>
          </p:nvPr>
        </p:nvGraphicFramePr>
        <p:xfrm>
          <a:off x="4954588" y="1972965"/>
          <a:ext cx="3571875" cy="1524000"/>
        </p:xfrm>
        <a:graphic>
          <a:graphicData uri="http://schemas.openxmlformats.org/drawingml/2006/table">
            <a:tbl>
              <a:tblPr firstRow="1" bandRow="1">
                <a:tableStyleId>{69012ECD-51FC-41F1-AA8D-1B2483CD663E}</a:tableStyleId>
              </a:tblPr>
              <a:tblGrid>
                <a:gridCol w="1590675">
                  <a:extLst>
                    <a:ext uri="{9D8B030D-6E8A-4147-A177-3AD203B41FA5}">
                      <a16:colId xmlns="" xmlns:a16="http://schemas.microsoft.com/office/drawing/2014/main" val="3881632773"/>
                    </a:ext>
                  </a:extLst>
                </a:gridCol>
                <a:gridCol w="990600">
                  <a:extLst>
                    <a:ext uri="{9D8B030D-6E8A-4147-A177-3AD203B41FA5}">
                      <a16:colId xmlns="" xmlns:a16="http://schemas.microsoft.com/office/drawing/2014/main" val="3319020293"/>
                    </a:ext>
                  </a:extLst>
                </a:gridCol>
                <a:gridCol w="990600">
                  <a:extLst>
                    <a:ext uri="{9D8B030D-6E8A-4147-A177-3AD203B41FA5}">
                      <a16:colId xmlns="" xmlns:a16="http://schemas.microsoft.com/office/drawing/2014/main" val="4165733627"/>
                    </a:ext>
                  </a:extLst>
                </a:gridCol>
              </a:tblGrid>
              <a:tr h="369974">
                <a:tc>
                  <a:txBody>
                    <a:bodyPr/>
                    <a:lstStyle/>
                    <a:p>
                      <a:pPr>
                        <a:lnSpc>
                          <a:spcPts val="1400"/>
                        </a:lnSpc>
                      </a:pPr>
                      <a:endParaRPr lang="en-GB" sz="1400" dirty="0">
                        <a:solidFill>
                          <a:schemeClr val="tx1"/>
                        </a:solidFill>
                      </a:endParaRP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lang="en-GB" sz="1400" dirty="0">
                          <a:solidFill>
                            <a:schemeClr val="tx2"/>
                          </a:solidFill>
                        </a:rPr>
                        <a:t>PAG</a:t>
                      </a:r>
                    </a:p>
                    <a:p>
                      <a:pPr algn="ctr">
                        <a:lnSpc>
                          <a:spcPts val="1400"/>
                        </a:lnSpc>
                      </a:pPr>
                      <a:r>
                        <a:rPr lang="en-GB" sz="1400" dirty="0">
                          <a:solidFill>
                            <a:schemeClr val="tx2"/>
                          </a:solidFill>
                        </a:rPr>
                        <a:t>(n=166)</a:t>
                      </a:r>
                    </a:p>
                  </a:txBody>
                  <a:tcPr marL="0" marR="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ts val="1400"/>
                        </a:lnSpc>
                      </a:pPr>
                      <a:r>
                        <a:rPr lang="en-GB" sz="1400" dirty="0">
                          <a:solidFill>
                            <a:schemeClr val="tx2"/>
                          </a:solidFill>
                        </a:rPr>
                        <a:t>AG</a:t>
                      </a:r>
                    </a:p>
                    <a:p>
                      <a:pPr algn="ctr">
                        <a:lnSpc>
                          <a:spcPts val="1400"/>
                        </a:lnSpc>
                      </a:pPr>
                      <a:r>
                        <a:rPr lang="en-GB" sz="1400" dirty="0">
                          <a:solidFill>
                            <a:schemeClr val="tx2"/>
                          </a:solidFill>
                        </a:rPr>
                        <a:t>(n=113)</a:t>
                      </a: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4041767265"/>
                  </a:ext>
                </a:extLst>
              </a:tr>
              <a:tr h="220738">
                <a:tc>
                  <a:txBody>
                    <a:bodyPr/>
                    <a:lstStyle/>
                    <a:p>
                      <a:pPr>
                        <a:lnSpc>
                          <a:spcPts val="1400"/>
                        </a:lnSpc>
                      </a:pPr>
                      <a:r>
                        <a:rPr lang="en-GB" sz="1400" dirty="0">
                          <a:solidFill>
                            <a:schemeClr val="tx1"/>
                          </a:solidFill>
                        </a:rPr>
                        <a:t>Events</a:t>
                      </a: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a:solidFill>
                            <a:schemeClr val="tx1"/>
                          </a:solidFill>
                        </a:rPr>
                        <a:t>102</a:t>
                      </a:r>
                    </a:p>
                  </a:txBody>
                  <a:tcPr marL="0" marR="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a:solidFill>
                            <a:schemeClr val="tx1"/>
                          </a:solidFill>
                        </a:rPr>
                        <a:t>67</a:t>
                      </a: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778705868"/>
                  </a:ext>
                </a:extLst>
              </a:tr>
              <a:tr h="220738">
                <a:tc>
                  <a:txBody>
                    <a:bodyPr/>
                    <a:lstStyle/>
                    <a:p>
                      <a:pPr>
                        <a:lnSpc>
                          <a:spcPts val="1400"/>
                        </a:lnSpc>
                      </a:pPr>
                      <a:r>
                        <a:rPr lang="en-GB" sz="1400" dirty="0" err="1" smtClean="0">
                          <a:solidFill>
                            <a:schemeClr val="tx1"/>
                          </a:solidFill>
                        </a:rPr>
                        <a:t>mPFS</a:t>
                      </a:r>
                      <a:r>
                        <a:rPr lang="en-GB" sz="1400" dirty="0">
                          <a:solidFill>
                            <a:schemeClr val="tx1"/>
                          </a:solidFill>
                        </a:rPr>
                        <a:t>, </a:t>
                      </a:r>
                      <a:r>
                        <a:rPr lang="en-GB" sz="1400" dirty="0" smtClean="0">
                          <a:solidFill>
                            <a:schemeClr val="tx1"/>
                          </a:solidFill>
                        </a:rPr>
                        <a:t>months</a:t>
                      </a:r>
                      <a:endParaRPr lang="en-GB" sz="1400" dirty="0">
                        <a:solidFill>
                          <a:schemeClr val="tx1"/>
                        </a:solidFill>
                      </a:endParaRP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a:solidFill>
                            <a:schemeClr val="tx1"/>
                          </a:solidFill>
                        </a:rPr>
                        <a:t>6.0</a:t>
                      </a: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a:solidFill>
                            <a:schemeClr val="tx1"/>
                          </a:solidFill>
                        </a:rPr>
                        <a:t>5.3</a:t>
                      </a:r>
                    </a:p>
                  </a:txBody>
                  <a:tcPr marL="0" marR="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4029650153"/>
                  </a:ext>
                </a:extLst>
              </a:tr>
              <a:tr h="220738">
                <a:tc>
                  <a:txBody>
                    <a:bodyPr/>
                    <a:lstStyle/>
                    <a:p>
                      <a:pPr>
                        <a:lnSpc>
                          <a:spcPts val="1400"/>
                        </a:lnSpc>
                      </a:pPr>
                      <a:r>
                        <a:rPr lang="en-GB" sz="1400" dirty="0">
                          <a:solidFill>
                            <a:schemeClr val="tx1"/>
                          </a:solidFill>
                        </a:rPr>
                        <a:t>HR (</a:t>
                      </a:r>
                      <a:r>
                        <a:rPr lang="en-GB" sz="1400" dirty="0" smtClean="0">
                          <a:solidFill>
                            <a:schemeClr val="tx1"/>
                          </a:solidFill>
                        </a:rPr>
                        <a:t>95%CI</a:t>
                      </a:r>
                      <a:r>
                        <a:rPr lang="en-GB" sz="1400" dirty="0">
                          <a:solidFill>
                            <a:schemeClr val="tx1"/>
                          </a:solidFill>
                        </a:rPr>
                        <a:t>)</a:t>
                      </a: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gridSpan="2">
                  <a:txBody>
                    <a:bodyPr/>
                    <a:lstStyle/>
                    <a:p>
                      <a:pPr algn="ctr">
                        <a:lnSpc>
                          <a:spcPts val="1400"/>
                        </a:lnSpc>
                      </a:pPr>
                      <a:r>
                        <a:rPr lang="en-GB" sz="1400" dirty="0">
                          <a:solidFill>
                            <a:schemeClr val="tx1"/>
                          </a:solidFill>
                        </a:rPr>
                        <a:t>0.73 (</a:t>
                      </a:r>
                      <a:r>
                        <a:rPr lang="en-GB" sz="1400" dirty="0" smtClean="0">
                          <a:solidFill>
                            <a:schemeClr val="tx1"/>
                          </a:solidFill>
                        </a:rPr>
                        <a:t>0.53,</a:t>
                      </a:r>
                      <a:r>
                        <a:rPr lang="en-GB" sz="1400" baseline="0" dirty="0" smtClean="0">
                          <a:solidFill>
                            <a:schemeClr val="tx1"/>
                          </a:solidFill>
                        </a:rPr>
                        <a:t> </a:t>
                      </a:r>
                      <a:r>
                        <a:rPr lang="en-GB" sz="1400" dirty="0" smtClean="0">
                          <a:solidFill>
                            <a:schemeClr val="tx1"/>
                          </a:solidFill>
                        </a:rPr>
                        <a:t>0.99</a:t>
                      </a:r>
                      <a:r>
                        <a:rPr lang="en-GB" sz="1400" dirty="0">
                          <a:solidFill>
                            <a:schemeClr val="tx1"/>
                          </a:solidFill>
                        </a:rPr>
                        <a:t>)</a:t>
                      </a: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pPr algn="ctr"/>
                      <a:endParaRPr lang="en-GB"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3470652836"/>
                  </a:ext>
                </a:extLst>
              </a:tr>
              <a:tr h="220738">
                <a:tc>
                  <a:txBody>
                    <a:bodyPr/>
                    <a:lstStyle/>
                    <a:p>
                      <a:pPr>
                        <a:lnSpc>
                          <a:spcPts val="1400"/>
                        </a:lnSpc>
                      </a:pPr>
                      <a:r>
                        <a:rPr lang="en-GB" sz="1400" i="0" dirty="0" smtClean="0">
                          <a:solidFill>
                            <a:schemeClr val="tx1"/>
                          </a:solidFill>
                        </a:rPr>
                        <a:t>p</a:t>
                      </a:r>
                      <a:r>
                        <a:rPr lang="en-GB" sz="1400" i="1" dirty="0" smtClean="0">
                          <a:solidFill>
                            <a:schemeClr val="tx1"/>
                          </a:solidFill>
                        </a:rPr>
                        <a:t>-</a:t>
                      </a:r>
                      <a:r>
                        <a:rPr lang="en-GB" sz="1400" dirty="0" smtClean="0">
                          <a:solidFill>
                            <a:schemeClr val="tx1"/>
                          </a:solidFill>
                        </a:rPr>
                        <a:t>value</a:t>
                      </a:r>
                      <a:endParaRPr lang="en-GB" sz="1400" dirty="0">
                        <a:solidFill>
                          <a:schemeClr val="tx1"/>
                        </a:solidFill>
                      </a:endParaRPr>
                    </a:p>
                  </a:txBody>
                  <a:tcPr marL="0" marR="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ts val="1400"/>
                        </a:lnSpc>
                      </a:pPr>
                      <a:r>
                        <a:rPr lang="en-GB" sz="1400" dirty="0">
                          <a:solidFill>
                            <a:schemeClr val="tx1"/>
                          </a:solidFill>
                        </a:rPr>
                        <a:t>0.045</a:t>
                      </a:r>
                    </a:p>
                  </a:txBody>
                  <a:tcPr marL="0" marR="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2806912274"/>
                  </a:ext>
                </a:extLst>
              </a:tr>
            </a:tbl>
          </a:graphicData>
        </a:graphic>
      </p:graphicFrame>
      <p:grpSp>
        <p:nvGrpSpPr>
          <p:cNvPr id="9" name="Group 8">
            <a:extLst>
              <a:ext uri="{FF2B5EF4-FFF2-40B4-BE49-F238E27FC236}">
                <a16:creationId xmlns="" xmlns:a16="http://schemas.microsoft.com/office/drawing/2014/main" id="{64CA0C42-8974-4BBF-899A-108B8BDF30C4}"/>
              </a:ext>
            </a:extLst>
          </p:cNvPr>
          <p:cNvGrpSpPr/>
          <p:nvPr/>
        </p:nvGrpSpPr>
        <p:grpSpPr>
          <a:xfrm>
            <a:off x="361950" y="1848892"/>
            <a:ext cx="8344272" cy="3982673"/>
            <a:chOff x="361950" y="1848892"/>
            <a:chExt cx="8344272" cy="3982673"/>
          </a:xfrm>
        </p:grpSpPr>
        <p:sp>
          <p:nvSpPr>
            <p:cNvPr id="10" name="Rectangle 9">
              <a:extLst>
                <a:ext uri="{FF2B5EF4-FFF2-40B4-BE49-F238E27FC236}">
                  <a16:creationId xmlns="" xmlns:a16="http://schemas.microsoft.com/office/drawing/2014/main" id="{CA05A32F-2181-4AB8-84DF-08CFC5688762}"/>
                </a:ext>
              </a:extLst>
            </p:cNvPr>
            <p:cNvSpPr/>
            <p:nvPr/>
          </p:nvSpPr>
          <p:spPr>
            <a:xfrm>
              <a:off x="361950" y="5182894"/>
              <a:ext cx="8344272" cy="338554"/>
            </a:xfrm>
            <a:prstGeom prst="rect">
              <a:avLst/>
            </a:prstGeom>
          </p:spPr>
          <p:txBody>
            <a:bodyPr wrap="none">
              <a:spAutoFit/>
            </a:bodyPr>
            <a:lstStyle/>
            <a:p>
              <a:pPr>
                <a:tabLst>
                  <a:tab pos="1081088" algn="ctr"/>
                  <a:tab pos="1852613" algn="ctr"/>
                  <a:tab pos="2609850" algn="ctr"/>
                  <a:tab pos="3376613" algn="ctr"/>
                  <a:tab pos="4143375" algn="ctr"/>
                  <a:tab pos="4910138" algn="ctr"/>
                  <a:tab pos="5676900" algn="ctr"/>
                  <a:tab pos="6438900" algn="ctr"/>
                  <a:tab pos="7200900" algn="ctr"/>
                  <a:tab pos="7967663" algn="ctr"/>
                </a:tabLst>
              </a:pPr>
              <a:r>
                <a:rPr lang="en-GB" sz="1600" dirty="0"/>
                <a:t>	0	2	4	6	8	10	12	14	16	18</a:t>
              </a:r>
            </a:p>
          </p:txBody>
        </p:sp>
        <p:sp>
          <p:nvSpPr>
            <p:cNvPr id="11" name="TextBox 10">
              <a:extLst>
                <a:ext uri="{FF2B5EF4-FFF2-40B4-BE49-F238E27FC236}">
                  <a16:creationId xmlns="" xmlns:a16="http://schemas.microsoft.com/office/drawing/2014/main" id="{B0AF66B2-D1F9-4CF3-842E-A431A1DEE81E}"/>
                </a:ext>
              </a:extLst>
            </p:cNvPr>
            <p:cNvSpPr txBox="1"/>
            <p:nvPr/>
          </p:nvSpPr>
          <p:spPr>
            <a:xfrm>
              <a:off x="918807" y="1848892"/>
              <a:ext cx="526106" cy="3570208"/>
            </a:xfrm>
            <a:prstGeom prst="rect">
              <a:avLst/>
            </a:prstGeom>
            <a:noFill/>
          </p:spPr>
          <p:txBody>
            <a:bodyPr wrap="none" rtlCol="0">
              <a:spAutoFit/>
            </a:bodyPr>
            <a:lstStyle/>
            <a:p>
              <a:pPr algn="r">
                <a:spcAft>
                  <a:spcPts val="500"/>
                </a:spcAft>
              </a:pPr>
              <a:r>
                <a:rPr lang="en-GB" sz="1600" dirty="0">
                  <a:latin typeface="Arial" panose="020B0604020202020204" pitchFamily="34" charset="0"/>
                  <a:cs typeface="Arial" panose="020B0604020202020204" pitchFamily="34" charset="0"/>
                </a:rPr>
                <a:t>100</a:t>
              </a:r>
            </a:p>
            <a:p>
              <a:pPr algn="r">
                <a:spcAft>
                  <a:spcPts val="500"/>
                </a:spcAft>
              </a:pPr>
              <a:endParaRPr lang="en-GB" sz="1600" dirty="0">
                <a:latin typeface="Arial" panose="020B0604020202020204" pitchFamily="34" charset="0"/>
                <a:cs typeface="Arial" panose="020B0604020202020204" pitchFamily="34" charset="0"/>
              </a:endParaRPr>
            </a:p>
            <a:p>
              <a:pPr algn="r">
                <a:spcAft>
                  <a:spcPts val="500"/>
                </a:spcAft>
              </a:pPr>
              <a:r>
                <a:rPr lang="en-GB" sz="1600" dirty="0">
                  <a:latin typeface="Arial" panose="020B0604020202020204" pitchFamily="34" charset="0"/>
                  <a:cs typeface="Arial" panose="020B0604020202020204" pitchFamily="34" charset="0"/>
                </a:rPr>
                <a:t>80</a:t>
              </a:r>
            </a:p>
            <a:p>
              <a:pPr algn="r">
                <a:spcAft>
                  <a:spcPts val="500"/>
                </a:spcAft>
              </a:pPr>
              <a:endParaRPr lang="en-GB" sz="1600" dirty="0">
                <a:latin typeface="Arial" panose="020B0604020202020204" pitchFamily="34" charset="0"/>
                <a:cs typeface="Arial" panose="020B0604020202020204" pitchFamily="34" charset="0"/>
              </a:endParaRPr>
            </a:p>
            <a:p>
              <a:pPr algn="r">
                <a:spcAft>
                  <a:spcPts val="500"/>
                </a:spcAft>
              </a:pPr>
              <a:r>
                <a:rPr lang="en-GB" sz="1600" dirty="0">
                  <a:latin typeface="Arial" panose="020B0604020202020204" pitchFamily="34" charset="0"/>
                  <a:cs typeface="Arial" panose="020B0604020202020204" pitchFamily="34" charset="0"/>
                </a:rPr>
                <a:t>60</a:t>
              </a:r>
            </a:p>
            <a:p>
              <a:pPr algn="r">
                <a:spcAft>
                  <a:spcPts val="500"/>
                </a:spcAft>
              </a:pPr>
              <a:endParaRPr lang="en-GB" sz="1600" dirty="0">
                <a:latin typeface="Arial" panose="020B0604020202020204" pitchFamily="34" charset="0"/>
                <a:cs typeface="Arial" panose="020B0604020202020204" pitchFamily="34" charset="0"/>
              </a:endParaRPr>
            </a:p>
            <a:p>
              <a:pPr algn="r">
                <a:spcAft>
                  <a:spcPts val="500"/>
                </a:spcAft>
              </a:pPr>
              <a:r>
                <a:rPr lang="en-GB" sz="1600" dirty="0">
                  <a:latin typeface="Arial" panose="020B0604020202020204" pitchFamily="34" charset="0"/>
                  <a:cs typeface="Arial" panose="020B0604020202020204" pitchFamily="34" charset="0"/>
                </a:rPr>
                <a:t>40</a:t>
              </a:r>
            </a:p>
            <a:p>
              <a:pPr algn="r">
                <a:spcAft>
                  <a:spcPts val="500"/>
                </a:spcAft>
              </a:pPr>
              <a:endParaRPr lang="en-GB" sz="1600" dirty="0">
                <a:latin typeface="Arial" panose="020B0604020202020204" pitchFamily="34" charset="0"/>
                <a:cs typeface="Arial" panose="020B0604020202020204" pitchFamily="34" charset="0"/>
              </a:endParaRPr>
            </a:p>
            <a:p>
              <a:pPr algn="r">
                <a:spcAft>
                  <a:spcPts val="500"/>
                </a:spcAft>
              </a:pPr>
              <a:r>
                <a:rPr lang="en-GB" sz="1600" dirty="0">
                  <a:latin typeface="Arial" panose="020B0604020202020204" pitchFamily="34" charset="0"/>
                  <a:cs typeface="Arial" panose="020B0604020202020204" pitchFamily="34" charset="0"/>
                </a:rPr>
                <a:t>20</a:t>
              </a:r>
            </a:p>
            <a:p>
              <a:pPr algn="r">
                <a:spcAft>
                  <a:spcPts val="500"/>
                </a:spcAft>
              </a:pPr>
              <a:endParaRPr lang="en-GB" sz="1600" dirty="0">
                <a:latin typeface="Arial" panose="020B0604020202020204" pitchFamily="34" charset="0"/>
                <a:cs typeface="Arial" panose="020B0604020202020204" pitchFamily="34" charset="0"/>
              </a:endParaRPr>
            </a:p>
            <a:p>
              <a:pPr algn="r">
                <a:spcAft>
                  <a:spcPts val="500"/>
                </a:spcAft>
              </a:pPr>
              <a:r>
                <a:rPr lang="en-GB" sz="1600" dirty="0">
                  <a:latin typeface="Arial" panose="020B0604020202020204" pitchFamily="34" charset="0"/>
                  <a:cs typeface="Arial" panose="020B0604020202020204" pitchFamily="34" charset="0"/>
                </a:rPr>
                <a:t>0</a:t>
              </a:r>
            </a:p>
          </p:txBody>
        </p:sp>
        <p:sp>
          <p:nvSpPr>
            <p:cNvPr id="12" name="TextBox 11">
              <a:extLst>
                <a:ext uri="{FF2B5EF4-FFF2-40B4-BE49-F238E27FC236}">
                  <a16:creationId xmlns="" xmlns:a16="http://schemas.microsoft.com/office/drawing/2014/main" id="{C9A54FFE-C95A-47B3-BEDB-21AD777A1430}"/>
                </a:ext>
              </a:extLst>
            </p:cNvPr>
            <p:cNvSpPr txBox="1"/>
            <p:nvPr/>
          </p:nvSpPr>
          <p:spPr>
            <a:xfrm rot="16200000">
              <a:off x="-553530" y="3271506"/>
              <a:ext cx="2490790" cy="584775"/>
            </a:xfrm>
            <a:prstGeom prst="rect">
              <a:avLst/>
            </a:prstGeom>
            <a:noFill/>
          </p:spPr>
          <p:txBody>
            <a:bodyPr wrap="square" rtlCol="0">
              <a:spAutoFit/>
            </a:bodyPr>
            <a:lstStyle/>
            <a:p>
              <a:pPr algn="ctr"/>
              <a:r>
                <a:rPr lang="en-GB" sz="1600" dirty="0" smtClean="0">
                  <a:latin typeface="Arial" panose="020B0604020202020204" pitchFamily="34" charset="0"/>
                  <a:cs typeface="Arial" panose="020B0604020202020204" pitchFamily="34" charset="0"/>
                </a:rPr>
                <a:t>Kaplan-Meier </a:t>
              </a:r>
              <a:r>
                <a:rPr lang="en-GB" sz="1600" dirty="0">
                  <a:latin typeface="Arial" panose="020B0604020202020204" pitchFamily="34" charset="0"/>
                  <a:cs typeface="Arial" panose="020B0604020202020204" pitchFamily="34" charset="0"/>
                </a:rPr>
                <a:t>estimate </a:t>
              </a:r>
              <a:r>
                <a:rPr lang="en-GB" sz="1600" dirty="0" smtClean="0">
                  <a:latin typeface="Arial" panose="020B0604020202020204" pitchFamily="34" charset="0"/>
                  <a:cs typeface="Arial" panose="020B0604020202020204" pitchFamily="34" charset="0"/>
                </a:rPr>
                <a:t>of PFS, %</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 xmlns:a16="http://schemas.microsoft.com/office/drawing/2014/main" id="{64A84FA2-D95C-47CE-973C-FA3AC238DDEE}"/>
                </a:ext>
              </a:extLst>
            </p:cNvPr>
            <p:cNvSpPr txBox="1"/>
            <p:nvPr/>
          </p:nvSpPr>
          <p:spPr>
            <a:xfrm>
              <a:off x="3849473" y="5493011"/>
              <a:ext cx="2295821" cy="338554"/>
            </a:xfrm>
            <a:prstGeom prst="rect">
              <a:avLst/>
            </a:prstGeom>
            <a:noFill/>
          </p:spPr>
          <p:txBody>
            <a:bodyPr wrap="none" rtlCol="0">
              <a:spAutoFit/>
            </a:bodyPr>
            <a:lstStyle/>
            <a:p>
              <a:pPr algn="ctr"/>
              <a:r>
                <a:rPr lang="en-GB" sz="1600" dirty="0"/>
                <a:t>Study </a:t>
              </a:r>
              <a:r>
                <a:rPr lang="en-GB" sz="1600" dirty="0" smtClean="0"/>
                <a:t>duration, months</a:t>
              </a:r>
              <a:endParaRPr lang="en-GB" sz="1600" dirty="0"/>
            </a:p>
          </p:txBody>
        </p:sp>
        <p:grpSp>
          <p:nvGrpSpPr>
            <p:cNvPr id="14" name="Group 13">
              <a:extLst>
                <a:ext uri="{FF2B5EF4-FFF2-40B4-BE49-F238E27FC236}">
                  <a16:creationId xmlns="" xmlns:a16="http://schemas.microsoft.com/office/drawing/2014/main" id="{3283948F-3A20-4272-82EF-B231FD28AC07}"/>
                </a:ext>
              </a:extLst>
            </p:cNvPr>
            <p:cNvGrpSpPr/>
            <p:nvPr/>
          </p:nvGrpSpPr>
          <p:grpSpPr>
            <a:xfrm>
              <a:off x="1443038" y="2018092"/>
              <a:ext cx="6983413" cy="3168650"/>
              <a:chOff x="1443038" y="2159000"/>
              <a:chExt cx="6983413" cy="3168650"/>
            </a:xfrm>
          </p:grpSpPr>
          <p:sp>
            <p:nvSpPr>
              <p:cNvPr id="197" name="Freeform 5">
                <a:extLst>
                  <a:ext uri="{FF2B5EF4-FFF2-40B4-BE49-F238E27FC236}">
                    <a16:creationId xmlns="" xmlns:a16="http://schemas.microsoft.com/office/drawing/2014/main" id="{3603672E-0EB7-47AB-9693-61CEE4D003C6}"/>
                  </a:ext>
                </a:extLst>
              </p:cNvPr>
              <p:cNvSpPr>
                <a:spLocks/>
              </p:cNvSpPr>
              <p:nvPr/>
            </p:nvSpPr>
            <p:spPr bwMode="auto">
              <a:xfrm>
                <a:off x="1538288" y="2159000"/>
                <a:ext cx="6888163" cy="3076575"/>
              </a:xfrm>
              <a:custGeom>
                <a:avLst/>
                <a:gdLst>
                  <a:gd name="T0" fmla="*/ 0 w 4339"/>
                  <a:gd name="T1" fmla="*/ 0 h 1938"/>
                  <a:gd name="T2" fmla="*/ 0 w 4339"/>
                  <a:gd name="T3" fmla="*/ 1938 h 1938"/>
                  <a:gd name="T4" fmla="*/ 4339 w 4339"/>
                  <a:gd name="T5" fmla="*/ 1938 h 1938"/>
                </a:gdLst>
                <a:ahLst/>
                <a:cxnLst>
                  <a:cxn ang="0">
                    <a:pos x="T0" y="T1"/>
                  </a:cxn>
                  <a:cxn ang="0">
                    <a:pos x="T2" y="T3"/>
                  </a:cxn>
                  <a:cxn ang="0">
                    <a:pos x="T4" y="T5"/>
                  </a:cxn>
                </a:cxnLst>
                <a:rect l="0" t="0" r="r" b="b"/>
                <a:pathLst>
                  <a:path w="4339" h="1938">
                    <a:moveTo>
                      <a:pt x="0" y="0"/>
                    </a:moveTo>
                    <a:lnTo>
                      <a:pt x="0" y="1938"/>
                    </a:lnTo>
                    <a:lnTo>
                      <a:pt x="4339" y="1938"/>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6">
                <a:extLst>
                  <a:ext uri="{FF2B5EF4-FFF2-40B4-BE49-F238E27FC236}">
                    <a16:creationId xmlns="" xmlns:a16="http://schemas.microsoft.com/office/drawing/2014/main" id="{838EFDB9-18E4-4563-AC6B-94B4DE3F23AF}"/>
                  </a:ext>
                </a:extLst>
              </p:cNvPr>
              <p:cNvSpPr>
                <a:spLocks noChangeShapeType="1"/>
              </p:cNvSpPr>
              <p:nvPr/>
            </p:nvSpPr>
            <p:spPr bwMode="auto">
              <a:xfrm>
                <a:off x="1446213" y="215900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7">
                <a:extLst>
                  <a:ext uri="{FF2B5EF4-FFF2-40B4-BE49-F238E27FC236}">
                    <a16:creationId xmlns="" xmlns:a16="http://schemas.microsoft.com/office/drawing/2014/main" id="{BFD347C0-2A0A-4D43-8AB1-16092671D5A2}"/>
                  </a:ext>
                </a:extLst>
              </p:cNvPr>
              <p:cNvSpPr>
                <a:spLocks noChangeShapeType="1"/>
              </p:cNvSpPr>
              <p:nvPr/>
            </p:nvSpPr>
            <p:spPr bwMode="auto">
              <a:xfrm>
                <a:off x="1446213" y="277495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8">
                <a:extLst>
                  <a:ext uri="{FF2B5EF4-FFF2-40B4-BE49-F238E27FC236}">
                    <a16:creationId xmlns="" xmlns:a16="http://schemas.microsoft.com/office/drawing/2014/main" id="{62307CF1-06CA-4429-89C6-4BDDC8C7D73A}"/>
                  </a:ext>
                </a:extLst>
              </p:cNvPr>
              <p:cNvSpPr>
                <a:spLocks noChangeShapeType="1"/>
              </p:cNvSpPr>
              <p:nvPr/>
            </p:nvSpPr>
            <p:spPr bwMode="auto">
              <a:xfrm>
                <a:off x="1446213" y="400685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9">
                <a:extLst>
                  <a:ext uri="{FF2B5EF4-FFF2-40B4-BE49-F238E27FC236}">
                    <a16:creationId xmlns="" xmlns:a16="http://schemas.microsoft.com/office/drawing/2014/main" id="{8A58E64F-7323-4DA7-8A1C-74DDA85BBFEF}"/>
                  </a:ext>
                </a:extLst>
              </p:cNvPr>
              <p:cNvSpPr>
                <a:spLocks noChangeShapeType="1"/>
              </p:cNvSpPr>
              <p:nvPr/>
            </p:nvSpPr>
            <p:spPr bwMode="auto">
              <a:xfrm>
                <a:off x="1446213" y="46196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0">
                <a:extLst>
                  <a:ext uri="{FF2B5EF4-FFF2-40B4-BE49-F238E27FC236}">
                    <a16:creationId xmlns="" xmlns:a16="http://schemas.microsoft.com/office/drawing/2014/main" id="{ADFFC802-07F1-4104-B945-F296577F13AA}"/>
                  </a:ext>
                </a:extLst>
              </p:cNvPr>
              <p:cNvSpPr>
                <a:spLocks noChangeShapeType="1"/>
              </p:cNvSpPr>
              <p:nvPr/>
            </p:nvSpPr>
            <p:spPr bwMode="auto">
              <a:xfrm>
                <a:off x="1446213" y="523557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1">
                <a:extLst>
                  <a:ext uri="{FF2B5EF4-FFF2-40B4-BE49-F238E27FC236}">
                    <a16:creationId xmlns="" xmlns:a16="http://schemas.microsoft.com/office/drawing/2014/main" id="{D3326516-1263-4AC2-A822-4D5DB67912B7}"/>
                  </a:ext>
                </a:extLst>
              </p:cNvPr>
              <p:cNvSpPr>
                <a:spLocks noChangeShapeType="1"/>
              </p:cNvSpPr>
              <p:nvPr/>
            </p:nvSpPr>
            <p:spPr bwMode="auto">
              <a:xfrm>
                <a:off x="1446213" y="339090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2">
                <a:extLst>
                  <a:ext uri="{FF2B5EF4-FFF2-40B4-BE49-F238E27FC236}">
                    <a16:creationId xmlns="" xmlns:a16="http://schemas.microsoft.com/office/drawing/2014/main" id="{99C3C2CB-07EC-4147-9262-076F527CF5D5}"/>
                  </a:ext>
                </a:extLst>
              </p:cNvPr>
              <p:cNvSpPr>
                <a:spLocks noChangeShapeType="1"/>
              </p:cNvSpPr>
              <p:nvPr/>
            </p:nvSpPr>
            <p:spPr bwMode="auto">
              <a:xfrm>
                <a:off x="1443038" y="246697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3">
                <a:extLst>
                  <a:ext uri="{FF2B5EF4-FFF2-40B4-BE49-F238E27FC236}">
                    <a16:creationId xmlns="" xmlns:a16="http://schemas.microsoft.com/office/drawing/2014/main" id="{79DBDC80-BE49-4E36-9E27-89C9240000F4}"/>
                  </a:ext>
                </a:extLst>
              </p:cNvPr>
              <p:cNvSpPr>
                <a:spLocks noChangeShapeType="1"/>
              </p:cNvSpPr>
              <p:nvPr/>
            </p:nvSpPr>
            <p:spPr bwMode="auto">
              <a:xfrm>
                <a:off x="1443038" y="30829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4">
                <a:extLst>
                  <a:ext uri="{FF2B5EF4-FFF2-40B4-BE49-F238E27FC236}">
                    <a16:creationId xmlns="" xmlns:a16="http://schemas.microsoft.com/office/drawing/2014/main" id="{ED55B9E1-A56C-4FA0-9D65-33E83D3F509E}"/>
                  </a:ext>
                </a:extLst>
              </p:cNvPr>
              <p:cNvSpPr>
                <a:spLocks noChangeShapeType="1"/>
              </p:cNvSpPr>
              <p:nvPr/>
            </p:nvSpPr>
            <p:spPr bwMode="auto">
              <a:xfrm>
                <a:off x="1443038" y="43148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5">
                <a:extLst>
                  <a:ext uri="{FF2B5EF4-FFF2-40B4-BE49-F238E27FC236}">
                    <a16:creationId xmlns="" xmlns:a16="http://schemas.microsoft.com/office/drawing/2014/main" id="{F93B5CA1-BD2A-423C-B918-D4FF7E042138}"/>
                  </a:ext>
                </a:extLst>
              </p:cNvPr>
              <p:cNvSpPr>
                <a:spLocks noChangeShapeType="1"/>
              </p:cNvSpPr>
              <p:nvPr/>
            </p:nvSpPr>
            <p:spPr bwMode="auto">
              <a:xfrm>
                <a:off x="1443038" y="492760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6">
                <a:extLst>
                  <a:ext uri="{FF2B5EF4-FFF2-40B4-BE49-F238E27FC236}">
                    <a16:creationId xmlns="" xmlns:a16="http://schemas.microsoft.com/office/drawing/2014/main" id="{F17374C3-1C38-478E-9BB1-3414E76EA3E9}"/>
                  </a:ext>
                </a:extLst>
              </p:cNvPr>
              <p:cNvSpPr>
                <a:spLocks noChangeShapeType="1"/>
              </p:cNvSpPr>
              <p:nvPr/>
            </p:nvSpPr>
            <p:spPr bwMode="auto">
              <a:xfrm>
                <a:off x="1443038" y="369887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7">
                <a:extLst>
                  <a:ext uri="{FF2B5EF4-FFF2-40B4-BE49-F238E27FC236}">
                    <a16:creationId xmlns="" xmlns:a16="http://schemas.microsoft.com/office/drawing/2014/main" id="{C3A2C6D3-1C51-49A6-8DEA-44406F6460AE}"/>
                  </a:ext>
                </a:extLst>
              </p:cNvPr>
              <p:cNvSpPr>
                <a:spLocks noChangeShapeType="1"/>
              </p:cNvSpPr>
              <p:nvPr/>
            </p:nvSpPr>
            <p:spPr bwMode="auto">
              <a:xfrm>
                <a:off x="5365751"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8">
                <a:extLst>
                  <a:ext uri="{FF2B5EF4-FFF2-40B4-BE49-F238E27FC236}">
                    <a16:creationId xmlns="" xmlns:a16="http://schemas.microsoft.com/office/drawing/2014/main" id="{A5692736-C0C1-44FE-AD82-07F53909E783}"/>
                  </a:ext>
                </a:extLst>
              </p:cNvPr>
              <p:cNvSpPr>
                <a:spLocks noChangeShapeType="1"/>
              </p:cNvSpPr>
              <p:nvPr/>
            </p:nvSpPr>
            <p:spPr bwMode="auto">
              <a:xfrm>
                <a:off x="4600576"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9">
                <a:extLst>
                  <a:ext uri="{FF2B5EF4-FFF2-40B4-BE49-F238E27FC236}">
                    <a16:creationId xmlns="" xmlns:a16="http://schemas.microsoft.com/office/drawing/2014/main" id="{EDC192F5-2E8D-4950-96CB-661E383DFCC1}"/>
                  </a:ext>
                </a:extLst>
              </p:cNvPr>
              <p:cNvSpPr>
                <a:spLocks noChangeShapeType="1"/>
              </p:cNvSpPr>
              <p:nvPr/>
            </p:nvSpPr>
            <p:spPr bwMode="auto">
              <a:xfrm>
                <a:off x="3068638"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20">
                <a:extLst>
                  <a:ext uri="{FF2B5EF4-FFF2-40B4-BE49-F238E27FC236}">
                    <a16:creationId xmlns="" xmlns:a16="http://schemas.microsoft.com/office/drawing/2014/main" id="{6B33B880-10C2-4351-8EFF-11F249E421C0}"/>
                  </a:ext>
                </a:extLst>
              </p:cNvPr>
              <p:cNvSpPr>
                <a:spLocks noChangeShapeType="1"/>
              </p:cNvSpPr>
              <p:nvPr/>
            </p:nvSpPr>
            <p:spPr bwMode="auto">
              <a:xfrm>
                <a:off x="2303463"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21">
                <a:extLst>
                  <a:ext uri="{FF2B5EF4-FFF2-40B4-BE49-F238E27FC236}">
                    <a16:creationId xmlns="" xmlns:a16="http://schemas.microsoft.com/office/drawing/2014/main" id="{AFEC87D8-CCA4-4C1F-BD9A-5D7F3575CF25}"/>
                  </a:ext>
                </a:extLst>
              </p:cNvPr>
              <p:cNvSpPr>
                <a:spLocks noChangeShapeType="1"/>
              </p:cNvSpPr>
              <p:nvPr/>
            </p:nvSpPr>
            <p:spPr bwMode="auto">
              <a:xfrm>
                <a:off x="1538288"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22">
                <a:extLst>
                  <a:ext uri="{FF2B5EF4-FFF2-40B4-BE49-F238E27FC236}">
                    <a16:creationId xmlns="" xmlns:a16="http://schemas.microsoft.com/office/drawing/2014/main" id="{695CA169-C427-4E05-A9E1-E87C03F4214A}"/>
                  </a:ext>
                </a:extLst>
              </p:cNvPr>
              <p:cNvSpPr>
                <a:spLocks noChangeShapeType="1"/>
              </p:cNvSpPr>
              <p:nvPr/>
            </p:nvSpPr>
            <p:spPr bwMode="auto">
              <a:xfrm>
                <a:off x="3832226"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23">
                <a:extLst>
                  <a:ext uri="{FF2B5EF4-FFF2-40B4-BE49-F238E27FC236}">
                    <a16:creationId xmlns="" xmlns:a16="http://schemas.microsoft.com/office/drawing/2014/main" id="{8F80E14C-96E5-47A4-A34B-575D7A640A5B}"/>
                  </a:ext>
                </a:extLst>
              </p:cNvPr>
              <p:cNvSpPr>
                <a:spLocks noChangeShapeType="1"/>
              </p:cNvSpPr>
              <p:nvPr/>
            </p:nvSpPr>
            <p:spPr bwMode="auto">
              <a:xfrm>
                <a:off x="8426451"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24">
                <a:extLst>
                  <a:ext uri="{FF2B5EF4-FFF2-40B4-BE49-F238E27FC236}">
                    <a16:creationId xmlns="" xmlns:a16="http://schemas.microsoft.com/office/drawing/2014/main" id="{4F40EF94-A8A1-4E1E-B1F5-9C5C69FBC784}"/>
                  </a:ext>
                </a:extLst>
              </p:cNvPr>
              <p:cNvSpPr>
                <a:spLocks noChangeShapeType="1"/>
              </p:cNvSpPr>
              <p:nvPr/>
            </p:nvSpPr>
            <p:spPr bwMode="auto">
              <a:xfrm>
                <a:off x="6894513"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25">
                <a:extLst>
                  <a:ext uri="{FF2B5EF4-FFF2-40B4-BE49-F238E27FC236}">
                    <a16:creationId xmlns="" xmlns:a16="http://schemas.microsoft.com/office/drawing/2014/main" id="{2ECD3D93-4F68-4EE9-8BC7-E75626A70E91}"/>
                  </a:ext>
                </a:extLst>
              </p:cNvPr>
              <p:cNvSpPr>
                <a:spLocks noChangeShapeType="1"/>
              </p:cNvSpPr>
              <p:nvPr/>
            </p:nvSpPr>
            <p:spPr bwMode="auto">
              <a:xfrm>
                <a:off x="6129338"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26">
                <a:extLst>
                  <a:ext uri="{FF2B5EF4-FFF2-40B4-BE49-F238E27FC236}">
                    <a16:creationId xmlns="" xmlns:a16="http://schemas.microsoft.com/office/drawing/2014/main" id="{4E5CD7E7-C994-4960-B0BD-5637668915C9}"/>
                  </a:ext>
                </a:extLst>
              </p:cNvPr>
              <p:cNvSpPr>
                <a:spLocks noChangeShapeType="1"/>
              </p:cNvSpPr>
              <p:nvPr/>
            </p:nvSpPr>
            <p:spPr bwMode="auto">
              <a:xfrm>
                <a:off x="7659688"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5" name="Line 27">
              <a:extLst>
                <a:ext uri="{FF2B5EF4-FFF2-40B4-BE49-F238E27FC236}">
                  <a16:creationId xmlns="" xmlns:a16="http://schemas.microsoft.com/office/drawing/2014/main" id="{E2ED76B3-DAB3-4C22-9810-125E53AC0EE0}"/>
                </a:ext>
              </a:extLst>
            </p:cNvPr>
            <p:cNvSpPr>
              <a:spLocks noChangeShapeType="1"/>
            </p:cNvSpPr>
            <p:nvPr/>
          </p:nvSpPr>
          <p:spPr bwMode="auto">
            <a:xfrm>
              <a:off x="1535113" y="3557967"/>
              <a:ext cx="6891338" cy="0"/>
            </a:xfrm>
            <a:prstGeom prst="line">
              <a:avLst/>
            </a:prstGeom>
            <a:solidFill>
              <a:schemeClr val="accent1"/>
            </a:solidFill>
            <a:ln w="19050" cap="flat">
              <a:solidFill>
                <a:srgbClr val="000000"/>
              </a:solidFill>
              <a:prstDash val="sysDash"/>
              <a:miter lim="800000"/>
              <a:headEnd/>
              <a:tailEnd/>
            </a:ln>
            <a:extLst/>
          </p:spPr>
          <p:txBody>
            <a:bodyPr vert="horz" wrap="square" lIns="91440" tIns="45720" rIns="91440" bIns="45720" numCol="1" anchor="t" anchorCtr="0" compatLnSpc="1">
              <a:prstTxWarp prst="textNoShape">
                <a:avLst/>
              </a:prstTxWarp>
            </a:bodyPr>
            <a:lstStyle/>
            <a:p>
              <a:endParaRPr lang="en-GB"/>
            </a:p>
          </p:txBody>
        </p:sp>
        <p:grpSp>
          <p:nvGrpSpPr>
            <p:cNvPr id="16" name="Group 15">
              <a:extLst>
                <a:ext uri="{FF2B5EF4-FFF2-40B4-BE49-F238E27FC236}">
                  <a16:creationId xmlns="" xmlns:a16="http://schemas.microsoft.com/office/drawing/2014/main" id="{EBD4880B-466D-4791-AE0C-B7308B3154BF}"/>
                </a:ext>
              </a:extLst>
            </p:cNvPr>
            <p:cNvGrpSpPr/>
            <p:nvPr/>
          </p:nvGrpSpPr>
          <p:grpSpPr>
            <a:xfrm>
              <a:off x="1737208" y="4394974"/>
              <a:ext cx="861621" cy="584775"/>
              <a:chOff x="2743200" y="4641850"/>
              <a:chExt cx="861621" cy="584775"/>
            </a:xfrm>
          </p:grpSpPr>
          <p:sp>
            <p:nvSpPr>
              <p:cNvPr id="194" name="TextBox 193">
                <a:extLst>
                  <a:ext uri="{FF2B5EF4-FFF2-40B4-BE49-F238E27FC236}">
                    <a16:creationId xmlns="" xmlns:a16="http://schemas.microsoft.com/office/drawing/2014/main" id="{648D4427-5A3B-4EFC-980A-DBC7E066043C}"/>
                  </a:ext>
                </a:extLst>
              </p:cNvPr>
              <p:cNvSpPr txBox="1"/>
              <p:nvPr/>
            </p:nvSpPr>
            <p:spPr>
              <a:xfrm>
                <a:off x="3002605" y="4641850"/>
                <a:ext cx="602216" cy="584775"/>
              </a:xfrm>
              <a:prstGeom prst="rect">
                <a:avLst/>
              </a:prstGeom>
              <a:noFill/>
            </p:spPr>
            <p:txBody>
              <a:bodyPr wrap="none" rtlCol="0">
                <a:spAutoFit/>
              </a:bodyPr>
              <a:lstStyle/>
              <a:p>
                <a:r>
                  <a:rPr lang="en-GB" sz="1600" dirty="0"/>
                  <a:t>PAG</a:t>
                </a:r>
              </a:p>
              <a:p>
                <a:r>
                  <a:rPr lang="en-GB" sz="1600" dirty="0"/>
                  <a:t>AG</a:t>
                </a:r>
              </a:p>
            </p:txBody>
          </p:sp>
          <p:cxnSp>
            <p:nvCxnSpPr>
              <p:cNvPr id="195" name="Straight Connector 194">
                <a:extLst>
                  <a:ext uri="{FF2B5EF4-FFF2-40B4-BE49-F238E27FC236}">
                    <a16:creationId xmlns="" xmlns:a16="http://schemas.microsoft.com/office/drawing/2014/main" id="{9D6A322E-7512-4B99-B0D1-8D744DF5C4FD}"/>
                  </a:ext>
                </a:extLst>
              </p:cNvPr>
              <p:cNvCxnSpPr>
                <a:cxnSpLocks/>
              </p:cNvCxnSpPr>
              <p:nvPr/>
            </p:nvCxnSpPr>
            <p:spPr>
              <a:xfrm>
                <a:off x="2743200" y="4814743"/>
                <a:ext cx="259405" cy="1"/>
              </a:xfrm>
              <a:prstGeom prst="line">
                <a:avLst/>
              </a:prstGeom>
              <a:solidFill>
                <a:schemeClr val="accent1"/>
              </a:solid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 xmlns:a16="http://schemas.microsoft.com/office/drawing/2014/main" id="{4521192B-FA8C-4154-B89E-61A1311CF927}"/>
                  </a:ext>
                </a:extLst>
              </p:cNvPr>
              <p:cNvCxnSpPr/>
              <p:nvPr/>
            </p:nvCxnSpPr>
            <p:spPr>
              <a:xfrm>
                <a:off x="2743200" y="5044527"/>
                <a:ext cx="259405" cy="1"/>
              </a:xfrm>
              <a:prstGeom prst="line">
                <a:avLst/>
              </a:prstGeom>
              <a:solidFill>
                <a:schemeClr val="accent1"/>
              </a:solidFill>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 xmlns:a16="http://schemas.microsoft.com/office/drawing/2014/main" id="{EE3D1FD8-93B9-4DD4-ADFA-3A812069F280}"/>
                </a:ext>
              </a:extLst>
            </p:cNvPr>
            <p:cNvGrpSpPr/>
            <p:nvPr/>
          </p:nvGrpSpPr>
          <p:grpSpPr>
            <a:xfrm>
              <a:off x="1525588" y="1989517"/>
              <a:ext cx="6910388" cy="2860675"/>
              <a:chOff x="1525588" y="2130425"/>
              <a:chExt cx="6910388" cy="2860675"/>
            </a:xfrm>
          </p:grpSpPr>
          <p:sp>
            <p:nvSpPr>
              <p:cNvPr id="90" name="Rectangle 28">
                <a:extLst>
                  <a:ext uri="{FF2B5EF4-FFF2-40B4-BE49-F238E27FC236}">
                    <a16:creationId xmlns="" xmlns:a16="http://schemas.microsoft.com/office/drawing/2014/main" id="{22BF0F40-7898-4642-BDFE-10035FC76F98}"/>
                  </a:ext>
                </a:extLst>
              </p:cNvPr>
              <p:cNvSpPr>
                <a:spLocks noChangeArrowheads="1"/>
              </p:cNvSpPr>
              <p:nvPr/>
            </p:nvSpPr>
            <p:spPr bwMode="auto">
              <a:xfrm>
                <a:off x="1525588" y="2130425"/>
                <a:ext cx="60325" cy="60325"/>
              </a:xfrm>
              <a:prstGeom prst="rect">
                <a:avLst/>
              </a:prstGeom>
              <a:solidFill>
                <a:schemeClr val="accent1"/>
              </a:solidFill>
              <a:ln w="190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1" name="Rectangle 29">
                <a:extLst>
                  <a:ext uri="{FF2B5EF4-FFF2-40B4-BE49-F238E27FC236}">
                    <a16:creationId xmlns="" xmlns:a16="http://schemas.microsoft.com/office/drawing/2014/main" id="{B4D84978-EA49-4752-91C6-89A2302CE685}"/>
                  </a:ext>
                </a:extLst>
              </p:cNvPr>
              <p:cNvSpPr>
                <a:spLocks noChangeArrowheads="1"/>
              </p:cNvSpPr>
              <p:nvPr/>
            </p:nvSpPr>
            <p:spPr bwMode="auto">
              <a:xfrm>
                <a:off x="1557338" y="215900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2" name="Rectangle 30">
                <a:extLst>
                  <a:ext uri="{FF2B5EF4-FFF2-40B4-BE49-F238E27FC236}">
                    <a16:creationId xmlns="" xmlns:a16="http://schemas.microsoft.com/office/drawing/2014/main" id="{288B425C-F8FC-45DF-9F2E-D95E56FFC277}"/>
                  </a:ext>
                </a:extLst>
              </p:cNvPr>
              <p:cNvSpPr>
                <a:spLocks noChangeArrowheads="1"/>
              </p:cNvSpPr>
              <p:nvPr/>
            </p:nvSpPr>
            <p:spPr bwMode="auto">
              <a:xfrm>
                <a:off x="1608138" y="21748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3" name="Rectangle 31">
                <a:extLst>
                  <a:ext uri="{FF2B5EF4-FFF2-40B4-BE49-F238E27FC236}">
                    <a16:creationId xmlns="" xmlns:a16="http://schemas.microsoft.com/office/drawing/2014/main" id="{D2C6E1B9-3BDD-423E-8345-98E43CD7DD18}"/>
                  </a:ext>
                </a:extLst>
              </p:cNvPr>
              <p:cNvSpPr>
                <a:spLocks noChangeArrowheads="1"/>
              </p:cNvSpPr>
              <p:nvPr/>
            </p:nvSpPr>
            <p:spPr bwMode="auto">
              <a:xfrm>
                <a:off x="1655763" y="22352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4" name="Rectangle 32">
                <a:extLst>
                  <a:ext uri="{FF2B5EF4-FFF2-40B4-BE49-F238E27FC236}">
                    <a16:creationId xmlns="" xmlns:a16="http://schemas.microsoft.com/office/drawing/2014/main" id="{A725A0A9-656D-4950-AE75-DB706EE0D3CA}"/>
                  </a:ext>
                </a:extLst>
              </p:cNvPr>
              <p:cNvSpPr>
                <a:spLocks noChangeArrowheads="1"/>
              </p:cNvSpPr>
              <p:nvPr/>
            </p:nvSpPr>
            <p:spPr bwMode="auto">
              <a:xfrm>
                <a:off x="1706563" y="226060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5" name="Rectangle 33">
                <a:extLst>
                  <a:ext uri="{FF2B5EF4-FFF2-40B4-BE49-F238E27FC236}">
                    <a16:creationId xmlns="" xmlns:a16="http://schemas.microsoft.com/office/drawing/2014/main" id="{F8D067E8-532C-4764-BA98-9A6C9DA2F021}"/>
                  </a:ext>
                </a:extLst>
              </p:cNvPr>
              <p:cNvSpPr>
                <a:spLocks noChangeArrowheads="1"/>
              </p:cNvSpPr>
              <p:nvPr/>
            </p:nvSpPr>
            <p:spPr bwMode="auto">
              <a:xfrm>
                <a:off x="1706563" y="231140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6" name="Rectangle 34">
                <a:extLst>
                  <a:ext uri="{FF2B5EF4-FFF2-40B4-BE49-F238E27FC236}">
                    <a16:creationId xmlns="" xmlns:a16="http://schemas.microsoft.com/office/drawing/2014/main" id="{1F2786B1-AAE8-4830-84C1-2EE0F92D86EE}"/>
                  </a:ext>
                </a:extLst>
              </p:cNvPr>
              <p:cNvSpPr>
                <a:spLocks noChangeArrowheads="1"/>
              </p:cNvSpPr>
              <p:nvPr/>
            </p:nvSpPr>
            <p:spPr bwMode="auto">
              <a:xfrm>
                <a:off x="1770063" y="23114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7" name="Rectangle 35">
                <a:extLst>
                  <a:ext uri="{FF2B5EF4-FFF2-40B4-BE49-F238E27FC236}">
                    <a16:creationId xmlns="" xmlns:a16="http://schemas.microsoft.com/office/drawing/2014/main" id="{6C7F56C3-ABF9-44E0-9187-3214A98AA0A7}"/>
                  </a:ext>
                </a:extLst>
              </p:cNvPr>
              <p:cNvSpPr>
                <a:spLocks noChangeArrowheads="1"/>
              </p:cNvSpPr>
              <p:nvPr/>
            </p:nvSpPr>
            <p:spPr bwMode="auto">
              <a:xfrm>
                <a:off x="1824038" y="23463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 name="Rectangle 36">
                <a:extLst>
                  <a:ext uri="{FF2B5EF4-FFF2-40B4-BE49-F238E27FC236}">
                    <a16:creationId xmlns="" xmlns:a16="http://schemas.microsoft.com/office/drawing/2014/main" id="{BA377E68-C512-4F15-807E-5026D63509A1}"/>
                  </a:ext>
                </a:extLst>
              </p:cNvPr>
              <p:cNvSpPr>
                <a:spLocks noChangeArrowheads="1"/>
              </p:cNvSpPr>
              <p:nvPr/>
            </p:nvSpPr>
            <p:spPr bwMode="auto">
              <a:xfrm>
                <a:off x="1827213" y="24066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99" name="Rectangle 37">
                <a:extLst>
                  <a:ext uri="{FF2B5EF4-FFF2-40B4-BE49-F238E27FC236}">
                    <a16:creationId xmlns="" xmlns:a16="http://schemas.microsoft.com/office/drawing/2014/main" id="{2D3D0676-437F-4CBD-99B0-2C6911A0B4EE}"/>
                  </a:ext>
                </a:extLst>
              </p:cNvPr>
              <p:cNvSpPr>
                <a:spLocks noChangeArrowheads="1"/>
              </p:cNvSpPr>
              <p:nvPr/>
            </p:nvSpPr>
            <p:spPr bwMode="auto">
              <a:xfrm>
                <a:off x="1884363" y="24130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0" name="Rectangle 38">
                <a:extLst>
                  <a:ext uri="{FF2B5EF4-FFF2-40B4-BE49-F238E27FC236}">
                    <a16:creationId xmlns="" xmlns:a16="http://schemas.microsoft.com/office/drawing/2014/main" id="{E0E8A33F-88DF-4C72-BA76-1FA5750F51CE}"/>
                  </a:ext>
                </a:extLst>
              </p:cNvPr>
              <p:cNvSpPr>
                <a:spLocks noChangeArrowheads="1"/>
              </p:cNvSpPr>
              <p:nvPr/>
            </p:nvSpPr>
            <p:spPr bwMode="auto">
              <a:xfrm>
                <a:off x="1903413" y="244157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1" name="Rectangle 39">
                <a:extLst>
                  <a:ext uri="{FF2B5EF4-FFF2-40B4-BE49-F238E27FC236}">
                    <a16:creationId xmlns="" xmlns:a16="http://schemas.microsoft.com/office/drawing/2014/main" id="{98377598-C823-4460-9118-C4FA5BBB2CAA}"/>
                  </a:ext>
                </a:extLst>
              </p:cNvPr>
              <p:cNvSpPr>
                <a:spLocks noChangeArrowheads="1"/>
              </p:cNvSpPr>
              <p:nvPr/>
            </p:nvSpPr>
            <p:spPr bwMode="auto">
              <a:xfrm>
                <a:off x="2043113" y="24669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2" name="Rectangle 40">
                <a:extLst>
                  <a:ext uri="{FF2B5EF4-FFF2-40B4-BE49-F238E27FC236}">
                    <a16:creationId xmlns="" xmlns:a16="http://schemas.microsoft.com/office/drawing/2014/main" id="{058C0DE7-5E8F-430F-B6AC-0FDE3888D373}"/>
                  </a:ext>
                </a:extLst>
              </p:cNvPr>
              <p:cNvSpPr>
                <a:spLocks noChangeArrowheads="1"/>
              </p:cNvSpPr>
              <p:nvPr/>
            </p:nvSpPr>
            <p:spPr bwMode="auto">
              <a:xfrm>
                <a:off x="2071688" y="24923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3" name="Rectangle 41">
                <a:extLst>
                  <a:ext uri="{FF2B5EF4-FFF2-40B4-BE49-F238E27FC236}">
                    <a16:creationId xmlns="" xmlns:a16="http://schemas.microsoft.com/office/drawing/2014/main" id="{99210DEB-82EA-4A24-AD0D-1D770295FD99}"/>
                  </a:ext>
                </a:extLst>
              </p:cNvPr>
              <p:cNvSpPr>
                <a:spLocks noChangeArrowheads="1"/>
              </p:cNvSpPr>
              <p:nvPr/>
            </p:nvSpPr>
            <p:spPr bwMode="auto">
              <a:xfrm>
                <a:off x="2125663" y="25050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 name="Rectangle 42">
                <a:extLst>
                  <a:ext uri="{FF2B5EF4-FFF2-40B4-BE49-F238E27FC236}">
                    <a16:creationId xmlns="" xmlns:a16="http://schemas.microsoft.com/office/drawing/2014/main" id="{AD5F5524-E933-405E-BDE9-DC61F94B5A28}"/>
                  </a:ext>
                </a:extLst>
              </p:cNvPr>
              <p:cNvSpPr>
                <a:spLocks noChangeArrowheads="1"/>
              </p:cNvSpPr>
              <p:nvPr/>
            </p:nvSpPr>
            <p:spPr bwMode="auto">
              <a:xfrm>
                <a:off x="2144713" y="25654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5" name="Rectangle 43">
                <a:extLst>
                  <a:ext uri="{FF2B5EF4-FFF2-40B4-BE49-F238E27FC236}">
                    <a16:creationId xmlns="" xmlns:a16="http://schemas.microsoft.com/office/drawing/2014/main" id="{5A1ED385-CED2-414A-A5D7-29EE8605A6BB}"/>
                  </a:ext>
                </a:extLst>
              </p:cNvPr>
              <p:cNvSpPr>
                <a:spLocks noChangeArrowheads="1"/>
              </p:cNvSpPr>
              <p:nvPr/>
            </p:nvSpPr>
            <p:spPr bwMode="auto">
              <a:xfrm>
                <a:off x="2176463" y="26098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 name="Rectangle 44">
                <a:extLst>
                  <a:ext uri="{FF2B5EF4-FFF2-40B4-BE49-F238E27FC236}">
                    <a16:creationId xmlns="" xmlns:a16="http://schemas.microsoft.com/office/drawing/2014/main" id="{0BB1EBAC-1E65-4986-9103-A3E8CFF93E71}"/>
                  </a:ext>
                </a:extLst>
              </p:cNvPr>
              <p:cNvSpPr>
                <a:spLocks noChangeArrowheads="1"/>
              </p:cNvSpPr>
              <p:nvPr/>
            </p:nvSpPr>
            <p:spPr bwMode="auto">
              <a:xfrm>
                <a:off x="2227263" y="26384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 name="Rectangle 45">
                <a:extLst>
                  <a:ext uri="{FF2B5EF4-FFF2-40B4-BE49-F238E27FC236}">
                    <a16:creationId xmlns="" xmlns:a16="http://schemas.microsoft.com/office/drawing/2014/main" id="{87AE86E1-89CC-494B-8EBC-2DCEAA55EFDF}"/>
                  </a:ext>
                </a:extLst>
              </p:cNvPr>
              <p:cNvSpPr>
                <a:spLocks noChangeArrowheads="1"/>
              </p:cNvSpPr>
              <p:nvPr/>
            </p:nvSpPr>
            <p:spPr bwMode="auto">
              <a:xfrm>
                <a:off x="2227263" y="269557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8" name="Rectangle 46">
                <a:extLst>
                  <a:ext uri="{FF2B5EF4-FFF2-40B4-BE49-F238E27FC236}">
                    <a16:creationId xmlns="" xmlns:a16="http://schemas.microsoft.com/office/drawing/2014/main" id="{BFEC4C87-0E60-4A20-84F6-58D7A5B4CEFF}"/>
                  </a:ext>
                </a:extLst>
              </p:cNvPr>
              <p:cNvSpPr>
                <a:spLocks noChangeArrowheads="1"/>
              </p:cNvSpPr>
              <p:nvPr/>
            </p:nvSpPr>
            <p:spPr bwMode="auto">
              <a:xfrm>
                <a:off x="2265363" y="271462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 name="Rectangle 47">
                <a:extLst>
                  <a:ext uri="{FF2B5EF4-FFF2-40B4-BE49-F238E27FC236}">
                    <a16:creationId xmlns="" xmlns:a16="http://schemas.microsoft.com/office/drawing/2014/main" id="{0CE0ED61-C7E4-42AB-9EAB-74A99911B795}"/>
                  </a:ext>
                </a:extLst>
              </p:cNvPr>
              <p:cNvSpPr>
                <a:spLocks noChangeArrowheads="1"/>
              </p:cNvSpPr>
              <p:nvPr/>
            </p:nvSpPr>
            <p:spPr bwMode="auto">
              <a:xfrm>
                <a:off x="2379663" y="27400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 name="Rectangle 48">
                <a:extLst>
                  <a:ext uri="{FF2B5EF4-FFF2-40B4-BE49-F238E27FC236}">
                    <a16:creationId xmlns="" xmlns:a16="http://schemas.microsoft.com/office/drawing/2014/main" id="{5ECE8FE7-99A9-4529-AE69-A7BE42CDCC4D}"/>
                  </a:ext>
                </a:extLst>
              </p:cNvPr>
              <p:cNvSpPr>
                <a:spLocks noChangeArrowheads="1"/>
              </p:cNvSpPr>
              <p:nvPr/>
            </p:nvSpPr>
            <p:spPr bwMode="auto">
              <a:xfrm>
                <a:off x="2401888" y="27717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 name="Rectangle 49">
                <a:extLst>
                  <a:ext uri="{FF2B5EF4-FFF2-40B4-BE49-F238E27FC236}">
                    <a16:creationId xmlns="" xmlns:a16="http://schemas.microsoft.com/office/drawing/2014/main" id="{F38F2001-AA6E-479A-970D-99C64E7DA97D}"/>
                  </a:ext>
                </a:extLst>
              </p:cNvPr>
              <p:cNvSpPr>
                <a:spLocks noChangeArrowheads="1"/>
              </p:cNvSpPr>
              <p:nvPr/>
            </p:nvSpPr>
            <p:spPr bwMode="auto">
              <a:xfrm>
                <a:off x="2411413" y="27908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2" name="Rectangle 50">
                <a:extLst>
                  <a:ext uri="{FF2B5EF4-FFF2-40B4-BE49-F238E27FC236}">
                    <a16:creationId xmlns="" xmlns:a16="http://schemas.microsoft.com/office/drawing/2014/main" id="{A2D9AB27-D3C5-4D1E-AED0-A0290192340B}"/>
                  </a:ext>
                </a:extLst>
              </p:cNvPr>
              <p:cNvSpPr>
                <a:spLocks noChangeArrowheads="1"/>
              </p:cNvSpPr>
              <p:nvPr/>
            </p:nvSpPr>
            <p:spPr bwMode="auto">
              <a:xfrm>
                <a:off x="2417763" y="2816225"/>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 name="Rectangle 51">
                <a:extLst>
                  <a:ext uri="{FF2B5EF4-FFF2-40B4-BE49-F238E27FC236}">
                    <a16:creationId xmlns="" xmlns:a16="http://schemas.microsoft.com/office/drawing/2014/main" id="{94481774-0E57-4AF5-9EA7-3AD299928FA4}"/>
                  </a:ext>
                </a:extLst>
              </p:cNvPr>
              <p:cNvSpPr>
                <a:spLocks noChangeArrowheads="1"/>
              </p:cNvSpPr>
              <p:nvPr/>
            </p:nvSpPr>
            <p:spPr bwMode="auto">
              <a:xfrm>
                <a:off x="2471738" y="283527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4" name="Rectangle 52">
                <a:extLst>
                  <a:ext uri="{FF2B5EF4-FFF2-40B4-BE49-F238E27FC236}">
                    <a16:creationId xmlns="" xmlns:a16="http://schemas.microsoft.com/office/drawing/2014/main" id="{3CB104F3-D106-4B78-A188-57399AB24289}"/>
                  </a:ext>
                </a:extLst>
              </p:cNvPr>
              <p:cNvSpPr>
                <a:spLocks noChangeArrowheads="1"/>
              </p:cNvSpPr>
              <p:nvPr/>
            </p:nvSpPr>
            <p:spPr bwMode="auto">
              <a:xfrm>
                <a:off x="2541588" y="28797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5" name="Rectangle 53">
                <a:extLst>
                  <a:ext uri="{FF2B5EF4-FFF2-40B4-BE49-F238E27FC236}">
                    <a16:creationId xmlns="" xmlns:a16="http://schemas.microsoft.com/office/drawing/2014/main" id="{3B2D5C01-1A08-4B1B-976B-F838A7FEF4D2}"/>
                  </a:ext>
                </a:extLst>
              </p:cNvPr>
              <p:cNvSpPr>
                <a:spLocks noChangeArrowheads="1"/>
              </p:cNvSpPr>
              <p:nvPr/>
            </p:nvSpPr>
            <p:spPr bwMode="auto">
              <a:xfrm>
                <a:off x="2592388" y="2905125"/>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6" name="Rectangle 54">
                <a:extLst>
                  <a:ext uri="{FF2B5EF4-FFF2-40B4-BE49-F238E27FC236}">
                    <a16:creationId xmlns="" xmlns:a16="http://schemas.microsoft.com/office/drawing/2014/main" id="{5C5D3332-BDB6-4206-8295-3204FAC1DF85}"/>
                  </a:ext>
                </a:extLst>
              </p:cNvPr>
              <p:cNvSpPr>
                <a:spLocks noChangeArrowheads="1"/>
              </p:cNvSpPr>
              <p:nvPr/>
            </p:nvSpPr>
            <p:spPr bwMode="auto">
              <a:xfrm>
                <a:off x="2671763" y="29368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7" name="Rectangle 55">
                <a:extLst>
                  <a:ext uri="{FF2B5EF4-FFF2-40B4-BE49-F238E27FC236}">
                    <a16:creationId xmlns="" xmlns:a16="http://schemas.microsoft.com/office/drawing/2014/main" id="{3F6C9AF9-D141-4844-BD61-6D7401477856}"/>
                  </a:ext>
                </a:extLst>
              </p:cNvPr>
              <p:cNvSpPr>
                <a:spLocks noChangeArrowheads="1"/>
              </p:cNvSpPr>
              <p:nvPr/>
            </p:nvSpPr>
            <p:spPr bwMode="auto">
              <a:xfrm>
                <a:off x="2773363" y="29527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8" name="Rectangle 56">
                <a:extLst>
                  <a:ext uri="{FF2B5EF4-FFF2-40B4-BE49-F238E27FC236}">
                    <a16:creationId xmlns="" xmlns:a16="http://schemas.microsoft.com/office/drawing/2014/main" id="{56F7E453-44F8-4563-A3CF-86F751DBFEA3}"/>
                  </a:ext>
                </a:extLst>
              </p:cNvPr>
              <p:cNvSpPr>
                <a:spLocks noChangeArrowheads="1"/>
              </p:cNvSpPr>
              <p:nvPr/>
            </p:nvSpPr>
            <p:spPr bwMode="auto">
              <a:xfrm>
                <a:off x="2795588" y="30067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9" name="Rectangle 57">
                <a:extLst>
                  <a:ext uri="{FF2B5EF4-FFF2-40B4-BE49-F238E27FC236}">
                    <a16:creationId xmlns="" xmlns:a16="http://schemas.microsoft.com/office/drawing/2014/main" id="{542D8F64-F1F9-4F30-8AF7-530920A93779}"/>
                  </a:ext>
                </a:extLst>
              </p:cNvPr>
              <p:cNvSpPr>
                <a:spLocks noChangeArrowheads="1"/>
              </p:cNvSpPr>
              <p:nvPr/>
            </p:nvSpPr>
            <p:spPr bwMode="auto">
              <a:xfrm>
                <a:off x="2855913" y="30067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0" name="Rectangle 58">
                <a:extLst>
                  <a:ext uri="{FF2B5EF4-FFF2-40B4-BE49-F238E27FC236}">
                    <a16:creationId xmlns="" xmlns:a16="http://schemas.microsoft.com/office/drawing/2014/main" id="{2AFEAF93-1442-4326-909B-9847260A1047}"/>
                  </a:ext>
                </a:extLst>
              </p:cNvPr>
              <p:cNvSpPr>
                <a:spLocks noChangeArrowheads="1"/>
              </p:cNvSpPr>
              <p:nvPr/>
            </p:nvSpPr>
            <p:spPr bwMode="auto">
              <a:xfrm>
                <a:off x="2849563" y="3092450"/>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1" name="Rectangle 59">
                <a:extLst>
                  <a:ext uri="{FF2B5EF4-FFF2-40B4-BE49-F238E27FC236}">
                    <a16:creationId xmlns="" xmlns:a16="http://schemas.microsoft.com/office/drawing/2014/main" id="{7C24FA9F-CCC3-49CC-A79E-DE27015DADDD}"/>
                  </a:ext>
                </a:extLst>
              </p:cNvPr>
              <p:cNvSpPr>
                <a:spLocks noChangeArrowheads="1"/>
              </p:cNvSpPr>
              <p:nvPr/>
            </p:nvSpPr>
            <p:spPr bwMode="auto">
              <a:xfrm>
                <a:off x="2897188" y="31242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2" name="Rectangle 60">
                <a:extLst>
                  <a:ext uri="{FF2B5EF4-FFF2-40B4-BE49-F238E27FC236}">
                    <a16:creationId xmlns="" xmlns:a16="http://schemas.microsoft.com/office/drawing/2014/main" id="{D81B78ED-39B7-4061-B6D4-E141E4706B5E}"/>
                  </a:ext>
                </a:extLst>
              </p:cNvPr>
              <p:cNvSpPr>
                <a:spLocks noChangeArrowheads="1"/>
              </p:cNvSpPr>
              <p:nvPr/>
            </p:nvSpPr>
            <p:spPr bwMode="auto">
              <a:xfrm>
                <a:off x="2938463" y="312420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3" name="Rectangle 61">
                <a:extLst>
                  <a:ext uri="{FF2B5EF4-FFF2-40B4-BE49-F238E27FC236}">
                    <a16:creationId xmlns="" xmlns:a16="http://schemas.microsoft.com/office/drawing/2014/main" id="{8AB4BFA6-D210-4230-A76D-D9DEC6ADE445}"/>
                  </a:ext>
                </a:extLst>
              </p:cNvPr>
              <p:cNvSpPr>
                <a:spLocks noChangeArrowheads="1"/>
              </p:cNvSpPr>
              <p:nvPr/>
            </p:nvSpPr>
            <p:spPr bwMode="auto">
              <a:xfrm>
                <a:off x="2944813" y="31845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4" name="Rectangle 62">
                <a:extLst>
                  <a:ext uri="{FF2B5EF4-FFF2-40B4-BE49-F238E27FC236}">
                    <a16:creationId xmlns="" xmlns:a16="http://schemas.microsoft.com/office/drawing/2014/main" id="{E511DD21-1427-4517-9106-28E379B2890E}"/>
                  </a:ext>
                </a:extLst>
              </p:cNvPr>
              <p:cNvSpPr>
                <a:spLocks noChangeArrowheads="1"/>
              </p:cNvSpPr>
              <p:nvPr/>
            </p:nvSpPr>
            <p:spPr bwMode="auto">
              <a:xfrm>
                <a:off x="3097213" y="32099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5" name="Rectangle 63">
                <a:extLst>
                  <a:ext uri="{FF2B5EF4-FFF2-40B4-BE49-F238E27FC236}">
                    <a16:creationId xmlns="" xmlns:a16="http://schemas.microsoft.com/office/drawing/2014/main" id="{2D4AA21B-1CB5-4167-B2DB-6AE881843B8A}"/>
                  </a:ext>
                </a:extLst>
              </p:cNvPr>
              <p:cNvSpPr>
                <a:spLocks noChangeArrowheads="1"/>
              </p:cNvSpPr>
              <p:nvPr/>
            </p:nvSpPr>
            <p:spPr bwMode="auto">
              <a:xfrm>
                <a:off x="3157538" y="32099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6" name="Rectangle 64">
                <a:extLst>
                  <a:ext uri="{FF2B5EF4-FFF2-40B4-BE49-F238E27FC236}">
                    <a16:creationId xmlns="" xmlns:a16="http://schemas.microsoft.com/office/drawing/2014/main" id="{B7A9A133-E9F0-48B2-882F-2F7D88076893}"/>
                  </a:ext>
                </a:extLst>
              </p:cNvPr>
              <p:cNvSpPr>
                <a:spLocks noChangeArrowheads="1"/>
              </p:cNvSpPr>
              <p:nvPr/>
            </p:nvSpPr>
            <p:spPr bwMode="auto">
              <a:xfrm>
                <a:off x="3167063" y="32353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 name="Rectangle 65">
                <a:extLst>
                  <a:ext uri="{FF2B5EF4-FFF2-40B4-BE49-F238E27FC236}">
                    <a16:creationId xmlns="" xmlns:a16="http://schemas.microsoft.com/office/drawing/2014/main" id="{8D71D51C-6AAA-409B-AD86-703A95EEDDFE}"/>
                  </a:ext>
                </a:extLst>
              </p:cNvPr>
              <p:cNvSpPr>
                <a:spLocks noChangeArrowheads="1"/>
              </p:cNvSpPr>
              <p:nvPr/>
            </p:nvSpPr>
            <p:spPr bwMode="auto">
              <a:xfrm>
                <a:off x="3313113" y="32670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8" name="Rectangle 66">
                <a:extLst>
                  <a:ext uri="{FF2B5EF4-FFF2-40B4-BE49-F238E27FC236}">
                    <a16:creationId xmlns="" xmlns:a16="http://schemas.microsoft.com/office/drawing/2014/main" id="{8757D8DD-0793-4ABF-94B6-03A0CA5F8359}"/>
                  </a:ext>
                </a:extLst>
              </p:cNvPr>
              <p:cNvSpPr>
                <a:spLocks noChangeArrowheads="1"/>
              </p:cNvSpPr>
              <p:nvPr/>
            </p:nvSpPr>
            <p:spPr bwMode="auto">
              <a:xfrm>
                <a:off x="3360738" y="32861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9" name="Rectangle 67">
                <a:extLst>
                  <a:ext uri="{FF2B5EF4-FFF2-40B4-BE49-F238E27FC236}">
                    <a16:creationId xmlns="" xmlns:a16="http://schemas.microsoft.com/office/drawing/2014/main" id="{6847FA46-A22B-4A0A-8684-E70F7A11D04A}"/>
                  </a:ext>
                </a:extLst>
              </p:cNvPr>
              <p:cNvSpPr>
                <a:spLocks noChangeArrowheads="1"/>
              </p:cNvSpPr>
              <p:nvPr/>
            </p:nvSpPr>
            <p:spPr bwMode="auto">
              <a:xfrm>
                <a:off x="3427413" y="33178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0" name="Rectangle 68">
                <a:extLst>
                  <a:ext uri="{FF2B5EF4-FFF2-40B4-BE49-F238E27FC236}">
                    <a16:creationId xmlns="" xmlns:a16="http://schemas.microsoft.com/office/drawing/2014/main" id="{578B80BF-5900-4290-B882-7C5E00CB637E}"/>
                  </a:ext>
                </a:extLst>
              </p:cNvPr>
              <p:cNvSpPr>
                <a:spLocks noChangeArrowheads="1"/>
              </p:cNvSpPr>
              <p:nvPr/>
            </p:nvSpPr>
            <p:spPr bwMode="auto">
              <a:xfrm>
                <a:off x="3546476" y="33369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1" name="Rectangle 69">
                <a:extLst>
                  <a:ext uri="{FF2B5EF4-FFF2-40B4-BE49-F238E27FC236}">
                    <a16:creationId xmlns="" xmlns:a16="http://schemas.microsoft.com/office/drawing/2014/main" id="{F890C959-1814-49F7-96FD-0D4AA2444FA2}"/>
                  </a:ext>
                </a:extLst>
              </p:cNvPr>
              <p:cNvSpPr>
                <a:spLocks noChangeArrowheads="1"/>
              </p:cNvSpPr>
              <p:nvPr/>
            </p:nvSpPr>
            <p:spPr bwMode="auto">
              <a:xfrm>
                <a:off x="3546476" y="33877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 name="Rectangle 70">
                <a:extLst>
                  <a:ext uri="{FF2B5EF4-FFF2-40B4-BE49-F238E27FC236}">
                    <a16:creationId xmlns="" xmlns:a16="http://schemas.microsoft.com/office/drawing/2014/main" id="{717663C7-8205-4207-B381-0D4FDE6436AA}"/>
                  </a:ext>
                </a:extLst>
              </p:cNvPr>
              <p:cNvSpPr>
                <a:spLocks noChangeArrowheads="1"/>
              </p:cNvSpPr>
              <p:nvPr/>
            </p:nvSpPr>
            <p:spPr bwMode="auto">
              <a:xfrm>
                <a:off x="3562351" y="34480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 name="Rectangle 71">
                <a:extLst>
                  <a:ext uri="{FF2B5EF4-FFF2-40B4-BE49-F238E27FC236}">
                    <a16:creationId xmlns="" xmlns:a16="http://schemas.microsoft.com/office/drawing/2014/main" id="{D470277A-9347-4E63-8CB5-6F014EE661E2}"/>
                  </a:ext>
                </a:extLst>
              </p:cNvPr>
              <p:cNvSpPr>
                <a:spLocks noChangeArrowheads="1"/>
              </p:cNvSpPr>
              <p:nvPr/>
            </p:nvSpPr>
            <p:spPr bwMode="auto">
              <a:xfrm>
                <a:off x="3597276" y="34639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 name="Rectangle 72">
                <a:extLst>
                  <a:ext uri="{FF2B5EF4-FFF2-40B4-BE49-F238E27FC236}">
                    <a16:creationId xmlns="" xmlns:a16="http://schemas.microsoft.com/office/drawing/2014/main" id="{49DC50F2-065B-40D0-A1FA-26FF017B73B5}"/>
                  </a:ext>
                </a:extLst>
              </p:cNvPr>
              <p:cNvSpPr>
                <a:spLocks noChangeArrowheads="1"/>
              </p:cNvSpPr>
              <p:nvPr/>
            </p:nvSpPr>
            <p:spPr bwMode="auto">
              <a:xfrm>
                <a:off x="3606801" y="34956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 name="Rectangle 73">
                <a:extLst>
                  <a:ext uri="{FF2B5EF4-FFF2-40B4-BE49-F238E27FC236}">
                    <a16:creationId xmlns="" xmlns:a16="http://schemas.microsoft.com/office/drawing/2014/main" id="{C6548343-2D07-4AE1-AE86-656728D12F60}"/>
                  </a:ext>
                </a:extLst>
              </p:cNvPr>
              <p:cNvSpPr>
                <a:spLocks noChangeArrowheads="1"/>
              </p:cNvSpPr>
              <p:nvPr/>
            </p:nvSpPr>
            <p:spPr bwMode="auto">
              <a:xfrm>
                <a:off x="3638551" y="35147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6" name="Rectangle 74">
                <a:extLst>
                  <a:ext uri="{FF2B5EF4-FFF2-40B4-BE49-F238E27FC236}">
                    <a16:creationId xmlns="" xmlns:a16="http://schemas.microsoft.com/office/drawing/2014/main" id="{0EFAC52C-80EF-4840-9C4F-0CEF21C9857D}"/>
                  </a:ext>
                </a:extLst>
              </p:cNvPr>
              <p:cNvSpPr>
                <a:spLocks noChangeArrowheads="1"/>
              </p:cNvSpPr>
              <p:nvPr/>
            </p:nvSpPr>
            <p:spPr bwMode="auto">
              <a:xfrm>
                <a:off x="3654426" y="35528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7" name="Rectangle 75">
                <a:extLst>
                  <a:ext uri="{FF2B5EF4-FFF2-40B4-BE49-F238E27FC236}">
                    <a16:creationId xmlns="" xmlns:a16="http://schemas.microsoft.com/office/drawing/2014/main" id="{D20E958F-49F8-4E47-8354-D99AC209E050}"/>
                  </a:ext>
                </a:extLst>
              </p:cNvPr>
              <p:cNvSpPr>
                <a:spLocks noChangeArrowheads="1"/>
              </p:cNvSpPr>
              <p:nvPr/>
            </p:nvSpPr>
            <p:spPr bwMode="auto">
              <a:xfrm>
                <a:off x="3698876" y="3575050"/>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8" name="Rectangle 76">
                <a:extLst>
                  <a:ext uri="{FF2B5EF4-FFF2-40B4-BE49-F238E27FC236}">
                    <a16:creationId xmlns="" xmlns:a16="http://schemas.microsoft.com/office/drawing/2014/main" id="{61007ACF-0EDC-4F9E-A27B-F23ADEC635CF}"/>
                  </a:ext>
                </a:extLst>
              </p:cNvPr>
              <p:cNvSpPr>
                <a:spLocks noChangeArrowheads="1"/>
              </p:cNvSpPr>
              <p:nvPr/>
            </p:nvSpPr>
            <p:spPr bwMode="auto">
              <a:xfrm>
                <a:off x="3724276" y="35750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9" name="Rectangle 77">
                <a:extLst>
                  <a:ext uri="{FF2B5EF4-FFF2-40B4-BE49-F238E27FC236}">
                    <a16:creationId xmlns="" xmlns:a16="http://schemas.microsoft.com/office/drawing/2014/main" id="{47C77095-E614-44DC-BB9E-1C52EC4921E2}"/>
                  </a:ext>
                </a:extLst>
              </p:cNvPr>
              <p:cNvSpPr>
                <a:spLocks noChangeArrowheads="1"/>
              </p:cNvSpPr>
              <p:nvPr/>
            </p:nvSpPr>
            <p:spPr bwMode="auto">
              <a:xfrm>
                <a:off x="3724276" y="36131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0" name="Rectangle 78">
                <a:extLst>
                  <a:ext uri="{FF2B5EF4-FFF2-40B4-BE49-F238E27FC236}">
                    <a16:creationId xmlns="" xmlns:a16="http://schemas.microsoft.com/office/drawing/2014/main" id="{08A15E87-7546-4BA8-950F-7A8130AD9796}"/>
                  </a:ext>
                </a:extLst>
              </p:cNvPr>
              <p:cNvSpPr>
                <a:spLocks noChangeArrowheads="1"/>
              </p:cNvSpPr>
              <p:nvPr/>
            </p:nvSpPr>
            <p:spPr bwMode="auto">
              <a:xfrm>
                <a:off x="3810001" y="36607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1" name="Rectangle 79">
                <a:extLst>
                  <a:ext uri="{FF2B5EF4-FFF2-40B4-BE49-F238E27FC236}">
                    <a16:creationId xmlns="" xmlns:a16="http://schemas.microsoft.com/office/drawing/2014/main" id="{AD0F9A38-913C-4C2C-A574-5F9588AAEB23}"/>
                  </a:ext>
                </a:extLst>
              </p:cNvPr>
              <p:cNvSpPr>
                <a:spLocks noChangeArrowheads="1"/>
              </p:cNvSpPr>
              <p:nvPr/>
            </p:nvSpPr>
            <p:spPr bwMode="auto">
              <a:xfrm>
                <a:off x="3816351" y="36988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2" name="Rectangle 80">
                <a:extLst>
                  <a:ext uri="{FF2B5EF4-FFF2-40B4-BE49-F238E27FC236}">
                    <a16:creationId xmlns="" xmlns:a16="http://schemas.microsoft.com/office/drawing/2014/main" id="{392B409B-E225-4707-98B6-4149C317425C}"/>
                  </a:ext>
                </a:extLst>
              </p:cNvPr>
              <p:cNvSpPr>
                <a:spLocks noChangeArrowheads="1"/>
              </p:cNvSpPr>
              <p:nvPr/>
            </p:nvSpPr>
            <p:spPr bwMode="auto">
              <a:xfrm>
                <a:off x="3838576" y="3721100"/>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3" name="Rectangle 81">
                <a:extLst>
                  <a:ext uri="{FF2B5EF4-FFF2-40B4-BE49-F238E27FC236}">
                    <a16:creationId xmlns="" xmlns:a16="http://schemas.microsoft.com/office/drawing/2014/main" id="{F8C11359-6D83-4EE6-90D0-95BE036EDF6F}"/>
                  </a:ext>
                </a:extLst>
              </p:cNvPr>
              <p:cNvSpPr>
                <a:spLocks noChangeArrowheads="1"/>
              </p:cNvSpPr>
              <p:nvPr/>
            </p:nvSpPr>
            <p:spPr bwMode="auto">
              <a:xfrm>
                <a:off x="3927476" y="37433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4" name="Rectangle 82">
                <a:extLst>
                  <a:ext uri="{FF2B5EF4-FFF2-40B4-BE49-F238E27FC236}">
                    <a16:creationId xmlns="" xmlns:a16="http://schemas.microsoft.com/office/drawing/2014/main" id="{9C5F853B-A485-4C52-88BA-E5673473E13A}"/>
                  </a:ext>
                </a:extLst>
              </p:cNvPr>
              <p:cNvSpPr>
                <a:spLocks noChangeArrowheads="1"/>
              </p:cNvSpPr>
              <p:nvPr/>
            </p:nvSpPr>
            <p:spPr bwMode="auto">
              <a:xfrm>
                <a:off x="3946526" y="37750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5" name="Rectangle 83">
                <a:extLst>
                  <a:ext uri="{FF2B5EF4-FFF2-40B4-BE49-F238E27FC236}">
                    <a16:creationId xmlns="" xmlns:a16="http://schemas.microsoft.com/office/drawing/2014/main" id="{538C703F-3BD1-4CC7-8F05-ABA46CEEDB16}"/>
                  </a:ext>
                </a:extLst>
              </p:cNvPr>
              <p:cNvSpPr>
                <a:spLocks noChangeArrowheads="1"/>
              </p:cNvSpPr>
              <p:nvPr/>
            </p:nvSpPr>
            <p:spPr bwMode="auto">
              <a:xfrm>
                <a:off x="3956051" y="38100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6" name="Rectangle 84">
                <a:extLst>
                  <a:ext uri="{FF2B5EF4-FFF2-40B4-BE49-F238E27FC236}">
                    <a16:creationId xmlns="" xmlns:a16="http://schemas.microsoft.com/office/drawing/2014/main" id="{2D25C23C-C234-428F-93AE-CD1DA64338EF}"/>
                  </a:ext>
                </a:extLst>
              </p:cNvPr>
              <p:cNvSpPr>
                <a:spLocks noChangeArrowheads="1"/>
              </p:cNvSpPr>
              <p:nvPr/>
            </p:nvSpPr>
            <p:spPr bwMode="auto">
              <a:xfrm>
                <a:off x="4067176" y="3803650"/>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7" name="Rectangle 85">
                <a:extLst>
                  <a:ext uri="{FF2B5EF4-FFF2-40B4-BE49-F238E27FC236}">
                    <a16:creationId xmlns="" xmlns:a16="http://schemas.microsoft.com/office/drawing/2014/main" id="{321AFB7A-45FF-4B8D-8975-5D0BFD1B79C8}"/>
                  </a:ext>
                </a:extLst>
              </p:cNvPr>
              <p:cNvSpPr>
                <a:spLocks noChangeArrowheads="1"/>
              </p:cNvSpPr>
              <p:nvPr/>
            </p:nvSpPr>
            <p:spPr bwMode="auto">
              <a:xfrm>
                <a:off x="4108451" y="383222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8" name="Rectangle 86">
                <a:extLst>
                  <a:ext uri="{FF2B5EF4-FFF2-40B4-BE49-F238E27FC236}">
                    <a16:creationId xmlns="" xmlns:a16="http://schemas.microsoft.com/office/drawing/2014/main" id="{44BD2EC4-63D7-47E3-A923-828DC6930814}"/>
                  </a:ext>
                </a:extLst>
              </p:cNvPr>
              <p:cNvSpPr>
                <a:spLocks noChangeArrowheads="1"/>
              </p:cNvSpPr>
              <p:nvPr/>
            </p:nvSpPr>
            <p:spPr bwMode="auto">
              <a:xfrm>
                <a:off x="4206876" y="386080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49" name="Rectangle 87">
                <a:extLst>
                  <a:ext uri="{FF2B5EF4-FFF2-40B4-BE49-F238E27FC236}">
                    <a16:creationId xmlns="" xmlns:a16="http://schemas.microsoft.com/office/drawing/2014/main" id="{1A13B839-04BD-473B-A7D0-FC70AD9A5CA2}"/>
                  </a:ext>
                </a:extLst>
              </p:cNvPr>
              <p:cNvSpPr>
                <a:spLocks noChangeArrowheads="1"/>
              </p:cNvSpPr>
              <p:nvPr/>
            </p:nvSpPr>
            <p:spPr bwMode="auto">
              <a:xfrm>
                <a:off x="4216401" y="38830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0" name="Rectangle 88">
                <a:extLst>
                  <a:ext uri="{FF2B5EF4-FFF2-40B4-BE49-F238E27FC236}">
                    <a16:creationId xmlns="" xmlns:a16="http://schemas.microsoft.com/office/drawing/2014/main" id="{9350E8FE-CB18-4582-B98A-E1C77BCE2681}"/>
                  </a:ext>
                </a:extLst>
              </p:cNvPr>
              <p:cNvSpPr>
                <a:spLocks noChangeArrowheads="1"/>
              </p:cNvSpPr>
              <p:nvPr/>
            </p:nvSpPr>
            <p:spPr bwMode="auto">
              <a:xfrm>
                <a:off x="4235451" y="39020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1" name="Rectangle 89">
                <a:extLst>
                  <a:ext uri="{FF2B5EF4-FFF2-40B4-BE49-F238E27FC236}">
                    <a16:creationId xmlns="" xmlns:a16="http://schemas.microsoft.com/office/drawing/2014/main" id="{E6CAF021-4485-4ED1-B5C9-F234706F608E}"/>
                  </a:ext>
                </a:extLst>
              </p:cNvPr>
              <p:cNvSpPr>
                <a:spLocks noChangeArrowheads="1"/>
              </p:cNvSpPr>
              <p:nvPr/>
            </p:nvSpPr>
            <p:spPr bwMode="auto">
              <a:xfrm>
                <a:off x="4254501" y="392430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2" name="Rectangle 90">
                <a:extLst>
                  <a:ext uri="{FF2B5EF4-FFF2-40B4-BE49-F238E27FC236}">
                    <a16:creationId xmlns="" xmlns:a16="http://schemas.microsoft.com/office/drawing/2014/main" id="{19F69241-BDF4-4421-B7FF-21D56F76DB77}"/>
                  </a:ext>
                </a:extLst>
              </p:cNvPr>
              <p:cNvSpPr>
                <a:spLocks noChangeArrowheads="1"/>
              </p:cNvSpPr>
              <p:nvPr/>
            </p:nvSpPr>
            <p:spPr bwMode="auto">
              <a:xfrm>
                <a:off x="4276726" y="39433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3" name="Rectangle 91">
                <a:extLst>
                  <a:ext uri="{FF2B5EF4-FFF2-40B4-BE49-F238E27FC236}">
                    <a16:creationId xmlns="" xmlns:a16="http://schemas.microsoft.com/office/drawing/2014/main" id="{6F9DC0A1-66D1-4936-8692-AB63B45E7704}"/>
                  </a:ext>
                </a:extLst>
              </p:cNvPr>
              <p:cNvSpPr>
                <a:spLocks noChangeArrowheads="1"/>
              </p:cNvSpPr>
              <p:nvPr/>
            </p:nvSpPr>
            <p:spPr bwMode="auto">
              <a:xfrm>
                <a:off x="4276726" y="40068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4" name="Rectangle 92">
                <a:extLst>
                  <a:ext uri="{FF2B5EF4-FFF2-40B4-BE49-F238E27FC236}">
                    <a16:creationId xmlns="" xmlns:a16="http://schemas.microsoft.com/office/drawing/2014/main" id="{66FA0B10-BAA2-4521-83D6-B07D9339198D}"/>
                  </a:ext>
                </a:extLst>
              </p:cNvPr>
              <p:cNvSpPr>
                <a:spLocks noChangeArrowheads="1"/>
              </p:cNvSpPr>
              <p:nvPr/>
            </p:nvSpPr>
            <p:spPr bwMode="auto">
              <a:xfrm>
                <a:off x="4318001" y="40290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5" name="Rectangle 93">
                <a:extLst>
                  <a:ext uri="{FF2B5EF4-FFF2-40B4-BE49-F238E27FC236}">
                    <a16:creationId xmlns="" xmlns:a16="http://schemas.microsoft.com/office/drawing/2014/main" id="{1C9E885A-D210-4834-B460-C49E7504E832}"/>
                  </a:ext>
                </a:extLst>
              </p:cNvPr>
              <p:cNvSpPr>
                <a:spLocks noChangeArrowheads="1"/>
              </p:cNvSpPr>
              <p:nvPr/>
            </p:nvSpPr>
            <p:spPr bwMode="auto">
              <a:xfrm>
                <a:off x="4337051" y="4054475"/>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6" name="Rectangle 94">
                <a:extLst>
                  <a:ext uri="{FF2B5EF4-FFF2-40B4-BE49-F238E27FC236}">
                    <a16:creationId xmlns="" xmlns:a16="http://schemas.microsoft.com/office/drawing/2014/main" id="{B34750F9-219F-4600-B1E7-E86A07648940}"/>
                  </a:ext>
                </a:extLst>
              </p:cNvPr>
              <p:cNvSpPr>
                <a:spLocks noChangeArrowheads="1"/>
              </p:cNvSpPr>
              <p:nvPr/>
            </p:nvSpPr>
            <p:spPr bwMode="auto">
              <a:xfrm>
                <a:off x="4346576" y="408940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7" name="Rectangle 95">
                <a:extLst>
                  <a:ext uri="{FF2B5EF4-FFF2-40B4-BE49-F238E27FC236}">
                    <a16:creationId xmlns="" xmlns:a16="http://schemas.microsoft.com/office/drawing/2014/main" id="{5CA3EC85-D558-42C2-B70D-E54D54E1B06E}"/>
                  </a:ext>
                </a:extLst>
              </p:cNvPr>
              <p:cNvSpPr>
                <a:spLocks noChangeArrowheads="1"/>
              </p:cNvSpPr>
              <p:nvPr/>
            </p:nvSpPr>
            <p:spPr bwMode="auto">
              <a:xfrm>
                <a:off x="4368801" y="41179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8" name="Rectangle 96">
                <a:extLst>
                  <a:ext uri="{FF2B5EF4-FFF2-40B4-BE49-F238E27FC236}">
                    <a16:creationId xmlns="" xmlns:a16="http://schemas.microsoft.com/office/drawing/2014/main" id="{839210E1-9AE0-4DDD-B914-823C95F6DE63}"/>
                  </a:ext>
                </a:extLst>
              </p:cNvPr>
              <p:cNvSpPr>
                <a:spLocks noChangeArrowheads="1"/>
              </p:cNvSpPr>
              <p:nvPr/>
            </p:nvSpPr>
            <p:spPr bwMode="auto">
              <a:xfrm>
                <a:off x="4511676" y="41465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59" name="Rectangle 97">
                <a:extLst>
                  <a:ext uri="{FF2B5EF4-FFF2-40B4-BE49-F238E27FC236}">
                    <a16:creationId xmlns="" xmlns:a16="http://schemas.microsoft.com/office/drawing/2014/main" id="{CDAFB3E4-CAD3-4F0F-9CC5-D0D2D6CEBE9A}"/>
                  </a:ext>
                </a:extLst>
              </p:cNvPr>
              <p:cNvSpPr>
                <a:spLocks noChangeArrowheads="1"/>
              </p:cNvSpPr>
              <p:nvPr/>
            </p:nvSpPr>
            <p:spPr bwMode="auto">
              <a:xfrm>
                <a:off x="4572001" y="417830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0" name="Rectangle 98">
                <a:extLst>
                  <a:ext uri="{FF2B5EF4-FFF2-40B4-BE49-F238E27FC236}">
                    <a16:creationId xmlns="" xmlns:a16="http://schemas.microsoft.com/office/drawing/2014/main" id="{00B5FF42-B3D9-49D5-BFA5-8AB60468B73E}"/>
                  </a:ext>
                </a:extLst>
              </p:cNvPr>
              <p:cNvSpPr>
                <a:spLocks noChangeArrowheads="1"/>
              </p:cNvSpPr>
              <p:nvPr/>
            </p:nvSpPr>
            <p:spPr bwMode="auto">
              <a:xfrm>
                <a:off x="4651376" y="42037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1" name="Rectangle 99">
                <a:extLst>
                  <a:ext uri="{FF2B5EF4-FFF2-40B4-BE49-F238E27FC236}">
                    <a16:creationId xmlns="" xmlns:a16="http://schemas.microsoft.com/office/drawing/2014/main" id="{9B01ACAB-70D8-465D-A968-C3312C21D63B}"/>
                  </a:ext>
                </a:extLst>
              </p:cNvPr>
              <p:cNvSpPr>
                <a:spLocks noChangeArrowheads="1"/>
              </p:cNvSpPr>
              <p:nvPr/>
            </p:nvSpPr>
            <p:spPr bwMode="auto">
              <a:xfrm>
                <a:off x="4794251" y="423545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2" name="Rectangle 100">
                <a:extLst>
                  <a:ext uri="{FF2B5EF4-FFF2-40B4-BE49-F238E27FC236}">
                    <a16:creationId xmlns="" xmlns:a16="http://schemas.microsoft.com/office/drawing/2014/main" id="{A91EA1E5-BF05-49AA-957C-7573EEA23A08}"/>
                  </a:ext>
                </a:extLst>
              </p:cNvPr>
              <p:cNvSpPr>
                <a:spLocks noChangeArrowheads="1"/>
              </p:cNvSpPr>
              <p:nvPr/>
            </p:nvSpPr>
            <p:spPr bwMode="auto">
              <a:xfrm>
                <a:off x="4902201" y="42291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3" name="Rectangle 101">
                <a:extLst>
                  <a:ext uri="{FF2B5EF4-FFF2-40B4-BE49-F238E27FC236}">
                    <a16:creationId xmlns="" xmlns:a16="http://schemas.microsoft.com/office/drawing/2014/main" id="{D24BD6F2-5434-4592-8059-CD7791728C56}"/>
                  </a:ext>
                </a:extLst>
              </p:cNvPr>
              <p:cNvSpPr>
                <a:spLocks noChangeArrowheads="1"/>
              </p:cNvSpPr>
              <p:nvPr/>
            </p:nvSpPr>
            <p:spPr bwMode="auto">
              <a:xfrm>
                <a:off x="4911726" y="42894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4" name="Rectangle 102">
                <a:extLst>
                  <a:ext uri="{FF2B5EF4-FFF2-40B4-BE49-F238E27FC236}">
                    <a16:creationId xmlns="" xmlns:a16="http://schemas.microsoft.com/office/drawing/2014/main" id="{420154F8-7D44-4CA3-823E-991DA11AD879}"/>
                  </a:ext>
                </a:extLst>
              </p:cNvPr>
              <p:cNvSpPr>
                <a:spLocks noChangeArrowheads="1"/>
              </p:cNvSpPr>
              <p:nvPr/>
            </p:nvSpPr>
            <p:spPr bwMode="auto">
              <a:xfrm>
                <a:off x="5000626" y="428942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5" name="Rectangle 103">
                <a:extLst>
                  <a:ext uri="{FF2B5EF4-FFF2-40B4-BE49-F238E27FC236}">
                    <a16:creationId xmlns="" xmlns:a16="http://schemas.microsoft.com/office/drawing/2014/main" id="{6CE4F9ED-5DC8-4351-A554-39A2077E55FF}"/>
                  </a:ext>
                </a:extLst>
              </p:cNvPr>
              <p:cNvSpPr>
                <a:spLocks noChangeArrowheads="1"/>
              </p:cNvSpPr>
              <p:nvPr/>
            </p:nvSpPr>
            <p:spPr bwMode="auto">
              <a:xfrm>
                <a:off x="5038726" y="43211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6" name="Rectangle 104">
                <a:extLst>
                  <a:ext uri="{FF2B5EF4-FFF2-40B4-BE49-F238E27FC236}">
                    <a16:creationId xmlns="" xmlns:a16="http://schemas.microsoft.com/office/drawing/2014/main" id="{F06917E1-9638-4B16-899D-6212049B3A60}"/>
                  </a:ext>
                </a:extLst>
              </p:cNvPr>
              <p:cNvSpPr>
                <a:spLocks noChangeArrowheads="1"/>
              </p:cNvSpPr>
              <p:nvPr/>
            </p:nvSpPr>
            <p:spPr bwMode="auto">
              <a:xfrm>
                <a:off x="5057776" y="43624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7" name="Rectangle 105">
                <a:extLst>
                  <a:ext uri="{FF2B5EF4-FFF2-40B4-BE49-F238E27FC236}">
                    <a16:creationId xmlns="" xmlns:a16="http://schemas.microsoft.com/office/drawing/2014/main" id="{7113641B-05CC-48A5-98FE-B7B0E17B8D6A}"/>
                  </a:ext>
                </a:extLst>
              </p:cNvPr>
              <p:cNvSpPr>
                <a:spLocks noChangeArrowheads="1"/>
              </p:cNvSpPr>
              <p:nvPr/>
            </p:nvSpPr>
            <p:spPr bwMode="auto">
              <a:xfrm>
                <a:off x="5140326" y="4391025"/>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8" name="Rectangle 106">
                <a:extLst>
                  <a:ext uri="{FF2B5EF4-FFF2-40B4-BE49-F238E27FC236}">
                    <a16:creationId xmlns="" xmlns:a16="http://schemas.microsoft.com/office/drawing/2014/main" id="{78876AC3-237D-406C-A974-4222E789A3EF}"/>
                  </a:ext>
                </a:extLst>
              </p:cNvPr>
              <p:cNvSpPr>
                <a:spLocks noChangeArrowheads="1"/>
              </p:cNvSpPr>
              <p:nvPr/>
            </p:nvSpPr>
            <p:spPr bwMode="auto">
              <a:xfrm>
                <a:off x="5156201" y="44132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69" name="Rectangle 107">
                <a:extLst>
                  <a:ext uri="{FF2B5EF4-FFF2-40B4-BE49-F238E27FC236}">
                    <a16:creationId xmlns="" xmlns:a16="http://schemas.microsoft.com/office/drawing/2014/main" id="{8915811D-86F5-437C-ABFD-9B1C7EEB5AF9}"/>
                  </a:ext>
                </a:extLst>
              </p:cNvPr>
              <p:cNvSpPr>
                <a:spLocks noChangeArrowheads="1"/>
              </p:cNvSpPr>
              <p:nvPr/>
            </p:nvSpPr>
            <p:spPr bwMode="auto">
              <a:xfrm>
                <a:off x="5175251" y="4413250"/>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70" name="Rectangle 108">
                <a:extLst>
                  <a:ext uri="{FF2B5EF4-FFF2-40B4-BE49-F238E27FC236}">
                    <a16:creationId xmlns="" xmlns:a16="http://schemas.microsoft.com/office/drawing/2014/main" id="{D14A07FD-84DB-4085-B2F1-A3E9B89C1EC6}"/>
                  </a:ext>
                </a:extLst>
              </p:cNvPr>
              <p:cNvSpPr>
                <a:spLocks noChangeArrowheads="1"/>
              </p:cNvSpPr>
              <p:nvPr/>
            </p:nvSpPr>
            <p:spPr bwMode="auto">
              <a:xfrm>
                <a:off x="5184776" y="445452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71" name="Rectangle 109">
                <a:extLst>
                  <a:ext uri="{FF2B5EF4-FFF2-40B4-BE49-F238E27FC236}">
                    <a16:creationId xmlns="" xmlns:a16="http://schemas.microsoft.com/office/drawing/2014/main" id="{BFFABAA8-B7B6-4FAE-9C7C-3FA206109D69}"/>
                  </a:ext>
                </a:extLst>
              </p:cNvPr>
              <p:cNvSpPr>
                <a:spLocks noChangeArrowheads="1"/>
              </p:cNvSpPr>
              <p:nvPr/>
            </p:nvSpPr>
            <p:spPr bwMode="auto">
              <a:xfrm>
                <a:off x="5280026" y="44799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72" name="Rectangle 110">
                <a:extLst>
                  <a:ext uri="{FF2B5EF4-FFF2-40B4-BE49-F238E27FC236}">
                    <a16:creationId xmlns="" xmlns:a16="http://schemas.microsoft.com/office/drawing/2014/main" id="{7A1972AF-298C-4FE8-95E7-DBBE97FB5AF3}"/>
                  </a:ext>
                </a:extLst>
              </p:cNvPr>
              <p:cNvSpPr>
                <a:spLocks noChangeArrowheads="1"/>
              </p:cNvSpPr>
              <p:nvPr/>
            </p:nvSpPr>
            <p:spPr bwMode="auto">
              <a:xfrm>
                <a:off x="5562601" y="450850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73" name="Rectangle 111">
                <a:extLst>
                  <a:ext uri="{FF2B5EF4-FFF2-40B4-BE49-F238E27FC236}">
                    <a16:creationId xmlns="" xmlns:a16="http://schemas.microsoft.com/office/drawing/2014/main" id="{84EAE34B-7B78-4841-A10C-EC62F2A34C82}"/>
                  </a:ext>
                </a:extLst>
              </p:cNvPr>
              <p:cNvSpPr>
                <a:spLocks noChangeArrowheads="1"/>
              </p:cNvSpPr>
              <p:nvPr/>
            </p:nvSpPr>
            <p:spPr bwMode="auto">
              <a:xfrm>
                <a:off x="5594351" y="450850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74" name="Rectangle 112">
                <a:extLst>
                  <a:ext uri="{FF2B5EF4-FFF2-40B4-BE49-F238E27FC236}">
                    <a16:creationId xmlns="" xmlns:a16="http://schemas.microsoft.com/office/drawing/2014/main" id="{5187CD9C-02D7-4819-A72E-4B45A04342C7}"/>
                  </a:ext>
                </a:extLst>
              </p:cNvPr>
              <p:cNvSpPr>
                <a:spLocks noChangeArrowheads="1"/>
              </p:cNvSpPr>
              <p:nvPr/>
            </p:nvSpPr>
            <p:spPr bwMode="auto">
              <a:xfrm>
                <a:off x="5610226" y="45402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75" name="Rectangle 113">
                <a:extLst>
                  <a:ext uri="{FF2B5EF4-FFF2-40B4-BE49-F238E27FC236}">
                    <a16:creationId xmlns="" xmlns:a16="http://schemas.microsoft.com/office/drawing/2014/main" id="{A4EAC4D8-3466-49DA-A8CB-7AE0B337CB7D}"/>
                  </a:ext>
                </a:extLst>
              </p:cNvPr>
              <p:cNvSpPr>
                <a:spLocks noChangeArrowheads="1"/>
              </p:cNvSpPr>
              <p:nvPr/>
            </p:nvSpPr>
            <p:spPr bwMode="auto">
              <a:xfrm>
                <a:off x="5683251" y="45783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76" name="Rectangle 114">
                <a:extLst>
                  <a:ext uri="{FF2B5EF4-FFF2-40B4-BE49-F238E27FC236}">
                    <a16:creationId xmlns="" xmlns:a16="http://schemas.microsoft.com/office/drawing/2014/main" id="{424F2E34-542A-4C6D-9E1F-5F8AD51579E7}"/>
                  </a:ext>
                </a:extLst>
              </p:cNvPr>
              <p:cNvSpPr>
                <a:spLocks noChangeArrowheads="1"/>
              </p:cNvSpPr>
              <p:nvPr/>
            </p:nvSpPr>
            <p:spPr bwMode="auto">
              <a:xfrm>
                <a:off x="5724526" y="4578350"/>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77" name="Rectangle 115">
                <a:extLst>
                  <a:ext uri="{FF2B5EF4-FFF2-40B4-BE49-F238E27FC236}">
                    <a16:creationId xmlns="" xmlns:a16="http://schemas.microsoft.com/office/drawing/2014/main" id="{862AA731-80E5-4F05-8520-6511B45CFF80}"/>
                  </a:ext>
                </a:extLst>
              </p:cNvPr>
              <p:cNvSpPr>
                <a:spLocks noChangeArrowheads="1"/>
              </p:cNvSpPr>
              <p:nvPr/>
            </p:nvSpPr>
            <p:spPr bwMode="auto">
              <a:xfrm>
                <a:off x="5753101" y="4616450"/>
                <a:ext cx="58738"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78" name="Rectangle 116">
                <a:extLst>
                  <a:ext uri="{FF2B5EF4-FFF2-40B4-BE49-F238E27FC236}">
                    <a16:creationId xmlns="" xmlns:a16="http://schemas.microsoft.com/office/drawing/2014/main" id="{69519528-25C9-4E70-B6E0-3CEF3942F46D}"/>
                  </a:ext>
                </a:extLst>
              </p:cNvPr>
              <p:cNvSpPr>
                <a:spLocks noChangeArrowheads="1"/>
              </p:cNvSpPr>
              <p:nvPr/>
            </p:nvSpPr>
            <p:spPr bwMode="auto">
              <a:xfrm>
                <a:off x="5808663" y="464820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79" name="Rectangle 117">
                <a:extLst>
                  <a:ext uri="{FF2B5EF4-FFF2-40B4-BE49-F238E27FC236}">
                    <a16:creationId xmlns="" xmlns:a16="http://schemas.microsoft.com/office/drawing/2014/main" id="{ADB8CB6F-AC54-48F9-AD85-BE48E57871BB}"/>
                  </a:ext>
                </a:extLst>
              </p:cNvPr>
              <p:cNvSpPr>
                <a:spLocks noChangeArrowheads="1"/>
              </p:cNvSpPr>
              <p:nvPr/>
            </p:nvSpPr>
            <p:spPr bwMode="auto">
              <a:xfrm>
                <a:off x="5818188" y="46926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80" name="Rectangle 118">
                <a:extLst>
                  <a:ext uri="{FF2B5EF4-FFF2-40B4-BE49-F238E27FC236}">
                    <a16:creationId xmlns="" xmlns:a16="http://schemas.microsoft.com/office/drawing/2014/main" id="{9839A41D-E7B7-4427-9EF9-4B9A8505503B}"/>
                  </a:ext>
                </a:extLst>
              </p:cNvPr>
              <p:cNvSpPr>
                <a:spLocks noChangeArrowheads="1"/>
              </p:cNvSpPr>
              <p:nvPr/>
            </p:nvSpPr>
            <p:spPr bwMode="auto">
              <a:xfrm>
                <a:off x="5894388" y="4692650"/>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81" name="Rectangle 119">
                <a:extLst>
                  <a:ext uri="{FF2B5EF4-FFF2-40B4-BE49-F238E27FC236}">
                    <a16:creationId xmlns="" xmlns:a16="http://schemas.microsoft.com/office/drawing/2014/main" id="{CD82D816-4683-4795-A711-18D0A923A425}"/>
                  </a:ext>
                </a:extLst>
              </p:cNvPr>
              <p:cNvSpPr>
                <a:spLocks noChangeArrowheads="1"/>
              </p:cNvSpPr>
              <p:nvPr/>
            </p:nvSpPr>
            <p:spPr bwMode="auto">
              <a:xfrm>
                <a:off x="6018213" y="47339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82" name="Rectangle 120">
                <a:extLst>
                  <a:ext uri="{FF2B5EF4-FFF2-40B4-BE49-F238E27FC236}">
                    <a16:creationId xmlns="" xmlns:a16="http://schemas.microsoft.com/office/drawing/2014/main" id="{1F6F6886-1617-4B7C-8BD8-95D4FC11AF1D}"/>
                  </a:ext>
                </a:extLst>
              </p:cNvPr>
              <p:cNvSpPr>
                <a:spLocks noChangeArrowheads="1"/>
              </p:cNvSpPr>
              <p:nvPr/>
            </p:nvSpPr>
            <p:spPr bwMode="auto">
              <a:xfrm>
                <a:off x="6034088" y="47783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83" name="Rectangle 121">
                <a:extLst>
                  <a:ext uri="{FF2B5EF4-FFF2-40B4-BE49-F238E27FC236}">
                    <a16:creationId xmlns="" xmlns:a16="http://schemas.microsoft.com/office/drawing/2014/main" id="{40E412B8-CE5B-4DEF-BD1F-50A94FF5ED6E}"/>
                  </a:ext>
                </a:extLst>
              </p:cNvPr>
              <p:cNvSpPr>
                <a:spLocks noChangeArrowheads="1"/>
              </p:cNvSpPr>
              <p:nvPr/>
            </p:nvSpPr>
            <p:spPr bwMode="auto">
              <a:xfrm>
                <a:off x="6345238" y="48291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84" name="Rectangle 122">
                <a:extLst>
                  <a:ext uri="{FF2B5EF4-FFF2-40B4-BE49-F238E27FC236}">
                    <a16:creationId xmlns="" xmlns:a16="http://schemas.microsoft.com/office/drawing/2014/main" id="{0E983B95-7EEF-4374-B7E2-6D9D2752C758}"/>
                  </a:ext>
                </a:extLst>
              </p:cNvPr>
              <p:cNvSpPr>
                <a:spLocks noChangeArrowheads="1"/>
              </p:cNvSpPr>
              <p:nvPr/>
            </p:nvSpPr>
            <p:spPr bwMode="auto">
              <a:xfrm>
                <a:off x="6815138" y="48736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85" name="Rectangle 123">
                <a:extLst>
                  <a:ext uri="{FF2B5EF4-FFF2-40B4-BE49-F238E27FC236}">
                    <a16:creationId xmlns="" xmlns:a16="http://schemas.microsoft.com/office/drawing/2014/main" id="{47896E9B-506E-4C5F-9205-AEA6EDF54C26}"/>
                  </a:ext>
                </a:extLst>
              </p:cNvPr>
              <p:cNvSpPr>
                <a:spLocks noChangeArrowheads="1"/>
              </p:cNvSpPr>
              <p:nvPr/>
            </p:nvSpPr>
            <p:spPr bwMode="auto">
              <a:xfrm>
                <a:off x="7062788" y="4873625"/>
                <a:ext cx="60325"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86" name="Rectangle 124">
                <a:extLst>
                  <a:ext uri="{FF2B5EF4-FFF2-40B4-BE49-F238E27FC236}">
                    <a16:creationId xmlns="" xmlns:a16="http://schemas.microsoft.com/office/drawing/2014/main" id="{327B5EF2-E5CC-4E64-A37E-EF94C6E5B1DB}"/>
                  </a:ext>
                </a:extLst>
              </p:cNvPr>
              <p:cNvSpPr>
                <a:spLocks noChangeArrowheads="1"/>
              </p:cNvSpPr>
              <p:nvPr/>
            </p:nvSpPr>
            <p:spPr bwMode="auto">
              <a:xfrm>
                <a:off x="7081838" y="49307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87" name="Rectangle 125">
                <a:extLst>
                  <a:ext uri="{FF2B5EF4-FFF2-40B4-BE49-F238E27FC236}">
                    <a16:creationId xmlns="" xmlns:a16="http://schemas.microsoft.com/office/drawing/2014/main" id="{70044635-A184-4440-BD40-3F3AE11DA1DD}"/>
                  </a:ext>
                </a:extLst>
              </p:cNvPr>
              <p:cNvSpPr>
                <a:spLocks noChangeArrowheads="1"/>
              </p:cNvSpPr>
              <p:nvPr/>
            </p:nvSpPr>
            <p:spPr bwMode="auto">
              <a:xfrm>
                <a:off x="7138988" y="49307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88" name="Rectangle 126">
                <a:extLst>
                  <a:ext uri="{FF2B5EF4-FFF2-40B4-BE49-F238E27FC236}">
                    <a16:creationId xmlns="" xmlns:a16="http://schemas.microsoft.com/office/drawing/2014/main" id="{CCA402D6-A367-44B0-9BA3-FCADBC6CD85B}"/>
                  </a:ext>
                </a:extLst>
              </p:cNvPr>
              <p:cNvSpPr>
                <a:spLocks noChangeArrowheads="1"/>
              </p:cNvSpPr>
              <p:nvPr/>
            </p:nvSpPr>
            <p:spPr bwMode="auto">
              <a:xfrm>
                <a:off x="7310438" y="49307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89" name="Rectangle 127">
                <a:extLst>
                  <a:ext uri="{FF2B5EF4-FFF2-40B4-BE49-F238E27FC236}">
                    <a16:creationId xmlns="" xmlns:a16="http://schemas.microsoft.com/office/drawing/2014/main" id="{F4637BC2-80F1-4F9F-9AC0-A0BA24B313DD}"/>
                  </a:ext>
                </a:extLst>
              </p:cNvPr>
              <p:cNvSpPr>
                <a:spLocks noChangeArrowheads="1"/>
              </p:cNvSpPr>
              <p:nvPr/>
            </p:nvSpPr>
            <p:spPr bwMode="auto">
              <a:xfrm>
                <a:off x="7478713" y="493077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90" name="Rectangle 128">
                <a:extLst>
                  <a:ext uri="{FF2B5EF4-FFF2-40B4-BE49-F238E27FC236}">
                    <a16:creationId xmlns="" xmlns:a16="http://schemas.microsoft.com/office/drawing/2014/main" id="{8EEF4A74-D49A-4DCA-83EE-212D833268DA}"/>
                  </a:ext>
                </a:extLst>
              </p:cNvPr>
              <p:cNvSpPr>
                <a:spLocks noChangeArrowheads="1"/>
              </p:cNvSpPr>
              <p:nvPr/>
            </p:nvSpPr>
            <p:spPr bwMode="auto">
              <a:xfrm>
                <a:off x="8372476" y="4930775"/>
                <a:ext cx="63500"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91" name="Rectangle 129">
                <a:extLst>
                  <a:ext uri="{FF2B5EF4-FFF2-40B4-BE49-F238E27FC236}">
                    <a16:creationId xmlns="" xmlns:a16="http://schemas.microsoft.com/office/drawing/2014/main" id="{CD61B369-4E51-4EFD-8519-DADDE5AFECB4}"/>
                  </a:ext>
                </a:extLst>
              </p:cNvPr>
              <p:cNvSpPr>
                <a:spLocks noChangeArrowheads="1"/>
              </p:cNvSpPr>
              <p:nvPr/>
            </p:nvSpPr>
            <p:spPr bwMode="auto">
              <a:xfrm>
                <a:off x="3752851" y="3635375"/>
                <a:ext cx="63500" cy="63500"/>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92" name="Rectangle 130">
                <a:extLst>
                  <a:ext uri="{FF2B5EF4-FFF2-40B4-BE49-F238E27FC236}">
                    <a16:creationId xmlns="" xmlns:a16="http://schemas.microsoft.com/office/drawing/2014/main" id="{9DE3CA4B-071F-4377-A3D5-225677462792}"/>
                  </a:ext>
                </a:extLst>
              </p:cNvPr>
              <p:cNvSpPr>
                <a:spLocks noChangeArrowheads="1"/>
              </p:cNvSpPr>
              <p:nvPr/>
            </p:nvSpPr>
            <p:spPr bwMode="auto">
              <a:xfrm>
                <a:off x="2471738" y="2867025"/>
                <a:ext cx="60325" cy="60325"/>
              </a:xfrm>
              <a:prstGeom prst="rect">
                <a:avLst/>
              </a:prstGeom>
              <a:solidFill>
                <a:schemeClr val="accent3"/>
              </a:solidFill>
              <a:ln w="19050" cap="flat">
                <a:solidFill>
                  <a:schemeClr val="accent3"/>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93" name="Freeform 131">
                <a:extLst>
                  <a:ext uri="{FF2B5EF4-FFF2-40B4-BE49-F238E27FC236}">
                    <a16:creationId xmlns="" xmlns:a16="http://schemas.microsoft.com/office/drawing/2014/main" id="{8E0837F2-47EE-4319-A822-76A335646117}"/>
                  </a:ext>
                </a:extLst>
              </p:cNvPr>
              <p:cNvSpPr>
                <a:spLocks/>
              </p:cNvSpPr>
              <p:nvPr/>
            </p:nvSpPr>
            <p:spPr bwMode="auto">
              <a:xfrm>
                <a:off x="1538288" y="2159000"/>
                <a:ext cx="6856413" cy="2784475"/>
              </a:xfrm>
              <a:custGeom>
                <a:avLst/>
                <a:gdLst>
                  <a:gd name="T0" fmla="*/ 22 w 4319"/>
                  <a:gd name="T1" fmla="*/ 28 h 1754"/>
                  <a:gd name="T2" fmla="*/ 104 w 4319"/>
                  <a:gd name="T3" fmla="*/ 52 h 1754"/>
                  <a:gd name="T4" fmla="*/ 126 w 4319"/>
                  <a:gd name="T5" fmla="*/ 114 h 1754"/>
                  <a:gd name="T6" fmla="*/ 204 w 4319"/>
                  <a:gd name="T7" fmla="*/ 134 h 1754"/>
                  <a:gd name="T8" fmla="*/ 238 w 4319"/>
                  <a:gd name="T9" fmla="*/ 196 h 1754"/>
                  <a:gd name="T10" fmla="*/ 360 w 4319"/>
                  <a:gd name="T11" fmla="*/ 218 h 1754"/>
                  <a:gd name="T12" fmla="*/ 386 w 4319"/>
                  <a:gd name="T13" fmla="*/ 274 h 1754"/>
                  <a:gd name="T14" fmla="*/ 424 w 4319"/>
                  <a:gd name="T15" fmla="*/ 304 h 1754"/>
                  <a:gd name="T16" fmla="*/ 454 w 4319"/>
                  <a:gd name="T17" fmla="*/ 364 h 1754"/>
                  <a:gd name="T18" fmla="*/ 562 w 4319"/>
                  <a:gd name="T19" fmla="*/ 390 h 1754"/>
                  <a:gd name="T20" fmla="*/ 570 w 4319"/>
                  <a:gd name="T21" fmla="*/ 430 h 1754"/>
                  <a:gd name="T22" fmla="*/ 648 w 4319"/>
                  <a:gd name="T23" fmla="*/ 456 h 1754"/>
                  <a:gd name="T24" fmla="*/ 676 w 4319"/>
                  <a:gd name="T25" fmla="*/ 488 h 1754"/>
                  <a:gd name="T26" fmla="*/ 786 w 4319"/>
                  <a:gd name="T27" fmla="*/ 508 h 1754"/>
                  <a:gd name="T28" fmla="*/ 806 w 4319"/>
                  <a:gd name="T29" fmla="*/ 554 h 1754"/>
                  <a:gd name="T30" fmla="*/ 902 w 4319"/>
                  <a:gd name="T31" fmla="*/ 628 h 1754"/>
                  <a:gd name="T32" fmla="*/ 992 w 4319"/>
                  <a:gd name="T33" fmla="*/ 678 h 1754"/>
                  <a:gd name="T34" fmla="*/ 1136 w 4319"/>
                  <a:gd name="T35" fmla="*/ 692 h 1754"/>
                  <a:gd name="T36" fmla="*/ 1158 w 4319"/>
                  <a:gd name="T37" fmla="*/ 724 h 1754"/>
                  <a:gd name="T38" fmla="*/ 1275 w 4319"/>
                  <a:gd name="T39" fmla="*/ 744 h 1754"/>
                  <a:gd name="T40" fmla="*/ 1287 w 4319"/>
                  <a:gd name="T41" fmla="*/ 786 h 1754"/>
                  <a:gd name="T42" fmla="*/ 1309 w 4319"/>
                  <a:gd name="T43" fmla="*/ 824 h 1754"/>
                  <a:gd name="T44" fmla="*/ 1319 w 4319"/>
                  <a:gd name="T45" fmla="*/ 868 h 1754"/>
                  <a:gd name="T46" fmla="*/ 1371 w 4319"/>
                  <a:gd name="T47" fmla="*/ 892 h 1754"/>
                  <a:gd name="T48" fmla="*/ 1387 w 4319"/>
                  <a:gd name="T49" fmla="*/ 928 h 1754"/>
                  <a:gd name="T50" fmla="*/ 1439 w 4319"/>
                  <a:gd name="T51" fmla="*/ 944 h 1754"/>
                  <a:gd name="T52" fmla="*/ 1453 w 4319"/>
                  <a:gd name="T53" fmla="*/ 994 h 1754"/>
                  <a:gd name="T54" fmla="*/ 1535 w 4319"/>
                  <a:gd name="T55" fmla="*/ 1022 h 1754"/>
                  <a:gd name="T56" fmla="*/ 1625 w 4319"/>
                  <a:gd name="T57" fmla="*/ 1062 h 1754"/>
                  <a:gd name="T58" fmla="*/ 1707 w 4319"/>
                  <a:gd name="T59" fmla="*/ 1086 h 1754"/>
                  <a:gd name="T60" fmla="*/ 1725 w 4319"/>
                  <a:gd name="T61" fmla="*/ 1156 h 1754"/>
                  <a:gd name="T62" fmla="*/ 1759 w 4319"/>
                  <a:gd name="T63" fmla="*/ 1176 h 1754"/>
                  <a:gd name="T64" fmla="*/ 1777 w 4319"/>
                  <a:gd name="T65" fmla="*/ 1226 h 1754"/>
                  <a:gd name="T66" fmla="*/ 1887 w 4319"/>
                  <a:gd name="T67" fmla="*/ 1248 h 1754"/>
                  <a:gd name="T68" fmla="*/ 1927 w 4319"/>
                  <a:gd name="T69" fmla="*/ 1286 h 1754"/>
                  <a:gd name="T70" fmla="*/ 2069 w 4319"/>
                  <a:gd name="T71" fmla="*/ 1302 h 1754"/>
                  <a:gd name="T72" fmla="*/ 2135 w 4319"/>
                  <a:gd name="T73" fmla="*/ 1354 h 1754"/>
                  <a:gd name="T74" fmla="*/ 2233 w 4319"/>
                  <a:gd name="T75" fmla="*/ 1376 h 1754"/>
                  <a:gd name="T76" fmla="*/ 2283 w 4319"/>
                  <a:gd name="T77" fmla="*/ 1414 h 1754"/>
                  <a:gd name="T78" fmla="*/ 2313 w 4319"/>
                  <a:gd name="T79" fmla="*/ 1438 h 1754"/>
                  <a:gd name="T80" fmla="*/ 2371 w 4319"/>
                  <a:gd name="T81" fmla="*/ 1474 h 1754"/>
                  <a:gd name="T82" fmla="*/ 2579 w 4319"/>
                  <a:gd name="T83" fmla="*/ 1494 h 1754"/>
                  <a:gd name="T84" fmla="*/ 2623 w 4319"/>
                  <a:gd name="T85" fmla="*/ 1540 h 1754"/>
                  <a:gd name="T86" fmla="*/ 2696 w 4319"/>
                  <a:gd name="T87" fmla="*/ 1560 h 1754"/>
                  <a:gd name="T88" fmla="*/ 2712 w 4319"/>
                  <a:gd name="T89" fmla="*/ 1606 h 1754"/>
                  <a:gd name="T90" fmla="*/ 2850 w 4319"/>
                  <a:gd name="T91" fmla="*/ 1636 h 1754"/>
                  <a:gd name="T92" fmla="*/ 3044 w 4319"/>
                  <a:gd name="T93" fmla="*/ 1692 h 1754"/>
                  <a:gd name="T94" fmla="*/ 3510 w 4319"/>
                  <a:gd name="T95" fmla="*/ 172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19" h="1754">
                    <a:moveTo>
                      <a:pt x="0" y="0"/>
                    </a:moveTo>
                    <a:lnTo>
                      <a:pt x="22" y="0"/>
                    </a:lnTo>
                    <a:lnTo>
                      <a:pt x="22" y="28"/>
                    </a:lnTo>
                    <a:lnTo>
                      <a:pt x="64" y="28"/>
                    </a:lnTo>
                    <a:lnTo>
                      <a:pt x="64" y="52"/>
                    </a:lnTo>
                    <a:lnTo>
                      <a:pt x="104" y="52"/>
                    </a:lnTo>
                    <a:lnTo>
                      <a:pt x="104" y="84"/>
                    </a:lnTo>
                    <a:lnTo>
                      <a:pt x="126" y="84"/>
                    </a:lnTo>
                    <a:lnTo>
                      <a:pt x="126" y="114"/>
                    </a:lnTo>
                    <a:lnTo>
                      <a:pt x="164" y="114"/>
                    </a:lnTo>
                    <a:lnTo>
                      <a:pt x="164" y="134"/>
                    </a:lnTo>
                    <a:lnTo>
                      <a:pt x="204" y="134"/>
                    </a:lnTo>
                    <a:lnTo>
                      <a:pt x="204" y="174"/>
                    </a:lnTo>
                    <a:lnTo>
                      <a:pt x="238" y="174"/>
                    </a:lnTo>
                    <a:lnTo>
                      <a:pt x="238" y="196"/>
                    </a:lnTo>
                    <a:lnTo>
                      <a:pt x="340" y="196"/>
                    </a:lnTo>
                    <a:lnTo>
                      <a:pt x="340" y="218"/>
                    </a:lnTo>
                    <a:lnTo>
                      <a:pt x="360" y="218"/>
                    </a:lnTo>
                    <a:lnTo>
                      <a:pt x="360" y="236"/>
                    </a:lnTo>
                    <a:lnTo>
                      <a:pt x="386" y="236"/>
                    </a:lnTo>
                    <a:lnTo>
                      <a:pt x="386" y="274"/>
                    </a:lnTo>
                    <a:lnTo>
                      <a:pt x="406" y="274"/>
                    </a:lnTo>
                    <a:lnTo>
                      <a:pt x="406" y="304"/>
                    </a:lnTo>
                    <a:lnTo>
                      <a:pt x="424" y="304"/>
                    </a:lnTo>
                    <a:lnTo>
                      <a:pt x="424" y="320"/>
                    </a:lnTo>
                    <a:lnTo>
                      <a:pt x="454" y="320"/>
                    </a:lnTo>
                    <a:lnTo>
                      <a:pt x="454" y="364"/>
                    </a:lnTo>
                    <a:lnTo>
                      <a:pt x="548" y="364"/>
                    </a:lnTo>
                    <a:lnTo>
                      <a:pt x="548" y="390"/>
                    </a:lnTo>
                    <a:lnTo>
                      <a:pt x="562" y="390"/>
                    </a:lnTo>
                    <a:lnTo>
                      <a:pt x="562" y="408"/>
                    </a:lnTo>
                    <a:lnTo>
                      <a:pt x="570" y="408"/>
                    </a:lnTo>
                    <a:lnTo>
                      <a:pt x="570" y="430"/>
                    </a:lnTo>
                    <a:lnTo>
                      <a:pt x="594" y="430"/>
                    </a:lnTo>
                    <a:lnTo>
                      <a:pt x="594" y="456"/>
                    </a:lnTo>
                    <a:lnTo>
                      <a:pt x="648" y="456"/>
                    </a:lnTo>
                    <a:lnTo>
                      <a:pt x="648" y="472"/>
                    </a:lnTo>
                    <a:lnTo>
                      <a:pt x="676" y="472"/>
                    </a:lnTo>
                    <a:lnTo>
                      <a:pt x="676" y="488"/>
                    </a:lnTo>
                    <a:lnTo>
                      <a:pt x="724" y="488"/>
                    </a:lnTo>
                    <a:lnTo>
                      <a:pt x="724" y="508"/>
                    </a:lnTo>
                    <a:lnTo>
                      <a:pt x="786" y="508"/>
                    </a:lnTo>
                    <a:lnTo>
                      <a:pt x="786" y="528"/>
                    </a:lnTo>
                    <a:lnTo>
                      <a:pt x="806" y="528"/>
                    </a:lnTo>
                    <a:lnTo>
                      <a:pt x="806" y="554"/>
                    </a:lnTo>
                    <a:lnTo>
                      <a:pt x="850" y="554"/>
                    </a:lnTo>
                    <a:lnTo>
                      <a:pt x="850" y="628"/>
                    </a:lnTo>
                    <a:lnTo>
                      <a:pt x="902" y="628"/>
                    </a:lnTo>
                    <a:lnTo>
                      <a:pt x="902" y="662"/>
                    </a:lnTo>
                    <a:lnTo>
                      <a:pt x="992" y="662"/>
                    </a:lnTo>
                    <a:lnTo>
                      <a:pt x="992" y="678"/>
                    </a:lnTo>
                    <a:lnTo>
                      <a:pt x="1040" y="678"/>
                    </a:lnTo>
                    <a:lnTo>
                      <a:pt x="1040" y="692"/>
                    </a:lnTo>
                    <a:lnTo>
                      <a:pt x="1136" y="692"/>
                    </a:lnTo>
                    <a:lnTo>
                      <a:pt x="1136" y="710"/>
                    </a:lnTo>
                    <a:lnTo>
                      <a:pt x="1158" y="710"/>
                    </a:lnTo>
                    <a:lnTo>
                      <a:pt x="1158" y="724"/>
                    </a:lnTo>
                    <a:lnTo>
                      <a:pt x="1200" y="724"/>
                    </a:lnTo>
                    <a:lnTo>
                      <a:pt x="1200" y="744"/>
                    </a:lnTo>
                    <a:lnTo>
                      <a:pt x="1275" y="744"/>
                    </a:lnTo>
                    <a:lnTo>
                      <a:pt x="1275" y="760"/>
                    </a:lnTo>
                    <a:lnTo>
                      <a:pt x="1287" y="760"/>
                    </a:lnTo>
                    <a:lnTo>
                      <a:pt x="1287" y="786"/>
                    </a:lnTo>
                    <a:lnTo>
                      <a:pt x="1295" y="786"/>
                    </a:lnTo>
                    <a:lnTo>
                      <a:pt x="1295" y="824"/>
                    </a:lnTo>
                    <a:lnTo>
                      <a:pt x="1309" y="824"/>
                    </a:lnTo>
                    <a:lnTo>
                      <a:pt x="1309" y="848"/>
                    </a:lnTo>
                    <a:lnTo>
                      <a:pt x="1319" y="848"/>
                    </a:lnTo>
                    <a:lnTo>
                      <a:pt x="1319" y="868"/>
                    </a:lnTo>
                    <a:lnTo>
                      <a:pt x="1339" y="868"/>
                    </a:lnTo>
                    <a:lnTo>
                      <a:pt x="1339" y="892"/>
                    </a:lnTo>
                    <a:lnTo>
                      <a:pt x="1371" y="892"/>
                    </a:lnTo>
                    <a:lnTo>
                      <a:pt x="1371" y="906"/>
                    </a:lnTo>
                    <a:lnTo>
                      <a:pt x="1387" y="906"/>
                    </a:lnTo>
                    <a:lnTo>
                      <a:pt x="1387" y="928"/>
                    </a:lnTo>
                    <a:lnTo>
                      <a:pt x="1409" y="928"/>
                    </a:lnTo>
                    <a:lnTo>
                      <a:pt x="1409" y="944"/>
                    </a:lnTo>
                    <a:lnTo>
                      <a:pt x="1439" y="944"/>
                    </a:lnTo>
                    <a:lnTo>
                      <a:pt x="1439" y="960"/>
                    </a:lnTo>
                    <a:lnTo>
                      <a:pt x="1453" y="960"/>
                    </a:lnTo>
                    <a:lnTo>
                      <a:pt x="1453" y="994"/>
                    </a:lnTo>
                    <a:lnTo>
                      <a:pt x="1521" y="994"/>
                    </a:lnTo>
                    <a:lnTo>
                      <a:pt x="1521" y="1022"/>
                    </a:lnTo>
                    <a:lnTo>
                      <a:pt x="1535" y="1022"/>
                    </a:lnTo>
                    <a:lnTo>
                      <a:pt x="1535" y="1054"/>
                    </a:lnTo>
                    <a:lnTo>
                      <a:pt x="1625" y="1054"/>
                    </a:lnTo>
                    <a:lnTo>
                      <a:pt x="1625" y="1062"/>
                    </a:lnTo>
                    <a:lnTo>
                      <a:pt x="1693" y="1062"/>
                    </a:lnTo>
                    <a:lnTo>
                      <a:pt x="1693" y="1086"/>
                    </a:lnTo>
                    <a:lnTo>
                      <a:pt x="1707" y="1086"/>
                    </a:lnTo>
                    <a:lnTo>
                      <a:pt x="1707" y="1108"/>
                    </a:lnTo>
                    <a:lnTo>
                      <a:pt x="1725" y="1108"/>
                    </a:lnTo>
                    <a:lnTo>
                      <a:pt x="1725" y="1156"/>
                    </a:lnTo>
                    <a:lnTo>
                      <a:pt x="1745" y="1156"/>
                    </a:lnTo>
                    <a:lnTo>
                      <a:pt x="1745" y="1176"/>
                    </a:lnTo>
                    <a:lnTo>
                      <a:pt x="1759" y="1176"/>
                    </a:lnTo>
                    <a:lnTo>
                      <a:pt x="1759" y="1194"/>
                    </a:lnTo>
                    <a:lnTo>
                      <a:pt x="1777" y="1194"/>
                    </a:lnTo>
                    <a:lnTo>
                      <a:pt x="1777" y="1226"/>
                    </a:lnTo>
                    <a:lnTo>
                      <a:pt x="1789" y="1226"/>
                    </a:lnTo>
                    <a:lnTo>
                      <a:pt x="1789" y="1248"/>
                    </a:lnTo>
                    <a:lnTo>
                      <a:pt x="1887" y="1248"/>
                    </a:lnTo>
                    <a:lnTo>
                      <a:pt x="1887" y="1266"/>
                    </a:lnTo>
                    <a:lnTo>
                      <a:pt x="1927" y="1266"/>
                    </a:lnTo>
                    <a:lnTo>
                      <a:pt x="1927" y="1286"/>
                    </a:lnTo>
                    <a:lnTo>
                      <a:pt x="1973" y="1286"/>
                    </a:lnTo>
                    <a:lnTo>
                      <a:pt x="1973" y="1302"/>
                    </a:lnTo>
                    <a:lnTo>
                      <a:pt x="2069" y="1302"/>
                    </a:lnTo>
                    <a:lnTo>
                      <a:pt x="2069" y="1322"/>
                    </a:lnTo>
                    <a:lnTo>
                      <a:pt x="2135" y="1322"/>
                    </a:lnTo>
                    <a:lnTo>
                      <a:pt x="2135" y="1354"/>
                    </a:lnTo>
                    <a:lnTo>
                      <a:pt x="2223" y="1354"/>
                    </a:lnTo>
                    <a:lnTo>
                      <a:pt x="2223" y="1376"/>
                    </a:lnTo>
                    <a:lnTo>
                      <a:pt x="2233" y="1376"/>
                    </a:lnTo>
                    <a:lnTo>
                      <a:pt x="2233" y="1398"/>
                    </a:lnTo>
                    <a:lnTo>
                      <a:pt x="2283" y="1398"/>
                    </a:lnTo>
                    <a:lnTo>
                      <a:pt x="2283" y="1414"/>
                    </a:lnTo>
                    <a:lnTo>
                      <a:pt x="2299" y="1414"/>
                    </a:lnTo>
                    <a:lnTo>
                      <a:pt x="2299" y="1438"/>
                    </a:lnTo>
                    <a:lnTo>
                      <a:pt x="2313" y="1438"/>
                    </a:lnTo>
                    <a:lnTo>
                      <a:pt x="2313" y="1452"/>
                    </a:lnTo>
                    <a:lnTo>
                      <a:pt x="2371" y="1452"/>
                    </a:lnTo>
                    <a:lnTo>
                      <a:pt x="2371" y="1474"/>
                    </a:lnTo>
                    <a:lnTo>
                      <a:pt x="2547" y="1474"/>
                    </a:lnTo>
                    <a:lnTo>
                      <a:pt x="2547" y="1494"/>
                    </a:lnTo>
                    <a:lnTo>
                      <a:pt x="2579" y="1494"/>
                    </a:lnTo>
                    <a:lnTo>
                      <a:pt x="2579" y="1514"/>
                    </a:lnTo>
                    <a:lnTo>
                      <a:pt x="2623" y="1514"/>
                    </a:lnTo>
                    <a:lnTo>
                      <a:pt x="2623" y="1540"/>
                    </a:lnTo>
                    <a:lnTo>
                      <a:pt x="2669" y="1540"/>
                    </a:lnTo>
                    <a:lnTo>
                      <a:pt x="2669" y="1560"/>
                    </a:lnTo>
                    <a:lnTo>
                      <a:pt x="2696" y="1560"/>
                    </a:lnTo>
                    <a:lnTo>
                      <a:pt x="2696" y="1586"/>
                    </a:lnTo>
                    <a:lnTo>
                      <a:pt x="2712" y="1586"/>
                    </a:lnTo>
                    <a:lnTo>
                      <a:pt x="2712" y="1606"/>
                    </a:lnTo>
                    <a:lnTo>
                      <a:pt x="2836" y="1606"/>
                    </a:lnTo>
                    <a:lnTo>
                      <a:pt x="2836" y="1636"/>
                    </a:lnTo>
                    <a:lnTo>
                      <a:pt x="2850" y="1636"/>
                    </a:lnTo>
                    <a:lnTo>
                      <a:pt x="2850" y="1660"/>
                    </a:lnTo>
                    <a:lnTo>
                      <a:pt x="3044" y="1660"/>
                    </a:lnTo>
                    <a:lnTo>
                      <a:pt x="3044" y="1692"/>
                    </a:lnTo>
                    <a:lnTo>
                      <a:pt x="3338" y="1692"/>
                    </a:lnTo>
                    <a:lnTo>
                      <a:pt x="3338" y="1724"/>
                    </a:lnTo>
                    <a:lnTo>
                      <a:pt x="3510" y="1724"/>
                    </a:lnTo>
                    <a:lnTo>
                      <a:pt x="3510" y="1754"/>
                    </a:lnTo>
                    <a:lnTo>
                      <a:pt x="4319" y="1754"/>
                    </a:lnTo>
                  </a:path>
                </a:pathLst>
              </a:custGeom>
              <a:noFill/>
              <a:ln w="19050" cap="flat">
                <a:solidFill>
                  <a:schemeClr val="accent3"/>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8" name="Group 17">
              <a:extLst>
                <a:ext uri="{FF2B5EF4-FFF2-40B4-BE49-F238E27FC236}">
                  <a16:creationId xmlns="" xmlns:a16="http://schemas.microsoft.com/office/drawing/2014/main" id="{B0E9E379-28FD-4C88-9F9F-E96E4DE00DC4}"/>
                </a:ext>
              </a:extLst>
            </p:cNvPr>
            <p:cNvGrpSpPr/>
            <p:nvPr/>
          </p:nvGrpSpPr>
          <p:grpSpPr>
            <a:xfrm>
              <a:off x="1525588" y="1989517"/>
              <a:ext cx="5006975" cy="2981325"/>
              <a:chOff x="1525588" y="2130425"/>
              <a:chExt cx="5006975" cy="2981325"/>
            </a:xfrm>
            <a:solidFill>
              <a:schemeClr val="accent2"/>
            </a:solidFill>
          </p:grpSpPr>
          <p:sp>
            <p:nvSpPr>
              <p:cNvPr id="19" name="Rectangle 132">
                <a:extLst>
                  <a:ext uri="{FF2B5EF4-FFF2-40B4-BE49-F238E27FC236}">
                    <a16:creationId xmlns="" xmlns:a16="http://schemas.microsoft.com/office/drawing/2014/main" id="{75FDE121-65A0-461C-95EB-5EE600982E94}"/>
                  </a:ext>
                </a:extLst>
              </p:cNvPr>
              <p:cNvSpPr>
                <a:spLocks noChangeArrowheads="1"/>
              </p:cNvSpPr>
              <p:nvPr/>
            </p:nvSpPr>
            <p:spPr bwMode="auto">
              <a:xfrm>
                <a:off x="1525588" y="21304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20" name="Rectangle 133">
                <a:extLst>
                  <a:ext uri="{FF2B5EF4-FFF2-40B4-BE49-F238E27FC236}">
                    <a16:creationId xmlns="" xmlns:a16="http://schemas.microsoft.com/office/drawing/2014/main" id="{47969470-A7AC-44C3-B03A-D41A356BA6EC}"/>
                  </a:ext>
                </a:extLst>
              </p:cNvPr>
              <p:cNvSpPr>
                <a:spLocks noChangeArrowheads="1"/>
              </p:cNvSpPr>
              <p:nvPr/>
            </p:nvSpPr>
            <p:spPr bwMode="auto">
              <a:xfrm>
                <a:off x="1585913" y="21812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21" name="Rectangle 134">
                <a:extLst>
                  <a:ext uri="{FF2B5EF4-FFF2-40B4-BE49-F238E27FC236}">
                    <a16:creationId xmlns="" xmlns:a16="http://schemas.microsoft.com/office/drawing/2014/main" id="{18DB5936-A9E8-42F4-8949-D510AE56D878}"/>
                  </a:ext>
                </a:extLst>
              </p:cNvPr>
              <p:cNvSpPr>
                <a:spLocks noChangeArrowheads="1"/>
              </p:cNvSpPr>
              <p:nvPr/>
            </p:nvSpPr>
            <p:spPr bwMode="auto">
              <a:xfrm>
                <a:off x="1614488" y="2232025"/>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22" name="Rectangle 135">
                <a:extLst>
                  <a:ext uri="{FF2B5EF4-FFF2-40B4-BE49-F238E27FC236}">
                    <a16:creationId xmlns="" xmlns:a16="http://schemas.microsoft.com/office/drawing/2014/main" id="{17FAAD61-EEFC-4921-B403-BA4CC684836E}"/>
                  </a:ext>
                </a:extLst>
              </p:cNvPr>
              <p:cNvSpPr>
                <a:spLocks noChangeArrowheads="1"/>
              </p:cNvSpPr>
              <p:nvPr/>
            </p:nvSpPr>
            <p:spPr bwMode="auto">
              <a:xfrm>
                <a:off x="1655763" y="226060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23" name="Rectangle 136">
                <a:extLst>
                  <a:ext uri="{FF2B5EF4-FFF2-40B4-BE49-F238E27FC236}">
                    <a16:creationId xmlns="" xmlns:a16="http://schemas.microsoft.com/office/drawing/2014/main" id="{51F156E1-FCAE-4C1C-9B03-F5A4D4C85DE3}"/>
                  </a:ext>
                </a:extLst>
              </p:cNvPr>
              <p:cNvSpPr>
                <a:spLocks noChangeArrowheads="1"/>
              </p:cNvSpPr>
              <p:nvPr/>
            </p:nvSpPr>
            <p:spPr bwMode="auto">
              <a:xfrm>
                <a:off x="1738313" y="23177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24" name="Rectangle 137">
                <a:extLst>
                  <a:ext uri="{FF2B5EF4-FFF2-40B4-BE49-F238E27FC236}">
                    <a16:creationId xmlns="" xmlns:a16="http://schemas.microsoft.com/office/drawing/2014/main" id="{0FB864FC-7BE1-4935-AAF6-83778E9DABF9}"/>
                  </a:ext>
                </a:extLst>
              </p:cNvPr>
              <p:cNvSpPr>
                <a:spLocks noChangeArrowheads="1"/>
              </p:cNvSpPr>
              <p:nvPr/>
            </p:nvSpPr>
            <p:spPr bwMode="auto">
              <a:xfrm>
                <a:off x="1747838" y="2365375"/>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25" name="Rectangle 138">
                <a:extLst>
                  <a:ext uri="{FF2B5EF4-FFF2-40B4-BE49-F238E27FC236}">
                    <a16:creationId xmlns="" xmlns:a16="http://schemas.microsoft.com/office/drawing/2014/main" id="{51E5CEA4-2322-4740-AD8C-F8F53A93E1C3}"/>
                  </a:ext>
                </a:extLst>
              </p:cNvPr>
              <p:cNvSpPr>
                <a:spLocks noChangeArrowheads="1"/>
              </p:cNvSpPr>
              <p:nvPr/>
            </p:nvSpPr>
            <p:spPr bwMode="auto">
              <a:xfrm>
                <a:off x="1827213" y="2387600"/>
                <a:ext cx="63500"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26" name="Rectangle 139">
                <a:extLst>
                  <a:ext uri="{FF2B5EF4-FFF2-40B4-BE49-F238E27FC236}">
                    <a16:creationId xmlns="" xmlns:a16="http://schemas.microsoft.com/office/drawing/2014/main" id="{ADDBCBB8-A0F4-4737-83C4-2E7DB2DE5ECF}"/>
                  </a:ext>
                </a:extLst>
              </p:cNvPr>
              <p:cNvSpPr>
                <a:spLocks noChangeArrowheads="1"/>
              </p:cNvSpPr>
              <p:nvPr/>
            </p:nvSpPr>
            <p:spPr bwMode="auto">
              <a:xfrm>
                <a:off x="1881188" y="24288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27" name="Rectangle 140">
                <a:extLst>
                  <a:ext uri="{FF2B5EF4-FFF2-40B4-BE49-F238E27FC236}">
                    <a16:creationId xmlns="" xmlns:a16="http://schemas.microsoft.com/office/drawing/2014/main" id="{256F27CF-1157-43A3-B60F-4F9D96EA25C0}"/>
                  </a:ext>
                </a:extLst>
              </p:cNvPr>
              <p:cNvSpPr>
                <a:spLocks noChangeArrowheads="1"/>
              </p:cNvSpPr>
              <p:nvPr/>
            </p:nvSpPr>
            <p:spPr bwMode="auto">
              <a:xfrm>
                <a:off x="1960563" y="246380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28" name="Rectangle 141">
                <a:extLst>
                  <a:ext uri="{FF2B5EF4-FFF2-40B4-BE49-F238E27FC236}">
                    <a16:creationId xmlns="" xmlns:a16="http://schemas.microsoft.com/office/drawing/2014/main" id="{FB84C08E-2529-46BF-B9D3-AE40731EEAD4}"/>
                  </a:ext>
                </a:extLst>
              </p:cNvPr>
              <p:cNvSpPr>
                <a:spLocks noChangeArrowheads="1"/>
              </p:cNvSpPr>
              <p:nvPr/>
            </p:nvSpPr>
            <p:spPr bwMode="auto">
              <a:xfrm>
                <a:off x="2084388" y="24606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29" name="Rectangle 142">
                <a:extLst>
                  <a:ext uri="{FF2B5EF4-FFF2-40B4-BE49-F238E27FC236}">
                    <a16:creationId xmlns="" xmlns:a16="http://schemas.microsoft.com/office/drawing/2014/main" id="{F4B17EBD-6F39-470C-AAF7-5BD05D0F4A96}"/>
                  </a:ext>
                </a:extLst>
              </p:cNvPr>
              <p:cNvSpPr>
                <a:spLocks noChangeArrowheads="1"/>
              </p:cNvSpPr>
              <p:nvPr/>
            </p:nvSpPr>
            <p:spPr bwMode="auto">
              <a:xfrm>
                <a:off x="2081213" y="25368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0" name="Rectangle 143">
                <a:extLst>
                  <a:ext uri="{FF2B5EF4-FFF2-40B4-BE49-F238E27FC236}">
                    <a16:creationId xmlns="" xmlns:a16="http://schemas.microsoft.com/office/drawing/2014/main" id="{0E6E3B6A-02C9-45D4-9F54-9DA93A9AC6CC}"/>
                  </a:ext>
                </a:extLst>
              </p:cNvPr>
              <p:cNvSpPr>
                <a:spLocks noChangeArrowheads="1"/>
              </p:cNvSpPr>
              <p:nvPr/>
            </p:nvSpPr>
            <p:spPr bwMode="auto">
              <a:xfrm>
                <a:off x="2116138" y="25939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1" name="Rectangle 144">
                <a:extLst>
                  <a:ext uri="{FF2B5EF4-FFF2-40B4-BE49-F238E27FC236}">
                    <a16:creationId xmlns="" xmlns:a16="http://schemas.microsoft.com/office/drawing/2014/main" id="{17BD4705-6DA0-4C6E-AB42-AA9B2A9E9656}"/>
                  </a:ext>
                </a:extLst>
              </p:cNvPr>
              <p:cNvSpPr>
                <a:spLocks noChangeArrowheads="1"/>
              </p:cNvSpPr>
              <p:nvPr/>
            </p:nvSpPr>
            <p:spPr bwMode="auto">
              <a:xfrm>
                <a:off x="2135188" y="262890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2" name="Rectangle 145">
                <a:extLst>
                  <a:ext uri="{FF2B5EF4-FFF2-40B4-BE49-F238E27FC236}">
                    <a16:creationId xmlns="" xmlns:a16="http://schemas.microsoft.com/office/drawing/2014/main" id="{0E89681D-EFEE-445E-A41C-43A80F03D333}"/>
                  </a:ext>
                </a:extLst>
              </p:cNvPr>
              <p:cNvSpPr>
                <a:spLocks noChangeArrowheads="1"/>
              </p:cNvSpPr>
              <p:nvPr/>
            </p:nvSpPr>
            <p:spPr bwMode="auto">
              <a:xfrm>
                <a:off x="2170113" y="26479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3" name="Rectangle 146">
                <a:extLst>
                  <a:ext uri="{FF2B5EF4-FFF2-40B4-BE49-F238E27FC236}">
                    <a16:creationId xmlns="" xmlns:a16="http://schemas.microsoft.com/office/drawing/2014/main" id="{A325EB84-1CCD-47E4-8ED7-9F9FDE8E7025}"/>
                  </a:ext>
                </a:extLst>
              </p:cNvPr>
              <p:cNvSpPr>
                <a:spLocks noChangeArrowheads="1"/>
              </p:cNvSpPr>
              <p:nvPr/>
            </p:nvSpPr>
            <p:spPr bwMode="auto">
              <a:xfrm>
                <a:off x="2189163" y="26733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4" name="Rectangle 147">
                <a:extLst>
                  <a:ext uri="{FF2B5EF4-FFF2-40B4-BE49-F238E27FC236}">
                    <a16:creationId xmlns="" xmlns:a16="http://schemas.microsoft.com/office/drawing/2014/main" id="{671575B4-8786-4008-B84F-2238B00DDFF8}"/>
                  </a:ext>
                </a:extLst>
              </p:cNvPr>
              <p:cNvSpPr>
                <a:spLocks noChangeArrowheads="1"/>
              </p:cNvSpPr>
              <p:nvPr/>
            </p:nvSpPr>
            <p:spPr bwMode="auto">
              <a:xfrm>
                <a:off x="2189163" y="2736850"/>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5" name="Rectangle 148">
                <a:extLst>
                  <a:ext uri="{FF2B5EF4-FFF2-40B4-BE49-F238E27FC236}">
                    <a16:creationId xmlns="" xmlns:a16="http://schemas.microsoft.com/office/drawing/2014/main" id="{5F2DE5B1-DF2D-40A4-A1A4-EC58E9819B11}"/>
                  </a:ext>
                </a:extLst>
              </p:cNvPr>
              <p:cNvSpPr>
                <a:spLocks noChangeArrowheads="1"/>
              </p:cNvSpPr>
              <p:nvPr/>
            </p:nvSpPr>
            <p:spPr bwMode="auto">
              <a:xfrm>
                <a:off x="2198688" y="2803525"/>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6" name="Rectangle 149">
                <a:extLst>
                  <a:ext uri="{FF2B5EF4-FFF2-40B4-BE49-F238E27FC236}">
                    <a16:creationId xmlns="" xmlns:a16="http://schemas.microsoft.com/office/drawing/2014/main" id="{38C5A013-52D7-43E6-BBE3-5E7D7D50EA98}"/>
                  </a:ext>
                </a:extLst>
              </p:cNvPr>
              <p:cNvSpPr>
                <a:spLocks noChangeArrowheads="1"/>
              </p:cNvSpPr>
              <p:nvPr/>
            </p:nvSpPr>
            <p:spPr bwMode="auto">
              <a:xfrm>
                <a:off x="2208213" y="2844800"/>
                <a:ext cx="63500"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7" name="Rectangle 150">
                <a:extLst>
                  <a:ext uri="{FF2B5EF4-FFF2-40B4-BE49-F238E27FC236}">
                    <a16:creationId xmlns="" xmlns:a16="http://schemas.microsoft.com/office/drawing/2014/main" id="{08943A6E-9B55-456A-92C5-3CB738AB10BC}"/>
                  </a:ext>
                </a:extLst>
              </p:cNvPr>
              <p:cNvSpPr>
                <a:spLocks noChangeArrowheads="1"/>
              </p:cNvSpPr>
              <p:nvPr/>
            </p:nvSpPr>
            <p:spPr bwMode="auto">
              <a:xfrm>
                <a:off x="2262188" y="2841625"/>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8" name="Rectangle 151">
                <a:extLst>
                  <a:ext uri="{FF2B5EF4-FFF2-40B4-BE49-F238E27FC236}">
                    <a16:creationId xmlns="" xmlns:a16="http://schemas.microsoft.com/office/drawing/2014/main" id="{575A6415-135A-43F9-BA37-CC1F5F1159B0}"/>
                  </a:ext>
                </a:extLst>
              </p:cNvPr>
              <p:cNvSpPr>
                <a:spLocks noChangeArrowheads="1"/>
              </p:cNvSpPr>
              <p:nvPr/>
            </p:nvSpPr>
            <p:spPr bwMode="auto">
              <a:xfrm>
                <a:off x="2290763" y="290830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9" name="Rectangle 152">
                <a:extLst>
                  <a:ext uri="{FF2B5EF4-FFF2-40B4-BE49-F238E27FC236}">
                    <a16:creationId xmlns="" xmlns:a16="http://schemas.microsoft.com/office/drawing/2014/main" id="{EF7401FE-67FC-425F-AD77-1E1BFA316622}"/>
                  </a:ext>
                </a:extLst>
              </p:cNvPr>
              <p:cNvSpPr>
                <a:spLocks noChangeArrowheads="1"/>
              </p:cNvSpPr>
              <p:nvPr/>
            </p:nvSpPr>
            <p:spPr bwMode="auto">
              <a:xfrm>
                <a:off x="2589213" y="29559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0" name="Rectangle 153">
                <a:extLst>
                  <a:ext uri="{FF2B5EF4-FFF2-40B4-BE49-F238E27FC236}">
                    <a16:creationId xmlns="" xmlns:a16="http://schemas.microsoft.com/office/drawing/2014/main" id="{4A352731-42FB-4621-8C62-E1B7080207EE}"/>
                  </a:ext>
                </a:extLst>
              </p:cNvPr>
              <p:cNvSpPr>
                <a:spLocks noChangeArrowheads="1"/>
              </p:cNvSpPr>
              <p:nvPr/>
            </p:nvSpPr>
            <p:spPr bwMode="auto">
              <a:xfrm>
                <a:off x="2763838" y="295910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1" name="Rectangle 154">
                <a:extLst>
                  <a:ext uri="{FF2B5EF4-FFF2-40B4-BE49-F238E27FC236}">
                    <a16:creationId xmlns="" xmlns:a16="http://schemas.microsoft.com/office/drawing/2014/main" id="{85C73190-1BC4-403F-BCC2-3FBD9F79FB25}"/>
                  </a:ext>
                </a:extLst>
              </p:cNvPr>
              <p:cNvSpPr>
                <a:spLocks noChangeArrowheads="1"/>
              </p:cNvSpPr>
              <p:nvPr/>
            </p:nvSpPr>
            <p:spPr bwMode="auto">
              <a:xfrm>
                <a:off x="2817813" y="302895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2" name="Rectangle 155">
                <a:extLst>
                  <a:ext uri="{FF2B5EF4-FFF2-40B4-BE49-F238E27FC236}">
                    <a16:creationId xmlns="" xmlns:a16="http://schemas.microsoft.com/office/drawing/2014/main" id="{F1F8A656-3C77-4C94-B7B3-7E55CDA68CCE}"/>
                  </a:ext>
                </a:extLst>
              </p:cNvPr>
              <p:cNvSpPr>
                <a:spLocks noChangeArrowheads="1"/>
              </p:cNvSpPr>
              <p:nvPr/>
            </p:nvSpPr>
            <p:spPr bwMode="auto">
              <a:xfrm>
                <a:off x="2859088" y="30289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3" name="Rectangle 156">
                <a:extLst>
                  <a:ext uri="{FF2B5EF4-FFF2-40B4-BE49-F238E27FC236}">
                    <a16:creationId xmlns="" xmlns:a16="http://schemas.microsoft.com/office/drawing/2014/main" id="{DF1205ED-E05E-4E71-A39C-6B2B26DEDA6B}"/>
                  </a:ext>
                </a:extLst>
              </p:cNvPr>
              <p:cNvSpPr>
                <a:spLocks noChangeArrowheads="1"/>
              </p:cNvSpPr>
              <p:nvPr/>
            </p:nvSpPr>
            <p:spPr bwMode="auto">
              <a:xfrm>
                <a:off x="2874963" y="31464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4" name="Rectangle 157">
                <a:extLst>
                  <a:ext uri="{FF2B5EF4-FFF2-40B4-BE49-F238E27FC236}">
                    <a16:creationId xmlns="" xmlns:a16="http://schemas.microsoft.com/office/drawing/2014/main" id="{A29C16AA-DC8E-4A71-B888-797591F32B18}"/>
                  </a:ext>
                </a:extLst>
              </p:cNvPr>
              <p:cNvSpPr>
                <a:spLocks noChangeArrowheads="1"/>
              </p:cNvSpPr>
              <p:nvPr/>
            </p:nvSpPr>
            <p:spPr bwMode="auto">
              <a:xfrm>
                <a:off x="2916238" y="31464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5" name="Rectangle 158">
                <a:extLst>
                  <a:ext uri="{FF2B5EF4-FFF2-40B4-BE49-F238E27FC236}">
                    <a16:creationId xmlns="" xmlns:a16="http://schemas.microsoft.com/office/drawing/2014/main" id="{B3A7D9C2-F095-4A61-AB78-1C7007126516}"/>
                  </a:ext>
                </a:extLst>
              </p:cNvPr>
              <p:cNvSpPr>
                <a:spLocks noChangeArrowheads="1"/>
              </p:cNvSpPr>
              <p:nvPr/>
            </p:nvSpPr>
            <p:spPr bwMode="auto">
              <a:xfrm>
                <a:off x="2925763" y="32416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6" name="Rectangle 159">
                <a:extLst>
                  <a:ext uri="{FF2B5EF4-FFF2-40B4-BE49-F238E27FC236}">
                    <a16:creationId xmlns="" xmlns:a16="http://schemas.microsoft.com/office/drawing/2014/main" id="{CE2D7762-2D3A-4470-B2F7-028BCDFD018A}"/>
                  </a:ext>
                </a:extLst>
              </p:cNvPr>
              <p:cNvSpPr>
                <a:spLocks noChangeArrowheads="1"/>
              </p:cNvSpPr>
              <p:nvPr/>
            </p:nvSpPr>
            <p:spPr bwMode="auto">
              <a:xfrm>
                <a:off x="2970213" y="323850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7" name="Rectangle 160">
                <a:extLst>
                  <a:ext uri="{FF2B5EF4-FFF2-40B4-BE49-F238E27FC236}">
                    <a16:creationId xmlns="" xmlns:a16="http://schemas.microsoft.com/office/drawing/2014/main" id="{94FE5CA6-550C-4A9A-B603-847FCD8A2157}"/>
                  </a:ext>
                </a:extLst>
              </p:cNvPr>
              <p:cNvSpPr>
                <a:spLocks noChangeArrowheads="1"/>
              </p:cNvSpPr>
              <p:nvPr/>
            </p:nvSpPr>
            <p:spPr bwMode="auto">
              <a:xfrm>
                <a:off x="2973388" y="33242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8" name="Rectangle 161">
                <a:extLst>
                  <a:ext uri="{FF2B5EF4-FFF2-40B4-BE49-F238E27FC236}">
                    <a16:creationId xmlns="" xmlns:a16="http://schemas.microsoft.com/office/drawing/2014/main" id="{4295C6BB-AB6F-421E-A3C7-0B18B6C7DF2D}"/>
                  </a:ext>
                </a:extLst>
              </p:cNvPr>
              <p:cNvSpPr>
                <a:spLocks noChangeArrowheads="1"/>
              </p:cNvSpPr>
              <p:nvPr/>
            </p:nvSpPr>
            <p:spPr bwMode="auto">
              <a:xfrm>
                <a:off x="3014663" y="33718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49" name="Rectangle 162">
                <a:extLst>
                  <a:ext uri="{FF2B5EF4-FFF2-40B4-BE49-F238E27FC236}">
                    <a16:creationId xmlns="" xmlns:a16="http://schemas.microsoft.com/office/drawing/2014/main" id="{A9D5D4A0-F501-42AA-9D46-798B1E9BB64D}"/>
                  </a:ext>
                </a:extLst>
              </p:cNvPr>
              <p:cNvSpPr>
                <a:spLocks noChangeArrowheads="1"/>
              </p:cNvSpPr>
              <p:nvPr/>
            </p:nvSpPr>
            <p:spPr bwMode="auto">
              <a:xfrm>
                <a:off x="3030538" y="337185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0" name="Rectangle 163">
                <a:extLst>
                  <a:ext uri="{FF2B5EF4-FFF2-40B4-BE49-F238E27FC236}">
                    <a16:creationId xmlns="" xmlns:a16="http://schemas.microsoft.com/office/drawing/2014/main" id="{BBF1D1A2-5493-41C1-9BA8-4D1177683BCF}"/>
                  </a:ext>
                </a:extLst>
              </p:cNvPr>
              <p:cNvSpPr>
                <a:spLocks noChangeArrowheads="1"/>
              </p:cNvSpPr>
              <p:nvPr/>
            </p:nvSpPr>
            <p:spPr bwMode="auto">
              <a:xfrm>
                <a:off x="3132138" y="3416300"/>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1" name="Rectangle 164">
                <a:extLst>
                  <a:ext uri="{FF2B5EF4-FFF2-40B4-BE49-F238E27FC236}">
                    <a16:creationId xmlns="" xmlns:a16="http://schemas.microsoft.com/office/drawing/2014/main" id="{78AB1575-A8BD-41EF-8914-68CA331172E2}"/>
                  </a:ext>
                </a:extLst>
              </p:cNvPr>
              <p:cNvSpPr>
                <a:spLocks noChangeArrowheads="1"/>
              </p:cNvSpPr>
              <p:nvPr/>
            </p:nvSpPr>
            <p:spPr bwMode="auto">
              <a:xfrm>
                <a:off x="3182938" y="3457575"/>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2" name="Rectangle 165">
                <a:extLst>
                  <a:ext uri="{FF2B5EF4-FFF2-40B4-BE49-F238E27FC236}">
                    <a16:creationId xmlns="" xmlns:a16="http://schemas.microsoft.com/office/drawing/2014/main" id="{2C430BF4-6B19-4BA7-981E-FBD20402B111}"/>
                  </a:ext>
                </a:extLst>
              </p:cNvPr>
              <p:cNvSpPr>
                <a:spLocks noChangeArrowheads="1"/>
              </p:cNvSpPr>
              <p:nvPr/>
            </p:nvSpPr>
            <p:spPr bwMode="auto">
              <a:xfrm>
                <a:off x="3236913" y="3457575"/>
                <a:ext cx="63500"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3" name="Rectangle 166">
                <a:extLst>
                  <a:ext uri="{FF2B5EF4-FFF2-40B4-BE49-F238E27FC236}">
                    <a16:creationId xmlns="" xmlns:a16="http://schemas.microsoft.com/office/drawing/2014/main" id="{4175223E-BD25-45BE-AFA8-7D155E4271F2}"/>
                  </a:ext>
                </a:extLst>
              </p:cNvPr>
              <p:cNvSpPr>
                <a:spLocks noChangeArrowheads="1"/>
              </p:cNvSpPr>
              <p:nvPr/>
            </p:nvSpPr>
            <p:spPr bwMode="auto">
              <a:xfrm>
                <a:off x="3252788" y="3508375"/>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4" name="Rectangle 167">
                <a:extLst>
                  <a:ext uri="{FF2B5EF4-FFF2-40B4-BE49-F238E27FC236}">
                    <a16:creationId xmlns="" xmlns:a16="http://schemas.microsoft.com/office/drawing/2014/main" id="{76184FE1-1132-4D4C-8E17-D5BFB08D79D6}"/>
                  </a:ext>
                </a:extLst>
              </p:cNvPr>
              <p:cNvSpPr>
                <a:spLocks noChangeArrowheads="1"/>
              </p:cNvSpPr>
              <p:nvPr/>
            </p:nvSpPr>
            <p:spPr bwMode="auto">
              <a:xfrm>
                <a:off x="3338513" y="355600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5" name="Rectangle 168">
                <a:extLst>
                  <a:ext uri="{FF2B5EF4-FFF2-40B4-BE49-F238E27FC236}">
                    <a16:creationId xmlns="" xmlns:a16="http://schemas.microsoft.com/office/drawing/2014/main" id="{6A910863-72B7-4520-AF46-991ED385EDE7}"/>
                  </a:ext>
                </a:extLst>
              </p:cNvPr>
              <p:cNvSpPr>
                <a:spLocks noChangeArrowheads="1"/>
              </p:cNvSpPr>
              <p:nvPr/>
            </p:nvSpPr>
            <p:spPr bwMode="auto">
              <a:xfrm>
                <a:off x="3471863" y="3603625"/>
                <a:ext cx="61913"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6" name="Rectangle 169">
                <a:extLst>
                  <a:ext uri="{FF2B5EF4-FFF2-40B4-BE49-F238E27FC236}">
                    <a16:creationId xmlns="" xmlns:a16="http://schemas.microsoft.com/office/drawing/2014/main" id="{F93527C8-2111-4A90-B026-6FB6F75FFC1E}"/>
                  </a:ext>
                </a:extLst>
              </p:cNvPr>
              <p:cNvSpPr>
                <a:spLocks noChangeArrowheads="1"/>
              </p:cNvSpPr>
              <p:nvPr/>
            </p:nvSpPr>
            <p:spPr bwMode="auto">
              <a:xfrm>
                <a:off x="3508376" y="3651250"/>
                <a:ext cx="63500"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7" name="Rectangle 170">
                <a:extLst>
                  <a:ext uri="{FF2B5EF4-FFF2-40B4-BE49-F238E27FC236}">
                    <a16:creationId xmlns="" xmlns:a16="http://schemas.microsoft.com/office/drawing/2014/main" id="{E1CC0D66-F37D-4EBB-A944-140A27C4EDF3}"/>
                  </a:ext>
                </a:extLst>
              </p:cNvPr>
              <p:cNvSpPr>
                <a:spLocks noChangeArrowheads="1"/>
              </p:cNvSpPr>
              <p:nvPr/>
            </p:nvSpPr>
            <p:spPr bwMode="auto">
              <a:xfrm>
                <a:off x="3530601" y="3651250"/>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8" name="Rectangle 171">
                <a:extLst>
                  <a:ext uri="{FF2B5EF4-FFF2-40B4-BE49-F238E27FC236}">
                    <a16:creationId xmlns="" xmlns:a16="http://schemas.microsoft.com/office/drawing/2014/main" id="{EE11B603-55D0-4915-808D-64AF86BF4447}"/>
                  </a:ext>
                </a:extLst>
              </p:cNvPr>
              <p:cNvSpPr>
                <a:spLocks noChangeArrowheads="1"/>
              </p:cNvSpPr>
              <p:nvPr/>
            </p:nvSpPr>
            <p:spPr bwMode="auto">
              <a:xfrm>
                <a:off x="3530601" y="37433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59" name="Rectangle 172">
                <a:extLst>
                  <a:ext uri="{FF2B5EF4-FFF2-40B4-BE49-F238E27FC236}">
                    <a16:creationId xmlns="" xmlns:a16="http://schemas.microsoft.com/office/drawing/2014/main" id="{C67D6B9D-0996-4230-A299-A77F70C4AE89}"/>
                  </a:ext>
                </a:extLst>
              </p:cNvPr>
              <p:cNvSpPr>
                <a:spLocks noChangeArrowheads="1"/>
              </p:cNvSpPr>
              <p:nvPr/>
            </p:nvSpPr>
            <p:spPr bwMode="auto">
              <a:xfrm>
                <a:off x="3724276" y="37782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0" name="Rectangle 173">
                <a:extLst>
                  <a:ext uri="{FF2B5EF4-FFF2-40B4-BE49-F238E27FC236}">
                    <a16:creationId xmlns="" xmlns:a16="http://schemas.microsoft.com/office/drawing/2014/main" id="{BA9D130E-B0BE-4B44-AF2C-37D6BEAAA52A}"/>
                  </a:ext>
                </a:extLst>
              </p:cNvPr>
              <p:cNvSpPr>
                <a:spLocks noChangeArrowheads="1"/>
              </p:cNvSpPr>
              <p:nvPr/>
            </p:nvSpPr>
            <p:spPr bwMode="auto">
              <a:xfrm>
                <a:off x="3727451" y="38322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1" name="Rectangle 174">
                <a:extLst>
                  <a:ext uri="{FF2B5EF4-FFF2-40B4-BE49-F238E27FC236}">
                    <a16:creationId xmlns="" xmlns:a16="http://schemas.microsoft.com/office/drawing/2014/main" id="{8D2D0547-0FB8-438E-9806-D951B5C60892}"/>
                  </a:ext>
                </a:extLst>
              </p:cNvPr>
              <p:cNvSpPr>
                <a:spLocks noChangeArrowheads="1"/>
              </p:cNvSpPr>
              <p:nvPr/>
            </p:nvSpPr>
            <p:spPr bwMode="auto">
              <a:xfrm>
                <a:off x="3749676" y="38766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2" name="Rectangle 175">
                <a:extLst>
                  <a:ext uri="{FF2B5EF4-FFF2-40B4-BE49-F238E27FC236}">
                    <a16:creationId xmlns="" xmlns:a16="http://schemas.microsoft.com/office/drawing/2014/main" id="{B3985A1C-4728-4724-BECE-25352F27A843}"/>
                  </a:ext>
                </a:extLst>
              </p:cNvPr>
              <p:cNvSpPr>
                <a:spLocks noChangeArrowheads="1"/>
              </p:cNvSpPr>
              <p:nvPr/>
            </p:nvSpPr>
            <p:spPr bwMode="auto">
              <a:xfrm>
                <a:off x="3790951" y="39274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3" name="Rectangle 176">
                <a:extLst>
                  <a:ext uri="{FF2B5EF4-FFF2-40B4-BE49-F238E27FC236}">
                    <a16:creationId xmlns="" xmlns:a16="http://schemas.microsoft.com/office/drawing/2014/main" id="{2CC27F93-5CBC-470C-96C8-7B570B42D79D}"/>
                  </a:ext>
                </a:extLst>
              </p:cNvPr>
              <p:cNvSpPr>
                <a:spLocks noChangeArrowheads="1"/>
              </p:cNvSpPr>
              <p:nvPr/>
            </p:nvSpPr>
            <p:spPr bwMode="auto">
              <a:xfrm>
                <a:off x="3813176" y="39782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4" name="Rectangle 177">
                <a:extLst>
                  <a:ext uri="{FF2B5EF4-FFF2-40B4-BE49-F238E27FC236}">
                    <a16:creationId xmlns="" xmlns:a16="http://schemas.microsoft.com/office/drawing/2014/main" id="{66DC41C2-076B-42D9-832E-639B25B427AF}"/>
                  </a:ext>
                </a:extLst>
              </p:cNvPr>
              <p:cNvSpPr>
                <a:spLocks noChangeArrowheads="1"/>
              </p:cNvSpPr>
              <p:nvPr/>
            </p:nvSpPr>
            <p:spPr bwMode="auto">
              <a:xfrm>
                <a:off x="3933826" y="40322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 name="Rectangle 178">
                <a:extLst>
                  <a:ext uri="{FF2B5EF4-FFF2-40B4-BE49-F238E27FC236}">
                    <a16:creationId xmlns="" xmlns:a16="http://schemas.microsoft.com/office/drawing/2014/main" id="{047FF193-AB06-4225-B5C5-4D12ACA570F0}"/>
                  </a:ext>
                </a:extLst>
              </p:cNvPr>
              <p:cNvSpPr>
                <a:spLocks noChangeArrowheads="1"/>
              </p:cNvSpPr>
              <p:nvPr/>
            </p:nvSpPr>
            <p:spPr bwMode="auto">
              <a:xfrm>
                <a:off x="4006851" y="40322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6" name="Rectangle 179">
                <a:extLst>
                  <a:ext uri="{FF2B5EF4-FFF2-40B4-BE49-F238E27FC236}">
                    <a16:creationId xmlns="" xmlns:a16="http://schemas.microsoft.com/office/drawing/2014/main" id="{0969001A-7CB1-4578-ABFA-5D85682AD096}"/>
                  </a:ext>
                </a:extLst>
              </p:cNvPr>
              <p:cNvSpPr>
                <a:spLocks noChangeArrowheads="1"/>
              </p:cNvSpPr>
              <p:nvPr/>
            </p:nvSpPr>
            <p:spPr bwMode="auto">
              <a:xfrm>
                <a:off x="4022726" y="4073525"/>
                <a:ext cx="63500"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7" name="Rectangle 180">
                <a:extLst>
                  <a:ext uri="{FF2B5EF4-FFF2-40B4-BE49-F238E27FC236}">
                    <a16:creationId xmlns="" xmlns:a16="http://schemas.microsoft.com/office/drawing/2014/main" id="{83E07D58-6148-46AD-BFB0-731ADCB70E4F}"/>
                  </a:ext>
                </a:extLst>
              </p:cNvPr>
              <p:cNvSpPr>
                <a:spLocks noChangeArrowheads="1"/>
              </p:cNvSpPr>
              <p:nvPr/>
            </p:nvSpPr>
            <p:spPr bwMode="auto">
              <a:xfrm>
                <a:off x="4187826" y="4073525"/>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8" name="Rectangle 181">
                <a:extLst>
                  <a:ext uri="{FF2B5EF4-FFF2-40B4-BE49-F238E27FC236}">
                    <a16:creationId xmlns="" xmlns:a16="http://schemas.microsoft.com/office/drawing/2014/main" id="{8D56C180-59CE-4787-9BDF-A85FE5FF4107}"/>
                  </a:ext>
                </a:extLst>
              </p:cNvPr>
              <p:cNvSpPr>
                <a:spLocks noChangeArrowheads="1"/>
              </p:cNvSpPr>
              <p:nvPr/>
            </p:nvSpPr>
            <p:spPr bwMode="auto">
              <a:xfrm>
                <a:off x="4191001" y="41338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69" name="Rectangle 182">
                <a:extLst>
                  <a:ext uri="{FF2B5EF4-FFF2-40B4-BE49-F238E27FC236}">
                    <a16:creationId xmlns="" xmlns:a16="http://schemas.microsoft.com/office/drawing/2014/main" id="{68B60793-FD3E-487A-A7AE-D77918809FB7}"/>
                  </a:ext>
                </a:extLst>
              </p:cNvPr>
              <p:cNvSpPr>
                <a:spLocks noChangeArrowheads="1"/>
              </p:cNvSpPr>
              <p:nvPr/>
            </p:nvSpPr>
            <p:spPr bwMode="auto">
              <a:xfrm>
                <a:off x="4276726" y="41338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0" name="Rectangle 183">
                <a:extLst>
                  <a:ext uri="{FF2B5EF4-FFF2-40B4-BE49-F238E27FC236}">
                    <a16:creationId xmlns="" xmlns:a16="http://schemas.microsoft.com/office/drawing/2014/main" id="{84BD0530-4076-4121-B438-ED240D6A6B09}"/>
                  </a:ext>
                </a:extLst>
              </p:cNvPr>
              <p:cNvSpPr>
                <a:spLocks noChangeArrowheads="1"/>
              </p:cNvSpPr>
              <p:nvPr/>
            </p:nvSpPr>
            <p:spPr bwMode="auto">
              <a:xfrm>
                <a:off x="4276726" y="42354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1" name="Rectangle 184">
                <a:extLst>
                  <a:ext uri="{FF2B5EF4-FFF2-40B4-BE49-F238E27FC236}">
                    <a16:creationId xmlns="" xmlns:a16="http://schemas.microsoft.com/office/drawing/2014/main" id="{121D04CF-B8ED-43AC-B951-9024322E805D}"/>
                  </a:ext>
                </a:extLst>
              </p:cNvPr>
              <p:cNvSpPr>
                <a:spLocks noChangeArrowheads="1"/>
              </p:cNvSpPr>
              <p:nvPr/>
            </p:nvSpPr>
            <p:spPr bwMode="auto">
              <a:xfrm>
                <a:off x="4308476" y="429260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2" name="Rectangle 185">
                <a:extLst>
                  <a:ext uri="{FF2B5EF4-FFF2-40B4-BE49-F238E27FC236}">
                    <a16:creationId xmlns="" xmlns:a16="http://schemas.microsoft.com/office/drawing/2014/main" id="{600330D2-58B9-4304-9209-B84754EB1377}"/>
                  </a:ext>
                </a:extLst>
              </p:cNvPr>
              <p:cNvSpPr>
                <a:spLocks noChangeArrowheads="1"/>
              </p:cNvSpPr>
              <p:nvPr/>
            </p:nvSpPr>
            <p:spPr bwMode="auto">
              <a:xfrm>
                <a:off x="4321176" y="434975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3" name="Rectangle 186">
                <a:extLst>
                  <a:ext uri="{FF2B5EF4-FFF2-40B4-BE49-F238E27FC236}">
                    <a16:creationId xmlns="" xmlns:a16="http://schemas.microsoft.com/office/drawing/2014/main" id="{0BC1343D-BDF3-4F77-9731-30FCD1DC0F4E}"/>
                  </a:ext>
                </a:extLst>
              </p:cNvPr>
              <p:cNvSpPr>
                <a:spLocks noChangeArrowheads="1"/>
              </p:cNvSpPr>
              <p:nvPr/>
            </p:nvSpPr>
            <p:spPr bwMode="auto">
              <a:xfrm>
                <a:off x="4337051" y="4403725"/>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4" name="Rectangle 187">
                <a:extLst>
                  <a:ext uri="{FF2B5EF4-FFF2-40B4-BE49-F238E27FC236}">
                    <a16:creationId xmlns="" xmlns:a16="http://schemas.microsoft.com/office/drawing/2014/main" id="{36B5E8BE-86E2-4FA1-9B6E-DE19CA9006B9}"/>
                  </a:ext>
                </a:extLst>
              </p:cNvPr>
              <p:cNvSpPr>
                <a:spLocks noChangeArrowheads="1"/>
              </p:cNvSpPr>
              <p:nvPr/>
            </p:nvSpPr>
            <p:spPr bwMode="auto">
              <a:xfrm>
                <a:off x="4346576" y="4457700"/>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5" name="Rectangle 188">
                <a:extLst>
                  <a:ext uri="{FF2B5EF4-FFF2-40B4-BE49-F238E27FC236}">
                    <a16:creationId xmlns="" xmlns:a16="http://schemas.microsoft.com/office/drawing/2014/main" id="{20FB8BE8-A692-4DFB-A4C4-3DB05CBC40EF}"/>
                  </a:ext>
                </a:extLst>
              </p:cNvPr>
              <p:cNvSpPr>
                <a:spLocks noChangeArrowheads="1"/>
              </p:cNvSpPr>
              <p:nvPr/>
            </p:nvSpPr>
            <p:spPr bwMode="auto">
              <a:xfrm>
                <a:off x="4365626" y="4511675"/>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6" name="Rectangle 189">
                <a:extLst>
                  <a:ext uri="{FF2B5EF4-FFF2-40B4-BE49-F238E27FC236}">
                    <a16:creationId xmlns="" xmlns:a16="http://schemas.microsoft.com/office/drawing/2014/main" id="{1E9823C9-743B-4390-8F84-DA5A7B9E2CAD}"/>
                  </a:ext>
                </a:extLst>
              </p:cNvPr>
              <p:cNvSpPr>
                <a:spLocks noChangeArrowheads="1"/>
              </p:cNvSpPr>
              <p:nvPr/>
            </p:nvSpPr>
            <p:spPr bwMode="auto">
              <a:xfrm>
                <a:off x="4384676" y="45656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7" name="Rectangle 190">
                <a:extLst>
                  <a:ext uri="{FF2B5EF4-FFF2-40B4-BE49-F238E27FC236}">
                    <a16:creationId xmlns="" xmlns:a16="http://schemas.microsoft.com/office/drawing/2014/main" id="{03A6AA24-1793-40C8-81A4-03C41586E66B}"/>
                  </a:ext>
                </a:extLst>
              </p:cNvPr>
              <p:cNvSpPr>
                <a:spLocks noChangeArrowheads="1"/>
              </p:cNvSpPr>
              <p:nvPr/>
            </p:nvSpPr>
            <p:spPr bwMode="auto">
              <a:xfrm>
                <a:off x="4422776" y="45656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8" name="Rectangle 191">
                <a:extLst>
                  <a:ext uri="{FF2B5EF4-FFF2-40B4-BE49-F238E27FC236}">
                    <a16:creationId xmlns="" xmlns:a16="http://schemas.microsoft.com/office/drawing/2014/main" id="{077064FE-6D46-461F-8B9A-F663E544F7B3}"/>
                  </a:ext>
                </a:extLst>
              </p:cNvPr>
              <p:cNvSpPr>
                <a:spLocks noChangeArrowheads="1"/>
              </p:cNvSpPr>
              <p:nvPr/>
            </p:nvSpPr>
            <p:spPr bwMode="auto">
              <a:xfrm>
                <a:off x="4425951" y="4673600"/>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79" name="Rectangle 192">
                <a:extLst>
                  <a:ext uri="{FF2B5EF4-FFF2-40B4-BE49-F238E27FC236}">
                    <a16:creationId xmlns="" xmlns:a16="http://schemas.microsoft.com/office/drawing/2014/main" id="{6BC5110C-E732-4016-8AA9-D9308599DC40}"/>
                  </a:ext>
                </a:extLst>
              </p:cNvPr>
              <p:cNvSpPr>
                <a:spLocks noChangeArrowheads="1"/>
              </p:cNvSpPr>
              <p:nvPr/>
            </p:nvSpPr>
            <p:spPr bwMode="auto">
              <a:xfrm>
                <a:off x="4511676" y="472757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0" name="Rectangle 193">
                <a:extLst>
                  <a:ext uri="{FF2B5EF4-FFF2-40B4-BE49-F238E27FC236}">
                    <a16:creationId xmlns="" xmlns:a16="http://schemas.microsoft.com/office/drawing/2014/main" id="{5CB85212-53AC-427A-B679-F41CC96C19B2}"/>
                  </a:ext>
                </a:extLst>
              </p:cNvPr>
              <p:cNvSpPr>
                <a:spLocks noChangeArrowheads="1"/>
              </p:cNvSpPr>
              <p:nvPr/>
            </p:nvSpPr>
            <p:spPr bwMode="auto">
              <a:xfrm>
                <a:off x="4587876" y="4775200"/>
                <a:ext cx="60325"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1" name="Rectangle 194">
                <a:extLst>
                  <a:ext uri="{FF2B5EF4-FFF2-40B4-BE49-F238E27FC236}">
                    <a16:creationId xmlns="" xmlns:a16="http://schemas.microsoft.com/office/drawing/2014/main" id="{7561C0E0-1D41-4A1E-98F1-7BF8201E33CF}"/>
                  </a:ext>
                </a:extLst>
              </p:cNvPr>
              <p:cNvSpPr>
                <a:spLocks noChangeArrowheads="1"/>
              </p:cNvSpPr>
              <p:nvPr/>
            </p:nvSpPr>
            <p:spPr bwMode="auto">
              <a:xfrm>
                <a:off x="4622801" y="48355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2" name="Rectangle 195">
                <a:extLst>
                  <a:ext uri="{FF2B5EF4-FFF2-40B4-BE49-F238E27FC236}">
                    <a16:creationId xmlns="" xmlns:a16="http://schemas.microsoft.com/office/drawing/2014/main" id="{6DDEA6C1-B231-43F8-BFE6-61493509C3E0}"/>
                  </a:ext>
                </a:extLst>
              </p:cNvPr>
              <p:cNvSpPr>
                <a:spLocks noChangeArrowheads="1"/>
              </p:cNvSpPr>
              <p:nvPr/>
            </p:nvSpPr>
            <p:spPr bwMode="auto">
              <a:xfrm>
                <a:off x="4711701" y="48863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3" name="Rectangle 196">
                <a:extLst>
                  <a:ext uri="{FF2B5EF4-FFF2-40B4-BE49-F238E27FC236}">
                    <a16:creationId xmlns="" xmlns:a16="http://schemas.microsoft.com/office/drawing/2014/main" id="{83C46FA5-FA2C-42B4-8F29-7B829B866EBF}"/>
                  </a:ext>
                </a:extLst>
              </p:cNvPr>
              <p:cNvSpPr>
                <a:spLocks noChangeArrowheads="1"/>
              </p:cNvSpPr>
              <p:nvPr/>
            </p:nvSpPr>
            <p:spPr bwMode="auto">
              <a:xfrm>
                <a:off x="4819651" y="4946650"/>
                <a:ext cx="63500" cy="63500"/>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4" name="Rectangle 197">
                <a:extLst>
                  <a:ext uri="{FF2B5EF4-FFF2-40B4-BE49-F238E27FC236}">
                    <a16:creationId xmlns="" xmlns:a16="http://schemas.microsoft.com/office/drawing/2014/main" id="{DE8B75B8-9FD7-47C2-8046-E776B2474A73}"/>
                  </a:ext>
                </a:extLst>
              </p:cNvPr>
              <p:cNvSpPr>
                <a:spLocks noChangeArrowheads="1"/>
              </p:cNvSpPr>
              <p:nvPr/>
            </p:nvSpPr>
            <p:spPr bwMode="auto">
              <a:xfrm>
                <a:off x="4946651" y="4997450"/>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5" name="Rectangle 198">
                <a:extLst>
                  <a:ext uri="{FF2B5EF4-FFF2-40B4-BE49-F238E27FC236}">
                    <a16:creationId xmlns="" xmlns:a16="http://schemas.microsoft.com/office/drawing/2014/main" id="{ED9D2E62-9861-448D-AB43-006F42BBFBC9}"/>
                  </a:ext>
                </a:extLst>
              </p:cNvPr>
              <p:cNvSpPr>
                <a:spLocks noChangeArrowheads="1"/>
              </p:cNvSpPr>
              <p:nvPr/>
            </p:nvSpPr>
            <p:spPr bwMode="auto">
              <a:xfrm>
                <a:off x="5753101" y="5051425"/>
                <a:ext cx="58738"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6" name="Rectangle 199">
                <a:extLst>
                  <a:ext uri="{FF2B5EF4-FFF2-40B4-BE49-F238E27FC236}">
                    <a16:creationId xmlns="" xmlns:a16="http://schemas.microsoft.com/office/drawing/2014/main" id="{6F085A5A-F772-40D2-AA50-ECA3BB86E518}"/>
                  </a:ext>
                </a:extLst>
              </p:cNvPr>
              <p:cNvSpPr>
                <a:spLocks noChangeArrowheads="1"/>
              </p:cNvSpPr>
              <p:nvPr/>
            </p:nvSpPr>
            <p:spPr bwMode="auto">
              <a:xfrm>
                <a:off x="6081713" y="50514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7" name="Rectangle 200">
                <a:extLst>
                  <a:ext uri="{FF2B5EF4-FFF2-40B4-BE49-F238E27FC236}">
                    <a16:creationId xmlns="" xmlns:a16="http://schemas.microsoft.com/office/drawing/2014/main" id="{2600861B-EF7B-4FEE-AEC7-C06D9ADABBD4}"/>
                  </a:ext>
                </a:extLst>
              </p:cNvPr>
              <p:cNvSpPr>
                <a:spLocks noChangeArrowheads="1"/>
              </p:cNvSpPr>
              <p:nvPr/>
            </p:nvSpPr>
            <p:spPr bwMode="auto">
              <a:xfrm>
                <a:off x="6370638" y="5051425"/>
                <a:ext cx="63500"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8" name="Rectangle 201">
                <a:extLst>
                  <a:ext uri="{FF2B5EF4-FFF2-40B4-BE49-F238E27FC236}">
                    <a16:creationId xmlns="" xmlns:a16="http://schemas.microsoft.com/office/drawing/2014/main" id="{5DE52E2C-55F5-4021-9A6A-1AAC45B8D2DB}"/>
                  </a:ext>
                </a:extLst>
              </p:cNvPr>
              <p:cNvSpPr>
                <a:spLocks noChangeArrowheads="1"/>
              </p:cNvSpPr>
              <p:nvPr/>
            </p:nvSpPr>
            <p:spPr bwMode="auto">
              <a:xfrm>
                <a:off x="6472238" y="5051425"/>
                <a:ext cx="60325" cy="60325"/>
              </a:xfrm>
              <a:prstGeom prst="rect">
                <a:avLst/>
              </a:prstGeom>
              <a:grpFill/>
              <a:ln w="19050"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89" name="Freeform 202">
                <a:extLst>
                  <a:ext uri="{FF2B5EF4-FFF2-40B4-BE49-F238E27FC236}">
                    <a16:creationId xmlns="" xmlns:a16="http://schemas.microsoft.com/office/drawing/2014/main" id="{EB58FF7E-6A09-44E3-95B4-F2310F2306F0}"/>
                  </a:ext>
                </a:extLst>
              </p:cNvPr>
              <p:cNvSpPr>
                <a:spLocks/>
              </p:cNvSpPr>
              <p:nvPr/>
            </p:nvSpPr>
            <p:spPr bwMode="auto">
              <a:xfrm>
                <a:off x="1538288" y="2159000"/>
                <a:ext cx="4965700" cy="2911475"/>
              </a:xfrm>
              <a:custGeom>
                <a:avLst/>
                <a:gdLst>
                  <a:gd name="T0" fmla="*/ 38 w 3128"/>
                  <a:gd name="T1" fmla="*/ 0 h 1834"/>
                  <a:gd name="T2" fmla="*/ 60 w 3128"/>
                  <a:gd name="T3" fmla="*/ 36 h 1834"/>
                  <a:gd name="T4" fmla="*/ 88 w 3128"/>
                  <a:gd name="T5" fmla="*/ 70 h 1834"/>
                  <a:gd name="T6" fmla="*/ 138 w 3128"/>
                  <a:gd name="T7" fmla="*/ 82 h 1834"/>
                  <a:gd name="T8" fmla="*/ 154 w 3128"/>
                  <a:gd name="T9" fmla="*/ 110 h 1834"/>
                  <a:gd name="T10" fmla="*/ 194 w 3128"/>
                  <a:gd name="T11" fmla="*/ 150 h 1834"/>
                  <a:gd name="T12" fmla="*/ 228 w 3128"/>
                  <a:gd name="T13" fmla="*/ 164 h 1834"/>
                  <a:gd name="T14" fmla="*/ 282 w 3128"/>
                  <a:gd name="T15" fmla="*/ 186 h 1834"/>
                  <a:gd name="T16" fmla="*/ 362 w 3128"/>
                  <a:gd name="T17" fmla="*/ 208 h 1834"/>
                  <a:gd name="T18" fmla="*/ 382 w 3128"/>
                  <a:gd name="T19" fmla="*/ 262 h 1834"/>
                  <a:gd name="T20" fmla="*/ 390 w 3128"/>
                  <a:gd name="T21" fmla="*/ 278 h 1834"/>
                  <a:gd name="T22" fmla="*/ 416 w 3128"/>
                  <a:gd name="T23" fmla="*/ 314 h 1834"/>
                  <a:gd name="T24" fmla="*/ 428 w 3128"/>
                  <a:gd name="T25" fmla="*/ 340 h 1834"/>
                  <a:gd name="T26" fmla="*/ 434 w 3128"/>
                  <a:gd name="T27" fmla="*/ 384 h 1834"/>
                  <a:gd name="T28" fmla="*/ 442 w 3128"/>
                  <a:gd name="T29" fmla="*/ 424 h 1834"/>
                  <a:gd name="T30" fmla="*/ 486 w 3128"/>
                  <a:gd name="T31" fmla="*/ 450 h 1834"/>
                  <a:gd name="T32" fmla="*/ 494 w 3128"/>
                  <a:gd name="T33" fmla="*/ 472 h 1834"/>
                  <a:gd name="T34" fmla="*/ 674 w 3128"/>
                  <a:gd name="T35" fmla="*/ 492 h 1834"/>
                  <a:gd name="T36" fmla="*/ 806 w 3128"/>
                  <a:gd name="T37" fmla="*/ 520 h 1834"/>
                  <a:gd name="T38" fmla="*/ 826 w 3128"/>
                  <a:gd name="T39" fmla="*/ 540 h 1834"/>
                  <a:gd name="T40" fmla="*/ 852 w 3128"/>
                  <a:gd name="T41" fmla="*/ 568 h 1834"/>
                  <a:gd name="T42" fmla="*/ 860 w 3128"/>
                  <a:gd name="T43" fmla="*/ 620 h 1834"/>
                  <a:gd name="T44" fmla="*/ 886 w 3128"/>
                  <a:gd name="T45" fmla="*/ 642 h 1834"/>
                  <a:gd name="T46" fmla="*/ 916 w 3128"/>
                  <a:gd name="T47" fmla="*/ 700 h 1834"/>
                  <a:gd name="T48" fmla="*/ 942 w 3128"/>
                  <a:gd name="T49" fmla="*/ 752 h 1834"/>
                  <a:gd name="T50" fmla="*/ 1016 w 3128"/>
                  <a:gd name="T51" fmla="*/ 778 h 1834"/>
                  <a:gd name="T52" fmla="*/ 1050 w 3128"/>
                  <a:gd name="T53" fmla="*/ 810 h 1834"/>
                  <a:gd name="T54" fmla="*/ 1094 w 3128"/>
                  <a:gd name="T55" fmla="*/ 836 h 1834"/>
                  <a:gd name="T56" fmla="*/ 1148 w 3128"/>
                  <a:gd name="T57" fmla="*/ 858 h 1834"/>
                  <a:gd name="T58" fmla="*/ 1228 w 3128"/>
                  <a:gd name="T59" fmla="*/ 892 h 1834"/>
                  <a:gd name="T60" fmla="*/ 1255 w 3128"/>
                  <a:gd name="T61" fmla="*/ 924 h 1834"/>
                  <a:gd name="T62" fmla="*/ 1269 w 3128"/>
                  <a:gd name="T63" fmla="*/ 960 h 1834"/>
                  <a:gd name="T64" fmla="*/ 1365 w 3128"/>
                  <a:gd name="T65" fmla="*/ 1010 h 1834"/>
                  <a:gd name="T66" fmla="*/ 1397 w 3128"/>
                  <a:gd name="T67" fmla="*/ 1038 h 1834"/>
                  <a:gd name="T68" fmla="*/ 1405 w 3128"/>
                  <a:gd name="T69" fmla="*/ 1074 h 1834"/>
                  <a:gd name="T70" fmla="*/ 1435 w 3128"/>
                  <a:gd name="T71" fmla="*/ 1100 h 1834"/>
                  <a:gd name="T72" fmla="*/ 1449 w 3128"/>
                  <a:gd name="T73" fmla="*/ 1132 h 1834"/>
                  <a:gd name="T74" fmla="*/ 1523 w 3128"/>
                  <a:gd name="T75" fmla="*/ 1162 h 1834"/>
                  <a:gd name="T76" fmla="*/ 1577 w 3128"/>
                  <a:gd name="T77" fmla="*/ 1190 h 1834"/>
                  <a:gd name="T78" fmla="*/ 1689 w 3128"/>
                  <a:gd name="T79" fmla="*/ 1226 h 1834"/>
                  <a:gd name="T80" fmla="*/ 1743 w 3128"/>
                  <a:gd name="T81" fmla="*/ 1258 h 1834"/>
                  <a:gd name="T82" fmla="*/ 1761 w 3128"/>
                  <a:gd name="T83" fmla="*/ 1326 h 1834"/>
                  <a:gd name="T84" fmla="*/ 1769 w 3128"/>
                  <a:gd name="T85" fmla="*/ 1362 h 1834"/>
                  <a:gd name="T86" fmla="*/ 1777 w 3128"/>
                  <a:gd name="T87" fmla="*/ 1396 h 1834"/>
                  <a:gd name="T88" fmla="*/ 1789 w 3128"/>
                  <a:gd name="T89" fmla="*/ 1436 h 1834"/>
                  <a:gd name="T90" fmla="*/ 1797 w 3128"/>
                  <a:gd name="T91" fmla="*/ 1470 h 1834"/>
                  <a:gd name="T92" fmla="*/ 1805 w 3128"/>
                  <a:gd name="T93" fmla="*/ 1498 h 1834"/>
                  <a:gd name="T94" fmla="*/ 1837 w 3128"/>
                  <a:gd name="T95" fmla="*/ 1534 h 1834"/>
                  <a:gd name="T96" fmla="*/ 1887 w 3128"/>
                  <a:gd name="T97" fmla="*/ 1598 h 1834"/>
                  <a:gd name="T98" fmla="*/ 1931 w 3128"/>
                  <a:gd name="T99" fmla="*/ 1632 h 1834"/>
                  <a:gd name="T100" fmla="*/ 1957 w 3128"/>
                  <a:gd name="T101" fmla="*/ 1668 h 1834"/>
                  <a:gd name="T102" fmla="*/ 2013 w 3128"/>
                  <a:gd name="T103" fmla="*/ 1698 h 1834"/>
                  <a:gd name="T104" fmla="*/ 2083 w 3128"/>
                  <a:gd name="T105" fmla="*/ 1732 h 1834"/>
                  <a:gd name="T106" fmla="*/ 2165 w 3128"/>
                  <a:gd name="T107" fmla="*/ 1766 h 1834"/>
                  <a:gd name="T108" fmla="*/ 2673 w 3128"/>
                  <a:gd name="T109" fmla="*/ 1800 h 1834"/>
                  <a:gd name="T110" fmla="*/ 3128 w 3128"/>
                  <a:gd name="T111" fmla="*/ 1834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28" h="1834">
                    <a:moveTo>
                      <a:pt x="0" y="0"/>
                    </a:moveTo>
                    <a:lnTo>
                      <a:pt x="38" y="0"/>
                    </a:lnTo>
                    <a:lnTo>
                      <a:pt x="38" y="36"/>
                    </a:lnTo>
                    <a:lnTo>
                      <a:pt x="60" y="36"/>
                    </a:lnTo>
                    <a:lnTo>
                      <a:pt x="60" y="70"/>
                    </a:lnTo>
                    <a:lnTo>
                      <a:pt x="88" y="70"/>
                    </a:lnTo>
                    <a:lnTo>
                      <a:pt x="88" y="82"/>
                    </a:lnTo>
                    <a:lnTo>
                      <a:pt x="138" y="82"/>
                    </a:lnTo>
                    <a:lnTo>
                      <a:pt x="138" y="110"/>
                    </a:lnTo>
                    <a:lnTo>
                      <a:pt x="154" y="110"/>
                    </a:lnTo>
                    <a:lnTo>
                      <a:pt x="154" y="150"/>
                    </a:lnTo>
                    <a:lnTo>
                      <a:pt x="194" y="150"/>
                    </a:lnTo>
                    <a:lnTo>
                      <a:pt x="194" y="164"/>
                    </a:lnTo>
                    <a:lnTo>
                      <a:pt x="228" y="164"/>
                    </a:lnTo>
                    <a:lnTo>
                      <a:pt x="228" y="186"/>
                    </a:lnTo>
                    <a:lnTo>
                      <a:pt x="282" y="186"/>
                    </a:lnTo>
                    <a:lnTo>
                      <a:pt x="282" y="208"/>
                    </a:lnTo>
                    <a:lnTo>
                      <a:pt x="362" y="208"/>
                    </a:lnTo>
                    <a:lnTo>
                      <a:pt x="362" y="262"/>
                    </a:lnTo>
                    <a:lnTo>
                      <a:pt x="382" y="262"/>
                    </a:lnTo>
                    <a:lnTo>
                      <a:pt x="382" y="278"/>
                    </a:lnTo>
                    <a:lnTo>
                      <a:pt x="390" y="278"/>
                    </a:lnTo>
                    <a:lnTo>
                      <a:pt x="390" y="314"/>
                    </a:lnTo>
                    <a:lnTo>
                      <a:pt x="416" y="314"/>
                    </a:lnTo>
                    <a:lnTo>
                      <a:pt x="416" y="340"/>
                    </a:lnTo>
                    <a:lnTo>
                      <a:pt x="428" y="340"/>
                    </a:lnTo>
                    <a:lnTo>
                      <a:pt x="428" y="384"/>
                    </a:lnTo>
                    <a:lnTo>
                      <a:pt x="434" y="384"/>
                    </a:lnTo>
                    <a:lnTo>
                      <a:pt x="434" y="424"/>
                    </a:lnTo>
                    <a:lnTo>
                      <a:pt x="442" y="424"/>
                    </a:lnTo>
                    <a:lnTo>
                      <a:pt x="442" y="450"/>
                    </a:lnTo>
                    <a:lnTo>
                      <a:pt x="486" y="450"/>
                    </a:lnTo>
                    <a:lnTo>
                      <a:pt x="486" y="472"/>
                    </a:lnTo>
                    <a:lnTo>
                      <a:pt x="494" y="472"/>
                    </a:lnTo>
                    <a:lnTo>
                      <a:pt x="494" y="492"/>
                    </a:lnTo>
                    <a:lnTo>
                      <a:pt x="674" y="492"/>
                    </a:lnTo>
                    <a:lnTo>
                      <a:pt x="674" y="520"/>
                    </a:lnTo>
                    <a:lnTo>
                      <a:pt x="806" y="520"/>
                    </a:lnTo>
                    <a:lnTo>
                      <a:pt x="806" y="540"/>
                    </a:lnTo>
                    <a:lnTo>
                      <a:pt x="826" y="540"/>
                    </a:lnTo>
                    <a:lnTo>
                      <a:pt x="826" y="568"/>
                    </a:lnTo>
                    <a:lnTo>
                      <a:pt x="852" y="568"/>
                    </a:lnTo>
                    <a:lnTo>
                      <a:pt x="852" y="620"/>
                    </a:lnTo>
                    <a:lnTo>
                      <a:pt x="860" y="620"/>
                    </a:lnTo>
                    <a:lnTo>
                      <a:pt x="860" y="642"/>
                    </a:lnTo>
                    <a:lnTo>
                      <a:pt x="886" y="642"/>
                    </a:lnTo>
                    <a:lnTo>
                      <a:pt x="886" y="700"/>
                    </a:lnTo>
                    <a:lnTo>
                      <a:pt x="916" y="700"/>
                    </a:lnTo>
                    <a:lnTo>
                      <a:pt x="916" y="752"/>
                    </a:lnTo>
                    <a:lnTo>
                      <a:pt x="942" y="752"/>
                    </a:lnTo>
                    <a:lnTo>
                      <a:pt x="942" y="778"/>
                    </a:lnTo>
                    <a:lnTo>
                      <a:pt x="1016" y="778"/>
                    </a:lnTo>
                    <a:lnTo>
                      <a:pt x="1016" y="810"/>
                    </a:lnTo>
                    <a:lnTo>
                      <a:pt x="1050" y="810"/>
                    </a:lnTo>
                    <a:lnTo>
                      <a:pt x="1050" y="836"/>
                    </a:lnTo>
                    <a:lnTo>
                      <a:pt x="1094" y="836"/>
                    </a:lnTo>
                    <a:lnTo>
                      <a:pt x="1094" y="858"/>
                    </a:lnTo>
                    <a:lnTo>
                      <a:pt x="1148" y="858"/>
                    </a:lnTo>
                    <a:lnTo>
                      <a:pt x="1148" y="892"/>
                    </a:lnTo>
                    <a:lnTo>
                      <a:pt x="1228" y="892"/>
                    </a:lnTo>
                    <a:lnTo>
                      <a:pt x="1228" y="924"/>
                    </a:lnTo>
                    <a:lnTo>
                      <a:pt x="1255" y="924"/>
                    </a:lnTo>
                    <a:lnTo>
                      <a:pt x="1255" y="960"/>
                    </a:lnTo>
                    <a:lnTo>
                      <a:pt x="1269" y="960"/>
                    </a:lnTo>
                    <a:lnTo>
                      <a:pt x="1269" y="1010"/>
                    </a:lnTo>
                    <a:lnTo>
                      <a:pt x="1365" y="1010"/>
                    </a:lnTo>
                    <a:lnTo>
                      <a:pt x="1365" y="1038"/>
                    </a:lnTo>
                    <a:lnTo>
                      <a:pt x="1397" y="1038"/>
                    </a:lnTo>
                    <a:lnTo>
                      <a:pt x="1397" y="1074"/>
                    </a:lnTo>
                    <a:lnTo>
                      <a:pt x="1405" y="1074"/>
                    </a:lnTo>
                    <a:lnTo>
                      <a:pt x="1405" y="1100"/>
                    </a:lnTo>
                    <a:lnTo>
                      <a:pt x="1435" y="1100"/>
                    </a:lnTo>
                    <a:lnTo>
                      <a:pt x="1435" y="1132"/>
                    </a:lnTo>
                    <a:lnTo>
                      <a:pt x="1449" y="1132"/>
                    </a:lnTo>
                    <a:lnTo>
                      <a:pt x="1449" y="1162"/>
                    </a:lnTo>
                    <a:lnTo>
                      <a:pt x="1523" y="1162"/>
                    </a:lnTo>
                    <a:lnTo>
                      <a:pt x="1523" y="1190"/>
                    </a:lnTo>
                    <a:lnTo>
                      <a:pt x="1577" y="1190"/>
                    </a:lnTo>
                    <a:lnTo>
                      <a:pt x="1577" y="1226"/>
                    </a:lnTo>
                    <a:lnTo>
                      <a:pt x="1689" y="1226"/>
                    </a:lnTo>
                    <a:lnTo>
                      <a:pt x="1689" y="1258"/>
                    </a:lnTo>
                    <a:lnTo>
                      <a:pt x="1743" y="1258"/>
                    </a:lnTo>
                    <a:lnTo>
                      <a:pt x="1743" y="1326"/>
                    </a:lnTo>
                    <a:lnTo>
                      <a:pt x="1761" y="1326"/>
                    </a:lnTo>
                    <a:lnTo>
                      <a:pt x="1761" y="1362"/>
                    </a:lnTo>
                    <a:lnTo>
                      <a:pt x="1769" y="1362"/>
                    </a:lnTo>
                    <a:lnTo>
                      <a:pt x="1769" y="1396"/>
                    </a:lnTo>
                    <a:lnTo>
                      <a:pt x="1777" y="1396"/>
                    </a:lnTo>
                    <a:lnTo>
                      <a:pt x="1777" y="1436"/>
                    </a:lnTo>
                    <a:lnTo>
                      <a:pt x="1789" y="1436"/>
                    </a:lnTo>
                    <a:lnTo>
                      <a:pt x="1789" y="1470"/>
                    </a:lnTo>
                    <a:lnTo>
                      <a:pt x="1797" y="1470"/>
                    </a:lnTo>
                    <a:lnTo>
                      <a:pt x="1797" y="1498"/>
                    </a:lnTo>
                    <a:lnTo>
                      <a:pt x="1805" y="1498"/>
                    </a:lnTo>
                    <a:lnTo>
                      <a:pt x="1805" y="1534"/>
                    </a:lnTo>
                    <a:lnTo>
                      <a:pt x="1837" y="1534"/>
                    </a:lnTo>
                    <a:lnTo>
                      <a:pt x="1837" y="1598"/>
                    </a:lnTo>
                    <a:lnTo>
                      <a:pt x="1887" y="1598"/>
                    </a:lnTo>
                    <a:lnTo>
                      <a:pt x="1887" y="1632"/>
                    </a:lnTo>
                    <a:lnTo>
                      <a:pt x="1931" y="1632"/>
                    </a:lnTo>
                    <a:lnTo>
                      <a:pt x="1931" y="1668"/>
                    </a:lnTo>
                    <a:lnTo>
                      <a:pt x="1957" y="1668"/>
                    </a:lnTo>
                    <a:lnTo>
                      <a:pt x="1957" y="1698"/>
                    </a:lnTo>
                    <a:lnTo>
                      <a:pt x="2013" y="1698"/>
                    </a:lnTo>
                    <a:lnTo>
                      <a:pt x="2013" y="1732"/>
                    </a:lnTo>
                    <a:lnTo>
                      <a:pt x="2083" y="1732"/>
                    </a:lnTo>
                    <a:lnTo>
                      <a:pt x="2083" y="1766"/>
                    </a:lnTo>
                    <a:lnTo>
                      <a:pt x="2165" y="1766"/>
                    </a:lnTo>
                    <a:lnTo>
                      <a:pt x="2165" y="1800"/>
                    </a:lnTo>
                    <a:lnTo>
                      <a:pt x="2673" y="1800"/>
                    </a:lnTo>
                    <a:lnTo>
                      <a:pt x="2673" y="1834"/>
                    </a:lnTo>
                    <a:lnTo>
                      <a:pt x="3128" y="1834"/>
                    </a:lnTo>
                  </a:path>
                </a:pathLst>
              </a:custGeom>
              <a:noFill/>
              <a:ln w="190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xmlns="" val="3010207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O-003: </a:t>
            </a:r>
            <a:r>
              <a:rPr lang="en-US" dirty="0"/>
              <a:t>PEGPH20 improves PFS in patients with metastatic pancreatic ductal adenocarcinoma: A randomized phase 2 study in combination with nab-paclitaxel/gemcitabine </a:t>
            </a:r>
            <a:r>
              <a:rPr lang="en-GB" dirty="0"/>
              <a:t>– Sunil H, et al</a:t>
            </a:r>
            <a:endParaRPr lang="en-GB" sz="1800" dirty="0"/>
          </a:p>
        </p:txBody>
      </p:sp>
      <p:sp>
        <p:nvSpPr>
          <p:cNvPr id="3" name="Content Placeholder 2"/>
          <p:cNvSpPr>
            <a:spLocks noGrp="1"/>
          </p:cNvSpPr>
          <p:nvPr>
            <p:ph idx="1"/>
          </p:nvPr>
        </p:nvSpPr>
        <p:spPr>
          <a:xfrm>
            <a:off x="365124" y="1254035"/>
            <a:ext cx="8413751" cy="2699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a:t>Sunil H, et al. Ann </a:t>
            </a:r>
            <a:r>
              <a:rPr lang="en-GB" dirty="0" err="1"/>
              <a:t>Oncol</a:t>
            </a:r>
            <a:r>
              <a:rPr lang="en-GB" dirty="0"/>
              <a:t> 2017; 28 (</a:t>
            </a:r>
            <a:r>
              <a:rPr lang="en-GB" dirty="0" err="1"/>
              <a:t>suppl</a:t>
            </a:r>
            <a:r>
              <a:rPr lang="en-GB" dirty="0"/>
              <a:t> 3): </a:t>
            </a:r>
            <a:r>
              <a:rPr lang="en-GB" dirty="0" err="1"/>
              <a:t>abstr</a:t>
            </a:r>
            <a:r>
              <a:rPr lang="en-GB" dirty="0"/>
              <a:t> O-003</a:t>
            </a:r>
          </a:p>
        </p:txBody>
      </p:sp>
      <p:sp>
        <p:nvSpPr>
          <p:cNvPr id="6" name="TextBox 5"/>
          <p:cNvSpPr txBox="1"/>
          <p:nvPr/>
        </p:nvSpPr>
        <p:spPr>
          <a:xfrm>
            <a:off x="1740463" y="1510338"/>
            <a:ext cx="5663075" cy="338554"/>
          </a:xfrm>
          <a:prstGeom prst="rect">
            <a:avLst/>
          </a:prstGeom>
          <a:noFill/>
        </p:spPr>
        <p:txBody>
          <a:bodyPr wrap="square" rtlCol="0">
            <a:spAutoFit/>
          </a:bodyPr>
          <a:lstStyle/>
          <a:p>
            <a:pPr algn="ctr"/>
            <a:r>
              <a:rPr lang="en-GB" sz="1600" b="1" dirty="0" smtClean="0">
                <a:solidFill>
                  <a:srgbClr val="4D4D4D"/>
                </a:solidFill>
              </a:rPr>
              <a:t>PFS in HA-high population (combined </a:t>
            </a:r>
            <a:r>
              <a:rPr lang="en-GB" sz="1600" b="1" dirty="0">
                <a:solidFill>
                  <a:srgbClr val="4D4D4D"/>
                </a:solidFill>
              </a:rPr>
              <a:t>stages 1 and 2)</a:t>
            </a:r>
          </a:p>
        </p:txBody>
      </p:sp>
      <p:sp>
        <p:nvSpPr>
          <p:cNvPr id="7" name="Rectangle 6">
            <a:extLst>
              <a:ext uri="{FF2B5EF4-FFF2-40B4-BE49-F238E27FC236}">
                <a16:creationId xmlns:a16="http://schemas.microsoft.com/office/drawing/2014/main" xmlns="" id="{BD137C8B-E8CF-406E-8012-6FD003F24463}"/>
              </a:ext>
            </a:extLst>
          </p:cNvPr>
          <p:cNvSpPr/>
          <p:nvPr/>
        </p:nvSpPr>
        <p:spPr>
          <a:xfrm>
            <a:off x="361950" y="5617504"/>
            <a:ext cx="8280152" cy="738664"/>
          </a:xfrm>
          <a:prstGeom prst="rect">
            <a:avLst/>
          </a:prstGeom>
        </p:spPr>
        <p:txBody>
          <a:bodyPr wrap="none">
            <a:spAutoFit/>
          </a:bodyPr>
          <a:lstStyle/>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en-GB" sz="1400" dirty="0">
                <a:solidFill>
                  <a:srgbClr val="4D4D4D"/>
                </a:solidFill>
              </a:rPr>
              <a:t>No. at risk</a:t>
            </a:r>
          </a:p>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en-GB" sz="1400" dirty="0">
                <a:solidFill>
                  <a:srgbClr val="4D4D4D"/>
                </a:solidFill>
              </a:rPr>
              <a:t>PAG	49	31	24	18	15	9	4	4	1	0</a:t>
            </a:r>
          </a:p>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en-GB" sz="1400" dirty="0">
                <a:solidFill>
                  <a:srgbClr val="4D4D4D"/>
                </a:solidFill>
              </a:rPr>
              <a:t>AG	35	20	11	7	2	1	1	0	0	0</a:t>
            </a:r>
          </a:p>
        </p:txBody>
      </p:sp>
      <p:graphicFrame>
        <p:nvGraphicFramePr>
          <p:cNvPr id="8" name="Table 7">
            <a:extLst>
              <a:ext uri="{FF2B5EF4-FFF2-40B4-BE49-F238E27FC236}">
                <a16:creationId xmlns:a16="http://schemas.microsoft.com/office/drawing/2014/main" xmlns="" id="{963EBC2A-FC41-4BE4-84CD-CE52223AD6E1}"/>
              </a:ext>
            </a:extLst>
          </p:cNvPr>
          <p:cNvGraphicFramePr>
            <a:graphicFrameLocks noGrp="1"/>
          </p:cNvGraphicFramePr>
          <p:nvPr>
            <p:extLst>
              <p:ext uri="{D42A27DB-BD31-4B8C-83A1-F6EECF244321}">
                <p14:modId xmlns:p14="http://schemas.microsoft.com/office/powerpoint/2010/main" xmlns="" val="259089252"/>
              </p:ext>
            </p:extLst>
          </p:nvPr>
        </p:nvGraphicFramePr>
        <p:xfrm>
          <a:off x="5175568" y="1912005"/>
          <a:ext cx="3528000" cy="1524000"/>
        </p:xfrm>
        <a:graphic>
          <a:graphicData uri="http://schemas.openxmlformats.org/drawingml/2006/table">
            <a:tbl>
              <a:tblPr firstRow="1" bandRow="1">
                <a:tableStyleId>{69012ECD-51FC-41F1-AA8D-1B2483CD663E}</a:tableStyleId>
              </a:tblPr>
              <a:tblGrid>
                <a:gridCol w="1656000">
                  <a:extLst>
                    <a:ext uri="{9D8B030D-6E8A-4147-A177-3AD203B41FA5}">
                      <a16:colId xmlns:a16="http://schemas.microsoft.com/office/drawing/2014/main" xmlns="" val="3881632773"/>
                    </a:ext>
                  </a:extLst>
                </a:gridCol>
                <a:gridCol w="936000">
                  <a:extLst>
                    <a:ext uri="{9D8B030D-6E8A-4147-A177-3AD203B41FA5}">
                      <a16:colId xmlns:a16="http://schemas.microsoft.com/office/drawing/2014/main" xmlns="" val="3319020293"/>
                    </a:ext>
                  </a:extLst>
                </a:gridCol>
                <a:gridCol w="936000">
                  <a:extLst>
                    <a:ext uri="{9D8B030D-6E8A-4147-A177-3AD203B41FA5}">
                      <a16:colId xmlns:a16="http://schemas.microsoft.com/office/drawing/2014/main" xmlns="" val="4165733627"/>
                    </a:ext>
                  </a:extLst>
                </a:gridCol>
              </a:tblGrid>
              <a:tr h="369974">
                <a:tc>
                  <a:txBody>
                    <a:bodyPr/>
                    <a:lstStyle/>
                    <a:p>
                      <a:pPr>
                        <a:lnSpc>
                          <a:spcPts val="1400"/>
                        </a:lnSpc>
                      </a:pPr>
                      <a:endParaRPr lang="en-GB" sz="1400" dirty="0">
                        <a:solidFill>
                          <a:schemeClr val="tx1"/>
                        </a:solidFill>
                      </a:endParaRP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400"/>
                        </a:lnSpc>
                      </a:pPr>
                      <a:r>
                        <a:rPr lang="en-GB" sz="1400" dirty="0">
                          <a:solidFill>
                            <a:schemeClr val="tx2"/>
                          </a:solidFill>
                        </a:rPr>
                        <a:t>PAG</a:t>
                      </a:r>
                    </a:p>
                    <a:p>
                      <a:pPr algn="ctr">
                        <a:lnSpc>
                          <a:spcPts val="1400"/>
                        </a:lnSpc>
                      </a:pPr>
                      <a:r>
                        <a:rPr lang="en-GB" sz="1400" dirty="0">
                          <a:solidFill>
                            <a:schemeClr val="tx2"/>
                          </a:solidFill>
                        </a:rPr>
                        <a:t>(n=49)</a:t>
                      </a:r>
                    </a:p>
                  </a:txBody>
                  <a:tcPr marL="0" marR="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lnSpc>
                          <a:spcPts val="1400"/>
                        </a:lnSpc>
                      </a:pPr>
                      <a:r>
                        <a:rPr lang="en-GB" sz="1400" dirty="0">
                          <a:solidFill>
                            <a:schemeClr val="tx2"/>
                          </a:solidFill>
                        </a:rPr>
                        <a:t>AG</a:t>
                      </a:r>
                    </a:p>
                    <a:p>
                      <a:pPr algn="ctr">
                        <a:lnSpc>
                          <a:spcPts val="1400"/>
                        </a:lnSpc>
                      </a:pPr>
                      <a:r>
                        <a:rPr lang="en-GB" sz="1400" dirty="0">
                          <a:solidFill>
                            <a:schemeClr val="tx2"/>
                          </a:solidFill>
                        </a:rPr>
                        <a:t>(n=35)</a:t>
                      </a: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4041767265"/>
                  </a:ext>
                </a:extLst>
              </a:tr>
              <a:tr h="220738">
                <a:tc>
                  <a:txBody>
                    <a:bodyPr/>
                    <a:lstStyle/>
                    <a:p>
                      <a:pPr>
                        <a:lnSpc>
                          <a:spcPts val="1400"/>
                        </a:lnSpc>
                      </a:pPr>
                      <a:r>
                        <a:rPr lang="en-GB" sz="1400" dirty="0">
                          <a:solidFill>
                            <a:schemeClr val="tx1"/>
                          </a:solidFill>
                        </a:rPr>
                        <a:t>Events</a:t>
                      </a:r>
                    </a:p>
                  </a:txBody>
                  <a:tcPr marL="0" marR="0"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a:solidFill>
                            <a:schemeClr val="tx1"/>
                          </a:solidFill>
                        </a:rPr>
                        <a:t>24</a:t>
                      </a:r>
                    </a:p>
                  </a:txBody>
                  <a:tcPr marL="0" marR="0"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a:solidFill>
                            <a:schemeClr val="tx1"/>
                          </a:solidFill>
                        </a:rPr>
                        <a:t>19</a:t>
                      </a:r>
                    </a:p>
                  </a:txBody>
                  <a:tcPr marL="0" marR="0"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778705868"/>
                  </a:ext>
                </a:extLst>
              </a:tr>
              <a:tr h="220738">
                <a:tc>
                  <a:txBody>
                    <a:bodyPr/>
                    <a:lstStyle/>
                    <a:p>
                      <a:pPr>
                        <a:lnSpc>
                          <a:spcPts val="1400"/>
                        </a:lnSpc>
                      </a:pPr>
                      <a:r>
                        <a:rPr lang="en-GB" sz="1400" dirty="0" err="1" smtClean="0">
                          <a:solidFill>
                            <a:schemeClr val="tx1"/>
                          </a:solidFill>
                        </a:rPr>
                        <a:t>mPFS</a:t>
                      </a:r>
                      <a:r>
                        <a:rPr lang="en-GB" sz="1400" dirty="0">
                          <a:solidFill>
                            <a:schemeClr val="tx1"/>
                          </a:solidFill>
                        </a:rPr>
                        <a:t>, months</a:t>
                      </a: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a:solidFill>
                            <a:schemeClr val="tx1"/>
                          </a:solidFill>
                        </a:rPr>
                        <a:t>9.2</a:t>
                      </a: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lnSpc>
                          <a:spcPts val="1400"/>
                        </a:lnSpc>
                      </a:pPr>
                      <a:r>
                        <a:rPr lang="en-GB" sz="1400" dirty="0">
                          <a:solidFill>
                            <a:schemeClr val="tx1"/>
                          </a:solidFill>
                        </a:rPr>
                        <a:t>5.2</a:t>
                      </a:r>
                    </a:p>
                  </a:txBody>
                  <a:tcPr marL="0" marR="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4029650153"/>
                  </a:ext>
                </a:extLst>
              </a:tr>
              <a:tr h="220738">
                <a:tc>
                  <a:txBody>
                    <a:bodyPr/>
                    <a:lstStyle/>
                    <a:p>
                      <a:pPr>
                        <a:lnSpc>
                          <a:spcPts val="1400"/>
                        </a:lnSpc>
                      </a:pPr>
                      <a:r>
                        <a:rPr lang="en-GB" sz="1400" dirty="0">
                          <a:solidFill>
                            <a:schemeClr val="tx1"/>
                          </a:solidFill>
                        </a:rPr>
                        <a:t>HR (95%CI)</a:t>
                      </a:r>
                    </a:p>
                  </a:txBody>
                  <a:tcPr marL="0" marR="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gridSpan="2">
                  <a:txBody>
                    <a:bodyPr/>
                    <a:lstStyle/>
                    <a:p>
                      <a:pPr algn="ctr">
                        <a:lnSpc>
                          <a:spcPts val="1400"/>
                        </a:lnSpc>
                      </a:pPr>
                      <a:r>
                        <a:rPr lang="en-GB" sz="1400" dirty="0">
                          <a:solidFill>
                            <a:schemeClr val="tx1"/>
                          </a:solidFill>
                        </a:rPr>
                        <a:t>0.51 (0.26,</a:t>
                      </a:r>
                      <a:r>
                        <a:rPr lang="en-GB" sz="1400" baseline="0" dirty="0">
                          <a:solidFill>
                            <a:schemeClr val="tx1"/>
                          </a:solidFill>
                        </a:rPr>
                        <a:t> </a:t>
                      </a:r>
                      <a:r>
                        <a:rPr lang="en-GB" sz="1400" dirty="0">
                          <a:solidFill>
                            <a:schemeClr val="tx1"/>
                          </a:solidFill>
                        </a:rPr>
                        <a:t>1.00)</a:t>
                      </a:r>
                    </a:p>
                  </a:txBody>
                  <a:tcPr marL="0" marR="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pPr algn="ctr"/>
                      <a:endParaRPr lang="en-GB"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3470652836"/>
                  </a:ext>
                </a:extLst>
              </a:tr>
              <a:tr h="220738">
                <a:tc>
                  <a:txBody>
                    <a:bodyPr/>
                    <a:lstStyle/>
                    <a:p>
                      <a:pPr>
                        <a:lnSpc>
                          <a:spcPts val="1400"/>
                        </a:lnSpc>
                      </a:pPr>
                      <a:r>
                        <a:rPr lang="en-GB" sz="1400" i="0" dirty="0">
                          <a:solidFill>
                            <a:schemeClr val="tx1"/>
                          </a:solidFill>
                        </a:rPr>
                        <a:t>p</a:t>
                      </a:r>
                      <a:r>
                        <a:rPr lang="en-GB" sz="1400" i="1" dirty="0">
                          <a:solidFill>
                            <a:schemeClr val="tx1"/>
                          </a:solidFill>
                        </a:rPr>
                        <a:t>-</a:t>
                      </a:r>
                      <a:r>
                        <a:rPr lang="en-GB" sz="1400" dirty="0">
                          <a:solidFill>
                            <a:schemeClr val="tx1"/>
                          </a:solidFill>
                        </a:rPr>
                        <a:t>value</a:t>
                      </a:r>
                    </a:p>
                  </a:txBody>
                  <a:tcPr marL="0" marR="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ts val="1400"/>
                        </a:lnSpc>
                      </a:pPr>
                      <a:r>
                        <a:rPr lang="en-GB" sz="1400" dirty="0">
                          <a:solidFill>
                            <a:schemeClr val="tx1"/>
                          </a:solidFill>
                        </a:rPr>
                        <a:t>0.048</a:t>
                      </a:r>
                    </a:p>
                  </a:txBody>
                  <a:tcPr marL="0" marR="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xmlns="" val="2806912274"/>
                  </a:ext>
                </a:extLst>
              </a:tr>
            </a:tbl>
          </a:graphicData>
        </a:graphic>
      </p:graphicFrame>
      <p:sp>
        <p:nvSpPr>
          <p:cNvPr id="9" name="Rectangle 8">
            <a:extLst>
              <a:ext uri="{FF2B5EF4-FFF2-40B4-BE49-F238E27FC236}">
                <a16:creationId xmlns:a16="http://schemas.microsoft.com/office/drawing/2014/main" xmlns="" id="{7526D372-300D-4A9C-AD2D-55F73F36AA47}"/>
              </a:ext>
            </a:extLst>
          </p:cNvPr>
          <p:cNvSpPr/>
          <p:nvPr/>
        </p:nvSpPr>
        <p:spPr>
          <a:xfrm>
            <a:off x="361950" y="5182894"/>
            <a:ext cx="8344272" cy="338554"/>
          </a:xfrm>
          <a:prstGeom prst="rect">
            <a:avLst/>
          </a:prstGeom>
        </p:spPr>
        <p:txBody>
          <a:bodyPr wrap="none">
            <a:spAutoFit/>
          </a:bodyPr>
          <a:lstStyle/>
          <a:p>
            <a:pPr fontAlgn="base">
              <a:spcBef>
                <a:spcPct val="0"/>
              </a:spcBef>
              <a:spcAft>
                <a:spcPct val="0"/>
              </a:spcAft>
              <a:tabLst>
                <a:tab pos="1081088" algn="ctr"/>
                <a:tab pos="1852613" algn="ctr"/>
                <a:tab pos="2609850" algn="ctr"/>
                <a:tab pos="3376613" algn="ctr"/>
                <a:tab pos="4143375" algn="ctr"/>
                <a:tab pos="4910138" algn="ctr"/>
                <a:tab pos="5676900" algn="ctr"/>
                <a:tab pos="6438900" algn="ctr"/>
                <a:tab pos="7200900" algn="ctr"/>
                <a:tab pos="7967663" algn="ctr"/>
              </a:tabLst>
            </a:pPr>
            <a:r>
              <a:rPr lang="en-GB" sz="1600" dirty="0">
                <a:solidFill>
                  <a:srgbClr val="4D4D4D"/>
                </a:solidFill>
              </a:rPr>
              <a:t>	0	2	4	6	8	10	12	14	16	18</a:t>
            </a:r>
          </a:p>
        </p:txBody>
      </p:sp>
      <p:sp>
        <p:nvSpPr>
          <p:cNvPr id="10" name="TextBox 9">
            <a:extLst>
              <a:ext uri="{FF2B5EF4-FFF2-40B4-BE49-F238E27FC236}">
                <a16:creationId xmlns:a16="http://schemas.microsoft.com/office/drawing/2014/main" xmlns="" id="{1EFA9182-4D61-4B7D-8BD3-D940D8A68019}"/>
              </a:ext>
            </a:extLst>
          </p:cNvPr>
          <p:cNvSpPr txBox="1"/>
          <p:nvPr/>
        </p:nvSpPr>
        <p:spPr>
          <a:xfrm>
            <a:off x="918807" y="1848892"/>
            <a:ext cx="526106" cy="3570208"/>
          </a:xfrm>
          <a:prstGeom prst="rect">
            <a:avLst/>
          </a:prstGeom>
          <a:noFill/>
        </p:spPr>
        <p:txBody>
          <a:bodyPr wrap="none" rtlCol="0">
            <a:spAutoFit/>
          </a:bodyPr>
          <a:lstStyle/>
          <a:p>
            <a:pPr algn="r" fontAlgn="base">
              <a:spcBef>
                <a:spcPct val="0"/>
              </a:spcBef>
              <a:spcAft>
                <a:spcPts val="500"/>
              </a:spcAft>
            </a:pPr>
            <a:r>
              <a:rPr lang="en-GB" sz="1600" dirty="0">
                <a:solidFill>
                  <a:srgbClr val="4D4D4D"/>
                </a:solidFill>
              </a:rPr>
              <a:t>100</a:t>
            </a:r>
          </a:p>
          <a:p>
            <a:pPr algn="r" fontAlgn="base">
              <a:spcBef>
                <a:spcPct val="0"/>
              </a:spcBef>
              <a:spcAft>
                <a:spcPts val="500"/>
              </a:spcAft>
            </a:pPr>
            <a:endParaRPr lang="en-GB" sz="1600" dirty="0">
              <a:solidFill>
                <a:srgbClr val="4D4D4D"/>
              </a:solidFill>
            </a:endParaRPr>
          </a:p>
          <a:p>
            <a:pPr algn="r" fontAlgn="base">
              <a:spcBef>
                <a:spcPct val="0"/>
              </a:spcBef>
              <a:spcAft>
                <a:spcPts val="500"/>
              </a:spcAft>
            </a:pPr>
            <a:r>
              <a:rPr lang="en-GB" sz="1600" dirty="0">
                <a:solidFill>
                  <a:srgbClr val="4D4D4D"/>
                </a:solidFill>
              </a:rPr>
              <a:t>80</a:t>
            </a:r>
          </a:p>
          <a:p>
            <a:pPr algn="r" fontAlgn="base">
              <a:spcBef>
                <a:spcPct val="0"/>
              </a:spcBef>
              <a:spcAft>
                <a:spcPts val="500"/>
              </a:spcAft>
            </a:pPr>
            <a:endParaRPr lang="en-GB" sz="1600" dirty="0">
              <a:solidFill>
                <a:srgbClr val="4D4D4D"/>
              </a:solidFill>
            </a:endParaRPr>
          </a:p>
          <a:p>
            <a:pPr algn="r" fontAlgn="base">
              <a:spcBef>
                <a:spcPct val="0"/>
              </a:spcBef>
              <a:spcAft>
                <a:spcPts val="500"/>
              </a:spcAft>
            </a:pPr>
            <a:r>
              <a:rPr lang="en-GB" sz="1600" dirty="0">
                <a:solidFill>
                  <a:srgbClr val="4D4D4D"/>
                </a:solidFill>
              </a:rPr>
              <a:t>60</a:t>
            </a:r>
          </a:p>
          <a:p>
            <a:pPr algn="r" fontAlgn="base">
              <a:spcBef>
                <a:spcPct val="0"/>
              </a:spcBef>
              <a:spcAft>
                <a:spcPts val="500"/>
              </a:spcAft>
            </a:pPr>
            <a:endParaRPr lang="en-GB" sz="1600" dirty="0">
              <a:solidFill>
                <a:srgbClr val="4D4D4D"/>
              </a:solidFill>
            </a:endParaRPr>
          </a:p>
          <a:p>
            <a:pPr algn="r" fontAlgn="base">
              <a:spcBef>
                <a:spcPct val="0"/>
              </a:spcBef>
              <a:spcAft>
                <a:spcPts val="500"/>
              </a:spcAft>
            </a:pPr>
            <a:r>
              <a:rPr lang="en-GB" sz="1600" dirty="0">
                <a:solidFill>
                  <a:srgbClr val="4D4D4D"/>
                </a:solidFill>
              </a:rPr>
              <a:t>40</a:t>
            </a:r>
          </a:p>
          <a:p>
            <a:pPr algn="r" fontAlgn="base">
              <a:spcBef>
                <a:spcPct val="0"/>
              </a:spcBef>
              <a:spcAft>
                <a:spcPts val="500"/>
              </a:spcAft>
            </a:pPr>
            <a:endParaRPr lang="en-GB" sz="1600" dirty="0">
              <a:solidFill>
                <a:srgbClr val="4D4D4D"/>
              </a:solidFill>
            </a:endParaRPr>
          </a:p>
          <a:p>
            <a:pPr algn="r" fontAlgn="base">
              <a:spcBef>
                <a:spcPct val="0"/>
              </a:spcBef>
              <a:spcAft>
                <a:spcPts val="500"/>
              </a:spcAft>
            </a:pPr>
            <a:r>
              <a:rPr lang="en-GB" sz="1600" dirty="0">
                <a:solidFill>
                  <a:srgbClr val="4D4D4D"/>
                </a:solidFill>
              </a:rPr>
              <a:t>20</a:t>
            </a:r>
          </a:p>
          <a:p>
            <a:pPr algn="r" fontAlgn="base">
              <a:spcBef>
                <a:spcPct val="0"/>
              </a:spcBef>
              <a:spcAft>
                <a:spcPts val="500"/>
              </a:spcAft>
            </a:pPr>
            <a:endParaRPr lang="en-GB" sz="1600" dirty="0">
              <a:solidFill>
                <a:srgbClr val="4D4D4D"/>
              </a:solidFill>
            </a:endParaRPr>
          </a:p>
          <a:p>
            <a:pPr algn="r" fontAlgn="base">
              <a:spcBef>
                <a:spcPct val="0"/>
              </a:spcBef>
              <a:spcAft>
                <a:spcPts val="500"/>
              </a:spcAft>
            </a:pPr>
            <a:r>
              <a:rPr lang="en-GB" sz="1600" dirty="0">
                <a:solidFill>
                  <a:srgbClr val="4D4D4D"/>
                </a:solidFill>
              </a:rPr>
              <a:t>0</a:t>
            </a:r>
          </a:p>
        </p:txBody>
      </p:sp>
      <p:sp>
        <p:nvSpPr>
          <p:cNvPr id="11" name="TextBox 10">
            <a:extLst>
              <a:ext uri="{FF2B5EF4-FFF2-40B4-BE49-F238E27FC236}">
                <a16:creationId xmlns:a16="http://schemas.microsoft.com/office/drawing/2014/main" xmlns="" id="{4CEA2BFC-457D-4465-96FA-9595FEF5780E}"/>
              </a:ext>
            </a:extLst>
          </p:cNvPr>
          <p:cNvSpPr txBox="1"/>
          <p:nvPr/>
        </p:nvSpPr>
        <p:spPr>
          <a:xfrm rot="16200000">
            <a:off x="-553530" y="3271506"/>
            <a:ext cx="2490790" cy="584775"/>
          </a:xfrm>
          <a:prstGeom prst="rect">
            <a:avLst/>
          </a:prstGeom>
          <a:noFill/>
        </p:spPr>
        <p:txBody>
          <a:bodyPr wrap="square" rtlCol="0">
            <a:spAutoFit/>
          </a:bodyPr>
          <a:lstStyle/>
          <a:p>
            <a:pPr algn="ctr" fontAlgn="base">
              <a:spcBef>
                <a:spcPct val="0"/>
              </a:spcBef>
              <a:spcAft>
                <a:spcPct val="0"/>
              </a:spcAft>
            </a:pPr>
            <a:r>
              <a:rPr lang="en-GB" sz="1600" dirty="0">
                <a:solidFill>
                  <a:srgbClr val="4D4D4D"/>
                </a:solidFill>
              </a:rPr>
              <a:t>Kaplan-Meier estimate of PFS, %</a:t>
            </a:r>
          </a:p>
        </p:txBody>
      </p:sp>
      <p:sp>
        <p:nvSpPr>
          <p:cNvPr id="12" name="TextBox 11">
            <a:extLst>
              <a:ext uri="{FF2B5EF4-FFF2-40B4-BE49-F238E27FC236}">
                <a16:creationId xmlns:a16="http://schemas.microsoft.com/office/drawing/2014/main" xmlns="" id="{83FD4DF4-3F71-4C9F-ABDD-DE71CD93CD5E}"/>
              </a:ext>
            </a:extLst>
          </p:cNvPr>
          <p:cNvSpPr txBox="1"/>
          <p:nvPr/>
        </p:nvSpPr>
        <p:spPr>
          <a:xfrm>
            <a:off x="4132115" y="5493011"/>
            <a:ext cx="2295821" cy="338554"/>
          </a:xfrm>
          <a:prstGeom prst="rect">
            <a:avLst/>
          </a:prstGeom>
          <a:noFill/>
        </p:spPr>
        <p:txBody>
          <a:bodyPr wrap="none" rtlCol="0">
            <a:spAutoFit/>
          </a:bodyPr>
          <a:lstStyle/>
          <a:p>
            <a:pPr algn="ctr" fontAlgn="base">
              <a:spcBef>
                <a:spcPct val="0"/>
              </a:spcBef>
              <a:spcAft>
                <a:spcPct val="0"/>
              </a:spcAft>
            </a:pPr>
            <a:r>
              <a:rPr lang="en-GB" sz="1600" dirty="0">
                <a:solidFill>
                  <a:srgbClr val="4D4D4D"/>
                </a:solidFill>
              </a:rPr>
              <a:t>Study duration, months</a:t>
            </a:r>
          </a:p>
        </p:txBody>
      </p:sp>
      <p:grpSp>
        <p:nvGrpSpPr>
          <p:cNvPr id="13" name="Group 12">
            <a:extLst>
              <a:ext uri="{FF2B5EF4-FFF2-40B4-BE49-F238E27FC236}">
                <a16:creationId xmlns:a16="http://schemas.microsoft.com/office/drawing/2014/main" xmlns="" id="{A3CC40D4-5646-46CC-9B3B-03F06492E503}"/>
              </a:ext>
            </a:extLst>
          </p:cNvPr>
          <p:cNvGrpSpPr/>
          <p:nvPr/>
        </p:nvGrpSpPr>
        <p:grpSpPr>
          <a:xfrm>
            <a:off x="1443038" y="2018092"/>
            <a:ext cx="6983413" cy="3168650"/>
            <a:chOff x="1443038" y="2159000"/>
            <a:chExt cx="6983413" cy="3168650"/>
          </a:xfrm>
        </p:grpSpPr>
        <p:sp>
          <p:nvSpPr>
            <p:cNvPr id="14" name="Freeform 5">
              <a:extLst>
                <a:ext uri="{FF2B5EF4-FFF2-40B4-BE49-F238E27FC236}">
                  <a16:creationId xmlns:a16="http://schemas.microsoft.com/office/drawing/2014/main" xmlns="" id="{97741A46-8957-405C-9D1E-2F92B844BE73}"/>
                </a:ext>
              </a:extLst>
            </p:cNvPr>
            <p:cNvSpPr>
              <a:spLocks/>
            </p:cNvSpPr>
            <p:nvPr/>
          </p:nvSpPr>
          <p:spPr bwMode="auto">
            <a:xfrm>
              <a:off x="1538288" y="2159000"/>
              <a:ext cx="6888163" cy="3076575"/>
            </a:xfrm>
            <a:custGeom>
              <a:avLst/>
              <a:gdLst>
                <a:gd name="T0" fmla="*/ 0 w 4339"/>
                <a:gd name="T1" fmla="*/ 0 h 1938"/>
                <a:gd name="T2" fmla="*/ 0 w 4339"/>
                <a:gd name="T3" fmla="*/ 1938 h 1938"/>
                <a:gd name="T4" fmla="*/ 4339 w 4339"/>
                <a:gd name="T5" fmla="*/ 1938 h 1938"/>
              </a:gdLst>
              <a:ahLst/>
              <a:cxnLst>
                <a:cxn ang="0">
                  <a:pos x="T0" y="T1"/>
                </a:cxn>
                <a:cxn ang="0">
                  <a:pos x="T2" y="T3"/>
                </a:cxn>
                <a:cxn ang="0">
                  <a:pos x="T4" y="T5"/>
                </a:cxn>
              </a:cxnLst>
              <a:rect l="0" t="0" r="r" b="b"/>
              <a:pathLst>
                <a:path w="4339" h="1938">
                  <a:moveTo>
                    <a:pt x="0" y="0"/>
                  </a:moveTo>
                  <a:lnTo>
                    <a:pt x="0" y="1938"/>
                  </a:lnTo>
                  <a:lnTo>
                    <a:pt x="4339" y="1938"/>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5" name="Line 6">
              <a:extLst>
                <a:ext uri="{FF2B5EF4-FFF2-40B4-BE49-F238E27FC236}">
                  <a16:creationId xmlns:a16="http://schemas.microsoft.com/office/drawing/2014/main" xmlns="" id="{9D7A4681-9676-4385-A4D9-82250274AF63}"/>
                </a:ext>
              </a:extLst>
            </p:cNvPr>
            <p:cNvSpPr>
              <a:spLocks noChangeShapeType="1"/>
            </p:cNvSpPr>
            <p:nvPr/>
          </p:nvSpPr>
          <p:spPr bwMode="auto">
            <a:xfrm>
              <a:off x="1446213" y="215900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 name="Line 7">
              <a:extLst>
                <a:ext uri="{FF2B5EF4-FFF2-40B4-BE49-F238E27FC236}">
                  <a16:creationId xmlns:a16="http://schemas.microsoft.com/office/drawing/2014/main" xmlns="" id="{6FE15614-1223-4E2C-9D3C-F21B516F7401}"/>
                </a:ext>
              </a:extLst>
            </p:cNvPr>
            <p:cNvSpPr>
              <a:spLocks noChangeShapeType="1"/>
            </p:cNvSpPr>
            <p:nvPr/>
          </p:nvSpPr>
          <p:spPr bwMode="auto">
            <a:xfrm>
              <a:off x="1446213" y="277495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7" name="Line 8">
              <a:extLst>
                <a:ext uri="{FF2B5EF4-FFF2-40B4-BE49-F238E27FC236}">
                  <a16:creationId xmlns:a16="http://schemas.microsoft.com/office/drawing/2014/main" xmlns="" id="{D57936FD-9327-4892-AA67-EC35E277DAE1}"/>
                </a:ext>
              </a:extLst>
            </p:cNvPr>
            <p:cNvSpPr>
              <a:spLocks noChangeShapeType="1"/>
            </p:cNvSpPr>
            <p:nvPr/>
          </p:nvSpPr>
          <p:spPr bwMode="auto">
            <a:xfrm>
              <a:off x="1446213" y="400685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8" name="Line 9">
              <a:extLst>
                <a:ext uri="{FF2B5EF4-FFF2-40B4-BE49-F238E27FC236}">
                  <a16:creationId xmlns:a16="http://schemas.microsoft.com/office/drawing/2014/main" xmlns="" id="{4B1D39DF-3AEE-44B7-BA3B-7400D82902C9}"/>
                </a:ext>
              </a:extLst>
            </p:cNvPr>
            <p:cNvSpPr>
              <a:spLocks noChangeShapeType="1"/>
            </p:cNvSpPr>
            <p:nvPr/>
          </p:nvSpPr>
          <p:spPr bwMode="auto">
            <a:xfrm>
              <a:off x="1446213" y="46196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9" name="Line 10">
              <a:extLst>
                <a:ext uri="{FF2B5EF4-FFF2-40B4-BE49-F238E27FC236}">
                  <a16:creationId xmlns:a16="http://schemas.microsoft.com/office/drawing/2014/main" xmlns="" id="{05A1A930-22EF-4C6D-8C32-B6532B14CA9C}"/>
                </a:ext>
              </a:extLst>
            </p:cNvPr>
            <p:cNvSpPr>
              <a:spLocks noChangeShapeType="1"/>
            </p:cNvSpPr>
            <p:nvPr/>
          </p:nvSpPr>
          <p:spPr bwMode="auto">
            <a:xfrm>
              <a:off x="1446213" y="523557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0" name="Line 11">
              <a:extLst>
                <a:ext uri="{FF2B5EF4-FFF2-40B4-BE49-F238E27FC236}">
                  <a16:creationId xmlns:a16="http://schemas.microsoft.com/office/drawing/2014/main" xmlns="" id="{7F84E088-ADA4-4B9A-9F41-A35978F62143}"/>
                </a:ext>
              </a:extLst>
            </p:cNvPr>
            <p:cNvSpPr>
              <a:spLocks noChangeShapeType="1"/>
            </p:cNvSpPr>
            <p:nvPr/>
          </p:nvSpPr>
          <p:spPr bwMode="auto">
            <a:xfrm>
              <a:off x="1446213" y="339090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1" name="Line 12">
              <a:extLst>
                <a:ext uri="{FF2B5EF4-FFF2-40B4-BE49-F238E27FC236}">
                  <a16:creationId xmlns:a16="http://schemas.microsoft.com/office/drawing/2014/main" xmlns="" id="{3F6F7CB1-16AC-42ED-88D4-390AAD3F1D1E}"/>
                </a:ext>
              </a:extLst>
            </p:cNvPr>
            <p:cNvSpPr>
              <a:spLocks noChangeShapeType="1"/>
            </p:cNvSpPr>
            <p:nvPr/>
          </p:nvSpPr>
          <p:spPr bwMode="auto">
            <a:xfrm>
              <a:off x="1443038" y="246697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2" name="Line 13">
              <a:extLst>
                <a:ext uri="{FF2B5EF4-FFF2-40B4-BE49-F238E27FC236}">
                  <a16:creationId xmlns:a16="http://schemas.microsoft.com/office/drawing/2014/main" xmlns="" id="{9570180B-58FC-43D6-9A43-9A3A1998E1C9}"/>
                </a:ext>
              </a:extLst>
            </p:cNvPr>
            <p:cNvSpPr>
              <a:spLocks noChangeShapeType="1"/>
            </p:cNvSpPr>
            <p:nvPr/>
          </p:nvSpPr>
          <p:spPr bwMode="auto">
            <a:xfrm>
              <a:off x="1443038" y="30829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3" name="Line 14">
              <a:extLst>
                <a:ext uri="{FF2B5EF4-FFF2-40B4-BE49-F238E27FC236}">
                  <a16:creationId xmlns:a16="http://schemas.microsoft.com/office/drawing/2014/main" xmlns="" id="{7BB188E3-5EDE-4E2B-B2AB-3EF543787496}"/>
                </a:ext>
              </a:extLst>
            </p:cNvPr>
            <p:cNvSpPr>
              <a:spLocks noChangeShapeType="1"/>
            </p:cNvSpPr>
            <p:nvPr/>
          </p:nvSpPr>
          <p:spPr bwMode="auto">
            <a:xfrm>
              <a:off x="1443038" y="431482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4" name="Line 15">
              <a:extLst>
                <a:ext uri="{FF2B5EF4-FFF2-40B4-BE49-F238E27FC236}">
                  <a16:creationId xmlns:a16="http://schemas.microsoft.com/office/drawing/2014/main" xmlns="" id="{7D3B46B7-E5D8-4C96-8A01-88B76BF7075D}"/>
                </a:ext>
              </a:extLst>
            </p:cNvPr>
            <p:cNvSpPr>
              <a:spLocks noChangeShapeType="1"/>
            </p:cNvSpPr>
            <p:nvPr/>
          </p:nvSpPr>
          <p:spPr bwMode="auto">
            <a:xfrm>
              <a:off x="1443038" y="4927600"/>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5" name="Line 16">
              <a:extLst>
                <a:ext uri="{FF2B5EF4-FFF2-40B4-BE49-F238E27FC236}">
                  <a16:creationId xmlns:a16="http://schemas.microsoft.com/office/drawing/2014/main" xmlns="" id="{0A6BB928-7E97-4B98-AC5D-630056847653}"/>
                </a:ext>
              </a:extLst>
            </p:cNvPr>
            <p:cNvSpPr>
              <a:spLocks noChangeShapeType="1"/>
            </p:cNvSpPr>
            <p:nvPr/>
          </p:nvSpPr>
          <p:spPr bwMode="auto">
            <a:xfrm>
              <a:off x="1443038" y="3698875"/>
              <a:ext cx="920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6" name="Line 17">
              <a:extLst>
                <a:ext uri="{FF2B5EF4-FFF2-40B4-BE49-F238E27FC236}">
                  <a16:creationId xmlns:a16="http://schemas.microsoft.com/office/drawing/2014/main" xmlns="" id="{331FABBE-3F40-4A1C-803D-F51C5C042E17}"/>
                </a:ext>
              </a:extLst>
            </p:cNvPr>
            <p:cNvSpPr>
              <a:spLocks noChangeShapeType="1"/>
            </p:cNvSpPr>
            <p:nvPr/>
          </p:nvSpPr>
          <p:spPr bwMode="auto">
            <a:xfrm>
              <a:off x="5365751"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7" name="Line 18">
              <a:extLst>
                <a:ext uri="{FF2B5EF4-FFF2-40B4-BE49-F238E27FC236}">
                  <a16:creationId xmlns:a16="http://schemas.microsoft.com/office/drawing/2014/main" xmlns="" id="{0E687AF6-3989-46EC-A120-6C48658F7AE8}"/>
                </a:ext>
              </a:extLst>
            </p:cNvPr>
            <p:cNvSpPr>
              <a:spLocks noChangeShapeType="1"/>
            </p:cNvSpPr>
            <p:nvPr/>
          </p:nvSpPr>
          <p:spPr bwMode="auto">
            <a:xfrm>
              <a:off x="4600576"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8" name="Line 19">
              <a:extLst>
                <a:ext uri="{FF2B5EF4-FFF2-40B4-BE49-F238E27FC236}">
                  <a16:creationId xmlns:a16="http://schemas.microsoft.com/office/drawing/2014/main" xmlns="" id="{3C01EE0C-A27F-45C2-94F1-FD0DE3CE191A}"/>
                </a:ext>
              </a:extLst>
            </p:cNvPr>
            <p:cNvSpPr>
              <a:spLocks noChangeShapeType="1"/>
            </p:cNvSpPr>
            <p:nvPr/>
          </p:nvSpPr>
          <p:spPr bwMode="auto">
            <a:xfrm>
              <a:off x="3068638"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9" name="Line 20">
              <a:extLst>
                <a:ext uri="{FF2B5EF4-FFF2-40B4-BE49-F238E27FC236}">
                  <a16:creationId xmlns:a16="http://schemas.microsoft.com/office/drawing/2014/main" xmlns="" id="{E55BCCBC-957B-46D1-829F-6C52FAAB4C2D}"/>
                </a:ext>
              </a:extLst>
            </p:cNvPr>
            <p:cNvSpPr>
              <a:spLocks noChangeShapeType="1"/>
            </p:cNvSpPr>
            <p:nvPr/>
          </p:nvSpPr>
          <p:spPr bwMode="auto">
            <a:xfrm>
              <a:off x="2303463"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0" name="Line 21">
              <a:extLst>
                <a:ext uri="{FF2B5EF4-FFF2-40B4-BE49-F238E27FC236}">
                  <a16:creationId xmlns:a16="http://schemas.microsoft.com/office/drawing/2014/main" xmlns="" id="{5FA152FE-596F-4F5D-841F-BC94C760B460}"/>
                </a:ext>
              </a:extLst>
            </p:cNvPr>
            <p:cNvSpPr>
              <a:spLocks noChangeShapeType="1"/>
            </p:cNvSpPr>
            <p:nvPr/>
          </p:nvSpPr>
          <p:spPr bwMode="auto">
            <a:xfrm>
              <a:off x="1538288"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1" name="Line 22">
              <a:extLst>
                <a:ext uri="{FF2B5EF4-FFF2-40B4-BE49-F238E27FC236}">
                  <a16:creationId xmlns:a16="http://schemas.microsoft.com/office/drawing/2014/main" xmlns="" id="{7DA56D13-6AC3-4D81-BEC5-65C8273C5E42}"/>
                </a:ext>
              </a:extLst>
            </p:cNvPr>
            <p:cNvSpPr>
              <a:spLocks noChangeShapeType="1"/>
            </p:cNvSpPr>
            <p:nvPr/>
          </p:nvSpPr>
          <p:spPr bwMode="auto">
            <a:xfrm>
              <a:off x="3832226"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2" name="Line 23">
              <a:extLst>
                <a:ext uri="{FF2B5EF4-FFF2-40B4-BE49-F238E27FC236}">
                  <a16:creationId xmlns:a16="http://schemas.microsoft.com/office/drawing/2014/main" xmlns="" id="{DE968A02-A3CA-4DF0-A296-66C8E044F08C}"/>
                </a:ext>
              </a:extLst>
            </p:cNvPr>
            <p:cNvSpPr>
              <a:spLocks noChangeShapeType="1"/>
            </p:cNvSpPr>
            <p:nvPr/>
          </p:nvSpPr>
          <p:spPr bwMode="auto">
            <a:xfrm>
              <a:off x="8426451"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3" name="Line 24">
              <a:extLst>
                <a:ext uri="{FF2B5EF4-FFF2-40B4-BE49-F238E27FC236}">
                  <a16:creationId xmlns:a16="http://schemas.microsoft.com/office/drawing/2014/main" xmlns="" id="{EF3C1E9F-7126-4AEE-8EEB-FDD232AFB16A}"/>
                </a:ext>
              </a:extLst>
            </p:cNvPr>
            <p:cNvSpPr>
              <a:spLocks noChangeShapeType="1"/>
            </p:cNvSpPr>
            <p:nvPr/>
          </p:nvSpPr>
          <p:spPr bwMode="auto">
            <a:xfrm>
              <a:off x="6894513"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4" name="Line 25">
              <a:extLst>
                <a:ext uri="{FF2B5EF4-FFF2-40B4-BE49-F238E27FC236}">
                  <a16:creationId xmlns:a16="http://schemas.microsoft.com/office/drawing/2014/main" xmlns="" id="{A1F7B18D-EAE6-4265-9AD1-37C36ABC983F}"/>
                </a:ext>
              </a:extLst>
            </p:cNvPr>
            <p:cNvSpPr>
              <a:spLocks noChangeShapeType="1"/>
            </p:cNvSpPr>
            <p:nvPr/>
          </p:nvSpPr>
          <p:spPr bwMode="auto">
            <a:xfrm>
              <a:off x="6129338"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5" name="Line 26">
              <a:extLst>
                <a:ext uri="{FF2B5EF4-FFF2-40B4-BE49-F238E27FC236}">
                  <a16:creationId xmlns:a16="http://schemas.microsoft.com/office/drawing/2014/main" xmlns="" id="{E6112CA9-4D76-4B16-8FA4-C71E5829CAD4}"/>
                </a:ext>
              </a:extLst>
            </p:cNvPr>
            <p:cNvSpPr>
              <a:spLocks noChangeShapeType="1"/>
            </p:cNvSpPr>
            <p:nvPr/>
          </p:nvSpPr>
          <p:spPr bwMode="auto">
            <a:xfrm>
              <a:off x="7659688" y="523557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grpSp>
      <p:sp>
        <p:nvSpPr>
          <p:cNvPr id="36" name="Line 27">
            <a:extLst>
              <a:ext uri="{FF2B5EF4-FFF2-40B4-BE49-F238E27FC236}">
                <a16:creationId xmlns:a16="http://schemas.microsoft.com/office/drawing/2014/main" xmlns="" id="{E785ADA3-DF70-4CB5-AF32-37FCCA5710DA}"/>
              </a:ext>
            </a:extLst>
          </p:cNvPr>
          <p:cNvSpPr>
            <a:spLocks noChangeShapeType="1"/>
          </p:cNvSpPr>
          <p:nvPr/>
        </p:nvSpPr>
        <p:spPr bwMode="auto">
          <a:xfrm>
            <a:off x="1535113" y="3557967"/>
            <a:ext cx="6891338" cy="0"/>
          </a:xfrm>
          <a:prstGeom prst="line">
            <a:avLst/>
          </a:prstGeom>
          <a:solidFill>
            <a:schemeClr val="accent1"/>
          </a:solidFill>
          <a:ln w="19050" cap="flat">
            <a:solidFill>
              <a:srgbClr val="000000"/>
            </a:solidFill>
            <a:prstDash val="sysDash"/>
            <a:miter lim="800000"/>
            <a:headEnd/>
            <a:tailEnd/>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grpSp>
        <p:nvGrpSpPr>
          <p:cNvPr id="37" name="Group 36">
            <a:extLst>
              <a:ext uri="{FF2B5EF4-FFF2-40B4-BE49-F238E27FC236}">
                <a16:creationId xmlns:a16="http://schemas.microsoft.com/office/drawing/2014/main" xmlns="" id="{1CF2051B-DB76-4D87-8E54-BB646AB6738C}"/>
              </a:ext>
            </a:extLst>
          </p:cNvPr>
          <p:cNvGrpSpPr/>
          <p:nvPr/>
        </p:nvGrpSpPr>
        <p:grpSpPr>
          <a:xfrm>
            <a:off x="1737208" y="4394974"/>
            <a:ext cx="861621" cy="584775"/>
            <a:chOff x="2743200" y="4641850"/>
            <a:chExt cx="861621" cy="584775"/>
          </a:xfrm>
        </p:grpSpPr>
        <p:sp>
          <p:nvSpPr>
            <p:cNvPr id="38" name="TextBox 37">
              <a:extLst>
                <a:ext uri="{FF2B5EF4-FFF2-40B4-BE49-F238E27FC236}">
                  <a16:creationId xmlns:a16="http://schemas.microsoft.com/office/drawing/2014/main" xmlns="" id="{1618EEB6-E96D-49E4-B6ED-D94592BEA19C}"/>
                </a:ext>
              </a:extLst>
            </p:cNvPr>
            <p:cNvSpPr txBox="1"/>
            <p:nvPr/>
          </p:nvSpPr>
          <p:spPr>
            <a:xfrm>
              <a:off x="3002605" y="4641850"/>
              <a:ext cx="602216" cy="584775"/>
            </a:xfrm>
            <a:prstGeom prst="rect">
              <a:avLst/>
            </a:prstGeom>
            <a:noFill/>
          </p:spPr>
          <p:txBody>
            <a:bodyPr wrap="none" rtlCol="0">
              <a:spAutoFit/>
            </a:bodyPr>
            <a:lstStyle/>
            <a:p>
              <a:pPr fontAlgn="base">
                <a:spcBef>
                  <a:spcPct val="0"/>
                </a:spcBef>
                <a:spcAft>
                  <a:spcPct val="0"/>
                </a:spcAft>
              </a:pPr>
              <a:r>
                <a:rPr lang="en-GB" sz="1600" dirty="0">
                  <a:solidFill>
                    <a:srgbClr val="4D4D4D"/>
                  </a:solidFill>
                </a:rPr>
                <a:t>PAG</a:t>
              </a:r>
            </a:p>
            <a:p>
              <a:pPr fontAlgn="base">
                <a:spcBef>
                  <a:spcPct val="0"/>
                </a:spcBef>
                <a:spcAft>
                  <a:spcPct val="0"/>
                </a:spcAft>
              </a:pPr>
              <a:r>
                <a:rPr lang="en-GB" sz="1600" dirty="0">
                  <a:solidFill>
                    <a:srgbClr val="4D4D4D"/>
                  </a:solidFill>
                </a:rPr>
                <a:t>AG</a:t>
              </a:r>
            </a:p>
          </p:txBody>
        </p:sp>
        <p:cxnSp>
          <p:nvCxnSpPr>
            <p:cNvPr id="39" name="Straight Connector 38">
              <a:extLst>
                <a:ext uri="{FF2B5EF4-FFF2-40B4-BE49-F238E27FC236}">
                  <a16:creationId xmlns:a16="http://schemas.microsoft.com/office/drawing/2014/main" xmlns="" id="{DE034D0A-B813-4E51-AA04-FD689B32C076}"/>
                </a:ext>
              </a:extLst>
            </p:cNvPr>
            <p:cNvCxnSpPr>
              <a:cxnSpLocks/>
            </p:cNvCxnSpPr>
            <p:nvPr/>
          </p:nvCxnSpPr>
          <p:spPr>
            <a:xfrm>
              <a:off x="2743200" y="4814743"/>
              <a:ext cx="259405" cy="1"/>
            </a:xfrm>
            <a:prstGeom prst="line">
              <a:avLst/>
            </a:prstGeom>
            <a:solidFill>
              <a:schemeClr val="accent1"/>
            </a:solidFill>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4D05155A-6811-4173-9678-4EB867A54614}"/>
                </a:ext>
              </a:extLst>
            </p:cNvPr>
            <p:cNvCxnSpPr/>
            <p:nvPr/>
          </p:nvCxnSpPr>
          <p:spPr>
            <a:xfrm>
              <a:off x="2743200" y="5044527"/>
              <a:ext cx="259405" cy="1"/>
            </a:xfrm>
            <a:prstGeom prst="line">
              <a:avLst/>
            </a:prstGeom>
            <a:solidFill>
              <a:schemeClr val="accent1"/>
            </a:solidFill>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xmlns="" id="{D0E8836B-A4CC-4B3F-8DD8-3D51FE9FE359}"/>
              </a:ext>
            </a:extLst>
          </p:cNvPr>
          <p:cNvGrpSpPr/>
          <p:nvPr/>
        </p:nvGrpSpPr>
        <p:grpSpPr>
          <a:xfrm>
            <a:off x="1524549" y="2009364"/>
            <a:ext cx="5003910" cy="2850650"/>
            <a:chOff x="1524549" y="2009364"/>
            <a:chExt cx="5003910" cy="2850650"/>
          </a:xfrm>
        </p:grpSpPr>
        <p:sp>
          <p:nvSpPr>
            <p:cNvPr id="42" name="Freeform 5">
              <a:extLst>
                <a:ext uri="{FF2B5EF4-FFF2-40B4-BE49-F238E27FC236}">
                  <a16:creationId xmlns:a16="http://schemas.microsoft.com/office/drawing/2014/main" xmlns="" id="{8BD21B38-B810-4A05-95C2-857B1772B72D}"/>
                </a:ext>
              </a:extLst>
            </p:cNvPr>
            <p:cNvSpPr>
              <a:spLocks/>
            </p:cNvSpPr>
            <p:nvPr/>
          </p:nvSpPr>
          <p:spPr bwMode="auto">
            <a:xfrm>
              <a:off x="1541428" y="2039832"/>
              <a:ext cx="4961653" cy="2789450"/>
            </a:xfrm>
            <a:custGeom>
              <a:avLst/>
              <a:gdLst>
                <a:gd name="T0" fmla="*/ 0 w 3143"/>
                <a:gd name="T1" fmla="*/ 0 h 1767"/>
                <a:gd name="T2" fmla="*/ 48 w 3143"/>
                <a:gd name="T3" fmla="*/ 0 h 1767"/>
                <a:gd name="T4" fmla="*/ 48 w 3143"/>
                <a:gd name="T5" fmla="*/ 64 h 1767"/>
                <a:gd name="T6" fmla="*/ 68 w 3143"/>
                <a:gd name="T7" fmla="*/ 64 h 1767"/>
                <a:gd name="T8" fmla="*/ 68 w 3143"/>
                <a:gd name="T9" fmla="*/ 128 h 1767"/>
                <a:gd name="T10" fmla="*/ 96 w 3143"/>
                <a:gd name="T11" fmla="*/ 128 h 1767"/>
                <a:gd name="T12" fmla="*/ 96 w 3143"/>
                <a:gd name="T13" fmla="*/ 187 h 1767"/>
                <a:gd name="T14" fmla="*/ 142 w 3143"/>
                <a:gd name="T15" fmla="*/ 187 h 1767"/>
                <a:gd name="T16" fmla="*/ 142 w 3143"/>
                <a:gd name="T17" fmla="*/ 249 h 1767"/>
                <a:gd name="T18" fmla="*/ 150 w 3143"/>
                <a:gd name="T19" fmla="*/ 249 h 1767"/>
                <a:gd name="T20" fmla="*/ 150 w 3143"/>
                <a:gd name="T21" fmla="*/ 311 h 1767"/>
                <a:gd name="T22" fmla="*/ 158 w 3143"/>
                <a:gd name="T23" fmla="*/ 311 h 1767"/>
                <a:gd name="T24" fmla="*/ 158 w 3143"/>
                <a:gd name="T25" fmla="*/ 377 h 1767"/>
                <a:gd name="T26" fmla="*/ 211 w 3143"/>
                <a:gd name="T27" fmla="*/ 377 h 1767"/>
                <a:gd name="T28" fmla="*/ 211 w 3143"/>
                <a:gd name="T29" fmla="*/ 442 h 1767"/>
                <a:gd name="T30" fmla="*/ 441 w 3143"/>
                <a:gd name="T31" fmla="*/ 442 h 1767"/>
                <a:gd name="T32" fmla="*/ 441 w 3143"/>
                <a:gd name="T33" fmla="*/ 504 h 1767"/>
                <a:gd name="T34" fmla="*/ 821 w 3143"/>
                <a:gd name="T35" fmla="*/ 504 h 1767"/>
                <a:gd name="T36" fmla="*/ 821 w 3143"/>
                <a:gd name="T37" fmla="*/ 574 h 1767"/>
                <a:gd name="T38" fmla="*/ 857 w 3143"/>
                <a:gd name="T39" fmla="*/ 574 h 1767"/>
                <a:gd name="T40" fmla="*/ 857 w 3143"/>
                <a:gd name="T41" fmla="*/ 653 h 1767"/>
                <a:gd name="T42" fmla="*/ 899 w 3143"/>
                <a:gd name="T43" fmla="*/ 653 h 1767"/>
                <a:gd name="T44" fmla="*/ 899 w 3143"/>
                <a:gd name="T45" fmla="*/ 757 h 1767"/>
                <a:gd name="T46" fmla="*/ 923 w 3143"/>
                <a:gd name="T47" fmla="*/ 757 h 1767"/>
                <a:gd name="T48" fmla="*/ 923 w 3143"/>
                <a:gd name="T49" fmla="*/ 851 h 1767"/>
                <a:gd name="T50" fmla="*/ 1106 w 3143"/>
                <a:gd name="T51" fmla="*/ 851 h 1767"/>
                <a:gd name="T52" fmla="*/ 1106 w 3143"/>
                <a:gd name="T53" fmla="*/ 956 h 1767"/>
                <a:gd name="T54" fmla="*/ 1266 w 3143"/>
                <a:gd name="T55" fmla="*/ 956 h 1767"/>
                <a:gd name="T56" fmla="*/ 1266 w 3143"/>
                <a:gd name="T57" fmla="*/ 1064 h 1767"/>
                <a:gd name="T58" fmla="*/ 1467 w 3143"/>
                <a:gd name="T59" fmla="*/ 1064 h 1767"/>
                <a:gd name="T60" fmla="*/ 1467 w 3143"/>
                <a:gd name="T61" fmla="*/ 1185 h 1767"/>
                <a:gd name="T62" fmla="*/ 1541 w 3143"/>
                <a:gd name="T63" fmla="*/ 1185 h 1767"/>
                <a:gd name="T64" fmla="*/ 1541 w 3143"/>
                <a:gd name="T65" fmla="*/ 1311 h 1767"/>
                <a:gd name="T66" fmla="*/ 1591 w 3143"/>
                <a:gd name="T67" fmla="*/ 1311 h 1767"/>
                <a:gd name="T68" fmla="*/ 1591 w 3143"/>
                <a:gd name="T69" fmla="*/ 1436 h 1767"/>
                <a:gd name="T70" fmla="*/ 1754 w 3143"/>
                <a:gd name="T71" fmla="*/ 1436 h 1767"/>
                <a:gd name="T72" fmla="*/ 1754 w 3143"/>
                <a:gd name="T73" fmla="*/ 1600 h 1767"/>
                <a:gd name="T74" fmla="*/ 2101 w 3143"/>
                <a:gd name="T75" fmla="*/ 1600 h 1767"/>
                <a:gd name="T76" fmla="*/ 2101 w 3143"/>
                <a:gd name="T77" fmla="*/ 1767 h 1767"/>
                <a:gd name="T78" fmla="*/ 3143 w 3143"/>
                <a:gd name="T79" fmla="*/ 1767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43" h="1767">
                  <a:moveTo>
                    <a:pt x="0" y="0"/>
                  </a:moveTo>
                  <a:lnTo>
                    <a:pt x="48" y="0"/>
                  </a:lnTo>
                  <a:lnTo>
                    <a:pt x="48" y="64"/>
                  </a:lnTo>
                  <a:lnTo>
                    <a:pt x="68" y="64"/>
                  </a:lnTo>
                  <a:lnTo>
                    <a:pt x="68" y="128"/>
                  </a:lnTo>
                  <a:lnTo>
                    <a:pt x="96" y="128"/>
                  </a:lnTo>
                  <a:lnTo>
                    <a:pt x="96" y="187"/>
                  </a:lnTo>
                  <a:lnTo>
                    <a:pt x="142" y="187"/>
                  </a:lnTo>
                  <a:lnTo>
                    <a:pt x="142" y="249"/>
                  </a:lnTo>
                  <a:lnTo>
                    <a:pt x="150" y="249"/>
                  </a:lnTo>
                  <a:lnTo>
                    <a:pt x="150" y="311"/>
                  </a:lnTo>
                  <a:lnTo>
                    <a:pt x="158" y="311"/>
                  </a:lnTo>
                  <a:lnTo>
                    <a:pt x="158" y="377"/>
                  </a:lnTo>
                  <a:lnTo>
                    <a:pt x="211" y="377"/>
                  </a:lnTo>
                  <a:lnTo>
                    <a:pt x="211" y="442"/>
                  </a:lnTo>
                  <a:lnTo>
                    <a:pt x="441" y="442"/>
                  </a:lnTo>
                  <a:lnTo>
                    <a:pt x="441" y="504"/>
                  </a:lnTo>
                  <a:lnTo>
                    <a:pt x="821" y="504"/>
                  </a:lnTo>
                  <a:lnTo>
                    <a:pt x="821" y="574"/>
                  </a:lnTo>
                  <a:lnTo>
                    <a:pt x="857" y="574"/>
                  </a:lnTo>
                  <a:lnTo>
                    <a:pt x="857" y="653"/>
                  </a:lnTo>
                  <a:lnTo>
                    <a:pt x="899" y="653"/>
                  </a:lnTo>
                  <a:lnTo>
                    <a:pt x="899" y="757"/>
                  </a:lnTo>
                  <a:lnTo>
                    <a:pt x="923" y="757"/>
                  </a:lnTo>
                  <a:lnTo>
                    <a:pt x="923" y="851"/>
                  </a:lnTo>
                  <a:lnTo>
                    <a:pt x="1106" y="851"/>
                  </a:lnTo>
                  <a:lnTo>
                    <a:pt x="1106" y="956"/>
                  </a:lnTo>
                  <a:lnTo>
                    <a:pt x="1266" y="956"/>
                  </a:lnTo>
                  <a:lnTo>
                    <a:pt x="1266" y="1064"/>
                  </a:lnTo>
                  <a:lnTo>
                    <a:pt x="1467" y="1064"/>
                  </a:lnTo>
                  <a:lnTo>
                    <a:pt x="1467" y="1185"/>
                  </a:lnTo>
                  <a:lnTo>
                    <a:pt x="1541" y="1185"/>
                  </a:lnTo>
                  <a:lnTo>
                    <a:pt x="1541" y="1311"/>
                  </a:lnTo>
                  <a:lnTo>
                    <a:pt x="1591" y="1311"/>
                  </a:lnTo>
                  <a:lnTo>
                    <a:pt x="1591" y="1436"/>
                  </a:lnTo>
                  <a:lnTo>
                    <a:pt x="1754" y="1436"/>
                  </a:lnTo>
                  <a:lnTo>
                    <a:pt x="1754" y="1600"/>
                  </a:lnTo>
                  <a:lnTo>
                    <a:pt x="2101" y="1600"/>
                  </a:lnTo>
                  <a:lnTo>
                    <a:pt x="2101" y="1767"/>
                  </a:lnTo>
                  <a:lnTo>
                    <a:pt x="3143" y="1767"/>
                  </a:lnTo>
                </a:path>
              </a:pathLst>
            </a:custGeom>
            <a:noFill/>
            <a:ln w="19050"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3" name="Rectangle 6">
              <a:extLst>
                <a:ext uri="{FF2B5EF4-FFF2-40B4-BE49-F238E27FC236}">
                  <a16:creationId xmlns:a16="http://schemas.microsoft.com/office/drawing/2014/main" xmlns="" id="{1AACD04B-0E8C-4106-81CC-9A21F59F7D5A}"/>
                </a:ext>
              </a:extLst>
            </p:cNvPr>
            <p:cNvSpPr>
              <a:spLocks noChangeArrowheads="1"/>
            </p:cNvSpPr>
            <p:nvPr/>
          </p:nvSpPr>
          <p:spPr bwMode="auto">
            <a:xfrm>
              <a:off x="6467259" y="479881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44" name="Rectangle 7">
              <a:extLst>
                <a:ext uri="{FF2B5EF4-FFF2-40B4-BE49-F238E27FC236}">
                  <a16:creationId xmlns:a16="http://schemas.microsoft.com/office/drawing/2014/main" xmlns="" id="{7CB65D3A-FBF6-4568-9616-338C200B6B19}"/>
                </a:ext>
              </a:extLst>
            </p:cNvPr>
            <p:cNvSpPr>
              <a:spLocks noChangeArrowheads="1"/>
            </p:cNvSpPr>
            <p:nvPr/>
          </p:nvSpPr>
          <p:spPr bwMode="auto">
            <a:xfrm>
              <a:off x="4831792" y="479881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45" name="Rectangle 8">
              <a:extLst>
                <a:ext uri="{FF2B5EF4-FFF2-40B4-BE49-F238E27FC236}">
                  <a16:creationId xmlns:a16="http://schemas.microsoft.com/office/drawing/2014/main" xmlns="" id="{F8BE94DD-F8BB-4121-96FC-D54D69F44DBE}"/>
                </a:ext>
              </a:extLst>
            </p:cNvPr>
            <p:cNvSpPr>
              <a:spLocks noChangeArrowheads="1"/>
            </p:cNvSpPr>
            <p:nvPr/>
          </p:nvSpPr>
          <p:spPr bwMode="auto">
            <a:xfrm>
              <a:off x="4280848" y="453833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46" name="Rectangle 9">
              <a:extLst>
                <a:ext uri="{FF2B5EF4-FFF2-40B4-BE49-F238E27FC236}">
                  <a16:creationId xmlns:a16="http://schemas.microsoft.com/office/drawing/2014/main" xmlns="" id="{42AEC945-FBD0-4A16-973E-08E76A5BADE9}"/>
                </a:ext>
              </a:extLst>
            </p:cNvPr>
            <p:cNvSpPr>
              <a:spLocks noChangeArrowheads="1"/>
            </p:cNvSpPr>
            <p:nvPr/>
          </p:nvSpPr>
          <p:spPr bwMode="auto">
            <a:xfrm>
              <a:off x="4194640" y="427944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47" name="Rectangle 10">
              <a:extLst>
                <a:ext uri="{FF2B5EF4-FFF2-40B4-BE49-F238E27FC236}">
                  <a16:creationId xmlns:a16="http://schemas.microsoft.com/office/drawing/2014/main" xmlns="" id="{8E3A2B34-4100-43A0-8E61-2D8FE36FAFB5}"/>
                </a:ext>
              </a:extLst>
            </p:cNvPr>
            <p:cNvSpPr>
              <a:spLocks noChangeArrowheads="1"/>
            </p:cNvSpPr>
            <p:nvPr/>
          </p:nvSpPr>
          <p:spPr bwMode="auto">
            <a:xfrm>
              <a:off x="4025726" y="427944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48" name="Rectangle 11">
              <a:extLst>
                <a:ext uri="{FF2B5EF4-FFF2-40B4-BE49-F238E27FC236}">
                  <a16:creationId xmlns:a16="http://schemas.microsoft.com/office/drawing/2014/main" xmlns="" id="{0F55CD77-BFB7-4CAC-BB82-11386261D9E7}"/>
                </a:ext>
              </a:extLst>
            </p:cNvPr>
            <p:cNvSpPr>
              <a:spLocks noChangeArrowheads="1"/>
            </p:cNvSpPr>
            <p:nvPr/>
          </p:nvSpPr>
          <p:spPr bwMode="auto">
            <a:xfrm>
              <a:off x="3946794" y="408211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49" name="Rectangle 12">
              <a:extLst>
                <a:ext uri="{FF2B5EF4-FFF2-40B4-BE49-F238E27FC236}">
                  <a16:creationId xmlns:a16="http://schemas.microsoft.com/office/drawing/2014/main" xmlns="" id="{A0CA392F-5F3C-48A8-9849-496ED9F5A60E}"/>
                </a:ext>
              </a:extLst>
            </p:cNvPr>
            <p:cNvSpPr>
              <a:spLocks noChangeArrowheads="1"/>
            </p:cNvSpPr>
            <p:nvPr/>
          </p:nvSpPr>
          <p:spPr bwMode="auto">
            <a:xfrm>
              <a:off x="3836290" y="3880048"/>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0" name="Rectangle 13">
              <a:extLst>
                <a:ext uri="{FF2B5EF4-FFF2-40B4-BE49-F238E27FC236}">
                  <a16:creationId xmlns:a16="http://schemas.microsoft.com/office/drawing/2014/main" xmlns="" id="{249FFE41-0B4E-41A9-B049-87E757D4F3D9}"/>
                </a:ext>
              </a:extLst>
            </p:cNvPr>
            <p:cNvSpPr>
              <a:spLocks noChangeArrowheads="1"/>
            </p:cNvSpPr>
            <p:nvPr/>
          </p:nvSpPr>
          <p:spPr bwMode="auto">
            <a:xfrm>
              <a:off x="3741572" y="368903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1" name="Rectangle 14">
              <a:extLst>
                <a:ext uri="{FF2B5EF4-FFF2-40B4-BE49-F238E27FC236}">
                  <a16:creationId xmlns:a16="http://schemas.microsoft.com/office/drawing/2014/main" xmlns="" id="{0F92E585-53F8-4590-889D-226FA54B86C0}"/>
                </a:ext>
              </a:extLst>
            </p:cNvPr>
            <p:cNvSpPr>
              <a:spLocks noChangeArrowheads="1"/>
            </p:cNvSpPr>
            <p:nvPr/>
          </p:nvSpPr>
          <p:spPr bwMode="auto">
            <a:xfrm>
              <a:off x="3518984" y="368903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2" name="Rectangle 15">
              <a:extLst>
                <a:ext uri="{FF2B5EF4-FFF2-40B4-BE49-F238E27FC236}">
                  <a16:creationId xmlns:a16="http://schemas.microsoft.com/office/drawing/2014/main" xmlns="" id="{B538F8E5-EB97-442E-8B3D-9D1B832A98FF}"/>
                </a:ext>
              </a:extLst>
            </p:cNvPr>
            <p:cNvSpPr>
              <a:spLocks noChangeArrowheads="1"/>
            </p:cNvSpPr>
            <p:nvPr/>
          </p:nvSpPr>
          <p:spPr bwMode="auto">
            <a:xfrm>
              <a:off x="3260088" y="3515383"/>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3" name="Rectangle 16">
              <a:extLst>
                <a:ext uri="{FF2B5EF4-FFF2-40B4-BE49-F238E27FC236}">
                  <a16:creationId xmlns:a16="http://schemas.microsoft.com/office/drawing/2014/main" xmlns="" id="{3CEE6017-5531-40B3-9542-67E835DD815A}"/>
                </a:ext>
              </a:extLst>
            </p:cNvPr>
            <p:cNvSpPr>
              <a:spLocks noChangeArrowheads="1"/>
            </p:cNvSpPr>
            <p:nvPr/>
          </p:nvSpPr>
          <p:spPr bwMode="auto">
            <a:xfrm>
              <a:off x="3250616" y="3349626"/>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4" name="Rectangle 17">
              <a:extLst>
                <a:ext uri="{FF2B5EF4-FFF2-40B4-BE49-F238E27FC236}">
                  <a16:creationId xmlns:a16="http://schemas.microsoft.com/office/drawing/2014/main" xmlns="" id="{74F80896-E086-40C2-B282-A95F5BECC8D4}"/>
                </a:ext>
              </a:extLst>
            </p:cNvPr>
            <p:cNvSpPr>
              <a:spLocks noChangeArrowheads="1"/>
            </p:cNvSpPr>
            <p:nvPr/>
          </p:nvSpPr>
          <p:spPr bwMode="auto">
            <a:xfrm>
              <a:off x="2977512" y="3349626"/>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5" name="Rectangle 18">
              <a:extLst>
                <a:ext uri="{FF2B5EF4-FFF2-40B4-BE49-F238E27FC236}">
                  <a16:creationId xmlns:a16="http://schemas.microsoft.com/office/drawing/2014/main" xmlns="" id="{7B054DD1-CCFC-4E68-BAFA-EE49BD70F66C}"/>
                </a:ext>
              </a:extLst>
            </p:cNvPr>
            <p:cNvSpPr>
              <a:spLocks noChangeArrowheads="1"/>
            </p:cNvSpPr>
            <p:nvPr/>
          </p:nvSpPr>
          <p:spPr bwMode="auto">
            <a:xfrm>
              <a:off x="2933310" y="319903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6" name="Rectangle 19">
              <a:extLst>
                <a:ext uri="{FF2B5EF4-FFF2-40B4-BE49-F238E27FC236}">
                  <a16:creationId xmlns:a16="http://schemas.microsoft.com/office/drawing/2014/main" xmlns="" id="{234F2264-69F7-498A-B363-704D5AC9F55E}"/>
                </a:ext>
              </a:extLst>
            </p:cNvPr>
            <p:cNvSpPr>
              <a:spLocks noChangeArrowheads="1"/>
            </p:cNvSpPr>
            <p:nvPr/>
          </p:nvSpPr>
          <p:spPr bwMode="auto">
            <a:xfrm>
              <a:off x="2877439" y="3039115"/>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7" name="Rectangle 20">
              <a:extLst>
                <a:ext uri="{FF2B5EF4-FFF2-40B4-BE49-F238E27FC236}">
                  <a16:creationId xmlns:a16="http://schemas.microsoft.com/office/drawing/2014/main" xmlns="" id="{88BD4CA2-D458-49D0-A804-14AE5CA7F680}"/>
                </a:ext>
              </a:extLst>
            </p:cNvPr>
            <p:cNvSpPr>
              <a:spLocks noChangeArrowheads="1"/>
            </p:cNvSpPr>
            <p:nvPr/>
          </p:nvSpPr>
          <p:spPr bwMode="auto">
            <a:xfrm>
              <a:off x="2816491" y="2915501"/>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8" name="Rectangle 21">
              <a:extLst>
                <a:ext uri="{FF2B5EF4-FFF2-40B4-BE49-F238E27FC236}">
                  <a16:creationId xmlns:a16="http://schemas.microsoft.com/office/drawing/2014/main" xmlns="" id="{043701B0-C623-4BA0-811D-8867707BFC51}"/>
                </a:ext>
              </a:extLst>
            </p:cNvPr>
            <p:cNvSpPr>
              <a:spLocks noChangeArrowheads="1"/>
            </p:cNvSpPr>
            <p:nvPr/>
          </p:nvSpPr>
          <p:spPr bwMode="auto">
            <a:xfrm>
              <a:off x="2287648" y="280595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59" name="Rectangle 22">
              <a:extLst>
                <a:ext uri="{FF2B5EF4-FFF2-40B4-BE49-F238E27FC236}">
                  <a16:creationId xmlns:a16="http://schemas.microsoft.com/office/drawing/2014/main" xmlns="" id="{3F1FB251-D2CD-4E9A-8E2A-6A91ECB4CAFD}"/>
                </a:ext>
              </a:extLst>
            </p:cNvPr>
            <p:cNvSpPr>
              <a:spLocks noChangeArrowheads="1"/>
            </p:cNvSpPr>
            <p:nvPr/>
          </p:nvSpPr>
          <p:spPr bwMode="auto">
            <a:xfrm>
              <a:off x="2212973" y="280595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60" name="Rectangle 23">
              <a:extLst>
                <a:ext uri="{FF2B5EF4-FFF2-40B4-BE49-F238E27FC236}">
                  <a16:creationId xmlns:a16="http://schemas.microsoft.com/office/drawing/2014/main" xmlns="" id="{E054A1BC-9C71-4422-826F-164142FD6A80}"/>
                </a:ext>
              </a:extLst>
            </p:cNvPr>
            <p:cNvSpPr>
              <a:spLocks noChangeArrowheads="1"/>
            </p:cNvSpPr>
            <p:nvPr/>
          </p:nvSpPr>
          <p:spPr bwMode="auto">
            <a:xfrm>
              <a:off x="1809321" y="260402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61" name="Rectangle 24">
              <a:extLst>
                <a:ext uri="{FF2B5EF4-FFF2-40B4-BE49-F238E27FC236}">
                  <a16:creationId xmlns:a16="http://schemas.microsoft.com/office/drawing/2014/main" xmlns="" id="{3A077707-873B-4916-8DAF-EDCD3E1914A3}"/>
                </a:ext>
              </a:extLst>
            </p:cNvPr>
            <p:cNvSpPr>
              <a:spLocks noChangeArrowheads="1"/>
            </p:cNvSpPr>
            <p:nvPr/>
          </p:nvSpPr>
          <p:spPr bwMode="auto">
            <a:xfrm>
              <a:off x="1759903" y="260402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62" name="Rectangle 25">
              <a:extLst>
                <a:ext uri="{FF2B5EF4-FFF2-40B4-BE49-F238E27FC236}">
                  <a16:creationId xmlns:a16="http://schemas.microsoft.com/office/drawing/2014/main" xmlns="" id="{D78CE7E4-59A3-4C73-8864-822A8B202D2C}"/>
                </a:ext>
              </a:extLst>
            </p:cNvPr>
            <p:cNvSpPr>
              <a:spLocks noChangeArrowheads="1"/>
            </p:cNvSpPr>
            <p:nvPr/>
          </p:nvSpPr>
          <p:spPr bwMode="auto">
            <a:xfrm>
              <a:off x="1759902" y="2500320"/>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63" name="Rectangle 26">
              <a:extLst>
                <a:ext uri="{FF2B5EF4-FFF2-40B4-BE49-F238E27FC236}">
                  <a16:creationId xmlns:a16="http://schemas.microsoft.com/office/drawing/2014/main" xmlns="" id="{E75F0774-183A-4AD4-A884-C99B4C00DC91}"/>
                </a:ext>
              </a:extLst>
            </p:cNvPr>
            <p:cNvSpPr>
              <a:spLocks noChangeArrowheads="1"/>
            </p:cNvSpPr>
            <p:nvPr/>
          </p:nvSpPr>
          <p:spPr bwMode="auto">
            <a:xfrm>
              <a:off x="1741440" y="240340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64" name="Rectangle 27">
              <a:extLst>
                <a:ext uri="{FF2B5EF4-FFF2-40B4-BE49-F238E27FC236}">
                  <a16:creationId xmlns:a16="http://schemas.microsoft.com/office/drawing/2014/main" xmlns="" id="{23CB24A2-C337-41E3-A8FF-9BA5EE56A632}"/>
                </a:ext>
              </a:extLst>
            </p:cNvPr>
            <p:cNvSpPr>
              <a:spLocks noChangeArrowheads="1"/>
            </p:cNvSpPr>
            <p:nvPr/>
          </p:nvSpPr>
          <p:spPr bwMode="auto">
            <a:xfrm>
              <a:off x="1666626" y="230456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65" name="Rectangle 28">
              <a:extLst>
                <a:ext uri="{FF2B5EF4-FFF2-40B4-BE49-F238E27FC236}">
                  <a16:creationId xmlns:a16="http://schemas.microsoft.com/office/drawing/2014/main" xmlns="" id="{E962619A-282E-4508-A5F8-B40C286EB08F}"/>
                </a:ext>
              </a:extLst>
            </p:cNvPr>
            <p:cNvSpPr>
              <a:spLocks noChangeArrowheads="1"/>
            </p:cNvSpPr>
            <p:nvPr/>
          </p:nvSpPr>
          <p:spPr bwMode="auto">
            <a:xfrm>
              <a:off x="1624620" y="2211909"/>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66" name="Rectangle 29">
              <a:extLst>
                <a:ext uri="{FF2B5EF4-FFF2-40B4-BE49-F238E27FC236}">
                  <a16:creationId xmlns:a16="http://schemas.microsoft.com/office/drawing/2014/main" xmlns="" id="{E71C9146-FABA-4215-A7F1-A9BFD4B92227}"/>
                </a:ext>
              </a:extLst>
            </p:cNvPr>
            <p:cNvSpPr>
              <a:spLocks noChangeArrowheads="1"/>
            </p:cNvSpPr>
            <p:nvPr/>
          </p:nvSpPr>
          <p:spPr bwMode="auto">
            <a:xfrm>
              <a:off x="1596205" y="2110397"/>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67" name="Rectangle 30">
              <a:extLst>
                <a:ext uri="{FF2B5EF4-FFF2-40B4-BE49-F238E27FC236}">
                  <a16:creationId xmlns:a16="http://schemas.microsoft.com/office/drawing/2014/main" xmlns="" id="{75041E9B-FE1B-4851-87E3-6AB2D0C7458D}"/>
                </a:ext>
              </a:extLst>
            </p:cNvPr>
            <p:cNvSpPr>
              <a:spLocks noChangeArrowheads="1"/>
            </p:cNvSpPr>
            <p:nvPr/>
          </p:nvSpPr>
          <p:spPr bwMode="auto">
            <a:xfrm>
              <a:off x="1524549" y="2009364"/>
              <a:ext cx="61200" cy="61200"/>
            </a:xfrm>
            <a:prstGeom prst="rect">
              <a:avLst/>
            </a:prstGeom>
            <a:solidFill>
              <a:srgbClr val="B2C0D8"/>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grpSp>
      <p:grpSp>
        <p:nvGrpSpPr>
          <p:cNvPr id="68" name="Group 67">
            <a:extLst>
              <a:ext uri="{FF2B5EF4-FFF2-40B4-BE49-F238E27FC236}">
                <a16:creationId xmlns:a16="http://schemas.microsoft.com/office/drawing/2014/main" xmlns="" id="{5ABEFA30-8104-49AB-931E-AB2C1C58C943}"/>
              </a:ext>
            </a:extLst>
          </p:cNvPr>
          <p:cNvGrpSpPr/>
          <p:nvPr/>
        </p:nvGrpSpPr>
        <p:grpSpPr>
          <a:xfrm>
            <a:off x="1529903" y="2009364"/>
            <a:ext cx="6923531" cy="2618590"/>
            <a:chOff x="1529903" y="2009364"/>
            <a:chExt cx="6923531" cy="2618590"/>
          </a:xfrm>
        </p:grpSpPr>
        <p:sp>
          <p:nvSpPr>
            <p:cNvPr id="69" name="Freeform 31">
              <a:extLst>
                <a:ext uri="{FF2B5EF4-FFF2-40B4-BE49-F238E27FC236}">
                  <a16:creationId xmlns:a16="http://schemas.microsoft.com/office/drawing/2014/main" xmlns="" id="{F632B230-A4A6-4E7A-899D-09A3BC8BF9B0}"/>
                </a:ext>
              </a:extLst>
            </p:cNvPr>
            <p:cNvSpPr>
              <a:spLocks/>
            </p:cNvSpPr>
            <p:nvPr/>
          </p:nvSpPr>
          <p:spPr bwMode="auto">
            <a:xfrm>
              <a:off x="1550899" y="2039832"/>
              <a:ext cx="6865488" cy="2557390"/>
            </a:xfrm>
            <a:custGeom>
              <a:avLst/>
              <a:gdLst>
                <a:gd name="T0" fmla="*/ 0 w 4349"/>
                <a:gd name="T1" fmla="*/ 0 h 1620"/>
                <a:gd name="T2" fmla="*/ 58 w 4349"/>
                <a:gd name="T3" fmla="*/ 0 h 1620"/>
                <a:gd name="T4" fmla="*/ 58 w 4349"/>
                <a:gd name="T5" fmla="*/ 50 h 1620"/>
                <a:gd name="T6" fmla="*/ 96 w 4349"/>
                <a:gd name="T7" fmla="*/ 50 h 1620"/>
                <a:gd name="T8" fmla="*/ 96 w 4349"/>
                <a:gd name="T9" fmla="*/ 92 h 1620"/>
                <a:gd name="T10" fmla="*/ 161 w 4349"/>
                <a:gd name="T11" fmla="*/ 92 h 1620"/>
                <a:gd name="T12" fmla="*/ 161 w 4349"/>
                <a:gd name="T13" fmla="*/ 145 h 1620"/>
                <a:gd name="T14" fmla="*/ 203 w 4349"/>
                <a:gd name="T15" fmla="*/ 145 h 1620"/>
                <a:gd name="T16" fmla="*/ 203 w 4349"/>
                <a:gd name="T17" fmla="*/ 187 h 1620"/>
                <a:gd name="T18" fmla="*/ 383 w 4349"/>
                <a:gd name="T19" fmla="*/ 187 h 1620"/>
                <a:gd name="T20" fmla="*/ 383 w 4349"/>
                <a:gd name="T21" fmla="*/ 239 h 1620"/>
                <a:gd name="T22" fmla="*/ 450 w 4349"/>
                <a:gd name="T23" fmla="*/ 239 h 1620"/>
                <a:gd name="T24" fmla="*/ 450 w 4349"/>
                <a:gd name="T25" fmla="*/ 291 h 1620"/>
                <a:gd name="T26" fmla="*/ 568 w 4349"/>
                <a:gd name="T27" fmla="*/ 291 h 1620"/>
                <a:gd name="T28" fmla="*/ 568 w 4349"/>
                <a:gd name="T29" fmla="*/ 343 h 1620"/>
                <a:gd name="T30" fmla="*/ 608 w 4349"/>
                <a:gd name="T31" fmla="*/ 343 h 1620"/>
                <a:gd name="T32" fmla="*/ 608 w 4349"/>
                <a:gd name="T33" fmla="*/ 394 h 1620"/>
                <a:gd name="T34" fmla="*/ 845 w 4349"/>
                <a:gd name="T35" fmla="*/ 394 h 1620"/>
                <a:gd name="T36" fmla="*/ 845 w 4349"/>
                <a:gd name="T37" fmla="*/ 560 h 1620"/>
                <a:gd name="T38" fmla="*/ 1455 w 4349"/>
                <a:gd name="T39" fmla="*/ 560 h 1620"/>
                <a:gd name="T40" fmla="*/ 1455 w 4349"/>
                <a:gd name="T41" fmla="*/ 628 h 1620"/>
                <a:gd name="T42" fmla="*/ 1535 w 4349"/>
                <a:gd name="T43" fmla="*/ 628 h 1620"/>
                <a:gd name="T44" fmla="*/ 1535 w 4349"/>
                <a:gd name="T45" fmla="*/ 701 h 1620"/>
                <a:gd name="T46" fmla="*/ 1770 w 4349"/>
                <a:gd name="T47" fmla="*/ 701 h 1620"/>
                <a:gd name="T48" fmla="*/ 1770 w 4349"/>
                <a:gd name="T49" fmla="*/ 779 h 1620"/>
                <a:gd name="T50" fmla="*/ 1788 w 4349"/>
                <a:gd name="T51" fmla="*/ 779 h 1620"/>
                <a:gd name="T52" fmla="*/ 1788 w 4349"/>
                <a:gd name="T53" fmla="*/ 851 h 1620"/>
                <a:gd name="T54" fmla="*/ 2085 w 4349"/>
                <a:gd name="T55" fmla="*/ 851 h 1620"/>
                <a:gd name="T56" fmla="*/ 2085 w 4349"/>
                <a:gd name="T57" fmla="*/ 918 h 1620"/>
                <a:gd name="T58" fmla="*/ 2238 w 4349"/>
                <a:gd name="T59" fmla="*/ 918 h 1620"/>
                <a:gd name="T60" fmla="*/ 2238 w 4349"/>
                <a:gd name="T61" fmla="*/ 998 h 1620"/>
                <a:gd name="T62" fmla="*/ 2300 w 4349"/>
                <a:gd name="T63" fmla="*/ 998 h 1620"/>
                <a:gd name="T64" fmla="*/ 2300 w 4349"/>
                <a:gd name="T65" fmla="*/ 1076 h 1620"/>
                <a:gd name="T66" fmla="*/ 2332 w 4349"/>
                <a:gd name="T67" fmla="*/ 1076 h 1620"/>
                <a:gd name="T68" fmla="*/ 2332 w 4349"/>
                <a:gd name="T69" fmla="*/ 1153 h 1620"/>
                <a:gd name="T70" fmla="*/ 2382 w 4349"/>
                <a:gd name="T71" fmla="*/ 1153 h 1620"/>
                <a:gd name="T72" fmla="*/ 2382 w 4349"/>
                <a:gd name="T73" fmla="*/ 1231 h 1620"/>
                <a:gd name="T74" fmla="*/ 2559 w 4349"/>
                <a:gd name="T75" fmla="*/ 1231 h 1620"/>
                <a:gd name="T76" fmla="*/ 2559 w 4349"/>
                <a:gd name="T77" fmla="*/ 1311 h 1620"/>
                <a:gd name="T78" fmla="*/ 2727 w 4349"/>
                <a:gd name="T79" fmla="*/ 1311 h 1620"/>
                <a:gd name="T80" fmla="*/ 2727 w 4349"/>
                <a:gd name="T81" fmla="*/ 1416 h 1620"/>
                <a:gd name="T82" fmla="*/ 2858 w 4349"/>
                <a:gd name="T83" fmla="*/ 1416 h 1620"/>
                <a:gd name="T84" fmla="*/ 2858 w 4349"/>
                <a:gd name="T85" fmla="*/ 1516 h 1620"/>
                <a:gd name="T86" fmla="*/ 3526 w 4349"/>
                <a:gd name="T87" fmla="*/ 1516 h 1620"/>
                <a:gd name="T88" fmla="*/ 3526 w 4349"/>
                <a:gd name="T89" fmla="*/ 1620 h 1620"/>
                <a:gd name="T90" fmla="*/ 4349 w 4349"/>
                <a:gd name="T91" fmla="*/ 1620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9" h="1620">
                  <a:moveTo>
                    <a:pt x="0" y="0"/>
                  </a:moveTo>
                  <a:lnTo>
                    <a:pt x="58" y="0"/>
                  </a:lnTo>
                  <a:lnTo>
                    <a:pt x="58" y="50"/>
                  </a:lnTo>
                  <a:lnTo>
                    <a:pt x="96" y="50"/>
                  </a:lnTo>
                  <a:lnTo>
                    <a:pt x="96" y="92"/>
                  </a:lnTo>
                  <a:lnTo>
                    <a:pt x="161" y="92"/>
                  </a:lnTo>
                  <a:lnTo>
                    <a:pt x="161" y="145"/>
                  </a:lnTo>
                  <a:lnTo>
                    <a:pt x="203" y="145"/>
                  </a:lnTo>
                  <a:lnTo>
                    <a:pt x="203" y="187"/>
                  </a:lnTo>
                  <a:lnTo>
                    <a:pt x="383" y="187"/>
                  </a:lnTo>
                  <a:lnTo>
                    <a:pt x="383" y="239"/>
                  </a:lnTo>
                  <a:lnTo>
                    <a:pt x="450" y="239"/>
                  </a:lnTo>
                  <a:lnTo>
                    <a:pt x="450" y="291"/>
                  </a:lnTo>
                  <a:lnTo>
                    <a:pt x="568" y="291"/>
                  </a:lnTo>
                  <a:lnTo>
                    <a:pt x="568" y="343"/>
                  </a:lnTo>
                  <a:lnTo>
                    <a:pt x="608" y="343"/>
                  </a:lnTo>
                  <a:lnTo>
                    <a:pt x="608" y="394"/>
                  </a:lnTo>
                  <a:lnTo>
                    <a:pt x="845" y="394"/>
                  </a:lnTo>
                  <a:lnTo>
                    <a:pt x="845" y="560"/>
                  </a:lnTo>
                  <a:lnTo>
                    <a:pt x="1455" y="560"/>
                  </a:lnTo>
                  <a:lnTo>
                    <a:pt x="1455" y="628"/>
                  </a:lnTo>
                  <a:lnTo>
                    <a:pt x="1535" y="628"/>
                  </a:lnTo>
                  <a:lnTo>
                    <a:pt x="1535" y="701"/>
                  </a:lnTo>
                  <a:lnTo>
                    <a:pt x="1770" y="701"/>
                  </a:lnTo>
                  <a:lnTo>
                    <a:pt x="1770" y="779"/>
                  </a:lnTo>
                  <a:lnTo>
                    <a:pt x="1788" y="779"/>
                  </a:lnTo>
                  <a:lnTo>
                    <a:pt x="1788" y="851"/>
                  </a:lnTo>
                  <a:lnTo>
                    <a:pt x="2085" y="851"/>
                  </a:lnTo>
                  <a:lnTo>
                    <a:pt x="2085" y="918"/>
                  </a:lnTo>
                  <a:lnTo>
                    <a:pt x="2238" y="918"/>
                  </a:lnTo>
                  <a:lnTo>
                    <a:pt x="2238" y="998"/>
                  </a:lnTo>
                  <a:lnTo>
                    <a:pt x="2300" y="998"/>
                  </a:lnTo>
                  <a:lnTo>
                    <a:pt x="2300" y="1076"/>
                  </a:lnTo>
                  <a:lnTo>
                    <a:pt x="2332" y="1076"/>
                  </a:lnTo>
                  <a:lnTo>
                    <a:pt x="2332" y="1153"/>
                  </a:lnTo>
                  <a:lnTo>
                    <a:pt x="2382" y="1153"/>
                  </a:lnTo>
                  <a:lnTo>
                    <a:pt x="2382" y="1231"/>
                  </a:lnTo>
                  <a:lnTo>
                    <a:pt x="2559" y="1231"/>
                  </a:lnTo>
                  <a:lnTo>
                    <a:pt x="2559" y="1311"/>
                  </a:lnTo>
                  <a:lnTo>
                    <a:pt x="2727" y="1311"/>
                  </a:lnTo>
                  <a:lnTo>
                    <a:pt x="2727" y="1416"/>
                  </a:lnTo>
                  <a:lnTo>
                    <a:pt x="2858" y="1416"/>
                  </a:lnTo>
                  <a:lnTo>
                    <a:pt x="2858" y="1516"/>
                  </a:lnTo>
                  <a:lnTo>
                    <a:pt x="3526" y="1516"/>
                  </a:lnTo>
                  <a:lnTo>
                    <a:pt x="3526" y="1620"/>
                  </a:lnTo>
                  <a:lnTo>
                    <a:pt x="4349" y="1620"/>
                  </a:lnTo>
                </a:path>
              </a:pathLst>
            </a:custGeom>
            <a:noFill/>
            <a:ln w="19050"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0" name="Rectangle 32">
              <a:extLst>
                <a:ext uri="{FF2B5EF4-FFF2-40B4-BE49-F238E27FC236}">
                  <a16:creationId xmlns:a16="http://schemas.microsoft.com/office/drawing/2014/main" xmlns="" id="{0511F0A2-A462-4564-8C96-6C57530456DA}"/>
                </a:ext>
              </a:extLst>
            </p:cNvPr>
            <p:cNvSpPr>
              <a:spLocks noChangeArrowheads="1"/>
            </p:cNvSpPr>
            <p:nvPr/>
          </p:nvSpPr>
          <p:spPr bwMode="auto">
            <a:xfrm>
              <a:off x="8392234" y="456675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71" name="Rectangle 33">
              <a:extLst>
                <a:ext uri="{FF2B5EF4-FFF2-40B4-BE49-F238E27FC236}">
                  <a16:creationId xmlns:a16="http://schemas.microsoft.com/office/drawing/2014/main" xmlns="" id="{82927D1F-1065-46AA-A21F-83D48BCED8B1}"/>
                </a:ext>
              </a:extLst>
            </p:cNvPr>
            <p:cNvSpPr>
              <a:spLocks noChangeArrowheads="1"/>
            </p:cNvSpPr>
            <p:nvPr/>
          </p:nvSpPr>
          <p:spPr bwMode="auto">
            <a:xfrm>
              <a:off x="7498726" y="456675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72" name="Rectangle 34">
              <a:extLst>
                <a:ext uri="{FF2B5EF4-FFF2-40B4-BE49-F238E27FC236}">
                  <a16:creationId xmlns:a16="http://schemas.microsoft.com/office/drawing/2014/main" xmlns="" id="{E3F9D16F-E32B-4600-A74B-609CEDCDAC9C}"/>
                </a:ext>
              </a:extLst>
            </p:cNvPr>
            <p:cNvSpPr>
              <a:spLocks noChangeArrowheads="1"/>
            </p:cNvSpPr>
            <p:nvPr/>
          </p:nvSpPr>
          <p:spPr bwMode="auto">
            <a:xfrm>
              <a:off x="7089859" y="456675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73" name="Rectangle 35">
              <a:extLst>
                <a:ext uri="{FF2B5EF4-FFF2-40B4-BE49-F238E27FC236}">
                  <a16:creationId xmlns:a16="http://schemas.microsoft.com/office/drawing/2014/main" xmlns="" id="{DB849273-27A2-40D7-A514-0392CA1D6AF8}"/>
                </a:ext>
              </a:extLst>
            </p:cNvPr>
            <p:cNvSpPr>
              <a:spLocks noChangeArrowheads="1"/>
            </p:cNvSpPr>
            <p:nvPr/>
          </p:nvSpPr>
          <p:spPr bwMode="auto">
            <a:xfrm>
              <a:off x="6054274" y="440353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74" name="Rectangle 36">
              <a:extLst>
                <a:ext uri="{FF2B5EF4-FFF2-40B4-BE49-F238E27FC236}">
                  <a16:creationId xmlns:a16="http://schemas.microsoft.com/office/drawing/2014/main" xmlns="" id="{8EEAFA5F-A095-4CAB-BA9B-BE49D322EC24}"/>
                </a:ext>
              </a:extLst>
            </p:cNvPr>
            <p:cNvSpPr>
              <a:spLocks noChangeArrowheads="1"/>
            </p:cNvSpPr>
            <p:nvPr/>
          </p:nvSpPr>
          <p:spPr bwMode="auto">
            <a:xfrm>
              <a:off x="5834842" y="424361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75" name="Rectangle 37">
              <a:extLst>
                <a:ext uri="{FF2B5EF4-FFF2-40B4-BE49-F238E27FC236}">
                  <a16:creationId xmlns:a16="http://schemas.microsoft.com/office/drawing/2014/main" xmlns="" id="{B07C0A13-F0A5-4CA6-92F4-F03706279C85}"/>
                </a:ext>
              </a:extLst>
            </p:cNvPr>
            <p:cNvSpPr>
              <a:spLocks noChangeArrowheads="1"/>
            </p:cNvSpPr>
            <p:nvPr/>
          </p:nvSpPr>
          <p:spPr bwMode="auto">
            <a:xfrm>
              <a:off x="5736968" y="40789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76" name="Rectangle 38">
              <a:extLst>
                <a:ext uri="{FF2B5EF4-FFF2-40B4-BE49-F238E27FC236}">
                  <a16:creationId xmlns:a16="http://schemas.microsoft.com/office/drawing/2014/main" xmlns="" id="{EF958701-A631-4349-9B65-8D46E47B5EDA}"/>
                </a:ext>
              </a:extLst>
            </p:cNvPr>
            <p:cNvSpPr>
              <a:spLocks noChangeArrowheads="1"/>
            </p:cNvSpPr>
            <p:nvPr/>
          </p:nvSpPr>
          <p:spPr bwMode="auto">
            <a:xfrm>
              <a:off x="5604362" y="40789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77" name="Rectangle 39">
              <a:extLst>
                <a:ext uri="{FF2B5EF4-FFF2-40B4-BE49-F238E27FC236}">
                  <a16:creationId xmlns:a16="http://schemas.microsoft.com/office/drawing/2014/main" xmlns="" id="{91F59501-8603-4325-9E96-519A4BF73DC2}"/>
                </a:ext>
              </a:extLst>
            </p:cNvPr>
            <p:cNvSpPr>
              <a:spLocks noChangeArrowheads="1"/>
            </p:cNvSpPr>
            <p:nvPr/>
          </p:nvSpPr>
          <p:spPr bwMode="auto">
            <a:xfrm>
              <a:off x="5290214" y="395678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78" name="Rectangle 40">
              <a:extLst>
                <a:ext uri="{FF2B5EF4-FFF2-40B4-BE49-F238E27FC236}">
                  <a16:creationId xmlns:a16="http://schemas.microsoft.com/office/drawing/2014/main" xmlns="" id="{58D37A6B-5C9E-43C3-8FA6-FB5569F2E7BA}"/>
                </a:ext>
              </a:extLst>
            </p:cNvPr>
            <p:cNvSpPr>
              <a:spLocks noChangeArrowheads="1"/>
            </p:cNvSpPr>
            <p:nvPr/>
          </p:nvSpPr>
          <p:spPr bwMode="auto">
            <a:xfrm>
              <a:off x="5208124" y="383159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79" name="Rectangle 41">
              <a:extLst>
                <a:ext uri="{FF2B5EF4-FFF2-40B4-BE49-F238E27FC236}">
                  <a16:creationId xmlns:a16="http://schemas.microsoft.com/office/drawing/2014/main" xmlns="" id="{34F2872F-618B-4F77-A360-79208736B83C}"/>
                </a:ext>
              </a:extLst>
            </p:cNvPr>
            <p:cNvSpPr>
              <a:spLocks noChangeArrowheads="1"/>
            </p:cNvSpPr>
            <p:nvPr/>
          </p:nvSpPr>
          <p:spPr bwMode="auto">
            <a:xfrm>
              <a:off x="5170237" y="370797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0" name="Rectangle 42">
              <a:extLst>
                <a:ext uri="{FF2B5EF4-FFF2-40B4-BE49-F238E27FC236}">
                  <a16:creationId xmlns:a16="http://schemas.microsoft.com/office/drawing/2014/main" xmlns="" id="{FD7414C8-70F0-4B2F-8BD9-176F676088F2}"/>
                </a:ext>
              </a:extLst>
            </p:cNvPr>
            <p:cNvSpPr>
              <a:spLocks noChangeArrowheads="1"/>
            </p:cNvSpPr>
            <p:nvPr/>
          </p:nvSpPr>
          <p:spPr bwMode="auto">
            <a:xfrm>
              <a:off x="5072362" y="3584843"/>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1" name="Rectangle 43">
              <a:extLst>
                <a:ext uri="{FF2B5EF4-FFF2-40B4-BE49-F238E27FC236}">
                  <a16:creationId xmlns:a16="http://schemas.microsoft.com/office/drawing/2014/main" xmlns="" id="{B1E8CF4F-188A-4C53-A3C4-D2724B376C41}"/>
                </a:ext>
              </a:extLst>
            </p:cNvPr>
            <p:cNvSpPr>
              <a:spLocks noChangeArrowheads="1"/>
            </p:cNvSpPr>
            <p:nvPr/>
          </p:nvSpPr>
          <p:spPr bwMode="auto">
            <a:xfrm>
              <a:off x="4931863" y="345855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2" name="Rectangle 44">
              <a:extLst>
                <a:ext uri="{FF2B5EF4-FFF2-40B4-BE49-F238E27FC236}">
                  <a16:creationId xmlns:a16="http://schemas.microsoft.com/office/drawing/2014/main" xmlns="" id="{9CB39BC9-9573-428B-BA4C-81689EA5A534}"/>
                </a:ext>
              </a:extLst>
            </p:cNvPr>
            <p:cNvSpPr>
              <a:spLocks noChangeArrowheads="1"/>
            </p:cNvSpPr>
            <p:nvPr/>
          </p:nvSpPr>
          <p:spPr bwMode="auto">
            <a:xfrm>
              <a:off x="4824516" y="345855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3" name="Rectangle 45">
              <a:extLst>
                <a:ext uri="{FF2B5EF4-FFF2-40B4-BE49-F238E27FC236}">
                  <a16:creationId xmlns:a16="http://schemas.microsoft.com/office/drawing/2014/main" xmlns="" id="{F5DEFCF9-7A25-40FF-9CE2-8BE8591E76A5}"/>
                </a:ext>
              </a:extLst>
            </p:cNvPr>
            <p:cNvSpPr>
              <a:spLocks noChangeArrowheads="1"/>
            </p:cNvSpPr>
            <p:nvPr/>
          </p:nvSpPr>
          <p:spPr bwMode="auto">
            <a:xfrm>
              <a:off x="4346189" y="3353743"/>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4" name="Rectangle 46">
              <a:extLst>
                <a:ext uri="{FF2B5EF4-FFF2-40B4-BE49-F238E27FC236}">
                  <a16:creationId xmlns:a16="http://schemas.microsoft.com/office/drawing/2014/main" xmlns="" id="{068A53F8-DF00-4931-8BD4-88B0C2489ED7}"/>
                </a:ext>
              </a:extLst>
            </p:cNvPr>
            <p:cNvSpPr>
              <a:spLocks noChangeArrowheads="1"/>
            </p:cNvSpPr>
            <p:nvPr/>
          </p:nvSpPr>
          <p:spPr bwMode="auto">
            <a:xfrm>
              <a:off x="4325049" y="323912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5" name="Rectangle 47">
              <a:extLst>
                <a:ext uri="{FF2B5EF4-FFF2-40B4-BE49-F238E27FC236}">
                  <a16:creationId xmlns:a16="http://schemas.microsoft.com/office/drawing/2014/main" xmlns="" id="{EEE8AE53-A4C4-4EEE-89B6-9DC1A26220C0}"/>
                </a:ext>
              </a:extLst>
            </p:cNvPr>
            <p:cNvSpPr>
              <a:spLocks noChangeArrowheads="1"/>
            </p:cNvSpPr>
            <p:nvPr/>
          </p:nvSpPr>
          <p:spPr bwMode="auto">
            <a:xfrm>
              <a:off x="3950913" y="3122302"/>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6" name="Rectangle 48">
              <a:extLst>
                <a:ext uri="{FF2B5EF4-FFF2-40B4-BE49-F238E27FC236}">
                  <a16:creationId xmlns:a16="http://schemas.microsoft.com/office/drawing/2014/main" xmlns="" id="{3219C6D3-DA41-4626-B2E8-03FDDE386970}"/>
                </a:ext>
              </a:extLst>
            </p:cNvPr>
            <p:cNvSpPr>
              <a:spLocks noChangeArrowheads="1"/>
            </p:cNvSpPr>
            <p:nvPr/>
          </p:nvSpPr>
          <p:spPr bwMode="auto">
            <a:xfrm>
              <a:off x="3820504" y="3003905"/>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7" name="Rectangle 49">
              <a:extLst>
                <a:ext uri="{FF2B5EF4-FFF2-40B4-BE49-F238E27FC236}">
                  <a16:creationId xmlns:a16="http://schemas.microsoft.com/office/drawing/2014/main" xmlns="" id="{7B206581-FF87-4665-885D-AB1EA88EA6B9}"/>
                </a:ext>
              </a:extLst>
            </p:cNvPr>
            <p:cNvSpPr>
              <a:spLocks noChangeArrowheads="1"/>
            </p:cNvSpPr>
            <p:nvPr/>
          </p:nvSpPr>
          <p:spPr bwMode="auto">
            <a:xfrm>
              <a:off x="3741572"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8" name="Rectangle 50">
              <a:extLst>
                <a:ext uri="{FF2B5EF4-FFF2-40B4-BE49-F238E27FC236}">
                  <a16:creationId xmlns:a16="http://schemas.microsoft.com/office/drawing/2014/main" xmlns="" id="{51DDCC2A-5F19-449A-A83A-43786168A8AD}"/>
                </a:ext>
              </a:extLst>
            </p:cNvPr>
            <p:cNvSpPr>
              <a:spLocks noChangeArrowheads="1"/>
            </p:cNvSpPr>
            <p:nvPr/>
          </p:nvSpPr>
          <p:spPr bwMode="auto">
            <a:xfrm>
              <a:off x="3665797"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89" name="Rectangle 51">
              <a:extLst>
                <a:ext uri="{FF2B5EF4-FFF2-40B4-BE49-F238E27FC236}">
                  <a16:creationId xmlns:a16="http://schemas.microsoft.com/office/drawing/2014/main" xmlns="" id="{185E494A-E164-4DBA-9465-3453541D6EF1}"/>
                </a:ext>
              </a:extLst>
            </p:cNvPr>
            <p:cNvSpPr>
              <a:spLocks noChangeArrowheads="1"/>
            </p:cNvSpPr>
            <p:nvPr/>
          </p:nvSpPr>
          <p:spPr bwMode="auto">
            <a:xfrm>
              <a:off x="3606907"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0" name="Rectangle 52">
              <a:extLst>
                <a:ext uri="{FF2B5EF4-FFF2-40B4-BE49-F238E27FC236}">
                  <a16:creationId xmlns:a16="http://schemas.microsoft.com/office/drawing/2014/main" xmlns="" id="{9B12C7DE-835E-4AAC-84FE-7550BC8C68AA}"/>
                </a:ext>
              </a:extLst>
            </p:cNvPr>
            <p:cNvSpPr>
              <a:spLocks noChangeArrowheads="1"/>
            </p:cNvSpPr>
            <p:nvPr/>
          </p:nvSpPr>
          <p:spPr bwMode="auto">
            <a:xfrm>
              <a:off x="3171684"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1" name="Rectangle 53">
              <a:extLst>
                <a:ext uri="{FF2B5EF4-FFF2-40B4-BE49-F238E27FC236}">
                  <a16:creationId xmlns:a16="http://schemas.microsoft.com/office/drawing/2014/main" xmlns="" id="{ABB191AC-24B3-42BA-BBDD-F5F6BFE828CE}"/>
                </a:ext>
              </a:extLst>
            </p:cNvPr>
            <p:cNvSpPr>
              <a:spLocks noChangeArrowheads="1"/>
            </p:cNvSpPr>
            <p:nvPr/>
          </p:nvSpPr>
          <p:spPr bwMode="auto">
            <a:xfrm>
              <a:off x="2920681" y="2893400"/>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2" name="Rectangle 54">
              <a:extLst>
                <a:ext uri="{FF2B5EF4-FFF2-40B4-BE49-F238E27FC236}">
                  <a16:creationId xmlns:a16="http://schemas.microsoft.com/office/drawing/2014/main" xmlns="" id="{A2B92F7E-593D-42F7-BCD5-98BF0564A4F5}"/>
                </a:ext>
              </a:extLst>
            </p:cNvPr>
            <p:cNvSpPr>
              <a:spLocks noChangeArrowheads="1"/>
            </p:cNvSpPr>
            <p:nvPr/>
          </p:nvSpPr>
          <p:spPr bwMode="auto">
            <a:xfrm>
              <a:off x="2860693" y="263244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3" name="Rectangle 55">
              <a:extLst>
                <a:ext uri="{FF2B5EF4-FFF2-40B4-BE49-F238E27FC236}">
                  <a16:creationId xmlns:a16="http://schemas.microsoft.com/office/drawing/2014/main" xmlns="" id="{5C12F527-8147-4BD2-B32A-D093758E5292}"/>
                </a:ext>
              </a:extLst>
            </p:cNvPr>
            <p:cNvSpPr>
              <a:spLocks noChangeArrowheads="1"/>
            </p:cNvSpPr>
            <p:nvPr/>
          </p:nvSpPr>
          <p:spPr bwMode="auto">
            <a:xfrm>
              <a:off x="2794390" y="263244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4" name="Rectangle 56">
              <a:extLst>
                <a:ext uri="{FF2B5EF4-FFF2-40B4-BE49-F238E27FC236}">
                  <a16:creationId xmlns:a16="http://schemas.microsoft.com/office/drawing/2014/main" xmlns="" id="{59F01F6B-A073-44B0-BEFE-82B2EEB10F46}"/>
                </a:ext>
              </a:extLst>
            </p:cNvPr>
            <p:cNvSpPr>
              <a:spLocks noChangeArrowheads="1"/>
            </p:cNvSpPr>
            <p:nvPr/>
          </p:nvSpPr>
          <p:spPr bwMode="auto">
            <a:xfrm>
              <a:off x="2496028" y="263244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5" name="Rectangle 57">
              <a:extLst>
                <a:ext uri="{FF2B5EF4-FFF2-40B4-BE49-F238E27FC236}">
                  <a16:creationId xmlns:a16="http://schemas.microsoft.com/office/drawing/2014/main" xmlns="" id="{EE2037C8-6C47-415F-BD26-8962EA330E7D}"/>
                </a:ext>
              </a:extLst>
            </p:cNvPr>
            <p:cNvSpPr>
              <a:spLocks noChangeArrowheads="1"/>
            </p:cNvSpPr>
            <p:nvPr/>
          </p:nvSpPr>
          <p:spPr bwMode="auto">
            <a:xfrm>
              <a:off x="2432882" y="255083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6" name="Rectangle 58">
              <a:extLst>
                <a:ext uri="{FF2B5EF4-FFF2-40B4-BE49-F238E27FC236}">
                  <a16:creationId xmlns:a16="http://schemas.microsoft.com/office/drawing/2014/main" xmlns="" id="{F15B24F3-865D-4789-96E2-1717EEA45E74}"/>
                </a:ext>
              </a:extLst>
            </p:cNvPr>
            <p:cNvSpPr>
              <a:spLocks noChangeArrowheads="1"/>
            </p:cNvSpPr>
            <p:nvPr/>
          </p:nvSpPr>
          <p:spPr bwMode="auto">
            <a:xfrm>
              <a:off x="2242347" y="247190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7" name="Rectangle 59">
              <a:extLst>
                <a:ext uri="{FF2B5EF4-FFF2-40B4-BE49-F238E27FC236}">
                  <a16:creationId xmlns:a16="http://schemas.microsoft.com/office/drawing/2014/main" xmlns="" id="{7F725F52-92A1-49E1-9C13-DCD6154DE7B5}"/>
                </a:ext>
              </a:extLst>
            </p:cNvPr>
            <p:cNvSpPr>
              <a:spLocks noChangeArrowheads="1"/>
            </p:cNvSpPr>
            <p:nvPr/>
          </p:nvSpPr>
          <p:spPr bwMode="auto">
            <a:xfrm>
              <a:off x="2137677" y="238350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8" name="Rectangle 60">
              <a:extLst>
                <a:ext uri="{FF2B5EF4-FFF2-40B4-BE49-F238E27FC236}">
                  <a16:creationId xmlns:a16="http://schemas.microsoft.com/office/drawing/2014/main" xmlns="" id="{4C49D66F-1C24-4713-9DF0-F8ECA01FFBF4}"/>
                </a:ext>
              </a:extLst>
            </p:cNvPr>
            <p:cNvSpPr>
              <a:spLocks noChangeArrowheads="1"/>
            </p:cNvSpPr>
            <p:nvPr/>
          </p:nvSpPr>
          <p:spPr bwMode="auto">
            <a:xfrm>
              <a:off x="2172407" y="238350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99" name="Rectangle 61">
              <a:extLst>
                <a:ext uri="{FF2B5EF4-FFF2-40B4-BE49-F238E27FC236}">
                  <a16:creationId xmlns:a16="http://schemas.microsoft.com/office/drawing/2014/main" xmlns="" id="{DD5286C7-2FCD-4E36-8E5F-4BFE213841BC}"/>
                </a:ext>
              </a:extLst>
            </p:cNvPr>
            <p:cNvSpPr>
              <a:spLocks noChangeArrowheads="1"/>
            </p:cNvSpPr>
            <p:nvPr/>
          </p:nvSpPr>
          <p:spPr bwMode="auto">
            <a:xfrm>
              <a:off x="2203980" y="2383501"/>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100" name="Rectangle 62">
              <a:extLst>
                <a:ext uri="{FF2B5EF4-FFF2-40B4-BE49-F238E27FC236}">
                  <a16:creationId xmlns:a16="http://schemas.microsoft.com/office/drawing/2014/main" xmlns="" id="{DCF1168A-2CD3-4E6C-9E65-1161220A1FCF}"/>
                </a:ext>
              </a:extLst>
            </p:cNvPr>
            <p:cNvSpPr>
              <a:spLocks noChangeArrowheads="1"/>
            </p:cNvSpPr>
            <p:nvPr/>
          </p:nvSpPr>
          <p:spPr bwMode="auto">
            <a:xfrm>
              <a:off x="1853523" y="230772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101" name="Rectangle 63">
              <a:extLst>
                <a:ext uri="{FF2B5EF4-FFF2-40B4-BE49-F238E27FC236}">
                  <a16:creationId xmlns:a16="http://schemas.microsoft.com/office/drawing/2014/main" xmlns="" id="{5A1C7ED7-2B6E-4C41-8296-C8E9F3D8E802}"/>
                </a:ext>
              </a:extLst>
            </p:cNvPr>
            <p:cNvSpPr>
              <a:spLocks noChangeArrowheads="1"/>
            </p:cNvSpPr>
            <p:nvPr/>
          </p:nvSpPr>
          <p:spPr bwMode="auto">
            <a:xfrm>
              <a:off x="1796692" y="2236207"/>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102" name="Rectangle 64">
              <a:extLst>
                <a:ext uri="{FF2B5EF4-FFF2-40B4-BE49-F238E27FC236}">
                  <a16:creationId xmlns:a16="http://schemas.microsoft.com/office/drawing/2014/main" xmlns="" id="{294C297E-6E77-4B3F-A91B-9028AA9D7BDB}"/>
                </a:ext>
              </a:extLst>
            </p:cNvPr>
            <p:cNvSpPr>
              <a:spLocks noChangeArrowheads="1"/>
            </p:cNvSpPr>
            <p:nvPr/>
          </p:nvSpPr>
          <p:spPr bwMode="auto">
            <a:xfrm>
              <a:off x="1694081" y="21577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103" name="Rectangle 65">
              <a:extLst>
                <a:ext uri="{FF2B5EF4-FFF2-40B4-BE49-F238E27FC236}">
                  <a16:creationId xmlns:a16="http://schemas.microsoft.com/office/drawing/2014/main" xmlns="" id="{9F7EB1C7-2AFA-45E0-A8D8-59F9C69608B9}"/>
                </a:ext>
              </a:extLst>
            </p:cNvPr>
            <p:cNvSpPr>
              <a:spLocks noChangeArrowheads="1"/>
            </p:cNvSpPr>
            <p:nvPr/>
          </p:nvSpPr>
          <p:spPr bwMode="auto">
            <a:xfrm>
              <a:off x="1630935" y="208829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104" name="Rectangle 66">
              <a:extLst>
                <a:ext uri="{FF2B5EF4-FFF2-40B4-BE49-F238E27FC236}">
                  <a16:creationId xmlns:a16="http://schemas.microsoft.com/office/drawing/2014/main" xmlns="" id="{45D41955-AB6F-4810-BC62-8A79C050E943}"/>
                </a:ext>
              </a:extLst>
            </p:cNvPr>
            <p:cNvSpPr>
              <a:spLocks noChangeArrowheads="1"/>
            </p:cNvSpPr>
            <p:nvPr/>
          </p:nvSpPr>
          <p:spPr bwMode="auto">
            <a:xfrm>
              <a:off x="1529903" y="2009364"/>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sp>
          <p:nvSpPr>
            <p:cNvPr id="105" name="Rectangle 67">
              <a:extLst>
                <a:ext uri="{FF2B5EF4-FFF2-40B4-BE49-F238E27FC236}">
                  <a16:creationId xmlns:a16="http://schemas.microsoft.com/office/drawing/2014/main" xmlns="" id="{1909637C-A3AE-49DE-A855-0540FF7C633C}"/>
                </a:ext>
              </a:extLst>
            </p:cNvPr>
            <p:cNvSpPr>
              <a:spLocks noChangeArrowheads="1"/>
            </p:cNvSpPr>
            <p:nvPr/>
          </p:nvSpPr>
          <p:spPr bwMode="auto">
            <a:xfrm>
              <a:off x="5567436" y="4078956"/>
              <a:ext cx="61200" cy="61200"/>
            </a:xfrm>
            <a:prstGeom prst="rect">
              <a:avLst/>
            </a:prstGeom>
            <a:solidFill>
              <a:srgbClr val="B60D27"/>
            </a:solidFill>
            <a:ln>
              <a:solidFill>
                <a:schemeClr val="accent3"/>
              </a:solid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483789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O-003: </a:t>
            </a:r>
            <a:r>
              <a:rPr lang="en-US" dirty="0"/>
              <a:t>PEGPH20 improves PFS in patients with metastatic pancreatic ductal adenocarcinoma: A randomized phase 2 study in combination with nab-paclitaxel/gemcitabine </a:t>
            </a:r>
            <a:r>
              <a:rPr lang="en-GB" dirty="0"/>
              <a:t>– Sunil H,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Key results (cont.)</a:t>
            </a:r>
            <a:endParaRPr lang="en-GB" b="1" dirty="0"/>
          </a:p>
        </p:txBody>
      </p:sp>
      <p:sp>
        <p:nvSpPr>
          <p:cNvPr id="6" name="Text Placeholder 3"/>
          <p:cNvSpPr>
            <a:spLocks noGrp="1"/>
          </p:cNvSpPr>
          <p:nvPr>
            <p:ph type="body" sz="quarter" idx="10"/>
          </p:nvPr>
        </p:nvSpPr>
        <p:spPr/>
        <p:txBody>
          <a:bodyPr/>
          <a:lstStyle/>
          <a:p>
            <a:r>
              <a:rPr lang="en-GB" dirty="0" smtClean="0"/>
              <a:t>*TE rates for all stage 2 patients are 12/86 (14%) in PAG arm and 4/39 (10%) in AG arm</a:t>
            </a:r>
            <a:endParaRPr lang="en-GB" dirty="0"/>
          </a:p>
        </p:txBody>
      </p:sp>
      <p:sp>
        <p:nvSpPr>
          <p:cNvPr id="5" name="Text Placeholder 4"/>
          <p:cNvSpPr>
            <a:spLocks noGrp="1"/>
          </p:cNvSpPr>
          <p:nvPr>
            <p:ph type="body" sz="quarter" idx="11"/>
          </p:nvPr>
        </p:nvSpPr>
        <p:spPr/>
        <p:txBody>
          <a:bodyPr/>
          <a:lstStyle/>
          <a:p>
            <a:r>
              <a:rPr lang="en-GB" dirty="0"/>
              <a:t>Sunil H, et al. Ann </a:t>
            </a:r>
            <a:r>
              <a:rPr lang="en-GB" dirty="0" err="1"/>
              <a:t>Oncol</a:t>
            </a:r>
            <a:r>
              <a:rPr lang="en-GB" dirty="0"/>
              <a:t> 2017; 28 (</a:t>
            </a:r>
            <a:r>
              <a:rPr lang="en-GB" dirty="0" err="1"/>
              <a:t>suppl</a:t>
            </a:r>
            <a:r>
              <a:rPr lang="en-GB" dirty="0"/>
              <a:t> 3): </a:t>
            </a:r>
            <a:r>
              <a:rPr lang="en-GB" dirty="0" err="1"/>
              <a:t>abstr</a:t>
            </a:r>
            <a:r>
              <a:rPr lang="en-GB" dirty="0"/>
              <a:t> O-003</a:t>
            </a:r>
          </a:p>
        </p:txBody>
      </p:sp>
      <p:graphicFrame>
        <p:nvGraphicFramePr>
          <p:cNvPr id="7" name="Group 88"/>
          <p:cNvGraphicFramePr>
            <a:graphicFrameLocks noGrp="1"/>
          </p:cNvGraphicFramePr>
          <p:nvPr>
            <p:extLst>
              <p:ext uri="{D42A27DB-BD31-4B8C-83A1-F6EECF244321}">
                <p14:modId xmlns:p14="http://schemas.microsoft.com/office/powerpoint/2010/main" xmlns="" val="1868387245"/>
              </p:ext>
            </p:extLst>
          </p:nvPr>
        </p:nvGraphicFramePr>
        <p:xfrm>
          <a:off x="369888" y="1752600"/>
          <a:ext cx="8408988" cy="2716213"/>
        </p:xfrm>
        <a:graphic>
          <a:graphicData uri="http://schemas.openxmlformats.org/drawingml/2006/table">
            <a:tbl>
              <a:tblPr firstRow="1" bandRow="1">
                <a:tableStyleId>{69012ECD-51FC-41F1-AA8D-1B2483CD663E}</a:tableStyleId>
              </a:tblPr>
              <a:tblGrid>
                <a:gridCol w="1622787">
                  <a:extLst>
                    <a:ext uri="{9D8B030D-6E8A-4147-A177-3AD203B41FA5}">
                      <a16:colId xmlns:a16="http://schemas.microsoft.com/office/drawing/2014/main" xmlns="" val="20000"/>
                    </a:ext>
                  </a:extLst>
                </a:gridCol>
                <a:gridCol w="2262067">
                  <a:extLst>
                    <a:ext uri="{9D8B030D-6E8A-4147-A177-3AD203B41FA5}">
                      <a16:colId xmlns:a16="http://schemas.microsoft.com/office/drawing/2014/main" xmlns="" val="20001"/>
                    </a:ext>
                  </a:extLst>
                </a:gridCol>
                <a:gridCol w="2262067">
                  <a:extLst>
                    <a:ext uri="{9D8B030D-6E8A-4147-A177-3AD203B41FA5}">
                      <a16:colId xmlns:a16="http://schemas.microsoft.com/office/drawing/2014/main" xmlns="" val="20002"/>
                    </a:ext>
                  </a:extLst>
                </a:gridCol>
                <a:gridCol w="2262067">
                  <a:extLst>
                    <a:ext uri="{9D8B030D-6E8A-4147-A177-3AD203B41FA5}">
                      <a16:colId xmlns:a16="http://schemas.microsoft.com/office/drawing/2014/main" xmlns="" val="20003"/>
                    </a:ext>
                  </a:extLst>
                </a:gridCol>
              </a:tblGrid>
              <a:tr h="5429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latin typeface="+mn-lt"/>
                        </a:rPr>
                        <a:t>Enoxaparin prophylaxis dose</a:t>
                      </a:r>
                      <a:endParaRPr kumimoji="0" lang="en-GB" sz="16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latin typeface="+mn-lt"/>
                        </a:rPr>
                        <a:t>TE rate, n/N (%)</a:t>
                      </a:r>
                      <a:endParaRPr kumimoji="0" lang="en-GB" sz="16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54292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Arial" charset="0"/>
                        </a:rPr>
                        <a:t>PAG</a:t>
                      </a:r>
                      <a:endParaRPr kumimoji="0" lang="en-GB" sz="16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mn-lt"/>
                          <a:cs typeface="Arial" charset="0"/>
                        </a:rPr>
                        <a:t>AG</a:t>
                      </a:r>
                      <a:endParaRPr kumimoji="0" lang="en-GB" sz="16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latin typeface="+mn-lt"/>
                        </a:rPr>
                        <a:t>Stage 1</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latin typeface="+mn-lt"/>
                        </a:rPr>
                        <a:t>NA</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latin typeface="+mn-lt"/>
                        </a:rPr>
                        <a:t>32/74 (43)</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Arial" charset="0"/>
                        </a:rPr>
                        <a:t>15/61 (25)</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5429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latin typeface="+mn-lt"/>
                        </a:rPr>
                        <a:t>Stage 2*</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Arial" charset="0"/>
                        </a:rPr>
                        <a:t>40 mg/day</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Arial" charset="0"/>
                        </a:rPr>
                        <a:t>5/18 (28)</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Arial" charset="0"/>
                        </a:rPr>
                        <a:t>2/7 (29)</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54292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Arial" charset="0"/>
                        </a:rPr>
                        <a:t>1 mg/kg/day</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Arial" charset="0"/>
                        </a:rPr>
                        <a:t>7/68 (10)</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mn-lt"/>
                          <a:cs typeface="Arial" charset="0"/>
                        </a:rPr>
                        <a:t>2/32 (6)</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
        <p:nvSpPr>
          <p:cNvPr id="8" name="Content Placeholder 2"/>
          <p:cNvSpPr txBox="1">
            <a:spLocks/>
          </p:cNvSpPr>
          <p:nvPr/>
        </p:nvSpPr>
        <p:spPr bwMode="auto">
          <a:xfrm>
            <a:off x="311550" y="4796062"/>
            <a:ext cx="8413751" cy="823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285750" indent="-285750">
              <a:buFont typeface="Arial" panose="020B0604020202020204" pitchFamily="34" charset="0"/>
              <a:buChar char="•"/>
            </a:pPr>
            <a:r>
              <a:rPr lang="en-GB" dirty="0" smtClean="0"/>
              <a:t>No difference in TE event rate observed by tumour HA level</a:t>
            </a:r>
          </a:p>
          <a:p>
            <a:pPr marL="285750" indent="-285750">
              <a:buFont typeface="Arial" panose="020B0604020202020204" pitchFamily="34" charset="0"/>
              <a:buChar char="•"/>
            </a:pPr>
            <a:r>
              <a:rPr lang="en-GB" dirty="0" smtClean="0"/>
              <a:t>No difference in bleeding events by treatment arm</a:t>
            </a:r>
            <a:endParaRPr lang="en-GB" dirty="0"/>
          </a:p>
        </p:txBody>
      </p:sp>
    </p:spTree>
    <p:extLst>
      <p:ext uri="{BB962C8B-B14F-4D97-AF65-F5344CB8AC3E}">
        <p14:creationId xmlns:p14="http://schemas.microsoft.com/office/powerpoint/2010/main" xmlns="" val="1521538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O-003: </a:t>
            </a:r>
            <a:r>
              <a:rPr lang="en-US" dirty="0"/>
              <a:t>PEGPH20 improves PFS in patients with metastatic pancreatic ductal adenocarcinoma: A randomized phase 2 study in combination with nab-paclitaxel/gemcitabine </a:t>
            </a:r>
            <a:r>
              <a:rPr lang="en-GB" dirty="0"/>
              <a:t>– Sunil H, et al</a:t>
            </a:r>
          </a:p>
        </p:txBody>
      </p:sp>
      <p:sp>
        <p:nvSpPr>
          <p:cNvPr id="3" name="Content Placeholder 2"/>
          <p:cNvSpPr>
            <a:spLocks noGrp="1"/>
          </p:cNvSpPr>
          <p:nvPr>
            <p:ph idx="1"/>
          </p:nvPr>
        </p:nvSpPr>
        <p:spPr/>
        <p:txBody>
          <a:bodyPr/>
          <a:lstStyle/>
          <a:p>
            <a:pPr marL="0" indent="0">
              <a:buNone/>
            </a:pPr>
            <a:r>
              <a:rPr lang="en-GB" b="1" dirty="0"/>
              <a:t>Conclusions</a:t>
            </a:r>
          </a:p>
          <a:p>
            <a:r>
              <a:rPr lang="en-GB" b="1" dirty="0" smtClean="0"/>
              <a:t>Addition of PEGPH20 </a:t>
            </a:r>
            <a:r>
              <a:rPr lang="en-GB" b="1" dirty="0"/>
              <a:t>improved </a:t>
            </a:r>
            <a:r>
              <a:rPr lang="en-GB" b="1" dirty="0" smtClean="0"/>
              <a:t>PFS over nab-paclitaxel + gemcitabine alone</a:t>
            </a:r>
          </a:p>
          <a:p>
            <a:r>
              <a:rPr lang="en-GB" b="1" dirty="0" smtClean="0"/>
              <a:t>Greatest improvement in PFS was observed in patients with high HA</a:t>
            </a:r>
          </a:p>
          <a:p>
            <a:r>
              <a:rPr lang="en-GB" b="1" dirty="0" smtClean="0"/>
              <a:t>Protocol amendment in stage 2 to include screening for TE risk and </a:t>
            </a:r>
            <a:r>
              <a:rPr lang="en-GB" b="1" dirty="0" err="1" smtClean="0"/>
              <a:t>thromboprophylaxis</a:t>
            </a:r>
            <a:r>
              <a:rPr lang="en-GB" b="1" dirty="0" smtClean="0"/>
              <a:t> with enoxaparin eliminated the difference in TE rate between treatments</a:t>
            </a:r>
          </a:p>
          <a:p>
            <a:r>
              <a:rPr lang="en-GB" b="1" dirty="0" smtClean="0"/>
              <a:t>HA may be a predictive biomarker to select patients for treatment with PEGPH20</a:t>
            </a:r>
          </a:p>
          <a:p>
            <a:r>
              <a:rPr lang="en-GB" b="1" dirty="0" smtClean="0"/>
              <a:t>This is being investigated in an </a:t>
            </a:r>
            <a:r>
              <a:rPr lang="en-GB" b="1" dirty="0" err="1" smtClean="0"/>
              <a:t>ongoing</a:t>
            </a:r>
            <a:r>
              <a:rPr lang="en-GB" b="1" dirty="0" smtClean="0"/>
              <a:t> phase 3 study HALO-301</a:t>
            </a:r>
          </a:p>
          <a:p>
            <a:pPr marL="0" indent="0">
              <a:buNone/>
            </a:pPr>
            <a:endParaRPr lang="en-GB" dirty="0"/>
          </a:p>
        </p:txBody>
      </p:sp>
      <p:sp>
        <p:nvSpPr>
          <p:cNvPr id="25" name="Text Placeholder 24"/>
          <p:cNvSpPr>
            <a:spLocks noGrp="1"/>
          </p:cNvSpPr>
          <p:nvPr>
            <p:ph type="body" sz="quarter" idx="11"/>
          </p:nvPr>
        </p:nvSpPr>
        <p:spPr/>
        <p:txBody>
          <a:bodyPr/>
          <a:lstStyle/>
          <a:p>
            <a:r>
              <a:rPr lang="en-GB" dirty="0"/>
              <a:t>Sunil H, et al. Ann </a:t>
            </a:r>
            <a:r>
              <a:rPr lang="en-GB" dirty="0" err="1"/>
              <a:t>Oncol</a:t>
            </a:r>
            <a:r>
              <a:rPr lang="en-GB" dirty="0"/>
              <a:t> 2017; 28 (</a:t>
            </a:r>
            <a:r>
              <a:rPr lang="en-GB" dirty="0" err="1"/>
              <a:t>suppl</a:t>
            </a:r>
            <a:r>
              <a:rPr lang="en-GB" dirty="0"/>
              <a:t> 3): </a:t>
            </a:r>
            <a:r>
              <a:rPr lang="en-GB" dirty="0" err="1"/>
              <a:t>abstr</a:t>
            </a:r>
            <a:r>
              <a:rPr lang="en-GB" dirty="0"/>
              <a:t> O-003</a:t>
            </a:r>
          </a:p>
        </p:txBody>
      </p:sp>
    </p:spTree>
    <p:extLst>
      <p:ext uri="{BB962C8B-B14F-4D97-AF65-F5344CB8AC3E}">
        <p14:creationId xmlns:p14="http://schemas.microsoft.com/office/powerpoint/2010/main" xmlns="" val="4924940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O-028: </a:t>
            </a:r>
            <a:r>
              <a:rPr lang="en-US" dirty="0"/>
              <a:t>Tumor </a:t>
            </a:r>
            <a:r>
              <a:rPr lang="en-US" dirty="0" err="1" smtClean="0"/>
              <a:t>hyaluronan</a:t>
            </a:r>
            <a:r>
              <a:rPr lang="en-US" dirty="0" smtClean="0"/>
              <a:t> may predict benefit </a:t>
            </a:r>
            <a:r>
              <a:rPr lang="en-US" dirty="0"/>
              <a:t>from PEGPH20 </a:t>
            </a:r>
            <a:r>
              <a:rPr lang="en-US" dirty="0" smtClean="0"/>
              <a:t>when added </a:t>
            </a:r>
            <a:r>
              <a:rPr lang="en-US" dirty="0"/>
              <a:t>to nab </a:t>
            </a:r>
            <a:r>
              <a:rPr lang="en-US" dirty="0" smtClean="0"/>
              <a:t>paclitaxel/gemcitabine </a:t>
            </a:r>
            <a:r>
              <a:rPr lang="en-US" dirty="0"/>
              <a:t>in </a:t>
            </a:r>
            <a:r>
              <a:rPr lang="en-US" dirty="0" smtClean="0"/>
              <a:t>patients </a:t>
            </a:r>
            <a:r>
              <a:rPr lang="en-US" dirty="0"/>
              <a:t>with </a:t>
            </a:r>
            <a:r>
              <a:rPr lang="en-US" dirty="0" smtClean="0"/>
              <a:t>previously untreated metastatic pancreatic ductal adenocarcinoma </a:t>
            </a:r>
            <a:r>
              <a:rPr lang="en-US" dirty="0"/>
              <a:t>(</a:t>
            </a:r>
            <a:r>
              <a:rPr lang="en-US" dirty="0" err="1"/>
              <a:t>mPDA</a:t>
            </a:r>
            <a:r>
              <a:rPr lang="en-US" dirty="0"/>
              <a:t>) </a:t>
            </a:r>
            <a:r>
              <a:rPr lang="en-GB" dirty="0"/>
              <a:t>– </a:t>
            </a:r>
            <a:r>
              <a:rPr lang="en-GB" dirty="0" err="1" smtClean="0"/>
              <a:t>Hendifar</a:t>
            </a:r>
            <a:r>
              <a:rPr lang="en-GB" dirty="0" smtClean="0"/>
              <a:t> A</a:t>
            </a:r>
            <a:r>
              <a:rPr lang="en-GB" dirty="0"/>
              <a:t>, et al</a:t>
            </a:r>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a:t>
            </a:r>
            <a:r>
              <a:rPr lang="en-US" dirty="0" smtClean="0"/>
              <a:t>evaluate </a:t>
            </a:r>
            <a:r>
              <a:rPr lang="en-US" dirty="0"/>
              <a:t>the efficacy and rate of </a:t>
            </a:r>
            <a:r>
              <a:rPr lang="en-US" dirty="0" smtClean="0"/>
              <a:t>TE events </a:t>
            </a:r>
            <a:r>
              <a:rPr lang="en-US" dirty="0"/>
              <a:t>in patients with untreated metastatic </a:t>
            </a:r>
            <a:r>
              <a:rPr lang="en-US" dirty="0" smtClean="0"/>
              <a:t>PDAC </a:t>
            </a:r>
            <a:r>
              <a:rPr lang="en-US" dirty="0"/>
              <a:t>treated with PAG or </a:t>
            </a:r>
            <a:r>
              <a:rPr lang="en-US" dirty="0" smtClean="0"/>
              <a:t>AG (analysis of stage 2 only)</a:t>
            </a:r>
            <a:endParaRPr lang="en-US" dirty="0"/>
          </a:p>
          <a:p>
            <a:endParaRPr lang="en-GB" dirty="0"/>
          </a:p>
        </p:txBody>
      </p:sp>
      <p:sp>
        <p:nvSpPr>
          <p:cNvPr id="4" name="Text Placeholder 3"/>
          <p:cNvSpPr>
            <a:spLocks noGrp="1"/>
          </p:cNvSpPr>
          <p:nvPr>
            <p:ph type="body" sz="quarter" idx="10"/>
          </p:nvPr>
        </p:nvSpPr>
        <p:spPr/>
        <p:txBody>
          <a:bodyPr/>
          <a:lstStyle/>
          <a:p>
            <a:r>
              <a:rPr lang="en-GB" dirty="0"/>
              <a:t>*1:1 in </a:t>
            </a:r>
            <a:r>
              <a:rPr lang="en-GB" dirty="0" smtClean="0"/>
              <a:t>stage </a:t>
            </a:r>
            <a:r>
              <a:rPr lang="en-GB" dirty="0"/>
              <a:t>1; 2:1 in </a:t>
            </a:r>
            <a:r>
              <a:rPr lang="en-GB" dirty="0" smtClean="0"/>
              <a:t>stage </a:t>
            </a:r>
            <a:r>
              <a:rPr lang="en-GB" dirty="0"/>
              <a:t>2 where patients at high risk of </a:t>
            </a:r>
            <a:r>
              <a:rPr lang="en-GB" dirty="0" smtClean="0"/>
              <a:t>TE events </a:t>
            </a:r>
            <a:r>
              <a:rPr lang="en-GB" dirty="0"/>
              <a:t>had been excluded after the study was on </a:t>
            </a:r>
            <a:r>
              <a:rPr lang="en-GB" dirty="0" smtClean="0"/>
              <a:t>hold</a:t>
            </a:r>
            <a:endParaRPr lang="en-GB" dirty="0"/>
          </a:p>
        </p:txBody>
      </p:sp>
      <p:sp>
        <p:nvSpPr>
          <p:cNvPr id="5" name="Text Placeholder 4"/>
          <p:cNvSpPr>
            <a:spLocks noGrp="1"/>
          </p:cNvSpPr>
          <p:nvPr>
            <p:ph type="body" sz="quarter" idx="11"/>
          </p:nvPr>
        </p:nvSpPr>
        <p:spPr/>
        <p:txBody>
          <a:bodyPr/>
          <a:lstStyle/>
          <a:p>
            <a:r>
              <a:rPr lang="en-GB" dirty="0" err="1" smtClean="0"/>
              <a:t>Hendifar</a:t>
            </a:r>
            <a:r>
              <a:rPr lang="en-GB" dirty="0" smtClean="0"/>
              <a:t> A, </a:t>
            </a:r>
            <a:r>
              <a:rPr lang="en-GB" dirty="0"/>
              <a:t>et al. Ann </a:t>
            </a:r>
            <a:r>
              <a:rPr lang="en-GB" dirty="0" err="1"/>
              <a:t>Oncol</a:t>
            </a:r>
            <a:r>
              <a:rPr lang="en-GB" dirty="0"/>
              <a:t> 2017; 28 (</a:t>
            </a:r>
            <a:r>
              <a:rPr lang="en-GB" dirty="0" err="1"/>
              <a:t>suppl</a:t>
            </a:r>
            <a:r>
              <a:rPr lang="en-GB" dirty="0"/>
              <a:t> 3): </a:t>
            </a:r>
            <a:r>
              <a:rPr lang="en-GB" dirty="0" err="1"/>
              <a:t>abstr</a:t>
            </a:r>
            <a:r>
              <a:rPr lang="en-GB" dirty="0"/>
              <a:t> O-</a:t>
            </a:r>
            <a:r>
              <a:rPr lang="en-GB" dirty="0" smtClean="0"/>
              <a:t>028</a:t>
            </a:r>
            <a:endParaRPr lang="en-GB" dirty="0"/>
          </a:p>
        </p:txBody>
      </p:sp>
      <p:sp>
        <p:nvSpPr>
          <p:cNvPr id="8" name="AutoShape 9"/>
          <p:cNvSpPr>
            <a:spLocks noChangeArrowheads="1"/>
          </p:cNvSpPr>
          <p:nvPr/>
        </p:nvSpPr>
        <p:spPr bwMode="auto">
          <a:xfrm>
            <a:off x="365124" y="2894748"/>
            <a:ext cx="3319690"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sz="1600" dirty="0" smtClean="0">
                <a:solidFill>
                  <a:schemeClr val="tx2"/>
                </a:solidFill>
              </a:rPr>
              <a:t>Stage IV PDAC</a:t>
            </a:r>
          </a:p>
          <a:p>
            <a:pPr marL="228600" indent="-228600" defTabSz="892175" eaLnBrk="0" hangingPunct="0">
              <a:spcAft>
                <a:spcPct val="30000"/>
              </a:spcAft>
              <a:buFont typeface="Arial" pitchFamily="34" charset="0"/>
              <a:buChar char="•"/>
            </a:pPr>
            <a:r>
              <a:rPr lang="en-GB" altLang="zh-CN" sz="1600" dirty="0" smtClean="0">
                <a:solidFill>
                  <a:schemeClr val="tx2"/>
                </a:solidFill>
                <a:ea typeface="SimSun" pitchFamily="2" charset="-122"/>
              </a:rPr>
              <a:t>KPS 70–100</a:t>
            </a:r>
          </a:p>
          <a:p>
            <a:pPr defTabSz="892175" eaLnBrk="0" hangingPunct="0">
              <a:spcAft>
                <a:spcPct val="30000"/>
              </a:spcAft>
            </a:pPr>
            <a:r>
              <a:rPr lang="en-GB" altLang="zh-CN" sz="1600" dirty="0" smtClean="0">
                <a:solidFill>
                  <a:schemeClr val="tx2"/>
                </a:solidFill>
                <a:ea typeface="SimSun" pitchFamily="2" charset="-122"/>
              </a:rPr>
              <a:t>(n=279)</a:t>
            </a:r>
            <a:endParaRPr lang="en-GB" altLang="zh-CN" sz="1600" dirty="0">
              <a:solidFill>
                <a:schemeClr val="tx2"/>
              </a:solidFill>
              <a:ea typeface="SimSun" pitchFamily="2" charset="-122"/>
            </a:endParaRPr>
          </a:p>
        </p:txBody>
      </p:sp>
      <p:sp>
        <p:nvSpPr>
          <p:cNvPr id="9" name="Oval 14"/>
          <p:cNvSpPr>
            <a:spLocks noChangeArrowheads="1"/>
          </p:cNvSpPr>
          <p:nvPr/>
        </p:nvSpPr>
        <p:spPr bwMode="auto">
          <a:xfrm>
            <a:off x="3941537" y="325077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endParaRPr lang="en-GB" altLang="zh-CN" sz="1600" b="1" dirty="0">
              <a:solidFill>
                <a:srgbClr val="043882"/>
              </a:solidFill>
              <a:ea typeface="SimSun" pitchFamily="2" charset="-122"/>
            </a:endParaRPr>
          </a:p>
        </p:txBody>
      </p:sp>
      <p:cxnSp>
        <p:nvCxnSpPr>
          <p:cNvPr id="10" name="AutoShape 15"/>
          <p:cNvCxnSpPr>
            <a:cxnSpLocks noChangeShapeType="1"/>
            <a:stCxn id="9" idx="0"/>
            <a:endCxn id="14" idx="1"/>
          </p:cNvCxnSpPr>
          <p:nvPr/>
        </p:nvCxnSpPr>
        <p:spPr bwMode="auto">
          <a:xfrm rot="5400000" flipH="1" flipV="1">
            <a:off x="4327690" y="2713155"/>
            <a:ext cx="443265" cy="631975"/>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8116435" y="254319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b="1" dirty="0" smtClean="0">
                <a:solidFill>
                  <a:srgbClr val="FFFFFF"/>
                </a:solidFill>
                <a:ea typeface="SimSun" pitchFamily="2" charset="-122"/>
              </a:rPr>
              <a:t>PD</a:t>
            </a:r>
            <a:endParaRPr lang="en-GB" altLang="zh-CN" sz="1600" b="1" dirty="0">
              <a:solidFill>
                <a:srgbClr val="FFFFFF"/>
              </a:solidFill>
              <a:ea typeface="SimSun" pitchFamily="2" charset="-122"/>
            </a:endParaRPr>
          </a:p>
        </p:txBody>
      </p:sp>
      <p:cxnSp>
        <p:nvCxnSpPr>
          <p:cNvPr id="12" name="AutoShape 19"/>
          <p:cNvCxnSpPr>
            <a:cxnSpLocks noChangeShapeType="1"/>
            <a:stCxn id="8" idx="3"/>
            <a:endCxn id="9" idx="2"/>
          </p:cNvCxnSpPr>
          <p:nvPr/>
        </p:nvCxnSpPr>
        <p:spPr bwMode="auto">
          <a:xfrm>
            <a:off x="3684814" y="3542874"/>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p:cNvCxnSpPr>
          <p:nvPr/>
        </p:nvCxnSpPr>
        <p:spPr bwMode="auto">
          <a:xfrm>
            <a:off x="7543800" y="2792826"/>
            <a:ext cx="57263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865310" y="2262217"/>
            <a:ext cx="2678490" cy="109058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b="1" dirty="0" smtClean="0">
                <a:solidFill>
                  <a:srgbClr val="FFFFFF"/>
                </a:solidFill>
                <a:ea typeface="SimSun" pitchFamily="2" charset="-122"/>
              </a:rPr>
              <a:t>PAG</a:t>
            </a:r>
            <a:r>
              <a:rPr lang="en-GB" altLang="zh-CN" sz="1600" dirty="0" smtClean="0">
                <a:solidFill>
                  <a:srgbClr val="FFFFFF"/>
                </a:solidFill>
                <a:ea typeface="SimSun" pitchFamily="2" charset="-122"/>
              </a:rPr>
              <a:t>: PEGPH20 +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nab-paclitaxel + gemcitabine q4w</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(n=166)</a:t>
            </a:r>
            <a:endParaRPr lang="en-GB" altLang="zh-CN" sz="1600" dirty="0">
              <a:solidFill>
                <a:srgbClr val="FFFFFF"/>
              </a:solidFill>
              <a:ea typeface="SimSun" pitchFamily="2" charset="-122"/>
            </a:endParaRPr>
          </a:p>
        </p:txBody>
      </p:sp>
      <p:cxnSp>
        <p:nvCxnSpPr>
          <p:cNvPr id="17" name="AutoShape 16"/>
          <p:cNvCxnSpPr>
            <a:cxnSpLocks noChangeShapeType="1"/>
            <a:stCxn id="9" idx="4"/>
            <a:endCxn id="20" idx="1"/>
          </p:cNvCxnSpPr>
          <p:nvPr/>
        </p:nvCxnSpPr>
        <p:spPr bwMode="auto">
          <a:xfrm rot="16200000" flipH="1">
            <a:off x="4316350" y="3751958"/>
            <a:ext cx="465945" cy="63197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5" y="403659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b="1" dirty="0" smtClean="0">
                <a:solidFill>
                  <a:srgbClr val="FFFFFF"/>
                </a:solidFill>
                <a:ea typeface="SimSun" pitchFamily="2" charset="-122"/>
              </a:rPr>
              <a:t>PD</a:t>
            </a:r>
            <a:endParaRPr lang="en-GB" altLang="zh-CN" sz="1600" b="1" dirty="0">
              <a:solidFill>
                <a:srgbClr val="FFFFFF"/>
              </a:solidFill>
              <a:ea typeface="SimSun" pitchFamily="2" charset="-122"/>
            </a:endParaRPr>
          </a:p>
        </p:txBody>
      </p:sp>
      <p:cxnSp>
        <p:nvCxnSpPr>
          <p:cNvPr id="19" name="AutoShape 20"/>
          <p:cNvCxnSpPr>
            <a:cxnSpLocks noChangeShapeType="1"/>
            <a:stCxn id="20" idx="3"/>
            <a:endCxn id="18" idx="1"/>
          </p:cNvCxnSpPr>
          <p:nvPr/>
        </p:nvCxnSpPr>
        <p:spPr bwMode="auto">
          <a:xfrm flipV="1">
            <a:off x="7542220" y="4300918"/>
            <a:ext cx="574215" cy="1"/>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865310" y="3755627"/>
            <a:ext cx="2676910" cy="109058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b="1" dirty="0" smtClean="0">
                <a:solidFill>
                  <a:srgbClr val="4D4D4D"/>
                </a:solidFill>
                <a:ea typeface="SimSun" pitchFamily="2" charset="-122"/>
              </a:rPr>
              <a:t>AG</a:t>
            </a:r>
            <a:r>
              <a:rPr lang="en-GB" altLang="zh-CN" sz="1600" dirty="0" smtClean="0">
                <a:solidFill>
                  <a:srgbClr val="4D4D4D"/>
                </a:solidFill>
                <a:ea typeface="SimSun" pitchFamily="2" charset="-122"/>
              </a:rPr>
              <a:t>: nab-paclitaxel </a:t>
            </a:r>
            <a:r>
              <a:rPr lang="en-GB" altLang="zh-CN" sz="1600" dirty="0">
                <a:solidFill>
                  <a:srgbClr val="4D4D4D"/>
                </a:solidFill>
                <a:ea typeface="SimSun" pitchFamily="2" charset="-122"/>
              </a:rPr>
              <a:t>+ </a:t>
            </a:r>
            <a:r>
              <a:rPr lang="en-GB" altLang="zh-CN" sz="1600" dirty="0" smtClean="0">
                <a:solidFill>
                  <a:srgbClr val="4D4D4D"/>
                </a:solidFill>
                <a:ea typeface="SimSun" pitchFamily="2" charset="-122"/>
              </a:rPr>
              <a:t>gemcitabine q4w </a:t>
            </a:r>
            <a:endParaRPr lang="en-GB" altLang="zh-CN" sz="1600" dirty="0">
              <a:solidFill>
                <a:srgbClr val="4D4D4D"/>
              </a:solidFill>
              <a:ea typeface="SimSun" pitchFamily="2" charset="-122"/>
            </a:endParaRPr>
          </a:p>
          <a:p>
            <a:pPr algn="ctr" defTabSz="892175" eaLnBrk="0" hangingPunct="0"/>
            <a:r>
              <a:rPr lang="en-GB" altLang="zh-CN" sz="1600" dirty="0" smtClean="0">
                <a:solidFill>
                  <a:srgbClr val="4D4D4D"/>
                </a:solidFill>
                <a:ea typeface="SimSun" pitchFamily="2" charset="-122"/>
              </a:rPr>
              <a:t>(n=133)</a:t>
            </a:r>
            <a:endParaRPr lang="en-GB" altLang="zh-CN" sz="1600" dirty="0">
              <a:solidFill>
                <a:srgbClr val="4D4D4D"/>
              </a:solidFill>
              <a:ea typeface="SimSun" pitchFamily="2" charset="-122"/>
            </a:endParaRPr>
          </a:p>
        </p:txBody>
      </p:sp>
      <p:cxnSp>
        <p:nvCxnSpPr>
          <p:cNvPr id="21" name="AutoShape 21"/>
          <p:cNvCxnSpPr>
            <a:cxnSpLocks noChangeShapeType="1"/>
            <a:stCxn id="14" idx="3"/>
            <a:endCxn id="11" idx="1"/>
          </p:cNvCxnSpPr>
          <p:nvPr/>
        </p:nvCxnSpPr>
        <p:spPr bwMode="auto">
          <a:xfrm>
            <a:off x="7543800" y="2807509"/>
            <a:ext cx="572635" cy="0"/>
          </a:xfrm>
          <a:prstGeom prst="straightConnector1">
            <a:avLst/>
          </a:prstGeom>
          <a:noFill/>
          <a:ln w="57150">
            <a:solidFill>
              <a:schemeClr val="bg2">
                <a:lumMod val="60000"/>
                <a:lumOff val="40000"/>
              </a:schemeClr>
            </a:solidFill>
            <a:round/>
            <a:headEnd/>
            <a:tailEnd type="triangle" w="med" len="med"/>
          </a:ln>
        </p:spPr>
      </p:cxnSp>
      <p:sp>
        <p:nvSpPr>
          <p:cNvPr id="22" name="Rectangle 9"/>
          <p:cNvSpPr txBox="1">
            <a:spLocks noChangeArrowheads="1"/>
          </p:cNvSpPr>
          <p:nvPr/>
        </p:nvSpPr>
        <p:spPr bwMode="auto">
          <a:xfrm>
            <a:off x="425129" y="5024227"/>
            <a:ext cx="4130676" cy="1128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CO-PRIMARY ENDPOINTS</a:t>
            </a:r>
          </a:p>
          <a:p>
            <a:r>
              <a:rPr lang="en-GB" kern="0" dirty="0" smtClean="0"/>
              <a:t>PFS, TE event rate</a:t>
            </a:r>
            <a:endParaRPr lang="en-GB" kern="0" dirty="0"/>
          </a:p>
        </p:txBody>
      </p:sp>
      <p:sp>
        <p:nvSpPr>
          <p:cNvPr id="23" name="Content Placeholder 26"/>
          <p:cNvSpPr txBox="1">
            <a:spLocks/>
          </p:cNvSpPr>
          <p:nvPr/>
        </p:nvSpPr>
        <p:spPr>
          <a:xfrm>
            <a:off x="4648200" y="5037112"/>
            <a:ext cx="4130675" cy="11153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kern="0" dirty="0" smtClean="0">
                <a:solidFill>
                  <a:schemeClr val="bg2"/>
                </a:solidFill>
              </a:rPr>
              <a:t>SECONDARY ENDPOINTS</a:t>
            </a:r>
          </a:p>
          <a:p>
            <a:r>
              <a:rPr lang="en-GB" kern="0" dirty="0" smtClean="0"/>
              <a:t>PFS by HA level, ORR, OS</a:t>
            </a:r>
            <a:endParaRPr lang="en-GB" kern="0" dirty="0"/>
          </a:p>
        </p:txBody>
      </p:sp>
    </p:spTree>
    <p:extLst>
      <p:ext uri="{BB962C8B-B14F-4D97-AF65-F5344CB8AC3E}">
        <p14:creationId xmlns:p14="http://schemas.microsoft.com/office/powerpoint/2010/main" xmlns="" val="20652036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O-028: </a:t>
            </a:r>
            <a:r>
              <a:rPr lang="en-US" dirty="0"/>
              <a:t>Tumor </a:t>
            </a:r>
            <a:r>
              <a:rPr lang="en-US" dirty="0" err="1"/>
              <a:t>hyaluronan</a:t>
            </a:r>
            <a:r>
              <a:rPr lang="en-US" dirty="0"/>
              <a:t> may predict benefit from PEGPH20 when added to nab paclitaxel/gemcitabine in patients with previously untreated metastatic pancreatic ductal adenocarcinoma (</a:t>
            </a:r>
            <a:r>
              <a:rPr lang="en-US" dirty="0" err="1"/>
              <a:t>mPDA</a:t>
            </a:r>
            <a:r>
              <a:rPr lang="en-US" dirty="0"/>
              <a:t>) </a:t>
            </a:r>
            <a:r>
              <a:rPr lang="en-GB" dirty="0"/>
              <a:t>– </a:t>
            </a:r>
            <a:r>
              <a:rPr lang="en-GB" dirty="0" err="1"/>
              <a:t>Hendifar</a:t>
            </a:r>
            <a:r>
              <a:rPr lang="en-GB" dirty="0"/>
              <a:t> A, et al</a:t>
            </a:r>
            <a:endParaRPr lang="en-GB" sz="1800" dirty="0"/>
          </a:p>
        </p:txBody>
      </p:sp>
      <p:sp>
        <p:nvSpPr>
          <p:cNvPr id="3" name="Content Placeholder 2"/>
          <p:cNvSpPr>
            <a:spLocks noGrp="1"/>
          </p:cNvSpPr>
          <p:nvPr>
            <p:ph idx="1"/>
          </p:nvPr>
        </p:nvSpPr>
        <p:spPr>
          <a:xfrm>
            <a:off x="365124" y="1254035"/>
            <a:ext cx="8413751" cy="498565"/>
          </a:xfrm>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err="1"/>
              <a:t>Hendifar</a:t>
            </a:r>
            <a:r>
              <a:rPr lang="en-GB" dirty="0"/>
              <a:t> A, et al. Ann </a:t>
            </a:r>
            <a:r>
              <a:rPr lang="en-GB" dirty="0" err="1"/>
              <a:t>Oncol</a:t>
            </a:r>
            <a:r>
              <a:rPr lang="en-GB" dirty="0"/>
              <a:t> 2017; 28 (</a:t>
            </a:r>
            <a:r>
              <a:rPr lang="en-GB" dirty="0" err="1"/>
              <a:t>suppl</a:t>
            </a:r>
            <a:r>
              <a:rPr lang="en-GB" dirty="0"/>
              <a:t> 3): </a:t>
            </a:r>
            <a:r>
              <a:rPr lang="en-GB" dirty="0" err="1"/>
              <a:t>abstr</a:t>
            </a:r>
            <a:r>
              <a:rPr lang="en-GB" dirty="0"/>
              <a:t> O-028</a:t>
            </a:r>
          </a:p>
        </p:txBody>
      </p:sp>
      <p:graphicFrame>
        <p:nvGraphicFramePr>
          <p:cNvPr id="6" name="Group 88"/>
          <p:cNvGraphicFramePr>
            <a:graphicFrameLocks noGrp="1"/>
          </p:cNvGraphicFramePr>
          <p:nvPr>
            <p:extLst>
              <p:ext uri="{D42A27DB-BD31-4B8C-83A1-F6EECF244321}">
                <p14:modId xmlns:p14="http://schemas.microsoft.com/office/powerpoint/2010/main" xmlns="" val="4184410143"/>
              </p:ext>
            </p:extLst>
          </p:nvPr>
        </p:nvGraphicFramePr>
        <p:xfrm>
          <a:off x="369888" y="1752600"/>
          <a:ext cx="8408988" cy="1225299"/>
        </p:xfrm>
        <a:graphic>
          <a:graphicData uri="http://schemas.openxmlformats.org/drawingml/2006/table">
            <a:tbl>
              <a:tblPr firstRow="1" bandRow="1">
                <a:tableStyleId>{69012ECD-51FC-41F1-AA8D-1B2483CD663E}</a:tableStyleId>
              </a:tblPr>
              <a:tblGrid>
                <a:gridCol w="1622787">
                  <a:extLst>
                    <a:ext uri="{9D8B030D-6E8A-4147-A177-3AD203B41FA5}">
                      <a16:colId xmlns:a16="http://schemas.microsoft.com/office/drawing/2014/main" xmlns="" val="20000"/>
                    </a:ext>
                  </a:extLst>
                </a:gridCol>
                <a:gridCol w="2830785">
                  <a:extLst>
                    <a:ext uri="{9D8B030D-6E8A-4147-A177-3AD203B41FA5}">
                      <a16:colId xmlns:a16="http://schemas.microsoft.com/office/drawing/2014/main" xmlns="" val="20001"/>
                    </a:ext>
                  </a:extLst>
                </a:gridCol>
                <a:gridCol w="1905318">
                  <a:extLst>
                    <a:ext uri="{9D8B030D-6E8A-4147-A177-3AD203B41FA5}">
                      <a16:colId xmlns:a16="http://schemas.microsoft.com/office/drawing/2014/main" xmlns="" val="20002"/>
                    </a:ext>
                  </a:extLst>
                </a:gridCol>
                <a:gridCol w="2050098">
                  <a:extLst>
                    <a:ext uri="{9D8B030D-6E8A-4147-A177-3AD203B41FA5}">
                      <a16:colId xmlns:a16="http://schemas.microsoft.com/office/drawing/2014/main" xmlns="" val="20003"/>
                    </a:ext>
                  </a:extLst>
                </a:gridCol>
              </a:tblGrid>
              <a:tr h="4084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Enoxaparin prophylaxis dose</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PAG</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AG</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8433">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latin typeface="+mn-lt"/>
                        </a:rPr>
                        <a:t>TE rate, n/N (%)</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40 mg/day</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5/18 (28)</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2/7 (29)</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0843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 mg/kg/day</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7/68 (10)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2/32 (6)</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xmlns="" val="2350498141"/>
              </p:ext>
            </p:extLst>
          </p:nvPr>
        </p:nvGraphicFramePr>
        <p:xfrm>
          <a:off x="331112" y="3789328"/>
          <a:ext cx="8408988" cy="1225299"/>
        </p:xfrm>
        <a:graphic>
          <a:graphicData uri="http://schemas.openxmlformats.org/drawingml/2006/table">
            <a:tbl>
              <a:tblPr firstRow="1" bandRow="1">
                <a:tableStyleId>{69012ECD-51FC-41F1-AA8D-1B2483CD663E}</a:tableStyleId>
              </a:tblPr>
              <a:tblGrid>
                <a:gridCol w="2305408">
                  <a:extLst>
                    <a:ext uri="{9D8B030D-6E8A-4147-A177-3AD203B41FA5}">
                      <a16:colId xmlns:a16="http://schemas.microsoft.com/office/drawing/2014/main" xmlns="" val="20000"/>
                    </a:ext>
                  </a:extLst>
                </a:gridCol>
                <a:gridCol w="2179320">
                  <a:extLst>
                    <a:ext uri="{9D8B030D-6E8A-4147-A177-3AD203B41FA5}">
                      <a16:colId xmlns:a16="http://schemas.microsoft.com/office/drawing/2014/main" xmlns="" val="20001"/>
                    </a:ext>
                  </a:extLst>
                </a:gridCol>
                <a:gridCol w="2095500">
                  <a:extLst>
                    <a:ext uri="{9D8B030D-6E8A-4147-A177-3AD203B41FA5}">
                      <a16:colId xmlns:a16="http://schemas.microsoft.com/office/drawing/2014/main" xmlns="" val="20002"/>
                    </a:ext>
                  </a:extLst>
                </a:gridCol>
                <a:gridCol w="1828760">
                  <a:extLst>
                    <a:ext uri="{9D8B030D-6E8A-4147-A177-3AD203B41FA5}">
                      <a16:colId xmlns:a16="http://schemas.microsoft.com/office/drawing/2014/main" xmlns="" val="20003"/>
                    </a:ext>
                  </a:extLst>
                </a:gridCol>
              </a:tblGrid>
              <a:tr h="40843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latin typeface="+mn-lt"/>
                        </a:rPr>
                        <a:t>AE severity</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PAG</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AG</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8433">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latin typeface="+mn-lt"/>
                        </a:rPr>
                        <a:t>Bleeding events, n/N (%)</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All grade</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31/86 (36)</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14/39 (36)</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40843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Grade 3/4</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3/86 (4)</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Arial" charset="0"/>
                        </a:rPr>
                        <a:t>3/39 (8)</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010207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O-028: </a:t>
            </a:r>
            <a:r>
              <a:rPr lang="en-US" dirty="0"/>
              <a:t>Tumor </a:t>
            </a:r>
            <a:r>
              <a:rPr lang="en-US" dirty="0" err="1"/>
              <a:t>hyaluronan</a:t>
            </a:r>
            <a:r>
              <a:rPr lang="en-US" dirty="0"/>
              <a:t> may predict benefit from PEGPH20 when added to nab paclitaxel/gemcitabine in patients with previously untreated metastatic pancreatic ductal adenocarcinoma (</a:t>
            </a:r>
            <a:r>
              <a:rPr lang="en-US" dirty="0" err="1"/>
              <a:t>mPDA</a:t>
            </a:r>
            <a:r>
              <a:rPr lang="en-US" dirty="0"/>
              <a:t>) </a:t>
            </a:r>
            <a:r>
              <a:rPr lang="en-GB" dirty="0"/>
              <a:t>– </a:t>
            </a:r>
            <a:r>
              <a:rPr lang="en-GB" dirty="0" err="1"/>
              <a:t>Hendifar</a:t>
            </a:r>
            <a:r>
              <a:rPr lang="en-GB" dirty="0"/>
              <a:t> A, et al</a:t>
            </a:r>
            <a:endParaRPr lang="en-GB" sz="1800" dirty="0"/>
          </a:p>
        </p:txBody>
      </p:sp>
      <p:sp>
        <p:nvSpPr>
          <p:cNvPr id="3" name="Content Placeholder 2"/>
          <p:cNvSpPr>
            <a:spLocks noGrp="1"/>
          </p:cNvSpPr>
          <p:nvPr>
            <p:ph idx="1"/>
          </p:nvPr>
        </p:nvSpPr>
        <p:spPr>
          <a:xfrm>
            <a:off x="365124" y="1254035"/>
            <a:ext cx="8413751" cy="269965"/>
          </a:xfrm>
        </p:spPr>
        <p:txBody>
          <a:bodyPr/>
          <a:lstStyle/>
          <a:p>
            <a:pPr marL="0" indent="0">
              <a:buNone/>
            </a:pPr>
            <a:r>
              <a:rPr lang="en-GB" b="1" dirty="0"/>
              <a:t>Key results (cont.)</a:t>
            </a:r>
          </a:p>
        </p:txBody>
      </p:sp>
      <p:sp>
        <p:nvSpPr>
          <p:cNvPr id="5" name="Text Placeholder 4"/>
          <p:cNvSpPr>
            <a:spLocks noGrp="1"/>
          </p:cNvSpPr>
          <p:nvPr>
            <p:ph type="body" sz="quarter" idx="11"/>
          </p:nvPr>
        </p:nvSpPr>
        <p:spPr>
          <a:xfrm>
            <a:off x="4648200" y="6096000"/>
            <a:ext cx="4130675" cy="487363"/>
          </a:xfrm>
        </p:spPr>
        <p:txBody>
          <a:bodyPr/>
          <a:lstStyle/>
          <a:p>
            <a:r>
              <a:rPr lang="en-GB" dirty="0" err="1"/>
              <a:t>Hendifar</a:t>
            </a:r>
            <a:r>
              <a:rPr lang="en-GB" dirty="0"/>
              <a:t> A, et al. Ann </a:t>
            </a:r>
            <a:r>
              <a:rPr lang="en-GB" dirty="0" err="1"/>
              <a:t>Oncol</a:t>
            </a:r>
            <a:r>
              <a:rPr lang="en-GB" dirty="0"/>
              <a:t> 2017; 28 (</a:t>
            </a:r>
            <a:r>
              <a:rPr lang="en-GB" dirty="0" err="1"/>
              <a:t>suppl</a:t>
            </a:r>
            <a:r>
              <a:rPr lang="en-GB" dirty="0"/>
              <a:t> 3): </a:t>
            </a:r>
            <a:r>
              <a:rPr lang="en-GB" dirty="0" err="1"/>
              <a:t>abstr</a:t>
            </a:r>
            <a:r>
              <a:rPr lang="en-GB" dirty="0"/>
              <a:t> O-028</a:t>
            </a:r>
          </a:p>
        </p:txBody>
      </p:sp>
      <p:sp>
        <p:nvSpPr>
          <p:cNvPr id="7" name="TextBox 6"/>
          <p:cNvSpPr txBox="1"/>
          <p:nvPr/>
        </p:nvSpPr>
        <p:spPr>
          <a:xfrm>
            <a:off x="2623583" y="1510338"/>
            <a:ext cx="3896835" cy="338554"/>
          </a:xfrm>
          <a:prstGeom prst="rect">
            <a:avLst/>
          </a:prstGeom>
          <a:noFill/>
        </p:spPr>
        <p:txBody>
          <a:bodyPr wrap="square" rtlCol="0">
            <a:spAutoFit/>
          </a:bodyPr>
          <a:lstStyle/>
          <a:p>
            <a:pPr algn="ctr" defTabSz="914400" fontAlgn="base">
              <a:spcBef>
                <a:spcPct val="0"/>
              </a:spcBef>
              <a:spcAft>
                <a:spcPct val="0"/>
              </a:spcAft>
            </a:pPr>
            <a:r>
              <a:rPr lang="en-GB" sz="1600" b="1" dirty="0">
                <a:solidFill>
                  <a:srgbClr val="4D4D4D"/>
                </a:solidFill>
                <a:latin typeface="Arial" charset="0"/>
                <a:cs typeface="Arial" charset="0"/>
              </a:rPr>
              <a:t>PFS (stage 2)</a:t>
            </a:r>
          </a:p>
        </p:txBody>
      </p:sp>
      <p:graphicFrame>
        <p:nvGraphicFramePr>
          <p:cNvPr id="8" name="Table 7">
            <a:extLst>
              <a:ext uri="{FF2B5EF4-FFF2-40B4-BE49-F238E27FC236}">
                <a16:creationId xmlns="" xmlns:a16="http://schemas.microsoft.com/office/drawing/2014/main" id="{570B7DE7-B945-42E7-AD2D-C4D327B8F6EC}"/>
              </a:ext>
            </a:extLst>
          </p:cNvPr>
          <p:cNvGraphicFramePr>
            <a:graphicFrameLocks noGrp="1"/>
          </p:cNvGraphicFramePr>
          <p:nvPr>
            <p:extLst>
              <p:ext uri="{D42A27DB-BD31-4B8C-83A1-F6EECF244321}">
                <p14:modId xmlns:p14="http://schemas.microsoft.com/office/powerpoint/2010/main" xmlns="" val="223429469"/>
              </p:ext>
            </p:extLst>
          </p:nvPr>
        </p:nvGraphicFramePr>
        <p:xfrm>
          <a:off x="2323441" y="2108352"/>
          <a:ext cx="2160000" cy="1212120"/>
        </p:xfrm>
        <a:graphic>
          <a:graphicData uri="http://schemas.openxmlformats.org/drawingml/2006/table">
            <a:tbl>
              <a:tblPr firstRow="1" bandRow="1">
                <a:tableStyleId>{5202B0CA-FC54-4496-8BCA-5EF66A818D29}</a:tableStyleId>
              </a:tblPr>
              <a:tblGrid>
                <a:gridCol w="540000">
                  <a:extLst>
                    <a:ext uri="{9D8B030D-6E8A-4147-A177-3AD203B41FA5}">
                      <a16:colId xmlns="" xmlns:a16="http://schemas.microsoft.com/office/drawing/2014/main" val="2999226074"/>
                    </a:ext>
                  </a:extLst>
                </a:gridCol>
                <a:gridCol w="540000">
                  <a:extLst>
                    <a:ext uri="{9D8B030D-6E8A-4147-A177-3AD203B41FA5}">
                      <a16:colId xmlns="" xmlns:a16="http://schemas.microsoft.com/office/drawing/2014/main" val="2879893519"/>
                    </a:ext>
                  </a:extLst>
                </a:gridCol>
                <a:gridCol w="540000">
                  <a:extLst>
                    <a:ext uri="{9D8B030D-6E8A-4147-A177-3AD203B41FA5}">
                      <a16:colId xmlns="" xmlns:a16="http://schemas.microsoft.com/office/drawing/2014/main" val="1003751497"/>
                    </a:ext>
                  </a:extLst>
                </a:gridCol>
                <a:gridCol w="540000">
                  <a:extLst>
                    <a:ext uri="{9D8B030D-6E8A-4147-A177-3AD203B41FA5}">
                      <a16:colId xmlns="" xmlns:a16="http://schemas.microsoft.com/office/drawing/2014/main" val="3849298981"/>
                    </a:ext>
                  </a:extLst>
                </a:gridCol>
              </a:tblGrid>
              <a:tr h="348508">
                <a:tc gridSpan="2">
                  <a:txBody>
                    <a:bodyPr/>
                    <a:lstStyle/>
                    <a:p>
                      <a:endParaRPr lang="en-GB" sz="1050" b="0" dirty="0">
                        <a:solidFill>
                          <a:srgbClr val="000000"/>
                        </a:solidFill>
                        <a:latin typeface="+mj-lt"/>
                      </a:endParaRP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pPr algn="ctr"/>
                      <a:r>
                        <a:rPr lang="en-GB" sz="1050" b="1" dirty="0">
                          <a:solidFill>
                            <a:schemeClr val="tx1"/>
                          </a:solidFill>
                          <a:latin typeface="+mj-lt"/>
                        </a:rPr>
                        <a:t>PAG</a:t>
                      </a:r>
                      <a:br>
                        <a:rPr lang="en-GB" sz="1050" b="1" dirty="0">
                          <a:solidFill>
                            <a:schemeClr val="tx1"/>
                          </a:solidFill>
                          <a:latin typeface="+mj-lt"/>
                        </a:rPr>
                      </a:br>
                      <a:r>
                        <a:rPr lang="en-GB" sz="1050" b="1" dirty="0">
                          <a:solidFill>
                            <a:schemeClr val="tx1"/>
                          </a:solidFill>
                          <a:latin typeface="+mj-lt"/>
                        </a:rPr>
                        <a:t>(</a:t>
                      </a:r>
                      <a:r>
                        <a:rPr lang="en-GB" sz="1050" b="1" dirty="0" smtClean="0">
                          <a:solidFill>
                            <a:schemeClr val="tx1"/>
                          </a:solidFill>
                          <a:latin typeface="+mj-lt"/>
                        </a:rPr>
                        <a:t>n=25)</a:t>
                      </a:r>
                      <a:endParaRPr lang="en-GB" sz="1050" b="1" dirty="0">
                        <a:solidFill>
                          <a:schemeClr val="tx1"/>
                        </a:solidFill>
                        <a:latin typeface="+mj-lt"/>
                      </a:endParaRP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b="1" dirty="0">
                          <a:solidFill>
                            <a:schemeClr val="tx1"/>
                          </a:solidFill>
                          <a:latin typeface="+mj-lt"/>
                        </a:rPr>
                        <a:t>AG</a:t>
                      </a:r>
                      <a:br>
                        <a:rPr lang="en-GB" sz="1050" b="1" dirty="0">
                          <a:solidFill>
                            <a:schemeClr val="tx1"/>
                          </a:solidFill>
                          <a:latin typeface="+mj-lt"/>
                        </a:rPr>
                      </a:br>
                      <a:r>
                        <a:rPr lang="en-GB" sz="1050" b="1" dirty="0">
                          <a:solidFill>
                            <a:schemeClr val="tx1"/>
                          </a:solidFill>
                          <a:latin typeface="+mj-lt"/>
                        </a:rPr>
                        <a:t>(n=12)</a:t>
                      </a: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92621817"/>
                  </a:ext>
                </a:extLst>
              </a:tr>
              <a:tr h="191873">
                <a:tc gridSpan="2">
                  <a:txBody>
                    <a:bodyPr/>
                    <a:lstStyle/>
                    <a:p>
                      <a:r>
                        <a:rPr lang="en-GB" sz="1050" b="0" dirty="0">
                          <a:solidFill>
                            <a:schemeClr val="tx1"/>
                          </a:solidFill>
                          <a:latin typeface="+mj-lt"/>
                        </a:rPr>
                        <a:t>Events</a:t>
                      </a: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endParaRPr lang="en-GB"/>
                    </a:p>
                  </a:txBody>
                  <a:tcPr/>
                </a:tc>
                <a:tc>
                  <a:txBody>
                    <a:bodyPr/>
                    <a:lstStyle/>
                    <a:p>
                      <a:pPr algn="ctr"/>
                      <a:r>
                        <a:rPr lang="en-GB" sz="1050" b="0" dirty="0">
                          <a:solidFill>
                            <a:schemeClr val="tx1"/>
                          </a:solidFill>
                          <a:latin typeface="+mj-lt"/>
                        </a:rPr>
                        <a:t>13</a:t>
                      </a: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b="0" dirty="0">
                          <a:solidFill>
                            <a:schemeClr val="tx1"/>
                          </a:solidFill>
                          <a:latin typeface="+mj-lt"/>
                        </a:rPr>
                        <a:t>5</a:t>
                      </a: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706697801"/>
                  </a:ext>
                </a:extLst>
              </a:tr>
              <a:tr h="19187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err="1" smtClean="0">
                          <a:solidFill>
                            <a:schemeClr val="tx1"/>
                          </a:solidFill>
                          <a:latin typeface="+mj-lt"/>
                        </a:rPr>
                        <a:t>mPFS</a:t>
                      </a:r>
                      <a:r>
                        <a:rPr lang="en-GB" sz="1050" b="0" dirty="0">
                          <a:solidFill>
                            <a:schemeClr val="tx1"/>
                          </a:solidFill>
                          <a:latin typeface="+mj-lt"/>
                        </a:rPr>
                        <a:t>, </a:t>
                      </a:r>
                      <a:r>
                        <a:rPr lang="en-GB" sz="1050" b="0" dirty="0" smtClean="0">
                          <a:solidFill>
                            <a:schemeClr val="tx1"/>
                          </a:solidFill>
                          <a:latin typeface="+mj-lt"/>
                        </a:rPr>
                        <a:t>months</a:t>
                      </a:r>
                      <a:endParaRPr lang="en-GB" sz="1050" b="0" dirty="0">
                        <a:solidFill>
                          <a:schemeClr val="tx1"/>
                        </a:solidFill>
                        <a:latin typeface="+mj-lt"/>
                      </a:endParaRP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endParaRPr lang="en-GB"/>
                    </a:p>
                  </a:txBody>
                  <a:tcPr/>
                </a:tc>
                <a:tc>
                  <a:txBody>
                    <a:bodyPr/>
                    <a:lstStyle/>
                    <a:p>
                      <a:pPr algn="ctr"/>
                      <a:r>
                        <a:rPr lang="en-GB" sz="1050" b="0" dirty="0">
                          <a:solidFill>
                            <a:schemeClr val="tx1"/>
                          </a:solidFill>
                          <a:latin typeface="+mj-lt"/>
                        </a:rPr>
                        <a:t>8.6</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b="0" dirty="0">
                          <a:solidFill>
                            <a:schemeClr val="tx1"/>
                          </a:solidFill>
                          <a:latin typeface="+mj-lt"/>
                        </a:rPr>
                        <a:t>4.5</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2851796487"/>
                  </a:ext>
                </a:extLst>
              </a:tr>
              <a:tr h="19187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a:solidFill>
                            <a:schemeClr val="tx1"/>
                          </a:solidFill>
                          <a:latin typeface="+mj-lt"/>
                        </a:rPr>
                        <a:t>HR (95</a:t>
                      </a:r>
                      <a:r>
                        <a:rPr lang="en-GB" sz="1050" b="0" dirty="0" smtClean="0">
                          <a:solidFill>
                            <a:schemeClr val="tx1"/>
                          </a:solidFill>
                          <a:latin typeface="+mj-lt"/>
                        </a:rPr>
                        <a:t>%CI</a:t>
                      </a:r>
                      <a:r>
                        <a:rPr lang="en-GB" sz="1050" b="0" dirty="0">
                          <a:solidFill>
                            <a:schemeClr val="tx1"/>
                          </a:solidFill>
                          <a:latin typeface="+mj-lt"/>
                        </a:rPr>
                        <a:t>)</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en-GB" sz="1050" b="0" dirty="0">
                          <a:solidFill>
                            <a:schemeClr val="tx1"/>
                          </a:solidFill>
                          <a:latin typeface="+mj-lt"/>
                        </a:rPr>
                        <a:t>0.63 (</a:t>
                      </a:r>
                      <a:r>
                        <a:rPr lang="en-GB" sz="1050" b="0" dirty="0" smtClean="0">
                          <a:solidFill>
                            <a:schemeClr val="tx1"/>
                          </a:solidFill>
                          <a:latin typeface="+mj-lt"/>
                        </a:rPr>
                        <a:t>0.21</a:t>
                      </a:r>
                      <a:r>
                        <a:rPr lang="en-GB" sz="1050" b="0" dirty="0" smtClean="0">
                          <a:solidFill>
                            <a:schemeClr val="tx1"/>
                          </a:solidFill>
                          <a:latin typeface="+mj-lt"/>
                          <a:cs typeface="Calibri" panose="020F0502020204030204" pitchFamily="34" charset="0"/>
                        </a:rPr>
                        <a:t>,</a:t>
                      </a:r>
                      <a:r>
                        <a:rPr lang="en-GB" sz="1050" b="0" baseline="0" dirty="0" smtClean="0">
                          <a:solidFill>
                            <a:schemeClr val="tx1"/>
                          </a:solidFill>
                          <a:latin typeface="+mj-lt"/>
                          <a:cs typeface="Calibri" panose="020F0502020204030204" pitchFamily="34" charset="0"/>
                        </a:rPr>
                        <a:t> </a:t>
                      </a:r>
                      <a:r>
                        <a:rPr lang="en-GB" sz="1050" b="0" dirty="0" smtClean="0">
                          <a:solidFill>
                            <a:schemeClr val="tx1"/>
                          </a:solidFill>
                          <a:latin typeface="+mj-lt"/>
                          <a:cs typeface="Calibri" panose="020F0502020204030204" pitchFamily="34" charset="0"/>
                        </a:rPr>
                        <a:t>1.93</a:t>
                      </a:r>
                      <a:r>
                        <a:rPr lang="en-GB" sz="1050" b="0" dirty="0">
                          <a:solidFill>
                            <a:schemeClr val="tx1"/>
                          </a:solidFill>
                          <a:latin typeface="+mj-lt"/>
                          <a:cs typeface="Calibri" panose="020F0502020204030204" pitchFamily="34" charset="0"/>
                        </a:rPr>
                        <a:t>)</a:t>
                      </a:r>
                      <a:endParaRPr lang="en-GB" sz="1050" b="0" dirty="0">
                        <a:solidFill>
                          <a:schemeClr val="tx1"/>
                        </a:solidFill>
                        <a:latin typeface="+mj-lt"/>
                      </a:endParaRP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algn="ct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extLst>
                  <a:ext uri="{0D108BD9-81ED-4DB2-BD59-A6C34878D82A}">
                    <a16:rowId xmlns="" xmlns:a16="http://schemas.microsoft.com/office/drawing/2014/main" val="646957874"/>
                  </a:ext>
                </a:extLst>
              </a:tr>
              <a:tr h="19187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smtClean="0">
                          <a:solidFill>
                            <a:schemeClr val="tx1"/>
                          </a:solidFill>
                          <a:latin typeface="+mj-lt"/>
                        </a:rPr>
                        <a:t>p-value</a:t>
                      </a:r>
                      <a:endParaRPr lang="en-GB" sz="1050" b="0" dirty="0">
                        <a:solidFill>
                          <a:schemeClr val="tx1"/>
                        </a:solidFill>
                        <a:latin typeface="+mj-lt"/>
                      </a:endParaRP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gridSpan="2">
                  <a:txBody>
                    <a:bodyPr/>
                    <a:lstStyle/>
                    <a:p>
                      <a:pPr algn="ctr"/>
                      <a:r>
                        <a:rPr lang="en-GB" sz="1050" b="0" dirty="0">
                          <a:solidFill>
                            <a:schemeClr val="tx1"/>
                          </a:solidFill>
                          <a:latin typeface="+mj-lt"/>
                        </a:rPr>
                        <a:t>NS</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 xmlns:a16="http://schemas.microsoft.com/office/drawing/2014/main" val="1530946824"/>
                  </a:ext>
                </a:extLst>
              </a:tr>
            </a:tbl>
          </a:graphicData>
        </a:graphic>
      </p:graphicFrame>
      <p:sp>
        <p:nvSpPr>
          <p:cNvPr id="20" name="Freeform: Shape 19">
            <a:extLst>
              <a:ext uri="{FF2B5EF4-FFF2-40B4-BE49-F238E27FC236}">
                <a16:creationId xmlns="" xmlns:a16="http://schemas.microsoft.com/office/drawing/2014/main" id="{94BBC2B4-12EA-4D8A-A5F4-0E06F2D18DC2}"/>
              </a:ext>
            </a:extLst>
          </p:cNvPr>
          <p:cNvSpPr/>
          <p:nvPr/>
        </p:nvSpPr>
        <p:spPr>
          <a:xfrm>
            <a:off x="1075288" y="2792426"/>
            <a:ext cx="3146206" cy="2401888"/>
          </a:xfrm>
          <a:custGeom>
            <a:avLst/>
            <a:gdLst>
              <a:gd name="connsiteX0" fmla="*/ 0 w 7545937"/>
              <a:gd name="connsiteY0" fmla="*/ 0 h 3683237"/>
              <a:gd name="connsiteX1" fmla="*/ 0 w 7545937"/>
              <a:gd name="connsiteY1" fmla="*/ 3683237 h 3683237"/>
              <a:gd name="connsiteX2" fmla="*/ 7545937 w 7545937"/>
              <a:gd name="connsiteY2" fmla="*/ 3683237 h 3683237"/>
            </a:gdLst>
            <a:ahLst/>
            <a:cxnLst>
              <a:cxn ang="0">
                <a:pos x="connsiteX0" y="connsiteY0"/>
              </a:cxn>
              <a:cxn ang="0">
                <a:pos x="connsiteX1" y="connsiteY1"/>
              </a:cxn>
              <a:cxn ang="0">
                <a:pos x="connsiteX2" y="connsiteY2"/>
              </a:cxn>
            </a:cxnLst>
            <a:rect l="l" t="t" r="r" b="b"/>
            <a:pathLst>
              <a:path w="7545937" h="3683237">
                <a:moveTo>
                  <a:pt x="0" y="0"/>
                </a:moveTo>
                <a:lnTo>
                  <a:pt x="0" y="3683237"/>
                </a:lnTo>
                <a:lnTo>
                  <a:pt x="7545937" y="3683237"/>
                </a:lnTo>
              </a:path>
            </a:pathLst>
          </a:cu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GB" sz="2000">
              <a:solidFill>
                <a:schemeClr val="tx1"/>
              </a:solidFill>
            </a:endParaRPr>
          </a:p>
        </p:txBody>
      </p:sp>
      <p:sp>
        <p:nvSpPr>
          <p:cNvPr id="21" name="TextBox 20">
            <a:extLst>
              <a:ext uri="{FF2B5EF4-FFF2-40B4-BE49-F238E27FC236}">
                <a16:creationId xmlns="" xmlns:a16="http://schemas.microsoft.com/office/drawing/2014/main" id="{E0B170C8-7CD2-443F-BD3B-1E5E3597EFE3}"/>
              </a:ext>
            </a:extLst>
          </p:cNvPr>
          <p:cNvSpPr txBox="1"/>
          <p:nvPr/>
        </p:nvSpPr>
        <p:spPr>
          <a:xfrm rot="16200000">
            <a:off x="-793207" y="3862433"/>
            <a:ext cx="2601650" cy="261610"/>
          </a:xfrm>
          <a:prstGeom prst="rect">
            <a:avLst/>
          </a:prstGeom>
          <a:noFill/>
        </p:spPr>
        <p:txBody>
          <a:bodyPr wrap="square" rtlCol="0">
            <a:spAutoFit/>
          </a:bodyPr>
          <a:lstStyle/>
          <a:p>
            <a:pPr algn="ctr"/>
            <a:r>
              <a:rPr lang="en-GB" sz="1100" dirty="0" smtClean="0"/>
              <a:t>Kaplan-Meier </a:t>
            </a:r>
            <a:r>
              <a:rPr lang="en-GB" sz="1100" dirty="0"/>
              <a:t>estimate </a:t>
            </a:r>
            <a:r>
              <a:rPr lang="en-GB" sz="1100" dirty="0" smtClean="0"/>
              <a:t>of</a:t>
            </a:r>
            <a:r>
              <a:rPr lang="en-GB" sz="1100" dirty="0"/>
              <a:t> </a:t>
            </a:r>
            <a:r>
              <a:rPr lang="en-GB" sz="1100" dirty="0" smtClean="0"/>
              <a:t>PFS, %</a:t>
            </a:r>
            <a:endParaRPr lang="en-GB" sz="1100" dirty="0"/>
          </a:p>
        </p:txBody>
      </p:sp>
      <p:cxnSp>
        <p:nvCxnSpPr>
          <p:cNvPr id="23" name="Straight Connector 22">
            <a:extLst>
              <a:ext uri="{FF2B5EF4-FFF2-40B4-BE49-F238E27FC236}">
                <a16:creationId xmlns="" xmlns:a16="http://schemas.microsoft.com/office/drawing/2014/main" id="{A8836888-3CF8-466F-AC31-2FEDE6772303}"/>
              </a:ext>
            </a:extLst>
          </p:cNvPr>
          <p:cNvCxnSpPr/>
          <p:nvPr/>
        </p:nvCxnSpPr>
        <p:spPr>
          <a:xfrm>
            <a:off x="968375" y="519431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a:extLst>
              <a:ext uri="{FF2B5EF4-FFF2-40B4-BE49-F238E27FC236}">
                <a16:creationId xmlns="" xmlns:a16="http://schemas.microsoft.com/office/drawing/2014/main" id="{563787AE-72EB-40EA-A11B-AC39F33589BA}"/>
              </a:ext>
            </a:extLst>
          </p:cNvPr>
          <p:cNvCxnSpPr/>
          <p:nvPr/>
        </p:nvCxnSpPr>
        <p:spPr>
          <a:xfrm>
            <a:off x="968375" y="471377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 xmlns:a16="http://schemas.microsoft.com/office/drawing/2014/main" id="{DA647F53-DAD0-4C64-BE9D-D61F0E2AA0BC}"/>
              </a:ext>
            </a:extLst>
          </p:cNvPr>
          <p:cNvCxnSpPr/>
          <p:nvPr/>
        </p:nvCxnSpPr>
        <p:spPr>
          <a:xfrm>
            <a:off x="968375" y="4473509"/>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 xmlns:a16="http://schemas.microsoft.com/office/drawing/2014/main" id="{501F2DD1-2277-47D3-9EF6-40F8742F4FA5}"/>
              </a:ext>
            </a:extLst>
          </p:cNvPr>
          <p:cNvCxnSpPr/>
          <p:nvPr/>
        </p:nvCxnSpPr>
        <p:spPr>
          <a:xfrm>
            <a:off x="968375" y="4233241"/>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 xmlns:a16="http://schemas.microsoft.com/office/drawing/2014/main" id="{00A1B518-F6E3-4712-AC57-9F601FA1F9AA}"/>
              </a:ext>
            </a:extLst>
          </p:cNvPr>
          <p:cNvCxnSpPr/>
          <p:nvPr/>
        </p:nvCxnSpPr>
        <p:spPr>
          <a:xfrm>
            <a:off x="968375" y="3992973"/>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a:extLst>
              <a:ext uri="{FF2B5EF4-FFF2-40B4-BE49-F238E27FC236}">
                <a16:creationId xmlns="" xmlns:a16="http://schemas.microsoft.com/office/drawing/2014/main" id="{4D3278E8-BEF8-424A-803A-8AA26F5FABC5}"/>
              </a:ext>
            </a:extLst>
          </p:cNvPr>
          <p:cNvCxnSpPr/>
          <p:nvPr/>
        </p:nvCxnSpPr>
        <p:spPr>
          <a:xfrm>
            <a:off x="968375" y="3752705"/>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a:extLst>
              <a:ext uri="{FF2B5EF4-FFF2-40B4-BE49-F238E27FC236}">
                <a16:creationId xmlns="" xmlns:a16="http://schemas.microsoft.com/office/drawing/2014/main" id="{A1591805-4614-4936-95F5-768889948ED2}"/>
              </a:ext>
            </a:extLst>
          </p:cNvPr>
          <p:cNvCxnSpPr/>
          <p:nvPr/>
        </p:nvCxnSpPr>
        <p:spPr>
          <a:xfrm>
            <a:off x="968375" y="351243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a:extLst>
              <a:ext uri="{FF2B5EF4-FFF2-40B4-BE49-F238E27FC236}">
                <a16:creationId xmlns="" xmlns:a16="http://schemas.microsoft.com/office/drawing/2014/main" id="{DCB72C7C-02E6-4669-B0C0-865B348AB196}"/>
              </a:ext>
            </a:extLst>
          </p:cNvPr>
          <p:cNvCxnSpPr/>
          <p:nvPr/>
        </p:nvCxnSpPr>
        <p:spPr>
          <a:xfrm>
            <a:off x="968375" y="3272169"/>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a:extLst>
              <a:ext uri="{FF2B5EF4-FFF2-40B4-BE49-F238E27FC236}">
                <a16:creationId xmlns="" xmlns:a16="http://schemas.microsoft.com/office/drawing/2014/main" id="{84A01B39-5DAF-45E8-B4CC-0025F265E6DA}"/>
              </a:ext>
            </a:extLst>
          </p:cNvPr>
          <p:cNvCxnSpPr/>
          <p:nvPr/>
        </p:nvCxnSpPr>
        <p:spPr>
          <a:xfrm>
            <a:off x="968375" y="3031901"/>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 xmlns:a16="http://schemas.microsoft.com/office/drawing/2014/main" id="{03BE5C5A-F77F-4701-AD3E-F869A60D15D0}"/>
              </a:ext>
            </a:extLst>
          </p:cNvPr>
          <p:cNvCxnSpPr/>
          <p:nvPr/>
        </p:nvCxnSpPr>
        <p:spPr>
          <a:xfrm>
            <a:off x="968375" y="2791633"/>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3" name="TextBox 32">
            <a:extLst>
              <a:ext uri="{FF2B5EF4-FFF2-40B4-BE49-F238E27FC236}">
                <a16:creationId xmlns="" xmlns:a16="http://schemas.microsoft.com/office/drawing/2014/main" id="{E12903E3-9DBE-4A3F-9093-6D72B34CFC03}"/>
              </a:ext>
            </a:extLst>
          </p:cNvPr>
          <p:cNvSpPr txBox="1"/>
          <p:nvPr/>
        </p:nvSpPr>
        <p:spPr>
          <a:xfrm>
            <a:off x="593067" y="2659332"/>
            <a:ext cx="420308" cy="261610"/>
          </a:xfrm>
          <a:prstGeom prst="rect">
            <a:avLst/>
          </a:prstGeom>
          <a:noFill/>
        </p:spPr>
        <p:txBody>
          <a:bodyPr wrap="none" rtlCol="0" anchor="ctr" anchorCtr="0">
            <a:spAutoFit/>
          </a:bodyPr>
          <a:lstStyle/>
          <a:p>
            <a:pPr algn="r"/>
            <a:r>
              <a:rPr lang="en-GB" sz="1100" dirty="0"/>
              <a:t>100</a:t>
            </a:r>
          </a:p>
        </p:txBody>
      </p:sp>
      <p:sp>
        <p:nvSpPr>
          <p:cNvPr id="35" name="TextBox 34">
            <a:extLst>
              <a:ext uri="{FF2B5EF4-FFF2-40B4-BE49-F238E27FC236}">
                <a16:creationId xmlns="" xmlns:a16="http://schemas.microsoft.com/office/drawing/2014/main" id="{E66941B8-FC66-410A-A7EE-5D58825386EF}"/>
              </a:ext>
            </a:extLst>
          </p:cNvPr>
          <p:cNvSpPr txBox="1"/>
          <p:nvPr/>
        </p:nvSpPr>
        <p:spPr>
          <a:xfrm>
            <a:off x="671615" y="3140662"/>
            <a:ext cx="341760" cy="261610"/>
          </a:xfrm>
          <a:prstGeom prst="rect">
            <a:avLst/>
          </a:prstGeom>
          <a:noFill/>
        </p:spPr>
        <p:txBody>
          <a:bodyPr wrap="none" rtlCol="0" anchor="ctr" anchorCtr="0">
            <a:spAutoFit/>
          </a:bodyPr>
          <a:lstStyle/>
          <a:p>
            <a:pPr algn="r"/>
            <a:r>
              <a:rPr lang="en-GB" sz="1100" dirty="0"/>
              <a:t>80</a:t>
            </a:r>
          </a:p>
        </p:txBody>
      </p:sp>
      <p:sp>
        <p:nvSpPr>
          <p:cNvPr id="37" name="TextBox 36">
            <a:extLst>
              <a:ext uri="{FF2B5EF4-FFF2-40B4-BE49-F238E27FC236}">
                <a16:creationId xmlns="" xmlns:a16="http://schemas.microsoft.com/office/drawing/2014/main" id="{A6651A2E-6BFF-4962-8FC1-01E6A23458D5}"/>
              </a:ext>
            </a:extLst>
          </p:cNvPr>
          <p:cNvSpPr txBox="1"/>
          <p:nvPr/>
        </p:nvSpPr>
        <p:spPr>
          <a:xfrm>
            <a:off x="671615" y="3621992"/>
            <a:ext cx="341760" cy="261610"/>
          </a:xfrm>
          <a:prstGeom prst="rect">
            <a:avLst/>
          </a:prstGeom>
          <a:noFill/>
        </p:spPr>
        <p:txBody>
          <a:bodyPr wrap="none" rtlCol="0" anchor="ctr" anchorCtr="0">
            <a:spAutoFit/>
          </a:bodyPr>
          <a:lstStyle/>
          <a:p>
            <a:pPr algn="r"/>
            <a:r>
              <a:rPr lang="en-GB" sz="1100" dirty="0"/>
              <a:t>60</a:t>
            </a:r>
          </a:p>
        </p:txBody>
      </p:sp>
      <p:sp>
        <p:nvSpPr>
          <p:cNvPr id="39" name="TextBox 38">
            <a:extLst>
              <a:ext uri="{FF2B5EF4-FFF2-40B4-BE49-F238E27FC236}">
                <a16:creationId xmlns="" xmlns:a16="http://schemas.microsoft.com/office/drawing/2014/main" id="{7C4C50F3-9F7A-428A-BDAB-62448099A8F3}"/>
              </a:ext>
            </a:extLst>
          </p:cNvPr>
          <p:cNvSpPr txBox="1"/>
          <p:nvPr/>
        </p:nvSpPr>
        <p:spPr>
          <a:xfrm>
            <a:off x="671615" y="4103322"/>
            <a:ext cx="341760" cy="261610"/>
          </a:xfrm>
          <a:prstGeom prst="rect">
            <a:avLst/>
          </a:prstGeom>
          <a:noFill/>
        </p:spPr>
        <p:txBody>
          <a:bodyPr wrap="none" rtlCol="0" anchor="ctr" anchorCtr="0">
            <a:spAutoFit/>
          </a:bodyPr>
          <a:lstStyle/>
          <a:p>
            <a:pPr algn="r"/>
            <a:r>
              <a:rPr lang="en-GB" sz="1100" dirty="0"/>
              <a:t>40</a:t>
            </a:r>
          </a:p>
        </p:txBody>
      </p:sp>
      <p:sp>
        <p:nvSpPr>
          <p:cNvPr id="41" name="TextBox 40">
            <a:extLst>
              <a:ext uri="{FF2B5EF4-FFF2-40B4-BE49-F238E27FC236}">
                <a16:creationId xmlns="" xmlns:a16="http://schemas.microsoft.com/office/drawing/2014/main" id="{65849E66-4C6B-41C6-BE5E-1EFB633359D1}"/>
              </a:ext>
            </a:extLst>
          </p:cNvPr>
          <p:cNvSpPr txBox="1"/>
          <p:nvPr/>
        </p:nvSpPr>
        <p:spPr>
          <a:xfrm>
            <a:off x="671615" y="4584652"/>
            <a:ext cx="341760" cy="261610"/>
          </a:xfrm>
          <a:prstGeom prst="rect">
            <a:avLst/>
          </a:prstGeom>
          <a:noFill/>
        </p:spPr>
        <p:txBody>
          <a:bodyPr wrap="none" rtlCol="0" anchor="ctr" anchorCtr="0">
            <a:spAutoFit/>
          </a:bodyPr>
          <a:lstStyle/>
          <a:p>
            <a:pPr algn="r"/>
            <a:r>
              <a:rPr lang="en-GB" sz="1100" dirty="0"/>
              <a:t>20</a:t>
            </a:r>
          </a:p>
        </p:txBody>
      </p:sp>
      <p:sp>
        <p:nvSpPr>
          <p:cNvPr id="42" name="TextBox 41">
            <a:extLst>
              <a:ext uri="{FF2B5EF4-FFF2-40B4-BE49-F238E27FC236}">
                <a16:creationId xmlns="" xmlns:a16="http://schemas.microsoft.com/office/drawing/2014/main" id="{0A67F9C3-8570-4D06-BD69-347999CF2421}"/>
              </a:ext>
            </a:extLst>
          </p:cNvPr>
          <p:cNvSpPr txBox="1"/>
          <p:nvPr/>
        </p:nvSpPr>
        <p:spPr>
          <a:xfrm>
            <a:off x="750161" y="5065982"/>
            <a:ext cx="263214" cy="261610"/>
          </a:xfrm>
          <a:prstGeom prst="rect">
            <a:avLst/>
          </a:prstGeom>
          <a:noFill/>
        </p:spPr>
        <p:txBody>
          <a:bodyPr wrap="none" rtlCol="0" anchor="ctr" anchorCtr="0">
            <a:spAutoFit/>
          </a:bodyPr>
          <a:lstStyle/>
          <a:p>
            <a:pPr algn="r"/>
            <a:r>
              <a:rPr lang="en-GB" sz="1100" dirty="0"/>
              <a:t>0</a:t>
            </a:r>
          </a:p>
        </p:txBody>
      </p:sp>
      <p:cxnSp>
        <p:nvCxnSpPr>
          <p:cNvPr id="43" name="Straight Connector 42">
            <a:extLst>
              <a:ext uri="{FF2B5EF4-FFF2-40B4-BE49-F238E27FC236}">
                <a16:creationId xmlns="" xmlns:a16="http://schemas.microsoft.com/office/drawing/2014/main" id="{D17B259F-800C-455E-8203-3D420E19F9EB}"/>
              </a:ext>
            </a:extLst>
          </p:cNvPr>
          <p:cNvCxnSpPr/>
          <p:nvPr/>
        </p:nvCxnSpPr>
        <p:spPr>
          <a:xfrm>
            <a:off x="968375" y="4954045"/>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45">
            <a:extLst>
              <a:ext uri="{FF2B5EF4-FFF2-40B4-BE49-F238E27FC236}">
                <a16:creationId xmlns="" xmlns:a16="http://schemas.microsoft.com/office/drawing/2014/main" id="{FF16A307-460A-4E00-980B-E9D3DF79AFF2}"/>
              </a:ext>
            </a:extLst>
          </p:cNvPr>
          <p:cNvCxnSpPr>
            <a:cxnSpLocks/>
          </p:cNvCxnSpPr>
          <p:nvPr/>
        </p:nvCxnSpPr>
        <p:spPr>
          <a:xfrm rot="5400000">
            <a:off x="1030288"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7" name="TextBox 46">
            <a:extLst>
              <a:ext uri="{FF2B5EF4-FFF2-40B4-BE49-F238E27FC236}">
                <a16:creationId xmlns="" xmlns:a16="http://schemas.microsoft.com/office/drawing/2014/main" id="{1C506139-2B65-474C-B572-42DB968940E0}"/>
              </a:ext>
            </a:extLst>
          </p:cNvPr>
          <p:cNvSpPr txBox="1"/>
          <p:nvPr/>
        </p:nvSpPr>
        <p:spPr>
          <a:xfrm>
            <a:off x="943681" y="5258034"/>
            <a:ext cx="263214" cy="261610"/>
          </a:xfrm>
          <a:prstGeom prst="rect">
            <a:avLst/>
          </a:prstGeom>
          <a:noFill/>
        </p:spPr>
        <p:txBody>
          <a:bodyPr wrap="none" rtlCol="0" anchor="t" anchorCtr="0">
            <a:spAutoFit/>
          </a:bodyPr>
          <a:lstStyle/>
          <a:p>
            <a:pPr algn="ctr"/>
            <a:r>
              <a:rPr lang="en-GB" sz="1100" dirty="0"/>
              <a:t>0</a:t>
            </a:r>
          </a:p>
        </p:txBody>
      </p:sp>
      <p:cxnSp>
        <p:nvCxnSpPr>
          <p:cNvPr id="48" name="Straight Connector 47">
            <a:extLst>
              <a:ext uri="{FF2B5EF4-FFF2-40B4-BE49-F238E27FC236}">
                <a16:creationId xmlns="" xmlns:a16="http://schemas.microsoft.com/office/drawing/2014/main" id="{5855F284-6754-4A62-8DDE-A74E2AFA5F80}"/>
              </a:ext>
            </a:extLst>
          </p:cNvPr>
          <p:cNvCxnSpPr>
            <a:cxnSpLocks/>
          </p:cNvCxnSpPr>
          <p:nvPr/>
        </p:nvCxnSpPr>
        <p:spPr>
          <a:xfrm rot="5400000">
            <a:off x="1379891"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9" name="TextBox 48">
            <a:extLst>
              <a:ext uri="{FF2B5EF4-FFF2-40B4-BE49-F238E27FC236}">
                <a16:creationId xmlns="" xmlns:a16="http://schemas.microsoft.com/office/drawing/2014/main" id="{B58677A8-FFD2-456A-A957-859290DA528F}"/>
              </a:ext>
            </a:extLst>
          </p:cNvPr>
          <p:cNvSpPr txBox="1"/>
          <p:nvPr/>
        </p:nvSpPr>
        <p:spPr>
          <a:xfrm>
            <a:off x="1293284" y="5258034"/>
            <a:ext cx="263214" cy="261610"/>
          </a:xfrm>
          <a:prstGeom prst="rect">
            <a:avLst/>
          </a:prstGeom>
          <a:noFill/>
        </p:spPr>
        <p:txBody>
          <a:bodyPr wrap="none" rtlCol="0" anchor="t" anchorCtr="0">
            <a:spAutoFit/>
          </a:bodyPr>
          <a:lstStyle/>
          <a:p>
            <a:pPr algn="ctr"/>
            <a:r>
              <a:rPr lang="en-GB" sz="1100" dirty="0"/>
              <a:t>2</a:t>
            </a:r>
          </a:p>
        </p:txBody>
      </p:sp>
      <p:cxnSp>
        <p:nvCxnSpPr>
          <p:cNvPr id="50" name="Straight Connector 49">
            <a:extLst>
              <a:ext uri="{FF2B5EF4-FFF2-40B4-BE49-F238E27FC236}">
                <a16:creationId xmlns="" xmlns:a16="http://schemas.microsoft.com/office/drawing/2014/main" id="{257F0CB8-07AE-439F-8040-583AD6DA0CCE}"/>
              </a:ext>
            </a:extLst>
          </p:cNvPr>
          <p:cNvCxnSpPr>
            <a:cxnSpLocks/>
          </p:cNvCxnSpPr>
          <p:nvPr/>
        </p:nvCxnSpPr>
        <p:spPr>
          <a:xfrm rot="5400000">
            <a:off x="1729494"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1" name="TextBox 50">
            <a:extLst>
              <a:ext uri="{FF2B5EF4-FFF2-40B4-BE49-F238E27FC236}">
                <a16:creationId xmlns="" xmlns:a16="http://schemas.microsoft.com/office/drawing/2014/main" id="{AE0C77B3-8F1A-4913-A012-EBB3AE06D6E7}"/>
              </a:ext>
            </a:extLst>
          </p:cNvPr>
          <p:cNvSpPr txBox="1"/>
          <p:nvPr/>
        </p:nvSpPr>
        <p:spPr>
          <a:xfrm>
            <a:off x="1642887" y="5258034"/>
            <a:ext cx="263214" cy="261610"/>
          </a:xfrm>
          <a:prstGeom prst="rect">
            <a:avLst/>
          </a:prstGeom>
          <a:noFill/>
        </p:spPr>
        <p:txBody>
          <a:bodyPr wrap="none" rtlCol="0" anchor="t" anchorCtr="0">
            <a:spAutoFit/>
          </a:bodyPr>
          <a:lstStyle/>
          <a:p>
            <a:pPr algn="ctr"/>
            <a:r>
              <a:rPr lang="en-GB" sz="1100" dirty="0"/>
              <a:t>4</a:t>
            </a:r>
          </a:p>
        </p:txBody>
      </p:sp>
      <p:cxnSp>
        <p:nvCxnSpPr>
          <p:cNvPr id="52" name="Straight Connector 51">
            <a:extLst>
              <a:ext uri="{FF2B5EF4-FFF2-40B4-BE49-F238E27FC236}">
                <a16:creationId xmlns="" xmlns:a16="http://schemas.microsoft.com/office/drawing/2014/main" id="{1E8B9B32-87B9-475E-A0AD-4592911F105F}"/>
              </a:ext>
            </a:extLst>
          </p:cNvPr>
          <p:cNvCxnSpPr>
            <a:cxnSpLocks/>
          </p:cNvCxnSpPr>
          <p:nvPr/>
        </p:nvCxnSpPr>
        <p:spPr>
          <a:xfrm rot="5400000">
            <a:off x="2079097"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3" name="TextBox 52">
            <a:extLst>
              <a:ext uri="{FF2B5EF4-FFF2-40B4-BE49-F238E27FC236}">
                <a16:creationId xmlns="" xmlns:a16="http://schemas.microsoft.com/office/drawing/2014/main" id="{78C25F5B-EE23-430F-A567-B0F9E7227C78}"/>
              </a:ext>
            </a:extLst>
          </p:cNvPr>
          <p:cNvSpPr txBox="1"/>
          <p:nvPr/>
        </p:nvSpPr>
        <p:spPr>
          <a:xfrm>
            <a:off x="1992490" y="5258034"/>
            <a:ext cx="263214" cy="261610"/>
          </a:xfrm>
          <a:prstGeom prst="rect">
            <a:avLst/>
          </a:prstGeom>
          <a:noFill/>
        </p:spPr>
        <p:txBody>
          <a:bodyPr wrap="none" rtlCol="0" anchor="t" anchorCtr="0">
            <a:spAutoFit/>
          </a:bodyPr>
          <a:lstStyle/>
          <a:p>
            <a:pPr algn="ctr"/>
            <a:r>
              <a:rPr lang="en-GB" sz="1100" dirty="0"/>
              <a:t>6</a:t>
            </a:r>
          </a:p>
        </p:txBody>
      </p:sp>
      <p:cxnSp>
        <p:nvCxnSpPr>
          <p:cNvPr id="54" name="Straight Connector 53">
            <a:extLst>
              <a:ext uri="{FF2B5EF4-FFF2-40B4-BE49-F238E27FC236}">
                <a16:creationId xmlns="" xmlns:a16="http://schemas.microsoft.com/office/drawing/2014/main" id="{A0D0FC61-B8E4-4A8E-A205-9180AFEEFB1B}"/>
              </a:ext>
            </a:extLst>
          </p:cNvPr>
          <p:cNvCxnSpPr>
            <a:cxnSpLocks/>
          </p:cNvCxnSpPr>
          <p:nvPr/>
        </p:nvCxnSpPr>
        <p:spPr>
          <a:xfrm rot="5400000">
            <a:off x="2428700"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5" name="TextBox 54">
            <a:extLst>
              <a:ext uri="{FF2B5EF4-FFF2-40B4-BE49-F238E27FC236}">
                <a16:creationId xmlns="" xmlns:a16="http://schemas.microsoft.com/office/drawing/2014/main" id="{14B51FEF-BDC3-4C44-9A2F-38C6F78FD66B}"/>
              </a:ext>
            </a:extLst>
          </p:cNvPr>
          <p:cNvSpPr txBox="1"/>
          <p:nvPr/>
        </p:nvSpPr>
        <p:spPr>
          <a:xfrm>
            <a:off x="2342093" y="5258034"/>
            <a:ext cx="263214" cy="261610"/>
          </a:xfrm>
          <a:prstGeom prst="rect">
            <a:avLst/>
          </a:prstGeom>
          <a:noFill/>
        </p:spPr>
        <p:txBody>
          <a:bodyPr wrap="none" rtlCol="0" anchor="t" anchorCtr="0">
            <a:spAutoFit/>
          </a:bodyPr>
          <a:lstStyle/>
          <a:p>
            <a:pPr algn="ctr"/>
            <a:r>
              <a:rPr lang="en-GB" sz="1100" dirty="0"/>
              <a:t>8</a:t>
            </a:r>
          </a:p>
        </p:txBody>
      </p:sp>
      <p:cxnSp>
        <p:nvCxnSpPr>
          <p:cNvPr id="56" name="Straight Connector 55">
            <a:extLst>
              <a:ext uri="{FF2B5EF4-FFF2-40B4-BE49-F238E27FC236}">
                <a16:creationId xmlns="" xmlns:a16="http://schemas.microsoft.com/office/drawing/2014/main" id="{2F8FC7A1-FE3F-4C02-9A5F-FC7C2234FEC7}"/>
              </a:ext>
            </a:extLst>
          </p:cNvPr>
          <p:cNvCxnSpPr>
            <a:cxnSpLocks/>
          </p:cNvCxnSpPr>
          <p:nvPr/>
        </p:nvCxnSpPr>
        <p:spPr>
          <a:xfrm rot="5400000">
            <a:off x="2778303"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7" name="TextBox 56">
            <a:extLst>
              <a:ext uri="{FF2B5EF4-FFF2-40B4-BE49-F238E27FC236}">
                <a16:creationId xmlns="" xmlns:a16="http://schemas.microsoft.com/office/drawing/2014/main" id="{66060C9C-E22B-452A-95A7-82E5422E2458}"/>
              </a:ext>
            </a:extLst>
          </p:cNvPr>
          <p:cNvSpPr txBox="1"/>
          <p:nvPr/>
        </p:nvSpPr>
        <p:spPr>
          <a:xfrm>
            <a:off x="2652423" y="5258034"/>
            <a:ext cx="341761" cy="261610"/>
          </a:xfrm>
          <a:prstGeom prst="rect">
            <a:avLst/>
          </a:prstGeom>
          <a:noFill/>
        </p:spPr>
        <p:txBody>
          <a:bodyPr wrap="none" rtlCol="0" anchor="t" anchorCtr="0">
            <a:spAutoFit/>
          </a:bodyPr>
          <a:lstStyle/>
          <a:p>
            <a:pPr algn="ctr"/>
            <a:r>
              <a:rPr lang="en-GB" sz="1100" dirty="0"/>
              <a:t>10</a:t>
            </a:r>
          </a:p>
        </p:txBody>
      </p:sp>
      <p:cxnSp>
        <p:nvCxnSpPr>
          <p:cNvPr id="58" name="Straight Connector 57">
            <a:extLst>
              <a:ext uri="{FF2B5EF4-FFF2-40B4-BE49-F238E27FC236}">
                <a16:creationId xmlns="" xmlns:a16="http://schemas.microsoft.com/office/drawing/2014/main" id="{CE4EC6DC-D281-4F91-9173-2546EF467771}"/>
              </a:ext>
            </a:extLst>
          </p:cNvPr>
          <p:cNvCxnSpPr>
            <a:cxnSpLocks/>
          </p:cNvCxnSpPr>
          <p:nvPr/>
        </p:nvCxnSpPr>
        <p:spPr>
          <a:xfrm rot="5400000">
            <a:off x="3127906"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59" name="TextBox 58">
            <a:extLst>
              <a:ext uri="{FF2B5EF4-FFF2-40B4-BE49-F238E27FC236}">
                <a16:creationId xmlns="" xmlns:a16="http://schemas.microsoft.com/office/drawing/2014/main" id="{DBDC27A5-CCDC-40CC-8B5B-8CAE40F98A5E}"/>
              </a:ext>
            </a:extLst>
          </p:cNvPr>
          <p:cNvSpPr txBox="1"/>
          <p:nvPr/>
        </p:nvSpPr>
        <p:spPr>
          <a:xfrm>
            <a:off x="3002026" y="5258034"/>
            <a:ext cx="341761" cy="261610"/>
          </a:xfrm>
          <a:prstGeom prst="rect">
            <a:avLst/>
          </a:prstGeom>
          <a:noFill/>
        </p:spPr>
        <p:txBody>
          <a:bodyPr wrap="none" rtlCol="0" anchor="t" anchorCtr="0">
            <a:spAutoFit/>
          </a:bodyPr>
          <a:lstStyle/>
          <a:p>
            <a:pPr algn="ctr"/>
            <a:r>
              <a:rPr lang="en-GB" sz="1100" dirty="0"/>
              <a:t>12</a:t>
            </a:r>
          </a:p>
        </p:txBody>
      </p:sp>
      <p:cxnSp>
        <p:nvCxnSpPr>
          <p:cNvPr id="60" name="Straight Connector 59">
            <a:extLst>
              <a:ext uri="{FF2B5EF4-FFF2-40B4-BE49-F238E27FC236}">
                <a16:creationId xmlns="" xmlns:a16="http://schemas.microsoft.com/office/drawing/2014/main" id="{5C8F80C1-4CB5-49AC-A52B-6701799D6800}"/>
              </a:ext>
            </a:extLst>
          </p:cNvPr>
          <p:cNvCxnSpPr>
            <a:cxnSpLocks/>
          </p:cNvCxnSpPr>
          <p:nvPr/>
        </p:nvCxnSpPr>
        <p:spPr>
          <a:xfrm rot="5400000">
            <a:off x="3477509"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1" name="TextBox 60">
            <a:extLst>
              <a:ext uri="{FF2B5EF4-FFF2-40B4-BE49-F238E27FC236}">
                <a16:creationId xmlns="" xmlns:a16="http://schemas.microsoft.com/office/drawing/2014/main" id="{C4F7671A-E9DF-417D-9DBD-9BF1F33A5651}"/>
              </a:ext>
            </a:extLst>
          </p:cNvPr>
          <p:cNvSpPr txBox="1"/>
          <p:nvPr/>
        </p:nvSpPr>
        <p:spPr>
          <a:xfrm>
            <a:off x="3351629" y="5258034"/>
            <a:ext cx="341761" cy="261610"/>
          </a:xfrm>
          <a:prstGeom prst="rect">
            <a:avLst/>
          </a:prstGeom>
          <a:noFill/>
        </p:spPr>
        <p:txBody>
          <a:bodyPr wrap="none" rtlCol="0" anchor="t" anchorCtr="0">
            <a:spAutoFit/>
          </a:bodyPr>
          <a:lstStyle/>
          <a:p>
            <a:pPr algn="ctr"/>
            <a:r>
              <a:rPr lang="en-GB" sz="1100" dirty="0"/>
              <a:t>14</a:t>
            </a:r>
          </a:p>
        </p:txBody>
      </p:sp>
      <p:cxnSp>
        <p:nvCxnSpPr>
          <p:cNvPr id="62" name="Straight Connector 61">
            <a:extLst>
              <a:ext uri="{FF2B5EF4-FFF2-40B4-BE49-F238E27FC236}">
                <a16:creationId xmlns="" xmlns:a16="http://schemas.microsoft.com/office/drawing/2014/main" id="{A188E554-A0E4-4164-BBBF-38034CF234E3}"/>
              </a:ext>
            </a:extLst>
          </p:cNvPr>
          <p:cNvCxnSpPr>
            <a:cxnSpLocks/>
          </p:cNvCxnSpPr>
          <p:nvPr/>
        </p:nvCxnSpPr>
        <p:spPr>
          <a:xfrm rot="5400000">
            <a:off x="3827112"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3" name="TextBox 62">
            <a:extLst>
              <a:ext uri="{FF2B5EF4-FFF2-40B4-BE49-F238E27FC236}">
                <a16:creationId xmlns="" xmlns:a16="http://schemas.microsoft.com/office/drawing/2014/main" id="{31265E66-F368-4341-9267-208A44CDEB09}"/>
              </a:ext>
            </a:extLst>
          </p:cNvPr>
          <p:cNvSpPr txBox="1"/>
          <p:nvPr/>
        </p:nvSpPr>
        <p:spPr>
          <a:xfrm>
            <a:off x="3701232" y="5258034"/>
            <a:ext cx="341761" cy="261610"/>
          </a:xfrm>
          <a:prstGeom prst="rect">
            <a:avLst/>
          </a:prstGeom>
          <a:noFill/>
        </p:spPr>
        <p:txBody>
          <a:bodyPr wrap="none" rtlCol="0" anchor="t" anchorCtr="0">
            <a:spAutoFit/>
          </a:bodyPr>
          <a:lstStyle/>
          <a:p>
            <a:pPr algn="ctr"/>
            <a:r>
              <a:rPr lang="en-GB" sz="1100" dirty="0"/>
              <a:t>16</a:t>
            </a:r>
          </a:p>
        </p:txBody>
      </p:sp>
      <p:cxnSp>
        <p:nvCxnSpPr>
          <p:cNvPr id="64" name="Straight Connector 63">
            <a:extLst>
              <a:ext uri="{FF2B5EF4-FFF2-40B4-BE49-F238E27FC236}">
                <a16:creationId xmlns="" xmlns:a16="http://schemas.microsoft.com/office/drawing/2014/main" id="{FB6DCB52-4943-48B3-9A3C-917A545D2600}"/>
              </a:ext>
            </a:extLst>
          </p:cNvPr>
          <p:cNvCxnSpPr>
            <a:cxnSpLocks/>
          </p:cNvCxnSpPr>
          <p:nvPr/>
        </p:nvCxnSpPr>
        <p:spPr>
          <a:xfrm rot="5400000">
            <a:off x="4176712"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65" name="TextBox 64">
            <a:extLst>
              <a:ext uri="{FF2B5EF4-FFF2-40B4-BE49-F238E27FC236}">
                <a16:creationId xmlns="" xmlns:a16="http://schemas.microsoft.com/office/drawing/2014/main" id="{B1D27862-D32A-43F9-B7DE-A93E91C9B18F}"/>
              </a:ext>
            </a:extLst>
          </p:cNvPr>
          <p:cNvSpPr txBox="1"/>
          <p:nvPr/>
        </p:nvSpPr>
        <p:spPr>
          <a:xfrm>
            <a:off x="4050832" y="5258034"/>
            <a:ext cx="341761" cy="261610"/>
          </a:xfrm>
          <a:prstGeom prst="rect">
            <a:avLst/>
          </a:prstGeom>
          <a:noFill/>
        </p:spPr>
        <p:txBody>
          <a:bodyPr wrap="none" rtlCol="0" anchor="t" anchorCtr="0">
            <a:spAutoFit/>
          </a:bodyPr>
          <a:lstStyle/>
          <a:p>
            <a:pPr algn="ctr"/>
            <a:r>
              <a:rPr lang="en-GB" sz="1100" dirty="0"/>
              <a:t>18</a:t>
            </a:r>
          </a:p>
        </p:txBody>
      </p:sp>
      <p:sp>
        <p:nvSpPr>
          <p:cNvPr id="67" name="TextBox 66">
            <a:extLst>
              <a:ext uri="{FF2B5EF4-FFF2-40B4-BE49-F238E27FC236}">
                <a16:creationId xmlns="" xmlns:a16="http://schemas.microsoft.com/office/drawing/2014/main" id="{7F5D510C-8E97-4023-857C-27535C8F12FD}"/>
              </a:ext>
            </a:extLst>
          </p:cNvPr>
          <p:cNvSpPr txBox="1"/>
          <p:nvPr/>
        </p:nvSpPr>
        <p:spPr>
          <a:xfrm>
            <a:off x="1832302" y="5491397"/>
            <a:ext cx="1632177" cy="261610"/>
          </a:xfrm>
          <a:prstGeom prst="rect">
            <a:avLst/>
          </a:prstGeom>
          <a:noFill/>
        </p:spPr>
        <p:txBody>
          <a:bodyPr wrap="none" rtlCol="0" anchor="t" anchorCtr="0">
            <a:spAutoFit/>
          </a:bodyPr>
          <a:lstStyle/>
          <a:p>
            <a:pPr algn="ctr"/>
            <a:r>
              <a:rPr lang="en-GB" sz="1100" dirty="0"/>
              <a:t>Study </a:t>
            </a:r>
            <a:r>
              <a:rPr lang="en-GB" sz="1100" dirty="0" smtClean="0"/>
              <a:t>duration, months</a:t>
            </a:r>
            <a:endParaRPr lang="en-GB" sz="1100" dirty="0"/>
          </a:p>
        </p:txBody>
      </p:sp>
      <p:sp>
        <p:nvSpPr>
          <p:cNvPr id="68" name="TextBox 67">
            <a:extLst>
              <a:ext uri="{FF2B5EF4-FFF2-40B4-BE49-F238E27FC236}">
                <a16:creationId xmlns="" xmlns:a16="http://schemas.microsoft.com/office/drawing/2014/main" id="{842F11B2-22B7-487A-B5C8-F5F7A1D18527}"/>
              </a:ext>
            </a:extLst>
          </p:cNvPr>
          <p:cNvSpPr txBox="1"/>
          <p:nvPr/>
        </p:nvSpPr>
        <p:spPr>
          <a:xfrm>
            <a:off x="912423" y="5823614"/>
            <a:ext cx="325730" cy="400110"/>
          </a:xfrm>
          <a:prstGeom prst="rect">
            <a:avLst/>
          </a:prstGeom>
          <a:noFill/>
        </p:spPr>
        <p:txBody>
          <a:bodyPr wrap="none" rtlCol="0" anchor="b" anchorCtr="0">
            <a:spAutoFit/>
          </a:bodyPr>
          <a:lstStyle/>
          <a:p>
            <a:pPr algn="ctr"/>
            <a:r>
              <a:rPr lang="en-GB" sz="1000" dirty="0"/>
              <a:t>25</a:t>
            </a:r>
          </a:p>
          <a:p>
            <a:pPr algn="ctr"/>
            <a:r>
              <a:rPr lang="en-GB" sz="1000" dirty="0"/>
              <a:t>12</a:t>
            </a:r>
          </a:p>
        </p:txBody>
      </p:sp>
      <p:sp>
        <p:nvSpPr>
          <p:cNvPr id="69" name="TextBox 68">
            <a:extLst>
              <a:ext uri="{FF2B5EF4-FFF2-40B4-BE49-F238E27FC236}">
                <a16:creationId xmlns="" xmlns:a16="http://schemas.microsoft.com/office/drawing/2014/main" id="{732DE175-D1B1-4BE8-9A46-44A6D3BF7C12}"/>
              </a:ext>
            </a:extLst>
          </p:cNvPr>
          <p:cNvSpPr txBox="1"/>
          <p:nvPr/>
        </p:nvSpPr>
        <p:spPr>
          <a:xfrm>
            <a:off x="1262026" y="5823614"/>
            <a:ext cx="325730" cy="400110"/>
          </a:xfrm>
          <a:prstGeom prst="rect">
            <a:avLst/>
          </a:prstGeom>
          <a:noFill/>
        </p:spPr>
        <p:txBody>
          <a:bodyPr wrap="none" rtlCol="0" anchor="b" anchorCtr="0">
            <a:spAutoFit/>
          </a:bodyPr>
          <a:lstStyle/>
          <a:p>
            <a:pPr algn="ctr"/>
            <a:r>
              <a:rPr lang="en-GB" sz="1000" dirty="0"/>
              <a:t>17</a:t>
            </a:r>
          </a:p>
          <a:p>
            <a:pPr algn="ctr"/>
            <a:r>
              <a:rPr lang="en-GB" sz="1000" dirty="0"/>
              <a:t>6</a:t>
            </a:r>
          </a:p>
        </p:txBody>
      </p:sp>
      <p:sp>
        <p:nvSpPr>
          <p:cNvPr id="70" name="TextBox 69">
            <a:extLst>
              <a:ext uri="{FF2B5EF4-FFF2-40B4-BE49-F238E27FC236}">
                <a16:creationId xmlns="" xmlns:a16="http://schemas.microsoft.com/office/drawing/2014/main" id="{4E04CE05-46CA-4646-892E-65682A43154E}"/>
              </a:ext>
            </a:extLst>
          </p:cNvPr>
          <p:cNvSpPr txBox="1"/>
          <p:nvPr/>
        </p:nvSpPr>
        <p:spPr>
          <a:xfrm>
            <a:off x="1611629" y="5823614"/>
            <a:ext cx="325730" cy="400110"/>
          </a:xfrm>
          <a:prstGeom prst="rect">
            <a:avLst/>
          </a:prstGeom>
          <a:noFill/>
        </p:spPr>
        <p:txBody>
          <a:bodyPr wrap="none" rtlCol="0" anchor="b" anchorCtr="0">
            <a:spAutoFit/>
          </a:bodyPr>
          <a:lstStyle/>
          <a:p>
            <a:pPr algn="ctr"/>
            <a:r>
              <a:rPr lang="en-GB" sz="1000" dirty="0"/>
              <a:t>14</a:t>
            </a:r>
          </a:p>
          <a:p>
            <a:pPr algn="ctr"/>
            <a:r>
              <a:rPr lang="en-GB" sz="1000" dirty="0"/>
              <a:t>3</a:t>
            </a:r>
          </a:p>
        </p:txBody>
      </p:sp>
      <p:sp>
        <p:nvSpPr>
          <p:cNvPr id="71" name="TextBox 70">
            <a:extLst>
              <a:ext uri="{FF2B5EF4-FFF2-40B4-BE49-F238E27FC236}">
                <a16:creationId xmlns="" xmlns:a16="http://schemas.microsoft.com/office/drawing/2014/main" id="{E146723C-876B-4CD3-9A05-6EC9B4677929}"/>
              </a:ext>
            </a:extLst>
          </p:cNvPr>
          <p:cNvSpPr txBox="1"/>
          <p:nvPr/>
        </p:nvSpPr>
        <p:spPr>
          <a:xfrm>
            <a:off x="1961232" y="5823614"/>
            <a:ext cx="325730" cy="400110"/>
          </a:xfrm>
          <a:prstGeom prst="rect">
            <a:avLst/>
          </a:prstGeom>
          <a:noFill/>
        </p:spPr>
        <p:txBody>
          <a:bodyPr wrap="none" rtlCol="0" anchor="b" anchorCtr="0">
            <a:spAutoFit/>
          </a:bodyPr>
          <a:lstStyle/>
          <a:p>
            <a:pPr algn="ctr"/>
            <a:r>
              <a:rPr lang="en-GB" sz="1000" dirty="0"/>
              <a:t>11</a:t>
            </a:r>
          </a:p>
          <a:p>
            <a:pPr algn="ctr"/>
            <a:r>
              <a:rPr lang="en-GB" sz="1000" dirty="0"/>
              <a:t>1</a:t>
            </a:r>
          </a:p>
        </p:txBody>
      </p:sp>
      <p:sp>
        <p:nvSpPr>
          <p:cNvPr id="72" name="TextBox 71">
            <a:extLst>
              <a:ext uri="{FF2B5EF4-FFF2-40B4-BE49-F238E27FC236}">
                <a16:creationId xmlns="" xmlns:a16="http://schemas.microsoft.com/office/drawing/2014/main" id="{A4F3E09A-9163-491A-87BB-13B497ED6293}"/>
              </a:ext>
            </a:extLst>
          </p:cNvPr>
          <p:cNvSpPr txBox="1"/>
          <p:nvPr/>
        </p:nvSpPr>
        <p:spPr>
          <a:xfrm>
            <a:off x="2346101" y="5823614"/>
            <a:ext cx="255198" cy="400110"/>
          </a:xfrm>
          <a:prstGeom prst="rect">
            <a:avLst/>
          </a:prstGeom>
          <a:noFill/>
        </p:spPr>
        <p:txBody>
          <a:bodyPr wrap="none" rtlCol="0" anchor="b" anchorCtr="0">
            <a:spAutoFit/>
          </a:bodyPr>
          <a:lstStyle/>
          <a:p>
            <a:pPr algn="ctr"/>
            <a:r>
              <a:rPr lang="en-GB" sz="1000" dirty="0"/>
              <a:t>9</a:t>
            </a:r>
          </a:p>
          <a:p>
            <a:pPr algn="ctr"/>
            <a:r>
              <a:rPr lang="en-GB" sz="1000" dirty="0"/>
              <a:t>1</a:t>
            </a:r>
          </a:p>
        </p:txBody>
      </p:sp>
      <p:sp>
        <p:nvSpPr>
          <p:cNvPr id="73" name="TextBox 72">
            <a:extLst>
              <a:ext uri="{FF2B5EF4-FFF2-40B4-BE49-F238E27FC236}">
                <a16:creationId xmlns="" xmlns:a16="http://schemas.microsoft.com/office/drawing/2014/main" id="{76653933-3527-4DE3-8AB2-2B0AF3CA7578}"/>
              </a:ext>
            </a:extLst>
          </p:cNvPr>
          <p:cNvSpPr txBox="1"/>
          <p:nvPr/>
        </p:nvSpPr>
        <p:spPr>
          <a:xfrm>
            <a:off x="2695704" y="5823614"/>
            <a:ext cx="255198" cy="400110"/>
          </a:xfrm>
          <a:prstGeom prst="rect">
            <a:avLst/>
          </a:prstGeom>
          <a:noFill/>
        </p:spPr>
        <p:txBody>
          <a:bodyPr wrap="none" rtlCol="0" anchor="b" anchorCtr="0">
            <a:spAutoFit/>
          </a:bodyPr>
          <a:lstStyle/>
          <a:p>
            <a:pPr algn="ctr"/>
            <a:r>
              <a:rPr lang="en-GB" sz="1000" dirty="0"/>
              <a:t>6</a:t>
            </a:r>
          </a:p>
          <a:p>
            <a:pPr algn="ctr"/>
            <a:r>
              <a:rPr lang="en-GB" sz="1000" dirty="0"/>
              <a:t>1</a:t>
            </a:r>
          </a:p>
        </p:txBody>
      </p:sp>
      <p:sp>
        <p:nvSpPr>
          <p:cNvPr id="74" name="TextBox 73">
            <a:extLst>
              <a:ext uri="{FF2B5EF4-FFF2-40B4-BE49-F238E27FC236}">
                <a16:creationId xmlns="" xmlns:a16="http://schemas.microsoft.com/office/drawing/2014/main" id="{8903F9C6-94C5-4E31-94E6-6D708C2824F2}"/>
              </a:ext>
            </a:extLst>
          </p:cNvPr>
          <p:cNvSpPr txBox="1"/>
          <p:nvPr/>
        </p:nvSpPr>
        <p:spPr>
          <a:xfrm>
            <a:off x="3045307" y="5823614"/>
            <a:ext cx="255198" cy="400110"/>
          </a:xfrm>
          <a:prstGeom prst="rect">
            <a:avLst/>
          </a:prstGeom>
          <a:noFill/>
        </p:spPr>
        <p:txBody>
          <a:bodyPr wrap="none" rtlCol="0" anchor="b" anchorCtr="0">
            <a:spAutoFit/>
          </a:bodyPr>
          <a:lstStyle/>
          <a:p>
            <a:pPr algn="ctr"/>
            <a:r>
              <a:rPr lang="en-GB" sz="1000" dirty="0"/>
              <a:t>3</a:t>
            </a:r>
          </a:p>
          <a:p>
            <a:pPr algn="ctr"/>
            <a:r>
              <a:rPr lang="en-GB" sz="1000" dirty="0"/>
              <a:t>1</a:t>
            </a:r>
          </a:p>
        </p:txBody>
      </p:sp>
      <p:sp>
        <p:nvSpPr>
          <p:cNvPr id="75" name="TextBox 74">
            <a:extLst>
              <a:ext uri="{FF2B5EF4-FFF2-40B4-BE49-F238E27FC236}">
                <a16:creationId xmlns="" xmlns:a16="http://schemas.microsoft.com/office/drawing/2014/main" id="{9AD5748B-CA13-4541-A23B-FF05B1D37A63}"/>
              </a:ext>
            </a:extLst>
          </p:cNvPr>
          <p:cNvSpPr txBox="1"/>
          <p:nvPr/>
        </p:nvSpPr>
        <p:spPr>
          <a:xfrm>
            <a:off x="3394910" y="5823614"/>
            <a:ext cx="255198" cy="400110"/>
          </a:xfrm>
          <a:prstGeom prst="rect">
            <a:avLst/>
          </a:prstGeom>
          <a:noFill/>
        </p:spPr>
        <p:txBody>
          <a:bodyPr wrap="none" rtlCol="0" anchor="b" anchorCtr="0">
            <a:spAutoFit/>
          </a:bodyPr>
          <a:lstStyle/>
          <a:p>
            <a:pPr algn="ctr"/>
            <a:r>
              <a:rPr lang="en-GB" sz="1000" dirty="0"/>
              <a:t>3</a:t>
            </a:r>
          </a:p>
          <a:p>
            <a:pPr algn="ctr"/>
            <a:r>
              <a:rPr lang="en-GB" sz="1000" dirty="0"/>
              <a:t>0</a:t>
            </a:r>
          </a:p>
        </p:txBody>
      </p:sp>
      <p:sp>
        <p:nvSpPr>
          <p:cNvPr id="76" name="TextBox 75">
            <a:extLst>
              <a:ext uri="{FF2B5EF4-FFF2-40B4-BE49-F238E27FC236}">
                <a16:creationId xmlns="" xmlns:a16="http://schemas.microsoft.com/office/drawing/2014/main" id="{06B7D8D3-426C-4C3E-AC38-B8A1A69D454C}"/>
              </a:ext>
            </a:extLst>
          </p:cNvPr>
          <p:cNvSpPr txBox="1"/>
          <p:nvPr/>
        </p:nvSpPr>
        <p:spPr>
          <a:xfrm>
            <a:off x="3744513" y="5823614"/>
            <a:ext cx="255198" cy="400110"/>
          </a:xfrm>
          <a:prstGeom prst="rect">
            <a:avLst/>
          </a:prstGeom>
          <a:noFill/>
        </p:spPr>
        <p:txBody>
          <a:bodyPr wrap="none" rtlCol="0" anchor="b" anchorCtr="0">
            <a:spAutoFit/>
          </a:bodyPr>
          <a:lstStyle/>
          <a:p>
            <a:pPr algn="ctr"/>
            <a:r>
              <a:rPr lang="en-GB" sz="1000" dirty="0"/>
              <a:t>1</a:t>
            </a:r>
          </a:p>
          <a:p>
            <a:pPr algn="ctr"/>
            <a:r>
              <a:rPr lang="en-GB" sz="1000" dirty="0"/>
              <a:t>0</a:t>
            </a:r>
          </a:p>
        </p:txBody>
      </p:sp>
      <p:sp>
        <p:nvSpPr>
          <p:cNvPr id="77" name="TextBox 76">
            <a:extLst>
              <a:ext uri="{FF2B5EF4-FFF2-40B4-BE49-F238E27FC236}">
                <a16:creationId xmlns="" xmlns:a16="http://schemas.microsoft.com/office/drawing/2014/main" id="{798E161E-CB48-4A33-BFFC-2650CE03FCDF}"/>
              </a:ext>
            </a:extLst>
          </p:cNvPr>
          <p:cNvSpPr txBox="1"/>
          <p:nvPr/>
        </p:nvSpPr>
        <p:spPr>
          <a:xfrm>
            <a:off x="4094113" y="5823614"/>
            <a:ext cx="255198" cy="400110"/>
          </a:xfrm>
          <a:prstGeom prst="rect">
            <a:avLst/>
          </a:prstGeom>
          <a:noFill/>
        </p:spPr>
        <p:txBody>
          <a:bodyPr wrap="none" rtlCol="0" anchor="b" anchorCtr="0">
            <a:spAutoFit/>
          </a:bodyPr>
          <a:lstStyle/>
          <a:p>
            <a:pPr algn="ctr"/>
            <a:r>
              <a:rPr lang="en-GB" sz="1000" dirty="0"/>
              <a:t>0</a:t>
            </a:r>
          </a:p>
          <a:p>
            <a:pPr algn="ctr"/>
            <a:r>
              <a:rPr lang="en-GB" sz="1000" dirty="0"/>
              <a:t>0</a:t>
            </a:r>
          </a:p>
        </p:txBody>
      </p:sp>
      <p:sp>
        <p:nvSpPr>
          <p:cNvPr id="78" name="TextBox 77">
            <a:extLst>
              <a:ext uri="{FF2B5EF4-FFF2-40B4-BE49-F238E27FC236}">
                <a16:creationId xmlns="" xmlns:a16="http://schemas.microsoft.com/office/drawing/2014/main" id="{30FA730C-DF2F-4487-BC0A-B8F09612F48F}"/>
              </a:ext>
            </a:extLst>
          </p:cNvPr>
          <p:cNvSpPr txBox="1"/>
          <p:nvPr/>
        </p:nvSpPr>
        <p:spPr>
          <a:xfrm>
            <a:off x="343389" y="5823614"/>
            <a:ext cx="453970" cy="400110"/>
          </a:xfrm>
          <a:prstGeom prst="rect">
            <a:avLst/>
          </a:prstGeom>
          <a:noFill/>
        </p:spPr>
        <p:txBody>
          <a:bodyPr wrap="none" rtlCol="0" anchor="b" anchorCtr="0">
            <a:spAutoFit/>
          </a:bodyPr>
          <a:lstStyle/>
          <a:p>
            <a:r>
              <a:rPr lang="en-GB" sz="1000" dirty="0"/>
              <a:t>PAG</a:t>
            </a:r>
          </a:p>
          <a:p>
            <a:r>
              <a:rPr lang="en-GB" sz="1000" dirty="0"/>
              <a:t>AG</a:t>
            </a:r>
          </a:p>
        </p:txBody>
      </p:sp>
      <p:sp>
        <p:nvSpPr>
          <p:cNvPr id="79" name="TextBox 78">
            <a:extLst>
              <a:ext uri="{FF2B5EF4-FFF2-40B4-BE49-F238E27FC236}">
                <a16:creationId xmlns="" xmlns:a16="http://schemas.microsoft.com/office/drawing/2014/main" id="{018BF480-360E-4667-A47B-9E0EE6303E14}"/>
              </a:ext>
            </a:extLst>
          </p:cNvPr>
          <p:cNvSpPr txBox="1"/>
          <p:nvPr/>
        </p:nvSpPr>
        <p:spPr>
          <a:xfrm>
            <a:off x="343389" y="5647303"/>
            <a:ext cx="760144" cy="246221"/>
          </a:xfrm>
          <a:prstGeom prst="rect">
            <a:avLst/>
          </a:prstGeom>
          <a:noFill/>
        </p:spPr>
        <p:txBody>
          <a:bodyPr wrap="none" rtlCol="0" anchor="t" anchorCtr="0">
            <a:spAutoFit/>
          </a:bodyPr>
          <a:lstStyle/>
          <a:p>
            <a:r>
              <a:rPr lang="en-GB" sz="1000" dirty="0" smtClean="0"/>
              <a:t>No. at risk</a:t>
            </a:r>
            <a:endParaRPr lang="en-GB" sz="1000" dirty="0"/>
          </a:p>
        </p:txBody>
      </p:sp>
      <p:cxnSp>
        <p:nvCxnSpPr>
          <p:cNvPr id="80" name="Straight Connector 79">
            <a:extLst>
              <a:ext uri="{FF2B5EF4-FFF2-40B4-BE49-F238E27FC236}">
                <a16:creationId xmlns="" xmlns:a16="http://schemas.microsoft.com/office/drawing/2014/main" id="{113C2661-F949-467A-8C3D-264C00D933E6}"/>
              </a:ext>
            </a:extLst>
          </p:cNvPr>
          <p:cNvCxnSpPr>
            <a:cxnSpLocks/>
          </p:cNvCxnSpPr>
          <p:nvPr/>
        </p:nvCxnSpPr>
        <p:spPr>
          <a:xfrm>
            <a:off x="1089025" y="3992973"/>
            <a:ext cx="3192463" cy="0"/>
          </a:xfrm>
          <a:prstGeom prst="line">
            <a:avLst/>
          </a:prstGeom>
          <a:noFill/>
          <a:ln w="19050" cap="sq">
            <a:solidFill>
              <a:srgbClr val="000000"/>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327" name="Group 326">
            <a:extLst>
              <a:ext uri="{FF2B5EF4-FFF2-40B4-BE49-F238E27FC236}">
                <a16:creationId xmlns="" xmlns:a16="http://schemas.microsoft.com/office/drawing/2014/main" id="{1E30A9F1-36BA-4723-8869-C6B77ECB4FDC}"/>
              </a:ext>
            </a:extLst>
          </p:cNvPr>
          <p:cNvGrpSpPr/>
          <p:nvPr/>
        </p:nvGrpSpPr>
        <p:grpSpPr>
          <a:xfrm>
            <a:off x="1041924" y="2764566"/>
            <a:ext cx="2353640" cy="1771930"/>
            <a:chOff x="1041924" y="2764566"/>
            <a:chExt cx="2353640" cy="1771930"/>
          </a:xfrm>
        </p:grpSpPr>
        <p:sp>
          <p:nvSpPr>
            <p:cNvPr id="86" name="Freeform 5">
              <a:extLst>
                <a:ext uri="{FF2B5EF4-FFF2-40B4-BE49-F238E27FC236}">
                  <a16:creationId xmlns="" xmlns:a16="http://schemas.microsoft.com/office/drawing/2014/main" id="{1D126C6B-8A2D-4A6A-9577-8C80920AEB61}"/>
                </a:ext>
              </a:extLst>
            </p:cNvPr>
            <p:cNvSpPr>
              <a:spLocks/>
            </p:cNvSpPr>
            <p:nvPr/>
          </p:nvSpPr>
          <p:spPr bwMode="auto">
            <a:xfrm>
              <a:off x="1073453" y="2799248"/>
              <a:ext cx="2284276" cy="1699413"/>
            </a:xfrm>
            <a:custGeom>
              <a:avLst/>
              <a:gdLst>
                <a:gd name="T0" fmla="*/ 0 w 1449"/>
                <a:gd name="T1" fmla="*/ 0 h 1078"/>
                <a:gd name="T2" fmla="*/ 64 w 1449"/>
                <a:gd name="T3" fmla="*/ 0 h 1078"/>
                <a:gd name="T4" fmla="*/ 64 w 1449"/>
                <a:gd name="T5" fmla="*/ 290 h 1078"/>
                <a:gd name="T6" fmla="*/ 201 w 1449"/>
                <a:gd name="T7" fmla="*/ 290 h 1078"/>
                <a:gd name="T8" fmla="*/ 201 w 1449"/>
                <a:gd name="T9" fmla="*/ 445 h 1078"/>
                <a:gd name="T10" fmla="*/ 382 w 1449"/>
                <a:gd name="T11" fmla="*/ 445 h 1078"/>
                <a:gd name="T12" fmla="*/ 382 w 1449"/>
                <a:gd name="T13" fmla="*/ 634 h 1078"/>
                <a:gd name="T14" fmla="*/ 515 w 1449"/>
                <a:gd name="T15" fmla="*/ 634 h 1078"/>
                <a:gd name="T16" fmla="*/ 515 w 1449"/>
                <a:gd name="T17" fmla="*/ 1078 h 1078"/>
                <a:gd name="T18" fmla="*/ 1449 w 1449"/>
                <a:gd name="T19" fmla="*/ 1078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9" h="1078">
                  <a:moveTo>
                    <a:pt x="0" y="0"/>
                  </a:moveTo>
                  <a:lnTo>
                    <a:pt x="64" y="0"/>
                  </a:lnTo>
                  <a:lnTo>
                    <a:pt x="64" y="290"/>
                  </a:lnTo>
                  <a:lnTo>
                    <a:pt x="201" y="290"/>
                  </a:lnTo>
                  <a:lnTo>
                    <a:pt x="201" y="445"/>
                  </a:lnTo>
                  <a:lnTo>
                    <a:pt x="382" y="445"/>
                  </a:lnTo>
                  <a:lnTo>
                    <a:pt x="382" y="634"/>
                  </a:lnTo>
                  <a:lnTo>
                    <a:pt x="515" y="634"/>
                  </a:lnTo>
                  <a:lnTo>
                    <a:pt x="515" y="1078"/>
                  </a:lnTo>
                  <a:lnTo>
                    <a:pt x="1449" y="1078"/>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Oval 6">
              <a:extLst>
                <a:ext uri="{FF2B5EF4-FFF2-40B4-BE49-F238E27FC236}">
                  <a16:creationId xmlns="" xmlns:a16="http://schemas.microsoft.com/office/drawing/2014/main" id="{6AC04502-8287-4BC0-8A4B-030E00B2A759}"/>
                </a:ext>
              </a:extLst>
            </p:cNvPr>
            <p:cNvSpPr>
              <a:spLocks noChangeArrowheads="1"/>
            </p:cNvSpPr>
            <p:nvPr/>
          </p:nvSpPr>
          <p:spPr bwMode="auto">
            <a:xfrm>
              <a:off x="3323047" y="4463979"/>
              <a:ext cx="72517" cy="72517"/>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88" name="Oval 7">
              <a:extLst>
                <a:ext uri="{FF2B5EF4-FFF2-40B4-BE49-F238E27FC236}">
                  <a16:creationId xmlns="" xmlns:a16="http://schemas.microsoft.com/office/drawing/2014/main" id="{86CAEDC8-2B59-489E-8756-3663F90B1252}"/>
                </a:ext>
              </a:extLst>
            </p:cNvPr>
            <p:cNvSpPr>
              <a:spLocks noChangeArrowheads="1"/>
            </p:cNvSpPr>
            <p:nvPr/>
          </p:nvSpPr>
          <p:spPr bwMode="auto">
            <a:xfrm>
              <a:off x="1847490" y="4463979"/>
              <a:ext cx="72517" cy="72517"/>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89" name="Oval 8">
              <a:extLst>
                <a:ext uri="{FF2B5EF4-FFF2-40B4-BE49-F238E27FC236}">
                  <a16:creationId xmlns="" xmlns:a16="http://schemas.microsoft.com/office/drawing/2014/main" id="{CC9FC16B-26AD-4477-B304-E0A1514E2181}"/>
                </a:ext>
              </a:extLst>
            </p:cNvPr>
            <p:cNvSpPr>
              <a:spLocks noChangeArrowheads="1"/>
            </p:cNvSpPr>
            <p:nvPr/>
          </p:nvSpPr>
          <p:spPr bwMode="auto">
            <a:xfrm>
              <a:off x="1847490" y="3768765"/>
              <a:ext cx="72517" cy="7094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90" name="Oval 9">
              <a:extLst>
                <a:ext uri="{FF2B5EF4-FFF2-40B4-BE49-F238E27FC236}">
                  <a16:creationId xmlns="" xmlns:a16="http://schemas.microsoft.com/office/drawing/2014/main" id="{3E0DE64A-86D4-491A-ABE7-50C2897B2468}"/>
                </a:ext>
              </a:extLst>
            </p:cNvPr>
            <p:cNvSpPr>
              <a:spLocks noChangeArrowheads="1"/>
            </p:cNvSpPr>
            <p:nvPr/>
          </p:nvSpPr>
          <p:spPr bwMode="auto">
            <a:xfrm>
              <a:off x="1675657" y="3768765"/>
              <a:ext cx="72517" cy="7094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91" name="Oval 10">
              <a:extLst>
                <a:ext uri="{FF2B5EF4-FFF2-40B4-BE49-F238E27FC236}">
                  <a16:creationId xmlns="" xmlns:a16="http://schemas.microsoft.com/office/drawing/2014/main" id="{6363111B-BD7B-4A49-80FE-6706CB922B4C}"/>
                </a:ext>
              </a:extLst>
            </p:cNvPr>
            <p:cNvSpPr>
              <a:spLocks noChangeArrowheads="1"/>
            </p:cNvSpPr>
            <p:nvPr/>
          </p:nvSpPr>
          <p:spPr bwMode="auto">
            <a:xfrm>
              <a:off x="1637822" y="3768765"/>
              <a:ext cx="72517" cy="70940"/>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92" name="Oval 11">
              <a:extLst>
                <a:ext uri="{FF2B5EF4-FFF2-40B4-BE49-F238E27FC236}">
                  <a16:creationId xmlns="" xmlns:a16="http://schemas.microsoft.com/office/drawing/2014/main" id="{AA10E784-5AE7-4BC4-8245-05EEFABB30DD}"/>
                </a:ext>
              </a:extLst>
            </p:cNvPr>
            <p:cNvSpPr>
              <a:spLocks noChangeArrowheads="1"/>
            </p:cNvSpPr>
            <p:nvPr/>
          </p:nvSpPr>
          <p:spPr bwMode="auto">
            <a:xfrm>
              <a:off x="1384014" y="3467663"/>
              <a:ext cx="72517" cy="74093"/>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93" name="Oval 12">
              <a:extLst>
                <a:ext uri="{FF2B5EF4-FFF2-40B4-BE49-F238E27FC236}">
                  <a16:creationId xmlns="" xmlns:a16="http://schemas.microsoft.com/office/drawing/2014/main" id="{25A95831-F3E4-4F33-A54D-7BF067BFEDF6}"/>
                </a:ext>
              </a:extLst>
            </p:cNvPr>
            <p:cNvSpPr>
              <a:spLocks noChangeArrowheads="1"/>
            </p:cNvSpPr>
            <p:nvPr/>
          </p:nvSpPr>
          <p:spPr bwMode="auto">
            <a:xfrm>
              <a:off x="1155428" y="3215431"/>
              <a:ext cx="70940" cy="69364"/>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94" name="Oval 13">
              <a:extLst>
                <a:ext uri="{FF2B5EF4-FFF2-40B4-BE49-F238E27FC236}">
                  <a16:creationId xmlns="" xmlns:a16="http://schemas.microsoft.com/office/drawing/2014/main" id="{E1CE5B4C-97A7-45FF-8FA0-AB77E0540DDA}"/>
                </a:ext>
              </a:extLst>
            </p:cNvPr>
            <p:cNvSpPr>
              <a:spLocks noChangeArrowheads="1"/>
            </p:cNvSpPr>
            <p:nvPr/>
          </p:nvSpPr>
          <p:spPr bwMode="auto">
            <a:xfrm>
              <a:off x="1133358" y="2996304"/>
              <a:ext cx="74093" cy="69364"/>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95" name="Oval 14">
              <a:extLst>
                <a:ext uri="{FF2B5EF4-FFF2-40B4-BE49-F238E27FC236}">
                  <a16:creationId xmlns="" xmlns:a16="http://schemas.microsoft.com/office/drawing/2014/main" id="{6234E3A2-C526-45AA-BE62-2D28E5FB6082}"/>
                </a:ext>
              </a:extLst>
            </p:cNvPr>
            <p:cNvSpPr>
              <a:spLocks noChangeArrowheads="1"/>
            </p:cNvSpPr>
            <p:nvPr/>
          </p:nvSpPr>
          <p:spPr bwMode="auto">
            <a:xfrm>
              <a:off x="1041924" y="2764566"/>
              <a:ext cx="72517" cy="69364"/>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96" name="Oval 15">
              <a:extLst>
                <a:ext uri="{FF2B5EF4-FFF2-40B4-BE49-F238E27FC236}">
                  <a16:creationId xmlns="" xmlns:a16="http://schemas.microsoft.com/office/drawing/2014/main" id="{6CBE27D3-8614-45E3-9296-948E77EE69BD}"/>
                </a:ext>
              </a:extLst>
            </p:cNvPr>
            <p:cNvSpPr>
              <a:spLocks noChangeArrowheads="1"/>
            </p:cNvSpPr>
            <p:nvPr/>
          </p:nvSpPr>
          <p:spPr bwMode="auto">
            <a:xfrm>
              <a:off x="1355637" y="3467663"/>
              <a:ext cx="69364" cy="74093"/>
            </a:xfrm>
            <a:prstGeom prst="ellipse">
              <a:avLst/>
            </a:pr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grpSp>
      <p:grpSp>
        <p:nvGrpSpPr>
          <p:cNvPr id="169" name="Group 168">
            <a:extLst>
              <a:ext uri="{FF2B5EF4-FFF2-40B4-BE49-F238E27FC236}">
                <a16:creationId xmlns="" xmlns:a16="http://schemas.microsoft.com/office/drawing/2014/main" id="{C3FD0F79-5D94-494F-AD19-1A9C07CE603A}"/>
              </a:ext>
            </a:extLst>
          </p:cNvPr>
          <p:cNvGrpSpPr/>
          <p:nvPr/>
        </p:nvGrpSpPr>
        <p:grpSpPr>
          <a:xfrm>
            <a:off x="1210411" y="4754024"/>
            <a:ext cx="226781" cy="72000"/>
            <a:chOff x="1210411" y="4929508"/>
            <a:chExt cx="226781" cy="72000"/>
          </a:xfrm>
        </p:grpSpPr>
        <p:sp>
          <p:nvSpPr>
            <p:cNvPr id="117" name="Oval 22">
              <a:extLst>
                <a:ext uri="{FF2B5EF4-FFF2-40B4-BE49-F238E27FC236}">
                  <a16:creationId xmlns="" xmlns:a16="http://schemas.microsoft.com/office/drawing/2014/main" id="{E0FB7337-6819-4959-97E1-F5948CB368CB}"/>
                </a:ext>
              </a:extLst>
            </p:cNvPr>
            <p:cNvSpPr>
              <a:spLocks noChangeArrowheads="1"/>
            </p:cNvSpPr>
            <p:nvPr/>
          </p:nvSpPr>
          <p:spPr bwMode="auto">
            <a:xfrm>
              <a:off x="1210411" y="4929508"/>
              <a:ext cx="72000" cy="720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Oval 22">
              <a:extLst>
                <a:ext uri="{FF2B5EF4-FFF2-40B4-BE49-F238E27FC236}">
                  <a16:creationId xmlns="" xmlns:a16="http://schemas.microsoft.com/office/drawing/2014/main" id="{A01CFBB0-F53F-4A59-AEB3-31AD3B6886DC}"/>
                </a:ext>
              </a:extLst>
            </p:cNvPr>
            <p:cNvSpPr>
              <a:spLocks noChangeArrowheads="1"/>
            </p:cNvSpPr>
            <p:nvPr/>
          </p:nvSpPr>
          <p:spPr bwMode="auto">
            <a:xfrm>
              <a:off x="1365192" y="4929508"/>
              <a:ext cx="72000" cy="720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120" name="Straight Connector 119">
              <a:extLst>
                <a:ext uri="{FF2B5EF4-FFF2-40B4-BE49-F238E27FC236}">
                  <a16:creationId xmlns="" xmlns:a16="http://schemas.microsoft.com/office/drawing/2014/main" id="{39A5AAC8-6861-4509-94C0-02BDF4E44B82}"/>
                </a:ext>
              </a:extLst>
            </p:cNvPr>
            <p:cNvCxnSpPr>
              <a:cxnSpLocks/>
            </p:cNvCxnSpPr>
            <p:nvPr/>
          </p:nvCxnSpPr>
          <p:spPr>
            <a:xfrm flipV="1">
              <a:off x="1266259" y="4966553"/>
              <a:ext cx="108000" cy="0"/>
            </a:xfrm>
            <a:prstGeom prst="line">
              <a:avLst/>
            </a:pr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grpSp>
      <p:grpSp>
        <p:nvGrpSpPr>
          <p:cNvPr id="165" name="Group 164">
            <a:extLst>
              <a:ext uri="{FF2B5EF4-FFF2-40B4-BE49-F238E27FC236}">
                <a16:creationId xmlns="" xmlns:a16="http://schemas.microsoft.com/office/drawing/2014/main" id="{365FE77F-4E3B-4D10-99BF-BB7C94BF987C}"/>
              </a:ext>
            </a:extLst>
          </p:cNvPr>
          <p:cNvGrpSpPr/>
          <p:nvPr/>
        </p:nvGrpSpPr>
        <p:grpSpPr>
          <a:xfrm>
            <a:off x="1071565" y="2788379"/>
            <a:ext cx="3201092" cy="2008187"/>
            <a:chOff x="1071565" y="2963863"/>
            <a:chExt cx="3201092" cy="2008187"/>
          </a:xfrm>
        </p:grpSpPr>
        <p:sp>
          <p:nvSpPr>
            <p:cNvPr id="147" name="Freeform 58">
              <a:extLst>
                <a:ext uri="{FF2B5EF4-FFF2-40B4-BE49-F238E27FC236}">
                  <a16:creationId xmlns="" xmlns:a16="http://schemas.microsoft.com/office/drawing/2014/main" id="{5955F077-1D4C-46A6-BC73-0D0EF505A406}"/>
                </a:ext>
              </a:extLst>
            </p:cNvPr>
            <p:cNvSpPr>
              <a:spLocks/>
            </p:cNvSpPr>
            <p:nvPr/>
          </p:nvSpPr>
          <p:spPr bwMode="auto">
            <a:xfrm>
              <a:off x="1071565" y="2963863"/>
              <a:ext cx="3169492" cy="1973427"/>
            </a:xfrm>
            <a:custGeom>
              <a:avLst/>
              <a:gdLst>
                <a:gd name="T0" fmla="*/ 0 w 2006"/>
                <a:gd name="T1" fmla="*/ 0 h 1249"/>
                <a:gd name="T2" fmla="*/ 66 w 2006"/>
                <a:gd name="T3" fmla="*/ 0 h 1249"/>
                <a:gd name="T4" fmla="*/ 66 w 2006"/>
                <a:gd name="T5" fmla="*/ 80 h 1249"/>
                <a:gd name="T6" fmla="*/ 181 w 2006"/>
                <a:gd name="T7" fmla="*/ 80 h 1249"/>
                <a:gd name="T8" fmla="*/ 181 w 2006"/>
                <a:gd name="T9" fmla="*/ 163 h 1249"/>
                <a:gd name="T10" fmla="*/ 404 w 2006"/>
                <a:gd name="T11" fmla="*/ 163 h 1249"/>
                <a:gd name="T12" fmla="*/ 404 w 2006"/>
                <a:gd name="T13" fmla="*/ 410 h 1249"/>
                <a:gd name="T14" fmla="*/ 681 w 2006"/>
                <a:gd name="T15" fmla="*/ 410 h 1249"/>
                <a:gd name="T16" fmla="*/ 681 w 2006"/>
                <a:gd name="T17" fmla="*/ 505 h 1249"/>
                <a:gd name="T18" fmla="*/ 720 w 2006"/>
                <a:gd name="T19" fmla="*/ 505 h 1249"/>
                <a:gd name="T20" fmla="*/ 720 w 2006"/>
                <a:gd name="T21" fmla="*/ 599 h 1249"/>
                <a:gd name="T22" fmla="*/ 830 w 2006"/>
                <a:gd name="T23" fmla="*/ 599 h 1249"/>
                <a:gd name="T24" fmla="*/ 830 w 2006"/>
                <a:gd name="T25" fmla="*/ 694 h 1249"/>
                <a:gd name="T26" fmla="*/ 973 w 2006"/>
                <a:gd name="T27" fmla="*/ 694 h 1249"/>
                <a:gd name="T28" fmla="*/ 973 w 2006"/>
                <a:gd name="T29" fmla="*/ 758 h 1249"/>
                <a:gd name="T30" fmla="*/ 1075 w 2006"/>
                <a:gd name="T31" fmla="*/ 758 h 1249"/>
                <a:gd name="T32" fmla="*/ 1075 w 2006"/>
                <a:gd name="T33" fmla="*/ 969 h 1249"/>
                <a:gd name="T34" fmla="*/ 1260 w 2006"/>
                <a:gd name="T35" fmla="*/ 969 h 1249"/>
                <a:gd name="T36" fmla="*/ 1260 w 2006"/>
                <a:gd name="T37" fmla="*/ 1110 h 1249"/>
                <a:gd name="T38" fmla="*/ 1628 w 2006"/>
                <a:gd name="T39" fmla="*/ 1110 h 1249"/>
                <a:gd name="T40" fmla="*/ 1628 w 2006"/>
                <a:gd name="T41" fmla="*/ 1249 h 1249"/>
                <a:gd name="T42" fmla="*/ 2006 w 2006"/>
                <a:gd name="T43" fmla="*/ 1249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6" h="1249">
                  <a:moveTo>
                    <a:pt x="0" y="0"/>
                  </a:moveTo>
                  <a:lnTo>
                    <a:pt x="66" y="0"/>
                  </a:lnTo>
                  <a:lnTo>
                    <a:pt x="66" y="80"/>
                  </a:lnTo>
                  <a:lnTo>
                    <a:pt x="181" y="80"/>
                  </a:lnTo>
                  <a:lnTo>
                    <a:pt x="181" y="163"/>
                  </a:lnTo>
                  <a:lnTo>
                    <a:pt x="404" y="163"/>
                  </a:lnTo>
                  <a:lnTo>
                    <a:pt x="404" y="410"/>
                  </a:lnTo>
                  <a:lnTo>
                    <a:pt x="681" y="410"/>
                  </a:lnTo>
                  <a:lnTo>
                    <a:pt x="681" y="505"/>
                  </a:lnTo>
                  <a:lnTo>
                    <a:pt x="720" y="505"/>
                  </a:lnTo>
                  <a:lnTo>
                    <a:pt x="720" y="599"/>
                  </a:lnTo>
                  <a:lnTo>
                    <a:pt x="830" y="599"/>
                  </a:lnTo>
                  <a:lnTo>
                    <a:pt x="830" y="694"/>
                  </a:lnTo>
                  <a:lnTo>
                    <a:pt x="973" y="694"/>
                  </a:lnTo>
                  <a:lnTo>
                    <a:pt x="973" y="758"/>
                  </a:lnTo>
                  <a:lnTo>
                    <a:pt x="1075" y="758"/>
                  </a:lnTo>
                  <a:lnTo>
                    <a:pt x="1075" y="969"/>
                  </a:lnTo>
                  <a:lnTo>
                    <a:pt x="1260" y="969"/>
                  </a:lnTo>
                  <a:lnTo>
                    <a:pt x="1260" y="1110"/>
                  </a:lnTo>
                  <a:lnTo>
                    <a:pt x="1628" y="1110"/>
                  </a:lnTo>
                  <a:lnTo>
                    <a:pt x="1628" y="1249"/>
                  </a:lnTo>
                  <a:lnTo>
                    <a:pt x="2006" y="1249"/>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Oval 59">
              <a:extLst>
                <a:ext uri="{FF2B5EF4-FFF2-40B4-BE49-F238E27FC236}">
                  <a16:creationId xmlns="" xmlns:a16="http://schemas.microsoft.com/office/drawing/2014/main" id="{DB9F84F3-597F-4EE7-BCF8-EF08AFBB9DE0}"/>
                </a:ext>
              </a:extLst>
            </p:cNvPr>
            <p:cNvSpPr>
              <a:spLocks noChangeArrowheads="1"/>
            </p:cNvSpPr>
            <p:nvPr/>
          </p:nvSpPr>
          <p:spPr bwMode="auto">
            <a:xfrm>
              <a:off x="4199977" y="4902530"/>
              <a:ext cx="72680" cy="6952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49" name="Oval 60">
              <a:extLst>
                <a:ext uri="{FF2B5EF4-FFF2-40B4-BE49-F238E27FC236}">
                  <a16:creationId xmlns="" xmlns:a16="http://schemas.microsoft.com/office/drawing/2014/main" id="{57980A82-3DD3-403B-80C1-4999A5D6E556}"/>
                </a:ext>
              </a:extLst>
            </p:cNvPr>
            <p:cNvSpPr>
              <a:spLocks noChangeArrowheads="1"/>
            </p:cNvSpPr>
            <p:nvPr/>
          </p:nvSpPr>
          <p:spPr bwMode="auto">
            <a:xfrm>
              <a:off x="3605895" y="4902530"/>
              <a:ext cx="72680" cy="6952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0" name="Oval 61">
              <a:extLst>
                <a:ext uri="{FF2B5EF4-FFF2-40B4-BE49-F238E27FC236}">
                  <a16:creationId xmlns="" xmlns:a16="http://schemas.microsoft.com/office/drawing/2014/main" id="{3C0D3384-4694-43E6-8681-4BD3309B8A93}"/>
                </a:ext>
              </a:extLst>
            </p:cNvPr>
            <p:cNvSpPr>
              <a:spLocks noChangeArrowheads="1"/>
            </p:cNvSpPr>
            <p:nvPr/>
          </p:nvSpPr>
          <p:spPr bwMode="auto">
            <a:xfrm>
              <a:off x="3024452" y="4679749"/>
              <a:ext cx="72680" cy="7268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1" name="Oval 62">
              <a:extLst>
                <a:ext uri="{FF2B5EF4-FFF2-40B4-BE49-F238E27FC236}">
                  <a16:creationId xmlns="" xmlns:a16="http://schemas.microsoft.com/office/drawing/2014/main" id="{65166C38-E695-4335-AA3C-B0974621FBA8}"/>
                </a:ext>
              </a:extLst>
            </p:cNvPr>
            <p:cNvSpPr>
              <a:spLocks noChangeArrowheads="1"/>
            </p:cNvSpPr>
            <p:nvPr/>
          </p:nvSpPr>
          <p:spPr bwMode="auto">
            <a:xfrm>
              <a:off x="2973892" y="4456968"/>
              <a:ext cx="72680" cy="7426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2" name="Oval 63">
              <a:extLst>
                <a:ext uri="{FF2B5EF4-FFF2-40B4-BE49-F238E27FC236}">
                  <a16:creationId xmlns="" xmlns:a16="http://schemas.microsoft.com/office/drawing/2014/main" id="{7C7B1D24-4C0C-4233-B44A-E8AEA7814E98}"/>
                </a:ext>
              </a:extLst>
            </p:cNvPr>
            <p:cNvSpPr>
              <a:spLocks noChangeArrowheads="1"/>
            </p:cNvSpPr>
            <p:nvPr/>
          </p:nvSpPr>
          <p:spPr bwMode="auto">
            <a:xfrm>
              <a:off x="2926492" y="4456968"/>
              <a:ext cx="72680" cy="7426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3" name="Oval 64">
              <a:extLst>
                <a:ext uri="{FF2B5EF4-FFF2-40B4-BE49-F238E27FC236}">
                  <a16:creationId xmlns="" xmlns:a16="http://schemas.microsoft.com/office/drawing/2014/main" id="{A5E16031-161C-4563-B9A5-6365979406AA}"/>
                </a:ext>
              </a:extLst>
            </p:cNvPr>
            <p:cNvSpPr>
              <a:spLocks noChangeArrowheads="1"/>
            </p:cNvSpPr>
            <p:nvPr/>
          </p:nvSpPr>
          <p:spPr bwMode="auto">
            <a:xfrm>
              <a:off x="2741631" y="4456968"/>
              <a:ext cx="72680" cy="7426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4" name="Oval 65">
              <a:extLst>
                <a:ext uri="{FF2B5EF4-FFF2-40B4-BE49-F238E27FC236}">
                  <a16:creationId xmlns="" xmlns:a16="http://schemas.microsoft.com/office/drawing/2014/main" id="{AD7EA397-2903-4544-8E93-443082445772}"/>
                </a:ext>
              </a:extLst>
            </p:cNvPr>
            <p:cNvSpPr>
              <a:spLocks noChangeArrowheads="1"/>
            </p:cNvSpPr>
            <p:nvPr/>
          </p:nvSpPr>
          <p:spPr bwMode="auto">
            <a:xfrm>
              <a:off x="2735311" y="4308448"/>
              <a:ext cx="72680" cy="6952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5" name="Oval 66">
              <a:extLst>
                <a:ext uri="{FF2B5EF4-FFF2-40B4-BE49-F238E27FC236}">
                  <a16:creationId xmlns="" xmlns:a16="http://schemas.microsoft.com/office/drawing/2014/main" id="{9F674988-3840-4BC2-9D54-028F67755BB7}"/>
                </a:ext>
              </a:extLst>
            </p:cNvPr>
            <p:cNvSpPr>
              <a:spLocks noChangeArrowheads="1"/>
            </p:cNvSpPr>
            <p:nvPr/>
          </p:nvSpPr>
          <p:spPr bwMode="auto">
            <a:xfrm>
              <a:off x="2577311" y="4126747"/>
              <a:ext cx="72680" cy="7268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6" name="Oval 67">
              <a:extLst>
                <a:ext uri="{FF2B5EF4-FFF2-40B4-BE49-F238E27FC236}">
                  <a16:creationId xmlns="" xmlns:a16="http://schemas.microsoft.com/office/drawing/2014/main" id="{2D201F96-2167-401A-BB3C-CF47E40C5541}"/>
                </a:ext>
              </a:extLst>
            </p:cNvPr>
            <p:cNvSpPr>
              <a:spLocks noChangeArrowheads="1"/>
            </p:cNvSpPr>
            <p:nvPr/>
          </p:nvSpPr>
          <p:spPr bwMode="auto">
            <a:xfrm>
              <a:off x="2348210" y="4019307"/>
              <a:ext cx="69520" cy="6952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7" name="Oval 68">
              <a:extLst>
                <a:ext uri="{FF2B5EF4-FFF2-40B4-BE49-F238E27FC236}">
                  <a16:creationId xmlns="" xmlns:a16="http://schemas.microsoft.com/office/drawing/2014/main" id="{4C79C241-3F35-403A-801F-C0647C2F7F3D}"/>
                </a:ext>
              </a:extLst>
            </p:cNvPr>
            <p:cNvSpPr>
              <a:spLocks noChangeArrowheads="1"/>
            </p:cNvSpPr>
            <p:nvPr/>
          </p:nvSpPr>
          <p:spPr bwMode="auto">
            <a:xfrm>
              <a:off x="2166509" y="3878686"/>
              <a:ext cx="74260" cy="7268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8" name="Oval 69">
              <a:extLst>
                <a:ext uri="{FF2B5EF4-FFF2-40B4-BE49-F238E27FC236}">
                  <a16:creationId xmlns="" xmlns:a16="http://schemas.microsoft.com/office/drawing/2014/main" id="{5C9B2564-3851-4CE5-97A8-D011DA6A7CAA}"/>
                </a:ext>
              </a:extLst>
            </p:cNvPr>
            <p:cNvSpPr>
              <a:spLocks noChangeArrowheads="1"/>
            </p:cNvSpPr>
            <p:nvPr/>
          </p:nvSpPr>
          <p:spPr bwMode="auto">
            <a:xfrm>
              <a:off x="2084349" y="3576905"/>
              <a:ext cx="69520" cy="7268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59" name="Oval 70">
              <a:extLst>
                <a:ext uri="{FF2B5EF4-FFF2-40B4-BE49-F238E27FC236}">
                  <a16:creationId xmlns="" xmlns:a16="http://schemas.microsoft.com/office/drawing/2014/main" id="{8F36103E-6A06-4939-98F3-0E727EC61DCA}"/>
                </a:ext>
              </a:extLst>
            </p:cNvPr>
            <p:cNvSpPr>
              <a:spLocks noChangeArrowheads="1"/>
            </p:cNvSpPr>
            <p:nvPr/>
          </p:nvSpPr>
          <p:spPr bwMode="auto">
            <a:xfrm>
              <a:off x="2119109" y="3720686"/>
              <a:ext cx="72680" cy="6952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60" name="Oval 71">
              <a:extLst>
                <a:ext uri="{FF2B5EF4-FFF2-40B4-BE49-F238E27FC236}">
                  <a16:creationId xmlns="" xmlns:a16="http://schemas.microsoft.com/office/drawing/2014/main" id="{1B94272E-1570-4FD9-8C18-3D1405FE86E8}"/>
                </a:ext>
              </a:extLst>
            </p:cNvPr>
            <p:cNvSpPr>
              <a:spLocks noChangeArrowheads="1"/>
            </p:cNvSpPr>
            <p:nvPr/>
          </p:nvSpPr>
          <p:spPr bwMode="auto">
            <a:xfrm>
              <a:off x="2021149" y="3576905"/>
              <a:ext cx="72680" cy="7268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61" name="Oval 72">
              <a:extLst>
                <a:ext uri="{FF2B5EF4-FFF2-40B4-BE49-F238E27FC236}">
                  <a16:creationId xmlns="" xmlns:a16="http://schemas.microsoft.com/office/drawing/2014/main" id="{E463DE50-B401-4FFB-80C8-9CC1AA883EC3}"/>
                </a:ext>
              </a:extLst>
            </p:cNvPr>
            <p:cNvSpPr>
              <a:spLocks noChangeArrowheads="1"/>
            </p:cNvSpPr>
            <p:nvPr/>
          </p:nvSpPr>
          <p:spPr bwMode="auto">
            <a:xfrm>
              <a:off x="1671967" y="3576905"/>
              <a:ext cx="72680" cy="7268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62" name="Oval 73">
              <a:extLst>
                <a:ext uri="{FF2B5EF4-FFF2-40B4-BE49-F238E27FC236}">
                  <a16:creationId xmlns="" xmlns:a16="http://schemas.microsoft.com/office/drawing/2014/main" id="{55055CF2-C6A6-4E11-BB96-3698336B4EAF}"/>
                </a:ext>
              </a:extLst>
            </p:cNvPr>
            <p:cNvSpPr>
              <a:spLocks noChangeArrowheads="1"/>
            </p:cNvSpPr>
            <p:nvPr/>
          </p:nvSpPr>
          <p:spPr bwMode="auto">
            <a:xfrm>
              <a:off x="1671967" y="3186644"/>
              <a:ext cx="72680" cy="6952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63" name="Oval 74">
              <a:extLst>
                <a:ext uri="{FF2B5EF4-FFF2-40B4-BE49-F238E27FC236}">
                  <a16:creationId xmlns="" xmlns:a16="http://schemas.microsoft.com/office/drawing/2014/main" id="{61F152DF-821C-4BBE-993B-CF247FD3A91C}"/>
                </a:ext>
              </a:extLst>
            </p:cNvPr>
            <p:cNvSpPr>
              <a:spLocks noChangeArrowheads="1"/>
            </p:cNvSpPr>
            <p:nvPr/>
          </p:nvSpPr>
          <p:spPr bwMode="auto">
            <a:xfrm>
              <a:off x="1329106" y="3186644"/>
              <a:ext cx="72680" cy="6952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64" name="Oval 75">
              <a:extLst>
                <a:ext uri="{FF2B5EF4-FFF2-40B4-BE49-F238E27FC236}">
                  <a16:creationId xmlns="" xmlns:a16="http://schemas.microsoft.com/office/drawing/2014/main" id="{61A7EE98-55C3-4D73-A400-28C12FD9EB90}"/>
                </a:ext>
              </a:extLst>
            </p:cNvPr>
            <p:cNvSpPr>
              <a:spLocks noChangeArrowheads="1"/>
            </p:cNvSpPr>
            <p:nvPr/>
          </p:nvSpPr>
          <p:spPr bwMode="auto">
            <a:xfrm>
              <a:off x="1153725" y="3055503"/>
              <a:ext cx="69520" cy="7426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66" name="TextBox 165">
            <a:extLst>
              <a:ext uri="{FF2B5EF4-FFF2-40B4-BE49-F238E27FC236}">
                <a16:creationId xmlns="" xmlns:a16="http://schemas.microsoft.com/office/drawing/2014/main" id="{80B93157-911B-4C52-A041-7D417936EE2D}"/>
              </a:ext>
            </a:extLst>
          </p:cNvPr>
          <p:cNvSpPr txBox="1"/>
          <p:nvPr/>
        </p:nvSpPr>
        <p:spPr>
          <a:xfrm>
            <a:off x="1425928" y="4660146"/>
            <a:ext cx="482824" cy="261610"/>
          </a:xfrm>
          <a:prstGeom prst="rect">
            <a:avLst/>
          </a:prstGeom>
          <a:noFill/>
        </p:spPr>
        <p:txBody>
          <a:bodyPr wrap="none" rtlCol="0" anchor="ctr" anchorCtr="0">
            <a:spAutoFit/>
          </a:bodyPr>
          <a:lstStyle/>
          <a:p>
            <a:r>
              <a:rPr lang="en-GB" sz="1100" dirty="0"/>
              <a:t>PAG</a:t>
            </a:r>
          </a:p>
        </p:txBody>
      </p:sp>
      <p:grpSp>
        <p:nvGrpSpPr>
          <p:cNvPr id="170" name="Group 169">
            <a:extLst>
              <a:ext uri="{FF2B5EF4-FFF2-40B4-BE49-F238E27FC236}">
                <a16:creationId xmlns="" xmlns:a16="http://schemas.microsoft.com/office/drawing/2014/main" id="{F85D55FF-6B56-4304-8060-662D1197E374}"/>
              </a:ext>
            </a:extLst>
          </p:cNvPr>
          <p:cNvGrpSpPr/>
          <p:nvPr/>
        </p:nvGrpSpPr>
        <p:grpSpPr>
          <a:xfrm>
            <a:off x="1210411" y="4949286"/>
            <a:ext cx="226781" cy="72000"/>
            <a:chOff x="1210411" y="4929508"/>
            <a:chExt cx="226781" cy="72000"/>
          </a:xfrm>
          <a:solidFill>
            <a:schemeClr val="accent2"/>
          </a:solidFill>
        </p:grpSpPr>
        <p:sp>
          <p:nvSpPr>
            <p:cNvPr id="171" name="Oval 22">
              <a:extLst>
                <a:ext uri="{FF2B5EF4-FFF2-40B4-BE49-F238E27FC236}">
                  <a16:creationId xmlns="" xmlns:a16="http://schemas.microsoft.com/office/drawing/2014/main" id="{BD5F2D71-46C1-46A0-95CF-CCF605606212}"/>
                </a:ext>
              </a:extLst>
            </p:cNvPr>
            <p:cNvSpPr>
              <a:spLocks noChangeArrowheads="1"/>
            </p:cNvSpPr>
            <p:nvPr/>
          </p:nvSpPr>
          <p:spPr bwMode="auto">
            <a:xfrm>
              <a:off x="1210411" y="4929508"/>
              <a:ext cx="72000" cy="72000"/>
            </a:xfrm>
            <a:prstGeom prst="ellipse">
              <a:avLst/>
            </a:prstGeom>
            <a:grp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172" name="Oval 22">
              <a:extLst>
                <a:ext uri="{FF2B5EF4-FFF2-40B4-BE49-F238E27FC236}">
                  <a16:creationId xmlns="" xmlns:a16="http://schemas.microsoft.com/office/drawing/2014/main" id="{A85989A4-8A44-4D65-A82E-82CE224D3A51}"/>
                </a:ext>
              </a:extLst>
            </p:cNvPr>
            <p:cNvSpPr>
              <a:spLocks noChangeArrowheads="1"/>
            </p:cNvSpPr>
            <p:nvPr/>
          </p:nvSpPr>
          <p:spPr bwMode="auto">
            <a:xfrm>
              <a:off x="1365192" y="4929508"/>
              <a:ext cx="72000" cy="72000"/>
            </a:xfrm>
            <a:prstGeom prst="ellipse">
              <a:avLst/>
            </a:prstGeom>
            <a:grp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cxnSp>
          <p:nvCxnSpPr>
            <p:cNvPr id="173" name="Straight Connector 172">
              <a:extLst>
                <a:ext uri="{FF2B5EF4-FFF2-40B4-BE49-F238E27FC236}">
                  <a16:creationId xmlns="" xmlns:a16="http://schemas.microsoft.com/office/drawing/2014/main" id="{BA8CF36C-1EF3-46B2-AE9E-A7B3C7591E5B}"/>
                </a:ext>
              </a:extLst>
            </p:cNvPr>
            <p:cNvCxnSpPr>
              <a:cxnSpLocks/>
            </p:cNvCxnSpPr>
            <p:nvPr/>
          </p:nvCxnSpPr>
          <p:spPr>
            <a:xfrm flipV="1">
              <a:off x="1266259" y="4966553"/>
              <a:ext cx="108000" cy="0"/>
            </a:xfrm>
            <a:prstGeom prst="line">
              <a:avLst/>
            </a:prstGeom>
            <a:grp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grpSp>
      <p:sp>
        <p:nvSpPr>
          <p:cNvPr id="174" name="TextBox 173">
            <a:extLst>
              <a:ext uri="{FF2B5EF4-FFF2-40B4-BE49-F238E27FC236}">
                <a16:creationId xmlns="" xmlns:a16="http://schemas.microsoft.com/office/drawing/2014/main" id="{D1D943C4-1B52-444B-B0B4-1373C66C1B1B}"/>
              </a:ext>
            </a:extLst>
          </p:cNvPr>
          <p:cNvSpPr txBox="1"/>
          <p:nvPr/>
        </p:nvSpPr>
        <p:spPr>
          <a:xfrm>
            <a:off x="1425928" y="4855408"/>
            <a:ext cx="388248" cy="261610"/>
          </a:xfrm>
          <a:prstGeom prst="rect">
            <a:avLst/>
          </a:prstGeom>
          <a:noFill/>
        </p:spPr>
        <p:txBody>
          <a:bodyPr wrap="none" rtlCol="0" anchor="ctr" anchorCtr="0">
            <a:spAutoFit/>
          </a:bodyPr>
          <a:lstStyle/>
          <a:p>
            <a:r>
              <a:rPr lang="en-GB" sz="1100" dirty="0"/>
              <a:t>AG</a:t>
            </a:r>
          </a:p>
        </p:txBody>
      </p:sp>
      <p:graphicFrame>
        <p:nvGraphicFramePr>
          <p:cNvPr id="175" name="Table 174">
            <a:extLst>
              <a:ext uri="{FF2B5EF4-FFF2-40B4-BE49-F238E27FC236}">
                <a16:creationId xmlns="" xmlns:a16="http://schemas.microsoft.com/office/drawing/2014/main" id="{392A79FC-E840-4109-989D-7624834B7BD3}"/>
              </a:ext>
            </a:extLst>
          </p:cNvPr>
          <p:cNvGraphicFramePr>
            <a:graphicFrameLocks noGrp="1"/>
          </p:cNvGraphicFramePr>
          <p:nvPr>
            <p:extLst>
              <p:ext uri="{D42A27DB-BD31-4B8C-83A1-F6EECF244321}">
                <p14:modId xmlns:p14="http://schemas.microsoft.com/office/powerpoint/2010/main" xmlns="" val="1884792441"/>
              </p:ext>
            </p:extLst>
          </p:nvPr>
        </p:nvGraphicFramePr>
        <p:xfrm>
          <a:off x="6590641" y="2108352"/>
          <a:ext cx="2160000" cy="1212120"/>
        </p:xfrm>
        <a:graphic>
          <a:graphicData uri="http://schemas.openxmlformats.org/drawingml/2006/table">
            <a:tbl>
              <a:tblPr firstRow="1" bandRow="1">
                <a:tableStyleId>{5202B0CA-FC54-4496-8BCA-5EF66A818D29}</a:tableStyleId>
              </a:tblPr>
              <a:tblGrid>
                <a:gridCol w="540000">
                  <a:extLst>
                    <a:ext uri="{9D8B030D-6E8A-4147-A177-3AD203B41FA5}">
                      <a16:colId xmlns="" xmlns:a16="http://schemas.microsoft.com/office/drawing/2014/main" val="2999226074"/>
                    </a:ext>
                  </a:extLst>
                </a:gridCol>
                <a:gridCol w="540000">
                  <a:extLst>
                    <a:ext uri="{9D8B030D-6E8A-4147-A177-3AD203B41FA5}">
                      <a16:colId xmlns="" xmlns:a16="http://schemas.microsoft.com/office/drawing/2014/main" val="2879893519"/>
                    </a:ext>
                  </a:extLst>
                </a:gridCol>
                <a:gridCol w="540000">
                  <a:extLst>
                    <a:ext uri="{9D8B030D-6E8A-4147-A177-3AD203B41FA5}">
                      <a16:colId xmlns="" xmlns:a16="http://schemas.microsoft.com/office/drawing/2014/main" val="1003751497"/>
                    </a:ext>
                  </a:extLst>
                </a:gridCol>
                <a:gridCol w="540000">
                  <a:extLst>
                    <a:ext uri="{9D8B030D-6E8A-4147-A177-3AD203B41FA5}">
                      <a16:colId xmlns="" xmlns:a16="http://schemas.microsoft.com/office/drawing/2014/main" val="3849298981"/>
                    </a:ext>
                  </a:extLst>
                </a:gridCol>
              </a:tblGrid>
              <a:tr h="348508">
                <a:tc gridSpan="2">
                  <a:txBody>
                    <a:bodyPr/>
                    <a:lstStyle/>
                    <a:p>
                      <a:endParaRPr lang="en-GB" sz="1050" b="0" dirty="0">
                        <a:solidFill>
                          <a:schemeClr val="tx1"/>
                        </a:solidFill>
                        <a:latin typeface="+mj-lt"/>
                      </a:endParaRP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pPr algn="ctr"/>
                      <a:r>
                        <a:rPr lang="en-GB" sz="1050" b="1" dirty="0">
                          <a:solidFill>
                            <a:schemeClr val="tx1"/>
                          </a:solidFill>
                          <a:latin typeface="+mj-lt"/>
                        </a:rPr>
                        <a:t>PAG</a:t>
                      </a:r>
                      <a:br>
                        <a:rPr lang="en-GB" sz="1050" b="1" dirty="0">
                          <a:solidFill>
                            <a:schemeClr val="tx1"/>
                          </a:solidFill>
                          <a:latin typeface="+mj-lt"/>
                        </a:rPr>
                      </a:br>
                      <a:r>
                        <a:rPr lang="en-GB" sz="1050" b="1" dirty="0">
                          <a:solidFill>
                            <a:schemeClr val="tx1"/>
                          </a:solidFill>
                          <a:latin typeface="+mj-lt"/>
                        </a:rPr>
                        <a:t>(</a:t>
                      </a:r>
                      <a:r>
                        <a:rPr lang="en-GB" sz="1050" b="1" dirty="0" smtClean="0">
                          <a:solidFill>
                            <a:schemeClr val="tx1"/>
                          </a:solidFill>
                          <a:latin typeface="+mj-lt"/>
                        </a:rPr>
                        <a:t>n=55)</a:t>
                      </a:r>
                      <a:endParaRPr lang="en-GB" sz="1050" b="1" dirty="0">
                        <a:solidFill>
                          <a:schemeClr val="tx1"/>
                        </a:solidFill>
                        <a:latin typeface="+mj-lt"/>
                      </a:endParaRP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050" b="1" dirty="0">
                          <a:solidFill>
                            <a:schemeClr val="tx1"/>
                          </a:solidFill>
                          <a:latin typeface="+mj-lt"/>
                        </a:rPr>
                        <a:t>AG</a:t>
                      </a:r>
                      <a:br>
                        <a:rPr lang="en-GB" sz="1050" b="1" dirty="0">
                          <a:solidFill>
                            <a:schemeClr val="tx1"/>
                          </a:solidFill>
                          <a:latin typeface="+mj-lt"/>
                        </a:rPr>
                      </a:br>
                      <a:r>
                        <a:rPr lang="en-GB" sz="1050" b="1" dirty="0">
                          <a:solidFill>
                            <a:schemeClr val="tx1"/>
                          </a:solidFill>
                          <a:latin typeface="+mj-lt"/>
                        </a:rPr>
                        <a:t>(n=25)</a:t>
                      </a: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92621817"/>
                  </a:ext>
                </a:extLst>
              </a:tr>
              <a:tr h="191873">
                <a:tc gridSpan="2">
                  <a:txBody>
                    <a:bodyPr/>
                    <a:lstStyle/>
                    <a:p>
                      <a:r>
                        <a:rPr lang="en-GB" sz="1050" b="0" dirty="0">
                          <a:solidFill>
                            <a:schemeClr val="tx1"/>
                          </a:solidFill>
                          <a:latin typeface="+mj-lt"/>
                        </a:rPr>
                        <a:t>Events</a:t>
                      </a: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endParaRPr lang="en-GB"/>
                    </a:p>
                  </a:txBody>
                  <a:tcPr/>
                </a:tc>
                <a:tc>
                  <a:txBody>
                    <a:bodyPr/>
                    <a:lstStyle/>
                    <a:p>
                      <a:pPr algn="ctr"/>
                      <a:r>
                        <a:rPr lang="en-GB" sz="1050" b="0" dirty="0">
                          <a:solidFill>
                            <a:schemeClr val="tx1"/>
                          </a:solidFill>
                          <a:latin typeface="+mj-lt"/>
                        </a:rPr>
                        <a:t>40</a:t>
                      </a: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b="0" dirty="0">
                          <a:solidFill>
                            <a:schemeClr val="tx1"/>
                          </a:solidFill>
                          <a:latin typeface="+mj-lt"/>
                        </a:rPr>
                        <a:t>15</a:t>
                      </a:r>
                    </a:p>
                  </a:txBody>
                  <a:tcPr marL="25200" marR="25200" marT="25200" marB="25200">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706697801"/>
                  </a:ext>
                </a:extLst>
              </a:tr>
              <a:tr h="19187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err="1" smtClean="0">
                          <a:solidFill>
                            <a:schemeClr val="tx1"/>
                          </a:solidFill>
                          <a:latin typeface="+mj-lt"/>
                        </a:rPr>
                        <a:t>mPFS</a:t>
                      </a:r>
                      <a:r>
                        <a:rPr lang="en-GB" sz="1050" b="0" dirty="0">
                          <a:solidFill>
                            <a:schemeClr val="tx1"/>
                          </a:solidFill>
                          <a:latin typeface="+mj-lt"/>
                        </a:rPr>
                        <a:t>, </a:t>
                      </a:r>
                      <a:r>
                        <a:rPr lang="en-GB" sz="1050" b="0" dirty="0" smtClean="0">
                          <a:solidFill>
                            <a:schemeClr val="tx1"/>
                          </a:solidFill>
                          <a:latin typeface="+mj-lt"/>
                        </a:rPr>
                        <a:t>months</a:t>
                      </a:r>
                      <a:endParaRPr lang="en-GB" sz="1050" b="0" dirty="0">
                        <a:solidFill>
                          <a:schemeClr val="tx1"/>
                        </a:solidFill>
                        <a:latin typeface="+mj-lt"/>
                      </a:endParaRP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endParaRPr lang="en-GB"/>
                    </a:p>
                  </a:txBody>
                  <a:tcPr/>
                </a:tc>
                <a:tc>
                  <a:txBody>
                    <a:bodyPr/>
                    <a:lstStyle/>
                    <a:p>
                      <a:pPr algn="ctr"/>
                      <a:r>
                        <a:rPr lang="en-GB" sz="1050" b="0" dirty="0">
                          <a:solidFill>
                            <a:schemeClr val="tx1"/>
                          </a:solidFill>
                          <a:latin typeface="+mj-lt"/>
                        </a:rPr>
                        <a:t>6.0</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GB" sz="1050" b="0" dirty="0">
                          <a:solidFill>
                            <a:schemeClr val="tx1"/>
                          </a:solidFill>
                          <a:latin typeface="+mj-lt"/>
                        </a:rPr>
                        <a:t>7.2</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 xmlns:a16="http://schemas.microsoft.com/office/drawing/2014/main" val="2851796487"/>
                  </a:ext>
                </a:extLst>
              </a:tr>
              <a:tr h="19187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a:solidFill>
                            <a:schemeClr val="tx1"/>
                          </a:solidFill>
                          <a:latin typeface="+mj-lt"/>
                        </a:rPr>
                        <a:t>HR (95</a:t>
                      </a:r>
                      <a:r>
                        <a:rPr lang="en-GB" sz="1050" b="0" dirty="0" smtClean="0">
                          <a:solidFill>
                            <a:schemeClr val="tx1"/>
                          </a:solidFill>
                          <a:latin typeface="+mj-lt"/>
                        </a:rPr>
                        <a:t>%CI</a:t>
                      </a:r>
                      <a:r>
                        <a:rPr lang="en-GB" sz="1050" b="0" dirty="0">
                          <a:solidFill>
                            <a:schemeClr val="tx1"/>
                          </a:solidFill>
                          <a:latin typeface="+mj-lt"/>
                        </a:rPr>
                        <a:t>)</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1"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en-GB" sz="1050" b="0" dirty="0">
                          <a:solidFill>
                            <a:schemeClr val="tx1"/>
                          </a:solidFill>
                          <a:latin typeface="+mj-lt"/>
                        </a:rPr>
                        <a:t>1.21 (</a:t>
                      </a:r>
                      <a:r>
                        <a:rPr lang="en-GB" sz="1050" b="0" dirty="0" smtClean="0">
                          <a:solidFill>
                            <a:schemeClr val="tx1"/>
                          </a:solidFill>
                          <a:latin typeface="+mj-lt"/>
                        </a:rPr>
                        <a:t>0.63</a:t>
                      </a:r>
                      <a:r>
                        <a:rPr lang="en-GB" sz="1050" b="0" dirty="0" smtClean="0">
                          <a:solidFill>
                            <a:schemeClr val="tx1"/>
                          </a:solidFill>
                          <a:latin typeface="+mj-lt"/>
                          <a:cs typeface="Calibri" panose="020F0502020204030204" pitchFamily="34" charset="0"/>
                        </a:rPr>
                        <a:t>,</a:t>
                      </a:r>
                      <a:r>
                        <a:rPr lang="en-GB" sz="1050" b="0" baseline="0" dirty="0" smtClean="0">
                          <a:solidFill>
                            <a:schemeClr val="tx1"/>
                          </a:solidFill>
                          <a:latin typeface="+mj-lt"/>
                          <a:cs typeface="Calibri" panose="020F0502020204030204" pitchFamily="34" charset="0"/>
                        </a:rPr>
                        <a:t> </a:t>
                      </a:r>
                      <a:r>
                        <a:rPr lang="en-GB" sz="1050" b="0" dirty="0" smtClean="0">
                          <a:solidFill>
                            <a:schemeClr val="tx1"/>
                          </a:solidFill>
                          <a:latin typeface="+mj-lt"/>
                          <a:cs typeface="Calibri" panose="020F0502020204030204" pitchFamily="34" charset="0"/>
                        </a:rPr>
                        <a:t>2.33</a:t>
                      </a:r>
                      <a:r>
                        <a:rPr lang="en-GB" sz="1050" b="0" dirty="0">
                          <a:solidFill>
                            <a:schemeClr val="tx1"/>
                          </a:solidFill>
                          <a:latin typeface="+mj-lt"/>
                          <a:cs typeface="Calibri" panose="020F0502020204030204" pitchFamily="34" charset="0"/>
                        </a:rPr>
                        <a:t>)</a:t>
                      </a:r>
                      <a:endParaRPr lang="en-GB" sz="1050" b="0" dirty="0">
                        <a:solidFill>
                          <a:schemeClr val="tx1"/>
                        </a:solidFill>
                        <a:latin typeface="+mj-lt"/>
                      </a:endParaRP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xBody>
                    <a:bodyPr/>
                    <a:lstStyle/>
                    <a:p>
                      <a:pPr algn="ctr"/>
                      <a:endParaRPr lang="en-GB" sz="1050" dirty="0">
                        <a:solidFill>
                          <a:schemeClr val="tx1"/>
                        </a:solidFill>
                      </a:endParaRPr>
                    </a:p>
                  </a:txBody>
                  <a:tcPr marL="36000" marR="36000" marT="36000" marB="3600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extLst>
                  <a:ext uri="{0D108BD9-81ED-4DB2-BD59-A6C34878D82A}">
                    <a16:rowId xmlns="" xmlns:a16="http://schemas.microsoft.com/office/drawing/2014/main" val="646957874"/>
                  </a:ext>
                </a:extLst>
              </a:tr>
              <a:tr h="19187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smtClean="0">
                          <a:solidFill>
                            <a:schemeClr val="tx1"/>
                          </a:solidFill>
                          <a:latin typeface="+mj-lt"/>
                        </a:rPr>
                        <a:t>p-value</a:t>
                      </a:r>
                      <a:endParaRPr lang="en-GB" sz="1050" b="0" dirty="0">
                        <a:solidFill>
                          <a:schemeClr val="tx1"/>
                        </a:solidFill>
                        <a:latin typeface="+mj-lt"/>
                      </a:endParaRP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gridSpan="2">
                  <a:txBody>
                    <a:bodyPr/>
                    <a:lstStyle/>
                    <a:p>
                      <a:pPr algn="ctr"/>
                      <a:r>
                        <a:rPr lang="en-GB" sz="1050" b="0" dirty="0">
                          <a:solidFill>
                            <a:schemeClr val="tx1"/>
                          </a:solidFill>
                          <a:latin typeface="+mj-lt"/>
                        </a:rPr>
                        <a:t>NS</a:t>
                      </a:r>
                    </a:p>
                  </a:txBody>
                  <a:tcPr marL="25200" marR="25200" marT="25200" marB="25200">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extLst>
                  <a:ext uri="{0D108BD9-81ED-4DB2-BD59-A6C34878D82A}">
                    <a16:rowId xmlns="" xmlns:a16="http://schemas.microsoft.com/office/drawing/2014/main" val="1530946824"/>
                  </a:ext>
                </a:extLst>
              </a:tr>
            </a:tbl>
          </a:graphicData>
        </a:graphic>
      </p:graphicFrame>
      <p:sp>
        <p:nvSpPr>
          <p:cNvPr id="176" name="Freeform: Shape 175">
            <a:extLst>
              <a:ext uri="{FF2B5EF4-FFF2-40B4-BE49-F238E27FC236}">
                <a16:creationId xmlns="" xmlns:a16="http://schemas.microsoft.com/office/drawing/2014/main" id="{61E0DB14-17D8-4E38-970B-9AC4ABD8B4BE}"/>
              </a:ext>
            </a:extLst>
          </p:cNvPr>
          <p:cNvSpPr/>
          <p:nvPr/>
        </p:nvSpPr>
        <p:spPr>
          <a:xfrm>
            <a:off x="5342488" y="2792426"/>
            <a:ext cx="3146206" cy="2401888"/>
          </a:xfrm>
          <a:custGeom>
            <a:avLst/>
            <a:gdLst>
              <a:gd name="connsiteX0" fmla="*/ 0 w 7545937"/>
              <a:gd name="connsiteY0" fmla="*/ 0 h 3683237"/>
              <a:gd name="connsiteX1" fmla="*/ 0 w 7545937"/>
              <a:gd name="connsiteY1" fmla="*/ 3683237 h 3683237"/>
              <a:gd name="connsiteX2" fmla="*/ 7545937 w 7545937"/>
              <a:gd name="connsiteY2" fmla="*/ 3683237 h 3683237"/>
            </a:gdLst>
            <a:ahLst/>
            <a:cxnLst>
              <a:cxn ang="0">
                <a:pos x="connsiteX0" y="connsiteY0"/>
              </a:cxn>
              <a:cxn ang="0">
                <a:pos x="connsiteX1" y="connsiteY1"/>
              </a:cxn>
              <a:cxn ang="0">
                <a:pos x="connsiteX2" y="connsiteY2"/>
              </a:cxn>
            </a:cxnLst>
            <a:rect l="l" t="t" r="r" b="b"/>
            <a:pathLst>
              <a:path w="7545937" h="3683237">
                <a:moveTo>
                  <a:pt x="0" y="0"/>
                </a:moveTo>
                <a:lnTo>
                  <a:pt x="0" y="3683237"/>
                </a:lnTo>
                <a:lnTo>
                  <a:pt x="7545937" y="3683237"/>
                </a:lnTo>
              </a:path>
            </a:pathLst>
          </a:cu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GB" sz="2000">
              <a:solidFill>
                <a:schemeClr val="tx1"/>
              </a:solidFill>
            </a:endParaRPr>
          </a:p>
        </p:txBody>
      </p:sp>
      <p:sp>
        <p:nvSpPr>
          <p:cNvPr id="177" name="TextBox 176">
            <a:extLst>
              <a:ext uri="{FF2B5EF4-FFF2-40B4-BE49-F238E27FC236}">
                <a16:creationId xmlns="" xmlns:a16="http://schemas.microsoft.com/office/drawing/2014/main" id="{87866A5B-888B-45F0-BAFF-595C0C7DD42A}"/>
              </a:ext>
            </a:extLst>
          </p:cNvPr>
          <p:cNvSpPr txBox="1"/>
          <p:nvPr/>
        </p:nvSpPr>
        <p:spPr>
          <a:xfrm rot="16200000">
            <a:off x="3473993" y="3862433"/>
            <a:ext cx="2601650" cy="261610"/>
          </a:xfrm>
          <a:prstGeom prst="rect">
            <a:avLst/>
          </a:prstGeom>
          <a:noFill/>
        </p:spPr>
        <p:txBody>
          <a:bodyPr wrap="square" rtlCol="0">
            <a:spAutoFit/>
          </a:bodyPr>
          <a:lstStyle/>
          <a:p>
            <a:pPr algn="ctr"/>
            <a:r>
              <a:rPr lang="en-GB" sz="1100" dirty="0" smtClean="0"/>
              <a:t>Kaplan-Meier </a:t>
            </a:r>
            <a:r>
              <a:rPr lang="en-GB" sz="1100" dirty="0"/>
              <a:t>estimate </a:t>
            </a:r>
            <a:r>
              <a:rPr lang="en-GB" sz="1100" dirty="0" smtClean="0"/>
              <a:t>of PFS, %</a:t>
            </a:r>
            <a:endParaRPr lang="en-GB" sz="1100" dirty="0"/>
          </a:p>
        </p:txBody>
      </p:sp>
      <p:cxnSp>
        <p:nvCxnSpPr>
          <p:cNvPr id="178" name="Straight Connector 177">
            <a:extLst>
              <a:ext uri="{FF2B5EF4-FFF2-40B4-BE49-F238E27FC236}">
                <a16:creationId xmlns="" xmlns:a16="http://schemas.microsoft.com/office/drawing/2014/main" id="{FC7C7C42-71BE-4AB0-82EB-180D33DB941D}"/>
              </a:ext>
            </a:extLst>
          </p:cNvPr>
          <p:cNvCxnSpPr/>
          <p:nvPr/>
        </p:nvCxnSpPr>
        <p:spPr>
          <a:xfrm>
            <a:off x="5235575" y="5194314"/>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 xmlns:a16="http://schemas.microsoft.com/office/drawing/2014/main" id="{D1F36144-06DB-4CAC-B30D-F78A4CE2B572}"/>
              </a:ext>
            </a:extLst>
          </p:cNvPr>
          <p:cNvCxnSpPr/>
          <p:nvPr/>
        </p:nvCxnSpPr>
        <p:spPr>
          <a:xfrm>
            <a:off x="5235575" y="471377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0" name="Straight Connector 179">
            <a:extLst>
              <a:ext uri="{FF2B5EF4-FFF2-40B4-BE49-F238E27FC236}">
                <a16:creationId xmlns="" xmlns:a16="http://schemas.microsoft.com/office/drawing/2014/main" id="{D808D708-ECEB-4A36-B912-B860C4EE62F8}"/>
              </a:ext>
            </a:extLst>
          </p:cNvPr>
          <p:cNvCxnSpPr/>
          <p:nvPr/>
        </p:nvCxnSpPr>
        <p:spPr>
          <a:xfrm>
            <a:off x="5235575" y="4473509"/>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1" name="Straight Connector 180">
            <a:extLst>
              <a:ext uri="{FF2B5EF4-FFF2-40B4-BE49-F238E27FC236}">
                <a16:creationId xmlns="" xmlns:a16="http://schemas.microsoft.com/office/drawing/2014/main" id="{82EE46BE-749F-442D-B3DC-A7D13CC1DCEA}"/>
              </a:ext>
            </a:extLst>
          </p:cNvPr>
          <p:cNvCxnSpPr/>
          <p:nvPr/>
        </p:nvCxnSpPr>
        <p:spPr>
          <a:xfrm>
            <a:off x="5235575" y="4233241"/>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2" name="Straight Connector 181">
            <a:extLst>
              <a:ext uri="{FF2B5EF4-FFF2-40B4-BE49-F238E27FC236}">
                <a16:creationId xmlns="" xmlns:a16="http://schemas.microsoft.com/office/drawing/2014/main" id="{6A57557D-DCCA-4277-9951-AE810EE010CB}"/>
              </a:ext>
            </a:extLst>
          </p:cNvPr>
          <p:cNvCxnSpPr/>
          <p:nvPr/>
        </p:nvCxnSpPr>
        <p:spPr>
          <a:xfrm>
            <a:off x="5235575" y="3992973"/>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3" name="Straight Connector 182">
            <a:extLst>
              <a:ext uri="{FF2B5EF4-FFF2-40B4-BE49-F238E27FC236}">
                <a16:creationId xmlns="" xmlns:a16="http://schemas.microsoft.com/office/drawing/2014/main" id="{95153489-E46F-4649-8F74-24DDB25D5847}"/>
              </a:ext>
            </a:extLst>
          </p:cNvPr>
          <p:cNvCxnSpPr/>
          <p:nvPr/>
        </p:nvCxnSpPr>
        <p:spPr>
          <a:xfrm>
            <a:off x="5235575" y="3752705"/>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4" name="Straight Connector 183">
            <a:extLst>
              <a:ext uri="{FF2B5EF4-FFF2-40B4-BE49-F238E27FC236}">
                <a16:creationId xmlns="" xmlns:a16="http://schemas.microsoft.com/office/drawing/2014/main" id="{E6063205-C80F-42D0-A4F5-ECCF6DB4C8C3}"/>
              </a:ext>
            </a:extLst>
          </p:cNvPr>
          <p:cNvCxnSpPr/>
          <p:nvPr/>
        </p:nvCxnSpPr>
        <p:spPr>
          <a:xfrm>
            <a:off x="5235575" y="351243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5" name="Straight Connector 184">
            <a:extLst>
              <a:ext uri="{FF2B5EF4-FFF2-40B4-BE49-F238E27FC236}">
                <a16:creationId xmlns="" xmlns:a16="http://schemas.microsoft.com/office/drawing/2014/main" id="{5482A037-0D19-4171-A9DC-9AA53609355B}"/>
              </a:ext>
            </a:extLst>
          </p:cNvPr>
          <p:cNvCxnSpPr/>
          <p:nvPr/>
        </p:nvCxnSpPr>
        <p:spPr>
          <a:xfrm>
            <a:off x="5235575" y="3272169"/>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6" name="Straight Connector 185">
            <a:extLst>
              <a:ext uri="{FF2B5EF4-FFF2-40B4-BE49-F238E27FC236}">
                <a16:creationId xmlns="" xmlns:a16="http://schemas.microsoft.com/office/drawing/2014/main" id="{CD6E4012-7E96-4A1D-AEAD-E0A866289E51}"/>
              </a:ext>
            </a:extLst>
          </p:cNvPr>
          <p:cNvCxnSpPr/>
          <p:nvPr/>
        </p:nvCxnSpPr>
        <p:spPr>
          <a:xfrm>
            <a:off x="5235575" y="3031901"/>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87" name="Straight Connector 186">
            <a:extLst>
              <a:ext uri="{FF2B5EF4-FFF2-40B4-BE49-F238E27FC236}">
                <a16:creationId xmlns="" xmlns:a16="http://schemas.microsoft.com/office/drawing/2014/main" id="{C8B39E1C-77C4-497D-9CF8-F1232A301E0F}"/>
              </a:ext>
            </a:extLst>
          </p:cNvPr>
          <p:cNvCxnSpPr/>
          <p:nvPr/>
        </p:nvCxnSpPr>
        <p:spPr>
          <a:xfrm>
            <a:off x="5235575" y="2791633"/>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88" name="TextBox 187">
            <a:extLst>
              <a:ext uri="{FF2B5EF4-FFF2-40B4-BE49-F238E27FC236}">
                <a16:creationId xmlns="" xmlns:a16="http://schemas.microsoft.com/office/drawing/2014/main" id="{F0CC8A6D-E7F5-42C0-BB79-B16EF4C74402}"/>
              </a:ext>
            </a:extLst>
          </p:cNvPr>
          <p:cNvSpPr txBox="1"/>
          <p:nvPr/>
        </p:nvSpPr>
        <p:spPr>
          <a:xfrm>
            <a:off x="4860267" y="2659332"/>
            <a:ext cx="420308" cy="261610"/>
          </a:xfrm>
          <a:prstGeom prst="rect">
            <a:avLst/>
          </a:prstGeom>
          <a:noFill/>
        </p:spPr>
        <p:txBody>
          <a:bodyPr wrap="none" rtlCol="0" anchor="ctr" anchorCtr="0">
            <a:spAutoFit/>
          </a:bodyPr>
          <a:lstStyle/>
          <a:p>
            <a:pPr algn="r"/>
            <a:r>
              <a:rPr lang="en-GB" sz="1100" dirty="0"/>
              <a:t>100</a:t>
            </a:r>
          </a:p>
        </p:txBody>
      </p:sp>
      <p:sp>
        <p:nvSpPr>
          <p:cNvPr id="190" name="TextBox 189">
            <a:extLst>
              <a:ext uri="{FF2B5EF4-FFF2-40B4-BE49-F238E27FC236}">
                <a16:creationId xmlns="" xmlns:a16="http://schemas.microsoft.com/office/drawing/2014/main" id="{8CCB766F-3ED1-4642-81E5-2ECE5C39229B}"/>
              </a:ext>
            </a:extLst>
          </p:cNvPr>
          <p:cNvSpPr txBox="1"/>
          <p:nvPr/>
        </p:nvSpPr>
        <p:spPr>
          <a:xfrm>
            <a:off x="4938815" y="3140662"/>
            <a:ext cx="341760" cy="261610"/>
          </a:xfrm>
          <a:prstGeom prst="rect">
            <a:avLst/>
          </a:prstGeom>
          <a:noFill/>
        </p:spPr>
        <p:txBody>
          <a:bodyPr wrap="none" rtlCol="0" anchor="ctr" anchorCtr="0">
            <a:spAutoFit/>
          </a:bodyPr>
          <a:lstStyle/>
          <a:p>
            <a:pPr algn="r"/>
            <a:r>
              <a:rPr lang="en-GB" sz="1100" dirty="0"/>
              <a:t>80</a:t>
            </a:r>
          </a:p>
        </p:txBody>
      </p:sp>
      <p:sp>
        <p:nvSpPr>
          <p:cNvPr id="192" name="TextBox 191">
            <a:extLst>
              <a:ext uri="{FF2B5EF4-FFF2-40B4-BE49-F238E27FC236}">
                <a16:creationId xmlns="" xmlns:a16="http://schemas.microsoft.com/office/drawing/2014/main" id="{5EC7E5EC-7CD6-481D-B157-B9C3A2AC7B6F}"/>
              </a:ext>
            </a:extLst>
          </p:cNvPr>
          <p:cNvSpPr txBox="1"/>
          <p:nvPr/>
        </p:nvSpPr>
        <p:spPr>
          <a:xfrm>
            <a:off x="4938815" y="3621992"/>
            <a:ext cx="341760" cy="261610"/>
          </a:xfrm>
          <a:prstGeom prst="rect">
            <a:avLst/>
          </a:prstGeom>
          <a:noFill/>
        </p:spPr>
        <p:txBody>
          <a:bodyPr wrap="none" rtlCol="0" anchor="ctr" anchorCtr="0">
            <a:spAutoFit/>
          </a:bodyPr>
          <a:lstStyle/>
          <a:p>
            <a:pPr algn="r"/>
            <a:r>
              <a:rPr lang="en-GB" sz="1100" dirty="0"/>
              <a:t>60</a:t>
            </a:r>
          </a:p>
        </p:txBody>
      </p:sp>
      <p:sp>
        <p:nvSpPr>
          <p:cNvPr id="194" name="TextBox 193">
            <a:extLst>
              <a:ext uri="{FF2B5EF4-FFF2-40B4-BE49-F238E27FC236}">
                <a16:creationId xmlns="" xmlns:a16="http://schemas.microsoft.com/office/drawing/2014/main" id="{9BD1C689-FA6D-4627-A668-9F92F9A83C82}"/>
              </a:ext>
            </a:extLst>
          </p:cNvPr>
          <p:cNvSpPr txBox="1"/>
          <p:nvPr/>
        </p:nvSpPr>
        <p:spPr>
          <a:xfrm>
            <a:off x="4938815" y="4103322"/>
            <a:ext cx="341760" cy="261610"/>
          </a:xfrm>
          <a:prstGeom prst="rect">
            <a:avLst/>
          </a:prstGeom>
          <a:noFill/>
        </p:spPr>
        <p:txBody>
          <a:bodyPr wrap="none" rtlCol="0" anchor="ctr" anchorCtr="0">
            <a:spAutoFit/>
          </a:bodyPr>
          <a:lstStyle/>
          <a:p>
            <a:pPr algn="r"/>
            <a:r>
              <a:rPr lang="en-GB" sz="1100" dirty="0"/>
              <a:t>40</a:t>
            </a:r>
          </a:p>
        </p:txBody>
      </p:sp>
      <p:sp>
        <p:nvSpPr>
          <p:cNvPr id="196" name="TextBox 195">
            <a:extLst>
              <a:ext uri="{FF2B5EF4-FFF2-40B4-BE49-F238E27FC236}">
                <a16:creationId xmlns="" xmlns:a16="http://schemas.microsoft.com/office/drawing/2014/main" id="{D41D599E-E29A-42B2-9A6C-B6DC2FB30B56}"/>
              </a:ext>
            </a:extLst>
          </p:cNvPr>
          <p:cNvSpPr txBox="1"/>
          <p:nvPr/>
        </p:nvSpPr>
        <p:spPr>
          <a:xfrm>
            <a:off x="4938815" y="4584652"/>
            <a:ext cx="341760" cy="261610"/>
          </a:xfrm>
          <a:prstGeom prst="rect">
            <a:avLst/>
          </a:prstGeom>
          <a:noFill/>
        </p:spPr>
        <p:txBody>
          <a:bodyPr wrap="none" rtlCol="0" anchor="ctr" anchorCtr="0">
            <a:spAutoFit/>
          </a:bodyPr>
          <a:lstStyle/>
          <a:p>
            <a:pPr algn="r"/>
            <a:r>
              <a:rPr lang="en-GB" sz="1100" dirty="0"/>
              <a:t>20</a:t>
            </a:r>
          </a:p>
        </p:txBody>
      </p:sp>
      <p:sp>
        <p:nvSpPr>
          <p:cNvPr id="197" name="TextBox 196">
            <a:extLst>
              <a:ext uri="{FF2B5EF4-FFF2-40B4-BE49-F238E27FC236}">
                <a16:creationId xmlns="" xmlns:a16="http://schemas.microsoft.com/office/drawing/2014/main" id="{09043364-72FC-47EE-9200-915482DB518E}"/>
              </a:ext>
            </a:extLst>
          </p:cNvPr>
          <p:cNvSpPr txBox="1"/>
          <p:nvPr/>
        </p:nvSpPr>
        <p:spPr>
          <a:xfrm>
            <a:off x="5017361" y="5065982"/>
            <a:ext cx="263214" cy="261610"/>
          </a:xfrm>
          <a:prstGeom prst="rect">
            <a:avLst/>
          </a:prstGeom>
          <a:noFill/>
        </p:spPr>
        <p:txBody>
          <a:bodyPr wrap="none" rtlCol="0" anchor="ctr" anchorCtr="0">
            <a:spAutoFit/>
          </a:bodyPr>
          <a:lstStyle/>
          <a:p>
            <a:pPr algn="r"/>
            <a:r>
              <a:rPr lang="en-GB" sz="1100" dirty="0"/>
              <a:t>0</a:t>
            </a:r>
          </a:p>
        </p:txBody>
      </p:sp>
      <p:cxnSp>
        <p:nvCxnSpPr>
          <p:cNvPr id="198" name="Straight Connector 197">
            <a:extLst>
              <a:ext uri="{FF2B5EF4-FFF2-40B4-BE49-F238E27FC236}">
                <a16:creationId xmlns="" xmlns:a16="http://schemas.microsoft.com/office/drawing/2014/main" id="{42598E2F-F8A9-4665-A33A-4D3C40A3D176}"/>
              </a:ext>
            </a:extLst>
          </p:cNvPr>
          <p:cNvCxnSpPr/>
          <p:nvPr/>
        </p:nvCxnSpPr>
        <p:spPr>
          <a:xfrm>
            <a:off x="5235575" y="4954045"/>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00" name="Straight Connector 199">
            <a:extLst>
              <a:ext uri="{FF2B5EF4-FFF2-40B4-BE49-F238E27FC236}">
                <a16:creationId xmlns="" xmlns:a16="http://schemas.microsoft.com/office/drawing/2014/main" id="{CBE094F5-E3C4-4BF3-9BBD-4BFEE5DC6309}"/>
              </a:ext>
            </a:extLst>
          </p:cNvPr>
          <p:cNvCxnSpPr>
            <a:cxnSpLocks/>
          </p:cNvCxnSpPr>
          <p:nvPr/>
        </p:nvCxnSpPr>
        <p:spPr>
          <a:xfrm rot="5400000">
            <a:off x="5297488"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1" name="TextBox 200">
            <a:extLst>
              <a:ext uri="{FF2B5EF4-FFF2-40B4-BE49-F238E27FC236}">
                <a16:creationId xmlns="" xmlns:a16="http://schemas.microsoft.com/office/drawing/2014/main" id="{D1848BA3-844A-4B53-93D1-706D9477DCFE}"/>
              </a:ext>
            </a:extLst>
          </p:cNvPr>
          <p:cNvSpPr txBox="1"/>
          <p:nvPr/>
        </p:nvSpPr>
        <p:spPr>
          <a:xfrm>
            <a:off x="5210881" y="5258034"/>
            <a:ext cx="263214" cy="261610"/>
          </a:xfrm>
          <a:prstGeom prst="rect">
            <a:avLst/>
          </a:prstGeom>
          <a:noFill/>
        </p:spPr>
        <p:txBody>
          <a:bodyPr wrap="none" rtlCol="0" anchor="t" anchorCtr="0">
            <a:spAutoFit/>
          </a:bodyPr>
          <a:lstStyle/>
          <a:p>
            <a:pPr algn="ctr"/>
            <a:r>
              <a:rPr lang="en-GB" sz="1100" dirty="0"/>
              <a:t>0</a:t>
            </a:r>
          </a:p>
        </p:txBody>
      </p:sp>
      <p:cxnSp>
        <p:nvCxnSpPr>
          <p:cNvPr id="202" name="Straight Connector 201">
            <a:extLst>
              <a:ext uri="{FF2B5EF4-FFF2-40B4-BE49-F238E27FC236}">
                <a16:creationId xmlns="" xmlns:a16="http://schemas.microsoft.com/office/drawing/2014/main" id="{6CDFFD9C-5EAB-4F96-9EDF-837A1EC83B64}"/>
              </a:ext>
            </a:extLst>
          </p:cNvPr>
          <p:cNvCxnSpPr>
            <a:cxnSpLocks/>
          </p:cNvCxnSpPr>
          <p:nvPr/>
        </p:nvCxnSpPr>
        <p:spPr>
          <a:xfrm rot="5400000">
            <a:off x="5647091"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3" name="TextBox 202">
            <a:extLst>
              <a:ext uri="{FF2B5EF4-FFF2-40B4-BE49-F238E27FC236}">
                <a16:creationId xmlns="" xmlns:a16="http://schemas.microsoft.com/office/drawing/2014/main" id="{42AB3508-EDEC-47C4-B079-B2C70D8B326A}"/>
              </a:ext>
            </a:extLst>
          </p:cNvPr>
          <p:cNvSpPr txBox="1"/>
          <p:nvPr/>
        </p:nvSpPr>
        <p:spPr>
          <a:xfrm>
            <a:off x="5560484" y="5258034"/>
            <a:ext cx="263214" cy="261610"/>
          </a:xfrm>
          <a:prstGeom prst="rect">
            <a:avLst/>
          </a:prstGeom>
          <a:noFill/>
        </p:spPr>
        <p:txBody>
          <a:bodyPr wrap="none" rtlCol="0" anchor="t" anchorCtr="0">
            <a:spAutoFit/>
          </a:bodyPr>
          <a:lstStyle/>
          <a:p>
            <a:pPr algn="ctr"/>
            <a:r>
              <a:rPr lang="en-GB" sz="1100" dirty="0"/>
              <a:t>2</a:t>
            </a:r>
          </a:p>
        </p:txBody>
      </p:sp>
      <p:cxnSp>
        <p:nvCxnSpPr>
          <p:cNvPr id="204" name="Straight Connector 203">
            <a:extLst>
              <a:ext uri="{FF2B5EF4-FFF2-40B4-BE49-F238E27FC236}">
                <a16:creationId xmlns="" xmlns:a16="http://schemas.microsoft.com/office/drawing/2014/main" id="{16C2F824-08B7-4A70-A134-DA992A1E74B1}"/>
              </a:ext>
            </a:extLst>
          </p:cNvPr>
          <p:cNvCxnSpPr>
            <a:cxnSpLocks/>
          </p:cNvCxnSpPr>
          <p:nvPr/>
        </p:nvCxnSpPr>
        <p:spPr>
          <a:xfrm rot="5400000">
            <a:off x="5996694"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5" name="TextBox 204">
            <a:extLst>
              <a:ext uri="{FF2B5EF4-FFF2-40B4-BE49-F238E27FC236}">
                <a16:creationId xmlns="" xmlns:a16="http://schemas.microsoft.com/office/drawing/2014/main" id="{1828F2DF-CB5C-4439-AF26-D3931D12F29E}"/>
              </a:ext>
            </a:extLst>
          </p:cNvPr>
          <p:cNvSpPr txBox="1"/>
          <p:nvPr/>
        </p:nvSpPr>
        <p:spPr>
          <a:xfrm>
            <a:off x="5910087" y="5258034"/>
            <a:ext cx="263214" cy="261610"/>
          </a:xfrm>
          <a:prstGeom prst="rect">
            <a:avLst/>
          </a:prstGeom>
          <a:noFill/>
        </p:spPr>
        <p:txBody>
          <a:bodyPr wrap="none" rtlCol="0" anchor="t" anchorCtr="0">
            <a:spAutoFit/>
          </a:bodyPr>
          <a:lstStyle/>
          <a:p>
            <a:pPr algn="ctr"/>
            <a:r>
              <a:rPr lang="en-GB" sz="1100" dirty="0"/>
              <a:t>4</a:t>
            </a:r>
          </a:p>
        </p:txBody>
      </p:sp>
      <p:cxnSp>
        <p:nvCxnSpPr>
          <p:cNvPr id="206" name="Straight Connector 205">
            <a:extLst>
              <a:ext uri="{FF2B5EF4-FFF2-40B4-BE49-F238E27FC236}">
                <a16:creationId xmlns="" xmlns:a16="http://schemas.microsoft.com/office/drawing/2014/main" id="{76DD041E-849C-4C42-8553-6B097EC209FD}"/>
              </a:ext>
            </a:extLst>
          </p:cNvPr>
          <p:cNvCxnSpPr>
            <a:cxnSpLocks/>
          </p:cNvCxnSpPr>
          <p:nvPr/>
        </p:nvCxnSpPr>
        <p:spPr>
          <a:xfrm rot="5400000">
            <a:off x="6346297"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7" name="TextBox 206">
            <a:extLst>
              <a:ext uri="{FF2B5EF4-FFF2-40B4-BE49-F238E27FC236}">
                <a16:creationId xmlns="" xmlns:a16="http://schemas.microsoft.com/office/drawing/2014/main" id="{DBB021B7-4FC1-4739-B3E0-E9DCA58271C1}"/>
              </a:ext>
            </a:extLst>
          </p:cNvPr>
          <p:cNvSpPr txBox="1"/>
          <p:nvPr/>
        </p:nvSpPr>
        <p:spPr>
          <a:xfrm>
            <a:off x="6259690" y="5258034"/>
            <a:ext cx="263214" cy="261610"/>
          </a:xfrm>
          <a:prstGeom prst="rect">
            <a:avLst/>
          </a:prstGeom>
          <a:noFill/>
        </p:spPr>
        <p:txBody>
          <a:bodyPr wrap="none" rtlCol="0" anchor="t" anchorCtr="0">
            <a:spAutoFit/>
          </a:bodyPr>
          <a:lstStyle/>
          <a:p>
            <a:pPr algn="ctr"/>
            <a:r>
              <a:rPr lang="en-GB" sz="1100" dirty="0"/>
              <a:t>6</a:t>
            </a:r>
          </a:p>
        </p:txBody>
      </p:sp>
      <p:cxnSp>
        <p:nvCxnSpPr>
          <p:cNvPr id="208" name="Straight Connector 207">
            <a:extLst>
              <a:ext uri="{FF2B5EF4-FFF2-40B4-BE49-F238E27FC236}">
                <a16:creationId xmlns="" xmlns:a16="http://schemas.microsoft.com/office/drawing/2014/main" id="{A21AC2DB-1577-4E67-AD4D-6D9D7AAC704A}"/>
              </a:ext>
            </a:extLst>
          </p:cNvPr>
          <p:cNvCxnSpPr>
            <a:cxnSpLocks/>
          </p:cNvCxnSpPr>
          <p:nvPr/>
        </p:nvCxnSpPr>
        <p:spPr>
          <a:xfrm rot="5400000">
            <a:off x="6695900"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09" name="TextBox 208">
            <a:extLst>
              <a:ext uri="{FF2B5EF4-FFF2-40B4-BE49-F238E27FC236}">
                <a16:creationId xmlns="" xmlns:a16="http://schemas.microsoft.com/office/drawing/2014/main" id="{9FF866F1-6498-4AB1-898A-B6EF6DEF9E73}"/>
              </a:ext>
            </a:extLst>
          </p:cNvPr>
          <p:cNvSpPr txBox="1"/>
          <p:nvPr/>
        </p:nvSpPr>
        <p:spPr>
          <a:xfrm>
            <a:off x="6609293" y="5258034"/>
            <a:ext cx="263214" cy="261610"/>
          </a:xfrm>
          <a:prstGeom prst="rect">
            <a:avLst/>
          </a:prstGeom>
          <a:noFill/>
        </p:spPr>
        <p:txBody>
          <a:bodyPr wrap="none" rtlCol="0" anchor="t" anchorCtr="0">
            <a:spAutoFit/>
          </a:bodyPr>
          <a:lstStyle/>
          <a:p>
            <a:pPr algn="ctr"/>
            <a:r>
              <a:rPr lang="en-GB" sz="1100" dirty="0"/>
              <a:t>8</a:t>
            </a:r>
          </a:p>
        </p:txBody>
      </p:sp>
      <p:cxnSp>
        <p:nvCxnSpPr>
          <p:cNvPr id="210" name="Straight Connector 209">
            <a:extLst>
              <a:ext uri="{FF2B5EF4-FFF2-40B4-BE49-F238E27FC236}">
                <a16:creationId xmlns="" xmlns:a16="http://schemas.microsoft.com/office/drawing/2014/main" id="{6BA99639-3C96-4ACC-8714-F9F0665D5AB3}"/>
              </a:ext>
            </a:extLst>
          </p:cNvPr>
          <p:cNvCxnSpPr>
            <a:cxnSpLocks/>
          </p:cNvCxnSpPr>
          <p:nvPr/>
        </p:nvCxnSpPr>
        <p:spPr>
          <a:xfrm rot="5400000">
            <a:off x="7045503"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11" name="TextBox 210">
            <a:extLst>
              <a:ext uri="{FF2B5EF4-FFF2-40B4-BE49-F238E27FC236}">
                <a16:creationId xmlns="" xmlns:a16="http://schemas.microsoft.com/office/drawing/2014/main" id="{FB20BAB7-A34A-451A-926E-983C9415CF74}"/>
              </a:ext>
            </a:extLst>
          </p:cNvPr>
          <p:cNvSpPr txBox="1"/>
          <p:nvPr/>
        </p:nvSpPr>
        <p:spPr>
          <a:xfrm>
            <a:off x="6919623" y="5258034"/>
            <a:ext cx="341761" cy="261610"/>
          </a:xfrm>
          <a:prstGeom prst="rect">
            <a:avLst/>
          </a:prstGeom>
          <a:noFill/>
        </p:spPr>
        <p:txBody>
          <a:bodyPr wrap="none" rtlCol="0" anchor="t" anchorCtr="0">
            <a:spAutoFit/>
          </a:bodyPr>
          <a:lstStyle/>
          <a:p>
            <a:pPr algn="ctr"/>
            <a:r>
              <a:rPr lang="en-GB" sz="1100" dirty="0"/>
              <a:t>10</a:t>
            </a:r>
          </a:p>
        </p:txBody>
      </p:sp>
      <p:cxnSp>
        <p:nvCxnSpPr>
          <p:cNvPr id="212" name="Straight Connector 211">
            <a:extLst>
              <a:ext uri="{FF2B5EF4-FFF2-40B4-BE49-F238E27FC236}">
                <a16:creationId xmlns="" xmlns:a16="http://schemas.microsoft.com/office/drawing/2014/main" id="{1D130134-3FE8-4FEC-9898-7D154249F605}"/>
              </a:ext>
            </a:extLst>
          </p:cNvPr>
          <p:cNvCxnSpPr>
            <a:cxnSpLocks/>
          </p:cNvCxnSpPr>
          <p:nvPr/>
        </p:nvCxnSpPr>
        <p:spPr>
          <a:xfrm rot="5400000">
            <a:off x="7395106"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13" name="TextBox 212">
            <a:extLst>
              <a:ext uri="{FF2B5EF4-FFF2-40B4-BE49-F238E27FC236}">
                <a16:creationId xmlns="" xmlns:a16="http://schemas.microsoft.com/office/drawing/2014/main" id="{DFC88879-8C78-4701-8212-A0DE7A184A25}"/>
              </a:ext>
            </a:extLst>
          </p:cNvPr>
          <p:cNvSpPr txBox="1"/>
          <p:nvPr/>
        </p:nvSpPr>
        <p:spPr>
          <a:xfrm>
            <a:off x="7269226" y="5258034"/>
            <a:ext cx="341761" cy="261610"/>
          </a:xfrm>
          <a:prstGeom prst="rect">
            <a:avLst/>
          </a:prstGeom>
          <a:noFill/>
        </p:spPr>
        <p:txBody>
          <a:bodyPr wrap="none" rtlCol="0" anchor="t" anchorCtr="0">
            <a:spAutoFit/>
          </a:bodyPr>
          <a:lstStyle/>
          <a:p>
            <a:pPr algn="ctr"/>
            <a:r>
              <a:rPr lang="en-GB" sz="1100" dirty="0"/>
              <a:t>12</a:t>
            </a:r>
          </a:p>
        </p:txBody>
      </p:sp>
      <p:cxnSp>
        <p:nvCxnSpPr>
          <p:cNvPr id="214" name="Straight Connector 213">
            <a:extLst>
              <a:ext uri="{FF2B5EF4-FFF2-40B4-BE49-F238E27FC236}">
                <a16:creationId xmlns="" xmlns:a16="http://schemas.microsoft.com/office/drawing/2014/main" id="{006A1871-AB86-4FA0-9D8E-A590FA6AD7F7}"/>
              </a:ext>
            </a:extLst>
          </p:cNvPr>
          <p:cNvCxnSpPr>
            <a:cxnSpLocks/>
          </p:cNvCxnSpPr>
          <p:nvPr/>
        </p:nvCxnSpPr>
        <p:spPr>
          <a:xfrm rot="5400000">
            <a:off x="7744709"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15" name="TextBox 214">
            <a:extLst>
              <a:ext uri="{FF2B5EF4-FFF2-40B4-BE49-F238E27FC236}">
                <a16:creationId xmlns="" xmlns:a16="http://schemas.microsoft.com/office/drawing/2014/main" id="{5923077F-1408-4EA4-824A-ABBAE9815C16}"/>
              </a:ext>
            </a:extLst>
          </p:cNvPr>
          <p:cNvSpPr txBox="1"/>
          <p:nvPr/>
        </p:nvSpPr>
        <p:spPr>
          <a:xfrm>
            <a:off x="7618829" y="5258034"/>
            <a:ext cx="341761" cy="261610"/>
          </a:xfrm>
          <a:prstGeom prst="rect">
            <a:avLst/>
          </a:prstGeom>
          <a:noFill/>
        </p:spPr>
        <p:txBody>
          <a:bodyPr wrap="none" rtlCol="0" anchor="t" anchorCtr="0">
            <a:spAutoFit/>
          </a:bodyPr>
          <a:lstStyle/>
          <a:p>
            <a:pPr algn="ctr"/>
            <a:r>
              <a:rPr lang="en-GB" sz="1100" dirty="0"/>
              <a:t>14</a:t>
            </a:r>
          </a:p>
        </p:txBody>
      </p:sp>
      <p:cxnSp>
        <p:nvCxnSpPr>
          <p:cNvPr id="216" name="Straight Connector 215">
            <a:extLst>
              <a:ext uri="{FF2B5EF4-FFF2-40B4-BE49-F238E27FC236}">
                <a16:creationId xmlns="" xmlns:a16="http://schemas.microsoft.com/office/drawing/2014/main" id="{CC53EB01-808B-44F5-A273-6799EDA1B8C2}"/>
              </a:ext>
            </a:extLst>
          </p:cNvPr>
          <p:cNvCxnSpPr>
            <a:cxnSpLocks/>
          </p:cNvCxnSpPr>
          <p:nvPr/>
        </p:nvCxnSpPr>
        <p:spPr>
          <a:xfrm rot="5400000">
            <a:off x="8094312"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17" name="TextBox 216">
            <a:extLst>
              <a:ext uri="{FF2B5EF4-FFF2-40B4-BE49-F238E27FC236}">
                <a16:creationId xmlns="" xmlns:a16="http://schemas.microsoft.com/office/drawing/2014/main" id="{EF9FABEC-D097-4DD2-8098-BFAB22768329}"/>
              </a:ext>
            </a:extLst>
          </p:cNvPr>
          <p:cNvSpPr txBox="1"/>
          <p:nvPr/>
        </p:nvSpPr>
        <p:spPr>
          <a:xfrm>
            <a:off x="7968432" y="5258034"/>
            <a:ext cx="341761" cy="261610"/>
          </a:xfrm>
          <a:prstGeom prst="rect">
            <a:avLst/>
          </a:prstGeom>
          <a:noFill/>
        </p:spPr>
        <p:txBody>
          <a:bodyPr wrap="none" rtlCol="0" anchor="t" anchorCtr="0">
            <a:spAutoFit/>
          </a:bodyPr>
          <a:lstStyle/>
          <a:p>
            <a:pPr algn="ctr"/>
            <a:r>
              <a:rPr lang="en-GB" sz="1100" dirty="0"/>
              <a:t>16</a:t>
            </a:r>
          </a:p>
        </p:txBody>
      </p:sp>
      <p:cxnSp>
        <p:nvCxnSpPr>
          <p:cNvPr id="218" name="Straight Connector 217">
            <a:extLst>
              <a:ext uri="{FF2B5EF4-FFF2-40B4-BE49-F238E27FC236}">
                <a16:creationId xmlns="" xmlns:a16="http://schemas.microsoft.com/office/drawing/2014/main" id="{1B7F17DD-BD47-44BD-885F-62B7E86CBC48}"/>
              </a:ext>
            </a:extLst>
          </p:cNvPr>
          <p:cNvCxnSpPr>
            <a:cxnSpLocks/>
          </p:cNvCxnSpPr>
          <p:nvPr/>
        </p:nvCxnSpPr>
        <p:spPr>
          <a:xfrm rot="5400000">
            <a:off x="8443912" y="5246457"/>
            <a:ext cx="900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219" name="TextBox 218">
            <a:extLst>
              <a:ext uri="{FF2B5EF4-FFF2-40B4-BE49-F238E27FC236}">
                <a16:creationId xmlns="" xmlns:a16="http://schemas.microsoft.com/office/drawing/2014/main" id="{98444E93-A22B-4762-835F-507C861BAAA2}"/>
              </a:ext>
            </a:extLst>
          </p:cNvPr>
          <p:cNvSpPr txBox="1"/>
          <p:nvPr/>
        </p:nvSpPr>
        <p:spPr>
          <a:xfrm>
            <a:off x="8318032" y="5258034"/>
            <a:ext cx="341761" cy="261610"/>
          </a:xfrm>
          <a:prstGeom prst="rect">
            <a:avLst/>
          </a:prstGeom>
          <a:noFill/>
        </p:spPr>
        <p:txBody>
          <a:bodyPr wrap="none" rtlCol="0" anchor="t" anchorCtr="0">
            <a:spAutoFit/>
          </a:bodyPr>
          <a:lstStyle/>
          <a:p>
            <a:pPr algn="ctr"/>
            <a:r>
              <a:rPr lang="en-GB" sz="1100" dirty="0"/>
              <a:t>18</a:t>
            </a:r>
          </a:p>
        </p:txBody>
      </p:sp>
      <p:sp>
        <p:nvSpPr>
          <p:cNvPr id="220" name="TextBox 219">
            <a:extLst>
              <a:ext uri="{FF2B5EF4-FFF2-40B4-BE49-F238E27FC236}">
                <a16:creationId xmlns="" xmlns:a16="http://schemas.microsoft.com/office/drawing/2014/main" id="{044AFAB3-724F-49CF-A178-AE6B941B9DFC}"/>
              </a:ext>
            </a:extLst>
          </p:cNvPr>
          <p:cNvSpPr txBox="1"/>
          <p:nvPr/>
        </p:nvSpPr>
        <p:spPr>
          <a:xfrm>
            <a:off x="6099502" y="5491397"/>
            <a:ext cx="1632177" cy="261610"/>
          </a:xfrm>
          <a:prstGeom prst="rect">
            <a:avLst/>
          </a:prstGeom>
          <a:noFill/>
        </p:spPr>
        <p:txBody>
          <a:bodyPr wrap="none" rtlCol="0" anchor="t" anchorCtr="0">
            <a:spAutoFit/>
          </a:bodyPr>
          <a:lstStyle/>
          <a:p>
            <a:pPr algn="ctr"/>
            <a:r>
              <a:rPr lang="en-GB" sz="1100" dirty="0"/>
              <a:t>Study </a:t>
            </a:r>
            <a:r>
              <a:rPr lang="en-GB" sz="1100" dirty="0" smtClean="0"/>
              <a:t>duration, months</a:t>
            </a:r>
            <a:endParaRPr lang="en-GB" sz="1100" dirty="0"/>
          </a:p>
        </p:txBody>
      </p:sp>
      <p:sp>
        <p:nvSpPr>
          <p:cNvPr id="221" name="TextBox 220">
            <a:extLst>
              <a:ext uri="{FF2B5EF4-FFF2-40B4-BE49-F238E27FC236}">
                <a16:creationId xmlns="" xmlns:a16="http://schemas.microsoft.com/office/drawing/2014/main" id="{C1B13900-8327-469E-8F3B-9F857642F154}"/>
              </a:ext>
            </a:extLst>
          </p:cNvPr>
          <p:cNvSpPr txBox="1"/>
          <p:nvPr/>
        </p:nvSpPr>
        <p:spPr>
          <a:xfrm>
            <a:off x="5179623" y="5823614"/>
            <a:ext cx="325730" cy="400110"/>
          </a:xfrm>
          <a:prstGeom prst="rect">
            <a:avLst/>
          </a:prstGeom>
          <a:noFill/>
        </p:spPr>
        <p:txBody>
          <a:bodyPr wrap="none" rtlCol="0" anchor="b" anchorCtr="0">
            <a:spAutoFit/>
          </a:bodyPr>
          <a:lstStyle/>
          <a:p>
            <a:pPr algn="ctr"/>
            <a:r>
              <a:rPr lang="en-GB" sz="1000" dirty="0"/>
              <a:t>55</a:t>
            </a:r>
          </a:p>
          <a:p>
            <a:pPr algn="ctr"/>
            <a:r>
              <a:rPr lang="en-GB" sz="1000" dirty="0"/>
              <a:t>25</a:t>
            </a:r>
          </a:p>
        </p:txBody>
      </p:sp>
      <p:sp>
        <p:nvSpPr>
          <p:cNvPr id="222" name="TextBox 221">
            <a:extLst>
              <a:ext uri="{FF2B5EF4-FFF2-40B4-BE49-F238E27FC236}">
                <a16:creationId xmlns="" xmlns:a16="http://schemas.microsoft.com/office/drawing/2014/main" id="{6A89EB54-4B29-40C6-B22F-EEE690034C0B}"/>
              </a:ext>
            </a:extLst>
          </p:cNvPr>
          <p:cNvSpPr txBox="1"/>
          <p:nvPr/>
        </p:nvSpPr>
        <p:spPr>
          <a:xfrm>
            <a:off x="5529226" y="5823614"/>
            <a:ext cx="325730" cy="400110"/>
          </a:xfrm>
          <a:prstGeom prst="rect">
            <a:avLst/>
          </a:prstGeom>
          <a:noFill/>
        </p:spPr>
        <p:txBody>
          <a:bodyPr wrap="none" rtlCol="0" anchor="b" anchorCtr="0">
            <a:spAutoFit/>
          </a:bodyPr>
          <a:lstStyle/>
          <a:p>
            <a:pPr algn="ctr"/>
            <a:r>
              <a:rPr lang="en-GB" sz="1000" dirty="0"/>
              <a:t>40</a:t>
            </a:r>
          </a:p>
          <a:p>
            <a:pPr algn="ctr"/>
            <a:r>
              <a:rPr lang="en-GB" sz="1000" dirty="0"/>
              <a:t>15</a:t>
            </a:r>
          </a:p>
        </p:txBody>
      </p:sp>
      <p:sp>
        <p:nvSpPr>
          <p:cNvPr id="223" name="TextBox 222">
            <a:extLst>
              <a:ext uri="{FF2B5EF4-FFF2-40B4-BE49-F238E27FC236}">
                <a16:creationId xmlns="" xmlns:a16="http://schemas.microsoft.com/office/drawing/2014/main" id="{8299BD5E-6636-47D8-B631-4FBD82881325}"/>
              </a:ext>
            </a:extLst>
          </p:cNvPr>
          <p:cNvSpPr txBox="1"/>
          <p:nvPr/>
        </p:nvSpPr>
        <p:spPr>
          <a:xfrm>
            <a:off x="5878829" y="5823614"/>
            <a:ext cx="325730" cy="400110"/>
          </a:xfrm>
          <a:prstGeom prst="rect">
            <a:avLst/>
          </a:prstGeom>
          <a:noFill/>
        </p:spPr>
        <p:txBody>
          <a:bodyPr wrap="none" rtlCol="0" anchor="b" anchorCtr="0">
            <a:spAutoFit/>
          </a:bodyPr>
          <a:lstStyle/>
          <a:p>
            <a:pPr algn="ctr"/>
            <a:r>
              <a:rPr lang="en-GB" sz="1000" dirty="0"/>
              <a:t>33</a:t>
            </a:r>
          </a:p>
          <a:p>
            <a:pPr algn="ctr"/>
            <a:r>
              <a:rPr lang="en-GB" sz="1000" dirty="0"/>
              <a:t>11</a:t>
            </a:r>
          </a:p>
        </p:txBody>
      </p:sp>
      <p:sp>
        <p:nvSpPr>
          <p:cNvPr id="224" name="TextBox 223">
            <a:extLst>
              <a:ext uri="{FF2B5EF4-FFF2-40B4-BE49-F238E27FC236}">
                <a16:creationId xmlns="" xmlns:a16="http://schemas.microsoft.com/office/drawing/2014/main" id="{47E51BAF-D68F-40C0-9DC9-C9B5E7E56742}"/>
              </a:ext>
            </a:extLst>
          </p:cNvPr>
          <p:cNvSpPr txBox="1"/>
          <p:nvPr/>
        </p:nvSpPr>
        <p:spPr>
          <a:xfrm>
            <a:off x="6228432" y="5823614"/>
            <a:ext cx="325730" cy="400110"/>
          </a:xfrm>
          <a:prstGeom prst="rect">
            <a:avLst/>
          </a:prstGeom>
          <a:noFill/>
        </p:spPr>
        <p:txBody>
          <a:bodyPr wrap="none" rtlCol="0" anchor="b" anchorCtr="0">
            <a:spAutoFit/>
          </a:bodyPr>
          <a:lstStyle/>
          <a:p>
            <a:pPr algn="ctr"/>
            <a:r>
              <a:rPr lang="en-GB" sz="1000" dirty="0"/>
              <a:t>24</a:t>
            </a:r>
          </a:p>
          <a:p>
            <a:pPr algn="ctr"/>
            <a:r>
              <a:rPr lang="en-GB" sz="1000" dirty="0"/>
              <a:t>9</a:t>
            </a:r>
          </a:p>
        </p:txBody>
      </p:sp>
      <p:sp>
        <p:nvSpPr>
          <p:cNvPr id="225" name="TextBox 224">
            <a:extLst>
              <a:ext uri="{FF2B5EF4-FFF2-40B4-BE49-F238E27FC236}">
                <a16:creationId xmlns="" xmlns:a16="http://schemas.microsoft.com/office/drawing/2014/main" id="{B5FF5676-B101-4BE3-B42A-C5979AC9C3D7}"/>
              </a:ext>
            </a:extLst>
          </p:cNvPr>
          <p:cNvSpPr txBox="1"/>
          <p:nvPr/>
        </p:nvSpPr>
        <p:spPr>
          <a:xfrm>
            <a:off x="6578035" y="5823614"/>
            <a:ext cx="325730" cy="400110"/>
          </a:xfrm>
          <a:prstGeom prst="rect">
            <a:avLst/>
          </a:prstGeom>
          <a:noFill/>
        </p:spPr>
        <p:txBody>
          <a:bodyPr wrap="none" rtlCol="0" anchor="b" anchorCtr="0">
            <a:spAutoFit/>
          </a:bodyPr>
          <a:lstStyle/>
          <a:p>
            <a:pPr algn="ctr"/>
            <a:r>
              <a:rPr lang="en-GB" sz="1000" dirty="0"/>
              <a:t>12</a:t>
            </a:r>
          </a:p>
          <a:p>
            <a:pPr algn="ctr"/>
            <a:r>
              <a:rPr lang="en-GB" sz="1000" dirty="0"/>
              <a:t>5</a:t>
            </a:r>
          </a:p>
        </p:txBody>
      </p:sp>
      <p:sp>
        <p:nvSpPr>
          <p:cNvPr id="226" name="TextBox 225">
            <a:extLst>
              <a:ext uri="{FF2B5EF4-FFF2-40B4-BE49-F238E27FC236}">
                <a16:creationId xmlns="" xmlns:a16="http://schemas.microsoft.com/office/drawing/2014/main" id="{81357846-9B11-4C28-99CB-1C469BEF32AC}"/>
              </a:ext>
            </a:extLst>
          </p:cNvPr>
          <p:cNvSpPr txBox="1"/>
          <p:nvPr/>
        </p:nvSpPr>
        <p:spPr>
          <a:xfrm>
            <a:off x="6962904" y="5823614"/>
            <a:ext cx="255198" cy="400110"/>
          </a:xfrm>
          <a:prstGeom prst="rect">
            <a:avLst/>
          </a:prstGeom>
          <a:noFill/>
        </p:spPr>
        <p:txBody>
          <a:bodyPr wrap="none" rtlCol="0" anchor="b" anchorCtr="0">
            <a:spAutoFit/>
          </a:bodyPr>
          <a:lstStyle/>
          <a:p>
            <a:pPr algn="ctr"/>
            <a:r>
              <a:rPr lang="en-GB" sz="1000" dirty="0"/>
              <a:t>6</a:t>
            </a:r>
          </a:p>
          <a:p>
            <a:pPr algn="ctr"/>
            <a:r>
              <a:rPr lang="en-GB" sz="1000" dirty="0"/>
              <a:t>2</a:t>
            </a:r>
          </a:p>
        </p:txBody>
      </p:sp>
      <p:sp>
        <p:nvSpPr>
          <p:cNvPr id="227" name="TextBox 226">
            <a:extLst>
              <a:ext uri="{FF2B5EF4-FFF2-40B4-BE49-F238E27FC236}">
                <a16:creationId xmlns="" xmlns:a16="http://schemas.microsoft.com/office/drawing/2014/main" id="{099EFF00-DDAC-4A44-8DAA-871CEE825EE8}"/>
              </a:ext>
            </a:extLst>
          </p:cNvPr>
          <p:cNvSpPr txBox="1"/>
          <p:nvPr/>
        </p:nvSpPr>
        <p:spPr>
          <a:xfrm>
            <a:off x="7312507" y="5823614"/>
            <a:ext cx="255198" cy="400110"/>
          </a:xfrm>
          <a:prstGeom prst="rect">
            <a:avLst/>
          </a:prstGeom>
          <a:noFill/>
        </p:spPr>
        <p:txBody>
          <a:bodyPr wrap="none" rtlCol="0" anchor="b" anchorCtr="0">
            <a:spAutoFit/>
          </a:bodyPr>
          <a:lstStyle/>
          <a:p>
            <a:pPr algn="ctr"/>
            <a:r>
              <a:rPr lang="en-GB" sz="1000" dirty="0"/>
              <a:t>3</a:t>
            </a:r>
          </a:p>
          <a:p>
            <a:pPr algn="ctr"/>
            <a:r>
              <a:rPr lang="en-GB" sz="1000" dirty="0"/>
              <a:t>1</a:t>
            </a:r>
          </a:p>
        </p:txBody>
      </p:sp>
      <p:sp>
        <p:nvSpPr>
          <p:cNvPr id="228" name="TextBox 227">
            <a:extLst>
              <a:ext uri="{FF2B5EF4-FFF2-40B4-BE49-F238E27FC236}">
                <a16:creationId xmlns="" xmlns:a16="http://schemas.microsoft.com/office/drawing/2014/main" id="{6996DB7B-B5C8-4B40-B0EF-72708F49628D}"/>
              </a:ext>
            </a:extLst>
          </p:cNvPr>
          <p:cNvSpPr txBox="1"/>
          <p:nvPr/>
        </p:nvSpPr>
        <p:spPr>
          <a:xfrm>
            <a:off x="7662110" y="5823614"/>
            <a:ext cx="255198" cy="400110"/>
          </a:xfrm>
          <a:prstGeom prst="rect">
            <a:avLst/>
          </a:prstGeom>
          <a:noFill/>
        </p:spPr>
        <p:txBody>
          <a:bodyPr wrap="none" rtlCol="0" anchor="b" anchorCtr="0">
            <a:spAutoFit/>
          </a:bodyPr>
          <a:lstStyle/>
          <a:p>
            <a:pPr algn="ctr"/>
            <a:r>
              <a:rPr lang="en-GB" sz="1000" dirty="0"/>
              <a:t>3</a:t>
            </a:r>
          </a:p>
          <a:p>
            <a:pPr algn="ctr"/>
            <a:r>
              <a:rPr lang="en-GB" sz="1000" dirty="0"/>
              <a:t>0</a:t>
            </a:r>
          </a:p>
        </p:txBody>
      </p:sp>
      <p:sp>
        <p:nvSpPr>
          <p:cNvPr id="229" name="TextBox 228">
            <a:extLst>
              <a:ext uri="{FF2B5EF4-FFF2-40B4-BE49-F238E27FC236}">
                <a16:creationId xmlns="" xmlns:a16="http://schemas.microsoft.com/office/drawing/2014/main" id="{C9D430BD-1E3C-4D67-AE37-794B6A0A0A90}"/>
              </a:ext>
            </a:extLst>
          </p:cNvPr>
          <p:cNvSpPr txBox="1"/>
          <p:nvPr/>
        </p:nvSpPr>
        <p:spPr>
          <a:xfrm>
            <a:off x="8011713" y="5823614"/>
            <a:ext cx="255198" cy="400110"/>
          </a:xfrm>
          <a:prstGeom prst="rect">
            <a:avLst/>
          </a:prstGeom>
          <a:noFill/>
        </p:spPr>
        <p:txBody>
          <a:bodyPr wrap="none" rtlCol="0" anchor="b" anchorCtr="0">
            <a:spAutoFit/>
          </a:bodyPr>
          <a:lstStyle/>
          <a:p>
            <a:pPr algn="ctr"/>
            <a:r>
              <a:rPr lang="en-GB" sz="1000" dirty="0"/>
              <a:t>1</a:t>
            </a:r>
          </a:p>
          <a:p>
            <a:pPr algn="ctr"/>
            <a:r>
              <a:rPr lang="en-GB" sz="1000" dirty="0"/>
              <a:t>0</a:t>
            </a:r>
          </a:p>
        </p:txBody>
      </p:sp>
      <p:sp>
        <p:nvSpPr>
          <p:cNvPr id="230" name="TextBox 229">
            <a:extLst>
              <a:ext uri="{FF2B5EF4-FFF2-40B4-BE49-F238E27FC236}">
                <a16:creationId xmlns="" xmlns:a16="http://schemas.microsoft.com/office/drawing/2014/main" id="{9ED79F86-B9DF-48C2-9DFD-EAA31178F029}"/>
              </a:ext>
            </a:extLst>
          </p:cNvPr>
          <p:cNvSpPr txBox="1"/>
          <p:nvPr/>
        </p:nvSpPr>
        <p:spPr>
          <a:xfrm>
            <a:off x="8361313" y="5823614"/>
            <a:ext cx="255198" cy="400110"/>
          </a:xfrm>
          <a:prstGeom prst="rect">
            <a:avLst/>
          </a:prstGeom>
          <a:noFill/>
        </p:spPr>
        <p:txBody>
          <a:bodyPr wrap="none" rtlCol="0" anchor="b" anchorCtr="0">
            <a:spAutoFit/>
          </a:bodyPr>
          <a:lstStyle/>
          <a:p>
            <a:pPr algn="ctr"/>
            <a:r>
              <a:rPr lang="en-GB" sz="1000" dirty="0"/>
              <a:t>0</a:t>
            </a:r>
          </a:p>
          <a:p>
            <a:pPr algn="ctr"/>
            <a:r>
              <a:rPr lang="en-GB" sz="1000" dirty="0"/>
              <a:t>0</a:t>
            </a:r>
          </a:p>
        </p:txBody>
      </p:sp>
      <p:sp>
        <p:nvSpPr>
          <p:cNvPr id="231" name="TextBox 230">
            <a:extLst>
              <a:ext uri="{FF2B5EF4-FFF2-40B4-BE49-F238E27FC236}">
                <a16:creationId xmlns="" xmlns:a16="http://schemas.microsoft.com/office/drawing/2014/main" id="{51F1E5F0-3CA1-484A-AD4C-BF419BBC1086}"/>
              </a:ext>
            </a:extLst>
          </p:cNvPr>
          <p:cNvSpPr txBox="1"/>
          <p:nvPr/>
        </p:nvSpPr>
        <p:spPr>
          <a:xfrm>
            <a:off x="4633449" y="5823614"/>
            <a:ext cx="453970" cy="400110"/>
          </a:xfrm>
          <a:prstGeom prst="rect">
            <a:avLst/>
          </a:prstGeom>
          <a:noFill/>
        </p:spPr>
        <p:txBody>
          <a:bodyPr wrap="none" rtlCol="0" anchor="b" anchorCtr="0">
            <a:spAutoFit/>
          </a:bodyPr>
          <a:lstStyle/>
          <a:p>
            <a:r>
              <a:rPr lang="en-GB" sz="1000" dirty="0"/>
              <a:t>PAG</a:t>
            </a:r>
          </a:p>
          <a:p>
            <a:r>
              <a:rPr lang="en-GB" sz="1000" dirty="0"/>
              <a:t>AG</a:t>
            </a:r>
          </a:p>
        </p:txBody>
      </p:sp>
      <p:sp>
        <p:nvSpPr>
          <p:cNvPr id="232" name="TextBox 231">
            <a:extLst>
              <a:ext uri="{FF2B5EF4-FFF2-40B4-BE49-F238E27FC236}">
                <a16:creationId xmlns="" xmlns:a16="http://schemas.microsoft.com/office/drawing/2014/main" id="{086C747B-2344-4252-B664-CD7F20C682E6}"/>
              </a:ext>
            </a:extLst>
          </p:cNvPr>
          <p:cNvSpPr txBox="1"/>
          <p:nvPr/>
        </p:nvSpPr>
        <p:spPr>
          <a:xfrm>
            <a:off x="4633449" y="5647303"/>
            <a:ext cx="760144" cy="246221"/>
          </a:xfrm>
          <a:prstGeom prst="rect">
            <a:avLst/>
          </a:prstGeom>
          <a:noFill/>
        </p:spPr>
        <p:txBody>
          <a:bodyPr wrap="none" rtlCol="0" anchor="t" anchorCtr="0">
            <a:spAutoFit/>
          </a:bodyPr>
          <a:lstStyle/>
          <a:p>
            <a:r>
              <a:rPr lang="en-GB" sz="1000" dirty="0" smtClean="0"/>
              <a:t>No. at risk</a:t>
            </a:r>
            <a:endParaRPr lang="en-GB" sz="1000" dirty="0"/>
          </a:p>
        </p:txBody>
      </p:sp>
      <p:grpSp>
        <p:nvGrpSpPr>
          <p:cNvPr id="246" name="Group 245">
            <a:extLst>
              <a:ext uri="{FF2B5EF4-FFF2-40B4-BE49-F238E27FC236}">
                <a16:creationId xmlns="" xmlns:a16="http://schemas.microsoft.com/office/drawing/2014/main" id="{C55114A7-75ED-4740-B7E5-949AD9AC0ECD}"/>
              </a:ext>
            </a:extLst>
          </p:cNvPr>
          <p:cNvGrpSpPr/>
          <p:nvPr/>
        </p:nvGrpSpPr>
        <p:grpSpPr>
          <a:xfrm>
            <a:off x="5477611" y="4754024"/>
            <a:ext cx="226781" cy="72000"/>
            <a:chOff x="1210411" y="4929508"/>
            <a:chExt cx="226781" cy="72000"/>
          </a:xfrm>
        </p:grpSpPr>
        <p:sp>
          <p:nvSpPr>
            <p:cNvPr id="247" name="Oval 22">
              <a:extLst>
                <a:ext uri="{FF2B5EF4-FFF2-40B4-BE49-F238E27FC236}">
                  <a16:creationId xmlns="" xmlns:a16="http://schemas.microsoft.com/office/drawing/2014/main" id="{BBA217EC-D42F-4351-B287-38C432AC2C6C}"/>
                </a:ext>
              </a:extLst>
            </p:cNvPr>
            <p:cNvSpPr>
              <a:spLocks noChangeArrowheads="1"/>
            </p:cNvSpPr>
            <p:nvPr/>
          </p:nvSpPr>
          <p:spPr bwMode="auto">
            <a:xfrm>
              <a:off x="1210411" y="4929508"/>
              <a:ext cx="72000" cy="720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248" name="Oval 22">
              <a:extLst>
                <a:ext uri="{FF2B5EF4-FFF2-40B4-BE49-F238E27FC236}">
                  <a16:creationId xmlns="" xmlns:a16="http://schemas.microsoft.com/office/drawing/2014/main" id="{91EC2DA5-DC48-4BED-9462-A4C12DB0F63A}"/>
                </a:ext>
              </a:extLst>
            </p:cNvPr>
            <p:cNvSpPr>
              <a:spLocks noChangeArrowheads="1"/>
            </p:cNvSpPr>
            <p:nvPr/>
          </p:nvSpPr>
          <p:spPr bwMode="auto">
            <a:xfrm>
              <a:off x="1365192" y="4929508"/>
              <a:ext cx="72000" cy="7200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249" name="Straight Connector 248">
              <a:extLst>
                <a:ext uri="{FF2B5EF4-FFF2-40B4-BE49-F238E27FC236}">
                  <a16:creationId xmlns="" xmlns:a16="http://schemas.microsoft.com/office/drawing/2014/main" id="{CBF81D33-6FDC-4B52-AB65-BACC216231E0}"/>
                </a:ext>
              </a:extLst>
            </p:cNvPr>
            <p:cNvCxnSpPr>
              <a:cxnSpLocks/>
            </p:cNvCxnSpPr>
            <p:nvPr/>
          </p:nvCxnSpPr>
          <p:spPr>
            <a:xfrm flipV="1">
              <a:off x="1266259" y="4966553"/>
              <a:ext cx="108000" cy="0"/>
            </a:xfrm>
            <a:prstGeom prst="line">
              <a:avLst/>
            </a:prstGeom>
            <a:noFill/>
            <a:ln w="26035"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cxnSp>
      </p:grpSp>
      <p:sp>
        <p:nvSpPr>
          <p:cNvPr id="269" name="TextBox 268">
            <a:extLst>
              <a:ext uri="{FF2B5EF4-FFF2-40B4-BE49-F238E27FC236}">
                <a16:creationId xmlns="" xmlns:a16="http://schemas.microsoft.com/office/drawing/2014/main" id="{6EB7513D-53B7-4787-A85D-58F851C4985E}"/>
              </a:ext>
            </a:extLst>
          </p:cNvPr>
          <p:cNvSpPr txBox="1"/>
          <p:nvPr/>
        </p:nvSpPr>
        <p:spPr>
          <a:xfrm>
            <a:off x="5693128" y="4660146"/>
            <a:ext cx="482824" cy="261610"/>
          </a:xfrm>
          <a:prstGeom prst="rect">
            <a:avLst/>
          </a:prstGeom>
          <a:noFill/>
        </p:spPr>
        <p:txBody>
          <a:bodyPr wrap="none" rtlCol="0" anchor="ctr" anchorCtr="0">
            <a:spAutoFit/>
          </a:bodyPr>
          <a:lstStyle/>
          <a:p>
            <a:r>
              <a:rPr lang="en-GB" sz="1100" dirty="0"/>
              <a:t>PAG</a:t>
            </a:r>
          </a:p>
        </p:txBody>
      </p:sp>
      <p:grpSp>
        <p:nvGrpSpPr>
          <p:cNvPr id="270" name="Group 269">
            <a:extLst>
              <a:ext uri="{FF2B5EF4-FFF2-40B4-BE49-F238E27FC236}">
                <a16:creationId xmlns="" xmlns:a16="http://schemas.microsoft.com/office/drawing/2014/main" id="{EBC9D29D-8C1C-4992-93EB-1F6A6084DC99}"/>
              </a:ext>
            </a:extLst>
          </p:cNvPr>
          <p:cNvGrpSpPr/>
          <p:nvPr/>
        </p:nvGrpSpPr>
        <p:grpSpPr>
          <a:xfrm>
            <a:off x="5477611" y="4949286"/>
            <a:ext cx="226781" cy="72000"/>
            <a:chOff x="1210411" y="4929508"/>
            <a:chExt cx="226781" cy="72000"/>
          </a:xfrm>
          <a:solidFill>
            <a:schemeClr val="accent2"/>
          </a:solidFill>
        </p:grpSpPr>
        <p:sp>
          <p:nvSpPr>
            <p:cNvPr id="271" name="Oval 22">
              <a:extLst>
                <a:ext uri="{FF2B5EF4-FFF2-40B4-BE49-F238E27FC236}">
                  <a16:creationId xmlns="" xmlns:a16="http://schemas.microsoft.com/office/drawing/2014/main" id="{57EE5C71-CDBE-45C8-B8A1-30E76DAA38DB}"/>
                </a:ext>
              </a:extLst>
            </p:cNvPr>
            <p:cNvSpPr>
              <a:spLocks noChangeArrowheads="1"/>
            </p:cNvSpPr>
            <p:nvPr/>
          </p:nvSpPr>
          <p:spPr bwMode="auto">
            <a:xfrm>
              <a:off x="1210411" y="4929508"/>
              <a:ext cx="72000" cy="72000"/>
            </a:xfrm>
            <a:prstGeom prst="ellipse">
              <a:avLst/>
            </a:prstGeom>
            <a:grp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sp>
          <p:nvSpPr>
            <p:cNvPr id="272" name="Oval 22">
              <a:extLst>
                <a:ext uri="{FF2B5EF4-FFF2-40B4-BE49-F238E27FC236}">
                  <a16:creationId xmlns="" xmlns:a16="http://schemas.microsoft.com/office/drawing/2014/main" id="{EC20C5BE-6C97-4DC0-BA61-959E3188C5FE}"/>
                </a:ext>
              </a:extLst>
            </p:cNvPr>
            <p:cNvSpPr>
              <a:spLocks noChangeArrowheads="1"/>
            </p:cNvSpPr>
            <p:nvPr/>
          </p:nvSpPr>
          <p:spPr bwMode="auto">
            <a:xfrm>
              <a:off x="1365192" y="4929508"/>
              <a:ext cx="72000" cy="72000"/>
            </a:xfrm>
            <a:prstGeom prst="ellipse">
              <a:avLst/>
            </a:prstGeom>
            <a:grpFill/>
            <a:ln>
              <a:solidFill>
                <a:schemeClr val="accent2"/>
              </a:solidFill>
            </a:ln>
          </p:spPr>
          <p:txBody>
            <a:bodyPr vert="horz" wrap="square" lIns="91440" tIns="45720" rIns="91440" bIns="45720" numCol="1" anchor="t" anchorCtr="0" compatLnSpc="1">
              <a:prstTxWarp prst="textNoShape">
                <a:avLst/>
              </a:prstTxWarp>
            </a:bodyPr>
            <a:lstStyle/>
            <a:p>
              <a:endParaRPr lang="en-GB"/>
            </a:p>
          </p:txBody>
        </p:sp>
        <p:cxnSp>
          <p:nvCxnSpPr>
            <p:cNvPr id="273" name="Straight Connector 272">
              <a:extLst>
                <a:ext uri="{FF2B5EF4-FFF2-40B4-BE49-F238E27FC236}">
                  <a16:creationId xmlns="" xmlns:a16="http://schemas.microsoft.com/office/drawing/2014/main" id="{1CE5C122-B520-4A41-BCAC-CB38EFDA9076}"/>
                </a:ext>
              </a:extLst>
            </p:cNvPr>
            <p:cNvCxnSpPr>
              <a:cxnSpLocks/>
            </p:cNvCxnSpPr>
            <p:nvPr/>
          </p:nvCxnSpPr>
          <p:spPr>
            <a:xfrm flipV="1">
              <a:off x="1266259" y="4966553"/>
              <a:ext cx="108000" cy="0"/>
            </a:xfrm>
            <a:prstGeom prst="line">
              <a:avLst/>
            </a:prstGeom>
            <a:grpFill/>
            <a:ln w="26035"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cxnSp>
      </p:grpSp>
      <p:sp>
        <p:nvSpPr>
          <p:cNvPr id="274" name="TextBox 273">
            <a:extLst>
              <a:ext uri="{FF2B5EF4-FFF2-40B4-BE49-F238E27FC236}">
                <a16:creationId xmlns="" xmlns:a16="http://schemas.microsoft.com/office/drawing/2014/main" id="{EA2E3B74-B4C0-446B-B88E-E5CF8E1B96A5}"/>
              </a:ext>
            </a:extLst>
          </p:cNvPr>
          <p:cNvSpPr txBox="1"/>
          <p:nvPr/>
        </p:nvSpPr>
        <p:spPr>
          <a:xfrm>
            <a:off x="5693128" y="4855408"/>
            <a:ext cx="388248" cy="261610"/>
          </a:xfrm>
          <a:prstGeom prst="rect">
            <a:avLst/>
          </a:prstGeom>
          <a:noFill/>
        </p:spPr>
        <p:txBody>
          <a:bodyPr wrap="none" rtlCol="0" anchor="ctr" anchorCtr="0">
            <a:spAutoFit/>
          </a:bodyPr>
          <a:lstStyle/>
          <a:p>
            <a:r>
              <a:rPr lang="en-GB" sz="1100" dirty="0"/>
              <a:t>AG</a:t>
            </a:r>
          </a:p>
        </p:txBody>
      </p:sp>
      <p:cxnSp>
        <p:nvCxnSpPr>
          <p:cNvPr id="324" name="Straight Connector 323">
            <a:extLst>
              <a:ext uri="{FF2B5EF4-FFF2-40B4-BE49-F238E27FC236}">
                <a16:creationId xmlns="" xmlns:a16="http://schemas.microsoft.com/office/drawing/2014/main" id="{B27DF9D3-9EC0-4B0E-BB0B-C887A04FEF53}"/>
              </a:ext>
            </a:extLst>
          </p:cNvPr>
          <p:cNvCxnSpPr>
            <a:cxnSpLocks/>
          </p:cNvCxnSpPr>
          <p:nvPr/>
        </p:nvCxnSpPr>
        <p:spPr>
          <a:xfrm>
            <a:off x="5349875" y="3992973"/>
            <a:ext cx="3000375" cy="0"/>
          </a:xfrm>
          <a:prstGeom prst="line">
            <a:avLst/>
          </a:prstGeom>
          <a:noFill/>
          <a:ln w="19050" cap="sq">
            <a:solidFill>
              <a:srgbClr val="000000"/>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grpSp>
        <p:nvGrpSpPr>
          <p:cNvPr id="365" name="Group 364">
            <a:extLst>
              <a:ext uri="{FF2B5EF4-FFF2-40B4-BE49-F238E27FC236}">
                <a16:creationId xmlns="" xmlns:a16="http://schemas.microsoft.com/office/drawing/2014/main" id="{B3F8B274-AC29-432D-A3E3-9D039CD73A64}"/>
              </a:ext>
            </a:extLst>
          </p:cNvPr>
          <p:cNvGrpSpPr/>
          <p:nvPr/>
        </p:nvGrpSpPr>
        <p:grpSpPr>
          <a:xfrm>
            <a:off x="5319713" y="2763838"/>
            <a:ext cx="2237582" cy="2133600"/>
            <a:chOff x="5319713" y="2763838"/>
            <a:chExt cx="2237582" cy="2133600"/>
          </a:xfrm>
        </p:grpSpPr>
        <p:sp>
          <p:nvSpPr>
            <p:cNvPr id="330" name="Freeform 116">
              <a:extLst>
                <a:ext uri="{FF2B5EF4-FFF2-40B4-BE49-F238E27FC236}">
                  <a16:creationId xmlns="" xmlns:a16="http://schemas.microsoft.com/office/drawing/2014/main" id="{A4814346-9CEC-4D7F-A532-FE10CE9E3660}"/>
                </a:ext>
              </a:extLst>
            </p:cNvPr>
            <p:cNvSpPr>
              <a:spLocks/>
            </p:cNvSpPr>
            <p:nvPr/>
          </p:nvSpPr>
          <p:spPr bwMode="auto">
            <a:xfrm>
              <a:off x="5351463" y="2789238"/>
              <a:ext cx="2189162" cy="2073275"/>
            </a:xfrm>
            <a:custGeom>
              <a:avLst/>
              <a:gdLst>
                <a:gd name="T0" fmla="*/ 0 w 1379"/>
                <a:gd name="T1" fmla="*/ 0 h 1306"/>
                <a:gd name="T2" fmla="*/ 144 w 1379"/>
                <a:gd name="T3" fmla="*/ 0 h 1306"/>
                <a:gd name="T4" fmla="*/ 144 w 1379"/>
                <a:gd name="T5" fmla="*/ 66 h 1306"/>
                <a:gd name="T6" fmla="*/ 162 w 1379"/>
                <a:gd name="T7" fmla="*/ 66 h 1306"/>
                <a:gd name="T8" fmla="*/ 162 w 1379"/>
                <a:gd name="T9" fmla="*/ 128 h 1306"/>
                <a:gd name="T10" fmla="*/ 172 w 1379"/>
                <a:gd name="T11" fmla="*/ 128 h 1306"/>
                <a:gd name="T12" fmla="*/ 172 w 1379"/>
                <a:gd name="T13" fmla="*/ 204 h 1306"/>
                <a:gd name="T14" fmla="*/ 201 w 1379"/>
                <a:gd name="T15" fmla="*/ 204 h 1306"/>
                <a:gd name="T16" fmla="*/ 201 w 1379"/>
                <a:gd name="T17" fmla="*/ 282 h 1306"/>
                <a:gd name="T18" fmla="*/ 285 w 1379"/>
                <a:gd name="T19" fmla="*/ 282 h 1306"/>
                <a:gd name="T20" fmla="*/ 285 w 1379"/>
                <a:gd name="T21" fmla="*/ 368 h 1306"/>
                <a:gd name="T22" fmla="*/ 359 w 1379"/>
                <a:gd name="T23" fmla="*/ 368 h 1306"/>
                <a:gd name="T24" fmla="*/ 359 w 1379"/>
                <a:gd name="T25" fmla="*/ 455 h 1306"/>
                <a:gd name="T26" fmla="*/ 541 w 1379"/>
                <a:gd name="T27" fmla="*/ 455 h 1306"/>
                <a:gd name="T28" fmla="*/ 541 w 1379"/>
                <a:gd name="T29" fmla="*/ 545 h 1306"/>
                <a:gd name="T30" fmla="*/ 597 w 1379"/>
                <a:gd name="T31" fmla="*/ 545 h 1306"/>
                <a:gd name="T32" fmla="*/ 597 w 1379"/>
                <a:gd name="T33" fmla="*/ 637 h 1306"/>
                <a:gd name="T34" fmla="*/ 745 w 1379"/>
                <a:gd name="T35" fmla="*/ 637 h 1306"/>
                <a:gd name="T36" fmla="*/ 745 w 1379"/>
                <a:gd name="T37" fmla="*/ 763 h 1306"/>
                <a:gd name="T38" fmla="*/ 763 w 1379"/>
                <a:gd name="T39" fmla="*/ 763 h 1306"/>
                <a:gd name="T40" fmla="*/ 763 w 1379"/>
                <a:gd name="T41" fmla="*/ 811 h 1306"/>
                <a:gd name="T42" fmla="*/ 800 w 1379"/>
                <a:gd name="T43" fmla="*/ 811 h 1306"/>
                <a:gd name="T44" fmla="*/ 800 w 1379"/>
                <a:gd name="T45" fmla="*/ 1007 h 1306"/>
                <a:gd name="T46" fmla="*/ 848 w 1379"/>
                <a:gd name="T47" fmla="*/ 1007 h 1306"/>
                <a:gd name="T48" fmla="*/ 848 w 1379"/>
                <a:gd name="T49" fmla="*/ 1086 h 1306"/>
                <a:gd name="T50" fmla="*/ 854 w 1379"/>
                <a:gd name="T51" fmla="*/ 1086 h 1306"/>
                <a:gd name="T52" fmla="*/ 854 w 1379"/>
                <a:gd name="T53" fmla="*/ 1112 h 1306"/>
                <a:gd name="T54" fmla="*/ 892 w 1379"/>
                <a:gd name="T55" fmla="*/ 1112 h 1306"/>
                <a:gd name="T56" fmla="*/ 892 w 1379"/>
                <a:gd name="T57" fmla="*/ 1204 h 1306"/>
                <a:gd name="T58" fmla="*/ 964 w 1379"/>
                <a:gd name="T59" fmla="*/ 1204 h 1306"/>
                <a:gd name="T60" fmla="*/ 964 w 1379"/>
                <a:gd name="T61" fmla="*/ 1306 h 1306"/>
                <a:gd name="T62" fmla="*/ 1379 w 1379"/>
                <a:gd name="T63" fmla="*/ 1306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9" h="1306">
                  <a:moveTo>
                    <a:pt x="0" y="0"/>
                  </a:moveTo>
                  <a:lnTo>
                    <a:pt x="144" y="0"/>
                  </a:lnTo>
                  <a:lnTo>
                    <a:pt x="144" y="66"/>
                  </a:lnTo>
                  <a:lnTo>
                    <a:pt x="162" y="66"/>
                  </a:lnTo>
                  <a:lnTo>
                    <a:pt x="162" y="128"/>
                  </a:lnTo>
                  <a:lnTo>
                    <a:pt x="172" y="128"/>
                  </a:lnTo>
                  <a:lnTo>
                    <a:pt x="172" y="204"/>
                  </a:lnTo>
                  <a:lnTo>
                    <a:pt x="201" y="204"/>
                  </a:lnTo>
                  <a:lnTo>
                    <a:pt x="201" y="282"/>
                  </a:lnTo>
                  <a:lnTo>
                    <a:pt x="285" y="282"/>
                  </a:lnTo>
                  <a:lnTo>
                    <a:pt x="285" y="368"/>
                  </a:lnTo>
                  <a:lnTo>
                    <a:pt x="359" y="368"/>
                  </a:lnTo>
                  <a:lnTo>
                    <a:pt x="359" y="455"/>
                  </a:lnTo>
                  <a:lnTo>
                    <a:pt x="541" y="455"/>
                  </a:lnTo>
                  <a:lnTo>
                    <a:pt x="541" y="545"/>
                  </a:lnTo>
                  <a:lnTo>
                    <a:pt x="597" y="545"/>
                  </a:lnTo>
                  <a:lnTo>
                    <a:pt x="597" y="637"/>
                  </a:lnTo>
                  <a:lnTo>
                    <a:pt x="745" y="637"/>
                  </a:lnTo>
                  <a:lnTo>
                    <a:pt x="745" y="763"/>
                  </a:lnTo>
                  <a:lnTo>
                    <a:pt x="763" y="763"/>
                  </a:lnTo>
                  <a:lnTo>
                    <a:pt x="763" y="811"/>
                  </a:lnTo>
                  <a:lnTo>
                    <a:pt x="800" y="811"/>
                  </a:lnTo>
                  <a:lnTo>
                    <a:pt x="800" y="1007"/>
                  </a:lnTo>
                  <a:lnTo>
                    <a:pt x="848" y="1007"/>
                  </a:lnTo>
                  <a:lnTo>
                    <a:pt x="848" y="1086"/>
                  </a:lnTo>
                  <a:lnTo>
                    <a:pt x="854" y="1086"/>
                  </a:lnTo>
                  <a:lnTo>
                    <a:pt x="854" y="1112"/>
                  </a:lnTo>
                  <a:lnTo>
                    <a:pt x="892" y="1112"/>
                  </a:lnTo>
                  <a:lnTo>
                    <a:pt x="892" y="1204"/>
                  </a:lnTo>
                  <a:lnTo>
                    <a:pt x="964" y="1204"/>
                  </a:lnTo>
                  <a:lnTo>
                    <a:pt x="964" y="1306"/>
                  </a:lnTo>
                  <a:lnTo>
                    <a:pt x="1379" y="1306"/>
                  </a:lnTo>
                </a:path>
              </a:pathLst>
            </a:custGeom>
            <a:solidFill>
              <a:srgbClr val="FFFFFF"/>
            </a:solidFill>
            <a:ln w="28575"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331" name="Oval 117">
              <a:extLst>
                <a:ext uri="{FF2B5EF4-FFF2-40B4-BE49-F238E27FC236}">
                  <a16:creationId xmlns="" xmlns:a16="http://schemas.microsoft.com/office/drawing/2014/main" id="{63F0B0AB-6C38-407D-BC72-E5D9AF4E1D5C}"/>
                </a:ext>
              </a:extLst>
            </p:cNvPr>
            <p:cNvSpPr>
              <a:spLocks noChangeArrowheads="1"/>
            </p:cNvSpPr>
            <p:nvPr/>
          </p:nvSpPr>
          <p:spPr bwMode="auto">
            <a:xfrm>
              <a:off x="6856413" y="4827588"/>
              <a:ext cx="69850"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32" name="Oval 118">
              <a:extLst>
                <a:ext uri="{FF2B5EF4-FFF2-40B4-BE49-F238E27FC236}">
                  <a16:creationId xmlns="" xmlns:a16="http://schemas.microsoft.com/office/drawing/2014/main" id="{C9C20828-0D67-48F9-93AA-0A78743C5BA1}"/>
                </a:ext>
              </a:extLst>
            </p:cNvPr>
            <p:cNvSpPr>
              <a:spLocks noChangeArrowheads="1"/>
            </p:cNvSpPr>
            <p:nvPr/>
          </p:nvSpPr>
          <p:spPr bwMode="auto">
            <a:xfrm>
              <a:off x="6735763" y="4668838"/>
              <a:ext cx="73025"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33" name="Oval 119">
              <a:extLst>
                <a:ext uri="{FF2B5EF4-FFF2-40B4-BE49-F238E27FC236}">
                  <a16:creationId xmlns="" xmlns:a16="http://schemas.microsoft.com/office/drawing/2014/main" id="{BD8CC200-EB5E-43F1-A696-9287F5C957D8}"/>
                </a:ext>
              </a:extLst>
            </p:cNvPr>
            <p:cNvSpPr>
              <a:spLocks noChangeArrowheads="1"/>
            </p:cNvSpPr>
            <p:nvPr/>
          </p:nvSpPr>
          <p:spPr bwMode="auto">
            <a:xfrm>
              <a:off x="6675438" y="4510088"/>
              <a:ext cx="73025"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34" name="Oval 120">
              <a:extLst>
                <a:ext uri="{FF2B5EF4-FFF2-40B4-BE49-F238E27FC236}">
                  <a16:creationId xmlns="" xmlns:a16="http://schemas.microsoft.com/office/drawing/2014/main" id="{79C67573-EF62-475D-8B52-92D001DB00D0}"/>
                </a:ext>
              </a:extLst>
            </p:cNvPr>
            <p:cNvSpPr>
              <a:spLocks noChangeArrowheads="1"/>
            </p:cNvSpPr>
            <p:nvPr/>
          </p:nvSpPr>
          <p:spPr bwMode="auto">
            <a:xfrm>
              <a:off x="6575425" y="4044951"/>
              <a:ext cx="68262"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35" name="Oval 121">
              <a:extLst>
                <a:ext uri="{FF2B5EF4-FFF2-40B4-BE49-F238E27FC236}">
                  <a16:creationId xmlns="" xmlns:a16="http://schemas.microsoft.com/office/drawing/2014/main" id="{6D1F17E4-EB62-4507-B448-305D798F2318}"/>
                </a:ext>
              </a:extLst>
            </p:cNvPr>
            <p:cNvSpPr>
              <a:spLocks noChangeArrowheads="1"/>
            </p:cNvSpPr>
            <p:nvPr/>
          </p:nvSpPr>
          <p:spPr bwMode="auto">
            <a:xfrm>
              <a:off x="6527800" y="3965576"/>
              <a:ext cx="71437" cy="7302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36" name="Oval 122">
              <a:extLst>
                <a:ext uri="{FF2B5EF4-FFF2-40B4-BE49-F238E27FC236}">
                  <a16:creationId xmlns="" xmlns:a16="http://schemas.microsoft.com/office/drawing/2014/main" id="{E40F4A6E-E92C-4D4A-86FB-B41BEE692C8F}"/>
                </a:ext>
              </a:extLst>
            </p:cNvPr>
            <p:cNvSpPr>
              <a:spLocks noChangeArrowheads="1"/>
            </p:cNvSpPr>
            <p:nvPr/>
          </p:nvSpPr>
          <p:spPr bwMode="auto">
            <a:xfrm>
              <a:off x="6181725" y="3616326"/>
              <a:ext cx="73025" cy="7302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37" name="Oval 123">
              <a:extLst>
                <a:ext uri="{FF2B5EF4-FFF2-40B4-BE49-F238E27FC236}">
                  <a16:creationId xmlns="" xmlns:a16="http://schemas.microsoft.com/office/drawing/2014/main" id="{754E5D9E-59ED-4179-83DF-32AAD6237A43}"/>
                </a:ext>
              </a:extLst>
            </p:cNvPr>
            <p:cNvSpPr>
              <a:spLocks noChangeArrowheads="1"/>
            </p:cNvSpPr>
            <p:nvPr/>
          </p:nvSpPr>
          <p:spPr bwMode="auto">
            <a:xfrm>
              <a:off x="5895975" y="3470276"/>
              <a:ext cx="73025"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38" name="Oval 124">
              <a:extLst>
                <a:ext uri="{FF2B5EF4-FFF2-40B4-BE49-F238E27FC236}">
                  <a16:creationId xmlns="" xmlns:a16="http://schemas.microsoft.com/office/drawing/2014/main" id="{E4A537C0-0841-4685-BA4B-6593EA014C8D}"/>
                </a:ext>
              </a:extLst>
            </p:cNvPr>
            <p:cNvSpPr>
              <a:spLocks noChangeArrowheads="1"/>
            </p:cNvSpPr>
            <p:nvPr/>
          </p:nvSpPr>
          <p:spPr bwMode="auto">
            <a:xfrm>
              <a:off x="5772150" y="3335338"/>
              <a:ext cx="69850" cy="71438"/>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39" name="Oval 125">
              <a:extLst>
                <a:ext uri="{FF2B5EF4-FFF2-40B4-BE49-F238E27FC236}">
                  <a16:creationId xmlns="" xmlns:a16="http://schemas.microsoft.com/office/drawing/2014/main" id="{DE01C9AC-BFF4-414A-AF88-FC4EDD547CF5}"/>
                </a:ext>
              </a:extLst>
            </p:cNvPr>
            <p:cNvSpPr>
              <a:spLocks noChangeArrowheads="1"/>
            </p:cNvSpPr>
            <p:nvPr/>
          </p:nvSpPr>
          <p:spPr bwMode="auto">
            <a:xfrm>
              <a:off x="5643563" y="3205163"/>
              <a:ext cx="71437"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40" name="Oval 126">
              <a:extLst>
                <a:ext uri="{FF2B5EF4-FFF2-40B4-BE49-F238E27FC236}">
                  <a16:creationId xmlns="" xmlns:a16="http://schemas.microsoft.com/office/drawing/2014/main" id="{F0182911-3505-4EFB-BA10-0C428DC0938D}"/>
                </a:ext>
              </a:extLst>
            </p:cNvPr>
            <p:cNvSpPr>
              <a:spLocks noChangeArrowheads="1"/>
            </p:cNvSpPr>
            <p:nvPr/>
          </p:nvSpPr>
          <p:spPr bwMode="auto">
            <a:xfrm>
              <a:off x="5592763" y="3074988"/>
              <a:ext cx="69850" cy="7302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341" name="Oval 127">
              <a:extLst>
                <a:ext uri="{FF2B5EF4-FFF2-40B4-BE49-F238E27FC236}">
                  <a16:creationId xmlns="" xmlns:a16="http://schemas.microsoft.com/office/drawing/2014/main" id="{48E878A5-3DBB-4C15-8E4C-3223D0E5D96A}"/>
                </a:ext>
              </a:extLst>
            </p:cNvPr>
            <p:cNvSpPr>
              <a:spLocks noChangeArrowheads="1"/>
            </p:cNvSpPr>
            <p:nvPr/>
          </p:nvSpPr>
          <p:spPr bwMode="auto">
            <a:xfrm>
              <a:off x="5319713" y="2763838"/>
              <a:ext cx="73025" cy="73025"/>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366" name="Oval 117">
              <a:extLst>
                <a:ext uri="{FF2B5EF4-FFF2-40B4-BE49-F238E27FC236}">
                  <a16:creationId xmlns="" xmlns:a16="http://schemas.microsoft.com/office/drawing/2014/main" id="{FD866189-777C-41B4-8654-FCE372F49CD8}"/>
                </a:ext>
              </a:extLst>
            </p:cNvPr>
            <p:cNvSpPr>
              <a:spLocks noChangeArrowheads="1"/>
            </p:cNvSpPr>
            <p:nvPr/>
          </p:nvSpPr>
          <p:spPr bwMode="auto">
            <a:xfrm>
              <a:off x="7487445" y="4827588"/>
              <a:ext cx="69850"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367" name="Group 366">
            <a:extLst>
              <a:ext uri="{FF2B5EF4-FFF2-40B4-BE49-F238E27FC236}">
                <a16:creationId xmlns="" xmlns:a16="http://schemas.microsoft.com/office/drawing/2014/main" id="{A6386448-B2C5-4609-BB29-040B78D2CFA9}"/>
              </a:ext>
            </a:extLst>
          </p:cNvPr>
          <p:cNvGrpSpPr/>
          <p:nvPr/>
        </p:nvGrpSpPr>
        <p:grpSpPr>
          <a:xfrm>
            <a:off x="5316538" y="2760663"/>
            <a:ext cx="2674937" cy="2168525"/>
            <a:chOff x="5316538" y="2760663"/>
            <a:chExt cx="2674937" cy="2168525"/>
          </a:xfrm>
        </p:grpSpPr>
        <p:sp>
          <p:nvSpPr>
            <p:cNvPr id="342" name="Freeform 128">
              <a:extLst>
                <a:ext uri="{FF2B5EF4-FFF2-40B4-BE49-F238E27FC236}">
                  <a16:creationId xmlns="" xmlns:a16="http://schemas.microsoft.com/office/drawing/2014/main" id="{76F2AD9E-24B3-4B3B-A10D-4129FEA3E21F}"/>
                </a:ext>
              </a:extLst>
            </p:cNvPr>
            <p:cNvSpPr>
              <a:spLocks/>
            </p:cNvSpPr>
            <p:nvPr/>
          </p:nvSpPr>
          <p:spPr bwMode="auto">
            <a:xfrm>
              <a:off x="5348288" y="2792413"/>
              <a:ext cx="2620962" cy="2101850"/>
            </a:xfrm>
            <a:custGeom>
              <a:avLst/>
              <a:gdLst>
                <a:gd name="T0" fmla="*/ 52 w 1651"/>
                <a:gd name="T1" fmla="*/ 0 h 1324"/>
                <a:gd name="T2" fmla="*/ 98 w 1651"/>
                <a:gd name="T3" fmla="*/ 32 h 1324"/>
                <a:gd name="T4" fmla="*/ 148 w 1651"/>
                <a:gd name="T5" fmla="*/ 60 h 1324"/>
                <a:gd name="T6" fmla="*/ 160 w 1651"/>
                <a:gd name="T7" fmla="*/ 92 h 1324"/>
                <a:gd name="T8" fmla="*/ 168 w 1651"/>
                <a:gd name="T9" fmla="*/ 132 h 1324"/>
                <a:gd name="T10" fmla="*/ 180 w 1651"/>
                <a:gd name="T11" fmla="*/ 148 h 1324"/>
                <a:gd name="T12" fmla="*/ 188 w 1651"/>
                <a:gd name="T13" fmla="*/ 174 h 1324"/>
                <a:gd name="T14" fmla="*/ 196 w 1651"/>
                <a:gd name="T15" fmla="*/ 208 h 1324"/>
                <a:gd name="T16" fmla="*/ 269 w 1651"/>
                <a:gd name="T17" fmla="*/ 230 h 1324"/>
                <a:gd name="T18" fmla="*/ 323 w 1651"/>
                <a:gd name="T19" fmla="*/ 258 h 1324"/>
                <a:gd name="T20" fmla="*/ 329 w 1651"/>
                <a:gd name="T21" fmla="*/ 266 h 1324"/>
                <a:gd name="T22" fmla="*/ 339 w 1651"/>
                <a:gd name="T23" fmla="*/ 290 h 1324"/>
                <a:gd name="T24" fmla="*/ 377 w 1651"/>
                <a:gd name="T25" fmla="*/ 352 h 1324"/>
                <a:gd name="T26" fmla="*/ 415 w 1651"/>
                <a:gd name="T27" fmla="*/ 411 h 1324"/>
                <a:gd name="T28" fmla="*/ 421 w 1651"/>
                <a:gd name="T29" fmla="*/ 431 h 1324"/>
                <a:gd name="T30" fmla="*/ 441 w 1651"/>
                <a:gd name="T31" fmla="*/ 439 h 1324"/>
                <a:gd name="T32" fmla="*/ 505 w 1651"/>
                <a:gd name="T33" fmla="*/ 471 h 1324"/>
                <a:gd name="T34" fmla="*/ 547 w 1651"/>
                <a:gd name="T35" fmla="*/ 505 h 1324"/>
                <a:gd name="T36" fmla="*/ 559 w 1651"/>
                <a:gd name="T37" fmla="*/ 567 h 1324"/>
                <a:gd name="T38" fmla="*/ 571 w 1651"/>
                <a:gd name="T39" fmla="*/ 599 h 1324"/>
                <a:gd name="T40" fmla="*/ 577 w 1651"/>
                <a:gd name="T41" fmla="*/ 611 h 1324"/>
                <a:gd name="T42" fmla="*/ 603 w 1651"/>
                <a:gd name="T43" fmla="*/ 633 h 1324"/>
                <a:gd name="T44" fmla="*/ 607 w 1651"/>
                <a:gd name="T45" fmla="*/ 667 h 1324"/>
                <a:gd name="T46" fmla="*/ 611 w 1651"/>
                <a:gd name="T47" fmla="*/ 697 h 1324"/>
                <a:gd name="T48" fmla="*/ 623 w 1651"/>
                <a:gd name="T49" fmla="*/ 705 h 1324"/>
                <a:gd name="T50" fmla="*/ 631 w 1651"/>
                <a:gd name="T51" fmla="*/ 745 h 1324"/>
                <a:gd name="T52" fmla="*/ 661 w 1651"/>
                <a:gd name="T53" fmla="*/ 779 h 1324"/>
                <a:gd name="T54" fmla="*/ 737 w 1651"/>
                <a:gd name="T55" fmla="*/ 805 h 1324"/>
                <a:gd name="T56" fmla="*/ 743 w 1651"/>
                <a:gd name="T57" fmla="*/ 829 h 1324"/>
                <a:gd name="T58" fmla="*/ 751 w 1651"/>
                <a:gd name="T59" fmla="*/ 859 h 1324"/>
                <a:gd name="T60" fmla="*/ 755 w 1651"/>
                <a:gd name="T61" fmla="*/ 899 h 1324"/>
                <a:gd name="T62" fmla="*/ 763 w 1651"/>
                <a:gd name="T63" fmla="*/ 929 h 1324"/>
                <a:gd name="T64" fmla="*/ 777 w 1651"/>
                <a:gd name="T65" fmla="*/ 995 h 1324"/>
                <a:gd name="T66" fmla="*/ 781 w 1651"/>
                <a:gd name="T67" fmla="*/ 1003 h 1324"/>
                <a:gd name="T68" fmla="*/ 826 w 1651"/>
                <a:gd name="T69" fmla="*/ 1033 h 1324"/>
                <a:gd name="T70" fmla="*/ 868 w 1651"/>
                <a:gd name="T71" fmla="*/ 1066 h 1324"/>
                <a:gd name="T72" fmla="*/ 942 w 1651"/>
                <a:gd name="T73" fmla="*/ 1098 h 1324"/>
                <a:gd name="T74" fmla="*/ 986 w 1651"/>
                <a:gd name="T75" fmla="*/ 1172 h 1324"/>
                <a:gd name="T76" fmla="*/ 1192 w 1651"/>
                <a:gd name="T77" fmla="*/ 1214 h 1324"/>
                <a:gd name="T78" fmla="*/ 1270 w 1651"/>
                <a:gd name="T79" fmla="*/ 1264 h 1324"/>
                <a:gd name="T80" fmla="*/ 1651 w 1651"/>
                <a:gd name="T81" fmla="*/ 1324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1" h="1324">
                  <a:moveTo>
                    <a:pt x="0" y="0"/>
                  </a:moveTo>
                  <a:lnTo>
                    <a:pt x="52" y="0"/>
                  </a:lnTo>
                  <a:lnTo>
                    <a:pt x="52" y="32"/>
                  </a:lnTo>
                  <a:lnTo>
                    <a:pt x="98" y="32"/>
                  </a:lnTo>
                  <a:lnTo>
                    <a:pt x="98" y="60"/>
                  </a:lnTo>
                  <a:lnTo>
                    <a:pt x="148" y="60"/>
                  </a:lnTo>
                  <a:lnTo>
                    <a:pt x="148" y="92"/>
                  </a:lnTo>
                  <a:lnTo>
                    <a:pt x="160" y="92"/>
                  </a:lnTo>
                  <a:lnTo>
                    <a:pt x="160" y="132"/>
                  </a:lnTo>
                  <a:lnTo>
                    <a:pt x="168" y="132"/>
                  </a:lnTo>
                  <a:lnTo>
                    <a:pt x="168" y="148"/>
                  </a:lnTo>
                  <a:lnTo>
                    <a:pt x="180" y="148"/>
                  </a:lnTo>
                  <a:lnTo>
                    <a:pt x="180" y="174"/>
                  </a:lnTo>
                  <a:lnTo>
                    <a:pt x="188" y="174"/>
                  </a:lnTo>
                  <a:lnTo>
                    <a:pt x="188" y="208"/>
                  </a:lnTo>
                  <a:lnTo>
                    <a:pt x="196" y="208"/>
                  </a:lnTo>
                  <a:lnTo>
                    <a:pt x="196" y="230"/>
                  </a:lnTo>
                  <a:lnTo>
                    <a:pt x="269" y="230"/>
                  </a:lnTo>
                  <a:lnTo>
                    <a:pt x="269" y="258"/>
                  </a:lnTo>
                  <a:lnTo>
                    <a:pt x="323" y="258"/>
                  </a:lnTo>
                  <a:lnTo>
                    <a:pt x="323" y="266"/>
                  </a:lnTo>
                  <a:lnTo>
                    <a:pt x="329" y="266"/>
                  </a:lnTo>
                  <a:lnTo>
                    <a:pt x="329" y="290"/>
                  </a:lnTo>
                  <a:lnTo>
                    <a:pt x="339" y="290"/>
                  </a:lnTo>
                  <a:lnTo>
                    <a:pt x="339" y="352"/>
                  </a:lnTo>
                  <a:lnTo>
                    <a:pt x="377" y="352"/>
                  </a:lnTo>
                  <a:lnTo>
                    <a:pt x="377" y="411"/>
                  </a:lnTo>
                  <a:lnTo>
                    <a:pt x="415" y="411"/>
                  </a:lnTo>
                  <a:lnTo>
                    <a:pt x="415" y="431"/>
                  </a:lnTo>
                  <a:lnTo>
                    <a:pt x="421" y="431"/>
                  </a:lnTo>
                  <a:lnTo>
                    <a:pt x="421" y="439"/>
                  </a:lnTo>
                  <a:lnTo>
                    <a:pt x="441" y="439"/>
                  </a:lnTo>
                  <a:lnTo>
                    <a:pt x="441" y="471"/>
                  </a:lnTo>
                  <a:lnTo>
                    <a:pt x="505" y="471"/>
                  </a:lnTo>
                  <a:lnTo>
                    <a:pt x="505" y="505"/>
                  </a:lnTo>
                  <a:lnTo>
                    <a:pt x="547" y="505"/>
                  </a:lnTo>
                  <a:lnTo>
                    <a:pt x="547" y="567"/>
                  </a:lnTo>
                  <a:lnTo>
                    <a:pt x="559" y="567"/>
                  </a:lnTo>
                  <a:lnTo>
                    <a:pt x="559" y="599"/>
                  </a:lnTo>
                  <a:lnTo>
                    <a:pt x="571" y="599"/>
                  </a:lnTo>
                  <a:lnTo>
                    <a:pt x="571" y="611"/>
                  </a:lnTo>
                  <a:lnTo>
                    <a:pt x="577" y="611"/>
                  </a:lnTo>
                  <a:lnTo>
                    <a:pt x="577" y="633"/>
                  </a:lnTo>
                  <a:lnTo>
                    <a:pt x="603" y="633"/>
                  </a:lnTo>
                  <a:lnTo>
                    <a:pt x="603" y="667"/>
                  </a:lnTo>
                  <a:lnTo>
                    <a:pt x="607" y="667"/>
                  </a:lnTo>
                  <a:lnTo>
                    <a:pt x="607" y="697"/>
                  </a:lnTo>
                  <a:lnTo>
                    <a:pt x="611" y="697"/>
                  </a:lnTo>
                  <a:lnTo>
                    <a:pt x="611" y="705"/>
                  </a:lnTo>
                  <a:lnTo>
                    <a:pt x="623" y="705"/>
                  </a:lnTo>
                  <a:lnTo>
                    <a:pt x="623" y="745"/>
                  </a:lnTo>
                  <a:lnTo>
                    <a:pt x="631" y="745"/>
                  </a:lnTo>
                  <a:lnTo>
                    <a:pt x="631" y="779"/>
                  </a:lnTo>
                  <a:lnTo>
                    <a:pt x="661" y="779"/>
                  </a:lnTo>
                  <a:lnTo>
                    <a:pt x="661" y="805"/>
                  </a:lnTo>
                  <a:lnTo>
                    <a:pt x="737" y="805"/>
                  </a:lnTo>
                  <a:lnTo>
                    <a:pt x="737" y="829"/>
                  </a:lnTo>
                  <a:lnTo>
                    <a:pt x="743" y="829"/>
                  </a:lnTo>
                  <a:lnTo>
                    <a:pt x="743" y="859"/>
                  </a:lnTo>
                  <a:lnTo>
                    <a:pt x="751" y="859"/>
                  </a:lnTo>
                  <a:lnTo>
                    <a:pt x="751" y="899"/>
                  </a:lnTo>
                  <a:lnTo>
                    <a:pt x="755" y="899"/>
                  </a:lnTo>
                  <a:lnTo>
                    <a:pt x="755" y="929"/>
                  </a:lnTo>
                  <a:lnTo>
                    <a:pt x="763" y="929"/>
                  </a:lnTo>
                  <a:lnTo>
                    <a:pt x="763" y="995"/>
                  </a:lnTo>
                  <a:lnTo>
                    <a:pt x="777" y="995"/>
                  </a:lnTo>
                  <a:lnTo>
                    <a:pt x="777" y="1003"/>
                  </a:lnTo>
                  <a:lnTo>
                    <a:pt x="781" y="1003"/>
                  </a:lnTo>
                  <a:lnTo>
                    <a:pt x="781" y="1033"/>
                  </a:lnTo>
                  <a:lnTo>
                    <a:pt x="826" y="1033"/>
                  </a:lnTo>
                  <a:lnTo>
                    <a:pt x="826" y="1066"/>
                  </a:lnTo>
                  <a:lnTo>
                    <a:pt x="868" y="1066"/>
                  </a:lnTo>
                  <a:lnTo>
                    <a:pt x="868" y="1098"/>
                  </a:lnTo>
                  <a:lnTo>
                    <a:pt x="942" y="1098"/>
                  </a:lnTo>
                  <a:lnTo>
                    <a:pt x="942" y="1172"/>
                  </a:lnTo>
                  <a:lnTo>
                    <a:pt x="986" y="1172"/>
                  </a:lnTo>
                  <a:lnTo>
                    <a:pt x="986" y="1214"/>
                  </a:lnTo>
                  <a:lnTo>
                    <a:pt x="1192" y="1214"/>
                  </a:lnTo>
                  <a:lnTo>
                    <a:pt x="1192" y="1264"/>
                  </a:lnTo>
                  <a:lnTo>
                    <a:pt x="1270" y="1264"/>
                  </a:lnTo>
                  <a:lnTo>
                    <a:pt x="1270" y="1324"/>
                  </a:lnTo>
                  <a:lnTo>
                    <a:pt x="1651" y="1324"/>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Oval 129">
              <a:extLst>
                <a:ext uri="{FF2B5EF4-FFF2-40B4-BE49-F238E27FC236}">
                  <a16:creationId xmlns="" xmlns:a16="http://schemas.microsoft.com/office/drawing/2014/main" id="{B4869187-8251-48FE-B0B2-C7289BBF866F}"/>
                </a:ext>
              </a:extLst>
            </p:cNvPr>
            <p:cNvSpPr>
              <a:spLocks noChangeArrowheads="1"/>
            </p:cNvSpPr>
            <p:nvPr/>
          </p:nvSpPr>
          <p:spPr bwMode="auto">
            <a:xfrm>
              <a:off x="7918450" y="4859338"/>
              <a:ext cx="73025" cy="69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44" name="Oval 130">
              <a:extLst>
                <a:ext uri="{FF2B5EF4-FFF2-40B4-BE49-F238E27FC236}">
                  <a16:creationId xmlns="" xmlns:a16="http://schemas.microsoft.com/office/drawing/2014/main" id="{C529AC4B-FD58-49D4-BF78-8F0743E01B2F}"/>
                </a:ext>
              </a:extLst>
            </p:cNvPr>
            <p:cNvSpPr>
              <a:spLocks noChangeArrowheads="1"/>
            </p:cNvSpPr>
            <p:nvPr/>
          </p:nvSpPr>
          <p:spPr bwMode="auto">
            <a:xfrm>
              <a:off x="7829550" y="4859338"/>
              <a:ext cx="69850" cy="69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45" name="Oval 131">
              <a:extLst>
                <a:ext uri="{FF2B5EF4-FFF2-40B4-BE49-F238E27FC236}">
                  <a16:creationId xmlns="" xmlns:a16="http://schemas.microsoft.com/office/drawing/2014/main" id="{03D04B14-162F-4E9A-806F-D5671A15840F}"/>
                </a:ext>
              </a:extLst>
            </p:cNvPr>
            <p:cNvSpPr>
              <a:spLocks noChangeArrowheads="1"/>
            </p:cNvSpPr>
            <p:nvPr/>
          </p:nvSpPr>
          <p:spPr bwMode="auto">
            <a:xfrm>
              <a:off x="7335838" y="4859338"/>
              <a:ext cx="69850" cy="69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46" name="Oval 132">
              <a:extLst>
                <a:ext uri="{FF2B5EF4-FFF2-40B4-BE49-F238E27FC236}">
                  <a16:creationId xmlns="" xmlns:a16="http://schemas.microsoft.com/office/drawing/2014/main" id="{73B40256-129C-475F-9C8F-3D299B4DE46F}"/>
                </a:ext>
              </a:extLst>
            </p:cNvPr>
            <p:cNvSpPr>
              <a:spLocks noChangeArrowheads="1"/>
            </p:cNvSpPr>
            <p:nvPr/>
          </p:nvSpPr>
          <p:spPr bwMode="auto">
            <a:xfrm>
              <a:off x="7218363" y="4764088"/>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47" name="Oval 133">
              <a:extLst>
                <a:ext uri="{FF2B5EF4-FFF2-40B4-BE49-F238E27FC236}">
                  <a16:creationId xmlns="" xmlns:a16="http://schemas.microsoft.com/office/drawing/2014/main" id="{92CB9A00-0158-4CC5-AA40-41FB73DD1FAB}"/>
                </a:ext>
              </a:extLst>
            </p:cNvPr>
            <p:cNvSpPr>
              <a:spLocks noChangeArrowheads="1"/>
            </p:cNvSpPr>
            <p:nvPr/>
          </p:nvSpPr>
          <p:spPr bwMode="auto">
            <a:xfrm>
              <a:off x="6958013" y="4684713"/>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48" name="Oval 134">
              <a:extLst>
                <a:ext uri="{FF2B5EF4-FFF2-40B4-BE49-F238E27FC236}">
                  <a16:creationId xmlns="" xmlns:a16="http://schemas.microsoft.com/office/drawing/2014/main" id="{47DD3244-9F2D-431C-9881-AEA19751EF3B}"/>
                </a:ext>
              </a:extLst>
            </p:cNvPr>
            <p:cNvSpPr>
              <a:spLocks noChangeArrowheads="1"/>
            </p:cNvSpPr>
            <p:nvPr/>
          </p:nvSpPr>
          <p:spPr bwMode="auto">
            <a:xfrm>
              <a:off x="6900863" y="4684713"/>
              <a:ext cx="69850"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49" name="Oval 135">
              <a:extLst>
                <a:ext uri="{FF2B5EF4-FFF2-40B4-BE49-F238E27FC236}">
                  <a16:creationId xmlns="" xmlns:a16="http://schemas.microsoft.com/office/drawing/2014/main" id="{E0F8093C-52B8-4461-9D67-BB33F4C3F68D}"/>
                </a:ext>
              </a:extLst>
            </p:cNvPr>
            <p:cNvSpPr>
              <a:spLocks noChangeArrowheads="1"/>
            </p:cNvSpPr>
            <p:nvPr/>
          </p:nvSpPr>
          <p:spPr bwMode="auto">
            <a:xfrm>
              <a:off x="6808788" y="4503738"/>
              <a:ext cx="69850"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0" name="Oval 136">
              <a:extLst>
                <a:ext uri="{FF2B5EF4-FFF2-40B4-BE49-F238E27FC236}">
                  <a16:creationId xmlns="" xmlns:a16="http://schemas.microsoft.com/office/drawing/2014/main" id="{2256B748-5853-4E96-86BB-FB8F927A3178}"/>
                </a:ext>
              </a:extLst>
            </p:cNvPr>
            <p:cNvSpPr>
              <a:spLocks noChangeArrowheads="1"/>
            </p:cNvSpPr>
            <p:nvPr/>
          </p:nvSpPr>
          <p:spPr bwMode="auto">
            <a:xfrm>
              <a:off x="6640513" y="4448176"/>
              <a:ext cx="69850" cy="71438"/>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1" name="Oval 137">
              <a:extLst>
                <a:ext uri="{FF2B5EF4-FFF2-40B4-BE49-F238E27FC236}">
                  <a16:creationId xmlns="" xmlns:a16="http://schemas.microsoft.com/office/drawing/2014/main" id="{E522FAB5-6BEB-45C6-A80E-7DDFEB0B5516}"/>
                </a:ext>
              </a:extLst>
            </p:cNvPr>
            <p:cNvSpPr>
              <a:spLocks noChangeArrowheads="1"/>
            </p:cNvSpPr>
            <p:nvPr/>
          </p:nvSpPr>
          <p:spPr bwMode="auto">
            <a:xfrm>
              <a:off x="6569075" y="4397376"/>
              <a:ext cx="71437" cy="69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2" name="Oval 138">
              <a:extLst>
                <a:ext uri="{FF2B5EF4-FFF2-40B4-BE49-F238E27FC236}">
                  <a16:creationId xmlns="" xmlns:a16="http://schemas.microsoft.com/office/drawing/2014/main" id="{4F93293E-1F0C-42D4-888C-857462BE77DB}"/>
                </a:ext>
              </a:extLst>
            </p:cNvPr>
            <p:cNvSpPr>
              <a:spLocks noChangeArrowheads="1"/>
            </p:cNvSpPr>
            <p:nvPr/>
          </p:nvSpPr>
          <p:spPr bwMode="auto">
            <a:xfrm>
              <a:off x="6527800" y="4333876"/>
              <a:ext cx="71437" cy="69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3" name="Oval 139">
              <a:extLst>
                <a:ext uri="{FF2B5EF4-FFF2-40B4-BE49-F238E27FC236}">
                  <a16:creationId xmlns="" xmlns:a16="http://schemas.microsoft.com/office/drawing/2014/main" id="{7EA1E562-FD5D-4000-A2A7-AE112FAD3346}"/>
                </a:ext>
              </a:extLst>
            </p:cNvPr>
            <p:cNvSpPr>
              <a:spLocks noChangeArrowheads="1"/>
            </p:cNvSpPr>
            <p:nvPr/>
          </p:nvSpPr>
          <p:spPr bwMode="auto">
            <a:xfrm>
              <a:off x="6515100" y="4232276"/>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4" name="Oval 140">
              <a:extLst>
                <a:ext uri="{FF2B5EF4-FFF2-40B4-BE49-F238E27FC236}">
                  <a16:creationId xmlns="" xmlns:a16="http://schemas.microsoft.com/office/drawing/2014/main" id="{8D314063-C104-4F6A-8BD9-415A996022C0}"/>
                </a:ext>
              </a:extLst>
            </p:cNvPr>
            <p:cNvSpPr>
              <a:spLocks noChangeArrowheads="1"/>
            </p:cNvSpPr>
            <p:nvPr/>
          </p:nvSpPr>
          <p:spPr bwMode="auto">
            <a:xfrm>
              <a:off x="6318250" y="3987801"/>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5" name="Oval 141">
              <a:extLst>
                <a:ext uri="{FF2B5EF4-FFF2-40B4-BE49-F238E27FC236}">
                  <a16:creationId xmlns="" xmlns:a16="http://schemas.microsoft.com/office/drawing/2014/main" id="{B1918BC8-5286-4FA5-B3DD-62702690AC77}"/>
                </a:ext>
              </a:extLst>
            </p:cNvPr>
            <p:cNvSpPr>
              <a:spLocks noChangeArrowheads="1"/>
            </p:cNvSpPr>
            <p:nvPr/>
          </p:nvSpPr>
          <p:spPr bwMode="auto">
            <a:xfrm>
              <a:off x="6188075" y="3565526"/>
              <a:ext cx="69850" cy="69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6" name="Oval 142">
              <a:extLst>
                <a:ext uri="{FF2B5EF4-FFF2-40B4-BE49-F238E27FC236}">
                  <a16:creationId xmlns="" xmlns:a16="http://schemas.microsoft.com/office/drawing/2014/main" id="{FCF6D2CC-8B64-4E6C-80DF-E114154DAD50}"/>
                </a:ext>
              </a:extLst>
            </p:cNvPr>
            <p:cNvSpPr>
              <a:spLocks noChangeArrowheads="1"/>
            </p:cNvSpPr>
            <p:nvPr/>
          </p:nvSpPr>
          <p:spPr bwMode="auto">
            <a:xfrm>
              <a:off x="6118225" y="3565526"/>
              <a:ext cx="73025" cy="6985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7" name="Oval 143">
              <a:extLst>
                <a:ext uri="{FF2B5EF4-FFF2-40B4-BE49-F238E27FC236}">
                  <a16:creationId xmlns="" xmlns:a16="http://schemas.microsoft.com/office/drawing/2014/main" id="{20D938F9-C7F9-4544-BE11-AB1295C9B319}"/>
                </a:ext>
              </a:extLst>
            </p:cNvPr>
            <p:cNvSpPr>
              <a:spLocks noChangeArrowheads="1"/>
            </p:cNvSpPr>
            <p:nvPr/>
          </p:nvSpPr>
          <p:spPr bwMode="auto">
            <a:xfrm>
              <a:off x="6013450" y="3502026"/>
              <a:ext cx="69850"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8" name="Oval 144">
              <a:extLst>
                <a:ext uri="{FF2B5EF4-FFF2-40B4-BE49-F238E27FC236}">
                  <a16:creationId xmlns="" xmlns:a16="http://schemas.microsoft.com/office/drawing/2014/main" id="{6E7B3E6B-BE5F-45E3-810B-C79CB5774FA4}"/>
                </a:ext>
              </a:extLst>
            </p:cNvPr>
            <p:cNvSpPr>
              <a:spLocks noChangeArrowheads="1"/>
            </p:cNvSpPr>
            <p:nvPr/>
          </p:nvSpPr>
          <p:spPr bwMode="auto">
            <a:xfrm>
              <a:off x="5905500" y="3313113"/>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59" name="Oval 145">
              <a:extLst>
                <a:ext uri="{FF2B5EF4-FFF2-40B4-BE49-F238E27FC236}">
                  <a16:creationId xmlns="" xmlns:a16="http://schemas.microsoft.com/office/drawing/2014/main" id="{BCE23E20-37D4-40C1-A7F8-73BC531FDE2A}"/>
                </a:ext>
              </a:extLst>
            </p:cNvPr>
            <p:cNvSpPr>
              <a:spLocks noChangeArrowheads="1"/>
            </p:cNvSpPr>
            <p:nvPr/>
          </p:nvSpPr>
          <p:spPr bwMode="auto">
            <a:xfrm>
              <a:off x="5627688" y="3116263"/>
              <a:ext cx="71437"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60" name="Oval 146">
              <a:extLst>
                <a:ext uri="{FF2B5EF4-FFF2-40B4-BE49-F238E27FC236}">
                  <a16:creationId xmlns="" xmlns:a16="http://schemas.microsoft.com/office/drawing/2014/main" id="{6E2A5037-C5E8-40A5-A527-5A8A298665BD}"/>
                </a:ext>
              </a:extLst>
            </p:cNvPr>
            <p:cNvSpPr>
              <a:spLocks noChangeArrowheads="1"/>
            </p:cNvSpPr>
            <p:nvPr/>
          </p:nvSpPr>
          <p:spPr bwMode="auto">
            <a:xfrm>
              <a:off x="5316538" y="2760663"/>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61" name="Oval 147">
              <a:extLst>
                <a:ext uri="{FF2B5EF4-FFF2-40B4-BE49-F238E27FC236}">
                  <a16:creationId xmlns="" xmlns:a16="http://schemas.microsoft.com/office/drawing/2014/main" id="{31D6C7CD-206F-4088-A434-FEED35A00F67}"/>
                </a:ext>
              </a:extLst>
            </p:cNvPr>
            <p:cNvSpPr>
              <a:spLocks noChangeArrowheads="1"/>
            </p:cNvSpPr>
            <p:nvPr/>
          </p:nvSpPr>
          <p:spPr bwMode="auto">
            <a:xfrm>
              <a:off x="5402263" y="2801938"/>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62" name="Oval 148">
              <a:extLst>
                <a:ext uri="{FF2B5EF4-FFF2-40B4-BE49-F238E27FC236}">
                  <a16:creationId xmlns="" xmlns:a16="http://schemas.microsoft.com/office/drawing/2014/main" id="{5B5AFAE4-6065-49C5-A635-9F875099A08A}"/>
                </a:ext>
              </a:extLst>
            </p:cNvPr>
            <p:cNvSpPr>
              <a:spLocks noChangeArrowheads="1"/>
            </p:cNvSpPr>
            <p:nvPr/>
          </p:nvSpPr>
          <p:spPr bwMode="auto">
            <a:xfrm>
              <a:off x="5484813" y="2846388"/>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63" name="Oval 149">
              <a:extLst>
                <a:ext uri="{FF2B5EF4-FFF2-40B4-BE49-F238E27FC236}">
                  <a16:creationId xmlns="" xmlns:a16="http://schemas.microsoft.com/office/drawing/2014/main" id="{91DF5207-B086-4A29-93CC-6A30604E84B2}"/>
                </a:ext>
              </a:extLst>
            </p:cNvPr>
            <p:cNvSpPr>
              <a:spLocks noChangeArrowheads="1"/>
            </p:cNvSpPr>
            <p:nvPr/>
          </p:nvSpPr>
          <p:spPr bwMode="auto">
            <a:xfrm>
              <a:off x="5576888" y="2954338"/>
              <a:ext cx="73025"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364" name="Oval 150">
              <a:extLst>
                <a:ext uri="{FF2B5EF4-FFF2-40B4-BE49-F238E27FC236}">
                  <a16:creationId xmlns="" xmlns:a16="http://schemas.microsoft.com/office/drawing/2014/main" id="{5DE8D0A4-C1CD-4AA6-AE92-E76F43FCF461}"/>
                </a:ext>
              </a:extLst>
            </p:cNvPr>
            <p:cNvSpPr>
              <a:spLocks noChangeArrowheads="1"/>
            </p:cNvSpPr>
            <p:nvPr/>
          </p:nvSpPr>
          <p:spPr bwMode="auto">
            <a:xfrm>
              <a:off x="5599113" y="2998788"/>
              <a:ext cx="71437" cy="730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33" name="TextBox 232"/>
          <p:cNvSpPr txBox="1"/>
          <p:nvPr/>
        </p:nvSpPr>
        <p:spPr>
          <a:xfrm>
            <a:off x="1384224" y="1769798"/>
            <a:ext cx="2516017" cy="276999"/>
          </a:xfrm>
          <a:prstGeom prst="rect">
            <a:avLst/>
          </a:prstGeom>
          <a:noFill/>
        </p:spPr>
        <p:txBody>
          <a:bodyPr wrap="square" rtlCol="0">
            <a:spAutoFit/>
          </a:bodyPr>
          <a:lstStyle/>
          <a:p>
            <a:pPr algn="ctr" defTabSz="914400" fontAlgn="base">
              <a:spcBef>
                <a:spcPct val="0"/>
              </a:spcBef>
              <a:spcAft>
                <a:spcPct val="0"/>
              </a:spcAft>
            </a:pPr>
            <a:r>
              <a:rPr lang="en-GB" sz="1200" b="1" dirty="0" smtClean="0">
                <a:latin typeface="Arial" charset="0"/>
                <a:cs typeface="Arial" charset="0"/>
              </a:rPr>
              <a:t>HA-high</a:t>
            </a:r>
            <a:endParaRPr lang="en-GB" sz="1200" b="1" dirty="0">
              <a:latin typeface="Arial" charset="0"/>
              <a:cs typeface="Arial" charset="0"/>
            </a:endParaRPr>
          </a:p>
        </p:txBody>
      </p:sp>
      <p:sp>
        <p:nvSpPr>
          <p:cNvPr id="234" name="TextBox 233"/>
          <p:cNvSpPr txBox="1"/>
          <p:nvPr/>
        </p:nvSpPr>
        <p:spPr>
          <a:xfrm>
            <a:off x="5613243" y="1769798"/>
            <a:ext cx="2516017" cy="276999"/>
          </a:xfrm>
          <a:prstGeom prst="rect">
            <a:avLst/>
          </a:prstGeom>
          <a:noFill/>
        </p:spPr>
        <p:txBody>
          <a:bodyPr wrap="square" rtlCol="0">
            <a:spAutoFit/>
          </a:bodyPr>
          <a:lstStyle/>
          <a:p>
            <a:pPr algn="ctr" defTabSz="914400" fontAlgn="base">
              <a:spcBef>
                <a:spcPct val="0"/>
              </a:spcBef>
              <a:spcAft>
                <a:spcPct val="0"/>
              </a:spcAft>
            </a:pPr>
            <a:r>
              <a:rPr lang="en-GB" sz="1200" b="1" dirty="0" smtClean="0">
                <a:latin typeface="Arial" charset="0"/>
                <a:cs typeface="Arial" charset="0"/>
              </a:rPr>
              <a:t>HA-low</a:t>
            </a:r>
            <a:endParaRPr lang="en-GB" sz="1200" b="1" dirty="0">
              <a:latin typeface="Arial" charset="0"/>
              <a:cs typeface="Arial" charset="0"/>
            </a:endParaRPr>
          </a:p>
        </p:txBody>
      </p:sp>
    </p:spTree>
    <p:extLst>
      <p:ext uri="{BB962C8B-B14F-4D97-AF65-F5344CB8AC3E}">
        <p14:creationId xmlns:p14="http://schemas.microsoft.com/office/powerpoint/2010/main" xmlns="" val="2485137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O-028: </a:t>
            </a:r>
            <a:r>
              <a:rPr lang="en-US" dirty="0"/>
              <a:t>Tumor </a:t>
            </a:r>
            <a:r>
              <a:rPr lang="en-US" dirty="0" err="1"/>
              <a:t>hyaluronan</a:t>
            </a:r>
            <a:r>
              <a:rPr lang="en-US" dirty="0"/>
              <a:t> may predict benefit from PEGPH20 when added to nab paclitaxel/gemcitabine in patients with previously untreated metastatic pancreatic ductal adenocarcinoma (</a:t>
            </a:r>
            <a:r>
              <a:rPr lang="en-US" dirty="0" err="1"/>
              <a:t>mPDA</a:t>
            </a:r>
            <a:r>
              <a:rPr lang="en-US" dirty="0"/>
              <a:t>) </a:t>
            </a:r>
            <a:r>
              <a:rPr lang="en-GB" dirty="0"/>
              <a:t>– </a:t>
            </a:r>
            <a:r>
              <a:rPr lang="en-GB" dirty="0" err="1"/>
              <a:t>Hendifar</a:t>
            </a:r>
            <a:r>
              <a:rPr lang="en-GB" dirty="0"/>
              <a:t> A, et al</a:t>
            </a:r>
            <a:endParaRPr lang="en-GB" sz="1800" dirty="0"/>
          </a:p>
        </p:txBody>
      </p:sp>
      <p:sp>
        <p:nvSpPr>
          <p:cNvPr id="3" name="Content Placeholder 2"/>
          <p:cNvSpPr>
            <a:spLocks noGrp="1"/>
          </p:cNvSpPr>
          <p:nvPr>
            <p:ph idx="1"/>
          </p:nvPr>
        </p:nvSpPr>
        <p:spPr/>
        <p:txBody>
          <a:bodyPr/>
          <a:lstStyle/>
          <a:p>
            <a:pPr marL="0" indent="0">
              <a:buNone/>
            </a:pPr>
            <a:r>
              <a:rPr lang="en-GB" b="1" dirty="0"/>
              <a:t>Key results (cont.)</a:t>
            </a:r>
          </a:p>
          <a:p>
            <a:pPr marL="0" indent="0">
              <a:buNone/>
            </a:pPr>
            <a:endParaRPr lang="en-GB" b="1" dirty="0"/>
          </a:p>
        </p:txBody>
      </p:sp>
      <p:sp>
        <p:nvSpPr>
          <p:cNvPr id="5" name="Text Placeholder 4"/>
          <p:cNvSpPr>
            <a:spLocks noGrp="1"/>
          </p:cNvSpPr>
          <p:nvPr>
            <p:ph type="body" sz="quarter" idx="11"/>
          </p:nvPr>
        </p:nvSpPr>
        <p:spPr/>
        <p:txBody>
          <a:bodyPr/>
          <a:lstStyle/>
          <a:p>
            <a:r>
              <a:rPr lang="en-GB" dirty="0" err="1"/>
              <a:t>Hendifar</a:t>
            </a:r>
            <a:r>
              <a:rPr lang="en-GB" dirty="0"/>
              <a:t> A, et al. Ann </a:t>
            </a:r>
            <a:r>
              <a:rPr lang="en-GB" dirty="0" err="1"/>
              <a:t>Oncol</a:t>
            </a:r>
            <a:r>
              <a:rPr lang="en-GB" dirty="0"/>
              <a:t> 2017; 28 (</a:t>
            </a:r>
            <a:r>
              <a:rPr lang="en-GB" dirty="0" err="1"/>
              <a:t>suppl</a:t>
            </a:r>
            <a:r>
              <a:rPr lang="en-GB" dirty="0"/>
              <a:t> 3): </a:t>
            </a:r>
            <a:r>
              <a:rPr lang="en-GB" dirty="0" err="1"/>
              <a:t>abstr</a:t>
            </a:r>
            <a:r>
              <a:rPr lang="en-GB" dirty="0"/>
              <a:t> O-028</a:t>
            </a:r>
          </a:p>
        </p:txBody>
      </p:sp>
      <p:graphicFrame>
        <p:nvGraphicFramePr>
          <p:cNvPr id="6" name="Table 5">
            <a:extLst>
              <a:ext uri="{FF2B5EF4-FFF2-40B4-BE49-F238E27FC236}">
                <a16:creationId xmlns="" xmlns:a16="http://schemas.microsoft.com/office/drawing/2014/main" id="{DA519145-5F17-4F61-8B8C-BC34BFB8E027}"/>
              </a:ext>
            </a:extLst>
          </p:cNvPr>
          <p:cNvGraphicFramePr>
            <a:graphicFrameLocks noGrp="1"/>
          </p:cNvGraphicFramePr>
          <p:nvPr>
            <p:extLst>
              <p:ext uri="{D42A27DB-BD31-4B8C-83A1-F6EECF244321}">
                <p14:modId xmlns:p14="http://schemas.microsoft.com/office/powerpoint/2010/main" xmlns="" val="969325197"/>
              </p:ext>
            </p:extLst>
          </p:nvPr>
        </p:nvGraphicFramePr>
        <p:xfrm>
          <a:off x="668210" y="2017389"/>
          <a:ext cx="7807581" cy="3210560"/>
        </p:xfrm>
        <a:graphic>
          <a:graphicData uri="http://schemas.openxmlformats.org/drawingml/2006/table">
            <a:tbl>
              <a:tblPr firstRow="1" bandRow="1">
                <a:tableStyleId>{5940675A-B579-460E-94D1-54222C63F5DA}</a:tableStyleId>
              </a:tblPr>
              <a:tblGrid>
                <a:gridCol w="360000">
                  <a:extLst>
                    <a:ext uri="{9D8B030D-6E8A-4147-A177-3AD203B41FA5}">
                      <a16:colId xmlns="" xmlns:a16="http://schemas.microsoft.com/office/drawing/2014/main" val="4279040052"/>
                    </a:ext>
                  </a:extLst>
                </a:gridCol>
                <a:gridCol w="3066651">
                  <a:extLst>
                    <a:ext uri="{9D8B030D-6E8A-4147-A177-3AD203B41FA5}">
                      <a16:colId xmlns="" xmlns:a16="http://schemas.microsoft.com/office/drawing/2014/main" val="1007768154"/>
                    </a:ext>
                  </a:extLst>
                </a:gridCol>
                <a:gridCol w="3066651">
                  <a:extLst>
                    <a:ext uri="{9D8B030D-6E8A-4147-A177-3AD203B41FA5}">
                      <a16:colId xmlns="" xmlns:a16="http://schemas.microsoft.com/office/drawing/2014/main" val="3929110148"/>
                    </a:ext>
                  </a:extLst>
                </a:gridCol>
                <a:gridCol w="1314279">
                  <a:extLst>
                    <a:ext uri="{9D8B030D-6E8A-4147-A177-3AD203B41FA5}">
                      <a16:colId xmlns="" xmlns:a16="http://schemas.microsoft.com/office/drawing/2014/main" val="2348580248"/>
                    </a:ext>
                  </a:extLst>
                </a:gridCol>
              </a:tblGrid>
              <a:tr h="0">
                <a:tc>
                  <a:txBody>
                    <a:bodyPr/>
                    <a:lstStyle/>
                    <a:p>
                      <a:pPr algn="ctr">
                        <a:spcBef>
                          <a:spcPts val="1000"/>
                        </a:spcBef>
                        <a:spcAft>
                          <a:spcPts val="1000"/>
                        </a:spcAft>
                      </a:pPr>
                      <a:endParaRPr lang="en-GB" b="1" dirty="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000"/>
                        </a:spcBef>
                        <a:spcAft>
                          <a:spcPts val="1000"/>
                        </a:spcAft>
                      </a:pPr>
                      <a:r>
                        <a:rPr lang="en-GB" b="1" dirty="0">
                          <a:solidFill>
                            <a:schemeClr val="tx2"/>
                          </a:solidFill>
                        </a:rPr>
                        <a:t>PAG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spcBef>
                          <a:spcPts val="1000"/>
                        </a:spcBef>
                        <a:spcAft>
                          <a:spcPts val="1000"/>
                        </a:spcAft>
                      </a:pPr>
                      <a:r>
                        <a:rPr lang="en-GB" b="1" dirty="0">
                          <a:solidFill>
                            <a:schemeClr val="tx2"/>
                          </a:solidFill>
                        </a:rPr>
                        <a:t>AG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spcBef>
                          <a:spcPts val="1000"/>
                        </a:spcBef>
                        <a:spcAft>
                          <a:spcPts val="1000"/>
                        </a:spcAft>
                      </a:pPr>
                      <a:endParaRPr lang="en-GB"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 xmlns:a16="http://schemas.microsoft.com/office/drawing/2014/main" val="3779463907"/>
                  </a:ext>
                </a:extLst>
              </a:tr>
              <a:tr h="0">
                <a:tc>
                  <a:txBody>
                    <a:bodyPr/>
                    <a:lstStyle/>
                    <a:p>
                      <a:pPr algn="ctr">
                        <a:spcBef>
                          <a:spcPts val="1000"/>
                        </a:spcBef>
                        <a:spcAft>
                          <a:spcPts val="1000"/>
                        </a:spcAft>
                      </a:pPr>
                      <a:r>
                        <a:rPr lang="en-GB" b="1" dirty="0" smtClean="0">
                          <a:solidFill>
                            <a:srgbClr val="000000"/>
                          </a:solidFill>
                        </a:rPr>
                        <a:t>HA-high</a:t>
                      </a:r>
                      <a:endParaRPr lang="en-GB" b="1" dirty="0">
                        <a:solidFill>
                          <a:srgbClr val="000000"/>
                        </a:solidFill>
                      </a:endParaRPr>
                    </a:p>
                  </a:txBody>
                  <a:tcPr vert="vert270" anchor="b"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000"/>
                        </a:spcBef>
                        <a:spcAft>
                          <a:spcPts val="1000"/>
                        </a:spcAft>
                      </a:pPr>
                      <a:r>
                        <a:rPr lang="en-GB" dirty="0">
                          <a:solidFill>
                            <a:srgbClr val="000000"/>
                          </a:solidFill>
                        </a:rPr>
                        <a:t>n=25</a:t>
                      </a:r>
                    </a:p>
                    <a:p>
                      <a:pPr algn="ctr">
                        <a:spcBef>
                          <a:spcPts val="1000"/>
                        </a:spcBef>
                        <a:spcAft>
                          <a:spcPts val="1000"/>
                        </a:spcAft>
                      </a:pPr>
                      <a:r>
                        <a:rPr lang="en-GB" dirty="0" smtClean="0">
                          <a:solidFill>
                            <a:srgbClr val="000000"/>
                          </a:solidFill>
                        </a:rPr>
                        <a:t>PFS</a:t>
                      </a:r>
                      <a:r>
                        <a:rPr lang="en-GB" baseline="0" dirty="0" smtClean="0">
                          <a:solidFill>
                            <a:srgbClr val="000000"/>
                          </a:solidFill>
                        </a:rPr>
                        <a:t> </a:t>
                      </a:r>
                      <a:r>
                        <a:rPr lang="en-GB" dirty="0" smtClean="0">
                          <a:solidFill>
                            <a:srgbClr val="000000"/>
                          </a:solidFill>
                        </a:rPr>
                        <a:t>8.6 </a:t>
                      </a:r>
                      <a:r>
                        <a:rPr lang="en-GB" dirty="0">
                          <a:solidFill>
                            <a:srgbClr val="000000"/>
                          </a:solidFill>
                        </a:rPr>
                        <a:t>months</a:t>
                      </a:r>
                    </a:p>
                    <a:p>
                      <a:pPr algn="ctr">
                        <a:spcBef>
                          <a:spcPts val="1000"/>
                        </a:spcBef>
                        <a:spcAft>
                          <a:spcPts val="1000"/>
                        </a:spcAft>
                      </a:pPr>
                      <a:r>
                        <a:rPr lang="en-GB" b="1" dirty="0" smtClean="0">
                          <a:solidFill>
                            <a:srgbClr val="000000"/>
                          </a:solidFill>
                        </a:rPr>
                        <a:t>OS</a:t>
                      </a:r>
                      <a:r>
                        <a:rPr lang="en-GB" b="1" baseline="0" dirty="0" smtClean="0">
                          <a:solidFill>
                            <a:srgbClr val="000000"/>
                          </a:solidFill>
                        </a:rPr>
                        <a:t> </a:t>
                      </a:r>
                      <a:r>
                        <a:rPr lang="en-GB" b="1" dirty="0" smtClean="0">
                          <a:solidFill>
                            <a:srgbClr val="000000"/>
                          </a:solidFill>
                        </a:rPr>
                        <a:t>11.7 </a:t>
                      </a:r>
                      <a:r>
                        <a:rPr lang="en-GB" b="1" dirty="0">
                          <a:solidFill>
                            <a:srgbClr val="000000"/>
                          </a:solidFill>
                        </a:rPr>
                        <a:t>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1000"/>
                        </a:spcBef>
                        <a:spcAft>
                          <a:spcPts val="1000"/>
                        </a:spcAft>
                        <a:buClrTx/>
                        <a:buSzTx/>
                        <a:buFontTx/>
                        <a:buNone/>
                        <a:tabLst/>
                        <a:defRPr/>
                      </a:pPr>
                      <a:r>
                        <a:rPr lang="en-GB" dirty="0">
                          <a:solidFill>
                            <a:srgbClr val="000000"/>
                          </a:solidFill>
                        </a:rPr>
                        <a:t>n=12</a:t>
                      </a:r>
                    </a:p>
                    <a:p>
                      <a:pPr marL="0" marR="0" lvl="0" indent="0" algn="ctr" defTabSz="914400" rtl="0" eaLnBrk="1" fontAlgn="auto" latinLnBrk="0" hangingPunct="1">
                        <a:lnSpc>
                          <a:spcPct val="100000"/>
                        </a:lnSpc>
                        <a:spcBef>
                          <a:spcPts val="1000"/>
                        </a:spcBef>
                        <a:spcAft>
                          <a:spcPts val="1000"/>
                        </a:spcAft>
                        <a:buClrTx/>
                        <a:buSzTx/>
                        <a:buFontTx/>
                        <a:buNone/>
                        <a:tabLst/>
                        <a:defRPr/>
                      </a:pPr>
                      <a:r>
                        <a:rPr lang="en-GB" dirty="0" smtClean="0">
                          <a:solidFill>
                            <a:srgbClr val="000000"/>
                          </a:solidFill>
                        </a:rPr>
                        <a:t>PFS</a:t>
                      </a:r>
                      <a:r>
                        <a:rPr lang="en-GB" baseline="0" dirty="0" smtClean="0">
                          <a:solidFill>
                            <a:srgbClr val="000000"/>
                          </a:solidFill>
                        </a:rPr>
                        <a:t> </a:t>
                      </a:r>
                      <a:r>
                        <a:rPr lang="en-GB" dirty="0" smtClean="0">
                          <a:solidFill>
                            <a:srgbClr val="000000"/>
                          </a:solidFill>
                        </a:rPr>
                        <a:t>4.5 </a:t>
                      </a:r>
                      <a:r>
                        <a:rPr lang="en-GB" dirty="0">
                          <a:solidFill>
                            <a:srgbClr val="000000"/>
                          </a:solidFill>
                        </a:rPr>
                        <a:t>months</a:t>
                      </a:r>
                    </a:p>
                    <a:p>
                      <a:pPr marL="0" marR="0" lvl="0" indent="0" algn="ctr" defTabSz="914400" rtl="0" eaLnBrk="1" fontAlgn="auto" latinLnBrk="0" hangingPunct="1">
                        <a:lnSpc>
                          <a:spcPct val="100000"/>
                        </a:lnSpc>
                        <a:spcBef>
                          <a:spcPts val="1000"/>
                        </a:spcBef>
                        <a:spcAft>
                          <a:spcPts val="1000"/>
                        </a:spcAft>
                        <a:buClrTx/>
                        <a:buSzTx/>
                        <a:buFontTx/>
                        <a:buNone/>
                        <a:tabLst/>
                        <a:defRPr/>
                      </a:pPr>
                      <a:r>
                        <a:rPr lang="en-GB" b="1" dirty="0" smtClean="0">
                          <a:solidFill>
                            <a:srgbClr val="000000"/>
                          </a:solidFill>
                        </a:rPr>
                        <a:t>OS</a:t>
                      </a:r>
                      <a:r>
                        <a:rPr lang="en-GB" b="1" baseline="0" dirty="0" smtClean="0">
                          <a:solidFill>
                            <a:srgbClr val="000000"/>
                          </a:solidFill>
                        </a:rPr>
                        <a:t> </a:t>
                      </a:r>
                      <a:r>
                        <a:rPr lang="en-GB" b="1" dirty="0" smtClean="0">
                          <a:solidFill>
                            <a:srgbClr val="000000"/>
                          </a:solidFill>
                        </a:rPr>
                        <a:t>7.8 </a:t>
                      </a:r>
                      <a:r>
                        <a:rPr lang="en-GB" b="1" dirty="0">
                          <a:solidFill>
                            <a:srgbClr val="000000"/>
                          </a:solidFill>
                        </a:rPr>
                        <a:t>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1000"/>
                        </a:spcBef>
                        <a:spcAft>
                          <a:spcPts val="1000"/>
                        </a:spcAft>
                        <a:buClrTx/>
                        <a:buSzTx/>
                        <a:buFontTx/>
                        <a:buNone/>
                        <a:tabLst/>
                        <a:defRPr/>
                      </a:pPr>
                      <a:endParaRPr lang="en-GB" b="1" dirty="0">
                        <a:solidFill>
                          <a:srgbClr val="000000"/>
                        </a:solidFill>
                      </a:endParaRPr>
                    </a:p>
                    <a:p>
                      <a:pPr marL="0" marR="0" lvl="0" indent="0" algn="ctr" defTabSz="914400" rtl="0" eaLnBrk="1" fontAlgn="auto" latinLnBrk="0" hangingPunct="1">
                        <a:lnSpc>
                          <a:spcPct val="100000"/>
                        </a:lnSpc>
                        <a:spcBef>
                          <a:spcPts val="1000"/>
                        </a:spcBef>
                        <a:spcAft>
                          <a:spcPts val="1000"/>
                        </a:spcAft>
                        <a:buClrTx/>
                        <a:buSzTx/>
                        <a:buFontTx/>
                        <a:buNone/>
                        <a:tabLst/>
                        <a:defRPr/>
                      </a:pPr>
                      <a:r>
                        <a:rPr lang="en-GB" b="0" dirty="0" smtClean="0">
                          <a:solidFill>
                            <a:srgbClr val="000000"/>
                          </a:solidFill>
                        </a:rPr>
                        <a:t>HR</a:t>
                      </a:r>
                      <a:r>
                        <a:rPr lang="en-GB" b="0" baseline="0" dirty="0" smtClean="0">
                          <a:solidFill>
                            <a:srgbClr val="000000"/>
                          </a:solidFill>
                        </a:rPr>
                        <a:t> </a:t>
                      </a:r>
                      <a:r>
                        <a:rPr lang="en-GB" b="0" dirty="0" smtClean="0">
                          <a:solidFill>
                            <a:srgbClr val="000000"/>
                          </a:solidFill>
                        </a:rPr>
                        <a:t>0.63</a:t>
                      </a:r>
                      <a:endParaRPr lang="en-GB" b="0" dirty="0">
                        <a:solidFill>
                          <a:srgbClr val="000000"/>
                        </a:solidFill>
                      </a:endParaRPr>
                    </a:p>
                    <a:p>
                      <a:pPr marL="0" marR="0" lvl="0" indent="0" algn="ctr" defTabSz="914400" rtl="0" eaLnBrk="1" fontAlgn="auto" latinLnBrk="0" hangingPunct="1">
                        <a:lnSpc>
                          <a:spcPct val="100000"/>
                        </a:lnSpc>
                        <a:spcBef>
                          <a:spcPts val="1000"/>
                        </a:spcBef>
                        <a:spcAft>
                          <a:spcPts val="1000"/>
                        </a:spcAft>
                        <a:buClrTx/>
                        <a:buSzTx/>
                        <a:buFontTx/>
                        <a:buNone/>
                        <a:tabLst/>
                        <a:defRPr/>
                      </a:pPr>
                      <a:r>
                        <a:rPr lang="en-GB" b="1" dirty="0" smtClean="0">
                          <a:solidFill>
                            <a:srgbClr val="000000"/>
                          </a:solidFill>
                        </a:rPr>
                        <a:t>HR</a:t>
                      </a:r>
                      <a:r>
                        <a:rPr lang="en-GB" b="1" baseline="0" dirty="0" smtClean="0">
                          <a:solidFill>
                            <a:srgbClr val="000000"/>
                          </a:solidFill>
                        </a:rPr>
                        <a:t> </a:t>
                      </a:r>
                      <a:r>
                        <a:rPr lang="en-GB" b="1" dirty="0" smtClean="0">
                          <a:solidFill>
                            <a:srgbClr val="000000"/>
                          </a:solidFill>
                        </a:rPr>
                        <a:t>0.52</a:t>
                      </a:r>
                      <a:endParaRPr lang="en-GB"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3788634629"/>
                  </a:ext>
                </a:extLst>
              </a:tr>
              <a:tr h="0">
                <a:tc>
                  <a:txBody>
                    <a:bodyPr/>
                    <a:lstStyle/>
                    <a:p>
                      <a:pPr marL="0" marR="0" lvl="0" indent="0" algn="ctr" defTabSz="914400" rtl="0" eaLnBrk="1" fontAlgn="auto" latinLnBrk="0" hangingPunct="1">
                        <a:lnSpc>
                          <a:spcPct val="100000"/>
                        </a:lnSpc>
                        <a:spcBef>
                          <a:spcPts val="1000"/>
                        </a:spcBef>
                        <a:spcAft>
                          <a:spcPts val="1000"/>
                        </a:spcAft>
                        <a:buClrTx/>
                        <a:buSzTx/>
                        <a:buFontTx/>
                        <a:buNone/>
                        <a:tabLst/>
                        <a:defRPr/>
                      </a:pPr>
                      <a:r>
                        <a:rPr lang="en-GB" b="1" dirty="0" smtClean="0">
                          <a:solidFill>
                            <a:srgbClr val="000000"/>
                          </a:solidFill>
                        </a:rPr>
                        <a:t>HA-low</a:t>
                      </a:r>
                      <a:endParaRPr lang="en-GB" b="1" dirty="0">
                        <a:solidFill>
                          <a:srgbClr val="000000"/>
                        </a:solidFill>
                      </a:endParaRPr>
                    </a:p>
                  </a:txBody>
                  <a:tcPr vert="vert270" anchor="b" anchorCtr="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1000"/>
                        </a:spcBef>
                        <a:spcAft>
                          <a:spcPts val="1000"/>
                        </a:spcAft>
                      </a:pPr>
                      <a:r>
                        <a:rPr lang="en-GB" dirty="0">
                          <a:solidFill>
                            <a:srgbClr val="000000"/>
                          </a:solidFill>
                        </a:rPr>
                        <a:t>n=55</a:t>
                      </a:r>
                    </a:p>
                    <a:p>
                      <a:pPr algn="ctr">
                        <a:spcBef>
                          <a:spcPts val="1000"/>
                        </a:spcBef>
                        <a:spcAft>
                          <a:spcPts val="1000"/>
                        </a:spcAft>
                      </a:pPr>
                      <a:r>
                        <a:rPr lang="en-GB" dirty="0" smtClean="0">
                          <a:solidFill>
                            <a:srgbClr val="000000"/>
                          </a:solidFill>
                        </a:rPr>
                        <a:t>PFS</a:t>
                      </a:r>
                      <a:r>
                        <a:rPr lang="en-GB" baseline="0" dirty="0" smtClean="0">
                          <a:solidFill>
                            <a:srgbClr val="000000"/>
                          </a:solidFill>
                        </a:rPr>
                        <a:t> </a:t>
                      </a:r>
                      <a:r>
                        <a:rPr lang="en-GB" dirty="0" smtClean="0">
                          <a:solidFill>
                            <a:srgbClr val="000000"/>
                          </a:solidFill>
                        </a:rPr>
                        <a:t>6.0 </a:t>
                      </a:r>
                      <a:r>
                        <a:rPr lang="en-GB" dirty="0">
                          <a:solidFill>
                            <a:srgbClr val="000000"/>
                          </a:solidFill>
                        </a:rPr>
                        <a:t>months</a:t>
                      </a:r>
                    </a:p>
                    <a:p>
                      <a:pPr algn="ctr">
                        <a:spcBef>
                          <a:spcPts val="1000"/>
                        </a:spcBef>
                        <a:spcAft>
                          <a:spcPts val="1000"/>
                        </a:spcAft>
                      </a:pPr>
                      <a:r>
                        <a:rPr lang="en-GB" b="1" dirty="0" smtClean="0">
                          <a:solidFill>
                            <a:srgbClr val="000000"/>
                          </a:solidFill>
                        </a:rPr>
                        <a:t>OS</a:t>
                      </a:r>
                      <a:r>
                        <a:rPr lang="en-GB" b="1" baseline="0" dirty="0" smtClean="0">
                          <a:solidFill>
                            <a:srgbClr val="000000"/>
                          </a:solidFill>
                        </a:rPr>
                        <a:t> </a:t>
                      </a:r>
                      <a:r>
                        <a:rPr lang="en-GB" b="1" dirty="0" smtClean="0">
                          <a:solidFill>
                            <a:srgbClr val="000000"/>
                          </a:solidFill>
                        </a:rPr>
                        <a:t>11.9 </a:t>
                      </a:r>
                      <a:r>
                        <a:rPr lang="en-GB" b="1" dirty="0">
                          <a:solidFill>
                            <a:srgbClr val="000000"/>
                          </a:solidFill>
                        </a:rPr>
                        <a:t>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1000"/>
                        </a:spcBef>
                        <a:spcAft>
                          <a:spcPts val="1000"/>
                        </a:spcAft>
                        <a:buClrTx/>
                        <a:buSzTx/>
                        <a:buFontTx/>
                        <a:buNone/>
                        <a:tabLst/>
                        <a:defRPr/>
                      </a:pPr>
                      <a:r>
                        <a:rPr lang="en-GB" dirty="0">
                          <a:solidFill>
                            <a:srgbClr val="000000"/>
                          </a:solidFill>
                        </a:rPr>
                        <a:t>n=25</a:t>
                      </a:r>
                    </a:p>
                    <a:p>
                      <a:pPr marL="0" marR="0" lvl="0" indent="0" algn="ctr" defTabSz="914400" rtl="0" eaLnBrk="1" fontAlgn="auto" latinLnBrk="0" hangingPunct="1">
                        <a:lnSpc>
                          <a:spcPct val="100000"/>
                        </a:lnSpc>
                        <a:spcBef>
                          <a:spcPts val="1000"/>
                        </a:spcBef>
                        <a:spcAft>
                          <a:spcPts val="1000"/>
                        </a:spcAft>
                        <a:buClrTx/>
                        <a:buSzTx/>
                        <a:buFontTx/>
                        <a:buNone/>
                        <a:tabLst/>
                        <a:defRPr/>
                      </a:pPr>
                      <a:r>
                        <a:rPr lang="en-GB" dirty="0" smtClean="0">
                          <a:solidFill>
                            <a:srgbClr val="000000"/>
                          </a:solidFill>
                        </a:rPr>
                        <a:t>PFS</a:t>
                      </a:r>
                      <a:r>
                        <a:rPr lang="en-GB" baseline="0" dirty="0" smtClean="0">
                          <a:solidFill>
                            <a:srgbClr val="000000"/>
                          </a:solidFill>
                        </a:rPr>
                        <a:t> </a:t>
                      </a:r>
                      <a:r>
                        <a:rPr lang="en-GB" dirty="0" smtClean="0">
                          <a:solidFill>
                            <a:srgbClr val="000000"/>
                          </a:solidFill>
                        </a:rPr>
                        <a:t>7.2 </a:t>
                      </a:r>
                      <a:r>
                        <a:rPr lang="en-GB" dirty="0">
                          <a:solidFill>
                            <a:srgbClr val="000000"/>
                          </a:solidFill>
                        </a:rPr>
                        <a:t>months</a:t>
                      </a:r>
                    </a:p>
                    <a:p>
                      <a:pPr marL="0" marR="0" lvl="0" indent="0" algn="ctr" defTabSz="914400" rtl="0" eaLnBrk="1" fontAlgn="auto" latinLnBrk="0" hangingPunct="1">
                        <a:lnSpc>
                          <a:spcPct val="100000"/>
                        </a:lnSpc>
                        <a:spcBef>
                          <a:spcPts val="1000"/>
                        </a:spcBef>
                        <a:spcAft>
                          <a:spcPts val="1000"/>
                        </a:spcAft>
                        <a:buClrTx/>
                        <a:buSzTx/>
                        <a:buFontTx/>
                        <a:buNone/>
                        <a:tabLst/>
                        <a:defRPr/>
                      </a:pPr>
                      <a:r>
                        <a:rPr lang="en-GB" b="1" dirty="0" smtClean="0">
                          <a:solidFill>
                            <a:srgbClr val="000000"/>
                          </a:solidFill>
                        </a:rPr>
                        <a:t>OS</a:t>
                      </a:r>
                      <a:r>
                        <a:rPr lang="en-GB" b="1" baseline="0" dirty="0" smtClean="0">
                          <a:solidFill>
                            <a:srgbClr val="000000"/>
                          </a:solidFill>
                        </a:rPr>
                        <a:t> </a:t>
                      </a:r>
                      <a:r>
                        <a:rPr lang="en-GB" b="1" dirty="0" smtClean="0">
                          <a:solidFill>
                            <a:srgbClr val="000000"/>
                          </a:solidFill>
                        </a:rPr>
                        <a:t>10.2 </a:t>
                      </a:r>
                      <a:r>
                        <a:rPr lang="en-GB" b="1" dirty="0">
                          <a:solidFill>
                            <a:srgbClr val="000000"/>
                          </a:solidFill>
                        </a:rPr>
                        <a:t>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1000"/>
                        </a:spcBef>
                        <a:spcAft>
                          <a:spcPts val="1000"/>
                        </a:spcAft>
                        <a:buClrTx/>
                        <a:buSzTx/>
                        <a:buFontTx/>
                        <a:buNone/>
                        <a:tabLst/>
                        <a:defRPr/>
                      </a:pPr>
                      <a:endParaRPr lang="en-GB" b="1" dirty="0">
                        <a:solidFill>
                          <a:srgbClr val="000000"/>
                        </a:solidFill>
                      </a:endParaRPr>
                    </a:p>
                    <a:p>
                      <a:pPr marL="0" marR="0" lvl="0" indent="0" algn="ctr" defTabSz="914400" rtl="0" eaLnBrk="1" fontAlgn="auto" latinLnBrk="0" hangingPunct="1">
                        <a:lnSpc>
                          <a:spcPct val="100000"/>
                        </a:lnSpc>
                        <a:spcBef>
                          <a:spcPts val="1000"/>
                        </a:spcBef>
                        <a:spcAft>
                          <a:spcPts val="1000"/>
                        </a:spcAft>
                        <a:buClrTx/>
                        <a:buSzTx/>
                        <a:buFontTx/>
                        <a:buNone/>
                        <a:tabLst/>
                        <a:defRPr/>
                      </a:pPr>
                      <a:r>
                        <a:rPr lang="en-GB" b="0" dirty="0" smtClean="0">
                          <a:solidFill>
                            <a:srgbClr val="000000"/>
                          </a:solidFill>
                        </a:rPr>
                        <a:t>HR</a:t>
                      </a:r>
                      <a:r>
                        <a:rPr lang="en-GB" b="0" baseline="0" dirty="0" smtClean="0">
                          <a:solidFill>
                            <a:srgbClr val="000000"/>
                          </a:solidFill>
                        </a:rPr>
                        <a:t> </a:t>
                      </a:r>
                      <a:r>
                        <a:rPr lang="en-GB" b="0" dirty="0" smtClean="0">
                          <a:solidFill>
                            <a:srgbClr val="000000"/>
                          </a:solidFill>
                        </a:rPr>
                        <a:t>1.21</a:t>
                      </a:r>
                      <a:endParaRPr lang="en-GB" b="0" dirty="0">
                        <a:solidFill>
                          <a:srgbClr val="000000"/>
                        </a:solidFill>
                      </a:endParaRPr>
                    </a:p>
                    <a:p>
                      <a:pPr marL="0" marR="0" lvl="0" indent="0" algn="ctr" defTabSz="914400" rtl="0" eaLnBrk="1" fontAlgn="auto" latinLnBrk="0" hangingPunct="1">
                        <a:lnSpc>
                          <a:spcPct val="100000"/>
                        </a:lnSpc>
                        <a:spcBef>
                          <a:spcPts val="1000"/>
                        </a:spcBef>
                        <a:spcAft>
                          <a:spcPts val="1000"/>
                        </a:spcAft>
                        <a:buClrTx/>
                        <a:buSzTx/>
                        <a:buFontTx/>
                        <a:buNone/>
                        <a:tabLst/>
                        <a:defRPr/>
                      </a:pPr>
                      <a:r>
                        <a:rPr lang="en-GB" b="1" dirty="0" smtClean="0">
                          <a:solidFill>
                            <a:srgbClr val="000000"/>
                          </a:solidFill>
                        </a:rPr>
                        <a:t>HR</a:t>
                      </a:r>
                      <a:r>
                        <a:rPr lang="en-GB" b="1" baseline="0" dirty="0" smtClean="0">
                          <a:solidFill>
                            <a:srgbClr val="000000"/>
                          </a:solidFill>
                        </a:rPr>
                        <a:t> </a:t>
                      </a:r>
                      <a:r>
                        <a:rPr lang="en-GB" b="1" dirty="0" smtClean="0">
                          <a:solidFill>
                            <a:srgbClr val="000000"/>
                          </a:solidFill>
                        </a:rPr>
                        <a:t>0.69</a:t>
                      </a:r>
                      <a:endParaRPr lang="en-GB"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3794202462"/>
                  </a:ext>
                </a:extLst>
              </a:tr>
            </a:tbl>
          </a:graphicData>
        </a:graphic>
      </p:graphicFrame>
    </p:spTree>
    <p:extLst>
      <p:ext uri="{BB962C8B-B14F-4D97-AF65-F5344CB8AC3E}">
        <p14:creationId xmlns:p14="http://schemas.microsoft.com/office/powerpoint/2010/main" xmlns="" val="2513900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O-028: </a:t>
            </a:r>
            <a:r>
              <a:rPr lang="en-US" dirty="0"/>
              <a:t>Tumor </a:t>
            </a:r>
            <a:r>
              <a:rPr lang="en-US" dirty="0" err="1"/>
              <a:t>hyaluronan</a:t>
            </a:r>
            <a:r>
              <a:rPr lang="en-US" dirty="0"/>
              <a:t> may predict benefit from PEGPH20 when added to nab paclitaxel/gemcitabine in patients with previously untreated metastatic pancreatic ductal adenocarcinoma (</a:t>
            </a:r>
            <a:r>
              <a:rPr lang="en-US" dirty="0" err="1"/>
              <a:t>mPDA</a:t>
            </a:r>
            <a:r>
              <a:rPr lang="en-US" dirty="0"/>
              <a:t>) </a:t>
            </a:r>
            <a:r>
              <a:rPr lang="en-GB" dirty="0"/>
              <a:t>– </a:t>
            </a:r>
            <a:r>
              <a:rPr lang="en-GB" dirty="0" err="1"/>
              <a:t>Hendifar</a:t>
            </a:r>
            <a:r>
              <a:rPr lang="en-GB" dirty="0"/>
              <a:t> A, et al</a:t>
            </a:r>
          </a:p>
        </p:txBody>
      </p:sp>
      <p:sp>
        <p:nvSpPr>
          <p:cNvPr id="3" name="Content Placeholder 2"/>
          <p:cNvSpPr>
            <a:spLocks noGrp="1"/>
          </p:cNvSpPr>
          <p:nvPr>
            <p:ph idx="1"/>
          </p:nvPr>
        </p:nvSpPr>
        <p:spPr/>
        <p:txBody>
          <a:bodyPr/>
          <a:lstStyle/>
          <a:p>
            <a:pPr marL="0" indent="0">
              <a:buNone/>
            </a:pPr>
            <a:r>
              <a:rPr lang="en-GB" b="1" dirty="0" smtClean="0"/>
              <a:t>Conclusions</a:t>
            </a:r>
          </a:p>
          <a:p>
            <a:r>
              <a:rPr lang="en-GB" b="1" dirty="0" smtClean="0"/>
              <a:t>This is the first randomised study to use a molecularly targeted drug in PDAC</a:t>
            </a:r>
          </a:p>
          <a:p>
            <a:r>
              <a:rPr lang="en-GB" b="1" dirty="0" smtClean="0"/>
              <a:t>Positive trends were observed for PFS and OS in </a:t>
            </a:r>
            <a:r>
              <a:rPr lang="en-GB" b="1" dirty="0"/>
              <a:t>patients </a:t>
            </a:r>
            <a:r>
              <a:rPr lang="en-GB" b="1" dirty="0" smtClean="0"/>
              <a:t>with HA-high </a:t>
            </a:r>
            <a:r>
              <a:rPr lang="en-GB" b="1" dirty="0"/>
              <a:t>who </a:t>
            </a:r>
            <a:r>
              <a:rPr lang="en-GB" b="1" dirty="0" smtClean="0"/>
              <a:t>were treated with PAG</a:t>
            </a:r>
          </a:p>
          <a:p>
            <a:r>
              <a:rPr lang="en-GB" b="1" dirty="0" smtClean="0"/>
              <a:t>HA </a:t>
            </a:r>
            <a:r>
              <a:rPr lang="en-GB" b="1" dirty="0"/>
              <a:t>may be a predictive biomarker to select patients for treatment with </a:t>
            </a:r>
            <a:r>
              <a:rPr lang="en-GB" b="1" dirty="0" smtClean="0"/>
              <a:t>PEGPH20 and may have prognostic value in metastatic PDAC</a:t>
            </a:r>
            <a:endParaRPr lang="en-GB" b="1" dirty="0"/>
          </a:p>
          <a:p>
            <a:r>
              <a:rPr lang="en-GB" b="1" dirty="0"/>
              <a:t>This is being investigated in an </a:t>
            </a:r>
            <a:r>
              <a:rPr lang="en-GB" b="1" dirty="0" err="1"/>
              <a:t>ongoing</a:t>
            </a:r>
            <a:r>
              <a:rPr lang="en-GB" b="1" dirty="0"/>
              <a:t> phase 3 study </a:t>
            </a:r>
            <a:r>
              <a:rPr lang="en-GB" b="1" dirty="0" smtClean="0"/>
              <a:t>HALO-301</a:t>
            </a:r>
            <a:endParaRPr lang="en-GB" b="1" dirty="0"/>
          </a:p>
          <a:p>
            <a:endParaRPr lang="en-GB" b="1" dirty="0" smtClean="0"/>
          </a:p>
          <a:p>
            <a:pPr marL="0" indent="0">
              <a:buNone/>
            </a:pPr>
            <a:endParaRPr lang="en-GB" dirty="0"/>
          </a:p>
        </p:txBody>
      </p:sp>
      <p:sp>
        <p:nvSpPr>
          <p:cNvPr id="25" name="Text Placeholder 24"/>
          <p:cNvSpPr>
            <a:spLocks noGrp="1"/>
          </p:cNvSpPr>
          <p:nvPr>
            <p:ph type="body" sz="quarter" idx="11"/>
          </p:nvPr>
        </p:nvSpPr>
        <p:spPr/>
        <p:txBody>
          <a:bodyPr/>
          <a:lstStyle/>
          <a:p>
            <a:r>
              <a:rPr lang="en-GB" dirty="0" err="1"/>
              <a:t>Hendifar</a:t>
            </a:r>
            <a:r>
              <a:rPr lang="en-GB" dirty="0"/>
              <a:t> A, et al. Ann </a:t>
            </a:r>
            <a:r>
              <a:rPr lang="en-GB" dirty="0" err="1"/>
              <a:t>Oncol</a:t>
            </a:r>
            <a:r>
              <a:rPr lang="en-GB" dirty="0"/>
              <a:t> 2017; 28 (</a:t>
            </a:r>
            <a:r>
              <a:rPr lang="en-GB" dirty="0" err="1"/>
              <a:t>suppl</a:t>
            </a:r>
            <a:r>
              <a:rPr lang="en-GB" dirty="0"/>
              <a:t> 3): </a:t>
            </a:r>
            <a:r>
              <a:rPr lang="en-GB" dirty="0" err="1"/>
              <a:t>abstr</a:t>
            </a:r>
            <a:r>
              <a:rPr lang="en-GB" dirty="0"/>
              <a:t> O-028</a:t>
            </a:r>
          </a:p>
        </p:txBody>
      </p:sp>
    </p:spTree>
    <p:extLst>
      <p:ext uri="{BB962C8B-B14F-4D97-AF65-F5344CB8AC3E}">
        <p14:creationId xmlns:p14="http://schemas.microsoft.com/office/powerpoint/2010/main" xmlns="" val="4924940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O-004: </a:t>
            </a:r>
            <a:r>
              <a:rPr lang="en-US" dirty="0"/>
              <a:t>Immunologic and </a:t>
            </a:r>
            <a:r>
              <a:rPr lang="en-US" dirty="0" smtClean="0"/>
              <a:t>objective tumor responses </a:t>
            </a:r>
            <a:r>
              <a:rPr lang="en-US" dirty="0"/>
              <a:t>to </a:t>
            </a:r>
            <a:r>
              <a:rPr lang="en-US" dirty="0" err="1"/>
              <a:t>PEGylated</a:t>
            </a:r>
            <a:r>
              <a:rPr lang="en-US" dirty="0"/>
              <a:t> </a:t>
            </a:r>
            <a:r>
              <a:rPr lang="en-US" dirty="0" smtClean="0"/>
              <a:t>human </a:t>
            </a:r>
            <a:r>
              <a:rPr lang="en-US" dirty="0"/>
              <a:t>IL-10 (AM0010) with </a:t>
            </a:r>
            <a:r>
              <a:rPr lang="en-US" dirty="0" smtClean="0"/>
              <a:t>5-FU/LV </a:t>
            </a:r>
            <a:r>
              <a:rPr lang="en-US" dirty="0"/>
              <a:t>and o</a:t>
            </a:r>
            <a:r>
              <a:rPr lang="en-US" dirty="0" smtClean="0"/>
              <a:t>xaliplatin </a:t>
            </a:r>
            <a:r>
              <a:rPr lang="en-US" dirty="0"/>
              <a:t>(FOLFOX) in </a:t>
            </a:r>
            <a:r>
              <a:rPr lang="en-US" dirty="0" smtClean="0"/>
              <a:t>metastatic pancreatic </a:t>
            </a:r>
            <a:r>
              <a:rPr lang="en-US" dirty="0"/>
              <a:t>a</a:t>
            </a:r>
            <a:r>
              <a:rPr lang="en-US" dirty="0" smtClean="0"/>
              <a:t>denocarcinoma </a:t>
            </a:r>
            <a:r>
              <a:rPr lang="en-US" dirty="0"/>
              <a:t>(PDAC</a:t>
            </a:r>
            <a:r>
              <a:rPr lang="en-US" dirty="0" smtClean="0"/>
              <a:t>) </a:t>
            </a:r>
            <a:r>
              <a:rPr lang="en-GB" dirty="0" smtClean="0"/>
              <a:t>– Hecht RJ, </a:t>
            </a:r>
            <a:r>
              <a:rPr lang="en-GB" dirty="0"/>
              <a:t>et al</a:t>
            </a:r>
          </a:p>
        </p:txBody>
      </p:sp>
      <p:sp>
        <p:nvSpPr>
          <p:cNvPr id="3" name="Content Placeholder 2"/>
          <p:cNvSpPr>
            <a:spLocks noGrp="1"/>
          </p:cNvSpPr>
          <p:nvPr>
            <p:ph idx="1"/>
          </p:nvPr>
        </p:nvSpPr>
        <p:spPr>
          <a:xfrm>
            <a:off x="365124" y="1254035"/>
            <a:ext cx="8413751" cy="1021491"/>
          </a:xfrm>
        </p:spPr>
        <p:txBody>
          <a:bodyPr/>
          <a:lstStyle/>
          <a:p>
            <a:pPr marL="0" indent="0">
              <a:buNone/>
            </a:pPr>
            <a:r>
              <a:rPr lang="en-GB" b="1" dirty="0" smtClean="0"/>
              <a:t>Study objective</a:t>
            </a:r>
          </a:p>
          <a:p>
            <a:r>
              <a:rPr lang="en-GB" dirty="0" smtClean="0"/>
              <a:t>Phase </a:t>
            </a:r>
            <a:r>
              <a:rPr lang="en-GB" dirty="0"/>
              <a:t>1</a:t>
            </a:r>
            <a:r>
              <a:rPr lang="en-GB" dirty="0" smtClean="0"/>
              <a:t>b study to investigate the safety and efficacy of AM0010 in combination with FOLFOX in at least 2L therapy of patients with metastatic PDAC</a:t>
            </a:r>
            <a:endParaRPr lang="en-GB" dirty="0"/>
          </a:p>
        </p:txBody>
      </p:sp>
      <p:sp>
        <p:nvSpPr>
          <p:cNvPr id="4" name="Text Placeholder 3"/>
          <p:cNvSpPr>
            <a:spLocks noGrp="1"/>
          </p:cNvSpPr>
          <p:nvPr>
            <p:ph type="body" sz="quarter" idx="10"/>
          </p:nvPr>
        </p:nvSpPr>
        <p:spPr/>
        <p:txBody>
          <a:bodyPr/>
          <a:lstStyle/>
          <a:p>
            <a:r>
              <a:rPr lang="en-GB" dirty="0" smtClean="0"/>
              <a:t>*Progressed </a:t>
            </a:r>
            <a:r>
              <a:rPr lang="en-GB" dirty="0"/>
              <a:t>on prior gemcitabine </a:t>
            </a:r>
            <a:r>
              <a:rPr lang="en-GB" dirty="0" smtClean="0"/>
              <a:t>regime; no </a:t>
            </a:r>
            <a:r>
              <a:rPr lang="en-GB" dirty="0"/>
              <a:t>prior </a:t>
            </a:r>
            <a:r>
              <a:rPr lang="en-GB" dirty="0" err="1" smtClean="0"/>
              <a:t>platin</a:t>
            </a:r>
            <a:endParaRPr lang="en-GB" dirty="0"/>
          </a:p>
        </p:txBody>
      </p:sp>
      <p:sp>
        <p:nvSpPr>
          <p:cNvPr id="5" name="Text Placeholder 4"/>
          <p:cNvSpPr>
            <a:spLocks noGrp="1"/>
          </p:cNvSpPr>
          <p:nvPr>
            <p:ph type="body" sz="quarter" idx="11"/>
          </p:nvPr>
        </p:nvSpPr>
        <p:spPr/>
        <p:txBody>
          <a:bodyPr/>
          <a:lstStyle/>
          <a:p>
            <a:r>
              <a:rPr lang="en-GB" dirty="0" smtClean="0"/>
              <a:t>Hecht RJ, </a:t>
            </a:r>
            <a:r>
              <a:rPr lang="en-GB" dirty="0"/>
              <a:t>et al. Ann </a:t>
            </a:r>
            <a:r>
              <a:rPr lang="en-GB" dirty="0" err="1"/>
              <a:t>Oncol</a:t>
            </a:r>
            <a:r>
              <a:rPr lang="en-GB" dirty="0"/>
              <a:t> 2017; 28 (</a:t>
            </a:r>
            <a:r>
              <a:rPr lang="en-GB" dirty="0" err="1"/>
              <a:t>suppl</a:t>
            </a:r>
            <a:r>
              <a:rPr lang="en-GB" dirty="0"/>
              <a:t> 3): </a:t>
            </a:r>
            <a:r>
              <a:rPr lang="en-GB" dirty="0" err="1"/>
              <a:t>abstr</a:t>
            </a:r>
            <a:r>
              <a:rPr lang="en-GB" dirty="0"/>
              <a:t> O-</a:t>
            </a:r>
            <a:r>
              <a:rPr lang="en-GB" dirty="0" smtClean="0"/>
              <a:t>004</a:t>
            </a:r>
            <a:endParaRPr lang="en-GB" dirty="0"/>
          </a:p>
        </p:txBody>
      </p:sp>
      <p:sp>
        <p:nvSpPr>
          <p:cNvPr id="8" name="AutoShape 9"/>
          <p:cNvSpPr>
            <a:spLocks noChangeArrowheads="1"/>
          </p:cNvSpPr>
          <p:nvPr/>
        </p:nvSpPr>
        <p:spPr bwMode="auto">
          <a:xfrm>
            <a:off x="91019" y="2966868"/>
            <a:ext cx="2758861"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sz="1600" dirty="0" smtClean="0">
                <a:solidFill>
                  <a:schemeClr val="tx2"/>
                </a:solidFill>
              </a:rPr>
              <a:t>PDAC</a:t>
            </a:r>
          </a:p>
          <a:p>
            <a:pPr marL="228600" indent="-228600" defTabSz="892175" eaLnBrk="0" hangingPunct="0">
              <a:spcAft>
                <a:spcPct val="30000"/>
              </a:spcAft>
              <a:buFont typeface="Arial" pitchFamily="34" charset="0"/>
              <a:buChar char="•"/>
            </a:pPr>
            <a:r>
              <a:rPr lang="en-GB" altLang="zh-CN" sz="1600" dirty="0" smtClean="0">
                <a:solidFill>
                  <a:schemeClr val="tx2"/>
                </a:solidFill>
                <a:ea typeface="SimSun" pitchFamily="2" charset="-122"/>
              </a:rPr>
              <a:t>No prior checkpoint inhibitors</a:t>
            </a:r>
          </a:p>
          <a:p>
            <a:pPr marL="228600" indent="-228600" defTabSz="892175" eaLnBrk="0" hangingPunct="0">
              <a:spcAft>
                <a:spcPct val="30000"/>
              </a:spcAft>
              <a:buFont typeface="Arial" pitchFamily="34" charset="0"/>
              <a:buChar char="•"/>
            </a:pPr>
            <a:r>
              <a:rPr lang="en-GB" altLang="zh-CN" sz="1600" dirty="0" smtClean="0">
                <a:solidFill>
                  <a:schemeClr val="tx2"/>
                </a:solidFill>
                <a:ea typeface="SimSun" pitchFamily="2" charset="-122"/>
              </a:rPr>
              <a:t>ECOG PS 0/1</a:t>
            </a:r>
          </a:p>
          <a:p>
            <a:pPr defTabSz="892175" eaLnBrk="0" hangingPunct="0">
              <a:spcAft>
                <a:spcPct val="30000"/>
              </a:spcAft>
            </a:pPr>
            <a:r>
              <a:rPr lang="en-GB" altLang="zh-CN" sz="1600" dirty="0" smtClean="0">
                <a:solidFill>
                  <a:schemeClr val="tx2"/>
                </a:solidFill>
                <a:ea typeface="SimSun" pitchFamily="2" charset="-122"/>
              </a:rPr>
              <a:t>(n=279)</a:t>
            </a:r>
            <a:endParaRPr lang="en-GB" altLang="zh-CN" sz="1600" dirty="0">
              <a:solidFill>
                <a:schemeClr val="tx2"/>
              </a:solidFill>
              <a:ea typeface="SimSun" pitchFamily="2" charset="-122"/>
            </a:endParaRPr>
          </a:p>
        </p:txBody>
      </p:sp>
      <p:sp>
        <p:nvSpPr>
          <p:cNvPr id="14" name="AutoShape 8"/>
          <p:cNvSpPr>
            <a:spLocks noChangeArrowheads="1"/>
          </p:cNvSpPr>
          <p:nvPr/>
        </p:nvSpPr>
        <p:spPr bwMode="auto">
          <a:xfrm>
            <a:off x="6865929" y="2606197"/>
            <a:ext cx="2156150" cy="109058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sz="1400" dirty="0">
                <a:solidFill>
                  <a:schemeClr val="tx2"/>
                </a:solidFill>
              </a:rPr>
              <a:t>≥</a:t>
            </a:r>
            <a:r>
              <a:rPr lang="en-GB" sz="1400" dirty="0" smtClean="0">
                <a:solidFill>
                  <a:schemeClr val="tx2"/>
                </a:solidFill>
              </a:rPr>
              <a:t>3L</a:t>
            </a:r>
            <a:r>
              <a:rPr lang="en-GB" altLang="zh-CN" sz="1400" dirty="0" smtClean="0">
                <a:solidFill>
                  <a:srgbClr val="FFFFFF"/>
                </a:solidFill>
                <a:ea typeface="SimSun" pitchFamily="2" charset="-122"/>
              </a:rPr>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AM0010 20 </a:t>
            </a:r>
            <a:r>
              <a:rPr lang="el-GR" altLang="zh-CN" sz="1400" dirty="0" smtClean="0">
                <a:solidFill>
                  <a:srgbClr val="FFFFFF"/>
                </a:solidFill>
                <a:latin typeface="Arial"/>
                <a:ea typeface="SimSun" pitchFamily="2" charset="-122"/>
                <a:cs typeface="Arial"/>
              </a:rPr>
              <a:t>μ</a:t>
            </a:r>
            <a:r>
              <a:rPr lang="en-GB" altLang="zh-CN" sz="1400" dirty="0" smtClean="0">
                <a:solidFill>
                  <a:srgbClr val="FFFFFF"/>
                </a:solidFill>
                <a:ea typeface="SimSun" pitchFamily="2" charset="-122"/>
              </a:rPr>
              <a:t>g/kg SQ </a:t>
            </a:r>
            <a:r>
              <a:rPr lang="en-GB" altLang="zh-CN" sz="1400" dirty="0" err="1" smtClean="0">
                <a:solidFill>
                  <a:srgbClr val="FFFFFF"/>
                </a:solidFill>
                <a:ea typeface="SimSun" pitchFamily="2" charset="-122"/>
              </a:rPr>
              <a:t>qd</a:t>
            </a:r>
            <a:r>
              <a:rPr lang="en-GB" altLang="zh-CN" sz="1400" dirty="0" smtClean="0">
                <a:solidFill>
                  <a:srgbClr val="FFFFFF"/>
                </a:solidFill>
                <a:ea typeface="SimSun" pitchFamily="2" charset="-122"/>
              </a:rPr>
              <a:t> monotherapy</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(n=22)</a:t>
            </a:r>
            <a:endParaRPr lang="en-GB" altLang="zh-CN" sz="1400" dirty="0">
              <a:solidFill>
                <a:srgbClr val="FFFFFF"/>
              </a:solidFill>
              <a:ea typeface="SimSun" pitchFamily="2" charset="-122"/>
            </a:endParaRPr>
          </a:p>
        </p:txBody>
      </p:sp>
      <p:sp>
        <p:nvSpPr>
          <p:cNvPr id="20" name="AutoShape 12"/>
          <p:cNvSpPr>
            <a:spLocks noChangeArrowheads="1"/>
          </p:cNvSpPr>
          <p:nvPr/>
        </p:nvSpPr>
        <p:spPr bwMode="auto">
          <a:xfrm>
            <a:off x="6865620" y="4099607"/>
            <a:ext cx="2154879" cy="109058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sz="1400" dirty="0"/>
              <a:t>≥2L*</a:t>
            </a:r>
            <a:endParaRPr lang="en-US" sz="1400" dirty="0"/>
          </a:p>
          <a:p>
            <a:pPr algn="ctr" defTabSz="892175" eaLnBrk="0" hangingPunct="0"/>
            <a:r>
              <a:rPr lang="en-GB" altLang="zh-CN" sz="1400" dirty="0" smtClean="0">
                <a:solidFill>
                  <a:srgbClr val="4D4D4D"/>
                </a:solidFill>
                <a:ea typeface="SimSun" pitchFamily="2" charset="-122"/>
              </a:rPr>
              <a:t>AM0010 </a:t>
            </a:r>
            <a:r>
              <a:rPr lang="en-GB" sz="1400" dirty="0" smtClean="0"/>
              <a:t>5 </a:t>
            </a:r>
            <a:r>
              <a:rPr lang="el-GR" sz="1400" dirty="0" smtClean="0">
                <a:latin typeface="Arial"/>
                <a:cs typeface="Arial"/>
              </a:rPr>
              <a:t>μ</a:t>
            </a:r>
            <a:r>
              <a:rPr lang="en-GB" sz="1400" dirty="0" smtClean="0"/>
              <a:t>g/kg SQ </a:t>
            </a:r>
            <a:r>
              <a:rPr lang="en-GB" sz="1400" dirty="0" err="1" smtClean="0"/>
              <a:t>qd</a:t>
            </a:r>
            <a:r>
              <a:rPr lang="en-GB" altLang="zh-CN" sz="1400" dirty="0" smtClean="0">
                <a:solidFill>
                  <a:srgbClr val="4D4D4D"/>
                </a:solidFill>
                <a:ea typeface="SimSun" pitchFamily="2" charset="-122"/>
              </a:rPr>
              <a:t> </a:t>
            </a:r>
          </a:p>
          <a:p>
            <a:pPr algn="ctr" defTabSz="892175" eaLnBrk="0" hangingPunct="0"/>
            <a:r>
              <a:rPr lang="en-GB" altLang="zh-CN" sz="1400" dirty="0" smtClean="0">
                <a:solidFill>
                  <a:srgbClr val="4D4D4D"/>
                </a:solidFill>
                <a:ea typeface="SimSun" pitchFamily="2" charset="-122"/>
              </a:rPr>
              <a:t>+ FOLFOX</a:t>
            </a:r>
            <a:endParaRPr lang="en-GB" altLang="zh-CN" sz="1400" dirty="0">
              <a:solidFill>
                <a:srgbClr val="4D4D4D"/>
              </a:solidFill>
              <a:ea typeface="SimSun" pitchFamily="2" charset="-122"/>
            </a:endParaRPr>
          </a:p>
          <a:p>
            <a:pPr algn="ctr" defTabSz="892175" eaLnBrk="0" hangingPunct="0"/>
            <a:r>
              <a:rPr lang="en-GB" altLang="zh-CN" sz="1400" dirty="0" smtClean="0">
                <a:solidFill>
                  <a:srgbClr val="4D4D4D"/>
                </a:solidFill>
                <a:ea typeface="SimSun" pitchFamily="2" charset="-122"/>
              </a:rPr>
              <a:t>(n=21)</a:t>
            </a:r>
            <a:endParaRPr lang="en-GB" altLang="zh-CN" sz="1400" dirty="0">
              <a:solidFill>
                <a:srgbClr val="4D4D4D"/>
              </a:solidFill>
              <a:ea typeface="SimSun" pitchFamily="2" charset="-122"/>
            </a:endParaRPr>
          </a:p>
        </p:txBody>
      </p:sp>
      <p:sp>
        <p:nvSpPr>
          <p:cNvPr id="16" name="AutoShape 8"/>
          <p:cNvSpPr>
            <a:spLocks noChangeArrowheads="1"/>
          </p:cNvSpPr>
          <p:nvPr/>
        </p:nvSpPr>
        <p:spPr bwMode="auto">
          <a:xfrm>
            <a:off x="4645997" y="2630790"/>
            <a:ext cx="1937683" cy="1041395"/>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Dose expansion for monotherapy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10 indications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(n=111)</a:t>
            </a:r>
            <a:endParaRPr lang="en-GB" altLang="zh-CN" sz="1400" dirty="0">
              <a:solidFill>
                <a:srgbClr val="FFFFFF"/>
              </a:solidFill>
              <a:ea typeface="SimSun" pitchFamily="2" charset="-122"/>
            </a:endParaRPr>
          </a:p>
        </p:txBody>
      </p:sp>
      <p:sp>
        <p:nvSpPr>
          <p:cNvPr id="17" name="AutoShape 12"/>
          <p:cNvSpPr>
            <a:spLocks noChangeArrowheads="1"/>
          </p:cNvSpPr>
          <p:nvPr/>
        </p:nvSpPr>
        <p:spPr bwMode="auto">
          <a:xfrm>
            <a:off x="4647296" y="4126309"/>
            <a:ext cx="1936541" cy="103717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Dose escalation for combined therapy </a:t>
            </a:r>
            <a:br>
              <a:rPr lang="en-GB" altLang="zh-CN" sz="1400" dirty="0" smtClean="0">
                <a:solidFill>
                  <a:srgbClr val="4D4D4D"/>
                </a:solidFill>
                <a:ea typeface="SimSun" pitchFamily="2" charset="-122"/>
              </a:rPr>
            </a:br>
            <a:r>
              <a:rPr lang="en-GB" altLang="zh-CN" sz="1400" dirty="0" smtClean="0">
                <a:solidFill>
                  <a:srgbClr val="4D4D4D"/>
                </a:solidFill>
                <a:ea typeface="SimSun" pitchFamily="2" charset="-122"/>
              </a:rPr>
              <a:t>7 chemotherapy </a:t>
            </a:r>
            <a:r>
              <a:rPr lang="en-GB" altLang="zh-CN" sz="1400" dirty="0" err="1" smtClean="0">
                <a:solidFill>
                  <a:srgbClr val="4D4D4D"/>
                </a:solidFill>
                <a:ea typeface="SimSun" pitchFamily="2" charset="-122"/>
              </a:rPr>
              <a:t>SoC</a:t>
            </a:r>
            <a:endParaRPr lang="en-GB" altLang="zh-CN" sz="1400" dirty="0">
              <a:solidFill>
                <a:srgbClr val="4D4D4D"/>
              </a:solidFill>
              <a:ea typeface="SimSun" pitchFamily="2" charset="-122"/>
            </a:endParaRPr>
          </a:p>
          <a:p>
            <a:pPr algn="ctr" defTabSz="892175" eaLnBrk="0" hangingPunct="0"/>
            <a:r>
              <a:rPr lang="en-GB" altLang="zh-CN" sz="1400" dirty="0" smtClean="0">
                <a:solidFill>
                  <a:srgbClr val="4D4D4D"/>
                </a:solidFill>
                <a:ea typeface="SimSun" pitchFamily="2" charset="-122"/>
              </a:rPr>
              <a:t>(n=65)</a:t>
            </a:r>
            <a:endParaRPr lang="en-GB" altLang="zh-CN" sz="1400" dirty="0">
              <a:solidFill>
                <a:srgbClr val="4D4D4D"/>
              </a:solidFill>
              <a:ea typeface="SimSun" pitchFamily="2" charset="-122"/>
            </a:endParaRPr>
          </a:p>
        </p:txBody>
      </p:sp>
      <p:sp>
        <p:nvSpPr>
          <p:cNvPr id="21" name="AutoShape 8"/>
          <p:cNvSpPr>
            <a:spLocks noChangeArrowheads="1"/>
          </p:cNvSpPr>
          <p:nvPr/>
        </p:nvSpPr>
        <p:spPr bwMode="auto">
          <a:xfrm>
            <a:off x="2926586" y="3463808"/>
            <a:ext cx="1246971" cy="86868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Dose escalation for monotherapy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(n=33)</a:t>
            </a:r>
            <a:endParaRPr lang="en-GB" altLang="zh-CN" sz="1400" dirty="0">
              <a:solidFill>
                <a:srgbClr val="FFFFFF"/>
              </a:solidFill>
              <a:ea typeface="SimSun" pitchFamily="2" charset="-122"/>
            </a:endParaRPr>
          </a:p>
        </p:txBody>
      </p:sp>
      <p:cxnSp>
        <p:nvCxnSpPr>
          <p:cNvPr id="22" name="AutoShape 15"/>
          <p:cNvCxnSpPr>
            <a:cxnSpLocks noChangeShapeType="1"/>
            <a:stCxn id="21" idx="3"/>
            <a:endCxn id="16" idx="1"/>
          </p:cNvCxnSpPr>
          <p:nvPr/>
        </p:nvCxnSpPr>
        <p:spPr bwMode="auto">
          <a:xfrm flipV="1">
            <a:off x="4173557" y="3151488"/>
            <a:ext cx="472440" cy="746660"/>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23" name="AutoShape 19"/>
          <p:cNvCxnSpPr>
            <a:cxnSpLocks noChangeShapeType="1"/>
            <a:stCxn id="8" idx="3"/>
            <a:endCxn id="21" idx="1"/>
          </p:cNvCxnSpPr>
          <p:nvPr/>
        </p:nvCxnSpPr>
        <p:spPr bwMode="auto">
          <a:xfrm flipV="1">
            <a:off x="2849880" y="3898148"/>
            <a:ext cx="76706" cy="1"/>
          </a:xfrm>
          <a:prstGeom prst="straightConnector1">
            <a:avLst/>
          </a:prstGeom>
          <a:noFill/>
          <a:ln w="57150">
            <a:solidFill>
              <a:schemeClr val="bg2">
                <a:lumMod val="60000"/>
                <a:lumOff val="40000"/>
              </a:schemeClr>
            </a:solidFill>
            <a:round/>
            <a:headEnd type="none" w="med" len="med"/>
            <a:tailEnd type="none" w="med" len="med"/>
          </a:ln>
        </p:spPr>
      </p:cxnSp>
      <p:cxnSp>
        <p:nvCxnSpPr>
          <p:cNvPr id="24" name="AutoShape 16"/>
          <p:cNvCxnSpPr>
            <a:cxnSpLocks noChangeShapeType="1"/>
            <a:stCxn id="21" idx="3"/>
            <a:endCxn id="17" idx="1"/>
          </p:cNvCxnSpPr>
          <p:nvPr/>
        </p:nvCxnSpPr>
        <p:spPr bwMode="auto">
          <a:xfrm>
            <a:off x="4173557" y="3898148"/>
            <a:ext cx="473739" cy="746750"/>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26" name="AutoShape 19"/>
          <p:cNvCxnSpPr>
            <a:cxnSpLocks noChangeShapeType="1"/>
            <a:stCxn id="16" idx="3"/>
            <a:endCxn id="14" idx="1"/>
          </p:cNvCxnSpPr>
          <p:nvPr/>
        </p:nvCxnSpPr>
        <p:spPr bwMode="auto">
          <a:xfrm>
            <a:off x="6583680" y="3151488"/>
            <a:ext cx="282249"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32" name="AutoShape 19"/>
          <p:cNvCxnSpPr>
            <a:cxnSpLocks noChangeShapeType="1"/>
            <a:stCxn id="17" idx="3"/>
            <a:endCxn id="20" idx="1"/>
          </p:cNvCxnSpPr>
          <p:nvPr/>
        </p:nvCxnSpPr>
        <p:spPr bwMode="auto">
          <a:xfrm>
            <a:off x="6583837" y="4644898"/>
            <a:ext cx="281783" cy="1"/>
          </a:xfrm>
          <a:prstGeom prst="straightConnector1">
            <a:avLst/>
          </a:prstGeom>
          <a:noFill/>
          <a:ln w="57150">
            <a:solidFill>
              <a:schemeClr val="bg2">
                <a:lumMod val="60000"/>
                <a:lumOff val="40000"/>
              </a:schemeClr>
            </a:solidFill>
            <a:round/>
            <a:headEnd type="none" w="med" len="med"/>
            <a:tailEnd type="triangle" w="med" len="med"/>
          </a:ln>
        </p:spPr>
      </p:cxnSp>
    </p:spTree>
    <p:extLst>
      <p:ext uri="{BB962C8B-B14F-4D97-AF65-F5344CB8AC3E}">
        <p14:creationId xmlns:p14="http://schemas.microsoft.com/office/powerpoint/2010/main" xmlns="" val="2065203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4" name="Rectangle 3"/>
          <p:cNvSpPr txBox="1">
            <a:spLocks noChangeArrowheads="1"/>
          </p:cNvSpPr>
          <p:nvPr/>
        </p:nvSpPr>
        <p:spPr>
          <a:xfrm>
            <a:off x="27266" y="1140247"/>
            <a:ext cx="9072065" cy="5452278"/>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200"/>
              </a:lnSpc>
              <a:spcAft>
                <a:spcPts val="0"/>
              </a:spcAft>
              <a:buClr>
                <a:srgbClr val="043882"/>
              </a:buClr>
              <a:buFontTx/>
              <a:buNone/>
              <a:tabLst>
                <a:tab pos="806450" algn="l"/>
              </a:tabLst>
            </a:pPr>
            <a:r>
              <a:rPr lang="en-GB" sz="1000" dirty="0" smtClean="0">
                <a:solidFill>
                  <a:srgbClr val="000000"/>
                </a:solidFill>
              </a:rPr>
              <a:t>1L	first-line</a:t>
            </a:r>
          </a:p>
          <a:p>
            <a:pPr marL="0" indent="0">
              <a:lnSpc>
                <a:spcPts val="1200"/>
              </a:lnSpc>
              <a:spcAft>
                <a:spcPts val="0"/>
              </a:spcAft>
              <a:buClr>
                <a:srgbClr val="043882"/>
              </a:buClr>
              <a:buFontTx/>
              <a:buNone/>
              <a:tabLst>
                <a:tab pos="806450" algn="l"/>
              </a:tabLst>
            </a:pPr>
            <a:r>
              <a:rPr lang="en-GB" sz="1000" dirty="0" smtClean="0">
                <a:solidFill>
                  <a:srgbClr val="000000"/>
                </a:solidFill>
              </a:rPr>
              <a:t>2L	second-line</a:t>
            </a:r>
          </a:p>
          <a:p>
            <a:pPr marL="0" indent="0">
              <a:lnSpc>
                <a:spcPts val="1200"/>
              </a:lnSpc>
              <a:spcAft>
                <a:spcPts val="0"/>
              </a:spcAft>
              <a:buClr>
                <a:srgbClr val="043882"/>
              </a:buClr>
              <a:buFontTx/>
              <a:buNone/>
              <a:tabLst>
                <a:tab pos="806450" algn="l"/>
              </a:tabLst>
            </a:pPr>
            <a:r>
              <a:rPr lang="en-GB" sz="1000" dirty="0" smtClean="0">
                <a:solidFill>
                  <a:srgbClr val="000000"/>
                </a:solidFill>
              </a:rPr>
              <a:t>3L	third-line</a:t>
            </a:r>
          </a:p>
          <a:p>
            <a:pPr marL="0" indent="0">
              <a:lnSpc>
                <a:spcPts val="1200"/>
              </a:lnSpc>
              <a:spcAft>
                <a:spcPts val="0"/>
              </a:spcAft>
              <a:buClr>
                <a:srgbClr val="043882"/>
              </a:buClr>
              <a:buFontTx/>
              <a:buNone/>
              <a:tabLst>
                <a:tab pos="806450" algn="l"/>
              </a:tabLst>
            </a:pPr>
            <a:r>
              <a:rPr lang="en-GB" sz="1000" dirty="0" smtClean="0">
                <a:solidFill>
                  <a:srgbClr val="000000"/>
                </a:solidFill>
              </a:rPr>
              <a:t>7L	seventh-line</a:t>
            </a:r>
          </a:p>
          <a:p>
            <a:pPr marL="0" indent="0">
              <a:lnSpc>
                <a:spcPts val="1200"/>
              </a:lnSpc>
              <a:spcAft>
                <a:spcPts val="0"/>
              </a:spcAft>
              <a:buClr>
                <a:srgbClr val="043882"/>
              </a:buClr>
              <a:buFontTx/>
              <a:buNone/>
              <a:tabLst>
                <a:tab pos="806450" algn="l"/>
              </a:tabLst>
            </a:pPr>
            <a:r>
              <a:rPr lang="en-GB" sz="1000" dirty="0" smtClean="0">
                <a:solidFill>
                  <a:srgbClr val="000000"/>
                </a:solidFill>
              </a:rPr>
              <a:t>5FU	5-fluorouracil</a:t>
            </a:r>
          </a:p>
          <a:p>
            <a:pPr marL="0" indent="0">
              <a:lnSpc>
                <a:spcPts val="1200"/>
              </a:lnSpc>
              <a:spcAft>
                <a:spcPts val="0"/>
              </a:spcAft>
              <a:buClr>
                <a:srgbClr val="043882"/>
              </a:buClr>
              <a:buFontTx/>
              <a:buNone/>
              <a:tabLst>
                <a:tab pos="806450" algn="l"/>
              </a:tabLst>
            </a:pPr>
            <a:r>
              <a:rPr lang="en-GB" sz="1000" dirty="0" smtClean="0">
                <a:solidFill>
                  <a:srgbClr val="000000"/>
                </a:solidFill>
              </a:rPr>
              <a:t>AE	adverse event</a:t>
            </a:r>
          </a:p>
          <a:p>
            <a:pPr marL="0" indent="0">
              <a:lnSpc>
                <a:spcPts val="1200"/>
              </a:lnSpc>
              <a:spcAft>
                <a:spcPts val="0"/>
              </a:spcAft>
              <a:buClr>
                <a:srgbClr val="043882"/>
              </a:buClr>
              <a:buFontTx/>
              <a:buNone/>
              <a:tabLst>
                <a:tab pos="806450" algn="l"/>
              </a:tabLst>
            </a:pPr>
            <a:r>
              <a:rPr lang="en-GB" sz="1000" dirty="0" smtClean="0">
                <a:solidFill>
                  <a:srgbClr val="000000"/>
                </a:solidFill>
              </a:rPr>
              <a:t>AG	nab-paclitaxel + gemcitabine</a:t>
            </a:r>
          </a:p>
          <a:p>
            <a:pPr marL="0" indent="0">
              <a:lnSpc>
                <a:spcPts val="1200"/>
              </a:lnSpc>
              <a:spcAft>
                <a:spcPts val="0"/>
              </a:spcAft>
              <a:buClr>
                <a:srgbClr val="043882"/>
              </a:buClr>
              <a:buFontTx/>
              <a:buNone/>
              <a:tabLst>
                <a:tab pos="806450" algn="l"/>
              </a:tabLst>
            </a:pPr>
            <a:r>
              <a:rPr lang="en-GB" sz="1000" dirty="0" smtClean="0">
                <a:solidFill>
                  <a:srgbClr val="000000"/>
                </a:solidFill>
              </a:rPr>
              <a:t>ALT	alanine aminotransferase</a:t>
            </a:r>
          </a:p>
          <a:p>
            <a:pPr marL="0" indent="0">
              <a:lnSpc>
                <a:spcPts val="1200"/>
              </a:lnSpc>
              <a:spcAft>
                <a:spcPts val="0"/>
              </a:spcAft>
              <a:buClr>
                <a:srgbClr val="043882"/>
              </a:buClr>
              <a:buFontTx/>
              <a:buNone/>
              <a:tabLst>
                <a:tab pos="806450" algn="l"/>
              </a:tabLst>
            </a:pPr>
            <a:r>
              <a:rPr lang="en-GB" sz="1000" dirty="0" smtClean="0">
                <a:solidFill>
                  <a:srgbClr val="000000"/>
                </a:solidFill>
              </a:rPr>
              <a:t>ANOVA	analysis of variance</a:t>
            </a:r>
          </a:p>
          <a:p>
            <a:pPr marL="0" indent="0">
              <a:lnSpc>
                <a:spcPts val="1200"/>
              </a:lnSpc>
              <a:spcAft>
                <a:spcPts val="0"/>
              </a:spcAft>
              <a:buClr>
                <a:srgbClr val="043882"/>
              </a:buClr>
              <a:buFontTx/>
              <a:buNone/>
              <a:tabLst>
                <a:tab pos="806450" algn="l"/>
              </a:tabLst>
            </a:pPr>
            <a:r>
              <a:rPr lang="en-GB" sz="1000" dirty="0" smtClean="0">
                <a:solidFill>
                  <a:srgbClr val="000000"/>
                </a:solidFill>
              </a:rPr>
              <a:t>AST	aspartate aminotransferase</a:t>
            </a:r>
          </a:p>
          <a:p>
            <a:pPr marL="0" indent="0">
              <a:lnSpc>
                <a:spcPts val="1200"/>
              </a:lnSpc>
              <a:spcAft>
                <a:spcPts val="0"/>
              </a:spcAft>
              <a:buClr>
                <a:srgbClr val="043882"/>
              </a:buClr>
              <a:buFontTx/>
              <a:buNone/>
              <a:tabLst>
                <a:tab pos="806450" algn="l"/>
              </a:tabLst>
            </a:pPr>
            <a:r>
              <a:rPr lang="en-GB" sz="1000" dirty="0" smtClean="0">
                <a:solidFill>
                  <a:srgbClr val="000000"/>
                </a:solidFill>
              </a:rPr>
              <a:t>BEV	bevacizumab</a:t>
            </a:r>
          </a:p>
          <a:p>
            <a:pPr marL="0" indent="0">
              <a:lnSpc>
                <a:spcPts val="1200"/>
              </a:lnSpc>
              <a:spcAft>
                <a:spcPts val="0"/>
              </a:spcAft>
              <a:buClr>
                <a:srgbClr val="043882"/>
              </a:buClr>
              <a:buFontTx/>
              <a:buNone/>
              <a:tabLst>
                <a:tab pos="806450" algn="l"/>
              </a:tabLst>
            </a:pPr>
            <a:r>
              <a:rPr lang="en-GB" sz="1000" dirty="0" smtClean="0">
                <a:solidFill>
                  <a:srgbClr val="000000"/>
                </a:solidFill>
              </a:rPr>
              <a:t>BOR	best overall response</a:t>
            </a:r>
          </a:p>
          <a:p>
            <a:pPr marL="0" indent="0">
              <a:lnSpc>
                <a:spcPts val="1200"/>
              </a:lnSpc>
              <a:spcAft>
                <a:spcPts val="0"/>
              </a:spcAft>
              <a:buClr>
                <a:srgbClr val="043882"/>
              </a:buClr>
              <a:buFontTx/>
              <a:buNone/>
              <a:tabLst>
                <a:tab pos="806450" algn="l"/>
              </a:tabLst>
            </a:pPr>
            <a:r>
              <a:rPr lang="en-GB" sz="1000" dirty="0" smtClean="0">
                <a:solidFill>
                  <a:srgbClr val="000000"/>
                </a:solidFill>
              </a:rPr>
              <a:t>CAPOX	capecitabine + oxaliplatin</a:t>
            </a:r>
          </a:p>
          <a:p>
            <a:pPr marL="0" indent="0">
              <a:lnSpc>
                <a:spcPts val="1200"/>
              </a:lnSpc>
              <a:spcAft>
                <a:spcPts val="0"/>
              </a:spcAft>
              <a:buClr>
                <a:srgbClr val="043882"/>
              </a:buClr>
              <a:buFontTx/>
              <a:buNone/>
              <a:tabLst>
                <a:tab pos="806450" algn="l"/>
              </a:tabLst>
            </a:pPr>
            <a:r>
              <a:rPr lang="en-GB" sz="1000" dirty="0" smtClean="0">
                <a:solidFill>
                  <a:srgbClr val="000000"/>
                </a:solidFill>
              </a:rPr>
              <a:t>CI	confidence interval</a:t>
            </a:r>
          </a:p>
          <a:p>
            <a:pPr marL="0" indent="0">
              <a:lnSpc>
                <a:spcPts val="1200"/>
              </a:lnSpc>
              <a:spcAft>
                <a:spcPts val="0"/>
              </a:spcAft>
              <a:buClr>
                <a:srgbClr val="043882"/>
              </a:buClr>
              <a:buFontTx/>
              <a:buNone/>
              <a:tabLst>
                <a:tab pos="806450" algn="l"/>
              </a:tabLst>
            </a:pPr>
            <a:r>
              <a:rPr lang="en-GB" sz="1000" dirty="0" smtClean="0">
                <a:solidFill>
                  <a:srgbClr val="000000"/>
                </a:solidFill>
              </a:rPr>
              <a:t>CK	creatinine kinase</a:t>
            </a:r>
          </a:p>
          <a:p>
            <a:pPr marL="0" indent="0">
              <a:lnSpc>
                <a:spcPts val="1200"/>
              </a:lnSpc>
              <a:spcAft>
                <a:spcPts val="0"/>
              </a:spcAft>
              <a:buClr>
                <a:srgbClr val="043882"/>
              </a:buClr>
              <a:buFontTx/>
              <a:buNone/>
              <a:tabLst>
                <a:tab pos="806450" algn="l"/>
              </a:tabLst>
            </a:pPr>
            <a:r>
              <a:rPr lang="en-GB" sz="1000" dirty="0" smtClean="0">
                <a:solidFill>
                  <a:srgbClr val="000000"/>
                </a:solidFill>
              </a:rPr>
              <a:t>CR	complete response</a:t>
            </a:r>
          </a:p>
          <a:p>
            <a:pPr marL="0" indent="0">
              <a:lnSpc>
                <a:spcPts val="1200"/>
              </a:lnSpc>
              <a:spcAft>
                <a:spcPts val="0"/>
              </a:spcAft>
              <a:buClr>
                <a:srgbClr val="043882"/>
              </a:buClr>
              <a:buFontTx/>
              <a:buNone/>
              <a:tabLst>
                <a:tab pos="806450" algn="l"/>
              </a:tabLst>
            </a:pPr>
            <a:r>
              <a:rPr lang="en-GB" sz="1000" dirty="0" smtClean="0">
                <a:solidFill>
                  <a:srgbClr val="000000"/>
                </a:solidFill>
              </a:rPr>
              <a:t>CRC	colorectal cancer</a:t>
            </a:r>
          </a:p>
          <a:p>
            <a:pPr marL="0" indent="0">
              <a:lnSpc>
                <a:spcPts val="1200"/>
              </a:lnSpc>
              <a:spcAft>
                <a:spcPts val="0"/>
              </a:spcAft>
              <a:buClr>
                <a:srgbClr val="043882"/>
              </a:buClr>
              <a:buFontTx/>
              <a:buNone/>
              <a:tabLst>
                <a:tab pos="806450" algn="l"/>
              </a:tabLst>
            </a:pPr>
            <a:r>
              <a:rPr lang="en-GB" sz="1000" dirty="0" smtClean="0">
                <a:solidFill>
                  <a:srgbClr val="000000"/>
                </a:solidFill>
              </a:rPr>
              <a:t>CT	chemotherapy</a:t>
            </a:r>
          </a:p>
          <a:p>
            <a:pPr marL="0" indent="0">
              <a:lnSpc>
                <a:spcPts val="1200"/>
              </a:lnSpc>
              <a:spcAft>
                <a:spcPts val="0"/>
              </a:spcAft>
              <a:buClr>
                <a:srgbClr val="043882"/>
              </a:buClr>
              <a:buFontTx/>
              <a:buNone/>
              <a:tabLst>
                <a:tab pos="806450" algn="l"/>
              </a:tabLst>
            </a:pPr>
            <a:r>
              <a:rPr lang="en-GB" sz="1000" dirty="0" err="1">
                <a:solidFill>
                  <a:srgbClr val="000000"/>
                </a:solidFill>
              </a:rPr>
              <a:t>ctDNA</a:t>
            </a:r>
            <a:r>
              <a:rPr lang="en-GB" sz="1000" dirty="0">
                <a:solidFill>
                  <a:srgbClr val="000000"/>
                </a:solidFill>
              </a:rPr>
              <a:t>	circulating DNA</a:t>
            </a:r>
          </a:p>
          <a:p>
            <a:pPr marL="0" indent="0">
              <a:lnSpc>
                <a:spcPts val="1200"/>
              </a:lnSpc>
              <a:spcAft>
                <a:spcPts val="0"/>
              </a:spcAft>
              <a:buClr>
                <a:srgbClr val="043882"/>
              </a:buClr>
              <a:buFontTx/>
              <a:buNone/>
              <a:tabLst>
                <a:tab pos="806450" algn="l"/>
              </a:tabLst>
            </a:pPr>
            <a:r>
              <a:rPr lang="en-GB" sz="1000" dirty="0" smtClean="0">
                <a:solidFill>
                  <a:srgbClr val="000000"/>
                </a:solidFill>
              </a:rPr>
              <a:t>D	day</a:t>
            </a:r>
          </a:p>
          <a:p>
            <a:pPr marL="0" indent="0">
              <a:lnSpc>
                <a:spcPts val="1200"/>
              </a:lnSpc>
              <a:spcAft>
                <a:spcPts val="0"/>
              </a:spcAft>
              <a:buClr>
                <a:srgbClr val="043882"/>
              </a:buClr>
              <a:buFontTx/>
              <a:buNone/>
              <a:tabLst>
                <a:tab pos="806450" algn="l"/>
              </a:tabLst>
            </a:pPr>
            <a:r>
              <a:rPr lang="en-GB" sz="1000" dirty="0" smtClean="0">
                <a:solidFill>
                  <a:srgbClr val="000000"/>
                </a:solidFill>
              </a:rPr>
              <a:t>DCR	disease control rate</a:t>
            </a:r>
          </a:p>
          <a:p>
            <a:pPr marL="0" indent="0">
              <a:lnSpc>
                <a:spcPts val="1200"/>
              </a:lnSpc>
              <a:spcAft>
                <a:spcPts val="0"/>
              </a:spcAft>
              <a:buClr>
                <a:srgbClr val="043882"/>
              </a:buClr>
              <a:buFontTx/>
              <a:buNone/>
              <a:tabLst>
                <a:tab pos="806450" algn="l"/>
              </a:tabLst>
            </a:pPr>
            <a:r>
              <a:rPr lang="en-GB" sz="1000" dirty="0" err="1">
                <a:solidFill>
                  <a:srgbClr val="000000"/>
                </a:solidFill>
              </a:rPr>
              <a:t>ddPCR</a:t>
            </a:r>
            <a:r>
              <a:rPr lang="en-GB" sz="1000" dirty="0">
                <a:solidFill>
                  <a:srgbClr val="000000"/>
                </a:solidFill>
              </a:rPr>
              <a:t>	droplet digital polymerase chain 	</a:t>
            </a:r>
            <a:r>
              <a:rPr lang="en-GB" sz="1000" dirty="0" smtClean="0">
                <a:solidFill>
                  <a:srgbClr val="000000"/>
                </a:solidFill>
              </a:rPr>
              <a:t>reaction</a:t>
            </a:r>
          </a:p>
          <a:p>
            <a:pPr marL="0" indent="0">
              <a:lnSpc>
                <a:spcPts val="1200"/>
              </a:lnSpc>
              <a:spcAft>
                <a:spcPts val="0"/>
              </a:spcAft>
              <a:buClr>
                <a:srgbClr val="043882"/>
              </a:buClr>
              <a:buFontTx/>
              <a:buNone/>
              <a:tabLst>
                <a:tab pos="806450" algn="l"/>
              </a:tabLst>
            </a:pPr>
            <a:r>
              <a:rPr lang="en-GB" sz="1000" dirty="0" smtClean="0">
                <a:solidFill>
                  <a:srgbClr val="000000"/>
                </a:solidFill>
              </a:rPr>
              <a:t>DFS	disease-free survival</a:t>
            </a:r>
          </a:p>
          <a:p>
            <a:pPr marL="0" indent="0">
              <a:lnSpc>
                <a:spcPts val="1200"/>
              </a:lnSpc>
              <a:spcAft>
                <a:spcPts val="0"/>
              </a:spcAft>
              <a:buClr>
                <a:srgbClr val="043882"/>
              </a:buClr>
              <a:buFontTx/>
              <a:buNone/>
              <a:tabLst>
                <a:tab pos="806450" algn="l"/>
              </a:tabLst>
            </a:pPr>
            <a:r>
              <a:rPr lang="en-GB" sz="1000" dirty="0" smtClean="0">
                <a:solidFill>
                  <a:srgbClr val="000000"/>
                </a:solidFill>
              </a:rPr>
              <a:t>DICOM	digital imaging and communications </a:t>
            </a:r>
            <a:br>
              <a:rPr lang="en-GB" sz="1000" dirty="0" smtClean="0">
                <a:solidFill>
                  <a:srgbClr val="000000"/>
                </a:solidFill>
              </a:rPr>
            </a:br>
            <a:r>
              <a:rPr lang="en-GB" sz="1000" dirty="0" smtClean="0">
                <a:solidFill>
                  <a:srgbClr val="000000"/>
                </a:solidFill>
              </a:rPr>
              <a:t>	in medicine</a:t>
            </a:r>
          </a:p>
          <a:p>
            <a:pPr marL="0" indent="0">
              <a:lnSpc>
                <a:spcPts val="1200"/>
              </a:lnSpc>
              <a:spcAft>
                <a:spcPts val="0"/>
              </a:spcAft>
              <a:buClr>
                <a:srgbClr val="043882"/>
              </a:buClr>
              <a:buFontTx/>
              <a:buNone/>
              <a:tabLst>
                <a:tab pos="806450" algn="l"/>
              </a:tabLst>
            </a:pPr>
            <a:r>
              <a:rPr lang="en-GB" sz="1000" dirty="0" smtClean="0">
                <a:solidFill>
                  <a:srgbClr val="000000"/>
                </a:solidFill>
              </a:rPr>
              <a:t>DLT	dose-limiting toxicity</a:t>
            </a:r>
          </a:p>
          <a:p>
            <a:pPr marL="0" indent="0">
              <a:lnSpc>
                <a:spcPts val="1200"/>
              </a:lnSpc>
              <a:spcAft>
                <a:spcPts val="0"/>
              </a:spcAft>
              <a:buClr>
                <a:srgbClr val="043882"/>
              </a:buClr>
              <a:buFontTx/>
              <a:buNone/>
              <a:tabLst>
                <a:tab pos="806450" algn="l"/>
              </a:tabLst>
            </a:pPr>
            <a:r>
              <a:rPr lang="en-GB" sz="1000" dirty="0" smtClean="0">
                <a:solidFill>
                  <a:srgbClr val="000000"/>
                </a:solidFill>
              </a:rPr>
              <a:t>(</a:t>
            </a:r>
            <a:r>
              <a:rPr lang="en-GB" sz="1000" dirty="0" err="1" smtClean="0">
                <a:solidFill>
                  <a:srgbClr val="000000"/>
                </a:solidFill>
              </a:rPr>
              <a:t>mDoR</a:t>
            </a:r>
            <a:r>
              <a:rPr lang="en-GB" sz="1000" dirty="0" smtClean="0">
                <a:solidFill>
                  <a:srgbClr val="000000"/>
                </a:solidFill>
              </a:rPr>
              <a:t>	(median) duration of response</a:t>
            </a:r>
          </a:p>
          <a:p>
            <a:pPr marL="0" indent="0">
              <a:lnSpc>
                <a:spcPts val="1200"/>
              </a:lnSpc>
              <a:spcAft>
                <a:spcPts val="0"/>
              </a:spcAft>
              <a:buClr>
                <a:srgbClr val="043882"/>
              </a:buClr>
              <a:buFontTx/>
              <a:buNone/>
              <a:tabLst>
                <a:tab pos="806450" algn="l"/>
              </a:tabLst>
            </a:pPr>
            <a:r>
              <a:rPr lang="en-GB" sz="1000" dirty="0" smtClean="0">
                <a:solidFill>
                  <a:srgbClr val="000000"/>
                </a:solidFill>
              </a:rPr>
              <a:t>ECD	extracellular domain</a:t>
            </a:r>
          </a:p>
          <a:p>
            <a:pPr marL="0" indent="0">
              <a:lnSpc>
                <a:spcPts val="1200"/>
              </a:lnSpc>
              <a:spcAft>
                <a:spcPts val="0"/>
              </a:spcAft>
              <a:buClr>
                <a:srgbClr val="043882"/>
              </a:buClr>
              <a:buNone/>
              <a:tabLst>
                <a:tab pos="806450" algn="l"/>
              </a:tabLst>
            </a:pPr>
            <a:r>
              <a:rPr lang="en-GB" sz="1000" dirty="0">
                <a:solidFill>
                  <a:srgbClr val="000000"/>
                </a:solidFill>
              </a:rPr>
              <a:t>ECF	</a:t>
            </a:r>
            <a:r>
              <a:rPr lang="en-GB" sz="1000" dirty="0" smtClean="0">
                <a:solidFill>
                  <a:srgbClr val="000000"/>
                </a:solidFill>
              </a:rPr>
              <a:t>epirubicin + </a:t>
            </a:r>
            <a:r>
              <a:rPr lang="en-GB" sz="1000" dirty="0">
                <a:solidFill>
                  <a:srgbClr val="000000"/>
                </a:solidFill>
              </a:rPr>
              <a:t>cisplatin + </a:t>
            </a:r>
            <a:r>
              <a:rPr lang="en-GB" sz="1000" dirty="0" smtClean="0">
                <a:solidFill>
                  <a:srgbClr val="000000"/>
                </a:solidFill>
              </a:rPr>
              <a:t>5-fluorouracil</a:t>
            </a:r>
          </a:p>
          <a:p>
            <a:pPr marL="0" indent="0">
              <a:lnSpc>
                <a:spcPts val="1200"/>
              </a:lnSpc>
              <a:spcAft>
                <a:spcPts val="0"/>
              </a:spcAft>
              <a:buClr>
                <a:srgbClr val="043882"/>
              </a:buClr>
              <a:buNone/>
              <a:tabLst>
                <a:tab pos="806450" algn="l"/>
              </a:tabLst>
            </a:pPr>
            <a:r>
              <a:rPr lang="en-GB" sz="1000" dirty="0" smtClean="0">
                <a:solidFill>
                  <a:srgbClr val="000000"/>
                </a:solidFill>
              </a:rPr>
              <a:t>ECX	</a:t>
            </a:r>
            <a:r>
              <a:rPr lang="en-GB" sz="1000" dirty="0" err="1" smtClean="0">
                <a:solidFill>
                  <a:srgbClr val="000000"/>
                </a:solidFill>
              </a:rPr>
              <a:t>epirubicin</a:t>
            </a:r>
            <a:r>
              <a:rPr lang="en-GB" sz="1000" dirty="0" smtClean="0">
                <a:solidFill>
                  <a:srgbClr val="000000"/>
                </a:solidFill>
              </a:rPr>
              <a:t> </a:t>
            </a:r>
            <a:r>
              <a:rPr lang="en-GB" sz="1000" dirty="0">
                <a:solidFill>
                  <a:srgbClr val="000000"/>
                </a:solidFill>
              </a:rPr>
              <a:t>+ </a:t>
            </a:r>
            <a:r>
              <a:rPr lang="en-GB" sz="1000" dirty="0" err="1">
                <a:solidFill>
                  <a:srgbClr val="000000"/>
                </a:solidFill>
              </a:rPr>
              <a:t>cisplatin</a:t>
            </a:r>
            <a:r>
              <a:rPr lang="en-GB" sz="1000" dirty="0">
                <a:solidFill>
                  <a:srgbClr val="000000"/>
                </a:solidFill>
              </a:rPr>
              <a:t> + </a:t>
            </a:r>
            <a:r>
              <a:rPr lang="en-GB" sz="1000" dirty="0" err="1">
                <a:solidFill>
                  <a:srgbClr val="000000"/>
                </a:solidFill>
              </a:rPr>
              <a:t>capecitabine</a:t>
            </a:r>
            <a:endParaRPr lang="en-GB" sz="1000" dirty="0" smtClean="0">
              <a:solidFill>
                <a:srgbClr val="000000"/>
              </a:solidFill>
            </a:endParaRPr>
          </a:p>
          <a:p>
            <a:pPr marL="0" indent="0">
              <a:lnSpc>
                <a:spcPts val="1200"/>
              </a:lnSpc>
              <a:spcAft>
                <a:spcPts val="0"/>
              </a:spcAft>
              <a:buClr>
                <a:srgbClr val="043882"/>
              </a:buClr>
              <a:buFontTx/>
              <a:buNone/>
              <a:tabLst>
                <a:tab pos="806450" algn="l"/>
              </a:tabLst>
            </a:pPr>
            <a:r>
              <a:rPr lang="en-GB" sz="1000" dirty="0" smtClean="0">
                <a:solidFill>
                  <a:srgbClr val="000000"/>
                </a:solidFill>
              </a:rPr>
              <a:t>ECOG	Eastern Cooperative Oncology Group</a:t>
            </a:r>
          </a:p>
          <a:p>
            <a:pPr marL="0" indent="0">
              <a:lnSpc>
                <a:spcPts val="1200"/>
              </a:lnSpc>
              <a:spcAft>
                <a:spcPts val="0"/>
              </a:spcAft>
              <a:buClr>
                <a:srgbClr val="043882"/>
              </a:buClr>
              <a:buFontTx/>
              <a:buNone/>
              <a:tabLst>
                <a:tab pos="806450" algn="l"/>
              </a:tabLst>
            </a:pPr>
            <a:r>
              <a:rPr lang="en-GB" sz="1000" dirty="0" smtClean="0">
                <a:solidFill>
                  <a:srgbClr val="000000"/>
                </a:solidFill>
              </a:rPr>
              <a:t>EGFR	epidermal growth factor receptor</a:t>
            </a:r>
          </a:p>
          <a:p>
            <a:pPr marL="0" indent="0">
              <a:lnSpc>
                <a:spcPts val="1200"/>
              </a:lnSpc>
              <a:spcAft>
                <a:spcPts val="0"/>
              </a:spcAft>
              <a:buClr>
                <a:srgbClr val="043882"/>
              </a:buClr>
              <a:buFontTx/>
              <a:buNone/>
              <a:tabLst>
                <a:tab pos="806450" algn="l"/>
              </a:tabLst>
            </a:pPr>
            <a:r>
              <a:rPr lang="en-GB" sz="1000" dirty="0">
                <a:solidFill>
                  <a:srgbClr val="000000"/>
                </a:solidFill>
              </a:rPr>
              <a:t>FAS	full analysis set</a:t>
            </a:r>
          </a:p>
          <a:p>
            <a:pPr marL="0" indent="0">
              <a:lnSpc>
                <a:spcPts val="1200"/>
              </a:lnSpc>
              <a:spcAft>
                <a:spcPts val="0"/>
              </a:spcAft>
              <a:buClr>
                <a:srgbClr val="043882"/>
              </a:buClr>
              <a:buFontTx/>
              <a:buNone/>
              <a:tabLst>
                <a:tab pos="806450" algn="l"/>
              </a:tabLst>
            </a:pPr>
            <a:r>
              <a:rPr lang="en-GB" sz="1000" dirty="0" smtClean="0">
                <a:solidFill>
                  <a:srgbClr val="000000"/>
                </a:solidFill>
              </a:rPr>
              <a:t>FGF(R)	fibroblast growth factor (receptor)</a:t>
            </a:r>
          </a:p>
          <a:p>
            <a:pPr marL="0" indent="0">
              <a:lnSpc>
                <a:spcPts val="1200"/>
              </a:lnSpc>
              <a:spcAft>
                <a:spcPts val="0"/>
              </a:spcAft>
              <a:buClr>
                <a:srgbClr val="043882"/>
              </a:buClr>
              <a:buFontTx/>
              <a:buNone/>
              <a:tabLst>
                <a:tab pos="806450" algn="l"/>
              </a:tabLst>
            </a:pPr>
            <a:r>
              <a:rPr lang="en-GB" sz="1000" dirty="0" smtClean="0">
                <a:solidFill>
                  <a:srgbClr val="000000"/>
                </a:solidFill>
              </a:rPr>
              <a:t>FISH	fluorescence in situ hybridisation</a:t>
            </a:r>
          </a:p>
          <a:p>
            <a:pPr marL="92075" indent="0">
              <a:lnSpc>
                <a:spcPts val="1200"/>
              </a:lnSpc>
              <a:spcAft>
                <a:spcPts val="0"/>
              </a:spcAft>
              <a:buClr>
                <a:srgbClr val="043882"/>
              </a:buClr>
              <a:buNone/>
              <a:tabLst>
                <a:tab pos="806450" algn="l"/>
              </a:tabLst>
            </a:pPr>
            <a:r>
              <a:rPr lang="en-GB" sz="1000" spc="-10" dirty="0">
                <a:solidFill>
                  <a:srgbClr val="000000"/>
                </a:solidFill>
              </a:rPr>
              <a:t>FLOT	</a:t>
            </a:r>
            <a:r>
              <a:rPr lang="en-GB" sz="1000" spc="-10" dirty="0" err="1" smtClean="0">
                <a:solidFill>
                  <a:srgbClr val="000000"/>
                </a:solidFill>
              </a:rPr>
              <a:t>docetaxel</a:t>
            </a:r>
            <a:r>
              <a:rPr lang="en-GB" sz="1000" spc="-10" dirty="0" smtClean="0">
                <a:solidFill>
                  <a:srgbClr val="000000"/>
                </a:solidFill>
              </a:rPr>
              <a:t> + </a:t>
            </a:r>
            <a:r>
              <a:rPr lang="en-GB" sz="1000" spc="-10" dirty="0" err="1">
                <a:solidFill>
                  <a:srgbClr val="000000"/>
                </a:solidFill>
              </a:rPr>
              <a:t>oxaliplatin</a:t>
            </a:r>
            <a:r>
              <a:rPr lang="en-GB" sz="1000" spc="-10" dirty="0">
                <a:solidFill>
                  <a:srgbClr val="000000"/>
                </a:solidFill>
              </a:rPr>
              <a:t> </a:t>
            </a:r>
            <a:r>
              <a:rPr lang="en-GB" sz="1000" spc="-10" dirty="0" smtClean="0">
                <a:solidFill>
                  <a:srgbClr val="000000"/>
                </a:solidFill>
              </a:rPr>
              <a:t>+ </a:t>
            </a:r>
            <a:r>
              <a:rPr lang="en-GB" sz="1000" spc="-10" dirty="0" err="1" smtClean="0">
                <a:solidFill>
                  <a:srgbClr val="000000"/>
                </a:solidFill>
              </a:rPr>
              <a:t>leucovorin</a:t>
            </a:r>
            <a:r>
              <a:rPr lang="en-GB" sz="1000" spc="-10" dirty="0" smtClean="0">
                <a:solidFill>
                  <a:srgbClr val="000000"/>
                </a:solidFill>
              </a:rPr>
              <a:t> + </a:t>
            </a:r>
            <a:r>
              <a:rPr lang="en-GB" sz="1000" spc="-10" dirty="0">
                <a:solidFill>
                  <a:srgbClr val="000000"/>
                </a:solidFill>
              </a:rPr>
              <a:t>	5-fluorouracil </a:t>
            </a:r>
          </a:p>
          <a:p>
            <a:pPr marL="92075" indent="0">
              <a:lnSpc>
                <a:spcPts val="1200"/>
              </a:lnSpc>
              <a:spcAft>
                <a:spcPts val="0"/>
              </a:spcAft>
              <a:buClr>
                <a:srgbClr val="043882"/>
              </a:buClr>
              <a:buFontTx/>
              <a:buNone/>
              <a:tabLst>
                <a:tab pos="806450" algn="l"/>
              </a:tabLst>
            </a:pPr>
            <a:r>
              <a:rPr lang="en-GB" sz="1000" spc="-10" dirty="0" smtClean="0">
                <a:solidFill>
                  <a:srgbClr val="000000"/>
                </a:solidFill>
              </a:rPr>
              <a:t>FOLFIRI	5-fluorouracil + irinotecan + </a:t>
            </a:r>
            <a:r>
              <a:rPr lang="en-GB" sz="1000" spc="-10" dirty="0" err="1" smtClean="0">
                <a:solidFill>
                  <a:srgbClr val="000000"/>
                </a:solidFill>
              </a:rPr>
              <a:t>folinic</a:t>
            </a:r>
            <a:r>
              <a:rPr lang="en-GB" sz="1000" spc="-10" dirty="0" smtClean="0">
                <a:solidFill>
                  <a:srgbClr val="000000"/>
                </a:solidFill>
              </a:rPr>
              <a:t> acid</a:t>
            </a:r>
          </a:p>
          <a:p>
            <a:pPr marL="87313" indent="0">
              <a:lnSpc>
                <a:spcPts val="1200"/>
              </a:lnSpc>
              <a:spcAft>
                <a:spcPts val="0"/>
              </a:spcAft>
              <a:buClr>
                <a:srgbClr val="043882"/>
              </a:buClr>
              <a:buFontTx/>
              <a:buNone/>
              <a:tabLst>
                <a:tab pos="806450" algn="l"/>
              </a:tabLst>
            </a:pPr>
            <a:r>
              <a:rPr lang="en-GB" sz="1000" spc="-10" dirty="0" smtClean="0">
                <a:solidFill>
                  <a:srgbClr val="000000"/>
                </a:solidFill>
              </a:rPr>
              <a:t>FOLFOX	5-fluorouracil </a:t>
            </a:r>
            <a:r>
              <a:rPr lang="en-GB" sz="1000" dirty="0" smtClean="0">
                <a:solidFill>
                  <a:srgbClr val="000000"/>
                </a:solidFill>
              </a:rPr>
              <a:t>+ oxaliplatin</a:t>
            </a:r>
          </a:p>
          <a:p>
            <a:pPr marL="87313" indent="0">
              <a:lnSpc>
                <a:spcPts val="1200"/>
              </a:lnSpc>
              <a:spcAft>
                <a:spcPts val="0"/>
              </a:spcAft>
              <a:buClr>
                <a:srgbClr val="043882"/>
              </a:buClr>
              <a:buFontTx/>
              <a:buNone/>
              <a:tabLst>
                <a:tab pos="806450" algn="l"/>
              </a:tabLst>
            </a:pPr>
            <a:r>
              <a:rPr lang="en-GB" sz="1000" dirty="0" smtClean="0">
                <a:solidFill>
                  <a:srgbClr val="000000"/>
                </a:solidFill>
              </a:rPr>
              <a:t>FP	fluoropyrimidine</a:t>
            </a:r>
          </a:p>
          <a:p>
            <a:pPr marL="87313" indent="0">
              <a:lnSpc>
                <a:spcPts val="1200"/>
              </a:lnSpc>
              <a:spcAft>
                <a:spcPts val="0"/>
              </a:spcAft>
              <a:buClr>
                <a:srgbClr val="043882"/>
              </a:buClr>
              <a:buFontTx/>
              <a:buNone/>
              <a:tabLst>
                <a:tab pos="806450" algn="l"/>
              </a:tabLst>
            </a:pPr>
            <a:r>
              <a:rPr lang="en-GB" sz="1000" dirty="0" smtClean="0">
                <a:solidFill>
                  <a:srgbClr val="000000"/>
                </a:solidFill>
              </a:rPr>
              <a:t>GEJ	gastro-oesophageal junction</a:t>
            </a:r>
          </a:p>
          <a:p>
            <a:pPr marL="92075" indent="0">
              <a:lnSpc>
                <a:spcPts val="1200"/>
              </a:lnSpc>
              <a:spcAft>
                <a:spcPts val="0"/>
              </a:spcAft>
              <a:buClr>
                <a:srgbClr val="043882"/>
              </a:buClr>
              <a:buFontTx/>
              <a:buNone/>
              <a:tabLst>
                <a:tab pos="806450" algn="l"/>
              </a:tabLst>
            </a:pPr>
            <a:r>
              <a:rPr lang="en-GB" sz="1000" dirty="0" smtClean="0">
                <a:solidFill>
                  <a:srgbClr val="000000"/>
                </a:solidFill>
              </a:rPr>
              <a:t>GGT	gamma-</a:t>
            </a:r>
            <a:r>
              <a:rPr lang="en-GB" sz="1000" dirty="0" err="1" smtClean="0">
                <a:solidFill>
                  <a:srgbClr val="000000"/>
                </a:solidFill>
              </a:rPr>
              <a:t>glutamyl</a:t>
            </a:r>
            <a:r>
              <a:rPr lang="en-GB" sz="1000" dirty="0" smtClean="0">
                <a:solidFill>
                  <a:srgbClr val="000000"/>
                </a:solidFill>
              </a:rPr>
              <a:t> </a:t>
            </a:r>
            <a:r>
              <a:rPr lang="en-GB" sz="1000" dirty="0" err="1" smtClean="0">
                <a:solidFill>
                  <a:srgbClr val="000000"/>
                </a:solidFill>
              </a:rPr>
              <a:t>transpeptidase</a:t>
            </a:r>
            <a:endParaRPr lang="en-GB" sz="1000" dirty="0" smtClean="0">
              <a:solidFill>
                <a:srgbClr val="000000"/>
              </a:solidFill>
            </a:endParaRPr>
          </a:p>
          <a:p>
            <a:pPr marL="92075" indent="0">
              <a:lnSpc>
                <a:spcPts val="1200"/>
              </a:lnSpc>
              <a:spcAft>
                <a:spcPts val="0"/>
              </a:spcAft>
              <a:buClr>
                <a:srgbClr val="043882"/>
              </a:buClr>
              <a:buFontTx/>
              <a:buNone/>
              <a:tabLst>
                <a:tab pos="806450" algn="l"/>
              </a:tabLst>
            </a:pPr>
            <a:r>
              <a:rPr lang="en-GB" sz="1000" dirty="0" smtClean="0">
                <a:solidFill>
                  <a:srgbClr val="000000"/>
                </a:solidFill>
              </a:rPr>
              <a:t>GI	gastrointestinal</a:t>
            </a:r>
          </a:p>
          <a:p>
            <a:pPr marL="92075" indent="0">
              <a:lnSpc>
                <a:spcPts val="1200"/>
              </a:lnSpc>
              <a:spcAft>
                <a:spcPts val="0"/>
              </a:spcAft>
              <a:buClr>
                <a:srgbClr val="043882"/>
              </a:buClr>
              <a:buFontTx/>
              <a:buNone/>
              <a:tabLst>
                <a:tab pos="806450" algn="l"/>
              </a:tabLst>
            </a:pPr>
            <a:r>
              <a:rPr lang="en-GB" sz="1000" dirty="0" smtClean="0">
                <a:solidFill>
                  <a:srgbClr val="000000"/>
                </a:solidFill>
              </a:rPr>
              <a:t>HA	</a:t>
            </a:r>
            <a:r>
              <a:rPr lang="en-GB" sz="1000" dirty="0" err="1" smtClean="0">
                <a:solidFill>
                  <a:srgbClr val="000000"/>
                </a:solidFill>
              </a:rPr>
              <a:t>hyaluronan</a:t>
            </a:r>
            <a:endParaRPr lang="en-GB" sz="1000" dirty="0" smtClean="0">
              <a:solidFill>
                <a:srgbClr val="000000"/>
              </a:solidFill>
            </a:endParaRPr>
          </a:p>
          <a:p>
            <a:pPr marL="92075" indent="0">
              <a:lnSpc>
                <a:spcPts val="1200"/>
              </a:lnSpc>
              <a:spcAft>
                <a:spcPts val="0"/>
              </a:spcAft>
              <a:buClr>
                <a:srgbClr val="043882"/>
              </a:buClr>
              <a:buFontTx/>
              <a:buNone/>
              <a:tabLst>
                <a:tab pos="806450" algn="l"/>
              </a:tabLst>
            </a:pPr>
            <a:r>
              <a:rPr lang="en-GB" sz="1000" dirty="0">
                <a:solidFill>
                  <a:srgbClr val="000000"/>
                </a:solidFill>
              </a:rPr>
              <a:t>HCC	</a:t>
            </a:r>
            <a:r>
              <a:rPr lang="en-GB" sz="1000" dirty="0" err="1">
                <a:solidFill>
                  <a:srgbClr val="000000"/>
                </a:solidFill>
              </a:rPr>
              <a:t>hepatocular</a:t>
            </a:r>
            <a:r>
              <a:rPr lang="en-GB" sz="1000" dirty="0">
                <a:solidFill>
                  <a:srgbClr val="000000"/>
                </a:solidFill>
              </a:rPr>
              <a:t> carcinoma</a:t>
            </a:r>
          </a:p>
          <a:p>
            <a:pPr marL="92075" indent="0">
              <a:lnSpc>
                <a:spcPts val="1200"/>
              </a:lnSpc>
              <a:spcAft>
                <a:spcPts val="0"/>
              </a:spcAft>
              <a:buClr>
                <a:srgbClr val="043882"/>
              </a:buClr>
              <a:buNone/>
              <a:tabLst>
                <a:tab pos="806450" algn="l"/>
              </a:tabLst>
            </a:pPr>
            <a:r>
              <a:rPr lang="en-GB" sz="1000" dirty="0">
                <a:solidFill>
                  <a:srgbClr val="000000"/>
                </a:solidFill>
              </a:rPr>
              <a:t>HER2	human epidermal growth factor </a:t>
            </a:r>
            <a:r>
              <a:rPr lang="en-GB" sz="1000" dirty="0" smtClean="0">
                <a:solidFill>
                  <a:srgbClr val="000000"/>
                </a:solidFill>
              </a:rPr>
              <a:t/>
            </a:r>
            <a:br>
              <a:rPr lang="en-GB" sz="1000" dirty="0" smtClean="0">
                <a:solidFill>
                  <a:srgbClr val="000000"/>
                </a:solidFill>
              </a:rPr>
            </a:br>
            <a:r>
              <a:rPr lang="en-GB" sz="1000" dirty="0" smtClean="0">
                <a:solidFill>
                  <a:srgbClr val="000000"/>
                </a:solidFill>
              </a:rPr>
              <a:t>	receptor </a:t>
            </a:r>
            <a:r>
              <a:rPr lang="en-GB" sz="1000" dirty="0">
                <a:solidFill>
                  <a:srgbClr val="000000"/>
                </a:solidFill>
              </a:rPr>
              <a:t>2</a:t>
            </a:r>
          </a:p>
          <a:p>
            <a:pPr marL="92075" indent="0">
              <a:lnSpc>
                <a:spcPts val="1200"/>
              </a:lnSpc>
              <a:spcAft>
                <a:spcPts val="0"/>
              </a:spcAft>
              <a:buClr>
                <a:srgbClr val="043882"/>
              </a:buClr>
              <a:buFontTx/>
              <a:buNone/>
              <a:tabLst>
                <a:tab pos="806450" algn="l"/>
              </a:tabLst>
            </a:pPr>
            <a:r>
              <a:rPr lang="en-GB" sz="1000" dirty="0" smtClean="0">
                <a:solidFill>
                  <a:srgbClr val="000000"/>
                </a:solidFill>
              </a:rPr>
              <a:t>HR	hazard ratio </a:t>
            </a:r>
          </a:p>
          <a:p>
            <a:pPr marL="92075" indent="0">
              <a:lnSpc>
                <a:spcPts val="1200"/>
              </a:lnSpc>
              <a:spcAft>
                <a:spcPts val="0"/>
              </a:spcAft>
              <a:buClr>
                <a:srgbClr val="043882"/>
              </a:buClr>
              <a:buFontTx/>
              <a:buNone/>
              <a:tabLst>
                <a:tab pos="806450" algn="l"/>
              </a:tabLst>
            </a:pPr>
            <a:r>
              <a:rPr lang="en-GB" sz="1000" dirty="0" smtClean="0">
                <a:solidFill>
                  <a:srgbClr val="000000"/>
                </a:solidFill>
              </a:rPr>
              <a:t>IHC	immunohistochemistry</a:t>
            </a:r>
          </a:p>
          <a:p>
            <a:pPr marL="92075" indent="0">
              <a:lnSpc>
                <a:spcPts val="1200"/>
              </a:lnSpc>
              <a:spcAft>
                <a:spcPts val="0"/>
              </a:spcAft>
              <a:buClr>
                <a:srgbClr val="043882"/>
              </a:buClr>
              <a:buFontTx/>
              <a:buNone/>
              <a:tabLst>
                <a:tab pos="806450" algn="l"/>
              </a:tabLst>
            </a:pPr>
            <a:r>
              <a:rPr lang="en-GB" sz="1000" dirty="0" smtClean="0">
                <a:solidFill>
                  <a:srgbClr val="000000"/>
                </a:solidFill>
              </a:rPr>
              <a:t>IRCC</a:t>
            </a:r>
            <a:r>
              <a:rPr lang="en-GB" sz="1000" dirty="0">
                <a:solidFill>
                  <a:srgbClr val="000000"/>
                </a:solidFill>
              </a:rPr>
              <a:t>	Institute for Cancer Research and 	Treatment</a:t>
            </a:r>
          </a:p>
          <a:p>
            <a:pPr marL="92075" indent="0">
              <a:lnSpc>
                <a:spcPts val="1200"/>
              </a:lnSpc>
              <a:spcAft>
                <a:spcPts val="0"/>
              </a:spcAft>
              <a:buClr>
                <a:srgbClr val="043882"/>
              </a:buClr>
              <a:buFontTx/>
              <a:buNone/>
              <a:tabLst>
                <a:tab pos="806450" algn="l"/>
              </a:tabLst>
            </a:pPr>
            <a:r>
              <a:rPr lang="en-GB" sz="1000" dirty="0" smtClean="0">
                <a:solidFill>
                  <a:srgbClr val="000000"/>
                </a:solidFill>
              </a:rPr>
              <a:t>IRI	irinotecan</a:t>
            </a:r>
          </a:p>
          <a:p>
            <a:pPr marL="92075" indent="0">
              <a:lnSpc>
                <a:spcPts val="1200"/>
              </a:lnSpc>
              <a:spcAft>
                <a:spcPts val="0"/>
              </a:spcAft>
              <a:buClr>
                <a:srgbClr val="043882"/>
              </a:buClr>
              <a:buFontTx/>
              <a:buNone/>
              <a:tabLst>
                <a:tab pos="806450" algn="l"/>
              </a:tabLst>
            </a:pPr>
            <a:r>
              <a:rPr lang="en-GB" sz="1000" dirty="0" smtClean="0">
                <a:solidFill>
                  <a:srgbClr val="000000"/>
                </a:solidFill>
              </a:rPr>
              <a:t>ITT	intent-to-treat</a:t>
            </a:r>
          </a:p>
          <a:p>
            <a:pPr marL="92075" indent="0">
              <a:lnSpc>
                <a:spcPts val="1200"/>
              </a:lnSpc>
              <a:spcAft>
                <a:spcPts val="0"/>
              </a:spcAft>
              <a:buClr>
                <a:srgbClr val="043882"/>
              </a:buClr>
              <a:buFontTx/>
              <a:buNone/>
              <a:tabLst>
                <a:tab pos="806450" algn="l"/>
              </a:tabLst>
            </a:pPr>
            <a:r>
              <a:rPr lang="en-GB" sz="1000" dirty="0" smtClean="0">
                <a:solidFill>
                  <a:srgbClr val="000000"/>
                </a:solidFill>
              </a:rPr>
              <a:t>IV	intravenous</a:t>
            </a:r>
          </a:p>
          <a:p>
            <a:pPr marL="92075" indent="0">
              <a:lnSpc>
                <a:spcPts val="1200"/>
              </a:lnSpc>
              <a:spcAft>
                <a:spcPts val="0"/>
              </a:spcAft>
              <a:buClr>
                <a:srgbClr val="043882"/>
              </a:buClr>
              <a:buFontTx/>
              <a:buNone/>
              <a:tabLst>
                <a:tab pos="806450" algn="l"/>
              </a:tabLst>
            </a:pPr>
            <a:r>
              <a:rPr lang="en-GB" sz="1000" dirty="0" smtClean="0">
                <a:solidFill>
                  <a:srgbClr val="000000"/>
                </a:solidFill>
              </a:rPr>
              <a:t>KPS	</a:t>
            </a:r>
            <a:r>
              <a:rPr lang="en-GB" sz="1000" dirty="0" err="1" smtClean="0">
                <a:solidFill>
                  <a:srgbClr val="000000"/>
                </a:solidFill>
              </a:rPr>
              <a:t>Karonofsky</a:t>
            </a:r>
            <a:r>
              <a:rPr lang="en-GB" sz="1000" dirty="0" smtClean="0">
                <a:solidFill>
                  <a:srgbClr val="000000"/>
                </a:solidFill>
              </a:rPr>
              <a:t> performance status</a:t>
            </a:r>
          </a:p>
          <a:p>
            <a:pPr marL="92075" indent="0">
              <a:lnSpc>
                <a:spcPts val="1200"/>
              </a:lnSpc>
              <a:spcAft>
                <a:spcPts val="0"/>
              </a:spcAft>
              <a:buClr>
                <a:srgbClr val="043882"/>
              </a:buClr>
              <a:buFontTx/>
              <a:buNone/>
              <a:tabLst>
                <a:tab pos="806450" algn="l"/>
              </a:tabLst>
            </a:pPr>
            <a:r>
              <a:rPr lang="en-GB" sz="1000" dirty="0" err="1" smtClean="0">
                <a:solidFill>
                  <a:srgbClr val="000000"/>
                </a:solidFill>
              </a:rPr>
              <a:t>mCRC</a:t>
            </a:r>
            <a:r>
              <a:rPr lang="en-GB" sz="1000" dirty="0" smtClean="0">
                <a:solidFill>
                  <a:srgbClr val="000000"/>
                </a:solidFill>
              </a:rPr>
              <a:t>	metastatic colorectal cancer </a:t>
            </a:r>
          </a:p>
          <a:p>
            <a:pPr marL="92075" indent="0">
              <a:lnSpc>
                <a:spcPts val="1200"/>
              </a:lnSpc>
              <a:spcAft>
                <a:spcPts val="0"/>
              </a:spcAft>
              <a:buClr>
                <a:srgbClr val="043882"/>
              </a:buClr>
              <a:buFontTx/>
              <a:buNone/>
              <a:tabLst>
                <a:tab pos="806450" algn="l"/>
              </a:tabLst>
            </a:pPr>
            <a:r>
              <a:rPr lang="en-GB" sz="1000" dirty="0" smtClean="0">
                <a:solidFill>
                  <a:srgbClr val="000000"/>
                </a:solidFill>
              </a:rPr>
              <a:t>MMR	mismatch repair</a:t>
            </a:r>
          </a:p>
          <a:p>
            <a:pPr marL="92075" indent="0">
              <a:lnSpc>
                <a:spcPts val="1200"/>
              </a:lnSpc>
              <a:spcAft>
                <a:spcPts val="0"/>
              </a:spcAft>
              <a:buClr>
                <a:srgbClr val="043882"/>
              </a:buClr>
              <a:buFontTx/>
              <a:buNone/>
              <a:tabLst>
                <a:tab pos="806450" algn="l"/>
              </a:tabLst>
            </a:pPr>
            <a:r>
              <a:rPr lang="en-GB" sz="1000" dirty="0" smtClean="0">
                <a:solidFill>
                  <a:srgbClr val="000000"/>
                </a:solidFill>
              </a:rPr>
              <a:t>MSI	microsatellite instability</a:t>
            </a:r>
          </a:p>
          <a:p>
            <a:pPr marL="92075" indent="0">
              <a:lnSpc>
                <a:spcPts val="1200"/>
              </a:lnSpc>
              <a:spcAft>
                <a:spcPts val="0"/>
              </a:spcAft>
              <a:buClr>
                <a:srgbClr val="043882"/>
              </a:buClr>
              <a:buFontTx/>
              <a:buNone/>
              <a:tabLst>
                <a:tab pos="806450" algn="l"/>
              </a:tabLst>
            </a:pPr>
            <a:r>
              <a:rPr lang="en-GB" sz="1000" dirty="0" smtClean="0">
                <a:solidFill>
                  <a:srgbClr val="000000"/>
                </a:solidFill>
              </a:rPr>
              <a:t>MTD	maximum tolerated dose</a:t>
            </a:r>
          </a:p>
          <a:p>
            <a:pPr marL="92075" indent="0">
              <a:lnSpc>
                <a:spcPts val="1200"/>
              </a:lnSpc>
              <a:spcAft>
                <a:spcPts val="0"/>
              </a:spcAft>
              <a:buClr>
                <a:srgbClr val="043882"/>
              </a:buClr>
              <a:buFontTx/>
              <a:buNone/>
              <a:tabLst>
                <a:tab pos="806450" algn="l"/>
              </a:tabLst>
            </a:pPr>
            <a:r>
              <a:rPr lang="en-GB" sz="1000" dirty="0" smtClean="0">
                <a:solidFill>
                  <a:srgbClr val="000000"/>
                </a:solidFill>
              </a:rPr>
              <a:t>MUT	mutant</a:t>
            </a:r>
          </a:p>
          <a:p>
            <a:pPr marL="92075" indent="0">
              <a:lnSpc>
                <a:spcPts val="1200"/>
              </a:lnSpc>
              <a:spcAft>
                <a:spcPts val="0"/>
              </a:spcAft>
              <a:buClr>
                <a:srgbClr val="043882"/>
              </a:buClr>
              <a:buFontTx/>
              <a:buNone/>
              <a:tabLst>
                <a:tab pos="806450" algn="l"/>
              </a:tabLst>
            </a:pPr>
            <a:r>
              <a:rPr lang="en-GB" sz="1000" dirty="0" smtClean="0">
                <a:solidFill>
                  <a:srgbClr val="000000"/>
                </a:solidFill>
              </a:rPr>
              <a:t>NA	not available</a:t>
            </a:r>
          </a:p>
          <a:p>
            <a:pPr marL="92075" indent="0">
              <a:lnSpc>
                <a:spcPts val="1200"/>
              </a:lnSpc>
              <a:spcAft>
                <a:spcPts val="0"/>
              </a:spcAft>
              <a:buClr>
                <a:srgbClr val="043882"/>
              </a:buClr>
              <a:buFontTx/>
              <a:buNone/>
              <a:tabLst>
                <a:tab pos="806450" algn="l"/>
              </a:tabLst>
            </a:pPr>
            <a:r>
              <a:rPr lang="en-GB" sz="1000" dirty="0" smtClean="0">
                <a:solidFill>
                  <a:srgbClr val="000000"/>
                </a:solidFill>
              </a:rPr>
              <a:t>NE	not evaluable</a:t>
            </a:r>
          </a:p>
          <a:p>
            <a:pPr marL="92075" indent="0">
              <a:lnSpc>
                <a:spcPts val="1200"/>
              </a:lnSpc>
              <a:spcAft>
                <a:spcPts val="0"/>
              </a:spcAft>
              <a:buClr>
                <a:srgbClr val="043882"/>
              </a:buClr>
              <a:buFontTx/>
              <a:buNone/>
              <a:tabLst>
                <a:tab pos="806450" algn="l"/>
              </a:tabLst>
            </a:pPr>
            <a:r>
              <a:rPr lang="en-GB" sz="1000" dirty="0" smtClean="0">
                <a:solidFill>
                  <a:srgbClr val="000000"/>
                </a:solidFill>
              </a:rPr>
              <a:t>NGS	next generation sequencing</a:t>
            </a:r>
          </a:p>
          <a:p>
            <a:pPr marL="92075" indent="0">
              <a:lnSpc>
                <a:spcPts val="1200"/>
              </a:lnSpc>
              <a:spcAft>
                <a:spcPts val="0"/>
              </a:spcAft>
              <a:buClr>
                <a:srgbClr val="043882"/>
              </a:buClr>
              <a:buNone/>
              <a:tabLst>
                <a:tab pos="806450" algn="l"/>
              </a:tabLst>
            </a:pPr>
            <a:r>
              <a:rPr lang="en-GB" sz="1000" dirty="0">
                <a:solidFill>
                  <a:srgbClr val="000000"/>
                </a:solidFill>
              </a:rPr>
              <a:t>NR	not reached</a:t>
            </a:r>
          </a:p>
          <a:p>
            <a:pPr marL="92075" indent="0">
              <a:lnSpc>
                <a:spcPts val="1200"/>
              </a:lnSpc>
              <a:spcAft>
                <a:spcPts val="0"/>
              </a:spcAft>
              <a:buClr>
                <a:srgbClr val="043882"/>
              </a:buClr>
              <a:buFontTx/>
              <a:buNone/>
              <a:tabLst>
                <a:tab pos="806450" algn="l"/>
              </a:tabLst>
            </a:pPr>
            <a:r>
              <a:rPr lang="en-GB" sz="1000" dirty="0" smtClean="0">
                <a:solidFill>
                  <a:srgbClr val="000000"/>
                </a:solidFill>
              </a:rPr>
              <a:t>NS	non-significant </a:t>
            </a:r>
          </a:p>
          <a:p>
            <a:pPr marL="92075" indent="0">
              <a:lnSpc>
                <a:spcPts val="1200"/>
              </a:lnSpc>
              <a:spcAft>
                <a:spcPts val="0"/>
              </a:spcAft>
              <a:buClr>
                <a:srgbClr val="043882"/>
              </a:buClr>
              <a:buFontTx/>
              <a:buNone/>
              <a:tabLst>
                <a:tab pos="806450" algn="l"/>
              </a:tabLst>
            </a:pPr>
            <a:r>
              <a:rPr lang="en-GB" sz="1000" dirty="0" smtClean="0">
                <a:solidFill>
                  <a:srgbClr val="000000"/>
                </a:solidFill>
              </a:rPr>
              <a:t>OG	</a:t>
            </a:r>
            <a:r>
              <a:rPr lang="en-GB" sz="1000" dirty="0" err="1" smtClean="0">
                <a:solidFill>
                  <a:srgbClr val="000000"/>
                </a:solidFill>
              </a:rPr>
              <a:t>oesophagogastric</a:t>
            </a:r>
            <a:r>
              <a:rPr lang="en-GB" sz="1000" dirty="0" smtClean="0">
                <a:solidFill>
                  <a:srgbClr val="000000"/>
                </a:solidFill>
              </a:rPr>
              <a:t> </a:t>
            </a:r>
          </a:p>
          <a:p>
            <a:pPr marL="92075" indent="0">
              <a:lnSpc>
                <a:spcPts val="1200"/>
              </a:lnSpc>
              <a:spcAft>
                <a:spcPts val="0"/>
              </a:spcAft>
              <a:buClr>
                <a:srgbClr val="043882"/>
              </a:buClr>
              <a:buFontTx/>
              <a:buNone/>
              <a:tabLst>
                <a:tab pos="806450" algn="l"/>
              </a:tabLst>
            </a:pPr>
            <a:r>
              <a:rPr lang="en-GB" sz="1000" dirty="0" smtClean="0">
                <a:solidFill>
                  <a:srgbClr val="000000"/>
                </a:solidFill>
              </a:rPr>
              <a:t>OR	odds ratio</a:t>
            </a:r>
          </a:p>
          <a:p>
            <a:pPr marL="92075" indent="0">
              <a:lnSpc>
                <a:spcPts val="1200"/>
              </a:lnSpc>
              <a:spcAft>
                <a:spcPts val="0"/>
              </a:spcAft>
              <a:buClr>
                <a:srgbClr val="043882"/>
              </a:buClr>
              <a:buFontTx/>
              <a:buNone/>
              <a:tabLst>
                <a:tab pos="806450" algn="l"/>
              </a:tabLst>
            </a:pPr>
            <a:r>
              <a:rPr lang="en-GB" sz="1000" dirty="0" smtClean="0">
                <a:solidFill>
                  <a:srgbClr val="000000"/>
                </a:solidFill>
              </a:rPr>
              <a:t>ORR	overall/objective response rate</a:t>
            </a:r>
          </a:p>
          <a:p>
            <a:pPr marL="92075" indent="0">
              <a:lnSpc>
                <a:spcPts val="1200"/>
              </a:lnSpc>
              <a:spcAft>
                <a:spcPts val="0"/>
              </a:spcAft>
              <a:buClr>
                <a:srgbClr val="043882"/>
              </a:buClr>
              <a:buFontTx/>
              <a:buNone/>
              <a:tabLst>
                <a:tab pos="806450" algn="l"/>
              </a:tabLst>
            </a:pPr>
            <a:r>
              <a:rPr lang="en-GB" sz="1000" dirty="0" smtClean="0">
                <a:solidFill>
                  <a:srgbClr val="000000"/>
                </a:solidFill>
              </a:rPr>
              <a:t>(m)OS	(median) overall survival </a:t>
            </a:r>
          </a:p>
          <a:p>
            <a:pPr marL="92075" indent="0">
              <a:lnSpc>
                <a:spcPts val="1200"/>
              </a:lnSpc>
              <a:spcAft>
                <a:spcPts val="0"/>
              </a:spcAft>
              <a:buClr>
                <a:srgbClr val="043882"/>
              </a:buClr>
              <a:buFontTx/>
              <a:buNone/>
              <a:tabLst>
                <a:tab pos="806450" algn="l"/>
              </a:tabLst>
            </a:pPr>
            <a:r>
              <a:rPr lang="en-GB" sz="1000" dirty="0" smtClean="0">
                <a:solidFill>
                  <a:srgbClr val="000000"/>
                </a:solidFill>
              </a:rPr>
              <a:t>PAG	PEGPH20 + nab-paclitaxel + 	gemcitabine</a:t>
            </a:r>
          </a:p>
          <a:p>
            <a:pPr marL="92075" indent="0">
              <a:lnSpc>
                <a:spcPts val="1200"/>
              </a:lnSpc>
              <a:spcAft>
                <a:spcPts val="0"/>
              </a:spcAft>
              <a:buClr>
                <a:srgbClr val="043882"/>
              </a:buClr>
              <a:buFontTx/>
              <a:buNone/>
              <a:tabLst>
                <a:tab pos="806450" algn="l"/>
              </a:tabLst>
            </a:pPr>
            <a:r>
              <a:rPr lang="en-GB" sz="1000" dirty="0" smtClean="0">
                <a:solidFill>
                  <a:srgbClr val="000000"/>
                </a:solidFill>
              </a:rPr>
              <a:t>PD	progressive disease</a:t>
            </a:r>
          </a:p>
          <a:p>
            <a:pPr marL="92075" indent="0">
              <a:lnSpc>
                <a:spcPts val="1200"/>
              </a:lnSpc>
              <a:spcAft>
                <a:spcPts val="0"/>
              </a:spcAft>
              <a:buClr>
                <a:srgbClr val="043882"/>
              </a:buClr>
              <a:buFontTx/>
              <a:buNone/>
              <a:tabLst>
                <a:tab pos="806450" algn="l"/>
              </a:tabLst>
            </a:pPr>
            <a:r>
              <a:rPr lang="en-GB" sz="1000" dirty="0" smtClean="0">
                <a:solidFill>
                  <a:srgbClr val="000000"/>
                </a:solidFill>
              </a:rPr>
              <a:t>PDAC	pancreatic ductal adenocarcinoma</a:t>
            </a:r>
          </a:p>
          <a:p>
            <a:pPr marL="92075" indent="0">
              <a:lnSpc>
                <a:spcPts val="1200"/>
              </a:lnSpc>
              <a:spcAft>
                <a:spcPts val="0"/>
              </a:spcAft>
              <a:buClr>
                <a:srgbClr val="043882"/>
              </a:buClr>
              <a:buFontTx/>
              <a:buNone/>
              <a:tabLst>
                <a:tab pos="806450" algn="l"/>
              </a:tabLst>
            </a:pPr>
            <a:r>
              <a:rPr lang="en-GB" sz="1000" dirty="0" smtClean="0">
                <a:solidFill>
                  <a:srgbClr val="000000"/>
                </a:solidFill>
              </a:rPr>
              <a:t>PD-L1	programmed death-ligand 1</a:t>
            </a:r>
          </a:p>
          <a:p>
            <a:pPr marL="92075" indent="0">
              <a:lnSpc>
                <a:spcPts val="1200"/>
              </a:lnSpc>
              <a:spcAft>
                <a:spcPts val="0"/>
              </a:spcAft>
              <a:buClr>
                <a:srgbClr val="043882"/>
              </a:buClr>
              <a:buFontTx/>
              <a:buNone/>
              <a:tabLst>
                <a:tab pos="806450" algn="l"/>
              </a:tabLst>
            </a:pPr>
            <a:r>
              <a:rPr lang="en-GB" sz="1000" dirty="0">
                <a:solidFill>
                  <a:srgbClr val="000000"/>
                </a:solidFill>
              </a:rPr>
              <a:t>PEGPH20 	</a:t>
            </a:r>
            <a:r>
              <a:rPr lang="en-GB" sz="1000" dirty="0" err="1">
                <a:solidFill>
                  <a:srgbClr val="000000"/>
                </a:solidFill>
              </a:rPr>
              <a:t>pegylated</a:t>
            </a:r>
            <a:r>
              <a:rPr lang="en-GB" sz="1000" dirty="0">
                <a:solidFill>
                  <a:srgbClr val="000000"/>
                </a:solidFill>
              </a:rPr>
              <a:t> recombinant human 	</a:t>
            </a:r>
            <a:r>
              <a:rPr lang="en-GB" sz="1000" dirty="0" err="1">
                <a:solidFill>
                  <a:srgbClr val="000000"/>
                </a:solidFill>
              </a:rPr>
              <a:t>hyaluronidase</a:t>
            </a:r>
            <a:endParaRPr lang="en-GB" sz="1000" dirty="0">
              <a:solidFill>
                <a:srgbClr val="000000"/>
              </a:solidFill>
            </a:endParaRPr>
          </a:p>
          <a:p>
            <a:pPr marL="92075" indent="0">
              <a:lnSpc>
                <a:spcPts val="1200"/>
              </a:lnSpc>
              <a:spcAft>
                <a:spcPts val="0"/>
              </a:spcAft>
              <a:buClr>
                <a:srgbClr val="043882"/>
              </a:buClr>
              <a:buFontTx/>
              <a:buNone/>
              <a:tabLst>
                <a:tab pos="806450" algn="l"/>
              </a:tabLst>
            </a:pPr>
            <a:r>
              <a:rPr lang="en-GB" sz="1000" dirty="0" smtClean="0">
                <a:solidFill>
                  <a:srgbClr val="000000"/>
                </a:solidFill>
              </a:rPr>
              <a:t>(m)PFS	(median) progression-free survival </a:t>
            </a:r>
          </a:p>
          <a:p>
            <a:pPr marL="92075" indent="0">
              <a:lnSpc>
                <a:spcPts val="1200"/>
              </a:lnSpc>
              <a:spcAft>
                <a:spcPts val="0"/>
              </a:spcAft>
              <a:buClr>
                <a:srgbClr val="043882"/>
              </a:buClr>
              <a:buFontTx/>
              <a:buNone/>
              <a:tabLst>
                <a:tab pos="806450" algn="l"/>
              </a:tabLst>
            </a:pPr>
            <a:r>
              <a:rPr lang="en-GB" sz="1000" dirty="0" smtClean="0">
                <a:solidFill>
                  <a:srgbClr val="000000"/>
                </a:solidFill>
              </a:rPr>
              <a:t>PIGF	placental growth factor</a:t>
            </a:r>
          </a:p>
          <a:p>
            <a:pPr marL="92075" indent="0">
              <a:lnSpc>
                <a:spcPts val="1200"/>
              </a:lnSpc>
              <a:spcAft>
                <a:spcPts val="0"/>
              </a:spcAft>
              <a:buClr>
                <a:srgbClr val="043882"/>
              </a:buClr>
              <a:buFontTx/>
              <a:buNone/>
              <a:tabLst>
                <a:tab pos="806450" algn="l"/>
              </a:tabLst>
            </a:pPr>
            <a:r>
              <a:rPr lang="en-GB" sz="1000" dirty="0" smtClean="0">
                <a:solidFill>
                  <a:srgbClr val="000000"/>
                </a:solidFill>
              </a:rPr>
              <a:t>PK	pharmacokinetics</a:t>
            </a:r>
          </a:p>
          <a:p>
            <a:pPr marL="92075" indent="0">
              <a:lnSpc>
                <a:spcPts val="1200"/>
              </a:lnSpc>
              <a:spcAft>
                <a:spcPts val="0"/>
              </a:spcAft>
              <a:buClr>
                <a:srgbClr val="043882"/>
              </a:buClr>
              <a:buFontTx/>
              <a:buNone/>
              <a:tabLst>
                <a:tab pos="806450" algn="l"/>
              </a:tabLst>
            </a:pPr>
            <a:r>
              <a:rPr lang="en-GB" sz="1000" dirty="0" smtClean="0">
                <a:solidFill>
                  <a:srgbClr val="000000"/>
                </a:solidFill>
              </a:rPr>
              <a:t>PR	partial response</a:t>
            </a:r>
          </a:p>
          <a:p>
            <a:pPr marL="92075" indent="0">
              <a:lnSpc>
                <a:spcPts val="1200"/>
              </a:lnSpc>
              <a:spcAft>
                <a:spcPts val="0"/>
              </a:spcAft>
              <a:buClr>
                <a:srgbClr val="043882"/>
              </a:buClr>
              <a:buFontTx/>
              <a:buNone/>
              <a:tabLst>
                <a:tab pos="806450" algn="l"/>
              </a:tabLst>
            </a:pPr>
            <a:r>
              <a:rPr lang="en-GB" sz="1000" dirty="0" smtClean="0">
                <a:solidFill>
                  <a:srgbClr val="000000"/>
                </a:solidFill>
              </a:rPr>
              <a:t>PS	performance status</a:t>
            </a:r>
          </a:p>
          <a:p>
            <a:pPr marL="92075" indent="0">
              <a:lnSpc>
                <a:spcPts val="1200"/>
              </a:lnSpc>
              <a:spcAft>
                <a:spcPts val="0"/>
              </a:spcAft>
              <a:buClr>
                <a:srgbClr val="043882"/>
              </a:buClr>
              <a:buFontTx/>
              <a:buNone/>
              <a:tabLst>
                <a:tab pos="806450" algn="l"/>
              </a:tabLst>
            </a:pPr>
            <a:r>
              <a:rPr lang="en-GB" sz="1000" dirty="0" smtClean="0">
                <a:solidFill>
                  <a:srgbClr val="000000"/>
                </a:solidFill>
              </a:rPr>
              <a:t>q(2/3/4)w	every (2/3/4) week(s)</a:t>
            </a:r>
          </a:p>
          <a:p>
            <a:pPr marL="92075" indent="0">
              <a:lnSpc>
                <a:spcPts val="1200"/>
              </a:lnSpc>
              <a:spcAft>
                <a:spcPts val="0"/>
              </a:spcAft>
              <a:buClr>
                <a:srgbClr val="043882"/>
              </a:buClr>
              <a:buFontTx/>
              <a:buNone/>
              <a:tabLst>
                <a:tab pos="806450" algn="l"/>
              </a:tabLst>
            </a:pPr>
            <a:r>
              <a:rPr lang="en-GB" sz="1000" dirty="0" err="1" smtClean="0">
                <a:solidFill>
                  <a:srgbClr val="000000"/>
                </a:solidFill>
              </a:rPr>
              <a:t>qd</a:t>
            </a:r>
            <a:r>
              <a:rPr lang="en-GB" sz="1000" dirty="0" smtClean="0">
                <a:solidFill>
                  <a:srgbClr val="000000"/>
                </a:solidFill>
              </a:rPr>
              <a:t>	once daily</a:t>
            </a:r>
          </a:p>
          <a:p>
            <a:pPr marL="92075" indent="0">
              <a:lnSpc>
                <a:spcPts val="1200"/>
              </a:lnSpc>
              <a:spcAft>
                <a:spcPts val="0"/>
              </a:spcAft>
              <a:buClr>
                <a:srgbClr val="043882"/>
              </a:buClr>
              <a:buFontTx/>
              <a:buNone/>
              <a:tabLst>
                <a:tab pos="806450" algn="l"/>
              </a:tabLst>
            </a:pPr>
            <a:r>
              <a:rPr lang="en-GB" sz="1000" dirty="0">
                <a:solidFill>
                  <a:srgbClr val="000000"/>
                </a:solidFill>
              </a:rPr>
              <a:t>QLQ-C30	quality of life questionnaire C30</a:t>
            </a:r>
          </a:p>
          <a:p>
            <a:pPr marL="92075" indent="0">
              <a:lnSpc>
                <a:spcPts val="1200"/>
              </a:lnSpc>
              <a:spcAft>
                <a:spcPts val="0"/>
              </a:spcAft>
              <a:buClr>
                <a:srgbClr val="043882"/>
              </a:buClr>
              <a:buFontTx/>
              <a:buNone/>
              <a:tabLst>
                <a:tab pos="806450" algn="l"/>
              </a:tabLst>
            </a:pPr>
            <a:r>
              <a:rPr lang="en-GB" sz="1000" dirty="0" err="1" smtClean="0">
                <a:solidFill>
                  <a:srgbClr val="000000"/>
                </a:solidFill>
              </a:rPr>
              <a:t>qod</a:t>
            </a:r>
            <a:r>
              <a:rPr lang="en-GB" sz="1000" dirty="0" smtClean="0">
                <a:solidFill>
                  <a:srgbClr val="000000"/>
                </a:solidFill>
              </a:rPr>
              <a:t>	every other day</a:t>
            </a:r>
          </a:p>
          <a:p>
            <a:pPr marL="92075" indent="0">
              <a:lnSpc>
                <a:spcPts val="1200"/>
              </a:lnSpc>
              <a:spcAft>
                <a:spcPts val="0"/>
              </a:spcAft>
              <a:buClr>
                <a:srgbClr val="043882"/>
              </a:buClr>
              <a:buFontTx/>
              <a:buNone/>
              <a:tabLst>
                <a:tab pos="806450" algn="l"/>
              </a:tabLst>
            </a:pPr>
            <a:r>
              <a:rPr lang="en-GB" sz="1000" dirty="0" err="1" smtClean="0">
                <a:solidFill>
                  <a:srgbClr val="000000"/>
                </a:solidFill>
              </a:rPr>
              <a:t>QoL</a:t>
            </a:r>
            <a:r>
              <a:rPr lang="en-GB" sz="1000" dirty="0" smtClean="0">
                <a:solidFill>
                  <a:srgbClr val="000000"/>
                </a:solidFill>
              </a:rPr>
              <a:t>	quality of life</a:t>
            </a:r>
          </a:p>
          <a:p>
            <a:pPr marL="92075" indent="0">
              <a:lnSpc>
                <a:spcPts val="1200"/>
              </a:lnSpc>
              <a:spcAft>
                <a:spcPts val="0"/>
              </a:spcAft>
              <a:buClr>
                <a:srgbClr val="043882"/>
              </a:buClr>
              <a:buFontTx/>
              <a:buNone/>
              <a:tabLst>
                <a:tab pos="806450" algn="l"/>
              </a:tabLst>
            </a:pPr>
            <a:r>
              <a:rPr lang="en-GB" sz="1000" dirty="0" smtClean="0">
                <a:solidFill>
                  <a:srgbClr val="000000"/>
                </a:solidFill>
              </a:rPr>
              <a:t>R	randomised</a:t>
            </a:r>
          </a:p>
          <a:p>
            <a:pPr marL="92075" indent="0">
              <a:lnSpc>
                <a:spcPts val="1200"/>
              </a:lnSpc>
              <a:spcAft>
                <a:spcPts val="0"/>
              </a:spcAft>
              <a:buClr>
                <a:srgbClr val="043882"/>
              </a:buClr>
              <a:buFontTx/>
              <a:buNone/>
              <a:tabLst>
                <a:tab pos="806450" algn="l"/>
              </a:tabLst>
            </a:pPr>
            <a:r>
              <a:rPr lang="en-GB" sz="1000" dirty="0" smtClean="0">
                <a:solidFill>
                  <a:srgbClr val="000000"/>
                </a:solidFill>
              </a:rPr>
              <a:t>RECIST 	Response Evaluation Criteria In Solid 	</a:t>
            </a:r>
            <a:r>
              <a:rPr lang="en-GB" sz="1000" dirty="0" err="1" smtClean="0">
                <a:solidFill>
                  <a:srgbClr val="000000"/>
                </a:solidFill>
              </a:rPr>
              <a:t>Tumors</a:t>
            </a:r>
            <a:endParaRPr lang="en-GB" sz="1000" dirty="0" smtClean="0">
              <a:solidFill>
                <a:srgbClr val="000000"/>
              </a:solidFill>
            </a:endParaRPr>
          </a:p>
          <a:p>
            <a:pPr marL="92075" indent="0">
              <a:lnSpc>
                <a:spcPts val="1200"/>
              </a:lnSpc>
              <a:spcAft>
                <a:spcPts val="0"/>
              </a:spcAft>
              <a:buClr>
                <a:srgbClr val="043882"/>
              </a:buClr>
              <a:buFontTx/>
              <a:buNone/>
              <a:tabLst>
                <a:tab pos="806450" algn="l"/>
              </a:tabLst>
            </a:pPr>
            <a:r>
              <a:rPr lang="en-GB" sz="1000" dirty="0" smtClean="0">
                <a:solidFill>
                  <a:srgbClr val="000000"/>
                </a:solidFill>
              </a:rPr>
              <a:t>RFS	relapse-free survival</a:t>
            </a:r>
          </a:p>
          <a:p>
            <a:pPr marL="92075" indent="0">
              <a:lnSpc>
                <a:spcPts val="1200"/>
              </a:lnSpc>
              <a:spcAft>
                <a:spcPts val="0"/>
              </a:spcAft>
              <a:buClr>
                <a:srgbClr val="043882"/>
              </a:buClr>
              <a:buFontTx/>
              <a:buNone/>
              <a:tabLst>
                <a:tab pos="806450" algn="l"/>
              </a:tabLst>
            </a:pPr>
            <a:r>
              <a:rPr lang="en-GB" sz="1000" dirty="0" smtClean="0">
                <a:solidFill>
                  <a:srgbClr val="000000"/>
                </a:solidFill>
              </a:rPr>
              <a:t>RP2D	recommended phase 2 dose</a:t>
            </a:r>
          </a:p>
          <a:p>
            <a:pPr marL="92075" indent="0">
              <a:lnSpc>
                <a:spcPts val="1200"/>
              </a:lnSpc>
              <a:spcAft>
                <a:spcPts val="0"/>
              </a:spcAft>
              <a:buClr>
                <a:srgbClr val="043882"/>
              </a:buClr>
              <a:buFontTx/>
              <a:buNone/>
              <a:tabLst>
                <a:tab pos="806450" algn="l"/>
              </a:tabLst>
            </a:pPr>
            <a:r>
              <a:rPr lang="en-GB" sz="1000" dirty="0">
                <a:solidFill>
                  <a:srgbClr val="000000"/>
                </a:solidFill>
              </a:rPr>
              <a:t>SAR	survival after relapse</a:t>
            </a:r>
          </a:p>
          <a:p>
            <a:pPr marL="92075" indent="0">
              <a:lnSpc>
                <a:spcPts val="1200"/>
              </a:lnSpc>
              <a:spcAft>
                <a:spcPts val="0"/>
              </a:spcAft>
              <a:buClr>
                <a:srgbClr val="043882"/>
              </a:buClr>
              <a:buFontTx/>
              <a:buNone/>
              <a:tabLst>
                <a:tab pos="806450" algn="l"/>
              </a:tabLst>
            </a:pPr>
            <a:r>
              <a:rPr lang="en-GB" sz="1000" dirty="0" smtClean="0">
                <a:solidFill>
                  <a:srgbClr val="000000"/>
                </a:solidFill>
              </a:rPr>
              <a:t>SD	stable disease </a:t>
            </a:r>
          </a:p>
          <a:p>
            <a:pPr marL="92075" indent="0">
              <a:lnSpc>
                <a:spcPts val="1200"/>
              </a:lnSpc>
              <a:spcAft>
                <a:spcPts val="0"/>
              </a:spcAft>
              <a:buClr>
                <a:srgbClr val="043882"/>
              </a:buClr>
              <a:buFontTx/>
              <a:buNone/>
              <a:tabLst>
                <a:tab pos="806450" algn="l"/>
              </a:tabLst>
            </a:pPr>
            <a:r>
              <a:rPr lang="en-GB" sz="1000" dirty="0" smtClean="0">
                <a:solidFill>
                  <a:srgbClr val="000000"/>
                </a:solidFill>
              </a:rPr>
              <a:t>SIRT	selective internal radiotherapy </a:t>
            </a:r>
          </a:p>
          <a:p>
            <a:pPr marL="92075" indent="0">
              <a:lnSpc>
                <a:spcPts val="1200"/>
              </a:lnSpc>
              <a:spcAft>
                <a:spcPts val="0"/>
              </a:spcAft>
              <a:buClr>
                <a:srgbClr val="043882"/>
              </a:buClr>
              <a:buFontTx/>
              <a:buNone/>
              <a:tabLst>
                <a:tab pos="806450" algn="l"/>
              </a:tabLst>
            </a:pPr>
            <a:r>
              <a:rPr lang="en-GB" sz="1000" dirty="0" err="1">
                <a:solidFill>
                  <a:srgbClr val="000000"/>
                </a:solidFill>
              </a:rPr>
              <a:t>SoC</a:t>
            </a:r>
            <a:r>
              <a:rPr lang="en-GB" sz="1000" dirty="0">
                <a:solidFill>
                  <a:srgbClr val="000000"/>
                </a:solidFill>
              </a:rPr>
              <a:t>	standard of care</a:t>
            </a:r>
          </a:p>
          <a:p>
            <a:pPr marL="92075" indent="0">
              <a:lnSpc>
                <a:spcPts val="1200"/>
              </a:lnSpc>
              <a:spcAft>
                <a:spcPts val="0"/>
              </a:spcAft>
              <a:buClr>
                <a:srgbClr val="043882"/>
              </a:buClr>
              <a:buFontTx/>
              <a:buNone/>
              <a:tabLst>
                <a:tab pos="806450" algn="l"/>
              </a:tabLst>
            </a:pPr>
            <a:r>
              <a:rPr lang="en-GB" sz="1000" dirty="0" smtClean="0">
                <a:solidFill>
                  <a:srgbClr val="000000"/>
                </a:solidFill>
              </a:rPr>
              <a:t>SQ	subcutaneously</a:t>
            </a:r>
          </a:p>
          <a:p>
            <a:pPr marL="92075" indent="0">
              <a:lnSpc>
                <a:spcPts val="1200"/>
              </a:lnSpc>
              <a:spcAft>
                <a:spcPts val="0"/>
              </a:spcAft>
              <a:buClr>
                <a:srgbClr val="043882"/>
              </a:buClr>
              <a:buFontTx/>
              <a:buNone/>
              <a:tabLst>
                <a:tab pos="806450" algn="l"/>
              </a:tabLst>
            </a:pPr>
            <a:r>
              <a:rPr lang="en-GB" sz="1000" dirty="0">
                <a:solidFill>
                  <a:srgbClr val="000000"/>
                </a:solidFill>
              </a:rPr>
              <a:t>TACE	</a:t>
            </a:r>
            <a:r>
              <a:rPr lang="en-GB" sz="1000" dirty="0" err="1">
                <a:solidFill>
                  <a:srgbClr val="000000"/>
                </a:solidFill>
              </a:rPr>
              <a:t>transarterial</a:t>
            </a:r>
            <a:r>
              <a:rPr lang="en-GB" sz="1000" dirty="0">
                <a:solidFill>
                  <a:srgbClr val="000000"/>
                </a:solidFill>
              </a:rPr>
              <a:t> </a:t>
            </a:r>
            <a:r>
              <a:rPr lang="en-GB" sz="1000" dirty="0" err="1">
                <a:solidFill>
                  <a:srgbClr val="000000"/>
                </a:solidFill>
              </a:rPr>
              <a:t>chemoembolisation</a:t>
            </a:r>
            <a:endParaRPr lang="en-GB" sz="1000" dirty="0">
              <a:solidFill>
                <a:srgbClr val="000000"/>
              </a:solidFill>
            </a:endParaRPr>
          </a:p>
          <a:p>
            <a:pPr marL="92075" indent="0">
              <a:lnSpc>
                <a:spcPts val="1200"/>
              </a:lnSpc>
              <a:spcAft>
                <a:spcPts val="0"/>
              </a:spcAft>
              <a:buClr>
                <a:srgbClr val="043882"/>
              </a:buClr>
              <a:buFontTx/>
              <a:buNone/>
              <a:tabLst>
                <a:tab pos="806450" algn="l"/>
              </a:tabLst>
            </a:pPr>
            <a:r>
              <a:rPr lang="en-GB" sz="1000" dirty="0" smtClean="0">
                <a:solidFill>
                  <a:srgbClr val="000000"/>
                </a:solidFill>
              </a:rPr>
              <a:t>TE 	thromboembolic </a:t>
            </a:r>
          </a:p>
          <a:p>
            <a:pPr marL="92075" indent="0">
              <a:lnSpc>
                <a:spcPts val="1200"/>
              </a:lnSpc>
              <a:spcAft>
                <a:spcPts val="0"/>
              </a:spcAft>
              <a:buClr>
                <a:srgbClr val="043882"/>
              </a:buClr>
              <a:buFontTx/>
              <a:buNone/>
              <a:tabLst>
                <a:tab pos="806450" algn="l"/>
              </a:tabLst>
            </a:pPr>
            <a:r>
              <a:rPr lang="en-GB" sz="1000" dirty="0" smtClean="0">
                <a:solidFill>
                  <a:srgbClr val="000000"/>
                </a:solidFill>
              </a:rPr>
              <a:t>TFS	time to failure of strategy</a:t>
            </a:r>
          </a:p>
          <a:p>
            <a:pPr marL="92075" indent="0">
              <a:lnSpc>
                <a:spcPts val="1200"/>
              </a:lnSpc>
              <a:spcAft>
                <a:spcPts val="0"/>
              </a:spcAft>
              <a:buClr>
                <a:srgbClr val="043882"/>
              </a:buClr>
              <a:buFontTx/>
              <a:buNone/>
              <a:tabLst>
                <a:tab pos="806450" algn="l"/>
              </a:tabLst>
            </a:pPr>
            <a:r>
              <a:rPr lang="en-GB" sz="1000" dirty="0" smtClean="0">
                <a:solidFill>
                  <a:srgbClr val="000000"/>
                </a:solidFill>
              </a:rPr>
              <a:t>TRAE	treatment-related adverse event </a:t>
            </a:r>
          </a:p>
          <a:p>
            <a:pPr marL="92075" indent="0">
              <a:lnSpc>
                <a:spcPts val="1200"/>
              </a:lnSpc>
              <a:spcAft>
                <a:spcPts val="0"/>
              </a:spcAft>
              <a:buClr>
                <a:srgbClr val="043882"/>
              </a:buClr>
              <a:buFontTx/>
              <a:buNone/>
              <a:tabLst>
                <a:tab pos="806450" algn="l"/>
              </a:tabLst>
            </a:pPr>
            <a:r>
              <a:rPr lang="en-GB" sz="1000" dirty="0">
                <a:solidFill>
                  <a:srgbClr val="000000"/>
                </a:solidFill>
              </a:rPr>
              <a:t>TRR	tumour response rate </a:t>
            </a:r>
          </a:p>
          <a:p>
            <a:pPr marL="92075" indent="0">
              <a:lnSpc>
                <a:spcPts val="1200"/>
              </a:lnSpc>
              <a:spcAft>
                <a:spcPts val="0"/>
              </a:spcAft>
              <a:buClr>
                <a:srgbClr val="043882"/>
              </a:buClr>
              <a:buFontTx/>
              <a:buNone/>
              <a:tabLst>
                <a:tab pos="806450" algn="l"/>
              </a:tabLst>
            </a:pPr>
            <a:r>
              <a:rPr lang="en-GB" sz="1000" dirty="0" smtClean="0">
                <a:solidFill>
                  <a:srgbClr val="000000"/>
                </a:solidFill>
              </a:rPr>
              <a:t>TTR	time to response</a:t>
            </a:r>
          </a:p>
          <a:p>
            <a:pPr marL="92075" indent="0">
              <a:lnSpc>
                <a:spcPts val="1200"/>
              </a:lnSpc>
              <a:spcAft>
                <a:spcPts val="0"/>
              </a:spcAft>
              <a:buClr>
                <a:srgbClr val="043882"/>
              </a:buClr>
              <a:buFontTx/>
              <a:buNone/>
              <a:tabLst>
                <a:tab pos="806450" algn="l"/>
              </a:tabLst>
            </a:pPr>
            <a:r>
              <a:rPr lang="en-GB" sz="1000" dirty="0" err="1" smtClean="0">
                <a:solidFill>
                  <a:srgbClr val="000000"/>
                </a:solidFill>
              </a:rPr>
              <a:t>uPR</a:t>
            </a:r>
            <a:r>
              <a:rPr lang="en-GB" sz="1000" dirty="0" smtClean="0">
                <a:solidFill>
                  <a:srgbClr val="000000"/>
                </a:solidFill>
              </a:rPr>
              <a:t>	unconfirmed partial response</a:t>
            </a:r>
          </a:p>
          <a:p>
            <a:pPr marL="92075" indent="0">
              <a:lnSpc>
                <a:spcPts val="1200"/>
              </a:lnSpc>
              <a:spcAft>
                <a:spcPts val="0"/>
              </a:spcAft>
              <a:buClr>
                <a:srgbClr val="043882"/>
              </a:buClr>
              <a:buFontTx/>
              <a:buNone/>
              <a:tabLst>
                <a:tab pos="806450" algn="l"/>
              </a:tabLst>
            </a:pPr>
            <a:r>
              <a:rPr lang="en-GB" sz="1000" dirty="0" smtClean="0">
                <a:solidFill>
                  <a:srgbClr val="000000"/>
                </a:solidFill>
              </a:rPr>
              <a:t>VEGF	vascular endothelial growth factor</a:t>
            </a:r>
          </a:p>
          <a:p>
            <a:pPr marL="92075" indent="0">
              <a:lnSpc>
                <a:spcPts val="1200"/>
              </a:lnSpc>
              <a:spcAft>
                <a:spcPts val="0"/>
              </a:spcAft>
              <a:buClr>
                <a:srgbClr val="043882"/>
              </a:buClr>
              <a:buFontTx/>
              <a:buNone/>
              <a:tabLst>
                <a:tab pos="806450" algn="l"/>
              </a:tabLst>
            </a:pPr>
            <a:r>
              <a:rPr lang="en-GB" sz="1000" dirty="0" smtClean="0">
                <a:solidFill>
                  <a:srgbClr val="000000"/>
                </a:solidFill>
              </a:rPr>
              <a:t>WC	withdrawn consent</a:t>
            </a:r>
          </a:p>
          <a:p>
            <a:pPr marL="92075" indent="0">
              <a:lnSpc>
                <a:spcPts val="1200"/>
              </a:lnSpc>
              <a:spcAft>
                <a:spcPts val="0"/>
              </a:spcAft>
              <a:buClr>
                <a:srgbClr val="043882"/>
              </a:buClr>
              <a:buFontTx/>
              <a:buNone/>
              <a:tabLst>
                <a:tab pos="806450" algn="l"/>
              </a:tabLst>
            </a:pPr>
            <a:r>
              <a:rPr lang="en-GB" sz="1000" dirty="0" smtClean="0">
                <a:solidFill>
                  <a:srgbClr val="000000"/>
                </a:solidFill>
              </a:rPr>
              <a:t>WHO	World Health Organisation</a:t>
            </a:r>
          </a:p>
          <a:p>
            <a:pPr marL="92075" indent="0">
              <a:lnSpc>
                <a:spcPts val="1200"/>
              </a:lnSpc>
              <a:spcAft>
                <a:spcPts val="0"/>
              </a:spcAft>
              <a:buClr>
                <a:srgbClr val="043882"/>
              </a:buClr>
              <a:buFontTx/>
              <a:buNone/>
              <a:tabLst>
                <a:tab pos="806450" algn="l"/>
              </a:tabLst>
            </a:pPr>
            <a:r>
              <a:rPr lang="en-GB" sz="1000" dirty="0" smtClean="0">
                <a:solidFill>
                  <a:srgbClr val="000000"/>
                </a:solidFill>
              </a:rPr>
              <a:t>WT	wild type</a:t>
            </a:r>
            <a:endParaRPr lang="en-GB" sz="1000" dirty="0">
              <a:solidFill>
                <a:srgbClr val="000000"/>
              </a:solidFill>
            </a:endParaRPr>
          </a:p>
        </p:txBody>
      </p:sp>
    </p:spTree>
    <p:custDataLst>
      <p:tags r:id="rId1"/>
    </p:custDataLst>
    <p:extLst>
      <p:ext uri="{BB962C8B-B14F-4D97-AF65-F5344CB8AC3E}">
        <p14:creationId xmlns:p14="http://schemas.microsoft.com/office/powerpoint/2010/main" xmlns="" val="23301614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O-004: </a:t>
            </a:r>
            <a:r>
              <a:rPr lang="en-US" dirty="0"/>
              <a:t>Immunologic and objective tumor responses to </a:t>
            </a:r>
            <a:r>
              <a:rPr lang="en-US" dirty="0" err="1"/>
              <a:t>PEGylated</a:t>
            </a:r>
            <a:r>
              <a:rPr lang="en-US" dirty="0"/>
              <a:t> human IL-10 (AM0010) with </a:t>
            </a:r>
            <a:r>
              <a:rPr lang="en-US" dirty="0" smtClean="0"/>
              <a:t>5-FU/LV </a:t>
            </a:r>
            <a:r>
              <a:rPr lang="en-US" dirty="0"/>
              <a:t>and oxaliplatin (FOLFOX) in metastatic pancreatic adenocarcinoma (PDAC) </a:t>
            </a:r>
            <a:r>
              <a:rPr lang="en-GB" dirty="0"/>
              <a:t>– Hecht </a:t>
            </a:r>
            <a:r>
              <a:rPr lang="en-GB" dirty="0" smtClean="0"/>
              <a:t>RJ, </a:t>
            </a:r>
            <a:r>
              <a:rPr lang="en-GB" dirty="0"/>
              <a:t>et al</a:t>
            </a:r>
            <a:endParaRPr lang="en-GB" sz="1800" dirty="0"/>
          </a:p>
        </p:txBody>
      </p:sp>
      <p:sp>
        <p:nvSpPr>
          <p:cNvPr id="3" name="Content Placeholder 2"/>
          <p:cNvSpPr>
            <a:spLocks noGrp="1"/>
          </p:cNvSpPr>
          <p:nvPr>
            <p:ph idx="1"/>
          </p:nvPr>
        </p:nvSpPr>
        <p:spPr>
          <a:xfrm>
            <a:off x="365124" y="1254035"/>
            <a:ext cx="8413751" cy="498565"/>
          </a:xfrm>
        </p:spPr>
        <p:txBody>
          <a:bodyPr/>
          <a:lstStyle/>
          <a:p>
            <a:pPr marL="0" indent="0">
              <a:buNone/>
            </a:pPr>
            <a:r>
              <a:rPr lang="en-GB" b="1" dirty="0" smtClean="0"/>
              <a:t>Key results</a:t>
            </a:r>
            <a:endParaRPr lang="en-GB" b="1" dirty="0"/>
          </a:p>
          <a:p>
            <a:r>
              <a:rPr lang="en-GB" dirty="0" smtClean="0"/>
              <a:t>AM0010 </a:t>
            </a:r>
            <a:r>
              <a:rPr lang="en-GB" dirty="0"/>
              <a:t>+ </a:t>
            </a:r>
            <a:r>
              <a:rPr lang="en-GB" dirty="0" smtClean="0"/>
              <a:t>FOLFOX </a:t>
            </a:r>
            <a:r>
              <a:rPr lang="en-GB" dirty="0"/>
              <a:t>was generally well </a:t>
            </a:r>
            <a:r>
              <a:rPr lang="en-GB" dirty="0" smtClean="0"/>
              <a:t>tolerated</a:t>
            </a:r>
          </a:p>
          <a:p>
            <a:r>
              <a:rPr lang="en-GB" dirty="0" smtClean="0"/>
              <a:t>Grade 3</a:t>
            </a:r>
            <a:r>
              <a:rPr lang="en-GB" dirty="0"/>
              <a:t>/4 </a:t>
            </a:r>
            <a:r>
              <a:rPr lang="en-GB" dirty="0" smtClean="0"/>
              <a:t>TRAEs included </a:t>
            </a:r>
            <a:r>
              <a:rPr lang="en-GB" dirty="0"/>
              <a:t>thrombocytopenia (52%</a:t>
            </a:r>
            <a:r>
              <a:rPr lang="en-GB" dirty="0" smtClean="0"/>
              <a:t>)</a:t>
            </a:r>
            <a:r>
              <a:rPr lang="en-GB" dirty="0"/>
              <a:t> </a:t>
            </a:r>
            <a:r>
              <a:rPr lang="en-GB" dirty="0" smtClean="0"/>
              <a:t>and anaemia (40%</a:t>
            </a:r>
            <a:r>
              <a:rPr lang="en-GB" dirty="0"/>
              <a:t>) </a:t>
            </a:r>
            <a:endParaRPr lang="en-GB" dirty="0" smtClean="0"/>
          </a:p>
          <a:p>
            <a:pPr lvl="1"/>
            <a:r>
              <a:rPr lang="en-GB" dirty="0" smtClean="0"/>
              <a:t>Majority were transient and reversible within 2</a:t>
            </a:r>
            <a:r>
              <a:rPr lang="en-GB" dirty="0">
                <a:solidFill>
                  <a:schemeClr val="tx1"/>
                </a:solidFill>
                <a:cs typeface="Calibri" panose="020F0502020204030204" pitchFamily="34" charset="0"/>
              </a:rPr>
              <a:t>–</a:t>
            </a:r>
            <a:r>
              <a:rPr lang="en-GB" dirty="0" smtClean="0"/>
              <a:t>3 days of dose interruption</a:t>
            </a:r>
          </a:p>
          <a:p>
            <a:r>
              <a:rPr lang="en-GB" dirty="0" smtClean="0"/>
              <a:t>A </a:t>
            </a:r>
            <a:r>
              <a:rPr lang="en-GB" dirty="0"/>
              <a:t>modified AM0010 dose schedule </a:t>
            </a:r>
            <a:r>
              <a:rPr lang="en-GB" dirty="0" smtClean="0"/>
              <a:t>of 5 days on treatment </a:t>
            </a:r>
            <a:r>
              <a:rPr lang="en-GB" dirty="0"/>
              <a:t>followed </a:t>
            </a:r>
            <a:r>
              <a:rPr lang="en-GB" dirty="0" smtClean="0"/>
              <a:t>by </a:t>
            </a:r>
            <a:r>
              <a:rPr lang="en-GB" dirty="0"/>
              <a:t>2 days </a:t>
            </a:r>
            <a:r>
              <a:rPr lang="en-GB" dirty="0" smtClean="0"/>
              <a:t>off treatment mitigated grade 3</a:t>
            </a:r>
            <a:r>
              <a:rPr lang="en-GB" dirty="0"/>
              <a:t>/4 </a:t>
            </a:r>
            <a:r>
              <a:rPr lang="en-GB" dirty="0" smtClean="0"/>
              <a:t>thrombocytopenia and anaemia</a:t>
            </a:r>
          </a:p>
          <a:p>
            <a:pPr lvl="1"/>
            <a:r>
              <a:rPr lang="en-GB" dirty="0" smtClean="0"/>
              <a:t>Immune stimulation profile was retained</a:t>
            </a:r>
            <a:endParaRPr lang="en-GB" b="1" dirty="0" smtClean="0"/>
          </a:p>
          <a:p>
            <a:endParaRPr lang="en-GB" dirty="0"/>
          </a:p>
        </p:txBody>
      </p:sp>
      <p:sp>
        <p:nvSpPr>
          <p:cNvPr id="4" name="Text Placeholder 3"/>
          <p:cNvSpPr>
            <a:spLocks noGrp="1"/>
          </p:cNvSpPr>
          <p:nvPr>
            <p:ph type="body" sz="quarter" idx="10"/>
          </p:nvPr>
        </p:nvSpPr>
        <p:spPr/>
        <p:txBody>
          <a:bodyPr/>
          <a:lstStyle/>
          <a:p>
            <a:r>
              <a:rPr lang="en-GB" dirty="0" smtClean="0"/>
              <a:t>Safety population included 4 patients in dose escalation and patients with prior FOLFIRINOX, prior </a:t>
            </a:r>
            <a:r>
              <a:rPr lang="en-GB" dirty="0" err="1" smtClean="0"/>
              <a:t>platin</a:t>
            </a:r>
            <a:r>
              <a:rPr lang="en-GB" dirty="0" smtClean="0"/>
              <a:t> </a:t>
            </a:r>
            <a:endParaRPr lang="en-GB" dirty="0"/>
          </a:p>
        </p:txBody>
      </p:sp>
      <p:sp>
        <p:nvSpPr>
          <p:cNvPr id="5" name="Text Placeholder 4"/>
          <p:cNvSpPr>
            <a:spLocks noGrp="1"/>
          </p:cNvSpPr>
          <p:nvPr>
            <p:ph type="body" sz="quarter" idx="11"/>
          </p:nvPr>
        </p:nvSpPr>
        <p:spPr/>
        <p:txBody>
          <a:bodyPr/>
          <a:lstStyle/>
          <a:p>
            <a:r>
              <a:rPr lang="en-GB" dirty="0"/>
              <a:t>Hecht </a:t>
            </a:r>
            <a:r>
              <a:rPr lang="en-GB" dirty="0" smtClean="0"/>
              <a:t>RJ, </a:t>
            </a:r>
            <a:r>
              <a:rPr lang="en-GB" dirty="0"/>
              <a:t>et al. Ann </a:t>
            </a:r>
            <a:r>
              <a:rPr lang="en-GB" dirty="0" err="1"/>
              <a:t>Oncol</a:t>
            </a:r>
            <a:r>
              <a:rPr lang="en-GB" dirty="0"/>
              <a:t> 2017; 28 (</a:t>
            </a:r>
            <a:r>
              <a:rPr lang="en-GB" dirty="0" err="1"/>
              <a:t>suppl</a:t>
            </a:r>
            <a:r>
              <a:rPr lang="en-GB" dirty="0"/>
              <a:t> 3): </a:t>
            </a:r>
            <a:r>
              <a:rPr lang="en-GB" dirty="0" err="1"/>
              <a:t>abstr</a:t>
            </a:r>
            <a:r>
              <a:rPr lang="en-GB" dirty="0"/>
              <a:t> O-004</a:t>
            </a:r>
          </a:p>
        </p:txBody>
      </p:sp>
      <p:graphicFrame>
        <p:nvGraphicFramePr>
          <p:cNvPr id="6" name="Group 88"/>
          <p:cNvGraphicFramePr>
            <a:graphicFrameLocks noGrp="1"/>
          </p:cNvGraphicFramePr>
          <p:nvPr>
            <p:extLst>
              <p:ext uri="{D42A27DB-BD31-4B8C-83A1-F6EECF244321}">
                <p14:modId xmlns:p14="http://schemas.microsoft.com/office/powerpoint/2010/main" xmlns="" val="749797808"/>
              </p:ext>
            </p:extLst>
          </p:nvPr>
        </p:nvGraphicFramePr>
        <p:xfrm>
          <a:off x="607995" y="3482737"/>
          <a:ext cx="8162308" cy="2210008"/>
        </p:xfrm>
        <a:graphic>
          <a:graphicData uri="http://schemas.openxmlformats.org/drawingml/2006/table">
            <a:tbl>
              <a:tblPr firstRow="1" bandRow="1">
                <a:tableStyleId>{69012ECD-51FC-41F1-AA8D-1B2483CD663E}</a:tableStyleId>
              </a:tblPr>
              <a:tblGrid>
                <a:gridCol w="3003306">
                  <a:extLst>
                    <a:ext uri="{9D8B030D-6E8A-4147-A177-3AD203B41FA5}">
                      <a16:colId xmlns:a16="http://schemas.microsoft.com/office/drawing/2014/main" xmlns="" val="20000"/>
                    </a:ext>
                  </a:extLst>
                </a:gridCol>
                <a:gridCol w="1417014"/>
                <a:gridCol w="1397950">
                  <a:extLst>
                    <a:ext uri="{9D8B030D-6E8A-4147-A177-3AD203B41FA5}">
                      <a16:colId xmlns:a16="http://schemas.microsoft.com/office/drawing/2014/main" xmlns="" val="20003"/>
                    </a:ext>
                  </a:extLst>
                </a:gridCol>
                <a:gridCol w="1242624"/>
                <a:gridCol w="1101414"/>
              </a:tblGrid>
              <a:tr h="151976">
                <a:tc rowSpan="2">
                  <a:txBody>
                    <a:bodyPr/>
                    <a:lstStyle/>
                    <a:p>
                      <a:pPr marL="0" algn="l" defTabSz="914400" rtl="0" eaLnBrk="1" latinLnBrk="0" hangingPunct="1">
                        <a:lnSpc>
                          <a:spcPct val="90000"/>
                        </a:lnSpc>
                      </a:pPr>
                      <a:r>
                        <a:rPr lang="en-GB" sz="1100" b="1" kern="1200" dirty="0" smtClean="0">
                          <a:solidFill>
                            <a:schemeClr val="tx2"/>
                          </a:solidFill>
                          <a:latin typeface="Arial" panose="020B0604020202020204" pitchFamily="34" charset="0"/>
                          <a:ea typeface="+mn-ea"/>
                          <a:cs typeface="Arial" panose="020B0604020202020204" pitchFamily="34" charset="0"/>
                        </a:rPr>
                        <a:t>TRAEs (grade</a:t>
                      </a:r>
                      <a:r>
                        <a:rPr lang="en-GB" sz="1100" b="1" kern="1200" baseline="0" dirty="0" smtClean="0">
                          <a:solidFill>
                            <a:schemeClr val="tx2"/>
                          </a:solidFill>
                          <a:latin typeface="Arial" panose="020B0604020202020204" pitchFamily="34" charset="0"/>
                          <a:ea typeface="+mn-ea"/>
                          <a:cs typeface="Arial" panose="020B0604020202020204" pitchFamily="34" charset="0"/>
                        </a:rPr>
                        <a:t> 3/4 </a:t>
                      </a:r>
                      <a:r>
                        <a:rPr lang="en-GB" sz="1100" b="1" kern="1200" dirty="0" smtClean="0">
                          <a:solidFill>
                            <a:schemeClr val="tx2"/>
                          </a:solidFill>
                          <a:latin typeface="Arial" panose="020B0604020202020204" pitchFamily="34" charset="0"/>
                          <a:ea typeface="+mn-ea"/>
                          <a:cs typeface="Arial" panose="020B0604020202020204" pitchFamily="34" charset="0"/>
                        </a:rPr>
                        <a:t>occurring in</a:t>
                      </a:r>
                      <a:r>
                        <a:rPr lang="en-GB" sz="1100" b="1" kern="1200" baseline="0" dirty="0" smtClean="0">
                          <a:solidFill>
                            <a:schemeClr val="tx2"/>
                          </a:solidFill>
                          <a:latin typeface="Arial" panose="020B0604020202020204" pitchFamily="34" charset="0"/>
                          <a:ea typeface="+mn-ea"/>
                          <a:cs typeface="Arial" panose="020B0604020202020204" pitchFamily="34" charset="0"/>
                        </a:rPr>
                        <a:t> </a:t>
                      </a:r>
                      <a:r>
                        <a:rPr lang="en-GB" sz="1100" b="1" kern="1200" baseline="0" dirty="0" smtClean="0">
                          <a:solidFill>
                            <a:schemeClr val="tx2"/>
                          </a:solidFill>
                          <a:latin typeface="Arial"/>
                          <a:ea typeface="+mn-ea"/>
                          <a:cs typeface="Arial"/>
                        </a:rPr>
                        <a:t>≥</a:t>
                      </a:r>
                      <a:r>
                        <a:rPr lang="en-GB" sz="1100" b="1" kern="1200" baseline="0" dirty="0" smtClean="0">
                          <a:solidFill>
                            <a:schemeClr val="tx2"/>
                          </a:solidFill>
                          <a:latin typeface="Arial" panose="020B0604020202020204" pitchFamily="34" charset="0"/>
                          <a:ea typeface="+mn-ea"/>
                          <a:cs typeface="Arial" panose="020B0604020202020204" pitchFamily="34" charset="0"/>
                        </a:rPr>
                        <a:t>5%)</a:t>
                      </a:r>
                      <a:r>
                        <a:rPr lang="en-GB" sz="1100" b="1" kern="1200" dirty="0" smtClean="0">
                          <a:solidFill>
                            <a:schemeClr val="tx2"/>
                          </a:solidFill>
                          <a:latin typeface="Arial" panose="020B0604020202020204" pitchFamily="34" charset="0"/>
                          <a:ea typeface="+mn-ea"/>
                          <a:cs typeface="Arial" panose="020B0604020202020204" pitchFamily="34" charset="0"/>
                        </a:rPr>
                        <a:t>, n (%)</a:t>
                      </a:r>
                      <a:endParaRPr lang="en-GB" sz="1100" b="1" kern="1200" dirty="0">
                        <a:solidFill>
                          <a:schemeClr val="tx2"/>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en-GB" sz="1100" b="1" i="0" u="none" strike="noStrike" kern="1200" baseline="0" noProof="0" dirty="0" smtClean="0">
                          <a:solidFill>
                            <a:schemeClr val="tx2"/>
                          </a:solidFill>
                          <a:latin typeface="Arial" panose="020B0604020202020204" pitchFamily="34" charset="0"/>
                          <a:ea typeface="+mn-ea"/>
                          <a:cs typeface="Arial" panose="020B0604020202020204" pitchFamily="34" charset="0"/>
                        </a:rPr>
                        <a:t>Grade 1/2</a:t>
                      </a:r>
                      <a:endParaRPr lang="en-GB" sz="1100" b="1" noProof="0" dirty="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100" b="1" noProof="0" dirty="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lnSpc>
                          <a:spcPct val="90000"/>
                        </a:lnSpc>
                      </a:pPr>
                      <a:r>
                        <a:rPr lang="en-GB" sz="1100" b="1" i="0" u="none" strike="noStrike" kern="1200" baseline="0" noProof="0" dirty="0" smtClean="0">
                          <a:solidFill>
                            <a:schemeClr val="tx2"/>
                          </a:solidFill>
                          <a:latin typeface="Arial" panose="020B0604020202020204" pitchFamily="34" charset="0"/>
                          <a:ea typeface="+mn-ea"/>
                          <a:cs typeface="Arial" panose="020B0604020202020204" pitchFamily="34" charset="0"/>
                        </a:rPr>
                        <a:t>Grade 3/4</a:t>
                      </a:r>
                      <a:endParaRPr lang="en-GB" sz="1100" b="1" noProof="0" dirty="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lnSpc>
                          <a:spcPct val="90000"/>
                        </a:lnSpc>
                      </a:pPr>
                      <a:endParaRPr lang="en-US" sz="1100" b="1" noProof="0" dirty="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70372">
                <a:tc vMerge="1">
                  <a:txBody>
                    <a:bodyPr/>
                    <a:lstStyle/>
                    <a:p>
                      <a:endParaRPr lang="en-GB" dirty="0"/>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GB" sz="1100" b="1" noProof="0" dirty="0" smtClean="0">
                          <a:solidFill>
                            <a:schemeClr val="tx2"/>
                          </a:solidFill>
                          <a:latin typeface="Arial" panose="020B0604020202020204" pitchFamily="34" charset="0"/>
                          <a:cs typeface="Arial" panose="020B0604020202020204" pitchFamily="34" charset="0"/>
                        </a:rPr>
                        <a:t>Monotherapy</a:t>
                      </a:r>
                      <a:r>
                        <a:rPr lang="en-GB" sz="1100" b="1" baseline="0" noProof="0" dirty="0" smtClean="0">
                          <a:solidFill>
                            <a:schemeClr val="tx2"/>
                          </a:solidFill>
                          <a:latin typeface="Arial" panose="020B0604020202020204" pitchFamily="34" charset="0"/>
                          <a:cs typeface="Arial" panose="020B0604020202020204" pitchFamily="34" charset="0"/>
                        </a:rPr>
                        <a:t> (n=22)</a:t>
                      </a:r>
                      <a:endParaRPr lang="en-GB" sz="11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GB" sz="1100" b="1" noProof="0" dirty="0" smtClean="0">
                          <a:solidFill>
                            <a:schemeClr val="tx2"/>
                          </a:solidFill>
                          <a:latin typeface="Arial" panose="020B0604020202020204" pitchFamily="34" charset="0"/>
                          <a:cs typeface="Arial" panose="020B0604020202020204" pitchFamily="34" charset="0"/>
                        </a:rPr>
                        <a:t>FOLFOX</a:t>
                      </a:r>
                      <a:endParaRPr lang="en-GB" sz="1100" b="1" baseline="0" noProof="0" dirty="0" smtClean="0">
                        <a:solidFill>
                          <a:schemeClr val="tx2"/>
                        </a:solidFill>
                        <a:latin typeface="Arial" panose="020B0604020202020204" pitchFamily="34" charset="0"/>
                        <a:cs typeface="Arial" panose="020B0604020202020204" pitchFamily="34" charset="0"/>
                      </a:endParaRPr>
                    </a:p>
                    <a:p>
                      <a:pPr algn="ctr">
                        <a:lnSpc>
                          <a:spcPct val="90000"/>
                        </a:lnSpc>
                      </a:pPr>
                      <a:r>
                        <a:rPr lang="en-GB" sz="1100" b="1" baseline="0" noProof="0" dirty="0" smtClean="0">
                          <a:solidFill>
                            <a:schemeClr val="tx2"/>
                          </a:solidFill>
                          <a:latin typeface="Arial" panose="020B0604020202020204" pitchFamily="34" charset="0"/>
                          <a:cs typeface="Arial" panose="020B0604020202020204" pitchFamily="34" charset="0"/>
                        </a:rPr>
                        <a:t>(n=25)</a:t>
                      </a:r>
                      <a:endParaRPr lang="en-GB" sz="1100" b="1" noProof="0" dirty="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GB" sz="1100" b="1" noProof="0" dirty="0" smtClean="0">
                          <a:solidFill>
                            <a:schemeClr val="tx2"/>
                          </a:solidFill>
                          <a:latin typeface="Arial" panose="020B0604020202020204" pitchFamily="34" charset="0"/>
                          <a:cs typeface="Arial" panose="020B0604020202020204" pitchFamily="34" charset="0"/>
                        </a:rPr>
                        <a:t>Monotherapy</a:t>
                      </a:r>
                      <a:r>
                        <a:rPr lang="en-GB" sz="1100" b="1" baseline="0" noProof="0" dirty="0" smtClean="0">
                          <a:solidFill>
                            <a:schemeClr val="tx2"/>
                          </a:solidFill>
                          <a:latin typeface="Arial" panose="020B0604020202020204" pitchFamily="34" charset="0"/>
                          <a:cs typeface="Arial" panose="020B0604020202020204" pitchFamily="34" charset="0"/>
                        </a:rPr>
                        <a:t> (n=22)</a:t>
                      </a:r>
                      <a:endParaRPr lang="en-GB" sz="1100" b="1" noProof="0" dirty="0" smtClean="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GB" sz="1100" b="1" noProof="0" dirty="0" smtClean="0">
                          <a:solidFill>
                            <a:schemeClr val="tx2"/>
                          </a:solidFill>
                          <a:latin typeface="Arial" panose="020B0604020202020204" pitchFamily="34" charset="0"/>
                          <a:cs typeface="Arial" panose="020B0604020202020204" pitchFamily="34" charset="0"/>
                        </a:rPr>
                        <a:t>FOLFOX</a:t>
                      </a:r>
                      <a:r>
                        <a:rPr lang="en-GB" sz="1100" b="1" baseline="0" noProof="0" dirty="0" smtClean="0">
                          <a:solidFill>
                            <a:schemeClr val="tx2"/>
                          </a:solidFill>
                          <a:latin typeface="Arial" panose="020B0604020202020204" pitchFamily="34" charset="0"/>
                          <a:cs typeface="Arial" panose="020B0604020202020204" pitchFamily="34" charset="0"/>
                        </a:rPr>
                        <a:t> (n=25)</a:t>
                      </a:r>
                      <a:endParaRPr lang="en-GB" sz="1100" b="1" noProof="0" dirty="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4949">
                <a:tc>
                  <a:txBody>
                    <a:bodyPr/>
                    <a:lstStyle/>
                    <a:p>
                      <a:r>
                        <a:rPr lang="en-GB" sz="1100" b="1" noProof="0" dirty="0" smtClean="0">
                          <a:solidFill>
                            <a:schemeClr val="tx1"/>
                          </a:solidFill>
                          <a:latin typeface="Arial" panose="020B0604020202020204" pitchFamily="34" charset="0"/>
                          <a:cs typeface="Arial" panose="020B0604020202020204" pitchFamily="34" charset="0"/>
                        </a:rPr>
                        <a:t>Blood and lymphatic system</a:t>
                      </a:r>
                      <a:r>
                        <a:rPr lang="en-GB" sz="1100" b="1" baseline="0" noProof="0" dirty="0" smtClean="0">
                          <a:solidFill>
                            <a:schemeClr val="tx1"/>
                          </a:solidFill>
                          <a:latin typeface="Arial" panose="020B0604020202020204" pitchFamily="34" charset="0"/>
                          <a:cs typeface="Arial" panose="020B0604020202020204" pitchFamily="34" charset="0"/>
                        </a:rPr>
                        <a:t> disorders</a:t>
                      </a:r>
                    </a:p>
                    <a:p>
                      <a:pPr marL="92075" marR="0" indent="0" algn="l" defTabSz="914400" rtl="0" eaLnBrk="1" fontAlgn="auto" latinLnBrk="0" hangingPunct="1">
                        <a:lnSpc>
                          <a:spcPct val="100000"/>
                        </a:lnSpc>
                        <a:spcBef>
                          <a:spcPts val="0"/>
                        </a:spcBef>
                        <a:spcAft>
                          <a:spcPts val="0"/>
                        </a:spcAft>
                        <a:buClrTx/>
                        <a:buSzTx/>
                        <a:buFontTx/>
                        <a:buNone/>
                        <a:tabLst/>
                        <a:defRPr/>
                      </a:pPr>
                      <a:r>
                        <a:rPr lang="en-GB" sz="1100" noProof="0" dirty="0" smtClean="0">
                          <a:solidFill>
                            <a:schemeClr val="tx1"/>
                          </a:solidFill>
                          <a:latin typeface="Arial" panose="020B0604020202020204" pitchFamily="34" charset="0"/>
                          <a:cs typeface="Arial" panose="020B0604020202020204" pitchFamily="34" charset="0"/>
                        </a:rPr>
                        <a:t>Anaemia</a:t>
                      </a:r>
                    </a:p>
                    <a:p>
                      <a:pPr marL="92075" marR="0" indent="0" algn="l" defTabSz="914400" rtl="0" eaLnBrk="1" fontAlgn="auto" latinLnBrk="0" hangingPunct="1">
                        <a:lnSpc>
                          <a:spcPct val="100000"/>
                        </a:lnSpc>
                        <a:spcBef>
                          <a:spcPts val="0"/>
                        </a:spcBef>
                        <a:spcAft>
                          <a:spcPts val="0"/>
                        </a:spcAft>
                        <a:buClrTx/>
                        <a:buSzTx/>
                        <a:buFontTx/>
                        <a:buNone/>
                        <a:tabLst/>
                        <a:defRPr/>
                      </a:pPr>
                      <a:r>
                        <a:rPr lang="en-GB" sz="1100" noProof="0" dirty="0" smtClean="0">
                          <a:solidFill>
                            <a:schemeClr val="tx1"/>
                          </a:solidFill>
                          <a:latin typeface="Arial" panose="020B0604020202020204" pitchFamily="34" charset="0"/>
                          <a:cs typeface="Arial" panose="020B0604020202020204" pitchFamily="34" charset="0"/>
                        </a:rPr>
                        <a:t>Leukopenia</a:t>
                      </a:r>
                    </a:p>
                    <a:p>
                      <a:pPr marL="92075" marR="0" indent="0" algn="l" defTabSz="914400" rtl="0" eaLnBrk="1" fontAlgn="auto" latinLnBrk="0" hangingPunct="1">
                        <a:lnSpc>
                          <a:spcPct val="100000"/>
                        </a:lnSpc>
                        <a:spcBef>
                          <a:spcPts val="0"/>
                        </a:spcBef>
                        <a:spcAft>
                          <a:spcPts val="0"/>
                        </a:spcAft>
                        <a:buClrTx/>
                        <a:buSzTx/>
                        <a:buFontTx/>
                        <a:buNone/>
                        <a:tabLst/>
                        <a:defRPr/>
                      </a:pPr>
                      <a:r>
                        <a:rPr lang="en-GB" sz="1100" baseline="0" noProof="0" dirty="0" smtClean="0">
                          <a:solidFill>
                            <a:schemeClr val="tx1"/>
                          </a:solidFill>
                          <a:latin typeface="Arial" panose="020B0604020202020204" pitchFamily="34" charset="0"/>
                          <a:cs typeface="Arial" panose="020B0604020202020204" pitchFamily="34" charset="0"/>
                        </a:rPr>
                        <a:t>Neutropenia</a:t>
                      </a:r>
                    </a:p>
                    <a:p>
                      <a:pPr marL="92075" marR="0" indent="0" algn="l" defTabSz="914400" rtl="0" eaLnBrk="1" fontAlgn="auto" latinLnBrk="0" hangingPunct="1">
                        <a:lnSpc>
                          <a:spcPct val="100000"/>
                        </a:lnSpc>
                        <a:spcBef>
                          <a:spcPts val="0"/>
                        </a:spcBef>
                        <a:spcAft>
                          <a:spcPts val="0"/>
                        </a:spcAft>
                        <a:buClrTx/>
                        <a:buSzTx/>
                        <a:buFontTx/>
                        <a:buNone/>
                        <a:tabLst/>
                        <a:defRPr/>
                      </a:pPr>
                      <a:r>
                        <a:rPr lang="en-GB" sz="1100" baseline="0" noProof="0" dirty="0" smtClean="0">
                          <a:solidFill>
                            <a:schemeClr val="tx1"/>
                          </a:solidFill>
                          <a:latin typeface="Arial" panose="020B0604020202020204" pitchFamily="34" charset="0"/>
                          <a:cs typeface="Arial" panose="020B0604020202020204" pitchFamily="34" charset="0"/>
                        </a:rPr>
                        <a:t>T</a:t>
                      </a:r>
                      <a:r>
                        <a:rPr lang="en-GB" sz="1100" noProof="0" dirty="0" smtClean="0">
                          <a:solidFill>
                            <a:schemeClr val="tx1"/>
                          </a:solidFill>
                          <a:latin typeface="Arial" panose="020B0604020202020204" pitchFamily="34" charset="0"/>
                          <a:cs typeface="Arial" panose="020B0604020202020204" pitchFamily="34" charset="0"/>
                        </a:rPr>
                        <a:t>hrombocytopenia</a:t>
                      </a:r>
                      <a:endParaRPr lang="en-GB" sz="1100" baseline="0" noProof="0" dirty="0" smtClean="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100" noProof="0" dirty="0" smtClean="0">
                        <a:solidFill>
                          <a:schemeClr val="tx1"/>
                        </a:solidFill>
                        <a:latin typeface="Arial" panose="020B0604020202020204" pitchFamily="34" charset="0"/>
                        <a:cs typeface="Arial" panose="020B0604020202020204" pitchFamily="34" charset="0"/>
                      </a:endParaRPr>
                    </a:p>
                    <a:p>
                      <a:pPr algn="ctr"/>
                      <a:r>
                        <a:rPr lang="en-GB" sz="1100" noProof="0" dirty="0" smtClean="0">
                          <a:solidFill>
                            <a:schemeClr val="tx1"/>
                          </a:solidFill>
                          <a:latin typeface="Arial" panose="020B0604020202020204" pitchFamily="34" charset="0"/>
                          <a:cs typeface="Arial" panose="020B0604020202020204" pitchFamily="34" charset="0"/>
                        </a:rPr>
                        <a:t>7 (31.8)</a:t>
                      </a:r>
                    </a:p>
                    <a:p>
                      <a:pPr algn="ctr"/>
                      <a:r>
                        <a:rPr lang="en-GB" sz="1100" noProof="0" dirty="0" smtClean="0">
                          <a:solidFill>
                            <a:schemeClr val="tx1"/>
                          </a:solidFill>
                          <a:latin typeface="Arial" panose="020B0604020202020204" pitchFamily="34" charset="0"/>
                          <a:cs typeface="Arial" panose="020B0604020202020204" pitchFamily="34" charset="0"/>
                        </a:rPr>
                        <a:t>0 </a:t>
                      </a:r>
                    </a:p>
                    <a:p>
                      <a:pPr algn="ctr"/>
                      <a:r>
                        <a:rPr lang="en-GB" sz="1100" noProof="0" dirty="0" smtClean="0">
                          <a:solidFill>
                            <a:schemeClr val="tx1"/>
                          </a:solidFill>
                          <a:latin typeface="Arial" panose="020B0604020202020204" pitchFamily="34" charset="0"/>
                          <a:cs typeface="Arial" panose="020B0604020202020204" pitchFamily="34" charset="0"/>
                        </a:rPr>
                        <a:t>0</a:t>
                      </a:r>
                    </a:p>
                    <a:p>
                      <a:pPr algn="ctr"/>
                      <a:r>
                        <a:rPr lang="en-GB" sz="1100" noProof="0" dirty="0" smtClean="0">
                          <a:solidFill>
                            <a:schemeClr val="tx1"/>
                          </a:solidFill>
                          <a:latin typeface="Arial" panose="020B0604020202020204" pitchFamily="34" charset="0"/>
                          <a:cs typeface="Arial" panose="020B0604020202020204" pitchFamily="34" charset="0"/>
                        </a:rPr>
                        <a:t>6 (27.3)</a:t>
                      </a:r>
                      <a:endParaRPr lang="en-GB" sz="11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noProof="0"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100" noProof="0" dirty="0" smtClean="0">
                          <a:solidFill>
                            <a:schemeClr val="tx1"/>
                          </a:solidFill>
                          <a:latin typeface="Arial" panose="020B0604020202020204" pitchFamily="34" charset="0"/>
                          <a:cs typeface="Arial" panose="020B0604020202020204" pitchFamily="34" charset="0"/>
                        </a:rPr>
                        <a:t>5 (20.0)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noProof="0" dirty="0" smtClean="0">
                          <a:solidFill>
                            <a:schemeClr val="tx1"/>
                          </a:solidFill>
                          <a:latin typeface="Arial" panose="020B0604020202020204" pitchFamily="34" charset="0"/>
                          <a:cs typeface="Arial" panose="020B0604020202020204" pitchFamily="34" charset="0"/>
                        </a:rPr>
                        <a:t>2 (8.0)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noProof="0" dirty="0" smtClean="0">
                          <a:solidFill>
                            <a:schemeClr val="tx1"/>
                          </a:solidFill>
                          <a:latin typeface="Arial" panose="020B0604020202020204" pitchFamily="34" charset="0"/>
                          <a:cs typeface="Arial" panose="020B0604020202020204" pitchFamily="34" charset="0"/>
                        </a:rPr>
                        <a:t>3 (12.0)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noProof="0" dirty="0" smtClean="0">
                          <a:solidFill>
                            <a:schemeClr val="tx1"/>
                          </a:solidFill>
                          <a:latin typeface="Arial" panose="020B0604020202020204" pitchFamily="34" charset="0"/>
                          <a:cs typeface="Arial" panose="020B0604020202020204" pitchFamily="34" charset="0"/>
                        </a:rPr>
                        <a:t>5 (20.0)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100" b="0" noProof="0" dirty="0" smtClean="0">
                        <a:solidFill>
                          <a:schemeClr val="tx1"/>
                        </a:solidFill>
                        <a:latin typeface="Arial" panose="020B0604020202020204" pitchFamily="34" charset="0"/>
                        <a:cs typeface="Arial" panose="020B0604020202020204" pitchFamily="34" charset="0"/>
                      </a:endParaRPr>
                    </a:p>
                    <a:p>
                      <a:pPr algn="ctr"/>
                      <a:r>
                        <a:rPr lang="en-GB" sz="1100" b="0" noProof="0" dirty="0" smtClean="0">
                          <a:solidFill>
                            <a:schemeClr val="tx1"/>
                          </a:solidFill>
                          <a:latin typeface="Arial" panose="020B0604020202020204" pitchFamily="34" charset="0"/>
                          <a:cs typeface="Arial" panose="020B0604020202020204" pitchFamily="34" charset="0"/>
                        </a:rPr>
                        <a:t>3 (13.6)</a:t>
                      </a:r>
                    </a:p>
                    <a:p>
                      <a:pPr algn="ctr"/>
                      <a:r>
                        <a:rPr lang="en-GB" sz="1100" b="0" noProof="0" dirty="0" smtClean="0">
                          <a:solidFill>
                            <a:schemeClr val="tx1"/>
                          </a:solidFill>
                          <a:latin typeface="Arial" panose="020B0604020202020204" pitchFamily="34" charset="0"/>
                          <a:cs typeface="Arial" panose="020B0604020202020204" pitchFamily="34" charset="0"/>
                        </a:rPr>
                        <a:t>1 (4.5)</a:t>
                      </a:r>
                    </a:p>
                    <a:p>
                      <a:pPr algn="ctr"/>
                      <a:r>
                        <a:rPr lang="en-GB" sz="1100" b="0" noProof="0" dirty="0" smtClean="0">
                          <a:solidFill>
                            <a:schemeClr val="tx1"/>
                          </a:solidFill>
                          <a:latin typeface="Arial" panose="020B0604020202020204" pitchFamily="34" charset="0"/>
                          <a:cs typeface="Arial" panose="020B0604020202020204" pitchFamily="34" charset="0"/>
                        </a:rPr>
                        <a:t>0</a:t>
                      </a:r>
                    </a:p>
                    <a:p>
                      <a:pPr algn="ctr"/>
                      <a:r>
                        <a:rPr lang="en-GB" sz="1100" b="0" noProof="0" dirty="0" smtClean="0">
                          <a:solidFill>
                            <a:schemeClr val="tx1"/>
                          </a:solidFill>
                          <a:latin typeface="Arial" panose="020B0604020202020204" pitchFamily="34" charset="0"/>
                          <a:cs typeface="Arial" panose="020B0604020202020204" pitchFamily="34" charset="0"/>
                        </a:rPr>
                        <a:t>7 (31.8)</a:t>
                      </a:r>
                      <a:endParaRPr lang="en-GB" sz="1100" b="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100" b="0" noProof="0" dirty="0" smtClean="0">
                        <a:solidFill>
                          <a:schemeClr val="tx1"/>
                        </a:solidFill>
                        <a:latin typeface="Arial" panose="020B0604020202020204" pitchFamily="34" charset="0"/>
                        <a:cs typeface="Arial" panose="020B0604020202020204" pitchFamily="34" charset="0"/>
                      </a:endParaRPr>
                    </a:p>
                    <a:p>
                      <a:pPr algn="ctr"/>
                      <a:r>
                        <a:rPr lang="en-GB" sz="1100" b="0" noProof="0" dirty="0" smtClean="0">
                          <a:solidFill>
                            <a:schemeClr val="tx1"/>
                          </a:solidFill>
                          <a:latin typeface="Arial" panose="020B0604020202020204" pitchFamily="34" charset="0"/>
                          <a:cs typeface="Arial" panose="020B0604020202020204" pitchFamily="34" charset="0"/>
                        </a:rPr>
                        <a:t>10</a:t>
                      </a:r>
                      <a:r>
                        <a:rPr lang="en-GB" sz="1100" b="0" baseline="0" noProof="0" dirty="0" smtClean="0">
                          <a:solidFill>
                            <a:schemeClr val="tx1"/>
                          </a:solidFill>
                          <a:latin typeface="Arial" panose="020B0604020202020204" pitchFamily="34" charset="0"/>
                          <a:cs typeface="Arial" panose="020B0604020202020204" pitchFamily="34" charset="0"/>
                        </a:rPr>
                        <a:t> (40.0)</a:t>
                      </a:r>
                    </a:p>
                    <a:p>
                      <a:pPr algn="ctr"/>
                      <a:r>
                        <a:rPr lang="en-GB" sz="1100" b="0" baseline="0" noProof="0" dirty="0" smtClean="0">
                          <a:solidFill>
                            <a:schemeClr val="tx1"/>
                          </a:solidFill>
                          <a:latin typeface="Arial" panose="020B0604020202020204" pitchFamily="34" charset="0"/>
                          <a:cs typeface="Arial" panose="020B0604020202020204" pitchFamily="34" charset="0"/>
                        </a:rPr>
                        <a:t>3 (12.0)</a:t>
                      </a:r>
                    </a:p>
                    <a:p>
                      <a:pPr algn="ctr"/>
                      <a:r>
                        <a:rPr lang="en-GB" sz="1100" b="0" baseline="0" noProof="0" dirty="0" smtClean="0">
                          <a:solidFill>
                            <a:schemeClr val="tx1"/>
                          </a:solidFill>
                          <a:latin typeface="Arial" panose="020B0604020202020204" pitchFamily="34" charset="0"/>
                          <a:cs typeface="Arial" panose="020B0604020202020204" pitchFamily="34" charset="0"/>
                        </a:rPr>
                        <a:t>9 (36.0)</a:t>
                      </a:r>
                    </a:p>
                    <a:p>
                      <a:pPr algn="ctr"/>
                      <a:r>
                        <a:rPr lang="en-GB" sz="1100" b="0" baseline="0" noProof="0" dirty="0" smtClean="0">
                          <a:solidFill>
                            <a:schemeClr val="tx1"/>
                          </a:solidFill>
                          <a:latin typeface="Arial" panose="020B0604020202020204" pitchFamily="34" charset="0"/>
                          <a:cs typeface="Arial" panose="020B0604020202020204" pitchFamily="34" charset="0"/>
                        </a:rPr>
                        <a:t>13 (52.0)</a:t>
                      </a:r>
                      <a:endParaRPr lang="en-GB" sz="1100" b="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208948">
                <a:tc>
                  <a:txBody>
                    <a:bodyPr/>
                    <a:lstStyle/>
                    <a:p>
                      <a:r>
                        <a:rPr lang="en-GB" sz="1100" b="1" baseline="0" noProof="0" dirty="0" smtClean="0">
                          <a:solidFill>
                            <a:schemeClr val="tx1"/>
                          </a:solidFill>
                          <a:latin typeface="Arial" panose="020B0604020202020204" pitchFamily="34" charset="0"/>
                          <a:cs typeface="Arial" panose="020B0604020202020204" pitchFamily="34" charset="0"/>
                        </a:rPr>
                        <a:t>General disorders and administration site conditions</a:t>
                      </a:r>
                    </a:p>
                    <a:p>
                      <a:pPr marL="92075" indent="0"/>
                      <a:r>
                        <a:rPr lang="en-GB" sz="1100" baseline="0" noProof="0" dirty="0" smtClean="0">
                          <a:solidFill>
                            <a:schemeClr val="tx1"/>
                          </a:solidFill>
                          <a:latin typeface="Arial" panose="020B0604020202020204" pitchFamily="34" charset="0"/>
                          <a:cs typeface="Arial" panose="020B0604020202020204" pitchFamily="34" charset="0"/>
                        </a:rPr>
                        <a:t>Fatigue</a:t>
                      </a:r>
                    </a:p>
                    <a:p>
                      <a:pPr marL="92075" indent="0"/>
                      <a:r>
                        <a:rPr lang="en-GB" sz="1100" baseline="0" noProof="0" dirty="0" smtClean="0">
                          <a:solidFill>
                            <a:schemeClr val="tx1"/>
                          </a:solidFill>
                          <a:latin typeface="Arial" panose="020B0604020202020204" pitchFamily="34" charset="0"/>
                          <a:cs typeface="Arial" panose="020B0604020202020204" pitchFamily="34" charset="0"/>
                        </a:rPr>
                        <a:t>Pyrexia</a:t>
                      </a:r>
                      <a:endParaRPr lang="en-GB" sz="1100" baseline="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100" noProof="0" dirty="0" smtClean="0">
                        <a:solidFill>
                          <a:schemeClr val="tx1"/>
                        </a:solidFill>
                        <a:latin typeface="Arial" panose="020B0604020202020204" pitchFamily="34" charset="0"/>
                        <a:cs typeface="Arial" panose="020B0604020202020204" pitchFamily="34" charset="0"/>
                      </a:endParaRPr>
                    </a:p>
                    <a:p>
                      <a:pPr algn="ctr"/>
                      <a:endParaRPr lang="en-GB" sz="1100" noProof="0" dirty="0" smtClean="0">
                        <a:solidFill>
                          <a:schemeClr val="tx1"/>
                        </a:solidFill>
                        <a:latin typeface="Arial" panose="020B0604020202020204" pitchFamily="34" charset="0"/>
                        <a:cs typeface="Arial" panose="020B0604020202020204" pitchFamily="34" charset="0"/>
                      </a:endParaRPr>
                    </a:p>
                    <a:p>
                      <a:pPr algn="ctr"/>
                      <a:r>
                        <a:rPr lang="en-GB" sz="1100" noProof="0" dirty="0" smtClean="0">
                          <a:solidFill>
                            <a:schemeClr val="tx1"/>
                          </a:solidFill>
                          <a:latin typeface="Arial" panose="020B0604020202020204" pitchFamily="34" charset="0"/>
                          <a:cs typeface="Arial" panose="020B0604020202020204" pitchFamily="34" charset="0"/>
                        </a:rPr>
                        <a:t>5 (22.7)</a:t>
                      </a:r>
                    </a:p>
                    <a:p>
                      <a:pPr algn="ctr"/>
                      <a:r>
                        <a:rPr lang="en-GB" sz="1100" noProof="0" dirty="0" smtClean="0">
                          <a:solidFill>
                            <a:schemeClr val="tx1"/>
                          </a:solidFill>
                          <a:latin typeface="Arial" panose="020B0604020202020204" pitchFamily="34" charset="0"/>
                          <a:cs typeface="Arial" panose="020B0604020202020204" pitchFamily="34" charset="0"/>
                        </a:rPr>
                        <a:t>4 (18.2)</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noProof="0"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100" noProof="0"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100" noProof="0" dirty="0" smtClean="0">
                          <a:solidFill>
                            <a:schemeClr val="tx1"/>
                          </a:solidFill>
                          <a:latin typeface="Arial" panose="020B0604020202020204" pitchFamily="34" charset="0"/>
                          <a:cs typeface="Arial" panose="020B0604020202020204" pitchFamily="34" charset="0"/>
                        </a:rPr>
                        <a:t>15</a:t>
                      </a:r>
                      <a:r>
                        <a:rPr lang="en-GB" sz="1100" baseline="0" noProof="0" dirty="0" smtClean="0">
                          <a:solidFill>
                            <a:schemeClr val="tx1"/>
                          </a:solidFill>
                          <a:latin typeface="Arial" panose="020B0604020202020204" pitchFamily="34" charset="0"/>
                          <a:cs typeface="Arial" panose="020B0604020202020204" pitchFamily="34" charset="0"/>
                        </a:rPr>
                        <a:t> (60.0)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baseline="0" noProof="0" dirty="0" smtClean="0">
                          <a:solidFill>
                            <a:schemeClr val="tx1"/>
                          </a:solidFill>
                          <a:latin typeface="Arial" panose="020B0604020202020204" pitchFamily="34" charset="0"/>
                          <a:cs typeface="Arial" panose="020B0604020202020204" pitchFamily="34" charset="0"/>
                        </a:rPr>
                        <a:t>3 (12.0)</a:t>
                      </a:r>
                      <a:endParaRPr lang="en-GB" sz="1100" noProof="0" dirty="0" smtClean="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noProof="0"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noProof="0"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100" b="0" noProof="0" dirty="0" smtClean="0">
                          <a:solidFill>
                            <a:schemeClr val="tx1"/>
                          </a:solidFill>
                          <a:latin typeface="Arial" panose="020B0604020202020204" pitchFamily="34" charset="0"/>
                          <a:cs typeface="Arial" panose="020B0604020202020204" pitchFamily="34" charset="0"/>
                        </a:rPr>
                        <a:t>2 (9.1)</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b="0" noProof="0" dirty="0" smtClean="0">
                          <a:solidFill>
                            <a:schemeClr val="tx1"/>
                          </a:solidFill>
                          <a:latin typeface="Arial" panose="020B0604020202020204" pitchFamily="34" charset="0"/>
                          <a:cs typeface="Arial" panose="020B0604020202020204" pitchFamily="34" charset="0"/>
                        </a:rPr>
                        <a:t>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noProof="0"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100" b="0" noProof="0" dirty="0" smtClean="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100" b="0" noProof="0" dirty="0" smtClean="0">
                          <a:solidFill>
                            <a:schemeClr val="tx1"/>
                          </a:solidFill>
                          <a:latin typeface="Arial" panose="020B0604020202020204" pitchFamily="34" charset="0"/>
                          <a:cs typeface="Arial" panose="020B0604020202020204" pitchFamily="34" charset="0"/>
                        </a:rPr>
                        <a:t>3 (12.0)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100" b="0" noProof="0" dirty="0" smtClean="0">
                          <a:solidFill>
                            <a:schemeClr val="tx1"/>
                          </a:solidFill>
                          <a:latin typeface="Arial" panose="020B0604020202020204" pitchFamily="34" charset="0"/>
                          <a:cs typeface="Arial" panose="020B0604020202020204" pitchFamily="34" charset="0"/>
                        </a:rPr>
                        <a:t>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0102073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O-004: </a:t>
            </a:r>
            <a:r>
              <a:rPr lang="en-US" dirty="0"/>
              <a:t>Immunologic and objective tumor responses to </a:t>
            </a:r>
            <a:r>
              <a:rPr lang="en-US" dirty="0" err="1"/>
              <a:t>PEGylated</a:t>
            </a:r>
            <a:r>
              <a:rPr lang="en-US" dirty="0"/>
              <a:t> human IL-10 (AM0010) with </a:t>
            </a:r>
            <a:r>
              <a:rPr lang="en-US" dirty="0" smtClean="0"/>
              <a:t>5-FU/LV </a:t>
            </a:r>
            <a:r>
              <a:rPr lang="en-US" dirty="0"/>
              <a:t>and oxaliplatin (FOLFOX) in metastatic pancreatic adenocarcinoma (PDAC) </a:t>
            </a:r>
            <a:r>
              <a:rPr lang="en-GB" dirty="0"/>
              <a:t>– Hecht </a:t>
            </a:r>
            <a:r>
              <a:rPr lang="en-GB" dirty="0" smtClean="0"/>
              <a:t>RJ, </a:t>
            </a:r>
            <a:r>
              <a:rPr lang="en-GB" dirty="0"/>
              <a:t>et al</a:t>
            </a:r>
            <a:endParaRPr lang="en-GB" sz="1800" dirty="0"/>
          </a:p>
        </p:txBody>
      </p:sp>
      <p:sp>
        <p:nvSpPr>
          <p:cNvPr id="3" name="Content Placeholder 2"/>
          <p:cNvSpPr>
            <a:spLocks noGrp="1"/>
          </p:cNvSpPr>
          <p:nvPr>
            <p:ph idx="1"/>
          </p:nvPr>
        </p:nvSpPr>
        <p:spPr>
          <a:xfrm>
            <a:off x="365124" y="1254035"/>
            <a:ext cx="8413751" cy="2699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a:t>Hecht </a:t>
            </a:r>
            <a:r>
              <a:rPr lang="en-GB" dirty="0" smtClean="0"/>
              <a:t>RJ, </a:t>
            </a:r>
            <a:r>
              <a:rPr lang="en-GB" dirty="0"/>
              <a:t>et al. Ann </a:t>
            </a:r>
            <a:r>
              <a:rPr lang="en-GB" dirty="0" err="1"/>
              <a:t>Oncol</a:t>
            </a:r>
            <a:r>
              <a:rPr lang="en-GB" dirty="0"/>
              <a:t> 2017; 28 (</a:t>
            </a:r>
            <a:r>
              <a:rPr lang="en-GB" dirty="0" err="1"/>
              <a:t>suppl</a:t>
            </a:r>
            <a:r>
              <a:rPr lang="en-GB" dirty="0"/>
              <a:t> 3): </a:t>
            </a:r>
            <a:r>
              <a:rPr lang="en-GB" dirty="0" err="1"/>
              <a:t>abstr</a:t>
            </a:r>
            <a:r>
              <a:rPr lang="en-GB" dirty="0"/>
              <a:t> O-004</a:t>
            </a:r>
          </a:p>
        </p:txBody>
      </p:sp>
      <p:graphicFrame>
        <p:nvGraphicFramePr>
          <p:cNvPr id="6" name="Group 88"/>
          <p:cNvGraphicFramePr>
            <a:graphicFrameLocks noGrp="1"/>
          </p:cNvGraphicFramePr>
          <p:nvPr>
            <p:extLst>
              <p:ext uri="{D42A27DB-BD31-4B8C-83A1-F6EECF244321}">
                <p14:modId xmlns:p14="http://schemas.microsoft.com/office/powerpoint/2010/main" xmlns="" val="2451090036"/>
              </p:ext>
            </p:extLst>
          </p:nvPr>
        </p:nvGraphicFramePr>
        <p:xfrm>
          <a:off x="369888" y="1752599"/>
          <a:ext cx="8408989" cy="3354959"/>
        </p:xfrm>
        <a:graphic>
          <a:graphicData uri="http://schemas.openxmlformats.org/drawingml/2006/table">
            <a:tbl>
              <a:tblPr firstRow="1" bandRow="1">
                <a:tableStyleId>{69012ECD-51FC-41F1-AA8D-1B2483CD663E}</a:tableStyleId>
              </a:tblPr>
              <a:tblGrid>
                <a:gridCol w="1336551">
                  <a:extLst>
                    <a:ext uri="{9D8B030D-6E8A-4147-A177-3AD203B41FA5}">
                      <a16:colId xmlns:a16="http://schemas.microsoft.com/office/drawing/2014/main" xmlns="" val="20000"/>
                    </a:ext>
                  </a:extLst>
                </a:gridCol>
                <a:gridCol w="1486341"/>
                <a:gridCol w="1063541">
                  <a:extLst>
                    <a:ext uri="{9D8B030D-6E8A-4147-A177-3AD203B41FA5}">
                      <a16:colId xmlns:a16="http://schemas.microsoft.com/office/drawing/2014/main" xmlns="" val="20003"/>
                    </a:ext>
                  </a:extLst>
                </a:gridCol>
                <a:gridCol w="1130639"/>
                <a:gridCol w="1130639"/>
                <a:gridCol w="1130639"/>
                <a:gridCol w="1130639"/>
              </a:tblGrid>
              <a:tr h="685801">
                <a:tc>
                  <a:txBody>
                    <a:bodyPr/>
                    <a:lstStyle/>
                    <a:p>
                      <a:pPr>
                        <a:lnSpc>
                          <a:spcPct val="90000"/>
                        </a:lnSpc>
                      </a:pPr>
                      <a:r>
                        <a:rPr lang="en-US"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Treatment</a:t>
                      </a:r>
                      <a:endParaRPr lang="en-US" sz="1400" b="1" i="0" u="none" strike="noStrike" kern="1200" baseline="0" noProof="0" dirty="0">
                        <a:solidFill>
                          <a:schemeClr val="tx2"/>
                        </a:solidFill>
                        <a:latin typeface="Arial" panose="020B0604020202020204" pitchFamily="34" charset="0"/>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Prior therapies, median (range)</a:t>
                      </a:r>
                      <a:endParaRPr lang="en-US" sz="1400" b="1" i="0" u="none" strike="noStrike" kern="1200" baseline="0" noProof="0" dirty="0">
                        <a:solidFill>
                          <a:schemeClr val="tx2"/>
                        </a:solidFill>
                        <a:latin typeface="Arial" panose="020B0604020202020204" pitchFamily="34" charset="0"/>
                        <a:ea typeface="+mn-ea"/>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DCR, </a:t>
                      </a:r>
                    </a:p>
                    <a:p>
                      <a:pPr algn="ctr">
                        <a:lnSpc>
                          <a:spcPct val="90000"/>
                        </a:lnSpc>
                      </a:pPr>
                      <a:r>
                        <a:rPr lang="en-US" sz="1400" b="1" i="0" u="none" strike="noStrike" kern="1200" baseline="0" noProof="0" dirty="0" smtClean="0">
                          <a:solidFill>
                            <a:schemeClr val="tx2"/>
                          </a:solidFill>
                          <a:latin typeface="Arial" panose="020B0604020202020204" pitchFamily="34" charset="0"/>
                          <a:ea typeface="+mn-ea"/>
                          <a:cs typeface="Arial" panose="020B0604020202020204" pitchFamily="34" charset="0"/>
                        </a:rPr>
                        <a:t>n (%)</a:t>
                      </a:r>
                      <a:endParaRPr lang="en-US" sz="1400" b="1" noProof="0" dirty="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noProof="0" dirty="0" smtClean="0">
                          <a:solidFill>
                            <a:schemeClr val="tx2"/>
                          </a:solidFill>
                          <a:latin typeface="Arial" panose="020B0604020202020204" pitchFamily="34" charset="0"/>
                          <a:cs typeface="Arial" panose="020B0604020202020204" pitchFamily="34" charset="0"/>
                        </a:rPr>
                        <a:t>ORR, </a:t>
                      </a:r>
                    </a:p>
                    <a:p>
                      <a:pPr algn="ctr">
                        <a:lnSpc>
                          <a:spcPct val="90000"/>
                        </a:lnSpc>
                      </a:pPr>
                      <a:r>
                        <a:rPr lang="en-US" sz="1400" b="1" noProof="0" dirty="0" smtClean="0">
                          <a:solidFill>
                            <a:schemeClr val="tx2"/>
                          </a:solidFill>
                          <a:latin typeface="Arial" panose="020B0604020202020204" pitchFamily="34" charset="0"/>
                          <a:cs typeface="Arial" panose="020B0604020202020204" pitchFamily="34" charset="0"/>
                        </a:rPr>
                        <a:t>n (%)</a:t>
                      </a:r>
                      <a:endParaRPr lang="en-US" sz="1400" b="1" noProof="0" dirty="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noProof="0" dirty="0" smtClean="0">
                          <a:solidFill>
                            <a:schemeClr val="tx2"/>
                          </a:solidFill>
                          <a:latin typeface="Arial" panose="020B0604020202020204" pitchFamily="34" charset="0"/>
                          <a:cs typeface="Arial" panose="020B0604020202020204" pitchFamily="34" charset="0"/>
                        </a:rPr>
                        <a:t>CR, </a:t>
                      </a:r>
                    </a:p>
                    <a:p>
                      <a:pPr algn="ctr">
                        <a:lnSpc>
                          <a:spcPct val="90000"/>
                        </a:lnSpc>
                      </a:pPr>
                      <a:r>
                        <a:rPr lang="en-US" sz="1400" b="1" noProof="0" dirty="0" smtClean="0">
                          <a:solidFill>
                            <a:schemeClr val="tx2"/>
                          </a:solidFill>
                          <a:latin typeface="Arial" panose="020B0604020202020204" pitchFamily="34" charset="0"/>
                          <a:cs typeface="Arial" panose="020B0604020202020204" pitchFamily="34" charset="0"/>
                        </a:rPr>
                        <a:t>n (%)</a:t>
                      </a:r>
                      <a:endParaRPr lang="en-US" sz="1400" b="1" noProof="0" dirty="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noProof="0" dirty="0" err="1" smtClean="0">
                          <a:solidFill>
                            <a:schemeClr val="tx2"/>
                          </a:solidFill>
                          <a:latin typeface="Arial" panose="020B0604020202020204" pitchFamily="34" charset="0"/>
                          <a:cs typeface="Arial" panose="020B0604020202020204" pitchFamily="34" charset="0"/>
                        </a:rPr>
                        <a:t>mPFS</a:t>
                      </a:r>
                      <a:r>
                        <a:rPr lang="en-US" sz="1400" b="1" noProof="0" dirty="0" smtClean="0">
                          <a:solidFill>
                            <a:schemeClr val="tx2"/>
                          </a:solidFill>
                          <a:latin typeface="Arial" panose="020B0604020202020204" pitchFamily="34" charset="0"/>
                          <a:cs typeface="Arial" panose="020B0604020202020204" pitchFamily="34" charset="0"/>
                        </a:rPr>
                        <a:t>, months</a:t>
                      </a:r>
                      <a:endParaRPr lang="en-US" sz="1400" b="1" noProof="0" dirty="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90000"/>
                        </a:lnSpc>
                      </a:pPr>
                      <a:r>
                        <a:rPr lang="en-US" sz="1400" b="1" noProof="0" dirty="0" err="1" smtClean="0">
                          <a:solidFill>
                            <a:schemeClr val="tx2"/>
                          </a:solidFill>
                          <a:latin typeface="Arial" panose="020B0604020202020204" pitchFamily="34" charset="0"/>
                          <a:cs typeface="Arial" panose="020B0604020202020204" pitchFamily="34" charset="0"/>
                        </a:rPr>
                        <a:t>mOS</a:t>
                      </a:r>
                      <a:r>
                        <a:rPr lang="en-US" sz="1400" b="1" noProof="0" dirty="0" smtClean="0">
                          <a:solidFill>
                            <a:schemeClr val="tx2"/>
                          </a:solidFill>
                          <a:latin typeface="Arial" panose="020B0604020202020204" pitchFamily="34" charset="0"/>
                          <a:cs typeface="Arial" panose="020B0604020202020204" pitchFamily="34" charset="0"/>
                        </a:rPr>
                        <a:t>, months</a:t>
                      </a:r>
                      <a:endParaRPr lang="en-US" sz="1400" b="1" noProof="0" dirty="0">
                        <a:solidFill>
                          <a:schemeClr val="tx2"/>
                        </a:solidFill>
                        <a:latin typeface="Arial" panose="020B0604020202020204" pitchFamily="34" charset="0"/>
                        <a:cs typeface="Arial" panose="020B0604020202020204" pitchFamily="34" charset="0"/>
                      </a:endParaRPr>
                    </a:p>
                  </a:txBody>
                  <a:tcPr marT="36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874518">
                <a:tc>
                  <a:txBody>
                    <a:bodyPr/>
                    <a:lstStyle/>
                    <a:p>
                      <a:r>
                        <a:rPr lang="en-US" sz="1400" noProof="0" dirty="0" smtClean="0">
                          <a:solidFill>
                            <a:schemeClr val="tx1"/>
                          </a:solidFill>
                          <a:latin typeface="Arial" panose="020B0604020202020204" pitchFamily="34" charset="0"/>
                          <a:cs typeface="Arial" panose="020B0604020202020204" pitchFamily="34" charset="0"/>
                        </a:rPr>
                        <a:t>AM0010 (n=15/22)</a:t>
                      </a:r>
                      <a:endParaRPr lang="en-US" sz="14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noProof="0" dirty="0" smtClean="0">
                          <a:solidFill>
                            <a:schemeClr val="tx1"/>
                          </a:solidFill>
                          <a:latin typeface="Arial" panose="020B0604020202020204" pitchFamily="34" charset="0"/>
                          <a:cs typeface="Arial" panose="020B0604020202020204" pitchFamily="34" charset="0"/>
                        </a:rPr>
                        <a:t>3 (2−6)</a:t>
                      </a:r>
                      <a:endParaRPr lang="en-US" sz="14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solidFill>
                          <a:latin typeface="Arial" panose="020B0604020202020204" pitchFamily="34" charset="0"/>
                          <a:cs typeface="Arial" panose="020B0604020202020204" pitchFamily="34" charset="0"/>
                        </a:rPr>
                        <a:t>8</a:t>
                      </a:r>
                      <a:r>
                        <a:rPr lang="en-US" sz="1400" baseline="0" noProof="0" dirty="0" smtClean="0">
                          <a:solidFill>
                            <a:schemeClr val="tx1"/>
                          </a:solidFill>
                          <a:latin typeface="Arial" panose="020B0604020202020204" pitchFamily="34" charset="0"/>
                          <a:cs typeface="Arial" panose="020B0604020202020204" pitchFamily="34" charset="0"/>
                        </a:rPr>
                        <a:t> </a:t>
                      </a:r>
                      <a:r>
                        <a:rPr lang="en-US" sz="1400" noProof="0" dirty="0" smtClean="0">
                          <a:solidFill>
                            <a:schemeClr val="tx1"/>
                          </a:solidFill>
                          <a:latin typeface="Arial" panose="020B0604020202020204" pitchFamily="34" charset="0"/>
                          <a:cs typeface="Arial" panose="020B0604020202020204" pitchFamily="34" charset="0"/>
                        </a:rPr>
                        <a:t>(53)</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b="0" noProof="0" dirty="0" smtClean="0">
                          <a:solidFill>
                            <a:schemeClr val="tx1"/>
                          </a:solidFill>
                          <a:latin typeface="Arial" panose="020B0604020202020204" pitchFamily="34" charset="0"/>
                          <a:cs typeface="Arial" panose="020B0604020202020204" pitchFamily="34" charset="0"/>
                        </a:rPr>
                        <a:t>0</a:t>
                      </a:r>
                      <a:endParaRPr lang="en-US" sz="1400" b="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b="0" noProof="0" dirty="0" smtClean="0">
                          <a:solidFill>
                            <a:schemeClr val="tx1"/>
                          </a:solidFill>
                          <a:latin typeface="Arial" panose="020B0604020202020204" pitchFamily="34" charset="0"/>
                          <a:cs typeface="Arial" panose="020B0604020202020204" pitchFamily="34" charset="0"/>
                        </a:rPr>
                        <a:t>0</a:t>
                      </a:r>
                      <a:endParaRPr lang="en-US" sz="1400" b="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b="0" noProof="0" dirty="0" smtClean="0">
                          <a:solidFill>
                            <a:schemeClr val="tx1"/>
                          </a:solidFill>
                          <a:latin typeface="Arial" panose="020B0604020202020204" pitchFamily="34" charset="0"/>
                          <a:cs typeface="Arial" panose="020B0604020202020204" pitchFamily="34" charset="0"/>
                        </a:rPr>
                        <a:t>1.7</a:t>
                      </a:r>
                      <a:endParaRPr lang="en-US" sz="1400" b="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sz="1400" b="0" noProof="0" dirty="0" smtClean="0">
                          <a:solidFill>
                            <a:schemeClr val="tx1"/>
                          </a:solidFill>
                          <a:latin typeface="Arial" panose="020B0604020202020204" pitchFamily="34" charset="0"/>
                          <a:cs typeface="Arial" panose="020B0604020202020204" pitchFamily="34" charset="0"/>
                        </a:rPr>
                        <a:t>3.8</a:t>
                      </a:r>
                      <a:endParaRPr lang="en-US" sz="1400" b="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014236">
                <a:tc>
                  <a:txBody>
                    <a:bodyPr/>
                    <a:lstStyle/>
                    <a:p>
                      <a:r>
                        <a:rPr lang="en-US" sz="1400" noProof="0" dirty="0" smtClean="0">
                          <a:solidFill>
                            <a:schemeClr val="tx1"/>
                          </a:solidFill>
                          <a:latin typeface="Arial" panose="020B0604020202020204" pitchFamily="34" charset="0"/>
                          <a:cs typeface="Arial" panose="020B0604020202020204" pitchFamily="34" charset="0"/>
                        </a:rPr>
                        <a:t>AM0010 + FOLFOX</a:t>
                      </a:r>
                    </a:p>
                    <a:p>
                      <a:r>
                        <a:rPr lang="en-US" sz="1400" noProof="0" dirty="0" smtClean="0">
                          <a:solidFill>
                            <a:schemeClr val="tx1"/>
                          </a:solidFill>
                          <a:latin typeface="Arial" panose="020B0604020202020204" pitchFamily="34" charset="0"/>
                          <a:cs typeface="Arial" panose="020B0604020202020204" pitchFamily="34" charset="0"/>
                        </a:rPr>
                        <a:t>(n=19/21)</a:t>
                      </a:r>
                      <a:endParaRPr lang="en-US" sz="1400" baseline="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sz="1400" noProof="0" dirty="0" smtClean="0">
                          <a:solidFill>
                            <a:schemeClr val="tx1"/>
                          </a:solidFill>
                          <a:latin typeface="Arial" panose="020B0604020202020204" pitchFamily="34" charset="0"/>
                          <a:cs typeface="Arial" panose="020B0604020202020204" pitchFamily="34" charset="0"/>
                        </a:rPr>
                        <a:t>2 (1−5) </a:t>
                      </a:r>
                    </a:p>
                    <a:p>
                      <a:pPr algn="ctr"/>
                      <a:r>
                        <a:rPr lang="en-US" sz="1400" noProof="0" dirty="0" smtClean="0">
                          <a:solidFill>
                            <a:schemeClr val="tx1"/>
                          </a:solidFill>
                          <a:latin typeface="Arial" panose="020B0604020202020204" pitchFamily="34" charset="0"/>
                          <a:cs typeface="Arial" panose="020B0604020202020204" pitchFamily="34" charset="0"/>
                        </a:rPr>
                        <a:t>no prior platinum</a:t>
                      </a:r>
                      <a:endParaRPr lang="en-US" sz="14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noProof="0" dirty="0" smtClean="0">
                          <a:solidFill>
                            <a:schemeClr val="tx1"/>
                          </a:solidFill>
                          <a:latin typeface="Arial" panose="020B0604020202020204" pitchFamily="34" charset="0"/>
                          <a:cs typeface="Arial" panose="020B0604020202020204" pitchFamily="34" charset="0"/>
                        </a:rPr>
                        <a:t>15</a:t>
                      </a:r>
                      <a:r>
                        <a:rPr lang="en-US" sz="1400" baseline="0" noProof="0" dirty="0" smtClean="0">
                          <a:solidFill>
                            <a:schemeClr val="tx1"/>
                          </a:solidFill>
                          <a:latin typeface="Arial" panose="020B0604020202020204" pitchFamily="34" charset="0"/>
                          <a:cs typeface="Arial" panose="020B0604020202020204" pitchFamily="34" charset="0"/>
                        </a:rPr>
                        <a:t> </a:t>
                      </a:r>
                      <a:r>
                        <a:rPr lang="en-US" sz="1400" noProof="0" dirty="0" smtClean="0">
                          <a:solidFill>
                            <a:schemeClr val="tx1"/>
                          </a:solidFill>
                          <a:latin typeface="Arial" panose="020B0604020202020204" pitchFamily="34" charset="0"/>
                          <a:cs typeface="Arial" panose="020B0604020202020204" pitchFamily="34" charset="0"/>
                        </a:rPr>
                        <a:t>(79) </a:t>
                      </a:r>
                      <a:endParaRPr lang="en-US" sz="1400" noProof="0" dirty="0">
                        <a:solidFill>
                          <a:schemeClr val="tx1"/>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noProof="0" dirty="0" smtClean="0">
                          <a:solidFill>
                            <a:schemeClr val="tx1"/>
                          </a:solidFill>
                          <a:latin typeface="Arial" panose="020B0604020202020204" pitchFamily="34" charset="0"/>
                          <a:cs typeface="Arial" panose="020B0604020202020204" pitchFamily="34" charset="0"/>
                        </a:rPr>
                        <a:t>3 (16)</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noProof="0" dirty="0" smtClean="0">
                          <a:solidFill>
                            <a:schemeClr val="tx1"/>
                          </a:solidFill>
                          <a:latin typeface="Arial" panose="020B0604020202020204" pitchFamily="34" charset="0"/>
                          <a:cs typeface="Arial" panose="020B0604020202020204" pitchFamily="34" charset="0"/>
                        </a:rPr>
                        <a:t>2 (11)</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noProof="0" dirty="0" smtClean="0">
                          <a:solidFill>
                            <a:schemeClr val="tx1"/>
                          </a:solidFill>
                          <a:latin typeface="Arial" panose="020B0604020202020204" pitchFamily="34" charset="0"/>
                          <a:cs typeface="Arial" panose="020B0604020202020204" pitchFamily="34" charset="0"/>
                        </a:rPr>
                        <a:t>3.5</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noProof="0" dirty="0" smtClean="0">
                          <a:solidFill>
                            <a:schemeClr val="tx1"/>
                          </a:solidFill>
                          <a:latin typeface="Arial" panose="020B0604020202020204" pitchFamily="34" charset="0"/>
                          <a:cs typeface="Arial" panose="020B0604020202020204" pitchFamily="34" charset="0"/>
                        </a:rPr>
                        <a:t>10.2</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780404">
                <a:tc>
                  <a:txBody>
                    <a:bodyPr/>
                    <a:lstStyle/>
                    <a:p>
                      <a:r>
                        <a:rPr lang="en-US" sz="1400" noProof="0" dirty="0" smtClean="0">
                          <a:solidFill>
                            <a:srgbClr val="B60D27"/>
                          </a:solidFill>
                          <a:latin typeface="Arial" panose="020B0604020202020204" pitchFamily="34" charset="0"/>
                          <a:cs typeface="Arial" panose="020B0604020202020204" pitchFamily="34" charset="0"/>
                        </a:rPr>
                        <a:t>FOLFOX </a:t>
                      </a:r>
                    </a:p>
                    <a:p>
                      <a:r>
                        <a:rPr lang="en-US" sz="1400" noProof="0" dirty="0" smtClean="0">
                          <a:solidFill>
                            <a:srgbClr val="B60D27"/>
                          </a:solidFill>
                          <a:latin typeface="Arial" panose="020B0604020202020204" pitchFamily="34" charset="0"/>
                          <a:cs typeface="Arial" panose="020B0604020202020204" pitchFamily="34" charset="0"/>
                        </a:rPr>
                        <a:t>(</a:t>
                      </a:r>
                      <a:r>
                        <a:rPr lang="en-US" sz="1400" noProof="0" dirty="0" err="1" smtClean="0">
                          <a:solidFill>
                            <a:srgbClr val="B60D27"/>
                          </a:solidFill>
                          <a:latin typeface="Arial" panose="020B0604020202020204" pitchFamily="34" charset="0"/>
                          <a:cs typeface="Arial" panose="020B0604020202020204" pitchFamily="34" charset="0"/>
                        </a:rPr>
                        <a:t>Zaanan</a:t>
                      </a:r>
                      <a:r>
                        <a:rPr lang="en-US" sz="1400" noProof="0" dirty="0" smtClean="0">
                          <a:solidFill>
                            <a:srgbClr val="B60D27"/>
                          </a:solidFill>
                          <a:latin typeface="Arial" panose="020B0604020202020204" pitchFamily="34" charset="0"/>
                          <a:cs typeface="Arial" panose="020B0604020202020204" pitchFamily="34" charset="0"/>
                        </a:rPr>
                        <a:t> et al.</a:t>
                      </a:r>
                      <a:r>
                        <a:rPr lang="en-US" sz="1400" baseline="0" noProof="0" dirty="0" smtClean="0">
                          <a:solidFill>
                            <a:srgbClr val="B60D27"/>
                          </a:solidFill>
                          <a:latin typeface="Arial" panose="020B0604020202020204" pitchFamily="34" charset="0"/>
                          <a:cs typeface="Arial" panose="020B0604020202020204" pitchFamily="34" charset="0"/>
                        </a:rPr>
                        <a:t> BMC 2014)</a:t>
                      </a:r>
                      <a:endParaRPr lang="en-US" sz="1400" noProof="0" dirty="0" smtClean="0">
                        <a:solidFill>
                          <a:srgbClr val="B60D27"/>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noProof="0" dirty="0" smtClean="0">
                          <a:solidFill>
                            <a:srgbClr val="B60D27"/>
                          </a:solidFill>
                          <a:latin typeface="Arial" panose="020B0604020202020204" pitchFamily="34" charset="0"/>
                          <a:cs typeface="Arial" panose="020B0604020202020204" pitchFamily="34" charset="0"/>
                        </a:rPr>
                        <a:t>1</a:t>
                      </a:r>
                      <a:endParaRPr lang="en-US" sz="1400" noProof="0" dirty="0">
                        <a:solidFill>
                          <a:srgbClr val="B60D27"/>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noProof="0" dirty="0" smtClean="0">
                          <a:solidFill>
                            <a:srgbClr val="B60D27"/>
                          </a:solidFill>
                          <a:latin typeface="Arial" panose="020B0604020202020204" pitchFamily="34" charset="0"/>
                          <a:cs typeface="Arial" panose="020B0604020202020204" pitchFamily="34" charset="0"/>
                        </a:rPr>
                        <a:t>36%</a:t>
                      </a:r>
                      <a:endParaRPr lang="en-US" sz="1400" noProof="0" dirty="0">
                        <a:solidFill>
                          <a:srgbClr val="B60D27"/>
                        </a:solidFill>
                        <a:latin typeface="Arial" panose="020B0604020202020204" pitchFamily="34" charset="0"/>
                        <a:cs typeface="Arial" panose="020B0604020202020204"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noProof="0" dirty="0" smtClean="0">
                          <a:solidFill>
                            <a:srgbClr val="B60D27"/>
                          </a:solidFill>
                          <a:latin typeface="Arial" panose="020B0604020202020204" pitchFamily="34" charset="0"/>
                          <a:cs typeface="Arial" panose="020B0604020202020204" pitchFamily="34" charset="0"/>
                        </a:rPr>
                        <a:t>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noProof="0" dirty="0" smtClean="0">
                          <a:solidFill>
                            <a:srgbClr val="B60D27"/>
                          </a:solidFill>
                          <a:latin typeface="Arial" panose="020B0604020202020204" pitchFamily="34" charset="0"/>
                          <a:cs typeface="Arial" panose="020B0604020202020204" pitchFamily="34" charset="0"/>
                        </a:rPr>
                        <a:t>0</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noProof="0" dirty="0" smtClean="0">
                          <a:solidFill>
                            <a:srgbClr val="B60D27"/>
                          </a:solidFill>
                          <a:latin typeface="Arial" panose="020B0604020202020204" pitchFamily="34" charset="0"/>
                          <a:cs typeface="Arial" panose="020B0604020202020204" pitchFamily="34" charset="0"/>
                        </a:rPr>
                        <a:t>1.7</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noProof="0" dirty="0" smtClean="0">
                          <a:solidFill>
                            <a:srgbClr val="B60D27"/>
                          </a:solidFill>
                          <a:latin typeface="Arial" panose="020B0604020202020204" pitchFamily="34" charset="0"/>
                          <a:cs typeface="Arial" panose="020B0604020202020204" pitchFamily="34" charset="0"/>
                        </a:rPr>
                        <a:t>4.3</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837893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Connector 86">
            <a:extLst>
              <a:ext uri="{FF2B5EF4-FFF2-40B4-BE49-F238E27FC236}">
                <a16:creationId xmlns="" xmlns:a16="http://schemas.microsoft.com/office/drawing/2014/main" id="{465F3AA2-EEE6-4062-963A-53F1103FC6C6}"/>
              </a:ext>
            </a:extLst>
          </p:cNvPr>
          <p:cNvCxnSpPr>
            <a:cxnSpLocks/>
          </p:cNvCxnSpPr>
          <p:nvPr/>
        </p:nvCxnSpPr>
        <p:spPr>
          <a:xfrm>
            <a:off x="968041" y="3921159"/>
            <a:ext cx="3210259" cy="0"/>
          </a:xfrm>
          <a:prstGeom prst="line">
            <a:avLst/>
          </a:prstGeom>
          <a:noFill/>
          <a:ln w="19050" cap="sq">
            <a:solidFill>
              <a:srgbClr val="000000"/>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54" name="Straight Connector 153">
            <a:extLst>
              <a:ext uri="{FF2B5EF4-FFF2-40B4-BE49-F238E27FC236}">
                <a16:creationId xmlns="" xmlns:a16="http://schemas.microsoft.com/office/drawing/2014/main" id="{7B3A5386-1CA7-4F9B-AAF4-DEAEB09B3BE7}"/>
              </a:ext>
            </a:extLst>
          </p:cNvPr>
          <p:cNvCxnSpPr>
            <a:cxnSpLocks/>
          </p:cNvCxnSpPr>
          <p:nvPr/>
        </p:nvCxnSpPr>
        <p:spPr>
          <a:xfrm>
            <a:off x="5244766" y="3921159"/>
            <a:ext cx="3210259" cy="0"/>
          </a:xfrm>
          <a:prstGeom prst="line">
            <a:avLst/>
          </a:prstGeom>
          <a:noFill/>
          <a:ln w="19050" cap="sq">
            <a:solidFill>
              <a:srgbClr val="000000"/>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p>
            <a:r>
              <a:rPr lang="en-GB" dirty="0" smtClean="0"/>
              <a:t>O-004: Immunologic and objective </a:t>
            </a:r>
            <a:r>
              <a:rPr lang="en-GB" dirty="0" err="1" smtClean="0"/>
              <a:t>tumor</a:t>
            </a:r>
            <a:r>
              <a:rPr lang="en-GB" dirty="0" smtClean="0"/>
              <a:t> responses to </a:t>
            </a:r>
            <a:r>
              <a:rPr lang="en-GB" dirty="0" err="1" smtClean="0"/>
              <a:t>PEGylated</a:t>
            </a:r>
            <a:r>
              <a:rPr lang="en-GB" dirty="0" smtClean="0"/>
              <a:t> human IL-10 (AM0010) with 5-FU/LV and oxaliplatin (FOLFOX) in metastatic pancreatic adenocarcinoma (PDAC) – Hecht RJ, et al</a:t>
            </a:r>
            <a:endParaRPr lang="en-GB" sz="1800" dirty="0"/>
          </a:p>
        </p:txBody>
      </p:sp>
      <p:sp>
        <p:nvSpPr>
          <p:cNvPr id="3" name="Content Placeholder 2"/>
          <p:cNvSpPr>
            <a:spLocks noGrp="1"/>
          </p:cNvSpPr>
          <p:nvPr>
            <p:ph idx="1"/>
          </p:nvPr>
        </p:nvSpPr>
        <p:spPr/>
        <p:txBody>
          <a:bodyPr/>
          <a:lstStyle/>
          <a:p>
            <a:pPr marL="0" indent="0">
              <a:buNone/>
            </a:pPr>
            <a:r>
              <a:rPr lang="en-GB" b="1" dirty="0"/>
              <a:t>Key results (cont.)</a:t>
            </a:r>
          </a:p>
          <a:p>
            <a:pPr marL="0" indent="0">
              <a:buNone/>
            </a:pPr>
            <a:endParaRPr lang="en-GB" b="1" dirty="0"/>
          </a:p>
        </p:txBody>
      </p:sp>
      <p:sp>
        <p:nvSpPr>
          <p:cNvPr id="5" name="Text Placeholder 4"/>
          <p:cNvSpPr>
            <a:spLocks noGrp="1"/>
          </p:cNvSpPr>
          <p:nvPr>
            <p:ph type="body" sz="quarter" idx="11"/>
          </p:nvPr>
        </p:nvSpPr>
        <p:spPr/>
        <p:txBody>
          <a:bodyPr/>
          <a:lstStyle/>
          <a:p>
            <a:r>
              <a:rPr lang="en-GB" dirty="0"/>
              <a:t>Hecht </a:t>
            </a:r>
            <a:r>
              <a:rPr lang="en-GB" dirty="0" smtClean="0"/>
              <a:t>RJ, </a:t>
            </a:r>
            <a:r>
              <a:rPr lang="en-GB" dirty="0"/>
              <a:t>et al. Ann </a:t>
            </a:r>
            <a:r>
              <a:rPr lang="en-GB" dirty="0" err="1"/>
              <a:t>Oncol</a:t>
            </a:r>
            <a:r>
              <a:rPr lang="en-GB" dirty="0"/>
              <a:t> 2017; 28 (</a:t>
            </a:r>
            <a:r>
              <a:rPr lang="en-GB" dirty="0" err="1"/>
              <a:t>suppl</a:t>
            </a:r>
            <a:r>
              <a:rPr lang="en-GB" dirty="0"/>
              <a:t> 3): </a:t>
            </a:r>
            <a:r>
              <a:rPr lang="en-GB" dirty="0" err="1"/>
              <a:t>abstr</a:t>
            </a:r>
            <a:r>
              <a:rPr lang="en-GB" dirty="0"/>
              <a:t> O-004</a:t>
            </a:r>
          </a:p>
        </p:txBody>
      </p:sp>
      <p:sp>
        <p:nvSpPr>
          <p:cNvPr id="8" name="TextBox 7"/>
          <p:cNvSpPr txBox="1"/>
          <p:nvPr/>
        </p:nvSpPr>
        <p:spPr>
          <a:xfrm>
            <a:off x="629289" y="2086092"/>
            <a:ext cx="3896835" cy="338554"/>
          </a:xfrm>
          <a:prstGeom prst="rect">
            <a:avLst/>
          </a:prstGeom>
          <a:noFill/>
        </p:spPr>
        <p:txBody>
          <a:bodyPr wrap="square" rtlCol="0">
            <a:spAutoFit/>
          </a:bodyPr>
          <a:lstStyle/>
          <a:p>
            <a:pPr algn="ctr" defTabSz="914400" fontAlgn="base">
              <a:spcBef>
                <a:spcPct val="0"/>
              </a:spcBef>
              <a:spcAft>
                <a:spcPct val="0"/>
              </a:spcAft>
            </a:pPr>
            <a:r>
              <a:rPr lang="en-GB" sz="1600" b="1" dirty="0">
                <a:latin typeface="Arial" charset="0"/>
                <a:cs typeface="Arial" charset="0"/>
              </a:rPr>
              <a:t>OS (AM0010 monotherapy)</a:t>
            </a:r>
          </a:p>
        </p:txBody>
      </p:sp>
      <p:sp>
        <p:nvSpPr>
          <p:cNvPr id="9" name="TextBox 8"/>
          <p:cNvSpPr txBox="1"/>
          <p:nvPr/>
        </p:nvSpPr>
        <p:spPr>
          <a:xfrm>
            <a:off x="4930469" y="2086092"/>
            <a:ext cx="3896835" cy="338554"/>
          </a:xfrm>
          <a:prstGeom prst="rect">
            <a:avLst/>
          </a:prstGeom>
          <a:noFill/>
        </p:spPr>
        <p:txBody>
          <a:bodyPr wrap="square" rtlCol="0">
            <a:spAutoFit/>
          </a:bodyPr>
          <a:lstStyle/>
          <a:p>
            <a:pPr algn="ctr" defTabSz="914400" fontAlgn="base">
              <a:spcBef>
                <a:spcPct val="0"/>
              </a:spcBef>
              <a:spcAft>
                <a:spcPct val="0"/>
              </a:spcAft>
            </a:pPr>
            <a:r>
              <a:rPr lang="en-GB" sz="1600" b="1" dirty="0">
                <a:solidFill>
                  <a:srgbClr val="4D4D4D"/>
                </a:solidFill>
                <a:latin typeface="Arial" charset="0"/>
                <a:cs typeface="Arial" charset="0"/>
              </a:rPr>
              <a:t>OS (AM0010 + FOLFOX)</a:t>
            </a:r>
          </a:p>
        </p:txBody>
      </p:sp>
      <p:sp>
        <p:nvSpPr>
          <p:cNvPr id="16" name="TextBox 15">
            <a:extLst>
              <a:ext uri="{FF2B5EF4-FFF2-40B4-BE49-F238E27FC236}">
                <a16:creationId xmlns="" xmlns:a16="http://schemas.microsoft.com/office/drawing/2014/main" id="{9F16282F-FDDF-4645-A482-1106D2F13FD5}"/>
              </a:ext>
            </a:extLst>
          </p:cNvPr>
          <p:cNvSpPr txBox="1"/>
          <p:nvPr/>
        </p:nvSpPr>
        <p:spPr>
          <a:xfrm rot="16200000">
            <a:off x="-282172" y="3765515"/>
            <a:ext cx="1455848" cy="276999"/>
          </a:xfrm>
          <a:prstGeom prst="rect">
            <a:avLst/>
          </a:prstGeom>
          <a:noFill/>
        </p:spPr>
        <p:txBody>
          <a:bodyPr wrap="none" rtlCol="0">
            <a:spAutoFit/>
          </a:bodyPr>
          <a:lstStyle/>
          <a:p>
            <a:pPr algn="ctr" fontAlgn="base">
              <a:spcBef>
                <a:spcPct val="0"/>
              </a:spcBef>
            </a:pPr>
            <a:r>
              <a:rPr lang="en-GB" sz="1200" dirty="0">
                <a:latin typeface="Arial" charset="0"/>
                <a:cs typeface="Arial" charset="0"/>
              </a:rPr>
              <a:t>Overall </a:t>
            </a:r>
            <a:r>
              <a:rPr lang="en-GB" sz="1200" dirty="0" smtClean="0">
                <a:latin typeface="Arial" charset="0"/>
                <a:cs typeface="Arial" charset="0"/>
              </a:rPr>
              <a:t>survival, %</a:t>
            </a:r>
            <a:endParaRPr lang="en-GB" sz="1200" dirty="0">
              <a:latin typeface="Arial" charset="0"/>
              <a:cs typeface="Arial" charset="0"/>
            </a:endParaRPr>
          </a:p>
        </p:txBody>
      </p:sp>
      <p:sp>
        <p:nvSpPr>
          <p:cNvPr id="18" name="TextBox 17">
            <a:extLst>
              <a:ext uri="{FF2B5EF4-FFF2-40B4-BE49-F238E27FC236}">
                <a16:creationId xmlns="" xmlns:a16="http://schemas.microsoft.com/office/drawing/2014/main" id="{4E607EA7-F188-43D5-B923-BF820F28D1CB}"/>
              </a:ext>
            </a:extLst>
          </p:cNvPr>
          <p:cNvSpPr txBox="1"/>
          <p:nvPr/>
        </p:nvSpPr>
        <p:spPr>
          <a:xfrm>
            <a:off x="2216298" y="5454615"/>
            <a:ext cx="688009" cy="276999"/>
          </a:xfrm>
          <a:prstGeom prst="rect">
            <a:avLst/>
          </a:prstGeom>
          <a:noFill/>
        </p:spPr>
        <p:txBody>
          <a:bodyPr wrap="none" rtlCol="0">
            <a:spAutoFit/>
          </a:bodyPr>
          <a:lstStyle/>
          <a:p>
            <a:pPr algn="ctr" fontAlgn="base">
              <a:spcBef>
                <a:spcPct val="0"/>
              </a:spcBef>
            </a:pPr>
            <a:r>
              <a:rPr lang="en-GB" sz="1200" dirty="0">
                <a:latin typeface="Arial" charset="0"/>
                <a:cs typeface="Arial" charset="0"/>
              </a:rPr>
              <a:t>Months</a:t>
            </a:r>
          </a:p>
        </p:txBody>
      </p:sp>
      <p:sp>
        <p:nvSpPr>
          <p:cNvPr id="19" name="TextBox 18">
            <a:extLst>
              <a:ext uri="{FF2B5EF4-FFF2-40B4-BE49-F238E27FC236}">
                <a16:creationId xmlns="" xmlns:a16="http://schemas.microsoft.com/office/drawing/2014/main" id="{0802CD24-2B8E-483F-A1B3-CCCBE0DDC312}"/>
              </a:ext>
            </a:extLst>
          </p:cNvPr>
          <p:cNvSpPr txBox="1"/>
          <p:nvPr/>
        </p:nvSpPr>
        <p:spPr>
          <a:xfrm>
            <a:off x="818940" y="5257765"/>
            <a:ext cx="269626" cy="276999"/>
          </a:xfrm>
          <a:prstGeom prst="rect">
            <a:avLst/>
          </a:prstGeom>
          <a:noFill/>
        </p:spPr>
        <p:txBody>
          <a:bodyPr wrap="none" rtlCol="0">
            <a:spAutoFit/>
          </a:bodyPr>
          <a:lstStyle/>
          <a:p>
            <a:pPr algn="ctr" fontAlgn="base">
              <a:spcBef>
                <a:spcPct val="0"/>
              </a:spcBef>
            </a:pPr>
            <a:r>
              <a:rPr lang="en-GB" sz="1200" dirty="0">
                <a:latin typeface="Arial" charset="0"/>
                <a:cs typeface="Arial" charset="0"/>
              </a:rPr>
              <a:t>0</a:t>
            </a:r>
          </a:p>
        </p:txBody>
      </p:sp>
      <p:sp>
        <p:nvSpPr>
          <p:cNvPr id="20" name="Freeform: Shape 19">
            <a:extLst>
              <a:ext uri="{FF2B5EF4-FFF2-40B4-BE49-F238E27FC236}">
                <a16:creationId xmlns="" xmlns:a16="http://schemas.microsoft.com/office/drawing/2014/main" id="{926FDB92-D304-4F6B-9245-A349B5167302}"/>
              </a:ext>
            </a:extLst>
          </p:cNvPr>
          <p:cNvSpPr/>
          <p:nvPr/>
        </p:nvSpPr>
        <p:spPr>
          <a:xfrm>
            <a:off x="954637" y="2657905"/>
            <a:ext cx="3350663" cy="2527300"/>
          </a:xfrm>
          <a:custGeom>
            <a:avLst/>
            <a:gdLst>
              <a:gd name="connsiteX0" fmla="*/ 0 w 7545937"/>
              <a:gd name="connsiteY0" fmla="*/ 0 h 3683237"/>
              <a:gd name="connsiteX1" fmla="*/ 0 w 7545937"/>
              <a:gd name="connsiteY1" fmla="*/ 3683237 h 3683237"/>
              <a:gd name="connsiteX2" fmla="*/ 7545937 w 7545937"/>
              <a:gd name="connsiteY2" fmla="*/ 3683237 h 3683237"/>
            </a:gdLst>
            <a:ahLst/>
            <a:cxnLst>
              <a:cxn ang="0">
                <a:pos x="connsiteX0" y="connsiteY0"/>
              </a:cxn>
              <a:cxn ang="0">
                <a:pos x="connsiteX1" y="connsiteY1"/>
              </a:cxn>
              <a:cxn ang="0">
                <a:pos x="connsiteX2" y="connsiteY2"/>
              </a:cxn>
            </a:cxnLst>
            <a:rect l="l" t="t" r="r" b="b"/>
            <a:pathLst>
              <a:path w="7545937" h="3683237">
                <a:moveTo>
                  <a:pt x="0" y="0"/>
                </a:moveTo>
                <a:lnTo>
                  <a:pt x="0" y="3683237"/>
                </a:lnTo>
                <a:lnTo>
                  <a:pt x="7545937" y="3683237"/>
                </a:lnTo>
              </a:path>
            </a:pathLst>
          </a:cu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GB" dirty="0">
              <a:solidFill>
                <a:schemeClr val="tx1"/>
              </a:solidFill>
            </a:endParaRPr>
          </a:p>
        </p:txBody>
      </p:sp>
      <p:cxnSp>
        <p:nvCxnSpPr>
          <p:cNvPr id="22" name="Straight Connector 21">
            <a:extLst>
              <a:ext uri="{FF2B5EF4-FFF2-40B4-BE49-F238E27FC236}">
                <a16:creationId xmlns="" xmlns:a16="http://schemas.microsoft.com/office/drawing/2014/main" id="{7B2EB9F6-310F-40CD-B665-B0800C74C863}"/>
              </a:ext>
            </a:extLst>
          </p:cNvPr>
          <p:cNvCxnSpPr/>
          <p:nvPr/>
        </p:nvCxnSpPr>
        <p:spPr>
          <a:xfrm>
            <a:off x="853741" y="3289135"/>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a:extLst>
              <a:ext uri="{FF2B5EF4-FFF2-40B4-BE49-F238E27FC236}">
                <a16:creationId xmlns="" xmlns:a16="http://schemas.microsoft.com/office/drawing/2014/main" id="{5FADE4B8-8F0B-4114-8F81-61B112A39E3F}"/>
              </a:ext>
            </a:extLst>
          </p:cNvPr>
          <p:cNvCxnSpPr/>
          <p:nvPr/>
        </p:nvCxnSpPr>
        <p:spPr>
          <a:xfrm>
            <a:off x="853741" y="2657111"/>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a:extLst>
              <a:ext uri="{FF2B5EF4-FFF2-40B4-BE49-F238E27FC236}">
                <a16:creationId xmlns="" xmlns:a16="http://schemas.microsoft.com/office/drawing/2014/main" id="{9AEDC3DC-0BA7-4148-B49D-1C34ADA4169B}"/>
              </a:ext>
            </a:extLst>
          </p:cNvPr>
          <p:cNvCxnSpPr/>
          <p:nvPr/>
        </p:nvCxnSpPr>
        <p:spPr>
          <a:xfrm>
            <a:off x="853741" y="3921159"/>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5" name="Straight Connector 24">
            <a:extLst>
              <a:ext uri="{FF2B5EF4-FFF2-40B4-BE49-F238E27FC236}">
                <a16:creationId xmlns="" xmlns:a16="http://schemas.microsoft.com/office/drawing/2014/main" id="{0604E8B6-6C10-4001-82A9-DA205BC6F52C}"/>
              </a:ext>
            </a:extLst>
          </p:cNvPr>
          <p:cNvCxnSpPr/>
          <p:nvPr/>
        </p:nvCxnSpPr>
        <p:spPr>
          <a:xfrm>
            <a:off x="853741" y="4553183"/>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6" name="Straight Connector 25">
            <a:extLst>
              <a:ext uri="{FF2B5EF4-FFF2-40B4-BE49-F238E27FC236}">
                <a16:creationId xmlns="" xmlns:a16="http://schemas.microsoft.com/office/drawing/2014/main" id="{2A502F55-750A-4F23-B025-C5EFAD1E5548}"/>
              </a:ext>
            </a:extLst>
          </p:cNvPr>
          <p:cNvCxnSpPr/>
          <p:nvPr/>
        </p:nvCxnSpPr>
        <p:spPr>
          <a:xfrm>
            <a:off x="853741" y="5185205"/>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a:extLst>
              <a:ext uri="{FF2B5EF4-FFF2-40B4-BE49-F238E27FC236}">
                <a16:creationId xmlns="" xmlns:a16="http://schemas.microsoft.com/office/drawing/2014/main" id="{D124B32B-787A-428B-BDEF-60FE5523E928}"/>
              </a:ext>
            </a:extLst>
          </p:cNvPr>
          <p:cNvCxnSpPr>
            <a:cxnSpLocks/>
          </p:cNvCxnSpPr>
          <p:nvPr/>
        </p:nvCxnSpPr>
        <p:spPr>
          <a:xfrm rot="5400000">
            <a:off x="910187"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a:extLst>
              <a:ext uri="{FF2B5EF4-FFF2-40B4-BE49-F238E27FC236}">
                <a16:creationId xmlns="" xmlns:a16="http://schemas.microsoft.com/office/drawing/2014/main" id="{3DD424A9-E3FA-4283-B6EB-69F8ED0E2FAE}"/>
              </a:ext>
            </a:extLst>
          </p:cNvPr>
          <p:cNvCxnSpPr>
            <a:cxnSpLocks/>
          </p:cNvCxnSpPr>
          <p:nvPr/>
        </p:nvCxnSpPr>
        <p:spPr>
          <a:xfrm rot="5400000">
            <a:off x="1133548"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a:extLst>
              <a:ext uri="{FF2B5EF4-FFF2-40B4-BE49-F238E27FC236}">
                <a16:creationId xmlns="" xmlns:a16="http://schemas.microsoft.com/office/drawing/2014/main" id="{798298A2-9E78-4AB7-8164-F8FC6D5E9AB4}"/>
              </a:ext>
            </a:extLst>
          </p:cNvPr>
          <p:cNvCxnSpPr>
            <a:cxnSpLocks/>
          </p:cNvCxnSpPr>
          <p:nvPr/>
        </p:nvCxnSpPr>
        <p:spPr>
          <a:xfrm rot="5400000">
            <a:off x="1356909"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a:extLst>
              <a:ext uri="{FF2B5EF4-FFF2-40B4-BE49-F238E27FC236}">
                <a16:creationId xmlns="" xmlns:a16="http://schemas.microsoft.com/office/drawing/2014/main" id="{280B3F65-682A-436D-9CAF-F600AE95D31D}"/>
              </a:ext>
            </a:extLst>
          </p:cNvPr>
          <p:cNvCxnSpPr>
            <a:cxnSpLocks/>
          </p:cNvCxnSpPr>
          <p:nvPr/>
        </p:nvCxnSpPr>
        <p:spPr>
          <a:xfrm rot="5400000">
            <a:off x="1580270"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a:extLst>
              <a:ext uri="{FF2B5EF4-FFF2-40B4-BE49-F238E27FC236}">
                <a16:creationId xmlns="" xmlns:a16="http://schemas.microsoft.com/office/drawing/2014/main" id="{F1DF68AB-4435-4DD2-A5B7-19065100A0E0}"/>
              </a:ext>
            </a:extLst>
          </p:cNvPr>
          <p:cNvCxnSpPr>
            <a:cxnSpLocks/>
          </p:cNvCxnSpPr>
          <p:nvPr/>
        </p:nvCxnSpPr>
        <p:spPr>
          <a:xfrm rot="5400000">
            <a:off x="1803631"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 xmlns:a16="http://schemas.microsoft.com/office/drawing/2014/main" id="{1D0E2153-6942-42E2-B028-A6EDCA7B8229}"/>
              </a:ext>
            </a:extLst>
          </p:cNvPr>
          <p:cNvCxnSpPr>
            <a:cxnSpLocks/>
          </p:cNvCxnSpPr>
          <p:nvPr/>
        </p:nvCxnSpPr>
        <p:spPr>
          <a:xfrm rot="5400000">
            <a:off x="2026992"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a:extLst>
              <a:ext uri="{FF2B5EF4-FFF2-40B4-BE49-F238E27FC236}">
                <a16:creationId xmlns="" xmlns:a16="http://schemas.microsoft.com/office/drawing/2014/main" id="{CA56E151-8511-4168-B6B5-EC113BCE4878}"/>
              </a:ext>
            </a:extLst>
          </p:cNvPr>
          <p:cNvCxnSpPr>
            <a:cxnSpLocks/>
          </p:cNvCxnSpPr>
          <p:nvPr/>
        </p:nvCxnSpPr>
        <p:spPr>
          <a:xfrm rot="5400000">
            <a:off x="2250353"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 xmlns:a16="http://schemas.microsoft.com/office/drawing/2014/main" id="{BE575FA5-8773-4B58-850C-1CF47E141BB9}"/>
              </a:ext>
            </a:extLst>
          </p:cNvPr>
          <p:cNvCxnSpPr>
            <a:cxnSpLocks/>
          </p:cNvCxnSpPr>
          <p:nvPr/>
        </p:nvCxnSpPr>
        <p:spPr>
          <a:xfrm rot="5400000">
            <a:off x="2473714"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16:creationId xmlns="" xmlns:a16="http://schemas.microsoft.com/office/drawing/2014/main" id="{963C4148-553E-480B-B7E1-BBF27BFB95F0}"/>
              </a:ext>
            </a:extLst>
          </p:cNvPr>
          <p:cNvCxnSpPr>
            <a:cxnSpLocks/>
          </p:cNvCxnSpPr>
          <p:nvPr/>
        </p:nvCxnSpPr>
        <p:spPr>
          <a:xfrm rot="5400000">
            <a:off x="2697075"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a:extLst>
              <a:ext uri="{FF2B5EF4-FFF2-40B4-BE49-F238E27FC236}">
                <a16:creationId xmlns="" xmlns:a16="http://schemas.microsoft.com/office/drawing/2014/main" id="{917269AC-1BF9-4DA9-A57F-5C813A94289A}"/>
              </a:ext>
            </a:extLst>
          </p:cNvPr>
          <p:cNvCxnSpPr>
            <a:cxnSpLocks/>
          </p:cNvCxnSpPr>
          <p:nvPr/>
        </p:nvCxnSpPr>
        <p:spPr>
          <a:xfrm rot="5400000">
            <a:off x="2920436"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 xmlns:a16="http://schemas.microsoft.com/office/drawing/2014/main" id="{D650C58C-96F2-4C47-A863-1AF52B4200D8}"/>
              </a:ext>
            </a:extLst>
          </p:cNvPr>
          <p:cNvCxnSpPr>
            <a:cxnSpLocks/>
          </p:cNvCxnSpPr>
          <p:nvPr/>
        </p:nvCxnSpPr>
        <p:spPr>
          <a:xfrm rot="5400000">
            <a:off x="3143797"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a:extLst>
              <a:ext uri="{FF2B5EF4-FFF2-40B4-BE49-F238E27FC236}">
                <a16:creationId xmlns="" xmlns:a16="http://schemas.microsoft.com/office/drawing/2014/main" id="{2EBAFE5D-319C-4BF8-B434-9978904971E1}"/>
              </a:ext>
            </a:extLst>
          </p:cNvPr>
          <p:cNvCxnSpPr>
            <a:cxnSpLocks/>
          </p:cNvCxnSpPr>
          <p:nvPr/>
        </p:nvCxnSpPr>
        <p:spPr>
          <a:xfrm rot="5400000">
            <a:off x="3367158"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9" name="Straight Connector 38">
            <a:extLst>
              <a:ext uri="{FF2B5EF4-FFF2-40B4-BE49-F238E27FC236}">
                <a16:creationId xmlns="" xmlns:a16="http://schemas.microsoft.com/office/drawing/2014/main" id="{DE7F302D-789E-487E-9938-93404DDCEDC3}"/>
              </a:ext>
            </a:extLst>
          </p:cNvPr>
          <p:cNvCxnSpPr>
            <a:cxnSpLocks/>
          </p:cNvCxnSpPr>
          <p:nvPr/>
        </p:nvCxnSpPr>
        <p:spPr>
          <a:xfrm rot="5400000">
            <a:off x="3590519"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a:extLst>
              <a:ext uri="{FF2B5EF4-FFF2-40B4-BE49-F238E27FC236}">
                <a16:creationId xmlns="" xmlns:a16="http://schemas.microsoft.com/office/drawing/2014/main" id="{8F5EC0CE-8C53-42B2-81D6-570452B7FE4B}"/>
              </a:ext>
            </a:extLst>
          </p:cNvPr>
          <p:cNvCxnSpPr>
            <a:cxnSpLocks/>
          </p:cNvCxnSpPr>
          <p:nvPr/>
        </p:nvCxnSpPr>
        <p:spPr>
          <a:xfrm rot="5400000">
            <a:off x="3813880"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40">
            <a:extLst>
              <a:ext uri="{FF2B5EF4-FFF2-40B4-BE49-F238E27FC236}">
                <a16:creationId xmlns="" xmlns:a16="http://schemas.microsoft.com/office/drawing/2014/main" id="{93AAC972-57EC-440E-8949-49129C3CCC7F}"/>
              </a:ext>
            </a:extLst>
          </p:cNvPr>
          <p:cNvCxnSpPr>
            <a:cxnSpLocks/>
          </p:cNvCxnSpPr>
          <p:nvPr/>
        </p:nvCxnSpPr>
        <p:spPr>
          <a:xfrm rot="5400000">
            <a:off x="4037241"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41">
            <a:extLst>
              <a:ext uri="{FF2B5EF4-FFF2-40B4-BE49-F238E27FC236}">
                <a16:creationId xmlns="" xmlns:a16="http://schemas.microsoft.com/office/drawing/2014/main" id="{88F1682D-B322-4107-81F6-E9E7991B8959}"/>
              </a:ext>
            </a:extLst>
          </p:cNvPr>
          <p:cNvCxnSpPr>
            <a:cxnSpLocks/>
          </p:cNvCxnSpPr>
          <p:nvPr/>
        </p:nvCxnSpPr>
        <p:spPr>
          <a:xfrm rot="5400000">
            <a:off x="4260606"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45" name="TextBox 44">
            <a:extLst>
              <a:ext uri="{FF2B5EF4-FFF2-40B4-BE49-F238E27FC236}">
                <a16:creationId xmlns="" xmlns:a16="http://schemas.microsoft.com/office/drawing/2014/main" id="{91B577C1-B6FA-46B4-A4D3-599997F077AA}"/>
              </a:ext>
            </a:extLst>
          </p:cNvPr>
          <p:cNvSpPr txBox="1"/>
          <p:nvPr/>
        </p:nvSpPr>
        <p:spPr>
          <a:xfrm>
            <a:off x="1489500" y="5257765"/>
            <a:ext cx="269626" cy="276999"/>
          </a:xfrm>
          <a:prstGeom prst="rect">
            <a:avLst/>
          </a:prstGeom>
          <a:noFill/>
        </p:spPr>
        <p:txBody>
          <a:bodyPr wrap="none" rtlCol="0">
            <a:spAutoFit/>
          </a:bodyPr>
          <a:lstStyle/>
          <a:p>
            <a:pPr algn="ctr" fontAlgn="base">
              <a:spcBef>
                <a:spcPct val="0"/>
              </a:spcBef>
            </a:pPr>
            <a:r>
              <a:rPr lang="en-GB" sz="1200" dirty="0">
                <a:latin typeface="Arial" charset="0"/>
                <a:cs typeface="Arial" charset="0"/>
              </a:rPr>
              <a:t>6</a:t>
            </a:r>
          </a:p>
        </p:txBody>
      </p:sp>
      <p:sp>
        <p:nvSpPr>
          <p:cNvPr id="48" name="TextBox 47">
            <a:extLst>
              <a:ext uri="{FF2B5EF4-FFF2-40B4-BE49-F238E27FC236}">
                <a16:creationId xmlns="" xmlns:a16="http://schemas.microsoft.com/office/drawing/2014/main" id="{0AFC7117-F7C9-4062-8A05-7DA7EAC21EF6}"/>
              </a:ext>
            </a:extLst>
          </p:cNvPr>
          <p:cNvSpPr txBox="1"/>
          <p:nvPr/>
        </p:nvSpPr>
        <p:spPr>
          <a:xfrm>
            <a:off x="2117581" y="5257765"/>
            <a:ext cx="354584" cy="276999"/>
          </a:xfrm>
          <a:prstGeom prst="rect">
            <a:avLst/>
          </a:prstGeom>
          <a:noFill/>
        </p:spPr>
        <p:txBody>
          <a:bodyPr wrap="none" rtlCol="0">
            <a:spAutoFit/>
          </a:bodyPr>
          <a:lstStyle/>
          <a:p>
            <a:pPr algn="ctr" fontAlgn="base">
              <a:spcBef>
                <a:spcPct val="0"/>
              </a:spcBef>
            </a:pPr>
            <a:r>
              <a:rPr lang="en-GB" sz="1200" dirty="0">
                <a:latin typeface="Arial" charset="0"/>
                <a:cs typeface="Arial" charset="0"/>
              </a:rPr>
              <a:t>12</a:t>
            </a:r>
          </a:p>
        </p:txBody>
      </p:sp>
      <p:sp>
        <p:nvSpPr>
          <p:cNvPr id="51" name="TextBox 50">
            <a:extLst>
              <a:ext uri="{FF2B5EF4-FFF2-40B4-BE49-F238E27FC236}">
                <a16:creationId xmlns="" xmlns:a16="http://schemas.microsoft.com/office/drawing/2014/main" id="{A8257E25-2E0F-4204-9A73-10403E64B604}"/>
              </a:ext>
            </a:extLst>
          </p:cNvPr>
          <p:cNvSpPr txBox="1"/>
          <p:nvPr/>
        </p:nvSpPr>
        <p:spPr>
          <a:xfrm>
            <a:off x="2788141" y="5257765"/>
            <a:ext cx="354584" cy="276999"/>
          </a:xfrm>
          <a:prstGeom prst="rect">
            <a:avLst/>
          </a:prstGeom>
          <a:noFill/>
        </p:spPr>
        <p:txBody>
          <a:bodyPr wrap="none" rtlCol="0">
            <a:spAutoFit/>
          </a:bodyPr>
          <a:lstStyle/>
          <a:p>
            <a:pPr algn="ctr" fontAlgn="base">
              <a:spcBef>
                <a:spcPct val="0"/>
              </a:spcBef>
            </a:pPr>
            <a:r>
              <a:rPr lang="en-GB" sz="1200" dirty="0">
                <a:latin typeface="Arial" charset="0"/>
                <a:cs typeface="Arial" charset="0"/>
              </a:rPr>
              <a:t>18</a:t>
            </a:r>
          </a:p>
        </p:txBody>
      </p:sp>
      <p:sp>
        <p:nvSpPr>
          <p:cNvPr id="54" name="TextBox 53">
            <a:extLst>
              <a:ext uri="{FF2B5EF4-FFF2-40B4-BE49-F238E27FC236}">
                <a16:creationId xmlns="" xmlns:a16="http://schemas.microsoft.com/office/drawing/2014/main" id="{95C8DCBA-E4F0-444B-8F85-FC1AB32301A6}"/>
              </a:ext>
            </a:extLst>
          </p:cNvPr>
          <p:cNvSpPr txBox="1"/>
          <p:nvPr/>
        </p:nvSpPr>
        <p:spPr>
          <a:xfrm>
            <a:off x="3458701" y="5257765"/>
            <a:ext cx="354584" cy="276999"/>
          </a:xfrm>
          <a:prstGeom prst="rect">
            <a:avLst/>
          </a:prstGeom>
          <a:noFill/>
        </p:spPr>
        <p:txBody>
          <a:bodyPr wrap="none" rtlCol="0">
            <a:spAutoFit/>
          </a:bodyPr>
          <a:lstStyle/>
          <a:p>
            <a:pPr algn="ctr" fontAlgn="base">
              <a:spcBef>
                <a:spcPct val="0"/>
              </a:spcBef>
            </a:pPr>
            <a:r>
              <a:rPr lang="en-GB" sz="1200" dirty="0">
                <a:latin typeface="Arial" charset="0"/>
                <a:cs typeface="Arial" charset="0"/>
              </a:rPr>
              <a:t>24</a:t>
            </a:r>
          </a:p>
        </p:txBody>
      </p:sp>
      <p:sp>
        <p:nvSpPr>
          <p:cNvPr id="57" name="TextBox 56">
            <a:extLst>
              <a:ext uri="{FF2B5EF4-FFF2-40B4-BE49-F238E27FC236}">
                <a16:creationId xmlns="" xmlns:a16="http://schemas.microsoft.com/office/drawing/2014/main" id="{740FE9BC-771D-4814-B999-F66C580286EE}"/>
              </a:ext>
            </a:extLst>
          </p:cNvPr>
          <p:cNvSpPr txBox="1"/>
          <p:nvPr/>
        </p:nvSpPr>
        <p:spPr>
          <a:xfrm>
            <a:off x="4129261" y="5257765"/>
            <a:ext cx="354584" cy="276999"/>
          </a:xfrm>
          <a:prstGeom prst="rect">
            <a:avLst/>
          </a:prstGeom>
          <a:noFill/>
        </p:spPr>
        <p:txBody>
          <a:bodyPr wrap="none" rtlCol="0">
            <a:spAutoFit/>
          </a:bodyPr>
          <a:lstStyle/>
          <a:p>
            <a:pPr algn="ctr" fontAlgn="base">
              <a:spcBef>
                <a:spcPct val="0"/>
              </a:spcBef>
            </a:pPr>
            <a:r>
              <a:rPr lang="en-GB" sz="1200" dirty="0">
                <a:latin typeface="Arial" charset="0"/>
                <a:cs typeface="Arial" charset="0"/>
              </a:rPr>
              <a:t>30</a:t>
            </a:r>
          </a:p>
        </p:txBody>
      </p:sp>
      <p:sp>
        <p:nvSpPr>
          <p:cNvPr id="58" name="TextBox 57">
            <a:extLst>
              <a:ext uri="{FF2B5EF4-FFF2-40B4-BE49-F238E27FC236}">
                <a16:creationId xmlns="" xmlns:a16="http://schemas.microsoft.com/office/drawing/2014/main" id="{FD89ACF6-18B3-41B1-8E4A-4364EFB2F5EE}"/>
              </a:ext>
            </a:extLst>
          </p:cNvPr>
          <p:cNvSpPr txBox="1"/>
          <p:nvPr/>
        </p:nvSpPr>
        <p:spPr>
          <a:xfrm>
            <a:off x="623921" y="5046705"/>
            <a:ext cx="269626" cy="276999"/>
          </a:xfrm>
          <a:prstGeom prst="rect">
            <a:avLst/>
          </a:prstGeom>
          <a:noFill/>
        </p:spPr>
        <p:txBody>
          <a:bodyPr wrap="none" rtlCol="0" anchor="ctr" anchorCtr="0">
            <a:spAutoFit/>
          </a:bodyPr>
          <a:lstStyle/>
          <a:p>
            <a:pPr algn="r" fontAlgn="base">
              <a:spcBef>
                <a:spcPct val="0"/>
              </a:spcBef>
            </a:pPr>
            <a:r>
              <a:rPr lang="en-GB" sz="1200" dirty="0">
                <a:latin typeface="Arial" charset="0"/>
                <a:cs typeface="Arial" charset="0"/>
              </a:rPr>
              <a:t>0</a:t>
            </a:r>
          </a:p>
        </p:txBody>
      </p:sp>
      <p:sp>
        <p:nvSpPr>
          <p:cNvPr id="59" name="TextBox 58">
            <a:extLst>
              <a:ext uri="{FF2B5EF4-FFF2-40B4-BE49-F238E27FC236}">
                <a16:creationId xmlns="" xmlns:a16="http://schemas.microsoft.com/office/drawing/2014/main" id="{AC480AC3-BE9A-4273-A641-5D76F25B72DB}"/>
              </a:ext>
            </a:extLst>
          </p:cNvPr>
          <p:cNvSpPr txBox="1"/>
          <p:nvPr/>
        </p:nvSpPr>
        <p:spPr>
          <a:xfrm>
            <a:off x="538963" y="4415106"/>
            <a:ext cx="354584" cy="276999"/>
          </a:xfrm>
          <a:prstGeom prst="rect">
            <a:avLst/>
          </a:prstGeom>
          <a:noFill/>
        </p:spPr>
        <p:txBody>
          <a:bodyPr wrap="none" rtlCol="0" anchor="ctr" anchorCtr="0">
            <a:spAutoFit/>
          </a:bodyPr>
          <a:lstStyle/>
          <a:p>
            <a:pPr algn="r" fontAlgn="base">
              <a:spcBef>
                <a:spcPct val="0"/>
              </a:spcBef>
            </a:pPr>
            <a:r>
              <a:rPr lang="en-GB" sz="1200" dirty="0">
                <a:latin typeface="Arial" charset="0"/>
                <a:cs typeface="Arial" charset="0"/>
              </a:rPr>
              <a:t>25</a:t>
            </a:r>
          </a:p>
        </p:txBody>
      </p:sp>
      <p:sp>
        <p:nvSpPr>
          <p:cNvPr id="60" name="TextBox 59">
            <a:extLst>
              <a:ext uri="{FF2B5EF4-FFF2-40B4-BE49-F238E27FC236}">
                <a16:creationId xmlns="" xmlns:a16="http://schemas.microsoft.com/office/drawing/2014/main" id="{9927246E-CABD-4078-92F2-D15ECD186B44}"/>
              </a:ext>
            </a:extLst>
          </p:cNvPr>
          <p:cNvSpPr txBox="1"/>
          <p:nvPr/>
        </p:nvSpPr>
        <p:spPr>
          <a:xfrm>
            <a:off x="538963" y="3783508"/>
            <a:ext cx="354584" cy="276999"/>
          </a:xfrm>
          <a:prstGeom prst="rect">
            <a:avLst/>
          </a:prstGeom>
          <a:noFill/>
        </p:spPr>
        <p:txBody>
          <a:bodyPr wrap="none" rtlCol="0" anchor="ctr" anchorCtr="0">
            <a:spAutoFit/>
          </a:bodyPr>
          <a:lstStyle/>
          <a:p>
            <a:pPr algn="r" fontAlgn="base">
              <a:spcBef>
                <a:spcPct val="0"/>
              </a:spcBef>
            </a:pPr>
            <a:r>
              <a:rPr lang="en-GB" sz="1200" dirty="0">
                <a:latin typeface="Arial" charset="0"/>
                <a:cs typeface="Arial" charset="0"/>
              </a:rPr>
              <a:t>50</a:t>
            </a:r>
          </a:p>
        </p:txBody>
      </p:sp>
      <p:sp>
        <p:nvSpPr>
          <p:cNvPr id="61" name="TextBox 60">
            <a:extLst>
              <a:ext uri="{FF2B5EF4-FFF2-40B4-BE49-F238E27FC236}">
                <a16:creationId xmlns="" xmlns:a16="http://schemas.microsoft.com/office/drawing/2014/main" id="{032BDD08-BA50-4B6D-94D8-C2AADBD54BED}"/>
              </a:ext>
            </a:extLst>
          </p:cNvPr>
          <p:cNvSpPr txBox="1"/>
          <p:nvPr/>
        </p:nvSpPr>
        <p:spPr>
          <a:xfrm>
            <a:off x="538963" y="3151910"/>
            <a:ext cx="354584" cy="276999"/>
          </a:xfrm>
          <a:prstGeom prst="rect">
            <a:avLst/>
          </a:prstGeom>
          <a:noFill/>
        </p:spPr>
        <p:txBody>
          <a:bodyPr wrap="none" rtlCol="0" anchor="ctr" anchorCtr="0">
            <a:spAutoFit/>
          </a:bodyPr>
          <a:lstStyle/>
          <a:p>
            <a:pPr algn="r" fontAlgn="base">
              <a:spcBef>
                <a:spcPct val="0"/>
              </a:spcBef>
            </a:pPr>
            <a:r>
              <a:rPr lang="en-GB" sz="1200" dirty="0">
                <a:latin typeface="Arial" charset="0"/>
                <a:cs typeface="Arial" charset="0"/>
              </a:rPr>
              <a:t>75</a:t>
            </a:r>
          </a:p>
        </p:txBody>
      </p:sp>
      <p:sp>
        <p:nvSpPr>
          <p:cNvPr id="62" name="TextBox 61">
            <a:extLst>
              <a:ext uri="{FF2B5EF4-FFF2-40B4-BE49-F238E27FC236}">
                <a16:creationId xmlns="" xmlns:a16="http://schemas.microsoft.com/office/drawing/2014/main" id="{F1582A6B-C4F3-4E99-8349-672176CC3D94}"/>
              </a:ext>
            </a:extLst>
          </p:cNvPr>
          <p:cNvSpPr txBox="1"/>
          <p:nvPr/>
        </p:nvSpPr>
        <p:spPr>
          <a:xfrm>
            <a:off x="454003" y="2520312"/>
            <a:ext cx="439544" cy="276999"/>
          </a:xfrm>
          <a:prstGeom prst="rect">
            <a:avLst/>
          </a:prstGeom>
          <a:noFill/>
        </p:spPr>
        <p:txBody>
          <a:bodyPr wrap="none" rtlCol="0" anchor="ctr" anchorCtr="0">
            <a:spAutoFit/>
          </a:bodyPr>
          <a:lstStyle/>
          <a:p>
            <a:pPr algn="r" fontAlgn="base">
              <a:spcBef>
                <a:spcPct val="0"/>
              </a:spcBef>
            </a:pPr>
            <a:r>
              <a:rPr lang="en-GB" sz="1200" dirty="0">
                <a:latin typeface="Arial" charset="0"/>
                <a:cs typeface="Arial" charset="0"/>
              </a:rPr>
              <a:t>100</a:t>
            </a:r>
          </a:p>
        </p:txBody>
      </p:sp>
      <p:grpSp>
        <p:nvGrpSpPr>
          <p:cNvPr id="79" name="Group 20">
            <a:extLst>
              <a:ext uri="{FF2B5EF4-FFF2-40B4-BE49-F238E27FC236}">
                <a16:creationId xmlns="" xmlns:a16="http://schemas.microsoft.com/office/drawing/2014/main" id="{B5A1DF46-6F1D-4487-A8DB-E4E4CD00E6A2}"/>
              </a:ext>
            </a:extLst>
          </p:cNvPr>
          <p:cNvGrpSpPr>
            <a:grpSpLocks noChangeAspect="1"/>
          </p:cNvGrpSpPr>
          <p:nvPr/>
        </p:nvGrpSpPr>
        <p:grpSpPr bwMode="auto">
          <a:xfrm>
            <a:off x="947738" y="2657906"/>
            <a:ext cx="3167062" cy="2125662"/>
            <a:chOff x="597" y="1737"/>
            <a:chExt cx="1995" cy="1342"/>
          </a:xfrm>
        </p:grpSpPr>
        <p:sp>
          <p:nvSpPr>
            <p:cNvPr id="81" name="Freeform 21">
              <a:extLst>
                <a:ext uri="{FF2B5EF4-FFF2-40B4-BE49-F238E27FC236}">
                  <a16:creationId xmlns="" xmlns:a16="http://schemas.microsoft.com/office/drawing/2014/main" id="{F1D5EA2E-E36D-4D87-85D4-573BF6B97FD5}"/>
                </a:ext>
              </a:extLst>
            </p:cNvPr>
            <p:cNvSpPr>
              <a:spLocks/>
            </p:cNvSpPr>
            <p:nvPr/>
          </p:nvSpPr>
          <p:spPr bwMode="auto">
            <a:xfrm>
              <a:off x="597" y="1737"/>
              <a:ext cx="1995" cy="1342"/>
            </a:xfrm>
            <a:custGeom>
              <a:avLst/>
              <a:gdLst>
                <a:gd name="T0" fmla="*/ 1995 w 1995"/>
                <a:gd name="T1" fmla="*/ 1342 h 1342"/>
                <a:gd name="T2" fmla="*/ 1284 w 1995"/>
                <a:gd name="T3" fmla="*/ 1342 h 1342"/>
                <a:gd name="T4" fmla="*/ 1284 w 1995"/>
                <a:gd name="T5" fmla="*/ 1292 h 1342"/>
                <a:gd name="T6" fmla="*/ 1278 w 1995"/>
                <a:gd name="T7" fmla="*/ 1292 h 1342"/>
                <a:gd name="T8" fmla="*/ 1278 w 1995"/>
                <a:gd name="T9" fmla="*/ 1219 h 1342"/>
                <a:gd name="T10" fmla="*/ 595 w 1995"/>
                <a:gd name="T11" fmla="*/ 1219 h 1342"/>
                <a:gd name="T12" fmla="*/ 595 w 1995"/>
                <a:gd name="T13" fmla="*/ 1145 h 1342"/>
                <a:gd name="T14" fmla="*/ 392 w 1995"/>
                <a:gd name="T15" fmla="*/ 1145 h 1342"/>
                <a:gd name="T16" fmla="*/ 392 w 1995"/>
                <a:gd name="T17" fmla="*/ 1070 h 1342"/>
                <a:gd name="T18" fmla="*/ 354 w 1995"/>
                <a:gd name="T19" fmla="*/ 1070 h 1342"/>
                <a:gd name="T20" fmla="*/ 354 w 1995"/>
                <a:gd name="T21" fmla="*/ 1002 h 1342"/>
                <a:gd name="T22" fmla="*/ 335 w 1995"/>
                <a:gd name="T23" fmla="*/ 1002 h 1342"/>
                <a:gd name="T24" fmla="*/ 335 w 1995"/>
                <a:gd name="T25" fmla="*/ 923 h 1342"/>
                <a:gd name="T26" fmla="*/ 293 w 1995"/>
                <a:gd name="T27" fmla="*/ 923 h 1342"/>
                <a:gd name="T28" fmla="*/ 293 w 1995"/>
                <a:gd name="T29" fmla="*/ 853 h 1342"/>
                <a:gd name="T30" fmla="*/ 259 w 1995"/>
                <a:gd name="T31" fmla="*/ 853 h 1342"/>
                <a:gd name="T32" fmla="*/ 259 w 1995"/>
                <a:gd name="T33" fmla="*/ 807 h 1342"/>
                <a:gd name="T34" fmla="*/ 245 w 1995"/>
                <a:gd name="T35" fmla="*/ 807 h 1342"/>
                <a:gd name="T36" fmla="*/ 245 w 1995"/>
                <a:gd name="T37" fmla="*/ 712 h 1342"/>
                <a:gd name="T38" fmla="*/ 239 w 1995"/>
                <a:gd name="T39" fmla="*/ 712 h 1342"/>
                <a:gd name="T40" fmla="*/ 239 w 1995"/>
                <a:gd name="T41" fmla="*/ 704 h 1342"/>
                <a:gd name="T42" fmla="*/ 231 w 1995"/>
                <a:gd name="T43" fmla="*/ 704 h 1342"/>
                <a:gd name="T44" fmla="*/ 231 w 1995"/>
                <a:gd name="T45" fmla="*/ 636 h 1342"/>
                <a:gd name="T46" fmla="*/ 211 w 1995"/>
                <a:gd name="T47" fmla="*/ 636 h 1342"/>
                <a:gd name="T48" fmla="*/ 211 w 1995"/>
                <a:gd name="T49" fmla="*/ 563 h 1342"/>
                <a:gd name="T50" fmla="*/ 205 w 1995"/>
                <a:gd name="T51" fmla="*/ 563 h 1342"/>
                <a:gd name="T52" fmla="*/ 205 w 1995"/>
                <a:gd name="T53" fmla="*/ 495 h 1342"/>
                <a:gd name="T54" fmla="*/ 195 w 1995"/>
                <a:gd name="T55" fmla="*/ 495 h 1342"/>
                <a:gd name="T56" fmla="*/ 195 w 1995"/>
                <a:gd name="T57" fmla="*/ 489 h 1342"/>
                <a:gd name="T58" fmla="*/ 189 w 1995"/>
                <a:gd name="T59" fmla="*/ 489 h 1342"/>
                <a:gd name="T60" fmla="*/ 189 w 1995"/>
                <a:gd name="T61" fmla="*/ 417 h 1342"/>
                <a:gd name="T62" fmla="*/ 157 w 1995"/>
                <a:gd name="T63" fmla="*/ 417 h 1342"/>
                <a:gd name="T64" fmla="*/ 157 w 1995"/>
                <a:gd name="T65" fmla="*/ 276 h 1342"/>
                <a:gd name="T66" fmla="*/ 112 w 1995"/>
                <a:gd name="T67" fmla="*/ 276 h 1342"/>
                <a:gd name="T68" fmla="*/ 112 w 1995"/>
                <a:gd name="T69" fmla="*/ 215 h 1342"/>
                <a:gd name="T70" fmla="*/ 106 w 1995"/>
                <a:gd name="T71" fmla="*/ 215 h 1342"/>
                <a:gd name="T72" fmla="*/ 106 w 1995"/>
                <a:gd name="T73" fmla="*/ 147 h 1342"/>
                <a:gd name="T74" fmla="*/ 100 w 1995"/>
                <a:gd name="T75" fmla="*/ 147 h 1342"/>
                <a:gd name="T76" fmla="*/ 100 w 1995"/>
                <a:gd name="T77" fmla="*/ 135 h 1342"/>
                <a:gd name="T78" fmla="*/ 92 w 1995"/>
                <a:gd name="T79" fmla="*/ 135 h 1342"/>
                <a:gd name="T80" fmla="*/ 92 w 1995"/>
                <a:gd name="T81" fmla="*/ 68 h 1342"/>
                <a:gd name="T82" fmla="*/ 64 w 1995"/>
                <a:gd name="T83" fmla="*/ 68 h 1342"/>
                <a:gd name="T84" fmla="*/ 64 w 1995"/>
                <a:gd name="T85" fmla="*/ 0 h 1342"/>
                <a:gd name="T86" fmla="*/ 0 w 1995"/>
                <a:gd name="T87" fmla="*/ 0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5" h="1342">
                  <a:moveTo>
                    <a:pt x="1995" y="1342"/>
                  </a:moveTo>
                  <a:lnTo>
                    <a:pt x="1284" y="1342"/>
                  </a:lnTo>
                  <a:lnTo>
                    <a:pt x="1284" y="1292"/>
                  </a:lnTo>
                  <a:lnTo>
                    <a:pt x="1278" y="1292"/>
                  </a:lnTo>
                  <a:lnTo>
                    <a:pt x="1278" y="1219"/>
                  </a:lnTo>
                  <a:lnTo>
                    <a:pt x="595" y="1219"/>
                  </a:lnTo>
                  <a:lnTo>
                    <a:pt x="595" y="1145"/>
                  </a:lnTo>
                  <a:lnTo>
                    <a:pt x="392" y="1145"/>
                  </a:lnTo>
                  <a:lnTo>
                    <a:pt x="392" y="1070"/>
                  </a:lnTo>
                  <a:lnTo>
                    <a:pt x="354" y="1070"/>
                  </a:lnTo>
                  <a:lnTo>
                    <a:pt x="354" y="1002"/>
                  </a:lnTo>
                  <a:lnTo>
                    <a:pt x="335" y="1002"/>
                  </a:lnTo>
                  <a:lnTo>
                    <a:pt x="335" y="923"/>
                  </a:lnTo>
                  <a:lnTo>
                    <a:pt x="293" y="923"/>
                  </a:lnTo>
                  <a:lnTo>
                    <a:pt x="293" y="853"/>
                  </a:lnTo>
                  <a:lnTo>
                    <a:pt x="259" y="853"/>
                  </a:lnTo>
                  <a:lnTo>
                    <a:pt x="259" y="807"/>
                  </a:lnTo>
                  <a:lnTo>
                    <a:pt x="245" y="807"/>
                  </a:lnTo>
                  <a:lnTo>
                    <a:pt x="245" y="712"/>
                  </a:lnTo>
                  <a:lnTo>
                    <a:pt x="239" y="712"/>
                  </a:lnTo>
                  <a:lnTo>
                    <a:pt x="239" y="704"/>
                  </a:lnTo>
                  <a:lnTo>
                    <a:pt x="231" y="704"/>
                  </a:lnTo>
                  <a:lnTo>
                    <a:pt x="231" y="636"/>
                  </a:lnTo>
                  <a:lnTo>
                    <a:pt x="211" y="636"/>
                  </a:lnTo>
                  <a:lnTo>
                    <a:pt x="211" y="563"/>
                  </a:lnTo>
                  <a:lnTo>
                    <a:pt x="205" y="563"/>
                  </a:lnTo>
                  <a:lnTo>
                    <a:pt x="205" y="495"/>
                  </a:lnTo>
                  <a:lnTo>
                    <a:pt x="195" y="495"/>
                  </a:lnTo>
                  <a:lnTo>
                    <a:pt x="195" y="489"/>
                  </a:lnTo>
                  <a:lnTo>
                    <a:pt x="189" y="489"/>
                  </a:lnTo>
                  <a:lnTo>
                    <a:pt x="189" y="417"/>
                  </a:lnTo>
                  <a:lnTo>
                    <a:pt x="157" y="417"/>
                  </a:lnTo>
                  <a:lnTo>
                    <a:pt x="157" y="276"/>
                  </a:lnTo>
                  <a:lnTo>
                    <a:pt x="112" y="276"/>
                  </a:lnTo>
                  <a:lnTo>
                    <a:pt x="112" y="215"/>
                  </a:lnTo>
                  <a:lnTo>
                    <a:pt x="106" y="215"/>
                  </a:lnTo>
                  <a:lnTo>
                    <a:pt x="106" y="147"/>
                  </a:lnTo>
                  <a:lnTo>
                    <a:pt x="100" y="147"/>
                  </a:lnTo>
                  <a:lnTo>
                    <a:pt x="100" y="135"/>
                  </a:lnTo>
                  <a:lnTo>
                    <a:pt x="92" y="135"/>
                  </a:lnTo>
                  <a:lnTo>
                    <a:pt x="92" y="68"/>
                  </a:lnTo>
                  <a:lnTo>
                    <a:pt x="64" y="68"/>
                  </a:lnTo>
                  <a:lnTo>
                    <a:pt x="64" y="0"/>
                  </a:lnTo>
                  <a:lnTo>
                    <a:pt x="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2" name="Line 22">
              <a:extLst>
                <a:ext uri="{FF2B5EF4-FFF2-40B4-BE49-F238E27FC236}">
                  <a16:creationId xmlns="" xmlns:a16="http://schemas.microsoft.com/office/drawing/2014/main" id="{ACB0778C-9CA6-4781-A844-6DD01897328F}"/>
                </a:ext>
              </a:extLst>
            </p:cNvPr>
            <p:cNvSpPr>
              <a:spLocks noChangeShapeType="1"/>
            </p:cNvSpPr>
            <p:nvPr/>
          </p:nvSpPr>
          <p:spPr bwMode="auto">
            <a:xfrm>
              <a:off x="2586" y="3045"/>
              <a:ext cx="0" cy="34"/>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3" name="Line 23">
              <a:extLst>
                <a:ext uri="{FF2B5EF4-FFF2-40B4-BE49-F238E27FC236}">
                  <a16:creationId xmlns="" xmlns:a16="http://schemas.microsoft.com/office/drawing/2014/main" id="{EC19FE64-151B-4B41-B240-BD2E56182153}"/>
                </a:ext>
              </a:extLst>
            </p:cNvPr>
            <p:cNvSpPr>
              <a:spLocks noChangeShapeType="1"/>
            </p:cNvSpPr>
            <p:nvPr/>
          </p:nvSpPr>
          <p:spPr bwMode="auto">
            <a:xfrm>
              <a:off x="2323" y="3045"/>
              <a:ext cx="0" cy="34"/>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4" name="Line 24">
              <a:extLst>
                <a:ext uri="{FF2B5EF4-FFF2-40B4-BE49-F238E27FC236}">
                  <a16:creationId xmlns="" xmlns:a16="http://schemas.microsoft.com/office/drawing/2014/main" id="{6FF7BFAA-2DA7-4EEC-8F73-9CBD1C060553}"/>
                </a:ext>
              </a:extLst>
            </p:cNvPr>
            <p:cNvSpPr>
              <a:spLocks noChangeShapeType="1"/>
            </p:cNvSpPr>
            <p:nvPr/>
          </p:nvSpPr>
          <p:spPr bwMode="auto">
            <a:xfrm>
              <a:off x="1598" y="2918"/>
              <a:ext cx="0" cy="34"/>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5" name="Line 25">
              <a:extLst>
                <a:ext uri="{FF2B5EF4-FFF2-40B4-BE49-F238E27FC236}">
                  <a16:creationId xmlns="" xmlns:a16="http://schemas.microsoft.com/office/drawing/2014/main" id="{B29A9258-5016-4713-9000-2A4DB2D09A48}"/>
                </a:ext>
              </a:extLst>
            </p:cNvPr>
            <p:cNvSpPr>
              <a:spLocks noChangeShapeType="1"/>
            </p:cNvSpPr>
            <p:nvPr/>
          </p:nvSpPr>
          <p:spPr bwMode="auto">
            <a:xfrm>
              <a:off x="1391" y="2918"/>
              <a:ext cx="0" cy="34"/>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90" name="TextBox 89">
            <a:extLst>
              <a:ext uri="{FF2B5EF4-FFF2-40B4-BE49-F238E27FC236}">
                <a16:creationId xmlns="" xmlns:a16="http://schemas.microsoft.com/office/drawing/2014/main" id="{1C613BDD-D0CD-44D9-80A3-2817F902AE62}"/>
              </a:ext>
            </a:extLst>
          </p:cNvPr>
          <p:cNvSpPr txBox="1"/>
          <p:nvPr/>
        </p:nvSpPr>
        <p:spPr>
          <a:xfrm>
            <a:off x="1614574" y="3906453"/>
            <a:ext cx="1226618" cy="276999"/>
          </a:xfrm>
          <a:prstGeom prst="rect">
            <a:avLst/>
          </a:prstGeom>
          <a:noFill/>
        </p:spPr>
        <p:txBody>
          <a:bodyPr wrap="none" rtlCol="0">
            <a:spAutoFit/>
          </a:bodyPr>
          <a:lstStyle/>
          <a:p>
            <a:pPr algn="ctr" fontAlgn="base">
              <a:spcBef>
                <a:spcPct val="0"/>
              </a:spcBef>
            </a:pPr>
            <a:r>
              <a:rPr lang="en-GB" sz="1200" dirty="0">
                <a:latin typeface="Arial" charset="0"/>
                <a:cs typeface="Arial" charset="0"/>
              </a:rPr>
              <a:t>22% </a:t>
            </a:r>
            <a:r>
              <a:rPr lang="en-GB" sz="1200" dirty="0" smtClean="0">
                <a:latin typeface="Arial" charset="0"/>
                <a:cs typeface="Arial" charset="0"/>
              </a:rPr>
              <a:t>1-year OS</a:t>
            </a:r>
            <a:endParaRPr lang="en-GB" sz="1200" dirty="0">
              <a:latin typeface="Arial" charset="0"/>
              <a:cs typeface="Arial" charset="0"/>
            </a:endParaRPr>
          </a:p>
        </p:txBody>
      </p:sp>
      <p:sp>
        <p:nvSpPr>
          <p:cNvPr id="91" name="TextBox 90">
            <a:extLst>
              <a:ext uri="{FF2B5EF4-FFF2-40B4-BE49-F238E27FC236}">
                <a16:creationId xmlns="" xmlns:a16="http://schemas.microsoft.com/office/drawing/2014/main" id="{78F996C6-D5EA-4013-9139-02E950FABFF4}"/>
              </a:ext>
            </a:extLst>
          </p:cNvPr>
          <p:cNvSpPr txBox="1"/>
          <p:nvPr/>
        </p:nvSpPr>
        <p:spPr>
          <a:xfrm>
            <a:off x="2222862" y="2543662"/>
            <a:ext cx="2382383" cy="646331"/>
          </a:xfrm>
          <a:prstGeom prst="rect">
            <a:avLst/>
          </a:prstGeom>
          <a:noFill/>
        </p:spPr>
        <p:txBody>
          <a:bodyPr wrap="none" rtlCol="0">
            <a:spAutoFit/>
          </a:bodyPr>
          <a:lstStyle/>
          <a:p>
            <a:pPr fontAlgn="base">
              <a:spcBef>
                <a:spcPct val="0"/>
              </a:spcBef>
            </a:pPr>
            <a:r>
              <a:rPr lang="en-GB" sz="1200" dirty="0">
                <a:latin typeface="Arial" charset="0"/>
                <a:cs typeface="Arial" charset="0"/>
              </a:rPr>
              <a:t>AM0010 monotherapy</a:t>
            </a:r>
            <a:br>
              <a:rPr lang="en-GB" sz="1200" dirty="0">
                <a:latin typeface="Arial" charset="0"/>
                <a:cs typeface="Arial" charset="0"/>
              </a:rPr>
            </a:br>
            <a:r>
              <a:rPr lang="en-GB" sz="1200" dirty="0" smtClean="0">
                <a:latin typeface="Arial" charset="0"/>
                <a:cs typeface="Arial" charset="0"/>
              </a:rPr>
              <a:t>3–7L of </a:t>
            </a:r>
            <a:r>
              <a:rPr lang="en-GB" sz="1200" dirty="0">
                <a:latin typeface="Arial" charset="0"/>
                <a:cs typeface="Arial" charset="0"/>
              </a:rPr>
              <a:t>treatment (n=22)</a:t>
            </a:r>
          </a:p>
          <a:p>
            <a:pPr fontAlgn="base">
              <a:spcBef>
                <a:spcPct val="0"/>
              </a:spcBef>
            </a:pPr>
            <a:r>
              <a:rPr lang="en-GB" sz="1200" dirty="0">
                <a:latin typeface="Arial" charset="0"/>
                <a:cs typeface="Arial" charset="0"/>
              </a:rPr>
              <a:t>Kaplan-Meier </a:t>
            </a:r>
            <a:r>
              <a:rPr lang="en-GB" sz="1200" dirty="0" err="1">
                <a:latin typeface="Arial" charset="0"/>
                <a:cs typeface="Arial" charset="0"/>
              </a:rPr>
              <a:t>mOS</a:t>
            </a:r>
            <a:r>
              <a:rPr lang="en-GB" sz="1200" dirty="0">
                <a:latin typeface="Arial" charset="0"/>
                <a:cs typeface="Arial" charset="0"/>
              </a:rPr>
              <a:t> ~</a:t>
            </a:r>
            <a:r>
              <a:rPr lang="en-GB" sz="1200" dirty="0" smtClean="0">
                <a:latin typeface="Arial" charset="0"/>
                <a:cs typeface="Arial" charset="0"/>
              </a:rPr>
              <a:t>3.8 months</a:t>
            </a:r>
            <a:endParaRPr lang="en-GB" sz="1200" dirty="0">
              <a:latin typeface="Arial" charset="0"/>
              <a:cs typeface="Arial" charset="0"/>
            </a:endParaRPr>
          </a:p>
        </p:txBody>
      </p:sp>
      <p:cxnSp>
        <p:nvCxnSpPr>
          <p:cNvPr id="93" name="Straight Arrow Connector 92">
            <a:extLst>
              <a:ext uri="{FF2B5EF4-FFF2-40B4-BE49-F238E27FC236}">
                <a16:creationId xmlns="" xmlns:a16="http://schemas.microsoft.com/office/drawing/2014/main" id="{E9E5CA20-AA18-462F-83DE-D124C3EB080A}"/>
              </a:ext>
            </a:extLst>
          </p:cNvPr>
          <p:cNvCxnSpPr/>
          <p:nvPr/>
        </p:nvCxnSpPr>
        <p:spPr>
          <a:xfrm>
            <a:off x="2244552" y="4241958"/>
            <a:ext cx="0" cy="285227"/>
          </a:xfrm>
          <a:prstGeom prst="straightConnector1">
            <a:avLst/>
          </a:prstGeom>
          <a:noFill/>
          <a:ln w="19050" cap="sq">
            <a:solidFill>
              <a:srgbClr val="000000"/>
            </a:solidFill>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94" name="TextBox 93">
            <a:extLst>
              <a:ext uri="{FF2B5EF4-FFF2-40B4-BE49-F238E27FC236}">
                <a16:creationId xmlns="" xmlns:a16="http://schemas.microsoft.com/office/drawing/2014/main" id="{4B7A1300-F680-45B7-B2CE-51E63460409A}"/>
              </a:ext>
            </a:extLst>
          </p:cNvPr>
          <p:cNvSpPr txBox="1"/>
          <p:nvPr/>
        </p:nvSpPr>
        <p:spPr>
          <a:xfrm>
            <a:off x="782873" y="5867365"/>
            <a:ext cx="341760" cy="261610"/>
          </a:xfrm>
          <a:prstGeom prst="rect">
            <a:avLst/>
          </a:prstGeom>
          <a:noFill/>
        </p:spPr>
        <p:txBody>
          <a:bodyPr wrap="none" rtlCol="0">
            <a:spAutoFit/>
          </a:bodyPr>
          <a:lstStyle/>
          <a:p>
            <a:pPr algn="ctr" fontAlgn="base">
              <a:spcBef>
                <a:spcPct val="0"/>
              </a:spcBef>
            </a:pPr>
            <a:r>
              <a:rPr lang="en-GB" sz="1050" dirty="0">
                <a:latin typeface="Arial" charset="0"/>
                <a:cs typeface="Arial" charset="0"/>
              </a:rPr>
              <a:t>22</a:t>
            </a:r>
          </a:p>
        </p:txBody>
      </p:sp>
      <p:sp>
        <p:nvSpPr>
          <p:cNvPr id="95" name="TextBox 94">
            <a:extLst>
              <a:ext uri="{FF2B5EF4-FFF2-40B4-BE49-F238E27FC236}">
                <a16:creationId xmlns="" xmlns:a16="http://schemas.microsoft.com/office/drawing/2014/main" id="{9CA20391-9015-4AEA-8265-39AB5C470D12}"/>
              </a:ext>
            </a:extLst>
          </p:cNvPr>
          <p:cNvSpPr txBox="1"/>
          <p:nvPr/>
        </p:nvSpPr>
        <p:spPr>
          <a:xfrm>
            <a:off x="1006393" y="5867365"/>
            <a:ext cx="341760" cy="261610"/>
          </a:xfrm>
          <a:prstGeom prst="rect">
            <a:avLst/>
          </a:prstGeom>
          <a:noFill/>
        </p:spPr>
        <p:txBody>
          <a:bodyPr wrap="none" rtlCol="0">
            <a:spAutoFit/>
          </a:bodyPr>
          <a:lstStyle/>
          <a:p>
            <a:pPr algn="ctr" fontAlgn="base">
              <a:spcBef>
                <a:spcPct val="0"/>
              </a:spcBef>
            </a:pPr>
            <a:r>
              <a:rPr lang="en-GB" sz="1050" dirty="0">
                <a:latin typeface="Arial" charset="0"/>
                <a:cs typeface="Arial" charset="0"/>
              </a:rPr>
              <a:t>15</a:t>
            </a:r>
          </a:p>
        </p:txBody>
      </p:sp>
      <p:sp>
        <p:nvSpPr>
          <p:cNvPr id="96" name="TextBox 95">
            <a:extLst>
              <a:ext uri="{FF2B5EF4-FFF2-40B4-BE49-F238E27FC236}">
                <a16:creationId xmlns="" xmlns:a16="http://schemas.microsoft.com/office/drawing/2014/main" id="{6D777D26-3A28-4E6D-8EB0-0AF160EFA578}"/>
              </a:ext>
            </a:extLst>
          </p:cNvPr>
          <p:cNvSpPr txBox="1"/>
          <p:nvPr/>
        </p:nvSpPr>
        <p:spPr>
          <a:xfrm>
            <a:off x="1492706" y="5867365"/>
            <a:ext cx="263214" cy="261610"/>
          </a:xfrm>
          <a:prstGeom prst="rect">
            <a:avLst/>
          </a:prstGeom>
          <a:noFill/>
        </p:spPr>
        <p:txBody>
          <a:bodyPr wrap="none" rtlCol="0">
            <a:spAutoFit/>
          </a:bodyPr>
          <a:lstStyle/>
          <a:p>
            <a:pPr algn="ctr" fontAlgn="base">
              <a:spcBef>
                <a:spcPct val="0"/>
              </a:spcBef>
            </a:pPr>
            <a:r>
              <a:rPr lang="en-GB" sz="1050" dirty="0">
                <a:latin typeface="Arial" charset="0"/>
                <a:cs typeface="Arial" charset="0"/>
              </a:rPr>
              <a:t>7</a:t>
            </a:r>
          </a:p>
        </p:txBody>
      </p:sp>
      <p:sp>
        <p:nvSpPr>
          <p:cNvPr id="97" name="TextBox 96">
            <a:extLst>
              <a:ext uri="{FF2B5EF4-FFF2-40B4-BE49-F238E27FC236}">
                <a16:creationId xmlns="" xmlns:a16="http://schemas.microsoft.com/office/drawing/2014/main" id="{7A3C6777-5DEB-49D0-8A3D-CCF477331491}"/>
              </a:ext>
            </a:extLst>
          </p:cNvPr>
          <p:cNvSpPr txBox="1"/>
          <p:nvPr/>
        </p:nvSpPr>
        <p:spPr>
          <a:xfrm>
            <a:off x="2163265" y="5867365"/>
            <a:ext cx="263214" cy="261610"/>
          </a:xfrm>
          <a:prstGeom prst="rect">
            <a:avLst/>
          </a:prstGeom>
          <a:noFill/>
        </p:spPr>
        <p:txBody>
          <a:bodyPr wrap="none" rtlCol="0">
            <a:spAutoFit/>
          </a:bodyPr>
          <a:lstStyle/>
          <a:p>
            <a:pPr algn="ctr" fontAlgn="base">
              <a:spcBef>
                <a:spcPct val="0"/>
              </a:spcBef>
            </a:pPr>
            <a:r>
              <a:rPr lang="en-GB" sz="1050" dirty="0">
                <a:latin typeface="Arial" charset="0"/>
                <a:cs typeface="Arial" charset="0"/>
              </a:rPr>
              <a:t>5</a:t>
            </a:r>
          </a:p>
        </p:txBody>
      </p:sp>
      <p:sp>
        <p:nvSpPr>
          <p:cNvPr id="98" name="TextBox 97">
            <a:extLst>
              <a:ext uri="{FF2B5EF4-FFF2-40B4-BE49-F238E27FC236}">
                <a16:creationId xmlns="" xmlns:a16="http://schemas.microsoft.com/office/drawing/2014/main" id="{7F370A87-C82E-4478-BA34-797F5774DD5C}"/>
              </a:ext>
            </a:extLst>
          </p:cNvPr>
          <p:cNvSpPr txBox="1"/>
          <p:nvPr/>
        </p:nvSpPr>
        <p:spPr>
          <a:xfrm>
            <a:off x="2415362" y="5867365"/>
            <a:ext cx="263214" cy="261610"/>
          </a:xfrm>
          <a:prstGeom prst="rect">
            <a:avLst/>
          </a:prstGeom>
          <a:noFill/>
        </p:spPr>
        <p:txBody>
          <a:bodyPr wrap="none" rtlCol="0">
            <a:spAutoFit/>
          </a:bodyPr>
          <a:lstStyle/>
          <a:p>
            <a:pPr algn="ctr" fontAlgn="base">
              <a:spcBef>
                <a:spcPct val="0"/>
              </a:spcBef>
            </a:pPr>
            <a:r>
              <a:rPr lang="en-GB" sz="1050" dirty="0">
                <a:latin typeface="Arial" charset="0"/>
                <a:cs typeface="Arial" charset="0"/>
              </a:rPr>
              <a:t>4</a:t>
            </a:r>
          </a:p>
        </p:txBody>
      </p:sp>
      <p:sp>
        <p:nvSpPr>
          <p:cNvPr id="99" name="TextBox 98">
            <a:extLst>
              <a:ext uri="{FF2B5EF4-FFF2-40B4-BE49-F238E27FC236}">
                <a16:creationId xmlns="" xmlns:a16="http://schemas.microsoft.com/office/drawing/2014/main" id="{B239F642-4565-4C5E-AB5D-A98229770312}"/>
              </a:ext>
            </a:extLst>
          </p:cNvPr>
          <p:cNvSpPr txBox="1"/>
          <p:nvPr/>
        </p:nvSpPr>
        <p:spPr>
          <a:xfrm>
            <a:off x="2910026" y="5867365"/>
            <a:ext cx="263214" cy="261610"/>
          </a:xfrm>
          <a:prstGeom prst="rect">
            <a:avLst/>
          </a:prstGeom>
          <a:noFill/>
        </p:spPr>
        <p:txBody>
          <a:bodyPr wrap="none" rtlCol="0">
            <a:spAutoFit/>
          </a:bodyPr>
          <a:lstStyle/>
          <a:p>
            <a:pPr algn="ctr" fontAlgn="base">
              <a:spcBef>
                <a:spcPct val="0"/>
              </a:spcBef>
            </a:pPr>
            <a:r>
              <a:rPr lang="en-GB" sz="1050" dirty="0">
                <a:latin typeface="Arial" charset="0"/>
                <a:cs typeface="Arial" charset="0"/>
              </a:rPr>
              <a:t>3</a:t>
            </a:r>
          </a:p>
        </p:txBody>
      </p:sp>
      <p:sp>
        <p:nvSpPr>
          <p:cNvPr id="100" name="TextBox 99">
            <a:extLst>
              <a:ext uri="{FF2B5EF4-FFF2-40B4-BE49-F238E27FC236}">
                <a16:creationId xmlns="" xmlns:a16="http://schemas.microsoft.com/office/drawing/2014/main" id="{827FA543-9F0F-45A2-9B90-584A4F281A11}"/>
              </a:ext>
            </a:extLst>
          </p:cNvPr>
          <p:cNvSpPr txBox="1"/>
          <p:nvPr/>
        </p:nvSpPr>
        <p:spPr>
          <a:xfrm>
            <a:off x="3651705" y="5867365"/>
            <a:ext cx="263214" cy="261610"/>
          </a:xfrm>
          <a:prstGeom prst="rect">
            <a:avLst/>
          </a:prstGeom>
          <a:noFill/>
        </p:spPr>
        <p:txBody>
          <a:bodyPr wrap="none" rtlCol="0">
            <a:spAutoFit/>
          </a:bodyPr>
          <a:lstStyle/>
          <a:p>
            <a:pPr algn="ctr" fontAlgn="base">
              <a:spcBef>
                <a:spcPct val="0"/>
              </a:spcBef>
            </a:pPr>
            <a:r>
              <a:rPr lang="en-GB" sz="1050" dirty="0">
                <a:latin typeface="Arial" charset="0"/>
                <a:cs typeface="Arial" charset="0"/>
              </a:rPr>
              <a:t>2</a:t>
            </a:r>
          </a:p>
        </p:txBody>
      </p:sp>
      <p:sp>
        <p:nvSpPr>
          <p:cNvPr id="101" name="TextBox 100">
            <a:extLst>
              <a:ext uri="{FF2B5EF4-FFF2-40B4-BE49-F238E27FC236}">
                <a16:creationId xmlns="" xmlns:a16="http://schemas.microsoft.com/office/drawing/2014/main" id="{6594BDD3-AFFE-4D4D-BF7B-F5D2948ACD4B}"/>
              </a:ext>
            </a:extLst>
          </p:cNvPr>
          <p:cNvSpPr txBox="1"/>
          <p:nvPr/>
        </p:nvSpPr>
        <p:spPr>
          <a:xfrm>
            <a:off x="4098745" y="5867365"/>
            <a:ext cx="263214" cy="261610"/>
          </a:xfrm>
          <a:prstGeom prst="rect">
            <a:avLst/>
          </a:prstGeom>
          <a:noFill/>
        </p:spPr>
        <p:txBody>
          <a:bodyPr wrap="none" rtlCol="0">
            <a:spAutoFit/>
          </a:bodyPr>
          <a:lstStyle/>
          <a:p>
            <a:pPr algn="ctr" fontAlgn="base">
              <a:spcBef>
                <a:spcPct val="0"/>
              </a:spcBef>
            </a:pPr>
            <a:r>
              <a:rPr lang="en-GB" sz="1050" dirty="0">
                <a:latin typeface="Arial" charset="0"/>
                <a:cs typeface="Arial" charset="0"/>
              </a:rPr>
              <a:t>1</a:t>
            </a:r>
          </a:p>
        </p:txBody>
      </p:sp>
      <p:sp>
        <p:nvSpPr>
          <p:cNvPr id="102" name="TextBox 101">
            <a:extLst>
              <a:ext uri="{FF2B5EF4-FFF2-40B4-BE49-F238E27FC236}">
                <a16:creationId xmlns="" xmlns:a16="http://schemas.microsoft.com/office/drawing/2014/main" id="{F8B83EEA-DA62-49E5-A6E8-96B1D31AC2EC}"/>
              </a:ext>
            </a:extLst>
          </p:cNvPr>
          <p:cNvSpPr txBox="1"/>
          <p:nvPr/>
        </p:nvSpPr>
        <p:spPr>
          <a:xfrm>
            <a:off x="189509" y="5681627"/>
            <a:ext cx="790601" cy="253916"/>
          </a:xfrm>
          <a:prstGeom prst="rect">
            <a:avLst/>
          </a:prstGeom>
          <a:noFill/>
        </p:spPr>
        <p:txBody>
          <a:bodyPr wrap="none" rtlCol="0">
            <a:spAutoFit/>
          </a:bodyPr>
          <a:lstStyle/>
          <a:p>
            <a:pPr algn="r" fontAlgn="base">
              <a:spcBef>
                <a:spcPct val="0"/>
              </a:spcBef>
            </a:pPr>
            <a:r>
              <a:rPr lang="en-GB" sz="1050" dirty="0" smtClean="0">
                <a:latin typeface="Arial" charset="0"/>
                <a:cs typeface="Arial" charset="0"/>
              </a:rPr>
              <a:t>No. at risk</a:t>
            </a:r>
            <a:endParaRPr lang="en-GB" sz="1050" dirty="0">
              <a:latin typeface="Arial" charset="0"/>
              <a:cs typeface="Arial" charset="0"/>
            </a:endParaRPr>
          </a:p>
        </p:txBody>
      </p:sp>
      <p:sp>
        <p:nvSpPr>
          <p:cNvPr id="103" name="TextBox 102">
            <a:extLst>
              <a:ext uri="{FF2B5EF4-FFF2-40B4-BE49-F238E27FC236}">
                <a16:creationId xmlns="" xmlns:a16="http://schemas.microsoft.com/office/drawing/2014/main" id="{D3A2911C-2473-4E61-BA3D-C5B162864FF1}"/>
              </a:ext>
            </a:extLst>
          </p:cNvPr>
          <p:cNvSpPr txBox="1"/>
          <p:nvPr/>
        </p:nvSpPr>
        <p:spPr>
          <a:xfrm rot="16200000">
            <a:off x="3994553" y="3765515"/>
            <a:ext cx="1455848" cy="276999"/>
          </a:xfrm>
          <a:prstGeom prst="rect">
            <a:avLst/>
          </a:prstGeom>
          <a:noFill/>
          <a:ln w="19050">
            <a:noFill/>
          </a:ln>
        </p:spPr>
        <p:txBody>
          <a:bodyPr wrap="none" rtlCol="0">
            <a:spAutoFit/>
          </a:bodyPr>
          <a:lstStyle/>
          <a:p>
            <a:pPr algn="ctr" fontAlgn="base">
              <a:spcBef>
                <a:spcPct val="0"/>
              </a:spcBef>
            </a:pPr>
            <a:r>
              <a:rPr lang="en-GB" sz="1200" dirty="0">
                <a:latin typeface="Arial" charset="0"/>
                <a:cs typeface="Arial" charset="0"/>
              </a:rPr>
              <a:t>Overall </a:t>
            </a:r>
            <a:r>
              <a:rPr lang="en-GB" sz="1200" dirty="0" smtClean="0">
                <a:latin typeface="Arial" charset="0"/>
                <a:cs typeface="Arial" charset="0"/>
              </a:rPr>
              <a:t>survival, %</a:t>
            </a:r>
            <a:endParaRPr lang="en-GB" sz="1200" dirty="0">
              <a:latin typeface="Arial" charset="0"/>
              <a:cs typeface="Arial" charset="0"/>
            </a:endParaRPr>
          </a:p>
        </p:txBody>
      </p:sp>
      <p:sp>
        <p:nvSpPr>
          <p:cNvPr id="104" name="TextBox 103">
            <a:extLst>
              <a:ext uri="{FF2B5EF4-FFF2-40B4-BE49-F238E27FC236}">
                <a16:creationId xmlns="" xmlns:a16="http://schemas.microsoft.com/office/drawing/2014/main" id="{F70DB826-C7BB-46DE-B284-8F4CE122D897}"/>
              </a:ext>
            </a:extLst>
          </p:cNvPr>
          <p:cNvSpPr txBox="1"/>
          <p:nvPr/>
        </p:nvSpPr>
        <p:spPr>
          <a:xfrm>
            <a:off x="6493023" y="5454615"/>
            <a:ext cx="688009" cy="276999"/>
          </a:xfrm>
          <a:prstGeom prst="rect">
            <a:avLst/>
          </a:prstGeom>
          <a:noFill/>
        </p:spPr>
        <p:txBody>
          <a:bodyPr wrap="none" rtlCol="0">
            <a:spAutoFit/>
          </a:bodyPr>
          <a:lstStyle/>
          <a:p>
            <a:pPr algn="ctr" fontAlgn="base">
              <a:spcBef>
                <a:spcPct val="0"/>
              </a:spcBef>
            </a:pPr>
            <a:r>
              <a:rPr lang="en-GB" sz="1200" dirty="0">
                <a:latin typeface="Arial" charset="0"/>
                <a:cs typeface="Arial" charset="0"/>
              </a:rPr>
              <a:t>Months</a:t>
            </a:r>
          </a:p>
        </p:txBody>
      </p:sp>
      <p:sp>
        <p:nvSpPr>
          <p:cNvPr id="105" name="TextBox 104">
            <a:extLst>
              <a:ext uri="{FF2B5EF4-FFF2-40B4-BE49-F238E27FC236}">
                <a16:creationId xmlns="" xmlns:a16="http://schemas.microsoft.com/office/drawing/2014/main" id="{E7A90F44-FC6B-4FD2-8324-3D4184D2B7F2}"/>
              </a:ext>
            </a:extLst>
          </p:cNvPr>
          <p:cNvSpPr txBox="1"/>
          <p:nvPr/>
        </p:nvSpPr>
        <p:spPr>
          <a:xfrm>
            <a:off x="5095665" y="5257765"/>
            <a:ext cx="269625" cy="276999"/>
          </a:xfrm>
          <a:prstGeom prst="rect">
            <a:avLst/>
          </a:prstGeom>
          <a:noFill/>
        </p:spPr>
        <p:txBody>
          <a:bodyPr wrap="none" rtlCol="0">
            <a:spAutoFit/>
          </a:bodyPr>
          <a:lstStyle/>
          <a:p>
            <a:pPr algn="ctr" fontAlgn="base">
              <a:spcBef>
                <a:spcPct val="0"/>
              </a:spcBef>
            </a:pPr>
            <a:r>
              <a:rPr lang="en-GB" sz="1200" dirty="0">
                <a:latin typeface="Arial" charset="0"/>
                <a:cs typeface="Arial" charset="0"/>
              </a:rPr>
              <a:t>0</a:t>
            </a:r>
          </a:p>
        </p:txBody>
      </p:sp>
      <p:sp>
        <p:nvSpPr>
          <p:cNvPr id="106" name="Freeform: Shape 105">
            <a:extLst>
              <a:ext uri="{FF2B5EF4-FFF2-40B4-BE49-F238E27FC236}">
                <a16:creationId xmlns="" xmlns:a16="http://schemas.microsoft.com/office/drawing/2014/main" id="{138EE1C8-6364-41A5-986C-D733AEDACB21}"/>
              </a:ext>
            </a:extLst>
          </p:cNvPr>
          <p:cNvSpPr/>
          <p:nvPr/>
        </p:nvSpPr>
        <p:spPr>
          <a:xfrm>
            <a:off x="5231362" y="2657905"/>
            <a:ext cx="3350663" cy="2527300"/>
          </a:xfrm>
          <a:custGeom>
            <a:avLst/>
            <a:gdLst>
              <a:gd name="connsiteX0" fmla="*/ 0 w 7545937"/>
              <a:gd name="connsiteY0" fmla="*/ 0 h 3683237"/>
              <a:gd name="connsiteX1" fmla="*/ 0 w 7545937"/>
              <a:gd name="connsiteY1" fmla="*/ 3683237 h 3683237"/>
              <a:gd name="connsiteX2" fmla="*/ 7545937 w 7545937"/>
              <a:gd name="connsiteY2" fmla="*/ 3683237 h 3683237"/>
            </a:gdLst>
            <a:ahLst/>
            <a:cxnLst>
              <a:cxn ang="0">
                <a:pos x="connsiteX0" y="connsiteY0"/>
              </a:cxn>
              <a:cxn ang="0">
                <a:pos x="connsiteX1" y="connsiteY1"/>
              </a:cxn>
              <a:cxn ang="0">
                <a:pos x="connsiteX2" y="connsiteY2"/>
              </a:cxn>
            </a:cxnLst>
            <a:rect l="l" t="t" r="r" b="b"/>
            <a:pathLst>
              <a:path w="7545937" h="3683237">
                <a:moveTo>
                  <a:pt x="0" y="0"/>
                </a:moveTo>
                <a:lnTo>
                  <a:pt x="0" y="3683237"/>
                </a:lnTo>
                <a:lnTo>
                  <a:pt x="7545937" y="3683237"/>
                </a:lnTo>
              </a:path>
            </a:pathLst>
          </a:cu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0"/>
              </a:spcAft>
            </a:pPr>
            <a:endParaRPr lang="en-GB" dirty="0">
              <a:solidFill>
                <a:schemeClr val="tx1"/>
              </a:solidFill>
            </a:endParaRPr>
          </a:p>
        </p:txBody>
      </p:sp>
      <p:cxnSp>
        <p:nvCxnSpPr>
          <p:cNvPr id="107" name="Straight Connector 106">
            <a:extLst>
              <a:ext uri="{FF2B5EF4-FFF2-40B4-BE49-F238E27FC236}">
                <a16:creationId xmlns="" xmlns:a16="http://schemas.microsoft.com/office/drawing/2014/main" id="{765EED4E-C7AA-4461-A5D1-37091E0DA10C}"/>
              </a:ext>
            </a:extLst>
          </p:cNvPr>
          <p:cNvCxnSpPr/>
          <p:nvPr/>
        </p:nvCxnSpPr>
        <p:spPr>
          <a:xfrm>
            <a:off x="5130466" y="3289135"/>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08" name="Straight Connector 107">
            <a:extLst>
              <a:ext uri="{FF2B5EF4-FFF2-40B4-BE49-F238E27FC236}">
                <a16:creationId xmlns="" xmlns:a16="http://schemas.microsoft.com/office/drawing/2014/main" id="{6C119B0C-B8E3-48D9-B186-C862AC639ABC}"/>
              </a:ext>
            </a:extLst>
          </p:cNvPr>
          <p:cNvCxnSpPr/>
          <p:nvPr/>
        </p:nvCxnSpPr>
        <p:spPr>
          <a:xfrm>
            <a:off x="5130466" y="2657111"/>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09" name="Straight Connector 108">
            <a:extLst>
              <a:ext uri="{FF2B5EF4-FFF2-40B4-BE49-F238E27FC236}">
                <a16:creationId xmlns="" xmlns:a16="http://schemas.microsoft.com/office/drawing/2014/main" id="{7B273A72-430A-4974-976B-FB4CCEDB7647}"/>
              </a:ext>
            </a:extLst>
          </p:cNvPr>
          <p:cNvCxnSpPr/>
          <p:nvPr/>
        </p:nvCxnSpPr>
        <p:spPr>
          <a:xfrm>
            <a:off x="5130466" y="3921159"/>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0" name="Straight Connector 109">
            <a:extLst>
              <a:ext uri="{FF2B5EF4-FFF2-40B4-BE49-F238E27FC236}">
                <a16:creationId xmlns="" xmlns:a16="http://schemas.microsoft.com/office/drawing/2014/main" id="{709FB94C-301C-4BDB-A85A-4287C1CBA663}"/>
              </a:ext>
            </a:extLst>
          </p:cNvPr>
          <p:cNvCxnSpPr/>
          <p:nvPr/>
        </p:nvCxnSpPr>
        <p:spPr>
          <a:xfrm>
            <a:off x="5130466" y="4553183"/>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1" name="Straight Connector 110">
            <a:extLst>
              <a:ext uri="{FF2B5EF4-FFF2-40B4-BE49-F238E27FC236}">
                <a16:creationId xmlns="" xmlns:a16="http://schemas.microsoft.com/office/drawing/2014/main" id="{C3060BAC-7965-4C8D-9580-0D95C5C54E37}"/>
              </a:ext>
            </a:extLst>
          </p:cNvPr>
          <p:cNvCxnSpPr/>
          <p:nvPr/>
        </p:nvCxnSpPr>
        <p:spPr>
          <a:xfrm>
            <a:off x="5130466" y="5185205"/>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 xmlns:a16="http://schemas.microsoft.com/office/drawing/2014/main" id="{05E553A9-596A-413D-8261-B26C3BF50EC7}"/>
              </a:ext>
            </a:extLst>
          </p:cNvPr>
          <p:cNvCxnSpPr>
            <a:cxnSpLocks/>
          </p:cNvCxnSpPr>
          <p:nvPr/>
        </p:nvCxnSpPr>
        <p:spPr>
          <a:xfrm rot="5400000">
            <a:off x="5186912"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 xmlns:a16="http://schemas.microsoft.com/office/drawing/2014/main" id="{2DACADD1-8A0A-4344-8D27-117AE9071D73}"/>
              </a:ext>
            </a:extLst>
          </p:cNvPr>
          <p:cNvCxnSpPr>
            <a:cxnSpLocks/>
          </p:cNvCxnSpPr>
          <p:nvPr/>
        </p:nvCxnSpPr>
        <p:spPr>
          <a:xfrm rot="5400000">
            <a:off x="5521954"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 xmlns:a16="http://schemas.microsoft.com/office/drawing/2014/main" id="{0489A48B-6C86-413E-AF5F-11E81C7AC5C3}"/>
              </a:ext>
            </a:extLst>
          </p:cNvPr>
          <p:cNvCxnSpPr>
            <a:cxnSpLocks/>
          </p:cNvCxnSpPr>
          <p:nvPr/>
        </p:nvCxnSpPr>
        <p:spPr>
          <a:xfrm rot="5400000">
            <a:off x="5856996"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5" name="Straight Connector 114">
            <a:extLst>
              <a:ext uri="{FF2B5EF4-FFF2-40B4-BE49-F238E27FC236}">
                <a16:creationId xmlns="" xmlns:a16="http://schemas.microsoft.com/office/drawing/2014/main" id="{37CF5CE9-E125-46F8-908F-455F88109BC8}"/>
              </a:ext>
            </a:extLst>
          </p:cNvPr>
          <p:cNvCxnSpPr>
            <a:cxnSpLocks/>
          </p:cNvCxnSpPr>
          <p:nvPr/>
        </p:nvCxnSpPr>
        <p:spPr>
          <a:xfrm rot="5400000">
            <a:off x="6192038"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6" name="Straight Connector 115">
            <a:extLst>
              <a:ext uri="{FF2B5EF4-FFF2-40B4-BE49-F238E27FC236}">
                <a16:creationId xmlns="" xmlns:a16="http://schemas.microsoft.com/office/drawing/2014/main" id="{BADF1831-F8AE-48BD-86B2-1258EA6305A6}"/>
              </a:ext>
            </a:extLst>
          </p:cNvPr>
          <p:cNvCxnSpPr>
            <a:cxnSpLocks/>
          </p:cNvCxnSpPr>
          <p:nvPr/>
        </p:nvCxnSpPr>
        <p:spPr>
          <a:xfrm rot="5400000">
            <a:off x="6527080"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7" name="Straight Connector 116">
            <a:extLst>
              <a:ext uri="{FF2B5EF4-FFF2-40B4-BE49-F238E27FC236}">
                <a16:creationId xmlns="" xmlns:a16="http://schemas.microsoft.com/office/drawing/2014/main" id="{469394C7-94C4-4F4C-9DC2-750A445BB5AB}"/>
              </a:ext>
            </a:extLst>
          </p:cNvPr>
          <p:cNvCxnSpPr>
            <a:cxnSpLocks/>
          </p:cNvCxnSpPr>
          <p:nvPr/>
        </p:nvCxnSpPr>
        <p:spPr>
          <a:xfrm rot="5400000">
            <a:off x="6862122"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8" name="Straight Connector 117">
            <a:extLst>
              <a:ext uri="{FF2B5EF4-FFF2-40B4-BE49-F238E27FC236}">
                <a16:creationId xmlns="" xmlns:a16="http://schemas.microsoft.com/office/drawing/2014/main" id="{38EE0AED-7118-4BF3-886A-166E39489D53}"/>
              </a:ext>
            </a:extLst>
          </p:cNvPr>
          <p:cNvCxnSpPr>
            <a:cxnSpLocks/>
          </p:cNvCxnSpPr>
          <p:nvPr/>
        </p:nvCxnSpPr>
        <p:spPr>
          <a:xfrm rot="5400000">
            <a:off x="7197164"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19" name="Straight Connector 118">
            <a:extLst>
              <a:ext uri="{FF2B5EF4-FFF2-40B4-BE49-F238E27FC236}">
                <a16:creationId xmlns="" xmlns:a16="http://schemas.microsoft.com/office/drawing/2014/main" id="{CAEAFCC1-B637-4F8E-8E8D-33A5E98504FF}"/>
              </a:ext>
            </a:extLst>
          </p:cNvPr>
          <p:cNvCxnSpPr>
            <a:cxnSpLocks/>
          </p:cNvCxnSpPr>
          <p:nvPr/>
        </p:nvCxnSpPr>
        <p:spPr>
          <a:xfrm rot="5400000">
            <a:off x="7532206"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0" name="Straight Connector 119">
            <a:extLst>
              <a:ext uri="{FF2B5EF4-FFF2-40B4-BE49-F238E27FC236}">
                <a16:creationId xmlns="" xmlns:a16="http://schemas.microsoft.com/office/drawing/2014/main" id="{4395B0DD-8417-48BD-B282-9AD39240A1FB}"/>
              </a:ext>
            </a:extLst>
          </p:cNvPr>
          <p:cNvCxnSpPr>
            <a:cxnSpLocks/>
          </p:cNvCxnSpPr>
          <p:nvPr/>
        </p:nvCxnSpPr>
        <p:spPr>
          <a:xfrm rot="5400000">
            <a:off x="7867248"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1" name="Straight Connector 120">
            <a:extLst>
              <a:ext uri="{FF2B5EF4-FFF2-40B4-BE49-F238E27FC236}">
                <a16:creationId xmlns="" xmlns:a16="http://schemas.microsoft.com/office/drawing/2014/main" id="{F62A90D1-5692-4731-9B11-566E9148FB15}"/>
              </a:ext>
            </a:extLst>
          </p:cNvPr>
          <p:cNvCxnSpPr>
            <a:cxnSpLocks/>
          </p:cNvCxnSpPr>
          <p:nvPr/>
        </p:nvCxnSpPr>
        <p:spPr>
          <a:xfrm rot="5400000">
            <a:off x="8202290"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127" name="Straight Connector 126">
            <a:extLst>
              <a:ext uri="{FF2B5EF4-FFF2-40B4-BE49-F238E27FC236}">
                <a16:creationId xmlns="" xmlns:a16="http://schemas.microsoft.com/office/drawing/2014/main" id="{80DC6DCE-87CE-4E8F-87AB-48363FF9CBF8}"/>
              </a:ext>
            </a:extLst>
          </p:cNvPr>
          <p:cNvCxnSpPr>
            <a:cxnSpLocks/>
          </p:cNvCxnSpPr>
          <p:nvPr/>
        </p:nvCxnSpPr>
        <p:spPr>
          <a:xfrm rot="5400000">
            <a:off x="8537331" y="5237592"/>
            <a:ext cx="88900" cy="0"/>
          </a:xfrm>
          <a:prstGeom prst="line">
            <a:avLst/>
          </a:prstGeom>
          <a:noFill/>
          <a:ln w="19050"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129" name="TextBox 128">
            <a:extLst>
              <a:ext uri="{FF2B5EF4-FFF2-40B4-BE49-F238E27FC236}">
                <a16:creationId xmlns="" xmlns:a16="http://schemas.microsoft.com/office/drawing/2014/main" id="{40A799DA-E766-4950-8A64-5FB85A998C9F}"/>
              </a:ext>
            </a:extLst>
          </p:cNvPr>
          <p:cNvSpPr txBox="1"/>
          <p:nvPr/>
        </p:nvSpPr>
        <p:spPr>
          <a:xfrm>
            <a:off x="5766225" y="5257765"/>
            <a:ext cx="269625" cy="276999"/>
          </a:xfrm>
          <a:prstGeom prst="rect">
            <a:avLst/>
          </a:prstGeom>
          <a:noFill/>
        </p:spPr>
        <p:txBody>
          <a:bodyPr wrap="none" rtlCol="0">
            <a:spAutoFit/>
          </a:bodyPr>
          <a:lstStyle/>
          <a:p>
            <a:pPr algn="ctr" fontAlgn="base">
              <a:spcBef>
                <a:spcPct val="0"/>
              </a:spcBef>
            </a:pPr>
            <a:r>
              <a:rPr lang="en-GB" sz="1200" dirty="0">
                <a:latin typeface="Arial" charset="0"/>
                <a:cs typeface="Arial" charset="0"/>
              </a:rPr>
              <a:t>4</a:t>
            </a:r>
          </a:p>
        </p:txBody>
      </p:sp>
      <p:sp>
        <p:nvSpPr>
          <p:cNvPr id="131" name="TextBox 130">
            <a:extLst>
              <a:ext uri="{FF2B5EF4-FFF2-40B4-BE49-F238E27FC236}">
                <a16:creationId xmlns="" xmlns:a16="http://schemas.microsoft.com/office/drawing/2014/main" id="{3FD13C2E-6092-44ED-B770-5A461F3520B0}"/>
              </a:ext>
            </a:extLst>
          </p:cNvPr>
          <p:cNvSpPr txBox="1"/>
          <p:nvPr/>
        </p:nvSpPr>
        <p:spPr>
          <a:xfrm>
            <a:off x="6436785" y="5257765"/>
            <a:ext cx="269625" cy="276999"/>
          </a:xfrm>
          <a:prstGeom prst="rect">
            <a:avLst/>
          </a:prstGeom>
          <a:noFill/>
        </p:spPr>
        <p:txBody>
          <a:bodyPr wrap="none" rtlCol="0">
            <a:spAutoFit/>
          </a:bodyPr>
          <a:lstStyle/>
          <a:p>
            <a:pPr algn="ctr" fontAlgn="base">
              <a:spcBef>
                <a:spcPct val="0"/>
              </a:spcBef>
            </a:pPr>
            <a:r>
              <a:rPr lang="en-GB" sz="1200" dirty="0">
                <a:latin typeface="Arial" charset="0"/>
                <a:cs typeface="Arial" charset="0"/>
              </a:rPr>
              <a:t>8</a:t>
            </a:r>
          </a:p>
        </p:txBody>
      </p:sp>
      <p:sp>
        <p:nvSpPr>
          <p:cNvPr id="133" name="TextBox 132">
            <a:extLst>
              <a:ext uri="{FF2B5EF4-FFF2-40B4-BE49-F238E27FC236}">
                <a16:creationId xmlns="" xmlns:a16="http://schemas.microsoft.com/office/drawing/2014/main" id="{1D0C097F-713B-417E-A019-80F85DC32F65}"/>
              </a:ext>
            </a:extLst>
          </p:cNvPr>
          <p:cNvSpPr txBox="1"/>
          <p:nvPr/>
        </p:nvSpPr>
        <p:spPr>
          <a:xfrm>
            <a:off x="7064866" y="5257765"/>
            <a:ext cx="354584" cy="276999"/>
          </a:xfrm>
          <a:prstGeom prst="rect">
            <a:avLst/>
          </a:prstGeom>
          <a:noFill/>
        </p:spPr>
        <p:txBody>
          <a:bodyPr wrap="none" rtlCol="0">
            <a:spAutoFit/>
          </a:bodyPr>
          <a:lstStyle/>
          <a:p>
            <a:pPr algn="ctr" fontAlgn="base">
              <a:spcBef>
                <a:spcPct val="0"/>
              </a:spcBef>
            </a:pPr>
            <a:r>
              <a:rPr lang="en-GB" sz="1200" dirty="0">
                <a:latin typeface="Arial" charset="0"/>
                <a:cs typeface="Arial" charset="0"/>
              </a:rPr>
              <a:t>12</a:t>
            </a:r>
          </a:p>
        </p:txBody>
      </p:sp>
      <p:sp>
        <p:nvSpPr>
          <p:cNvPr id="135" name="TextBox 134">
            <a:extLst>
              <a:ext uri="{FF2B5EF4-FFF2-40B4-BE49-F238E27FC236}">
                <a16:creationId xmlns="" xmlns:a16="http://schemas.microsoft.com/office/drawing/2014/main" id="{23A4C38A-F3D8-4E84-9A0C-3C5598D29A88}"/>
              </a:ext>
            </a:extLst>
          </p:cNvPr>
          <p:cNvSpPr txBox="1"/>
          <p:nvPr/>
        </p:nvSpPr>
        <p:spPr>
          <a:xfrm>
            <a:off x="7735426" y="5257765"/>
            <a:ext cx="354584" cy="276999"/>
          </a:xfrm>
          <a:prstGeom prst="rect">
            <a:avLst/>
          </a:prstGeom>
          <a:noFill/>
        </p:spPr>
        <p:txBody>
          <a:bodyPr wrap="none" rtlCol="0">
            <a:spAutoFit/>
          </a:bodyPr>
          <a:lstStyle/>
          <a:p>
            <a:pPr algn="ctr" fontAlgn="base">
              <a:spcBef>
                <a:spcPct val="0"/>
              </a:spcBef>
            </a:pPr>
            <a:r>
              <a:rPr lang="en-GB" sz="1200" dirty="0">
                <a:latin typeface="Arial" charset="0"/>
                <a:cs typeface="Arial" charset="0"/>
              </a:rPr>
              <a:t>16</a:t>
            </a:r>
          </a:p>
        </p:txBody>
      </p:sp>
      <p:sp>
        <p:nvSpPr>
          <p:cNvPr id="142" name="TextBox 141">
            <a:extLst>
              <a:ext uri="{FF2B5EF4-FFF2-40B4-BE49-F238E27FC236}">
                <a16:creationId xmlns="" xmlns:a16="http://schemas.microsoft.com/office/drawing/2014/main" id="{30734D1C-FB60-4BA9-8247-06DF5890A135}"/>
              </a:ext>
            </a:extLst>
          </p:cNvPr>
          <p:cNvSpPr txBox="1"/>
          <p:nvPr/>
        </p:nvSpPr>
        <p:spPr>
          <a:xfrm>
            <a:off x="8405986" y="5257765"/>
            <a:ext cx="354584" cy="276999"/>
          </a:xfrm>
          <a:prstGeom prst="rect">
            <a:avLst/>
          </a:prstGeom>
          <a:noFill/>
        </p:spPr>
        <p:txBody>
          <a:bodyPr wrap="none" rtlCol="0">
            <a:spAutoFit/>
          </a:bodyPr>
          <a:lstStyle/>
          <a:p>
            <a:pPr algn="ctr" fontAlgn="base">
              <a:spcBef>
                <a:spcPct val="0"/>
              </a:spcBef>
            </a:pPr>
            <a:r>
              <a:rPr lang="en-GB" sz="1200" dirty="0">
                <a:latin typeface="Arial" charset="0"/>
                <a:cs typeface="Arial" charset="0"/>
              </a:rPr>
              <a:t>20</a:t>
            </a:r>
          </a:p>
        </p:txBody>
      </p:sp>
      <p:sp>
        <p:nvSpPr>
          <p:cNvPr id="143" name="TextBox 142">
            <a:extLst>
              <a:ext uri="{FF2B5EF4-FFF2-40B4-BE49-F238E27FC236}">
                <a16:creationId xmlns="" xmlns:a16="http://schemas.microsoft.com/office/drawing/2014/main" id="{C654AD78-8703-45D7-BA62-F51A9E732328}"/>
              </a:ext>
            </a:extLst>
          </p:cNvPr>
          <p:cNvSpPr txBox="1"/>
          <p:nvPr/>
        </p:nvSpPr>
        <p:spPr>
          <a:xfrm>
            <a:off x="4900646" y="5046705"/>
            <a:ext cx="269626" cy="276999"/>
          </a:xfrm>
          <a:prstGeom prst="rect">
            <a:avLst/>
          </a:prstGeom>
          <a:noFill/>
        </p:spPr>
        <p:txBody>
          <a:bodyPr wrap="none" rtlCol="0" anchor="ctr" anchorCtr="0">
            <a:spAutoFit/>
          </a:bodyPr>
          <a:lstStyle/>
          <a:p>
            <a:pPr algn="r" fontAlgn="base">
              <a:spcBef>
                <a:spcPct val="0"/>
              </a:spcBef>
            </a:pPr>
            <a:r>
              <a:rPr lang="en-GB" sz="1200" dirty="0">
                <a:latin typeface="Arial" charset="0"/>
                <a:cs typeface="Arial" charset="0"/>
              </a:rPr>
              <a:t>0</a:t>
            </a:r>
          </a:p>
        </p:txBody>
      </p:sp>
      <p:sp>
        <p:nvSpPr>
          <p:cNvPr id="144" name="TextBox 143">
            <a:extLst>
              <a:ext uri="{FF2B5EF4-FFF2-40B4-BE49-F238E27FC236}">
                <a16:creationId xmlns="" xmlns:a16="http://schemas.microsoft.com/office/drawing/2014/main" id="{3E5E52CD-656C-4CFD-9FCF-CA746F97FBFD}"/>
              </a:ext>
            </a:extLst>
          </p:cNvPr>
          <p:cNvSpPr txBox="1"/>
          <p:nvPr/>
        </p:nvSpPr>
        <p:spPr>
          <a:xfrm>
            <a:off x="4815688" y="4415106"/>
            <a:ext cx="354584" cy="276999"/>
          </a:xfrm>
          <a:prstGeom prst="rect">
            <a:avLst/>
          </a:prstGeom>
          <a:noFill/>
        </p:spPr>
        <p:txBody>
          <a:bodyPr wrap="none" rtlCol="0" anchor="ctr" anchorCtr="0">
            <a:spAutoFit/>
          </a:bodyPr>
          <a:lstStyle/>
          <a:p>
            <a:pPr algn="r" fontAlgn="base">
              <a:spcBef>
                <a:spcPct val="0"/>
              </a:spcBef>
            </a:pPr>
            <a:r>
              <a:rPr lang="en-GB" sz="1200" dirty="0">
                <a:latin typeface="Arial" charset="0"/>
                <a:cs typeface="Arial" charset="0"/>
              </a:rPr>
              <a:t>25</a:t>
            </a:r>
          </a:p>
        </p:txBody>
      </p:sp>
      <p:sp>
        <p:nvSpPr>
          <p:cNvPr id="145" name="TextBox 144">
            <a:extLst>
              <a:ext uri="{FF2B5EF4-FFF2-40B4-BE49-F238E27FC236}">
                <a16:creationId xmlns="" xmlns:a16="http://schemas.microsoft.com/office/drawing/2014/main" id="{B46B6937-E511-4825-87B9-41F473195F01}"/>
              </a:ext>
            </a:extLst>
          </p:cNvPr>
          <p:cNvSpPr txBox="1"/>
          <p:nvPr/>
        </p:nvSpPr>
        <p:spPr>
          <a:xfrm>
            <a:off x="4815688" y="3783508"/>
            <a:ext cx="354584" cy="276999"/>
          </a:xfrm>
          <a:prstGeom prst="rect">
            <a:avLst/>
          </a:prstGeom>
          <a:noFill/>
        </p:spPr>
        <p:txBody>
          <a:bodyPr wrap="none" rtlCol="0" anchor="ctr" anchorCtr="0">
            <a:spAutoFit/>
          </a:bodyPr>
          <a:lstStyle/>
          <a:p>
            <a:pPr algn="r" fontAlgn="base">
              <a:spcBef>
                <a:spcPct val="0"/>
              </a:spcBef>
            </a:pPr>
            <a:r>
              <a:rPr lang="en-GB" sz="1200" dirty="0">
                <a:latin typeface="Arial" charset="0"/>
                <a:cs typeface="Arial" charset="0"/>
              </a:rPr>
              <a:t>50</a:t>
            </a:r>
          </a:p>
        </p:txBody>
      </p:sp>
      <p:sp>
        <p:nvSpPr>
          <p:cNvPr id="146" name="TextBox 145">
            <a:extLst>
              <a:ext uri="{FF2B5EF4-FFF2-40B4-BE49-F238E27FC236}">
                <a16:creationId xmlns="" xmlns:a16="http://schemas.microsoft.com/office/drawing/2014/main" id="{D52B8D7B-EAF0-44CE-A0E1-653725DD312E}"/>
              </a:ext>
            </a:extLst>
          </p:cNvPr>
          <p:cNvSpPr txBox="1"/>
          <p:nvPr/>
        </p:nvSpPr>
        <p:spPr>
          <a:xfrm>
            <a:off x="4815688" y="3151910"/>
            <a:ext cx="354584" cy="276999"/>
          </a:xfrm>
          <a:prstGeom prst="rect">
            <a:avLst/>
          </a:prstGeom>
          <a:noFill/>
        </p:spPr>
        <p:txBody>
          <a:bodyPr wrap="none" rtlCol="0" anchor="ctr" anchorCtr="0">
            <a:spAutoFit/>
          </a:bodyPr>
          <a:lstStyle/>
          <a:p>
            <a:pPr algn="r" fontAlgn="base">
              <a:spcBef>
                <a:spcPct val="0"/>
              </a:spcBef>
            </a:pPr>
            <a:r>
              <a:rPr lang="en-GB" sz="1200" dirty="0">
                <a:latin typeface="Arial" charset="0"/>
                <a:cs typeface="Arial" charset="0"/>
              </a:rPr>
              <a:t>75</a:t>
            </a:r>
          </a:p>
        </p:txBody>
      </p:sp>
      <p:sp>
        <p:nvSpPr>
          <p:cNvPr id="147" name="TextBox 146">
            <a:extLst>
              <a:ext uri="{FF2B5EF4-FFF2-40B4-BE49-F238E27FC236}">
                <a16:creationId xmlns="" xmlns:a16="http://schemas.microsoft.com/office/drawing/2014/main" id="{1B26886A-0D8E-4144-973E-2BB245416DA7}"/>
              </a:ext>
            </a:extLst>
          </p:cNvPr>
          <p:cNvSpPr txBox="1"/>
          <p:nvPr/>
        </p:nvSpPr>
        <p:spPr>
          <a:xfrm>
            <a:off x="4730728" y="2520312"/>
            <a:ext cx="439544" cy="276999"/>
          </a:xfrm>
          <a:prstGeom prst="rect">
            <a:avLst/>
          </a:prstGeom>
          <a:noFill/>
        </p:spPr>
        <p:txBody>
          <a:bodyPr wrap="none" rtlCol="0" anchor="ctr" anchorCtr="0">
            <a:spAutoFit/>
          </a:bodyPr>
          <a:lstStyle/>
          <a:p>
            <a:pPr algn="r" fontAlgn="base">
              <a:spcBef>
                <a:spcPct val="0"/>
              </a:spcBef>
            </a:pPr>
            <a:r>
              <a:rPr lang="en-GB" sz="1200" dirty="0">
                <a:latin typeface="Arial" charset="0"/>
                <a:cs typeface="Arial" charset="0"/>
              </a:rPr>
              <a:t>100</a:t>
            </a:r>
          </a:p>
        </p:txBody>
      </p:sp>
      <p:sp>
        <p:nvSpPr>
          <p:cNvPr id="155" name="TextBox 154">
            <a:extLst>
              <a:ext uri="{FF2B5EF4-FFF2-40B4-BE49-F238E27FC236}">
                <a16:creationId xmlns="" xmlns:a16="http://schemas.microsoft.com/office/drawing/2014/main" id="{F9D19116-83D4-4BB9-BCE7-24B9B39C7011}"/>
              </a:ext>
            </a:extLst>
          </p:cNvPr>
          <p:cNvSpPr txBox="1"/>
          <p:nvPr/>
        </p:nvSpPr>
        <p:spPr>
          <a:xfrm>
            <a:off x="6367584" y="3278380"/>
            <a:ext cx="1234633" cy="276999"/>
          </a:xfrm>
          <a:prstGeom prst="rect">
            <a:avLst/>
          </a:prstGeom>
          <a:noFill/>
        </p:spPr>
        <p:txBody>
          <a:bodyPr wrap="none" rtlCol="0">
            <a:spAutoFit/>
          </a:bodyPr>
          <a:lstStyle/>
          <a:p>
            <a:pPr algn="ctr" fontAlgn="base">
              <a:spcBef>
                <a:spcPct val="0"/>
              </a:spcBef>
            </a:pPr>
            <a:r>
              <a:rPr lang="en-GB" sz="1200" dirty="0">
                <a:latin typeface="Arial" charset="0"/>
                <a:cs typeface="Arial" charset="0"/>
              </a:rPr>
              <a:t>47% </a:t>
            </a:r>
            <a:r>
              <a:rPr lang="en-GB" sz="1200" dirty="0" smtClean="0">
                <a:latin typeface="Arial" charset="0"/>
                <a:cs typeface="Arial" charset="0"/>
              </a:rPr>
              <a:t>1-year OS</a:t>
            </a:r>
            <a:endParaRPr lang="en-GB" sz="1200" dirty="0">
              <a:latin typeface="Arial" charset="0"/>
              <a:cs typeface="Arial" charset="0"/>
            </a:endParaRPr>
          </a:p>
        </p:txBody>
      </p:sp>
      <p:cxnSp>
        <p:nvCxnSpPr>
          <p:cNvPr id="157" name="Straight Arrow Connector 156">
            <a:extLst>
              <a:ext uri="{FF2B5EF4-FFF2-40B4-BE49-F238E27FC236}">
                <a16:creationId xmlns="" xmlns:a16="http://schemas.microsoft.com/office/drawing/2014/main" id="{7B225399-D779-4971-8A50-02325C15087F}"/>
              </a:ext>
            </a:extLst>
          </p:cNvPr>
          <p:cNvCxnSpPr/>
          <p:nvPr/>
        </p:nvCxnSpPr>
        <p:spPr>
          <a:xfrm>
            <a:off x="7090468" y="3613885"/>
            <a:ext cx="0" cy="285227"/>
          </a:xfrm>
          <a:prstGeom prst="straightConnector1">
            <a:avLst/>
          </a:prstGeom>
          <a:noFill/>
          <a:ln w="19050" cap="sq">
            <a:solidFill>
              <a:srgbClr val="000000"/>
            </a:solidFill>
            <a:miter lim="800000"/>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58" name="TextBox 157">
            <a:extLst>
              <a:ext uri="{FF2B5EF4-FFF2-40B4-BE49-F238E27FC236}">
                <a16:creationId xmlns="" xmlns:a16="http://schemas.microsoft.com/office/drawing/2014/main" id="{3EAFC3AB-FE50-4E1B-A21F-F594A6FE593F}"/>
              </a:ext>
            </a:extLst>
          </p:cNvPr>
          <p:cNvSpPr txBox="1"/>
          <p:nvPr/>
        </p:nvSpPr>
        <p:spPr>
          <a:xfrm>
            <a:off x="5062804" y="5867365"/>
            <a:ext cx="335349" cy="253916"/>
          </a:xfrm>
          <a:prstGeom prst="rect">
            <a:avLst/>
          </a:prstGeom>
          <a:noFill/>
        </p:spPr>
        <p:txBody>
          <a:bodyPr wrap="none" rtlCol="0">
            <a:spAutoFit/>
          </a:bodyPr>
          <a:lstStyle/>
          <a:p>
            <a:pPr algn="ctr" fontAlgn="base">
              <a:spcBef>
                <a:spcPct val="0"/>
              </a:spcBef>
            </a:pPr>
            <a:r>
              <a:rPr lang="en-GB" sz="1050" dirty="0">
                <a:latin typeface="Arial" charset="0"/>
                <a:cs typeface="Arial" charset="0"/>
              </a:rPr>
              <a:t>21</a:t>
            </a:r>
          </a:p>
        </p:txBody>
      </p:sp>
      <p:sp>
        <p:nvSpPr>
          <p:cNvPr id="159" name="TextBox 158">
            <a:extLst>
              <a:ext uri="{FF2B5EF4-FFF2-40B4-BE49-F238E27FC236}">
                <a16:creationId xmlns="" xmlns:a16="http://schemas.microsoft.com/office/drawing/2014/main" id="{66A2D381-523B-4442-852C-DBD7A2608DC8}"/>
              </a:ext>
            </a:extLst>
          </p:cNvPr>
          <p:cNvSpPr txBox="1"/>
          <p:nvPr/>
        </p:nvSpPr>
        <p:spPr>
          <a:xfrm>
            <a:off x="5562518" y="5867365"/>
            <a:ext cx="341760" cy="261610"/>
          </a:xfrm>
          <a:prstGeom prst="rect">
            <a:avLst/>
          </a:prstGeom>
          <a:noFill/>
        </p:spPr>
        <p:txBody>
          <a:bodyPr wrap="none" rtlCol="0">
            <a:spAutoFit/>
          </a:bodyPr>
          <a:lstStyle/>
          <a:p>
            <a:pPr algn="ctr" fontAlgn="base">
              <a:spcBef>
                <a:spcPct val="0"/>
              </a:spcBef>
            </a:pPr>
            <a:r>
              <a:rPr lang="en-GB" sz="1050" dirty="0">
                <a:latin typeface="Arial" charset="0"/>
                <a:cs typeface="Arial" charset="0"/>
              </a:rPr>
              <a:t>15</a:t>
            </a:r>
          </a:p>
        </p:txBody>
      </p:sp>
      <p:sp>
        <p:nvSpPr>
          <p:cNvPr id="161" name="TextBox 160">
            <a:extLst>
              <a:ext uri="{FF2B5EF4-FFF2-40B4-BE49-F238E27FC236}">
                <a16:creationId xmlns="" xmlns:a16="http://schemas.microsoft.com/office/drawing/2014/main" id="{F7DD1EC2-99AB-4880-A244-7AAA0C701630}"/>
              </a:ext>
            </a:extLst>
          </p:cNvPr>
          <p:cNvSpPr txBox="1"/>
          <p:nvPr/>
        </p:nvSpPr>
        <p:spPr>
          <a:xfrm>
            <a:off x="6403923" y="5867365"/>
            <a:ext cx="335349" cy="253916"/>
          </a:xfrm>
          <a:prstGeom prst="rect">
            <a:avLst/>
          </a:prstGeom>
          <a:noFill/>
        </p:spPr>
        <p:txBody>
          <a:bodyPr wrap="none" rtlCol="0">
            <a:spAutoFit/>
          </a:bodyPr>
          <a:lstStyle/>
          <a:p>
            <a:pPr algn="ctr" fontAlgn="base">
              <a:spcBef>
                <a:spcPct val="0"/>
              </a:spcBef>
            </a:pPr>
            <a:r>
              <a:rPr lang="en-GB" sz="1050" dirty="0">
                <a:latin typeface="Arial" charset="0"/>
                <a:cs typeface="Arial" charset="0"/>
              </a:rPr>
              <a:t>12</a:t>
            </a:r>
          </a:p>
        </p:txBody>
      </p:sp>
      <p:sp>
        <p:nvSpPr>
          <p:cNvPr id="162" name="TextBox 161">
            <a:extLst>
              <a:ext uri="{FF2B5EF4-FFF2-40B4-BE49-F238E27FC236}">
                <a16:creationId xmlns="" xmlns:a16="http://schemas.microsoft.com/office/drawing/2014/main" id="{B5B06216-BF15-4119-8FAE-2AE9C656A49A}"/>
              </a:ext>
            </a:extLst>
          </p:cNvPr>
          <p:cNvSpPr txBox="1"/>
          <p:nvPr/>
        </p:nvSpPr>
        <p:spPr>
          <a:xfrm>
            <a:off x="6755424" y="5867365"/>
            <a:ext cx="335348" cy="253916"/>
          </a:xfrm>
          <a:prstGeom prst="rect">
            <a:avLst/>
          </a:prstGeom>
          <a:noFill/>
        </p:spPr>
        <p:txBody>
          <a:bodyPr wrap="none" rtlCol="0">
            <a:spAutoFit/>
          </a:bodyPr>
          <a:lstStyle/>
          <a:p>
            <a:pPr algn="ctr" fontAlgn="base">
              <a:spcBef>
                <a:spcPct val="0"/>
              </a:spcBef>
            </a:pPr>
            <a:r>
              <a:rPr lang="en-GB" sz="1050" dirty="0">
                <a:latin typeface="Arial" charset="0"/>
                <a:cs typeface="Arial" charset="0"/>
              </a:rPr>
              <a:t>10</a:t>
            </a:r>
          </a:p>
        </p:txBody>
      </p:sp>
      <p:sp>
        <p:nvSpPr>
          <p:cNvPr id="163" name="TextBox 162">
            <a:extLst>
              <a:ext uri="{FF2B5EF4-FFF2-40B4-BE49-F238E27FC236}">
                <a16:creationId xmlns="" xmlns:a16="http://schemas.microsoft.com/office/drawing/2014/main" id="{141A22DE-F9DA-4540-960A-5FEE6899B2D1}"/>
              </a:ext>
            </a:extLst>
          </p:cNvPr>
          <p:cNvSpPr txBox="1"/>
          <p:nvPr/>
        </p:nvSpPr>
        <p:spPr>
          <a:xfrm>
            <a:off x="7011384" y="5867365"/>
            <a:ext cx="263214" cy="261610"/>
          </a:xfrm>
          <a:prstGeom prst="rect">
            <a:avLst/>
          </a:prstGeom>
          <a:noFill/>
        </p:spPr>
        <p:txBody>
          <a:bodyPr wrap="none" rtlCol="0">
            <a:spAutoFit/>
          </a:bodyPr>
          <a:lstStyle/>
          <a:p>
            <a:pPr algn="ctr" fontAlgn="base">
              <a:spcBef>
                <a:spcPct val="0"/>
              </a:spcBef>
            </a:pPr>
            <a:r>
              <a:rPr lang="en-GB" sz="1050" dirty="0">
                <a:latin typeface="Arial" charset="0"/>
                <a:cs typeface="Arial" charset="0"/>
              </a:rPr>
              <a:t>8</a:t>
            </a:r>
          </a:p>
        </p:txBody>
      </p:sp>
      <p:sp>
        <p:nvSpPr>
          <p:cNvPr id="164" name="TextBox 163">
            <a:extLst>
              <a:ext uri="{FF2B5EF4-FFF2-40B4-BE49-F238E27FC236}">
                <a16:creationId xmlns="" xmlns:a16="http://schemas.microsoft.com/office/drawing/2014/main" id="{F1A687B9-35B4-41B8-A86F-2AB73498BA57}"/>
              </a:ext>
            </a:extLst>
          </p:cNvPr>
          <p:cNvSpPr txBox="1"/>
          <p:nvPr/>
        </p:nvSpPr>
        <p:spPr>
          <a:xfrm>
            <a:off x="7883186" y="5867365"/>
            <a:ext cx="263214" cy="261610"/>
          </a:xfrm>
          <a:prstGeom prst="rect">
            <a:avLst/>
          </a:prstGeom>
          <a:noFill/>
        </p:spPr>
        <p:txBody>
          <a:bodyPr wrap="none" rtlCol="0">
            <a:spAutoFit/>
          </a:bodyPr>
          <a:lstStyle/>
          <a:p>
            <a:pPr algn="ctr" fontAlgn="base">
              <a:spcBef>
                <a:spcPct val="0"/>
              </a:spcBef>
            </a:pPr>
            <a:r>
              <a:rPr lang="en-GB" sz="1050" dirty="0">
                <a:latin typeface="Arial" charset="0"/>
                <a:cs typeface="Arial" charset="0"/>
              </a:rPr>
              <a:t>3</a:t>
            </a:r>
          </a:p>
        </p:txBody>
      </p:sp>
      <p:sp>
        <p:nvSpPr>
          <p:cNvPr id="165" name="TextBox 164">
            <a:extLst>
              <a:ext uri="{FF2B5EF4-FFF2-40B4-BE49-F238E27FC236}">
                <a16:creationId xmlns="" xmlns:a16="http://schemas.microsoft.com/office/drawing/2014/main" id="{E1A82270-676B-429B-A1A5-15FF95643556}"/>
              </a:ext>
            </a:extLst>
          </p:cNvPr>
          <p:cNvSpPr txBox="1"/>
          <p:nvPr/>
        </p:nvSpPr>
        <p:spPr>
          <a:xfrm>
            <a:off x="8284983" y="5867365"/>
            <a:ext cx="263214" cy="261610"/>
          </a:xfrm>
          <a:prstGeom prst="rect">
            <a:avLst/>
          </a:prstGeom>
          <a:noFill/>
        </p:spPr>
        <p:txBody>
          <a:bodyPr wrap="none" rtlCol="0">
            <a:spAutoFit/>
          </a:bodyPr>
          <a:lstStyle/>
          <a:p>
            <a:pPr algn="ctr" fontAlgn="base">
              <a:spcBef>
                <a:spcPct val="0"/>
              </a:spcBef>
            </a:pPr>
            <a:r>
              <a:rPr lang="en-GB" sz="1050" dirty="0">
                <a:latin typeface="Arial" charset="0"/>
                <a:cs typeface="Arial" charset="0"/>
              </a:rPr>
              <a:t>1</a:t>
            </a:r>
          </a:p>
        </p:txBody>
      </p:sp>
      <p:sp>
        <p:nvSpPr>
          <p:cNvPr id="166" name="TextBox 165">
            <a:extLst>
              <a:ext uri="{FF2B5EF4-FFF2-40B4-BE49-F238E27FC236}">
                <a16:creationId xmlns="" xmlns:a16="http://schemas.microsoft.com/office/drawing/2014/main" id="{62567BB6-4459-4811-AC60-DA66909AF882}"/>
              </a:ext>
            </a:extLst>
          </p:cNvPr>
          <p:cNvSpPr txBox="1"/>
          <p:nvPr/>
        </p:nvSpPr>
        <p:spPr>
          <a:xfrm>
            <a:off x="4471379" y="5681627"/>
            <a:ext cx="790601" cy="253916"/>
          </a:xfrm>
          <a:prstGeom prst="rect">
            <a:avLst/>
          </a:prstGeom>
          <a:noFill/>
        </p:spPr>
        <p:txBody>
          <a:bodyPr wrap="none" rtlCol="0">
            <a:spAutoFit/>
          </a:bodyPr>
          <a:lstStyle/>
          <a:p>
            <a:pPr algn="r" fontAlgn="base">
              <a:spcBef>
                <a:spcPct val="0"/>
              </a:spcBef>
            </a:pPr>
            <a:r>
              <a:rPr lang="en-GB" sz="1050" dirty="0" smtClean="0">
                <a:latin typeface="Arial" charset="0"/>
                <a:cs typeface="Arial" charset="0"/>
              </a:rPr>
              <a:t>No. </a:t>
            </a:r>
            <a:r>
              <a:rPr lang="en-GB" sz="1050" dirty="0">
                <a:latin typeface="Arial" charset="0"/>
                <a:cs typeface="Arial" charset="0"/>
              </a:rPr>
              <a:t>at </a:t>
            </a:r>
            <a:r>
              <a:rPr lang="en-GB" sz="1050" dirty="0" smtClean="0">
                <a:latin typeface="Arial" charset="0"/>
                <a:cs typeface="Arial" charset="0"/>
              </a:rPr>
              <a:t>risk</a:t>
            </a:r>
            <a:endParaRPr lang="en-GB" sz="1050" dirty="0">
              <a:latin typeface="Arial" charset="0"/>
              <a:cs typeface="Arial" charset="0"/>
            </a:endParaRPr>
          </a:p>
        </p:txBody>
      </p:sp>
      <p:grpSp>
        <p:nvGrpSpPr>
          <p:cNvPr id="183" name="Group 42">
            <a:extLst>
              <a:ext uri="{FF2B5EF4-FFF2-40B4-BE49-F238E27FC236}">
                <a16:creationId xmlns="" xmlns:a16="http://schemas.microsoft.com/office/drawing/2014/main" id="{988CAAAC-B44E-4665-8E27-30EBC3E4F2A6}"/>
              </a:ext>
            </a:extLst>
          </p:cNvPr>
          <p:cNvGrpSpPr>
            <a:grpSpLocks noChangeAspect="1"/>
          </p:cNvGrpSpPr>
          <p:nvPr/>
        </p:nvGrpSpPr>
        <p:grpSpPr bwMode="auto">
          <a:xfrm>
            <a:off x="5243513" y="2668224"/>
            <a:ext cx="2951163" cy="1309687"/>
            <a:chOff x="3306" y="1745"/>
            <a:chExt cx="1859" cy="825"/>
          </a:xfrm>
        </p:grpSpPr>
        <p:sp>
          <p:nvSpPr>
            <p:cNvPr id="185" name="Freeform 43">
              <a:extLst>
                <a:ext uri="{FF2B5EF4-FFF2-40B4-BE49-F238E27FC236}">
                  <a16:creationId xmlns="" xmlns:a16="http://schemas.microsoft.com/office/drawing/2014/main" id="{47A19FA8-C5D3-492E-9EB8-54C1FEE2B0F9}"/>
                </a:ext>
              </a:extLst>
            </p:cNvPr>
            <p:cNvSpPr>
              <a:spLocks/>
            </p:cNvSpPr>
            <p:nvPr/>
          </p:nvSpPr>
          <p:spPr bwMode="auto">
            <a:xfrm>
              <a:off x="3306" y="1745"/>
              <a:ext cx="1859" cy="825"/>
            </a:xfrm>
            <a:custGeom>
              <a:avLst/>
              <a:gdLst>
                <a:gd name="T0" fmla="*/ 0 w 1859"/>
                <a:gd name="T1" fmla="*/ 0 h 825"/>
                <a:gd name="T2" fmla="*/ 146 w 1859"/>
                <a:gd name="T3" fmla="*/ 0 h 825"/>
                <a:gd name="T4" fmla="*/ 146 w 1859"/>
                <a:gd name="T5" fmla="*/ 71 h 825"/>
                <a:gd name="T6" fmla="*/ 156 w 1859"/>
                <a:gd name="T7" fmla="*/ 71 h 825"/>
                <a:gd name="T8" fmla="*/ 156 w 1859"/>
                <a:gd name="T9" fmla="*/ 147 h 825"/>
                <a:gd name="T10" fmla="*/ 164 w 1859"/>
                <a:gd name="T11" fmla="*/ 147 h 825"/>
                <a:gd name="T12" fmla="*/ 164 w 1859"/>
                <a:gd name="T13" fmla="*/ 204 h 825"/>
                <a:gd name="T14" fmla="*/ 168 w 1859"/>
                <a:gd name="T15" fmla="*/ 204 h 825"/>
                <a:gd name="T16" fmla="*/ 168 w 1859"/>
                <a:gd name="T17" fmla="*/ 216 h 825"/>
                <a:gd name="T18" fmla="*/ 212 w 1859"/>
                <a:gd name="T19" fmla="*/ 216 h 825"/>
                <a:gd name="T20" fmla="*/ 212 w 1859"/>
                <a:gd name="T21" fmla="*/ 286 h 825"/>
                <a:gd name="T22" fmla="*/ 235 w 1859"/>
                <a:gd name="T23" fmla="*/ 286 h 825"/>
                <a:gd name="T24" fmla="*/ 235 w 1859"/>
                <a:gd name="T25" fmla="*/ 357 h 825"/>
                <a:gd name="T26" fmla="*/ 283 w 1859"/>
                <a:gd name="T27" fmla="*/ 357 h 825"/>
                <a:gd name="T28" fmla="*/ 283 w 1859"/>
                <a:gd name="T29" fmla="*/ 438 h 825"/>
                <a:gd name="T30" fmla="*/ 303 w 1859"/>
                <a:gd name="T31" fmla="*/ 438 h 825"/>
                <a:gd name="T32" fmla="*/ 303 w 1859"/>
                <a:gd name="T33" fmla="*/ 510 h 825"/>
                <a:gd name="T34" fmla="*/ 402 w 1859"/>
                <a:gd name="T35" fmla="*/ 510 h 825"/>
                <a:gd name="T36" fmla="*/ 402 w 1859"/>
                <a:gd name="T37" fmla="*/ 587 h 825"/>
                <a:gd name="T38" fmla="*/ 663 w 1859"/>
                <a:gd name="T39" fmla="*/ 587 h 825"/>
                <a:gd name="T40" fmla="*/ 663 w 1859"/>
                <a:gd name="T41" fmla="*/ 664 h 825"/>
                <a:gd name="T42" fmla="*/ 780 w 1859"/>
                <a:gd name="T43" fmla="*/ 664 h 825"/>
                <a:gd name="T44" fmla="*/ 780 w 1859"/>
                <a:gd name="T45" fmla="*/ 738 h 825"/>
                <a:gd name="T46" fmla="*/ 988 w 1859"/>
                <a:gd name="T47" fmla="*/ 738 h 825"/>
                <a:gd name="T48" fmla="*/ 988 w 1859"/>
                <a:gd name="T49" fmla="*/ 799 h 825"/>
                <a:gd name="T50" fmla="*/ 994 w 1859"/>
                <a:gd name="T51" fmla="*/ 799 h 825"/>
                <a:gd name="T52" fmla="*/ 994 w 1859"/>
                <a:gd name="T53" fmla="*/ 825 h 825"/>
                <a:gd name="T54" fmla="*/ 1859 w 1859"/>
                <a:gd name="T55" fmla="*/ 825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9" h="825">
                  <a:moveTo>
                    <a:pt x="0" y="0"/>
                  </a:moveTo>
                  <a:lnTo>
                    <a:pt x="146" y="0"/>
                  </a:lnTo>
                  <a:lnTo>
                    <a:pt x="146" y="71"/>
                  </a:lnTo>
                  <a:lnTo>
                    <a:pt x="156" y="71"/>
                  </a:lnTo>
                  <a:lnTo>
                    <a:pt x="156" y="147"/>
                  </a:lnTo>
                  <a:lnTo>
                    <a:pt x="164" y="147"/>
                  </a:lnTo>
                  <a:lnTo>
                    <a:pt x="164" y="204"/>
                  </a:lnTo>
                  <a:lnTo>
                    <a:pt x="168" y="204"/>
                  </a:lnTo>
                  <a:lnTo>
                    <a:pt x="168" y="216"/>
                  </a:lnTo>
                  <a:lnTo>
                    <a:pt x="212" y="216"/>
                  </a:lnTo>
                  <a:lnTo>
                    <a:pt x="212" y="286"/>
                  </a:lnTo>
                  <a:lnTo>
                    <a:pt x="235" y="286"/>
                  </a:lnTo>
                  <a:lnTo>
                    <a:pt x="235" y="357"/>
                  </a:lnTo>
                  <a:lnTo>
                    <a:pt x="283" y="357"/>
                  </a:lnTo>
                  <a:lnTo>
                    <a:pt x="283" y="438"/>
                  </a:lnTo>
                  <a:lnTo>
                    <a:pt x="303" y="438"/>
                  </a:lnTo>
                  <a:lnTo>
                    <a:pt x="303" y="510"/>
                  </a:lnTo>
                  <a:lnTo>
                    <a:pt x="402" y="510"/>
                  </a:lnTo>
                  <a:lnTo>
                    <a:pt x="402" y="587"/>
                  </a:lnTo>
                  <a:lnTo>
                    <a:pt x="663" y="587"/>
                  </a:lnTo>
                  <a:lnTo>
                    <a:pt x="663" y="664"/>
                  </a:lnTo>
                  <a:lnTo>
                    <a:pt x="780" y="664"/>
                  </a:lnTo>
                  <a:lnTo>
                    <a:pt x="780" y="738"/>
                  </a:lnTo>
                  <a:lnTo>
                    <a:pt x="988" y="738"/>
                  </a:lnTo>
                  <a:lnTo>
                    <a:pt x="988" y="799"/>
                  </a:lnTo>
                  <a:lnTo>
                    <a:pt x="994" y="799"/>
                  </a:lnTo>
                  <a:lnTo>
                    <a:pt x="994" y="825"/>
                  </a:lnTo>
                  <a:lnTo>
                    <a:pt x="1859" y="825"/>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6" name="Line 44">
              <a:extLst>
                <a:ext uri="{FF2B5EF4-FFF2-40B4-BE49-F238E27FC236}">
                  <a16:creationId xmlns="" xmlns:a16="http://schemas.microsoft.com/office/drawing/2014/main" id="{F3FD4DC9-B462-4DA2-B56B-8F8F8613BC4E}"/>
                </a:ext>
              </a:extLst>
            </p:cNvPr>
            <p:cNvSpPr>
              <a:spLocks noChangeShapeType="1"/>
            </p:cNvSpPr>
            <p:nvPr/>
          </p:nvSpPr>
          <p:spPr bwMode="auto">
            <a:xfrm>
              <a:off x="5161" y="2534"/>
              <a:ext cx="0" cy="3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7" name="Line 45">
              <a:extLst>
                <a:ext uri="{FF2B5EF4-FFF2-40B4-BE49-F238E27FC236}">
                  <a16:creationId xmlns="" xmlns:a16="http://schemas.microsoft.com/office/drawing/2014/main" id="{DF82DAEB-1296-4816-AE55-124FC1446D25}"/>
                </a:ext>
              </a:extLst>
            </p:cNvPr>
            <p:cNvSpPr>
              <a:spLocks noChangeShapeType="1"/>
            </p:cNvSpPr>
            <p:nvPr/>
          </p:nvSpPr>
          <p:spPr bwMode="auto">
            <a:xfrm>
              <a:off x="4935" y="2534"/>
              <a:ext cx="0" cy="3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8" name="Line 46">
              <a:extLst>
                <a:ext uri="{FF2B5EF4-FFF2-40B4-BE49-F238E27FC236}">
                  <a16:creationId xmlns="" xmlns:a16="http://schemas.microsoft.com/office/drawing/2014/main" id="{FBA0E985-EFE8-4D48-B71E-C24750793D1F}"/>
                </a:ext>
              </a:extLst>
            </p:cNvPr>
            <p:cNvSpPr>
              <a:spLocks noChangeShapeType="1"/>
            </p:cNvSpPr>
            <p:nvPr/>
          </p:nvSpPr>
          <p:spPr bwMode="auto">
            <a:xfrm>
              <a:off x="4912" y="2534"/>
              <a:ext cx="0" cy="3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9" name="Line 47">
              <a:extLst>
                <a:ext uri="{FF2B5EF4-FFF2-40B4-BE49-F238E27FC236}">
                  <a16:creationId xmlns="" xmlns:a16="http://schemas.microsoft.com/office/drawing/2014/main" id="{3201604A-8498-4BEB-A0AD-5A4E35C005CF}"/>
                </a:ext>
              </a:extLst>
            </p:cNvPr>
            <p:cNvSpPr>
              <a:spLocks noChangeShapeType="1"/>
            </p:cNvSpPr>
            <p:nvPr/>
          </p:nvSpPr>
          <p:spPr bwMode="auto">
            <a:xfrm>
              <a:off x="4862" y="2534"/>
              <a:ext cx="0" cy="3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0" name="Line 48">
              <a:extLst>
                <a:ext uri="{FF2B5EF4-FFF2-40B4-BE49-F238E27FC236}">
                  <a16:creationId xmlns="" xmlns:a16="http://schemas.microsoft.com/office/drawing/2014/main" id="{53048EEF-41BB-4DED-A93F-ED4963E34941}"/>
                </a:ext>
              </a:extLst>
            </p:cNvPr>
            <p:cNvSpPr>
              <a:spLocks noChangeShapeType="1"/>
            </p:cNvSpPr>
            <p:nvPr/>
          </p:nvSpPr>
          <p:spPr bwMode="auto">
            <a:xfrm>
              <a:off x="4725" y="2534"/>
              <a:ext cx="0" cy="3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1" name="Line 49">
              <a:extLst>
                <a:ext uri="{FF2B5EF4-FFF2-40B4-BE49-F238E27FC236}">
                  <a16:creationId xmlns="" xmlns:a16="http://schemas.microsoft.com/office/drawing/2014/main" id="{F3B3F57A-E683-44AD-A1B8-69333FE0F3A0}"/>
                </a:ext>
              </a:extLst>
            </p:cNvPr>
            <p:cNvSpPr>
              <a:spLocks noChangeShapeType="1"/>
            </p:cNvSpPr>
            <p:nvPr/>
          </p:nvSpPr>
          <p:spPr bwMode="auto">
            <a:xfrm>
              <a:off x="4658" y="2534"/>
              <a:ext cx="0" cy="3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2" name="Line 50">
              <a:extLst>
                <a:ext uri="{FF2B5EF4-FFF2-40B4-BE49-F238E27FC236}">
                  <a16:creationId xmlns="" xmlns:a16="http://schemas.microsoft.com/office/drawing/2014/main" id="{241525F3-7797-4EFF-AB9A-8A0963B77F07}"/>
                </a:ext>
              </a:extLst>
            </p:cNvPr>
            <p:cNvSpPr>
              <a:spLocks noChangeShapeType="1"/>
            </p:cNvSpPr>
            <p:nvPr/>
          </p:nvSpPr>
          <p:spPr bwMode="auto">
            <a:xfrm>
              <a:off x="4626" y="2534"/>
              <a:ext cx="0" cy="3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3" name="Line 51">
              <a:extLst>
                <a:ext uri="{FF2B5EF4-FFF2-40B4-BE49-F238E27FC236}">
                  <a16:creationId xmlns="" xmlns:a16="http://schemas.microsoft.com/office/drawing/2014/main" id="{3FE3182B-0E9C-4662-BE8C-A34B29519B3F}"/>
                </a:ext>
              </a:extLst>
            </p:cNvPr>
            <p:cNvSpPr>
              <a:spLocks noChangeShapeType="1"/>
            </p:cNvSpPr>
            <p:nvPr/>
          </p:nvSpPr>
          <p:spPr bwMode="auto">
            <a:xfrm>
              <a:off x="4409" y="2534"/>
              <a:ext cx="0" cy="3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4" name="Line 52">
              <a:extLst>
                <a:ext uri="{FF2B5EF4-FFF2-40B4-BE49-F238E27FC236}">
                  <a16:creationId xmlns="" xmlns:a16="http://schemas.microsoft.com/office/drawing/2014/main" id="{FBEA86BB-FEDE-456C-9099-8DBB638964CB}"/>
                </a:ext>
              </a:extLst>
            </p:cNvPr>
            <p:cNvSpPr>
              <a:spLocks noChangeShapeType="1"/>
            </p:cNvSpPr>
            <p:nvPr/>
          </p:nvSpPr>
          <p:spPr bwMode="auto">
            <a:xfrm>
              <a:off x="4359" y="2534"/>
              <a:ext cx="0" cy="3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5" name="Line 53">
              <a:extLst>
                <a:ext uri="{FF2B5EF4-FFF2-40B4-BE49-F238E27FC236}">
                  <a16:creationId xmlns="" xmlns:a16="http://schemas.microsoft.com/office/drawing/2014/main" id="{79930458-8DCC-469A-A0D8-7F5B1861F8E6}"/>
                </a:ext>
              </a:extLst>
            </p:cNvPr>
            <p:cNvSpPr>
              <a:spLocks noChangeShapeType="1"/>
            </p:cNvSpPr>
            <p:nvPr/>
          </p:nvSpPr>
          <p:spPr bwMode="auto">
            <a:xfrm>
              <a:off x="4256" y="2449"/>
              <a:ext cx="0" cy="3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196" name="TextBox 195">
            <a:extLst>
              <a:ext uri="{FF2B5EF4-FFF2-40B4-BE49-F238E27FC236}">
                <a16:creationId xmlns="" xmlns:a16="http://schemas.microsoft.com/office/drawing/2014/main" id="{9DBFAFD2-9DC8-4B00-BB97-8119DA772FB1}"/>
              </a:ext>
            </a:extLst>
          </p:cNvPr>
          <p:cNvSpPr txBox="1"/>
          <p:nvPr/>
        </p:nvSpPr>
        <p:spPr>
          <a:xfrm>
            <a:off x="7430484" y="5867365"/>
            <a:ext cx="263214" cy="261610"/>
          </a:xfrm>
          <a:prstGeom prst="rect">
            <a:avLst/>
          </a:prstGeom>
          <a:noFill/>
        </p:spPr>
        <p:txBody>
          <a:bodyPr wrap="none" rtlCol="0">
            <a:spAutoFit/>
          </a:bodyPr>
          <a:lstStyle/>
          <a:p>
            <a:pPr algn="ctr" fontAlgn="base">
              <a:spcBef>
                <a:spcPct val="0"/>
              </a:spcBef>
            </a:pPr>
            <a:r>
              <a:rPr lang="en-GB" sz="1050" dirty="0">
                <a:latin typeface="Arial" charset="0"/>
                <a:cs typeface="Arial" charset="0"/>
              </a:rPr>
              <a:t>7</a:t>
            </a:r>
          </a:p>
        </p:txBody>
      </p:sp>
      <p:sp>
        <p:nvSpPr>
          <p:cNvPr id="197" name="TextBox 196">
            <a:extLst>
              <a:ext uri="{FF2B5EF4-FFF2-40B4-BE49-F238E27FC236}">
                <a16:creationId xmlns="" xmlns:a16="http://schemas.microsoft.com/office/drawing/2014/main" id="{DB3D6A4F-84E1-4E28-969B-A9027AD1F296}"/>
              </a:ext>
            </a:extLst>
          </p:cNvPr>
          <p:cNvSpPr txBox="1"/>
          <p:nvPr/>
        </p:nvSpPr>
        <p:spPr>
          <a:xfrm>
            <a:off x="7613840" y="5867365"/>
            <a:ext cx="263214" cy="261610"/>
          </a:xfrm>
          <a:prstGeom prst="rect">
            <a:avLst/>
          </a:prstGeom>
          <a:noFill/>
        </p:spPr>
        <p:txBody>
          <a:bodyPr wrap="none" rtlCol="0">
            <a:spAutoFit/>
          </a:bodyPr>
          <a:lstStyle/>
          <a:p>
            <a:pPr algn="ctr" fontAlgn="base">
              <a:spcBef>
                <a:spcPct val="0"/>
              </a:spcBef>
            </a:pPr>
            <a:r>
              <a:rPr lang="en-GB" sz="1050" dirty="0">
                <a:latin typeface="Arial" charset="0"/>
                <a:cs typeface="Arial" charset="0"/>
              </a:rPr>
              <a:t>5</a:t>
            </a:r>
          </a:p>
        </p:txBody>
      </p:sp>
      <p:sp>
        <p:nvSpPr>
          <p:cNvPr id="198" name="TextBox 197">
            <a:extLst>
              <a:ext uri="{FF2B5EF4-FFF2-40B4-BE49-F238E27FC236}">
                <a16:creationId xmlns="" xmlns:a16="http://schemas.microsoft.com/office/drawing/2014/main" id="{93AA8ECB-E683-4247-8138-16C6E1FA70F0}"/>
              </a:ext>
            </a:extLst>
          </p:cNvPr>
          <p:cNvSpPr txBox="1"/>
          <p:nvPr/>
        </p:nvSpPr>
        <p:spPr>
          <a:xfrm>
            <a:off x="6961046" y="2728327"/>
            <a:ext cx="631904" cy="276999"/>
          </a:xfrm>
          <a:prstGeom prst="rect">
            <a:avLst/>
          </a:prstGeom>
          <a:noFill/>
        </p:spPr>
        <p:txBody>
          <a:bodyPr wrap="none" rtlCol="0">
            <a:spAutoFit/>
          </a:bodyPr>
          <a:lstStyle/>
          <a:p>
            <a:pPr algn="ctr" fontAlgn="base">
              <a:spcBef>
                <a:spcPct val="0"/>
              </a:spcBef>
            </a:pPr>
            <a:r>
              <a:rPr lang="en-GB" sz="1200" dirty="0">
                <a:latin typeface="Arial" charset="0"/>
                <a:cs typeface="Arial" charset="0"/>
              </a:rPr>
              <a:t>(n=21)</a:t>
            </a:r>
          </a:p>
        </p:txBody>
      </p:sp>
      <p:sp>
        <p:nvSpPr>
          <p:cNvPr id="199" name="TextBox 198">
            <a:extLst>
              <a:ext uri="{FF2B5EF4-FFF2-40B4-BE49-F238E27FC236}">
                <a16:creationId xmlns="" xmlns:a16="http://schemas.microsoft.com/office/drawing/2014/main" id="{B550716B-BCA7-4A53-8246-F09382956A55}"/>
              </a:ext>
            </a:extLst>
          </p:cNvPr>
          <p:cNvSpPr txBox="1"/>
          <p:nvPr/>
        </p:nvSpPr>
        <p:spPr>
          <a:xfrm>
            <a:off x="5313899" y="4692105"/>
            <a:ext cx="3148619" cy="415498"/>
          </a:xfrm>
          <a:prstGeom prst="rect">
            <a:avLst/>
          </a:prstGeom>
          <a:noFill/>
        </p:spPr>
        <p:txBody>
          <a:bodyPr wrap="none" rtlCol="0">
            <a:spAutoFit/>
          </a:bodyPr>
          <a:lstStyle/>
          <a:p>
            <a:pPr fontAlgn="base">
              <a:spcBef>
                <a:spcPct val="0"/>
              </a:spcBef>
            </a:pPr>
            <a:r>
              <a:rPr lang="en-GB" sz="1050" dirty="0"/>
              <a:t>Median OS 10.2 </a:t>
            </a:r>
            <a:r>
              <a:rPr lang="en-GB" sz="1050" dirty="0" smtClean="0"/>
              <a:t>months </a:t>
            </a:r>
          </a:p>
          <a:p>
            <a:pPr fontAlgn="base">
              <a:spcBef>
                <a:spcPct val="0"/>
              </a:spcBef>
            </a:pPr>
            <a:r>
              <a:rPr lang="en-GB" sz="1050" dirty="0" smtClean="0"/>
              <a:t>Median (range) follow-up </a:t>
            </a:r>
            <a:r>
              <a:rPr lang="en-GB" sz="1050" dirty="0"/>
              <a:t>14.2 months </a:t>
            </a:r>
            <a:r>
              <a:rPr lang="en-GB" sz="1050" dirty="0" smtClean="0"/>
              <a:t>(6.8</a:t>
            </a:r>
            <a:r>
              <a:rPr lang="en-GB" sz="1050" dirty="0" smtClean="0">
                <a:latin typeface="Calibri" panose="020F0502020204030204" pitchFamily="34" charset="0"/>
                <a:cs typeface="Calibri" panose="020F0502020204030204" pitchFamily="34" charset="0"/>
              </a:rPr>
              <a:t>–</a:t>
            </a:r>
            <a:r>
              <a:rPr lang="en-GB" sz="1050" dirty="0" smtClean="0"/>
              <a:t>18.9</a:t>
            </a:r>
            <a:r>
              <a:rPr lang="en-GB" sz="1050" dirty="0"/>
              <a:t>)</a:t>
            </a:r>
          </a:p>
        </p:txBody>
      </p:sp>
    </p:spTree>
    <p:extLst>
      <p:ext uri="{BB962C8B-B14F-4D97-AF65-F5344CB8AC3E}">
        <p14:creationId xmlns:p14="http://schemas.microsoft.com/office/powerpoint/2010/main" xmlns="" val="3522779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O-004: </a:t>
            </a:r>
            <a:r>
              <a:rPr lang="en-US" dirty="0"/>
              <a:t>Immunologic and objective tumor responses to </a:t>
            </a:r>
            <a:r>
              <a:rPr lang="en-US" dirty="0" err="1"/>
              <a:t>PEGylated</a:t>
            </a:r>
            <a:r>
              <a:rPr lang="en-US" dirty="0"/>
              <a:t> human IL-10 (AM0010) with </a:t>
            </a:r>
            <a:r>
              <a:rPr lang="en-US" dirty="0" smtClean="0"/>
              <a:t>5-FU/LV </a:t>
            </a:r>
            <a:r>
              <a:rPr lang="en-US" dirty="0"/>
              <a:t>and oxaliplatin (FOLFOX) in metastatic pancreatic adenocarcinoma (PDAC) </a:t>
            </a:r>
            <a:r>
              <a:rPr lang="en-GB" dirty="0"/>
              <a:t>– Hecht </a:t>
            </a:r>
            <a:r>
              <a:rPr lang="en-GB" dirty="0" smtClean="0"/>
              <a:t>RJ, </a:t>
            </a:r>
            <a:r>
              <a:rPr lang="en-GB" dirty="0"/>
              <a:t>et al</a:t>
            </a:r>
          </a:p>
        </p:txBody>
      </p:sp>
      <p:sp>
        <p:nvSpPr>
          <p:cNvPr id="3" name="Content Placeholder 2"/>
          <p:cNvSpPr>
            <a:spLocks noGrp="1"/>
          </p:cNvSpPr>
          <p:nvPr>
            <p:ph idx="1"/>
          </p:nvPr>
        </p:nvSpPr>
        <p:spPr/>
        <p:txBody>
          <a:bodyPr/>
          <a:lstStyle/>
          <a:p>
            <a:pPr marL="0" indent="0">
              <a:buNone/>
            </a:pPr>
            <a:r>
              <a:rPr lang="en-GB" b="1" dirty="0"/>
              <a:t>Conclusions</a:t>
            </a:r>
          </a:p>
          <a:p>
            <a:r>
              <a:rPr lang="en-GB" b="1" dirty="0" smtClean="0"/>
              <a:t>AM0010 was well tolerated as </a:t>
            </a:r>
            <a:r>
              <a:rPr lang="en-GB" b="1" dirty="0" err="1" smtClean="0"/>
              <a:t>monotherapy</a:t>
            </a:r>
            <a:r>
              <a:rPr lang="en-GB" b="1" dirty="0" smtClean="0"/>
              <a:t> or in combination with FOLFOX</a:t>
            </a:r>
          </a:p>
          <a:p>
            <a:r>
              <a:rPr lang="en-GB" b="1" dirty="0" smtClean="0"/>
              <a:t>Anaemia, thrombocytopenia, fatigue and fever were the most common TRAEs</a:t>
            </a:r>
          </a:p>
          <a:p>
            <a:r>
              <a:rPr lang="en-GB" b="1" dirty="0" smtClean="0"/>
              <a:t>There were no autoimmune-related AEs during treatment</a:t>
            </a:r>
          </a:p>
          <a:p>
            <a:r>
              <a:rPr lang="en-GB" b="1" dirty="0" smtClean="0"/>
              <a:t>Survival results appear to be promising</a:t>
            </a:r>
          </a:p>
          <a:p>
            <a:r>
              <a:rPr lang="en-GB" b="1" dirty="0" smtClean="0"/>
              <a:t>Preliminary data suggests that immune activation is correlated with outcome</a:t>
            </a:r>
          </a:p>
          <a:p>
            <a:endParaRPr lang="en-GB" b="1" dirty="0" smtClean="0"/>
          </a:p>
          <a:p>
            <a:pPr marL="0" indent="0">
              <a:buNone/>
            </a:pPr>
            <a:endParaRPr lang="en-GB" dirty="0"/>
          </a:p>
        </p:txBody>
      </p:sp>
      <p:sp>
        <p:nvSpPr>
          <p:cNvPr id="25" name="Text Placeholder 24"/>
          <p:cNvSpPr>
            <a:spLocks noGrp="1"/>
          </p:cNvSpPr>
          <p:nvPr>
            <p:ph type="body" sz="quarter" idx="11"/>
          </p:nvPr>
        </p:nvSpPr>
        <p:spPr/>
        <p:txBody>
          <a:bodyPr/>
          <a:lstStyle/>
          <a:p>
            <a:r>
              <a:rPr lang="en-GB" dirty="0"/>
              <a:t>Hecht </a:t>
            </a:r>
            <a:r>
              <a:rPr lang="en-GB" dirty="0" smtClean="0"/>
              <a:t>RJ, </a:t>
            </a:r>
            <a:r>
              <a:rPr lang="en-GB" dirty="0"/>
              <a:t>et al. Ann </a:t>
            </a:r>
            <a:r>
              <a:rPr lang="en-GB" dirty="0" err="1"/>
              <a:t>Oncol</a:t>
            </a:r>
            <a:r>
              <a:rPr lang="en-GB" dirty="0"/>
              <a:t> 2017; 28 (</a:t>
            </a:r>
            <a:r>
              <a:rPr lang="en-GB" dirty="0" err="1"/>
              <a:t>suppl</a:t>
            </a:r>
            <a:r>
              <a:rPr lang="en-GB" dirty="0"/>
              <a:t> 3): </a:t>
            </a:r>
            <a:r>
              <a:rPr lang="en-GB" dirty="0" err="1"/>
              <a:t>abstr</a:t>
            </a:r>
            <a:r>
              <a:rPr lang="en-GB" dirty="0"/>
              <a:t> O-004</a:t>
            </a:r>
          </a:p>
        </p:txBody>
      </p:sp>
    </p:spTree>
    <p:extLst>
      <p:ext uri="{BB962C8B-B14F-4D97-AF65-F5344CB8AC3E}">
        <p14:creationId xmlns:p14="http://schemas.microsoft.com/office/powerpoint/2010/main" xmlns="" val="4924940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Biliary tract cancer</a:t>
            </a:r>
            <a:endParaRPr lang="en-GB" dirty="0"/>
          </a:p>
        </p:txBody>
      </p:sp>
      <p:sp>
        <p:nvSpPr>
          <p:cNvPr id="3" name="Text Placeholder 2"/>
          <p:cNvSpPr>
            <a:spLocks noGrp="1"/>
          </p:cNvSpPr>
          <p:nvPr>
            <p:ph type="body" idx="1"/>
          </p:nvPr>
        </p:nvSpPr>
        <p:spPr/>
        <p:txBody>
          <a:bodyPr/>
          <a:lstStyle/>
          <a:p>
            <a:r>
              <a:rPr lang="en-GB" b="1" dirty="0"/>
              <a:t>Cancers of the </a:t>
            </a:r>
            <a:r>
              <a:rPr lang="en-GB" b="1" dirty="0" smtClean="0"/>
              <a:t>pancreas</a:t>
            </a:r>
            <a:r>
              <a:rPr lang="en-GB" b="1" dirty="0"/>
              <a:t>, small bowel and hepatobiliary </a:t>
            </a:r>
            <a:r>
              <a:rPr lang="en-GB" b="1" dirty="0" smtClean="0"/>
              <a:t>tract</a:t>
            </a:r>
            <a:endParaRPr lang="en-GB" b="1" dirty="0"/>
          </a:p>
        </p:txBody>
      </p:sp>
    </p:spTree>
    <p:extLst>
      <p:ext uri="{BB962C8B-B14F-4D97-AF65-F5344CB8AC3E}">
        <p14:creationId xmlns:p14="http://schemas.microsoft.com/office/powerpoint/2010/main" xmlns="" val="15540732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O-020: </a:t>
            </a:r>
            <a:r>
              <a:rPr lang="en-US" dirty="0"/>
              <a:t>Early clinical efficacy of TAS-120, a covalently bound FGFR inhibitor, in patients with </a:t>
            </a:r>
            <a:r>
              <a:rPr lang="en-US" dirty="0" err="1" smtClean="0"/>
              <a:t>cholangiocarcinoma</a:t>
            </a:r>
            <a:r>
              <a:rPr lang="en-US" dirty="0" smtClean="0"/>
              <a:t> </a:t>
            </a:r>
            <a:r>
              <a:rPr lang="en-GB" dirty="0" smtClean="0"/>
              <a:t>– </a:t>
            </a:r>
            <a:r>
              <a:rPr lang="en-GB" dirty="0" err="1" smtClean="0"/>
              <a:t>Goyal</a:t>
            </a:r>
            <a:r>
              <a:rPr lang="en-GB" dirty="0" smtClean="0"/>
              <a:t> L, </a:t>
            </a:r>
            <a:r>
              <a:rPr lang="en-GB" dirty="0"/>
              <a:t>et al</a:t>
            </a:r>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the efficacy of the covalently bound FGFR inhibitor, TAS-120, in patients with </a:t>
            </a:r>
            <a:r>
              <a:rPr lang="en-GB" dirty="0" err="1" smtClean="0"/>
              <a:t>cholangiocarcinoma</a:t>
            </a:r>
            <a:endParaRPr lang="en-GB" dirty="0"/>
          </a:p>
        </p:txBody>
      </p:sp>
      <p:sp>
        <p:nvSpPr>
          <p:cNvPr id="4" name="Text Placeholder 3"/>
          <p:cNvSpPr>
            <a:spLocks noGrp="1"/>
          </p:cNvSpPr>
          <p:nvPr>
            <p:ph type="body" sz="quarter" idx="10"/>
          </p:nvPr>
        </p:nvSpPr>
        <p:spPr/>
        <p:txBody>
          <a:bodyPr/>
          <a:lstStyle/>
          <a:p>
            <a:r>
              <a:rPr lang="en-US" baseline="30000" dirty="0" err="1" smtClean="0"/>
              <a:t>a</a:t>
            </a:r>
            <a:r>
              <a:rPr lang="en-US" dirty="0" err="1" smtClean="0"/>
              <a:t>From</a:t>
            </a:r>
            <a:r>
              <a:rPr lang="en-US" dirty="0" smtClean="0"/>
              <a:t> </a:t>
            </a:r>
            <a:r>
              <a:rPr lang="en-US" dirty="0"/>
              <a:t>dose level 1 in </a:t>
            </a:r>
            <a:r>
              <a:rPr lang="en-US" dirty="0" err="1" smtClean="0"/>
              <a:t>qd</a:t>
            </a:r>
            <a:r>
              <a:rPr lang="en-US" dirty="0" smtClean="0"/>
              <a:t> and </a:t>
            </a:r>
            <a:r>
              <a:rPr lang="en-US" dirty="0"/>
              <a:t>dose level 5 in </a:t>
            </a:r>
            <a:r>
              <a:rPr lang="en-US" dirty="0" err="1" smtClean="0"/>
              <a:t>qod</a:t>
            </a:r>
            <a:endParaRPr lang="en-US" dirty="0" smtClean="0"/>
          </a:p>
          <a:p>
            <a:r>
              <a:rPr lang="en-US" baseline="30000" dirty="0" smtClean="0"/>
              <a:t>b</a:t>
            </a:r>
            <a:r>
              <a:rPr lang="en-US" dirty="0" smtClean="0"/>
              <a:t>24 </a:t>
            </a:r>
            <a:r>
              <a:rPr lang="en-US" dirty="0"/>
              <a:t>mg </a:t>
            </a:r>
            <a:r>
              <a:rPr lang="en-US" dirty="0" err="1" smtClean="0"/>
              <a:t>qd</a:t>
            </a:r>
            <a:r>
              <a:rPr lang="en-US" dirty="0" smtClean="0"/>
              <a:t> is </a:t>
            </a:r>
            <a:r>
              <a:rPr lang="en-US" dirty="0"/>
              <a:t>the </a:t>
            </a:r>
            <a:r>
              <a:rPr lang="en-US" dirty="0" smtClean="0"/>
              <a:t>DLT</a:t>
            </a:r>
            <a:r>
              <a:rPr lang="en-US" b="1" dirty="0" smtClean="0"/>
              <a:t> </a:t>
            </a:r>
            <a:endParaRPr lang="en-US" dirty="0"/>
          </a:p>
        </p:txBody>
      </p:sp>
      <p:sp>
        <p:nvSpPr>
          <p:cNvPr id="5" name="Text Placeholder 4"/>
          <p:cNvSpPr>
            <a:spLocks noGrp="1"/>
          </p:cNvSpPr>
          <p:nvPr>
            <p:ph type="body" sz="quarter" idx="11"/>
          </p:nvPr>
        </p:nvSpPr>
        <p:spPr/>
        <p:txBody>
          <a:bodyPr/>
          <a:lstStyle/>
          <a:p>
            <a:r>
              <a:rPr lang="en-GB" dirty="0" err="1" smtClean="0"/>
              <a:t>Goyal</a:t>
            </a:r>
            <a:r>
              <a:rPr lang="en-GB" dirty="0" smtClean="0"/>
              <a:t> L, </a:t>
            </a:r>
            <a:r>
              <a:rPr lang="en-GB" dirty="0"/>
              <a:t>et al. Ann </a:t>
            </a:r>
            <a:r>
              <a:rPr lang="en-GB" dirty="0" err="1"/>
              <a:t>Oncol</a:t>
            </a:r>
            <a:r>
              <a:rPr lang="en-GB" dirty="0"/>
              <a:t> 2017; 28 (</a:t>
            </a:r>
            <a:r>
              <a:rPr lang="en-GB" dirty="0" err="1"/>
              <a:t>suppl</a:t>
            </a:r>
            <a:r>
              <a:rPr lang="en-GB" dirty="0"/>
              <a:t> 3): </a:t>
            </a:r>
            <a:r>
              <a:rPr lang="en-GB" dirty="0" err="1"/>
              <a:t>abstr</a:t>
            </a:r>
            <a:r>
              <a:rPr lang="en-GB" dirty="0"/>
              <a:t> O-</a:t>
            </a:r>
            <a:r>
              <a:rPr lang="en-GB" dirty="0" smtClean="0"/>
              <a:t>020</a:t>
            </a:r>
            <a:endParaRPr lang="en-GB" dirty="0"/>
          </a:p>
        </p:txBody>
      </p:sp>
      <p:sp>
        <p:nvSpPr>
          <p:cNvPr id="15" name="Rectangle 9"/>
          <p:cNvSpPr txBox="1">
            <a:spLocks noChangeArrowheads="1"/>
          </p:cNvSpPr>
          <p:nvPr/>
        </p:nvSpPr>
        <p:spPr bwMode="auto">
          <a:xfrm>
            <a:off x="302152" y="4855080"/>
            <a:ext cx="2987676" cy="3405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200" b="1" dirty="0" smtClean="0">
                <a:solidFill>
                  <a:schemeClr val="bg2"/>
                </a:solidFill>
              </a:rPr>
              <a:t>PRIMARY ENDPOINTS</a:t>
            </a:r>
          </a:p>
          <a:p>
            <a:r>
              <a:rPr lang="en-GB" sz="1200" dirty="0" smtClean="0"/>
              <a:t>MTD, RP2D</a:t>
            </a:r>
          </a:p>
          <a:p>
            <a:endParaRPr lang="en-GB" sz="1200" dirty="0" smtClean="0"/>
          </a:p>
        </p:txBody>
      </p:sp>
      <p:sp>
        <p:nvSpPr>
          <p:cNvPr id="16" name="Content Placeholder 26"/>
          <p:cNvSpPr txBox="1">
            <a:spLocks/>
          </p:cNvSpPr>
          <p:nvPr/>
        </p:nvSpPr>
        <p:spPr>
          <a:xfrm>
            <a:off x="193724" y="5394239"/>
            <a:ext cx="5426075" cy="6581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200" b="1" dirty="0" smtClean="0">
                <a:solidFill>
                  <a:schemeClr val="bg2"/>
                </a:solidFill>
              </a:rPr>
              <a:t>SECONDARY ENDPOINTS</a:t>
            </a:r>
          </a:p>
          <a:p>
            <a:r>
              <a:rPr lang="en-GB" sz="1200" dirty="0" smtClean="0"/>
              <a:t>Safety, preliminary anti-tumour activity</a:t>
            </a:r>
          </a:p>
        </p:txBody>
      </p:sp>
      <p:sp>
        <p:nvSpPr>
          <p:cNvPr id="6" name="TextBox 5"/>
          <p:cNvSpPr txBox="1"/>
          <p:nvPr/>
        </p:nvSpPr>
        <p:spPr>
          <a:xfrm>
            <a:off x="10495" y="2130743"/>
            <a:ext cx="184666" cy="369332"/>
          </a:xfrm>
          <a:prstGeom prst="rect">
            <a:avLst/>
          </a:prstGeom>
          <a:noFill/>
        </p:spPr>
        <p:txBody>
          <a:bodyPr wrap="none" rtlCol="0">
            <a:spAutoFit/>
          </a:bodyPr>
          <a:lstStyle/>
          <a:p>
            <a:endParaRPr lang="en-US" dirty="0"/>
          </a:p>
        </p:txBody>
      </p:sp>
      <p:cxnSp>
        <p:nvCxnSpPr>
          <p:cNvPr id="9" name="AutoShape 19"/>
          <p:cNvCxnSpPr>
            <a:cxnSpLocks noChangeShapeType="1"/>
          </p:cNvCxnSpPr>
          <p:nvPr/>
        </p:nvCxnSpPr>
        <p:spPr bwMode="auto">
          <a:xfrm>
            <a:off x="3395025" y="3537244"/>
            <a:ext cx="1561456" cy="0"/>
          </a:xfrm>
          <a:prstGeom prst="straightConnector1">
            <a:avLst/>
          </a:prstGeom>
          <a:noFill/>
          <a:ln w="57150">
            <a:solidFill>
              <a:schemeClr val="bg2">
                <a:lumMod val="60000"/>
                <a:lumOff val="40000"/>
              </a:schemeClr>
            </a:solidFill>
            <a:round/>
            <a:headEnd/>
            <a:tailEnd type="triangle" w="med" len="med"/>
          </a:ln>
        </p:spPr>
      </p:cxnSp>
      <p:sp>
        <p:nvSpPr>
          <p:cNvPr id="10" name="AutoShape 9"/>
          <p:cNvSpPr>
            <a:spLocks noChangeArrowheads="1"/>
          </p:cNvSpPr>
          <p:nvPr/>
        </p:nvSpPr>
        <p:spPr bwMode="auto">
          <a:xfrm>
            <a:off x="260171" y="2408113"/>
            <a:ext cx="2871649" cy="235192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a:solidFill>
                  <a:srgbClr val="FFFFFF"/>
                </a:solidFill>
                <a:ea typeface="SimSun" pitchFamily="2" charset="-122"/>
              </a:rPr>
              <a:t>Key patient inclusion criteria</a:t>
            </a:r>
            <a:endParaRPr lang="en-GB" altLang="zh-CN" sz="14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Locally confirmed FGF/FGFR </a:t>
            </a:r>
            <a:r>
              <a:rPr lang="en-GB" altLang="zh-CN" sz="1400" dirty="0" err="1" smtClean="0">
                <a:solidFill>
                  <a:srgbClr val="FFFFFF"/>
                </a:solidFill>
                <a:ea typeface="SimSun" pitchFamily="2" charset="-122"/>
              </a:rPr>
              <a:t>alteration</a:t>
            </a:r>
            <a:r>
              <a:rPr lang="en-GB" altLang="zh-CN" sz="1400" baseline="30000" dirty="0" err="1" smtClean="0">
                <a:solidFill>
                  <a:srgbClr val="FFFFFF"/>
                </a:solidFill>
                <a:ea typeface="SimSun" pitchFamily="2" charset="-122"/>
              </a:rPr>
              <a:t>a</a:t>
            </a:r>
            <a:endParaRPr lang="en-GB" altLang="zh-CN" sz="1400" i="1" baseline="300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400" dirty="0" err="1" smtClean="0">
                <a:solidFill>
                  <a:srgbClr val="FFFFFF"/>
                </a:solidFill>
                <a:ea typeface="SimSun" pitchFamily="2" charset="-122"/>
              </a:rPr>
              <a:t>Unresectable</a:t>
            </a:r>
            <a:r>
              <a:rPr lang="en-GB" altLang="zh-CN" sz="1400" dirty="0" smtClean="0">
                <a:solidFill>
                  <a:srgbClr val="FFFFFF"/>
                </a:solidFill>
                <a:ea typeface="SimSun" pitchFamily="2" charset="-122"/>
              </a:rPr>
              <a:t> or metastatic disease</a:t>
            </a:r>
            <a:endParaRPr lang="en-GB" altLang="zh-CN" sz="14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Failed standard therapies</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ECOG PS 0/1</a:t>
            </a:r>
            <a:endParaRPr lang="en-GB" altLang="zh-CN" sz="1400" dirty="0">
              <a:solidFill>
                <a:srgbClr val="FFFFFF"/>
              </a:solidFill>
              <a:ea typeface="SimSun" pitchFamily="2" charset="-122"/>
            </a:endParaRPr>
          </a:p>
          <a:p>
            <a:pPr defTabSz="892175" eaLnBrk="0" hangingPunct="0">
              <a:spcAft>
                <a:spcPct val="30000"/>
              </a:spcAft>
              <a:buFont typeface="Wingdings" pitchFamily="2" charset="2"/>
              <a:buNone/>
            </a:pPr>
            <a:r>
              <a:rPr lang="en-GB" altLang="zh-CN" sz="1400" dirty="0">
                <a:solidFill>
                  <a:srgbClr val="FFFFFF"/>
                </a:solidFill>
                <a:ea typeface="SimSun" pitchFamily="2" charset="-122"/>
              </a:rPr>
              <a:t>(n</a:t>
            </a:r>
            <a:r>
              <a:rPr lang="en-GB" altLang="zh-CN" sz="1400" dirty="0" smtClean="0">
                <a:solidFill>
                  <a:srgbClr val="FFFFFF"/>
                </a:solidFill>
                <a:ea typeface="SimSun" pitchFamily="2" charset="-122"/>
              </a:rPr>
              <a:t>=19 in dose escalation; </a:t>
            </a:r>
            <a:br>
              <a:rPr lang="en-GB" altLang="zh-CN" sz="1400" dirty="0" smtClean="0">
                <a:solidFill>
                  <a:srgbClr val="FFFFFF"/>
                </a:solidFill>
                <a:ea typeface="SimSun" pitchFamily="2" charset="-122"/>
              </a:rPr>
            </a:br>
            <a:r>
              <a:rPr lang="en-GB" altLang="zh-CN" sz="1400" dirty="0" smtClean="0">
                <a:solidFill>
                  <a:srgbClr val="FFFFFF"/>
                </a:solidFill>
                <a:ea typeface="SimSun" pitchFamily="2" charset="-122"/>
              </a:rPr>
              <a:t>n=4 in dose expansion)</a:t>
            </a:r>
            <a:endParaRPr lang="en-GB" altLang="zh-CN" sz="1400" dirty="0">
              <a:solidFill>
                <a:srgbClr val="FFFFFF"/>
              </a:solidFill>
              <a:ea typeface="SimSun" pitchFamily="2" charset="-122"/>
            </a:endParaRPr>
          </a:p>
        </p:txBody>
      </p:sp>
      <p:grpSp>
        <p:nvGrpSpPr>
          <p:cNvPr id="12" name="Group 11"/>
          <p:cNvGrpSpPr/>
          <p:nvPr/>
        </p:nvGrpSpPr>
        <p:grpSpPr>
          <a:xfrm>
            <a:off x="4487406" y="1952296"/>
            <a:ext cx="4243455" cy="3775169"/>
            <a:chOff x="1131512" y="1103643"/>
            <a:chExt cx="5776063" cy="6083484"/>
          </a:xfrm>
        </p:grpSpPr>
        <p:sp>
          <p:nvSpPr>
            <p:cNvPr id="13" name="Rounded Rectangle 12"/>
            <p:cNvSpPr/>
            <p:nvPr/>
          </p:nvSpPr>
          <p:spPr>
            <a:xfrm>
              <a:off x="1949318" y="5261299"/>
              <a:ext cx="990600" cy="569346"/>
            </a:xfrm>
            <a:prstGeom prst="roundRect">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50" dirty="0">
                  <a:solidFill>
                    <a:srgbClr val="FFFFFF"/>
                  </a:solidFill>
                </a:rPr>
                <a:t>24 mg</a:t>
              </a:r>
            </a:p>
            <a:p>
              <a:pPr algn="ctr"/>
              <a:r>
                <a:rPr lang="en-US" sz="1050" dirty="0">
                  <a:solidFill>
                    <a:srgbClr val="FFFFFF"/>
                  </a:solidFill>
                </a:rPr>
                <a:t>(n=3)</a:t>
              </a:r>
            </a:p>
          </p:txBody>
        </p:sp>
        <p:sp>
          <p:nvSpPr>
            <p:cNvPr id="14" name="Rounded Rectangle 13"/>
            <p:cNvSpPr/>
            <p:nvPr/>
          </p:nvSpPr>
          <p:spPr>
            <a:xfrm>
              <a:off x="1540415" y="5881094"/>
              <a:ext cx="990600" cy="569346"/>
            </a:xfrm>
            <a:prstGeom prst="roundRect">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50" dirty="0">
                  <a:solidFill>
                    <a:srgbClr val="FFFFFF"/>
                  </a:solidFill>
                </a:rPr>
                <a:t>16 mg</a:t>
              </a:r>
            </a:p>
            <a:p>
              <a:pPr algn="ctr"/>
              <a:r>
                <a:rPr lang="en-US" sz="1050" dirty="0">
                  <a:solidFill>
                    <a:srgbClr val="FFFFFF"/>
                  </a:solidFill>
                </a:rPr>
                <a:t>(n=3)</a:t>
              </a:r>
            </a:p>
          </p:txBody>
        </p:sp>
        <p:sp>
          <p:nvSpPr>
            <p:cNvPr id="17" name="Rounded Rectangle 16"/>
            <p:cNvSpPr/>
            <p:nvPr/>
          </p:nvSpPr>
          <p:spPr>
            <a:xfrm>
              <a:off x="1131512" y="6500893"/>
              <a:ext cx="990600" cy="569346"/>
            </a:xfrm>
            <a:prstGeom prst="roundRect">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50" dirty="0">
                  <a:solidFill>
                    <a:srgbClr val="FFFFFF"/>
                  </a:solidFill>
                </a:rPr>
                <a:t>8 mg</a:t>
              </a:r>
            </a:p>
            <a:p>
              <a:pPr algn="ctr"/>
              <a:r>
                <a:rPr lang="en-US" sz="1050" dirty="0">
                  <a:solidFill>
                    <a:srgbClr val="FFFFFF"/>
                  </a:solidFill>
                </a:rPr>
                <a:t>(n=6)</a:t>
              </a:r>
            </a:p>
          </p:txBody>
        </p:sp>
        <p:sp>
          <p:nvSpPr>
            <p:cNvPr id="18" name="Rounded Rectangle 17"/>
            <p:cNvSpPr/>
            <p:nvPr/>
          </p:nvSpPr>
          <p:spPr>
            <a:xfrm>
              <a:off x="3176027" y="3401914"/>
              <a:ext cx="990600" cy="569346"/>
            </a:xfrm>
            <a:prstGeom prst="roundRect">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50" dirty="0">
                  <a:solidFill>
                    <a:srgbClr val="FFFFFF"/>
                  </a:solidFill>
                </a:rPr>
                <a:t>80 mg</a:t>
              </a:r>
            </a:p>
            <a:p>
              <a:pPr algn="ctr"/>
              <a:r>
                <a:rPr lang="en-US" sz="1050" dirty="0">
                  <a:solidFill>
                    <a:srgbClr val="FFFFFF"/>
                  </a:solidFill>
                </a:rPr>
                <a:t>(n=5)</a:t>
              </a:r>
            </a:p>
          </p:txBody>
        </p:sp>
        <p:sp>
          <p:nvSpPr>
            <p:cNvPr id="19" name="Rounded Rectangle 18"/>
            <p:cNvSpPr/>
            <p:nvPr/>
          </p:nvSpPr>
          <p:spPr>
            <a:xfrm>
              <a:off x="2767125" y="4021709"/>
              <a:ext cx="990600" cy="569346"/>
            </a:xfrm>
            <a:prstGeom prst="roundRect">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50" dirty="0">
                  <a:solidFill>
                    <a:srgbClr val="FFFFFF"/>
                  </a:solidFill>
                </a:rPr>
                <a:t>56 mg</a:t>
              </a:r>
            </a:p>
            <a:p>
              <a:pPr algn="ctr"/>
              <a:r>
                <a:rPr lang="en-US" sz="1050" dirty="0">
                  <a:solidFill>
                    <a:srgbClr val="FFFFFF"/>
                  </a:solidFill>
                </a:rPr>
                <a:t>(n=3)</a:t>
              </a:r>
            </a:p>
          </p:txBody>
        </p:sp>
        <p:sp>
          <p:nvSpPr>
            <p:cNvPr id="20" name="Rounded Rectangle 19"/>
            <p:cNvSpPr/>
            <p:nvPr/>
          </p:nvSpPr>
          <p:spPr>
            <a:xfrm>
              <a:off x="2358222" y="4641504"/>
              <a:ext cx="990600" cy="569346"/>
            </a:xfrm>
            <a:prstGeom prst="roundRect">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50" dirty="0">
                  <a:solidFill>
                    <a:srgbClr val="FFFFFF"/>
                  </a:solidFill>
                </a:rPr>
                <a:t>36 mg</a:t>
              </a:r>
            </a:p>
            <a:p>
              <a:pPr algn="ctr"/>
              <a:r>
                <a:rPr lang="en-US" sz="1050" dirty="0">
                  <a:solidFill>
                    <a:srgbClr val="FFFFFF"/>
                  </a:solidFill>
                </a:rPr>
                <a:t>(n=3)</a:t>
              </a:r>
            </a:p>
          </p:txBody>
        </p:sp>
        <p:sp>
          <p:nvSpPr>
            <p:cNvPr id="21" name="Rounded Rectangle 20"/>
            <p:cNvSpPr/>
            <p:nvPr/>
          </p:nvSpPr>
          <p:spPr>
            <a:xfrm>
              <a:off x="4402736" y="1542528"/>
              <a:ext cx="990600" cy="569346"/>
            </a:xfrm>
            <a:prstGeom prst="roundRect">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50" dirty="0">
                  <a:solidFill>
                    <a:srgbClr val="FFFFFF"/>
                  </a:solidFill>
                </a:rPr>
                <a:t>200 mg</a:t>
              </a:r>
            </a:p>
            <a:p>
              <a:pPr algn="ctr"/>
              <a:r>
                <a:rPr lang="en-US" sz="1050" dirty="0">
                  <a:solidFill>
                    <a:srgbClr val="FFFFFF"/>
                  </a:solidFill>
                </a:rPr>
                <a:t>(n=7)</a:t>
              </a:r>
            </a:p>
          </p:txBody>
        </p:sp>
        <p:sp>
          <p:nvSpPr>
            <p:cNvPr id="22" name="Rounded Rectangle 21"/>
            <p:cNvSpPr/>
            <p:nvPr/>
          </p:nvSpPr>
          <p:spPr>
            <a:xfrm>
              <a:off x="3993835" y="2162324"/>
              <a:ext cx="990600" cy="569346"/>
            </a:xfrm>
            <a:prstGeom prst="roundRect">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50" dirty="0">
                  <a:solidFill>
                    <a:srgbClr val="FFFFFF"/>
                  </a:solidFill>
                </a:rPr>
                <a:t>160 mg</a:t>
              </a:r>
            </a:p>
            <a:p>
              <a:pPr algn="ctr"/>
              <a:r>
                <a:rPr lang="en-US" sz="1050" dirty="0">
                  <a:solidFill>
                    <a:srgbClr val="FFFFFF"/>
                  </a:solidFill>
                </a:rPr>
                <a:t>(n=8)</a:t>
              </a:r>
            </a:p>
          </p:txBody>
        </p:sp>
        <p:sp>
          <p:nvSpPr>
            <p:cNvPr id="23" name="Rounded Rectangle 22"/>
            <p:cNvSpPr/>
            <p:nvPr/>
          </p:nvSpPr>
          <p:spPr>
            <a:xfrm>
              <a:off x="3584931" y="2782119"/>
              <a:ext cx="990600" cy="569346"/>
            </a:xfrm>
            <a:prstGeom prst="roundRect">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050" dirty="0">
                  <a:solidFill>
                    <a:srgbClr val="FFFFFF"/>
                  </a:solidFill>
                </a:rPr>
                <a:t>120 mg</a:t>
              </a:r>
            </a:p>
            <a:p>
              <a:pPr algn="ctr"/>
              <a:r>
                <a:rPr lang="en-US" sz="1050" dirty="0">
                  <a:solidFill>
                    <a:srgbClr val="FFFFFF"/>
                  </a:solidFill>
                </a:rPr>
                <a:t>(n=4)</a:t>
              </a:r>
            </a:p>
          </p:txBody>
        </p:sp>
        <p:sp>
          <p:nvSpPr>
            <p:cNvPr id="24" name="Rounded Rectangle 23"/>
            <p:cNvSpPr/>
            <p:nvPr/>
          </p:nvSpPr>
          <p:spPr>
            <a:xfrm>
              <a:off x="4640308" y="5868822"/>
              <a:ext cx="990600" cy="569347"/>
            </a:xfrm>
            <a:prstGeom prst="roundRect">
              <a:avLst/>
            </a:prstGeom>
            <a:solidFill>
              <a:schemeClr val="accent2"/>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solidFill>
                    <a:srgbClr val="4D4D4D"/>
                  </a:solidFill>
                </a:rPr>
                <a:t>8 mg</a:t>
              </a:r>
            </a:p>
            <a:p>
              <a:pPr algn="ctr"/>
              <a:r>
                <a:rPr lang="en-US" sz="1050" dirty="0">
                  <a:solidFill>
                    <a:srgbClr val="4D4D4D"/>
                  </a:solidFill>
                </a:rPr>
                <a:t>(n=5</a:t>
              </a:r>
              <a:r>
                <a:rPr lang="en-US" sz="1050" dirty="0" smtClean="0">
                  <a:solidFill>
                    <a:srgbClr val="4D4D4D"/>
                  </a:solidFill>
                </a:rPr>
                <a:t>)</a:t>
              </a:r>
              <a:endParaRPr lang="en-US" sz="1050" dirty="0">
                <a:solidFill>
                  <a:srgbClr val="4D4D4D"/>
                </a:solidFill>
              </a:endParaRPr>
            </a:p>
          </p:txBody>
        </p:sp>
        <p:sp>
          <p:nvSpPr>
            <p:cNvPr id="25" name="Rounded Rectangle 24"/>
            <p:cNvSpPr/>
            <p:nvPr/>
          </p:nvSpPr>
          <p:spPr>
            <a:xfrm>
              <a:off x="4191433" y="6500892"/>
              <a:ext cx="990600" cy="569347"/>
            </a:xfrm>
            <a:prstGeom prst="roundRect">
              <a:avLst/>
            </a:prstGeom>
            <a:solidFill>
              <a:schemeClr val="accent2"/>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solidFill>
                    <a:srgbClr val="4D4D4D"/>
                  </a:solidFill>
                </a:rPr>
                <a:t>4 mg</a:t>
              </a:r>
            </a:p>
            <a:p>
              <a:pPr algn="ctr"/>
              <a:r>
                <a:rPr lang="en-US" sz="1050" dirty="0">
                  <a:solidFill>
                    <a:srgbClr val="4D4D4D"/>
                  </a:solidFill>
                </a:rPr>
                <a:t>(n=4</a:t>
              </a:r>
              <a:r>
                <a:rPr lang="en-US" sz="1050" dirty="0" smtClean="0">
                  <a:solidFill>
                    <a:srgbClr val="4D4D4D"/>
                  </a:solidFill>
                </a:rPr>
                <a:t>)</a:t>
              </a:r>
              <a:endParaRPr lang="en-US" sz="1050" dirty="0">
                <a:solidFill>
                  <a:srgbClr val="4D4D4D"/>
                </a:solidFill>
              </a:endParaRPr>
            </a:p>
          </p:txBody>
        </p:sp>
        <p:sp>
          <p:nvSpPr>
            <p:cNvPr id="26" name="Rounded Rectangle 25"/>
            <p:cNvSpPr/>
            <p:nvPr/>
          </p:nvSpPr>
          <p:spPr>
            <a:xfrm>
              <a:off x="5538058" y="4604682"/>
              <a:ext cx="990600" cy="569347"/>
            </a:xfrm>
            <a:prstGeom prst="roundRect">
              <a:avLst/>
            </a:prstGeom>
            <a:solidFill>
              <a:schemeClr val="tx2"/>
            </a:solidFill>
            <a:ln w="1905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chemeClr val="tx1"/>
                  </a:solidFill>
                </a:rPr>
                <a:t>24 </a:t>
              </a:r>
              <a:r>
                <a:rPr lang="en-US" sz="1050" dirty="0" err="1" smtClean="0">
                  <a:solidFill>
                    <a:schemeClr val="tx1"/>
                  </a:solidFill>
                </a:rPr>
                <a:t>mg</a:t>
              </a:r>
              <a:r>
                <a:rPr lang="en-US" sz="1050" baseline="30000" dirty="0" err="1">
                  <a:solidFill>
                    <a:schemeClr val="tx1"/>
                  </a:solidFill>
                </a:rPr>
                <a:t>b</a:t>
              </a:r>
              <a:endParaRPr lang="en-US" sz="1050" baseline="30000" dirty="0">
                <a:solidFill>
                  <a:schemeClr val="tx1"/>
                </a:solidFill>
              </a:endParaRPr>
            </a:p>
            <a:p>
              <a:pPr algn="ctr"/>
              <a:r>
                <a:rPr lang="en-US" sz="1050" dirty="0">
                  <a:solidFill>
                    <a:schemeClr val="tx1"/>
                  </a:solidFill>
                </a:rPr>
                <a:t>(n=14)</a:t>
              </a:r>
            </a:p>
          </p:txBody>
        </p:sp>
        <p:sp>
          <p:nvSpPr>
            <p:cNvPr id="27" name="Rounded Rectangle 26"/>
            <p:cNvSpPr/>
            <p:nvPr/>
          </p:nvSpPr>
          <p:spPr>
            <a:xfrm>
              <a:off x="5089184" y="5236753"/>
              <a:ext cx="990600" cy="569347"/>
            </a:xfrm>
            <a:prstGeom prst="roundRect">
              <a:avLst/>
            </a:prstGeom>
            <a:solidFill>
              <a:schemeClr val="accent2"/>
            </a:solidFill>
            <a:ln w="19050">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rgbClr val="4D4D4D"/>
                  </a:solidFill>
                </a:rPr>
                <a:t>16 mg</a:t>
              </a:r>
            </a:p>
            <a:p>
              <a:pPr algn="ctr"/>
              <a:r>
                <a:rPr lang="en-US" sz="1050" dirty="0">
                  <a:solidFill>
                    <a:srgbClr val="4D4D4D"/>
                  </a:solidFill>
                </a:rPr>
                <a:t>(n=8)</a:t>
              </a:r>
            </a:p>
          </p:txBody>
        </p:sp>
        <p:sp>
          <p:nvSpPr>
            <p:cNvPr id="28" name="TextBox 27"/>
            <p:cNvSpPr txBox="1"/>
            <p:nvPr/>
          </p:nvSpPr>
          <p:spPr>
            <a:xfrm>
              <a:off x="5791922" y="4191784"/>
              <a:ext cx="487013" cy="421571"/>
            </a:xfrm>
            <a:prstGeom prst="rect">
              <a:avLst/>
            </a:prstGeom>
            <a:noFill/>
          </p:spPr>
          <p:txBody>
            <a:bodyPr wrap="none" rtlCol="0">
              <a:spAutoFit/>
            </a:bodyPr>
            <a:lstStyle/>
            <a:p>
              <a:r>
                <a:rPr lang="en-US" sz="1100" b="1" dirty="0" err="1" smtClean="0">
                  <a:solidFill>
                    <a:srgbClr val="4D4D4D"/>
                  </a:solidFill>
                </a:rPr>
                <a:t>qd</a:t>
              </a:r>
              <a:endParaRPr lang="en-US" sz="1100" b="1" dirty="0">
                <a:solidFill>
                  <a:srgbClr val="4D4D4D"/>
                </a:solidFill>
              </a:endParaRPr>
            </a:p>
          </p:txBody>
        </p:sp>
        <p:sp>
          <p:nvSpPr>
            <p:cNvPr id="29" name="TextBox 28"/>
            <p:cNvSpPr txBox="1"/>
            <p:nvPr/>
          </p:nvSpPr>
          <p:spPr>
            <a:xfrm>
              <a:off x="4593491" y="1103643"/>
              <a:ext cx="604839" cy="421571"/>
            </a:xfrm>
            <a:prstGeom prst="rect">
              <a:avLst/>
            </a:prstGeom>
            <a:noFill/>
          </p:spPr>
          <p:txBody>
            <a:bodyPr wrap="none" rtlCol="0">
              <a:spAutoFit/>
            </a:bodyPr>
            <a:lstStyle/>
            <a:p>
              <a:pPr algn="ctr"/>
              <a:r>
                <a:rPr lang="en-US" sz="1100" b="1" dirty="0" err="1" smtClean="0">
                  <a:solidFill>
                    <a:srgbClr val="4D4D4D"/>
                  </a:solidFill>
                </a:rPr>
                <a:t>qod</a:t>
              </a:r>
              <a:endParaRPr lang="en-US" sz="1100" b="1" dirty="0">
                <a:solidFill>
                  <a:srgbClr val="4D4D4D"/>
                </a:solidFill>
              </a:endParaRPr>
            </a:p>
          </p:txBody>
        </p:sp>
        <p:sp>
          <p:nvSpPr>
            <p:cNvPr id="30" name="TextBox 29"/>
            <p:cNvSpPr txBox="1"/>
            <p:nvPr/>
          </p:nvSpPr>
          <p:spPr>
            <a:xfrm>
              <a:off x="2829576" y="6587269"/>
              <a:ext cx="901586" cy="421571"/>
            </a:xfrm>
            <a:prstGeom prst="rect">
              <a:avLst/>
            </a:prstGeom>
            <a:solidFill>
              <a:schemeClr val="tx2"/>
            </a:solidFill>
          </p:spPr>
          <p:txBody>
            <a:bodyPr wrap="none" rtlCol="0">
              <a:spAutoFit/>
            </a:bodyPr>
            <a:lstStyle/>
            <a:p>
              <a:r>
                <a:rPr lang="en-US" sz="1100" b="1" dirty="0" smtClean="0">
                  <a:solidFill>
                    <a:srgbClr val="4D4D4D"/>
                  </a:solidFill>
                </a:rPr>
                <a:t>Level 1</a:t>
              </a:r>
              <a:endParaRPr lang="en-US" sz="1100" b="1" dirty="0">
                <a:solidFill>
                  <a:srgbClr val="4D4D4D"/>
                </a:solidFill>
              </a:endParaRPr>
            </a:p>
          </p:txBody>
        </p:sp>
        <p:sp>
          <p:nvSpPr>
            <p:cNvPr id="31" name="TextBox 30"/>
            <p:cNvSpPr txBox="1"/>
            <p:nvPr/>
          </p:nvSpPr>
          <p:spPr>
            <a:xfrm>
              <a:off x="3226626" y="5967474"/>
              <a:ext cx="901586" cy="421571"/>
            </a:xfrm>
            <a:prstGeom prst="rect">
              <a:avLst/>
            </a:prstGeom>
            <a:solidFill>
              <a:schemeClr val="tx2"/>
            </a:solidFill>
          </p:spPr>
          <p:txBody>
            <a:bodyPr wrap="none" rtlCol="0">
              <a:spAutoFit/>
            </a:bodyPr>
            <a:lstStyle/>
            <a:p>
              <a:r>
                <a:rPr lang="en-US" sz="1100" b="1" dirty="0" smtClean="0">
                  <a:solidFill>
                    <a:srgbClr val="4D4D4D"/>
                  </a:solidFill>
                </a:rPr>
                <a:t>Level 2</a:t>
              </a:r>
              <a:endParaRPr lang="en-US" sz="1100" b="1" dirty="0">
                <a:solidFill>
                  <a:srgbClr val="4D4D4D"/>
                </a:solidFill>
              </a:endParaRPr>
            </a:p>
          </p:txBody>
        </p:sp>
        <p:sp>
          <p:nvSpPr>
            <p:cNvPr id="32" name="TextBox 31"/>
            <p:cNvSpPr txBox="1"/>
            <p:nvPr/>
          </p:nvSpPr>
          <p:spPr>
            <a:xfrm>
              <a:off x="3623677" y="5347678"/>
              <a:ext cx="901586" cy="421571"/>
            </a:xfrm>
            <a:prstGeom prst="rect">
              <a:avLst/>
            </a:prstGeom>
            <a:solidFill>
              <a:schemeClr val="tx2"/>
            </a:solidFill>
          </p:spPr>
          <p:txBody>
            <a:bodyPr wrap="none" rtlCol="0">
              <a:spAutoFit/>
            </a:bodyPr>
            <a:lstStyle/>
            <a:p>
              <a:r>
                <a:rPr lang="en-US" sz="1100" b="1" dirty="0" smtClean="0">
                  <a:solidFill>
                    <a:srgbClr val="4D4D4D"/>
                  </a:solidFill>
                </a:rPr>
                <a:t>Level 3</a:t>
              </a:r>
              <a:endParaRPr lang="en-US" sz="1100" b="1" dirty="0">
                <a:solidFill>
                  <a:srgbClr val="4D4D4D"/>
                </a:solidFill>
              </a:endParaRPr>
            </a:p>
          </p:txBody>
        </p:sp>
        <p:sp>
          <p:nvSpPr>
            <p:cNvPr id="33" name="TextBox 32"/>
            <p:cNvSpPr txBox="1"/>
            <p:nvPr/>
          </p:nvSpPr>
          <p:spPr>
            <a:xfrm>
              <a:off x="4020727" y="4727880"/>
              <a:ext cx="901586" cy="421571"/>
            </a:xfrm>
            <a:prstGeom prst="rect">
              <a:avLst/>
            </a:prstGeom>
            <a:solidFill>
              <a:schemeClr val="tx2"/>
            </a:solidFill>
          </p:spPr>
          <p:txBody>
            <a:bodyPr wrap="none" rtlCol="0">
              <a:spAutoFit/>
            </a:bodyPr>
            <a:lstStyle/>
            <a:p>
              <a:r>
                <a:rPr lang="en-US" sz="1100" b="1" dirty="0" smtClean="0">
                  <a:solidFill>
                    <a:srgbClr val="4D4D4D"/>
                  </a:solidFill>
                </a:rPr>
                <a:t>Level 4</a:t>
              </a:r>
              <a:endParaRPr lang="en-US" sz="1100" b="1" dirty="0">
                <a:solidFill>
                  <a:srgbClr val="4D4D4D"/>
                </a:solidFill>
              </a:endParaRPr>
            </a:p>
          </p:txBody>
        </p:sp>
        <p:sp>
          <p:nvSpPr>
            <p:cNvPr id="34" name="TextBox 33"/>
            <p:cNvSpPr txBox="1"/>
            <p:nvPr/>
          </p:nvSpPr>
          <p:spPr>
            <a:xfrm>
              <a:off x="4417776" y="4108086"/>
              <a:ext cx="901586" cy="421571"/>
            </a:xfrm>
            <a:prstGeom prst="rect">
              <a:avLst/>
            </a:prstGeom>
            <a:solidFill>
              <a:schemeClr val="tx2"/>
            </a:solidFill>
          </p:spPr>
          <p:txBody>
            <a:bodyPr wrap="none" rtlCol="0">
              <a:spAutoFit/>
            </a:bodyPr>
            <a:lstStyle/>
            <a:p>
              <a:r>
                <a:rPr lang="en-US" sz="1100" b="1" dirty="0" smtClean="0">
                  <a:solidFill>
                    <a:srgbClr val="4D4D4D"/>
                  </a:solidFill>
                </a:rPr>
                <a:t>Level 5</a:t>
              </a:r>
              <a:endParaRPr lang="en-US" sz="1100" b="1" dirty="0">
                <a:solidFill>
                  <a:srgbClr val="4D4D4D"/>
                </a:solidFill>
              </a:endParaRPr>
            </a:p>
          </p:txBody>
        </p:sp>
        <p:sp>
          <p:nvSpPr>
            <p:cNvPr id="35" name="TextBox 34"/>
            <p:cNvSpPr txBox="1"/>
            <p:nvPr/>
          </p:nvSpPr>
          <p:spPr>
            <a:xfrm>
              <a:off x="4814830" y="3488288"/>
              <a:ext cx="901586" cy="421571"/>
            </a:xfrm>
            <a:prstGeom prst="rect">
              <a:avLst/>
            </a:prstGeom>
            <a:solidFill>
              <a:schemeClr val="tx2"/>
            </a:solidFill>
          </p:spPr>
          <p:txBody>
            <a:bodyPr wrap="none" rtlCol="0">
              <a:spAutoFit/>
            </a:bodyPr>
            <a:lstStyle/>
            <a:p>
              <a:r>
                <a:rPr lang="en-US" sz="1100" b="1" dirty="0" smtClean="0">
                  <a:solidFill>
                    <a:srgbClr val="4D4D4D"/>
                  </a:solidFill>
                </a:rPr>
                <a:t>Level 6</a:t>
              </a:r>
              <a:endParaRPr lang="en-US" sz="1100" b="1" dirty="0">
                <a:solidFill>
                  <a:srgbClr val="4D4D4D"/>
                </a:solidFill>
              </a:endParaRPr>
            </a:p>
          </p:txBody>
        </p:sp>
        <p:sp>
          <p:nvSpPr>
            <p:cNvPr id="36" name="TextBox 35"/>
            <p:cNvSpPr txBox="1"/>
            <p:nvPr/>
          </p:nvSpPr>
          <p:spPr>
            <a:xfrm>
              <a:off x="5211881" y="2868495"/>
              <a:ext cx="901586" cy="421571"/>
            </a:xfrm>
            <a:prstGeom prst="rect">
              <a:avLst/>
            </a:prstGeom>
            <a:solidFill>
              <a:schemeClr val="tx2"/>
            </a:solidFill>
          </p:spPr>
          <p:txBody>
            <a:bodyPr wrap="none" rtlCol="0">
              <a:spAutoFit/>
            </a:bodyPr>
            <a:lstStyle/>
            <a:p>
              <a:r>
                <a:rPr lang="en-US" sz="1100" b="1" dirty="0" smtClean="0">
                  <a:solidFill>
                    <a:srgbClr val="4D4D4D"/>
                  </a:solidFill>
                </a:rPr>
                <a:t>Level 7</a:t>
              </a:r>
              <a:endParaRPr lang="en-US" sz="1100" b="1" dirty="0">
                <a:solidFill>
                  <a:srgbClr val="4D4D4D"/>
                </a:solidFill>
              </a:endParaRPr>
            </a:p>
          </p:txBody>
        </p:sp>
        <p:sp>
          <p:nvSpPr>
            <p:cNvPr id="37" name="TextBox 36"/>
            <p:cNvSpPr txBox="1"/>
            <p:nvPr/>
          </p:nvSpPr>
          <p:spPr>
            <a:xfrm>
              <a:off x="5608933" y="2248698"/>
              <a:ext cx="901586" cy="421571"/>
            </a:xfrm>
            <a:prstGeom prst="rect">
              <a:avLst/>
            </a:prstGeom>
            <a:solidFill>
              <a:schemeClr val="tx2"/>
            </a:solidFill>
          </p:spPr>
          <p:txBody>
            <a:bodyPr wrap="none" rtlCol="0">
              <a:spAutoFit/>
            </a:bodyPr>
            <a:lstStyle/>
            <a:p>
              <a:r>
                <a:rPr lang="en-US" sz="1100" b="1" dirty="0" smtClean="0">
                  <a:solidFill>
                    <a:srgbClr val="4D4D4D"/>
                  </a:solidFill>
                </a:rPr>
                <a:t>Level 8</a:t>
              </a:r>
              <a:endParaRPr lang="en-US" sz="1100" b="1" dirty="0">
                <a:solidFill>
                  <a:srgbClr val="4D4D4D"/>
                </a:solidFill>
              </a:endParaRPr>
            </a:p>
          </p:txBody>
        </p:sp>
        <p:sp>
          <p:nvSpPr>
            <p:cNvPr id="38" name="TextBox 37"/>
            <p:cNvSpPr txBox="1"/>
            <p:nvPr/>
          </p:nvSpPr>
          <p:spPr>
            <a:xfrm>
              <a:off x="6005989" y="1628904"/>
              <a:ext cx="901586" cy="421571"/>
            </a:xfrm>
            <a:prstGeom prst="rect">
              <a:avLst/>
            </a:prstGeom>
            <a:solidFill>
              <a:schemeClr val="tx2"/>
            </a:solidFill>
          </p:spPr>
          <p:txBody>
            <a:bodyPr wrap="none" rtlCol="0">
              <a:spAutoFit/>
            </a:bodyPr>
            <a:lstStyle/>
            <a:p>
              <a:r>
                <a:rPr lang="en-US" sz="1100" b="1" dirty="0" smtClean="0">
                  <a:solidFill>
                    <a:srgbClr val="4D4D4D"/>
                  </a:solidFill>
                </a:rPr>
                <a:t>Level 9</a:t>
              </a:r>
              <a:endParaRPr lang="en-US" sz="1100" b="1" dirty="0">
                <a:solidFill>
                  <a:srgbClr val="4D4D4D"/>
                </a:solidFill>
              </a:endParaRPr>
            </a:p>
          </p:txBody>
        </p:sp>
        <p:sp>
          <p:nvSpPr>
            <p:cNvPr id="39" name="Right Arrow 38"/>
            <p:cNvSpPr/>
            <p:nvPr/>
          </p:nvSpPr>
          <p:spPr>
            <a:xfrm rot="18576866">
              <a:off x="-249878" y="3883286"/>
              <a:ext cx="5316928" cy="327518"/>
            </a:xfrm>
            <a:prstGeom prst="rightArrow">
              <a:avLst/>
            </a:prstGeom>
            <a:solidFill>
              <a:schemeClr val="accent3"/>
            </a:solidFill>
            <a:ln w="190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050" b="1" dirty="0">
                <a:solidFill>
                  <a:srgbClr val="FFFFFF"/>
                </a:solidFill>
              </a:endParaRPr>
            </a:p>
          </p:txBody>
        </p:sp>
        <p:sp>
          <p:nvSpPr>
            <p:cNvPr id="40" name="Right Arrow 39"/>
            <p:cNvSpPr/>
            <p:nvPr/>
          </p:nvSpPr>
          <p:spPr>
            <a:xfrm rot="18581546">
              <a:off x="5054962" y="5974483"/>
              <a:ext cx="2068713" cy="356575"/>
            </a:xfrm>
            <a:prstGeom prst="rightArrow">
              <a:avLst/>
            </a:prstGeom>
            <a:solidFill>
              <a:schemeClr val="accent2"/>
            </a:solidFill>
            <a:ln w="190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050" b="1" dirty="0">
                <a:solidFill>
                  <a:srgbClr val="FFFFFF"/>
                </a:solidFill>
              </a:endParaRPr>
            </a:p>
          </p:txBody>
        </p:sp>
      </p:grpSp>
      <p:sp>
        <p:nvSpPr>
          <p:cNvPr id="41" name="TextBox 40"/>
          <p:cNvSpPr txBox="1"/>
          <p:nvPr/>
        </p:nvSpPr>
        <p:spPr>
          <a:xfrm>
            <a:off x="3199817" y="2939716"/>
            <a:ext cx="1951873" cy="461665"/>
          </a:xfrm>
          <a:prstGeom prst="rect">
            <a:avLst/>
          </a:prstGeom>
          <a:noFill/>
        </p:spPr>
        <p:txBody>
          <a:bodyPr wrap="square" rtlCol="0">
            <a:spAutoFit/>
          </a:bodyPr>
          <a:lstStyle/>
          <a:p>
            <a:pPr algn="ctr"/>
            <a:r>
              <a:rPr lang="en-US" sz="1200" kern="1200" dirty="0"/>
              <a:t>Patient </a:t>
            </a:r>
            <a:r>
              <a:rPr lang="en-US" sz="1200" kern="1200" dirty="0" smtClean="0"/>
              <a:t>enrollment in dose-escalation </a:t>
            </a:r>
            <a:r>
              <a:rPr lang="en-US" sz="1200" kern="1200" dirty="0"/>
              <a:t>scheme </a:t>
            </a:r>
          </a:p>
        </p:txBody>
      </p:sp>
    </p:spTree>
    <p:extLst>
      <p:ext uri="{BB962C8B-B14F-4D97-AF65-F5344CB8AC3E}">
        <p14:creationId xmlns:p14="http://schemas.microsoft.com/office/powerpoint/2010/main" xmlns="" val="20652036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p:cNvCxnSpPr/>
          <p:nvPr/>
        </p:nvCxnSpPr>
        <p:spPr>
          <a:xfrm>
            <a:off x="1264898" y="4550333"/>
            <a:ext cx="7378172" cy="0"/>
          </a:xfrm>
          <a:prstGeom prst="line">
            <a:avLst/>
          </a:prstGeom>
          <a:ln w="12700" cmpd="sng">
            <a:solidFill>
              <a:schemeClr val="accent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269927" y="3495254"/>
            <a:ext cx="7378172" cy="0"/>
          </a:xfrm>
          <a:prstGeom prst="line">
            <a:avLst/>
          </a:prstGeom>
          <a:ln w="12700" cmpd="sng">
            <a:solidFill>
              <a:schemeClr val="accent2"/>
            </a:solidFill>
            <a:prstDash val="dash"/>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dirty="0" smtClean="0"/>
              <a:t>O-020: </a:t>
            </a:r>
            <a:r>
              <a:rPr lang="en-US" dirty="0"/>
              <a:t>Early clinical efficacy of TAS-120, a covalently bound FGFR inhibitor, in patients with </a:t>
            </a:r>
            <a:r>
              <a:rPr lang="en-US" dirty="0" err="1"/>
              <a:t>cholangiocarcinoma</a:t>
            </a:r>
            <a:r>
              <a:rPr lang="en-US" dirty="0"/>
              <a:t> </a:t>
            </a:r>
            <a:r>
              <a:rPr lang="en-GB" dirty="0"/>
              <a:t>– </a:t>
            </a:r>
            <a:r>
              <a:rPr lang="en-GB" dirty="0" err="1"/>
              <a:t>Goyal</a:t>
            </a:r>
            <a:r>
              <a:rPr lang="en-GB" dirty="0"/>
              <a:t> L, et al</a:t>
            </a:r>
            <a:endParaRPr lang="en-GB" sz="1800" dirty="0"/>
          </a:p>
        </p:txBody>
      </p:sp>
      <p:sp>
        <p:nvSpPr>
          <p:cNvPr id="3" name="Content Placeholder 2"/>
          <p:cNvSpPr>
            <a:spLocks noGrp="1"/>
          </p:cNvSpPr>
          <p:nvPr>
            <p:ph idx="1"/>
          </p:nvPr>
        </p:nvSpPr>
        <p:spPr>
          <a:xfrm>
            <a:off x="365124" y="1254035"/>
            <a:ext cx="8413751" cy="498565"/>
          </a:xfrm>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err="1"/>
              <a:t>Goyal</a:t>
            </a:r>
            <a:r>
              <a:rPr lang="en-GB" dirty="0"/>
              <a:t> L, et al. Ann </a:t>
            </a:r>
            <a:r>
              <a:rPr lang="en-GB" dirty="0" err="1"/>
              <a:t>Oncol</a:t>
            </a:r>
            <a:r>
              <a:rPr lang="en-GB" dirty="0"/>
              <a:t> 2017; 28 (</a:t>
            </a:r>
            <a:r>
              <a:rPr lang="en-GB" dirty="0" err="1"/>
              <a:t>suppl</a:t>
            </a:r>
            <a:r>
              <a:rPr lang="en-GB" dirty="0"/>
              <a:t> 3): </a:t>
            </a:r>
            <a:r>
              <a:rPr lang="en-GB" dirty="0" err="1"/>
              <a:t>abstr</a:t>
            </a:r>
            <a:r>
              <a:rPr lang="en-GB" dirty="0"/>
              <a:t> O-020</a:t>
            </a:r>
          </a:p>
        </p:txBody>
      </p:sp>
      <p:sp>
        <p:nvSpPr>
          <p:cNvPr id="7" name="Text Placeholder 3"/>
          <p:cNvSpPr>
            <a:spLocks noGrp="1"/>
          </p:cNvSpPr>
          <p:nvPr>
            <p:ph type="body" sz="quarter" idx="10"/>
          </p:nvPr>
        </p:nvSpPr>
        <p:spPr>
          <a:xfrm>
            <a:off x="365125" y="6096000"/>
            <a:ext cx="4499483" cy="487363"/>
          </a:xfrm>
        </p:spPr>
        <p:txBody>
          <a:bodyPr anchor="b" anchorCtr="0"/>
          <a:lstStyle/>
          <a:p>
            <a:r>
              <a:rPr lang="en-US" sz="1100" dirty="0" smtClean="0">
                <a:cs typeface="Arial" panose="020B0604020202020204" pitchFamily="34" charset="0"/>
              </a:rPr>
              <a:t>4 </a:t>
            </a:r>
            <a:r>
              <a:rPr lang="en-US" sz="1100" dirty="0">
                <a:cs typeface="Arial" panose="020B0604020202020204" pitchFamily="34" charset="0"/>
              </a:rPr>
              <a:t>of the 23 patients are not included as they have no scans available </a:t>
            </a:r>
            <a:r>
              <a:rPr lang="en-US" sz="1100" dirty="0" smtClean="0">
                <a:cs typeface="Arial" panose="020B0604020202020204" pitchFamily="34" charset="0"/>
              </a:rPr>
              <a:t/>
            </a:r>
            <a:br>
              <a:rPr lang="en-US" sz="1100" dirty="0" smtClean="0">
                <a:cs typeface="Arial" panose="020B0604020202020204" pitchFamily="34" charset="0"/>
              </a:rPr>
            </a:br>
            <a:r>
              <a:rPr lang="en-US" sz="1100" dirty="0" smtClean="0">
                <a:cs typeface="Arial" panose="020B0604020202020204" pitchFamily="34" charset="0"/>
              </a:rPr>
              <a:t>yet</a:t>
            </a:r>
            <a:r>
              <a:rPr lang="en-US" sz="1100" dirty="0">
                <a:cs typeface="Arial" panose="020B0604020202020204" pitchFamily="34" charset="0"/>
              </a:rPr>
              <a:t>; of </a:t>
            </a:r>
            <a:r>
              <a:rPr lang="en-US" sz="1100" dirty="0" smtClean="0">
                <a:cs typeface="Arial" panose="020B0604020202020204" pitchFamily="34" charset="0"/>
              </a:rPr>
              <a:t>these, 3 </a:t>
            </a:r>
            <a:r>
              <a:rPr lang="en-US" sz="1100" dirty="0">
                <a:cs typeface="Arial" panose="020B0604020202020204" pitchFamily="34" charset="0"/>
              </a:rPr>
              <a:t>had prior </a:t>
            </a:r>
            <a:r>
              <a:rPr lang="en-US" sz="1100" dirty="0" err="1">
                <a:cs typeface="Arial" panose="020B0604020202020204" pitchFamily="34" charset="0"/>
              </a:rPr>
              <a:t>FGFRi</a:t>
            </a:r>
            <a:r>
              <a:rPr lang="en-US" sz="1100" dirty="0">
                <a:cs typeface="Arial" panose="020B0604020202020204" pitchFamily="34" charset="0"/>
              </a:rPr>
              <a:t>; </a:t>
            </a:r>
            <a:r>
              <a:rPr lang="en-US" sz="1100" dirty="0"/>
              <a:t>Cut-off date: May 12, </a:t>
            </a:r>
            <a:r>
              <a:rPr lang="en-US" sz="1100" dirty="0" smtClean="0"/>
              <a:t>2017</a:t>
            </a:r>
            <a:endParaRPr lang="en-US" sz="1100" dirty="0">
              <a:cs typeface="Arial" panose="020B0604020202020204" pitchFamily="34" charset="0"/>
            </a:endParaRPr>
          </a:p>
        </p:txBody>
      </p:sp>
      <p:graphicFrame>
        <p:nvGraphicFramePr>
          <p:cNvPr id="8" name="Chart 7"/>
          <p:cNvGraphicFramePr/>
          <p:nvPr>
            <p:extLst>
              <p:ext uri="{D42A27DB-BD31-4B8C-83A1-F6EECF244321}">
                <p14:modId xmlns:p14="http://schemas.microsoft.com/office/powerpoint/2010/main" xmlns="" val="518454241"/>
              </p:ext>
            </p:extLst>
          </p:nvPr>
        </p:nvGraphicFramePr>
        <p:xfrm>
          <a:off x="666750" y="1752599"/>
          <a:ext cx="7937320" cy="4343401"/>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5"/>
          <p:cNvSpPr txBox="1"/>
          <p:nvPr/>
        </p:nvSpPr>
        <p:spPr>
          <a:xfrm>
            <a:off x="2242186" y="4962494"/>
            <a:ext cx="2489094"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FGFR2 fusion</a:t>
            </a:r>
          </a:p>
        </p:txBody>
      </p:sp>
      <p:sp>
        <p:nvSpPr>
          <p:cNvPr id="10" name="テキスト ボックス 8"/>
          <p:cNvSpPr txBox="1"/>
          <p:nvPr/>
        </p:nvSpPr>
        <p:spPr>
          <a:xfrm>
            <a:off x="2208696" y="5279418"/>
            <a:ext cx="3595633" cy="307777"/>
          </a:xfrm>
          <a:prstGeom prst="rect">
            <a:avLst/>
          </a:prstGeom>
          <a:noFill/>
        </p:spPr>
        <p:txBody>
          <a:bodyPr wrap="square" rtlCol="0">
            <a:spAutoFit/>
          </a:bodyPr>
          <a:lstStyle/>
          <a:p>
            <a:r>
              <a:rPr kumimoji="1" lang="en-US" altLang="ja-JP" sz="1400" dirty="0">
                <a:latin typeface="Arial" panose="020B0604020202020204" pitchFamily="34" charset="0"/>
                <a:cs typeface="Arial" panose="020B0604020202020204" pitchFamily="34" charset="0"/>
              </a:rPr>
              <a:t>Other FGF/FGFR alteration </a:t>
            </a:r>
          </a:p>
        </p:txBody>
      </p:sp>
      <p:sp>
        <p:nvSpPr>
          <p:cNvPr id="11" name="正方形/長方形 4"/>
          <p:cNvSpPr/>
          <p:nvPr/>
        </p:nvSpPr>
        <p:spPr>
          <a:xfrm>
            <a:off x="1777878" y="4980600"/>
            <a:ext cx="415522" cy="249239"/>
          </a:xfrm>
          <a:prstGeom prst="rect">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Arial" panose="020B0604020202020204" pitchFamily="34" charset="0"/>
              <a:cs typeface="Arial" panose="020B0604020202020204" pitchFamily="34" charset="0"/>
            </a:endParaRPr>
          </a:p>
        </p:txBody>
      </p:sp>
      <p:sp>
        <p:nvSpPr>
          <p:cNvPr id="12" name="TextBox 11"/>
          <p:cNvSpPr txBox="1"/>
          <p:nvPr/>
        </p:nvSpPr>
        <p:spPr>
          <a:xfrm>
            <a:off x="365125" y="2431895"/>
            <a:ext cx="5709179" cy="332397"/>
          </a:xfrm>
          <a:prstGeom prst="rect">
            <a:avLst/>
          </a:prstGeom>
          <a:noFill/>
        </p:spPr>
        <p:txBody>
          <a:bodyPr wrap="none" lIns="0" tIns="0" rIns="0" bIns="0" rtlCol="0" anchor="b" anchorCtr="0">
            <a:noAutofit/>
          </a:bodyPr>
          <a:lstStyle/>
          <a:p>
            <a:endParaRPr lang="en-US" sz="1200" dirty="0">
              <a:cs typeface="Arial" panose="020B0604020202020204" pitchFamily="34" charset="0"/>
            </a:endParaRPr>
          </a:p>
        </p:txBody>
      </p:sp>
      <p:sp>
        <p:nvSpPr>
          <p:cNvPr id="13" name="TextBox 12">
            <a:extLst>
              <a:ext uri="{FF2B5EF4-FFF2-40B4-BE49-F238E27FC236}">
                <a16:creationId xmlns="" xmlns:a16="http://schemas.microsoft.com/office/drawing/2014/main" id="{10C81FA9-03B7-4466-9149-85FB05D540F4}"/>
              </a:ext>
            </a:extLst>
          </p:cNvPr>
          <p:cNvSpPr txBox="1"/>
          <p:nvPr/>
        </p:nvSpPr>
        <p:spPr>
          <a:xfrm>
            <a:off x="2157846" y="5646471"/>
            <a:ext cx="483303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Prior treatment with FGFR inhibitor</a:t>
            </a:r>
            <a:endParaRPr lang="en-US" sz="1400" dirty="0"/>
          </a:p>
        </p:txBody>
      </p:sp>
      <p:sp>
        <p:nvSpPr>
          <p:cNvPr id="14" name="正方形/長方形 4">
            <a:extLst>
              <a:ext uri="{FF2B5EF4-FFF2-40B4-BE49-F238E27FC236}">
                <a16:creationId xmlns="" xmlns:a16="http://schemas.microsoft.com/office/drawing/2014/main" id="{F067A4D7-D066-4FFC-8251-919604558CB1}"/>
              </a:ext>
            </a:extLst>
          </p:cNvPr>
          <p:cNvSpPr/>
          <p:nvPr/>
        </p:nvSpPr>
        <p:spPr>
          <a:xfrm>
            <a:off x="1777878" y="5310871"/>
            <a:ext cx="415522" cy="249239"/>
          </a:xfrm>
          <a:prstGeom prst="rect">
            <a:avLst/>
          </a:prstGeom>
          <a:solidFill>
            <a:srgbClr val="04388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latin typeface="Arial" panose="020B0604020202020204" pitchFamily="34" charset="0"/>
              <a:cs typeface="Arial" panose="020B0604020202020204" pitchFamily="34" charset="0"/>
            </a:endParaRPr>
          </a:p>
        </p:txBody>
      </p:sp>
      <p:sp>
        <p:nvSpPr>
          <p:cNvPr id="15" name="Rectangle 43"/>
          <p:cNvSpPr>
            <a:spLocks noChangeArrowheads="1"/>
          </p:cNvSpPr>
          <p:nvPr/>
        </p:nvSpPr>
        <p:spPr bwMode="auto">
          <a:xfrm rot="16200000">
            <a:off x="-1533160" y="3637985"/>
            <a:ext cx="4242457" cy="275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i="0" u="none" strike="noStrike" cap="none" normalizeH="0" baseline="0" dirty="0">
                <a:ln>
                  <a:noFill/>
                </a:ln>
                <a:effectLst/>
                <a:latin typeface="+mn-lt"/>
              </a:rPr>
              <a:t>Change from baseline in longest </a:t>
            </a:r>
            <a:r>
              <a:rPr kumimoji="0" lang="en-US" altLang="en-US" sz="1400" i="0" u="none" strike="noStrike" cap="none" normalizeH="0" baseline="0" dirty="0" smtClean="0">
                <a:ln>
                  <a:noFill/>
                </a:ln>
                <a:effectLst/>
                <a:latin typeface="+mn-lt"/>
              </a:rPr>
              <a:t>diameter, %</a:t>
            </a:r>
            <a:endParaRPr kumimoji="0" lang="en-US" altLang="en-US" sz="1400" i="0" u="none" strike="noStrike" cap="none" normalizeH="0" baseline="0" dirty="0">
              <a:ln>
                <a:noFill/>
              </a:ln>
              <a:effectLst/>
              <a:latin typeface="+mn-lt"/>
            </a:endParaRPr>
          </a:p>
        </p:txBody>
      </p:sp>
      <p:sp>
        <p:nvSpPr>
          <p:cNvPr id="16" name="TextBox 15"/>
          <p:cNvSpPr txBox="1"/>
          <p:nvPr/>
        </p:nvSpPr>
        <p:spPr>
          <a:xfrm>
            <a:off x="7277779" y="4200525"/>
            <a:ext cx="508737" cy="246221"/>
          </a:xfrm>
          <a:prstGeom prst="rect">
            <a:avLst/>
          </a:prstGeom>
          <a:noFill/>
        </p:spPr>
        <p:txBody>
          <a:bodyPr wrap="square" rtlCol="0">
            <a:spAutoFit/>
          </a:bodyPr>
          <a:lstStyle/>
          <a:p>
            <a:pPr algn="ctr"/>
            <a:r>
              <a:rPr lang="en-GB" sz="1000" dirty="0" err="1">
                <a:solidFill>
                  <a:schemeClr val="tx2"/>
                </a:solidFill>
              </a:rPr>
              <a:t>uPR</a:t>
            </a:r>
            <a:endParaRPr lang="en-GB" sz="1000" dirty="0">
              <a:solidFill>
                <a:schemeClr val="tx2"/>
              </a:solidFill>
            </a:endParaRPr>
          </a:p>
        </p:txBody>
      </p:sp>
      <p:sp>
        <p:nvSpPr>
          <p:cNvPr id="17" name="TextBox 16"/>
          <p:cNvSpPr txBox="1"/>
          <p:nvPr/>
        </p:nvSpPr>
        <p:spPr>
          <a:xfrm>
            <a:off x="8037920" y="4200525"/>
            <a:ext cx="450132" cy="246221"/>
          </a:xfrm>
          <a:prstGeom prst="rect">
            <a:avLst/>
          </a:prstGeom>
          <a:noFill/>
        </p:spPr>
        <p:txBody>
          <a:bodyPr wrap="square" rtlCol="0">
            <a:spAutoFit/>
          </a:bodyPr>
          <a:lstStyle/>
          <a:p>
            <a:pPr algn="ctr"/>
            <a:r>
              <a:rPr lang="en-GB" sz="1000" dirty="0" err="1">
                <a:solidFill>
                  <a:schemeClr val="tx2"/>
                </a:solidFill>
              </a:rPr>
              <a:t>cPR</a:t>
            </a:r>
            <a:endParaRPr lang="en-GB" sz="1000" dirty="0">
              <a:solidFill>
                <a:schemeClr val="tx2"/>
              </a:solidFill>
            </a:endParaRPr>
          </a:p>
        </p:txBody>
      </p:sp>
      <p:sp>
        <p:nvSpPr>
          <p:cNvPr id="18" name="TextBox 17"/>
          <p:cNvSpPr txBox="1"/>
          <p:nvPr/>
        </p:nvSpPr>
        <p:spPr>
          <a:xfrm>
            <a:off x="6942669" y="4200525"/>
            <a:ext cx="508737" cy="246221"/>
          </a:xfrm>
          <a:prstGeom prst="rect">
            <a:avLst/>
          </a:prstGeom>
          <a:noFill/>
        </p:spPr>
        <p:txBody>
          <a:bodyPr wrap="square" rtlCol="0">
            <a:spAutoFit/>
          </a:bodyPr>
          <a:lstStyle/>
          <a:p>
            <a:pPr algn="ctr"/>
            <a:r>
              <a:rPr lang="en-GB" sz="1000" dirty="0" err="1">
                <a:solidFill>
                  <a:schemeClr val="tx2"/>
                </a:solidFill>
              </a:rPr>
              <a:t>uPR</a:t>
            </a:r>
            <a:endParaRPr lang="en-GB" sz="1000" dirty="0">
              <a:solidFill>
                <a:schemeClr val="tx2"/>
              </a:solidFill>
            </a:endParaRPr>
          </a:p>
        </p:txBody>
      </p:sp>
      <p:sp>
        <p:nvSpPr>
          <p:cNvPr id="19" name="TextBox 18"/>
          <p:cNvSpPr txBox="1"/>
          <p:nvPr/>
        </p:nvSpPr>
        <p:spPr>
          <a:xfrm>
            <a:off x="7674210" y="4200525"/>
            <a:ext cx="450132" cy="246221"/>
          </a:xfrm>
          <a:prstGeom prst="rect">
            <a:avLst/>
          </a:prstGeom>
          <a:noFill/>
        </p:spPr>
        <p:txBody>
          <a:bodyPr wrap="square" rtlCol="0">
            <a:spAutoFit/>
          </a:bodyPr>
          <a:lstStyle/>
          <a:p>
            <a:pPr algn="ctr"/>
            <a:r>
              <a:rPr lang="en-GB" sz="1000" dirty="0" err="1">
                <a:solidFill>
                  <a:schemeClr val="tx2"/>
                </a:solidFill>
              </a:rPr>
              <a:t>cPR</a:t>
            </a:r>
            <a:endParaRPr lang="en-GB" sz="1000" dirty="0">
              <a:solidFill>
                <a:schemeClr val="tx2"/>
              </a:solidFill>
            </a:endParaRPr>
          </a:p>
        </p:txBody>
      </p:sp>
      <p:sp>
        <p:nvSpPr>
          <p:cNvPr id="20" name="テキスト ボックス 37"/>
          <p:cNvSpPr txBox="1"/>
          <p:nvPr/>
        </p:nvSpPr>
        <p:spPr>
          <a:xfrm rot="18600000">
            <a:off x="2257810" y="4292512"/>
            <a:ext cx="1195967" cy="352410"/>
          </a:xfrm>
          <a:prstGeom prst="rect">
            <a:avLst/>
          </a:prstGeom>
          <a:noFill/>
        </p:spPr>
        <p:txBody>
          <a:bodyPr wrap="square" lIns="36000" tIns="0" rIns="36000" bIns="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effectLst/>
                <a:uLnTx/>
                <a:uFillTx/>
                <a:ea typeface="ＭＳ Ｐゴシック"/>
              </a:rPr>
              <a:t>8 </a:t>
            </a:r>
            <a:r>
              <a:rPr kumimoji="1" lang="en-US" altLang="ja-JP" sz="1100" b="0" i="0" u="none" strike="noStrike" kern="0" cap="none" spc="0" normalizeH="0" baseline="0" noProof="0" dirty="0" smtClean="0">
                <a:ln>
                  <a:noFill/>
                </a:ln>
                <a:effectLst/>
                <a:uLnTx/>
                <a:uFillTx/>
                <a:ea typeface="ＭＳ Ｐゴシック"/>
              </a:rPr>
              <a:t>mg </a:t>
            </a:r>
            <a:r>
              <a:rPr kumimoji="1" lang="en-US" altLang="ja-JP" sz="1100" b="0" i="0" u="none" strike="noStrike" kern="0" cap="none" spc="0" normalizeH="0" baseline="0" noProof="0" dirty="0" err="1" smtClean="0">
                <a:ln>
                  <a:noFill/>
                </a:ln>
                <a:effectLst/>
                <a:uLnTx/>
                <a:uFillTx/>
                <a:ea typeface="ＭＳ Ｐゴシック"/>
              </a:rPr>
              <a:t>qd</a:t>
            </a:r>
            <a:endParaRPr kumimoji="1" lang="en-US" altLang="ja-JP" sz="1100" b="0" i="0" u="none" strike="noStrike" kern="0" cap="none" spc="0" normalizeH="0" baseline="0" noProof="0" dirty="0" smtClean="0">
              <a:ln>
                <a:noFill/>
              </a:ln>
              <a:effectLst/>
              <a:uLnTx/>
              <a:uFillTx/>
              <a:ea typeface="ＭＳ Ｐゴシック"/>
            </a:endParaRPr>
          </a:p>
        </p:txBody>
      </p:sp>
      <p:sp>
        <p:nvSpPr>
          <p:cNvPr id="21" name="テキスト ボックス 38"/>
          <p:cNvSpPr txBox="1"/>
          <p:nvPr/>
        </p:nvSpPr>
        <p:spPr>
          <a:xfrm rot="18600000">
            <a:off x="1821552" y="4322270"/>
            <a:ext cx="1273660" cy="352410"/>
          </a:xfrm>
          <a:prstGeom prst="rect">
            <a:avLst/>
          </a:prstGeom>
          <a:noFill/>
        </p:spPr>
        <p:txBody>
          <a:bodyPr wrap="square" lIns="36000" tIns="0" rIns="36000" bIns="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smtClean="0">
                <a:ln>
                  <a:noFill/>
                </a:ln>
                <a:effectLst/>
                <a:uLnTx/>
                <a:uFillTx/>
                <a:ea typeface="ＭＳ Ｐゴシック"/>
              </a:rPr>
              <a:t> 16 mg </a:t>
            </a:r>
            <a:r>
              <a:rPr kumimoji="1" lang="en-US" altLang="ja-JP" sz="1100" b="0" i="0" u="none" strike="noStrike" kern="0" cap="none" spc="0" normalizeH="0" baseline="0" noProof="0" dirty="0" err="1" smtClean="0">
                <a:ln>
                  <a:noFill/>
                </a:ln>
                <a:effectLst/>
                <a:uLnTx/>
                <a:uFillTx/>
                <a:ea typeface="ＭＳ Ｐゴシック"/>
              </a:rPr>
              <a:t>qd</a:t>
            </a:r>
            <a:endParaRPr kumimoji="1" lang="en-US" altLang="ja-JP" sz="1100" b="0" i="0" u="none" strike="noStrike" kern="0" cap="none" spc="0" normalizeH="0" baseline="0" noProof="0" dirty="0" smtClean="0">
              <a:ln>
                <a:noFill/>
              </a:ln>
              <a:effectLst/>
              <a:uLnTx/>
              <a:uFillTx/>
              <a:ea typeface="ＭＳ Ｐゴシック"/>
            </a:endParaRPr>
          </a:p>
        </p:txBody>
      </p:sp>
      <p:sp>
        <p:nvSpPr>
          <p:cNvPr id="22" name="テキスト ボックス 39"/>
          <p:cNvSpPr txBox="1"/>
          <p:nvPr/>
        </p:nvSpPr>
        <p:spPr>
          <a:xfrm rot="18600000">
            <a:off x="1438173" y="4337896"/>
            <a:ext cx="1314456" cy="352410"/>
          </a:xfrm>
          <a:prstGeom prst="rect">
            <a:avLst/>
          </a:prstGeom>
          <a:noFill/>
        </p:spPr>
        <p:txBody>
          <a:bodyPr wrap="square" lIns="36000" tIns="0" rIns="36000" bIns="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effectLst/>
                <a:uLnTx/>
                <a:uFillTx/>
                <a:ea typeface="ＭＳ Ｐゴシック"/>
              </a:rPr>
              <a:t> 24 </a:t>
            </a:r>
            <a:r>
              <a:rPr kumimoji="1" lang="en-US" altLang="ja-JP" sz="1100" b="0" i="0" u="none" strike="noStrike" kern="0" cap="none" spc="0" normalizeH="0" baseline="0" noProof="0" dirty="0" smtClean="0">
                <a:ln>
                  <a:noFill/>
                </a:ln>
                <a:effectLst/>
                <a:uLnTx/>
                <a:uFillTx/>
                <a:ea typeface="ＭＳ Ｐゴシック"/>
              </a:rPr>
              <a:t>mg </a:t>
            </a:r>
            <a:r>
              <a:rPr kumimoji="1" lang="en-US" altLang="ja-JP" sz="1100" b="0" i="0" u="none" strike="noStrike" kern="0" cap="none" spc="0" normalizeH="0" baseline="0" noProof="0" dirty="0" err="1" smtClean="0">
                <a:ln>
                  <a:noFill/>
                </a:ln>
                <a:effectLst/>
                <a:uLnTx/>
                <a:uFillTx/>
                <a:ea typeface="ＭＳ Ｐゴシック"/>
              </a:rPr>
              <a:t>qd</a:t>
            </a:r>
            <a:endParaRPr kumimoji="1" lang="en-US" altLang="ja-JP" sz="1100" b="0" i="0" u="none" strike="noStrike" kern="0" cap="none" spc="0" normalizeH="0" baseline="0" noProof="0" dirty="0" smtClean="0">
              <a:ln>
                <a:noFill/>
              </a:ln>
              <a:effectLst/>
              <a:uLnTx/>
              <a:uFillTx/>
              <a:ea typeface="ＭＳ Ｐゴシック"/>
            </a:endParaRPr>
          </a:p>
        </p:txBody>
      </p:sp>
      <p:sp>
        <p:nvSpPr>
          <p:cNvPr id="23" name="テキスト ボックス 37"/>
          <p:cNvSpPr txBox="1"/>
          <p:nvPr/>
        </p:nvSpPr>
        <p:spPr>
          <a:xfrm rot="18600000">
            <a:off x="2225091" y="4467512"/>
            <a:ext cx="1652859" cy="352410"/>
          </a:xfrm>
          <a:prstGeom prst="rect">
            <a:avLst/>
          </a:prstGeom>
          <a:noFill/>
        </p:spPr>
        <p:txBody>
          <a:bodyPr wrap="square" lIns="36000" tIns="0" rIns="36000" bIns="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effectLst/>
                <a:uLnTx/>
                <a:uFillTx/>
                <a:ea typeface="ＭＳ Ｐゴシック"/>
              </a:rPr>
              <a:t> 160 </a:t>
            </a:r>
            <a:r>
              <a:rPr kumimoji="1" lang="en-US" altLang="ja-JP" sz="1100" b="0" i="0" u="none" strike="noStrike" kern="0" cap="none" spc="0" normalizeH="0" baseline="0" noProof="0" dirty="0" smtClean="0">
                <a:ln>
                  <a:noFill/>
                </a:ln>
                <a:effectLst/>
                <a:uLnTx/>
                <a:uFillTx/>
                <a:ea typeface="ＭＳ Ｐゴシック"/>
              </a:rPr>
              <a:t>mg </a:t>
            </a:r>
            <a:r>
              <a:rPr kumimoji="1" lang="en-US" altLang="ja-JP" sz="1100" b="0" i="0" u="none" strike="noStrike" kern="0" cap="none" spc="0" normalizeH="0" baseline="0" noProof="0" dirty="0" err="1" smtClean="0">
                <a:ln>
                  <a:noFill/>
                </a:ln>
                <a:effectLst/>
                <a:uLnTx/>
                <a:uFillTx/>
                <a:ea typeface="ＭＳ Ｐゴシック"/>
              </a:rPr>
              <a:t>qod</a:t>
            </a:r>
            <a:endParaRPr kumimoji="1" lang="en-US" altLang="ja-JP" sz="1100" b="0" i="0" u="none" strike="noStrike" kern="0" cap="none" spc="0" normalizeH="0" baseline="0" noProof="0" dirty="0" smtClean="0">
              <a:ln>
                <a:noFill/>
              </a:ln>
              <a:effectLst/>
              <a:uLnTx/>
              <a:uFillTx/>
              <a:ea typeface="ＭＳ Ｐゴシック"/>
            </a:endParaRPr>
          </a:p>
        </p:txBody>
      </p:sp>
      <p:sp>
        <p:nvSpPr>
          <p:cNvPr id="24" name="テキスト ボックス 37"/>
          <p:cNvSpPr txBox="1"/>
          <p:nvPr/>
        </p:nvSpPr>
        <p:spPr>
          <a:xfrm rot="18600000">
            <a:off x="2710444" y="4417384"/>
            <a:ext cx="1521985" cy="352410"/>
          </a:xfrm>
          <a:prstGeom prst="rect">
            <a:avLst/>
          </a:prstGeom>
          <a:noFill/>
        </p:spPr>
        <p:txBody>
          <a:bodyPr wrap="square" lIns="36000" tIns="0" rIns="36000" bIns="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effectLst/>
                <a:uLnTx/>
                <a:uFillTx/>
                <a:ea typeface="ＭＳ Ｐゴシック"/>
              </a:rPr>
              <a:t> 160 </a:t>
            </a:r>
            <a:r>
              <a:rPr kumimoji="1" lang="en-US" altLang="ja-JP" sz="1100" b="0" i="0" u="none" strike="noStrike" kern="0" cap="none" spc="0" normalizeH="0" baseline="0" noProof="0" dirty="0" smtClean="0">
                <a:ln>
                  <a:noFill/>
                </a:ln>
                <a:effectLst/>
                <a:uLnTx/>
                <a:uFillTx/>
                <a:ea typeface="ＭＳ Ｐゴシック"/>
              </a:rPr>
              <a:t>mg </a:t>
            </a:r>
            <a:r>
              <a:rPr kumimoji="1" lang="en-US" altLang="ja-JP" sz="1100" b="0" i="0" u="none" strike="noStrike" kern="0" cap="none" spc="0" normalizeH="0" baseline="0" noProof="0" dirty="0" err="1" smtClean="0">
                <a:ln>
                  <a:noFill/>
                </a:ln>
                <a:effectLst/>
                <a:uLnTx/>
                <a:uFillTx/>
                <a:ea typeface="ＭＳ Ｐゴシック"/>
              </a:rPr>
              <a:t>qod</a:t>
            </a:r>
            <a:endParaRPr kumimoji="1" lang="en-US" altLang="ja-JP" sz="1100" b="0" i="0" u="none" strike="noStrike" kern="0" cap="none" spc="0" normalizeH="0" baseline="0" noProof="0" dirty="0" smtClean="0">
              <a:ln>
                <a:noFill/>
              </a:ln>
              <a:effectLst/>
              <a:uLnTx/>
              <a:uFillTx/>
              <a:ea typeface="ＭＳ Ｐゴシック"/>
            </a:endParaRPr>
          </a:p>
        </p:txBody>
      </p:sp>
      <p:sp>
        <p:nvSpPr>
          <p:cNvPr id="25" name="テキスト ボックス 41"/>
          <p:cNvSpPr txBox="1"/>
          <p:nvPr/>
        </p:nvSpPr>
        <p:spPr>
          <a:xfrm rot="18548345">
            <a:off x="807716" y="4332108"/>
            <a:ext cx="1288572" cy="352410"/>
          </a:xfrm>
          <a:prstGeom prst="rect">
            <a:avLst/>
          </a:prstGeom>
          <a:noFill/>
        </p:spPr>
        <p:txBody>
          <a:bodyPr wrap="square" lIns="36000" tIns="0" rIns="36000" bIns="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effectLst/>
                <a:uLnTx/>
                <a:uFillTx/>
                <a:ea typeface="ＭＳ Ｐゴシック"/>
              </a:rPr>
              <a:t> 56 </a:t>
            </a:r>
            <a:r>
              <a:rPr kumimoji="1" lang="en-US" altLang="ja-JP" sz="1100" b="0" i="0" u="none" strike="noStrike" kern="0" cap="none" spc="0" normalizeH="0" baseline="0" noProof="0" dirty="0" smtClean="0">
                <a:ln>
                  <a:noFill/>
                </a:ln>
                <a:effectLst/>
                <a:uLnTx/>
                <a:uFillTx/>
                <a:ea typeface="ＭＳ Ｐゴシック"/>
              </a:rPr>
              <a:t>mg </a:t>
            </a:r>
            <a:r>
              <a:rPr kumimoji="1" lang="en-US" altLang="ja-JP" sz="1100" b="0" i="0" u="none" strike="noStrike" kern="0" cap="none" spc="0" normalizeH="0" baseline="0" noProof="0" dirty="0" err="1" smtClean="0">
                <a:ln>
                  <a:noFill/>
                </a:ln>
                <a:effectLst/>
                <a:uLnTx/>
                <a:uFillTx/>
                <a:ea typeface="ＭＳ Ｐゴシック"/>
              </a:rPr>
              <a:t>qod</a:t>
            </a:r>
            <a:endParaRPr kumimoji="1" lang="en-US" altLang="ja-JP" sz="1100" b="0" i="0" u="none" strike="noStrike" kern="0" cap="none" spc="0" normalizeH="0" baseline="0" noProof="0" dirty="0" smtClean="0">
              <a:ln>
                <a:noFill/>
              </a:ln>
              <a:effectLst/>
              <a:uLnTx/>
              <a:uFillTx/>
              <a:ea typeface="ＭＳ Ｐゴシック"/>
            </a:endParaRPr>
          </a:p>
        </p:txBody>
      </p:sp>
      <p:sp>
        <p:nvSpPr>
          <p:cNvPr id="26" name="テキスト ボックス 40"/>
          <p:cNvSpPr txBox="1"/>
          <p:nvPr/>
        </p:nvSpPr>
        <p:spPr>
          <a:xfrm rot="18600000">
            <a:off x="1081198" y="4338000"/>
            <a:ext cx="1314456" cy="351827"/>
          </a:xfrm>
          <a:prstGeom prst="rect">
            <a:avLst/>
          </a:prstGeom>
          <a:noFill/>
        </p:spPr>
        <p:txBody>
          <a:bodyPr wrap="square" lIns="36000" tIns="0" rIns="36000" bIns="0" rtlCol="0" anchor="ctr">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effectLst/>
                <a:uLnTx/>
                <a:uFillTx/>
                <a:ea typeface="ＭＳ Ｐゴシック"/>
              </a:rPr>
              <a:t> 24 </a:t>
            </a:r>
            <a:r>
              <a:rPr kumimoji="1" lang="en-US" altLang="ja-JP" sz="1100" b="0" i="0" u="none" strike="noStrike" kern="0" cap="none" spc="0" normalizeH="0" baseline="0" noProof="0" dirty="0" smtClean="0">
                <a:ln>
                  <a:noFill/>
                </a:ln>
                <a:effectLst/>
                <a:uLnTx/>
                <a:uFillTx/>
                <a:ea typeface="ＭＳ Ｐゴシック"/>
              </a:rPr>
              <a:t>mg </a:t>
            </a:r>
            <a:r>
              <a:rPr kumimoji="1" lang="en-US" altLang="ja-JP" sz="1100" b="0" i="0" u="none" strike="noStrike" kern="0" cap="none" spc="0" normalizeH="0" baseline="0" noProof="0" dirty="0" err="1" smtClean="0">
                <a:ln>
                  <a:noFill/>
                </a:ln>
                <a:effectLst/>
                <a:uLnTx/>
                <a:uFillTx/>
                <a:ea typeface="ＭＳ Ｐゴシック"/>
              </a:rPr>
              <a:t>qd</a:t>
            </a:r>
            <a:endParaRPr kumimoji="1" lang="en-US" altLang="ja-JP" sz="1100" b="0" i="0" u="none" strike="noStrike" kern="0" cap="none" spc="0" normalizeH="0" baseline="0" noProof="0" dirty="0" smtClean="0">
              <a:ln>
                <a:noFill/>
              </a:ln>
              <a:effectLst/>
              <a:uLnTx/>
              <a:uFillTx/>
              <a:ea typeface="ＭＳ Ｐゴシック"/>
            </a:endParaRPr>
          </a:p>
        </p:txBody>
      </p:sp>
      <p:sp>
        <p:nvSpPr>
          <p:cNvPr id="27" name="テキスト ボックス 37"/>
          <p:cNvSpPr txBox="1"/>
          <p:nvPr/>
        </p:nvSpPr>
        <p:spPr>
          <a:xfrm rot="18600000">
            <a:off x="4128882" y="3046446"/>
            <a:ext cx="1389809"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effectLst/>
                <a:uLnTx/>
                <a:uFillTx/>
                <a:ea typeface="ＭＳ Ｐゴシック"/>
              </a:rPr>
              <a:t>160 </a:t>
            </a:r>
            <a:r>
              <a:rPr kumimoji="1" lang="en-US" altLang="ja-JP" sz="1100" b="0" i="0" u="none" strike="noStrike" kern="0" cap="none" spc="0" normalizeH="0" baseline="0" noProof="0" dirty="0" smtClean="0">
                <a:ln>
                  <a:noFill/>
                </a:ln>
                <a:effectLst/>
                <a:uLnTx/>
                <a:uFillTx/>
                <a:ea typeface="ＭＳ Ｐゴシック"/>
              </a:rPr>
              <a:t>mg </a:t>
            </a:r>
            <a:r>
              <a:rPr kumimoji="1" lang="en-US" altLang="ja-JP" sz="1100" b="0" i="0" u="none" strike="noStrike" kern="0" cap="none" spc="0" normalizeH="0" baseline="0" noProof="0" dirty="0" err="1" smtClean="0">
                <a:ln>
                  <a:noFill/>
                </a:ln>
                <a:effectLst/>
                <a:uLnTx/>
                <a:uFillTx/>
                <a:ea typeface="ＭＳ Ｐゴシック"/>
              </a:rPr>
              <a:t>qod</a:t>
            </a:r>
            <a:endParaRPr kumimoji="1" lang="en-US" altLang="ja-JP" sz="1100" b="0" i="0" u="none" strike="noStrike" kern="0" cap="none" spc="0" normalizeH="0" baseline="0" noProof="0" dirty="0" smtClean="0">
              <a:ln>
                <a:noFill/>
              </a:ln>
              <a:effectLst/>
              <a:uLnTx/>
              <a:uFillTx/>
              <a:ea typeface="ＭＳ Ｐゴシック"/>
            </a:endParaRPr>
          </a:p>
        </p:txBody>
      </p:sp>
      <p:sp>
        <p:nvSpPr>
          <p:cNvPr id="28" name="テキスト ボックス 37"/>
          <p:cNvSpPr txBox="1"/>
          <p:nvPr/>
        </p:nvSpPr>
        <p:spPr>
          <a:xfrm rot="18600000">
            <a:off x="4502037" y="3056508"/>
            <a:ext cx="1363539"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effectLst/>
                <a:uLnTx/>
                <a:uFillTx/>
                <a:ea typeface="ＭＳ Ｐゴシック"/>
              </a:rPr>
              <a:t>24 </a:t>
            </a:r>
            <a:r>
              <a:rPr kumimoji="1" lang="en-US" altLang="ja-JP" sz="1100" b="0" i="0" u="none" strike="noStrike" kern="0" cap="none" spc="0" normalizeH="0" baseline="0" noProof="0" dirty="0" smtClean="0">
                <a:ln>
                  <a:noFill/>
                </a:ln>
                <a:effectLst/>
                <a:uLnTx/>
                <a:uFillTx/>
                <a:ea typeface="ＭＳ Ｐゴシック"/>
              </a:rPr>
              <a:t>mg </a:t>
            </a:r>
            <a:r>
              <a:rPr kumimoji="1" lang="en-US" altLang="ja-JP" sz="1100" b="0" i="0" u="none" strike="noStrike" kern="0" cap="none" spc="0" normalizeH="0" baseline="0" noProof="0" dirty="0" err="1" smtClean="0">
                <a:ln>
                  <a:noFill/>
                </a:ln>
                <a:effectLst/>
                <a:uLnTx/>
                <a:uFillTx/>
                <a:ea typeface="ＭＳ Ｐゴシック"/>
              </a:rPr>
              <a:t>qd</a:t>
            </a:r>
            <a:endParaRPr kumimoji="1" lang="en-US" altLang="ja-JP" sz="1100" b="0" i="0" u="none" strike="noStrike" kern="0" cap="none" spc="0" normalizeH="0" baseline="0" noProof="0" dirty="0" smtClean="0">
              <a:ln>
                <a:noFill/>
              </a:ln>
              <a:effectLst/>
              <a:uLnTx/>
              <a:uFillTx/>
              <a:ea typeface="ＭＳ Ｐゴシック"/>
            </a:endParaRPr>
          </a:p>
        </p:txBody>
      </p:sp>
      <p:sp>
        <p:nvSpPr>
          <p:cNvPr id="29" name="テキスト ボックス 37"/>
          <p:cNvSpPr txBox="1"/>
          <p:nvPr/>
        </p:nvSpPr>
        <p:spPr>
          <a:xfrm rot="18600000">
            <a:off x="4862544" y="3067904"/>
            <a:ext cx="1333788"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effectLst/>
                <a:uLnTx/>
                <a:uFillTx/>
                <a:ea typeface="ＭＳ Ｐゴシック"/>
              </a:rPr>
              <a:t>8 </a:t>
            </a:r>
            <a:r>
              <a:rPr kumimoji="1" lang="en-US" altLang="ja-JP" sz="1100" b="0" i="0" u="none" strike="noStrike" kern="0" cap="none" spc="0" normalizeH="0" baseline="0" noProof="0" dirty="0" smtClean="0">
                <a:ln>
                  <a:noFill/>
                </a:ln>
                <a:effectLst/>
                <a:uLnTx/>
                <a:uFillTx/>
                <a:ea typeface="ＭＳ Ｐゴシック"/>
              </a:rPr>
              <a:t>mg </a:t>
            </a:r>
            <a:r>
              <a:rPr kumimoji="1" lang="en-US" altLang="ja-JP" sz="1100" b="0" i="0" u="none" strike="noStrike" kern="0" cap="none" spc="0" normalizeH="0" baseline="0" noProof="0" dirty="0" err="1" smtClean="0">
                <a:ln>
                  <a:noFill/>
                </a:ln>
                <a:effectLst/>
                <a:uLnTx/>
                <a:uFillTx/>
                <a:ea typeface="ＭＳ Ｐゴシック"/>
              </a:rPr>
              <a:t>qd</a:t>
            </a:r>
            <a:endParaRPr kumimoji="1" lang="en-US" altLang="ja-JP" sz="1100" b="0" i="0" u="none" strike="noStrike" kern="0" cap="none" spc="0" normalizeH="0" baseline="0" noProof="0" dirty="0" smtClean="0">
              <a:ln>
                <a:noFill/>
              </a:ln>
              <a:effectLst/>
              <a:uLnTx/>
              <a:uFillTx/>
              <a:ea typeface="ＭＳ Ｐゴシック"/>
            </a:endParaRPr>
          </a:p>
        </p:txBody>
      </p:sp>
      <p:sp>
        <p:nvSpPr>
          <p:cNvPr id="30" name="テキスト ボックス 37"/>
          <p:cNvSpPr txBox="1"/>
          <p:nvPr/>
        </p:nvSpPr>
        <p:spPr>
          <a:xfrm rot="18600000">
            <a:off x="5232016" y="3100770"/>
            <a:ext cx="1247980"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effectLst/>
                <a:uLnTx/>
                <a:uFillTx/>
                <a:ea typeface="ＭＳ Ｐゴシック"/>
              </a:rPr>
              <a:t>16 </a:t>
            </a:r>
            <a:r>
              <a:rPr kumimoji="1" lang="en-US" altLang="ja-JP" sz="1100" b="0" i="0" u="none" strike="noStrike" kern="0" cap="none" spc="0" normalizeH="0" baseline="0" noProof="0" dirty="0" smtClean="0">
                <a:ln>
                  <a:noFill/>
                </a:ln>
                <a:effectLst/>
                <a:uLnTx/>
                <a:uFillTx/>
                <a:ea typeface="ＭＳ Ｐゴシック"/>
              </a:rPr>
              <a:t>mg </a:t>
            </a:r>
            <a:r>
              <a:rPr kumimoji="1" lang="en-US" altLang="ja-JP" sz="1100" b="0" i="0" u="none" strike="noStrike" kern="0" cap="none" spc="0" normalizeH="0" baseline="0" noProof="0" dirty="0" err="1" smtClean="0">
                <a:ln>
                  <a:noFill/>
                </a:ln>
                <a:effectLst/>
                <a:uLnTx/>
                <a:uFillTx/>
                <a:ea typeface="ＭＳ Ｐゴシック"/>
              </a:rPr>
              <a:t>qd</a:t>
            </a:r>
            <a:endParaRPr kumimoji="1" lang="en-US" altLang="ja-JP" sz="1100" b="0" i="0" u="none" strike="noStrike" kern="0" cap="none" spc="0" normalizeH="0" baseline="0" noProof="0" dirty="0" smtClean="0">
              <a:ln>
                <a:noFill/>
              </a:ln>
              <a:effectLst/>
              <a:uLnTx/>
              <a:uFillTx/>
              <a:ea typeface="ＭＳ Ｐゴシック"/>
            </a:endParaRPr>
          </a:p>
        </p:txBody>
      </p:sp>
      <p:sp>
        <p:nvSpPr>
          <p:cNvPr id="31" name="テキスト ボックス 37"/>
          <p:cNvSpPr txBox="1"/>
          <p:nvPr/>
        </p:nvSpPr>
        <p:spPr>
          <a:xfrm rot="18600000">
            <a:off x="5580642" y="3076961"/>
            <a:ext cx="1310141"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effectLst/>
                <a:uLnTx/>
                <a:uFillTx/>
                <a:ea typeface="ＭＳ Ｐゴシック"/>
              </a:rPr>
              <a:t>16 </a:t>
            </a:r>
            <a:r>
              <a:rPr kumimoji="1" lang="en-US" altLang="ja-JP" sz="1100" b="0" i="0" u="none" strike="noStrike" kern="0" cap="none" spc="0" normalizeH="0" baseline="0" noProof="0" dirty="0" smtClean="0">
                <a:ln>
                  <a:noFill/>
                </a:ln>
                <a:effectLst/>
                <a:uLnTx/>
                <a:uFillTx/>
                <a:ea typeface="ＭＳ Ｐゴシック"/>
              </a:rPr>
              <a:t>mg </a:t>
            </a:r>
            <a:r>
              <a:rPr kumimoji="1" lang="en-US" altLang="ja-JP" sz="1100" b="0" i="0" u="none" strike="noStrike" kern="0" cap="none" spc="0" normalizeH="0" baseline="0" noProof="0" dirty="0" err="1" smtClean="0">
                <a:ln>
                  <a:noFill/>
                </a:ln>
                <a:effectLst/>
                <a:uLnTx/>
                <a:uFillTx/>
                <a:ea typeface="ＭＳ Ｐゴシック"/>
              </a:rPr>
              <a:t>qd</a:t>
            </a:r>
            <a:endParaRPr kumimoji="1" lang="en-US" altLang="ja-JP" sz="1100" b="0" i="0" u="none" strike="noStrike" kern="0" cap="none" spc="0" normalizeH="0" baseline="0" noProof="0" dirty="0" smtClean="0">
              <a:ln>
                <a:noFill/>
              </a:ln>
              <a:effectLst/>
              <a:uLnTx/>
              <a:uFillTx/>
              <a:ea typeface="ＭＳ Ｐゴシック"/>
            </a:endParaRPr>
          </a:p>
        </p:txBody>
      </p:sp>
      <p:sp>
        <p:nvSpPr>
          <p:cNvPr id="32" name="テキスト ボックス 37"/>
          <p:cNvSpPr txBox="1"/>
          <p:nvPr/>
        </p:nvSpPr>
        <p:spPr>
          <a:xfrm rot="18600000">
            <a:off x="5934553" y="3067904"/>
            <a:ext cx="1333788"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effectLst/>
                <a:uLnTx/>
                <a:uFillTx/>
                <a:ea typeface="ＭＳ Ｐゴシック"/>
              </a:rPr>
              <a:t>24 </a:t>
            </a:r>
            <a:r>
              <a:rPr kumimoji="1" lang="en-US" altLang="ja-JP" sz="1100" b="0" i="0" u="none" strike="noStrike" kern="0" cap="none" spc="0" normalizeH="0" baseline="0" noProof="0" dirty="0" smtClean="0">
                <a:ln>
                  <a:noFill/>
                </a:ln>
                <a:effectLst/>
                <a:uLnTx/>
                <a:uFillTx/>
                <a:ea typeface="ＭＳ Ｐゴシック"/>
              </a:rPr>
              <a:t>mg </a:t>
            </a:r>
            <a:r>
              <a:rPr kumimoji="1" lang="en-US" altLang="ja-JP" sz="1100" b="0" i="0" u="none" strike="noStrike" kern="0" cap="none" spc="0" normalizeH="0" baseline="0" noProof="0" dirty="0" err="1" smtClean="0">
                <a:ln>
                  <a:noFill/>
                </a:ln>
                <a:effectLst/>
                <a:uLnTx/>
                <a:uFillTx/>
                <a:ea typeface="ＭＳ Ｐゴシック"/>
              </a:rPr>
              <a:t>qd</a:t>
            </a:r>
            <a:endParaRPr kumimoji="1" lang="en-US" altLang="ja-JP" sz="1100" b="0" i="0" u="none" strike="noStrike" kern="0" cap="none" spc="0" normalizeH="0" baseline="0" noProof="0" dirty="0" smtClean="0">
              <a:ln>
                <a:noFill/>
              </a:ln>
              <a:effectLst/>
              <a:uLnTx/>
              <a:uFillTx/>
              <a:ea typeface="ＭＳ Ｐゴシック"/>
            </a:endParaRPr>
          </a:p>
        </p:txBody>
      </p:sp>
      <p:sp>
        <p:nvSpPr>
          <p:cNvPr id="33" name="テキスト ボックス 37"/>
          <p:cNvSpPr txBox="1"/>
          <p:nvPr/>
        </p:nvSpPr>
        <p:spPr>
          <a:xfrm rot="18600000">
            <a:off x="6306527" y="3100658"/>
            <a:ext cx="1248273"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effectLst/>
                <a:uLnTx/>
                <a:uFillTx/>
                <a:ea typeface="ＭＳ Ｐゴシック"/>
              </a:rPr>
              <a:t>16 </a:t>
            </a:r>
            <a:r>
              <a:rPr kumimoji="1" lang="en-US" altLang="ja-JP" sz="1100" b="0" i="0" u="none" strike="noStrike" kern="0" cap="none" spc="0" normalizeH="0" baseline="0" noProof="0" dirty="0" smtClean="0">
                <a:ln>
                  <a:noFill/>
                </a:ln>
                <a:effectLst/>
                <a:uLnTx/>
                <a:uFillTx/>
                <a:ea typeface="ＭＳ Ｐゴシック"/>
              </a:rPr>
              <a:t>mg </a:t>
            </a:r>
            <a:r>
              <a:rPr kumimoji="1" lang="en-US" altLang="ja-JP" sz="1100" b="0" i="0" u="none" strike="noStrike" kern="0" cap="none" spc="0" normalizeH="0" baseline="0" noProof="0" dirty="0" err="1" smtClean="0">
                <a:ln>
                  <a:noFill/>
                </a:ln>
                <a:effectLst/>
                <a:uLnTx/>
                <a:uFillTx/>
                <a:ea typeface="ＭＳ Ｐゴシック"/>
              </a:rPr>
              <a:t>qd</a:t>
            </a:r>
            <a:endParaRPr kumimoji="1" lang="en-US" altLang="ja-JP" sz="1100" b="0" i="0" u="none" strike="noStrike" kern="0" cap="none" spc="0" normalizeH="0" baseline="0" noProof="0" dirty="0" smtClean="0">
              <a:ln>
                <a:noFill/>
              </a:ln>
              <a:effectLst/>
              <a:uLnTx/>
              <a:uFillTx/>
              <a:ea typeface="ＭＳ Ｐゴシック"/>
            </a:endParaRPr>
          </a:p>
        </p:txBody>
      </p:sp>
      <p:sp>
        <p:nvSpPr>
          <p:cNvPr id="34" name="テキスト ボックス 37"/>
          <p:cNvSpPr txBox="1"/>
          <p:nvPr/>
        </p:nvSpPr>
        <p:spPr>
          <a:xfrm rot="18600000">
            <a:off x="6640821" y="3061492"/>
            <a:ext cx="1350527"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effectLst/>
                <a:uLnTx/>
                <a:uFillTx/>
                <a:ea typeface="ＭＳ Ｐゴシック"/>
              </a:rPr>
              <a:t>80 </a:t>
            </a:r>
            <a:r>
              <a:rPr kumimoji="1" lang="en-US" altLang="ja-JP" sz="1100" b="0" i="0" u="none" strike="noStrike" kern="0" cap="none" spc="0" normalizeH="0" baseline="0" noProof="0" dirty="0" smtClean="0">
                <a:ln>
                  <a:noFill/>
                </a:ln>
                <a:effectLst/>
                <a:uLnTx/>
                <a:uFillTx/>
                <a:ea typeface="ＭＳ Ｐゴシック"/>
              </a:rPr>
              <a:t>mg </a:t>
            </a:r>
            <a:r>
              <a:rPr kumimoji="1" lang="en-US" altLang="ja-JP" sz="1100" b="0" i="0" u="none" strike="noStrike" kern="0" cap="none" spc="0" normalizeH="0" baseline="0" noProof="0" dirty="0" err="1" smtClean="0">
                <a:ln>
                  <a:noFill/>
                </a:ln>
                <a:effectLst/>
                <a:uLnTx/>
                <a:uFillTx/>
                <a:ea typeface="ＭＳ Ｐゴシック"/>
              </a:rPr>
              <a:t>qod</a:t>
            </a:r>
            <a:endParaRPr kumimoji="1" lang="en-US" altLang="ja-JP" sz="1100" b="0" i="0" u="none" strike="noStrike" kern="0" cap="none" spc="0" normalizeH="0" baseline="0" noProof="0" dirty="0" smtClean="0">
              <a:ln>
                <a:noFill/>
              </a:ln>
              <a:effectLst/>
              <a:uLnTx/>
              <a:uFillTx/>
              <a:ea typeface="ＭＳ Ｐゴシック"/>
            </a:endParaRPr>
          </a:p>
        </p:txBody>
      </p:sp>
      <p:sp>
        <p:nvSpPr>
          <p:cNvPr id="35" name="テキスト ボックス 37"/>
          <p:cNvSpPr txBox="1"/>
          <p:nvPr/>
        </p:nvSpPr>
        <p:spPr>
          <a:xfrm rot="18600000">
            <a:off x="6969104" y="2985530"/>
            <a:ext cx="1548850"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effectLst/>
                <a:uLnTx/>
                <a:uFillTx/>
                <a:ea typeface="ＭＳ Ｐゴシック"/>
              </a:rPr>
              <a:t>24 </a:t>
            </a:r>
            <a:r>
              <a:rPr kumimoji="1" lang="en-US" altLang="ja-JP" sz="1100" b="0" i="0" u="none" strike="noStrike" kern="0" cap="none" spc="0" normalizeH="0" baseline="0" noProof="0" dirty="0" smtClean="0">
                <a:ln>
                  <a:noFill/>
                </a:ln>
                <a:effectLst/>
                <a:uLnTx/>
                <a:uFillTx/>
                <a:ea typeface="ＭＳ Ｐゴシック"/>
              </a:rPr>
              <a:t>mg </a:t>
            </a:r>
            <a:r>
              <a:rPr kumimoji="1" lang="en-US" altLang="ja-JP" sz="1100" b="0" i="0" u="none" strike="noStrike" kern="0" cap="none" spc="0" normalizeH="0" baseline="0" noProof="0" dirty="0" err="1" smtClean="0">
                <a:ln>
                  <a:noFill/>
                </a:ln>
                <a:effectLst/>
                <a:uLnTx/>
                <a:uFillTx/>
                <a:ea typeface="ＭＳ Ｐゴシック"/>
              </a:rPr>
              <a:t>qd</a:t>
            </a:r>
            <a:endParaRPr kumimoji="1" lang="en-US" altLang="ja-JP" sz="1100" b="0" i="0" u="none" strike="noStrike" kern="0" cap="none" spc="0" normalizeH="0" baseline="0" noProof="0" dirty="0" smtClean="0">
              <a:ln>
                <a:noFill/>
              </a:ln>
              <a:effectLst/>
              <a:uLnTx/>
              <a:uFillTx/>
              <a:ea typeface="ＭＳ Ｐゴシック"/>
            </a:endParaRPr>
          </a:p>
        </p:txBody>
      </p:sp>
      <p:sp>
        <p:nvSpPr>
          <p:cNvPr id="36" name="テキスト ボックス 37"/>
          <p:cNvSpPr txBox="1"/>
          <p:nvPr/>
        </p:nvSpPr>
        <p:spPr>
          <a:xfrm rot="18600000">
            <a:off x="7363556" y="3046446"/>
            <a:ext cx="1389810"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effectLst/>
                <a:uLnTx/>
                <a:uFillTx/>
                <a:ea typeface="ＭＳ Ｐゴシック"/>
              </a:rPr>
              <a:t>160 </a:t>
            </a:r>
            <a:r>
              <a:rPr kumimoji="1" lang="en-US" altLang="ja-JP" sz="1100" b="0" i="0" u="none" strike="noStrike" kern="0" cap="none" spc="0" normalizeH="0" baseline="0" noProof="0" dirty="0" smtClean="0">
                <a:ln>
                  <a:noFill/>
                </a:ln>
                <a:effectLst/>
                <a:uLnTx/>
                <a:uFillTx/>
                <a:ea typeface="ＭＳ Ｐゴシック"/>
              </a:rPr>
              <a:t>mg </a:t>
            </a:r>
            <a:r>
              <a:rPr kumimoji="1" lang="en-US" altLang="ja-JP" sz="1100" b="0" i="0" u="none" strike="noStrike" kern="0" cap="none" spc="0" normalizeH="0" baseline="0" noProof="0" dirty="0" err="1" smtClean="0">
                <a:ln>
                  <a:noFill/>
                </a:ln>
                <a:effectLst/>
                <a:uLnTx/>
                <a:uFillTx/>
                <a:ea typeface="ＭＳ Ｐゴシック"/>
              </a:rPr>
              <a:t>qod</a:t>
            </a:r>
            <a:endParaRPr kumimoji="1" lang="en-US" altLang="ja-JP" sz="1100" b="0" i="0" u="none" strike="noStrike" kern="0" cap="none" spc="0" normalizeH="0" baseline="0" noProof="0" dirty="0" smtClean="0">
              <a:ln>
                <a:noFill/>
              </a:ln>
              <a:effectLst/>
              <a:uLnTx/>
              <a:uFillTx/>
              <a:ea typeface="ＭＳ Ｐゴシック"/>
            </a:endParaRPr>
          </a:p>
        </p:txBody>
      </p:sp>
      <p:sp>
        <p:nvSpPr>
          <p:cNvPr id="37" name="Rectangle 36"/>
          <p:cNvSpPr/>
          <p:nvPr/>
        </p:nvSpPr>
        <p:spPr>
          <a:xfrm>
            <a:off x="1427508" y="1748806"/>
            <a:ext cx="6874247" cy="307777"/>
          </a:xfrm>
          <a:prstGeom prst="rect">
            <a:avLst/>
          </a:prstGeom>
        </p:spPr>
        <p:txBody>
          <a:bodyPr wrap="square">
            <a:spAutoFit/>
          </a:bodyPr>
          <a:lstStyle/>
          <a:p>
            <a:pPr algn="ctr" defTabSz="914400" fontAlgn="base">
              <a:spcBef>
                <a:spcPct val="0"/>
              </a:spcBef>
              <a:spcAft>
                <a:spcPct val="0"/>
              </a:spcAft>
            </a:pPr>
            <a:r>
              <a:rPr lang="en-GB" sz="1400" b="1" dirty="0" smtClean="0">
                <a:latin typeface="Arial" charset="0"/>
                <a:cs typeface="Arial" charset="0"/>
              </a:rPr>
              <a:t>Waterfall plot in FGF/FGFR aberrant </a:t>
            </a:r>
            <a:r>
              <a:rPr lang="en-GB" sz="1400" b="1" dirty="0" err="1" smtClean="0">
                <a:latin typeface="Arial" charset="0"/>
                <a:cs typeface="Arial" charset="0"/>
              </a:rPr>
              <a:t>cholangiocarcinoma</a:t>
            </a:r>
            <a:endParaRPr lang="en-US" sz="1400" dirty="0">
              <a:latin typeface="Arial" charset="0"/>
              <a:cs typeface="Arial" charset="0"/>
            </a:endParaRPr>
          </a:p>
        </p:txBody>
      </p:sp>
      <p:sp>
        <p:nvSpPr>
          <p:cNvPr id="38" name="テキスト ボックス 37"/>
          <p:cNvSpPr txBox="1"/>
          <p:nvPr/>
        </p:nvSpPr>
        <p:spPr>
          <a:xfrm rot="18600000">
            <a:off x="7732507" y="3087588"/>
            <a:ext cx="1282396"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effectLst/>
                <a:uLnTx/>
                <a:uFillTx/>
                <a:ea typeface="ＭＳ Ｐゴシック"/>
              </a:rPr>
              <a:t>24 </a:t>
            </a:r>
            <a:r>
              <a:rPr kumimoji="1" lang="en-US" altLang="ja-JP" sz="1100" b="0" i="0" u="none" strike="noStrike" kern="0" cap="none" spc="0" normalizeH="0" baseline="0" noProof="0" dirty="0" smtClean="0">
                <a:ln>
                  <a:noFill/>
                </a:ln>
                <a:effectLst/>
                <a:uLnTx/>
                <a:uFillTx/>
                <a:ea typeface="ＭＳ Ｐゴシック"/>
              </a:rPr>
              <a:t>mg </a:t>
            </a:r>
            <a:r>
              <a:rPr kumimoji="1" lang="en-US" altLang="ja-JP" sz="1100" b="0" i="0" u="none" strike="noStrike" kern="0" cap="none" spc="0" normalizeH="0" baseline="0" noProof="0" dirty="0" err="1" smtClean="0">
                <a:ln>
                  <a:noFill/>
                </a:ln>
                <a:effectLst/>
                <a:uLnTx/>
                <a:uFillTx/>
                <a:ea typeface="ＭＳ Ｐゴシック"/>
              </a:rPr>
              <a:t>qd</a:t>
            </a:r>
            <a:endParaRPr kumimoji="1" lang="en-US" altLang="ja-JP" sz="1100" b="0" i="0" u="none" strike="noStrike" kern="0" cap="none" spc="0" normalizeH="0" baseline="0" noProof="0" dirty="0" smtClean="0">
              <a:ln>
                <a:noFill/>
              </a:ln>
              <a:effectLst/>
              <a:uLnTx/>
              <a:uFillTx/>
              <a:ea typeface="ＭＳ Ｐゴシック"/>
            </a:endParaRPr>
          </a:p>
        </p:txBody>
      </p:sp>
      <p:sp>
        <p:nvSpPr>
          <p:cNvPr id="39" name="テキスト ボックス 37"/>
          <p:cNvSpPr txBox="1"/>
          <p:nvPr/>
        </p:nvSpPr>
        <p:spPr>
          <a:xfrm rot="18600000">
            <a:off x="8129501" y="3214314"/>
            <a:ext cx="951539" cy="352410"/>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smtClean="0">
                <a:ln>
                  <a:noFill/>
                </a:ln>
                <a:effectLst/>
                <a:uLnTx/>
                <a:uFillTx/>
                <a:ea typeface="ＭＳ Ｐゴシック"/>
              </a:rPr>
              <a:t>16 </a:t>
            </a:r>
            <a:r>
              <a:rPr kumimoji="1" lang="en-US" altLang="ja-JP" sz="1100" b="0" i="0" u="none" strike="noStrike" kern="0" cap="none" spc="0" normalizeH="0" baseline="0" noProof="0" dirty="0" smtClean="0">
                <a:ln>
                  <a:noFill/>
                </a:ln>
                <a:effectLst/>
                <a:uLnTx/>
                <a:uFillTx/>
                <a:ea typeface="ＭＳ Ｐゴシック"/>
              </a:rPr>
              <a:t>mg </a:t>
            </a:r>
            <a:r>
              <a:rPr kumimoji="1" lang="en-US" altLang="ja-JP" sz="1100" b="0" i="0" u="none" strike="noStrike" kern="0" cap="none" spc="0" normalizeH="0" baseline="0" noProof="0" dirty="0" err="1" smtClean="0">
                <a:ln>
                  <a:noFill/>
                </a:ln>
                <a:effectLst/>
                <a:uLnTx/>
                <a:uFillTx/>
                <a:ea typeface="ＭＳ Ｐゴシック"/>
              </a:rPr>
              <a:t>qd</a:t>
            </a:r>
            <a:endParaRPr kumimoji="1" lang="en-US" altLang="ja-JP" sz="1100" b="0" i="0" u="none" strike="noStrike" kern="0" cap="none" spc="0" normalizeH="0" baseline="0" noProof="0" dirty="0" smtClean="0">
              <a:ln>
                <a:noFill/>
              </a:ln>
              <a:effectLst/>
              <a:uLnTx/>
              <a:uFillTx/>
              <a:ea typeface="ＭＳ Ｐゴシック"/>
            </a:endParaRPr>
          </a:p>
        </p:txBody>
      </p:sp>
    </p:spTree>
    <p:extLst>
      <p:ext uri="{BB962C8B-B14F-4D97-AF65-F5344CB8AC3E}">
        <p14:creationId xmlns:p14="http://schemas.microsoft.com/office/powerpoint/2010/main" xmlns="" val="30102073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O-020: </a:t>
            </a:r>
            <a:r>
              <a:rPr lang="en-US" dirty="0"/>
              <a:t>Early clinical efficacy of TAS-120, a covalently bound FGFR inhibitor, in patients with </a:t>
            </a:r>
            <a:r>
              <a:rPr lang="en-US" dirty="0" err="1"/>
              <a:t>cholangiocarcinoma</a:t>
            </a:r>
            <a:r>
              <a:rPr lang="en-US" dirty="0"/>
              <a:t> </a:t>
            </a:r>
            <a:r>
              <a:rPr lang="en-GB" dirty="0"/>
              <a:t>– </a:t>
            </a:r>
            <a:r>
              <a:rPr lang="en-GB" dirty="0" err="1"/>
              <a:t>Goyal</a:t>
            </a:r>
            <a:r>
              <a:rPr lang="en-GB" dirty="0"/>
              <a:t> L, et al</a:t>
            </a:r>
            <a:endParaRPr lang="en-GB" sz="1800" dirty="0"/>
          </a:p>
        </p:txBody>
      </p:sp>
      <p:sp>
        <p:nvSpPr>
          <p:cNvPr id="3" name="Content Placeholder 2"/>
          <p:cNvSpPr>
            <a:spLocks noGrp="1"/>
          </p:cNvSpPr>
          <p:nvPr>
            <p:ph idx="1"/>
          </p:nvPr>
        </p:nvSpPr>
        <p:spPr>
          <a:xfrm>
            <a:off x="365124" y="1212051"/>
            <a:ext cx="8413751" cy="2699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err="1" smtClean="0"/>
              <a:t>Goyal</a:t>
            </a:r>
            <a:r>
              <a:rPr lang="en-GB" dirty="0" smtClean="0"/>
              <a:t> </a:t>
            </a:r>
            <a:r>
              <a:rPr lang="en-GB" dirty="0"/>
              <a:t>L, et al. Ann </a:t>
            </a:r>
            <a:r>
              <a:rPr lang="en-GB" dirty="0" err="1"/>
              <a:t>Oncol</a:t>
            </a:r>
            <a:r>
              <a:rPr lang="en-GB" dirty="0"/>
              <a:t> 2017; 28 (</a:t>
            </a:r>
            <a:r>
              <a:rPr lang="en-GB" dirty="0" err="1"/>
              <a:t>suppl</a:t>
            </a:r>
            <a:r>
              <a:rPr lang="en-GB" dirty="0"/>
              <a:t> 3): </a:t>
            </a:r>
            <a:r>
              <a:rPr lang="en-GB" dirty="0" err="1"/>
              <a:t>abstr</a:t>
            </a:r>
            <a:r>
              <a:rPr lang="en-GB" dirty="0"/>
              <a:t> O-020</a:t>
            </a:r>
          </a:p>
        </p:txBody>
      </p:sp>
      <p:sp>
        <p:nvSpPr>
          <p:cNvPr id="6" name="Rectangle 5"/>
          <p:cNvSpPr/>
          <p:nvPr/>
        </p:nvSpPr>
        <p:spPr>
          <a:xfrm>
            <a:off x="2067718" y="1203686"/>
            <a:ext cx="6874247" cy="307777"/>
          </a:xfrm>
          <a:prstGeom prst="rect">
            <a:avLst/>
          </a:prstGeom>
        </p:spPr>
        <p:txBody>
          <a:bodyPr wrap="square">
            <a:spAutoFit/>
          </a:bodyPr>
          <a:lstStyle/>
          <a:p>
            <a:pPr algn="ctr" defTabSz="914400" fontAlgn="base">
              <a:spcBef>
                <a:spcPct val="0"/>
              </a:spcBef>
              <a:spcAft>
                <a:spcPct val="0"/>
              </a:spcAft>
            </a:pPr>
            <a:r>
              <a:rPr lang="en-GB" sz="1400" b="1" dirty="0" smtClean="0">
                <a:solidFill>
                  <a:srgbClr val="4D4D4D"/>
                </a:solidFill>
                <a:latin typeface="Arial" charset="0"/>
                <a:cs typeface="Arial" charset="0"/>
              </a:rPr>
              <a:t>Duration of treatment for </a:t>
            </a:r>
            <a:r>
              <a:rPr lang="en-GB" sz="1400" b="1" dirty="0" err="1" smtClean="0">
                <a:solidFill>
                  <a:srgbClr val="4D4D4D"/>
                </a:solidFill>
                <a:latin typeface="Arial" charset="0"/>
                <a:cs typeface="Arial" charset="0"/>
              </a:rPr>
              <a:t>cholangiocarcinoma</a:t>
            </a:r>
            <a:r>
              <a:rPr lang="en-GB" sz="1400" b="1" dirty="0" smtClean="0">
                <a:solidFill>
                  <a:srgbClr val="4D4D4D"/>
                </a:solidFill>
                <a:latin typeface="Arial" charset="0"/>
                <a:cs typeface="Arial" charset="0"/>
              </a:rPr>
              <a:t> subgroup</a:t>
            </a:r>
            <a:endParaRPr lang="en-US" sz="1400" dirty="0">
              <a:solidFill>
                <a:srgbClr val="4D4D4D"/>
              </a:solidFill>
              <a:latin typeface="Arial" charset="0"/>
              <a:cs typeface="Arial" charset="0"/>
            </a:endParaRPr>
          </a:p>
        </p:txBody>
      </p:sp>
      <p:grpSp>
        <p:nvGrpSpPr>
          <p:cNvPr id="7" name="Group 6"/>
          <p:cNvGrpSpPr/>
          <p:nvPr/>
        </p:nvGrpSpPr>
        <p:grpSpPr>
          <a:xfrm>
            <a:off x="-41375" y="1508467"/>
            <a:ext cx="8794426" cy="2640298"/>
            <a:chOff x="313487" y="996775"/>
            <a:chExt cx="8692564" cy="3018148"/>
          </a:xfrm>
        </p:grpSpPr>
        <p:grpSp>
          <p:nvGrpSpPr>
            <p:cNvPr id="8" name="Group 7"/>
            <p:cNvGrpSpPr/>
            <p:nvPr/>
          </p:nvGrpSpPr>
          <p:grpSpPr>
            <a:xfrm>
              <a:off x="313488" y="3828707"/>
              <a:ext cx="2128424" cy="144472"/>
              <a:chOff x="313488" y="6101550"/>
              <a:chExt cx="2128424" cy="144472"/>
            </a:xfrm>
          </p:grpSpPr>
          <p:sp>
            <p:nvSpPr>
              <p:cNvPr id="90" name="TextBox 1"/>
              <p:cNvSpPr txBox="1"/>
              <p:nvPr/>
            </p:nvSpPr>
            <p:spPr>
              <a:xfrm>
                <a:off x="313488" y="6102022"/>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 16 mg</a:t>
                </a:r>
                <a:r>
                  <a:rPr lang="en-US" sz="800" b="1" baseline="30000" dirty="0">
                    <a:cs typeface="Arial" panose="020B0604020202020204" pitchFamily="34" charset="0"/>
                  </a:rPr>
                  <a:t>a</a:t>
                </a:r>
                <a:endParaRPr lang="en-US" sz="1050" b="1" baseline="30000" dirty="0">
                  <a:cs typeface="Arial" panose="020B0604020202020204" pitchFamily="34" charset="0"/>
                </a:endParaRPr>
              </a:p>
            </p:txBody>
          </p:sp>
          <p:sp>
            <p:nvSpPr>
              <p:cNvPr id="91" name="Rectangle 90"/>
              <p:cNvSpPr/>
              <p:nvPr/>
            </p:nvSpPr>
            <p:spPr>
              <a:xfrm>
                <a:off x="1577933" y="6101550"/>
                <a:ext cx="437986"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black"/>
                  </a:solidFill>
                </a:endParaRPr>
              </a:p>
            </p:txBody>
          </p:sp>
          <p:sp>
            <p:nvSpPr>
              <p:cNvPr id="92" name="右矢印 11"/>
              <p:cNvSpPr/>
              <p:nvPr/>
            </p:nvSpPr>
            <p:spPr>
              <a:xfrm>
                <a:off x="2084867" y="6101550"/>
                <a:ext cx="357045" cy="144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prstClr val="black"/>
                  </a:solidFill>
                </a:endParaRPr>
              </a:p>
            </p:txBody>
          </p:sp>
        </p:grpSp>
        <p:cxnSp>
          <p:nvCxnSpPr>
            <p:cNvPr id="9" name="Straight Connector 8"/>
            <p:cNvCxnSpPr/>
            <p:nvPr/>
          </p:nvCxnSpPr>
          <p:spPr>
            <a:xfrm>
              <a:off x="1551572" y="3976179"/>
              <a:ext cx="7454479"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13488" y="3643317"/>
              <a:ext cx="2111243" cy="145191"/>
              <a:chOff x="313488" y="5922239"/>
              <a:chExt cx="2111243" cy="145191"/>
            </a:xfrm>
          </p:grpSpPr>
          <p:sp>
            <p:nvSpPr>
              <p:cNvPr id="87" name="TextBox 1"/>
              <p:cNvSpPr txBox="1"/>
              <p:nvPr/>
            </p:nvSpPr>
            <p:spPr>
              <a:xfrm>
                <a:off x="313488" y="5923430"/>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 16 mg</a:t>
                </a:r>
                <a:r>
                  <a:rPr lang="en-US" sz="800" b="1" baseline="30000" dirty="0">
                    <a:cs typeface="Arial" panose="020B0604020202020204" pitchFamily="34" charset="0"/>
                  </a:rPr>
                  <a:t>a</a:t>
                </a:r>
                <a:endParaRPr lang="en-US" sz="1050" b="1" baseline="30000" dirty="0">
                  <a:cs typeface="Arial" panose="020B0604020202020204" pitchFamily="34" charset="0"/>
                </a:endParaRPr>
              </a:p>
            </p:txBody>
          </p:sp>
          <p:sp>
            <p:nvSpPr>
              <p:cNvPr id="88" name="Rectangle 87"/>
              <p:cNvSpPr/>
              <p:nvPr/>
            </p:nvSpPr>
            <p:spPr>
              <a:xfrm>
                <a:off x="1577933" y="5922239"/>
                <a:ext cx="443704"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black"/>
                  </a:solidFill>
                </a:endParaRPr>
              </a:p>
            </p:txBody>
          </p:sp>
          <p:sp>
            <p:nvSpPr>
              <p:cNvPr id="89" name="右矢印 11"/>
              <p:cNvSpPr/>
              <p:nvPr/>
            </p:nvSpPr>
            <p:spPr>
              <a:xfrm>
                <a:off x="2067686" y="5922239"/>
                <a:ext cx="357045" cy="144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prstClr val="white"/>
                  </a:solidFill>
                </a:endParaRPr>
              </a:p>
            </p:txBody>
          </p:sp>
        </p:grpSp>
        <p:grpSp>
          <p:nvGrpSpPr>
            <p:cNvPr id="11" name="Group 10"/>
            <p:cNvGrpSpPr/>
            <p:nvPr/>
          </p:nvGrpSpPr>
          <p:grpSpPr>
            <a:xfrm>
              <a:off x="313488" y="3450429"/>
              <a:ext cx="2419182" cy="151502"/>
              <a:chOff x="313488" y="5716099"/>
              <a:chExt cx="2419182" cy="151502"/>
            </a:xfrm>
          </p:grpSpPr>
          <p:sp>
            <p:nvSpPr>
              <p:cNvPr id="84" name="TextBox 1"/>
              <p:cNvSpPr txBox="1"/>
              <p:nvPr/>
            </p:nvSpPr>
            <p:spPr>
              <a:xfrm>
                <a:off x="313488" y="5716099"/>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 16 mg</a:t>
                </a:r>
              </a:p>
            </p:txBody>
          </p:sp>
          <p:sp>
            <p:nvSpPr>
              <p:cNvPr id="85" name="Rectangle 84"/>
              <p:cNvSpPr/>
              <p:nvPr/>
            </p:nvSpPr>
            <p:spPr>
              <a:xfrm>
                <a:off x="1577933" y="5723601"/>
                <a:ext cx="699984"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black"/>
                  </a:solidFill>
                </a:endParaRPr>
              </a:p>
            </p:txBody>
          </p:sp>
          <p:sp>
            <p:nvSpPr>
              <p:cNvPr id="86" name="右矢印 11"/>
              <p:cNvSpPr/>
              <p:nvPr/>
            </p:nvSpPr>
            <p:spPr>
              <a:xfrm>
                <a:off x="2375625" y="5723601"/>
                <a:ext cx="357045" cy="144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prstClr val="white"/>
                  </a:solidFill>
                </a:endParaRPr>
              </a:p>
            </p:txBody>
          </p:sp>
        </p:grpSp>
        <p:grpSp>
          <p:nvGrpSpPr>
            <p:cNvPr id="12" name="Group 11"/>
            <p:cNvGrpSpPr/>
            <p:nvPr/>
          </p:nvGrpSpPr>
          <p:grpSpPr>
            <a:xfrm>
              <a:off x="313488" y="3271009"/>
              <a:ext cx="2408155" cy="145536"/>
              <a:chOff x="313488" y="5550190"/>
              <a:chExt cx="2408155" cy="145536"/>
            </a:xfrm>
          </p:grpSpPr>
          <p:sp>
            <p:nvSpPr>
              <p:cNvPr id="81" name="TextBox 1"/>
              <p:cNvSpPr txBox="1"/>
              <p:nvPr/>
            </p:nvSpPr>
            <p:spPr>
              <a:xfrm>
                <a:off x="313488" y="5550190"/>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 16 mg</a:t>
                </a:r>
              </a:p>
            </p:txBody>
          </p:sp>
          <p:sp>
            <p:nvSpPr>
              <p:cNvPr id="82" name="Rectangle 81"/>
              <p:cNvSpPr/>
              <p:nvPr/>
            </p:nvSpPr>
            <p:spPr>
              <a:xfrm>
                <a:off x="1577933" y="5551726"/>
                <a:ext cx="702608"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black"/>
                  </a:solidFill>
                </a:endParaRPr>
              </a:p>
            </p:txBody>
          </p:sp>
          <p:sp>
            <p:nvSpPr>
              <p:cNvPr id="83" name="右矢印 11"/>
              <p:cNvSpPr/>
              <p:nvPr/>
            </p:nvSpPr>
            <p:spPr>
              <a:xfrm>
                <a:off x="2364598" y="5551726"/>
                <a:ext cx="357045" cy="144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prstClr val="white"/>
                  </a:solidFill>
                </a:endParaRPr>
              </a:p>
            </p:txBody>
          </p:sp>
        </p:grpSp>
        <p:grpSp>
          <p:nvGrpSpPr>
            <p:cNvPr id="13" name="Group 12"/>
            <p:cNvGrpSpPr/>
            <p:nvPr/>
          </p:nvGrpSpPr>
          <p:grpSpPr>
            <a:xfrm>
              <a:off x="313702" y="3036021"/>
              <a:ext cx="2248946" cy="246276"/>
              <a:chOff x="313702" y="5304143"/>
              <a:chExt cx="2248946" cy="246276"/>
            </a:xfrm>
          </p:grpSpPr>
          <p:sp>
            <p:nvSpPr>
              <p:cNvPr id="78" name="TextBox 1"/>
              <p:cNvSpPr txBox="1"/>
              <p:nvPr/>
            </p:nvSpPr>
            <p:spPr>
              <a:xfrm>
                <a:off x="313702" y="5355281"/>
                <a:ext cx="1140223"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24 mg</a:t>
                </a:r>
              </a:p>
            </p:txBody>
          </p:sp>
          <p:sp>
            <p:nvSpPr>
              <p:cNvPr id="79" name="Rectangle 78"/>
              <p:cNvSpPr/>
              <p:nvPr/>
            </p:nvSpPr>
            <p:spPr>
              <a:xfrm>
                <a:off x="1577933" y="5355281"/>
                <a:ext cx="452638"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black"/>
                  </a:solidFill>
                </a:endParaRPr>
              </a:p>
            </p:txBody>
          </p:sp>
          <p:sp>
            <p:nvSpPr>
              <p:cNvPr id="80" name="テキスト ボックス 22"/>
              <p:cNvSpPr txBox="1"/>
              <p:nvPr/>
            </p:nvSpPr>
            <p:spPr>
              <a:xfrm>
                <a:off x="2030476" y="5304143"/>
                <a:ext cx="532172" cy="246276"/>
              </a:xfrm>
              <a:prstGeom prst="rect">
                <a:avLst/>
              </a:prstGeom>
              <a:noFill/>
            </p:spPr>
            <p:txBody>
              <a:bodyPr wrap="square" rtlCol="0" anchor="ctr">
                <a:spAutoFit/>
              </a:bodyPr>
              <a:lstStyle/>
              <a:p>
                <a:r>
                  <a:rPr kumimoji="1" lang="en-US" altLang="ja-JP" sz="800" b="1" dirty="0">
                    <a:cs typeface="Arial" panose="020B0604020202020204" pitchFamily="34" charset="0"/>
                  </a:rPr>
                  <a:t>PD</a:t>
                </a:r>
              </a:p>
            </p:txBody>
          </p:sp>
        </p:grpSp>
        <p:grpSp>
          <p:nvGrpSpPr>
            <p:cNvPr id="14" name="Group 13"/>
            <p:cNvGrpSpPr/>
            <p:nvPr/>
          </p:nvGrpSpPr>
          <p:grpSpPr>
            <a:xfrm>
              <a:off x="313488" y="2850635"/>
              <a:ext cx="2337011" cy="246276"/>
              <a:chOff x="313488" y="5121633"/>
              <a:chExt cx="2337011" cy="246276"/>
            </a:xfrm>
          </p:grpSpPr>
          <p:sp>
            <p:nvSpPr>
              <p:cNvPr id="75" name="TextBox 1"/>
              <p:cNvSpPr txBox="1"/>
              <p:nvPr/>
            </p:nvSpPr>
            <p:spPr>
              <a:xfrm>
                <a:off x="313488" y="5172771"/>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 24 mg</a:t>
                </a:r>
                <a:endParaRPr lang="en-US" sz="800" baseline="30000" dirty="0">
                  <a:cs typeface="Arial" panose="020B0604020202020204" pitchFamily="34" charset="0"/>
                </a:endParaRPr>
              </a:p>
            </p:txBody>
          </p:sp>
          <p:sp>
            <p:nvSpPr>
              <p:cNvPr id="76" name="Rectangle 75"/>
              <p:cNvSpPr/>
              <p:nvPr/>
            </p:nvSpPr>
            <p:spPr>
              <a:xfrm>
                <a:off x="1577933" y="5172771"/>
                <a:ext cx="531982"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black"/>
                  </a:solidFill>
                </a:endParaRPr>
              </a:p>
            </p:txBody>
          </p:sp>
          <p:sp>
            <p:nvSpPr>
              <p:cNvPr id="77" name="テキスト ボックス 22"/>
              <p:cNvSpPr txBox="1"/>
              <p:nvPr/>
            </p:nvSpPr>
            <p:spPr>
              <a:xfrm>
                <a:off x="2118327" y="5121633"/>
                <a:ext cx="532172" cy="246276"/>
              </a:xfrm>
              <a:prstGeom prst="rect">
                <a:avLst/>
              </a:prstGeom>
              <a:noFill/>
            </p:spPr>
            <p:txBody>
              <a:bodyPr wrap="square" rtlCol="0" anchor="ctr">
                <a:spAutoFit/>
              </a:bodyPr>
              <a:lstStyle/>
              <a:p>
                <a:r>
                  <a:rPr kumimoji="1" lang="en-US" altLang="ja-JP" sz="800" b="1" dirty="0">
                    <a:cs typeface="Arial" panose="020B0604020202020204" pitchFamily="34" charset="0"/>
                  </a:rPr>
                  <a:t>WC</a:t>
                </a:r>
              </a:p>
            </p:txBody>
          </p:sp>
        </p:grpSp>
        <p:grpSp>
          <p:nvGrpSpPr>
            <p:cNvPr id="15" name="Group 14"/>
            <p:cNvGrpSpPr/>
            <p:nvPr/>
          </p:nvGrpSpPr>
          <p:grpSpPr>
            <a:xfrm>
              <a:off x="313488" y="2665249"/>
              <a:ext cx="3514690" cy="246276"/>
              <a:chOff x="313488" y="4961414"/>
              <a:chExt cx="3514690" cy="246276"/>
            </a:xfrm>
          </p:grpSpPr>
          <p:sp>
            <p:nvSpPr>
              <p:cNvPr id="72" name="TextBox 1"/>
              <p:cNvSpPr txBox="1"/>
              <p:nvPr/>
            </p:nvSpPr>
            <p:spPr>
              <a:xfrm>
                <a:off x="313488" y="5012552"/>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 8 mg</a:t>
                </a:r>
              </a:p>
            </p:txBody>
          </p:sp>
          <p:sp>
            <p:nvSpPr>
              <p:cNvPr id="73" name="Rectangle 72"/>
              <p:cNvSpPr/>
              <p:nvPr/>
            </p:nvSpPr>
            <p:spPr>
              <a:xfrm>
                <a:off x="1577933" y="5012552"/>
                <a:ext cx="1714967"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white"/>
                  </a:solidFill>
                </a:endParaRPr>
              </a:p>
            </p:txBody>
          </p:sp>
          <p:sp>
            <p:nvSpPr>
              <p:cNvPr id="74" name="テキスト ボックス 22"/>
              <p:cNvSpPr txBox="1"/>
              <p:nvPr/>
            </p:nvSpPr>
            <p:spPr>
              <a:xfrm>
                <a:off x="3296006" y="4961414"/>
                <a:ext cx="532172" cy="246276"/>
              </a:xfrm>
              <a:prstGeom prst="rect">
                <a:avLst/>
              </a:prstGeom>
              <a:noFill/>
            </p:spPr>
            <p:txBody>
              <a:bodyPr wrap="square" rtlCol="0" anchor="ctr">
                <a:spAutoFit/>
              </a:bodyPr>
              <a:lstStyle/>
              <a:p>
                <a:r>
                  <a:rPr kumimoji="1" lang="en-US" altLang="ja-JP" sz="800" b="1" dirty="0">
                    <a:cs typeface="Arial" panose="020B0604020202020204" pitchFamily="34" charset="0"/>
                  </a:rPr>
                  <a:t>PD</a:t>
                </a:r>
              </a:p>
            </p:txBody>
          </p:sp>
        </p:grpSp>
        <p:grpSp>
          <p:nvGrpSpPr>
            <p:cNvPr id="16" name="Group 15"/>
            <p:cNvGrpSpPr/>
            <p:nvPr/>
          </p:nvGrpSpPr>
          <p:grpSpPr>
            <a:xfrm>
              <a:off x="313488" y="2531001"/>
              <a:ext cx="3508469" cy="144000"/>
              <a:chOff x="313488" y="4836001"/>
              <a:chExt cx="3508469" cy="144000"/>
            </a:xfrm>
          </p:grpSpPr>
          <p:sp>
            <p:nvSpPr>
              <p:cNvPr id="69" name="TextBox 1"/>
              <p:cNvSpPr txBox="1"/>
              <p:nvPr/>
            </p:nvSpPr>
            <p:spPr>
              <a:xfrm>
                <a:off x="313488" y="4836001"/>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 16 mg</a:t>
                </a:r>
              </a:p>
            </p:txBody>
          </p:sp>
          <p:sp>
            <p:nvSpPr>
              <p:cNvPr id="70" name="Rectangle 69"/>
              <p:cNvSpPr/>
              <p:nvPr/>
            </p:nvSpPr>
            <p:spPr>
              <a:xfrm>
                <a:off x="1577933" y="4836001"/>
                <a:ext cx="1845535"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black"/>
                  </a:solidFill>
                </a:endParaRPr>
              </a:p>
            </p:txBody>
          </p:sp>
          <p:sp>
            <p:nvSpPr>
              <p:cNvPr id="71" name="右矢印 11"/>
              <p:cNvSpPr/>
              <p:nvPr/>
            </p:nvSpPr>
            <p:spPr>
              <a:xfrm>
                <a:off x="3464912" y="4836001"/>
                <a:ext cx="357045" cy="144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prstClr val="white"/>
                  </a:solidFill>
                </a:endParaRPr>
              </a:p>
            </p:txBody>
          </p:sp>
        </p:grpSp>
        <p:grpSp>
          <p:nvGrpSpPr>
            <p:cNvPr id="17" name="Group 16"/>
            <p:cNvGrpSpPr/>
            <p:nvPr/>
          </p:nvGrpSpPr>
          <p:grpSpPr>
            <a:xfrm>
              <a:off x="313488" y="2294477"/>
              <a:ext cx="3829410" cy="246276"/>
              <a:chOff x="313488" y="4580103"/>
              <a:chExt cx="3829410" cy="246276"/>
            </a:xfrm>
          </p:grpSpPr>
          <p:sp>
            <p:nvSpPr>
              <p:cNvPr id="66" name="TextBox 13"/>
              <p:cNvSpPr txBox="1"/>
              <p:nvPr/>
            </p:nvSpPr>
            <p:spPr>
              <a:xfrm>
                <a:off x="313488" y="4631241"/>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24 mg</a:t>
                </a:r>
              </a:p>
            </p:txBody>
          </p:sp>
          <p:sp>
            <p:nvSpPr>
              <p:cNvPr id="67" name="Rectangle 66"/>
              <p:cNvSpPr/>
              <p:nvPr/>
            </p:nvSpPr>
            <p:spPr>
              <a:xfrm>
                <a:off x="1577933" y="4631241"/>
                <a:ext cx="1819106"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white"/>
                  </a:solidFill>
                </a:endParaRPr>
              </a:p>
            </p:txBody>
          </p:sp>
          <p:sp>
            <p:nvSpPr>
              <p:cNvPr id="68" name="テキスト ボックス 22"/>
              <p:cNvSpPr txBox="1"/>
              <p:nvPr/>
            </p:nvSpPr>
            <p:spPr>
              <a:xfrm>
                <a:off x="3377462" y="4580103"/>
                <a:ext cx="765436" cy="246276"/>
              </a:xfrm>
              <a:prstGeom prst="rect">
                <a:avLst/>
              </a:prstGeom>
              <a:noFill/>
            </p:spPr>
            <p:txBody>
              <a:bodyPr wrap="square" rtlCol="0" anchor="ctr">
                <a:spAutoFit/>
              </a:bodyPr>
              <a:lstStyle/>
              <a:p>
                <a:r>
                  <a:rPr kumimoji="1" lang="en-US" altLang="ja-JP" sz="800" b="1" dirty="0">
                    <a:cs typeface="Arial" panose="020B0604020202020204" pitchFamily="34" charset="0"/>
                  </a:rPr>
                  <a:t>Clinical PD</a:t>
                </a:r>
              </a:p>
            </p:txBody>
          </p:sp>
        </p:grpSp>
        <p:grpSp>
          <p:nvGrpSpPr>
            <p:cNvPr id="18" name="Group 17"/>
            <p:cNvGrpSpPr/>
            <p:nvPr/>
          </p:nvGrpSpPr>
          <p:grpSpPr>
            <a:xfrm>
              <a:off x="313704" y="2109091"/>
              <a:ext cx="3922185" cy="246276"/>
              <a:chOff x="313704" y="4399161"/>
              <a:chExt cx="3922185" cy="246276"/>
            </a:xfrm>
          </p:grpSpPr>
          <p:sp>
            <p:nvSpPr>
              <p:cNvPr id="63" name="TextBox 1"/>
              <p:cNvSpPr txBox="1"/>
              <p:nvPr/>
            </p:nvSpPr>
            <p:spPr>
              <a:xfrm>
                <a:off x="313704" y="4450299"/>
                <a:ext cx="1140221"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 8 mg</a:t>
                </a:r>
              </a:p>
            </p:txBody>
          </p:sp>
          <p:sp>
            <p:nvSpPr>
              <p:cNvPr id="64" name="Rectangle 63"/>
              <p:cNvSpPr/>
              <p:nvPr/>
            </p:nvSpPr>
            <p:spPr>
              <a:xfrm>
                <a:off x="1577933" y="4450299"/>
                <a:ext cx="2144832"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white"/>
                  </a:solidFill>
                </a:endParaRPr>
              </a:p>
            </p:txBody>
          </p:sp>
          <p:sp>
            <p:nvSpPr>
              <p:cNvPr id="65" name="テキスト ボックス 22"/>
              <p:cNvSpPr txBox="1"/>
              <p:nvPr/>
            </p:nvSpPr>
            <p:spPr>
              <a:xfrm>
                <a:off x="3703717" y="4399161"/>
                <a:ext cx="532172" cy="246276"/>
              </a:xfrm>
              <a:prstGeom prst="rect">
                <a:avLst/>
              </a:prstGeom>
              <a:noFill/>
            </p:spPr>
            <p:txBody>
              <a:bodyPr wrap="square" rtlCol="0" anchor="ctr">
                <a:spAutoFit/>
              </a:bodyPr>
              <a:lstStyle/>
              <a:p>
                <a:r>
                  <a:rPr kumimoji="1" lang="en-US" altLang="ja-JP" sz="800" b="1" dirty="0">
                    <a:cs typeface="Arial" panose="020B0604020202020204" pitchFamily="34" charset="0"/>
                  </a:rPr>
                  <a:t>PD</a:t>
                </a:r>
              </a:p>
            </p:txBody>
          </p:sp>
        </p:grpSp>
        <p:grpSp>
          <p:nvGrpSpPr>
            <p:cNvPr id="19" name="Group 18"/>
            <p:cNvGrpSpPr/>
            <p:nvPr/>
          </p:nvGrpSpPr>
          <p:grpSpPr>
            <a:xfrm>
              <a:off x="313487" y="1974843"/>
              <a:ext cx="4724098" cy="144000"/>
              <a:chOff x="313487" y="4286717"/>
              <a:chExt cx="4724098" cy="144000"/>
            </a:xfrm>
          </p:grpSpPr>
          <p:sp>
            <p:nvSpPr>
              <p:cNvPr id="60" name="TextBox 1"/>
              <p:cNvSpPr txBox="1"/>
              <p:nvPr/>
            </p:nvSpPr>
            <p:spPr>
              <a:xfrm>
                <a:off x="313487" y="4286717"/>
                <a:ext cx="1140438"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 24 mg</a:t>
                </a:r>
              </a:p>
            </p:txBody>
          </p:sp>
          <p:sp>
            <p:nvSpPr>
              <p:cNvPr id="61" name="Rectangle 60"/>
              <p:cNvSpPr/>
              <p:nvPr/>
            </p:nvSpPr>
            <p:spPr>
              <a:xfrm>
                <a:off x="1577933" y="4286717"/>
                <a:ext cx="3024513"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white"/>
                  </a:solidFill>
                </a:endParaRPr>
              </a:p>
            </p:txBody>
          </p:sp>
          <p:sp>
            <p:nvSpPr>
              <p:cNvPr id="62" name="右矢印 11"/>
              <p:cNvSpPr/>
              <p:nvPr/>
            </p:nvSpPr>
            <p:spPr>
              <a:xfrm>
                <a:off x="4680540" y="4286717"/>
                <a:ext cx="357045" cy="144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prstClr val="white"/>
                  </a:solidFill>
                </a:endParaRPr>
              </a:p>
            </p:txBody>
          </p:sp>
        </p:grpSp>
        <p:grpSp>
          <p:nvGrpSpPr>
            <p:cNvPr id="20" name="Group 19"/>
            <p:cNvGrpSpPr/>
            <p:nvPr/>
          </p:nvGrpSpPr>
          <p:grpSpPr>
            <a:xfrm>
              <a:off x="313702" y="1789457"/>
              <a:ext cx="5698153" cy="145417"/>
              <a:chOff x="313702" y="4110153"/>
              <a:chExt cx="5698153" cy="145417"/>
            </a:xfrm>
          </p:grpSpPr>
          <p:sp>
            <p:nvSpPr>
              <p:cNvPr id="55" name="TextBox 1"/>
              <p:cNvSpPr txBox="1"/>
              <p:nvPr/>
            </p:nvSpPr>
            <p:spPr>
              <a:xfrm>
                <a:off x="313702" y="4111570"/>
                <a:ext cx="1143000"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 24 mg</a:t>
                </a:r>
              </a:p>
            </p:txBody>
          </p:sp>
          <p:sp>
            <p:nvSpPr>
              <p:cNvPr id="56" name="Rectangle 55"/>
              <p:cNvSpPr/>
              <p:nvPr/>
            </p:nvSpPr>
            <p:spPr>
              <a:xfrm>
                <a:off x="3953758" y="4110153"/>
                <a:ext cx="151236" cy="144000"/>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prstClr val="white"/>
                  </a:solidFill>
                </a:endParaRPr>
              </a:p>
            </p:txBody>
          </p:sp>
          <p:sp>
            <p:nvSpPr>
              <p:cNvPr id="57" name="Rectangle 56"/>
              <p:cNvSpPr/>
              <p:nvPr/>
            </p:nvSpPr>
            <p:spPr>
              <a:xfrm>
                <a:off x="4107600" y="4110479"/>
                <a:ext cx="265158" cy="144000"/>
              </a:xfrm>
              <a:prstGeom prst="rect">
                <a:avLst/>
              </a:prstGeom>
              <a:solidFill>
                <a:srgbClr val="84533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prstClr val="white"/>
                    </a:solidFill>
                  </a:rPr>
                  <a:t>uPR</a:t>
                </a:r>
              </a:p>
            </p:txBody>
          </p:sp>
          <p:sp>
            <p:nvSpPr>
              <p:cNvPr id="58" name="右矢印 11"/>
              <p:cNvSpPr/>
              <p:nvPr/>
            </p:nvSpPr>
            <p:spPr>
              <a:xfrm>
                <a:off x="5654810" y="4110153"/>
                <a:ext cx="357045" cy="144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prstClr val="white"/>
                  </a:solidFill>
                </a:endParaRPr>
              </a:p>
            </p:txBody>
          </p:sp>
          <p:sp>
            <p:nvSpPr>
              <p:cNvPr id="59" name="Rectangle 58"/>
              <p:cNvSpPr/>
              <p:nvPr/>
            </p:nvSpPr>
            <p:spPr>
              <a:xfrm>
                <a:off x="1577933" y="4110153"/>
                <a:ext cx="3939382"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white"/>
                  </a:solidFill>
                </a:endParaRPr>
              </a:p>
            </p:txBody>
          </p:sp>
        </p:grpSp>
        <p:grpSp>
          <p:nvGrpSpPr>
            <p:cNvPr id="21" name="Group 20"/>
            <p:cNvGrpSpPr/>
            <p:nvPr/>
          </p:nvGrpSpPr>
          <p:grpSpPr>
            <a:xfrm>
              <a:off x="313488" y="1604071"/>
              <a:ext cx="5534417" cy="145874"/>
              <a:chOff x="313488" y="3922802"/>
              <a:chExt cx="5534417" cy="145874"/>
            </a:xfrm>
          </p:grpSpPr>
          <p:sp>
            <p:nvSpPr>
              <p:cNvPr id="52" name="TextBox 1"/>
              <p:cNvSpPr txBox="1"/>
              <p:nvPr/>
            </p:nvSpPr>
            <p:spPr>
              <a:xfrm>
                <a:off x="313488" y="3924676"/>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 16 mg</a:t>
                </a:r>
              </a:p>
            </p:txBody>
          </p:sp>
          <p:sp>
            <p:nvSpPr>
              <p:cNvPr id="53" name="Rectangle 52"/>
              <p:cNvSpPr/>
              <p:nvPr/>
            </p:nvSpPr>
            <p:spPr>
              <a:xfrm>
                <a:off x="1577933" y="3922802"/>
                <a:ext cx="3816300"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white"/>
                  </a:solidFill>
                </a:endParaRPr>
              </a:p>
            </p:txBody>
          </p:sp>
          <p:sp>
            <p:nvSpPr>
              <p:cNvPr id="54" name="右矢印 11"/>
              <p:cNvSpPr/>
              <p:nvPr/>
            </p:nvSpPr>
            <p:spPr>
              <a:xfrm>
                <a:off x="5490860" y="3922802"/>
                <a:ext cx="357045" cy="144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prstClr val="white"/>
                  </a:solidFill>
                </a:endParaRPr>
              </a:p>
            </p:txBody>
          </p:sp>
        </p:grpSp>
        <p:grpSp>
          <p:nvGrpSpPr>
            <p:cNvPr id="22" name="Group 21"/>
            <p:cNvGrpSpPr/>
            <p:nvPr/>
          </p:nvGrpSpPr>
          <p:grpSpPr>
            <a:xfrm>
              <a:off x="313488" y="1368493"/>
              <a:ext cx="5797752" cy="246276"/>
              <a:chOff x="313488" y="3684307"/>
              <a:chExt cx="5797752" cy="246276"/>
            </a:xfrm>
          </p:grpSpPr>
          <p:sp>
            <p:nvSpPr>
              <p:cNvPr id="49" name="TextBox 1"/>
              <p:cNvSpPr txBox="1"/>
              <p:nvPr/>
            </p:nvSpPr>
            <p:spPr>
              <a:xfrm>
                <a:off x="313488" y="3744681"/>
                <a:ext cx="1140437"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24 mg</a:t>
                </a:r>
              </a:p>
            </p:txBody>
          </p:sp>
          <p:sp>
            <p:nvSpPr>
              <p:cNvPr id="50" name="Rectangle 49"/>
              <p:cNvSpPr/>
              <p:nvPr/>
            </p:nvSpPr>
            <p:spPr>
              <a:xfrm>
                <a:off x="1577933" y="3734499"/>
                <a:ext cx="4008145" cy="14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white"/>
                  </a:solidFill>
                </a:endParaRPr>
              </a:p>
            </p:txBody>
          </p:sp>
          <p:sp>
            <p:nvSpPr>
              <p:cNvPr id="51" name="テキスト ボックス 22"/>
              <p:cNvSpPr txBox="1"/>
              <p:nvPr/>
            </p:nvSpPr>
            <p:spPr>
              <a:xfrm>
                <a:off x="5579068" y="3684307"/>
                <a:ext cx="532172" cy="246276"/>
              </a:xfrm>
              <a:prstGeom prst="rect">
                <a:avLst/>
              </a:prstGeom>
              <a:noFill/>
            </p:spPr>
            <p:txBody>
              <a:bodyPr wrap="square" rtlCol="0" anchor="ctr">
                <a:spAutoFit/>
              </a:bodyPr>
              <a:lstStyle/>
              <a:p>
                <a:r>
                  <a:rPr kumimoji="1" lang="en-US" altLang="ja-JP" sz="800" b="1" dirty="0">
                    <a:cs typeface="Arial" panose="020B0604020202020204" pitchFamily="34" charset="0"/>
                  </a:rPr>
                  <a:t>PD</a:t>
                </a:r>
              </a:p>
            </p:txBody>
          </p:sp>
        </p:grpSp>
        <p:grpSp>
          <p:nvGrpSpPr>
            <p:cNvPr id="23" name="Group 22"/>
            <p:cNvGrpSpPr/>
            <p:nvPr/>
          </p:nvGrpSpPr>
          <p:grpSpPr>
            <a:xfrm>
              <a:off x="370638" y="996775"/>
              <a:ext cx="6288357" cy="246276"/>
              <a:chOff x="370638" y="3307718"/>
              <a:chExt cx="6288357" cy="246276"/>
            </a:xfrm>
          </p:grpSpPr>
          <p:sp>
            <p:nvSpPr>
              <p:cNvPr id="46" name="TextBox 1"/>
              <p:cNvSpPr txBox="1"/>
              <p:nvPr/>
            </p:nvSpPr>
            <p:spPr>
              <a:xfrm>
                <a:off x="370638" y="3369320"/>
                <a:ext cx="1097280"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 24 mg</a:t>
                </a:r>
              </a:p>
            </p:txBody>
          </p:sp>
          <p:sp>
            <p:nvSpPr>
              <p:cNvPr id="47" name="Rectangle 46"/>
              <p:cNvSpPr/>
              <p:nvPr/>
            </p:nvSpPr>
            <p:spPr>
              <a:xfrm>
                <a:off x="1577933" y="3358856"/>
                <a:ext cx="4554292"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white"/>
                  </a:solidFill>
                </a:endParaRPr>
              </a:p>
            </p:txBody>
          </p:sp>
          <p:sp>
            <p:nvSpPr>
              <p:cNvPr id="48" name="テキスト ボックス 22"/>
              <p:cNvSpPr txBox="1"/>
              <p:nvPr/>
            </p:nvSpPr>
            <p:spPr>
              <a:xfrm>
                <a:off x="6126823" y="3307718"/>
                <a:ext cx="532172" cy="246276"/>
              </a:xfrm>
              <a:prstGeom prst="rect">
                <a:avLst/>
              </a:prstGeom>
              <a:noFill/>
            </p:spPr>
            <p:txBody>
              <a:bodyPr wrap="square" rtlCol="0" anchor="ctr">
                <a:spAutoFit/>
              </a:bodyPr>
              <a:lstStyle/>
              <a:p>
                <a:r>
                  <a:rPr kumimoji="1" lang="en-US" altLang="ja-JP" sz="800" b="1" dirty="0">
                    <a:cs typeface="Arial" panose="020B0604020202020204" pitchFamily="34" charset="0"/>
                  </a:rPr>
                  <a:t>PD</a:t>
                </a:r>
              </a:p>
            </p:txBody>
          </p:sp>
        </p:grpSp>
        <p:sp>
          <p:nvSpPr>
            <p:cNvPr id="24" name="TextBox 23"/>
            <p:cNvSpPr txBox="1"/>
            <p:nvPr/>
          </p:nvSpPr>
          <p:spPr>
            <a:xfrm rot="16200000">
              <a:off x="-703389" y="2388148"/>
              <a:ext cx="2932470" cy="252000"/>
            </a:xfrm>
            <a:prstGeom prst="rect">
              <a:avLst/>
            </a:prstGeom>
            <a:noFill/>
          </p:spPr>
          <p:txBody>
            <a:bodyPr wrap="square" tIns="18000" bIns="18000" rtlCol="0" anchor="ctr">
              <a:noAutofit/>
            </a:bodyPr>
            <a:lstStyle/>
            <a:p>
              <a:pPr algn="ctr"/>
              <a:r>
                <a:rPr lang="en-US" sz="1600" dirty="0" err="1" smtClean="0"/>
                <a:t>qd</a:t>
              </a:r>
              <a:endParaRPr lang="en-US" sz="1600" dirty="0"/>
            </a:p>
          </p:txBody>
        </p:sp>
        <p:grpSp>
          <p:nvGrpSpPr>
            <p:cNvPr id="25" name="Group 24"/>
            <p:cNvGrpSpPr/>
            <p:nvPr/>
          </p:nvGrpSpPr>
          <p:grpSpPr>
            <a:xfrm>
              <a:off x="313702" y="1233299"/>
              <a:ext cx="5953938" cy="148329"/>
              <a:chOff x="313702" y="3564956"/>
              <a:chExt cx="5953938" cy="148329"/>
            </a:xfrm>
          </p:grpSpPr>
          <p:sp>
            <p:nvSpPr>
              <p:cNvPr id="43" name="TextBox 1"/>
              <p:cNvSpPr txBox="1"/>
              <p:nvPr/>
            </p:nvSpPr>
            <p:spPr>
              <a:xfrm>
                <a:off x="313702" y="3569285"/>
                <a:ext cx="1140223" cy="144000"/>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16 mg</a:t>
                </a:r>
              </a:p>
            </p:txBody>
          </p:sp>
          <p:sp>
            <p:nvSpPr>
              <p:cNvPr id="44" name="Rectangle 43"/>
              <p:cNvSpPr/>
              <p:nvPr/>
            </p:nvSpPr>
            <p:spPr>
              <a:xfrm>
                <a:off x="1577933" y="3564956"/>
                <a:ext cx="4247249"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white"/>
                  </a:solidFill>
                </a:endParaRPr>
              </a:p>
            </p:txBody>
          </p:sp>
          <p:sp>
            <p:nvSpPr>
              <p:cNvPr id="45" name="右矢印 11"/>
              <p:cNvSpPr/>
              <p:nvPr/>
            </p:nvSpPr>
            <p:spPr>
              <a:xfrm>
                <a:off x="5874891" y="3564956"/>
                <a:ext cx="392749" cy="1440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prstClr val="white"/>
                  </a:solidFill>
                </a:endParaRPr>
              </a:p>
            </p:txBody>
          </p:sp>
        </p:grpSp>
        <p:cxnSp>
          <p:nvCxnSpPr>
            <p:cNvPr id="26" name="Straight Connector 25"/>
            <p:cNvCxnSpPr/>
            <p:nvPr/>
          </p:nvCxnSpPr>
          <p:spPr>
            <a:xfrm>
              <a:off x="1570459" y="1040237"/>
              <a:ext cx="5485" cy="2974686"/>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75896" y="1057225"/>
              <a:ext cx="548640" cy="146304"/>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p:nvSpPr>
          <p:spPr>
            <a:xfrm>
              <a:off x="975896" y="3271967"/>
              <a:ext cx="548640" cy="14208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28"/>
            <p:cNvSpPr/>
            <p:nvPr/>
          </p:nvSpPr>
          <p:spPr>
            <a:xfrm>
              <a:off x="975896" y="1429827"/>
              <a:ext cx="548640" cy="14208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29"/>
            <p:cNvSpPr/>
            <p:nvPr/>
          </p:nvSpPr>
          <p:spPr>
            <a:xfrm>
              <a:off x="975896" y="1606904"/>
              <a:ext cx="548640" cy="14208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0"/>
            <p:cNvSpPr/>
            <p:nvPr/>
          </p:nvSpPr>
          <p:spPr>
            <a:xfrm>
              <a:off x="975896" y="1791833"/>
              <a:ext cx="548640" cy="14208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Rectangle 31"/>
            <p:cNvSpPr/>
            <p:nvPr/>
          </p:nvSpPr>
          <p:spPr>
            <a:xfrm>
              <a:off x="975896" y="1238587"/>
              <a:ext cx="548640" cy="14208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975896" y="3451387"/>
              <a:ext cx="548640" cy="14208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Rectangle 33"/>
            <p:cNvSpPr/>
            <p:nvPr/>
          </p:nvSpPr>
          <p:spPr>
            <a:xfrm>
              <a:off x="975896" y="3645467"/>
              <a:ext cx="548640" cy="14208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Rectangle 34"/>
            <p:cNvSpPr/>
            <p:nvPr/>
          </p:nvSpPr>
          <p:spPr>
            <a:xfrm>
              <a:off x="975896" y="3830138"/>
              <a:ext cx="548640" cy="14208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テキスト ボックス 41"/>
            <p:cNvSpPr txBox="1"/>
            <p:nvPr/>
          </p:nvSpPr>
          <p:spPr>
            <a:xfrm>
              <a:off x="7341358" y="2254828"/>
              <a:ext cx="1193753" cy="230832"/>
            </a:xfrm>
            <a:prstGeom prst="rect">
              <a:avLst/>
            </a:prstGeom>
            <a:noFill/>
            <a:ln w="19050">
              <a:solidFill>
                <a:srgbClr val="B60D27"/>
              </a:solidFill>
            </a:ln>
          </p:spPr>
          <p:txBody>
            <a:bodyPr wrap="square" rtlCol="0">
              <a:spAutoFit/>
            </a:bodyPr>
            <a:lstStyle/>
            <a:p>
              <a:pPr algn="ctr"/>
              <a:r>
                <a:rPr kumimoji="1" lang="en-US" altLang="ja-JP" sz="900" b="1" dirty="0">
                  <a:solidFill>
                    <a:srgbClr val="FF0000"/>
                  </a:solidFill>
                  <a:cs typeface="Arial" panose="020B0604020202020204" pitchFamily="34" charset="0"/>
                </a:rPr>
                <a:t> </a:t>
              </a:r>
              <a:r>
                <a:rPr kumimoji="1" lang="en-US" altLang="ja-JP" sz="900" b="1" dirty="0">
                  <a:solidFill>
                    <a:prstClr val="black"/>
                  </a:solidFill>
                  <a:cs typeface="Arial" panose="020B0604020202020204" pitchFamily="34" charset="0"/>
                </a:rPr>
                <a:t>FGFR2 fusions</a:t>
              </a:r>
            </a:p>
          </p:txBody>
        </p:sp>
        <p:sp>
          <p:nvSpPr>
            <p:cNvPr id="37" name="TextBox 36"/>
            <p:cNvSpPr txBox="1"/>
            <p:nvPr/>
          </p:nvSpPr>
          <p:spPr>
            <a:xfrm>
              <a:off x="7344697" y="2546543"/>
              <a:ext cx="1209367" cy="263866"/>
            </a:xfrm>
            <a:prstGeom prst="rect">
              <a:avLst/>
            </a:prstGeom>
            <a:solidFill>
              <a:srgbClr val="043882"/>
            </a:solidFill>
          </p:spPr>
          <p:txBody>
            <a:bodyPr wrap="square" rtlCol="0">
              <a:spAutoFit/>
            </a:bodyPr>
            <a:lstStyle/>
            <a:p>
              <a:pPr algn="ctr"/>
              <a:r>
                <a:rPr lang="en-US" sz="900" b="1" dirty="0" smtClean="0">
                  <a:solidFill>
                    <a:schemeClr val="tx2"/>
                  </a:solidFill>
                </a:rPr>
                <a:t>SD</a:t>
              </a:r>
              <a:endParaRPr lang="en-US" sz="900" b="1" dirty="0">
                <a:solidFill>
                  <a:schemeClr val="tx2"/>
                </a:solidFill>
              </a:endParaRPr>
            </a:p>
          </p:txBody>
        </p:sp>
        <p:sp>
          <p:nvSpPr>
            <p:cNvPr id="38" name="TextBox 37"/>
            <p:cNvSpPr txBox="1"/>
            <p:nvPr/>
          </p:nvSpPr>
          <p:spPr>
            <a:xfrm>
              <a:off x="7339781" y="2826778"/>
              <a:ext cx="1209367" cy="263866"/>
            </a:xfrm>
            <a:prstGeom prst="rect">
              <a:avLst/>
            </a:prstGeom>
            <a:solidFill>
              <a:srgbClr val="B2C0EC"/>
            </a:solidFill>
          </p:spPr>
          <p:txBody>
            <a:bodyPr wrap="square" rtlCol="0">
              <a:spAutoFit/>
            </a:bodyPr>
            <a:lstStyle/>
            <a:p>
              <a:pPr algn="ctr"/>
              <a:r>
                <a:rPr lang="en-US" sz="900" b="1" dirty="0" smtClean="0">
                  <a:solidFill>
                    <a:srgbClr val="000000"/>
                  </a:solidFill>
                </a:rPr>
                <a:t>PR</a:t>
              </a:r>
              <a:endParaRPr lang="en-US" sz="900" b="1" dirty="0">
                <a:solidFill>
                  <a:srgbClr val="000000"/>
                </a:solidFill>
              </a:endParaRPr>
            </a:p>
          </p:txBody>
        </p:sp>
        <p:sp>
          <p:nvSpPr>
            <p:cNvPr id="39" name="Rectangle 38"/>
            <p:cNvSpPr/>
            <p:nvPr/>
          </p:nvSpPr>
          <p:spPr>
            <a:xfrm>
              <a:off x="2235271" y="1418685"/>
              <a:ext cx="260874" cy="144000"/>
            </a:xfrm>
            <a:prstGeom prst="rect">
              <a:avLst/>
            </a:prstGeom>
            <a:solidFill>
              <a:srgbClr val="84533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prstClr val="white"/>
                  </a:solidFill>
                </a:rPr>
                <a:t>PR</a:t>
              </a:r>
            </a:p>
          </p:txBody>
        </p:sp>
        <p:sp>
          <p:nvSpPr>
            <p:cNvPr id="40" name="Rectangle 39"/>
            <p:cNvSpPr/>
            <p:nvPr/>
          </p:nvSpPr>
          <p:spPr>
            <a:xfrm>
              <a:off x="2108663" y="1604071"/>
              <a:ext cx="285865" cy="144000"/>
            </a:xfrm>
            <a:prstGeom prst="rect">
              <a:avLst/>
            </a:prstGeom>
            <a:solidFill>
              <a:srgbClr val="84533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prstClr val="white"/>
                  </a:solidFill>
                </a:rPr>
                <a:t>PR</a:t>
              </a:r>
            </a:p>
          </p:txBody>
        </p:sp>
        <p:sp>
          <p:nvSpPr>
            <p:cNvPr id="41" name="Rectangle 40"/>
            <p:cNvSpPr/>
            <p:nvPr/>
          </p:nvSpPr>
          <p:spPr>
            <a:xfrm>
              <a:off x="4099980" y="1782163"/>
              <a:ext cx="265158" cy="144000"/>
            </a:xfrm>
            <a:prstGeom prst="rect">
              <a:avLst/>
            </a:prstGeom>
            <a:solidFill>
              <a:srgbClr val="84533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prstClr val="white"/>
                  </a:solidFill>
                </a:rPr>
                <a:t>uPR</a:t>
              </a:r>
            </a:p>
          </p:txBody>
        </p:sp>
        <p:sp>
          <p:nvSpPr>
            <p:cNvPr id="42" name="Rectangle 41"/>
            <p:cNvSpPr/>
            <p:nvPr/>
          </p:nvSpPr>
          <p:spPr>
            <a:xfrm>
              <a:off x="4362806" y="1792290"/>
              <a:ext cx="972251" cy="141167"/>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white"/>
                </a:solidFill>
              </a:endParaRPr>
            </a:p>
          </p:txBody>
        </p:sp>
      </p:grpSp>
      <p:grpSp>
        <p:nvGrpSpPr>
          <p:cNvPr id="93" name="Group 92"/>
          <p:cNvGrpSpPr/>
          <p:nvPr/>
        </p:nvGrpSpPr>
        <p:grpSpPr>
          <a:xfrm>
            <a:off x="-41375" y="4198505"/>
            <a:ext cx="9185375" cy="2015949"/>
            <a:chOff x="310927" y="4148762"/>
            <a:chExt cx="9127009" cy="2288023"/>
          </a:xfrm>
        </p:grpSpPr>
        <p:sp>
          <p:nvSpPr>
            <p:cNvPr id="94" name="TextBox 1"/>
            <p:cNvSpPr txBox="1"/>
            <p:nvPr/>
          </p:nvSpPr>
          <p:spPr>
            <a:xfrm>
              <a:off x="4689113" y="6242468"/>
              <a:ext cx="1033076" cy="194317"/>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smtClean="0">
                  <a:cs typeface="Arial" panose="020B0604020202020204" pitchFamily="34" charset="0"/>
                </a:rPr>
                <a:t>Time, days</a:t>
              </a:r>
              <a:endParaRPr lang="en-US" sz="1200" dirty="0">
                <a:cs typeface="Arial" panose="020B0604020202020204" pitchFamily="34" charset="0"/>
              </a:endParaRPr>
            </a:p>
          </p:txBody>
        </p:sp>
        <p:sp>
          <p:nvSpPr>
            <p:cNvPr id="95" name="テキスト ボックス 22"/>
            <p:cNvSpPr txBox="1"/>
            <p:nvPr/>
          </p:nvSpPr>
          <p:spPr>
            <a:xfrm>
              <a:off x="4581871" y="4967633"/>
              <a:ext cx="1320620" cy="244520"/>
            </a:xfrm>
            <a:prstGeom prst="rect">
              <a:avLst/>
            </a:prstGeom>
            <a:noFill/>
          </p:spPr>
          <p:txBody>
            <a:bodyPr wrap="square" rtlCol="0">
              <a:spAutoFit/>
            </a:bodyPr>
            <a:lstStyle/>
            <a:p>
              <a:r>
                <a:rPr kumimoji="1" lang="en-US" altLang="ja-JP" sz="800" b="1" dirty="0">
                  <a:cs typeface="Arial" panose="020B0604020202020204" pitchFamily="34" charset="0"/>
                </a:rPr>
                <a:t>Clinical PD</a:t>
              </a:r>
            </a:p>
          </p:txBody>
        </p:sp>
        <p:cxnSp>
          <p:nvCxnSpPr>
            <p:cNvPr id="96" name="Straight Connector 95"/>
            <p:cNvCxnSpPr/>
            <p:nvPr/>
          </p:nvCxnSpPr>
          <p:spPr>
            <a:xfrm>
              <a:off x="1540170" y="5985903"/>
              <a:ext cx="7441619"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97" name="TextBox 1"/>
            <p:cNvSpPr txBox="1"/>
            <p:nvPr/>
          </p:nvSpPr>
          <p:spPr>
            <a:xfrm>
              <a:off x="1363436" y="6047598"/>
              <a:ext cx="407939"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cs typeface="Arial" panose="020B0604020202020204" pitchFamily="34" charset="0"/>
                </a:rPr>
                <a:t>0</a:t>
              </a:r>
            </a:p>
          </p:txBody>
        </p:sp>
        <p:sp>
          <p:nvSpPr>
            <p:cNvPr id="98" name="TextBox 1"/>
            <p:cNvSpPr txBox="1"/>
            <p:nvPr/>
          </p:nvSpPr>
          <p:spPr>
            <a:xfrm>
              <a:off x="2577417" y="6047598"/>
              <a:ext cx="407939"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cs typeface="Arial" panose="020B0604020202020204" pitchFamily="34" charset="0"/>
                </a:rPr>
                <a:t>60</a:t>
              </a:r>
            </a:p>
          </p:txBody>
        </p:sp>
        <p:sp>
          <p:nvSpPr>
            <p:cNvPr id="99" name="TextBox 1"/>
            <p:cNvSpPr txBox="1"/>
            <p:nvPr/>
          </p:nvSpPr>
          <p:spPr>
            <a:xfrm>
              <a:off x="3797963" y="6047598"/>
              <a:ext cx="407939"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cs typeface="Arial" panose="020B0604020202020204" pitchFamily="34" charset="0"/>
                </a:rPr>
                <a:t>120</a:t>
              </a:r>
            </a:p>
          </p:txBody>
        </p:sp>
        <p:sp>
          <p:nvSpPr>
            <p:cNvPr id="100" name="TextBox 1"/>
            <p:cNvSpPr txBox="1"/>
            <p:nvPr/>
          </p:nvSpPr>
          <p:spPr>
            <a:xfrm>
              <a:off x="5011944" y="6047598"/>
              <a:ext cx="407939"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cs typeface="Arial" panose="020B0604020202020204" pitchFamily="34" charset="0"/>
                </a:rPr>
                <a:t>180</a:t>
              </a:r>
            </a:p>
          </p:txBody>
        </p:sp>
        <p:sp>
          <p:nvSpPr>
            <p:cNvPr id="101" name="TextBox 1"/>
            <p:cNvSpPr txBox="1"/>
            <p:nvPr/>
          </p:nvSpPr>
          <p:spPr>
            <a:xfrm>
              <a:off x="6246822" y="6047598"/>
              <a:ext cx="407939"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cs typeface="Arial" panose="020B0604020202020204" pitchFamily="34" charset="0"/>
                </a:rPr>
                <a:t>240</a:t>
              </a:r>
            </a:p>
          </p:txBody>
        </p:sp>
        <p:sp>
          <p:nvSpPr>
            <p:cNvPr id="102" name="TextBox 1"/>
            <p:cNvSpPr txBox="1"/>
            <p:nvPr/>
          </p:nvSpPr>
          <p:spPr>
            <a:xfrm>
              <a:off x="7481700" y="6047598"/>
              <a:ext cx="407939"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cs typeface="Arial" panose="020B0604020202020204" pitchFamily="34" charset="0"/>
                </a:rPr>
                <a:t>300</a:t>
              </a:r>
            </a:p>
          </p:txBody>
        </p:sp>
        <p:sp>
          <p:nvSpPr>
            <p:cNvPr id="103" name="TextBox 1"/>
            <p:cNvSpPr txBox="1"/>
            <p:nvPr/>
          </p:nvSpPr>
          <p:spPr>
            <a:xfrm>
              <a:off x="8709642" y="6047598"/>
              <a:ext cx="407939"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cs typeface="Arial" panose="020B0604020202020204" pitchFamily="34" charset="0"/>
                </a:rPr>
                <a:t>360</a:t>
              </a:r>
            </a:p>
          </p:txBody>
        </p:sp>
        <p:sp>
          <p:nvSpPr>
            <p:cNvPr id="104" name="テキスト ボックス 22"/>
            <p:cNvSpPr txBox="1"/>
            <p:nvPr/>
          </p:nvSpPr>
          <p:spPr>
            <a:xfrm>
              <a:off x="2716496" y="5457871"/>
              <a:ext cx="1320620" cy="244520"/>
            </a:xfrm>
            <a:prstGeom prst="rect">
              <a:avLst/>
            </a:prstGeom>
            <a:noFill/>
          </p:spPr>
          <p:txBody>
            <a:bodyPr wrap="square" rtlCol="0">
              <a:spAutoFit/>
            </a:bodyPr>
            <a:lstStyle/>
            <a:p>
              <a:r>
                <a:rPr kumimoji="1" lang="en-US" altLang="ja-JP" sz="800" b="1" dirty="0">
                  <a:cs typeface="Arial" panose="020B0604020202020204" pitchFamily="34" charset="0"/>
                </a:rPr>
                <a:t>Clinical PD</a:t>
              </a:r>
            </a:p>
          </p:txBody>
        </p:sp>
        <p:sp>
          <p:nvSpPr>
            <p:cNvPr id="105" name="Rectangle 104"/>
            <p:cNvSpPr/>
            <p:nvPr/>
          </p:nvSpPr>
          <p:spPr>
            <a:xfrm>
              <a:off x="1559222" y="4973334"/>
              <a:ext cx="3033579"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white"/>
                </a:solidFill>
              </a:endParaRPr>
            </a:p>
          </p:txBody>
        </p:sp>
        <p:sp>
          <p:nvSpPr>
            <p:cNvPr id="106" name="TextBox 13"/>
            <p:cNvSpPr txBox="1"/>
            <p:nvPr/>
          </p:nvSpPr>
          <p:spPr>
            <a:xfrm>
              <a:off x="310929" y="4966175"/>
              <a:ext cx="1131594"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a:cs typeface="Arial" panose="020B0604020202020204" pitchFamily="34" charset="0"/>
                </a:rPr>
                <a:t>160 </a:t>
              </a:r>
              <a:r>
                <a:rPr lang="en-US" sz="800" dirty="0">
                  <a:cs typeface="Arial" panose="020B0604020202020204" pitchFamily="34" charset="0"/>
                </a:rPr>
                <a:t>mg</a:t>
              </a:r>
            </a:p>
          </p:txBody>
        </p:sp>
        <p:sp>
          <p:nvSpPr>
            <p:cNvPr id="107" name="Rectangle 106"/>
            <p:cNvSpPr/>
            <p:nvPr/>
          </p:nvSpPr>
          <p:spPr>
            <a:xfrm>
              <a:off x="1559219" y="4220418"/>
              <a:ext cx="7387649"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white"/>
                </a:solidFill>
              </a:endParaRPr>
            </a:p>
          </p:txBody>
        </p:sp>
        <p:sp>
          <p:nvSpPr>
            <p:cNvPr id="108" name="TextBox 1"/>
            <p:cNvSpPr txBox="1"/>
            <p:nvPr/>
          </p:nvSpPr>
          <p:spPr>
            <a:xfrm>
              <a:off x="311143" y="4222784"/>
              <a:ext cx="1131380"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80 mg</a:t>
              </a:r>
            </a:p>
          </p:txBody>
        </p:sp>
        <p:sp>
          <p:nvSpPr>
            <p:cNvPr id="109" name="TextBox 108"/>
            <p:cNvSpPr txBox="1"/>
            <p:nvPr/>
          </p:nvSpPr>
          <p:spPr>
            <a:xfrm rot="16200000">
              <a:off x="-151575" y="4995925"/>
              <a:ext cx="1837140" cy="252000"/>
            </a:xfrm>
            <a:prstGeom prst="rect">
              <a:avLst/>
            </a:prstGeom>
            <a:noFill/>
          </p:spPr>
          <p:txBody>
            <a:bodyPr wrap="square" tIns="18000" bIns="18000" rtlCol="0" anchor="ctr">
              <a:noAutofit/>
            </a:bodyPr>
            <a:lstStyle/>
            <a:p>
              <a:pPr algn="ctr"/>
              <a:r>
                <a:rPr lang="en-US" sz="1600" dirty="0" err="1" smtClean="0"/>
                <a:t>qod</a:t>
              </a:r>
              <a:endParaRPr lang="en-US" sz="1600" dirty="0"/>
            </a:p>
          </p:txBody>
        </p:sp>
        <p:sp>
          <p:nvSpPr>
            <p:cNvPr id="110" name="Rectangle 109"/>
            <p:cNvSpPr/>
            <p:nvPr/>
          </p:nvSpPr>
          <p:spPr>
            <a:xfrm>
              <a:off x="1559221" y="5224306"/>
              <a:ext cx="1727393"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white"/>
                </a:solidFill>
              </a:endParaRPr>
            </a:p>
          </p:txBody>
        </p:sp>
        <p:sp>
          <p:nvSpPr>
            <p:cNvPr id="111" name="TextBox 1"/>
            <p:cNvSpPr txBox="1"/>
            <p:nvPr/>
          </p:nvSpPr>
          <p:spPr>
            <a:xfrm>
              <a:off x="310929" y="5226672"/>
              <a:ext cx="1131594"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 160 mg</a:t>
              </a:r>
            </a:p>
          </p:txBody>
        </p:sp>
        <p:sp>
          <p:nvSpPr>
            <p:cNvPr id="112" name="テキスト ボックス 22"/>
            <p:cNvSpPr txBox="1"/>
            <p:nvPr/>
          </p:nvSpPr>
          <p:spPr>
            <a:xfrm>
              <a:off x="3266030" y="5224306"/>
              <a:ext cx="531254" cy="244520"/>
            </a:xfrm>
            <a:prstGeom prst="rect">
              <a:avLst/>
            </a:prstGeom>
            <a:noFill/>
          </p:spPr>
          <p:txBody>
            <a:bodyPr wrap="square" rtlCol="0">
              <a:spAutoFit/>
            </a:bodyPr>
            <a:lstStyle/>
            <a:p>
              <a:r>
                <a:rPr kumimoji="1" lang="en-US" altLang="ja-JP" sz="800" b="1" dirty="0">
                  <a:cs typeface="Arial" panose="020B0604020202020204" pitchFamily="34" charset="0"/>
                </a:rPr>
                <a:t>PD</a:t>
              </a:r>
            </a:p>
          </p:txBody>
        </p:sp>
        <p:sp>
          <p:nvSpPr>
            <p:cNvPr id="113" name="Rectangle 112"/>
            <p:cNvSpPr/>
            <p:nvPr/>
          </p:nvSpPr>
          <p:spPr>
            <a:xfrm>
              <a:off x="2246421" y="5224306"/>
              <a:ext cx="295723" cy="180000"/>
            </a:xfrm>
            <a:prstGeom prst="rect">
              <a:avLst/>
            </a:prstGeom>
            <a:solidFill>
              <a:srgbClr val="84533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prstClr val="white"/>
                  </a:solidFill>
                </a:rPr>
                <a:t>uPR</a:t>
              </a:r>
            </a:p>
          </p:txBody>
        </p:sp>
        <p:sp>
          <p:nvSpPr>
            <p:cNvPr id="114" name="Rectangle 113"/>
            <p:cNvSpPr/>
            <p:nvPr/>
          </p:nvSpPr>
          <p:spPr>
            <a:xfrm>
              <a:off x="1559221" y="5475302"/>
              <a:ext cx="116697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white"/>
                </a:solidFill>
              </a:endParaRPr>
            </a:p>
          </p:txBody>
        </p:sp>
        <p:sp>
          <p:nvSpPr>
            <p:cNvPr id="115" name="TextBox 1"/>
            <p:cNvSpPr txBox="1"/>
            <p:nvPr/>
          </p:nvSpPr>
          <p:spPr>
            <a:xfrm>
              <a:off x="310929" y="5468119"/>
              <a:ext cx="1131594" cy="194365"/>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200 mg</a:t>
              </a:r>
            </a:p>
          </p:txBody>
        </p:sp>
        <p:sp>
          <p:nvSpPr>
            <p:cNvPr id="116" name="Rectangle 115"/>
            <p:cNvSpPr/>
            <p:nvPr/>
          </p:nvSpPr>
          <p:spPr>
            <a:xfrm>
              <a:off x="1559221" y="4471390"/>
              <a:ext cx="7321141"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white"/>
                </a:solidFill>
              </a:endParaRPr>
            </a:p>
          </p:txBody>
        </p:sp>
        <p:sp>
          <p:nvSpPr>
            <p:cNvPr id="117" name="TextBox 1"/>
            <p:cNvSpPr txBox="1"/>
            <p:nvPr/>
          </p:nvSpPr>
          <p:spPr>
            <a:xfrm>
              <a:off x="310929" y="4464231"/>
              <a:ext cx="1131594"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160 mg</a:t>
              </a:r>
              <a:r>
                <a:rPr lang="en-US" sz="800" b="1" baseline="30000" dirty="0">
                  <a:cs typeface="Arial" panose="020B0604020202020204" pitchFamily="34" charset="0"/>
                </a:rPr>
                <a:t>b</a:t>
              </a:r>
              <a:endParaRPr lang="en-US" sz="1050" b="1" baseline="30000" dirty="0">
                <a:cs typeface="Arial" panose="020B0604020202020204" pitchFamily="34" charset="0"/>
              </a:endParaRPr>
            </a:p>
          </p:txBody>
        </p:sp>
        <p:sp>
          <p:nvSpPr>
            <p:cNvPr id="118" name="テキスト ボックス 22"/>
            <p:cNvSpPr txBox="1"/>
            <p:nvPr/>
          </p:nvSpPr>
          <p:spPr>
            <a:xfrm>
              <a:off x="8884908" y="4471390"/>
              <a:ext cx="531254" cy="215444"/>
            </a:xfrm>
            <a:prstGeom prst="rect">
              <a:avLst/>
            </a:prstGeom>
            <a:noFill/>
          </p:spPr>
          <p:txBody>
            <a:bodyPr wrap="square" rtlCol="0">
              <a:spAutoFit/>
            </a:bodyPr>
            <a:lstStyle/>
            <a:p>
              <a:r>
                <a:rPr kumimoji="1" lang="en-US" altLang="ja-JP" sz="800" b="1" dirty="0">
                  <a:solidFill>
                    <a:prstClr val="black"/>
                  </a:solidFill>
                  <a:cs typeface="Arial" panose="020B0604020202020204" pitchFamily="34" charset="0"/>
                </a:rPr>
                <a:t>PD</a:t>
              </a:r>
            </a:p>
          </p:txBody>
        </p:sp>
        <p:sp>
          <p:nvSpPr>
            <p:cNvPr id="119" name="Rectangle 118"/>
            <p:cNvSpPr/>
            <p:nvPr/>
          </p:nvSpPr>
          <p:spPr>
            <a:xfrm>
              <a:off x="6091964" y="4471390"/>
              <a:ext cx="222743"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prstClr val="white"/>
                  </a:solidFill>
                </a:rPr>
                <a:t>PD</a:t>
              </a:r>
            </a:p>
          </p:txBody>
        </p:sp>
        <p:sp>
          <p:nvSpPr>
            <p:cNvPr id="120" name="Rectangle 119"/>
            <p:cNvSpPr/>
            <p:nvPr/>
          </p:nvSpPr>
          <p:spPr>
            <a:xfrm>
              <a:off x="1559221" y="4722362"/>
              <a:ext cx="3962022"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white"/>
                </a:solidFill>
              </a:endParaRPr>
            </a:p>
          </p:txBody>
        </p:sp>
        <p:sp>
          <p:nvSpPr>
            <p:cNvPr id="121" name="TextBox 1"/>
            <p:cNvSpPr txBox="1"/>
            <p:nvPr/>
          </p:nvSpPr>
          <p:spPr>
            <a:xfrm>
              <a:off x="311141" y="4715203"/>
              <a:ext cx="1131382"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160 </a:t>
              </a:r>
              <a:r>
                <a:rPr lang="en-US" sz="800" dirty="0" err="1">
                  <a:cs typeface="Arial" panose="020B0604020202020204" pitchFamily="34" charset="0"/>
                </a:rPr>
                <a:t>mg</a:t>
              </a:r>
              <a:r>
                <a:rPr lang="en-US" sz="800" b="1" baseline="30000" dirty="0" err="1">
                  <a:cs typeface="Arial" panose="020B0604020202020204" pitchFamily="34" charset="0"/>
                </a:rPr>
                <a:t>c</a:t>
              </a:r>
              <a:endParaRPr lang="en-US" sz="1050" b="1" baseline="30000" dirty="0">
                <a:cs typeface="Arial" panose="020B0604020202020204" pitchFamily="34" charset="0"/>
              </a:endParaRPr>
            </a:p>
          </p:txBody>
        </p:sp>
        <p:sp>
          <p:nvSpPr>
            <p:cNvPr id="122" name="Rectangle 121"/>
            <p:cNvSpPr/>
            <p:nvPr/>
          </p:nvSpPr>
          <p:spPr>
            <a:xfrm>
              <a:off x="2075616" y="4722362"/>
              <a:ext cx="222743"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dirty="0">
                  <a:solidFill>
                    <a:prstClr val="white"/>
                  </a:solidFill>
                </a:rPr>
                <a:t>PD</a:t>
              </a:r>
            </a:p>
          </p:txBody>
        </p:sp>
        <p:sp>
          <p:nvSpPr>
            <p:cNvPr id="123" name="Rectangle 122"/>
            <p:cNvSpPr/>
            <p:nvPr/>
          </p:nvSpPr>
          <p:spPr>
            <a:xfrm>
              <a:off x="1559221" y="5726298"/>
              <a:ext cx="872726"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white"/>
                </a:solidFill>
              </a:endParaRPr>
            </a:p>
          </p:txBody>
        </p:sp>
        <p:sp>
          <p:nvSpPr>
            <p:cNvPr id="124" name="TextBox 1"/>
            <p:cNvSpPr txBox="1"/>
            <p:nvPr/>
          </p:nvSpPr>
          <p:spPr>
            <a:xfrm>
              <a:off x="310927" y="5719140"/>
              <a:ext cx="1131596" cy="194318"/>
            </a:xfrm>
            <a:prstGeom prst="rect">
              <a:avLst/>
            </a:prstGeom>
          </p:spPr>
          <p:txBody>
            <a:bodyPr wrap="none" lIns="0" tIns="0" rIns="0" bIns="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800" dirty="0">
                  <a:cs typeface="Arial" panose="020B0604020202020204" pitchFamily="34" charset="0"/>
                </a:rPr>
                <a:t> 56 mg</a:t>
              </a:r>
            </a:p>
          </p:txBody>
        </p:sp>
        <p:cxnSp>
          <p:nvCxnSpPr>
            <p:cNvPr id="125" name="Straight Connector 124"/>
            <p:cNvCxnSpPr/>
            <p:nvPr/>
          </p:nvCxnSpPr>
          <p:spPr>
            <a:xfrm>
              <a:off x="1554307" y="4148762"/>
              <a:ext cx="0" cy="1870039"/>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968072" y="4248902"/>
              <a:ext cx="548640" cy="142081"/>
            </a:xfrm>
            <a:prstGeom prst="rect">
              <a:avLst/>
            </a:prstGeom>
            <a:noFill/>
            <a:ln w="1905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7" name="Rectangle 126"/>
            <p:cNvSpPr/>
            <p:nvPr/>
          </p:nvSpPr>
          <p:spPr>
            <a:xfrm>
              <a:off x="968072" y="5252789"/>
              <a:ext cx="548640" cy="142081"/>
            </a:xfrm>
            <a:prstGeom prst="rect">
              <a:avLst/>
            </a:prstGeom>
            <a:noFill/>
            <a:ln w="1905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8" name="Rectangle 127"/>
            <p:cNvSpPr/>
            <p:nvPr/>
          </p:nvSpPr>
          <p:spPr>
            <a:xfrm>
              <a:off x="968072" y="5494260"/>
              <a:ext cx="548640" cy="142081"/>
            </a:xfrm>
            <a:prstGeom prst="rect">
              <a:avLst/>
            </a:prstGeom>
            <a:noFill/>
            <a:ln w="1905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9" name="Rectangle 128"/>
            <p:cNvSpPr/>
            <p:nvPr/>
          </p:nvSpPr>
          <p:spPr>
            <a:xfrm>
              <a:off x="2442717" y="5735824"/>
              <a:ext cx="222743"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a:solidFill>
                    <a:schemeClr val="tx1"/>
                  </a:solidFill>
                </a:rPr>
                <a:t>PD</a:t>
              </a:r>
            </a:p>
          </p:txBody>
        </p:sp>
        <p:sp>
          <p:nvSpPr>
            <p:cNvPr id="130" name="Rectangle 129"/>
            <p:cNvSpPr/>
            <p:nvPr/>
          </p:nvSpPr>
          <p:spPr>
            <a:xfrm>
              <a:off x="2532592" y="5218952"/>
              <a:ext cx="753862" cy="188317"/>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00" dirty="0">
                <a:solidFill>
                  <a:prstClr val="white"/>
                </a:solidFill>
              </a:endParaRPr>
            </a:p>
          </p:txBody>
        </p:sp>
        <p:sp>
          <p:nvSpPr>
            <p:cNvPr id="131" name="テキスト ボックス 22"/>
            <p:cNvSpPr txBox="1"/>
            <p:nvPr/>
          </p:nvSpPr>
          <p:spPr>
            <a:xfrm>
              <a:off x="8906682" y="4188370"/>
              <a:ext cx="531254" cy="215444"/>
            </a:xfrm>
            <a:prstGeom prst="rect">
              <a:avLst/>
            </a:prstGeom>
            <a:noFill/>
          </p:spPr>
          <p:txBody>
            <a:bodyPr wrap="square" rtlCol="0">
              <a:spAutoFit/>
            </a:bodyPr>
            <a:lstStyle/>
            <a:p>
              <a:r>
                <a:rPr kumimoji="1" lang="en-US" altLang="ja-JP" sz="800" b="1" dirty="0">
                  <a:solidFill>
                    <a:prstClr val="black"/>
                  </a:solidFill>
                  <a:cs typeface="Arial" panose="020B0604020202020204" pitchFamily="34" charset="0"/>
                </a:rPr>
                <a:t>PD</a:t>
              </a:r>
            </a:p>
          </p:txBody>
        </p:sp>
      </p:grpSp>
      <p:sp>
        <p:nvSpPr>
          <p:cNvPr id="132" name="TextBox 131"/>
          <p:cNvSpPr txBox="1"/>
          <p:nvPr/>
        </p:nvSpPr>
        <p:spPr>
          <a:xfrm>
            <a:off x="6594024" y="4743161"/>
            <a:ext cx="2064432" cy="830997"/>
          </a:xfrm>
          <a:prstGeom prst="rect">
            <a:avLst/>
          </a:prstGeom>
          <a:noFill/>
        </p:spPr>
        <p:txBody>
          <a:bodyPr wrap="square" rtlCol="0">
            <a:spAutoFit/>
          </a:bodyPr>
          <a:lstStyle/>
          <a:p>
            <a:r>
              <a:rPr lang="en-US" altLang="ja-JP" sz="1200" b="1" kern="0" dirty="0">
                <a:cs typeface="Arial" pitchFamily="34" charset="0"/>
              </a:rPr>
              <a:t>Median duration of </a:t>
            </a:r>
            <a:br>
              <a:rPr lang="en-US" altLang="ja-JP" sz="1200" b="1" kern="0" dirty="0">
                <a:cs typeface="Arial" pitchFamily="34" charset="0"/>
              </a:rPr>
            </a:br>
            <a:r>
              <a:rPr lang="en-US" altLang="ja-JP" sz="1200" b="1" kern="0" dirty="0" err="1" smtClean="0">
                <a:cs typeface="Arial" pitchFamily="34" charset="0"/>
              </a:rPr>
              <a:t>qod</a:t>
            </a:r>
            <a:r>
              <a:rPr lang="en-US" altLang="ja-JP" sz="1200" b="1" kern="0" dirty="0" smtClean="0">
                <a:cs typeface="Arial" pitchFamily="34" charset="0"/>
              </a:rPr>
              <a:t> treatment </a:t>
            </a:r>
            <a:r>
              <a:rPr lang="en-US" altLang="ja-JP" sz="1200" b="1" kern="0" dirty="0">
                <a:cs typeface="Arial" pitchFamily="34" charset="0"/>
              </a:rPr>
              <a:t>(days): </a:t>
            </a:r>
          </a:p>
          <a:p>
            <a:r>
              <a:rPr lang="en-US" altLang="ja-JP" sz="1200" b="1" kern="0" dirty="0">
                <a:cs typeface="Arial" pitchFamily="34" charset="0"/>
              </a:rPr>
              <a:t>86 (range </a:t>
            </a:r>
            <a:r>
              <a:rPr lang="en-US" altLang="ja-JP" sz="1200" b="1" kern="0" dirty="0" smtClean="0">
                <a:cs typeface="Arial" pitchFamily="34" charset="0"/>
              </a:rPr>
              <a:t>39 to 365</a:t>
            </a:r>
            <a:r>
              <a:rPr lang="en-US" altLang="ja-JP" sz="1200" b="1" kern="0" dirty="0">
                <a:cs typeface="Arial" pitchFamily="34" charset="0"/>
              </a:rPr>
              <a:t>)</a:t>
            </a:r>
          </a:p>
          <a:p>
            <a:endParaRPr lang="en-US" sz="1200" dirty="0"/>
          </a:p>
        </p:txBody>
      </p:sp>
      <p:sp>
        <p:nvSpPr>
          <p:cNvPr id="133" name="TextBox 132"/>
          <p:cNvSpPr txBox="1"/>
          <p:nvPr/>
        </p:nvSpPr>
        <p:spPr>
          <a:xfrm>
            <a:off x="6573033" y="1670264"/>
            <a:ext cx="2120229" cy="830997"/>
          </a:xfrm>
          <a:prstGeom prst="rect">
            <a:avLst/>
          </a:prstGeom>
          <a:noFill/>
        </p:spPr>
        <p:txBody>
          <a:bodyPr wrap="square" rtlCol="0">
            <a:spAutoFit/>
          </a:bodyPr>
          <a:lstStyle/>
          <a:p>
            <a:r>
              <a:rPr lang="en-US" altLang="ja-JP" sz="1200" b="1" kern="0" dirty="0">
                <a:cs typeface="Arial" pitchFamily="34" charset="0"/>
              </a:rPr>
              <a:t>Median duration of </a:t>
            </a:r>
            <a:br>
              <a:rPr lang="en-US" altLang="ja-JP" sz="1200" b="1" kern="0" dirty="0">
                <a:cs typeface="Arial" pitchFamily="34" charset="0"/>
              </a:rPr>
            </a:br>
            <a:r>
              <a:rPr lang="en-US" altLang="ja-JP" sz="1200" b="1" kern="0" dirty="0" err="1" smtClean="0">
                <a:cs typeface="Arial" pitchFamily="34" charset="0"/>
              </a:rPr>
              <a:t>qd</a:t>
            </a:r>
            <a:r>
              <a:rPr lang="en-US" altLang="ja-JP" sz="1200" b="1" kern="0" dirty="0" smtClean="0">
                <a:cs typeface="Arial" pitchFamily="34" charset="0"/>
              </a:rPr>
              <a:t> treatment </a:t>
            </a:r>
            <a:r>
              <a:rPr lang="en-US" altLang="ja-JP" sz="1200" b="1" kern="0" dirty="0">
                <a:cs typeface="Arial" pitchFamily="34" charset="0"/>
              </a:rPr>
              <a:t>(days): </a:t>
            </a:r>
          </a:p>
          <a:p>
            <a:r>
              <a:rPr lang="en-US" altLang="ja-JP" sz="1200" b="1" kern="0" dirty="0">
                <a:cs typeface="Arial" pitchFamily="34" charset="0"/>
              </a:rPr>
              <a:t>100+ (range </a:t>
            </a:r>
            <a:r>
              <a:rPr lang="en-US" altLang="ja-JP" sz="1200" b="1" kern="0" dirty="0" smtClean="0">
                <a:cs typeface="Arial" pitchFamily="34" charset="0"/>
              </a:rPr>
              <a:t>22+ to 225</a:t>
            </a:r>
            <a:r>
              <a:rPr lang="en-US" altLang="ja-JP" sz="1200" b="1" kern="0" dirty="0">
                <a:cs typeface="Arial" pitchFamily="34" charset="0"/>
              </a:rPr>
              <a:t>) </a:t>
            </a:r>
          </a:p>
          <a:p>
            <a:endParaRPr lang="en-US" sz="1200" dirty="0"/>
          </a:p>
        </p:txBody>
      </p:sp>
      <p:sp>
        <p:nvSpPr>
          <p:cNvPr id="134" name="TextBox 133"/>
          <p:cNvSpPr txBox="1"/>
          <p:nvPr/>
        </p:nvSpPr>
        <p:spPr>
          <a:xfrm>
            <a:off x="135191" y="6169511"/>
            <a:ext cx="4598174" cy="463450"/>
          </a:xfrm>
          <a:prstGeom prst="rect">
            <a:avLst/>
          </a:prstGeom>
          <a:noFill/>
        </p:spPr>
        <p:txBody>
          <a:bodyPr wrap="none" lIns="0" tIns="0" rIns="0" bIns="0" rtlCol="0" anchor="b" anchorCtr="0">
            <a:noAutofit/>
          </a:bodyPr>
          <a:lstStyle/>
          <a:p>
            <a:r>
              <a:rPr lang="en-US" sz="1000" baseline="30000" dirty="0" err="1">
                <a:solidFill>
                  <a:srgbClr val="000000"/>
                </a:solidFill>
                <a:cs typeface="Arial" panose="020B0604020202020204" pitchFamily="34" charset="0"/>
              </a:rPr>
              <a:t>a</a:t>
            </a:r>
            <a:r>
              <a:rPr lang="en-US" sz="1000" dirty="0" err="1">
                <a:solidFill>
                  <a:srgbClr val="000000"/>
                </a:solidFill>
                <a:cs typeface="Arial" panose="020B0604020202020204" pitchFamily="34" charset="0"/>
              </a:rPr>
              <a:t>No</a:t>
            </a:r>
            <a:r>
              <a:rPr lang="en-US" sz="1000" dirty="0">
                <a:solidFill>
                  <a:srgbClr val="000000"/>
                </a:solidFill>
                <a:cs typeface="Arial" panose="020B0604020202020204" pitchFamily="34" charset="0"/>
              </a:rPr>
              <a:t> scan assessments yet; </a:t>
            </a:r>
            <a:r>
              <a:rPr lang="en-US" sz="1000" b="1" baseline="30000" dirty="0">
                <a:solidFill>
                  <a:srgbClr val="000000"/>
                </a:solidFill>
                <a:cs typeface="Arial" panose="020B0604020202020204" pitchFamily="34" charset="0"/>
              </a:rPr>
              <a:t>b</a:t>
            </a:r>
            <a:r>
              <a:rPr lang="en-US" sz="1000" dirty="0">
                <a:solidFill>
                  <a:srgbClr val="000000"/>
                </a:solidFill>
                <a:cs typeface="Arial" panose="020B0604020202020204" pitchFamily="34" charset="0"/>
              </a:rPr>
              <a:t>PD due to new lesion, allowed by protocol and </a:t>
            </a:r>
            <a:endParaRPr lang="en-US" sz="1000" dirty="0" smtClean="0">
              <a:solidFill>
                <a:srgbClr val="000000"/>
              </a:solidFill>
              <a:cs typeface="Arial" panose="020B0604020202020204" pitchFamily="34" charset="0"/>
            </a:endParaRPr>
          </a:p>
          <a:p>
            <a:r>
              <a:rPr lang="en-US" sz="1000" dirty="0" smtClean="0">
                <a:solidFill>
                  <a:srgbClr val="000000"/>
                </a:solidFill>
                <a:cs typeface="Arial" panose="020B0604020202020204" pitchFamily="34" charset="0"/>
              </a:rPr>
              <a:t>physician </a:t>
            </a:r>
            <a:r>
              <a:rPr lang="en-US" sz="1000" dirty="0">
                <a:solidFill>
                  <a:srgbClr val="000000"/>
                </a:solidFill>
                <a:cs typeface="Arial" panose="020B0604020202020204" pitchFamily="34" charset="0"/>
              </a:rPr>
              <a:t>decision to continue </a:t>
            </a:r>
            <a:r>
              <a:rPr lang="en-US" sz="1000" dirty="0" smtClean="0">
                <a:solidFill>
                  <a:srgbClr val="000000"/>
                </a:solidFill>
                <a:cs typeface="Arial" panose="020B0604020202020204" pitchFamily="34" charset="0"/>
              </a:rPr>
              <a:t>study; </a:t>
            </a:r>
            <a:r>
              <a:rPr lang="en-US" sz="1000" b="1" baseline="30000" dirty="0" err="1" smtClean="0">
                <a:solidFill>
                  <a:srgbClr val="000000"/>
                </a:solidFill>
                <a:cs typeface="Arial" panose="020B0604020202020204" pitchFamily="34" charset="0"/>
              </a:rPr>
              <a:t>c</a:t>
            </a:r>
            <a:r>
              <a:rPr lang="en-US" sz="1000" dirty="0" err="1" smtClean="0">
                <a:solidFill>
                  <a:srgbClr val="000000"/>
                </a:solidFill>
                <a:cs typeface="Arial" panose="020B0604020202020204" pitchFamily="34" charset="0"/>
              </a:rPr>
              <a:t>PD</a:t>
            </a:r>
            <a:r>
              <a:rPr lang="en-US" sz="1000" dirty="0" smtClean="0">
                <a:solidFill>
                  <a:srgbClr val="000000"/>
                </a:solidFill>
                <a:cs typeface="Arial" panose="020B0604020202020204" pitchFamily="34" charset="0"/>
              </a:rPr>
              <a:t> based on non-target lesions, </a:t>
            </a:r>
          </a:p>
          <a:p>
            <a:r>
              <a:rPr lang="en-US" sz="1000" dirty="0" smtClean="0">
                <a:solidFill>
                  <a:srgbClr val="000000"/>
                </a:solidFill>
                <a:cs typeface="Arial" panose="020B0604020202020204" pitchFamily="34" charset="0"/>
              </a:rPr>
              <a:t>physician decision to continue the study and patient is ongoing</a:t>
            </a:r>
            <a:endParaRPr lang="en-US" sz="1000" dirty="0">
              <a:solidFill>
                <a:srgbClr val="000000"/>
              </a:solidFill>
              <a:cs typeface="Arial" panose="020B0604020202020204" pitchFamily="34" charset="0"/>
            </a:endParaRPr>
          </a:p>
        </p:txBody>
      </p:sp>
    </p:spTree>
    <p:extLst>
      <p:ext uri="{BB962C8B-B14F-4D97-AF65-F5344CB8AC3E}">
        <p14:creationId xmlns:p14="http://schemas.microsoft.com/office/powerpoint/2010/main" xmlns="" val="4837893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O-020: </a:t>
            </a:r>
            <a:r>
              <a:rPr lang="en-US" dirty="0"/>
              <a:t>Early clinical efficacy of TAS-120, a covalently bound FGFR inhibitor, in patients with </a:t>
            </a:r>
            <a:r>
              <a:rPr lang="en-US" dirty="0" err="1"/>
              <a:t>cholangiocarcinoma</a:t>
            </a:r>
            <a:r>
              <a:rPr lang="en-US" dirty="0"/>
              <a:t> </a:t>
            </a:r>
            <a:r>
              <a:rPr lang="en-GB" dirty="0"/>
              <a:t>– </a:t>
            </a:r>
            <a:r>
              <a:rPr lang="en-GB" dirty="0" err="1"/>
              <a:t>Goyal</a:t>
            </a:r>
            <a:r>
              <a:rPr lang="en-GB" dirty="0"/>
              <a:t> L, et al</a:t>
            </a:r>
            <a:endParaRPr lang="en-GB" sz="1800" dirty="0"/>
          </a:p>
        </p:txBody>
      </p:sp>
      <p:sp>
        <p:nvSpPr>
          <p:cNvPr id="3" name="Content Placeholder 2"/>
          <p:cNvSpPr>
            <a:spLocks noGrp="1"/>
          </p:cNvSpPr>
          <p:nvPr>
            <p:ph idx="1"/>
          </p:nvPr>
        </p:nvSpPr>
        <p:spPr>
          <a:xfrm>
            <a:off x="365124" y="1254035"/>
            <a:ext cx="8413751" cy="5747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err="1"/>
              <a:t>Goyal</a:t>
            </a:r>
            <a:r>
              <a:rPr lang="en-GB" dirty="0"/>
              <a:t> L, et al. Ann </a:t>
            </a:r>
            <a:r>
              <a:rPr lang="en-GB" dirty="0" err="1"/>
              <a:t>Oncol</a:t>
            </a:r>
            <a:r>
              <a:rPr lang="en-GB" dirty="0"/>
              <a:t> 2017; 28 (</a:t>
            </a:r>
            <a:r>
              <a:rPr lang="en-GB" dirty="0" err="1"/>
              <a:t>suppl</a:t>
            </a:r>
            <a:r>
              <a:rPr lang="en-GB" dirty="0"/>
              <a:t> 3): </a:t>
            </a:r>
            <a:r>
              <a:rPr lang="en-GB" dirty="0" err="1"/>
              <a:t>abstr</a:t>
            </a:r>
            <a:r>
              <a:rPr lang="en-GB" dirty="0"/>
              <a:t> O-020</a:t>
            </a:r>
          </a:p>
        </p:txBody>
      </p:sp>
      <p:graphicFrame>
        <p:nvGraphicFramePr>
          <p:cNvPr id="6" name="Chart 5"/>
          <p:cNvGraphicFramePr/>
          <p:nvPr>
            <p:extLst>
              <p:ext uri="{D42A27DB-BD31-4B8C-83A1-F6EECF244321}">
                <p14:modId xmlns:p14="http://schemas.microsoft.com/office/powerpoint/2010/main" xmlns="" val="981774932"/>
              </p:ext>
            </p:extLst>
          </p:nvPr>
        </p:nvGraphicFramePr>
        <p:xfrm>
          <a:off x="566411" y="1970050"/>
          <a:ext cx="8048904" cy="4810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xmlns="" val="2475839763"/>
              </p:ext>
            </p:extLst>
          </p:nvPr>
        </p:nvGraphicFramePr>
        <p:xfrm>
          <a:off x="-2078914" y="1970050"/>
          <a:ext cx="7284427" cy="481051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229714" y="5996092"/>
            <a:ext cx="354584" cy="276999"/>
          </a:xfrm>
          <a:prstGeom prst="rect">
            <a:avLst/>
          </a:prstGeom>
          <a:noFill/>
        </p:spPr>
        <p:txBody>
          <a:bodyPr wrap="none" rtlCol="0">
            <a:spAutoFit/>
          </a:bodyPr>
          <a:lstStyle/>
          <a:p>
            <a:pPr algn="ctr"/>
            <a:r>
              <a:rPr lang="en-US" sz="1200" dirty="0">
                <a:solidFill>
                  <a:srgbClr val="000000"/>
                </a:solidFill>
              </a:rPr>
              <a:t>20</a:t>
            </a:r>
          </a:p>
        </p:txBody>
      </p:sp>
      <p:sp>
        <p:nvSpPr>
          <p:cNvPr id="9" name="TextBox 8"/>
          <p:cNvSpPr txBox="1"/>
          <p:nvPr/>
        </p:nvSpPr>
        <p:spPr>
          <a:xfrm>
            <a:off x="6061512" y="5986054"/>
            <a:ext cx="354584" cy="276999"/>
          </a:xfrm>
          <a:prstGeom prst="rect">
            <a:avLst/>
          </a:prstGeom>
          <a:noFill/>
        </p:spPr>
        <p:txBody>
          <a:bodyPr wrap="none" rtlCol="0">
            <a:spAutoFit/>
          </a:bodyPr>
          <a:lstStyle/>
          <a:p>
            <a:pPr algn="ctr"/>
            <a:r>
              <a:rPr lang="en-US" sz="1200" dirty="0">
                <a:solidFill>
                  <a:srgbClr val="000000"/>
                </a:solidFill>
              </a:rPr>
              <a:t>40</a:t>
            </a:r>
          </a:p>
        </p:txBody>
      </p:sp>
      <p:sp>
        <p:nvSpPr>
          <p:cNvPr id="10" name="TextBox 9"/>
          <p:cNvSpPr txBox="1"/>
          <p:nvPr/>
        </p:nvSpPr>
        <p:spPr>
          <a:xfrm>
            <a:off x="6893311" y="5986053"/>
            <a:ext cx="354584" cy="276999"/>
          </a:xfrm>
          <a:prstGeom prst="rect">
            <a:avLst/>
          </a:prstGeom>
          <a:noFill/>
        </p:spPr>
        <p:txBody>
          <a:bodyPr wrap="none" rtlCol="0">
            <a:spAutoFit/>
          </a:bodyPr>
          <a:lstStyle/>
          <a:p>
            <a:pPr algn="ctr"/>
            <a:r>
              <a:rPr lang="en-US" sz="1200" dirty="0">
                <a:solidFill>
                  <a:srgbClr val="000000"/>
                </a:solidFill>
              </a:rPr>
              <a:t>60</a:t>
            </a:r>
          </a:p>
        </p:txBody>
      </p:sp>
      <p:sp>
        <p:nvSpPr>
          <p:cNvPr id="11" name="TextBox 10"/>
          <p:cNvSpPr txBox="1"/>
          <p:nvPr/>
        </p:nvSpPr>
        <p:spPr>
          <a:xfrm>
            <a:off x="7720111" y="5986052"/>
            <a:ext cx="354584" cy="276999"/>
          </a:xfrm>
          <a:prstGeom prst="rect">
            <a:avLst/>
          </a:prstGeom>
          <a:noFill/>
        </p:spPr>
        <p:txBody>
          <a:bodyPr wrap="none" rtlCol="0">
            <a:spAutoFit/>
          </a:bodyPr>
          <a:lstStyle/>
          <a:p>
            <a:pPr algn="ctr"/>
            <a:r>
              <a:rPr lang="en-US" sz="1200" dirty="0">
                <a:solidFill>
                  <a:srgbClr val="000000"/>
                </a:solidFill>
              </a:rPr>
              <a:t>80</a:t>
            </a:r>
          </a:p>
        </p:txBody>
      </p:sp>
      <p:sp>
        <p:nvSpPr>
          <p:cNvPr id="12" name="Rectangle 11"/>
          <p:cNvSpPr/>
          <p:nvPr/>
        </p:nvSpPr>
        <p:spPr>
          <a:xfrm>
            <a:off x="7138614" y="1747039"/>
            <a:ext cx="155144" cy="10959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7138614" y="1981082"/>
            <a:ext cx="155144" cy="10959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p:nvSpPr>
        <p:spPr>
          <a:xfrm>
            <a:off x="7265837" y="1655874"/>
            <a:ext cx="1192743" cy="250865"/>
          </a:xfrm>
          <a:prstGeom prst="rect">
            <a:avLst/>
          </a:prstGeom>
          <a:noFill/>
        </p:spPr>
        <p:txBody>
          <a:bodyPr wrap="none" rtlCol="0">
            <a:spAutoFit/>
          </a:bodyPr>
          <a:lstStyle/>
          <a:p>
            <a:r>
              <a:rPr lang="en-US" sz="1200" dirty="0">
                <a:solidFill>
                  <a:prstClr val="black"/>
                </a:solidFill>
              </a:rPr>
              <a:t>All </a:t>
            </a:r>
            <a:r>
              <a:rPr lang="en-US" sz="1200" dirty="0" smtClean="0">
                <a:solidFill>
                  <a:prstClr val="black"/>
                </a:solidFill>
              </a:rPr>
              <a:t>grades, 96%</a:t>
            </a:r>
            <a:endParaRPr lang="en-US" sz="1200" dirty="0">
              <a:solidFill>
                <a:prstClr val="black"/>
              </a:solidFill>
            </a:endParaRPr>
          </a:p>
        </p:txBody>
      </p:sp>
      <p:sp>
        <p:nvSpPr>
          <p:cNvPr id="15" name="TextBox 14"/>
          <p:cNvSpPr txBox="1"/>
          <p:nvPr/>
        </p:nvSpPr>
        <p:spPr>
          <a:xfrm>
            <a:off x="7265837" y="1889917"/>
            <a:ext cx="1072740" cy="250866"/>
          </a:xfrm>
          <a:prstGeom prst="rect">
            <a:avLst/>
          </a:prstGeom>
          <a:noFill/>
        </p:spPr>
        <p:txBody>
          <a:bodyPr wrap="none" rtlCol="0">
            <a:spAutoFit/>
          </a:bodyPr>
          <a:lstStyle/>
          <a:p>
            <a:r>
              <a:rPr lang="en-US" sz="1200" dirty="0">
                <a:solidFill>
                  <a:prstClr val="black"/>
                </a:solidFill>
              </a:rPr>
              <a:t>Grade </a:t>
            </a:r>
            <a:r>
              <a:rPr lang="en-US" sz="1200" dirty="0" smtClean="0">
                <a:solidFill>
                  <a:prstClr val="black"/>
                </a:solidFill>
              </a:rPr>
              <a:t>3, 52%</a:t>
            </a:r>
            <a:endParaRPr lang="en-US" sz="1200" dirty="0">
              <a:solidFill>
                <a:prstClr val="black"/>
              </a:solidFill>
            </a:endParaRPr>
          </a:p>
        </p:txBody>
      </p:sp>
      <p:sp>
        <p:nvSpPr>
          <p:cNvPr id="16" name="Rectangle 15"/>
          <p:cNvSpPr/>
          <p:nvPr/>
        </p:nvSpPr>
        <p:spPr>
          <a:xfrm>
            <a:off x="5278048" y="1717094"/>
            <a:ext cx="992580" cy="307777"/>
          </a:xfrm>
          <a:prstGeom prst="rect">
            <a:avLst/>
          </a:prstGeom>
        </p:spPr>
        <p:txBody>
          <a:bodyPr wrap="none">
            <a:spAutoFit/>
          </a:bodyPr>
          <a:lstStyle/>
          <a:p>
            <a:pPr algn="ctr"/>
            <a:r>
              <a:rPr lang="en-US" sz="1400" b="1" dirty="0" err="1" smtClean="0">
                <a:solidFill>
                  <a:prstClr val="black"/>
                </a:solidFill>
              </a:rPr>
              <a:t>qod</a:t>
            </a:r>
            <a:r>
              <a:rPr lang="en-US" sz="1400" b="1" dirty="0" smtClean="0">
                <a:solidFill>
                  <a:prstClr val="black"/>
                </a:solidFill>
              </a:rPr>
              <a:t> (n=7</a:t>
            </a:r>
            <a:r>
              <a:rPr lang="en-US" sz="1400" b="1" dirty="0">
                <a:solidFill>
                  <a:prstClr val="black"/>
                </a:solidFill>
              </a:rPr>
              <a:t>)</a:t>
            </a:r>
          </a:p>
        </p:txBody>
      </p:sp>
      <p:sp>
        <p:nvSpPr>
          <p:cNvPr id="17" name="Rectangle 16"/>
          <p:cNvSpPr/>
          <p:nvPr/>
        </p:nvSpPr>
        <p:spPr>
          <a:xfrm>
            <a:off x="2894289" y="1724241"/>
            <a:ext cx="982962" cy="307777"/>
          </a:xfrm>
          <a:prstGeom prst="rect">
            <a:avLst/>
          </a:prstGeom>
        </p:spPr>
        <p:txBody>
          <a:bodyPr wrap="none">
            <a:spAutoFit/>
          </a:bodyPr>
          <a:lstStyle/>
          <a:p>
            <a:pPr algn="ctr"/>
            <a:r>
              <a:rPr lang="en-US" sz="1400" b="1" dirty="0" err="1">
                <a:solidFill>
                  <a:prstClr val="black"/>
                </a:solidFill>
              </a:rPr>
              <a:t>q</a:t>
            </a:r>
            <a:r>
              <a:rPr lang="en-US" sz="1400" b="1" dirty="0" err="1" smtClean="0">
                <a:solidFill>
                  <a:prstClr val="black"/>
                </a:solidFill>
              </a:rPr>
              <a:t>d</a:t>
            </a:r>
            <a:r>
              <a:rPr lang="en-US" sz="1400" b="1" dirty="0" smtClean="0">
                <a:solidFill>
                  <a:prstClr val="black"/>
                </a:solidFill>
              </a:rPr>
              <a:t> (n=16</a:t>
            </a:r>
            <a:r>
              <a:rPr lang="en-US" sz="1400" b="1" dirty="0">
                <a:solidFill>
                  <a:prstClr val="black"/>
                </a:solidFill>
              </a:rPr>
              <a:t>)</a:t>
            </a:r>
          </a:p>
        </p:txBody>
      </p:sp>
      <p:sp>
        <p:nvSpPr>
          <p:cNvPr id="18" name="Text Placeholder 3"/>
          <p:cNvSpPr>
            <a:spLocks noGrp="1"/>
          </p:cNvSpPr>
          <p:nvPr>
            <p:ph type="body" sz="quarter" idx="4294967295"/>
          </p:nvPr>
        </p:nvSpPr>
        <p:spPr>
          <a:xfrm>
            <a:off x="6400568" y="4076321"/>
            <a:ext cx="2688016" cy="1978171"/>
          </a:xfrm>
          <a:prstGeom prst="rect">
            <a:avLst/>
          </a:prstGeom>
          <a:ln>
            <a:noFill/>
          </a:ln>
        </p:spPr>
        <p:txBody>
          <a:bodyPr/>
          <a:lstStyle/>
          <a:p>
            <a:pPr>
              <a:lnSpc>
                <a:spcPct val="100000"/>
              </a:lnSpc>
              <a:spcBef>
                <a:spcPts val="600"/>
              </a:spcBef>
              <a:spcAft>
                <a:spcPts val="600"/>
              </a:spcAft>
              <a:buClr>
                <a:schemeClr val="accent1">
                  <a:lumMod val="75000"/>
                </a:schemeClr>
              </a:buClr>
              <a:buNone/>
            </a:pPr>
            <a:r>
              <a:rPr lang="en-US" sz="1000" dirty="0">
                <a:solidFill>
                  <a:srgbClr val="000000"/>
                </a:solidFill>
              </a:rPr>
              <a:t>	</a:t>
            </a:r>
            <a:r>
              <a:rPr lang="en-US" sz="1000" dirty="0" smtClean="0">
                <a:solidFill>
                  <a:srgbClr val="000000"/>
                </a:solidFill>
              </a:rPr>
              <a:t>Additional Grade 3 AEs:</a:t>
            </a:r>
          </a:p>
          <a:p>
            <a:pPr>
              <a:lnSpc>
                <a:spcPct val="100000"/>
              </a:lnSpc>
              <a:spcBef>
                <a:spcPts val="600"/>
              </a:spcBef>
              <a:spcAft>
                <a:spcPts val="600"/>
              </a:spcAft>
              <a:buClr>
                <a:schemeClr val="accent1">
                  <a:lumMod val="75000"/>
                </a:schemeClr>
              </a:buClr>
              <a:buNone/>
            </a:pPr>
            <a:r>
              <a:rPr lang="en-US" sz="1000" dirty="0" smtClean="0">
                <a:solidFill>
                  <a:srgbClr val="000000"/>
                </a:solidFill>
              </a:rPr>
              <a:t>	In 2 patients each: h</a:t>
            </a:r>
            <a:r>
              <a:rPr lang="en-US" sz="1000" dirty="0">
                <a:solidFill>
                  <a:srgbClr val="000000"/>
                </a:solidFill>
              </a:rPr>
              <a:t>yponatremia, </a:t>
            </a:r>
            <a:r>
              <a:rPr lang="en-US" sz="1000" dirty="0" smtClean="0">
                <a:solidFill>
                  <a:srgbClr val="000000"/>
                </a:solidFill>
              </a:rPr>
              <a:t>hypophosphatemia </a:t>
            </a:r>
            <a:r>
              <a:rPr lang="en-US" sz="1000" dirty="0">
                <a:solidFill>
                  <a:srgbClr val="000000"/>
                </a:solidFill>
              </a:rPr>
              <a:t>and </a:t>
            </a:r>
            <a:r>
              <a:rPr lang="en-US" sz="1000" dirty="0" smtClean="0">
                <a:solidFill>
                  <a:srgbClr val="000000"/>
                </a:solidFill>
              </a:rPr>
              <a:t>abdominal pain</a:t>
            </a:r>
            <a:endParaRPr lang="en-US" sz="1000" dirty="0">
              <a:solidFill>
                <a:srgbClr val="000000"/>
              </a:solidFill>
            </a:endParaRPr>
          </a:p>
          <a:p>
            <a:pPr>
              <a:lnSpc>
                <a:spcPct val="100000"/>
              </a:lnSpc>
              <a:spcBef>
                <a:spcPts val="600"/>
              </a:spcBef>
              <a:spcAft>
                <a:spcPts val="600"/>
              </a:spcAft>
              <a:buClr>
                <a:schemeClr val="accent1">
                  <a:lumMod val="75000"/>
                </a:schemeClr>
              </a:buClr>
              <a:buNone/>
            </a:pPr>
            <a:r>
              <a:rPr lang="en-US" sz="1000" dirty="0">
                <a:solidFill>
                  <a:srgbClr val="000000"/>
                </a:solidFill>
              </a:rPr>
              <a:t>	</a:t>
            </a:r>
            <a:r>
              <a:rPr lang="en-US" sz="1000" dirty="0" smtClean="0">
                <a:solidFill>
                  <a:srgbClr val="000000"/>
                </a:solidFill>
              </a:rPr>
              <a:t>In 1 patient each: </a:t>
            </a:r>
            <a:r>
              <a:rPr lang="en-US" sz="1000" dirty="0">
                <a:solidFill>
                  <a:srgbClr val="000000"/>
                </a:solidFill>
              </a:rPr>
              <a:t>GGT increase, gastroenteritis, fever episode, hypernatremia, malaise, mucositis, and elevated CK</a:t>
            </a:r>
          </a:p>
          <a:p>
            <a:pPr>
              <a:lnSpc>
                <a:spcPct val="100000"/>
              </a:lnSpc>
              <a:spcBef>
                <a:spcPts val="600"/>
              </a:spcBef>
              <a:spcAft>
                <a:spcPts val="600"/>
              </a:spcAft>
              <a:buClr>
                <a:schemeClr val="accent1">
                  <a:lumMod val="75000"/>
                </a:schemeClr>
              </a:buClr>
              <a:buNone/>
            </a:pPr>
            <a:r>
              <a:rPr lang="en-US" sz="1000" dirty="0">
                <a:solidFill>
                  <a:srgbClr val="000000"/>
                </a:solidFill>
              </a:rPr>
              <a:t>	No grade 4 AEs</a:t>
            </a:r>
          </a:p>
          <a:p>
            <a:pPr>
              <a:lnSpc>
                <a:spcPct val="100000"/>
              </a:lnSpc>
              <a:spcBef>
                <a:spcPts val="600"/>
              </a:spcBef>
              <a:spcAft>
                <a:spcPts val="600"/>
              </a:spcAft>
              <a:buClr>
                <a:schemeClr val="accent1">
                  <a:lumMod val="75000"/>
                </a:schemeClr>
              </a:buClr>
            </a:pPr>
            <a:endParaRPr lang="en-US" sz="1000" dirty="0">
              <a:solidFill>
                <a:srgbClr val="000000"/>
              </a:solidFill>
            </a:endParaRPr>
          </a:p>
        </p:txBody>
      </p:sp>
      <p:sp>
        <p:nvSpPr>
          <p:cNvPr id="21" name="TextBox 20"/>
          <p:cNvSpPr txBox="1"/>
          <p:nvPr/>
        </p:nvSpPr>
        <p:spPr>
          <a:xfrm>
            <a:off x="437882" y="2282366"/>
            <a:ext cx="1555234" cy="276999"/>
          </a:xfrm>
          <a:prstGeom prst="rect">
            <a:avLst/>
          </a:prstGeom>
          <a:noFill/>
        </p:spPr>
        <p:txBody>
          <a:bodyPr wrap="none" rtlCol="0">
            <a:spAutoFit/>
          </a:bodyPr>
          <a:lstStyle/>
          <a:p>
            <a:r>
              <a:rPr lang="en-GB" sz="1200" dirty="0" smtClean="0">
                <a:solidFill>
                  <a:srgbClr val="000000"/>
                </a:solidFill>
              </a:rPr>
              <a:t>Hyperphosphatemia</a:t>
            </a:r>
            <a:endParaRPr lang="en-GB" sz="1200" dirty="0">
              <a:solidFill>
                <a:srgbClr val="000000"/>
              </a:solidFill>
            </a:endParaRPr>
          </a:p>
        </p:txBody>
      </p:sp>
      <p:sp>
        <p:nvSpPr>
          <p:cNvPr id="22" name="TextBox 21"/>
          <p:cNvSpPr txBox="1"/>
          <p:nvPr/>
        </p:nvSpPr>
        <p:spPr>
          <a:xfrm>
            <a:off x="957255" y="2822706"/>
            <a:ext cx="1035861" cy="276999"/>
          </a:xfrm>
          <a:prstGeom prst="rect">
            <a:avLst/>
          </a:prstGeom>
          <a:noFill/>
        </p:spPr>
        <p:txBody>
          <a:bodyPr wrap="none" rtlCol="0">
            <a:spAutoFit/>
          </a:bodyPr>
          <a:lstStyle/>
          <a:p>
            <a:r>
              <a:rPr lang="en-GB" sz="1200" dirty="0" smtClean="0">
                <a:solidFill>
                  <a:srgbClr val="000000"/>
                </a:solidFill>
              </a:rPr>
              <a:t>Constipation</a:t>
            </a:r>
            <a:endParaRPr lang="en-GB" sz="1200" dirty="0">
              <a:solidFill>
                <a:srgbClr val="000000"/>
              </a:solidFill>
            </a:endParaRPr>
          </a:p>
        </p:txBody>
      </p:sp>
      <p:sp>
        <p:nvSpPr>
          <p:cNvPr id="23" name="TextBox 22"/>
          <p:cNvSpPr txBox="1"/>
          <p:nvPr/>
        </p:nvSpPr>
        <p:spPr>
          <a:xfrm>
            <a:off x="1281062" y="3363046"/>
            <a:ext cx="712054" cy="276999"/>
          </a:xfrm>
          <a:prstGeom prst="rect">
            <a:avLst/>
          </a:prstGeom>
          <a:noFill/>
        </p:spPr>
        <p:txBody>
          <a:bodyPr wrap="none" rtlCol="0">
            <a:spAutoFit/>
          </a:bodyPr>
          <a:lstStyle/>
          <a:p>
            <a:r>
              <a:rPr lang="en-GB" sz="1200" dirty="0" smtClean="0">
                <a:solidFill>
                  <a:srgbClr val="000000"/>
                </a:solidFill>
              </a:rPr>
              <a:t>Nausea</a:t>
            </a:r>
            <a:endParaRPr lang="en-GB" sz="1200" dirty="0">
              <a:solidFill>
                <a:srgbClr val="000000"/>
              </a:solidFill>
            </a:endParaRPr>
          </a:p>
        </p:txBody>
      </p:sp>
      <p:sp>
        <p:nvSpPr>
          <p:cNvPr id="24" name="TextBox 23"/>
          <p:cNvSpPr txBox="1"/>
          <p:nvPr/>
        </p:nvSpPr>
        <p:spPr>
          <a:xfrm>
            <a:off x="1221751" y="3903386"/>
            <a:ext cx="860407" cy="276999"/>
          </a:xfrm>
          <a:prstGeom prst="rect">
            <a:avLst/>
          </a:prstGeom>
          <a:noFill/>
        </p:spPr>
        <p:txBody>
          <a:bodyPr wrap="none" rtlCol="0">
            <a:spAutoFit/>
          </a:bodyPr>
          <a:lstStyle/>
          <a:p>
            <a:r>
              <a:rPr lang="en-GB" sz="1200" dirty="0" smtClean="0">
                <a:solidFill>
                  <a:srgbClr val="000000"/>
                </a:solidFill>
              </a:rPr>
              <a:t>Diarrhoea</a:t>
            </a:r>
            <a:endParaRPr lang="en-GB" sz="1200" dirty="0">
              <a:solidFill>
                <a:srgbClr val="000000"/>
              </a:solidFill>
            </a:endParaRPr>
          </a:p>
        </p:txBody>
      </p:sp>
      <p:sp>
        <p:nvSpPr>
          <p:cNvPr id="25" name="TextBox 24"/>
          <p:cNvSpPr txBox="1"/>
          <p:nvPr/>
        </p:nvSpPr>
        <p:spPr>
          <a:xfrm>
            <a:off x="1220597" y="4443726"/>
            <a:ext cx="772519" cy="276999"/>
          </a:xfrm>
          <a:prstGeom prst="rect">
            <a:avLst/>
          </a:prstGeom>
          <a:noFill/>
        </p:spPr>
        <p:txBody>
          <a:bodyPr wrap="none" rtlCol="0">
            <a:spAutoFit/>
          </a:bodyPr>
          <a:lstStyle/>
          <a:p>
            <a:r>
              <a:rPr lang="en-GB" sz="1200" dirty="0" smtClean="0">
                <a:solidFill>
                  <a:srgbClr val="000000"/>
                </a:solidFill>
              </a:rPr>
              <a:t>Vomiting</a:t>
            </a:r>
            <a:endParaRPr lang="en-GB" sz="1200" dirty="0">
              <a:solidFill>
                <a:srgbClr val="000000"/>
              </a:solidFill>
            </a:endParaRPr>
          </a:p>
        </p:txBody>
      </p:sp>
      <p:sp>
        <p:nvSpPr>
          <p:cNvPr id="26" name="TextBox 25"/>
          <p:cNvSpPr txBox="1"/>
          <p:nvPr/>
        </p:nvSpPr>
        <p:spPr>
          <a:xfrm>
            <a:off x="829656" y="4984066"/>
            <a:ext cx="1163460" cy="276999"/>
          </a:xfrm>
          <a:prstGeom prst="rect">
            <a:avLst/>
          </a:prstGeom>
          <a:noFill/>
        </p:spPr>
        <p:txBody>
          <a:bodyPr wrap="none" rtlCol="0">
            <a:spAutoFit/>
          </a:bodyPr>
          <a:lstStyle/>
          <a:p>
            <a:r>
              <a:rPr lang="en-GB" sz="1200" dirty="0" smtClean="0">
                <a:solidFill>
                  <a:srgbClr val="000000"/>
                </a:solidFill>
              </a:rPr>
              <a:t>Increased ALT</a:t>
            </a:r>
            <a:endParaRPr lang="en-GB" sz="1200" dirty="0">
              <a:solidFill>
                <a:srgbClr val="000000"/>
              </a:solidFill>
            </a:endParaRPr>
          </a:p>
        </p:txBody>
      </p:sp>
      <p:sp>
        <p:nvSpPr>
          <p:cNvPr id="27" name="TextBox 26"/>
          <p:cNvSpPr txBox="1"/>
          <p:nvPr/>
        </p:nvSpPr>
        <p:spPr>
          <a:xfrm>
            <a:off x="800610" y="5524406"/>
            <a:ext cx="1192506" cy="276999"/>
          </a:xfrm>
          <a:prstGeom prst="rect">
            <a:avLst/>
          </a:prstGeom>
          <a:noFill/>
        </p:spPr>
        <p:txBody>
          <a:bodyPr wrap="none" rtlCol="0">
            <a:spAutoFit/>
          </a:bodyPr>
          <a:lstStyle/>
          <a:p>
            <a:r>
              <a:rPr lang="en-GB" sz="1200" dirty="0" smtClean="0">
                <a:solidFill>
                  <a:srgbClr val="000000"/>
                </a:solidFill>
              </a:rPr>
              <a:t>Increased AST</a:t>
            </a:r>
            <a:endParaRPr lang="en-GB" sz="1200" dirty="0">
              <a:solidFill>
                <a:srgbClr val="000000"/>
              </a:solidFill>
            </a:endParaRPr>
          </a:p>
        </p:txBody>
      </p:sp>
      <p:cxnSp>
        <p:nvCxnSpPr>
          <p:cNvPr id="28" name="Straight Connector 27"/>
          <p:cNvCxnSpPr/>
          <p:nvPr/>
        </p:nvCxnSpPr>
        <p:spPr>
          <a:xfrm flipV="1">
            <a:off x="4579281" y="2113477"/>
            <a:ext cx="0" cy="385282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215386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O-020: </a:t>
            </a:r>
            <a:r>
              <a:rPr lang="en-US" dirty="0"/>
              <a:t>Early clinical efficacy of TAS-120, a covalently bound FGFR inhibitor, in patients with </a:t>
            </a:r>
            <a:r>
              <a:rPr lang="en-US" dirty="0" err="1"/>
              <a:t>cholangiocarcinoma</a:t>
            </a:r>
            <a:r>
              <a:rPr lang="en-US" dirty="0"/>
              <a:t> </a:t>
            </a:r>
            <a:r>
              <a:rPr lang="en-GB" dirty="0"/>
              <a:t>– </a:t>
            </a:r>
            <a:r>
              <a:rPr lang="en-GB" dirty="0" err="1"/>
              <a:t>Goyal</a:t>
            </a:r>
            <a:r>
              <a:rPr lang="en-GB" dirty="0"/>
              <a:t> L, et al</a:t>
            </a:r>
          </a:p>
        </p:txBody>
      </p:sp>
      <p:sp>
        <p:nvSpPr>
          <p:cNvPr id="3" name="Content Placeholder 2"/>
          <p:cNvSpPr>
            <a:spLocks noGrp="1"/>
          </p:cNvSpPr>
          <p:nvPr>
            <p:ph idx="1"/>
          </p:nvPr>
        </p:nvSpPr>
        <p:spPr/>
        <p:txBody>
          <a:bodyPr/>
          <a:lstStyle/>
          <a:p>
            <a:pPr marL="0" indent="0">
              <a:buNone/>
            </a:pPr>
            <a:r>
              <a:rPr lang="en-GB" b="1" dirty="0"/>
              <a:t>Conclusions</a:t>
            </a:r>
          </a:p>
          <a:p>
            <a:r>
              <a:rPr lang="en-GB" b="1" dirty="0" smtClean="0"/>
              <a:t>In </a:t>
            </a:r>
            <a:r>
              <a:rPr lang="en-GB" b="1" dirty="0"/>
              <a:t>patients with </a:t>
            </a:r>
            <a:r>
              <a:rPr lang="en-GB" b="1" dirty="0" err="1"/>
              <a:t>cholangiocarcinoma</a:t>
            </a:r>
            <a:r>
              <a:rPr lang="en-GB" b="1" dirty="0"/>
              <a:t> who have FGFR2 gene </a:t>
            </a:r>
            <a:r>
              <a:rPr lang="en-GB" b="1" dirty="0" smtClean="0"/>
              <a:t>fusions TAS-120 </a:t>
            </a:r>
            <a:r>
              <a:rPr lang="en-GB" b="1" dirty="0"/>
              <a:t>demonstrated </a:t>
            </a:r>
            <a:r>
              <a:rPr lang="en-GB" b="1" dirty="0" smtClean="0"/>
              <a:t>early clinical activity </a:t>
            </a:r>
          </a:p>
          <a:p>
            <a:r>
              <a:rPr lang="en-GB" b="1" dirty="0" smtClean="0"/>
              <a:t>Efficacy was shown in patients who had progressed during previous treatment with FGFR inhibitors</a:t>
            </a:r>
          </a:p>
          <a:p>
            <a:r>
              <a:rPr lang="en-GB" b="1" dirty="0" smtClean="0"/>
              <a:t>TAS-120 showed an acceptable toxicity profile</a:t>
            </a:r>
          </a:p>
          <a:p>
            <a:r>
              <a:rPr lang="en-GB" b="1" dirty="0" smtClean="0"/>
              <a:t>Therefore, TAS</a:t>
            </a:r>
            <a:r>
              <a:rPr lang="en-GB" b="1" dirty="0"/>
              <a:t>-120 may </a:t>
            </a:r>
            <a:r>
              <a:rPr lang="en-GB" b="1" dirty="0" smtClean="0"/>
              <a:t>be a treatment option among patients </a:t>
            </a:r>
            <a:r>
              <a:rPr lang="en-GB" b="1" dirty="0"/>
              <a:t>who progress on a prior reversible FGFR </a:t>
            </a:r>
            <a:r>
              <a:rPr lang="en-GB" b="1" dirty="0" smtClean="0"/>
              <a:t>inhibitor</a:t>
            </a:r>
          </a:p>
          <a:p>
            <a:r>
              <a:rPr lang="en-GB" b="1" dirty="0" smtClean="0"/>
              <a:t>Further </a:t>
            </a:r>
            <a:r>
              <a:rPr lang="en-GB" b="1" dirty="0"/>
              <a:t>clinical development of TAS-120 at </a:t>
            </a:r>
            <a:r>
              <a:rPr lang="en-GB" b="1" dirty="0" err="1" smtClean="0"/>
              <a:t>qd</a:t>
            </a:r>
            <a:r>
              <a:rPr lang="en-GB" b="1" dirty="0" smtClean="0"/>
              <a:t> </a:t>
            </a:r>
            <a:r>
              <a:rPr lang="en-GB" b="1" dirty="0"/>
              <a:t>dosing, including in </a:t>
            </a:r>
            <a:r>
              <a:rPr lang="en-GB" b="1" dirty="0" err="1" smtClean="0"/>
              <a:t>cholangiocarcinoma</a:t>
            </a:r>
            <a:r>
              <a:rPr lang="en-GB" b="1" dirty="0" smtClean="0"/>
              <a:t> patients</a:t>
            </a:r>
            <a:r>
              <a:rPr lang="en-GB" b="1" dirty="0"/>
              <a:t>, is </a:t>
            </a:r>
            <a:r>
              <a:rPr lang="en-GB" b="1" dirty="0" smtClean="0"/>
              <a:t>in progress</a:t>
            </a:r>
          </a:p>
          <a:p>
            <a:pPr marL="0" indent="0">
              <a:buNone/>
            </a:pPr>
            <a:endParaRPr lang="en-GB" dirty="0"/>
          </a:p>
        </p:txBody>
      </p:sp>
      <p:sp>
        <p:nvSpPr>
          <p:cNvPr id="25" name="Text Placeholder 24"/>
          <p:cNvSpPr>
            <a:spLocks noGrp="1"/>
          </p:cNvSpPr>
          <p:nvPr>
            <p:ph type="body" sz="quarter" idx="11"/>
          </p:nvPr>
        </p:nvSpPr>
        <p:spPr/>
        <p:txBody>
          <a:bodyPr/>
          <a:lstStyle/>
          <a:p>
            <a:r>
              <a:rPr lang="en-GB" dirty="0" err="1"/>
              <a:t>Goyal</a:t>
            </a:r>
            <a:r>
              <a:rPr lang="en-GB" dirty="0"/>
              <a:t> L, et al. Ann </a:t>
            </a:r>
            <a:r>
              <a:rPr lang="en-GB" dirty="0" err="1"/>
              <a:t>Oncol</a:t>
            </a:r>
            <a:r>
              <a:rPr lang="en-GB" dirty="0"/>
              <a:t> 2017; 28 (</a:t>
            </a:r>
            <a:r>
              <a:rPr lang="en-GB" dirty="0" err="1"/>
              <a:t>suppl</a:t>
            </a:r>
            <a:r>
              <a:rPr lang="en-GB" dirty="0"/>
              <a:t> 3): </a:t>
            </a:r>
            <a:r>
              <a:rPr lang="en-GB" dirty="0" err="1"/>
              <a:t>abstr</a:t>
            </a:r>
            <a:r>
              <a:rPr lang="en-GB" dirty="0"/>
              <a:t> O-020</a:t>
            </a:r>
          </a:p>
        </p:txBody>
      </p:sp>
    </p:spTree>
    <p:extLst>
      <p:ext uri="{BB962C8B-B14F-4D97-AF65-F5344CB8AC3E}">
        <p14:creationId xmlns:p14="http://schemas.microsoft.com/office/powerpoint/2010/main" xmlns="" val="492494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Contents</a:t>
            </a:r>
            <a:endParaRPr lang="en-GB" dirty="0"/>
          </a:p>
        </p:txBody>
      </p:sp>
      <p:sp>
        <p:nvSpPr>
          <p:cNvPr id="5123" name="Rectangle 3"/>
          <p:cNvSpPr>
            <a:spLocks noGrp="1" noChangeArrowheads="1"/>
          </p:cNvSpPr>
          <p:nvPr>
            <p:ph type="body" idx="1"/>
          </p:nvPr>
        </p:nvSpPr>
        <p:spPr>
          <a:noFill/>
          <a:ln>
            <a:noFill/>
          </a:ln>
        </p:spPr>
        <p:txBody>
          <a:bodyPr/>
          <a:lstStyle/>
          <a:p>
            <a:pPr>
              <a:spcAft>
                <a:spcPts val="1200"/>
              </a:spcAft>
              <a:tabLst>
                <a:tab pos="8256588" algn="r"/>
              </a:tabLst>
            </a:pPr>
            <a:r>
              <a:rPr lang="en-GB" sz="1800" dirty="0">
                <a:solidFill>
                  <a:schemeClr val="accent1"/>
                </a:solidFill>
              </a:rPr>
              <a:t>Cancers of the </a:t>
            </a:r>
            <a:r>
              <a:rPr lang="en-GB" sz="1800" dirty="0" smtClean="0">
                <a:solidFill>
                  <a:schemeClr val="accent1"/>
                </a:solidFill>
              </a:rPr>
              <a:t>oesophagus </a:t>
            </a:r>
            <a:r>
              <a:rPr lang="en-GB" sz="1800" dirty="0">
                <a:solidFill>
                  <a:schemeClr val="accent1"/>
                </a:solidFill>
              </a:rPr>
              <a:t>and stomach</a:t>
            </a:r>
            <a:r>
              <a:rPr lang="en-GB" sz="1800" u="dotted" dirty="0" smtClean="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3" action="ppaction://hlinksldjump"/>
              </a:rPr>
              <a:t>6</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a:t>
            </a:r>
            <a:r>
              <a:rPr lang="en-GB" sz="1800" dirty="0" smtClean="0">
                <a:solidFill>
                  <a:schemeClr val="accent1"/>
                </a:solidFill>
              </a:rPr>
              <a:t>pancreas, </a:t>
            </a:r>
            <a:r>
              <a:rPr lang="en-GB" sz="1800" dirty="0">
                <a:solidFill>
                  <a:schemeClr val="accent1"/>
                </a:solidFill>
              </a:rPr>
              <a:t>small bowel and hepatobiliary tract</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4" action="ppaction://hlinksldjump"/>
              </a:rPr>
              <a:t>20</a:t>
            </a:r>
            <a:endParaRPr lang="en-GB" sz="1800" u="sng" dirty="0" smtClean="0">
              <a:solidFill>
                <a:schemeClr val="accent1"/>
              </a:solidFill>
              <a:uFill>
                <a:solidFill>
                  <a:schemeClr val="accent1"/>
                </a:solidFill>
              </a:uFill>
            </a:endParaRPr>
          </a:p>
          <a:p>
            <a:pPr lvl="1">
              <a:spcAft>
                <a:spcPts val="1200"/>
              </a:spcAft>
              <a:tabLst>
                <a:tab pos="8256588" algn="r"/>
              </a:tabLst>
            </a:pPr>
            <a:r>
              <a:rPr lang="en-GB" sz="1800" dirty="0" smtClean="0">
                <a:solidFill>
                  <a:schemeClr val="accent1"/>
                </a:solidFill>
                <a:uFill>
                  <a:solidFill>
                    <a:schemeClr val="accent1"/>
                  </a:solidFill>
                </a:uFill>
              </a:rPr>
              <a:t>Pancreatic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5" action="ppaction://hlinksldjump"/>
              </a:rPr>
              <a:t>21</a:t>
            </a:r>
            <a:endParaRPr lang="en-GB" sz="1800" u="sng" dirty="0">
              <a:solidFill>
                <a:schemeClr val="accent1"/>
              </a:solidFill>
            </a:endParaRPr>
          </a:p>
          <a:p>
            <a:pPr lvl="1">
              <a:spcAft>
                <a:spcPts val="1200"/>
              </a:spcAft>
              <a:tabLst>
                <a:tab pos="8256588" algn="r"/>
              </a:tabLst>
            </a:pPr>
            <a:r>
              <a:rPr lang="en-GB" sz="1800" dirty="0" smtClean="0">
                <a:solidFill>
                  <a:schemeClr val="accent1"/>
                </a:solidFill>
                <a:uFill>
                  <a:solidFill>
                    <a:schemeClr val="accent1"/>
                  </a:solidFill>
                </a:uFill>
              </a:rPr>
              <a:t>Biliary tract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6" action="ppaction://hlinksldjump"/>
              </a:rPr>
              <a:t>44</a:t>
            </a:r>
            <a:endParaRPr lang="en-GB" sz="1800" u="dotted" dirty="0" smtClean="0">
              <a:solidFill>
                <a:schemeClr val="accent1"/>
              </a:solidFill>
              <a:uFill>
                <a:solidFill>
                  <a:schemeClr val="accent1"/>
                </a:solidFill>
              </a:uFill>
            </a:endParaRPr>
          </a:p>
          <a:p>
            <a:pPr lvl="1">
              <a:spcAft>
                <a:spcPts val="1200"/>
              </a:spcAft>
              <a:tabLst>
                <a:tab pos="8256588" algn="r"/>
              </a:tabLst>
            </a:pPr>
            <a:r>
              <a:rPr lang="en-GB" sz="1800" dirty="0" smtClean="0">
                <a:solidFill>
                  <a:schemeClr val="accent1"/>
                </a:solidFill>
                <a:uFill>
                  <a:solidFill>
                    <a:schemeClr val="accent1"/>
                  </a:solidFill>
                </a:uFill>
              </a:rPr>
              <a:t>Hepatocellular carcinoma</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7" action="ppaction://hlinksldjump"/>
              </a:rPr>
              <a:t>50</a:t>
            </a:r>
            <a:endParaRPr lang="en-GB" sz="1800" u="sng" dirty="0" smtClean="0">
              <a:solidFill>
                <a:schemeClr val="accent1"/>
              </a:solidFill>
              <a:uFill>
                <a:solidFill>
                  <a:schemeClr val="accent1"/>
                </a:solidFill>
              </a:uFill>
            </a:endParaRPr>
          </a:p>
          <a:p>
            <a:pPr>
              <a:spcAft>
                <a:spcPts val="1200"/>
              </a:spcAft>
              <a:tabLst>
                <a:tab pos="8256588" algn="r"/>
              </a:tabLst>
            </a:pPr>
            <a:r>
              <a:rPr lang="en-GB" sz="1800" dirty="0" smtClean="0">
                <a:solidFill>
                  <a:schemeClr val="accent1"/>
                </a:solidFill>
              </a:rPr>
              <a:t>Cancers </a:t>
            </a:r>
            <a:r>
              <a:rPr lang="en-GB" sz="1800" dirty="0">
                <a:solidFill>
                  <a:schemeClr val="accent1"/>
                </a:solidFill>
              </a:rPr>
              <a:t>of the colon, rectum and anus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8" action="ppaction://hlinksldjump"/>
              </a:rPr>
              <a:t>60</a:t>
            </a:r>
            <a:endParaRPr lang="en-GB" sz="1800" u="sng" dirty="0" smtClean="0">
              <a:solidFill>
                <a:schemeClr val="accent1"/>
              </a:solidFill>
              <a:uFill>
                <a:solidFill>
                  <a:schemeClr val="accent1"/>
                </a:solidFill>
              </a:uFill>
            </a:endParaRPr>
          </a:p>
          <a:p>
            <a:pPr>
              <a:spcAft>
                <a:spcPts val="1200"/>
              </a:spcAft>
              <a:tabLst>
                <a:tab pos="8256588" algn="r"/>
              </a:tabLst>
            </a:pPr>
            <a:r>
              <a:rPr lang="en-GB" sz="1800" dirty="0" smtClean="0">
                <a:solidFill>
                  <a:schemeClr val="accent1"/>
                </a:solidFill>
                <a:uFill>
                  <a:solidFill>
                    <a:schemeClr val="accent1"/>
                  </a:solidFill>
                </a:uFill>
              </a:rPr>
              <a:t>Gastrointestinal cancer</a:t>
            </a:r>
            <a:r>
              <a:rPr lang="en-GB" sz="1800" u="dotted" dirty="0" smtClean="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9" action="ppaction://hlinksldjump"/>
              </a:rPr>
              <a:t>104</a:t>
            </a:r>
            <a:endParaRPr lang="en-GB" sz="1800" u="sng" dirty="0">
              <a:solidFill>
                <a:schemeClr val="accent1"/>
              </a:solid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xmlns="" val="2309526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Hepatocellular carcinoma</a:t>
            </a:r>
            <a:endParaRPr lang="en-GB" dirty="0"/>
          </a:p>
        </p:txBody>
      </p:sp>
      <p:sp>
        <p:nvSpPr>
          <p:cNvPr id="3" name="Text Placeholder 2"/>
          <p:cNvSpPr>
            <a:spLocks noGrp="1"/>
          </p:cNvSpPr>
          <p:nvPr>
            <p:ph type="body" idx="1"/>
          </p:nvPr>
        </p:nvSpPr>
        <p:spPr/>
        <p:txBody>
          <a:bodyPr/>
          <a:lstStyle/>
          <a:p>
            <a:r>
              <a:rPr lang="en-GB" b="1" dirty="0"/>
              <a:t>Cancers of the </a:t>
            </a:r>
            <a:r>
              <a:rPr lang="en-GB" b="1" dirty="0" smtClean="0"/>
              <a:t>pancreas</a:t>
            </a:r>
            <a:r>
              <a:rPr lang="en-GB" b="1" dirty="0"/>
              <a:t>, small bowel and hepatobiliary </a:t>
            </a:r>
            <a:r>
              <a:rPr lang="en-GB" b="1" dirty="0" smtClean="0"/>
              <a:t>tract</a:t>
            </a:r>
            <a:endParaRPr lang="en-GB" b="1" dirty="0"/>
          </a:p>
        </p:txBody>
      </p:sp>
    </p:spTree>
    <p:extLst>
      <p:ext uri="{BB962C8B-B14F-4D97-AF65-F5344CB8AC3E}">
        <p14:creationId xmlns:p14="http://schemas.microsoft.com/office/powerpoint/2010/main" xmlns="" val="42541057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LBA-001: Efficacy, tolerability and impact on quality of life of selective</a:t>
            </a:r>
            <a:br>
              <a:rPr lang="en-GB" dirty="0"/>
            </a:br>
            <a:r>
              <a:rPr lang="en-GB" dirty="0"/>
              <a:t>internal radiation therapy (with yttrium-90 resin microspheres) or</a:t>
            </a:r>
            <a:br>
              <a:rPr lang="en-GB" dirty="0"/>
            </a:br>
            <a:r>
              <a:rPr lang="en-GB" dirty="0" err="1"/>
              <a:t>sorafenib</a:t>
            </a:r>
            <a:r>
              <a:rPr lang="en-GB" dirty="0"/>
              <a:t> in patients with locally advanced hepatocellular carcinoma:</a:t>
            </a:r>
            <a:br>
              <a:rPr lang="en-GB" dirty="0"/>
            </a:br>
            <a:r>
              <a:rPr lang="en-GB" dirty="0"/>
              <a:t>The SARAH trial – </a:t>
            </a:r>
            <a:r>
              <a:rPr lang="en-GB" dirty="0" err="1"/>
              <a:t>Bouattour</a:t>
            </a:r>
            <a:r>
              <a:rPr lang="en-GB" dirty="0"/>
              <a:t> </a:t>
            </a:r>
            <a:r>
              <a:rPr lang="en-GB" dirty="0" smtClean="0"/>
              <a:t>M, </a:t>
            </a:r>
            <a:r>
              <a:rPr lang="en-GB" dirty="0"/>
              <a:t>et al</a:t>
            </a:r>
            <a:endParaRPr lang="en-US" dirty="0"/>
          </a:p>
        </p:txBody>
      </p:sp>
      <p:sp>
        <p:nvSpPr>
          <p:cNvPr id="5" name="Content Placeholder 4"/>
          <p:cNvSpPr>
            <a:spLocks noGrp="1"/>
          </p:cNvSpPr>
          <p:nvPr>
            <p:ph idx="1"/>
          </p:nvPr>
        </p:nvSpPr>
        <p:spPr/>
        <p:txBody>
          <a:bodyPr/>
          <a:lstStyle/>
          <a:p>
            <a:pPr marL="0" lvl="0" indent="0">
              <a:buClr>
                <a:srgbClr val="043882"/>
              </a:buClr>
              <a:buNone/>
            </a:pPr>
            <a:r>
              <a:rPr lang="en-GB" b="1" dirty="0"/>
              <a:t>Study objective</a:t>
            </a:r>
          </a:p>
          <a:p>
            <a:pPr lvl="0">
              <a:buClr>
                <a:srgbClr val="043882"/>
              </a:buClr>
            </a:pPr>
            <a:r>
              <a:rPr lang="en-GB" dirty="0" smtClean="0"/>
              <a:t>To compare the efficacy and safety of SIRT using </a:t>
            </a:r>
            <a:r>
              <a:rPr lang="en-US" dirty="0" smtClean="0"/>
              <a:t>yttrium-90 resin microspheres with sorafenib in patients with intermediate and advanced HCC</a:t>
            </a:r>
            <a:endParaRPr lang="en-US" dirty="0"/>
          </a:p>
        </p:txBody>
      </p:sp>
      <p:sp>
        <p:nvSpPr>
          <p:cNvPr id="7" name="Text Placeholder 6"/>
          <p:cNvSpPr>
            <a:spLocks noGrp="1"/>
          </p:cNvSpPr>
          <p:nvPr>
            <p:ph type="body" sz="quarter" idx="11"/>
          </p:nvPr>
        </p:nvSpPr>
        <p:spPr>
          <a:xfrm>
            <a:off x="4436534" y="6096000"/>
            <a:ext cx="4342342" cy="487363"/>
          </a:xfrm>
        </p:spPr>
        <p:txBody>
          <a:bodyPr/>
          <a:lstStyle/>
          <a:p>
            <a:pPr lvl="0">
              <a:buClr>
                <a:srgbClr val="043882"/>
              </a:buClr>
            </a:pPr>
            <a:r>
              <a:rPr lang="en-GB" dirty="0" err="1"/>
              <a:t>Bouattour</a:t>
            </a:r>
            <a:r>
              <a:rPr lang="en-GB" dirty="0"/>
              <a:t> M, et al. Ann </a:t>
            </a:r>
            <a:r>
              <a:rPr lang="en-GB" dirty="0" err="1"/>
              <a:t>Oncol</a:t>
            </a:r>
            <a:r>
              <a:rPr lang="en-GB" dirty="0"/>
              <a:t> 2017; 28 (</a:t>
            </a:r>
            <a:r>
              <a:rPr lang="en-GB" dirty="0" err="1"/>
              <a:t>suppl</a:t>
            </a:r>
            <a:r>
              <a:rPr lang="en-GB" dirty="0"/>
              <a:t> 3): </a:t>
            </a:r>
            <a:r>
              <a:rPr lang="en-GB" dirty="0" err="1"/>
              <a:t>abstr</a:t>
            </a:r>
            <a:r>
              <a:rPr lang="en-GB" dirty="0"/>
              <a:t> </a:t>
            </a:r>
            <a:r>
              <a:rPr lang="en-GB" dirty="0" smtClean="0"/>
              <a:t>LBA-001</a:t>
            </a:r>
            <a:endParaRPr lang="en-GB" dirty="0"/>
          </a:p>
        </p:txBody>
      </p:sp>
      <p:sp>
        <p:nvSpPr>
          <p:cNvPr id="8" name="Rectangle 9"/>
          <p:cNvSpPr txBox="1">
            <a:spLocks noChangeArrowheads="1"/>
          </p:cNvSpPr>
          <p:nvPr/>
        </p:nvSpPr>
        <p:spPr bwMode="auto">
          <a:xfrm>
            <a:off x="365124" y="5276700"/>
            <a:ext cx="2987676" cy="65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a:t>
            </a:r>
          </a:p>
          <a:p>
            <a:pPr>
              <a:buClr>
                <a:srgbClr val="043882"/>
              </a:buClr>
            </a:pPr>
            <a:r>
              <a:rPr lang="en-GB" dirty="0" smtClean="0"/>
              <a:t>OS</a:t>
            </a:r>
          </a:p>
          <a:p>
            <a:pPr>
              <a:buClr>
                <a:srgbClr val="043882"/>
              </a:buClr>
            </a:pPr>
            <a:endParaRPr lang="en-GB" dirty="0" smtClean="0"/>
          </a:p>
        </p:txBody>
      </p:sp>
      <p:sp>
        <p:nvSpPr>
          <p:cNvPr id="9" name="Content Placeholder 26"/>
          <p:cNvSpPr txBox="1">
            <a:spLocks/>
          </p:cNvSpPr>
          <p:nvPr/>
        </p:nvSpPr>
        <p:spPr>
          <a:xfrm>
            <a:off x="3352800" y="5276700"/>
            <a:ext cx="5426075" cy="6581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None/>
            </a:pPr>
            <a:r>
              <a:rPr lang="en-GB" b="1" dirty="0" smtClean="0">
                <a:solidFill>
                  <a:srgbClr val="A0A0A0"/>
                </a:solidFill>
              </a:rPr>
              <a:t>SECONDARY ENDPOINTS</a:t>
            </a:r>
            <a:endParaRPr lang="en-GB" b="1" dirty="0">
              <a:solidFill>
                <a:srgbClr val="A0A0A0"/>
              </a:solidFill>
            </a:endParaRPr>
          </a:p>
          <a:p>
            <a:pPr>
              <a:buClr>
                <a:srgbClr val="043882"/>
              </a:buClr>
            </a:pPr>
            <a:r>
              <a:rPr lang="en-GB" dirty="0" smtClean="0"/>
              <a:t>PFS, time to radiologic progression, tumour response, safety, </a:t>
            </a:r>
            <a:r>
              <a:rPr lang="en-GB" dirty="0" err="1" smtClean="0"/>
              <a:t>QoL</a:t>
            </a:r>
            <a:endParaRPr lang="en-GB" dirty="0" smtClean="0"/>
          </a:p>
          <a:p>
            <a:pPr>
              <a:buClr>
                <a:srgbClr val="043882"/>
              </a:buClr>
            </a:pPr>
            <a:endParaRPr lang="en-GB" b="1" dirty="0" smtClean="0">
              <a:solidFill>
                <a:srgbClr val="A0A0A0"/>
              </a:solidFill>
            </a:endParaRPr>
          </a:p>
        </p:txBody>
      </p:sp>
      <p:sp>
        <p:nvSpPr>
          <p:cNvPr id="10" name="Oval 14"/>
          <p:cNvSpPr>
            <a:spLocks noChangeArrowheads="1"/>
          </p:cNvSpPr>
          <p:nvPr/>
        </p:nvSpPr>
        <p:spPr bwMode="auto">
          <a:xfrm>
            <a:off x="3941537" y="339296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fontAlgn="base">
              <a:spcBef>
                <a:spcPct val="0"/>
              </a:spcBef>
              <a:spcAft>
                <a:spcPct val="0"/>
              </a:spcAft>
            </a:pPr>
            <a:r>
              <a:rPr lang="en-GB" altLang="zh-CN" b="1" dirty="0" smtClean="0">
                <a:solidFill>
                  <a:srgbClr val="043882"/>
                </a:solidFill>
                <a:ea typeface="SimSun" pitchFamily="2" charset="-122"/>
              </a:rPr>
              <a:t>R</a:t>
            </a:r>
          </a:p>
          <a:p>
            <a:pPr algn="ctr" fontAlgn="base">
              <a:spcBef>
                <a:spcPct val="0"/>
              </a:spcBef>
              <a:spcAft>
                <a:spcPct val="0"/>
              </a:spcAft>
            </a:pP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11" name="AutoShape 15"/>
          <p:cNvCxnSpPr>
            <a:cxnSpLocks noChangeShapeType="1"/>
            <a:stCxn id="10" idx="0"/>
            <a:endCxn id="15" idx="1"/>
          </p:cNvCxnSpPr>
          <p:nvPr/>
        </p:nvCxnSpPr>
        <p:spPr bwMode="auto">
          <a:xfrm rot="5400000" flipH="1" flipV="1">
            <a:off x="4212680" y="2740340"/>
            <a:ext cx="673285" cy="631975"/>
          </a:xfrm>
          <a:prstGeom prst="bentConnector2">
            <a:avLst/>
          </a:prstGeom>
          <a:noFill/>
          <a:ln w="57150">
            <a:solidFill>
              <a:schemeClr val="bg2">
                <a:lumMod val="60000"/>
                <a:lumOff val="40000"/>
              </a:schemeClr>
            </a:solidFill>
            <a:round/>
            <a:headEnd/>
            <a:tailEnd type="triangle" w="med" len="med"/>
          </a:ln>
        </p:spPr>
      </p:cxnSp>
      <p:sp>
        <p:nvSpPr>
          <p:cNvPr id="12" name="AutoShape 12"/>
          <p:cNvSpPr>
            <a:spLocks noChangeArrowheads="1"/>
          </p:cNvSpPr>
          <p:nvPr/>
        </p:nvSpPr>
        <p:spPr bwMode="auto">
          <a:xfrm>
            <a:off x="8116435" y="2455365"/>
            <a:ext cx="657678" cy="528637"/>
          </a:xfrm>
          <a:prstGeom prst="rect">
            <a:avLst/>
          </a:prstGeom>
          <a:solidFill>
            <a:schemeClr val="tx1"/>
          </a:solidFill>
          <a:ln w="9525" algn="ctr">
            <a:noFill/>
            <a:round/>
            <a:headEnd/>
            <a:tailEnd/>
          </a:ln>
        </p:spPr>
        <p:txBody>
          <a:bodyPr lIns="90488" tIns="0" rIns="90488" bIns="0" anchor="ctr"/>
          <a:lstStyle/>
          <a:p>
            <a:pPr algn="ctr" defTabSz="892175" eaLnBrk="0" fontAlgn="base" hangingPunct="0">
              <a:spcBef>
                <a:spcPct val="0"/>
              </a:spcBef>
              <a:spcAft>
                <a:spcPct val="0"/>
              </a:spcAft>
            </a:pPr>
            <a:r>
              <a:rPr lang="en-GB" altLang="zh-CN" b="1" dirty="0">
                <a:solidFill>
                  <a:srgbClr val="FFFFFF"/>
                </a:solidFill>
                <a:ea typeface="SimSun" pitchFamily="2" charset="-122"/>
              </a:rPr>
              <a:t>PD</a:t>
            </a:r>
          </a:p>
        </p:txBody>
      </p:sp>
      <p:cxnSp>
        <p:nvCxnSpPr>
          <p:cNvPr id="13" name="AutoShape 19"/>
          <p:cNvCxnSpPr>
            <a:cxnSpLocks noChangeShapeType="1"/>
            <a:stCxn id="16" idx="3"/>
            <a:endCxn id="10" idx="2"/>
          </p:cNvCxnSpPr>
          <p:nvPr/>
        </p:nvCxnSpPr>
        <p:spPr bwMode="auto">
          <a:xfrm flipV="1">
            <a:off x="3684814" y="3685069"/>
            <a:ext cx="256723" cy="830"/>
          </a:xfrm>
          <a:prstGeom prst="straightConnector1">
            <a:avLst/>
          </a:prstGeom>
          <a:noFill/>
          <a:ln w="57150">
            <a:solidFill>
              <a:schemeClr val="bg2">
                <a:lumMod val="60000"/>
                <a:lumOff val="40000"/>
              </a:schemeClr>
            </a:solidFill>
            <a:round/>
            <a:headEnd type="none" w="med" len="med"/>
            <a:tailEnd type="none" w="med" len="med"/>
          </a:ln>
        </p:spPr>
      </p:cxnSp>
      <p:cxnSp>
        <p:nvCxnSpPr>
          <p:cNvPr id="14" name="AutoShape 21"/>
          <p:cNvCxnSpPr>
            <a:cxnSpLocks noChangeShapeType="1"/>
            <a:stCxn id="15" idx="3"/>
            <a:endCxn id="12" idx="1"/>
          </p:cNvCxnSpPr>
          <p:nvPr/>
        </p:nvCxnSpPr>
        <p:spPr bwMode="auto">
          <a:xfrm>
            <a:off x="7751242" y="2719684"/>
            <a:ext cx="365193" cy="0"/>
          </a:xfrm>
          <a:prstGeom prst="straightConnector1">
            <a:avLst/>
          </a:prstGeom>
          <a:noFill/>
          <a:ln w="57150">
            <a:solidFill>
              <a:schemeClr val="bg2">
                <a:lumMod val="60000"/>
                <a:lumOff val="40000"/>
              </a:schemeClr>
            </a:solidFill>
            <a:round/>
            <a:headEnd/>
            <a:tailEnd type="triangle" w="med" len="med"/>
          </a:ln>
        </p:spPr>
      </p:cxnSp>
      <p:sp>
        <p:nvSpPr>
          <p:cNvPr id="15" name="AutoShape 8"/>
          <p:cNvSpPr>
            <a:spLocks noChangeArrowheads="1"/>
          </p:cNvSpPr>
          <p:nvPr/>
        </p:nvSpPr>
        <p:spPr bwMode="auto">
          <a:xfrm>
            <a:off x="4865310" y="2317930"/>
            <a:ext cx="2885932" cy="80350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SIRT</a:t>
            </a:r>
            <a:r>
              <a:rPr lang="en-GB" altLang="zh-CN" sz="1600" dirty="0">
                <a:solidFill>
                  <a:srgbClr val="FFFFFF"/>
                </a:solidFill>
                <a:ea typeface="SimSun" pitchFamily="2" charset="-122"/>
              </a:rPr>
              <a:t/>
            </a:r>
            <a:br>
              <a:rPr lang="en-GB" altLang="zh-CN" sz="1600" dirty="0">
                <a:solidFill>
                  <a:srgbClr val="FFFFFF"/>
                </a:solidFill>
                <a:ea typeface="SimSun" pitchFamily="2" charset="-122"/>
              </a:rPr>
            </a:br>
            <a:r>
              <a:rPr lang="en-GB" altLang="zh-CN" sz="1600" dirty="0">
                <a:solidFill>
                  <a:srgbClr val="FFFFFF"/>
                </a:solidFill>
                <a:ea typeface="SimSun" pitchFamily="2" charset="-122"/>
              </a:rPr>
              <a:t>(n=237</a:t>
            </a:r>
            <a:r>
              <a:rPr lang="en-GB" altLang="zh-CN" sz="1600" dirty="0" smtClean="0">
                <a:solidFill>
                  <a:srgbClr val="FFFFFF"/>
                </a:solidFill>
                <a:ea typeface="SimSun" pitchFamily="2" charset="-122"/>
              </a:rPr>
              <a:t>)</a:t>
            </a:r>
            <a:endParaRPr lang="en-GB" altLang="zh-CN" sz="1600" dirty="0">
              <a:solidFill>
                <a:srgbClr val="FFFFFF"/>
              </a:solidFill>
              <a:ea typeface="SimSun" pitchFamily="2" charset="-122"/>
            </a:endParaRPr>
          </a:p>
        </p:txBody>
      </p:sp>
      <p:sp>
        <p:nvSpPr>
          <p:cNvPr id="16" name="AutoShape 9"/>
          <p:cNvSpPr>
            <a:spLocks noChangeArrowheads="1"/>
          </p:cNvSpPr>
          <p:nvPr/>
        </p:nvSpPr>
        <p:spPr bwMode="auto">
          <a:xfrm>
            <a:off x="365124" y="2754618"/>
            <a:ext cx="3319690" cy="18625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fontAlgn="base" hangingPunct="0">
              <a:spcBef>
                <a:spcPct val="0"/>
              </a:spcBef>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Locally </a:t>
            </a:r>
            <a:r>
              <a:rPr lang="en-GB" altLang="zh-CN" sz="1600" dirty="0">
                <a:solidFill>
                  <a:srgbClr val="FFFFFF"/>
                </a:solidFill>
                <a:ea typeface="SimSun" pitchFamily="2" charset="-122"/>
              </a:rPr>
              <a:t>advanced </a:t>
            </a:r>
            <a:r>
              <a:rPr lang="en-GB" altLang="zh-CN" sz="1600" dirty="0" smtClean="0">
                <a:solidFill>
                  <a:srgbClr val="FFFFFF"/>
                </a:solidFill>
                <a:ea typeface="SimSun" pitchFamily="2" charset="-122"/>
              </a:rPr>
              <a:t>or inoperable HCC who </a:t>
            </a:r>
            <a:r>
              <a:rPr lang="en-GB" altLang="zh-CN" sz="1600" dirty="0">
                <a:solidFill>
                  <a:srgbClr val="FFFFFF"/>
                </a:solidFill>
                <a:ea typeface="SimSun" pitchFamily="2" charset="-122"/>
              </a:rPr>
              <a:t>failed ≤2 TACE</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Child-Pugh </a:t>
            </a:r>
            <a:r>
              <a:rPr lang="en-GB" altLang="zh-CN" sz="1600" dirty="0">
                <a:solidFill>
                  <a:srgbClr val="FFFFFF"/>
                </a:solidFill>
                <a:ea typeface="SimSun" pitchFamily="2" charset="-122"/>
              </a:rPr>
              <a:t>class </a:t>
            </a:r>
            <a:r>
              <a:rPr lang="en-GB" altLang="zh-CN" sz="1600" dirty="0" smtClean="0">
                <a:solidFill>
                  <a:srgbClr val="FFFFFF"/>
                </a:solidFill>
                <a:ea typeface="SimSun" pitchFamily="2" charset="-122"/>
              </a:rPr>
              <a:t>A or </a:t>
            </a:r>
            <a:r>
              <a:rPr lang="en-GB" altLang="zh-CN" sz="1600" dirty="0">
                <a:solidFill>
                  <a:srgbClr val="FFFFFF"/>
                </a:solidFill>
                <a:ea typeface="SimSun" pitchFamily="2" charset="-122"/>
              </a:rPr>
              <a:t>B ≤7</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ECOG PS 0–1</a:t>
            </a:r>
            <a:endParaRPr lang="en-GB" altLang="zh-CN" sz="1600" dirty="0">
              <a:solidFill>
                <a:srgbClr val="FFFFFF"/>
              </a:solidFill>
              <a:ea typeface="SimSun" pitchFamily="2" charset="-122"/>
            </a:endParaRPr>
          </a:p>
          <a:p>
            <a:pPr marL="292100" indent="-292100" defTabSz="892175" eaLnBrk="0" fontAlgn="base" hangingPunct="0">
              <a:spcBef>
                <a:spcPct val="0"/>
              </a:spcBef>
              <a:spcAft>
                <a:spcPct val="30000"/>
              </a:spcAft>
              <a:buFont typeface="Wingdings" pitchFamily="2" charset="2"/>
              <a:buNone/>
            </a:pPr>
            <a:r>
              <a:rPr lang="en-GB" altLang="zh-CN" sz="1600" dirty="0" smtClean="0">
                <a:solidFill>
                  <a:srgbClr val="FFFFFF"/>
                </a:solidFill>
                <a:ea typeface="SimSun" pitchFamily="2" charset="-122"/>
              </a:rPr>
              <a:t>(n=467)</a:t>
            </a:r>
            <a:endParaRPr lang="en-GB" altLang="zh-CN" sz="1600" dirty="0">
              <a:solidFill>
                <a:srgbClr val="FFFFFF"/>
              </a:solidFill>
              <a:ea typeface="SimSun" pitchFamily="2" charset="-122"/>
            </a:endParaRPr>
          </a:p>
        </p:txBody>
      </p:sp>
      <p:cxnSp>
        <p:nvCxnSpPr>
          <p:cNvPr id="17" name="AutoShape 16"/>
          <p:cNvCxnSpPr>
            <a:cxnSpLocks noChangeShapeType="1"/>
            <a:stCxn id="10" idx="4"/>
            <a:endCxn id="20" idx="1"/>
          </p:cNvCxnSpPr>
          <p:nvPr/>
        </p:nvCxnSpPr>
        <p:spPr bwMode="auto">
          <a:xfrm rot="16200000" flipH="1">
            <a:off x="4220009" y="3990494"/>
            <a:ext cx="658626" cy="63197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8116435" y="4371476"/>
            <a:ext cx="657678" cy="528638"/>
          </a:xfrm>
          <a:prstGeom prst="rect">
            <a:avLst/>
          </a:prstGeom>
          <a:solidFill>
            <a:schemeClr val="tx1"/>
          </a:solidFill>
          <a:ln w="9525" algn="ctr">
            <a:noFill/>
            <a:round/>
            <a:headEnd/>
            <a:tailEnd/>
          </a:ln>
        </p:spPr>
        <p:txBody>
          <a:bodyPr lIns="90488" tIns="0" rIns="90488" bIns="0" anchor="ctr"/>
          <a:lstStyle/>
          <a:p>
            <a:pPr algn="ctr" defTabSz="892175" eaLnBrk="0" fontAlgn="base" hangingPunct="0">
              <a:spcBef>
                <a:spcPct val="0"/>
              </a:spcBef>
              <a:spcAft>
                <a:spcPct val="0"/>
              </a:spcAft>
            </a:pPr>
            <a:r>
              <a:rPr lang="en-GB" altLang="zh-CN" b="1" dirty="0">
                <a:solidFill>
                  <a:srgbClr val="FFFFFF"/>
                </a:solidFill>
                <a:ea typeface="SimSun" pitchFamily="2" charset="-122"/>
              </a:rPr>
              <a:t>PD</a:t>
            </a:r>
          </a:p>
        </p:txBody>
      </p:sp>
      <p:cxnSp>
        <p:nvCxnSpPr>
          <p:cNvPr id="19" name="AutoShape 20"/>
          <p:cNvCxnSpPr>
            <a:cxnSpLocks noChangeShapeType="1"/>
            <a:stCxn id="20" idx="3"/>
            <a:endCxn id="18" idx="1"/>
          </p:cNvCxnSpPr>
          <p:nvPr/>
        </p:nvCxnSpPr>
        <p:spPr bwMode="auto">
          <a:xfrm>
            <a:off x="7749540" y="4635795"/>
            <a:ext cx="366895" cy="0"/>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865310" y="4234042"/>
            <a:ext cx="2884230" cy="80350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4D4D4D"/>
                </a:solidFill>
                <a:ea typeface="SimSun" pitchFamily="2" charset="-122"/>
              </a:rPr>
              <a:t>Sorafenib</a:t>
            </a:r>
            <a:r>
              <a:rPr lang="en-GB" altLang="zh-CN" sz="1600" dirty="0">
                <a:solidFill>
                  <a:srgbClr val="4D4D4D"/>
                </a:solidFill>
                <a:ea typeface="SimSun" pitchFamily="2" charset="-122"/>
              </a:rPr>
              <a:t> 400 mg bid</a:t>
            </a:r>
            <a:br>
              <a:rPr lang="en-GB" altLang="zh-CN" sz="1600" dirty="0">
                <a:solidFill>
                  <a:srgbClr val="4D4D4D"/>
                </a:solidFill>
                <a:ea typeface="SimSun" pitchFamily="2" charset="-122"/>
              </a:rPr>
            </a:br>
            <a:r>
              <a:rPr lang="en-GB" altLang="zh-CN" sz="1600" dirty="0">
                <a:solidFill>
                  <a:srgbClr val="4D4D4D"/>
                </a:solidFill>
                <a:ea typeface="SimSun" pitchFamily="2" charset="-122"/>
              </a:rPr>
              <a:t>(n=222)</a:t>
            </a:r>
          </a:p>
        </p:txBody>
      </p:sp>
      <p:sp>
        <p:nvSpPr>
          <p:cNvPr id="21" name="Content Placeholder 26"/>
          <p:cNvSpPr txBox="1">
            <a:spLocks/>
          </p:cNvSpPr>
          <p:nvPr/>
        </p:nvSpPr>
        <p:spPr bwMode="auto">
          <a:xfrm>
            <a:off x="4797773" y="3279982"/>
            <a:ext cx="1619960" cy="789919"/>
          </a:xfrm>
          <a:prstGeom prst="rect">
            <a:avLst/>
          </a:prstGeom>
          <a:noFill/>
          <a:ln w="9525">
            <a:noFill/>
            <a:miter lim="800000"/>
            <a:headEnd/>
            <a:tailEnd/>
          </a:ln>
        </p:spPr>
        <p:txBody>
          <a:bodyPr/>
          <a:lstStyle/>
          <a:p>
            <a:pPr marL="190500" indent="-190500">
              <a:spcBef>
                <a:spcPts val="0"/>
              </a:spcBef>
              <a:spcAft>
                <a:spcPts val="400"/>
              </a:spcAft>
              <a:defRPr/>
            </a:pPr>
            <a:r>
              <a:rPr lang="en-GB" sz="12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200" dirty="0" smtClean="0">
                <a:solidFill>
                  <a:srgbClr val="4D4D4D"/>
                </a:solidFill>
                <a:latin typeface="Arial"/>
              </a:rPr>
              <a:t>ECOG PS</a:t>
            </a:r>
            <a:endParaRPr lang="en-GB" sz="1200" dirty="0">
              <a:solidFill>
                <a:srgbClr val="4D4D4D"/>
              </a:solidFill>
              <a:latin typeface="Arial"/>
            </a:endParaRPr>
          </a:p>
          <a:p>
            <a:pPr marL="203200" indent="-203200">
              <a:spcBef>
                <a:spcPts val="0"/>
              </a:spcBef>
              <a:spcAft>
                <a:spcPts val="400"/>
              </a:spcAft>
              <a:buFont typeface="Arial" pitchFamily="34" charset="0"/>
              <a:buChar char="•"/>
              <a:defRPr/>
            </a:pPr>
            <a:r>
              <a:rPr lang="en-GB" sz="1200" dirty="0" smtClean="0">
                <a:solidFill>
                  <a:srgbClr val="4D4D4D"/>
                </a:solidFill>
                <a:latin typeface="Arial"/>
              </a:rPr>
              <a:t>Vascular invasion</a:t>
            </a:r>
            <a:endParaRPr lang="en-GB" sz="1200" dirty="0">
              <a:solidFill>
                <a:srgbClr val="4D4D4D"/>
              </a:solidFill>
              <a:latin typeface="Arial"/>
            </a:endParaRPr>
          </a:p>
        </p:txBody>
      </p:sp>
      <p:sp>
        <p:nvSpPr>
          <p:cNvPr id="32" name="Content Placeholder 26"/>
          <p:cNvSpPr txBox="1">
            <a:spLocks/>
          </p:cNvSpPr>
          <p:nvPr/>
        </p:nvSpPr>
        <p:spPr bwMode="auto">
          <a:xfrm>
            <a:off x="6316377" y="3518723"/>
            <a:ext cx="1295203" cy="670566"/>
          </a:xfrm>
          <a:prstGeom prst="rect">
            <a:avLst/>
          </a:prstGeom>
          <a:noFill/>
          <a:ln w="9525">
            <a:noFill/>
            <a:miter lim="800000"/>
            <a:headEnd/>
            <a:tailEnd/>
          </a:ln>
        </p:spPr>
        <p:txBody>
          <a:bodyPr/>
          <a:lstStyle/>
          <a:p>
            <a:pPr marL="203200" indent="-203200">
              <a:spcBef>
                <a:spcPts val="0"/>
              </a:spcBef>
              <a:spcAft>
                <a:spcPts val="400"/>
              </a:spcAft>
              <a:buFont typeface="Arial" pitchFamily="34" charset="0"/>
              <a:buChar char="•"/>
              <a:defRPr/>
            </a:pPr>
            <a:r>
              <a:rPr lang="en-GB" sz="1200" dirty="0" smtClean="0">
                <a:solidFill>
                  <a:srgbClr val="4D4D4D"/>
                </a:solidFill>
                <a:latin typeface="Arial"/>
              </a:rPr>
              <a:t>Prior </a:t>
            </a:r>
            <a:r>
              <a:rPr lang="en-GB" sz="1200" dirty="0">
                <a:solidFill>
                  <a:srgbClr val="4D4D4D"/>
                </a:solidFill>
                <a:latin typeface="Arial"/>
              </a:rPr>
              <a:t>TACE</a:t>
            </a:r>
          </a:p>
          <a:p>
            <a:pPr marL="203200" indent="-203200">
              <a:spcBef>
                <a:spcPts val="0"/>
              </a:spcBef>
              <a:spcAft>
                <a:spcPts val="400"/>
              </a:spcAft>
              <a:buFont typeface="Arial" pitchFamily="34" charset="0"/>
              <a:buChar char="•"/>
              <a:defRPr/>
            </a:pPr>
            <a:r>
              <a:rPr lang="en-GB" sz="1200" dirty="0" smtClean="0">
                <a:solidFill>
                  <a:srgbClr val="4D4D4D"/>
                </a:solidFill>
                <a:latin typeface="Arial"/>
              </a:rPr>
              <a:t>Institution</a:t>
            </a:r>
            <a:endParaRPr lang="en-GB" sz="1200" dirty="0">
              <a:solidFill>
                <a:srgbClr val="4D4D4D"/>
              </a:solidFill>
              <a:latin typeface="Arial"/>
            </a:endParaRPr>
          </a:p>
        </p:txBody>
      </p:sp>
    </p:spTree>
    <p:extLst>
      <p:ext uri="{BB962C8B-B14F-4D97-AF65-F5344CB8AC3E}">
        <p14:creationId xmlns:p14="http://schemas.microsoft.com/office/powerpoint/2010/main" xmlns="" val="2002353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LBA-001: Efficacy, tolerability and impact on quality of life of selective</a:t>
            </a:r>
            <a:br>
              <a:rPr lang="en-GB" dirty="0" smtClean="0"/>
            </a:br>
            <a:r>
              <a:rPr lang="en-GB" dirty="0" smtClean="0"/>
              <a:t>internal radiation therapy (with yttrium-90 resin microspheres) or</a:t>
            </a:r>
            <a:br>
              <a:rPr lang="en-GB" dirty="0" smtClean="0"/>
            </a:br>
            <a:r>
              <a:rPr lang="en-GB" dirty="0" smtClean="0"/>
              <a:t>sorafenib in patients with locally advanced hepatocellular carcinoma:</a:t>
            </a:r>
            <a:br>
              <a:rPr lang="en-GB" dirty="0" smtClean="0"/>
            </a:br>
            <a:r>
              <a:rPr lang="en-GB" dirty="0" smtClean="0"/>
              <a:t>The SARAH trial – </a:t>
            </a:r>
            <a:r>
              <a:rPr lang="en-GB" dirty="0" err="1" smtClean="0"/>
              <a:t>Bouattour</a:t>
            </a:r>
            <a:r>
              <a:rPr lang="en-GB" dirty="0" smtClean="0"/>
              <a:t> M, et al</a:t>
            </a:r>
            <a:endParaRPr lang="en-GB" dirty="0"/>
          </a:p>
        </p:txBody>
      </p:sp>
      <p:sp>
        <p:nvSpPr>
          <p:cNvPr id="7" name="Content Placeholder 6"/>
          <p:cNvSpPr>
            <a:spLocks noGrp="1"/>
          </p:cNvSpPr>
          <p:nvPr>
            <p:ph idx="1"/>
          </p:nvPr>
        </p:nvSpPr>
        <p:spPr/>
        <p:txBody>
          <a:bodyPr/>
          <a:lstStyle/>
          <a:p>
            <a:pPr marL="0" indent="0">
              <a:buNone/>
            </a:pPr>
            <a:r>
              <a:rPr lang="en-GB" b="1" dirty="0" smtClean="0"/>
              <a:t>Key results</a:t>
            </a:r>
            <a:endParaRPr lang="en-GB" b="1" dirty="0"/>
          </a:p>
        </p:txBody>
      </p:sp>
      <p:sp>
        <p:nvSpPr>
          <p:cNvPr id="5" name="Text Placeholder 4"/>
          <p:cNvSpPr>
            <a:spLocks noGrp="1"/>
          </p:cNvSpPr>
          <p:nvPr>
            <p:ph type="body" sz="quarter" idx="11"/>
          </p:nvPr>
        </p:nvSpPr>
        <p:spPr>
          <a:xfrm>
            <a:off x="4321686" y="6096000"/>
            <a:ext cx="4457189" cy="487363"/>
          </a:xfrm>
        </p:spPr>
        <p:txBody>
          <a:bodyPr/>
          <a:lstStyle/>
          <a:p>
            <a:pPr lvl="0"/>
            <a:r>
              <a:rPr lang="en-GB" dirty="0" err="1" smtClean="0"/>
              <a:t>Bouattour</a:t>
            </a:r>
            <a:r>
              <a:rPr lang="en-GB" dirty="0" smtClean="0"/>
              <a:t> M, et al. Ann </a:t>
            </a:r>
            <a:r>
              <a:rPr lang="en-GB" dirty="0" err="1" smtClean="0"/>
              <a:t>Oncol</a:t>
            </a:r>
            <a:r>
              <a:rPr lang="en-GB" dirty="0" smtClean="0"/>
              <a:t> 2017; 28 (</a:t>
            </a:r>
            <a:r>
              <a:rPr lang="en-GB" dirty="0" err="1" smtClean="0"/>
              <a:t>suppl</a:t>
            </a:r>
            <a:r>
              <a:rPr lang="en-GB" dirty="0" smtClean="0"/>
              <a:t> 3): </a:t>
            </a:r>
            <a:r>
              <a:rPr lang="en-GB" dirty="0" err="1" smtClean="0"/>
              <a:t>abstr</a:t>
            </a:r>
            <a:r>
              <a:rPr lang="en-GB" dirty="0" smtClean="0"/>
              <a:t> LBA-001</a:t>
            </a:r>
            <a:endParaRPr lang="en-GB" dirty="0"/>
          </a:p>
        </p:txBody>
      </p:sp>
      <p:sp>
        <p:nvSpPr>
          <p:cNvPr id="11" name="Rectangle 10"/>
          <p:cNvSpPr/>
          <p:nvPr/>
        </p:nvSpPr>
        <p:spPr>
          <a:xfrm>
            <a:off x="2212094" y="1489966"/>
            <a:ext cx="989823" cy="5924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base">
              <a:spcBef>
                <a:spcPct val="0"/>
              </a:spcBef>
              <a:spcAft>
                <a:spcPts val="300"/>
              </a:spcAft>
            </a:pPr>
            <a:r>
              <a:rPr lang="en-GB" b="1" dirty="0" smtClean="0">
                <a:solidFill>
                  <a:srgbClr val="000000"/>
                </a:solidFill>
              </a:rPr>
              <a:t>OS</a:t>
            </a:r>
          </a:p>
          <a:p>
            <a:pPr algn="ctr" fontAlgn="base">
              <a:spcBef>
                <a:spcPct val="0"/>
              </a:spcBef>
              <a:spcAft>
                <a:spcPts val="300"/>
              </a:spcAft>
            </a:pPr>
            <a:r>
              <a:rPr lang="en-GB" sz="1200" dirty="0" smtClean="0">
                <a:solidFill>
                  <a:srgbClr val="000000"/>
                </a:solidFill>
              </a:rPr>
              <a:t>ITT (n=459)</a:t>
            </a:r>
            <a:endParaRPr lang="en-GB" sz="1200" dirty="0">
              <a:solidFill>
                <a:srgbClr val="000000"/>
              </a:solidFill>
            </a:endParaRPr>
          </a:p>
        </p:txBody>
      </p:sp>
      <p:sp>
        <p:nvSpPr>
          <p:cNvPr id="12" name="Freeform: Shape 11">
            <a:extLst>
              <a:ext uri="{FF2B5EF4-FFF2-40B4-BE49-F238E27FC236}">
                <a16:creationId xmlns:a16="http://schemas.microsoft.com/office/drawing/2014/main" xmlns="" id="{D220A571-BD68-468A-9E1D-C50DAB0B85C9}"/>
              </a:ext>
            </a:extLst>
          </p:cNvPr>
          <p:cNvSpPr/>
          <p:nvPr/>
        </p:nvSpPr>
        <p:spPr>
          <a:xfrm>
            <a:off x="1306830" y="2133600"/>
            <a:ext cx="2805113" cy="280670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noFill/>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p>
        </p:txBody>
      </p:sp>
      <p:sp>
        <p:nvSpPr>
          <p:cNvPr id="13" name="TextBox 12">
            <a:extLst>
              <a:ext uri="{FF2B5EF4-FFF2-40B4-BE49-F238E27FC236}">
                <a16:creationId xmlns:a16="http://schemas.microsoft.com/office/drawing/2014/main" xmlns="" id="{9B608D41-86AF-4748-B5D9-8528749A4FC6}"/>
              </a:ext>
            </a:extLst>
          </p:cNvPr>
          <p:cNvSpPr txBox="1"/>
          <p:nvPr/>
        </p:nvSpPr>
        <p:spPr>
          <a:xfrm>
            <a:off x="899728" y="2004909"/>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1.0</a:t>
            </a:r>
          </a:p>
        </p:txBody>
      </p:sp>
      <p:sp>
        <p:nvSpPr>
          <p:cNvPr id="14" name="TextBox 13">
            <a:extLst>
              <a:ext uri="{FF2B5EF4-FFF2-40B4-BE49-F238E27FC236}">
                <a16:creationId xmlns:a16="http://schemas.microsoft.com/office/drawing/2014/main" xmlns="" id="{E5E038A8-87D1-4075-A394-0E005ED950B3}"/>
              </a:ext>
            </a:extLst>
          </p:cNvPr>
          <p:cNvSpPr txBox="1"/>
          <p:nvPr/>
        </p:nvSpPr>
        <p:spPr>
          <a:xfrm>
            <a:off x="899728" y="2566408"/>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0.8</a:t>
            </a:r>
          </a:p>
        </p:txBody>
      </p:sp>
      <p:sp>
        <p:nvSpPr>
          <p:cNvPr id="15" name="TextBox 14">
            <a:extLst>
              <a:ext uri="{FF2B5EF4-FFF2-40B4-BE49-F238E27FC236}">
                <a16:creationId xmlns:a16="http://schemas.microsoft.com/office/drawing/2014/main" xmlns="" id="{812E5589-671F-4A40-98F8-B5D472900A82}"/>
              </a:ext>
            </a:extLst>
          </p:cNvPr>
          <p:cNvSpPr txBox="1"/>
          <p:nvPr/>
        </p:nvSpPr>
        <p:spPr>
          <a:xfrm>
            <a:off x="899728" y="3127907"/>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0.6</a:t>
            </a:r>
          </a:p>
        </p:txBody>
      </p:sp>
      <p:sp>
        <p:nvSpPr>
          <p:cNvPr id="16" name="TextBox 15">
            <a:extLst>
              <a:ext uri="{FF2B5EF4-FFF2-40B4-BE49-F238E27FC236}">
                <a16:creationId xmlns:a16="http://schemas.microsoft.com/office/drawing/2014/main" xmlns="" id="{6D775531-F9A5-4B94-B9C3-009B00642D3A}"/>
              </a:ext>
            </a:extLst>
          </p:cNvPr>
          <p:cNvSpPr txBox="1"/>
          <p:nvPr/>
        </p:nvSpPr>
        <p:spPr>
          <a:xfrm>
            <a:off x="899728" y="3689406"/>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0.4</a:t>
            </a:r>
          </a:p>
        </p:txBody>
      </p:sp>
      <p:sp>
        <p:nvSpPr>
          <p:cNvPr id="17" name="TextBox 16">
            <a:extLst>
              <a:ext uri="{FF2B5EF4-FFF2-40B4-BE49-F238E27FC236}">
                <a16:creationId xmlns:a16="http://schemas.microsoft.com/office/drawing/2014/main" xmlns="" id="{BE44A700-A4C2-49DA-9AE5-3546DC660128}"/>
              </a:ext>
            </a:extLst>
          </p:cNvPr>
          <p:cNvSpPr txBox="1"/>
          <p:nvPr/>
        </p:nvSpPr>
        <p:spPr>
          <a:xfrm>
            <a:off x="899728" y="4250905"/>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0.2</a:t>
            </a:r>
          </a:p>
        </p:txBody>
      </p:sp>
      <p:sp>
        <p:nvSpPr>
          <p:cNvPr id="18" name="TextBox 17">
            <a:extLst>
              <a:ext uri="{FF2B5EF4-FFF2-40B4-BE49-F238E27FC236}">
                <a16:creationId xmlns:a16="http://schemas.microsoft.com/office/drawing/2014/main" xmlns="" id="{F3880525-2620-4098-9CDB-07AE6A9B900A}"/>
              </a:ext>
            </a:extLst>
          </p:cNvPr>
          <p:cNvSpPr txBox="1"/>
          <p:nvPr/>
        </p:nvSpPr>
        <p:spPr>
          <a:xfrm>
            <a:off x="899728" y="4812402"/>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0.0</a:t>
            </a:r>
          </a:p>
        </p:txBody>
      </p:sp>
      <p:cxnSp>
        <p:nvCxnSpPr>
          <p:cNvPr id="19" name="Straight Connector 18">
            <a:extLst>
              <a:ext uri="{FF2B5EF4-FFF2-40B4-BE49-F238E27FC236}">
                <a16:creationId xmlns:a16="http://schemas.microsoft.com/office/drawing/2014/main" xmlns="" id="{E0ED363B-370C-432A-BE9B-1E45628C4B99}"/>
              </a:ext>
            </a:extLst>
          </p:cNvPr>
          <p:cNvCxnSpPr>
            <a:cxnSpLocks/>
          </p:cNvCxnSpPr>
          <p:nvPr/>
        </p:nvCxnSpPr>
        <p:spPr>
          <a:xfrm rot="5400000">
            <a:off x="1261830"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9F9D0701-5F23-4807-88D0-E01B247BC11A}"/>
              </a:ext>
            </a:extLst>
          </p:cNvPr>
          <p:cNvSpPr txBox="1"/>
          <p:nvPr/>
        </p:nvSpPr>
        <p:spPr>
          <a:xfrm>
            <a:off x="1227998" y="5036550"/>
            <a:ext cx="157662" cy="257369"/>
          </a:xfrm>
          <a:prstGeom prst="rect">
            <a:avLst/>
          </a:prstGeom>
          <a:noFill/>
        </p:spPr>
        <p:txBody>
          <a:bodyPr wrap="none" lIns="36000" tIns="36000" rIns="36000" bIns="36000" rtlCol="0" anchor="t" anchorCtr="0">
            <a:spAutoFit/>
          </a:bodyPr>
          <a:lstStyle/>
          <a:p>
            <a:pPr algn="ctr"/>
            <a:r>
              <a:rPr lang="en-GB" sz="1200" dirty="0">
                <a:solidFill>
                  <a:srgbClr val="000000"/>
                </a:solidFill>
              </a:rPr>
              <a:t>0</a:t>
            </a:r>
          </a:p>
        </p:txBody>
      </p:sp>
      <p:cxnSp>
        <p:nvCxnSpPr>
          <p:cNvPr id="21" name="Straight Connector 20">
            <a:extLst>
              <a:ext uri="{FF2B5EF4-FFF2-40B4-BE49-F238E27FC236}">
                <a16:creationId xmlns:a16="http://schemas.microsoft.com/office/drawing/2014/main" xmlns="" id="{D9538AB0-8738-4578-A80F-E03512786A8B}"/>
              </a:ext>
            </a:extLst>
          </p:cNvPr>
          <p:cNvCxnSpPr>
            <a:cxnSpLocks/>
          </p:cNvCxnSpPr>
          <p:nvPr/>
        </p:nvCxnSpPr>
        <p:spPr>
          <a:xfrm rot="5400000">
            <a:off x="1613064"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69B1DF48-E911-43C4-A908-9804E35BA54E}"/>
              </a:ext>
            </a:extLst>
          </p:cNvPr>
          <p:cNvSpPr txBox="1"/>
          <p:nvPr/>
        </p:nvSpPr>
        <p:spPr>
          <a:xfrm>
            <a:off x="1579233" y="5036550"/>
            <a:ext cx="157662"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6</a:t>
            </a:r>
            <a:endParaRPr lang="en-GB" sz="1200" dirty="0">
              <a:solidFill>
                <a:srgbClr val="000000"/>
              </a:solidFill>
            </a:endParaRPr>
          </a:p>
        </p:txBody>
      </p:sp>
      <p:cxnSp>
        <p:nvCxnSpPr>
          <p:cNvPr id="23" name="Straight Connector 22">
            <a:extLst>
              <a:ext uri="{FF2B5EF4-FFF2-40B4-BE49-F238E27FC236}">
                <a16:creationId xmlns:a16="http://schemas.microsoft.com/office/drawing/2014/main" xmlns="" id="{33E3C3D0-63F0-43BA-B886-72E34D0035CD}"/>
              </a:ext>
            </a:extLst>
          </p:cNvPr>
          <p:cNvCxnSpPr>
            <a:cxnSpLocks/>
          </p:cNvCxnSpPr>
          <p:nvPr/>
        </p:nvCxnSpPr>
        <p:spPr>
          <a:xfrm rot="5400000">
            <a:off x="1964298"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244CC81B-10FF-4082-ABBE-B169E7E8CA47}"/>
              </a:ext>
            </a:extLst>
          </p:cNvPr>
          <p:cNvSpPr txBox="1"/>
          <p:nvPr/>
        </p:nvSpPr>
        <p:spPr>
          <a:xfrm>
            <a:off x="1887988" y="503655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12</a:t>
            </a:r>
            <a:endParaRPr lang="en-GB" sz="1200" dirty="0">
              <a:solidFill>
                <a:srgbClr val="000000"/>
              </a:solidFill>
            </a:endParaRPr>
          </a:p>
        </p:txBody>
      </p:sp>
      <p:cxnSp>
        <p:nvCxnSpPr>
          <p:cNvPr id="25" name="Straight Connector 24">
            <a:extLst>
              <a:ext uri="{FF2B5EF4-FFF2-40B4-BE49-F238E27FC236}">
                <a16:creationId xmlns:a16="http://schemas.microsoft.com/office/drawing/2014/main" xmlns="" id="{CBCAF511-54B6-4E02-A4BC-3B05E7B55207}"/>
              </a:ext>
            </a:extLst>
          </p:cNvPr>
          <p:cNvCxnSpPr>
            <a:cxnSpLocks/>
          </p:cNvCxnSpPr>
          <p:nvPr/>
        </p:nvCxnSpPr>
        <p:spPr>
          <a:xfrm rot="5400000">
            <a:off x="2315532"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1031851E-6646-40DE-985D-88259F816B2A}"/>
              </a:ext>
            </a:extLst>
          </p:cNvPr>
          <p:cNvSpPr txBox="1"/>
          <p:nvPr/>
        </p:nvSpPr>
        <p:spPr>
          <a:xfrm>
            <a:off x="2239222" y="503655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18</a:t>
            </a:r>
            <a:endParaRPr lang="en-GB" sz="1200" dirty="0">
              <a:solidFill>
                <a:srgbClr val="000000"/>
              </a:solidFill>
            </a:endParaRPr>
          </a:p>
        </p:txBody>
      </p:sp>
      <p:cxnSp>
        <p:nvCxnSpPr>
          <p:cNvPr id="27" name="Straight Connector 26">
            <a:extLst>
              <a:ext uri="{FF2B5EF4-FFF2-40B4-BE49-F238E27FC236}">
                <a16:creationId xmlns:a16="http://schemas.microsoft.com/office/drawing/2014/main" xmlns="" id="{F36D5115-F88F-427A-B513-6C048703A3F7}"/>
              </a:ext>
            </a:extLst>
          </p:cNvPr>
          <p:cNvCxnSpPr>
            <a:cxnSpLocks/>
          </p:cNvCxnSpPr>
          <p:nvPr/>
        </p:nvCxnSpPr>
        <p:spPr>
          <a:xfrm rot="5400000">
            <a:off x="2666766"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28AE64E6-9C16-43B3-9E8E-9BD71BBE6229}"/>
              </a:ext>
            </a:extLst>
          </p:cNvPr>
          <p:cNvSpPr txBox="1"/>
          <p:nvPr/>
        </p:nvSpPr>
        <p:spPr>
          <a:xfrm>
            <a:off x="2590456" y="503655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24</a:t>
            </a:r>
            <a:endParaRPr lang="en-GB" sz="1200" dirty="0">
              <a:solidFill>
                <a:srgbClr val="000000"/>
              </a:solidFill>
            </a:endParaRPr>
          </a:p>
        </p:txBody>
      </p:sp>
      <p:cxnSp>
        <p:nvCxnSpPr>
          <p:cNvPr id="29" name="Straight Connector 28">
            <a:extLst>
              <a:ext uri="{FF2B5EF4-FFF2-40B4-BE49-F238E27FC236}">
                <a16:creationId xmlns:a16="http://schemas.microsoft.com/office/drawing/2014/main" xmlns="" id="{0A79021E-0AD1-4CFE-8159-FAC0D63C7D4D}"/>
              </a:ext>
            </a:extLst>
          </p:cNvPr>
          <p:cNvCxnSpPr>
            <a:cxnSpLocks/>
          </p:cNvCxnSpPr>
          <p:nvPr/>
        </p:nvCxnSpPr>
        <p:spPr>
          <a:xfrm rot="5400000">
            <a:off x="3018000"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FB69EE3F-C53A-4064-B560-EC68396C5447}"/>
              </a:ext>
            </a:extLst>
          </p:cNvPr>
          <p:cNvSpPr txBox="1"/>
          <p:nvPr/>
        </p:nvSpPr>
        <p:spPr>
          <a:xfrm>
            <a:off x="2941689" y="5036550"/>
            <a:ext cx="242621" cy="257369"/>
          </a:xfrm>
          <a:prstGeom prst="rect">
            <a:avLst/>
          </a:prstGeom>
          <a:noFill/>
        </p:spPr>
        <p:txBody>
          <a:bodyPr wrap="none" lIns="36000" tIns="36000" rIns="36000" bIns="36000" rtlCol="0" anchor="t" anchorCtr="0">
            <a:spAutoFit/>
          </a:bodyPr>
          <a:lstStyle/>
          <a:p>
            <a:pPr algn="ctr"/>
            <a:r>
              <a:rPr lang="en-GB" sz="1200" dirty="0">
                <a:solidFill>
                  <a:srgbClr val="000000"/>
                </a:solidFill>
              </a:rPr>
              <a:t>30</a:t>
            </a:r>
          </a:p>
        </p:txBody>
      </p:sp>
      <p:cxnSp>
        <p:nvCxnSpPr>
          <p:cNvPr id="31" name="Straight Connector 30">
            <a:extLst>
              <a:ext uri="{FF2B5EF4-FFF2-40B4-BE49-F238E27FC236}">
                <a16:creationId xmlns:a16="http://schemas.microsoft.com/office/drawing/2014/main" xmlns="" id="{7A4A0BBF-8732-491B-BFC4-5FF6FFD0AC30}"/>
              </a:ext>
            </a:extLst>
          </p:cNvPr>
          <p:cNvCxnSpPr>
            <a:cxnSpLocks/>
          </p:cNvCxnSpPr>
          <p:nvPr/>
        </p:nvCxnSpPr>
        <p:spPr>
          <a:xfrm rot="5400000">
            <a:off x="3369234"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80AB58BF-D107-47F0-A527-E5379A2FCD82}"/>
              </a:ext>
            </a:extLst>
          </p:cNvPr>
          <p:cNvSpPr txBox="1"/>
          <p:nvPr/>
        </p:nvSpPr>
        <p:spPr>
          <a:xfrm>
            <a:off x="3292924" y="503655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36</a:t>
            </a:r>
            <a:endParaRPr lang="en-GB" sz="1200" dirty="0">
              <a:solidFill>
                <a:srgbClr val="000000"/>
              </a:solidFill>
            </a:endParaRPr>
          </a:p>
        </p:txBody>
      </p:sp>
      <p:cxnSp>
        <p:nvCxnSpPr>
          <p:cNvPr id="33" name="Straight Connector 32">
            <a:extLst>
              <a:ext uri="{FF2B5EF4-FFF2-40B4-BE49-F238E27FC236}">
                <a16:creationId xmlns:a16="http://schemas.microsoft.com/office/drawing/2014/main" xmlns="" id="{A379EC0A-6667-4191-AF65-BCEF6B991337}"/>
              </a:ext>
            </a:extLst>
          </p:cNvPr>
          <p:cNvCxnSpPr>
            <a:cxnSpLocks/>
          </p:cNvCxnSpPr>
          <p:nvPr/>
        </p:nvCxnSpPr>
        <p:spPr>
          <a:xfrm rot="5400000">
            <a:off x="3720468"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97F14FB6-DF71-49B9-B7B8-35551A4BD043}"/>
              </a:ext>
            </a:extLst>
          </p:cNvPr>
          <p:cNvSpPr txBox="1"/>
          <p:nvPr/>
        </p:nvSpPr>
        <p:spPr>
          <a:xfrm>
            <a:off x="3644158" y="503655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42</a:t>
            </a:r>
            <a:endParaRPr lang="en-GB" sz="1200" dirty="0">
              <a:solidFill>
                <a:srgbClr val="000000"/>
              </a:solidFill>
            </a:endParaRPr>
          </a:p>
        </p:txBody>
      </p:sp>
      <p:cxnSp>
        <p:nvCxnSpPr>
          <p:cNvPr id="35" name="Straight Connector 34">
            <a:extLst>
              <a:ext uri="{FF2B5EF4-FFF2-40B4-BE49-F238E27FC236}">
                <a16:creationId xmlns:a16="http://schemas.microsoft.com/office/drawing/2014/main" xmlns="" id="{3DC291FE-6408-4896-B94E-3540A7E663BF}"/>
              </a:ext>
            </a:extLst>
          </p:cNvPr>
          <p:cNvCxnSpPr>
            <a:cxnSpLocks/>
          </p:cNvCxnSpPr>
          <p:nvPr/>
        </p:nvCxnSpPr>
        <p:spPr>
          <a:xfrm rot="5400000">
            <a:off x="4071704"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xmlns="" id="{62885CD6-0A8F-40EA-BEBB-F4738085636C}"/>
              </a:ext>
            </a:extLst>
          </p:cNvPr>
          <p:cNvSpPr txBox="1"/>
          <p:nvPr/>
        </p:nvSpPr>
        <p:spPr>
          <a:xfrm>
            <a:off x="3995394" y="503655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48</a:t>
            </a:r>
            <a:endParaRPr lang="en-GB" sz="1200" dirty="0">
              <a:solidFill>
                <a:srgbClr val="000000"/>
              </a:solidFill>
            </a:endParaRPr>
          </a:p>
        </p:txBody>
      </p:sp>
      <p:sp>
        <p:nvSpPr>
          <p:cNvPr id="37" name="TextBox 36">
            <a:extLst>
              <a:ext uri="{FF2B5EF4-FFF2-40B4-BE49-F238E27FC236}">
                <a16:creationId xmlns:a16="http://schemas.microsoft.com/office/drawing/2014/main" xmlns="" id="{9F463D6A-5809-4C43-B626-38D05E695907}"/>
              </a:ext>
            </a:extLst>
          </p:cNvPr>
          <p:cNvSpPr txBox="1"/>
          <p:nvPr/>
        </p:nvSpPr>
        <p:spPr>
          <a:xfrm>
            <a:off x="1152657" y="5628787"/>
            <a:ext cx="308345" cy="411257"/>
          </a:xfrm>
          <a:prstGeom prst="rect">
            <a:avLst/>
          </a:prstGeom>
          <a:noFill/>
        </p:spPr>
        <p:txBody>
          <a:bodyPr wrap="none" lIns="36000" tIns="36000" rIns="36000" bIns="36000" rtlCol="0" anchor="b" anchorCtr="0">
            <a:spAutoFit/>
          </a:bodyPr>
          <a:lstStyle/>
          <a:p>
            <a:pPr algn="ctr"/>
            <a:r>
              <a:rPr lang="en-GB" sz="1100" dirty="0" smtClean="0">
                <a:solidFill>
                  <a:srgbClr val="000000"/>
                </a:solidFill>
              </a:rPr>
              <a:t>237</a:t>
            </a:r>
          </a:p>
          <a:p>
            <a:pPr algn="ctr"/>
            <a:r>
              <a:rPr lang="en-GB" sz="1100" dirty="0" smtClean="0">
                <a:solidFill>
                  <a:srgbClr val="000000"/>
                </a:solidFill>
              </a:rPr>
              <a:t>222</a:t>
            </a:r>
            <a:endParaRPr lang="en-GB" sz="1100" dirty="0">
              <a:solidFill>
                <a:srgbClr val="000000"/>
              </a:solidFill>
            </a:endParaRPr>
          </a:p>
        </p:txBody>
      </p:sp>
      <p:sp>
        <p:nvSpPr>
          <p:cNvPr id="38" name="TextBox 37">
            <a:extLst>
              <a:ext uri="{FF2B5EF4-FFF2-40B4-BE49-F238E27FC236}">
                <a16:creationId xmlns:a16="http://schemas.microsoft.com/office/drawing/2014/main" xmlns="" id="{7D4EA3FE-DF25-462B-9BC2-9E3C4D39E4E2}"/>
              </a:ext>
            </a:extLst>
          </p:cNvPr>
          <p:cNvSpPr txBox="1"/>
          <p:nvPr/>
        </p:nvSpPr>
        <p:spPr>
          <a:xfrm>
            <a:off x="1503892" y="5628787"/>
            <a:ext cx="308345" cy="411257"/>
          </a:xfrm>
          <a:prstGeom prst="rect">
            <a:avLst/>
          </a:prstGeom>
          <a:noFill/>
        </p:spPr>
        <p:txBody>
          <a:bodyPr wrap="none" lIns="36000" tIns="36000" rIns="36000" bIns="36000" rtlCol="0" anchor="b" anchorCtr="0">
            <a:spAutoFit/>
          </a:bodyPr>
          <a:lstStyle/>
          <a:p>
            <a:pPr algn="ctr"/>
            <a:r>
              <a:rPr lang="en-GB" sz="1100" dirty="0" smtClean="0">
                <a:solidFill>
                  <a:srgbClr val="000000"/>
                </a:solidFill>
              </a:rPr>
              <a:t>143</a:t>
            </a:r>
          </a:p>
          <a:p>
            <a:pPr algn="ctr"/>
            <a:r>
              <a:rPr lang="en-GB" sz="1100" dirty="0" smtClean="0">
                <a:solidFill>
                  <a:srgbClr val="000000"/>
                </a:solidFill>
              </a:rPr>
              <a:t>153</a:t>
            </a:r>
            <a:endParaRPr lang="en-GB" sz="1100" dirty="0">
              <a:solidFill>
                <a:srgbClr val="000000"/>
              </a:solidFill>
            </a:endParaRPr>
          </a:p>
        </p:txBody>
      </p:sp>
      <p:sp>
        <p:nvSpPr>
          <p:cNvPr id="39" name="TextBox 38">
            <a:extLst>
              <a:ext uri="{FF2B5EF4-FFF2-40B4-BE49-F238E27FC236}">
                <a16:creationId xmlns:a16="http://schemas.microsoft.com/office/drawing/2014/main" xmlns="" id="{1EE7D8B1-9917-437E-AF35-EB69FFFB4E02}"/>
              </a:ext>
            </a:extLst>
          </p:cNvPr>
          <p:cNvSpPr txBox="1"/>
          <p:nvPr/>
        </p:nvSpPr>
        <p:spPr>
          <a:xfrm>
            <a:off x="1894401" y="5628787"/>
            <a:ext cx="229797" cy="411257"/>
          </a:xfrm>
          <a:prstGeom prst="rect">
            <a:avLst/>
          </a:prstGeom>
          <a:noFill/>
        </p:spPr>
        <p:txBody>
          <a:bodyPr wrap="none" lIns="36000" tIns="36000" rIns="36000" bIns="36000" rtlCol="0" anchor="b" anchorCtr="0">
            <a:spAutoFit/>
          </a:bodyPr>
          <a:lstStyle/>
          <a:p>
            <a:pPr algn="ctr"/>
            <a:r>
              <a:rPr lang="en-GB" sz="1100" dirty="0" smtClean="0">
                <a:solidFill>
                  <a:srgbClr val="000000"/>
                </a:solidFill>
              </a:rPr>
              <a:t>90</a:t>
            </a:r>
          </a:p>
          <a:p>
            <a:pPr algn="ctr"/>
            <a:r>
              <a:rPr lang="en-GB" sz="1100" dirty="0" smtClean="0">
                <a:solidFill>
                  <a:srgbClr val="000000"/>
                </a:solidFill>
              </a:rPr>
              <a:t>92</a:t>
            </a:r>
            <a:endParaRPr lang="en-GB" sz="1100" dirty="0">
              <a:solidFill>
                <a:srgbClr val="000000"/>
              </a:solidFill>
            </a:endParaRPr>
          </a:p>
        </p:txBody>
      </p:sp>
      <p:sp>
        <p:nvSpPr>
          <p:cNvPr id="40" name="TextBox 39">
            <a:extLst>
              <a:ext uri="{FF2B5EF4-FFF2-40B4-BE49-F238E27FC236}">
                <a16:creationId xmlns:a16="http://schemas.microsoft.com/office/drawing/2014/main" xmlns="" id="{41304A43-BBCE-4427-B625-1A89FF96D052}"/>
              </a:ext>
            </a:extLst>
          </p:cNvPr>
          <p:cNvSpPr txBox="1"/>
          <p:nvPr/>
        </p:nvSpPr>
        <p:spPr>
          <a:xfrm>
            <a:off x="2245634" y="5628787"/>
            <a:ext cx="229797" cy="411257"/>
          </a:xfrm>
          <a:prstGeom prst="rect">
            <a:avLst/>
          </a:prstGeom>
          <a:noFill/>
        </p:spPr>
        <p:txBody>
          <a:bodyPr wrap="none" lIns="36000" tIns="36000" rIns="36000" bIns="36000" rtlCol="0" anchor="b" anchorCtr="0">
            <a:spAutoFit/>
          </a:bodyPr>
          <a:lstStyle/>
          <a:p>
            <a:pPr algn="ctr"/>
            <a:r>
              <a:rPr lang="en-GB" sz="1100" dirty="0" smtClean="0">
                <a:solidFill>
                  <a:srgbClr val="000000"/>
                </a:solidFill>
              </a:rPr>
              <a:t>49</a:t>
            </a:r>
          </a:p>
          <a:p>
            <a:pPr algn="ctr"/>
            <a:r>
              <a:rPr lang="en-GB" sz="1100" dirty="0" smtClean="0">
                <a:solidFill>
                  <a:srgbClr val="000000"/>
                </a:solidFill>
              </a:rPr>
              <a:t>57</a:t>
            </a:r>
            <a:endParaRPr lang="en-GB" sz="1100" dirty="0">
              <a:solidFill>
                <a:srgbClr val="000000"/>
              </a:solidFill>
            </a:endParaRPr>
          </a:p>
        </p:txBody>
      </p:sp>
      <p:sp>
        <p:nvSpPr>
          <p:cNvPr id="41" name="TextBox 40">
            <a:extLst>
              <a:ext uri="{FF2B5EF4-FFF2-40B4-BE49-F238E27FC236}">
                <a16:creationId xmlns:a16="http://schemas.microsoft.com/office/drawing/2014/main" xmlns="" id="{F06116C9-A7A3-4F06-969F-CEA5B5B02B1F}"/>
              </a:ext>
            </a:extLst>
          </p:cNvPr>
          <p:cNvSpPr txBox="1"/>
          <p:nvPr/>
        </p:nvSpPr>
        <p:spPr>
          <a:xfrm>
            <a:off x="2596868" y="5628787"/>
            <a:ext cx="229797" cy="411257"/>
          </a:xfrm>
          <a:prstGeom prst="rect">
            <a:avLst/>
          </a:prstGeom>
          <a:noFill/>
        </p:spPr>
        <p:txBody>
          <a:bodyPr wrap="none" lIns="36000" tIns="36000" rIns="36000" bIns="36000" rtlCol="0" anchor="b" anchorCtr="0">
            <a:spAutoFit/>
          </a:bodyPr>
          <a:lstStyle/>
          <a:p>
            <a:pPr algn="ctr"/>
            <a:r>
              <a:rPr lang="en-GB" sz="1100" dirty="0" smtClean="0">
                <a:solidFill>
                  <a:srgbClr val="000000"/>
                </a:solidFill>
              </a:rPr>
              <a:t>30</a:t>
            </a:r>
          </a:p>
          <a:p>
            <a:pPr algn="ctr"/>
            <a:r>
              <a:rPr lang="en-GB" sz="1100" dirty="0" smtClean="0">
                <a:solidFill>
                  <a:srgbClr val="000000"/>
                </a:solidFill>
              </a:rPr>
              <a:t>28</a:t>
            </a:r>
            <a:endParaRPr lang="en-GB" sz="1100" dirty="0">
              <a:solidFill>
                <a:srgbClr val="000000"/>
              </a:solidFill>
            </a:endParaRPr>
          </a:p>
        </p:txBody>
      </p:sp>
      <p:sp>
        <p:nvSpPr>
          <p:cNvPr id="42" name="TextBox 41">
            <a:extLst>
              <a:ext uri="{FF2B5EF4-FFF2-40B4-BE49-F238E27FC236}">
                <a16:creationId xmlns:a16="http://schemas.microsoft.com/office/drawing/2014/main" xmlns="" id="{559E706E-CE35-480A-9772-F6929CA49682}"/>
              </a:ext>
            </a:extLst>
          </p:cNvPr>
          <p:cNvSpPr txBox="1"/>
          <p:nvPr/>
        </p:nvSpPr>
        <p:spPr>
          <a:xfrm>
            <a:off x="2948100" y="5628787"/>
            <a:ext cx="229797" cy="411257"/>
          </a:xfrm>
          <a:prstGeom prst="rect">
            <a:avLst/>
          </a:prstGeom>
          <a:noFill/>
        </p:spPr>
        <p:txBody>
          <a:bodyPr wrap="none" lIns="36000" tIns="36000" rIns="36000" bIns="36000" rtlCol="0" anchor="b" anchorCtr="0">
            <a:spAutoFit/>
          </a:bodyPr>
          <a:lstStyle/>
          <a:p>
            <a:pPr algn="ctr"/>
            <a:r>
              <a:rPr lang="en-GB" sz="1100" dirty="0" smtClean="0">
                <a:solidFill>
                  <a:srgbClr val="000000"/>
                </a:solidFill>
              </a:rPr>
              <a:t>11</a:t>
            </a:r>
          </a:p>
          <a:p>
            <a:pPr algn="ctr"/>
            <a:r>
              <a:rPr lang="en-GB" sz="1100" dirty="0" smtClean="0">
                <a:solidFill>
                  <a:srgbClr val="000000"/>
                </a:solidFill>
              </a:rPr>
              <a:t>14</a:t>
            </a:r>
            <a:endParaRPr lang="en-GB" sz="1100" dirty="0">
              <a:solidFill>
                <a:srgbClr val="000000"/>
              </a:solidFill>
            </a:endParaRPr>
          </a:p>
        </p:txBody>
      </p:sp>
      <p:sp>
        <p:nvSpPr>
          <p:cNvPr id="43" name="TextBox 42">
            <a:extLst>
              <a:ext uri="{FF2B5EF4-FFF2-40B4-BE49-F238E27FC236}">
                <a16:creationId xmlns:a16="http://schemas.microsoft.com/office/drawing/2014/main" xmlns="" id="{72ADC5BA-C011-499D-B979-C185286BDADD}"/>
              </a:ext>
            </a:extLst>
          </p:cNvPr>
          <p:cNvSpPr txBox="1"/>
          <p:nvPr/>
        </p:nvSpPr>
        <p:spPr>
          <a:xfrm>
            <a:off x="3338608" y="5628787"/>
            <a:ext cx="151251" cy="411257"/>
          </a:xfrm>
          <a:prstGeom prst="rect">
            <a:avLst/>
          </a:prstGeom>
          <a:noFill/>
        </p:spPr>
        <p:txBody>
          <a:bodyPr wrap="none" lIns="36000" tIns="36000" rIns="36000" bIns="36000" rtlCol="0" anchor="b" anchorCtr="0">
            <a:spAutoFit/>
          </a:bodyPr>
          <a:lstStyle/>
          <a:p>
            <a:pPr algn="ctr"/>
            <a:r>
              <a:rPr lang="en-GB" sz="1100" dirty="0" smtClean="0">
                <a:solidFill>
                  <a:srgbClr val="000000"/>
                </a:solidFill>
              </a:rPr>
              <a:t>2</a:t>
            </a:r>
          </a:p>
          <a:p>
            <a:pPr algn="ctr"/>
            <a:r>
              <a:rPr lang="en-GB" sz="1100" dirty="0" smtClean="0">
                <a:solidFill>
                  <a:srgbClr val="000000"/>
                </a:solidFill>
              </a:rPr>
              <a:t>3</a:t>
            </a:r>
            <a:endParaRPr lang="en-GB" sz="1100" dirty="0">
              <a:solidFill>
                <a:srgbClr val="000000"/>
              </a:solidFill>
            </a:endParaRPr>
          </a:p>
        </p:txBody>
      </p:sp>
      <p:sp>
        <p:nvSpPr>
          <p:cNvPr id="44" name="TextBox 43">
            <a:extLst>
              <a:ext uri="{FF2B5EF4-FFF2-40B4-BE49-F238E27FC236}">
                <a16:creationId xmlns:a16="http://schemas.microsoft.com/office/drawing/2014/main" xmlns="" id="{8BDCEB27-3B25-497A-8F6F-979631EB2BB3}"/>
              </a:ext>
            </a:extLst>
          </p:cNvPr>
          <p:cNvSpPr txBox="1"/>
          <p:nvPr/>
        </p:nvSpPr>
        <p:spPr>
          <a:xfrm>
            <a:off x="3689843" y="5628787"/>
            <a:ext cx="151251" cy="411257"/>
          </a:xfrm>
          <a:prstGeom prst="rect">
            <a:avLst/>
          </a:prstGeom>
          <a:noFill/>
        </p:spPr>
        <p:txBody>
          <a:bodyPr wrap="none" lIns="36000" tIns="36000" rIns="36000" bIns="36000" rtlCol="0" anchor="b" anchorCtr="0">
            <a:spAutoFit/>
          </a:bodyPr>
          <a:lstStyle/>
          <a:p>
            <a:pPr algn="ctr"/>
            <a:r>
              <a:rPr lang="en-GB" sz="1100" dirty="0" smtClean="0">
                <a:solidFill>
                  <a:srgbClr val="000000"/>
                </a:solidFill>
              </a:rPr>
              <a:t>0</a:t>
            </a:r>
          </a:p>
          <a:p>
            <a:pPr algn="ctr"/>
            <a:r>
              <a:rPr lang="en-GB" sz="1100" dirty="0" smtClean="0">
                <a:solidFill>
                  <a:srgbClr val="000000"/>
                </a:solidFill>
              </a:rPr>
              <a:t>1</a:t>
            </a:r>
            <a:endParaRPr lang="en-GB" sz="1100" dirty="0">
              <a:solidFill>
                <a:srgbClr val="000000"/>
              </a:solidFill>
            </a:endParaRPr>
          </a:p>
        </p:txBody>
      </p:sp>
      <p:sp>
        <p:nvSpPr>
          <p:cNvPr id="45" name="TextBox 44">
            <a:extLst>
              <a:ext uri="{FF2B5EF4-FFF2-40B4-BE49-F238E27FC236}">
                <a16:creationId xmlns:a16="http://schemas.microsoft.com/office/drawing/2014/main" xmlns="" id="{DC04CB38-17B3-42EE-9CAD-5E37A06B2047}"/>
              </a:ext>
            </a:extLst>
          </p:cNvPr>
          <p:cNvSpPr txBox="1"/>
          <p:nvPr/>
        </p:nvSpPr>
        <p:spPr>
          <a:xfrm>
            <a:off x="4041079" y="5628787"/>
            <a:ext cx="151251" cy="411257"/>
          </a:xfrm>
          <a:prstGeom prst="rect">
            <a:avLst/>
          </a:prstGeom>
          <a:noFill/>
        </p:spPr>
        <p:txBody>
          <a:bodyPr wrap="none" lIns="36000" tIns="36000" rIns="36000" bIns="36000" rtlCol="0" anchor="b" anchorCtr="0">
            <a:spAutoFit/>
          </a:bodyPr>
          <a:lstStyle/>
          <a:p>
            <a:pPr algn="ctr"/>
            <a:endParaRPr lang="en-GB" sz="1100" dirty="0" smtClean="0">
              <a:solidFill>
                <a:srgbClr val="000000"/>
              </a:solidFill>
            </a:endParaRPr>
          </a:p>
          <a:p>
            <a:pPr algn="ctr"/>
            <a:r>
              <a:rPr lang="en-GB" sz="1100" dirty="0" smtClean="0">
                <a:solidFill>
                  <a:srgbClr val="000000"/>
                </a:solidFill>
              </a:rPr>
              <a:t>0</a:t>
            </a:r>
            <a:endParaRPr lang="en-GB" sz="1100" dirty="0">
              <a:solidFill>
                <a:srgbClr val="000000"/>
              </a:solidFill>
            </a:endParaRPr>
          </a:p>
        </p:txBody>
      </p:sp>
      <p:sp>
        <p:nvSpPr>
          <p:cNvPr id="46" name="TextBox 45">
            <a:extLst>
              <a:ext uri="{FF2B5EF4-FFF2-40B4-BE49-F238E27FC236}">
                <a16:creationId xmlns:a16="http://schemas.microsoft.com/office/drawing/2014/main" xmlns="" id="{9D0B3211-5F37-447E-9DC1-C0AD343013DD}"/>
              </a:ext>
            </a:extLst>
          </p:cNvPr>
          <p:cNvSpPr txBox="1"/>
          <p:nvPr/>
        </p:nvSpPr>
        <p:spPr>
          <a:xfrm>
            <a:off x="346768" y="5459510"/>
            <a:ext cx="752377" cy="580534"/>
          </a:xfrm>
          <a:prstGeom prst="rect">
            <a:avLst/>
          </a:prstGeom>
          <a:noFill/>
        </p:spPr>
        <p:txBody>
          <a:bodyPr wrap="none" lIns="36000" tIns="36000" rIns="36000" bIns="36000" rtlCol="0" anchor="b" anchorCtr="0">
            <a:spAutoFit/>
          </a:bodyPr>
          <a:lstStyle/>
          <a:p>
            <a:pPr algn="r"/>
            <a:r>
              <a:rPr lang="en-GB" sz="1100" b="1" dirty="0" smtClean="0">
                <a:solidFill>
                  <a:srgbClr val="000000"/>
                </a:solidFill>
              </a:rPr>
              <a:t>No. at risk</a:t>
            </a:r>
          </a:p>
          <a:p>
            <a:pPr algn="r"/>
            <a:r>
              <a:rPr lang="en-GB" sz="1100" dirty="0" smtClean="0">
                <a:solidFill>
                  <a:srgbClr val="000000"/>
                </a:solidFill>
              </a:rPr>
              <a:t>SIRT</a:t>
            </a:r>
          </a:p>
          <a:p>
            <a:pPr algn="r"/>
            <a:r>
              <a:rPr lang="en-GB" sz="1100" dirty="0" smtClean="0">
                <a:solidFill>
                  <a:srgbClr val="000000"/>
                </a:solidFill>
              </a:rPr>
              <a:t>Sorafenib</a:t>
            </a:r>
            <a:endParaRPr lang="en-GB" sz="1100" dirty="0">
              <a:solidFill>
                <a:srgbClr val="000000"/>
              </a:solidFill>
            </a:endParaRPr>
          </a:p>
        </p:txBody>
      </p:sp>
      <p:sp>
        <p:nvSpPr>
          <p:cNvPr id="47" name="TextBox 46">
            <a:extLst>
              <a:ext uri="{FF2B5EF4-FFF2-40B4-BE49-F238E27FC236}">
                <a16:creationId xmlns:a16="http://schemas.microsoft.com/office/drawing/2014/main" xmlns="" id="{90E70BE3-7A26-4026-A5D2-CFA36A384ABD}"/>
              </a:ext>
            </a:extLst>
          </p:cNvPr>
          <p:cNvSpPr txBox="1"/>
          <p:nvPr/>
        </p:nvSpPr>
        <p:spPr>
          <a:xfrm>
            <a:off x="1632686" y="5281025"/>
            <a:ext cx="2153401" cy="257369"/>
          </a:xfrm>
          <a:prstGeom prst="rect">
            <a:avLst/>
          </a:prstGeom>
          <a:noFill/>
        </p:spPr>
        <p:txBody>
          <a:bodyPr wrap="none" lIns="36000" tIns="36000" rIns="36000" bIns="36000" rtlCol="0" anchor="t" anchorCtr="0">
            <a:spAutoFit/>
          </a:bodyPr>
          <a:lstStyle/>
          <a:p>
            <a:pPr algn="ctr"/>
            <a:r>
              <a:rPr lang="en-GB" sz="1200" b="1" dirty="0" smtClean="0">
                <a:solidFill>
                  <a:srgbClr val="000000"/>
                </a:solidFill>
              </a:rPr>
              <a:t>Months since randomisation</a:t>
            </a:r>
            <a:endParaRPr lang="en-GB" sz="1200" b="1" dirty="0">
              <a:solidFill>
                <a:srgbClr val="000000"/>
              </a:solidFill>
            </a:endParaRPr>
          </a:p>
        </p:txBody>
      </p:sp>
      <p:sp>
        <p:nvSpPr>
          <p:cNvPr id="48" name="TextBox 47">
            <a:extLst>
              <a:ext uri="{FF2B5EF4-FFF2-40B4-BE49-F238E27FC236}">
                <a16:creationId xmlns:a16="http://schemas.microsoft.com/office/drawing/2014/main" xmlns="" id="{CDA0A4C2-67C1-47AD-A0C9-2C857E0E0BF1}"/>
              </a:ext>
            </a:extLst>
          </p:cNvPr>
          <p:cNvSpPr txBox="1"/>
          <p:nvPr/>
        </p:nvSpPr>
        <p:spPr>
          <a:xfrm rot="16200000">
            <a:off x="-149384" y="3408266"/>
            <a:ext cx="1682118" cy="257369"/>
          </a:xfrm>
          <a:prstGeom prst="rect">
            <a:avLst/>
          </a:prstGeom>
          <a:noFill/>
        </p:spPr>
        <p:txBody>
          <a:bodyPr wrap="none" lIns="36000" tIns="36000" rIns="36000" bIns="36000" rtlCol="0" anchor="ctr" anchorCtr="0">
            <a:spAutoFit/>
          </a:bodyPr>
          <a:lstStyle/>
          <a:p>
            <a:pPr algn="ctr"/>
            <a:r>
              <a:rPr lang="en-GB" sz="1200" b="1" dirty="0">
                <a:solidFill>
                  <a:srgbClr val="000000"/>
                </a:solidFill>
              </a:rPr>
              <a:t>Probability of survival</a:t>
            </a:r>
          </a:p>
        </p:txBody>
      </p:sp>
      <p:sp>
        <p:nvSpPr>
          <p:cNvPr id="49" name="TextBox 48">
            <a:extLst>
              <a:ext uri="{FF2B5EF4-FFF2-40B4-BE49-F238E27FC236}">
                <a16:creationId xmlns:a16="http://schemas.microsoft.com/office/drawing/2014/main" xmlns="" id="{EB1F9552-62F1-4408-8509-50760FD322CF}"/>
              </a:ext>
            </a:extLst>
          </p:cNvPr>
          <p:cNvSpPr txBox="1"/>
          <p:nvPr/>
        </p:nvSpPr>
        <p:spPr>
          <a:xfrm>
            <a:off x="2058504" y="3266487"/>
            <a:ext cx="1967453" cy="442035"/>
          </a:xfrm>
          <a:prstGeom prst="rect">
            <a:avLst/>
          </a:prstGeom>
          <a:noFill/>
        </p:spPr>
        <p:txBody>
          <a:bodyPr wrap="none" lIns="36000" tIns="36000" rIns="36000" bIns="36000" rtlCol="0" anchor="t" anchorCtr="0">
            <a:spAutoFit/>
          </a:bodyPr>
          <a:lstStyle/>
          <a:p>
            <a:r>
              <a:rPr lang="en-GB" sz="1200" dirty="0" smtClean="0">
                <a:solidFill>
                  <a:srgbClr val="000000"/>
                </a:solidFill>
              </a:rPr>
              <a:t>HR 1.15 (95%CI 0.94, 1.41)</a:t>
            </a:r>
            <a:br>
              <a:rPr lang="en-GB" sz="1200" dirty="0" smtClean="0">
                <a:solidFill>
                  <a:srgbClr val="000000"/>
                </a:solidFill>
              </a:rPr>
            </a:br>
            <a:r>
              <a:rPr lang="en-GB" sz="1200" dirty="0" smtClean="0">
                <a:solidFill>
                  <a:srgbClr val="000000"/>
                </a:solidFill>
              </a:rPr>
              <a:t>Log-rank p=0.18</a:t>
            </a:r>
            <a:endParaRPr lang="en-GB" sz="1200" dirty="0">
              <a:solidFill>
                <a:srgbClr val="000000"/>
              </a:solidFill>
            </a:endParaRPr>
          </a:p>
        </p:txBody>
      </p:sp>
      <p:sp>
        <p:nvSpPr>
          <p:cNvPr id="50" name="TextBox 49">
            <a:extLst>
              <a:ext uri="{FF2B5EF4-FFF2-40B4-BE49-F238E27FC236}">
                <a16:creationId xmlns:a16="http://schemas.microsoft.com/office/drawing/2014/main" xmlns="" id="{9A874DD8-CCAB-4171-9562-A35B379A6861}"/>
              </a:ext>
            </a:extLst>
          </p:cNvPr>
          <p:cNvSpPr txBox="1"/>
          <p:nvPr/>
        </p:nvSpPr>
        <p:spPr>
          <a:xfrm>
            <a:off x="2660484" y="2641192"/>
            <a:ext cx="728332" cy="442035"/>
          </a:xfrm>
          <a:prstGeom prst="rect">
            <a:avLst/>
          </a:prstGeom>
          <a:noFill/>
        </p:spPr>
        <p:txBody>
          <a:bodyPr wrap="none" lIns="36000" tIns="36000" rIns="36000" bIns="36000" rtlCol="0" anchor="t" anchorCtr="0">
            <a:spAutoFit/>
          </a:bodyPr>
          <a:lstStyle/>
          <a:p>
            <a:r>
              <a:rPr lang="en-GB" sz="1200" dirty="0" smtClean="0">
                <a:solidFill>
                  <a:srgbClr val="000000"/>
                </a:solidFill>
              </a:rPr>
              <a:t>SIRT</a:t>
            </a:r>
          </a:p>
          <a:p>
            <a:r>
              <a:rPr lang="en-GB" sz="1200" dirty="0" smtClean="0">
                <a:solidFill>
                  <a:srgbClr val="000000"/>
                </a:solidFill>
              </a:rPr>
              <a:t>Sorafenib</a:t>
            </a:r>
            <a:endParaRPr lang="en-GB" sz="1200" dirty="0">
              <a:solidFill>
                <a:srgbClr val="000000"/>
              </a:solidFill>
            </a:endParaRPr>
          </a:p>
        </p:txBody>
      </p:sp>
      <p:sp>
        <p:nvSpPr>
          <p:cNvPr id="51" name="TextBox 50">
            <a:extLst>
              <a:ext uri="{FF2B5EF4-FFF2-40B4-BE49-F238E27FC236}">
                <a16:creationId xmlns:a16="http://schemas.microsoft.com/office/drawing/2014/main" xmlns="" id="{5E89AB7A-53B4-462E-994B-1F4559DC217B}"/>
              </a:ext>
            </a:extLst>
          </p:cNvPr>
          <p:cNvSpPr txBox="1"/>
          <p:nvPr/>
        </p:nvSpPr>
        <p:spPr>
          <a:xfrm>
            <a:off x="3489159" y="2448188"/>
            <a:ext cx="832527" cy="626701"/>
          </a:xfrm>
          <a:prstGeom prst="rect">
            <a:avLst/>
          </a:prstGeom>
          <a:noFill/>
        </p:spPr>
        <p:txBody>
          <a:bodyPr wrap="none" lIns="36000" tIns="36000" rIns="36000" bIns="36000" rtlCol="0" anchor="t" anchorCtr="0">
            <a:spAutoFit/>
          </a:bodyPr>
          <a:lstStyle/>
          <a:p>
            <a:r>
              <a:rPr lang="en-GB" sz="1200" b="1" dirty="0" smtClean="0">
                <a:solidFill>
                  <a:srgbClr val="000000"/>
                </a:solidFill>
              </a:rPr>
              <a:t>Median</a:t>
            </a:r>
          </a:p>
          <a:p>
            <a:r>
              <a:rPr lang="en-GB" sz="1200" dirty="0" smtClean="0">
                <a:solidFill>
                  <a:srgbClr val="000000"/>
                </a:solidFill>
              </a:rPr>
              <a:t>8.0 months</a:t>
            </a:r>
          </a:p>
          <a:p>
            <a:r>
              <a:rPr lang="en-GB" sz="1200" dirty="0" smtClean="0">
                <a:solidFill>
                  <a:srgbClr val="000000"/>
                </a:solidFill>
              </a:rPr>
              <a:t>9.9 months</a:t>
            </a:r>
            <a:endParaRPr lang="en-GB" sz="1200" dirty="0">
              <a:solidFill>
                <a:srgbClr val="000000"/>
              </a:solidFill>
            </a:endParaRPr>
          </a:p>
        </p:txBody>
      </p:sp>
      <p:cxnSp>
        <p:nvCxnSpPr>
          <p:cNvPr id="52" name="Straight Connector 51">
            <a:extLst>
              <a:ext uri="{FF2B5EF4-FFF2-40B4-BE49-F238E27FC236}">
                <a16:creationId xmlns:a16="http://schemas.microsoft.com/office/drawing/2014/main" xmlns="" id="{CBBF183B-4AE5-4C66-B883-3EA55252B32C}"/>
              </a:ext>
            </a:extLst>
          </p:cNvPr>
          <p:cNvCxnSpPr/>
          <p:nvPr/>
        </p:nvCxnSpPr>
        <p:spPr>
          <a:xfrm>
            <a:off x="2433664" y="2769652"/>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96D32976-9F85-4CA4-9025-A96659A20C08}"/>
              </a:ext>
            </a:extLst>
          </p:cNvPr>
          <p:cNvCxnSpPr/>
          <p:nvPr/>
        </p:nvCxnSpPr>
        <p:spPr>
          <a:xfrm>
            <a:off x="2433664" y="2953802"/>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xmlns="" id="{7D880987-2FF8-4AA3-B971-437FD6CDC6ED}"/>
              </a:ext>
            </a:extLst>
          </p:cNvPr>
          <p:cNvSpPr/>
          <p:nvPr/>
        </p:nvSpPr>
        <p:spPr>
          <a:xfrm>
            <a:off x="6417662" y="1489966"/>
            <a:ext cx="989823" cy="5924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fontAlgn="base">
              <a:spcBef>
                <a:spcPct val="0"/>
              </a:spcBef>
              <a:spcAft>
                <a:spcPts val="300"/>
              </a:spcAft>
            </a:pPr>
            <a:r>
              <a:rPr lang="en-GB" b="1" dirty="0" smtClean="0">
                <a:solidFill>
                  <a:srgbClr val="000000"/>
                </a:solidFill>
              </a:rPr>
              <a:t>PFS</a:t>
            </a:r>
          </a:p>
          <a:p>
            <a:pPr algn="ctr" fontAlgn="base">
              <a:spcBef>
                <a:spcPct val="0"/>
              </a:spcBef>
              <a:spcAft>
                <a:spcPts val="300"/>
              </a:spcAft>
            </a:pPr>
            <a:r>
              <a:rPr lang="en-GB" sz="1200" dirty="0" smtClean="0">
                <a:solidFill>
                  <a:srgbClr val="000000"/>
                </a:solidFill>
              </a:rPr>
              <a:t>ITT (n=459)</a:t>
            </a:r>
            <a:endParaRPr lang="en-GB" sz="1200" dirty="0">
              <a:solidFill>
                <a:srgbClr val="000000"/>
              </a:solidFill>
            </a:endParaRPr>
          </a:p>
        </p:txBody>
      </p:sp>
      <p:sp>
        <p:nvSpPr>
          <p:cNvPr id="55" name="Freeform: Shape 72">
            <a:extLst>
              <a:ext uri="{FF2B5EF4-FFF2-40B4-BE49-F238E27FC236}">
                <a16:creationId xmlns:a16="http://schemas.microsoft.com/office/drawing/2014/main" xmlns="" id="{99D904F1-DB8B-4EB7-8801-3F268401492B}"/>
              </a:ext>
            </a:extLst>
          </p:cNvPr>
          <p:cNvSpPr/>
          <p:nvPr/>
        </p:nvSpPr>
        <p:spPr>
          <a:xfrm>
            <a:off x="5512398" y="2133600"/>
            <a:ext cx="2805113" cy="280670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noFill/>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p>
        </p:txBody>
      </p:sp>
      <p:sp>
        <p:nvSpPr>
          <p:cNvPr id="56" name="TextBox 55">
            <a:extLst>
              <a:ext uri="{FF2B5EF4-FFF2-40B4-BE49-F238E27FC236}">
                <a16:creationId xmlns:a16="http://schemas.microsoft.com/office/drawing/2014/main" xmlns="" id="{99FF4A4C-D09F-4516-AF44-7CEC00A0916A}"/>
              </a:ext>
            </a:extLst>
          </p:cNvPr>
          <p:cNvSpPr txBox="1"/>
          <p:nvPr/>
        </p:nvSpPr>
        <p:spPr>
          <a:xfrm>
            <a:off x="5105296" y="2004909"/>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1.0</a:t>
            </a:r>
          </a:p>
        </p:txBody>
      </p:sp>
      <p:sp>
        <p:nvSpPr>
          <p:cNvPr id="57" name="TextBox 56">
            <a:extLst>
              <a:ext uri="{FF2B5EF4-FFF2-40B4-BE49-F238E27FC236}">
                <a16:creationId xmlns:a16="http://schemas.microsoft.com/office/drawing/2014/main" xmlns="" id="{09F2389C-0F71-45D2-801C-56A6C9C7F130}"/>
              </a:ext>
            </a:extLst>
          </p:cNvPr>
          <p:cNvSpPr txBox="1"/>
          <p:nvPr/>
        </p:nvSpPr>
        <p:spPr>
          <a:xfrm>
            <a:off x="5105296" y="2566408"/>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0.8</a:t>
            </a:r>
          </a:p>
        </p:txBody>
      </p:sp>
      <p:sp>
        <p:nvSpPr>
          <p:cNvPr id="58" name="TextBox 57">
            <a:extLst>
              <a:ext uri="{FF2B5EF4-FFF2-40B4-BE49-F238E27FC236}">
                <a16:creationId xmlns:a16="http://schemas.microsoft.com/office/drawing/2014/main" xmlns="" id="{01E74988-0C45-46F5-9BDA-568A8AB3E2FE}"/>
              </a:ext>
            </a:extLst>
          </p:cNvPr>
          <p:cNvSpPr txBox="1"/>
          <p:nvPr/>
        </p:nvSpPr>
        <p:spPr>
          <a:xfrm>
            <a:off x="5105296" y="3127907"/>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0.6</a:t>
            </a:r>
          </a:p>
        </p:txBody>
      </p:sp>
      <p:sp>
        <p:nvSpPr>
          <p:cNvPr id="59" name="TextBox 58">
            <a:extLst>
              <a:ext uri="{FF2B5EF4-FFF2-40B4-BE49-F238E27FC236}">
                <a16:creationId xmlns:a16="http://schemas.microsoft.com/office/drawing/2014/main" xmlns="" id="{3EC2D526-DAAE-44D4-96BB-EEED0A29AAAA}"/>
              </a:ext>
            </a:extLst>
          </p:cNvPr>
          <p:cNvSpPr txBox="1"/>
          <p:nvPr/>
        </p:nvSpPr>
        <p:spPr>
          <a:xfrm>
            <a:off x="5105296" y="3689406"/>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0.4</a:t>
            </a:r>
          </a:p>
        </p:txBody>
      </p:sp>
      <p:sp>
        <p:nvSpPr>
          <p:cNvPr id="60" name="TextBox 59">
            <a:extLst>
              <a:ext uri="{FF2B5EF4-FFF2-40B4-BE49-F238E27FC236}">
                <a16:creationId xmlns:a16="http://schemas.microsoft.com/office/drawing/2014/main" xmlns="" id="{BBC22D61-214E-4A59-8A53-F4C4E3D4A52A}"/>
              </a:ext>
            </a:extLst>
          </p:cNvPr>
          <p:cNvSpPr txBox="1"/>
          <p:nvPr/>
        </p:nvSpPr>
        <p:spPr>
          <a:xfrm>
            <a:off x="5105296" y="4250905"/>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0.2</a:t>
            </a:r>
          </a:p>
        </p:txBody>
      </p:sp>
      <p:sp>
        <p:nvSpPr>
          <p:cNvPr id="61" name="TextBox 60">
            <a:extLst>
              <a:ext uri="{FF2B5EF4-FFF2-40B4-BE49-F238E27FC236}">
                <a16:creationId xmlns:a16="http://schemas.microsoft.com/office/drawing/2014/main" xmlns="" id="{DFD93FE9-89E9-42C1-A235-10A683558598}"/>
              </a:ext>
            </a:extLst>
          </p:cNvPr>
          <p:cNvSpPr txBox="1"/>
          <p:nvPr/>
        </p:nvSpPr>
        <p:spPr>
          <a:xfrm>
            <a:off x="5105296" y="4812402"/>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0.0</a:t>
            </a:r>
          </a:p>
        </p:txBody>
      </p:sp>
      <p:cxnSp>
        <p:nvCxnSpPr>
          <p:cNvPr id="62" name="Straight Connector 61">
            <a:extLst>
              <a:ext uri="{FF2B5EF4-FFF2-40B4-BE49-F238E27FC236}">
                <a16:creationId xmlns:a16="http://schemas.microsoft.com/office/drawing/2014/main" xmlns="" id="{A414BF66-934D-4DA3-91E2-C0BF19F5103D}"/>
              </a:ext>
            </a:extLst>
          </p:cNvPr>
          <p:cNvCxnSpPr>
            <a:cxnSpLocks/>
          </p:cNvCxnSpPr>
          <p:nvPr/>
        </p:nvCxnSpPr>
        <p:spPr>
          <a:xfrm rot="5400000">
            <a:off x="5467398"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xmlns="" id="{C72EDCEC-316C-443A-A0DE-34C9148D4F00}"/>
              </a:ext>
            </a:extLst>
          </p:cNvPr>
          <p:cNvSpPr txBox="1"/>
          <p:nvPr/>
        </p:nvSpPr>
        <p:spPr>
          <a:xfrm>
            <a:off x="5433566" y="5036550"/>
            <a:ext cx="157662" cy="257369"/>
          </a:xfrm>
          <a:prstGeom prst="rect">
            <a:avLst/>
          </a:prstGeom>
          <a:noFill/>
        </p:spPr>
        <p:txBody>
          <a:bodyPr wrap="none" lIns="36000" tIns="36000" rIns="36000" bIns="36000" rtlCol="0" anchor="t" anchorCtr="0">
            <a:spAutoFit/>
          </a:bodyPr>
          <a:lstStyle/>
          <a:p>
            <a:pPr algn="ctr"/>
            <a:r>
              <a:rPr lang="en-GB" sz="1200" dirty="0">
                <a:solidFill>
                  <a:srgbClr val="000000"/>
                </a:solidFill>
              </a:rPr>
              <a:t>0</a:t>
            </a:r>
          </a:p>
        </p:txBody>
      </p:sp>
      <p:cxnSp>
        <p:nvCxnSpPr>
          <p:cNvPr id="64" name="Straight Connector 63">
            <a:extLst>
              <a:ext uri="{FF2B5EF4-FFF2-40B4-BE49-F238E27FC236}">
                <a16:creationId xmlns:a16="http://schemas.microsoft.com/office/drawing/2014/main" xmlns="" id="{4D81EF19-1CF7-401D-886A-7430B805F1B7}"/>
              </a:ext>
            </a:extLst>
          </p:cNvPr>
          <p:cNvCxnSpPr>
            <a:cxnSpLocks/>
          </p:cNvCxnSpPr>
          <p:nvPr/>
        </p:nvCxnSpPr>
        <p:spPr>
          <a:xfrm rot="5400000">
            <a:off x="5818632"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xmlns="" id="{B31471BC-30BE-4408-A070-DAB06097FCEE}"/>
              </a:ext>
            </a:extLst>
          </p:cNvPr>
          <p:cNvSpPr txBox="1"/>
          <p:nvPr/>
        </p:nvSpPr>
        <p:spPr>
          <a:xfrm>
            <a:off x="5784801" y="5036550"/>
            <a:ext cx="157662"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6</a:t>
            </a:r>
            <a:endParaRPr lang="en-GB" sz="1200" dirty="0">
              <a:solidFill>
                <a:srgbClr val="000000"/>
              </a:solidFill>
            </a:endParaRPr>
          </a:p>
        </p:txBody>
      </p:sp>
      <p:cxnSp>
        <p:nvCxnSpPr>
          <p:cNvPr id="66" name="Straight Connector 65">
            <a:extLst>
              <a:ext uri="{FF2B5EF4-FFF2-40B4-BE49-F238E27FC236}">
                <a16:creationId xmlns:a16="http://schemas.microsoft.com/office/drawing/2014/main" xmlns="" id="{AF365DF8-7C5F-4BF7-8BDC-01EBEF036C44}"/>
              </a:ext>
            </a:extLst>
          </p:cNvPr>
          <p:cNvCxnSpPr>
            <a:cxnSpLocks/>
          </p:cNvCxnSpPr>
          <p:nvPr/>
        </p:nvCxnSpPr>
        <p:spPr>
          <a:xfrm rot="5400000">
            <a:off x="6169866"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xmlns="" id="{9B7F60B9-4BD0-456F-9335-7549C8969D59}"/>
              </a:ext>
            </a:extLst>
          </p:cNvPr>
          <p:cNvSpPr txBox="1"/>
          <p:nvPr/>
        </p:nvSpPr>
        <p:spPr>
          <a:xfrm>
            <a:off x="6093556" y="503655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12</a:t>
            </a:r>
            <a:endParaRPr lang="en-GB" sz="1200" dirty="0">
              <a:solidFill>
                <a:srgbClr val="000000"/>
              </a:solidFill>
            </a:endParaRPr>
          </a:p>
        </p:txBody>
      </p:sp>
      <p:cxnSp>
        <p:nvCxnSpPr>
          <p:cNvPr id="68" name="Straight Connector 67">
            <a:extLst>
              <a:ext uri="{FF2B5EF4-FFF2-40B4-BE49-F238E27FC236}">
                <a16:creationId xmlns:a16="http://schemas.microsoft.com/office/drawing/2014/main" xmlns="" id="{A5DAE2FB-B1AB-4E22-BCB0-3EB654ADF591}"/>
              </a:ext>
            </a:extLst>
          </p:cNvPr>
          <p:cNvCxnSpPr>
            <a:cxnSpLocks/>
          </p:cNvCxnSpPr>
          <p:nvPr/>
        </p:nvCxnSpPr>
        <p:spPr>
          <a:xfrm rot="5400000">
            <a:off x="6521100"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xmlns="" id="{6667858C-5C0A-469C-95F9-09979AD9070C}"/>
              </a:ext>
            </a:extLst>
          </p:cNvPr>
          <p:cNvSpPr txBox="1"/>
          <p:nvPr/>
        </p:nvSpPr>
        <p:spPr>
          <a:xfrm>
            <a:off x="6444790" y="503655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18</a:t>
            </a:r>
            <a:endParaRPr lang="en-GB" sz="1200" dirty="0">
              <a:solidFill>
                <a:srgbClr val="000000"/>
              </a:solidFill>
            </a:endParaRPr>
          </a:p>
        </p:txBody>
      </p:sp>
      <p:cxnSp>
        <p:nvCxnSpPr>
          <p:cNvPr id="70" name="Straight Connector 69">
            <a:extLst>
              <a:ext uri="{FF2B5EF4-FFF2-40B4-BE49-F238E27FC236}">
                <a16:creationId xmlns:a16="http://schemas.microsoft.com/office/drawing/2014/main" xmlns="" id="{CE057EE2-F5DE-40EC-B883-B74D2AE69692}"/>
              </a:ext>
            </a:extLst>
          </p:cNvPr>
          <p:cNvCxnSpPr>
            <a:cxnSpLocks/>
          </p:cNvCxnSpPr>
          <p:nvPr/>
        </p:nvCxnSpPr>
        <p:spPr>
          <a:xfrm rot="5400000">
            <a:off x="6872334"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xmlns="" id="{8ADAE60B-D4B7-4121-B0E3-99B443A8D8CA}"/>
              </a:ext>
            </a:extLst>
          </p:cNvPr>
          <p:cNvSpPr txBox="1"/>
          <p:nvPr/>
        </p:nvSpPr>
        <p:spPr>
          <a:xfrm>
            <a:off x="6796024" y="503655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24</a:t>
            </a:r>
            <a:endParaRPr lang="en-GB" sz="1200" dirty="0">
              <a:solidFill>
                <a:srgbClr val="000000"/>
              </a:solidFill>
            </a:endParaRPr>
          </a:p>
        </p:txBody>
      </p:sp>
      <p:cxnSp>
        <p:nvCxnSpPr>
          <p:cNvPr id="72" name="Straight Connector 71">
            <a:extLst>
              <a:ext uri="{FF2B5EF4-FFF2-40B4-BE49-F238E27FC236}">
                <a16:creationId xmlns:a16="http://schemas.microsoft.com/office/drawing/2014/main" xmlns="" id="{62B1D8A2-D48F-46B0-8CF4-FD97F52C69AD}"/>
              </a:ext>
            </a:extLst>
          </p:cNvPr>
          <p:cNvCxnSpPr>
            <a:cxnSpLocks/>
          </p:cNvCxnSpPr>
          <p:nvPr/>
        </p:nvCxnSpPr>
        <p:spPr>
          <a:xfrm rot="5400000">
            <a:off x="7223568"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xmlns="" id="{9F7BC990-403A-40C2-BDE2-AD947FE7AD89}"/>
              </a:ext>
            </a:extLst>
          </p:cNvPr>
          <p:cNvSpPr txBox="1"/>
          <p:nvPr/>
        </p:nvSpPr>
        <p:spPr>
          <a:xfrm>
            <a:off x="7147257" y="5036550"/>
            <a:ext cx="242621" cy="257369"/>
          </a:xfrm>
          <a:prstGeom prst="rect">
            <a:avLst/>
          </a:prstGeom>
          <a:noFill/>
        </p:spPr>
        <p:txBody>
          <a:bodyPr wrap="none" lIns="36000" tIns="36000" rIns="36000" bIns="36000" rtlCol="0" anchor="t" anchorCtr="0">
            <a:spAutoFit/>
          </a:bodyPr>
          <a:lstStyle/>
          <a:p>
            <a:pPr algn="ctr"/>
            <a:r>
              <a:rPr lang="en-GB" sz="1200" dirty="0">
                <a:solidFill>
                  <a:srgbClr val="000000"/>
                </a:solidFill>
              </a:rPr>
              <a:t>30</a:t>
            </a:r>
          </a:p>
        </p:txBody>
      </p:sp>
      <p:cxnSp>
        <p:nvCxnSpPr>
          <p:cNvPr id="74" name="Straight Connector 73">
            <a:extLst>
              <a:ext uri="{FF2B5EF4-FFF2-40B4-BE49-F238E27FC236}">
                <a16:creationId xmlns:a16="http://schemas.microsoft.com/office/drawing/2014/main" xmlns="" id="{B6FF1C62-BC7D-4642-8927-85A13DB9243F}"/>
              </a:ext>
            </a:extLst>
          </p:cNvPr>
          <p:cNvCxnSpPr>
            <a:cxnSpLocks/>
          </p:cNvCxnSpPr>
          <p:nvPr/>
        </p:nvCxnSpPr>
        <p:spPr>
          <a:xfrm rot="5400000">
            <a:off x="7574802"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xmlns="" id="{41213DAB-267F-4DDE-89A4-356F9A53E064}"/>
              </a:ext>
            </a:extLst>
          </p:cNvPr>
          <p:cNvSpPr txBox="1"/>
          <p:nvPr/>
        </p:nvSpPr>
        <p:spPr>
          <a:xfrm>
            <a:off x="7498492" y="503655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36</a:t>
            </a:r>
            <a:endParaRPr lang="en-GB" sz="1200" dirty="0">
              <a:solidFill>
                <a:srgbClr val="000000"/>
              </a:solidFill>
            </a:endParaRPr>
          </a:p>
        </p:txBody>
      </p:sp>
      <p:cxnSp>
        <p:nvCxnSpPr>
          <p:cNvPr id="76" name="Straight Connector 75">
            <a:extLst>
              <a:ext uri="{FF2B5EF4-FFF2-40B4-BE49-F238E27FC236}">
                <a16:creationId xmlns:a16="http://schemas.microsoft.com/office/drawing/2014/main" xmlns="" id="{86EE5F96-18C4-4FDD-8CB0-46985187A769}"/>
              </a:ext>
            </a:extLst>
          </p:cNvPr>
          <p:cNvCxnSpPr>
            <a:cxnSpLocks/>
          </p:cNvCxnSpPr>
          <p:nvPr/>
        </p:nvCxnSpPr>
        <p:spPr>
          <a:xfrm rot="5400000">
            <a:off x="7926036"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xmlns="" id="{39A5BFAC-B2CE-43C2-834F-03F26F5F9301}"/>
              </a:ext>
            </a:extLst>
          </p:cNvPr>
          <p:cNvSpPr txBox="1"/>
          <p:nvPr/>
        </p:nvSpPr>
        <p:spPr>
          <a:xfrm>
            <a:off x="7849726" y="503655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42</a:t>
            </a:r>
            <a:endParaRPr lang="en-GB" sz="1200" dirty="0">
              <a:solidFill>
                <a:srgbClr val="000000"/>
              </a:solidFill>
            </a:endParaRPr>
          </a:p>
        </p:txBody>
      </p:sp>
      <p:cxnSp>
        <p:nvCxnSpPr>
          <p:cNvPr id="78" name="Straight Connector 77">
            <a:extLst>
              <a:ext uri="{FF2B5EF4-FFF2-40B4-BE49-F238E27FC236}">
                <a16:creationId xmlns:a16="http://schemas.microsoft.com/office/drawing/2014/main" xmlns="" id="{A1AF8E2D-573C-46E2-927F-105B306C8D9B}"/>
              </a:ext>
            </a:extLst>
          </p:cNvPr>
          <p:cNvCxnSpPr>
            <a:cxnSpLocks/>
          </p:cNvCxnSpPr>
          <p:nvPr/>
        </p:nvCxnSpPr>
        <p:spPr>
          <a:xfrm rot="5400000">
            <a:off x="8277272" y="498530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xmlns="" id="{BE41807B-8631-49E5-9E89-081007ECA38C}"/>
              </a:ext>
            </a:extLst>
          </p:cNvPr>
          <p:cNvSpPr txBox="1"/>
          <p:nvPr/>
        </p:nvSpPr>
        <p:spPr>
          <a:xfrm>
            <a:off x="8200962" y="503655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48</a:t>
            </a:r>
            <a:endParaRPr lang="en-GB" sz="1200" dirty="0">
              <a:solidFill>
                <a:srgbClr val="000000"/>
              </a:solidFill>
            </a:endParaRPr>
          </a:p>
        </p:txBody>
      </p:sp>
      <p:sp>
        <p:nvSpPr>
          <p:cNvPr id="80" name="TextBox 79">
            <a:extLst>
              <a:ext uri="{FF2B5EF4-FFF2-40B4-BE49-F238E27FC236}">
                <a16:creationId xmlns:a16="http://schemas.microsoft.com/office/drawing/2014/main" xmlns="" id="{E20A8770-D401-4918-B95C-5CE4F80801A1}"/>
              </a:ext>
            </a:extLst>
          </p:cNvPr>
          <p:cNvSpPr txBox="1"/>
          <p:nvPr/>
        </p:nvSpPr>
        <p:spPr>
          <a:xfrm>
            <a:off x="5358225" y="5628787"/>
            <a:ext cx="308345" cy="411257"/>
          </a:xfrm>
          <a:prstGeom prst="rect">
            <a:avLst/>
          </a:prstGeom>
          <a:noFill/>
        </p:spPr>
        <p:txBody>
          <a:bodyPr wrap="none" lIns="36000" tIns="36000" rIns="36000" bIns="36000" rtlCol="0" anchor="b" anchorCtr="0">
            <a:spAutoFit/>
          </a:bodyPr>
          <a:lstStyle/>
          <a:p>
            <a:pPr algn="ctr"/>
            <a:r>
              <a:rPr lang="en-GB" sz="1100" dirty="0" smtClean="0">
                <a:solidFill>
                  <a:srgbClr val="000000"/>
                </a:solidFill>
              </a:rPr>
              <a:t>237</a:t>
            </a:r>
          </a:p>
          <a:p>
            <a:pPr algn="ctr"/>
            <a:r>
              <a:rPr lang="en-GB" sz="1100" dirty="0" smtClean="0">
                <a:solidFill>
                  <a:srgbClr val="000000"/>
                </a:solidFill>
              </a:rPr>
              <a:t>222</a:t>
            </a:r>
            <a:endParaRPr lang="en-GB" sz="1100" dirty="0">
              <a:solidFill>
                <a:srgbClr val="000000"/>
              </a:solidFill>
            </a:endParaRPr>
          </a:p>
        </p:txBody>
      </p:sp>
      <p:sp>
        <p:nvSpPr>
          <p:cNvPr id="81" name="TextBox 80">
            <a:extLst>
              <a:ext uri="{FF2B5EF4-FFF2-40B4-BE49-F238E27FC236}">
                <a16:creationId xmlns:a16="http://schemas.microsoft.com/office/drawing/2014/main" xmlns="" id="{0A0968E2-3067-4C6B-BC71-C1E8E2B05742}"/>
              </a:ext>
            </a:extLst>
          </p:cNvPr>
          <p:cNvSpPr txBox="1"/>
          <p:nvPr/>
        </p:nvSpPr>
        <p:spPr>
          <a:xfrm>
            <a:off x="5748734" y="5628787"/>
            <a:ext cx="229797" cy="411257"/>
          </a:xfrm>
          <a:prstGeom prst="rect">
            <a:avLst/>
          </a:prstGeom>
          <a:noFill/>
        </p:spPr>
        <p:txBody>
          <a:bodyPr wrap="none" lIns="36000" tIns="36000" rIns="36000" bIns="36000" rtlCol="0" anchor="b" anchorCtr="0">
            <a:spAutoFit/>
          </a:bodyPr>
          <a:lstStyle/>
          <a:p>
            <a:pPr algn="ctr"/>
            <a:r>
              <a:rPr lang="en-GB" sz="1100" dirty="0" smtClean="0">
                <a:solidFill>
                  <a:srgbClr val="000000"/>
                </a:solidFill>
              </a:rPr>
              <a:t>76</a:t>
            </a:r>
          </a:p>
          <a:p>
            <a:pPr algn="ctr"/>
            <a:r>
              <a:rPr lang="en-GB" sz="1100" dirty="0" smtClean="0">
                <a:solidFill>
                  <a:srgbClr val="000000"/>
                </a:solidFill>
              </a:rPr>
              <a:t>82</a:t>
            </a:r>
            <a:endParaRPr lang="en-GB" sz="1100" dirty="0">
              <a:solidFill>
                <a:srgbClr val="000000"/>
              </a:solidFill>
            </a:endParaRPr>
          </a:p>
        </p:txBody>
      </p:sp>
      <p:sp>
        <p:nvSpPr>
          <p:cNvPr id="82" name="TextBox 81">
            <a:extLst>
              <a:ext uri="{FF2B5EF4-FFF2-40B4-BE49-F238E27FC236}">
                <a16:creationId xmlns:a16="http://schemas.microsoft.com/office/drawing/2014/main" xmlns="" id="{EEB31D93-A926-483D-9797-07E017861CAB}"/>
              </a:ext>
            </a:extLst>
          </p:cNvPr>
          <p:cNvSpPr txBox="1"/>
          <p:nvPr/>
        </p:nvSpPr>
        <p:spPr>
          <a:xfrm>
            <a:off x="6099969" y="5628787"/>
            <a:ext cx="229797" cy="411257"/>
          </a:xfrm>
          <a:prstGeom prst="rect">
            <a:avLst/>
          </a:prstGeom>
          <a:noFill/>
        </p:spPr>
        <p:txBody>
          <a:bodyPr wrap="none" lIns="36000" tIns="36000" rIns="36000" bIns="36000" rtlCol="0" anchor="b" anchorCtr="0">
            <a:spAutoFit/>
          </a:bodyPr>
          <a:lstStyle/>
          <a:p>
            <a:pPr algn="ctr"/>
            <a:r>
              <a:rPr lang="en-GB" sz="1100" dirty="0" smtClean="0">
                <a:solidFill>
                  <a:srgbClr val="000000"/>
                </a:solidFill>
              </a:rPr>
              <a:t>29</a:t>
            </a:r>
          </a:p>
          <a:p>
            <a:pPr algn="ctr"/>
            <a:r>
              <a:rPr lang="en-GB" sz="1100" dirty="0" smtClean="0">
                <a:solidFill>
                  <a:srgbClr val="000000"/>
                </a:solidFill>
              </a:rPr>
              <a:t>29</a:t>
            </a:r>
            <a:endParaRPr lang="en-GB" sz="1100" dirty="0">
              <a:solidFill>
                <a:srgbClr val="000000"/>
              </a:solidFill>
            </a:endParaRPr>
          </a:p>
        </p:txBody>
      </p:sp>
      <p:sp>
        <p:nvSpPr>
          <p:cNvPr id="83" name="TextBox 82">
            <a:extLst>
              <a:ext uri="{FF2B5EF4-FFF2-40B4-BE49-F238E27FC236}">
                <a16:creationId xmlns:a16="http://schemas.microsoft.com/office/drawing/2014/main" xmlns="" id="{8C92E345-35B3-43BB-AD57-71274356A275}"/>
              </a:ext>
            </a:extLst>
          </p:cNvPr>
          <p:cNvSpPr txBox="1"/>
          <p:nvPr/>
        </p:nvSpPr>
        <p:spPr>
          <a:xfrm>
            <a:off x="6451202" y="5628787"/>
            <a:ext cx="229797" cy="411257"/>
          </a:xfrm>
          <a:prstGeom prst="rect">
            <a:avLst/>
          </a:prstGeom>
          <a:noFill/>
        </p:spPr>
        <p:txBody>
          <a:bodyPr wrap="none" lIns="36000" tIns="36000" rIns="36000" bIns="36000" rtlCol="0" anchor="b" anchorCtr="0">
            <a:spAutoFit/>
          </a:bodyPr>
          <a:lstStyle/>
          <a:p>
            <a:pPr algn="ctr"/>
            <a:r>
              <a:rPr lang="en-GB" sz="1100" dirty="0" smtClean="0">
                <a:solidFill>
                  <a:srgbClr val="000000"/>
                </a:solidFill>
              </a:rPr>
              <a:t>8</a:t>
            </a:r>
          </a:p>
          <a:p>
            <a:pPr algn="ctr"/>
            <a:r>
              <a:rPr lang="en-GB" sz="1100" dirty="0" smtClean="0">
                <a:solidFill>
                  <a:srgbClr val="000000"/>
                </a:solidFill>
              </a:rPr>
              <a:t>15</a:t>
            </a:r>
            <a:endParaRPr lang="en-GB" sz="1100" dirty="0">
              <a:solidFill>
                <a:srgbClr val="000000"/>
              </a:solidFill>
            </a:endParaRPr>
          </a:p>
        </p:txBody>
      </p:sp>
      <p:sp>
        <p:nvSpPr>
          <p:cNvPr id="84" name="TextBox 83">
            <a:extLst>
              <a:ext uri="{FF2B5EF4-FFF2-40B4-BE49-F238E27FC236}">
                <a16:creationId xmlns:a16="http://schemas.microsoft.com/office/drawing/2014/main" xmlns="" id="{B1339B2B-251E-4A17-AAAB-FCAACE8951C2}"/>
              </a:ext>
            </a:extLst>
          </p:cNvPr>
          <p:cNvSpPr txBox="1"/>
          <p:nvPr/>
        </p:nvSpPr>
        <p:spPr>
          <a:xfrm>
            <a:off x="6841709" y="5628787"/>
            <a:ext cx="151251" cy="411257"/>
          </a:xfrm>
          <a:prstGeom prst="rect">
            <a:avLst/>
          </a:prstGeom>
          <a:noFill/>
        </p:spPr>
        <p:txBody>
          <a:bodyPr wrap="none" lIns="36000" tIns="36000" rIns="36000" bIns="36000" rtlCol="0" anchor="b" anchorCtr="0">
            <a:spAutoFit/>
          </a:bodyPr>
          <a:lstStyle/>
          <a:p>
            <a:pPr algn="ctr"/>
            <a:r>
              <a:rPr lang="en-GB" sz="1100" dirty="0" smtClean="0">
                <a:solidFill>
                  <a:srgbClr val="000000"/>
                </a:solidFill>
              </a:rPr>
              <a:t>5</a:t>
            </a:r>
          </a:p>
          <a:p>
            <a:pPr algn="ctr"/>
            <a:r>
              <a:rPr lang="en-GB" sz="1100" dirty="0" smtClean="0">
                <a:solidFill>
                  <a:srgbClr val="000000"/>
                </a:solidFill>
              </a:rPr>
              <a:t>5</a:t>
            </a:r>
            <a:endParaRPr lang="en-GB" sz="1100" dirty="0">
              <a:solidFill>
                <a:srgbClr val="000000"/>
              </a:solidFill>
            </a:endParaRPr>
          </a:p>
        </p:txBody>
      </p:sp>
      <p:sp>
        <p:nvSpPr>
          <p:cNvPr id="85" name="TextBox 84">
            <a:extLst>
              <a:ext uri="{FF2B5EF4-FFF2-40B4-BE49-F238E27FC236}">
                <a16:creationId xmlns:a16="http://schemas.microsoft.com/office/drawing/2014/main" xmlns="" id="{F83196BF-EA98-4AF7-A255-653D6DA8AFCB}"/>
              </a:ext>
            </a:extLst>
          </p:cNvPr>
          <p:cNvSpPr txBox="1"/>
          <p:nvPr/>
        </p:nvSpPr>
        <p:spPr>
          <a:xfrm>
            <a:off x="7192942" y="5628787"/>
            <a:ext cx="151251" cy="411257"/>
          </a:xfrm>
          <a:prstGeom prst="rect">
            <a:avLst/>
          </a:prstGeom>
          <a:noFill/>
        </p:spPr>
        <p:txBody>
          <a:bodyPr wrap="none" lIns="36000" tIns="36000" rIns="36000" bIns="36000" rtlCol="0" anchor="b" anchorCtr="0">
            <a:spAutoFit/>
          </a:bodyPr>
          <a:lstStyle/>
          <a:p>
            <a:pPr algn="ctr"/>
            <a:r>
              <a:rPr lang="en-GB" sz="1100" dirty="0" smtClean="0">
                <a:solidFill>
                  <a:srgbClr val="000000"/>
                </a:solidFill>
              </a:rPr>
              <a:t>3</a:t>
            </a:r>
          </a:p>
          <a:p>
            <a:pPr algn="ctr"/>
            <a:r>
              <a:rPr lang="en-GB" sz="1100" dirty="0" smtClean="0">
                <a:solidFill>
                  <a:srgbClr val="000000"/>
                </a:solidFill>
              </a:rPr>
              <a:t>3</a:t>
            </a:r>
            <a:endParaRPr lang="en-GB" sz="1100" dirty="0">
              <a:solidFill>
                <a:srgbClr val="000000"/>
              </a:solidFill>
            </a:endParaRPr>
          </a:p>
        </p:txBody>
      </p:sp>
      <p:sp>
        <p:nvSpPr>
          <p:cNvPr id="86" name="TextBox 85">
            <a:extLst>
              <a:ext uri="{FF2B5EF4-FFF2-40B4-BE49-F238E27FC236}">
                <a16:creationId xmlns:a16="http://schemas.microsoft.com/office/drawing/2014/main" xmlns="" id="{A8DC7AF3-68A5-424E-A16C-BE14C4088172}"/>
              </a:ext>
            </a:extLst>
          </p:cNvPr>
          <p:cNvSpPr txBox="1"/>
          <p:nvPr/>
        </p:nvSpPr>
        <p:spPr>
          <a:xfrm>
            <a:off x="7544177" y="5628787"/>
            <a:ext cx="151251" cy="411257"/>
          </a:xfrm>
          <a:prstGeom prst="rect">
            <a:avLst/>
          </a:prstGeom>
          <a:noFill/>
        </p:spPr>
        <p:txBody>
          <a:bodyPr wrap="none" lIns="36000" tIns="36000" rIns="36000" bIns="36000" rtlCol="0" anchor="b" anchorCtr="0">
            <a:spAutoFit/>
          </a:bodyPr>
          <a:lstStyle/>
          <a:p>
            <a:pPr algn="ctr"/>
            <a:r>
              <a:rPr lang="en-GB" sz="1100" dirty="0" smtClean="0">
                <a:solidFill>
                  <a:srgbClr val="000000"/>
                </a:solidFill>
              </a:rPr>
              <a:t>0</a:t>
            </a:r>
          </a:p>
          <a:p>
            <a:pPr algn="ctr"/>
            <a:r>
              <a:rPr lang="en-GB" sz="1100" dirty="0" smtClean="0">
                <a:solidFill>
                  <a:srgbClr val="000000"/>
                </a:solidFill>
              </a:rPr>
              <a:t>1</a:t>
            </a:r>
            <a:endParaRPr lang="en-GB" sz="1100" dirty="0">
              <a:solidFill>
                <a:srgbClr val="000000"/>
              </a:solidFill>
            </a:endParaRPr>
          </a:p>
        </p:txBody>
      </p:sp>
      <p:sp>
        <p:nvSpPr>
          <p:cNvPr id="87" name="TextBox 86">
            <a:extLst>
              <a:ext uri="{FF2B5EF4-FFF2-40B4-BE49-F238E27FC236}">
                <a16:creationId xmlns:a16="http://schemas.microsoft.com/office/drawing/2014/main" xmlns="" id="{0BFB3EFF-AD71-4188-9595-30D67F011B19}"/>
              </a:ext>
            </a:extLst>
          </p:cNvPr>
          <p:cNvSpPr txBox="1"/>
          <p:nvPr/>
        </p:nvSpPr>
        <p:spPr>
          <a:xfrm>
            <a:off x="7895411" y="5628787"/>
            <a:ext cx="151251" cy="411257"/>
          </a:xfrm>
          <a:prstGeom prst="rect">
            <a:avLst/>
          </a:prstGeom>
          <a:noFill/>
        </p:spPr>
        <p:txBody>
          <a:bodyPr wrap="none" lIns="36000" tIns="36000" rIns="36000" bIns="36000" rtlCol="0" anchor="b" anchorCtr="0">
            <a:spAutoFit/>
          </a:bodyPr>
          <a:lstStyle/>
          <a:p>
            <a:pPr algn="ctr"/>
            <a:r>
              <a:rPr lang="en-GB" sz="1100" dirty="0" smtClean="0">
                <a:solidFill>
                  <a:srgbClr val="000000"/>
                </a:solidFill>
              </a:rPr>
              <a:t>0</a:t>
            </a:r>
          </a:p>
          <a:p>
            <a:pPr algn="ctr"/>
            <a:r>
              <a:rPr lang="en-GB" sz="1100" dirty="0" smtClean="0">
                <a:solidFill>
                  <a:srgbClr val="000000"/>
                </a:solidFill>
              </a:rPr>
              <a:t>0</a:t>
            </a:r>
            <a:endParaRPr lang="en-GB" sz="1100" dirty="0">
              <a:solidFill>
                <a:srgbClr val="000000"/>
              </a:solidFill>
            </a:endParaRPr>
          </a:p>
        </p:txBody>
      </p:sp>
      <p:sp>
        <p:nvSpPr>
          <p:cNvPr id="88" name="TextBox 87">
            <a:extLst>
              <a:ext uri="{FF2B5EF4-FFF2-40B4-BE49-F238E27FC236}">
                <a16:creationId xmlns:a16="http://schemas.microsoft.com/office/drawing/2014/main" xmlns="" id="{9519C44C-810B-4E77-941C-99C007C4D4F9}"/>
              </a:ext>
            </a:extLst>
          </p:cNvPr>
          <p:cNvSpPr txBox="1"/>
          <p:nvPr/>
        </p:nvSpPr>
        <p:spPr>
          <a:xfrm>
            <a:off x="8246647" y="5628787"/>
            <a:ext cx="151251" cy="411257"/>
          </a:xfrm>
          <a:prstGeom prst="rect">
            <a:avLst/>
          </a:prstGeom>
          <a:noFill/>
        </p:spPr>
        <p:txBody>
          <a:bodyPr wrap="none" lIns="36000" tIns="36000" rIns="36000" bIns="36000" rtlCol="0" anchor="b" anchorCtr="0">
            <a:spAutoFit/>
          </a:bodyPr>
          <a:lstStyle/>
          <a:p>
            <a:pPr algn="ctr"/>
            <a:endParaRPr lang="en-GB" sz="1100" dirty="0" smtClean="0">
              <a:solidFill>
                <a:srgbClr val="000000"/>
              </a:solidFill>
            </a:endParaRPr>
          </a:p>
          <a:p>
            <a:pPr algn="ctr"/>
            <a:r>
              <a:rPr lang="en-GB" sz="1100" dirty="0" smtClean="0">
                <a:solidFill>
                  <a:srgbClr val="000000"/>
                </a:solidFill>
              </a:rPr>
              <a:t>0</a:t>
            </a:r>
            <a:endParaRPr lang="en-GB" sz="1100" dirty="0">
              <a:solidFill>
                <a:srgbClr val="000000"/>
              </a:solidFill>
            </a:endParaRPr>
          </a:p>
        </p:txBody>
      </p:sp>
      <p:sp>
        <p:nvSpPr>
          <p:cNvPr id="89" name="TextBox 88">
            <a:extLst>
              <a:ext uri="{FF2B5EF4-FFF2-40B4-BE49-F238E27FC236}">
                <a16:creationId xmlns:a16="http://schemas.microsoft.com/office/drawing/2014/main" xmlns="" id="{A438CA28-B9A3-4E90-BC18-7977598116FE}"/>
              </a:ext>
            </a:extLst>
          </p:cNvPr>
          <p:cNvSpPr txBox="1"/>
          <p:nvPr/>
        </p:nvSpPr>
        <p:spPr>
          <a:xfrm>
            <a:off x="4552336" y="5459510"/>
            <a:ext cx="752377" cy="580534"/>
          </a:xfrm>
          <a:prstGeom prst="rect">
            <a:avLst/>
          </a:prstGeom>
          <a:noFill/>
        </p:spPr>
        <p:txBody>
          <a:bodyPr wrap="none" lIns="36000" tIns="36000" rIns="36000" bIns="36000" rtlCol="0" anchor="b" anchorCtr="0">
            <a:spAutoFit/>
          </a:bodyPr>
          <a:lstStyle/>
          <a:p>
            <a:pPr algn="r"/>
            <a:r>
              <a:rPr lang="en-GB" sz="1100" b="1" dirty="0" smtClean="0">
                <a:solidFill>
                  <a:srgbClr val="000000"/>
                </a:solidFill>
              </a:rPr>
              <a:t>No. at risk</a:t>
            </a:r>
          </a:p>
          <a:p>
            <a:pPr algn="r"/>
            <a:r>
              <a:rPr lang="en-GB" sz="1100" dirty="0" smtClean="0">
                <a:solidFill>
                  <a:srgbClr val="000000"/>
                </a:solidFill>
              </a:rPr>
              <a:t>SIRT</a:t>
            </a:r>
          </a:p>
          <a:p>
            <a:pPr algn="r"/>
            <a:r>
              <a:rPr lang="en-GB" sz="1100" dirty="0" smtClean="0">
                <a:solidFill>
                  <a:srgbClr val="000000"/>
                </a:solidFill>
              </a:rPr>
              <a:t>Sorafenib</a:t>
            </a:r>
            <a:endParaRPr lang="en-GB" sz="1100" dirty="0">
              <a:solidFill>
                <a:srgbClr val="000000"/>
              </a:solidFill>
            </a:endParaRPr>
          </a:p>
        </p:txBody>
      </p:sp>
      <p:sp>
        <p:nvSpPr>
          <p:cNvPr id="90" name="TextBox 89">
            <a:extLst>
              <a:ext uri="{FF2B5EF4-FFF2-40B4-BE49-F238E27FC236}">
                <a16:creationId xmlns:a16="http://schemas.microsoft.com/office/drawing/2014/main" xmlns="" id="{35A3DC64-5203-41BC-AEEC-3CAD02632E1B}"/>
              </a:ext>
            </a:extLst>
          </p:cNvPr>
          <p:cNvSpPr txBox="1"/>
          <p:nvPr/>
        </p:nvSpPr>
        <p:spPr>
          <a:xfrm>
            <a:off x="5838254" y="5281025"/>
            <a:ext cx="2153401" cy="257369"/>
          </a:xfrm>
          <a:prstGeom prst="rect">
            <a:avLst/>
          </a:prstGeom>
          <a:noFill/>
        </p:spPr>
        <p:txBody>
          <a:bodyPr wrap="none" lIns="36000" tIns="36000" rIns="36000" bIns="36000" rtlCol="0" anchor="t" anchorCtr="0">
            <a:spAutoFit/>
          </a:bodyPr>
          <a:lstStyle/>
          <a:p>
            <a:pPr algn="ctr"/>
            <a:r>
              <a:rPr lang="en-GB" sz="1200" b="1" dirty="0" smtClean="0">
                <a:solidFill>
                  <a:srgbClr val="000000"/>
                </a:solidFill>
              </a:rPr>
              <a:t>Months since randomisation</a:t>
            </a:r>
            <a:endParaRPr lang="en-GB" sz="1200" b="1" dirty="0">
              <a:solidFill>
                <a:srgbClr val="000000"/>
              </a:solidFill>
            </a:endParaRPr>
          </a:p>
        </p:txBody>
      </p:sp>
      <p:sp>
        <p:nvSpPr>
          <p:cNvPr id="91" name="TextBox 90">
            <a:extLst>
              <a:ext uri="{FF2B5EF4-FFF2-40B4-BE49-F238E27FC236}">
                <a16:creationId xmlns:a16="http://schemas.microsoft.com/office/drawing/2014/main" xmlns="" id="{066F6A32-6332-42F7-A545-A7EE39AE63A2}"/>
              </a:ext>
            </a:extLst>
          </p:cNvPr>
          <p:cNvSpPr txBox="1"/>
          <p:nvPr/>
        </p:nvSpPr>
        <p:spPr>
          <a:xfrm rot="16200000">
            <a:off x="4056184" y="3408266"/>
            <a:ext cx="1682118" cy="257369"/>
          </a:xfrm>
          <a:prstGeom prst="rect">
            <a:avLst/>
          </a:prstGeom>
          <a:noFill/>
        </p:spPr>
        <p:txBody>
          <a:bodyPr wrap="none" lIns="36000" tIns="36000" rIns="36000" bIns="36000" rtlCol="0" anchor="ctr" anchorCtr="0">
            <a:spAutoFit/>
          </a:bodyPr>
          <a:lstStyle/>
          <a:p>
            <a:pPr algn="ctr"/>
            <a:r>
              <a:rPr lang="en-GB" sz="1200" b="1" dirty="0">
                <a:solidFill>
                  <a:srgbClr val="000000"/>
                </a:solidFill>
              </a:rPr>
              <a:t>Probability of survival</a:t>
            </a:r>
          </a:p>
        </p:txBody>
      </p:sp>
      <p:sp>
        <p:nvSpPr>
          <p:cNvPr id="92" name="TextBox 91">
            <a:extLst>
              <a:ext uri="{FF2B5EF4-FFF2-40B4-BE49-F238E27FC236}">
                <a16:creationId xmlns:a16="http://schemas.microsoft.com/office/drawing/2014/main" xmlns="" id="{E1067DD9-1432-45BD-B10F-AEFA15D22D19}"/>
              </a:ext>
            </a:extLst>
          </p:cNvPr>
          <p:cNvSpPr txBox="1"/>
          <p:nvPr/>
        </p:nvSpPr>
        <p:spPr>
          <a:xfrm>
            <a:off x="6264072" y="3266487"/>
            <a:ext cx="1967453" cy="442035"/>
          </a:xfrm>
          <a:prstGeom prst="rect">
            <a:avLst/>
          </a:prstGeom>
          <a:noFill/>
        </p:spPr>
        <p:txBody>
          <a:bodyPr wrap="none" lIns="36000" tIns="36000" rIns="36000" bIns="36000" rtlCol="0" anchor="t" anchorCtr="0">
            <a:spAutoFit/>
          </a:bodyPr>
          <a:lstStyle/>
          <a:p>
            <a:r>
              <a:rPr lang="en-GB" sz="1200" dirty="0" smtClean="0">
                <a:solidFill>
                  <a:srgbClr val="000000"/>
                </a:solidFill>
              </a:rPr>
              <a:t>HR 1.03 (95%CI 0.85, 1.25)</a:t>
            </a:r>
            <a:br>
              <a:rPr lang="en-GB" sz="1200" dirty="0" smtClean="0">
                <a:solidFill>
                  <a:srgbClr val="000000"/>
                </a:solidFill>
              </a:rPr>
            </a:br>
            <a:r>
              <a:rPr lang="en-GB" sz="1200" dirty="0" smtClean="0">
                <a:solidFill>
                  <a:srgbClr val="000000"/>
                </a:solidFill>
              </a:rPr>
              <a:t>Log-rank p=0.76</a:t>
            </a:r>
            <a:endParaRPr lang="en-GB" sz="1200" dirty="0">
              <a:solidFill>
                <a:srgbClr val="000000"/>
              </a:solidFill>
            </a:endParaRPr>
          </a:p>
        </p:txBody>
      </p:sp>
      <p:sp>
        <p:nvSpPr>
          <p:cNvPr id="93" name="TextBox 92">
            <a:extLst>
              <a:ext uri="{FF2B5EF4-FFF2-40B4-BE49-F238E27FC236}">
                <a16:creationId xmlns:a16="http://schemas.microsoft.com/office/drawing/2014/main" xmlns="" id="{C221C428-D81C-4C9C-8123-416E8371DF3A}"/>
              </a:ext>
            </a:extLst>
          </p:cNvPr>
          <p:cNvSpPr txBox="1"/>
          <p:nvPr/>
        </p:nvSpPr>
        <p:spPr>
          <a:xfrm>
            <a:off x="6866052" y="2641192"/>
            <a:ext cx="728332" cy="442035"/>
          </a:xfrm>
          <a:prstGeom prst="rect">
            <a:avLst/>
          </a:prstGeom>
          <a:noFill/>
        </p:spPr>
        <p:txBody>
          <a:bodyPr wrap="none" lIns="36000" tIns="36000" rIns="36000" bIns="36000" rtlCol="0" anchor="t" anchorCtr="0">
            <a:spAutoFit/>
          </a:bodyPr>
          <a:lstStyle/>
          <a:p>
            <a:r>
              <a:rPr lang="en-GB" sz="1200" dirty="0" smtClean="0">
                <a:solidFill>
                  <a:srgbClr val="000000"/>
                </a:solidFill>
              </a:rPr>
              <a:t>SIRT</a:t>
            </a:r>
          </a:p>
          <a:p>
            <a:r>
              <a:rPr lang="en-GB" sz="1200" dirty="0" smtClean="0">
                <a:solidFill>
                  <a:srgbClr val="000000"/>
                </a:solidFill>
              </a:rPr>
              <a:t>Sorafenib</a:t>
            </a:r>
            <a:endParaRPr lang="en-GB" sz="1200" dirty="0">
              <a:solidFill>
                <a:srgbClr val="000000"/>
              </a:solidFill>
            </a:endParaRPr>
          </a:p>
        </p:txBody>
      </p:sp>
      <p:sp>
        <p:nvSpPr>
          <p:cNvPr id="94" name="TextBox 93">
            <a:extLst>
              <a:ext uri="{FF2B5EF4-FFF2-40B4-BE49-F238E27FC236}">
                <a16:creationId xmlns:a16="http://schemas.microsoft.com/office/drawing/2014/main" xmlns="" id="{CE801D1E-7742-4637-BC1C-32A3D52F99BF}"/>
              </a:ext>
            </a:extLst>
          </p:cNvPr>
          <p:cNvSpPr txBox="1"/>
          <p:nvPr/>
        </p:nvSpPr>
        <p:spPr>
          <a:xfrm>
            <a:off x="7694727" y="2442578"/>
            <a:ext cx="832527" cy="626701"/>
          </a:xfrm>
          <a:prstGeom prst="rect">
            <a:avLst/>
          </a:prstGeom>
          <a:noFill/>
        </p:spPr>
        <p:txBody>
          <a:bodyPr wrap="none" lIns="36000" tIns="36000" rIns="36000" bIns="36000" rtlCol="0" anchor="t" anchorCtr="0">
            <a:spAutoFit/>
          </a:bodyPr>
          <a:lstStyle/>
          <a:p>
            <a:r>
              <a:rPr lang="en-GB" sz="1200" b="1" dirty="0" smtClean="0">
                <a:solidFill>
                  <a:srgbClr val="000000"/>
                </a:solidFill>
              </a:rPr>
              <a:t>Median</a:t>
            </a:r>
          </a:p>
          <a:p>
            <a:r>
              <a:rPr lang="en-GB" sz="1200" dirty="0" smtClean="0">
                <a:solidFill>
                  <a:srgbClr val="000000"/>
                </a:solidFill>
              </a:rPr>
              <a:t>4.1 months</a:t>
            </a:r>
          </a:p>
          <a:p>
            <a:r>
              <a:rPr lang="en-GB" sz="1200" dirty="0" smtClean="0">
                <a:solidFill>
                  <a:srgbClr val="000000"/>
                </a:solidFill>
              </a:rPr>
              <a:t>3.7 months</a:t>
            </a:r>
            <a:endParaRPr lang="en-GB" sz="1200" dirty="0">
              <a:solidFill>
                <a:srgbClr val="000000"/>
              </a:solidFill>
            </a:endParaRPr>
          </a:p>
        </p:txBody>
      </p:sp>
      <p:cxnSp>
        <p:nvCxnSpPr>
          <p:cNvPr id="95" name="Straight Connector 94">
            <a:extLst>
              <a:ext uri="{FF2B5EF4-FFF2-40B4-BE49-F238E27FC236}">
                <a16:creationId xmlns:a16="http://schemas.microsoft.com/office/drawing/2014/main" xmlns="" id="{4754857C-F20F-4E58-9551-25FC65411B5F}"/>
              </a:ext>
            </a:extLst>
          </p:cNvPr>
          <p:cNvCxnSpPr/>
          <p:nvPr/>
        </p:nvCxnSpPr>
        <p:spPr>
          <a:xfrm>
            <a:off x="6639232" y="2769652"/>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E5EE76ED-2A2B-47EB-9F79-A83459D24799}"/>
              </a:ext>
            </a:extLst>
          </p:cNvPr>
          <p:cNvCxnSpPr/>
          <p:nvPr/>
        </p:nvCxnSpPr>
        <p:spPr>
          <a:xfrm>
            <a:off x="6639232" y="2953802"/>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xmlns="" id="{F58F7721-C245-48E3-A4E4-9CBDABCDAAC2}"/>
              </a:ext>
            </a:extLst>
          </p:cNvPr>
          <p:cNvGrpSpPr/>
          <p:nvPr/>
        </p:nvGrpSpPr>
        <p:grpSpPr>
          <a:xfrm>
            <a:off x="1311275" y="2147888"/>
            <a:ext cx="2617788" cy="2506662"/>
            <a:chOff x="1311275" y="2147888"/>
            <a:chExt cx="2617788" cy="2506662"/>
          </a:xfrm>
        </p:grpSpPr>
        <p:sp>
          <p:nvSpPr>
            <p:cNvPr id="98" name="Freeform 132">
              <a:extLst>
                <a:ext uri="{FF2B5EF4-FFF2-40B4-BE49-F238E27FC236}">
                  <a16:creationId xmlns:a16="http://schemas.microsoft.com/office/drawing/2014/main" xmlns="" id="{D791CC5C-EF28-4099-976C-BE94790BCE9C}"/>
                </a:ext>
              </a:extLst>
            </p:cNvPr>
            <p:cNvSpPr>
              <a:spLocks/>
            </p:cNvSpPr>
            <p:nvPr/>
          </p:nvSpPr>
          <p:spPr bwMode="auto">
            <a:xfrm>
              <a:off x="1311275" y="2147888"/>
              <a:ext cx="2595563" cy="2478087"/>
            </a:xfrm>
            <a:custGeom>
              <a:avLst/>
              <a:gdLst>
                <a:gd name="T0" fmla="*/ 36 w 1635"/>
                <a:gd name="T1" fmla="*/ 18 h 1561"/>
                <a:gd name="T2" fmla="*/ 52 w 1635"/>
                <a:gd name="T3" fmla="*/ 40 h 1561"/>
                <a:gd name="T4" fmla="*/ 58 w 1635"/>
                <a:gd name="T5" fmla="*/ 62 h 1561"/>
                <a:gd name="T6" fmla="*/ 74 w 1635"/>
                <a:gd name="T7" fmla="*/ 88 h 1561"/>
                <a:gd name="T8" fmla="*/ 84 w 1635"/>
                <a:gd name="T9" fmla="*/ 132 h 1561"/>
                <a:gd name="T10" fmla="*/ 98 w 1635"/>
                <a:gd name="T11" fmla="*/ 148 h 1561"/>
                <a:gd name="T12" fmla="*/ 110 w 1635"/>
                <a:gd name="T13" fmla="*/ 198 h 1561"/>
                <a:gd name="T14" fmla="*/ 124 w 1635"/>
                <a:gd name="T15" fmla="*/ 278 h 1561"/>
                <a:gd name="T16" fmla="*/ 136 w 1635"/>
                <a:gd name="T17" fmla="*/ 301 h 1561"/>
                <a:gd name="T18" fmla="*/ 146 w 1635"/>
                <a:gd name="T19" fmla="*/ 331 h 1561"/>
                <a:gd name="T20" fmla="*/ 156 w 1635"/>
                <a:gd name="T21" fmla="*/ 361 h 1561"/>
                <a:gd name="T22" fmla="*/ 166 w 1635"/>
                <a:gd name="T23" fmla="*/ 391 h 1561"/>
                <a:gd name="T24" fmla="*/ 174 w 1635"/>
                <a:gd name="T25" fmla="*/ 413 h 1561"/>
                <a:gd name="T26" fmla="*/ 182 w 1635"/>
                <a:gd name="T27" fmla="*/ 433 h 1561"/>
                <a:gd name="T28" fmla="*/ 188 w 1635"/>
                <a:gd name="T29" fmla="*/ 459 h 1561"/>
                <a:gd name="T30" fmla="*/ 202 w 1635"/>
                <a:gd name="T31" fmla="*/ 503 h 1561"/>
                <a:gd name="T32" fmla="*/ 226 w 1635"/>
                <a:gd name="T33" fmla="*/ 525 h 1561"/>
                <a:gd name="T34" fmla="*/ 234 w 1635"/>
                <a:gd name="T35" fmla="*/ 559 h 1561"/>
                <a:gd name="T36" fmla="*/ 242 w 1635"/>
                <a:gd name="T37" fmla="*/ 583 h 1561"/>
                <a:gd name="T38" fmla="*/ 250 w 1635"/>
                <a:gd name="T39" fmla="*/ 617 h 1561"/>
                <a:gd name="T40" fmla="*/ 266 w 1635"/>
                <a:gd name="T41" fmla="*/ 657 h 1561"/>
                <a:gd name="T42" fmla="*/ 290 w 1635"/>
                <a:gd name="T43" fmla="*/ 677 h 1561"/>
                <a:gd name="T44" fmla="*/ 300 w 1635"/>
                <a:gd name="T45" fmla="*/ 705 h 1561"/>
                <a:gd name="T46" fmla="*/ 314 w 1635"/>
                <a:gd name="T47" fmla="*/ 729 h 1561"/>
                <a:gd name="T48" fmla="*/ 324 w 1635"/>
                <a:gd name="T49" fmla="*/ 751 h 1561"/>
                <a:gd name="T50" fmla="*/ 340 w 1635"/>
                <a:gd name="T51" fmla="*/ 767 h 1561"/>
                <a:gd name="T52" fmla="*/ 346 w 1635"/>
                <a:gd name="T53" fmla="*/ 783 h 1561"/>
                <a:gd name="T54" fmla="*/ 354 w 1635"/>
                <a:gd name="T55" fmla="*/ 811 h 1561"/>
                <a:gd name="T56" fmla="*/ 362 w 1635"/>
                <a:gd name="T57" fmla="*/ 836 h 1561"/>
                <a:gd name="T58" fmla="*/ 368 w 1635"/>
                <a:gd name="T59" fmla="*/ 864 h 1561"/>
                <a:gd name="T60" fmla="*/ 384 w 1635"/>
                <a:gd name="T61" fmla="*/ 912 h 1561"/>
                <a:gd name="T62" fmla="*/ 404 w 1635"/>
                <a:gd name="T63" fmla="*/ 944 h 1561"/>
                <a:gd name="T64" fmla="*/ 420 w 1635"/>
                <a:gd name="T65" fmla="*/ 960 h 1561"/>
                <a:gd name="T66" fmla="*/ 430 w 1635"/>
                <a:gd name="T67" fmla="*/ 996 h 1561"/>
                <a:gd name="T68" fmla="*/ 454 w 1635"/>
                <a:gd name="T69" fmla="*/ 1018 h 1561"/>
                <a:gd name="T70" fmla="*/ 464 w 1635"/>
                <a:gd name="T71" fmla="*/ 1034 h 1561"/>
                <a:gd name="T72" fmla="*/ 486 w 1635"/>
                <a:gd name="T73" fmla="*/ 1052 h 1561"/>
                <a:gd name="T74" fmla="*/ 528 w 1635"/>
                <a:gd name="T75" fmla="*/ 1076 h 1561"/>
                <a:gd name="T76" fmla="*/ 542 w 1635"/>
                <a:gd name="T77" fmla="*/ 1094 h 1561"/>
                <a:gd name="T78" fmla="*/ 590 w 1635"/>
                <a:gd name="T79" fmla="*/ 1106 h 1561"/>
                <a:gd name="T80" fmla="*/ 620 w 1635"/>
                <a:gd name="T81" fmla="*/ 1144 h 1561"/>
                <a:gd name="T82" fmla="*/ 632 w 1635"/>
                <a:gd name="T83" fmla="*/ 1170 h 1561"/>
                <a:gd name="T84" fmla="*/ 658 w 1635"/>
                <a:gd name="T85" fmla="*/ 1192 h 1561"/>
                <a:gd name="T86" fmla="*/ 664 w 1635"/>
                <a:gd name="T87" fmla="*/ 1214 h 1561"/>
                <a:gd name="T88" fmla="*/ 670 w 1635"/>
                <a:gd name="T89" fmla="*/ 1232 h 1561"/>
                <a:gd name="T90" fmla="*/ 736 w 1635"/>
                <a:gd name="T91" fmla="*/ 1260 h 1561"/>
                <a:gd name="T92" fmla="*/ 760 w 1635"/>
                <a:gd name="T93" fmla="*/ 1280 h 1561"/>
                <a:gd name="T94" fmla="*/ 773 w 1635"/>
                <a:gd name="T95" fmla="*/ 1328 h 1561"/>
                <a:gd name="T96" fmla="*/ 795 w 1635"/>
                <a:gd name="T97" fmla="*/ 1344 h 1561"/>
                <a:gd name="T98" fmla="*/ 871 w 1635"/>
                <a:gd name="T99" fmla="*/ 1365 h 1561"/>
                <a:gd name="T100" fmla="*/ 885 w 1635"/>
                <a:gd name="T101" fmla="*/ 1391 h 1561"/>
                <a:gd name="T102" fmla="*/ 897 w 1635"/>
                <a:gd name="T103" fmla="*/ 1419 h 1561"/>
                <a:gd name="T104" fmla="*/ 931 w 1635"/>
                <a:gd name="T105" fmla="*/ 1447 h 1561"/>
                <a:gd name="T106" fmla="*/ 979 w 1635"/>
                <a:gd name="T107" fmla="*/ 1475 h 1561"/>
                <a:gd name="T108" fmla="*/ 1095 w 1635"/>
                <a:gd name="T109" fmla="*/ 1503 h 1561"/>
                <a:gd name="T110" fmla="*/ 1267 w 1635"/>
                <a:gd name="T111" fmla="*/ 1541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5" h="1561">
                  <a:moveTo>
                    <a:pt x="0" y="0"/>
                  </a:moveTo>
                  <a:lnTo>
                    <a:pt x="22" y="0"/>
                  </a:lnTo>
                  <a:lnTo>
                    <a:pt x="22" y="18"/>
                  </a:lnTo>
                  <a:lnTo>
                    <a:pt x="36" y="18"/>
                  </a:lnTo>
                  <a:lnTo>
                    <a:pt x="36" y="30"/>
                  </a:lnTo>
                  <a:lnTo>
                    <a:pt x="42" y="30"/>
                  </a:lnTo>
                  <a:lnTo>
                    <a:pt x="42" y="40"/>
                  </a:lnTo>
                  <a:lnTo>
                    <a:pt x="52" y="40"/>
                  </a:lnTo>
                  <a:lnTo>
                    <a:pt x="52" y="48"/>
                  </a:lnTo>
                  <a:lnTo>
                    <a:pt x="54" y="48"/>
                  </a:lnTo>
                  <a:lnTo>
                    <a:pt x="54" y="62"/>
                  </a:lnTo>
                  <a:lnTo>
                    <a:pt x="58" y="62"/>
                  </a:lnTo>
                  <a:lnTo>
                    <a:pt x="58" y="72"/>
                  </a:lnTo>
                  <a:lnTo>
                    <a:pt x="68" y="72"/>
                  </a:lnTo>
                  <a:lnTo>
                    <a:pt x="68" y="88"/>
                  </a:lnTo>
                  <a:lnTo>
                    <a:pt x="74" y="88"/>
                  </a:lnTo>
                  <a:lnTo>
                    <a:pt x="74" y="118"/>
                  </a:lnTo>
                  <a:lnTo>
                    <a:pt x="82" y="118"/>
                  </a:lnTo>
                  <a:lnTo>
                    <a:pt x="82" y="132"/>
                  </a:lnTo>
                  <a:lnTo>
                    <a:pt x="84" y="132"/>
                  </a:lnTo>
                  <a:lnTo>
                    <a:pt x="84" y="142"/>
                  </a:lnTo>
                  <a:lnTo>
                    <a:pt x="92" y="142"/>
                  </a:lnTo>
                  <a:lnTo>
                    <a:pt x="92" y="148"/>
                  </a:lnTo>
                  <a:lnTo>
                    <a:pt x="98" y="148"/>
                  </a:lnTo>
                  <a:lnTo>
                    <a:pt x="98" y="182"/>
                  </a:lnTo>
                  <a:lnTo>
                    <a:pt x="104" y="182"/>
                  </a:lnTo>
                  <a:lnTo>
                    <a:pt x="104" y="198"/>
                  </a:lnTo>
                  <a:lnTo>
                    <a:pt x="110" y="198"/>
                  </a:lnTo>
                  <a:lnTo>
                    <a:pt x="110" y="234"/>
                  </a:lnTo>
                  <a:lnTo>
                    <a:pt x="116" y="234"/>
                  </a:lnTo>
                  <a:lnTo>
                    <a:pt x="116" y="278"/>
                  </a:lnTo>
                  <a:lnTo>
                    <a:pt x="124" y="278"/>
                  </a:lnTo>
                  <a:lnTo>
                    <a:pt x="124" y="291"/>
                  </a:lnTo>
                  <a:lnTo>
                    <a:pt x="132" y="291"/>
                  </a:lnTo>
                  <a:lnTo>
                    <a:pt x="132" y="301"/>
                  </a:lnTo>
                  <a:lnTo>
                    <a:pt x="136" y="301"/>
                  </a:lnTo>
                  <a:lnTo>
                    <a:pt x="136" y="323"/>
                  </a:lnTo>
                  <a:lnTo>
                    <a:pt x="142" y="323"/>
                  </a:lnTo>
                  <a:lnTo>
                    <a:pt x="142" y="331"/>
                  </a:lnTo>
                  <a:lnTo>
                    <a:pt x="146" y="331"/>
                  </a:lnTo>
                  <a:lnTo>
                    <a:pt x="146" y="353"/>
                  </a:lnTo>
                  <a:lnTo>
                    <a:pt x="152" y="353"/>
                  </a:lnTo>
                  <a:lnTo>
                    <a:pt x="152" y="361"/>
                  </a:lnTo>
                  <a:lnTo>
                    <a:pt x="156" y="361"/>
                  </a:lnTo>
                  <a:lnTo>
                    <a:pt x="156" y="375"/>
                  </a:lnTo>
                  <a:lnTo>
                    <a:pt x="160" y="375"/>
                  </a:lnTo>
                  <a:lnTo>
                    <a:pt x="160" y="391"/>
                  </a:lnTo>
                  <a:lnTo>
                    <a:pt x="166" y="391"/>
                  </a:lnTo>
                  <a:lnTo>
                    <a:pt x="166" y="405"/>
                  </a:lnTo>
                  <a:lnTo>
                    <a:pt x="172" y="405"/>
                  </a:lnTo>
                  <a:lnTo>
                    <a:pt x="172" y="413"/>
                  </a:lnTo>
                  <a:lnTo>
                    <a:pt x="174" y="413"/>
                  </a:lnTo>
                  <a:lnTo>
                    <a:pt x="174" y="421"/>
                  </a:lnTo>
                  <a:lnTo>
                    <a:pt x="178" y="421"/>
                  </a:lnTo>
                  <a:lnTo>
                    <a:pt x="178" y="433"/>
                  </a:lnTo>
                  <a:lnTo>
                    <a:pt x="182" y="433"/>
                  </a:lnTo>
                  <a:lnTo>
                    <a:pt x="182" y="443"/>
                  </a:lnTo>
                  <a:lnTo>
                    <a:pt x="184" y="443"/>
                  </a:lnTo>
                  <a:lnTo>
                    <a:pt x="184" y="459"/>
                  </a:lnTo>
                  <a:lnTo>
                    <a:pt x="188" y="459"/>
                  </a:lnTo>
                  <a:lnTo>
                    <a:pt x="188" y="477"/>
                  </a:lnTo>
                  <a:lnTo>
                    <a:pt x="194" y="477"/>
                  </a:lnTo>
                  <a:lnTo>
                    <a:pt x="194" y="503"/>
                  </a:lnTo>
                  <a:lnTo>
                    <a:pt x="202" y="503"/>
                  </a:lnTo>
                  <a:lnTo>
                    <a:pt x="202" y="517"/>
                  </a:lnTo>
                  <a:lnTo>
                    <a:pt x="220" y="517"/>
                  </a:lnTo>
                  <a:lnTo>
                    <a:pt x="220" y="525"/>
                  </a:lnTo>
                  <a:lnTo>
                    <a:pt x="226" y="525"/>
                  </a:lnTo>
                  <a:lnTo>
                    <a:pt x="226" y="549"/>
                  </a:lnTo>
                  <a:lnTo>
                    <a:pt x="228" y="549"/>
                  </a:lnTo>
                  <a:lnTo>
                    <a:pt x="228" y="559"/>
                  </a:lnTo>
                  <a:lnTo>
                    <a:pt x="234" y="559"/>
                  </a:lnTo>
                  <a:lnTo>
                    <a:pt x="234" y="575"/>
                  </a:lnTo>
                  <a:lnTo>
                    <a:pt x="238" y="575"/>
                  </a:lnTo>
                  <a:lnTo>
                    <a:pt x="238" y="583"/>
                  </a:lnTo>
                  <a:lnTo>
                    <a:pt x="242" y="583"/>
                  </a:lnTo>
                  <a:lnTo>
                    <a:pt x="242" y="601"/>
                  </a:lnTo>
                  <a:lnTo>
                    <a:pt x="246" y="601"/>
                  </a:lnTo>
                  <a:lnTo>
                    <a:pt x="246" y="617"/>
                  </a:lnTo>
                  <a:lnTo>
                    <a:pt x="250" y="617"/>
                  </a:lnTo>
                  <a:lnTo>
                    <a:pt x="250" y="645"/>
                  </a:lnTo>
                  <a:lnTo>
                    <a:pt x="258" y="645"/>
                  </a:lnTo>
                  <a:lnTo>
                    <a:pt x="258" y="657"/>
                  </a:lnTo>
                  <a:lnTo>
                    <a:pt x="266" y="657"/>
                  </a:lnTo>
                  <a:lnTo>
                    <a:pt x="266" y="669"/>
                  </a:lnTo>
                  <a:lnTo>
                    <a:pt x="274" y="669"/>
                  </a:lnTo>
                  <a:lnTo>
                    <a:pt x="274" y="677"/>
                  </a:lnTo>
                  <a:lnTo>
                    <a:pt x="290" y="677"/>
                  </a:lnTo>
                  <a:lnTo>
                    <a:pt x="290" y="695"/>
                  </a:lnTo>
                  <a:lnTo>
                    <a:pt x="292" y="695"/>
                  </a:lnTo>
                  <a:lnTo>
                    <a:pt x="292" y="705"/>
                  </a:lnTo>
                  <a:lnTo>
                    <a:pt x="300" y="705"/>
                  </a:lnTo>
                  <a:lnTo>
                    <a:pt x="300" y="721"/>
                  </a:lnTo>
                  <a:lnTo>
                    <a:pt x="304" y="721"/>
                  </a:lnTo>
                  <a:lnTo>
                    <a:pt x="304" y="729"/>
                  </a:lnTo>
                  <a:lnTo>
                    <a:pt x="314" y="729"/>
                  </a:lnTo>
                  <a:lnTo>
                    <a:pt x="314" y="735"/>
                  </a:lnTo>
                  <a:lnTo>
                    <a:pt x="322" y="735"/>
                  </a:lnTo>
                  <a:lnTo>
                    <a:pt x="322" y="751"/>
                  </a:lnTo>
                  <a:lnTo>
                    <a:pt x="324" y="751"/>
                  </a:lnTo>
                  <a:lnTo>
                    <a:pt x="324" y="761"/>
                  </a:lnTo>
                  <a:lnTo>
                    <a:pt x="336" y="761"/>
                  </a:lnTo>
                  <a:lnTo>
                    <a:pt x="336" y="767"/>
                  </a:lnTo>
                  <a:lnTo>
                    <a:pt x="340" y="767"/>
                  </a:lnTo>
                  <a:lnTo>
                    <a:pt x="340" y="773"/>
                  </a:lnTo>
                  <a:lnTo>
                    <a:pt x="344" y="773"/>
                  </a:lnTo>
                  <a:lnTo>
                    <a:pt x="344" y="783"/>
                  </a:lnTo>
                  <a:lnTo>
                    <a:pt x="346" y="783"/>
                  </a:lnTo>
                  <a:lnTo>
                    <a:pt x="346" y="799"/>
                  </a:lnTo>
                  <a:lnTo>
                    <a:pt x="350" y="799"/>
                  </a:lnTo>
                  <a:lnTo>
                    <a:pt x="350" y="811"/>
                  </a:lnTo>
                  <a:lnTo>
                    <a:pt x="354" y="811"/>
                  </a:lnTo>
                  <a:lnTo>
                    <a:pt x="354" y="825"/>
                  </a:lnTo>
                  <a:lnTo>
                    <a:pt x="358" y="825"/>
                  </a:lnTo>
                  <a:lnTo>
                    <a:pt x="358" y="836"/>
                  </a:lnTo>
                  <a:lnTo>
                    <a:pt x="362" y="836"/>
                  </a:lnTo>
                  <a:lnTo>
                    <a:pt x="362" y="846"/>
                  </a:lnTo>
                  <a:lnTo>
                    <a:pt x="366" y="846"/>
                  </a:lnTo>
                  <a:lnTo>
                    <a:pt x="366" y="864"/>
                  </a:lnTo>
                  <a:lnTo>
                    <a:pt x="368" y="864"/>
                  </a:lnTo>
                  <a:lnTo>
                    <a:pt x="368" y="896"/>
                  </a:lnTo>
                  <a:lnTo>
                    <a:pt x="380" y="896"/>
                  </a:lnTo>
                  <a:lnTo>
                    <a:pt x="380" y="912"/>
                  </a:lnTo>
                  <a:lnTo>
                    <a:pt x="384" y="912"/>
                  </a:lnTo>
                  <a:lnTo>
                    <a:pt x="384" y="930"/>
                  </a:lnTo>
                  <a:lnTo>
                    <a:pt x="400" y="930"/>
                  </a:lnTo>
                  <a:lnTo>
                    <a:pt x="400" y="944"/>
                  </a:lnTo>
                  <a:lnTo>
                    <a:pt x="404" y="944"/>
                  </a:lnTo>
                  <a:lnTo>
                    <a:pt x="404" y="950"/>
                  </a:lnTo>
                  <a:lnTo>
                    <a:pt x="412" y="950"/>
                  </a:lnTo>
                  <a:lnTo>
                    <a:pt x="412" y="960"/>
                  </a:lnTo>
                  <a:lnTo>
                    <a:pt x="420" y="960"/>
                  </a:lnTo>
                  <a:lnTo>
                    <a:pt x="420" y="968"/>
                  </a:lnTo>
                  <a:lnTo>
                    <a:pt x="422" y="968"/>
                  </a:lnTo>
                  <a:lnTo>
                    <a:pt x="422" y="996"/>
                  </a:lnTo>
                  <a:lnTo>
                    <a:pt x="430" y="996"/>
                  </a:lnTo>
                  <a:lnTo>
                    <a:pt x="430" y="1012"/>
                  </a:lnTo>
                  <a:lnTo>
                    <a:pt x="438" y="1012"/>
                  </a:lnTo>
                  <a:lnTo>
                    <a:pt x="438" y="1018"/>
                  </a:lnTo>
                  <a:lnTo>
                    <a:pt x="454" y="1018"/>
                  </a:lnTo>
                  <a:lnTo>
                    <a:pt x="454" y="1026"/>
                  </a:lnTo>
                  <a:lnTo>
                    <a:pt x="460" y="1026"/>
                  </a:lnTo>
                  <a:lnTo>
                    <a:pt x="460" y="1034"/>
                  </a:lnTo>
                  <a:lnTo>
                    <a:pt x="464" y="1034"/>
                  </a:lnTo>
                  <a:lnTo>
                    <a:pt x="464" y="1044"/>
                  </a:lnTo>
                  <a:lnTo>
                    <a:pt x="478" y="1044"/>
                  </a:lnTo>
                  <a:lnTo>
                    <a:pt x="478" y="1052"/>
                  </a:lnTo>
                  <a:lnTo>
                    <a:pt x="486" y="1052"/>
                  </a:lnTo>
                  <a:lnTo>
                    <a:pt x="486" y="1068"/>
                  </a:lnTo>
                  <a:lnTo>
                    <a:pt x="520" y="1068"/>
                  </a:lnTo>
                  <a:lnTo>
                    <a:pt x="520" y="1076"/>
                  </a:lnTo>
                  <a:lnTo>
                    <a:pt x="528" y="1076"/>
                  </a:lnTo>
                  <a:lnTo>
                    <a:pt x="528" y="1086"/>
                  </a:lnTo>
                  <a:lnTo>
                    <a:pt x="536" y="1086"/>
                  </a:lnTo>
                  <a:lnTo>
                    <a:pt x="536" y="1094"/>
                  </a:lnTo>
                  <a:lnTo>
                    <a:pt x="542" y="1094"/>
                  </a:lnTo>
                  <a:lnTo>
                    <a:pt x="542" y="1100"/>
                  </a:lnTo>
                  <a:lnTo>
                    <a:pt x="560" y="1100"/>
                  </a:lnTo>
                  <a:lnTo>
                    <a:pt x="560" y="1106"/>
                  </a:lnTo>
                  <a:lnTo>
                    <a:pt x="590" y="1106"/>
                  </a:lnTo>
                  <a:lnTo>
                    <a:pt x="590" y="1134"/>
                  </a:lnTo>
                  <a:lnTo>
                    <a:pt x="596" y="1134"/>
                  </a:lnTo>
                  <a:lnTo>
                    <a:pt x="596" y="1144"/>
                  </a:lnTo>
                  <a:lnTo>
                    <a:pt x="620" y="1144"/>
                  </a:lnTo>
                  <a:lnTo>
                    <a:pt x="620" y="1152"/>
                  </a:lnTo>
                  <a:lnTo>
                    <a:pt x="628" y="1152"/>
                  </a:lnTo>
                  <a:lnTo>
                    <a:pt x="628" y="1170"/>
                  </a:lnTo>
                  <a:lnTo>
                    <a:pt x="632" y="1170"/>
                  </a:lnTo>
                  <a:lnTo>
                    <a:pt x="632" y="1180"/>
                  </a:lnTo>
                  <a:lnTo>
                    <a:pt x="640" y="1180"/>
                  </a:lnTo>
                  <a:lnTo>
                    <a:pt x="640" y="1192"/>
                  </a:lnTo>
                  <a:lnTo>
                    <a:pt x="658" y="1192"/>
                  </a:lnTo>
                  <a:lnTo>
                    <a:pt x="658" y="1202"/>
                  </a:lnTo>
                  <a:lnTo>
                    <a:pt x="662" y="1202"/>
                  </a:lnTo>
                  <a:lnTo>
                    <a:pt x="662" y="1214"/>
                  </a:lnTo>
                  <a:lnTo>
                    <a:pt x="664" y="1214"/>
                  </a:lnTo>
                  <a:lnTo>
                    <a:pt x="664" y="1222"/>
                  </a:lnTo>
                  <a:lnTo>
                    <a:pt x="666" y="1222"/>
                  </a:lnTo>
                  <a:lnTo>
                    <a:pt x="666" y="1232"/>
                  </a:lnTo>
                  <a:lnTo>
                    <a:pt x="670" y="1232"/>
                  </a:lnTo>
                  <a:lnTo>
                    <a:pt x="670" y="1250"/>
                  </a:lnTo>
                  <a:lnTo>
                    <a:pt x="692" y="1250"/>
                  </a:lnTo>
                  <a:lnTo>
                    <a:pt x="692" y="1260"/>
                  </a:lnTo>
                  <a:lnTo>
                    <a:pt x="736" y="1260"/>
                  </a:lnTo>
                  <a:lnTo>
                    <a:pt x="736" y="1270"/>
                  </a:lnTo>
                  <a:lnTo>
                    <a:pt x="746" y="1270"/>
                  </a:lnTo>
                  <a:lnTo>
                    <a:pt x="746" y="1280"/>
                  </a:lnTo>
                  <a:lnTo>
                    <a:pt x="760" y="1280"/>
                  </a:lnTo>
                  <a:lnTo>
                    <a:pt x="760" y="1290"/>
                  </a:lnTo>
                  <a:lnTo>
                    <a:pt x="769" y="1290"/>
                  </a:lnTo>
                  <a:lnTo>
                    <a:pt x="769" y="1328"/>
                  </a:lnTo>
                  <a:lnTo>
                    <a:pt x="773" y="1328"/>
                  </a:lnTo>
                  <a:lnTo>
                    <a:pt x="773" y="1334"/>
                  </a:lnTo>
                  <a:lnTo>
                    <a:pt x="781" y="1334"/>
                  </a:lnTo>
                  <a:lnTo>
                    <a:pt x="781" y="1344"/>
                  </a:lnTo>
                  <a:lnTo>
                    <a:pt x="795" y="1344"/>
                  </a:lnTo>
                  <a:lnTo>
                    <a:pt x="795" y="1356"/>
                  </a:lnTo>
                  <a:lnTo>
                    <a:pt x="807" y="1356"/>
                  </a:lnTo>
                  <a:lnTo>
                    <a:pt x="807" y="1365"/>
                  </a:lnTo>
                  <a:lnTo>
                    <a:pt x="871" y="1365"/>
                  </a:lnTo>
                  <a:lnTo>
                    <a:pt x="871" y="1377"/>
                  </a:lnTo>
                  <a:lnTo>
                    <a:pt x="881" y="1377"/>
                  </a:lnTo>
                  <a:lnTo>
                    <a:pt x="881" y="1391"/>
                  </a:lnTo>
                  <a:lnTo>
                    <a:pt x="885" y="1391"/>
                  </a:lnTo>
                  <a:lnTo>
                    <a:pt x="885" y="1411"/>
                  </a:lnTo>
                  <a:lnTo>
                    <a:pt x="889" y="1411"/>
                  </a:lnTo>
                  <a:lnTo>
                    <a:pt x="889" y="1419"/>
                  </a:lnTo>
                  <a:lnTo>
                    <a:pt x="897" y="1419"/>
                  </a:lnTo>
                  <a:lnTo>
                    <a:pt x="897" y="1431"/>
                  </a:lnTo>
                  <a:lnTo>
                    <a:pt x="907" y="1431"/>
                  </a:lnTo>
                  <a:lnTo>
                    <a:pt x="907" y="1447"/>
                  </a:lnTo>
                  <a:lnTo>
                    <a:pt x="931" y="1447"/>
                  </a:lnTo>
                  <a:lnTo>
                    <a:pt x="931" y="1459"/>
                  </a:lnTo>
                  <a:lnTo>
                    <a:pt x="953" y="1459"/>
                  </a:lnTo>
                  <a:lnTo>
                    <a:pt x="953" y="1475"/>
                  </a:lnTo>
                  <a:lnTo>
                    <a:pt x="979" y="1475"/>
                  </a:lnTo>
                  <a:lnTo>
                    <a:pt x="979" y="1487"/>
                  </a:lnTo>
                  <a:lnTo>
                    <a:pt x="1059" y="1487"/>
                  </a:lnTo>
                  <a:lnTo>
                    <a:pt x="1059" y="1503"/>
                  </a:lnTo>
                  <a:lnTo>
                    <a:pt x="1095" y="1503"/>
                  </a:lnTo>
                  <a:lnTo>
                    <a:pt x="1095" y="1523"/>
                  </a:lnTo>
                  <a:lnTo>
                    <a:pt x="1163" y="1523"/>
                  </a:lnTo>
                  <a:lnTo>
                    <a:pt x="1163" y="1541"/>
                  </a:lnTo>
                  <a:lnTo>
                    <a:pt x="1267" y="1541"/>
                  </a:lnTo>
                  <a:lnTo>
                    <a:pt x="1267" y="1561"/>
                  </a:lnTo>
                  <a:lnTo>
                    <a:pt x="1635" y="1561"/>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99" name="Line 133">
              <a:extLst>
                <a:ext uri="{FF2B5EF4-FFF2-40B4-BE49-F238E27FC236}">
                  <a16:creationId xmlns:a16="http://schemas.microsoft.com/office/drawing/2014/main" xmlns="" id="{9B5D2B20-2924-4DBC-8892-439148FEC6A6}"/>
                </a:ext>
              </a:extLst>
            </p:cNvPr>
            <p:cNvSpPr>
              <a:spLocks noChangeShapeType="1"/>
            </p:cNvSpPr>
            <p:nvPr/>
          </p:nvSpPr>
          <p:spPr bwMode="auto">
            <a:xfrm>
              <a:off x="3900488" y="4600575"/>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00" name="Line 134">
              <a:extLst>
                <a:ext uri="{FF2B5EF4-FFF2-40B4-BE49-F238E27FC236}">
                  <a16:creationId xmlns:a16="http://schemas.microsoft.com/office/drawing/2014/main" xmlns="" id="{4D0A7FE5-3EA3-4589-9A62-44062C471E11}"/>
                </a:ext>
              </a:extLst>
            </p:cNvPr>
            <p:cNvSpPr>
              <a:spLocks noChangeShapeType="1"/>
            </p:cNvSpPr>
            <p:nvPr/>
          </p:nvSpPr>
          <p:spPr bwMode="auto">
            <a:xfrm flipH="1">
              <a:off x="3871913" y="4625975"/>
              <a:ext cx="571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01" name="Line 135">
              <a:extLst>
                <a:ext uri="{FF2B5EF4-FFF2-40B4-BE49-F238E27FC236}">
                  <a16:creationId xmlns:a16="http://schemas.microsoft.com/office/drawing/2014/main" xmlns="" id="{2A21ECB6-F961-48DC-9492-075F062DB192}"/>
                </a:ext>
              </a:extLst>
            </p:cNvPr>
            <p:cNvSpPr>
              <a:spLocks noChangeShapeType="1"/>
            </p:cNvSpPr>
            <p:nvPr/>
          </p:nvSpPr>
          <p:spPr bwMode="auto">
            <a:xfrm>
              <a:off x="3614738" y="4600575"/>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02" name="Line 136">
              <a:extLst>
                <a:ext uri="{FF2B5EF4-FFF2-40B4-BE49-F238E27FC236}">
                  <a16:creationId xmlns:a16="http://schemas.microsoft.com/office/drawing/2014/main" xmlns="" id="{5DF0F870-C3C0-497D-A12D-B30B4C54DA8E}"/>
                </a:ext>
              </a:extLst>
            </p:cNvPr>
            <p:cNvSpPr>
              <a:spLocks noChangeShapeType="1"/>
            </p:cNvSpPr>
            <p:nvPr/>
          </p:nvSpPr>
          <p:spPr bwMode="auto">
            <a:xfrm flipH="1">
              <a:off x="3589338" y="4625975"/>
              <a:ext cx="539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03" name="Line 137">
              <a:extLst>
                <a:ext uri="{FF2B5EF4-FFF2-40B4-BE49-F238E27FC236}">
                  <a16:creationId xmlns:a16="http://schemas.microsoft.com/office/drawing/2014/main" xmlns="" id="{C3944773-DA96-410B-B9DB-DF6305F58EE1}"/>
                </a:ext>
              </a:extLst>
            </p:cNvPr>
            <p:cNvSpPr>
              <a:spLocks noChangeShapeType="1"/>
            </p:cNvSpPr>
            <p:nvPr/>
          </p:nvSpPr>
          <p:spPr bwMode="auto">
            <a:xfrm>
              <a:off x="3497263" y="4600575"/>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04" name="Line 138">
              <a:extLst>
                <a:ext uri="{FF2B5EF4-FFF2-40B4-BE49-F238E27FC236}">
                  <a16:creationId xmlns:a16="http://schemas.microsoft.com/office/drawing/2014/main" xmlns="" id="{DE46F91E-02A0-46E8-8704-70E2FC94C1D0}"/>
                </a:ext>
              </a:extLst>
            </p:cNvPr>
            <p:cNvSpPr>
              <a:spLocks noChangeShapeType="1"/>
            </p:cNvSpPr>
            <p:nvPr/>
          </p:nvSpPr>
          <p:spPr bwMode="auto">
            <a:xfrm flipH="1">
              <a:off x="3471863" y="4625975"/>
              <a:ext cx="539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05" name="Line 139">
              <a:extLst>
                <a:ext uri="{FF2B5EF4-FFF2-40B4-BE49-F238E27FC236}">
                  <a16:creationId xmlns:a16="http://schemas.microsoft.com/office/drawing/2014/main" xmlns="" id="{A69A5EC4-DDD8-47FF-979C-8B83787289E7}"/>
                </a:ext>
              </a:extLst>
            </p:cNvPr>
            <p:cNvSpPr>
              <a:spLocks noChangeShapeType="1"/>
            </p:cNvSpPr>
            <p:nvPr/>
          </p:nvSpPr>
          <p:spPr bwMode="auto">
            <a:xfrm>
              <a:off x="3417888" y="4600575"/>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06" name="Line 140">
              <a:extLst>
                <a:ext uri="{FF2B5EF4-FFF2-40B4-BE49-F238E27FC236}">
                  <a16:creationId xmlns:a16="http://schemas.microsoft.com/office/drawing/2014/main" xmlns="" id="{3B6109C4-8817-44B7-8E1A-FA2F87C9E6B6}"/>
                </a:ext>
              </a:extLst>
            </p:cNvPr>
            <p:cNvSpPr>
              <a:spLocks noChangeShapeType="1"/>
            </p:cNvSpPr>
            <p:nvPr/>
          </p:nvSpPr>
          <p:spPr bwMode="auto">
            <a:xfrm flipH="1">
              <a:off x="3392488" y="4625975"/>
              <a:ext cx="539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07" name="Line 141">
              <a:extLst>
                <a:ext uri="{FF2B5EF4-FFF2-40B4-BE49-F238E27FC236}">
                  <a16:creationId xmlns:a16="http://schemas.microsoft.com/office/drawing/2014/main" xmlns="" id="{DF4FE81B-83B8-4568-BF30-448D9447E11D}"/>
                </a:ext>
              </a:extLst>
            </p:cNvPr>
            <p:cNvSpPr>
              <a:spLocks noChangeShapeType="1"/>
            </p:cNvSpPr>
            <p:nvPr/>
          </p:nvSpPr>
          <p:spPr bwMode="auto">
            <a:xfrm>
              <a:off x="3408363" y="4600575"/>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08" name="Line 142">
              <a:extLst>
                <a:ext uri="{FF2B5EF4-FFF2-40B4-BE49-F238E27FC236}">
                  <a16:creationId xmlns:a16="http://schemas.microsoft.com/office/drawing/2014/main" xmlns="" id="{435EC995-95F5-45A0-8990-17E99D102B31}"/>
                </a:ext>
              </a:extLst>
            </p:cNvPr>
            <p:cNvSpPr>
              <a:spLocks noChangeShapeType="1"/>
            </p:cNvSpPr>
            <p:nvPr/>
          </p:nvSpPr>
          <p:spPr bwMode="auto">
            <a:xfrm flipH="1">
              <a:off x="3379788" y="4625975"/>
              <a:ext cx="539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09" name="Line 143">
              <a:extLst>
                <a:ext uri="{FF2B5EF4-FFF2-40B4-BE49-F238E27FC236}">
                  <a16:creationId xmlns:a16="http://schemas.microsoft.com/office/drawing/2014/main" xmlns="" id="{E9FA95F8-9FA2-4084-8936-BE9ECC2FB627}"/>
                </a:ext>
              </a:extLst>
            </p:cNvPr>
            <p:cNvSpPr>
              <a:spLocks noChangeShapeType="1"/>
            </p:cNvSpPr>
            <p:nvPr/>
          </p:nvSpPr>
          <p:spPr bwMode="auto">
            <a:xfrm>
              <a:off x="3395663" y="4600575"/>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10" name="Line 144">
              <a:extLst>
                <a:ext uri="{FF2B5EF4-FFF2-40B4-BE49-F238E27FC236}">
                  <a16:creationId xmlns:a16="http://schemas.microsoft.com/office/drawing/2014/main" xmlns="" id="{1A01F170-AA3E-4050-AB72-2AD1A8B6BCBC}"/>
                </a:ext>
              </a:extLst>
            </p:cNvPr>
            <p:cNvSpPr>
              <a:spLocks noChangeShapeType="1"/>
            </p:cNvSpPr>
            <p:nvPr/>
          </p:nvSpPr>
          <p:spPr bwMode="auto">
            <a:xfrm flipH="1">
              <a:off x="3367088" y="4625975"/>
              <a:ext cx="571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11" name="Line 145">
              <a:extLst>
                <a:ext uri="{FF2B5EF4-FFF2-40B4-BE49-F238E27FC236}">
                  <a16:creationId xmlns:a16="http://schemas.microsoft.com/office/drawing/2014/main" xmlns="" id="{BB28A244-D5F1-41EF-9499-DF3220E5D4C4}"/>
                </a:ext>
              </a:extLst>
            </p:cNvPr>
            <p:cNvSpPr>
              <a:spLocks noChangeShapeType="1"/>
            </p:cNvSpPr>
            <p:nvPr/>
          </p:nvSpPr>
          <p:spPr bwMode="auto">
            <a:xfrm>
              <a:off x="3379788" y="4600575"/>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12" name="Line 146">
              <a:extLst>
                <a:ext uri="{FF2B5EF4-FFF2-40B4-BE49-F238E27FC236}">
                  <a16:creationId xmlns:a16="http://schemas.microsoft.com/office/drawing/2014/main" xmlns="" id="{A1444C02-ADD4-44BD-B60A-E6E36CC0C6CA}"/>
                </a:ext>
              </a:extLst>
            </p:cNvPr>
            <p:cNvSpPr>
              <a:spLocks noChangeShapeType="1"/>
            </p:cNvSpPr>
            <p:nvPr/>
          </p:nvSpPr>
          <p:spPr bwMode="auto">
            <a:xfrm flipH="1">
              <a:off x="3351213" y="4625975"/>
              <a:ext cx="571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13" name="Line 147">
              <a:extLst>
                <a:ext uri="{FF2B5EF4-FFF2-40B4-BE49-F238E27FC236}">
                  <a16:creationId xmlns:a16="http://schemas.microsoft.com/office/drawing/2014/main" xmlns="" id="{30E46D0E-624B-4DFB-AB6D-901E1A0EBABD}"/>
                </a:ext>
              </a:extLst>
            </p:cNvPr>
            <p:cNvSpPr>
              <a:spLocks noChangeShapeType="1"/>
            </p:cNvSpPr>
            <p:nvPr/>
          </p:nvSpPr>
          <p:spPr bwMode="auto">
            <a:xfrm>
              <a:off x="3363913" y="4600575"/>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14" name="Line 148">
              <a:extLst>
                <a:ext uri="{FF2B5EF4-FFF2-40B4-BE49-F238E27FC236}">
                  <a16:creationId xmlns:a16="http://schemas.microsoft.com/office/drawing/2014/main" xmlns="" id="{35CF1657-4A03-4513-9750-46F5C469D94B}"/>
                </a:ext>
              </a:extLst>
            </p:cNvPr>
            <p:cNvSpPr>
              <a:spLocks noChangeShapeType="1"/>
            </p:cNvSpPr>
            <p:nvPr/>
          </p:nvSpPr>
          <p:spPr bwMode="auto">
            <a:xfrm flipH="1">
              <a:off x="3335338" y="4625975"/>
              <a:ext cx="539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15" name="Line 149">
              <a:extLst>
                <a:ext uri="{FF2B5EF4-FFF2-40B4-BE49-F238E27FC236}">
                  <a16:creationId xmlns:a16="http://schemas.microsoft.com/office/drawing/2014/main" xmlns="" id="{9818724A-5FCF-4D20-B49B-F0B3D65EAB02}"/>
                </a:ext>
              </a:extLst>
            </p:cNvPr>
            <p:cNvSpPr>
              <a:spLocks noChangeShapeType="1"/>
            </p:cNvSpPr>
            <p:nvPr/>
          </p:nvSpPr>
          <p:spPr bwMode="auto">
            <a:xfrm>
              <a:off x="3201988" y="4565650"/>
              <a:ext cx="0" cy="571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16" name="Line 150">
              <a:extLst>
                <a:ext uri="{FF2B5EF4-FFF2-40B4-BE49-F238E27FC236}">
                  <a16:creationId xmlns:a16="http://schemas.microsoft.com/office/drawing/2014/main" xmlns="" id="{FB78E9A9-6DAF-48C4-A0CB-51BB45F763FF}"/>
                </a:ext>
              </a:extLst>
            </p:cNvPr>
            <p:cNvSpPr>
              <a:spLocks noChangeShapeType="1"/>
            </p:cNvSpPr>
            <p:nvPr/>
          </p:nvSpPr>
          <p:spPr bwMode="auto">
            <a:xfrm flipH="1">
              <a:off x="3173413" y="4594225"/>
              <a:ext cx="539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17" name="Line 151">
              <a:extLst>
                <a:ext uri="{FF2B5EF4-FFF2-40B4-BE49-F238E27FC236}">
                  <a16:creationId xmlns:a16="http://schemas.microsoft.com/office/drawing/2014/main" xmlns="" id="{DF302055-ADD5-4BF8-BC75-D71B49DCD324}"/>
                </a:ext>
              </a:extLst>
            </p:cNvPr>
            <p:cNvSpPr>
              <a:spLocks noChangeShapeType="1"/>
            </p:cNvSpPr>
            <p:nvPr/>
          </p:nvSpPr>
          <p:spPr bwMode="auto">
            <a:xfrm>
              <a:off x="3094038" y="4540250"/>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18" name="Line 152">
              <a:extLst>
                <a:ext uri="{FF2B5EF4-FFF2-40B4-BE49-F238E27FC236}">
                  <a16:creationId xmlns:a16="http://schemas.microsoft.com/office/drawing/2014/main" xmlns="" id="{239166B8-C72C-4DA1-A8B7-ABA43A554B41}"/>
                </a:ext>
              </a:extLst>
            </p:cNvPr>
            <p:cNvSpPr>
              <a:spLocks noChangeShapeType="1"/>
            </p:cNvSpPr>
            <p:nvPr/>
          </p:nvSpPr>
          <p:spPr bwMode="auto">
            <a:xfrm flipH="1">
              <a:off x="3065463" y="4565650"/>
              <a:ext cx="571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19" name="Line 153">
              <a:extLst>
                <a:ext uri="{FF2B5EF4-FFF2-40B4-BE49-F238E27FC236}">
                  <a16:creationId xmlns:a16="http://schemas.microsoft.com/office/drawing/2014/main" xmlns="" id="{DB3D850C-43C3-4431-9AAE-438353AB0D54}"/>
                </a:ext>
              </a:extLst>
            </p:cNvPr>
            <p:cNvSpPr>
              <a:spLocks noChangeShapeType="1"/>
            </p:cNvSpPr>
            <p:nvPr/>
          </p:nvSpPr>
          <p:spPr bwMode="auto">
            <a:xfrm>
              <a:off x="3046413" y="4505325"/>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20" name="Line 154">
              <a:extLst>
                <a:ext uri="{FF2B5EF4-FFF2-40B4-BE49-F238E27FC236}">
                  <a16:creationId xmlns:a16="http://schemas.microsoft.com/office/drawing/2014/main" xmlns="" id="{9F85F113-5C83-47F7-B952-038110C59EBF}"/>
                </a:ext>
              </a:extLst>
            </p:cNvPr>
            <p:cNvSpPr>
              <a:spLocks noChangeShapeType="1"/>
            </p:cNvSpPr>
            <p:nvPr/>
          </p:nvSpPr>
          <p:spPr bwMode="auto">
            <a:xfrm flipH="1">
              <a:off x="3017838" y="4533900"/>
              <a:ext cx="539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21" name="Line 155">
              <a:extLst>
                <a:ext uri="{FF2B5EF4-FFF2-40B4-BE49-F238E27FC236}">
                  <a16:creationId xmlns:a16="http://schemas.microsoft.com/office/drawing/2014/main" xmlns="" id="{25CC7B29-488B-4164-AF40-B20B461DB688}"/>
                </a:ext>
              </a:extLst>
            </p:cNvPr>
            <p:cNvSpPr>
              <a:spLocks noChangeShapeType="1"/>
            </p:cNvSpPr>
            <p:nvPr/>
          </p:nvSpPr>
          <p:spPr bwMode="auto">
            <a:xfrm>
              <a:off x="2928938" y="4479925"/>
              <a:ext cx="0" cy="571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22" name="Line 156">
              <a:extLst>
                <a:ext uri="{FF2B5EF4-FFF2-40B4-BE49-F238E27FC236}">
                  <a16:creationId xmlns:a16="http://schemas.microsoft.com/office/drawing/2014/main" xmlns="" id="{FAA9772D-019C-4B3A-B1CB-6C379626B1C5}"/>
                </a:ext>
              </a:extLst>
            </p:cNvPr>
            <p:cNvSpPr>
              <a:spLocks noChangeShapeType="1"/>
            </p:cNvSpPr>
            <p:nvPr/>
          </p:nvSpPr>
          <p:spPr bwMode="auto">
            <a:xfrm flipH="1">
              <a:off x="2900363" y="4508500"/>
              <a:ext cx="539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23" name="Line 157">
              <a:extLst>
                <a:ext uri="{FF2B5EF4-FFF2-40B4-BE49-F238E27FC236}">
                  <a16:creationId xmlns:a16="http://schemas.microsoft.com/office/drawing/2014/main" xmlns="" id="{0295DB6D-FA2B-4341-BF28-BE3AAC8D28FB}"/>
                </a:ext>
              </a:extLst>
            </p:cNvPr>
            <p:cNvSpPr>
              <a:spLocks noChangeShapeType="1"/>
            </p:cNvSpPr>
            <p:nvPr/>
          </p:nvSpPr>
          <p:spPr bwMode="auto">
            <a:xfrm>
              <a:off x="2732088" y="4375150"/>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24" name="Line 158">
              <a:extLst>
                <a:ext uri="{FF2B5EF4-FFF2-40B4-BE49-F238E27FC236}">
                  <a16:creationId xmlns:a16="http://schemas.microsoft.com/office/drawing/2014/main" xmlns="" id="{4199A576-F6B3-4CBF-965F-5270CF7A8FA6}"/>
                </a:ext>
              </a:extLst>
            </p:cNvPr>
            <p:cNvSpPr>
              <a:spLocks noChangeShapeType="1"/>
            </p:cNvSpPr>
            <p:nvPr/>
          </p:nvSpPr>
          <p:spPr bwMode="auto">
            <a:xfrm flipH="1">
              <a:off x="2706688" y="4400550"/>
              <a:ext cx="539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25" name="Line 159">
              <a:extLst>
                <a:ext uri="{FF2B5EF4-FFF2-40B4-BE49-F238E27FC236}">
                  <a16:creationId xmlns:a16="http://schemas.microsoft.com/office/drawing/2014/main" xmlns="" id="{A489697A-C27B-4751-8505-14867D69268D}"/>
                </a:ext>
              </a:extLst>
            </p:cNvPr>
            <p:cNvSpPr>
              <a:spLocks noChangeShapeType="1"/>
            </p:cNvSpPr>
            <p:nvPr/>
          </p:nvSpPr>
          <p:spPr bwMode="auto">
            <a:xfrm>
              <a:off x="2659063" y="4291013"/>
              <a:ext cx="0" cy="52387"/>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26" name="Line 160">
              <a:extLst>
                <a:ext uri="{FF2B5EF4-FFF2-40B4-BE49-F238E27FC236}">
                  <a16:creationId xmlns:a16="http://schemas.microsoft.com/office/drawing/2014/main" xmlns="" id="{87CFC3D9-7CFE-4439-9215-849FFE1A58E3}"/>
                </a:ext>
              </a:extLst>
            </p:cNvPr>
            <p:cNvSpPr>
              <a:spLocks noChangeShapeType="1"/>
            </p:cNvSpPr>
            <p:nvPr/>
          </p:nvSpPr>
          <p:spPr bwMode="auto">
            <a:xfrm flipH="1">
              <a:off x="2633663" y="4314825"/>
              <a:ext cx="539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27" name="Line 161">
              <a:extLst>
                <a:ext uri="{FF2B5EF4-FFF2-40B4-BE49-F238E27FC236}">
                  <a16:creationId xmlns:a16="http://schemas.microsoft.com/office/drawing/2014/main" xmlns="" id="{BA091267-3489-4C77-84CE-986CD6EF5DE0}"/>
                </a:ext>
              </a:extLst>
            </p:cNvPr>
            <p:cNvSpPr>
              <a:spLocks noChangeShapeType="1"/>
            </p:cNvSpPr>
            <p:nvPr/>
          </p:nvSpPr>
          <p:spPr bwMode="auto">
            <a:xfrm>
              <a:off x="2611438" y="4291013"/>
              <a:ext cx="0" cy="52387"/>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28" name="Line 162">
              <a:extLst>
                <a:ext uri="{FF2B5EF4-FFF2-40B4-BE49-F238E27FC236}">
                  <a16:creationId xmlns:a16="http://schemas.microsoft.com/office/drawing/2014/main" xmlns="" id="{A5BDCDEC-89D5-46CC-8F55-58460B8BC252}"/>
                </a:ext>
              </a:extLst>
            </p:cNvPr>
            <p:cNvSpPr>
              <a:spLocks noChangeShapeType="1"/>
            </p:cNvSpPr>
            <p:nvPr/>
          </p:nvSpPr>
          <p:spPr bwMode="auto">
            <a:xfrm flipH="1">
              <a:off x="2586038" y="4314825"/>
              <a:ext cx="539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29" name="Line 163">
              <a:extLst>
                <a:ext uri="{FF2B5EF4-FFF2-40B4-BE49-F238E27FC236}">
                  <a16:creationId xmlns:a16="http://schemas.microsoft.com/office/drawing/2014/main" xmlns="" id="{475F0E95-DFEE-476D-BD31-30A534103BDF}"/>
                </a:ext>
              </a:extLst>
            </p:cNvPr>
            <p:cNvSpPr>
              <a:spLocks noChangeShapeType="1"/>
            </p:cNvSpPr>
            <p:nvPr/>
          </p:nvSpPr>
          <p:spPr bwMode="auto">
            <a:xfrm>
              <a:off x="2532063" y="4205288"/>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30" name="Line 164">
              <a:extLst>
                <a:ext uri="{FF2B5EF4-FFF2-40B4-BE49-F238E27FC236}">
                  <a16:creationId xmlns:a16="http://schemas.microsoft.com/office/drawing/2014/main" xmlns="" id="{77072483-366B-43E9-94A4-3F2448FAE913}"/>
                </a:ext>
              </a:extLst>
            </p:cNvPr>
            <p:cNvSpPr>
              <a:spLocks noChangeShapeType="1"/>
            </p:cNvSpPr>
            <p:nvPr/>
          </p:nvSpPr>
          <p:spPr bwMode="auto">
            <a:xfrm flipH="1">
              <a:off x="2505075" y="4233863"/>
              <a:ext cx="52388"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31" name="Line 165">
              <a:extLst>
                <a:ext uri="{FF2B5EF4-FFF2-40B4-BE49-F238E27FC236}">
                  <a16:creationId xmlns:a16="http://schemas.microsoft.com/office/drawing/2014/main" xmlns="" id="{88A6DDCF-03DF-4560-9149-A5D1C1CF3147}"/>
                </a:ext>
              </a:extLst>
            </p:cNvPr>
            <p:cNvSpPr>
              <a:spLocks noChangeShapeType="1"/>
            </p:cNvSpPr>
            <p:nvPr/>
          </p:nvSpPr>
          <p:spPr bwMode="auto">
            <a:xfrm>
              <a:off x="2413000" y="4119563"/>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32" name="Line 166">
              <a:extLst>
                <a:ext uri="{FF2B5EF4-FFF2-40B4-BE49-F238E27FC236}">
                  <a16:creationId xmlns:a16="http://schemas.microsoft.com/office/drawing/2014/main" xmlns="" id="{1429A94C-DB24-4920-8812-A28D52B46939}"/>
                </a:ext>
              </a:extLst>
            </p:cNvPr>
            <p:cNvSpPr>
              <a:spLocks noChangeShapeType="1"/>
            </p:cNvSpPr>
            <p:nvPr/>
          </p:nvSpPr>
          <p:spPr bwMode="auto">
            <a:xfrm flipH="1">
              <a:off x="2384425" y="4144963"/>
              <a:ext cx="571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33" name="Line 167">
              <a:extLst>
                <a:ext uri="{FF2B5EF4-FFF2-40B4-BE49-F238E27FC236}">
                  <a16:creationId xmlns:a16="http://schemas.microsoft.com/office/drawing/2014/main" xmlns="" id="{924DCB2D-0E5C-473D-BC1A-88505C9DC4B9}"/>
                </a:ext>
              </a:extLst>
            </p:cNvPr>
            <p:cNvSpPr>
              <a:spLocks noChangeShapeType="1"/>
            </p:cNvSpPr>
            <p:nvPr/>
          </p:nvSpPr>
          <p:spPr bwMode="auto">
            <a:xfrm>
              <a:off x="2374900" y="4103688"/>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34" name="Line 168">
              <a:extLst>
                <a:ext uri="{FF2B5EF4-FFF2-40B4-BE49-F238E27FC236}">
                  <a16:creationId xmlns:a16="http://schemas.microsoft.com/office/drawing/2014/main" xmlns="" id="{7B8DEB04-BFC8-416F-BB4D-87D9BD5CC7CF}"/>
                </a:ext>
              </a:extLst>
            </p:cNvPr>
            <p:cNvSpPr>
              <a:spLocks noChangeShapeType="1"/>
            </p:cNvSpPr>
            <p:nvPr/>
          </p:nvSpPr>
          <p:spPr bwMode="auto">
            <a:xfrm flipH="1">
              <a:off x="2349500" y="4132263"/>
              <a:ext cx="539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35" name="Line 169">
              <a:extLst>
                <a:ext uri="{FF2B5EF4-FFF2-40B4-BE49-F238E27FC236}">
                  <a16:creationId xmlns:a16="http://schemas.microsoft.com/office/drawing/2014/main" xmlns="" id="{6BB9E993-BA2E-49EE-BD78-9052A2EAF7BC}"/>
                </a:ext>
              </a:extLst>
            </p:cNvPr>
            <p:cNvSpPr>
              <a:spLocks noChangeShapeType="1"/>
            </p:cNvSpPr>
            <p:nvPr/>
          </p:nvSpPr>
          <p:spPr bwMode="auto">
            <a:xfrm>
              <a:off x="2320925" y="3992563"/>
              <a:ext cx="0" cy="571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36" name="Line 170">
              <a:extLst>
                <a:ext uri="{FF2B5EF4-FFF2-40B4-BE49-F238E27FC236}">
                  <a16:creationId xmlns:a16="http://schemas.microsoft.com/office/drawing/2014/main" xmlns="" id="{048CD9C4-7530-47F9-86F5-3257C6C0FE2E}"/>
                </a:ext>
              </a:extLst>
            </p:cNvPr>
            <p:cNvSpPr>
              <a:spLocks noChangeShapeType="1"/>
            </p:cNvSpPr>
            <p:nvPr/>
          </p:nvSpPr>
          <p:spPr bwMode="auto">
            <a:xfrm flipH="1">
              <a:off x="2292350" y="4021138"/>
              <a:ext cx="571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37" name="Line 171">
              <a:extLst>
                <a:ext uri="{FF2B5EF4-FFF2-40B4-BE49-F238E27FC236}">
                  <a16:creationId xmlns:a16="http://schemas.microsoft.com/office/drawing/2014/main" xmlns="" id="{C656A478-4F5B-4DE2-ABBA-DDDD3770315F}"/>
                </a:ext>
              </a:extLst>
            </p:cNvPr>
            <p:cNvSpPr>
              <a:spLocks noChangeShapeType="1"/>
            </p:cNvSpPr>
            <p:nvPr/>
          </p:nvSpPr>
          <p:spPr bwMode="auto">
            <a:xfrm>
              <a:off x="2212975" y="3878263"/>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38" name="Line 172">
              <a:extLst>
                <a:ext uri="{FF2B5EF4-FFF2-40B4-BE49-F238E27FC236}">
                  <a16:creationId xmlns:a16="http://schemas.microsoft.com/office/drawing/2014/main" xmlns="" id="{61AF21FB-95FC-4C52-809D-6CF8B029D34C}"/>
                </a:ext>
              </a:extLst>
            </p:cNvPr>
            <p:cNvSpPr>
              <a:spLocks noChangeShapeType="1"/>
            </p:cNvSpPr>
            <p:nvPr/>
          </p:nvSpPr>
          <p:spPr bwMode="auto">
            <a:xfrm flipH="1">
              <a:off x="2187575" y="3903663"/>
              <a:ext cx="539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39" name="Line 173">
              <a:extLst>
                <a:ext uri="{FF2B5EF4-FFF2-40B4-BE49-F238E27FC236}">
                  <a16:creationId xmlns:a16="http://schemas.microsoft.com/office/drawing/2014/main" xmlns="" id="{C36FEEE1-0A3D-4308-B003-8D23CE766FD9}"/>
                </a:ext>
              </a:extLst>
            </p:cNvPr>
            <p:cNvSpPr>
              <a:spLocks noChangeShapeType="1"/>
            </p:cNvSpPr>
            <p:nvPr/>
          </p:nvSpPr>
          <p:spPr bwMode="auto">
            <a:xfrm>
              <a:off x="2197100" y="3865563"/>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40" name="Line 174">
              <a:extLst>
                <a:ext uri="{FF2B5EF4-FFF2-40B4-BE49-F238E27FC236}">
                  <a16:creationId xmlns:a16="http://schemas.microsoft.com/office/drawing/2014/main" xmlns="" id="{488A4B77-7006-44D4-80A3-6A9B74F73369}"/>
                </a:ext>
              </a:extLst>
            </p:cNvPr>
            <p:cNvSpPr>
              <a:spLocks noChangeShapeType="1"/>
            </p:cNvSpPr>
            <p:nvPr/>
          </p:nvSpPr>
          <p:spPr bwMode="auto">
            <a:xfrm flipH="1">
              <a:off x="2168525" y="3894138"/>
              <a:ext cx="539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41" name="Line 175">
              <a:extLst>
                <a:ext uri="{FF2B5EF4-FFF2-40B4-BE49-F238E27FC236}">
                  <a16:creationId xmlns:a16="http://schemas.microsoft.com/office/drawing/2014/main" xmlns="" id="{20D0C8D6-4D91-4B3F-8C3C-ED1FD11BE4E6}"/>
                </a:ext>
              </a:extLst>
            </p:cNvPr>
            <p:cNvSpPr>
              <a:spLocks noChangeShapeType="1"/>
            </p:cNvSpPr>
            <p:nvPr/>
          </p:nvSpPr>
          <p:spPr bwMode="auto">
            <a:xfrm>
              <a:off x="2117725" y="3817938"/>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42" name="Line 176">
              <a:extLst>
                <a:ext uri="{FF2B5EF4-FFF2-40B4-BE49-F238E27FC236}">
                  <a16:creationId xmlns:a16="http://schemas.microsoft.com/office/drawing/2014/main" xmlns="" id="{DC906D0C-3235-4AC3-ADDB-C4304E796709}"/>
                </a:ext>
              </a:extLst>
            </p:cNvPr>
            <p:cNvSpPr>
              <a:spLocks noChangeShapeType="1"/>
            </p:cNvSpPr>
            <p:nvPr/>
          </p:nvSpPr>
          <p:spPr bwMode="auto">
            <a:xfrm flipH="1">
              <a:off x="2089150" y="3843338"/>
              <a:ext cx="571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43" name="Line 177">
              <a:extLst>
                <a:ext uri="{FF2B5EF4-FFF2-40B4-BE49-F238E27FC236}">
                  <a16:creationId xmlns:a16="http://schemas.microsoft.com/office/drawing/2014/main" xmlns="" id="{1DDA2B85-1153-4516-B0D2-AB20EFD80EB9}"/>
                </a:ext>
              </a:extLst>
            </p:cNvPr>
            <p:cNvSpPr>
              <a:spLocks noChangeShapeType="1"/>
            </p:cNvSpPr>
            <p:nvPr/>
          </p:nvSpPr>
          <p:spPr bwMode="auto">
            <a:xfrm>
              <a:off x="2085975" y="3817938"/>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44" name="Line 178">
              <a:extLst>
                <a:ext uri="{FF2B5EF4-FFF2-40B4-BE49-F238E27FC236}">
                  <a16:creationId xmlns:a16="http://schemas.microsoft.com/office/drawing/2014/main" xmlns="" id="{DE8B418E-F0FC-47CB-8421-66D63E94E4C1}"/>
                </a:ext>
              </a:extLst>
            </p:cNvPr>
            <p:cNvSpPr>
              <a:spLocks noChangeShapeType="1"/>
            </p:cNvSpPr>
            <p:nvPr/>
          </p:nvSpPr>
          <p:spPr bwMode="auto">
            <a:xfrm flipH="1">
              <a:off x="2060575" y="3843338"/>
              <a:ext cx="539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45" name="Line 179">
              <a:extLst>
                <a:ext uri="{FF2B5EF4-FFF2-40B4-BE49-F238E27FC236}">
                  <a16:creationId xmlns:a16="http://schemas.microsoft.com/office/drawing/2014/main" xmlns="" id="{9A7A39CC-4D76-48CA-9EC5-F9ADE5ADEA36}"/>
                </a:ext>
              </a:extLst>
            </p:cNvPr>
            <p:cNvSpPr>
              <a:spLocks noChangeShapeType="1"/>
            </p:cNvSpPr>
            <p:nvPr/>
          </p:nvSpPr>
          <p:spPr bwMode="auto">
            <a:xfrm>
              <a:off x="1558925" y="2705100"/>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46" name="Line 180">
              <a:extLst>
                <a:ext uri="{FF2B5EF4-FFF2-40B4-BE49-F238E27FC236}">
                  <a16:creationId xmlns:a16="http://schemas.microsoft.com/office/drawing/2014/main" xmlns="" id="{70950984-8AA5-4362-907E-C47F2ED81316}"/>
                </a:ext>
              </a:extLst>
            </p:cNvPr>
            <p:cNvSpPr>
              <a:spLocks noChangeShapeType="1"/>
            </p:cNvSpPr>
            <p:nvPr/>
          </p:nvSpPr>
          <p:spPr bwMode="auto">
            <a:xfrm flipH="1">
              <a:off x="1530350" y="2733675"/>
              <a:ext cx="571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47" name="Line 181">
              <a:extLst>
                <a:ext uri="{FF2B5EF4-FFF2-40B4-BE49-F238E27FC236}">
                  <a16:creationId xmlns:a16="http://schemas.microsoft.com/office/drawing/2014/main" xmlns="" id="{F86F710E-C5D3-46E7-B56F-90F7A0B7AE68}"/>
                </a:ext>
              </a:extLst>
            </p:cNvPr>
            <p:cNvSpPr>
              <a:spLocks noChangeShapeType="1"/>
            </p:cNvSpPr>
            <p:nvPr/>
          </p:nvSpPr>
          <p:spPr bwMode="auto">
            <a:xfrm>
              <a:off x="1422400" y="2239963"/>
              <a:ext cx="0" cy="571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48" name="Line 182">
              <a:extLst>
                <a:ext uri="{FF2B5EF4-FFF2-40B4-BE49-F238E27FC236}">
                  <a16:creationId xmlns:a16="http://schemas.microsoft.com/office/drawing/2014/main" xmlns="" id="{003C8FFA-EA6E-4277-866C-3A953FE6BBE5}"/>
                </a:ext>
              </a:extLst>
            </p:cNvPr>
            <p:cNvSpPr>
              <a:spLocks noChangeShapeType="1"/>
            </p:cNvSpPr>
            <p:nvPr/>
          </p:nvSpPr>
          <p:spPr bwMode="auto">
            <a:xfrm flipH="1">
              <a:off x="1393825" y="2268538"/>
              <a:ext cx="539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49" name="Line 183">
              <a:extLst>
                <a:ext uri="{FF2B5EF4-FFF2-40B4-BE49-F238E27FC236}">
                  <a16:creationId xmlns:a16="http://schemas.microsoft.com/office/drawing/2014/main" xmlns="" id="{87BE10DD-1BEA-4112-9C41-5BB805DB66D7}"/>
                </a:ext>
              </a:extLst>
            </p:cNvPr>
            <p:cNvSpPr>
              <a:spLocks noChangeShapeType="1"/>
            </p:cNvSpPr>
            <p:nvPr/>
          </p:nvSpPr>
          <p:spPr bwMode="auto">
            <a:xfrm>
              <a:off x="1371600" y="2160588"/>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50" name="Line 184">
              <a:extLst>
                <a:ext uri="{FF2B5EF4-FFF2-40B4-BE49-F238E27FC236}">
                  <a16:creationId xmlns:a16="http://schemas.microsoft.com/office/drawing/2014/main" xmlns="" id="{55D46771-BE8F-4432-9D1F-645829409EFD}"/>
                </a:ext>
              </a:extLst>
            </p:cNvPr>
            <p:cNvSpPr>
              <a:spLocks noChangeShapeType="1"/>
            </p:cNvSpPr>
            <p:nvPr/>
          </p:nvSpPr>
          <p:spPr bwMode="auto">
            <a:xfrm flipH="1">
              <a:off x="1346200" y="2189163"/>
              <a:ext cx="539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51" name="Line 185">
              <a:extLst>
                <a:ext uri="{FF2B5EF4-FFF2-40B4-BE49-F238E27FC236}">
                  <a16:creationId xmlns:a16="http://schemas.microsoft.com/office/drawing/2014/main" xmlns="" id="{9A7521F6-2B8C-4033-A74C-2A5770EA3DCD}"/>
                </a:ext>
              </a:extLst>
            </p:cNvPr>
            <p:cNvSpPr>
              <a:spLocks noChangeShapeType="1"/>
            </p:cNvSpPr>
            <p:nvPr/>
          </p:nvSpPr>
          <p:spPr bwMode="auto">
            <a:xfrm>
              <a:off x="2247900" y="3890963"/>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52" name="Line 186">
              <a:extLst>
                <a:ext uri="{FF2B5EF4-FFF2-40B4-BE49-F238E27FC236}">
                  <a16:creationId xmlns:a16="http://schemas.microsoft.com/office/drawing/2014/main" xmlns="" id="{C0C052BF-746B-4A18-A4FD-2DBFCD19D121}"/>
                </a:ext>
              </a:extLst>
            </p:cNvPr>
            <p:cNvSpPr>
              <a:spLocks noChangeShapeType="1"/>
            </p:cNvSpPr>
            <p:nvPr/>
          </p:nvSpPr>
          <p:spPr bwMode="auto">
            <a:xfrm flipH="1">
              <a:off x="2219325" y="3919538"/>
              <a:ext cx="571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53" name="Line 187">
              <a:extLst>
                <a:ext uri="{FF2B5EF4-FFF2-40B4-BE49-F238E27FC236}">
                  <a16:creationId xmlns:a16="http://schemas.microsoft.com/office/drawing/2014/main" xmlns="" id="{0B5158A1-1CC6-46C5-96BC-1D30FEC95333}"/>
                </a:ext>
              </a:extLst>
            </p:cNvPr>
            <p:cNvSpPr>
              <a:spLocks noChangeShapeType="1"/>
            </p:cNvSpPr>
            <p:nvPr/>
          </p:nvSpPr>
          <p:spPr bwMode="auto">
            <a:xfrm>
              <a:off x="2393950" y="4103688"/>
              <a:ext cx="0" cy="539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54" name="Line 188">
              <a:extLst>
                <a:ext uri="{FF2B5EF4-FFF2-40B4-BE49-F238E27FC236}">
                  <a16:creationId xmlns:a16="http://schemas.microsoft.com/office/drawing/2014/main" xmlns="" id="{0285331C-34DA-4F0B-A7C3-3CE724DD8398}"/>
                </a:ext>
              </a:extLst>
            </p:cNvPr>
            <p:cNvSpPr>
              <a:spLocks noChangeShapeType="1"/>
            </p:cNvSpPr>
            <p:nvPr/>
          </p:nvSpPr>
          <p:spPr bwMode="auto">
            <a:xfrm flipH="1">
              <a:off x="2365375" y="4132263"/>
              <a:ext cx="571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55" name="Line 189">
              <a:extLst>
                <a:ext uri="{FF2B5EF4-FFF2-40B4-BE49-F238E27FC236}">
                  <a16:creationId xmlns:a16="http://schemas.microsoft.com/office/drawing/2014/main" xmlns="" id="{626E0533-00FC-4012-85BF-820E8AE22A4E}"/>
                </a:ext>
              </a:extLst>
            </p:cNvPr>
            <p:cNvSpPr>
              <a:spLocks noChangeShapeType="1"/>
            </p:cNvSpPr>
            <p:nvPr/>
          </p:nvSpPr>
          <p:spPr bwMode="auto">
            <a:xfrm>
              <a:off x="2951163" y="4479925"/>
              <a:ext cx="0" cy="571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56" name="Line 190">
              <a:extLst>
                <a:ext uri="{FF2B5EF4-FFF2-40B4-BE49-F238E27FC236}">
                  <a16:creationId xmlns:a16="http://schemas.microsoft.com/office/drawing/2014/main" xmlns="" id="{091EC3B6-BCF8-4D22-A9BC-6A042D41703F}"/>
                </a:ext>
              </a:extLst>
            </p:cNvPr>
            <p:cNvSpPr>
              <a:spLocks noChangeShapeType="1"/>
            </p:cNvSpPr>
            <p:nvPr/>
          </p:nvSpPr>
          <p:spPr bwMode="auto">
            <a:xfrm flipH="1">
              <a:off x="2922588" y="4508500"/>
              <a:ext cx="5715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57" name="Line 191">
              <a:extLst>
                <a:ext uri="{FF2B5EF4-FFF2-40B4-BE49-F238E27FC236}">
                  <a16:creationId xmlns:a16="http://schemas.microsoft.com/office/drawing/2014/main" xmlns="" id="{3FE8C0D0-0D99-40E0-B022-A61E8BDB670F}"/>
                </a:ext>
              </a:extLst>
            </p:cNvPr>
            <p:cNvSpPr>
              <a:spLocks noChangeShapeType="1"/>
            </p:cNvSpPr>
            <p:nvPr/>
          </p:nvSpPr>
          <p:spPr bwMode="auto">
            <a:xfrm>
              <a:off x="2973388" y="4479925"/>
              <a:ext cx="0" cy="571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58" name="Line 192">
              <a:extLst>
                <a:ext uri="{FF2B5EF4-FFF2-40B4-BE49-F238E27FC236}">
                  <a16:creationId xmlns:a16="http://schemas.microsoft.com/office/drawing/2014/main" xmlns="" id="{68753B8E-859A-4F86-9E9E-FA7740DB8915}"/>
                </a:ext>
              </a:extLst>
            </p:cNvPr>
            <p:cNvSpPr>
              <a:spLocks noChangeShapeType="1"/>
            </p:cNvSpPr>
            <p:nvPr/>
          </p:nvSpPr>
          <p:spPr bwMode="auto">
            <a:xfrm flipH="1">
              <a:off x="2944813" y="4508500"/>
              <a:ext cx="539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59" name="Line 193">
              <a:extLst>
                <a:ext uri="{FF2B5EF4-FFF2-40B4-BE49-F238E27FC236}">
                  <a16:creationId xmlns:a16="http://schemas.microsoft.com/office/drawing/2014/main" xmlns="" id="{71144DCC-C844-479E-A034-BC2B85C3FB76}"/>
                </a:ext>
              </a:extLst>
            </p:cNvPr>
            <p:cNvSpPr>
              <a:spLocks noChangeShapeType="1"/>
            </p:cNvSpPr>
            <p:nvPr/>
          </p:nvSpPr>
          <p:spPr bwMode="auto">
            <a:xfrm>
              <a:off x="2989263" y="4479925"/>
              <a:ext cx="0" cy="5715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60" name="Line 194">
              <a:extLst>
                <a:ext uri="{FF2B5EF4-FFF2-40B4-BE49-F238E27FC236}">
                  <a16:creationId xmlns:a16="http://schemas.microsoft.com/office/drawing/2014/main" xmlns="" id="{C024987F-D6CF-4AF0-A57E-A6C42A6637C7}"/>
                </a:ext>
              </a:extLst>
            </p:cNvPr>
            <p:cNvSpPr>
              <a:spLocks noChangeShapeType="1"/>
            </p:cNvSpPr>
            <p:nvPr/>
          </p:nvSpPr>
          <p:spPr bwMode="auto">
            <a:xfrm flipH="1">
              <a:off x="2960688" y="4508500"/>
              <a:ext cx="5397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grpSp>
      <p:grpSp>
        <p:nvGrpSpPr>
          <p:cNvPr id="161" name="Group 160">
            <a:extLst>
              <a:ext uri="{FF2B5EF4-FFF2-40B4-BE49-F238E27FC236}">
                <a16:creationId xmlns:a16="http://schemas.microsoft.com/office/drawing/2014/main" xmlns="" id="{DC88E841-183E-4F34-965C-5089F0E126F5}"/>
              </a:ext>
            </a:extLst>
          </p:cNvPr>
          <p:cNvGrpSpPr/>
          <p:nvPr/>
        </p:nvGrpSpPr>
        <p:grpSpPr>
          <a:xfrm>
            <a:off x="1317625" y="2144713"/>
            <a:ext cx="2163763" cy="2659062"/>
            <a:chOff x="1317625" y="2144713"/>
            <a:chExt cx="2163763" cy="2659062"/>
          </a:xfrm>
        </p:grpSpPr>
        <p:sp>
          <p:nvSpPr>
            <p:cNvPr id="162" name="Freeform 195">
              <a:extLst>
                <a:ext uri="{FF2B5EF4-FFF2-40B4-BE49-F238E27FC236}">
                  <a16:creationId xmlns:a16="http://schemas.microsoft.com/office/drawing/2014/main" xmlns="" id="{50F2237C-4EFD-4673-8E31-85974CCD8FE2}"/>
                </a:ext>
              </a:extLst>
            </p:cNvPr>
            <p:cNvSpPr>
              <a:spLocks/>
            </p:cNvSpPr>
            <p:nvPr/>
          </p:nvSpPr>
          <p:spPr bwMode="auto">
            <a:xfrm>
              <a:off x="1317625" y="2144713"/>
              <a:ext cx="2147888" cy="2630487"/>
            </a:xfrm>
            <a:custGeom>
              <a:avLst/>
              <a:gdLst>
                <a:gd name="T0" fmla="*/ 30 w 1353"/>
                <a:gd name="T1" fmla="*/ 8 h 1657"/>
                <a:gd name="T2" fmla="*/ 42 w 1353"/>
                <a:gd name="T3" fmla="*/ 34 h 1657"/>
                <a:gd name="T4" fmla="*/ 58 w 1353"/>
                <a:gd name="T5" fmla="*/ 72 h 1657"/>
                <a:gd name="T6" fmla="*/ 70 w 1353"/>
                <a:gd name="T7" fmla="*/ 126 h 1657"/>
                <a:gd name="T8" fmla="*/ 82 w 1353"/>
                <a:gd name="T9" fmla="*/ 160 h 1657"/>
                <a:gd name="T10" fmla="*/ 94 w 1353"/>
                <a:gd name="T11" fmla="*/ 202 h 1657"/>
                <a:gd name="T12" fmla="*/ 104 w 1353"/>
                <a:gd name="T13" fmla="*/ 254 h 1657"/>
                <a:gd name="T14" fmla="*/ 118 w 1353"/>
                <a:gd name="T15" fmla="*/ 317 h 1657"/>
                <a:gd name="T16" fmla="*/ 124 w 1353"/>
                <a:gd name="T17" fmla="*/ 333 h 1657"/>
                <a:gd name="T18" fmla="*/ 140 w 1353"/>
                <a:gd name="T19" fmla="*/ 371 h 1657"/>
                <a:gd name="T20" fmla="*/ 154 w 1353"/>
                <a:gd name="T21" fmla="*/ 411 h 1657"/>
                <a:gd name="T22" fmla="*/ 164 w 1353"/>
                <a:gd name="T23" fmla="*/ 439 h 1657"/>
                <a:gd name="T24" fmla="*/ 176 w 1353"/>
                <a:gd name="T25" fmla="*/ 511 h 1657"/>
                <a:gd name="T26" fmla="*/ 186 w 1353"/>
                <a:gd name="T27" fmla="*/ 563 h 1657"/>
                <a:gd name="T28" fmla="*/ 196 w 1353"/>
                <a:gd name="T29" fmla="*/ 587 h 1657"/>
                <a:gd name="T30" fmla="*/ 210 w 1353"/>
                <a:gd name="T31" fmla="*/ 647 h 1657"/>
                <a:gd name="T32" fmla="*/ 226 w 1353"/>
                <a:gd name="T33" fmla="*/ 693 h 1657"/>
                <a:gd name="T34" fmla="*/ 238 w 1353"/>
                <a:gd name="T35" fmla="*/ 737 h 1657"/>
                <a:gd name="T36" fmla="*/ 250 w 1353"/>
                <a:gd name="T37" fmla="*/ 765 h 1657"/>
                <a:gd name="T38" fmla="*/ 260 w 1353"/>
                <a:gd name="T39" fmla="*/ 797 h 1657"/>
                <a:gd name="T40" fmla="*/ 278 w 1353"/>
                <a:gd name="T41" fmla="*/ 828 h 1657"/>
                <a:gd name="T42" fmla="*/ 290 w 1353"/>
                <a:gd name="T43" fmla="*/ 858 h 1657"/>
                <a:gd name="T44" fmla="*/ 302 w 1353"/>
                <a:gd name="T45" fmla="*/ 880 h 1657"/>
                <a:gd name="T46" fmla="*/ 330 w 1353"/>
                <a:gd name="T47" fmla="*/ 894 h 1657"/>
                <a:gd name="T48" fmla="*/ 342 w 1353"/>
                <a:gd name="T49" fmla="*/ 934 h 1657"/>
                <a:gd name="T50" fmla="*/ 356 w 1353"/>
                <a:gd name="T51" fmla="*/ 968 h 1657"/>
                <a:gd name="T52" fmla="*/ 384 w 1353"/>
                <a:gd name="T53" fmla="*/ 1002 h 1657"/>
                <a:gd name="T54" fmla="*/ 394 w 1353"/>
                <a:gd name="T55" fmla="*/ 1030 h 1657"/>
                <a:gd name="T56" fmla="*/ 416 w 1353"/>
                <a:gd name="T57" fmla="*/ 1046 h 1657"/>
                <a:gd name="T58" fmla="*/ 434 w 1353"/>
                <a:gd name="T59" fmla="*/ 1064 h 1657"/>
                <a:gd name="T60" fmla="*/ 454 w 1353"/>
                <a:gd name="T61" fmla="*/ 1076 h 1657"/>
                <a:gd name="T62" fmla="*/ 478 w 1353"/>
                <a:gd name="T63" fmla="*/ 1092 h 1657"/>
                <a:gd name="T64" fmla="*/ 504 w 1353"/>
                <a:gd name="T65" fmla="*/ 1118 h 1657"/>
                <a:gd name="T66" fmla="*/ 524 w 1353"/>
                <a:gd name="T67" fmla="*/ 1142 h 1657"/>
                <a:gd name="T68" fmla="*/ 542 w 1353"/>
                <a:gd name="T69" fmla="*/ 1172 h 1657"/>
                <a:gd name="T70" fmla="*/ 560 w 1353"/>
                <a:gd name="T71" fmla="*/ 1190 h 1657"/>
                <a:gd name="T72" fmla="*/ 576 w 1353"/>
                <a:gd name="T73" fmla="*/ 1214 h 1657"/>
                <a:gd name="T74" fmla="*/ 598 w 1353"/>
                <a:gd name="T75" fmla="*/ 1232 h 1657"/>
                <a:gd name="T76" fmla="*/ 616 w 1353"/>
                <a:gd name="T77" fmla="*/ 1274 h 1657"/>
                <a:gd name="T78" fmla="*/ 628 w 1353"/>
                <a:gd name="T79" fmla="*/ 1288 h 1657"/>
                <a:gd name="T80" fmla="*/ 642 w 1353"/>
                <a:gd name="T81" fmla="*/ 1308 h 1657"/>
                <a:gd name="T82" fmla="*/ 660 w 1353"/>
                <a:gd name="T83" fmla="*/ 1320 h 1657"/>
                <a:gd name="T84" fmla="*/ 684 w 1353"/>
                <a:gd name="T85" fmla="*/ 1338 h 1657"/>
                <a:gd name="T86" fmla="*/ 710 w 1353"/>
                <a:gd name="T87" fmla="*/ 1352 h 1657"/>
                <a:gd name="T88" fmla="*/ 762 w 1353"/>
                <a:gd name="T89" fmla="*/ 1371 h 1657"/>
                <a:gd name="T90" fmla="*/ 801 w 1353"/>
                <a:gd name="T91" fmla="*/ 1393 h 1657"/>
                <a:gd name="T92" fmla="*/ 873 w 1353"/>
                <a:gd name="T93" fmla="*/ 1411 h 1657"/>
                <a:gd name="T94" fmla="*/ 885 w 1353"/>
                <a:gd name="T95" fmla="*/ 1443 h 1657"/>
                <a:gd name="T96" fmla="*/ 917 w 1353"/>
                <a:gd name="T97" fmla="*/ 1457 h 1657"/>
                <a:gd name="T98" fmla="*/ 1083 w 1353"/>
                <a:gd name="T99" fmla="*/ 1493 h 1657"/>
                <a:gd name="T100" fmla="*/ 1147 w 1353"/>
                <a:gd name="T101" fmla="*/ 1531 h 1657"/>
                <a:gd name="T102" fmla="*/ 1195 w 1353"/>
                <a:gd name="T103" fmla="*/ 1579 h 1657"/>
                <a:gd name="T104" fmla="*/ 1249 w 1353"/>
                <a:gd name="T105" fmla="*/ 1621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3" h="1657">
                  <a:moveTo>
                    <a:pt x="0" y="0"/>
                  </a:moveTo>
                  <a:lnTo>
                    <a:pt x="18" y="0"/>
                  </a:lnTo>
                  <a:lnTo>
                    <a:pt x="18" y="8"/>
                  </a:lnTo>
                  <a:lnTo>
                    <a:pt x="30" y="8"/>
                  </a:lnTo>
                  <a:lnTo>
                    <a:pt x="30" y="24"/>
                  </a:lnTo>
                  <a:lnTo>
                    <a:pt x="34" y="24"/>
                  </a:lnTo>
                  <a:lnTo>
                    <a:pt x="34" y="34"/>
                  </a:lnTo>
                  <a:lnTo>
                    <a:pt x="42" y="34"/>
                  </a:lnTo>
                  <a:lnTo>
                    <a:pt x="42" y="56"/>
                  </a:lnTo>
                  <a:lnTo>
                    <a:pt x="52" y="56"/>
                  </a:lnTo>
                  <a:lnTo>
                    <a:pt x="52" y="72"/>
                  </a:lnTo>
                  <a:lnTo>
                    <a:pt x="58" y="72"/>
                  </a:lnTo>
                  <a:lnTo>
                    <a:pt x="58" y="102"/>
                  </a:lnTo>
                  <a:lnTo>
                    <a:pt x="62" y="102"/>
                  </a:lnTo>
                  <a:lnTo>
                    <a:pt x="62" y="126"/>
                  </a:lnTo>
                  <a:lnTo>
                    <a:pt x="70" y="126"/>
                  </a:lnTo>
                  <a:lnTo>
                    <a:pt x="70" y="146"/>
                  </a:lnTo>
                  <a:lnTo>
                    <a:pt x="78" y="146"/>
                  </a:lnTo>
                  <a:lnTo>
                    <a:pt x="78" y="160"/>
                  </a:lnTo>
                  <a:lnTo>
                    <a:pt x="82" y="160"/>
                  </a:lnTo>
                  <a:lnTo>
                    <a:pt x="82" y="192"/>
                  </a:lnTo>
                  <a:lnTo>
                    <a:pt x="88" y="192"/>
                  </a:lnTo>
                  <a:lnTo>
                    <a:pt x="88" y="202"/>
                  </a:lnTo>
                  <a:lnTo>
                    <a:pt x="94" y="202"/>
                  </a:lnTo>
                  <a:lnTo>
                    <a:pt x="94" y="238"/>
                  </a:lnTo>
                  <a:lnTo>
                    <a:pt x="100" y="238"/>
                  </a:lnTo>
                  <a:lnTo>
                    <a:pt x="100" y="254"/>
                  </a:lnTo>
                  <a:lnTo>
                    <a:pt x="104" y="254"/>
                  </a:lnTo>
                  <a:lnTo>
                    <a:pt x="104" y="305"/>
                  </a:lnTo>
                  <a:lnTo>
                    <a:pt x="112" y="305"/>
                  </a:lnTo>
                  <a:lnTo>
                    <a:pt x="112" y="317"/>
                  </a:lnTo>
                  <a:lnTo>
                    <a:pt x="118" y="317"/>
                  </a:lnTo>
                  <a:lnTo>
                    <a:pt x="118" y="325"/>
                  </a:lnTo>
                  <a:lnTo>
                    <a:pt x="122" y="325"/>
                  </a:lnTo>
                  <a:lnTo>
                    <a:pt x="122" y="333"/>
                  </a:lnTo>
                  <a:lnTo>
                    <a:pt x="124" y="333"/>
                  </a:lnTo>
                  <a:lnTo>
                    <a:pt x="124" y="339"/>
                  </a:lnTo>
                  <a:lnTo>
                    <a:pt x="134" y="339"/>
                  </a:lnTo>
                  <a:lnTo>
                    <a:pt x="134" y="371"/>
                  </a:lnTo>
                  <a:lnTo>
                    <a:pt x="140" y="371"/>
                  </a:lnTo>
                  <a:lnTo>
                    <a:pt x="140" y="401"/>
                  </a:lnTo>
                  <a:lnTo>
                    <a:pt x="146" y="401"/>
                  </a:lnTo>
                  <a:lnTo>
                    <a:pt x="146" y="411"/>
                  </a:lnTo>
                  <a:lnTo>
                    <a:pt x="154" y="411"/>
                  </a:lnTo>
                  <a:lnTo>
                    <a:pt x="154" y="431"/>
                  </a:lnTo>
                  <a:lnTo>
                    <a:pt x="158" y="431"/>
                  </a:lnTo>
                  <a:lnTo>
                    <a:pt x="158" y="439"/>
                  </a:lnTo>
                  <a:lnTo>
                    <a:pt x="164" y="439"/>
                  </a:lnTo>
                  <a:lnTo>
                    <a:pt x="164" y="481"/>
                  </a:lnTo>
                  <a:lnTo>
                    <a:pt x="170" y="481"/>
                  </a:lnTo>
                  <a:lnTo>
                    <a:pt x="170" y="511"/>
                  </a:lnTo>
                  <a:lnTo>
                    <a:pt x="176" y="511"/>
                  </a:lnTo>
                  <a:lnTo>
                    <a:pt x="176" y="533"/>
                  </a:lnTo>
                  <a:lnTo>
                    <a:pt x="178" y="533"/>
                  </a:lnTo>
                  <a:lnTo>
                    <a:pt x="178" y="563"/>
                  </a:lnTo>
                  <a:lnTo>
                    <a:pt x="186" y="563"/>
                  </a:lnTo>
                  <a:lnTo>
                    <a:pt x="186" y="573"/>
                  </a:lnTo>
                  <a:lnTo>
                    <a:pt x="192" y="573"/>
                  </a:lnTo>
                  <a:lnTo>
                    <a:pt x="192" y="587"/>
                  </a:lnTo>
                  <a:lnTo>
                    <a:pt x="196" y="587"/>
                  </a:lnTo>
                  <a:lnTo>
                    <a:pt x="196" y="625"/>
                  </a:lnTo>
                  <a:lnTo>
                    <a:pt x="208" y="625"/>
                  </a:lnTo>
                  <a:lnTo>
                    <a:pt x="208" y="647"/>
                  </a:lnTo>
                  <a:lnTo>
                    <a:pt x="210" y="647"/>
                  </a:lnTo>
                  <a:lnTo>
                    <a:pt x="210" y="677"/>
                  </a:lnTo>
                  <a:lnTo>
                    <a:pt x="222" y="677"/>
                  </a:lnTo>
                  <a:lnTo>
                    <a:pt x="222" y="693"/>
                  </a:lnTo>
                  <a:lnTo>
                    <a:pt x="226" y="693"/>
                  </a:lnTo>
                  <a:lnTo>
                    <a:pt x="226" y="717"/>
                  </a:lnTo>
                  <a:lnTo>
                    <a:pt x="232" y="717"/>
                  </a:lnTo>
                  <a:lnTo>
                    <a:pt x="232" y="737"/>
                  </a:lnTo>
                  <a:lnTo>
                    <a:pt x="238" y="737"/>
                  </a:lnTo>
                  <a:lnTo>
                    <a:pt x="238" y="753"/>
                  </a:lnTo>
                  <a:lnTo>
                    <a:pt x="244" y="753"/>
                  </a:lnTo>
                  <a:lnTo>
                    <a:pt x="244" y="765"/>
                  </a:lnTo>
                  <a:lnTo>
                    <a:pt x="250" y="765"/>
                  </a:lnTo>
                  <a:lnTo>
                    <a:pt x="250" y="781"/>
                  </a:lnTo>
                  <a:lnTo>
                    <a:pt x="254" y="781"/>
                  </a:lnTo>
                  <a:lnTo>
                    <a:pt x="254" y="797"/>
                  </a:lnTo>
                  <a:lnTo>
                    <a:pt x="260" y="797"/>
                  </a:lnTo>
                  <a:lnTo>
                    <a:pt x="260" y="809"/>
                  </a:lnTo>
                  <a:lnTo>
                    <a:pt x="270" y="809"/>
                  </a:lnTo>
                  <a:lnTo>
                    <a:pt x="270" y="828"/>
                  </a:lnTo>
                  <a:lnTo>
                    <a:pt x="278" y="828"/>
                  </a:lnTo>
                  <a:lnTo>
                    <a:pt x="278" y="846"/>
                  </a:lnTo>
                  <a:lnTo>
                    <a:pt x="282" y="846"/>
                  </a:lnTo>
                  <a:lnTo>
                    <a:pt x="282" y="858"/>
                  </a:lnTo>
                  <a:lnTo>
                    <a:pt x="290" y="858"/>
                  </a:lnTo>
                  <a:lnTo>
                    <a:pt x="290" y="870"/>
                  </a:lnTo>
                  <a:lnTo>
                    <a:pt x="294" y="870"/>
                  </a:lnTo>
                  <a:lnTo>
                    <a:pt x="294" y="880"/>
                  </a:lnTo>
                  <a:lnTo>
                    <a:pt x="302" y="880"/>
                  </a:lnTo>
                  <a:lnTo>
                    <a:pt x="302" y="886"/>
                  </a:lnTo>
                  <a:lnTo>
                    <a:pt x="306" y="886"/>
                  </a:lnTo>
                  <a:lnTo>
                    <a:pt x="306" y="894"/>
                  </a:lnTo>
                  <a:lnTo>
                    <a:pt x="330" y="894"/>
                  </a:lnTo>
                  <a:lnTo>
                    <a:pt x="330" y="904"/>
                  </a:lnTo>
                  <a:lnTo>
                    <a:pt x="338" y="904"/>
                  </a:lnTo>
                  <a:lnTo>
                    <a:pt x="338" y="934"/>
                  </a:lnTo>
                  <a:lnTo>
                    <a:pt x="342" y="934"/>
                  </a:lnTo>
                  <a:lnTo>
                    <a:pt x="342" y="952"/>
                  </a:lnTo>
                  <a:lnTo>
                    <a:pt x="350" y="952"/>
                  </a:lnTo>
                  <a:lnTo>
                    <a:pt x="350" y="968"/>
                  </a:lnTo>
                  <a:lnTo>
                    <a:pt x="356" y="968"/>
                  </a:lnTo>
                  <a:lnTo>
                    <a:pt x="356" y="990"/>
                  </a:lnTo>
                  <a:lnTo>
                    <a:pt x="366" y="990"/>
                  </a:lnTo>
                  <a:lnTo>
                    <a:pt x="366" y="1002"/>
                  </a:lnTo>
                  <a:lnTo>
                    <a:pt x="384" y="1002"/>
                  </a:lnTo>
                  <a:lnTo>
                    <a:pt x="384" y="1018"/>
                  </a:lnTo>
                  <a:lnTo>
                    <a:pt x="390" y="1018"/>
                  </a:lnTo>
                  <a:lnTo>
                    <a:pt x="390" y="1030"/>
                  </a:lnTo>
                  <a:lnTo>
                    <a:pt x="394" y="1030"/>
                  </a:lnTo>
                  <a:lnTo>
                    <a:pt x="394" y="1040"/>
                  </a:lnTo>
                  <a:lnTo>
                    <a:pt x="404" y="1040"/>
                  </a:lnTo>
                  <a:lnTo>
                    <a:pt x="404" y="1046"/>
                  </a:lnTo>
                  <a:lnTo>
                    <a:pt x="416" y="1046"/>
                  </a:lnTo>
                  <a:lnTo>
                    <a:pt x="416" y="1050"/>
                  </a:lnTo>
                  <a:lnTo>
                    <a:pt x="426" y="1050"/>
                  </a:lnTo>
                  <a:lnTo>
                    <a:pt x="426" y="1064"/>
                  </a:lnTo>
                  <a:lnTo>
                    <a:pt x="434" y="1064"/>
                  </a:lnTo>
                  <a:lnTo>
                    <a:pt x="434" y="1068"/>
                  </a:lnTo>
                  <a:lnTo>
                    <a:pt x="452" y="1068"/>
                  </a:lnTo>
                  <a:lnTo>
                    <a:pt x="452" y="1076"/>
                  </a:lnTo>
                  <a:lnTo>
                    <a:pt x="454" y="1076"/>
                  </a:lnTo>
                  <a:lnTo>
                    <a:pt x="454" y="1084"/>
                  </a:lnTo>
                  <a:lnTo>
                    <a:pt x="470" y="1084"/>
                  </a:lnTo>
                  <a:lnTo>
                    <a:pt x="470" y="1092"/>
                  </a:lnTo>
                  <a:lnTo>
                    <a:pt x="478" y="1092"/>
                  </a:lnTo>
                  <a:lnTo>
                    <a:pt x="478" y="1100"/>
                  </a:lnTo>
                  <a:lnTo>
                    <a:pt x="486" y="1100"/>
                  </a:lnTo>
                  <a:lnTo>
                    <a:pt x="486" y="1118"/>
                  </a:lnTo>
                  <a:lnTo>
                    <a:pt x="504" y="1118"/>
                  </a:lnTo>
                  <a:lnTo>
                    <a:pt x="504" y="1126"/>
                  </a:lnTo>
                  <a:lnTo>
                    <a:pt x="520" y="1126"/>
                  </a:lnTo>
                  <a:lnTo>
                    <a:pt x="520" y="1142"/>
                  </a:lnTo>
                  <a:lnTo>
                    <a:pt x="524" y="1142"/>
                  </a:lnTo>
                  <a:lnTo>
                    <a:pt x="524" y="1158"/>
                  </a:lnTo>
                  <a:lnTo>
                    <a:pt x="530" y="1158"/>
                  </a:lnTo>
                  <a:lnTo>
                    <a:pt x="530" y="1172"/>
                  </a:lnTo>
                  <a:lnTo>
                    <a:pt x="542" y="1172"/>
                  </a:lnTo>
                  <a:lnTo>
                    <a:pt x="542" y="1180"/>
                  </a:lnTo>
                  <a:lnTo>
                    <a:pt x="552" y="1180"/>
                  </a:lnTo>
                  <a:lnTo>
                    <a:pt x="552" y="1190"/>
                  </a:lnTo>
                  <a:lnTo>
                    <a:pt x="560" y="1190"/>
                  </a:lnTo>
                  <a:lnTo>
                    <a:pt x="560" y="1206"/>
                  </a:lnTo>
                  <a:lnTo>
                    <a:pt x="566" y="1206"/>
                  </a:lnTo>
                  <a:lnTo>
                    <a:pt x="566" y="1214"/>
                  </a:lnTo>
                  <a:lnTo>
                    <a:pt x="576" y="1214"/>
                  </a:lnTo>
                  <a:lnTo>
                    <a:pt x="576" y="1222"/>
                  </a:lnTo>
                  <a:lnTo>
                    <a:pt x="580" y="1222"/>
                  </a:lnTo>
                  <a:lnTo>
                    <a:pt x="580" y="1232"/>
                  </a:lnTo>
                  <a:lnTo>
                    <a:pt x="598" y="1232"/>
                  </a:lnTo>
                  <a:lnTo>
                    <a:pt x="598" y="1240"/>
                  </a:lnTo>
                  <a:lnTo>
                    <a:pt x="608" y="1240"/>
                  </a:lnTo>
                  <a:lnTo>
                    <a:pt x="608" y="1274"/>
                  </a:lnTo>
                  <a:lnTo>
                    <a:pt x="616" y="1274"/>
                  </a:lnTo>
                  <a:lnTo>
                    <a:pt x="616" y="1278"/>
                  </a:lnTo>
                  <a:lnTo>
                    <a:pt x="620" y="1278"/>
                  </a:lnTo>
                  <a:lnTo>
                    <a:pt x="620" y="1288"/>
                  </a:lnTo>
                  <a:lnTo>
                    <a:pt x="628" y="1288"/>
                  </a:lnTo>
                  <a:lnTo>
                    <a:pt x="628" y="1296"/>
                  </a:lnTo>
                  <a:lnTo>
                    <a:pt x="634" y="1296"/>
                  </a:lnTo>
                  <a:lnTo>
                    <a:pt x="634" y="1308"/>
                  </a:lnTo>
                  <a:lnTo>
                    <a:pt x="642" y="1308"/>
                  </a:lnTo>
                  <a:lnTo>
                    <a:pt x="642" y="1314"/>
                  </a:lnTo>
                  <a:lnTo>
                    <a:pt x="652" y="1314"/>
                  </a:lnTo>
                  <a:lnTo>
                    <a:pt x="652" y="1320"/>
                  </a:lnTo>
                  <a:lnTo>
                    <a:pt x="660" y="1320"/>
                  </a:lnTo>
                  <a:lnTo>
                    <a:pt x="660" y="1328"/>
                  </a:lnTo>
                  <a:lnTo>
                    <a:pt x="682" y="1328"/>
                  </a:lnTo>
                  <a:lnTo>
                    <a:pt x="682" y="1338"/>
                  </a:lnTo>
                  <a:lnTo>
                    <a:pt x="684" y="1338"/>
                  </a:lnTo>
                  <a:lnTo>
                    <a:pt x="684" y="1344"/>
                  </a:lnTo>
                  <a:lnTo>
                    <a:pt x="700" y="1344"/>
                  </a:lnTo>
                  <a:lnTo>
                    <a:pt x="700" y="1352"/>
                  </a:lnTo>
                  <a:lnTo>
                    <a:pt x="710" y="1352"/>
                  </a:lnTo>
                  <a:lnTo>
                    <a:pt x="710" y="1362"/>
                  </a:lnTo>
                  <a:lnTo>
                    <a:pt x="746" y="1362"/>
                  </a:lnTo>
                  <a:lnTo>
                    <a:pt x="746" y="1371"/>
                  </a:lnTo>
                  <a:lnTo>
                    <a:pt x="762" y="1371"/>
                  </a:lnTo>
                  <a:lnTo>
                    <a:pt x="762" y="1381"/>
                  </a:lnTo>
                  <a:lnTo>
                    <a:pt x="797" y="1381"/>
                  </a:lnTo>
                  <a:lnTo>
                    <a:pt x="797" y="1393"/>
                  </a:lnTo>
                  <a:lnTo>
                    <a:pt x="801" y="1393"/>
                  </a:lnTo>
                  <a:lnTo>
                    <a:pt x="801" y="1399"/>
                  </a:lnTo>
                  <a:lnTo>
                    <a:pt x="851" y="1399"/>
                  </a:lnTo>
                  <a:lnTo>
                    <a:pt x="851" y="1411"/>
                  </a:lnTo>
                  <a:lnTo>
                    <a:pt x="873" y="1411"/>
                  </a:lnTo>
                  <a:lnTo>
                    <a:pt x="873" y="1429"/>
                  </a:lnTo>
                  <a:lnTo>
                    <a:pt x="879" y="1429"/>
                  </a:lnTo>
                  <a:lnTo>
                    <a:pt x="879" y="1443"/>
                  </a:lnTo>
                  <a:lnTo>
                    <a:pt x="885" y="1443"/>
                  </a:lnTo>
                  <a:lnTo>
                    <a:pt x="885" y="1447"/>
                  </a:lnTo>
                  <a:lnTo>
                    <a:pt x="891" y="1447"/>
                  </a:lnTo>
                  <a:lnTo>
                    <a:pt x="891" y="1457"/>
                  </a:lnTo>
                  <a:lnTo>
                    <a:pt x="917" y="1457"/>
                  </a:lnTo>
                  <a:lnTo>
                    <a:pt x="917" y="1479"/>
                  </a:lnTo>
                  <a:lnTo>
                    <a:pt x="953" y="1479"/>
                  </a:lnTo>
                  <a:lnTo>
                    <a:pt x="953" y="1493"/>
                  </a:lnTo>
                  <a:lnTo>
                    <a:pt x="1083" y="1493"/>
                  </a:lnTo>
                  <a:lnTo>
                    <a:pt x="1083" y="1509"/>
                  </a:lnTo>
                  <a:lnTo>
                    <a:pt x="1089" y="1509"/>
                  </a:lnTo>
                  <a:lnTo>
                    <a:pt x="1089" y="1531"/>
                  </a:lnTo>
                  <a:lnTo>
                    <a:pt x="1147" y="1531"/>
                  </a:lnTo>
                  <a:lnTo>
                    <a:pt x="1147" y="1555"/>
                  </a:lnTo>
                  <a:lnTo>
                    <a:pt x="1187" y="1555"/>
                  </a:lnTo>
                  <a:lnTo>
                    <a:pt x="1187" y="1579"/>
                  </a:lnTo>
                  <a:lnTo>
                    <a:pt x="1195" y="1579"/>
                  </a:lnTo>
                  <a:lnTo>
                    <a:pt x="1195" y="1599"/>
                  </a:lnTo>
                  <a:lnTo>
                    <a:pt x="1213" y="1599"/>
                  </a:lnTo>
                  <a:lnTo>
                    <a:pt x="1213" y="1621"/>
                  </a:lnTo>
                  <a:lnTo>
                    <a:pt x="1249" y="1621"/>
                  </a:lnTo>
                  <a:lnTo>
                    <a:pt x="1249" y="1657"/>
                  </a:lnTo>
                  <a:lnTo>
                    <a:pt x="1353" y="1657"/>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63" name="Line 196">
              <a:extLst>
                <a:ext uri="{FF2B5EF4-FFF2-40B4-BE49-F238E27FC236}">
                  <a16:creationId xmlns:a16="http://schemas.microsoft.com/office/drawing/2014/main" xmlns="" id="{1F98008E-4D15-4A5F-AC32-ED6F6B79D683}"/>
                </a:ext>
              </a:extLst>
            </p:cNvPr>
            <p:cNvSpPr>
              <a:spLocks noChangeShapeType="1"/>
            </p:cNvSpPr>
            <p:nvPr/>
          </p:nvSpPr>
          <p:spPr bwMode="auto">
            <a:xfrm>
              <a:off x="3452813" y="4746625"/>
              <a:ext cx="0" cy="571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64" name="Line 197">
              <a:extLst>
                <a:ext uri="{FF2B5EF4-FFF2-40B4-BE49-F238E27FC236}">
                  <a16:creationId xmlns:a16="http://schemas.microsoft.com/office/drawing/2014/main" xmlns="" id="{391A3A72-CDCA-406C-9084-54CA7AF8EA4B}"/>
                </a:ext>
              </a:extLst>
            </p:cNvPr>
            <p:cNvSpPr>
              <a:spLocks noChangeShapeType="1"/>
            </p:cNvSpPr>
            <p:nvPr/>
          </p:nvSpPr>
          <p:spPr bwMode="auto">
            <a:xfrm flipH="1">
              <a:off x="3427413" y="4775200"/>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65" name="Line 198">
              <a:extLst>
                <a:ext uri="{FF2B5EF4-FFF2-40B4-BE49-F238E27FC236}">
                  <a16:creationId xmlns:a16="http://schemas.microsoft.com/office/drawing/2014/main" xmlns="" id="{7F337688-6CAC-40F4-BF11-380A609753BB}"/>
                </a:ext>
              </a:extLst>
            </p:cNvPr>
            <p:cNvSpPr>
              <a:spLocks noChangeShapeType="1"/>
            </p:cNvSpPr>
            <p:nvPr/>
          </p:nvSpPr>
          <p:spPr bwMode="auto">
            <a:xfrm>
              <a:off x="3433763" y="4746625"/>
              <a:ext cx="0" cy="571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66" name="Line 199">
              <a:extLst>
                <a:ext uri="{FF2B5EF4-FFF2-40B4-BE49-F238E27FC236}">
                  <a16:creationId xmlns:a16="http://schemas.microsoft.com/office/drawing/2014/main" xmlns="" id="{F388E00A-5C72-45B5-8AC2-C1C5C7022732}"/>
                </a:ext>
              </a:extLst>
            </p:cNvPr>
            <p:cNvSpPr>
              <a:spLocks noChangeShapeType="1"/>
            </p:cNvSpPr>
            <p:nvPr/>
          </p:nvSpPr>
          <p:spPr bwMode="auto">
            <a:xfrm flipH="1">
              <a:off x="3408363" y="4775200"/>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67" name="Line 200">
              <a:extLst>
                <a:ext uri="{FF2B5EF4-FFF2-40B4-BE49-F238E27FC236}">
                  <a16:creationId xmlns:a16="http://schemas.microsoft.com/office/drawing/2014/main" xmlns="" id="{69709253-C673-49B1-AD75-8B6E75BE6B40}"/>
                </a:ext>
              </a:extLst>
            </p:cNvPr>
            <p:cNvSpPr>
              <a:spLocks noChangeShapeType="1"/>
            </p:cNvSpPr>
            <p:nvPr/>
          </p:nvSpPr>
          <p:spPr bwMode="auto">
            <a:xfrm>
              <a:off x="3351213" y="4746625"/>
              <a:ext cx="0" cy="571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68" name="Line 201">
              <a:extLst>
                <a:ext uri="{FF2B5EF4-FFF2-40B4-BE49-F238E27FC236}">
                  <a16:creationId xmlns:a16="http://schemas.microsoft.com/office/drawing/2014/main" xmlns="" id="{8C82A31A-7D73-424E-9A07-626640B9A357}"/>
                </a:ext>
              </a:extLst>
            </p:cNvPr>
            <p:cNvSpPr>
              <a:spLocks noChangeShapeType="1"/>
            </p:cNvSpPr>
            <p:nvPr/>
          </p:nvSpPr>
          <p:spPr bwMode="auto">
            <a:xfrm flipH="1">
              <a:off x="3322638" y="4775200"/>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69" name="Line 202">
              <a:extLst>
                <a:ext uri="{FF2B5EF4-FFF2-40B4-BE49-F238E27FC236}">
                  <a16:creationId xmlns:a16="http://schemas.microsoft.com/office/drawing/2014/main" xmlns="" id="{5E31064A-FE75-4AD9-95AD-DE7B0951187B}"/>
                </a:ext>
              </a:extLst>
            </p:cNvPr>
            <p:cNvSpPr>
              <a:spLocks noChangeShapeType="1"/>
            </p:cNvSpPr>
            <p:nvPr/>
          </p:nvSpPr>
          <p:spPr bwMode="auto">
            <a:xfrm>
              <a:off x="3278188" y="4689475"/>
              <a:ext cx="0" cy="571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70" name="Line 203">
              <a:extLst>
                <a:ext uri="{FF2B5EF4-FFF2-40B4-BE49-F238E27FC236}">
                  <a16:creationId xmlns:a16="http://schemas.microsoft.com/office/drawing/2014/main" xmlns="" id="{0AD8915D-8800-4195-8263-73AB421DAD41}"/>
                </a:ext>
              </a:extLst>
            </p:cNvPr>
            <p:cNvSpPr>
              <a:spLocks noChangeShapeType="1"/>
            </p:cNvSpPr>
            <p:nvPr/>
          </p:nvSpPr>
          <p:spPr bwMode="auto">
            <a:xfrm flipH="1">
              <a:off x="3249613" y="4718050"/>
              <a:ext cx="571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71" name="Line 204">
              <a:extLst>
                <a:ext uri="{FF2B5EF4-FFF2-40B4-BE49-F238E27FC236}">
                  <a16:creationId xmlns:a16="http://schemas.microsoft.com/office/drawing/2014/main" xmlns="" id="{9ADCC2CD-4ACB-4856-BD3C-D22B5417AF28}"/>
                </a:ext>
              </a:extLst>
            </p:cNvPr>
            <p:cNvSpPr>
              <a:spLocks noChangeShapeType="1"/>
            </p:cNvSpPr>
            <p:nvPr/>
          </p:nvSpPr>
          <p:spPr bwMode="auto">
            <a:xfrm>
              <a:off x="3243263" y="4689475"/>
              <a:ext cx="0" cy="571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72" name="Line 205">
              <a:extLst>
                <a:ext uri="{FF2B5EF4-FFF2-40B4-BE49-F238E27FC236}">
                  <a16:creationId xmlns:a16="http://schemas.microsoft.com/office/drawing/2014/main" xmlns="" id="{7048A9AE-0F6C-40AA-A96C-03B23B8461A3}"/>
                </a:ext>
              </a:extLst>
            </p:cNvPr>
            <p:cNvSpPr>
              <a:spLocks noChangeShapeType="1"/>
            </p:cNvSpPr>
            <p:nvPr/>
          </p:nvSpPr>
          <p:spPr bwMode="auto">
            <a:xfrm flipH="1">
              <a:off x="3217863" y="4718050"/>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73" name="Line 206">
              <a:extLst>
                <a:ext uri="{FF2B5EF4-FFF2-40B4-BE49-F238E27FC236}">
                  <a16:creationId xmlns:a16="http://schemas.microsoft.com/office/drawing/2014/main" xmlns="" id="{011B06B1-1A14-4298-9EFD-0B274832CE90}"/>
                </a:ext>
              </a:extLst>
            </p:cNvPr>
            <p:cNvSpPr>
              <a:spLocks noChangeShapeType="1"/>
            </p:cNvSpPr>
            <p:nvPr/>
          </p:nvSpPr>
          <p:spPr bwMode="auto">
            <a:xfrm>
              <a:off x="3157538" y="4584700"/>
              <a:ext cx="0" cy="539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74" name="Line 207">
              <a:extLst>
                <a:ext uri="{FF2B5EF4-FFF2-40B4-BE49-F238E27FC236}">
                  <a16:creationId xmlns:a16="http://schemas.microsoft.com/office/drawing/2014/main" xmlns="" id="{11DE8A03-A6B9-4B5A-AD50-124B4C76E4D7}"/>
                </a:ext>
              </a:extLst>
            </p:cNvPr>
            <p:cNvSpPr>
              <a:spLocks noChangeShapeType="1"/>
            </p:cNvSpPr>
            <p:nvPr/>
          </p:nvSpPr>
          <p:spPr bwMode="auto">
            <a:xfrm flipH="1">
              <a:off x="3128963" y="4613275"/>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75" name="Line 208">
              <a:extLst>
                <a:ext uri="{FF2B5EF4-FFF2-40B4-BE49-F238E27FC236}">
                  <a16:creationId xmlns:a16="http://schemas.microsoft.com/office/drawing/2014/main" xmlns="" id="{18E949A6-CBFD-42FE-8A30-6C499FAC1402}"/>
                </a:ext>
              </a:extLst>
            </p:cNvPr>
            <p:cNvSpPr>
              <a:spLocks noChangeShapeType="1"/>
            </p:cNvSpPr>
            <p:nvPr/>
          </p:nvSpPr>
          <p:spPr bwMode="auto">
            <a:xfrm>
              <a:off x="3055938" y="4546600"/>
              <a:ext cx="0" cy="539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76" name="Line 209">
              <a:extLst>
                <a:ext uri="{FF2B5EF4-FFF2-40B4-BE49-F238E27FC236}">
                  <a16:creationId xmlns:a16="http://schemas.microsoft.com/office/drawing/2014/main" xmlns="" id="{8EB4D12E-00B8-4BD2-BDD1-04E9D889B335}"/>
                </a:ext>
              </a:extLst>
            </p:cNvPr>
            <p:cNvSpPr>
              <a:spLocks noChangeShapeType="1"/>
            </p:cNvSpPr>
            <p:nvPr/>
          </p:nvSpPr>
          <p:spPr bwMode="auto">
            <a:xfrm flipH="1">
              <a:off x="3030538" y="4575175"/>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77" name="Line 210">
              <a:extLst>
                <a:ext uri="{FF2B5EF4-FFF2-40B4-BE49-F238E27FC236}">
                  <a16:creationId xmlns:a16="http://schemas.microsoft.com/office/drawing/2014/main" xmlns="" id="{5FDA16E9-0D5B-42F0-A40A-3F278183A771}"/>
                </a:ext>
              </a:extLst>
            </p:cNvPr>
            <p:cNvSpPr>
              <a:spLocks noChangeShapeType="1"/>
            </p:cNvSpPr>
            <p:nvPr/>
          </p:nvSpPr>
          <p:spPr bwMode="auto">
            <a:xfrm>
              <a:off x="3024188" y="4489450"/>
              <a:ext cx="0" cy="539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78" name="Line 211">
              <a:extLst>
                <a:ext uri="{FF2B5EF4-FFF2-40B4-BE49-F238E27FC236}">
                  <a16:creationId xmlns:a16="http://schemas.microsoft.com/office/drawing/2014/main" xmlns="" id="{3DE314B9-C845-462A-82B4-C2A63450096A}"/>
                </a:ext>
              </a:extLst>
            </p:cNvPr>
            <p:cNvSpPr>
              <a:spLocks noChangeShapeType="1"/>
            </p:cNvSpPr>
            <p:nvPr/>
          </p:nvSpPr>
          <p:spPr bwMode="auto">
            <a:xfrm flipH="1">
              <a:off x="2995613" y="4514850"/>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79" name="Line 212">
              <a:extLst>
                <a:ext uri="{FF2B5EF4-FFF2-40B4-BE49-F238E27FC236}">
                  <a16:creationId xmlns:a16="http://schemas.microsoft.com/office/drawing/2014/main" xmlns="" id="{0BD9771B-C96B-4359-B93F-F7C1A3EC44B9}"/>
                </a:ext>
              </a:extLst>
            </p:cNvPr>
            <p:cNvSpPr>
              <a:spLocks noChangeShapeType="1"/>
            </p:cNvSpPr>
            <p:nvPr/>
          </p:nvSpPr>
          <p:spPr bwMode="auto">
            <a:xfrm>
              <a:off x="2976563" y="4489450"/>
              <a:ext cx="0" cy="539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80" name="Line 213">
              <a:extLst>
                <a:ext uri="{FF2B5EF4-FFF2-40B4-BE49-F238E27FC236}">
                  <a16:creationId xmlns:a16="http://schemas.microsoft.com/office/drawing/2014/main" xmlns="" id="{78859B42-16C9-49FA-990A-A8658538FFCD}"/>
                </a:ext>
              </a:extLst>
            </p:cNvPr>
            <p:cNvSpPr>
              <a:spLocks noChangeShapeType="1"/>
            </p:cNvSpPr>
            <p:nvPr/>
          </p:nvSpPr>
          <p:spPr bwMode="auto">
            <a:xfrm flipH="1">
              <a:off x="2947988" y="4514850"/>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81" name="Line 214">
              <a:extLst>
                <a:ext uri="{FF2B5EF4-FFF2-40B4-BE49-F238E27FC236}">
                  <a16:creationId xmlns:a16="http://schemas.microsoft.com/office/drawing/2014/main" xmlns="" id="{7ED13787-37EF-485C-B50C-61B9142C3A80}"/>
                </a:ext>
              </a:extLst>
            </p:cNvPr>
            <p:cNvSpPr>
              <a:spLocks noChangeShapeType="1"/>
            </p:cNvSpPr>
            <p:nvPr/>
          </p:nvSpPr>
          <p:spPr bwMode="auto">
            <a:xfrm>
              <a:off x="2941638" y="4489450"/>
              <a:ext cx="0" cy="539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82" name="Line 215">
              <a:extLst>
                <a:ext uri="{FF2B5EF4-FFF2-40B4-BE49-F238E27FC236}">
                  <a16:creationId xmlns:a16="http://schemas.microsoft.com/office/drawing/2014/main" xmlns="" id="{7B2C7B6E-E184-4700-9CFF-E7DEF74B46C3}"/>
                </a:ext>
              </a:extLst>
            </p:cNvPr>
            <p:cNvSpPr>
              <a:spLocks noChangeShapeType="1"/>
            </p:cNvSpPr>
            <p:nvPr/>
          </p:nvSpPr>
          <p:spPr bwMode="auto">
            <a:xfrm flipH="1">
              <a:off x="2916238" y="4514850"/>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83" name="Line 216">
              <a:extLst>
                <a:ext uri="{FF2B5EF4-FFF2-40B4-BE49-F238E27FC236}">
                  <a16:creationId xmlns:a16="http://schemas.microsoft.com/office/drawing/2014/main" xmlns="" id="{9924741A-A32F-4869-8E6C-59FE81E07C0A}"/>
                </a:ext>
              </a:extLst>
            </p:cNvPr>
            <p:cNvSpPr>
              <a:spLocks noChangeShapeType="1"/>
            </p:cNvSpPr>
            <p:nvPr/>
          </p:nvSpPr>
          <p:spPr bwMode="auto">
            <a:xfrm>
              <a:off x="2928938" y="4489450"/>
              <a:ext cx="0" cy="539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84" name="Line 217">
              <a:extLst>
                <a:ext uri="{FF2B5EF4-FFF2-40B4-BE49-F238E27FC236}">
                  <a16:creationId xmlns:a16="http://schemas.microsoft.com/office/drawing/2014/main" xmlns="" id="{B33688ED-7441-40F5-8FF2-34DB2402069F}"/>
                </a:ext>
              </a:extLst>
            </p:cNvPr>
            <p:cNvSpPr>
              <a:spLocks noChangeShapeType="1"/>
            </p:cNvSpPr>
            <p:nvPr/>
          </p:nvSpPr>
          <p:spPr bwMode="auto">
            <a:xfrm flipH="1">
              <a:off x="2900363" y="4514850"/>
              <a:ext cx="571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85" name="Line 218">
              <a:extLst>
                <a:ext uri="{FF2B5EF4-FFF2-40B4-BE49-F238E27FC236}">
                  <a16:creationId xmlns:a16="http://schemas.microsoft.com/office/drawing/2014/main" xmlns="" id="{76D6D857-06AD-4D23-ABA7-5A6DF40ADE3B}"/>
                </a:ext>
              </a:extLst>
            </p:cNvPr>
            <p:cNvSpPr>
              <a:spLocks noChangeShapeType="1"/>
            </p:cNvSpPr>
            <p:nvPr/>
          </p:nvSpPr>
          <p:spPr bwMode="auto">
            <a:xfrm>
              <a:off x="2859088" y="4489450"/>
              <a:ext cx="0" cy="539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86" name="Line 219">
              <a:extLst>
                <a:ext uri="{FF2B5EF4-FFF2-40B4-BE49-F238E27FC236}">
                  <a16:creationId xmlns:a16="http://schemas.microsoft.com/office/drawing/2014/main" xmlns="" id="{9045B97C-53D9-48BA-BC9A-5C78A395A5AF}"/>
                </a:ext>
              </a:extLst>
            </p:cNvPr>
            <p:cNvSpPr>
              <a:spLocks noChangeShapeType="1"/>
            </p:cNvSpPr>
            <p:nvPr/>
          </p:nvSpPr>
          <p:spPr bwMode="auto">
            <a:xfrm flipH="1">
              <a:off x="2833688" y="4514850"/>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87" name="Line 220">
              <a:extLst>
                <a:ext uri="{FF2B5EF4-FFF2-40B4-BE49-F238E27FC236}">
                  <a16:creationId xmlns:a16="http://schemas.microsoft.com/office/drawing/2014/main" xmlns="" id="{A0574544-1773-4AB5-B667-858C5C447005}"/>
                </a:ext>
              </a:extLst>
            </p:cNvPr>
            <p:cNvSpPr>
              <a:spLocks noChangeShapeType="1"/>
            </p:cNvSpPr>
            <p:nvPr/>
          </p:nvSpPr>
          <p:spPr bwMode="auto">
            <a:xfrm>
              <a:off x="2798763" y="4464050"/>
              <a:ext cx="0" cy="571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88" name="Line 221">
              <a:extLst>
                <a:ext uri="{FF2B5EF4-FFF2-40B4-BE49-F238E27FC236}">
                  <a16:creationId xmlns:a16="http://schemas.microsoft.com/office/drawing/2014/main" xmlns="" id="{DDE61110-FA02-429A-A4B8-B72C3A607547}"/>
                </a:ext>
              </a:extLst>
            </p:cNvPr>
            <p:cNvSpPr>
              <a:spLocks noChangeShapeType="1"/>
            </p:cNvSpPr>
            <p:nvPr/>
          </p:nvSpPr>
          <p:spPr bwMode="auto">
            <a:xfrm flipH="1">
              <a:off x="2773363" y="4492625"/>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89" name="Line 222">
              <a:extLst>
                <a:ext uri="{FF2B5EF4-FFF2-40B4-BE49-F238E27FC236}">
                  <a16:creationId xmlns:a16="http://schemas.microsoft.com/office/drawing/2014/main" xmlns="" id="{187F83C4-F694-43EE-88CB-CE5A8E955E06}"/>
                </a:ext>
              </a:extLst>
            </p:cNvPr>
            <p:cNvSpPr>
              <a:spLocks noChangeShapeType="1"/>
            </p:cNvSpPr>
            <p:nvPr/>
          </p:nvSpPr>
          <p:spPr bwMode="auto">
            <a:xfrm>
              <a:off x="2627313" y="4337050"/>
              <a:ext cx="0" cy="571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90" name="Line 223">
              <a:extLst>
                <a:ext uri="{FF2B5EF4-FFF2-40B4-BE49-F238E27FC236}">
                  <a16:creationId xmlns:a16="http://schemas.microsoft.com/office/drawing/2014/main" xmlns="" id="{5B78BF42-7E41-46CE-93DF-E0E4485CC09F}"/>
                </a:ext>
              </a:extLst>
            </p:cNvPr>
            <p:cNvSpPr>
              <a:spLocks noChangeShapeType="1"/>
            </p:cNvSpPr>
            <p:nvPr/>
          </p:nvSpPr>
          <p:spPr bwMode="auto">
            <a:xfrm flipH="1">
              <a:off x="2598738" y="4365625"/>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91" name="Line 224">
              <a:extLst>
                <a:ext uri="{FF2B5EF4-FFF2-40B4-BE49-F238E27FC236}">
                  <a16:creationId xmlns:a16="http://schemas.microsoft.com/office/drawing/2014/main" xmlns="" id="{ECF683FA-133A-401C-9CD7-0D319F79DAD3}"/>
                </a:ext>
              </a:extLst>
            </p:cNvPr>
            <p:cNvSpPr>
              <a:spLocks noChangeShapeType="1"/>
            </p:cNvSpPr>
            <p:nvPr/>
          </p:nvSpPr>
          <p:spPr bwMode="auto">
            <a:xfrm>
              <a:off x="2592388" y="4337050"/>
              <a:ext cx="0" cy="571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92" name="Line 225">
              <a:extLst>
                <a:ext uri="{FF2B5EF4-FFF2-40B4-BE49-F238E27FC236}">
                  <a16:creationId xmlns:a16="http://schemas.microsoft.com/office/drawing/2014/main" xmlns="" id="{E4800357-76EA-4C69-8478-B9775EF5FCB7}"/>
                </a:ext>
              </a:extLst>
            </p:cNvPr>
            <p:cNvSpPr>
              <a:spLocks noChangeShapeType="1"/>
            </p:cNvSpPr>
            <p:nvPr/>
          </p:nvSpPr>
          <p:spPr bwMode="auto">
            <a:xfrm flipH="1">
              <a:off x="2566988" y="4365625"/>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93" name="Line 226">
              <a:extLst>
                <a:ext uri="{FF2B5EF4-FFF2-40B4-BE49-F238E27FC236}">
                  <a16:creationId xmlns:a16="http://schemas.microsoft.com/office/drawing/2014/main" xmlns="" id="{C086757E-BCF7-4C72-BEAE-0E7ADD84A095}"/>
                </a:ext>
              </a:extLst>
            </p:cNvPr>
            <p:cNvSpPr>
              <a:spLocks noChangeShapeType="1"/>
            </p:cNvSpPr>
            <p:nvPr/>
          </p:nvSpPr>
          <p:spPr bwMode="auto">
            <a:xfrm>
              <a:off x="2544763" y="4310063"/>
              <a:ext cx="0" cy="55562"/>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94" name="Line 227">
              <a:extLst>
                <a:ext uri="{FF2B5EF4-FFF2-40B4-BE49-F238E27FC236}">
                  <a16:creationId xmlns:a16="http://schemas.microsoft.com/office/drawing/2014/main" xmlns="" id="{3F779828-20B1-4DC8-A5D8-92EBE8E93134}"/>
                </a:ext>
              </a:extLst>
            </p:cNvPr>
            <p:cNvSpPr>
              <a:spLocks noChangeShapeType="1"/>
            </p:cNvSpPr>
            <p:nvPr/>
          </p:nvSpPr>
          <p:spPr bwMode="auto">
            <a:xfrm flipH="1">
              <a:off x="2517775" y="4337050"/>
              <a:ext cx="55563"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95" name="Line 228">
              <a:extLst>
                <a:ext uri="{FF2B5EF4-FFF2-40B4-BE49-F238E27FC236}">
                  <a16:creationId xmlns:a16="http://schemas.microsoft.com/office/drawing/2014/main" xmlns="" id="{457B4677-6D78-4581-9BD1-24FCCC96E232}"/>
                </a:ext>
              </a:extLst>
            </p:cNvPr>
            <p:cNvSpPr>
              <a:spLocks noChangeShapeType="1"/>
            </p:cNvSpPr>
            <p:nvPr/>
          </p:nvSpPr>
          <p:spPr bwMode="auto">
            <a:xfrm>
              <a:off x="2473325" y="4278313"/>
              <a:ext cx="0" cy="55562"/>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96" name="Line 229">
              <a:extLst>
                <a:ext uri="{FF2B5EF4-FFF2-40B4-BE49-F238E27FC236}">
                  <a16:creationId xmlns:a16="http://schemas.microsoft.com/office/drawing/2014/main" xmlns="" id="{0933888D-31D2-4139-9574-67B76A7366A9}"/>
                </a:ext>
              </a:extLst>
            </p:cNvPr>
            <p:cNvSpPr>
              <a:spLocks noChangeShapeType="1"/>
            </p:cNvSpPr>
            <p:nvPr/>
          </p:nvSpPr>
          <p:spPr bwMode="auto">
            <a:xfrm flipH="1">
              <a:off x="2444750" y="4306888"/>
              <a:ext cx="571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97" name="Line 230">
              <a:extLst>
                <a:ext uri="{FF2B5EF4-FFF2-40B4-BE49-F238E27FC236}">
                  <a16:creationId xmlns:a16="http://schemas.microsoft.com/office/drawing/2014/main" xmlns="" id="{468DFC73-D49E-49E5-BAD9-1758F43037AD}"/>
                </a:ext>
              </a:extLst>
            </p:cNvPr>
            <p:cNvSpPr>
              <a:spLocks noChangeShapeType="1"/>
            </p:cNvSpPr>
            <p:nvPr/>
          </p:nvSpPr>
          <p:spPr bwMode="auto">
            <a:xfrm>
              <a:off x="2409825" y="4252913"/>
              <a:ext cx="0" cy="539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98" name="Line 231">
              <a:extLst>
                <a:ext uri="{FF2B5EF4-FFF2-40B4-BE49-F238E27FC236}">
                  <a16:creationId xmlns:a16="http://schemas.microsoft.com/office/drawing/2014/main" xmlns="" id="{49400D67-E24B-45F1-AB6E-41D7BA493D32}"/>
                </a:ext>
              </a:extLst>
            </p:cNvPr>
            <p:cNvSpPr>
              <a:spLocks noChangeShapeType="1"/>
            </p:cNvSpPr>
            <p:nvPr/>
          </p:nvSpPr>
          <p:spPr bwMode="auto">
            <a:xfrm flipH="1">
              <a:off x="2384425" y="4278313"/>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199" name="Line 232">
              <a:extLst>
                <a:ext uri="{FF2B5EF4-FFF2-40B4-BE49-F238E27FC236}">
                  <a16:creationId xmlns:a16="http://schemas.microsoft.com/office/drawing/2014/main" xmlns="" id="{4BC99627-6534-4866-87F0-14FE02EC5FA7}"/>
                </a:ext>
              </a:extLst>
            </p:cNvPr>
            <p:cNvSpPr>
              <a:spLocks noChangeShapeType="1"/>
            </p:cNvSpPr>
            <p:nvPr/>
          </p:nvSpPr>
          <p:spPr bwMode="auto">
            <a:xfrm>
              <a:off x="2362200" y="4217988"/>
              <a:ext cx="0" cy="539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00" name="Line 233">
              <a:extLst>
                <a:ext uri="{FF2B5EF4-FFF2-40B4-BE49-F238E27FC236}">
                  <a16:creationId xmlns:a16="http://schemas.microsoft.com/office/drawing/2014/main" xmlns="" id="{1271FE7C-905C-4DEE-AE92-7DA4FF0828D8}"/>
                </a:ext>
              </a:extLst>
            </p:cNvPr>
            <p:cNvSpPr>
              <a:spLocks noChangeShapeType="1"/>
            </p:cNvSpPr>
            <p:nvPr/>
          </p:nvSpPr>
          <p:spPr bwMode="auto">
            <a:xfrm flipH="1">
              <a:off x="2333625" y="4246563"/>
              <a:ext cx="571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01" name="Line 234">
              <a:extLst>
                <a:ext uri="{FF2B5EF4-FFF2-40B4-BE49-F238E27FC236}">
                  <a16:creationId xmlns:a16="http://schemas.microsoft.com/office/drawing/2014/main" xmlns="" id="{600E040E-942B-49DB-91D7-E467D081FD7F}"/>
                </a:ext>
              </a:extLst>
            </p:cNvPr>
            <p:cNvSpPr>
              <a:spLocks noChangeShapeType="1"/>
            </p:cNvSpPr>
            <p:nvPr/>
          </p:nvSpPr>
          <p:spPr bwMode="auto">
            <a:xfrm>
              <a:off x="2336800" y="4195763"/>
              <a:ext cx="0" cy="571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02" name="Line 235">
              <a:extLst>
                <a:ext uri="{FF2B5EF4-FFF2-40B4-BE49-F238E27FC236}">
                  <a16:creationId xmlns:a16="http://schemas.microsoft.com/office/drawing/2014/main" xmlns="" id="{68F8A978-5E16-4058-8E17-7700DE9F1F79}"/>
                </a:ext>
              </a:extLst>
            </p:cNvPr>
            <p:cNvSpPr>
              <a:spLocks noChangeShapeType="1"/>
            </p:cNvSpPr>
            <p:nvPr/>
          </p:nvSpPr>
          <p:spPr bwMode="auto">
            <a:xfrm flipH="1">
              <a:off x="2311400" y="4224338"/>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03" name="Line 236">
              <a:extLst>
                <a:ext uri="{FF2B5EF4-FFF2-40B4-BE49-F238E27FC236}">
                  <a16:creationId xmlns:a16="http://schemas.microsoft.com/office/drawing/2014/main" xmlns="" id="{679BB95D-98AF-4FB8-97FA-1CC4EAE5AC63}"/>
                </a:ext>
              </a:extLst>
            </p:cNvPr>
            <p:cNvSpPr>
              <a:spLocks noChangeShapeType="1"/>
            </p:cNvSpPr>
            <p:nvPr/>
          </p:nvSpPr>
          <p:spPr bwMode="auto">
            <a:xfrm>
              <a:off x="2286000" y="4138613"/>
              <a:ext cx="0" cy="539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04" name="Line 237">
              <a:extLst>
                <a:ext uri="{FF2B5EF4-FFF2-40B4-BE49-F238E27FC236}">
                  <a16:creationId xmlns:a16="http://schemas.microsoft.com/office/drawing/2014/main" xmlns="" id="{1453E80C-FE87-411E-817B-341311C18285}"/>
                </a:ext>
              </a:extLst>
            </p:cNvPr>
            <p:cNvSpPr>
              <a:spLocks noChangeShapeType="1"/>
            </p:cNvSpPr>
            <p:nvPr/>
          </p:nvSpPr>
          <p:spPr bwMode="auto">
            <a:xfrm flipH="1">
              <a:off x="2257425" y="4164013"/>
              <a:ext cx="571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05" name="Line 238">
              <a:extLst>
                <a:ext uri="{FF2B5EF4-FFF2-40B4-BE49-F238E27FC236}">
                  <a16:creationId xmlns:a16="http://schemas.microsoft.com/office/drawing/2014/main" xmlns="" id="{44ED3294-DBEF-4A6F-B368-21E29408E571}"/>
                </a:ext>
              </a:extLst>
            </p:cNvPr>
            <p:cNvSpPr>
              <a:spLocks noChangeShapeType="1"/>
            </p:cNvSpPr>
            <p:nvPr/>
          </p:nvSpPr>
          <p:spPr bwMode="auto">
            <a:xfrm>
              <a:off x="2162175" y="3973513"/>
              <a:ext cx="0" cy="571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06" name="Line 239">
              <a:extLst>
                <a:ext uri="{FF2B5EF4-FFF2-40B4-BE49-F238E27FC236}">
                  <a16:creationId xmlns:a16="http://schemas.microsoft.com/office/drawing/2014/main" xmlns="" id="{34131C6C-E33B-4E1E-86AC-364304B34508}"/>
                </a:ext>
              </a:extLst>
            </p:cNvPr>
            <p:cNvSpPr>
              <a:spLocks noChangeShapeType="1"/>
            </p:cNvSpPr>
            <p:nvPr/>
          </p:nvSpPr>
          <p:spPr bwMode="auto">
            <a:xfrm flipH="1">
              <a:off x="2133600" y="4002088"/>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07" name="Line 240">
              <a:extLst>
                <a:ext uri="{FF2B5EF4-FFF2-40B4-BE49-F238E27FC236}">
                  <a16:creationId xmlns:a16="http://schemas.microsoft.com/office/drawing/2014/main" xmlns="" id="{93C05C68-158B-4F73-8872-4AF8514D5F0B}"/>
                </a:ext>
              </a:extLst>
            </p:cNvPr>
            <p:cNvSpPr>
              <a:spLocks noChangeShapeType="1"/>
            </p:cNvSpPr>
            <p:nvPr/>
          </p:nvSpPr>
          <p:spPr bwMode="auto">
            <a:xfrm>
              <a:off x="2117725" y="3903663"/>
              <a:ext cx="0" cy="571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08" name="Line 241">
              <a:extLst>
                <a:ext uri="{FF2B5EF4-FFF2-40B4-BE49-F238E27FC236}">
                  <a16:creationId xmlns:a16="http://schemas.microsoft.com/office/drawing/2014/main" xmlns="" id="{CC050B96-DEA5-47DB-BA0D-7258DE4E34E1}"/>
                </a:ext>
              </a:extLst>
            </p:cNvPr>
            <p:cNvSpPr>
              <a:spLocks noChangeShapeType="1"/>
            </p:cNvSpPr>
            <p:nvPr/>
          </p:nvSpPr>
          <p:spPr bwMode="auto">
            <a:xfrm flipH="1">
              <a:off x="2092325" y="3932238"/>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09" name="Line 242">
              <a:extLst>
                <a:ext uri="{FF2B5EF4-FFF2-40B4-BE49-F238E27FC236}">
                  <a16:creationId xmlns:a16="http://schemas.microsoft.com/office/drawing/2014/main" xmlns="" id="{EC7E8255-2EE0-4202-B087-1AE923EF6B28}"/>
                </a:ext>
              </a:extLst>
            </p:cNvPr>
            <p:cNvSpPr>
              <a:spLocks noChangeShapeType="1"/>
            </p:cNvSpPr>
            <p:nvPr/>
          </p:nvSpPr>
          <p:spPr bwMode="auto">
            <a:xfrm>
              <a:off x="2085975" y="3865563"/>
              <a:ext cx="0" cy="571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10" name="Line 243">
              <a:extLst>
                <a:ext uri="{FF2B5EF4-FFF2-40B4-BE49-F238E27FC236}">
                  <a16:creationId xmlns:a16="http://schemas.microsoft.com/office/drawing/2014/main" xmlns="" id="{DDA6312D-5386-4600-973E-BCFC5664662D}"/>
                </a:ext>
              </a:extLst>
            </p:cNvPr>
            <p:cNvSpPr>
              <a:spLocks noChangeShapeType="1"/>
            </p:cNvSpPr>
            <p:nvPr/>
          </p:nvSpPr>
          <p:spPr bwMode="auto">
            <a:xfrm flipH="1">
              <a:off x="2057400" y="3894138"/>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11" name="Line 244">
              <a:extLst>
                <a:ext uri="{FF2B5EF4-FFF2-40B4-BE49-F238E27FC236}">
                  <a16:creationId xmlns:a16="http://schemas.microsoft.com/office/drawing/2014/main" xmlns="" id="{BED6A30A-A0FC-4A7C-A334-6D981E0359AB}"/>
                </a:ext>
              </a:extLst>
            </p:cNvPr>
            <p:cNvSpPr>
              <a:spLocks noChangeShapeType="1"/>
            </p:cNvSpPr>
            <p:nvPr/>
          </p:nvSpPr>
          <p:spPr bwMode="auto">
            <a:xfrm>
              <a:off x="2054225" y="3836988"/>
              <a:ext cx="0" cy="539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12" name="Line 245">
              <a:extLst>
                <a:ext uri="{FF2B5EF4-FFF2-40B4-BE49-F238E27FC236}">
                  <a16:creationId xmlns:a16="http://schemas.microsoft.com/office/drawing/2014/main" xmlns="" id="{D9614F25-3ECC-4B05-9066-8DD8220BCD2E}"/>
                </a:ext>
              </a:extLst>
            </p:cNvPr>
            <p:cNvSpPr>
              <a:spLocks noChangeShapeType="1"/>
            </p:cNvSpPr>
            <p:nvPr/>
          </p:nvSpPr>
          <p:spPr bwMode="auto">
            <a:xfrm flipH="1">
              <a:off x="2025650" y="3865563"/>
              <a:ext cx="571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13" name="Line 246">
              <a:extLst>
                <a:ext uri="{FF2B5EF4-FFF2-40B4-BE49-F238E27FC236}">
                  <a16:creationId xmlns:a16="http://schemas.microsoft.com/office/drawing/2014/main" xmlns="" id="{D132A8AF-449A-436E-B27D-4B1B38E357C0}"/>
                </a:ext>
              </a:extLst>
            </p:cNvPr>
            <p:cNvSpPr>
              <a:spLocks noChangeShapeType="1"/>
            </p:cNvSpPr>
            <p:nvPr/>
          </p:nvSpPr>
          <p:spPr bwMode="auto">
            <a:xfrm>
              <a:off x="1958975" y="3776663"/>
              <a:ext cx="0" cy="571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14" name="Line 247">
              <a:extLst>
                <a:ext uri="{FF2B5EF4-FFF2-40B4-BE49-F238E27FC236}">
                  <a16:creationId xmlns:a16="http://schemas.microsoft.com/office/drawing/2014/main" xmlns="" id="{40DB3D48-1CD6-40F9-883C-2BAEDBC088C1}"/>
                </a:ext>
              </a:extLst>
            </p:cNvPr>
            <p:cNvSpPr>
              <a:spLocks noChangeShapeType="1"/>
            </p:cNvSpPr>
            <p:nvPr/>
          </p:nvSpPr>
          <p:spPr bwMode="auto">
            <a:xfrm flipH="1">
              <a:off x="1930400" y="3805238"/>
              <a:ext cx="571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15" name="Line 248">
              <a:extLst>
                <a:ext uri="{FF2B5EF4-FFF2-40B4-BE49-F238E27FC236}">
                  <a16:creationId xmlns:a16="http://schemas.microsoft.com/office/drawing/2014/main" xmlns="" id="{7FDAE537-5D0A-40F8-90FF-82BE3325B816}"/>
                </a:ext>
              </a:extLst>
            </p:cNvPr>
            <p:cNvSpPr>
              <a:spLocks noChangeShapeType="1"/>
            </p:cNvSpPr>
            <p:nvPr/>
          </p:nvSpPr>
          <p:spPr bwMode="auto">
            <a:xfrm>
              <a:off x="1647825" y="3143250"/>
              <a:ext cx="0" cy="539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16" name="Line 249">
              <a:extLst>
                <a:ext uri="{FF2B5EF4-FFF2-40B4-BE49-F238E27FC236}">
                  <a16:creationId xmlns:a16="http://schemas.microsoft.com/office/drawing/2014/main" xmlns="" id="{730BBB51-329C-4623-8450-5911E6DC3426}"/>
                </a:ext>
              </a:extLst>
            </p:cNvPr>
            <p:cNvSpPr>
              <a:spLocks noChangeShapeType="1"/>
            </p:cNvSpPr>
            <p:nvPr/>
          </p:nvSpPr>
          <p:spPr bwMode="auto">
            <a:xfrm flipH="1">
              <a:off x="1622425" y="3171825"/>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17" name="Line 250">
              <a:extLst>
                <a:ext uri="{FF2B5EF4-FFF2-40B4-BE49-F238E27FC236}">
                  <a16:creationId xmlns:a16="http://schemas.microsoft.com/office/drawing/2014/main" xmlns="" id="{14B99F5D-4F1E-49F4-A516-113FC98F5D04}"/>
                </a:ext>
              </a:extLst>
            </p:cNvPr>
            <p:cNvSpPr>
              <a:spLocks noChangeShapeType="1"/>
            </p:cNvSpPr>
            <p:nvPr/>
          </p:nvSpPr>
          <p:spPr bwMode="auto">
            <a:xfrm>
              <a:off x="1616075" y="3025775"/>
              <a:ext cx="0" cy="5397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18" name="Line 251">
              <a:extLst>
                <a:ext uri="{FF2B5EF4-FFF2-40B4-BE49-F238E27FC236}">
                  <a16:creationId xmlns:a16="http://schemas.microsoft.com/office/drawing/2014/main" xmlns="" id="{65A0FC92-C346-438C-A2F4-BAA709FBAC3F}"/>
                </a:ext>
              </a:extLst>
            </p:cNvPr>
            <p:cNvSpPr>
              <a:spLocks noChangeShapeType="1"/>
            </p:cNvSpPr>
            <p:nvPr/>
          </p:nvSpPr>
          <p:spPr bwMode="auto">
            <a:xfrm flipH="1">
              <a:off x="1587500" y="3054350"/>
              <a:ext cx="5715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19" name="Line 252">
              <a:extLst>
                <a:ext uri="{FF2B5EF4-FFF2-40B4-BE49-F238E27FC236}">
                  <a16:creationId xmlns:a16="http://schemas.microsoft.com/office/drawing/2014/main" xmlns="" id="{4A87D78A-8CC2-432D-BA1C-68A9EB62D0E8}"/>
                </a:ext>
              </a:extLst>
            </p:cNvPr>
            <p:cNvSpPr>
              <a:spLocks noChangeShapeType="1"/>
            </p:cNvSpPr>
            <p:nvPr/>
          </p:nvSpPr>
          <p:spPr bwMode="auto">
            <a:xfrm>
              <a:off x="1536700" y="2708275"/>
              <a:ext cx="0" cy="571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20" name="Line 253">
              <a:extLst>
                <a:ext uri="{FF2B5EF4-FFF2-40B4-BE49-F238E27FC236}">
                  <a16:creationId xmlns:a16="http://schemas.microsoft.com/office/drawing/2014/main" xmlns="" id="{F24575DA-914D-4C12-9ADE-F995F1B3F2F9}"/>
                </a:ext>
              </a:extLst>
            </p:cNvPr>
            <p:cNvSpPr>
              <a:spLocks noChangeShapeType="1"/>
            </p:cNvSpPr>
            <p:nvPr/>
          </p:nvSpPr>
          <p:spPr bwMode="auto">
            <a:xfrm flipH="1">
              <a:off x="1511300" y="2736850"/>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21" name="Line 254">
              <a:extLst>
                <a:ext uri="{FF2B5EF4-FFF2-40B4-BE49-F238E27FC236}">
                  <a16:creationId xmlns:a16="http://schemas.microsoft.com/office/drawing/2014/main" xmlns="" id="{21112136-9C70-4273-9970-BF9126058722}"/>
                </a:ext>
              </a:extLst>
            </p:cNvPr>
            <p:cNvSpPr>
              <a:spLocks noChangeShapeType="1"/>
            </p:cNvSpPr>
            <p:nvPr/>
          </p:nvSpPr>
          <p:spPr bwMode="auto">
            <a:xfrm>
              <a:off x="2652713" y="4337050"/>
              <a:ext cx="0" cy="5715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22" name="Line 255">
              <a:extLst>
                <a:ext uri="{FF2B5EF4-FFF2-40B4-BE49-F238E27FC236}">
                  <a16:creationId xmlns:a16="http://schemas.microsoft.com/office/drawing/2014/main" xmlns="" id="{25C7A06B-58D8-47C9-813E-FDFEDA49C920}"/>
                </a:ext>
              </a:extLst>
            </p:cNvPr>
            <p:cNvSpPr>
              <a:spLocks noChangeShapeType="1"/>
            </p:cNvSpPr>
            <p:nvPr/>
          </p:nvSpPr>
          <p:spPr bwMode="auto">
            <a:xfrm flipH="1">
              <a:off x="2624138" y="4365625"/>
              <a:ext cx="53975"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grpSp>
      <p:grpSp>
        <p:nvGrpSpPr>
          <p:cNvPr id="223" name="Group 222">
            <a:extLst>
              <a:ext uri="{FF2B5EF4-FFF2-40B4-BE49-F238E27FC236}">
                <a16:creationId xmlns:a16="http://schemas.microsoft.com/office/drawing/2014/main" xmlns="" id="{E5D21FD5-8A64-4682-8C8F-9DFDC617F6FD}"/>
              </a:ext>
            </a:extLst>
          </p:cNvPr>
          <p:cNvGrpSpPr/>
          <p:nvPr/>
        </p:nvGrpSpPr>
        <p:grpSpPr>
          <a:xfrm>
            <a:off x="5484020" y="2111376"/>
            <a:ext cx="2356496" cy="2802874"/>
            <a:chOff x="5484020" y="2111376"/>
            <a:chExt cx="2356496" cy="2802874"/>
          </a:xfrm>
        </p:grpSpPr>
        <p:sp>
          <p:nvSpPr>
            <p:cNvPr id="224" name="Freeform 259">
              <a:extLst>
                <a:ext uri="{FF2B5EF4-FFF2-40B4-BE49-F238E27FC236}">
                  <a16:creationId xmlns:a16="http://schemas.microsoft.com/office/drawing/2014/main" xmlns="" id="{8A4DC778-628A-4E1C-8E4F-F17F98FEA28C}"/>
                </a:ext>
              </a:extLst>
            </p:cNvPr>
            <p:cNvSpPr>
              <a:spLocks/>
            </p:cNvSpPr>
            <p:nvPr/>
          </p:nvSpPr>
          <p:spPr bwMode="auto">
            <a:xfrm>
              <a:off x="5509257" y="2130304"/>
              <a:ext cx="2315486" cy="2755555"/>
            </a:xfrm>
            <a:custGeom>
              <a:avLst/>
              <a:gdLst>
                <a:gd name="T0" fmla="*/ 16 w 1468"/>
                <a:gd name="T1" fmla="*/ 10 h 1747"/>
                <a:gd name="T2" fmla="*/ 28 w 1468"/>
                <a:gd name="T3" fmla="*/ 52 h 1747"/>
                <a:gd name="T4" fmla="*/ 36 w 1468"/>
                <a:gd name="T5" fmla="*/ 137 h 1747"/>
                <a:gd name="T6" fmla="*/ 44 w 1468"/>
                <a:gd name="T7" fmla="*/ 279 h 1747"/>
                <a:gd name="T8" fmla="*/ 56 w 1468"/>
                <a:gd name="T9" fmla="*/ 329 h 1747"/>
                <a:gd name="T10" fmla="*/ 64 w 1468"/>
                <a:gd name="T11" fmla="*/ 363 h 1747"/>
                <a:gd name="T12" fmla="*/ 80 w 1468"/>
                <a:gd name="T13" fmla="*/ 408 h 1747"/>
                <a:gd name="T14" fmla="*/ 86 w 1468"/>
                <a:gd name="T15" fmla="*/ 448 h 1747"/>
                <a:gd name="T16" fmla="*/ 99 w 1468"/>
                <a:gd name="T17" fmla="*/ 484 h 1747"/>
                <a:gd name="T18" fmla="*/ 103 w 1468"/>
                <a:gd name="T19" fmla="*/ 578 h 1747"/>
                <a:gd name="T20" fmla="*/ 115 w 1468"/>
                <a:gd name="T21" fmla="*/ 649 h 1747"/>
                <a:gd name="T22" fmla="*/ 121 w 1468"/>
                <a:gd name="T23" fmla="*/ 801 h 1747"/>
                <a:gd name="T24" fmla="*/ 133 w 1468"/>
                <a:gd name="T25" fmla="*/ 863 h 1747"/>
                <a:gd name="T26" fmla="*/ 141 w 1468"/>
                <a:gd name="T27" fmla="*/ 916 h 1747"/>
                <a:gd name="T28" fmla="*/ 159 w 1468"/>
                <a:gd name="T29" fmla="*/ 942 h 1747"/>
                <a:gd name="T30" fmla="*/ 169 w 1468"/>
                <a:gd name="T31" fmla="*/ 970 h 1747"/>
                <a:gd name="T32" fmla="*/ 191 w 1468"/>
                <a:gd name="T33" fmla="*/ 976 h 1747"/>
                <a:gd name="T34" fmla="*/ 197 w 1468"/>
                <a:gd name="T35" fmla="*/ 1016 h 1747"/>
                <a:gd name="T36" fmla="*/ 205 w 1468"/>
                <a:gd name="T37" fmla="*/ 1034 h 1747"/>
                <a:gd name="T38" fmla="*/ 209 w 1468"/>
                <a:gd name="T39" fmla="*/ 1062 h 1747"/>
                <a:gd name="T40" fmla="*/ 219 w 1468"/>
                <a:gd name="T41" fmla="*/ 1080 h 1747"/>
                <a:gd name="T42" fmla="*/ 225 w 1468"/>
                <a:gd name="T43" fmla="*/ 1163 h 1747"/>
                <a:gd name="T44" fmla="*/ 235 w 1468"/>
                <a:gd name="T45" fmla="*/ 1183 h 1747"/>
                <a:gd name="T46" fmla="*/ 239 w 1468"/>
                <a:gd name="T47" fmla="*/ 1229 h 1747"/>
                <a:gd name="T48" fmla="*/ 249 w 1468"/>
                <a:gd name="T49" fmla="*/ 1241 h 1747"/>
                <a:gd name="T50" fmla="*/ 259 w 1468"/>
                <a:gd name="T51" fmla="*/ 1269 h 1747"/>
                <a:gd name="T52" fmla="*/ 277 w 1468"/>
                <a:gd name="T53" fmla="*/ 1283 h 1747"/>
                <a:gd name="T54" fmla="*/ 283 w 1468"/>
                <a:gd name="T55" fmla="*/ 1307 h 1747"/>
                <a:gd name="T56" fmla="*/ 304 w 1468"/>
                <a:gd name="T57" fmla="*/ 1315 h 1747"/>
                <a:gd name="T58" fmla="*/ 312 w 1468"/>
                <a:gd name="T59" fmla="*/ 1345 h 1747"/>
                <a:gd name="T60" fmla="*/ 326 w 1468"/>
                <a:gd name="T61" fmla="*/ 1355 h 1747"/>
                <a:gd name="T62" fmla="*/ 330 w 1468"/>
                <a:gd name="T63" fmla="*/ 1389 h 1747"/>
                <a:gd name="T64" fmla="*/ 344 w 1468"/>
                <a:gd name="T65" fmla="*/ 1416 h 1747"/>
                <a:gd name="T66" fmla="*/ 346 w 1468"/>
                <a:gd name="T67" fmla="*/ 1432 h 1747"/>
                <a:gd name="T68" fmla="*/ 356 w 1468"/>
                <a:gd name="T69" fmla="*/ 1446 h 1747"/>
                <a:gd name="T70" fmla="*/ 360 w 1468"/>
                <a:gd name="T71" fmla="*/ 1470 h 1747"/>
                <a:gd name="T72" fmla="*/ 426 w 1468"/>
                <a:gd name="T73" fmla="*/ 1496 h 1747"/>
                <a:gd name="T74" fmla="*/ 430 w 1468"/>
                <a:gd name="T75" fmla="*/ 1514 h 1747"/>
                <a:gd name="T76" fmla="*/ 458 w 1468"/>
                <a:gd name="T77" fmla="*/ 1520 h 1747"/>
                <a:gd name="T78" fmla="*/ 485 w 1468"/>
                <a:gd name="T79" fmla="*/ 1558 h 1747"/>
                <a:gd name="T80" fmla="*/ 541 w 1468"/>
                <a:gd name="T81" fmla="*/ 1566 h 1747"/>
                <a:gd name="T82" fmla="*/ 555 w 1468"/>
                <a:gd name="T83" fmla="*/ 1586 h 1747"/>
                <a:gd name="T84" fmla="*/ 567 w 1468"/>
                <a:gd name="T85" fmla="*/ 1594 h 1747"/>
                <a:gd name="T86" fmla="*/ 575 w 1468"/>
                <a:gd name="T87" fmla="*/ 1604 h 1747"/>
                <a:gd name="T88" fmla="*/ 629 w 1468"/>
                <a:gd name="T89" fmla="*/ 1612 h 1747"/>
                <a:gd name="T90" fmla="*/ 668 w 1468"/>
                <a:gd name="T91" fmla="*/ 1634 h 1747"/>
                <a:gd name="T92" fmla="*/ 746 w 1468"/>
                <a:gd name="T93" fmla="*/ 1647 h 1747"/>
                <a:gd name="T94" fmla="*/ 768 w 1468"/>
                <a:gd name="T95" fmla="*/ 1697 h 1747"/>
                <a:gd name="T96" fmla="*/ 788 w 1468"/>
                <a:gd name="T97" fmla="*/ 1711 h 1747"/>
                <a:gd name="T98" fmla="*/ 796 w 1468"/>
                <a:gd name="T99" fmla="*/ 1723 h 1747"/>
                <a:gd name="T100" fmla="*/ 977 w 1468"/>
                <a:gd name="T101" fmla="*/ 1737 h 1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68" h="1747">
                  <a:moveTo>
                    <a:pt x="0" y="0"/>
                  </a:moveTo>
                  <a:lnTo>
                    <a:pt x="0" y="10"/>
                  </a:lnTo>
                  <a:lnTo>
                    <a:pt x="16" y="10"/>
                  </a:lnTo>
                  <a:lnTo>
                    <a:pt x="16" y="32"/>
                  </a:lnTo>
                  <a:lnTo>
                    <a:pt x="28" y="32"/>
                  </a:lnTo>
                  <a:lnTo>
                    <a:pt x="28" y="52"/>
                  </a:lnTo>
                  <a:lnTo>
                    <a:pt x="32" y="52"/>
                  </a:lnTo>
                  <a:lnTo>
                    <a:pt x="32" y="137"/>
                  </a:lnTo>
                  <a:lnTo>
                    <a:pt x="36" y="137"/>
                  </a:lnTo>
                  <a:lnTo>
                    <a:pt x="36" y="219"/>
                  </a:lnTo>
                  <a:lnTo>
                    <a:pt x="44" y="219"/>
                  </a:lnTo>
                  <a:lnTo>
                    <a:pt x="44" y="279"/>
                  </a:lnTo>
                  <a:lnTo>
                    <a:pt x="50" y="279"/>
                  </a:lnTo>
                  <a:lnTo>
                    <a:pt x="50" y="329"/>
                  </a:lnTo>
                  <a:lnTo>
                    <a:pt x="56" y="329"/>
                  </a:lnTo>
                  <a:lnTo>
                    <a:pt x="56" y="349"/>
                  </a:lnTo>
                  <a:lnTo>
                    <a:pt x="64" y="349"/>
                  </a:lnTo>
                  <a:lnTo>
                    <a:pt x="64" y="363"/>
                  </a:lnTo>
                  <a:lnTo>
                    <a:pt x="70" y="363"/>
                  </a:lnTo>
                  <a:lnTo>
                    <a:pt x="70" y="408"/>
                  </a:lnTo>
                  <a:lnTo>
                    <a:pt x="80" y="408"/>
                  </a:lnTo>
                  <a:lnTo>
                    <a:pt x="80" y="440"/>
                  </a:lnTo>
                  <a:lnTo>
                    <a:pt x="86" y="440"/>
                  </a:lnTo>
                  <a:lnTo>
                    <a:pt x="86" y="448"/>
                  </a:lnTo>
                  <a:lnTo>
                    <a:pt x="90" y="448"/>
                  </a:lnTo>
                  <a:lnTo>
                    <a:pt x="90" y="484"/>
                  </a:lnTo>
                  <a:lnTo>
                    <a:pt x="99" y="484"/>
                  </a:lnTo>
                  <a:lnTo>
                    <a:pt x="99" y="536"/>
                  </a:lnTo>
                  <a:lnTo>
                    <a:pt x="103" y="536"/>
                  </a:lnTo>
                  <a:lnTo>
                    <a:pt x="103" y="578"/>
                  </a:lnTo>
                  <a:lnTo>
                    <a:pt x="111" y="578"/>
                  </a:lnTo>
                  <a:lnTo>
                    <a:pt x="111" y="649"/>
                  </a:lnTo>
                  <a:lnTo>
                    <a:pt x="115" y="649"/>
                  </a:lnTo>
                  <a:lnTo>
                    <a:pt x="115" y="723"/>
                  </a:lnTo>
                  <a:lnTo>
                    <a:pt x="121" y="723"/>
                  </a:lnTo>
                  <a:lnTo>
                    <a:pt x="121" y="801"/>
                  </a:lnTo>
                  <a:lnTo>
                    <a:pt x="125" y="801"/>
                  </a:lnTo>
                  <a:lnTo>
                    <a:pt x="125" y="863"/>
                  </a:lnTo>
                  <a:lnTo>
                    <a:pt x="133" y="863"/>
                  </a:lnTo>
                  <a:lnTo>
                    <a:pt x="133" y="902"/>
                  </a:lnTo>
                  <a:lnTo>
                    <a:pt x="141" y="902"/>
                  </a:lnTo>
                  <a:lnTo>
                    <a:pt x="141" y="916"/>
                  </a:lnTo>
                  <a:lnTo>
                    <a:pt x="143" y="916"/>
                  </a:lnTo>
                  <a:lnTo>
                    <a:pt x="143" y="942"/>
                  </a:lnTo>
                  <a:lnTo>
                    <a:pt x="159" y="942"/>
                  </a:lnTo>
                  <a:lnTo>
                    <a:pt x="159" y="962"/>
                  </a:lnTo>
                  <a:lnTo>
                    <a:pt x="169" y="962"/>
                  </a:lnTo>
                  <a:lnTo>
                    <a:pt x="169" y="970"/>
                  </a:lnTo>
                  <a:lnTo>
                    <a:pt x="171" y="970"/>
                  </a:lnTo>
                  <a:lnTo>
                    <a:pt x="171" y="976"/>
                  </a:lnTo>
                  <a:lnTo>
                    <a:pt x="191" y="976"/>
                  </a:lnTo>
                  <a:lnTo>
                    <a:pt x="191" y="996"/>
                  </a:lnTo>
                  <a:lnTo>
                    <a:pt x="197" y="996"/>
                  </a:lnTo>
                  <a:lnTo>
                    <a:pt x="197" y="1016"/>
                  </a:lnTo>
                  <a:lnTo>
                    <a:pt x="201" y="1016"/>
                  </a:lnTo>
                  <a:lnTo>
                    <a:pt x="201" y="1034"/>
                  </a:lnTo>
                  <a:lnTo>
                    <a:pt x="205" y="1034"/>
                  </a:lnTo>
                  <a:lnTo>
                    <a:pt x="205" y="1046"/>
                  </a:lnTo>
                  <a:lnTo>
                    <a:pt x="209" y="1046"/>
                  </a:lnTo>
                  <a:lnTo>
                    <a:pt x="209" y="1062"/>
                  </a:lnTo>
                  <a:lnTo>
                    <a:pt x="215" y="1062"/>
                  </a:lnTo>
                  <a:lnTo>
                    <a:pt x="215" y="1080"/>
                  </a:lnTo>
                  <a:lnTo>
                    <a:pt x="219" y="1080"/>
                  </a:lnTo>
                  <a:lnTo>
                    <a:pt x="219" y="1130"/>
                  </a:lnTo>
                  <a:lnTo>
                    <a:pt x="225" y="1130"/>
                  </a:lnTo>
                  <a:lnTo>
                    <a:pt x="225" y="1163"/>
                  </a:lnTo>
                  <a:lnTo>
                    <a:pt x="231" y="1163"/>
                  </a:lnTo>
                  <a:lnTo>
                    <a:pt x="231" y="1183"/>
                  </a:lnTo>
                  <a:lnTo>
                    <a:pt x="235" y="1183"/>
                  </a:lnTo>
                  <a:lnTo>
                    <a:pt x="235" y="1205"/>
                  </a:lnTo>
                  <a:lnTo>
                    <a:pt x="239" y="1205"/>
                  </a:lnTo>
                  <a:lnTo>
                    <a:pt x="239" y="1229"/>
                  </a:lnTo>
                  <a:lnTo>
                    <a:pt x="245" y="1229"/>
                  </a:lnTo>
                  <a:lnTo>
                    <a:pt x="245" y="1241"/>
                  </a:lnTo>
                  <a:lnTo>
                    <a:pt x="249" y="1241"/>
                  </a:lnTo>
                  <a:lnTo>
                    <a:pt x="249" y="1253"/>
                  </a:lnTo>
                  <a:lnTo>
                    <a:pt x="259" y="1253"/>
                  </a:lnTo>
                  <a:lnTo>
                    <a:pt x="259" y="1269"/>
                  </a:lnTo>
                  <a:lnTo>
                    <a:pt x="265" y="1269"/>
                  </a:lnTo>
                  <a:lnTo>
                    <a:pt x="265" y="1283"/>
                  </a:lnTo>
                  <a:lnTo>
                    <a:pt x="277" y="1283"/>
                  </a:lnTo>
                  <a:lnTo>
                    <a:pt x="277" y="1291"/>
                  </a:lnTo>
                  <a:lnTo>
                    <a:pt x="283" y="1291"/>
                  </a:lnTo>
                  <a:lnTo>
                    <a:pt x="283" y="1307"/>
                  </a:lnTo>
                  <a:lnTo>
                    <a:pt x="294" y="1307"/>
                  </a:lnTo>
                  <a:lnTo>
                    <a:pt x="294" y="1315"/>
                  </a:lnTo>
                  <a:lnTo>
                    <a:pt x="304" y="1315"/>
                  </a:lnTo>
                  <a:lnTo>
                    <a:pt x="304" y="1333"/>
                  </a:lnTo>
                  <a:lnTo>
                    <a:pt x="312" y="1333"/>
                  </a:lnTo>
                  <a:lnTo>
                    <a:pt x="312" y="1345"/>
                  </a:lnTo>
                  <a:lnTo>
                    <a:pt x="320" y="1345"/>
                  </a:lnTo>
                  <a:lnTo>
                    <a:pt x="320" y="1355"/>
                  </a:lnTo>
                  <a:lnTo>
                    <a:pt x="326" y="1355"/>
                  </a:lnTo>
                  <a:lnTo>
                    <a:pt x="326" y="1369"/>
                  </a:lnTo>
                  <a:lnTo>
                    <a:pt x="330" y="1369"/>
                  </a:lnTo>
                  <a:lnTo>
                    <a:pt x="330" y="1389"/>
                  </a:lnTo>
                  <a:lnTo>
                    <a:pt x="336" y="1389"/>
                  </a:lnTo>
                  <a:lnTo>
                    <a:pt x="336" y="1416"/>
                  </a:lnTo>
                  <a:lnTo>
                    <a:pt x="344" y="1416"/>
                  </a:lnTo>
                  <a:lnTo>
                    <a:pt x="344" y="1424"/>
                  </a:lnTo>
                  <a:lnTo>
                    <a:pt x="346" y="1424"/>
                  </a:lnTo>
                  <a:lnTo>
                    <a:pt x="346" y="1432"/>
                  </a:lnTo>
                  <a:lnTo>
                    <a:pt x="352" y="1432"/>
                  </a:lnTo>
                  <a:lnTo>
                    <a:pt x="352" y="1446"/>
                  </a:lnTo>
                  <a:lnTo>
                    <a:pt x="356" y="1446"/>
                  </a:lnTo>
                  <a:lnTo>
                    <a:pt x="356" y="1456"/>
                  </a:lnTo>
                  <a:lnTo>
                    <a:pt x="360" y="1456"/>
                  </a:lnTo>
                  <a:lnTo>
                    <a:pt x="360" y="1470"/>
                  </a:lnTo>
                  <a:lnTo>
                    <a:pt x="380" y="1470"/>
                  </a:lnTo>
                  <a:lnTo>
                    <a:pt x="380" y="1496"/>
                  </a:lnTo>
                  <a:lnTo>
                    <a:pt x="426" y="1496"/>
                  </a:lnTo>
                  <a:lnTo>
                    <a:pt x="426" y="1502"/>
                  </a:lnTo>
                  <a:lnTo>
                    <a:pt x="430" y="1502"/>
                  </a:lnTo>
                  <a:lnTo>
                    <a:pt x="430" y="1514"/>
                  </a:lnTo>
                  <a:lnTo>
                    <a:pt x="440" y="1514"/>
                  </a:lnTo>
                  <a:lnTo>
                    <a:pt x="440" y="1520"/>
                  </a:lnTo>
                  <a:lnTo>
                    <a:pt x="458" y="1520"/>
                  </a:lnTo>
                  <a:lnTo>
                    <a:pt x="458" y="1530"/>
                  </a:lnTo>
                  <a:lnTo>
                    <a:pt x="485" y="1530"/>
                  </a:lnTo>
                  <a:lnTo>
                    <a:pt x="485" y="1558"/>
                  </a:lnTo>
                  <a:lnTo>
                    <a:pt x="527" y="1558"/>
                  </a:lnTo>
                  <a:lnTo>
                    <a:pt x="527" y="1566"/>
                  </a:lnTo>
                  <a:lnTo>
                    <a:pt x="541" y="1566"/>
                  </a:lnTo>
                  <a:lnTo>
                    <a:pt x="541" y="1576"/>
                  </a:lnTo>
                  <a:lnTo>
                    <a:pt x="555" y="1576"/>
                  </a:lnTo>
                  <a:lnTo>
                    <a:pt x="555" y="1586"/>
                  </a:lnTo>
                  <a:lnTo>
                    <a:pt x="561" y="1586"/>
                  </a:lnTo>
                  <a:lnTo>
                    <a:pt x="561" y="1594"/>
                  </a:lnTo>
                  <a:lnTo>
                    <a:pt x="567" y="1594"/>
                  </a:lnTo>
                  <a:lnTo>
                    <a:pt x="567" y="1600"/>
                  </a:lnTo>
                  <a:lnTo>
                    <a:pt x="575" y="1600"/>
                  </a:lnTo>
                  <a:lnTo>
                    <a:pt x="575" y="1604"/>
                  </a:lnTo>
                  <a:lnTo>
                    <a:pt x="601" y="1604"/>
                  </a:lnTo>
                  <a:lnTo>
                    <a:pt x="601" y="1612"/>
                  </a:lnTo>
                  <a:lnTo>
                    <a:pt x="629" y="1612"/>
                  </a:lnTo>
                  <a:lnTo>
                    <a:pt x="629" y="1622"/>
                  </a:lnTo>
                  <a:lnTo>
                    <a:pt x="668" y="1622"/>
                  </a:lnTo>
                  <a:lnTo>
                    <a:pt x="668" y="1634"/>
                  </a:lnTo>
                  <a:lnTo>
                    <a:pt x="734" y="1634"/>
                  </a:lnTo>
                  <a:lnTo>
                    <a:pt x="734" y="1647"/>
                  </a:lnTo>
                  <a:lnTo>
                    <a:pt x="746" y="1647"/>
                  </a:lnTo>
                  <a:lnTo>
                    <a:pt x="746" y="1657"/>
                  </a:lnTo>
                  <a:lnTo>
                    <a:pt x="768" y="1657"/>
                  </a:lnTo>
                  <a:lnTo>
                    <a:pt x="768" y="1697"/>
                  </a:lnTo>
                  <a:lnTo>
                    <a:pt x="782" y="1697"/>
                  </a:lnTo>
                  <a:lnTo>
                    <a:pt x="782" y="1711"/>
                  </a:lnTo>
                  <a:lnTo>
                    <a:pt x="788" y="1711"/>
                  </a:lnTo>
                  <a:lnTo>
                    <a:pt x="788" y="1713"/>
                  </a:lnTo>
                  <a:lnTo>
                    <a:pt x="796" y="1713"/>
                  </a:lnTo>
                  <a:lnTo>
                    <a:pt x="796" y="1723"/>
                  </a:lnTo>
                  <a:lnTo>
                    <a:pt x="895" y="1723"/>
                  </a:lnTo>
                  <a:lnTo>
                    <a:pt x="895" y="1737"/>
                  </a:lnTo>
                  <a:lnTo>
                    <a:pt x="977" y="1737"/>
                  </a:lnTo>
                  <a:lnTo>
                    <a:pt x="977" y="1747"/>
                  </a:lnTo>
                  <a:lnTo>
                    <a:pt x="1468" y="1747"/>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25" name="Line 260">
              <a:extLst>
                <a:ext uri="{FF2B5EF4-FFF2-40B4-BE49-F238E27FC236}">
                  <a16:creationId xmlns:a16="http://schemas.microsoft.com/office/drawing/2014/main" xmlns="" id="{C96F6D51-4688-4DA7-9370-C53150605182}"/>
                </a:ext>
              </a:extLst>
            </p:cNvPr>
            <p:cNvSpPr>
              <a:spLocks noChangeShapeType="1"/>
            </p:cNvSpPr>
            <p:nvPr/>
          </p:nvSpPr>
          <p:spPr bwMode="auto">
            <a:xfrm>
              <a:off x="7815279" y="4857467"/>
              <a:ext cx="0" cy="56783"/>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26" name="Line 261">
              <a:extLst>
                <a:ext uri="{FF2B5EF4-FFF2-40B4-BE49-F238E27FC236}">
                  <a16:creationId xmlns:a16="http://schemas.microsoft.com/office/drawing/2014/main" xmlns="" id="{EC7DD07C-86E1-4D71-98D5-626CCF72F368}"/>
                </a:ext>
              </a:extLst>
            </p:cNvPr>
            <p:cNvSpPr>
              <a:spLocks noChangeShapeType="1"/>
            </p:cNvSpPr>
            <p:nvPr/>
          </p:nvSpPr>
          <p:spPr bwMode="auto">
            <a:xfrm flipH="1">
              <a:off x="7786888" y="4885858"/>
              <a:ext cx="53628"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27" name="Line 262">
              <a:extLst>
                <a:ext uri="{FF2B5EF4-FFF2-40B4-BE49-F238E27FC236}">
                  <a16:creationId xmlns:a16="http://schemas.microsoft.com/office/drawing/2014/main" xmlns="" id="{5BA4E69D-C176-42DB-A113-E8316E686CB4}"/>
                </a:ext>
              </a:extLst>
            </p:cNvPr>
            <p:cNvSpPr>
              <a:spLocks noChangeShapeType="1"/>
            </p:cNvSpPr>
            <p:nvPr/>
          </p:nvSpPr>
          <p:spPr bwMode="auto">
            <a:xfrm>
              <a:off x="7558178" y="4857467"/>
              <a:ext cx="0" cy="56783"/>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28" name="Line 263">
              <a:extLst>
                <a:ext uri="{FF2B5EF4-FFF2-40B4-BE49-F238E27FC236}">
                  <a16:creationId xmlns:a16="http://schemas.microsoft.com/office/drawing/2014/main" xmlns="" id="{4F58FC28-78CD-4E52-8374-60EF1ABCA29F}"/>
                </a:ext>
              </a:extLst>
            </p:cNvPr>
            <p:cNvSpPr>
              <a:spLocks noChangeShapeType="1"/>
            </p:cNvSpPr>
            <p:nvPr/>
          </p:nvSpPr>
          <p:spPr bwMode="auto">
            <a:xfrm flipH="1">
              <a:off x="7529787" y="4885858"/>
              <a:ext cx="56783"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29" name="Line 264">
              <a:extLst>
                <a:ext uri="{FF2B5EF4-FFF2-40B4-BE49-F238E27FC236}">
                  <a16:creationId xmlns:a16="http://schemas.microsoft.com/office/drawing/2014/main" xmlns="" id="{6416E8E1-EEBC-4A05-84AE-5CEE1E81FC0F}"/>
                </a:ext>
              </a:extLst>
            </p:cNvPr>
            <p:cNvSpPr>
              <a:spLocks noChangeShapeType="1"/>
            </p:cNvSpPr>
            <p:nvPr/>
          </p:nvSpPr>
          <p:spPr bwMode="auto">
            <a:xfrm>
              <a:off x="7266376" y="4857467"/>
              <a:ext cx="0" cy="56783"/>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30" name="Line 265">
              <a:extLst>
                <a:ext uri="{FF2B5EF4-FFF2-40B4-BE49-F238E27FC236}">
                  <a16:creationId xmlns:a16="http://schemas.microsoft.com/office/drawing/2014/main" xmlns="" id="{CD9F9D27-28FA-461C-872C-A878BD7183CE}"/>
                </a:ext>
              </a:extLst>
            </p:cNvPr>
            <p:cNvSpPr>
              <a:spLocks noChangeShapeType="1"/>
            </p:cNvSpPr>
            <p:nvPr/>
          </p:nvSpPr>
          <p:spPr bwMode="auto">
            <a:xfrm flipH="1">
              <a:off x="7237985" y="4885858"/>
              <a:ext cx="56783"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31" name="Line 266">
              <a:extLst>
                <a:ext uri="{FF2B5EF4-FFF2-40B4-BE49-F238E27FC236}">
                  <a16:creationId xmlns:a16="http://schemas.microsoft.com/office/drawing/2014/main" xmlns="" id="{25C9A8F2-E627-412A-BE26-C9518A0E7692}"/>
                </a:ext>
              </a:extLst>
            </p:cNvPr>
            <p:cNvSpPr>
              <a:spLocks noChangeShapeType="1"/>
            </p:cNvSpPr>
            <p:nvPr/>
          </p:nvSpPr>
          <p:spPr bwMode="auto">
            <a:xfrm>
              <a:off x="6575516" y="4682386"/>
              <a:ext cx="0" cy="5520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32" name="Line 267">
              <a:extLst>
                <a:ext uri="{FF2B5EF4-FFF2-40B4-BE49-F238E27FC236}">
                  <a16:creationId xmlns:a16="http://schemas.microsoft.com/office/drawing/2014/main" xmlns="" id="{343AAE9A-A6A4-4184-B163-45C4ECF13E67}"/>
                </a:ext>
              </a:extLst>
            </p:cNvPr>
            <p:cNvSpPr>
              <a:spLocks noChangeShapeType="1"/>
            </p:cNvSpPr>
            <p:nvPr/>
          </p:nvSpPr>
          <p:spPr bwMode="auto">
            <a:xfrm flipH="1">
              <a:off x="6545547" y="4707623"/>
              <a:ext cx="5836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33" name="Line 268">
              <a:extLst>
                <a:ext uri="{FF2B5EF4-FFF2-40B4-BE49-F238E27FC236}">
                  <a16:creationId xmlns:a16="http://schemas.microsoft.com/office/drawing/2014/main" xmlns="" id="{B6455E1E-9487-4CFC-87DD-FC1AEFBE0ADF}"/>
                </a:ext>
              </a:extLst>
            </p:cNvPr>
            <p:cNvSpPr>
              <a:spLocks noChangeShapeType="1"/>
            </p:cNvSpPr>
            <p:nvPr/>
          </p:nvSpPr>
          <p:spPr bwMode="auto">
            <a:xfrm>
              <a:off x="6556588" y="4663458"/>
              <a:ext cx="0" cy="53628"/>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34" name="Line 269">
              <a:extLst>
                <a:ext uri="{FF2B5EF4-FFF2-40B4-BE49-F238E27FC236}">
                  <a16:creationId xmlns:a16="http://schemas.microsoft.com/office/drawing/2014/main" xmlns="" id="{699C833C-3AC4-4F8F-BBB7-D4CCA80091DD}"/>
                </a:ext>
              </a:extLst>
            </p:cNvPr>
            <p:cNvSpPr>
              <a:spLocks noChangeShapeType="1"/>
            </p:cNvSpPr>
            <p:nvPr/>
          </p:nvSpPr>
          <p:spPr bwMode="auto">
            <a:xfrm flipH="1">
              <a:off x="6526620" y="4688695"/>
              <a:ext cx="55206"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35" name="Line 270">
              <a:extLst>
                <a:ext uri="{FF2B5EF4-FFF2-40B4-BE49-F238E27FC236}">
                  <a16:creationId xmlns:a16="http://schemas.microsoft.com/office/drawing/2014/main" xmlns="" id="{1020E72B-EAD6-4830-8B89-4F648597CFD7}"/>
                </a:ext>
              </a:extLst>
            </p:cNvPr>
            <p:cNvSpPr>
              <a:spLocks noChangeShapeType="1"/>
            </p:cNvSpPr>
            <p:nvPr/>
          </p:nvSpPr>
          <p:spPr bwMode="auto">
            <a:xfrm>
              <a:off x="6283714" y="4559356"/>
              <a:ext cx="0" cy="56783"/>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36" name="Line 271">
              <a:extLst>
                <a:ext uri="{FF2B5EF4-FFF2-40B4-BE49-F238E27FC236}">
                  <a16:creationId xmlns:a16="http://schemas.microsoft.com/office/drawing/2014/main" xmlns="" id="{70FCBBA5-1E0F-42F7-86A2-2B9010B5AADC}"/>
                </a:ext>
              </a:extLst>
            </p:cNvPr>
            <p:cNvSpPr>
              <a:spLocks noChangeShapeType="1"/>
            </p:cNvSpPr>
            <p:nvPr/>
          </p:nvSpPr>
          <p:spPr bwMode="auto">
            <a:xfrm flipH="1">
              <a:off x="6255323" y="4587747"/>
              <a:ext cx="53628"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37" name="Line 272">
              <a:extLst>
                <a:ext uri="{FF2B5EF4-FFF2-40B4-BE49-F238E27FC236}">
                  <a16:creationId xmlns:a16="http://schemas.microsoft.com/office/drawing/2014/main" xmlns="" id="{7AE033AC-C7A8-4820-8EBC-140F3102BC46}"/>
                </a:ext>
              </a:extLst>
            </p:cNvPr>
            <p:cNvSpPr>
              <a:spLocks noChangeShapeType="1"/>
            </p:cNvSpPr>
            <p:nvPr/>
          </p:nvSpPr>
          <p:spPr bwMode="auto">
            <a:xfrm>
              <a:off x="6039232" y="4335378"/>
              <a:ext cx="0" cy="53628"/>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38" name="Line 273">
              <a:extLst>
                <a:ext uri="{FF2B5EF4-FFF2-40B4-BE49-F238E27FC236}">
                  <a16:creationId xmlns:a16="http://schemas.microsoft.com/office/drawing/2014/main" xmlns="" id="{725BDB9E-758C-4A97-8C11-A6255137055C}"/>
                </a:ext>
              </a:extLst>
            </p:cNvPr>
            <p:cNvSpPr>
              <a:spLocks noChangeShapeType="1"/>
            </p:cNvSpPr>
            <p:nvPr/>
          </p:nvSpPr>
          <p:spPr bwMode="auto">
            <a:xfrm flipH="1">
              <a:off x="6010840" y="4360615"/>
              <a:ext cx="53628"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39" name="Line 274">
              <a:extLst>
                <a:ext uri="{FF2B5EF4-FFF2-40B4-BE49-F238E27FC236}">
                  <a16:creationId xmlns:a16="http://schemas.microsoft.com/office/drawing/2014/main" xmlns="" id="{F4BB20E7-04BE-4F4A-A7DF-BC9CE0BAD5A1}"/>
                </a:ext>
              </a:extLst>
            </p:cNvPr>
            <p:cNvSpPr>
              <a:spLocks noChangeShapeType="1"/>
            </p:cNvSpPr>
            <p:nvPr/>
          </p:nvSpPr>
          <p:spPr bwMode="auto">
            <a:xfrm>
              <a:off x="5924089" y="4109823"/>
              <a:ext cx="0" cy="53628"/>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40" name="Line 275">
              <a:extLst>
                <a:ext uri="{FF2B5EF4-FFF2-40B4-BE49-F238E27FC236}">
                  <a16:creationId xmlns:a16="http://schemas.microsoft.com/office/drawing/2014/main" xmlns="" id="{85318FFA-BC65-466F-8EA8-4ABE910964BA}"/>
                </a:ext>
              </a:extLst>
            </p:cNvPr>
            <p:cNvSpPr>
              <a:spLocks noChangeShapeType="1"/>
            </p:cNvSpPr>
            <p:nvPr/>
          </p:nvSpPr>
          <p:spPr bwMode="auto">
            <a:xfrm flipH="1">
              <a:off x="5898852" y="4138215"/>
              <a:ext cx="53628"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41" name="Line 276">
              <a:extLst>
                <a:ext uri="{FF2B5EF4-FFF2-40B4-BE49-F238E27FC236}">
                  <a16:creationId xmlns:a16="http://schemas.microsoft.com/office/drawing/2014/main" xmlns="" id="{A053A3FB-D38A-4FE2-9B90-7ED6F8AD3B7A}"/>
                </a:ext>
              </a:extLst>
            </p:cNvPr>
            <p:cNvSpPr>
              <a:spLocks noChangeShapeType="1"/>
            </p:cNvSpPr>
            <p:nvPr/>
          </p:nvSpPr>
          <p:spPr bwMode="auto">
            <a:xfrm>
              <a:off x="5763203" y="3628745"/>
              <a:ext cx="0" cy="53628"/>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42" name="Line 277">
              <a:extLst>
                <a:ext uri="{FF2B5EF4-FFF2-40B4-BE49-F238E27FC236}">
                  <a16:creationId xmlns:a16="http://schemas.microsoft.com/office/drawing/2014/main" xmlns="" id="{3DCF010E-F8FF-4297-8B38-8BB5F58FD0AD}"/>
                </a:ext>
              </a:extLst>
            </p:cNvPr>
            <p:cNvSpPr>
              <a:spLocks noChangeShapeType="1"/>
            </p:cNvSpPr>
            <p:nvPr/>
          </p:nvSpPr>
          <p:spPr bwMode="auto">
            <a:xfrm flipH="1">
              <a:off x="5737966" y="3653982"/>
              <a:ext cx="53628"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43" name="Line 278">
              <a:extLst>
                <a:ext uri="{FF2B5EF4-FFF2-40B4-BE49-F238E27FC236}">
                  <a16:creationId xmlns:a16="http://schemas.microsoft.com/office/drawing/2014/main" xmlns="" id="{7F3562B9-2ACF-4B84-9401-D1FAA1FB0A6B}"/>
                </a:ext>
              </a:extLst>
            </p:cNvPr>
            <p:cNvSpPr>
              <a:spLocks noChangeShapeType="1"/>
            </p:cNvSpPr>
            <p:nvPr/>
          </p:nvSpPr>
          <p:spPr bwMode="auto">
            <a:xfrm>
              <a:off x="5709575" y="3463128"/>
              <a:ext cx="0" cy="53628"/>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44" name="Line 279">
              <a:extLst>
                <a:ext uri="{FF2B5EF4-FFF2-40B4-BE49-F238E27FC236}">
                  <a16:creationId xmlns:a16="http://schemas.microsoft.com/office/drawing/2014/main" xmlns="" id="{44A3C2CE-3A7D-4885-8069-BFBC24D2DEDA}"/>
                </a:ext>
              </a:extLst>
            </p:cNvPr>
            <p:cNvSpPr>
              <a:spLocks noChangeShapeType="1"/>
            </p:cNvSpPr>
            <p:nvPr/>
          </p:nvSpPr>
          <p:spPr bwMode="auto">
            <a:xfrm flipH="1">
              <a:off x="5681183" y="3491519"/>
              <a:ext cx="56783"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45" name="Line 280">
              <a:extLst>
                <a:ext uri="{FF2B5EF4-FFF2-40B4-BE49-F238E27FC236}">
                  <a16:creationId xmlns:a16="http://schemas.microsoft.com/office/drawing/2014/main" xmlns="" id="{4D45F37E-9C9A-4451-ABD5-D3E4CDB371DA}"/>
                </a:ext>
              </a:extLst>
            </p:cNvPr>
            <p:cNvSpPr>
              <a:spLocks noChangeShapeType="1"/>
            </p:cNvSpPr>
            <p:nvPr/>
          </p:nvSpPr>
          <p:spPr bwMode="auto">
            <a:xfrm>
              <a:off x="5566040" y="2406332"/>
              <a:ext cx="0" cy="53628"/>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46" name="Line 281">
              <a:extLst>
                <a:ext uri="{FF2B5EF4-FFF2-40B4-BE49-F238E27FC236}">
                  <a16:creationId xmlns:a16="http://schemas.microsoft.com/office/drawing/2014/main" xmlns="" id="{B91EA11E-B9E9-4AE9-A68C-0C5B17BECD08}"/>
                </a:ext>
              </a:extLst>
            </p:cNvPr>
            <p:cNvSpPr>
              <a:spLocks noChangeShapeType="1"/>
            </p:cNvSpPr>
            <p:nvPr/>
          </p:nvSpPr>
          <p:spPr bwMode="auto">
            <a:xfrm flipH="1">
              <a:off x="5537648" y="2434724"/>
              <a:ext cx="56783"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47" name="Line 282">
              <a:extLst>
                <a:ext uri="{FF2B5EF4-FFF2-40B4-BE49-F238E27FC236}">
                  <a16:creationId xmlns:a16="http://schemas.microsoft.com/office/drawing/2014/main" xmlns="" id="{08D401B1-E518-46FB-A410-4032E5F6F026}"/>
                </a:ext>
              </a:extLst>
            </p:cNvPr>
            <p:cNvSpPr>
              <a:spLocks noChangeShapeType="1"/>
            </p:cNvSpPr>
            <p:nvPr/>
          </p:nvSpPr>
          <p:spPr bwMode="auto">
            <a:xfrm>
              <a:off x="5509257" y="2111376"/>
              <a:ext cx="0" cy="53628"/>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48" name="Line 283">
              <a:extLst>
                <a:ext uri="{FF2B5EF4-FFF2-40B4-BE49-F238E27FC236}">
                  <a16:creationId xmlns:a16="http://schemas.microsoft.com/office/drawing/2014/main" xmlns="" id="{C0690E62-8AF3-46C0-A154-754F535FF3A6}"/>
                </a:ext>
              </a:extLst>
            </p:cNvPr>
            <p:cNvSpPr>
              <a:spLocks noChangeShapeType="1"/>
            </p:cNvSpPr>
            <p:nvPr/>
          </p:nvSpPr>
          <p:spPr bwMode="auto">
            <a:xfrm flipH="1">
              <a:off x="5484020" y="2136613"/>
              <a:ext cx="53628"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grpSp>
      <p:grpSp>
        <p:nvGrpSpPr>
          <p:cNvPr id="249" name="Group 248">
            <a:extLst>
              <a:ext uri="{FF2B5EF4-FFF2-40B4-BE49-F238E27FC236}">
                <a16:creationId xmlns:a16="http://schemas.microsoft.com/office/drawing/2014/main" xmlns="" id="{19C91AD3-E96B-4E5C-9284-1E600DE19945}"/>
              </a:ext>
            </a:extLst>
          </p:cNvPr>
          <p:cNvGrpSpPr/>
          <p:nvPr/>
        </p:nvGrpSpPr>
        <p:grpSpPr>
          <a:xfrm>
            <a:off x="5512412" y="2127149"/>
            <a:ext cx="1883303" cy="2809183"/>
            <a:chOff x="5512412" y="2127149"/>
            <a:chExt cx="1883303" cy="2809183"/>
          </a:xfrm>
        </p:grpSpPr>
        <p:sp>
          <p:nvSpPr>
            <p:cNvPr id="250" name="Freeform 284">
              <a:extLst>
                <a:ext uri="{FF2B5EF4-FFF2-40B4-BE49-F238E27FC236}">
                  <a16:creationId xmlns:a16="http://schemas.microsoft.com/office/drawing/2014/main" xmlns="" id="{E86796B4-6B2C-4AC1-B706-F6F8D48D56EC}"/>
                </a:ext>
              </a:extLst>
            </p:cNvPr>
            <p:cNvSpPr>
              <a:spLocks/>
            </p:cNvSpPr>
            <p:nvPr/>
          </p:nvSpPr>
          <p:spPr bwMode="auto">
            <a:xfrm>
              <a:off x="5512412" y="2127149"/>
              <a:ext cx="1880149" cy="2809183"/>
            </a:xfrm>
            <a:custGeom>
              <a:avLst/>
              <a:gdLst>
                <a:gd name="T0" fmla="*/ 20 w 1192"/>
                <a:gd name="T1" fmla="*/ 10 h 1781"/>
                <a:gd name="T2" fmla="*/ 26 w 1192"/>
                <a:gd name="T3" fmla="*/ 34 h 1781"/>
                <a:gd name="T4" fmla="*/ 38 w 1192"/>
                <a:gd name="T5" fmla="*/ 56 h 1781"/>
                <a:gd name="T6" fmla="*/ 42 w 1192"/>
                <a:gd name="T7" fmla="*/ 104 h 1781"/>
                <a:gd name="T8" fmla="*/ 58 w 1192"/>
                <a:gd name="T9" fmla="*/ 153 h 1781"/>
                <a:gd name="T10" fmla="*/ 64 w 1192"/>
                <a:gd name="T11" fmla="*/ 305 h 1781"/>
                <a:gd name="T12" fmla="*/ 72 w 1192"/>
                <a:gd name="T13" fmla="*/ 335 h 1781"/>
                <a:gd name="T14" fmla="*/ 78 w 1192"/>
                <a:gd name="T15" fmla="*/ 492 h 1781"/>
                <a:gd name="T16" fmla="*/ 86 w 1192"/>
                <a:gd name="T17" fmla="*/ 520 h 1781"/>
                <a:gd name="T18" fmla="*/ 90 w 1192"/>
                <a:gd name="T19" fmla="*/ 600 h 1781"/>
                <a:gd name="T20" fmla="*/ 103 w 1192"/>
                <a:gd name="T21" fmla="*/ 616 h 1781"/>
                <a:gd name="T22" fmla="*/ 109 w 1192"/>
                <a:gd name="T23" fmla="*/ 651 h 1781"/>
                <a:gd name="T24" fmla="*/ 125 w 1192"/>
                <a:gd name="T25" fmla="*/ 661 h 1781"/>
                <a:gd name="T26" fmla="*/ 133 w 1192"/>
                <a:gd name="T27" fmla="*/ 787 h 1781"/>
                <a:gd name="T28" fmla="*/ 147 w 1192"/>
                <a:gd name="T29" fmla="*/ 890 h 1781"/>
                <a:gd name="T30" fmla="*/ 153 w 1192"/>
                <a:gd name="T31" fmla="*/ 954 h 1781"/>
                <a:gd name="T32" fmla="*/ 163 w 1192"/>
                <a:gd name="T33" fmla="*/ 968 h 1781"/>
                <a:gd name="T34" fmla="*/ 167 w 1192"/>
                <a:gd name="T35" fmla="*/ 1050 h 1781"/>
                <a:gd name="T36" fmla="*/ 187 w 1192"/>
                <a:gd name="T37" fmla="*/ 1084 h 1781"/>
                <a:gd name="T38" fmla="*/ 195 w 1192"/>
                <a:gd name="T39" fmla="*/ 1126 h 1781"/>
                <a:gd name="T40" fmla="*/ 209 w 1192"/>
                <a:gd name="T41" fmla="*/ 1140 h 1781"/>
                <a:gd name="T42" fmla="*/ 223 w 1192"/>
                <a:gd name="T43" fmla="*/ 1199 h 1781"/>
                <a:gd name="T44" fmla="*/ 241 w 1192"/>
                <a:gd name="T45" fmla="*/ 1263 h 1781"/>
                <a:gd name="T46" fmla="*/ 265 w 1192"/>
                <a:gd name="T47" fmla="*/ 1305 h 1781"/>
                <a:gd name="T48" fmla="*/ 298 w 1192"/>
                <a:gd name="T49" fmla="*/ 1321 h 1781"/>
                <a:gd name="T50" fmla="*/ 324 w 1192"/>
                <a:gd name="T51" fmla="*/ 1369 h 1781"/>
                <a:gd name="T52" fmla="*/ 336 w 1192"/>
                <a:gd name="T53" fmla="*/ 1383 h 1781"/>
                <a:gd name="T54" fmla="*/ 342 w 1192"/>
                <a:gd name="T55" fmla="*/ 1424 h 1781"/>
                <a:gd name="T56" fmla="*/ 354 w 1192"/>
                <a:gd name="T57" fmla="*/ 1444 h 1781"/>
                <a:gd name="T58" fmla="*/ 362 w 1192"/>
                <a:gd name="T59" fmla="*/ 1498 h 1781"/>
                <a:gd name="T60" fmla="*/ 388 w 1192"/>
                <a:gd name="T61" fmla="*/ 1508 h 1781"/>
                <a:gd name="T62" fmla="*/ 406 w 1192"/>
                <a:gd name="T63" fmla="*/ 1524 h 1781"/>
                <a:gd name="T64" fmla="*/ 444 w 1192"/>
                <a:gd name="T65" fmla="*/ 1534 h 1781"/>
                <a:gd name="T66" fmla="*/ 452 w 1192"/>
                <a:gd name="T67" fmla="*/ 1568 h 1781"/>
                <a:gd name="T68" fmla="*/ 471 w 1192"/>
                <a:gd name="T69" fmla="*/ 1584 h 1781"/>
                <a:gd name="T70" fmla="*/ 475 w 1192"/>
                <a:gd name="T71" fmla="*/ 1618 h 1781"/>
                <a:gd name="T72" fmla="*/ 499 w 1192"/>
                <a:gd name="T73" fmla="*/ 1628 h 1781"/>
                <a:gd name="T74" fmla="*/ 507 w 1192"/>
                <a:gd name="T75" fmla="*/ 1655 h 1781"/>
                <a:gd name="T76" fmla="*/ 539 w 1192"/>
                <a:gd name="T77" fmla="*/ 1663 h 1781"/>
                <a:gd name="T78" fmla="*/ 563 w 1192"/>
                <a:gd name="T79" fmla="*/ 1679 h 1781"/>
                <a:gd name="T80" fmla="*/ 645 w 1192"/>
                <a:gd name="T81" fmla="*/ 1691 h 1781"/>
                <a:gd name="T82" fmla="*/ 778 w 1192"/>
                <a:gd name="T83" fmla="*/ 1721 h 1781"/>
                <a:gd name="T84" fmla="*/ 1192 w 1192"/>
                <a:gd name="T85" fmla="*/ 174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2" h="1781">
                  <a:moveTo>
                    <a:pt x="0" y="0"/>
                  </a:moveTo>
                  <a:lnTo>
                    <a:pt x="0" y="10"/>
                  </a:lnTo>
                  <a:lnTo>
                    <a:pt x="20" y="10"/>
                  </a:lnTo>
                  <a:lnTo>
                    <a:pt x="20" y="18"/>
                  </a:lnTo>
                  <a:lnTo>
                    <a:pt x="26" y="18"/>
                  </a:lnTo>
                  <a:lnTo>
                    <a:pt x="26" y="34"/>
                  </a:lnTo>
                  <a:lnTo>
                    <a:pt x="32" y="34"/>
                  </a:lnTo>
                  <a:lnTo>
                    <a:pt x="32" y="56"/>
                  </a:lnTo>
                  <a:lnTo>
                    <a:pt x="38" y="56"/>
                  </a:lnTo>
                  <a:lnTo>
                    <a:pt x="38" y="78"/>
                  </a:lnTo>
                  <a:lnTo>
                    <a:pt x="42" y="78"/>
                  </a:lnTo>
                  <a:lnTo>
                    <a:pt x="42" y="104"/>
                  </a:lnTo>
                  <a:lnTo>
                    <a:pt x="52" y="104"/>
                  </a:lnTo>
                  <a:lnTo>
                    <a:pt x="52" y="153"/>
                  </a:lnTo>
                  <a:lnTo>
                    <a:pt x="58" y="153"/>
                  </a:lnTo>
                  <a:lnTo>
                    <a:pt x="58" y="249"/>
                  </a:lnTo>
                  <a:lnTo>
                    <a:pt x="64" y="249"/>
                  </a:lnTo>
                  <a:lnTo>
                    <a:pt x="64" y="305"/>
                  </a:lnTo>
                  <a:lnTo>
                    <a:pt x="68" y="305"/>
                  </a:lnTo>
                  <a:lnTo>
                    <a:pt x="68" y="335"/>
                  </a:lnTo>
                  <a:lnTo>
                    <a:pt x="72" y="335"/>
                  </a:lnTo>
                  <a:lnTo>
                    <a:pt x="72" y="402"/>
                  </a:lnTo>
                  <a:lnTo>
                    <a:pt x="78" y="402"/>
                  </a:lnTo>
                  <a:lnTo>
                    <a:pt x="78" y="492"/>
                  </a:lnTo>
                  <a:lnTo>
                    <a:pt x="82" y="492"/>
                  </a:lnTo>
                  <a:lnTo>
                    <a:pt x="82" y="520"/>
                  </a:lnTo>
                  <a:lnTo>
                    <a:pt x="86" y="520"/>
                  </a:lnTo>
                  <a:lnTo>
                    <a:pt x="86" y="548"/>
                  </a:lnTo>
                  <a:lnTo>
                    <a:pt x="90" y="548"/>
                  </a:lnTo>
                  <a:lnTo>
                    <a:pt x="90" y="600"/>
                  </a:lnTo>
                  <a:lnTo>
                    <a:pt x="97" y="600"/>
                  </a:lnTo>
                  <a:lnTo>
                    <a:pt x="97" y="616"/>
                  </a:lnTo>
                  <a:lnTo>
                    <a:pt x="103" y="616"/>
                  </a:lnTo>
                  <a:lnTo>
                    <a:pt x="103" y="628"/>
                  </a:lnTo>
                  <a:lnTo>
                    <a:pt x="109" y="628"/>
                  </a:lnTo>
                  <a:lnTo>
                    <a:pt x="109" y="651"/>
                  </a:lnTo>
                  <a:lnTo>
                    <a:pt x="119" y="651"/>
                  </a:lnTo>
                  <a:lnTo>
                    <a:pt x="119" y="661"/>
                  </a:lnTo>
                  <a:lnTo>
                    <a:pt x="125" y="661"/>
                  </a:lnTo>
                  <a:lnTo>
                    <a:pt x="125" y="713"/>
                  </a:lnTo>
                  <a:lnTo>
                    <a:pt x="133" y="713"/>
                  </a:lnTo>
                  <a:lnTo>
                    <a:pt x="133" y="787"/>
                  </a:lnTo>
                  <a:lnTo>
                    <a:pt x="137" y="787"/>
                  </a:lnTo>
                  <a:lnTo>
                    <a:pt x="137" y="890"/>
                  </a:lnTo>
                  <a:lnTo>
                    <a:pt x="147" y="890"/>
                  </a:lnTo>
                  <a:lnTo>
                    <a:pt x="147" y="924"/>
                  </a:lnTo>
                  <a:lnTo>
                    <a:pt x="153" y="924"/>
                  </a:lnTo>
                  <a:lnTo>
                    <a:pt x="153" y="954"/>
                  </a:lnTo>
                  <a:lnTo>
                    <a:pt x="157" y="954"/>
                  </a:lnTo>
                  <a:lnTo>
                    <a:pt x="157" y="968"/>
                  </a:lnTo>
                  <a:lnTo>
                    <a:pt x="163" y="968"/>
                  </a:lnTo>
                  <a:lnTo>
                    <a:pt x="163" y="1022"/>
                  </a:lnTo>
                  <a:lnTo>
                    <a:pt x="167" y="1022"/>
                  </a:lnTo>
                  <a:lnTo>
                    <a:pt x="167" y="1050"/>
                  </a:lnTo>
                  <a:lnTo>
                    <a:pt x="179" y="1050"/>
                  </a:lnTo>
                  <a:lnTo>
                    <a:pt x="179" y="1084"/>
                  </a:lnTo>
                  <a:lnTo>
                    <a:pt x="187" y="1084"/>
                  </a:lnTo>
                  <a:lnTo>
                    <a:pt x="187" y="1102"/>
                  </a:lnTo>
                  <a:lnTo>
                    <a:pt x="195" y="1102"/>
                  </a:lnTo>
                  <a:lnTo>
                    <a:pt x="195" y="1126"/>
                  </a:lnTo>
                  <a:lnTo>
                    <a:pt x="205" y="1126"/>
                  </a:lnTo>
                  <a:lnTo>
                    <a:pt x="205" y="1140"/>
                  </a:lnTo>
                  <a:lnTo>
                    <a:pt x="209" y="1140"/>
                  </a:lnTo>
                  <a:lnTo>
                    <a:pt x="209" y="1169"/>
                  </a:lnTo>
                  <a:lnTo>
                    <a:pt x="223" y="1169"/>
                  </a:lnTo>
                  <a:lnTo>
                    <a:pt x="223" y="1199"/>
                  </a:lnTo>
                  <a:lnTo>
                    <a:pt x="231" y="1199"/>
                  </a:lnTo>
                  <a:lnTo>
                    <a:pt x="231" y="1263"/>
                  </a:lnTo>
                  <a:lnTo>
                    <a:pt x="241" y="1263"/>
                  </a:lnTo>
                  <a:lnTo>
                    <a:pt x="241" y="1285"/>
                  </a:lnTo>
                  <a:lnTo>
                    <a:pt x="265" y="1285"/>
                  </a:lnTo>
                  <a:lnTo>
                    <a:pt x="265" y="1305"/>
                  </a:lnTo>
                  <a:lnTo>
                    <a:pt x="281" y="1305"/>
                  </a:lnTo>
                  <a:lnTo>
                    <a:pt x="281" y="1321"/>
                  </a:lnTo>
                  <a:lnTo>
                    <a:pt x="298" y="1321"/>
                  </a:lnTo>
                  <a:lnTo>
                    <a:pt x="298" y="1347"/>
                  </a:lnTo>
                  <a:lnTo>
                    <a:pt x="324" y="1347"/>
                  </a:lnTo>
                  <a:lnTo>
                    <a:pt x="324" y="1369"/>
                  </a:lnTo>
                  <a:lnTo>
                    <a:pt x="330" y="1369"/>
                  </a:lnTo>
                  <a:lnTo>
                    <a:pt x="330" y="1383"/>
                  </a:lnTo>
                  <a:lnTo>
                    <a:pt x="336" y="1383"/>
                  </a:lnTo>
                  <a:lnTo>
                    <a:pt x="336" y="1408"/>
                  </a:lnTo>
                  <a:lnTo>
                    <a:pt x="342" y="1408"/>
                  </a:lnTo>
                  <a:lnTo>
                    <a:pt x="342" y="1424"/>
                  </a:lnTo>
                  <a:lnTo>
                    <a:pt x="348" y="1424"/>
                  </a:lnTo>
                  <a:lnTo>
                    <a:pt x="348" y="1444"/>
                  </a:lnTo>
                  <a:lnTo>
                    <a:pt x="354" y="1444"/>
                  </a:lnTo>
                  <a:lnTo>
                    <a:pt x="354" y="1462"/>
                  </a:lnTo>
                  <a:lnTo>
                    <a:pt x="362" y="1462"/>
                  </a:lnTo>
                  <a:lnTo>
                    <a:pt x="362" y="1498"/>
                  </a:lnTo>
                  <a:lnTo>
                    <a:pt x="384" y="1498"/>
                  </a:lnTo>
                  <a:lnTo>
                    <a:pt x="384" y="1508"/>
                  </a:lnTo>
                  <a:lnTo>
                    <a:pt x="388" y="1508"/>
                  </a:lnTo>
                  <a:lnTo>
                    <a:pt x="388" y="1516"/>
                  </a:lnTo>
                  <a:lnTo>
                    <a:pt x="406" y="1516"/>
                  </a:lnTo>
                  <a:lnTo>
                    <a:pt x="406" y="1524"/>
                  </a:lnTo>
                  <a:lnTo>
                    <a:pt x="410" y="1524"/>
                  </a:lnTo>
                  <a:lnTo>
                    <a:pt x="410" y="1534"/>
                  </a:lnTo>
                  <a:lnTo>
                    <a:pt x="444" y="1534"/>
                  </a:lnTo>
                  <a:lnTo>
                    <a:pt x="444" y="1548"/>
                  </a:lnTo>
                  <a:lnTo>
                    <a:pt x="452" y="1548"/>
                  </a:lnTo>
                  <a:lnTo>
                    <a:pt x="452" y="1568"/>
                  </a:lnTo>
                  <a:lnTo>
                    <a:pt x="466" y="1568"/>
                  </a:lnTo>
                  <a:lnTo>
                    <a:pt x="466" y="1584"/>
                  </a:lnTo>
                  <a:lnTo>
                    <a:pt x="471" y="1584"/>
                  </a:lnTo>
                  <a:lnTo>
                    <a:pt x="471" y="1606"/>
                  </a:lnTo>
                  <a:lnTo>
                    <a:pt x="475" y="1606"/>
                  </a:lnTo>
                  <a:lnTo>
                    <a:pt x="475" y="1618"/>
                  </a:lnTo>
                  <a:lnTo>
                    <a:pt x="489" y="1618"/>
                  </a:lnTo>
                  <a:lnTo>
                    <a:pt x="489" y="1628"/>
                  </a:lnTo>
                  <a:lnTo>
                    <a:pt x="499" y="1628"/>
                  </a:lnTo>
                  <a:lnTo>
                    <a:pt x="499" y="1644"/>
                  </a:lnTo>
                  <a:lnTo>
                    <a:pt x="507" y="1644"/>
                  </a:lnTo>
                  <a:lnTo>
                    <a:pt x="507" y="1655"/>
                  </a:lnTo>
                  <a:lnTo>
                    <a:pt x="519" y="1655"/>
                  </a:lnTo>
                  <a:lnTo>
                    <a:pt x="519" y="1663"/>
                  </a:lnTo>
                  <a:lnTo>
                    <a:pt x="539" y="1663"/>
                  </a:lnTo>
                  <a:lnTo>
                    <a:pt x="539" y="1671"/>
                  </a:lnTo>
                  <a:lnTo>
                    <a:pt x="563" y="1671"/>
                  </a:lnTo>
                  <a:lnTo>
                    <a:pt x="563" y="1679"/>
                  </a:lnTo>
                  <a:lnTo>
                    <a:pt x="629" y="1679"/>
                  </a:lnTo>
                  <a:lnTo>
                    <a:pt x="629" y="1691"/>
                  </a:lnTo>
                  <a:lnTo>
                    <a:pt x="645" y="1691"/>
                  </a:lnTo>
                  <a:lnTo>
                    <a:pt x="645" y="1699"/>
                  </a:lnTo>
                  <a:lnTo>
                    <a:pt x="778" y="1699"/>
                  </a:lnTo>
                  <a:lnTo>
                    <a:pt x="778" y="1721"/>
                  </a:lnTo>
                  <a:lnTo>
                    <a:pt x="1120" y="1721"/>
                  </a:lnTo>
                  <a:lnTo>
                    <a:pt x="1120" y="1741"/>
                  </a:lnTo>
                  <a:lnTo>
                    <a:pt x="1192" y="1741"/>
                  </a:lnTo>
                  <a:lnTo>
                    <a:pt x="1192" y="1781"/>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51" name="Line 285">
              <a:extLst>
                <a:ext uri="{FF2B5EF4-FFF2-40B4-BE49-F238E27FC236}">
                  <a16:creationId xmlns:a16="http://schemas.microsoft.com/office/drawing/2014/main" xmlns="" id="{D84BF07A-40AB-4703-BAE1-346B8A3D3E75}"/>
                </a:ext>
              </a:extLst>
            </p:cNvPr>
            <p:cNvSpPr>
              <a:spLocks noChangeShapeType="1"/>
            </p:cNvSpPr>
            <p:nvPr/>
          </p:nvSpPr>
          <p:spPr bwMode="auto">
            <a:xfrm>
              <a:off x="7219057" y="4813302"/>
              <a:ext cx="0" cy="53628"/>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52" name="Line 286">
              <a:extLst>
                <a:ext uri="{FF2B5EF4-FFF2-40B4-BE49-F238E27FC236}">
                  <a16:creationId xmlns:a16="http://schemas.microsoft.com/office/drawing/2014/main" xmlns="" id="{6F0E8660-9F2D-4FA4-BBBD-320070D17C94}"/>
                </a:ext>
              </a:extLst>
            </p:cNvPr>
            <p:cNvSpPr>
              <a:spLocks noChangeShapeType="1"/>
            </p:cNvSpPr>
            <p:nvPr/>
          </p:nvSpPr>
          <p:spPr bwMode="auto">
            <a:xfrm flipH="1">
              <a:off x="7190666" y="4841694"/>
              <a:ext cx="56783"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53" name="Line 287">
              <a:extLst>
                <a:ext uri="{FF2B5EF4-FFF2-40B4-BE49-F238E27FC236}">
                  <a16:creationId xmlns:a16="http://schemas.microsoft.com/office/drawing/2014/main" xmlns="" id="{A62FB775-1D1D-4D49-9CBC-564C6F7CF535}"/>
                </a:ext>
              </a:extLst>
            </p:cNvPr>
            <p:cNvSpPr>
              <a:spLocks noChangeShapeType="1"/>
            </p:cNvSpPr>
            <p:nvPr/>
          </p:nvSpPr>
          <p:spPr bwMode="auto">
            <a:xfrm>
              <a:off x="7006121" y="4813302"/>
              <a:ext cx="0" cy="53628"/>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54" name="Line 288">
              <a:extLst>
                <a:ext uri="{FF2B5EF4-FFF2-40B4-BE49-F238E27FC236}">
                  <a16:creationId xmlns:a16="http://schemas.microsoft.com/office/drawing/2014/main" xmlns="" id="{3A09C600-92E6-4EBB-929F-9906DC4DBA3A}"/>
                </a:ext>
              </a:extLst>
            </p:cNvPr>
            <p:cNvSpPr>
              <a:spLocks noChangeShapeType="1"/>
            </p:cNvSpPr>
            <p:nvPr/>
          </p:nvSpPr>
          <p:spPr bwMode="auto">
            <a:xfrm flipH="1">
              <a:off x="6977729" y="4841694"/>
              <a:ext cx="56783"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55" name="Line 289">
              <a:extLst>
                <a:ext uri="{FF2B5EF4-FFF2-40B4-BE49-F238E27FC236}">
                  <a16:creationId xmlns:a16="http://schemas.microsoft.com/office/drawing/2014/main" xmlns="" id="{D9DBECFB-F0F7-40D8-AC50-27263FF101A3}"/>
                </a:ext>
              </a:extLst>
            </p:cNvPr>
            <p:cNvSpPr>
              <a:spLocks noChangeShapeType="1"/>
            </p:cNvSpPr>
            <p:nvPr/>
          </p:nvSpPr>
          <p:spPr bwMode="auto">
            <a:xfrm>
              <a:off x="6796339" y="4813302"/>
              <a:ext cx="0" cy="53628"/>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56" name="Line 290">
              <a:extLst>
                <a:ext uri="{FF2B5EF4-FFF2-40B4-BE49-F238E27FC236}">
                  <a16:creationId xmlns:a16="http://schemas.microsoft.com/office/drawing/2014/main" xmlns="" id="{5B94242F-A83F-45D0-B9F8-D77DD62E63CC}"/>
                </a:ext>
              </a:extLst>
            </p:cNvPr>
            <p:cNvSpPr>
              <a:spLocks noChangeShapeType="1"/>
            </p:cNvSpPr>
            <p:nvPr/>
          </p:nvSpPr>
          <p:spPr bwMode="auto">
            <a:xfrm flipH="1">
              <a:off x="6771102" y="4841694"/>
              <a:ext cx="53628"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57" name="Line 291">
              <a:extLst>
                <a:ext uri="{FF2B5EF4-FFF2-40B4-BE49-F238E27FC236}">
                  <a16:creationId xmlns:a16="http://schemas.microsoft.com/office/drawing/2014/main" xmlns="" id="{1D98F90D-85D4-4EBC-8D3C-E653EAC0CE62}"/>
                </a:ext>
              </a:extLst>
            </p:cNvPr>
            <p:cNvSpPr>
              <a:spLocks noChangeShapeType="1"/>
            </p:cNvSpPr>
            <p:nvPr/>
          </p:nvSpPr>
          <p:spPr bwMode="auto">
            <a:xfrm>
              <a:off x="6495074" y="4747055"/>
              <a:ext cx="0" cy="53628"/>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58" name="Line 292">
              <a:extLst>
                <a:ext uri="{FF2B5EF4-FFF2-40B4-BE49-F238E27FC236}">
                  <a16:creationId xmlns:a16="http://schemas.microsoft.com/office/drawing/2014/main" xmlns="" id="{EC72514E-0F3F-4866-BDA1-32A521936FCD}"/>
                </a:ext>
              </a:extLst>
            </p:cNvPr>
            <p:cNvSpPr>
              <a:spLocks noChangeShapeType="1"/>
            </p:cNvSpPr>
            <p:nvPr/>
          </p:nvSpPr>
          <p:spPr bwMode="auto">
            <a:xfrm flipH="1">
              <a:off x="6466682" y="4775447"/>
              <a:ext cx="56783"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59" name="Line 293">
              <a:extLst>
                <a:ext uri="{FF2B5EF4-FFF2-40B4-BE49-F238E27FC236}">
                  <a16:creationId xmlns:a16="http://schemas.microsoft.com/office/drawing/2014/main" xmlns="" id="{0DB242C7-5444-4F9F-AA03-D51089B3D30B}"/>
                </a:ext>
              </a:extLst>
            </p:cNvPr>
            <p:cNvSpPr>
              <a:spLocks noChangeShapeType="1"/>
            </p:cNvSpPr>
            <p:nvPr/>
          </p:nvSpPr>
          <p:spPr bwMode="auto">
            <a:xfrm>
              <a:off x="6368889" y="4734437"/>
              <a:ext cx="0" cy="53628"/>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60" name="Line 294">
              <a:extLst>
                <a:ext uri="{FF2B5EF4-FFF2-40B4-BE49-F238E27FC236}">
                  <a16:creationId xmlns:a16="http://schemas.microsoft.com/office/drawing/2014/main" xmlns="" id="{A6B36EEB-1DF2-483B-A191-526F7578FB43}"/>
                </a:ext>
              </a:extLst>
            </p:cNvPr>
            <p:cNvSpPr>
              <a:spLocks noChangeShapeType="1"/>
            </p:cNvSpPr>
            <p:nvPr/>
          </p:nvSpPr>
          <p:spPr bwMode="auto">
            <a:xfrm flipH="1">
              <a:off x="6340497" y="4762828"/>
              <a:ext cx="56783"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61" name="Line 295">
              <a:extLst>
                <a:ext uri="{FF2B5EF4-FFF2-40B4-BE49-F238E27FC236}">
                  <a16:creationId xmlns:a16="http://schemas.microsoft.com/office/drawing/2014/main" xmlns="" id="{6A769B88-93D5-45D3-A979-E46249F4D7BD}"/>
                </a:ext>
              </a:extLst>
            </p:cNvPr>
            <p:cNvSpPr>
              <a:spLocks noChangeShapeType="1"/>
            </p:cNvSpPr>
            <p:nvPr/>
          </p:nvSpPr>
          <p:spPr bwMode="auto">
            <a:xfrm>
              <a:off x="5826296" y="3877959"/>
              <a:ext cx="0" cy="55206"/>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62" name="Line 296">
              <a:extLst>
                <a:ext uri="{FF2B5EF4-FFF2-40B4-BE49-F238E27FC236}">
                  <a16:creationId xmlns:a16="http://schemas.microsoft.com/office/drawing/2014/main" xmlns="" id="{A574D268-01B0-488E-A30E-5F63D4ACE089}"/>
                </a:ext>
              </a:extLst>
            </p:cNvPr>
            <p:cNvSpPr>
              <a:spLocks noChangeShapeType="1"/>
            </p:cNvSpPr>
            <p:nvPr/>
          </p:nvSpPr>
          <p:spPr bwMode="auto">
            <a:xfrm flipH="1">
              <a:off x="5797904" y="3903196"/>
              <a:ext cx="53628"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63" name="Line 297">
              <a:extLst>
                <a:ext uri="{FF2B5EF4-FFF2-40B4-BE49-F238E27FC236}">
                  <a16:creationId xmlns:a16="http://schemas.microsoft.com/office/drawing/2014/main" xmlns="" id="{59FE357A-4790-4EA0-B9F3-3A28BB7C4C94}"/>
                </a:ext>
              </a:extLst>
            </p:cNvPr>
            <p:cNvSpPr>
              <a:spLocks noChangeShapeType="1"/>
            </p:cNvSpPr>
            <p:nvPr/>
          </p:nvSpPr>
          <p:spPr bwMode="auto">
            <a:xfrm>
              <a:off x="5775822" y="3751775"/>
              <a:ext cx="0" cy="56783"/>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64" name="Line 298">
              <a:extLst>
                <a:ext uri="{FF2B5EF4-FFF2-40B4-BE49-F238E27FC236}">
                  <a16:creationId xmlns:a16="http://schemas.microsoft.com/office/drawing/2014/main" xmlns="" id="{0E594E29-B81F-499F-AE42-D5B55FCE4F08}"/>
                </a:ext>
              </a:extLst>
            </p:cNvPr>
            <p:cNvSpPr>
              <a:spLocks noChangeShapeType="1"/>
            </p:cNvSpPr>
            <p:nvPr/>
          </p:nvSpPr>
          <p:spPr bwMode="auto">
            <a:xfrm flipH="1">
              <a:off x="5750585" y="3780166"/>
              <a:ext cx="53628"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65" name="Line 299">
              <a:extLst>
                <a:ext uri="{FF2B5EF4-FFF2-40B4-BE49-F238E27FC236}">
                  <a16:creationId xmlns:a16="http://schemas.microsoft.com/office/drawing/2014/main" xmlns="" id="{9B260A19-5C12-46B0-9180-C4F0D4C2AF0C}"/>
                </a:ext>
              </a:extLst>
            </p:cNvPr>
            <p:cNvSpPr>
              <a:spLocks noChangeShapeType="1"/>
            </p:cNvSpPr>
            <p:nvPr/>
          </p:nvSpPr>
          <p:spPr bwMode="auto">
            <a:xfrm>
              <a:off x="5760049" y="3628745"/>
              <a:ext cx="0" cy="53628"/>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66" name="Line 300">
              <a:extLst>
                <a:ext uri="{FF2B5EF4-FFF2-40B4-BE49-F238E27FC236}">
                  <a16:creationId xmlns:a16="http://schemas.microsoft.com/office/drawing/2014/main" xmlns="" id="{EEC57B55-23A4-47FB-A8B0-D0A28559AA4F}"/>
                </a:ext>
              </a:extLst>
            </p:cNvPr>
            <p:cNvSpPr>
              <a:spLocks noChangeShapeType="1"/>
            </p:cNvSpPr>
            <p:nvPr/>
          </p:nvSpPr>
          <p:spPr bwMode="auto">
            <a:xfrm flipH="1">
              <a:off x="5731657" y="3653982"/>
              <a:ext cx="53628"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67" name="Line 301">
              <a:extLst>
                <a:ext uri="{FF2B5EF4-FFF2-40B4-BE49-F238E27FC236}">
                  <a16:creationId xmlns:a16="http://schemas.microsoft.com/office/drawing/2014/main" xmlns="" id="{46AC9D35-53BC-45E2-BCDD-76C6A797E9E4}"/>
                </a:ext>
              </a:extLst>
            </p:cNvPr>
            <p:cNvSpPr>
              <a:spLocks noChangeShapeType="1"/>
            </p:cNvSpPr>
            <p:nvPr/>
          </p:nvSpPr>
          <p:spPr bwMode="auto">
            <a:xfrm>
              <a:off x="5728503" y="3381108"/>
              <a:ext cx="0" cy="56783"/>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68" name="Line 302">
              <a:extLst>
                <a:ext uri="{FF2B5EF4-FFF2-40B4-BE49-F238E27FC236}">
                  <a16:creationId xmlns:a16="http://schemas.microsoft.com/office/drawing/2014/main" xmlns="" id="{318572D6-E7F0-4505-BD5E-54AB5FAF0A60}"/>
                </a:ext>
              </a:extLst>
            </p:cNvPr>
            <p:cNvSpPr>
              <a:spLocks noChangeShapeType="1"/>
            </p:cNvSpPr>
            <p:nvPr/>
          </p:nvSpPr>
          <p:spPr bwMode="auto">
            <a:xfrm flipH="1">
              <a:off x="5700111" y="3409499"/>
              <a:ext cx="56783"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69" name="Line 303">
              <a:extLst>
                <a:ext uri="{FF2B5EF4-FFF2-40B4-BE49-F238E27FC236}">
                  <a16:creationId xmlns:a16="http://schemas.microsoft.com/office/drawing/2014/main" xmlns="" id="{FA5C15A4-3493-41ED-A62E-0A78FB4EC3E2}"/>
                </a:ext>
              </a:extLst>
            </p:cNvPr>
            <p:cNvSpPr>
              <a:spLocks noChangeShapeType="1"/>
            </p:cNvSpPr>
            <p:nvPr/>
          </p:nvSpPr>
          <p:spPr bwMode="auto">
            <a:xfrm>
              <a:off x="5719039" y="3223377"/>
              <a:ext cx="0" cy="53628"/>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70" name="Line 304">
              <a:extLst>
                <a:ext uri="{FF2B5EF4-FFF2-40B4-BE49-F238E27FC236}">
                  <a16:creationId xmlns:a16="http://schemas.microsoft.com/office/drawing/2014/main" xmlns="" id="{10E0F1ED-60B0-4790-9A2A-33A1531A15D9}"/>
                </a:ext>
              </a:extLst>
            </p:cNvPr>
            <p:cNvSpPr>
              <a:spLocks noChangeShapeType="1"/>
            </p:cNvSpPr>
            <p:nvPr/>
          </p:nvSpPr>
          <p:spPr bwMode="auto">
            <a:xfrm flipH="1">
              <a:off x="5690647" y="3251769"/>
              <a:ext cx="53628"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71" name="Line 305">
              <a:extLst>
                <a:ext uri="{FF2B5EF4-FFF2-40B4-BE49-F238E27FC236}">
                  <a16:creationId xmlns:a16="http://schemas.microsoft.com/office/drawing/2014/main" xmlns="" id="{4EF37E69-56AE-4914-973E-39E483D9B0AF}"/>
                </a:ext>
              </a:extLst>
            </p:cNvPr>
            <p:cNvSpPr>
              <a:spLocks noChangeShapeType="1"/>
            </p:cNvSpPr>
            <p:nvPr/>
          </p:nvSpPr>
          <p:spPr bwMode="auto">
            <a:xfrm>
              <a:off x="5772667" y="3713919"/>
              <a:ext cx="0" cy="53628"/>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72" name="Line 306">
              <a:extLst>
                <a:ext uri="{FF2B5EF4-FFF2-40B4-BE49-F238E27FC236}">
                  <a16:creationId xmlns:a16="http://schemas.microsoft.com/office/drawing/2014/main" xmlns="" id="{38B55480-45A3-4244-A422-5505F344B58F}"/>
                </a:ext>
              </a:extLst>
            </p:cNvPr>
            <p:cNvSpPr>
              <a:spLocks noChangeShapeType="1"/>
            </p:cNvSpPr>
            <p:nvPr/>
          </p:nvSpPr>
          <p:spPr bwMode="auto">
            <a:xfrm flipH="1">
              <a:off x="5747430" y="3742311"/>
              <a:ext cx="53628"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73" name="Line 307">
              <a:extLst>
                <a:ext uri="{FF2B5EF4-FFF2-40B4-BE49-F238E27FC236}">
                  <a16:creationId xmlns:a16="http://schemas.microsoft.com/office/drawing/2014/main" xmlns="" id="{97D76A7A-0830-4B74-A6CD-CCAFEC3369F0}"/>
                </a:ext>
              </a:extLst>
            </p:cNvPr>
            <p:cNvSpPr>
              <a:spLocks noChangeShapeType="1"/>
            </p:cNvSpPr>
            <p:nvPr/>
          </p:nvSpPr>
          <p:spPr bwMode="auto">
            <a:xfrm>
              <a:off x="7367324" y="4844848"/>
              <a:ext cx="0" cy="53628"/>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sp>
          <p:nvSpPr>
            <p:cNvPr id="274" name="Line 308">
              <a:extLst>
                <a:ext uri="{FF2B5EF4-FFF2-40B4-BE49-F238E27FC236}">
                  <a16:creationId xmlns:a16="http://schemas.microsoft.com/office/drawing/2014/main" xmlns="" id="{EEF9FC88-BC48-4828-8504-403C6AE8AE91}"/>
                </a:ext>
              </a:extLst>
            </p:cNvPr>
            <p:cNvSpPr>
              <a:spLocks noChangeShapeType="1"/>
            </p:cNvSpPr>
            <p:nvPr/>
          </p:nvSpPr>
          <p:spPr bwMode="auto">
            <a:xfrm flipH="1">
              <a:off x="7342087" y="4870085"/>
              <a:ext cx="53628"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sz="1600" dirty="0"/>
            </a:p>
          </p:txBody>
        </p:sp>
      </p:grpSp>
      <p:cxnSp>
        <p:nvCxnSpPr>
          <p:cNvPr id="275" name="Straight Connector 274">
            <a:extLst>
              <a:ext uri="{FF2B5EF4-FFF2-40B4-BE49-F238E27FC236}">
                <a16:creationId xmlns:a16="http://schemas.microsoft.com/office/drawing/2014/main" xmlns="" id="{A0CD2AB0-8923-424C-AE87-7C9D70924ADC}"/>
              </a:ext>
            </a:extLst>
          </p:cNvPr>
          <p:cNvCxnSpPr/>
          <p:nvPr/>
        </p:nvCxnSpPr>
        <p:spPr>
          <a:xfrm>
            <a:off x="1198062" y="2133228"/>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xmlns="" id="{9A72E866-E6D8-4224-B516-B064E65B59DE}"/>
              </a:ext>
            </a:extLst>
          </p:cNvPr>
          <p:cNvCxnSpPr/>
          <p:nvPr/>
        </p:nvCxnSpPr>
        <p:spPr>
          <a:xfrm>
            <a:off x="1198062" y="269472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xmlns="" id="{04071F65-5CF1-46E4-8BD9-C4DD7986AE51}"/>
              </a:ext>
            </a:extLst>
          </p:cNvPr>
          <p:cNvCxnSpPr/>
          <p:nvPr/>
        </p:nvCxnSpPr>
        <p:spPr>
          <a:xfrm>
            <a:off x="1198062" y="325622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xmlns="" id="{FB919F9F-E875-4658-9A52-A70609DF0A01}"/>
              </a:ext>
            </a:extLst>
          </p:cNvPr>
          <p:cNvCxnSpPr/>
          <p:nvPr/>
        </p:nvCxnSpPr>
        <p:spPr>
          <a:xfrm>
            <a:off x="1198062" y="381772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xmlns="" id="{98A7AF1A-A94A-49F6-934F-380BE4BC2770}"/>
              </a:ext>
            </a:extLst>
          </p:cNvPr>
          <p:cNvCxnSpPr/>
          <p:nvPr/>
        </p:nvCxnSpPr>
        <p:spPr>
          <a:xfrm>
            <a:off x="1198062" y="4379224"/>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xmlns="" id="{EF2C93D8-CEE2-4812-AD39-D90D5D68FC8B}"/>
              </a:ext>
            </a:extLst>
          </p:cNvPr>
          <p:cNvCxnSpPr/>
          <p:nvPr/>
        </p:nvCxnSpPr>
        <p:spPr>
          <a:xfrm>
            <a:off x="1198062" y="4940721"/>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xmlns="" id="{E2FEE912-45E7-46D6-9A06-49162E999938}"/>
              </a:ext>
            </a:extLst>
          </p:cNvPr>
          <p:cNvCxnSpPr/>
          <p:nvPr/>
        </p:nvCxnSpPr>
        <p:spPr>
          <a:xfrm>
            <a:off x="5406804" y="2133228"/>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xmlns="" id="{9DAC3E91-0BB2-4F95-82B7-F1ADBD8DDB60}"/>
              </a:ext>
            </a:extLst>
          </p:cNvPr>
          <p:cNvCxnSpPr/>
          <p:nvPr/>
        </p:nvCxnSpPr>
        <p:spPr>
          <a:xfrm>
            <a:off x="5406804" y="269472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xmlns="" id="{34B548B6-CDB6-47EB-B9C5-FEF2F9109D3B}"/>
              </a:ext>
            </a:extLst>
          </p:cNvPr>
          <p:cNvCxnSpPr/>
          <p:nvPr/>
        </p:nvCxnSpPr>
        <p:spPr>
          <a:xfrm>
            <a:off x="5406804" y="325622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xmlns="" id="{325A0885-9B3C-4EDA-A2EC-3B44AD120A1F}"/>
              </a:ext>
            </a:extLst>
          </p:cNvPr>
          <p:cNvCxnSpPr/>
          <p:nvPr/>
        </p:nvCxnSpPr>
        <p:spPr>
          <a:xfrm>
            <a:off x="5406804" y="381772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xmlns="" id="{909D4319-AB28-47D0-8F1E-937356BC9C52}"/>
              </a:ext>
            </a:extLst>
          </p:cNvPr>
          <p:cNvCxnSpPr/>
          <p:nvPr/>
        </p:nvCxnSpPr>
        <p:spPr>
          <a:xfrm>
            <a:off x="5406804" y="4379224"/>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xmlns="" id="{29EC49E8-94BE-41CF-AA75-EAB56992F8EA}"/>
              </a:ext>
            </a:extLst>
          </p:cNvPr>
          <p:cNvCxnSpPr/>
          <p:nvPr/>
        </p:nvCxnSpPr>
        <p:spPr>
          <a:xfrm>
            <a:off x="5406804" y="4940721"/>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98890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LBA-001: Efficacy, tolerability and impact on quality of life of selective</a:t>
            </a:r>
            <a:br>
              <a:rPr lang="en-GB" dirty="0" smtClean="0"/>
            </a:br>
            <a:r>
              <a:rPr lang="en-GB" dirty="0" smtClean="0"/>
              <a:t>internal radiation therapy (with yttrium-90 resin microspheres) or</a:t>
            </a:r>
            <a:br>
              <a:rPr lang="en-GB" dirty="0" smtClean="0"/>
            </a:br>
            <a:r>
              <a:rPr lang="en-GB" dirty="0" smtClean="0"/>
              <a:t>sorafenib in patients with locally advanced hepatocellular carcinoma:</a:t>
            </a:r>
            <a:br>
              <a:rPr lang="en-GB" dirty="0" smtClean="0"/>
            </a:br>
            <a:r>
              <a:rPr lang="en-GB" dirty="0" smtClean="0"/>
              <a:t>The SARAH trial – </a:t>
            </a:r>
            <a:r>
              <a:rPr lang="en-GB" dirty="0" err="1" smtClean="0"/>
              <a:t>Bouattour</a:t>
            </a:r>
            <a:r>
              <a:rPr lang="en-GB" dirty="0" smtClean="0"/>
              <a:t> M, et al</a:t>
            </a:r>
            <a:endParaRPr lang="en-GB" dirty="0"/>
          </a:p>
        </p:txBody>
      </p:sp>
      <p:sp>
        <p:nvSpPr>
          <p:cNvPr id="7" name="Content Placeholder 6"/>
          <p:cNvSpPr>
            <a:spLocks noGrp="1"/>
          </p:cNvSpPr>
          <p:nvPr>
            <p:ph idx="1"/>
          </p:nvPr>
        </p:nvSpPr>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a:xfrm>
            <a:off x="4247586" y="6096000"/>
            <a:ext cx="4531290" cy="487363"/>
          </a:xfrm>
        </p:spPr>
        <p:txBody>
          <a:bodyPr/>
          <a:lstStyle/>
          <a:p>
            <a:pPr lvl="0"/>
            <a:r>
              <a:rPr lang="en-GB" dirty="0" err="1" smtClean="0"/>
              <a:t>Bouattour</a:t>
            </a:r>
            <a:r>
              <a:rPr lang="en-GB" dirty="0" smtClean="0"/>
              <a:t> M, et al. Ann </a:t>
            </a:r>
            <a:r>
              <a:rPr lang="en-GB" dirty="0" err="1" smtClean="0"/>
              <a:t>Oncol</a:t>
            </a:r>
            <a:r>
              <a:rPr lang="en-GB" dirty="0" smtClean="0"/>
              <a:t> 2017; 28 (</a:t>
            </a:r>
            <a:r>
              <a:rPr lang="en-GB" dirty="0" err="1" smtClean="0"/>
              <a:t>suppl</a:t>
            </a:r>
            <a:r>
              <a:rPr lang="en-GB" dirty="0" smtClean="0"/>
              <a:t> 3): </a:t>
            </a:r>
            <a:r>
              <a:rPr lang="en-GB" dirty="0" err="1" smtClean="0"/>
              <a:t>abstr</a:t>
            </a:r>
            <a:r>
              <a:rPr lang="en-GB" dirty="0" smtClean="0"/>
              <a:t> LBA-001</a:t>
            </a:r>
            <a:endParaRPr lang="en-GB" dirty="0"/>
          </a:p>
        </p:txBody>
      </p:sp>
      <p:sp>
        <p:nvSpPr>
          <p:cNvPr id="8" name="Rectangle 7"/>
          <p:cNvSpPr/>
          <p:nvPr/>
        </p:nvSpPr>
        <p:spPr>
          <a:xfrm>
            <a:off x="1947340" y="1191155"/>
            <a:ext cx="5080006" cy="792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ts val="300"/>
              </a:spcAft>
            </a:pPr>
            <a:r>
              <a:rPr lang="en-GB" b="1" dirty="0" smtClean="0">
                <a:solidFill>
                  <a:srgbClr val="000000"/>
                </a:solidFill>
              </a:rPr>
              <a:t>Radiologic progression</a:t>
            </a:r>
            <a:endParaRPr lang="en-GB" b="1" dirty="0">
              <a:solidFill>
                <a:srgbClr val="000000"/>
              </a:solidFill>
            </a:endParaRPr>
          </a:p>
        </p:txBody>
      </p:sp>
      <p:sp>
        <p:nvSpPr>
          <p:cNvPr id="9" name="Rectangle 8">
            <a:extLst>
              <a:ext uri="{FF2B5EF4-FFF2-40B4-BE49-F238E27FC236}">
                <a16:creationId xmlns:a16="http://schemas.microsoft.com/office/drawing/2014/main" xmlns="" id="{7ECB23A1-076E-4D65-B567-57A86D0B1AF1}"/>
              </a:ext>
            </a:extLst>
          </p:cNvPr>
          <p:cNvSpPr/>
          <p:nvPr/>
        </p:nvSpPr>
        <p:spPr>
          <a:xfrm>
            <a:off x="1458479" y="1699970"/>
            <a:ext cx="2584772" cy="3077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0">
            <a:spAutoFit/>
          </a:bodyPr>
          <a:lstStyle/>
          <a:p>
            <a:pPr algn="ctr" fontAlgn="base">
              <a:spcBef>
                <a:spcPct val="0"/>
              </a:spcBef>
              <a:spcAft>
                <a:spcPts val="300"/>
              </a:spcAft>
            </a:pPr>
            <a:r>
              <a:rPr lang="en-GB" sz="1400" b="1" dirty="0" smtClean="0">
                <a:solidFill>
                  <a:srgbClr val="000000"/>
                </a:solidFill>
              </a:rPr>
              <a:t>Progression at any site (ITT)</a:t>
            </a:r>
            <a:endParaRPr lang="en-GB" sz="1050" b="1" dirty="0">
              <a:solidFill>
                <a:srgbClr val="000000"/>
              </a:solidFill>
            </a:endParaRPr>
          </a:p>
        </p:txBody>
      </p:sp>
      <p:sp>
        <p:nvSpPr>
          <p:cNvPr id="10" name="TextBox 9">
            <a:extLst>
              <a:ext uri="{FF2B5EF4-FFF2-40B4-BE49-F238E27FC236}">
                <a16:creationId xmlns:a16="http://schemas.microsoft.com/office/drawing/2014/main" xmlns="" id="{742B91BE-6718-415A-A75B-558D78454FD1}"/>
              </a:ext>
            </a:extLst>
          </p:cNvPr>
          <p:cNvSpPr txBox="1"/>
          <p:nvPr/>
        </p:nvSpPr>
        <p:spPr>
          <a:xfrm>
            <a:off x="804633" y="1929779"/>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1.0</a:t>
            </a:r>
          </a:p>
        </p:txBody>
      </p:sp>
      <p:sp>
        <p:nvSpPr>
          <p:cNvPr id="11" name="TextBox 10">
            <a:extLst>
              <a:ext uri="{FF2B5EF4-FFF2-40B4-BE49-F238E27FC236}">
                <a16:creationId xmlns:a16="http://schemas.microsoft.com/office/drawing/2014/main" xmlns="" id="{AB6719FB-6EA7-432F-8DF0-951A32EB999A}"/>
              </a:ext>
            </a:extLst>
          </p:cNvPr>
          <p:cNvSpPr txBox="1"/>
          <p:nvPr/>
        </p:nvSpPr>
        <p:spPr>
          <a:xfrm>
            <a:off x="804633" y="2491278"/>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0.8</a:t>
            </a:r>
          </a:p>
        </p:txBody>
      </p:sp>
      <p:sp>
        <p:nvSpPr>
          <p:cNvPr id="12" name="TextBox 11">
            <a:extLst>
              <a:ext uri="{FF2B5EF4-FFF2-40B4-BE49-F238E27FC236}">
                <a16:creationId xmlns:a16="http://schemas.microsoft.com/office/drawing/2014/main" xmlns="" id="{2307BAE0-F28E-4BAE-8E40-ED5918A34799}"/>
              </a:ext>
            </a:extLst>
          </p:cNvPr>
          <p:cNvSpPr txBox="1"/>
          <p:nvPr/>
        </p:nvSpPr>
        <p:spPr>
          <a:xfrm>
            <a:off x="804633" y="3052777"/>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0.6</a:t>
            </a:r>
          </a:p>
        </p:txBody>
      </p:sp>
      <p:sp>
        <p:nvSpPr>
          <p:cNvPr id="13" name="TextBox 12">
            <a:extLst>
              <a:ext uri="{FF2B5EF4-FFF2-40B4-BE49-F238E27FC236}">
                <a16:creationId xmlns:a16="http://schemas.microsoft.com/office/drawing/2014/main" xmlns="" id="{15138899-ECF8-4208-A72D-840D651E722E}"/>
              </a:ext>
            </a:extLst>
          </p:cNvPr>
          <p:cNvSpPr txBox="1"/>
          <p:nvPr/>
        </p:nvSpPr>
        <p:spPr>
          <a:xfrm>
            <a:off x="804633" y="3614276"/>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0.4</a:t>
            </a:r>
          </a:p>
        </p:txBody>
      </p:sp>
      <p:sp>
        <p:nvSpPr>
          <p:cNvPr id="14" name="TextBox 13">
            <a:extLst>
              <a:ext uri="{FF2B5EF4-FFF2-40B4-BE49-F238E27FC236}">
                <a16:creationId xmlns:a16="http://schemas.microsoft.com/office/drawing/2014/main" xmlns="" id="{76EB56F1-0B21-450C-8549-4605DF9B552C}"/>
              </a:ext>
            </a:extLst>
          </p:cNvPr>
          <p:cNvSpPr txBox="1"/>
          <p:nvPr/>
        </p:nvSpPr>
        <p:spPr>
          <a:xfrm>
            <a:off x="804633" y="4175775"/>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0.2</a:t>
            </a:r>
          </a:p>
        </p:txBody>
      </p:sp>
      <p:sp>
        <p:nvSpPr>
          <p:cNvPr id="15" name="TextBox 14">
            <a:extLst>
              <a:ext uri="{FF2B5EF4-FFF2-40B4-BE49-F238E27FC236}">
                <a16:creationId xmlns:a16="http://schemas.microsoft.com/office/drawing/2014/main" xmlns="" id="{836B3991-BE82-4728-9AAC-0581FD190AC1}"/>
              </a:ext>
            </a:extLst>
          </p:cNvPr>
          <p:cNvSpPr txBox="1"/>
          <p:nvPr/>
        </p:nvSpPr>
        <p:spPr>
          <a:xfrm>
            <a:off x="804633" y="4737272"/>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0.0</a:t>
            </a:r>
          </a:p>
        </p:txBody>
      </p:sp>
      <p:sp>
        <p:nvSpPr>
          <p:cNvPr id="16" name="TextBox 15">
            <a:extLst>
              <a:ext uri="{FF2B5EF4-FFF2-40B4-BE49-F238E27FC236}">
                <a16:creationId xmlns:a16="http://schemas.microsoft.com/office/drawing/2014/main" xmlns="" id="{ACBF2912-6B32-4B06-B4E4-BAEBFB4CD697}"/>
              </a:ext>
            </a:extLst>
          </p:cNvPr>
          <p:cNvSpPr txBox="1"/>
          <p:nvPr/>
        </p:nvSpPr>
        <p:spPr>
          <a:xfrm>
            <a:off x="1132903" y="4961420"/>
            <a:ext cx="157662" cy="257369"/>
          </a:xfrm>
          <a:prstGeom prst="rect">
            <a:avLst/>
          </a:prstGeom>
          <a:noFill/>
        </p:spPr>
        <p:txBody>
          <a:bodyPr wrap="none" lIns="36000" tIns="36000" rIns="36000" bIns="36000" rtlCol="0" anchor="t" anchorCtr="0">
            <a:spAutoFit/>
          </a:bodyPr>
          <a:lstStyle/>
          <a:p>
            <a:pPr algn="ctr"/>
            <a:r>
              <a:rPr lang="en-GB" sz="1200" dirty="0">
                <a:solidFill>
                  <a:srgbClr val="000000"/>
                </a:solidFill>
              </a:rPr>
              <a:t>0</a:t>
            </a:r>
          </a:p>
        </p:txBody>
      </p:sp>
      <p:sp>
        <p:nvSpPr>
          <p:cNvPr id="17" name="TextBox 16">
            <a:extLst>
              <a:ext uri="{FF2B5EF4-FFF2-40B4-BE49-F238E27FC236}">
                <a16:creationId xmlns:a16="http://schemas.microsoft.com/office/drawing/2014/main" xmlns="" id="{6DC1935B-5E6C-4DA1-B016-D44AF98C56B8}"/>
              </a:ext>
            </a:extLst>
          </p:cNvPr>
          <p:cNvSpPr txBox="1"/>
          <p:nvPr/>
        </p:nvSpPr>
        <p:spPr>
          <a:xfrm>
            <a:off x="1534314" y="4961420"/>
            <a:ext cx="157662"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6</a:t>
            </a:r>
            <a:endParaRPr lang="en-GB" sz="1200" dirty="0">
              <a:solidFill>
                <a:srgbClr val="000000"/>
              </a:solidFill>
            </a:endParaRPr>
          </a:p>
        </p:txBody>
      </p:sp>
      <p:sp>
        <p:nvSpPr>
          <p:cNvPr id="18" name="TextBox 17">
            <a:extLst>
              <a:ext uri="{FF2B5EF4-FFF2-40B4-BE49-F238E27FC236}">
                <a16:creationId xmlns:a16="http://schemas.microsoft.com/office/drawing/2014/main" xmlns="" id="{C94BC2AD-FEF5-456F-B119-08409F67E284}"/>
              </a:ext>
            </a:extLst>
          </p:cNvPr>
          <p:cNvSpPr txBox="1"/>
          <p:nvPr/>
        </p:nvSpPr>
        <p:spPr>
          <a:xfrm>
            <a:off x="1893246" y="496142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12</a:t>
            </a:r>
            <a:endParaRPr lang="en-GB" sz="1200" dirty="0">
              <a:solidFill>
                <a:srgbClr val="000000"/>
              </a:solidFill>
            </a:endParaRPr>
          </a:p>
        </p:txBody>
      </p:sp>
      <p:sp>
        <p:nvSpPr>
          <p:cNvPr id="19" name="TextBox 18">
            <a:extLst>
              <a:ext uri="{FF2B5EF4-FFF2-40B4-BE49-F238E27FC236}">
                <a16:creationId xmlns:a16="http://schemas.microsoft.com/office/drawing/2014/main" xmlns="" id="{C574DA69-16F5-419A-A1C8-E62D93FF4060}"/>
              </a:ext>
            </a:extLst>
          </p:cNvPr>
          <p:cNvSpPr txBox="1"/>
          <p:nvPr/>
        </p:nvSpPr>
        <p:spPr>
          <a:xfrm>
            <a:off x="2294657" y="496142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18</a:t>
            </a:r>
            <a:endParaRPr lang="en-GB" sz="1200" dirty="0">
              <a:solidFill>
                <a:srgbClr val="000000"/>
              </a:solidFill>
            </a:endParaRPr>
          </a:p>
        </p:txBody>
      </p:sp>
      <p:sp>
        <p:nvSpPr>
          <p:cNvPr id="20" name="TextBox 19">
            <a:extLst>
              <a:ext uri="{FF2B5EF4-FFF2-40B4-BE49-F238E27FC236}">
                <a16:creationId xmlns:a16="http://schemas.microsoft.com/office/drawing/2014/main" xmlns="" id="{287C30B2-D40A-4441-A4B8-782E5D99491A}"/>
              </a:ext>
            </a:extLst>
          </p:cNvPr>
          <p:cNvSpPr txBox="1"/>
          <p:nvPr/>
        </p:nvSpPr>
        <p:spPr>
          <a:xfrm>
            <a:off x="2696068" y="496142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24</a:t>
            </a:r>
            <a:endParaRPr lang="en-GB" sz="1200" dirty="0">
              <a:solidFill>
                <a:srgbClr val="000000"/>
              </a:solidFill>
            </a:endParaRPr>
          </a:p>
        </p:txBody>
      </p:sp>
      <p:sp>
        <p:nvSpPr>
          <p:cNvPr id="21" name="TextBox 20">
            <a:extLst>
              <a:ext uri="{FF2B5EF4-FFF2-40B4-BE49-F238E27FC236}">
                <a16:creationId xmlns:a16="http://schemas.microsoft.com/office/drawing/2014/main" xmlns="" id="{39F2E458-1835-4C4F-B206-F080150DDB5B}"/>
              </a:ext>
            </a:extLst>
          </p:cNvPr>
          <p:cNvSpPr txBox="1"/>
          <p:nvPr/>
        </p:nvSpPr>
        <p:spPr>
          <a:xfrm>
            <a:off x="3097479" y="4961420"/>
            <a:ext cx="242621" cy="257369"/>
          </a:xfrm>
          <a:prstGeom prst="rect">
            <a:avLst/>
          </a:prstGeom>
          <a:noFill/>
        </p:spPr>
        <p:txBody>
          <a:bodyPr wrap="none" lIns="36000" tIns="36000" rIns="36000" bIns="36000" rtlCol="0" anchor="t" anchorCtr="0">
            <a:spAutoFit/>
          </a:bodyPr>
          <a:lstStyle/>
          <a:p>
            <a:pPr algn="ctr"/>
            <a:r>
              <a:rPr lang="en-GB" sz="1200" dirty="0">
                <a:solidFill>
                  <a:srgbClr val="000000"/>
                </a:solidFill>
              </a:rPr>
              <a:t>30</a:t>
            </a:r>
          </a:p>
        </p:txBody>
      </p:sp>
      <p:sp>
        <p:nvSpPr>
          <p:cNvPr id="22" name="TextBox 21">
            <a:extLst>
              <a:ext uri="{FF2B5EF4-FFF2-40B4-BE49-F238E27FC236}">
                <a16:creationId xmlns:a16="http://schemas.microsoft.com/office/drawing/2014/main" xmlns="" id="{E95E0EC6-098C-4110-B35D-0803D94CEE69}"/>
              </a:ext>
            </a:extLst>
          </p:cNvPr>
          <p:cNvSpPr txBox="1"/>
          <p:nvPr/>
        </p:nvSpPr>
        <p:spPr>
          <a:xfrm>
            <a:off x="3498890" y="496142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36</a:t>
            </a:r>
            <a:endParaRPr lang="en-GB" sz="1200" dirty="0">
              <a:solidFill>
                <a:srgbClr val="000000"/>
              </a:solidFill>
            </a:endParaRPr>
          </a:p>
        </p:txBody>
      </p:sp>
      <p:sp>
        <p:nvSpPr>
          <p:cNvPr id="23" name="TextBox 22">
            <a:extLst>
              <a:ext uri="{FF2B5EF4-FFF2-40B4-BE49-F238E27FC236}">
                <a16:creationId xmlns:a16="http://schemas.microsoft.com/office/drawing/2014/main" xmlns="" id="{30229FC3-06A7-48AD-8213-D3C8E9DD7AC0}"/>
              </a:ext>
            </a:extLst>
          </p:cNvPr>
          <p:cNvSpPr txBox="1"/>
          <p:nvPr/>
        </p:nvSpPr>
        <p:spPr>
          <a:xfrm>
            <a:off x="3900299" y="496142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42</a:t>
            </a:r>
            <a:endParaRPr lang="en-GB" sz="1200" dirty="0">
              <a:solidFill>
                <a:srgbClr val="000000"/>
              </a:solidFill>
            </a:endParaRPr>
          </a:p>
        </p:txBody>
      </p:sp>
      <p:sp>
        <p:nvSpPr>
          <p:cNvPr id="24" name="TextBox 23">
            <a:extLst>
              <a:ext uri="{FF2B5EF4-FFF2-40B4-BE49-F238E27FC236}">
                <a16:creationId xmlns:a16="http://schemas.microsoft.com/office/drawing/2014/main" xmlns="" id="{1FD618AB-E368-4727-B616-438EA02630ED}"/>
              </a:ext>
            </a:extLst>
          </p:cNvPr>
          <p:cNvSpPr txBox="1"/>
          <p:nvPr/>
        </p:nvSpPr>
        <p:spPr>
          <a:xfrm rot="16200000">
            <a:off x="-230852" y="3333136"/>
            <a:ext cx="1654868" cy="257369"/>
          </a:xfrm>
          <a:prstGeom prst="rect">
            <a:avLst/>
          </a:prstGeom>
          <a:noFill/>
        </p:spPr>
        <p:txBody>
          <a:bodyPr wrap="none" lIns="36000" tIns="36000" rIns="36000" bIns="36000" rtlCol="0" anchor="ctr" anchorCtr="0">
            <a:spAutoFit/>
          </a:bodyPr>
          <a:lstStyle/>
          <a:p>
            <a:pPr algn="ctr"/>
            <a:r>
              <a:rPr lang="en-GB" sz="1200" b="1" dirty="0">
                <a:solidFill>
                  <a:srgbClr val="000000"/>
                </a:solidFill>
              </a:rPr>
              <a:t>Cumulative incidence</a:t>
            </a:r>
          </a:p>
        </p:txBody>
      </p:sp>
      <p:sp>
        <p:nvSpPr>
          <p:cNvPr id="25" name="TextBox 24">
            <a:extLst>
              <a:ext uri="{FF2B5EF4-FFF2-40B4-BE49-F238E27FC236}">
                <a16:creationId xmlns:a16="http://schemas.microsoft.com/office/drawing/2014/main" xmlns="" id="{A5F8046B-0434-4FED-AA2E-061343EB8EA1}"/>
              </a:ext>
            </a:extLst>
          </p:cNvPr>
          <p:cNvSpPr txBox="1"/>
          <p:nvPr/>
        </p:nvSpPr>
        <p:spPr>
          <a:xfrm>
            <a:off x="1575877" y="2078382"/>
            <a:ext cx="728332" cy="442035"/>
          </a:xfrm>
          <a:prstGeom prst="rect">
            <a:avLst/>
          </a:prstGeom>
          <a:noFill/>
        </p:spPr>
        <p:txBody>
          <a:bodyPr wrap="none" lIns="36000" tIns="36000" rIns="36000" bIns="36000" rtlCol="0" anchor="t" anchorCtr="0">
            <a:spAutoFit/>
          </a:bodyPr>
          <a:lstStyle/>
          <a:p>
            <a:r>
              <a:rPr lang="en-GB" sz="1200" dirty="0" smtClean="0">
                <a:solidFill>
                  <a:srgbClr val="000000"/>
                </a:solidFill>
              </a:rPr>
              <a:t>SIRT</a:t>
            </a:r>
          </a:p>
          <a:p>
            <a:r>
              <a:rPr lang="en-GB" sz="1200" dirty="0" smtClean="0">
                <a:solidFill>
                  <a:srgbClr val="000000"/>
                </a:solidFill>
              </a:rPr>
              <a:t>Sorafenib</a:t>
            </a:r>
            <a:endParaRPr lang="en-GB" sz="1200" dirty="0">
              <a:solidFill>
                <a:srgbClr val="000000"/>
              </a:solidFill>
            </a:endParaRPr>
          </a:p>
        </p:txBody>
      </p:sp>
      <p:sp>
        <p:nvSpPr>
          <p:cNvPr id="26" name="TextBox 25">
            <a:extLst>
              <a:ext uri="{FF2B5EF4-FFF2-40B4-BE49-F238E27FC236}">
                <a16:creationId xmlns:a16="http://schemas.microsoft.com/office/drawing/2014/main" xmlns="" id="{65ADBC7E-4677-4C43-BBB8-81F6D4C8B19F}"/>
              </a:ext>
            </a:extLst>
          </p:cNvPr>
          <p:cNvSpPr txBox="1"/>
          <p:nvPr/>
        </p:nvSpPr>
        <p:spPr>
          <a:xfrm>
            <a:off x="2613557" y="2078382"/>
            <a:ext cx="1634028" cy="442035"/>
          </a:xfrm>
          <a:prstGeom prst="rect">
            <a:avLst/>
          </a:prstGeom>
          <a:noFill/>
        </p:spPr>
        <p:txBody>
          <a:bodyPr wrap="none" lIns="36000" tIns="36000" rIns="36000" bIns="36000" rtlCol="0" anchor="t" anchorCtr="0">
            <a:spAutoFit/>
          </a:bodyPr>
          <a:lstStyle/>
          <a:p>
            <a:r>
              <a:rPr lang="en-GB" sz="1200" dirty="0" smtClean="0">
                <a:solidFill>
                  <a:srgbClr val="000000"/>
                </a:solidFill>
              </a:rPr>
              <a:t>Progression at any site</a:t>
            </a:r>
          </a:p>
          <a:p>
            <a:r>
              <a:rPr lang="en-GB" sz="1200" dirty="0" smtClean="0">
                <a:solidFill>
                  <a:srgbClr val="000000"/>
                </a:solidFill>
              </a:rPr>
              <a:t>Death</a:t>
            </a:r>
            <a:endParaRPr lang="en-GB" sz="1200" dirty="0">
              <a:solidFill>
                <a:srgbClr val="000000"/>
              </a:solidFill>
            </a:endParaRPr>
          </a:p>
        </p:txBody>
      </p:sp>
      <p:cxnSp>
        <p:nvCxnSpPr>
          <p:cNvPr id="27" name="Straight Connector 26">
            <a:extLst>
              <a:ext uri="{FF2B5EF4-FFF2-40B4-BE49-F238E27FC236}">
                <a16:creationId xmlns:a16="http://schemas.microsoft.com/office/drawing/2014/main" xmlns="" id="{0CC6463B-1CBE-4FCC-9717-BA66DAF39703}"/>
              </a:ext>
            </a:extLst>
          </p:cNvPr>
          <p:cNvCxnSpPr/>
          <p:nvPr/>
        </p:nvCxnSpPr>
        <p:spPr>
          <a:xfrm>
            <a:off x="1349057" y="2207637"/>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xmlns="" id="{3B9E6784-8CD2-4A99-ABFF-E1A54A6A5CBE}"/>
              </a:ext>
            </a:extLst>
          </p:cNvPr>
          <p:cNvSpPr/>
          <p:nvPr/>
        </p:nvSpPr>
        <p:spPr>
          <a:xfrm>
            <a:off x="5123650" y="1699970"/>
            <a:ext cx="3601727" cy="30777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0">
            <a:spAutoFit/>
          </a:bodyPr>
          <a:lstStyle/>
          <a:p>
            <a:pPr algn="ctr" fontAlgn="base">
              <a:spcBef>
                <a:spcPct val="0"/>
              </a:spcBef>
              <a:spcAft>
                <a:spcPts val="300"/>
              </a:spcAft>
            </a:pPr>
            <a:r>
              <a:rPr lang="en-GB" sz="1400" b="1" dirty="0" smtClean="0">
                <a:solidFill>
                  <a:srgbClr val="000000"/>
                </a:solidFill>
              </a:rPr>
              <a:t>Progression in the liver as first site (ITT)</a:t>
            </a:r>
            <a:endParaRPr lang="en-GB" sz="1050" b="1" dirty="0">
              <a:solidFill>
                <a:srgbClr val="000000"/>
              </a:solidFill>
            </a:endParaRPr>
          </a:p>
        </p:txBody>
      </p:sp>
      <p:sp>
        <p:nvSpPr>
          <p:cNvPr id="29" name="TextBox 28">
            <a:extLst>
              <a:ext uri="{FF2B5EF4-FFF2-40B4-BE49-F238E27FC236}">
                <a16:creationId xmlns:a16="http://schemas.microsoft.com/office/drawing/2014/main" xmlns="" id="{D39C9104-6ABD-4456-84DE-23E8E2CD3AD9}"/>
              </a:ext>
            </a:extLst>
          </p:cNvPr>
          <p:cNvSpPr txBox="1"/>
          <p:nvPr/>
        </p:nvSpPr>
        <p:spPr>
          <a:xfrm>
            <a:off x="5010201" y="1929779"/>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1.0</a:t>
            </a:r>
          </a:p>
        </p:txBody>
      </p:sp>
      <p:sp>
        <p:nvSpPr>
          <p:cNvPr id="30" name="TextBox 29">
            <a:extLst>
              <a:ext uri="{FF2B5EF4-FFF2-40B4-BE49-F238E27FC236}">
                <a16:creationId xmlns:a16="http://schemas.microsoft.com/office/drawing/2014/main" xmlns="" id="{3F2BAF56-D979-4FB2-BD7B-D149116399FE}"/>
              </a:ext>
            </a:extLst>
          </p:cNvPr>
          <p:cNvSpPr txBox="1"/>
          <p:nvPr/>
        </p:nvSpPr>
        <p:spPr>
          <a:xfrm>
            <a:off x="5010201" y="2491278"/>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0.8</a:t>
            </a:r>
          </a:p>
        </p:txBody>
      </p:sp>
      <p:sp>
        <p:nvSpPr>
          <p:cNvPr id="31" name="TextBox 30">
            <a:extLst>
              <a:ext uri="{FF2B5EF4-FFF2-40B4-BE49-F238E27FC236}">
                <a16:creationId xmlns:a16="http://schemas.microsoft.com/office/drawing/2014/main" xmlns="" id="{AE0FE7DB-6A39-4762-9A7F-DA3B51DED39B}"/>
              </a:ext>
            </a:extLst>
          </p:cNvPr>
          <p:cNvSpPr txBox="1"/>
          <p:nvPr/>
        </p:nvSpPr>
        <p:spPr>
          <a:xfrm>
            <a:off x="5010201" y="3052777"/>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0.6</a:t>
            </a:r>
          </a:p>
        </p:txBody>
      </p:sp>
      <p:sp>
        <p:nvSpPr>
          <p:cNvPr id="32" name="TextBox 31">
            <a:extLst>
              <a:ext uri="{FF2B5EF4-FFF2-40B4-BE49-F238E27FC236}">
                <a16:creationId xmlns:a16="http://schemas.microsoft.com/office/drawing/2014/main" xmlns="" id="{D4D6FB99-E613-47F9-BF03-BD7BDC56FDD9}"/>
              </a:ext>
            </a:extLst>
          </p:cNvPr>
          <p:cNvSpPr txBox="1"/>
          <p:nvPr/>
        </p:nvSpPr>
        <p:spPr>
          <a:xfrm>
            <a:off x="5010201" y="3614276"/>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0.4</a:t>
            </a:r>
          </a:p>
        </p:txBody>
      </p:sp>
      <p:sp>
        <p:nvSpPr>
          <p:cNvPr id="33" name="TextBox 32">
            <a:extLst>
              <a:ext uri="{FF2B5EF4-FFF2-40B4-BE49-F238E27FC236}">
                <a16:creationId xmlns:a16="http://schemas.microsoft.com/office/drawing/2014/main" xmlns="" id="{E42A4C3D-333B-47F6-BE80-36E083C29885}"/>
              </a:ext>
            </a:extLst>
          </p:cNvPr>
          <p:cNvSpPr txBox="1"/>
          <p:nvPr/>
        </p:nvSpPr>
        <p:spPr>
          <a:xfrm>
            <a:off x="5010201" y="4175775"/>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0.2</a:t>
            </a:r>
          </a:p>
        </p:txBody>
      </p:sp>
      <p:sp>
        <p:nvSpPr>
          <p:cNvPr id="34" name="TextBox 33">
            <a:extLst>
              <a:ext uri="{FF2B5EF4-FFF2-40B4-BE49-F238E27FC236}">
                <a16:creationId xmlns:a16="http://schemas.microsoft.com/office/drawing/2014/main" xmlns="" id="{286EFE3D-42C8-40E9-8D56-563A1343B8A9}"/>
              </a:ext>
            </a:extLst>
          </p:cNvPr>
          <p:cNvSpPr txBox="1"/>
          <p:nvPr/>
        </p:nvSpPr>
        <p:spPr>
          <a:xfrm>
            <a:off x="5010201" y="4737272"/>
            <a:ext cx="285902" cy="257369"/>
          </a:xfrm>
          <a:prstGeom prst="rect">
            <a:avLst/>
          </a:prstGeom>
          <a:noFill/>
        </p:spPr>
        <p:txBody>
          <a:bodyPr wrap="none" lIns="36000" tIns="36000" rIns="36000" bIns="36000" rtlCol="0" anchor="ctr" anchorCtr="0">
            <a:spAutoFit/>
          </a:bodyPr>
          <a:lstStyle/>
          <a:p>
            <a:pPr algn="r"/>
            <a:r>
              <a:rPr lang="en-GB" sz="1200" dirty="0">
                <a:solidFill>
                  <a:srgbClr val="000000"/>
                </a:solidFill>
              </a:rPr>
              <a:t>0.0</a:t>
            </a:r>
          </a:p>
        </p:txBody>
      </p:sp>
      <p:sp>
        <p:nvSpPr>
          <p:cNvPr id="35" name="TextBox 34">
            <a:extLst>
              <a:ext uri="{FF2B5EF4-FFF2-40B4-BE49-F238E27FC236}">
                <a16:creationId xmlns:a16="http://schemas.microsoft.com/office/drawing/2014/main" xmlns="" id="{F1E8F34D-7641-49D6-82CC-F30E6170E107}"/>
              </a:ext>
            </a:extLst>
          </p:cNvPr>
          <p:cNvSpPr txBox="1"/>
          <p:nvPr/>
        </p:nvSpPr>
        <p:spPr>
          <a:xfrm>
            <a:off x="5338471" y="4961420"/>
            <a:ext cx="157662" cy="257369"/>
          </a:xfrm>
          <a:prstGeom prst="rect">
            <a:avLst/>
          </a:prstGeom>
          <a:noFill/>
        </p:spPr>
        <p:txBody>
          <a:bodyPr wrap="none" lIns="36000" tIns="36000" rIns="36000" bIns="36000" rtlCol="0" anchor="t" anchorCtr="0">
            <a:spAutoFit/>
          </a:bodyPr>
          <a:lstStyle/>
          <a:p>
            <a:pPr algn="ctr"/>
            <a:r>
              <a:rPr lang="en-GB" sz="1200" dirty="0">
                <a:solidFill>
                  <a:srgbClr val="000000"/>
                </a:solidFill>
              </a:rPr>
              <a:t>0</a:t>
            </a:r>
          </a:p>
        </p:txBody>
      </p:sp>
      <p:sp>
        <p:nvSpPr>
          <p:cNvPr id="36" name="TextBox 35">
            <a:extLst>
              <a:ext uri="{FF2B5EF4-FFF2-40B4-BE49-F238E27FC236}">
                <a16:creationId xmlns:a16="http://schemas.microsoft.com/office/drawing/2014/main" xmlns="" id="{2C1E4B80-1CCC-43BC-AFDD-BCF90EA8B076}"/>
              </a:ext>
            </a:extLst>
          </p:cNvPr>
          <p:cNvSpPr txBox="1"/>
          <p:nvPr/>
        </p:nvSpPr>
        <p:spPr>
          <a:xfrm>
            <a:off x="5739882" y="4961420"/>
            <a:ext cx="157662"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6</a:t>
            </a:r>
            <a:endParaRPr lang="en-GB" sz="1200" dirty="0">
              <a:solidFill>
                <a:srgbClr val="000000"/>
              </a:solidFill>
            </a:endParaRPr>
          </a:p>
        </p:txBody>
      </p:sp>
      <p:sp>
        <p:nvSpPr>
          <p:cNvPr id="37" name="TextBox 36">
            <a:extLst>
              <a:ext uri="{FF2B5EF4-FFF2-40B4-BE49-F238E27FC236}">
                <a16:creationId xmlns:a16="http://schemas.microsoft.com/office/drawing/2014/main" xmlns="" id="{F68C9EC1-AD4C-483B-8102-E1F555E5A984}"/>
              </a:ext>
            </a:extLst>
          </p:cNvPr>
          <p:cNvSpPr txBox="1"/>
          <p:nvPr/>
        </p:nvSpPr>
        <p:spPr>
          <a:xfrm>
            <a:off x="6098814" y="496142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12</a:t>
            </a:r>
            <a:endParaRPr lang="en-GB" sz="1200" dirty="0">
              <a:solidFill>
                <a:srgbClr val="000000"/>
              </a:solidFill>
            </a:endParaRPr>
          </a:p>
        </p:txBody>
      </p:sp>
      <p:sp>
        <p:nvSpPr>
          <p:cNvPr id="38" name="TextBox 37">
            <a:extLst>
              <a:ext uri="{FF2B5EF4-FFF2-40B4-BE49-F238E27FC236}">
                <a16:creationId xmlns:a16="http://schemas.microsoft.com/office/drawing/2014/main" xmlns="" id="{223C4025-13C5-47D4-9F92-276E2568BB7E}"/>
              </a:ext>
            </a:extLst>
          </p:cNvPr>
          <p:cNvSpPr txBox="1"/>
          <p:nvPr/>
        </p:nvSpPr>
        <p:spPr>
          <a:xfrm>
            <a:off x="6500225" y="496142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18</a:t>
            </a:r>
            <a:endParaRPr lang="en-GB" sz="1200" dirty="0">
              <a:solidFill>
                <a:srgbClr val="000000"/>
              </a:solidFill>
            </a:endParaRPr>
          </a:p>
        </p:txBody>
      </p:sp>
      <p:sp>
        <p:nvSpPr>
          <p:cNvPr id="39" name="TextBox 38">
            <a:extLst>
              <a:ext uri="{FF2B5EF4-FFF2-40B4-BE49-F238E27FC236}">
                <a16:creationId xmlns:a16="http://schemas.microsoft.com/office/drawing/2014/main" xmlns="" id="{BA355C2D-1B89-4353-8A03-533A32E74CE3}"/>
              </a:ext>
            </a:extLst>
          </p:cNvPr>
          <p:cNvSpPr txBox="1"/>
          <p:nvPr/>
        </p:nvSpPr>
        <p:spPr>
          <a:xfrm>
            <a:off x="6901636" y="496142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24</a:t>
            </a:r>
            <a:endParaRPr lang="en-GB" sz="1200" dirty="0">
              <a:solidFill>
                <a:srgbClr val="000000"/>
              </a:solidFill>
            </a:endParaRPr>
          </a:p>
        </p:txBody>
      </p:sp>
      <p:sp>
        <p:nvSpPr>
          <p:cNvPr id="40" name="TextBox 39">
            <a:extLst>
              <a:ext uri="{FF2B5EF4-FFF2-40B4-BE49-F238E27FC236}">
                <a16:creationId xmlns:a16="http://schemas.microsoft.com/office/drawing/2014/main" xmlns="" id="{45CB42DA-3A98-4D72-B2D2-3ABB79355486}"/>
              </a:ext>
            </a:extLst>
          </p:cNvPr>
          <p:cNvSpPr txBox="1"/>
          <p:nvPr/>
        </p:nvSpPr>
        <p:spPr>
          <a:xfrm>
            <a:off x="7303047" y="4961420"/>
            <a:ext cx="242621" cy="257369"/>
          </a:xfrm>
          <a:prstGeom prst="rect">
            <a:avLst/>
          </a:prstGeom>
          <a:noFill/>
        </p:spPr>
        <p:txBody>
          <a:bodyPr wrap="none" lIns="36000" tIns="36000" rIns="36000" bIns="36000" rtlCol="0" anchor="t" anchorCtr="0">
            <a:spAutoFit/>
          </a:bodyPr>
          <a:lstStyle/>
          <a:p>
            <a:pPr algn="ctr"/>
            <a:r>
              <a:rPr lang="en-GB" sz="1200" dirty="0">
                <a:solidFill>
                  <a:srgbClr val="000000"/>
                </a:solidFill>
              </a:rPr>
              <a:t>30</a:t>
            </a:r>
          </a:p>
        </p:txBody>
      </p:sp>
      <p:sp>
        <p:nvSpPr>
          <p:cNvPr id="41" name="TextBox 40">
            <a:extLst>
              <a:ext uri="{FF2B5EF4-FFF2-40B4-BE49-F238E27FC236}">
                <a16:creationId xmlns:a16="http://schemas.microsoft.com/office/drawing/2014/main" xmlns="" id="{C2C30E75-B5A7-4F2A-A262-9D6FCFA25CFC}"/>
              </a:ext>
            </a:extLst>
          </p:cNvPr>
          <p:cNvSpPr txBox="1"/>
          <p:nvPr/>
        </p:nvSpPr>
        <p:spPr>
          <a:xfrm>
            <a:off x="7704458" y="496142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36</a:t>
            </a:r>
            <a:endParaRPr lang="en-GB" sz="1200" dirty="0">
              <a:solidFill>
                <a:srgbClr val="000000"/>
              </a:solidFill>
            </a:endParaRPr>
          </a:p>
        </p:txBody>
      </p:sp>
      <p:sp>
        <p:nvSpPr>
          <p:cNvPr id="42" name="TextBox 41">
            <a:extLst>
              <a:ext uri="{FF2B5EF4-FFF2-40B4-BE49-F238E27FC236}">
                <a16:creationId xmlns:a16="http://schemas.microsoft.com/office/drawing/2014/main" xmlns="" id="{28CC70FC-BC38-427C-ACB3-B5840AC16E89}"/>
              </a:ext>
            </a:extLst>
          </p:cNvPr>
          <p:cNvSpPr txBox="1"/>
          <p:nvPr/>
        </p:nvSpPr>
        <p:spPr>
          <a:xfrm>
            <a:off x="8105867" y="4961420"/>
            <a:ext cx="242621" cy="257369"/>
          </a:xfrm>
          <a:prstGeom prst="rect">
            <a:avLst/>
          </a:prstGeom>
          <a:noFill/>
        </p:spPr>
        <p:txBody>
          <a:bodyPr wrap="none" lIns="36000" tIns="36000" rIns="36000" bIns="36000" rtlCol="0" anchor="t" anchorCtr="0">
            <a:spAutoFit/>
          </a:bodyPr>
          <a:lstStyle/>
          <a:p>
            <a:pPr algn="ctr"/>
            <a:r>
              <a:rPr lang="en-GB" sz="1200" dirty="0" smtClean="0">
                <a:solidFill>
                  <a:srgbClr val="000000"/>
                </a:solidFill>
              </a:rPr>
              <a:t>42</a:t>
            </a:r>
            <a:endParaRPr lang="en-GB" sz="1200" dirty="0">
              <a:solidFill>
                <a:srgbClr val="000000"/>
              </a:solidFill>
            </a:endParaRPr>
          </a:p>
        </p:txBody>
      </p:sp>
      <p:sp>
        <p:nvSpPr>
          <p:cNvPr id="43" name="TextBox 42">
            <a:extLst>
              <a:ext uri="{FF2B5EF4-FFF2-40B4-BE49-F238E27FC236}">
                <a16:creationId xmlns:a16="http://schemas.microsoft.com/office/drawing/2014/main" xmlns="" id="{5998D214-4757-4BCB-B34A-277797FF7B56}"/>
              </a:ext>
            </a:extLst>
          </p:cNvPr>
          <p:cNvSpPr txBox="1"/>
          <p:nvPr/>
        </p:nvSpPr>
        <p:spPr>
          <a:xfrm rot="16200000">
            <a:off x="3961089" y="3333136"/>
            <a:ext cx="1682118" cy="257369"/>
          </a:xfrm>
          <a:prstGeom prst="rect">
            <a:avLst/>
          </a:prstGeom>
          <a:noFill/>
        </p:spPr>
        <p:txBody>
          <a:bodyPr wrap="none" lIns="36000" tIns="36000" rIns="36000" bIns="36000" rtlCol="0" anchor="ctr" anchorCtr="0">
            <a:spAutoFit/>
          </a:bodyPr>
          <a:lstStyle/>
          <a:p>
            <a:pPr algn="ctr"/>
            <a:r>
              <a:rPr lang="en-GB" sz="1200" b="1" dirty="0">
                <a:solidFill>
                  <a:srgbClr val="000000"/>
                </a:solidFill>
              </a:rPr>
              <a:t>Cumulative incidence</a:t>
            </a:r>
          </a:p>
        </p:txBody>
      </p:sp>
      <p:cxnSp>
        <p:nvCxnSpPr>
          <p:cNvPr id="44" name="Straight Connector 43">
            <a:extLst>
              <a:ext uri="{FF2B5EF4-FFF2-40B4-BE49-F238E27FC236}">
                <a16:creationId xmlns:a16="http://schemas.microsoft.com/office/drawing/2014/main" xmlns="" id="{2A556EC1-A593-467E-A7C4-06BADC0EC9B3}"/>
              </a:ext>
            </a:extLst>
          </p:cNvPr>
          <p:cNvCxnSpPr/>
          <p:nvPr/>
        </p:nvCxnSpPr>
        <p:spPr>
          <a:xfrm>
            <a:off x="1349057" y="2390992"/>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2A692564-92CE-437A-9825-3A37676F6F9C}"/>
              </a:ext>
            </a:extLst>
          </p:cNvPr>
          <p:cNvCxnSpPr/>
          <p:nvPr/>
        </p:nvCxnSpPr>
        <p:spPr>
          <a:xfrm>
            <a:off x="2359251" y="2207637"/>
            <a:ext cx="188092" cy="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96E67805-4039-43E5-B01B-F4A94C9AAE94}"/>
              </a:ext>
            </a:extLst>
          </p:cNvPr>
          <p:cNvCxnSpPr/>
          <p:nvPr/>
        </p:nvCxnSpPr>
        <p:spPr>
          <a:xfrm>
            <a:off x="2359251" y="2390992"/>
            <a:ext cx="188092" cy="0"/>
          </a:xfrm>
          <a:prstGeom prst="line">
            <a:avLst/>
          </a:prstGeom>
          <a:ln w="28575" cap="sq">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xmlns="" id="{1796E709-117B-4B4C-A609-49D2CF8671A5}"/>
              </a:ext>
            </a:extLst>
          </p:cNvPr>
          <p:cNvSpPr txBox="1"/>
          <p:nvPr/>
        </p:nvSpPr>
        <p:spPr>
          <a:xfrm>
            <a:off x="1537591" y="5205895"/>
            <a:ext cx="2153401" cy="257369"/>
          </a:xfrm>
          <a:prstGeom prst="rect">
            <a:avLst/>
          </a:prstGeom>
          <a:noFill/>
        </p:spPr>
        <p:txBody>
          <a:bodyPr wrap="none" lIns="36000" tIns="36000" rIns="36000" bIns="36000" rtlCol="0" anchor="t" anchorCtr="0">
            <a:spAutoFit/>
          </a:bodyPr>
          <a:lstStyle/>
          <a:p>
            <a:pPr algn="ctr"/>
            <a:r>
              <a:rPr lang="en-GB" sz="1200" b="1" dirty="0" smtClean="0">
                <a:solidFill>
                  <a:srgbClr val="000000"/>
                </a:solidFill>
              </a:rPr>
              <a:t>Months since randomisation</a:t>
            </a:r>
            <a:endParaRPr lang="en-GB" sz="1200" b="1" dirty="0">
              <a:solidFill>
                <a:srgbClr val="000000"/>
              </a:solidFill>
            </a:endParaRPr>
          </a:p>
        </p:txBody>
      </p:sp>
      <p:sp>
        <p:nvSpPr>
          <p:cNvPr id="48" name="TextBox 47">
            <a:extLst>
              <a:ext uri="{FF2B5EF4-FFF2-40B4-BE49-F238E27FC236}">
                <a16:creationId xmlns:a16="http://schemas.microsoft.com/office/drawing/2014/main" xmlns="" id="{9E92246F-54C3-4E11-A57C-F05AC31624E2}"/>
              </a:ext>
            </a:extLst>
          </p:cNvPr>
          <p:cNvSpPr txBox="1"/>
          <p:nvPr/>
        </p:nvSpPr>
        <p:spPr>
          <a:xfrm>
            <a:off x="5743159" y="5205895"/>
            <a:ext cx="2153401" cy="257369"/>
          </a:xfrm>
          <a:prstGeom prst="rect">
            <a:avLst/>
          </a:prstGeom>
          <a:noFill/>
        </p:spPr>
        <p:txBody>
          <a:bodyPr wrap="none" lIns="36000" tIns="36000" rIns="36000" bIns="36000" rtlCol="0" anchor="t" anchorCtr="0">
            <a:spAutoFit/>
          </a:bodyPr>
          <a:lstStyle/>
          <a:p>
            <a:pPr algn="ctr"/>
            <a:r>
              <a:rPr lang="en-GB" sz="1200" b="1" dirty="0" smtClean="0">
                <a:solidFill>
                  <a:srgbClr val="000000"/>
                </a:solidFill>
              </a:rPr>
              <a:t>Months since randomisation</a:t>
            </a:r>
            <a:endParaRPr lang="en-GB" sz="1200" b="1" dirty="0">
              <a:solidFill>
                <a:srgbClr val="000000"/>
              </a:solidFill>
            </a:endParaRPr>
          </a:p>
        </p:txBody>
      </p:sp>
      <p:sp>
        <p:nvSpPr>
          <p:cNvPr id="49" name="Freeform 5">
            <a:extLst>
              <a:ext uri="{FF2B5EF4-FFF2-40B4-BE49-F238E27FC236}">
                <a16:creationId xmlns:a16="http://schemas.microsoft.com/office/drawing/2014/main" xmlns="" id="{FB816C8C-F6D6-4C44-A3DE-2EDCCF1FD8DA}"/>
              </a:ext>
            </a:extLst>
          </p:cNvPr>
          <p:cNvSpPr>
            <a:spLocks/>
          </p:cNvSpPr>
          <p:nvPr/>
        </p:nvSpPr>
        <p:spPr bwMode="auto">
          <a:xfrm>
            <a:off x="1216180" y="3974583"/>
            <a:ext cx="2640013" cy="885825"/>
          </a:xfrm>
          <a:custGeom>
            <a:avLst/>
            <a:gdLst>
              <a:gd name="T0" fmla="*/ 20 w 1663"/>
              <a:gd name="T1" fmla="*/ 558 h 558"/>
              <a:gd name="T2" fmla="*/ 28 w 1663"/>
              <a:gd name="T3" fmla="*/ 550 h 558"/>
              <a:gd name="T4" fmla="*/ 40 w 1663"/>
              <a:gd name="T5" fmla="*/ 540 h 558"/>
              <a:gd name="T6" fmla="*/ 60 w 1663"/>
              <a:gd name="T7" fmla="*/ 518 h 558"/>
              <a:gd name="T8" fmla="*/ 72 w 1663"/>
              <a:gd name="T9" fmla="*/ 502 h 558"/>
              <a:gd name="T10" fmla="*/ 80 w 1663"/>
              <a:gd name="T11" fmla="*/ 484 h 558"/>
              <a:gd name="T12" fmla="*/ 84 w 1663"/>
              <a:gd name="T13" fmla="*/ 468 h 558"/>
              <a:gd name="T14" fmla="*/ 90 w 1663"/>
              <a:gd name="T15" fmla="*/ 448 h 558"/>
              <a:gd name="T16" fmla="*/ 94 w 1663"/>
              <a:gd name="T17" fmla="*/ 438 h 558"/>
              <a:gd name="T18" fmla="*/ 109 w 1663"/>
              <a:gd name="T19" fmla="*/ 413 h 558"/>
              <a:gd name="T20" fmla="*/ 119 w 1663"/>
              <a:gd name="T21" fmla="*/ 399 h 558"/>
              <a:gd name="T22" fmla="*/ 127 w 1663"/>
              <a:gd name="T23" fmla="*/ 383 h 558"/>
              <a:gd name="T24" fmla="*/ 133 w 1663"/>
              <a:gd name="T25" fmla="*/ 369 h 558"/>
              <a:gd name="T26" fmla="*/ 139 w 1663"/>
              <a:gd name="T27" fmla="*/ 345 h 558"/>
              <a:gd name="T28" fmla="*/ 151 w 1663"/>
              <a:gd name="T29" fmla="*/ 331 h 558"/>
              <a:gd name="T30" fmla="*/ 165 w 1663"/>
              <a:gd name="T31" fmla="*/ 295 h 558"/>
              <a:gd name="T32" fmla="*/ 173 w 1663"/>
              <a:gd name="T33" fmla="*/ 277 h 558"/>
              <a:gd name="T34" fmla="*/ 189 w 1663"/>
              <a:gd name="T35" fmla="*/ 269 h 558"/>
              <a:gd name="T36" fmla="*/ 199 w 1663"/>
              <a:gd name="T37" fmla="*/ 253 h 558"/>
              <a:gd name="T38" fmla="*/ 221 w 1663"/>
              <a:gd name="T39" fmla="*/ 251 h 558"/>
              <a:gd name="T40" fmla="*/ 249 w 1663"/>
              <a:gd name="T41" fmla="*/ 233 h 558"/>
              <a:gd name="T42" fmla="*/ 261 w 1663"/>
              <a:gd name="T43" fmla="*/ 221 h 558"/>
              <a:gd name="T44" fmla="*/ 271 w 1663"/>
              <a:gd name="T45" fmla="*/ 215 h 558"/>
              <a:gd name="T46" fmla="*/ 281 w 1663"/>
              <a:gd name="T47" fmla="*/ 201 h 558"/>
              <a:gd name="T48" fmla="*/ 287 w 1663"/>
              <a:gd name="T49" fmla="*/ 186 h 558"/>
              <a:gd name="T50" fmla="*/ 291 w 1663"/>
              <a:gd name="T51" fmla="*/ 174 h 558"/>
              <a:gd name="T52" fmla="*/ 301 w 1663"/>
              <a:gd name="T53" fmla="*/ 168 h 558"/>
              <a:gd name="T54" fmla="*/ 311 w 1663"/>
              <a:gd name="T55" fmla="*/ 154 h 558"/>
              <a:gd name="T56" fmla="*/ 323 w 1663"/>
              <a:gd name="T57" fmla="*/ 146 h 558"/>
              <a:gd name="T58" fmla="*/ 331 w 1663"/>
              <a:gd name="T59" fmla="*/ 136 h 558"/>
              <a:gd name="T60" fmla="*/ 339 w 1663"/>
              <a:gd name="T61" fmla="*/ 130 h 558"/>
              <a:gd name="T62" fmla="*/ 362 w 1663"/>
              <a:gd name="T63" fmla="*/ 124 h 558"/>
              <a:gd name="T64" fmla="*/ 396 w 1663"/>
              <a:gd name="T65" fmla="*/ 118 h 558"/>
              <a:gd name="T66" fmla="*/ 426 w 1663"/>
              <a:gd name="T67" fmla="*/ 92 h 558"/>
              <a:gd name="T68" fmla="*/ 546 w 1663"/>
              <a:gd name="T69" fmla="*/ 80 h 558"/>
              <a:gd name="T70" fmla="*/ 639 w 1663"/>
              <a:gd name="T71" fmla="*/ 64 h 558"/>
              <a:gd name="T72" fmla="*/ 713 w 1663"/>
              <a:gd name="T73" fmla="*/ 54 h 558"/>
              <a:gd name="T74" fmla="*/ 759 w 1663"/>
              <a:gd name="T75" fmla="*/ 46 h 558"/>
              <a:gd name="T76" fmla="*/ 872 w 1663"/>
              <a:gd name="T77" fmla="*/ 34 h 558"/>
              <a:gd name="T78" fmla="*/ 1012 w 1663"/>
              <a:gd name="T79" fmla="*/ 12 h 558"/>
              <a:gd name="T80" fmla="*/ 1663 w 1663"/>
              <a:gd name="T81"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3" h="558">
                <a:moveTo>
                  <a:pt x="0" y="558"/>
                </a:moveTo>
                <a:lnTo>
                  <a:pt x="20" y="558"/>
                </a:lnTo>
                <a:lnTo>
                  <a:pt x="20" y="550"/>
                </a:lnTo>
                <a:lnTo>
                  <a:pt x="28" y="550"/>
                </a:lnTo>
                <a:lnTo>
                  <a:pt x="28" y="540"/>
                </a:lnTo>
                <a:lnTo>
                  <a:pt x="40" y="540"/>
                </a:lnTo>
                <a:lnTo>
                  <a:pt x="40" y="518"/>
                </a:lnTo>
                <a:lnTo>
                  <a:pt x="60" y="518"/>
                </a:lnTo>
                <a:lnTo>
                  <a:pt x="60" y="502"/>
                </a:lnTo>
                <a:lnTo>
                  <a:pt x="72" y="502"/>
                </a:lnTo>
                <a:lnTo>
                  <a:pt x="72" y="484"/>
                </a:lnTo>
                <a:lnTo>
                  <a:pt x="80" y="484"/>
                </a:lnTo>
                <a:lnTo>
                  <a:pt x="80" y="468"/>
                </a:lnTo>
                <a:lnTo>
                  <a:pt x="84" y="468"/>
                </a:lnTo>
                <a:lnTo>
                  <a:pt x="84" y="448"/>
                </a:lnTo>
                <a:lnTo>
                  <a:pt x="90" y="448"/>
                </a:lnTo>
                <a:lnTo>
                  <a:pt x="90" y="438"/>
                </a:lnTo>
                <a:lnTo>
                  <a:pt x="94" y="438"/>
                </a:lnTo>
                <a:lnTo>
                  <a:pt x="94" y="413"/>
                </a:lnTo>
                <a:lnTo>
                  <a:pt x="109" y="413"/>
                </a:lnTo>
                <a:lnTo>
                  <a:pt x="109" y="399"/>
                </a:lnTo>
                <a:lnTo>
                  <a:pt x="119" y="399"/>
                </a:lnTo>
                <a:lnTo>
                  <a:pt x="119" y="383"/>
                </a:lnTo>
                <a:lnTo>
                  <a:pt x="127" y="383"/>
                </a:lnTo>
                <a:lnTo>
                  <a:pt x="127" y="369"/>
                </a:lnTo>
                <a:lnTo>
                  <a:pt x="133" y="369"/>
                </a:lnTo>
                <a:lnTo>
                  <a:pt x="133" y="345"/>
                </a:lnTo>
                <a:lnTo>
                  <a:pt x="139" y="345"/>
                </a:lnTo>
                <a:lnTo>
                  <a:pt x="139" y="331"/>
                </a:lnTo>
                <a:lnTo>
                  <a:pt x="151" y="331"/>
                </a:lnTo>
                <a:lnTo>
                  <a:pt x="151" y="295"/>
                </a:lnTo>
                <a:lnTo>
                  <a:pt x="165" y="295"/>
                </a:lnTo>
                <a:lnTo>
                  <a:pt x="165" y="277"/>
                </a:lnTo>
                <a:lnTo>
                  <a:pt x="173" y="277"/>
                </a:lnTo>
                <a:lnTo>
                  <a:pt x="173" y="269"/>
                </a:lnTo>
                <a:lnTo>
                  <a:pt x="189" y="269"/>
                </a:lnTo>
                <a:lnTo>
                  <a:pt x="189" y="253"/>
                </a:lnTo>
                <a:lnTo>
                  <a:pt x="199" y="253"/>
                </a:lnTo>
                <a:lnTo>
                  <a:pt x="199" y="251"/>
                </a:lnTo>
                <a:lnTo>
                  <a:pt x="221" y="251"/>
                </a:lnTo>
                <a:lnTo>
                  <a:pt x="221" y="233"/>
                </a:lnTo>
                <a:lnTo>
                  <a:pt x="249" y="233"/>
                </a:lnTo>
                <a:lnTo>
                  <a:pt x="249" y="221"/>
                </a:lnTo>
                <a:lnTo>
                  <a:pt x="261" y="221"/>
                </a:lnTo>
                <a:lnTo>
                  <a:pt x="261" y="215"/>
                </a:lnTo>
                <a:lnTo>
                  <a:pt x="271" y="215"/>
                </a:lnTo>
                <a:lnTo>
                  <a:pt x="271" y="201"/>
                </a:lnTo>
                <a:lnTo>
                  <a:pt x="281" y="201"/>
                </a:lnTo>
                <a:lnTo>
                  <a:pt x="281" y="186"/>
                </a:lnTo>
                <a:lnTo>
                  <a:pt x="287" y="186"/>
                </a:lnTo>
                <a:lnTo>
                  <a:pt x="287" y="174"/>
                </a:lnTo>
                <a:lnTo>
                  <a:pt x="291" y="174"/>
                </a:lnTo>
                <a:lnTo>
                  <a:pt x="291" y="168"/>
                </a:lnTo>
                <a:lnTo>
                  <a:pt x="301" y="168"/>
                </a:lnTo>
                <a:lnTo>
                  <a:pt x="301" y="154"/>
                </a:lnTo>
                <a:lnTo>
                  <a:pt x="311" y="154"/>
                </a:lnTo>
                <a:lnTo>
                  <a:pt x="311" y="146"/>
                </a:lnTo>
                <a:lnTo>
                  <a:pt x="323" y="146"/>
                </a:lnTo>
                <a:lnTo>
                  <a:pt x="323" y="136"/>
                </a:lnTo>
                <a:lnTo>
                  <a:pt x="331" y="136"/>
                </a:lnTo>
                <a:lnTo>
                  <a:pt x="331" y="130"/>
                </a:lnTo>
                <a:lnTo>
                  <a:pt x="339" y="130"/>
                </a:lnTo>
                <a:lnTo>
                  <a:pt x="339" y="124"/>
                </a:lnTo>
                <a:lnTo>
                  <a:pt x="362" y="124"/>
                </a:lnTo>
                <a:lnTo>
                  <a:pt x="362" y="118"/>
                </a:lnTo>
                <a:lnTo>
                  <a:pt x="396" y="118"/>
                </a:lnTo>
                <a:lnTo>
                  <a:pt x="396" y="92"/>
                </a:lnTo>
                <a:lnTo>
                  <a:pt x="426" y="92"/>
                </a:lnTo>
                <a:lnTo>
                  <a:pt x="426" y="80"/>
                </a:lnTo>
                <a:lnTo>
                  <a:pt x="546" y="80"/>
                </a:lnTo>
                <a:lnTo>
                  <a:pt x="546" y="64"/>
                </a:lnTo>
                <a:lnTo>
                  <a:pt x="639" y="64"/>
                </a:lnTo>
                <a:lnTo>
                  <a:pt x="639" y="54"/>
                </a:lnTo>
                <a:lnTo>
                  <a:pt x="713" y="54"/>
                </a:lnTo>
                <a:lnTo>
                  <a:pt x="713" y="46"/>
                </a:lnTo>
                <a:lnTo>
                  <a:pt x="759" y="46"/>
                </a:lnTo>
                <a:lnTo>
                  <a:pt x="759" y="34"/>
                </a:lnTo>
                <a:lnTo>
                  <a:pt x="872" y="34"/>
                </a:lnTo>
                <a:lnTo>
                  <a:pt x="872" y="12"/>
                </a:lnTo>
                <a:lnTo>
                  <a:pt x="1012" y="12"/>
                </a:lnTo>
                <a:lnTo>
                  <a:pt x="1012" y="0"/>
                </a:lnTo>
                <a:lnTo>
                  <a:pt x="1663" y="0"/>
                </a:lnTo>
              </a:path>
            </a:pathLst>
          </a:custGeom>
          <a:noFill/>
          <a:ln w="28575" cap="flat">
            <a:solidFill>
              <a:schemeClr val="accent2"/>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0" name="Freeform 6">
            <a:extLst>
              <a:ext uri="{FF2B5EF4-FFF2-40B4-BE49-F238E27FC236}">
                <a16:creationId xmlns:a16="http://schemas.microsoft.com/office/drawing/2014/main" xmlns="" id="{C61EC636-AC8E-4831-8035-D73F51DCF3C2}"/>
              </a:ext>
            </a:extLst>
          </p:cNvPr>
          <p:cNvSpPr>
            <a:spLocks/>
          </p:cNvSpPr>
          <p:nvPr/>
        </p:nvSpPr>
        <p:spPr bwMode="auto">
          <a:xfrm>
            <a:off x="1222530" y="3868220"/>
            <a:ext cx="2127250" cy="995363"/>
          </a:xfrm>
          <a:custGeom>
            <a:avLst/>
            <a:gdLst>
              <a:gd name="T0" fmla="*/ 0 w 1340"/>
              <a:gd name="T1" fmla="*/ 627 h 627"/>
              <a:gd name="T2" fmla="*/ 34 w 1340"/>
              <a:gd name="T3" fmla="*/ 627 h 627"/>
              <a:gd name="T4" fmla="*/ 34 w 1340"/>
              <a:gd name="T5" fmla="*/ 593 h 627"/>
              <a:gd name="T6" fmla="*/ 50 w 1340"/>
              <a:gd name="T7" fmla="*/ 593 h 627"/>
              <a:gd name="T8" fmla="*/ 50 w 1340"/>
              <a:gd name="T9" fmla="*/ 581 h 627"/>
              <a:gd name="T10" fmla="*/ 58 w 1340"/>
              <a:gd name="T11" fmla="*/ 581 h 627"/>
              <a:gd name="T12" fmla="*/ 58 w 1340"/>
              <a:gd name="T13" fmla="*/ 549 h 627"/>
              <a:gd name="T14" fmla="*/ 68 w 1340"/>
              <a:gd name="T15" fmla="*/ 549 h 627"/>
              <a:gd name="T16" fmla="*/ 68 w 1340"/>
              <a:gd name="T17" fmla="*/ 521 h 627"/>
              <a:gd name="T18" fmla="*/ 72 w 1340"/>
              <a:gd name="T19" fmla="*/ 521 h 627"/>
              <a:gd name="T20" fmla="*/ 72 w 1340"/>
              <a:gd name="T21" fmla="*/ 486 h 627"/>
              <a:gd name="T22" fmla="*/ 80 w 1340"/>
              <a:gd name="T23" fmla="*/ 486 h 627"/>
              <a:gd name="T24" fmla="*/ 80 w 1340"/>
              <a:gd name="T25" fmla="*/ 462 h 627"/>
              <a:gd name="T26" fmla="*/ 94 w 1340"/>
              <a:gd name="T27" fmla="*/ 462 h 627"/>
              <a:gd name="T28" fmla="*/ 94 w 1340"/>
              <a:gd name="T29" fmla="*/ 434 h 627"/>
              <a:gd name="T30" fmla="*/ 107 w 1340"/>
              <a:gd name="T31" fmla="*/ 434 h 627"/>
              <a:gd name="T32" fmla="*/ 107 w 1340"/>
              <a:gd name="T33" fmla="*/ 410 h 627"/>
              <a:gd name="T34" fmla="*/ 115 w 1340"/>
              <a:gd name="T35" fmla="*/ 410 h 627"/>
              <a:gd name="T36" fmla="*/ 115 w 1340"/>
              <a:gd name="T37" fmla="*/ 388 h 627"/>
              <a:gd name="T38" fmla="*/ 129 w 1340"/>
              <a:gd name="T39" fmla="*/ 388 h 627"/>
              <a:gd name="T40" fmla="*/ 129 w 1340"/>
              <a:gd name="T41" fmla="*/ 374 h 627"/>
              <a:gd name="T42" fmla="*/ 139 w 1340"/>
              <a:gd name="T43" fmla="*/ 374 h 627"/>
              <a:gd name="T44" fmla="*/ 139 w 1340"/>
              <a:gd name="T45" fmla="*/ 350 h 627"/>
              <a:gd name="T46" fmla="*/ 153 w 1340"/>
              <a:gd name="T47" fmla="*/ 350 h 627"/>
              <a:gd name="T48" fmla="*/ 153 w 1340"/>
              <a:gd name="T49" fmla="*/ 324 h 627"/>
              <a:gd name="T50" fmla="*/ 169 w 1340"/>
              <a:gd name="T51" fmla="*/ 324 h 627"/>
              <a:gd name="T52" fmla="*/ 169 w 1340"/>
              <a:gd name="T53" fmla="*/ 294 h 627"/>
              <a:gd name="T54" fmla="*/ 185 w 1340"/>
              <a:gd name="T55" fmla="*/ 294 h 627"/>
              <a:gd name="T56" fmla="*/ 185 w 1340"/>
              <a:gd name="T57" fmla="*/ 267 h 627"/>
              <a:gd name="T58" fmla="*/ 195 w 1340"/>
              <a:gd name="T59" fmla="*/ 267 h 627"/>
              <a:gd name="T60" fmla="*/ 195 w 1340"/>
              <a:gd name="T61" fmla="*/ 245 h 627"/>
              <a:gd name="T62" fmla="*/ 207 w 1340"/>
              <a:gd name="T63" fmla="*/ 245 h 627"/>
              <a:gd name="T64" fmla="*/ 207 w 1340"/>
              <a:gd name="T65" fmla="*/ 231 h 627"/>
              <a:gd name="T66" fmla="*/ 225 w 1340"/>
              <a:gd name="T67" fmla="*/ 231 h 627"/>
              <a:gd name="T68" fmla="*/ 225 w 1340"/>
              <a:gd name="T69" fmla="*/ 215 h 627"/>
              <a:gd name="T70" fmla="*/ 235 w 1340"/>
              <a:gd name="T71" fmla="*/ 215 h 627"/>
              <a:gd name="T72" fmla="*/ 235 w 1340"/>
              <a:gd name="T73" fmla="*/ 187 h 627"/>
              <a:gd name="T74" fmla="*/ 247 w 1340"/>
              <a:gd name="T75" fmla="*/ 187 h 627"/>
              <a:gd name="T76" fmla="*/ 247 w 1340"/>
              <a:gd name="T77" fmla="*/ 163 h 627"/>
              <a:gd name="T78" fmla="*/ 261 w 1340"/>
              <a:gd name="T79" fmla="*/ 163 h 627"/>
              <a:gd name="T80" fmla="*/ 261 w 1340"/>
              <a:gd name="T81" fmla="*/ 123 h 627"/>
              <a:gd name="T82" fmla="*/ 271 w 1340"/>
              <a:gd name="T83" fmla="*/ 123 h 627"/>
              <a:gd name="T84" fmla="*/ 271 w 1340"/>
              <a:gd name="T85" fmla="*/ 111 h 627"/>
              <a:gd name="T86" fmla="*/ 279 w 1340"/>
              <a:gd name="T87" fmla="*/ 111 h 627"/>
              <a:gd name="T88" fmla="*/ 279 w 1340"/>
              <a:gd name="T89" fmla="*/ 103 h 627"/>
              <a:gd name="T90" fmla="*/ 340 w 1340"/>
              <a:gd name="T91" fmla="*/ 103 h 627"/>
              <a:gd name="T92" fmla="*/ 340 w 1340"/>
              <a:gd name="T93" fmla="*/ 83 h 627"/>
              <a:gd name="T94" fmla="*/ 364 w 1340"/>
              <a:gd name="T95" fmla="*/ 83 h 627"/>
              <a:gd name="T96" fmla="*/ 364 w 1340"/>
              <a:gd name="T97" fmla="*/ 77 h 627"/>
              <a:gd name="T98" fmla="*/ 380 w 1340"/>
              <a:gd name="T99" fmla="*/ 77 h 627"/>
              <a:gd name="T100" fmla="*/ 380 w 1340"/>
              <a:gd name="T101" fmla="*/ 49 h 627"/>
              <a:gd name="T102" fmla="*/ 412 w 1340"/>
              <a:gd name="T103" fmla="*/ 49 h 627"/>
              <a:gd name="T104" fmla="*/ 412 w 1340"/>
              <a:gd name="T105" fmla="*/ 43 h 627"/>
              <a:gd name="T106" fmla="*/ 434 w 1340"/>
              <a:gd name="T107" fmla="*/ 43 h 627"/>
              <a:gd name="T108" fmla="*/ 434 w 1340"/>
              <a:gd name="T109" fmla="*/ 28 h 627"/>
              <a:gd name="T110" fmla="*/ 538 w 1340"/>
              <a:gd name="T111" fmla="*/ 28 h 627"/>
              <a:gd name="T112" fmla="*/ 538 w 1340"/>
              <a:gd name="T113" fmla="*/ 20 h 627"/>
              <a:gd name="T114" fmla="*/ 593 w 1340"/>
              <a:gd name="T115" fmla="*/ 20 h 627"/>
              <a:gd name="T116" fmla="*/ 593 w 1340"/>
              <a:gd name="T117" fmla="*/ 10 h 627"/>
              <a:gd name="T118" fmla="*/ 711 w 1340"/>
              <a:gd name="T119" fmla="*/ 10 h 627"/>
              <a:gd name="T120" fmla="*/ 711 w 1340"/>
              <a:gd name="T121" fmla="*/ 0 h 627"/>
              <a:gd name="T122" fmla="*/ 1340 w 1340"/>
              <a:gd name="T123"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0" h="627">
                <a:moveTo>
                  <a:pt x="0" y="627"/>
                </a:moveTo>
                <a:lnTo>
                  <a:pt x="34" y="627"/>
                </a:lnTo>
                <a:lnTo>
                  <a:pt x="34" y="593"/>
                </a:lnTo>
                <a:lnTo>
                  <a:pt x="50" y="593"/>
                </a:lnTo>
                <a:lnTo>
                  <a:pt x="50" y="581"/>
                </a:lnTo>
                <a:lnTo>
                  <a:pt x="58" y="581"/>
                </a:lnTo>
                <a:lnTo>
                  <a:pt x="58" y="549"/>
                </a:lnTo>
                <a:lnTo>
                  <a:pt x="68" y="549"/>
                </a:lnTo>
                <a:lnTo>
                  <a:pt x="68" y="521"/>
                </a:lnTo>
                <a:lnTo>
                  <a:pt x="72" y="521"/>
                </a:lnTo>
                <a:lnTo>
                  <a:pt x="72" y="486"/>
                </a:lnTo>
                <a:lnTo>
                  <a:pt x="80" y="486"/>
                </a:lnTo>
                <a:lnTo>
                  <a:pt x="80" y="462"/>
                </a:lnTo>
                <a:lnTo>
                  <a:pt x="94" y="462"/>
                </a:lnTo>
                <a:lnTo>
                  <a:pt x="94" y="434"/>
                </a:lnTo>
                <a:lnTo>
                  <a:pt x="107" y="434"/>
                </a:lnTo>
                <a:lnTo>
                  <a:pt x="107" y="410"/>
                </a:lnTo>
                <a:lnTo>
                  <a:pt x="115" y="410"/>
                </a:lnTo>
                <a:lnTo>
                  <a:pt x="115" y="388"/>
                </a:lnTo>
                <a:lnTo>
                  <a:pt x="129" y="388"/>
                </a:lnTo>
                <a:lnTo>
                  <a:pt x="129" y="374"/>
                </a:lnTo>
                <a:lnTo>
                  <a:pt x="139" y="374"/>
                </a:lnTo>
                <a:lnTo>
                  <a:pt x="139" y="350"/>
                </a:lnTo>
                <a:lnTo>
                  <a:pt x="153" y="350"/>
                </a:lnTo>
                <a:lnTo>
                  <a:pt x="153" y="324"/>
                </a:lnTo>
                <a:lnTo>
                  <a:pt x="169" y="324"/>
                </a:lnTo>
                <a:lnTo>
                  <a:pt x="169" y="294"/>
                </a:lnTo>
                <a:lnTo>
                  <a:pt x="185" y="294"/>
                </a:lnTo>
                <a:lnTo>
                  <a:pt x="185" y="267"/>
                </a:lnTo>
                <a:lnTo>
                  <a:pt x="195" y="267"/>
                </a:lnTo>
                <a:lnTo>
                  <a:pt x="195" y="245"/>
                </a:lnTo>
                <a:lnTo>
                  <a:pt x="207" y="245"/>
                </a:lnTo>
                <a:lnTo>
                  <a:pt x="207" y="231"/>
                </a:lnTo>
                <a:lnTo>
                  <a:pt x="225" y="231"/>
                </a:lnTo>
                <a:lnTo>
                  <a:pt x="225" y="215"/>
                </a:lnTo>
                <a:lnTo>
                  <a:pt x="235" y="215"/>
                </a:lnTo>
                <a:lnTo>
                  <a:pt x="235" y="187"/>
                </a:lnTo>
                <a:lnTo>
                  <a:pt x="247" y="187"/>
                </a:lnTo>
                <a:lnTo>
                  <a:pt x="247" y="163"/>
                </a:lnTo>
                <a:lnTo>
                  <a:pt x="261" y="163"/>
                </a:lnTo>
                <a:lnTo>
                  <a:pt x="261" y="123"/>
                </a:lnTo>
                <a:lnTo>
                  <a:pt x="271" y="123"/>
                </a:lnTo>
                <a:lnTo>
                  <a:pt x="271" y="111"/>
                </a:lnTo>
                <a:lnTo>
                  <a:pt x="279" y="111"/>
                </a:lnTo>
                <a:lnTo>
                  <a:pt x="279" y="103"/>
                </a:lnTo>
                <a:lnTo>
                  <a:pt x="340" y="103"/>
                </a:lnTo>
                <a:lnTo>
                  <a:pt x="340" y="83"/>
                </a:lnTo>
                <a:lnTo>
                  <a:pt x="364" y="83"/>
                </a:lnTo>
                <a:lnTo>
                  <a:pt x="364" y="77"/>
                </a:lnTo>
                <a:lnTo>
                  <a:pt x="380" y="77"/>
                </a:lnTo>
                <a:lnTo>
                  <a:pt x="380" y="49"/>
                </a:lnTo>
                <a:lnTo>
                  <a:pt x="412" y="49"/>
                </a:lnTo>
                <a:lnTo>
                  <a:pt x="412" y="43"/>
                </a:lnTo>
                <a:lnTo>
                  <a:pt x="434" y="43"/>
                </a:lnTo>
                <a:lnTo>
                  <a:pt x="434" y="28"/>
                </a:lnTo>
                <a:lnTo>
                  <a:pt x="538" y="28"/>
                </a:lnTo>
                <a:lnTo>
                  <a:pt x="538" y="20"/>
                </a:lnTo>
                <a:lnTo>
                  <a:pt x="593" y="20"/>
                </a:lnTo>
                <a:lnTo>
                  <a:pt x="593" y="10"/>
                </a:lnTo>
                <a:lnTo>
                  <a:pt x="711" y="10"/>
                </a:lnTo>
                <a:lnTo>
                  <a:pt x="711" y="0"/>
                </a:lnTo>
                <a:lnTo>
                  <a:pt x="1340" y="0"/>
                </a:lnTo>
              </a:path>
            </a:pathLst>
          </a:custGeom>
          <a:noFill/>
          <a:ln w="28575" cap="flat">
            <a:solidFill>
              <a:schemeClr val="accent3"/>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 name="Freeform 7">
            <a:extLst>
              <a:ext uri="{FF2B5EF4-FFF2-40B4-BE49-F238E27FC236}">
                <a16:creationId xmlns:a16="http://schemas.microsoft.com/office/drawing/2014/main" xmlns="" id="{72C61801-164A-43C6-8BFA-52E94FAC7D13}"/>
              </a:ext>
            </a:extLst>
          </p:cNvPr>
          <p:cNvSpPr>
            <a:spLocks/>
          </p:cNvSpPr>
          <p:nvPr/>
        </p:nvSpPr>
        <p:spPr bwMode="auto">
          <a:xfrm>
            <a:off x="1216180" y="3055420"/>
            <a:ext cx="2143125" cy="1804988"/>
          </a:xfrm>
          <a:custGeom>
            <a:avLst/>
            <a:gdLst>
              <a:gd name="T0" fmla="*/ 42 w 1350"/>
              <a:gd name="T1" fmla="*/ 1137 h 1137"/>
              <a:gd name="T2" fmla="*/ 62 w 1350"/>
              <a:gd name="T3" fmla="*/ 1111 h 1137"/>
              <a:gd name="T4" fmla="*/ 74 w 1350"/>
              <a:gd name="T5" fmla="*/ 1069 h 1137"/>
              <a:gd name="T6" fmla="*/ 78 w 1350"/>
              <a:gd name="T7" fmla="*/ 1031 h 1137"/>
              <a:gd name="T8" fmla="*/ 84 w 1350"/>
              <a:gd name="T9" fmla="*/ 998 h 1137"/>
              <a:gd name="T10" fmla="*/ 88 w 1350"/>
              <a:gd name="T11" fmla="*/ 964 h 1137"/>
              <a:gd name="T12" fmla="*/ 92 w 1350"/>
              <a:gd name="T13" fmla="*/ 926 h 1137"/>
              <a:gd name="T14" fmla="*/ 98 w 1350"/>
              <a:gd name="T15" fmla="*/ 898 h 1137"/>
              <a:gd name="T16" fmla="*/ 100 w 1350"/>
              <a:gd name="T17" fmla="*/ 848 h 1137"/>
              <a:gd name="T18" fmla="*/ 109 w 1350"/>
              <a:gd name="T19" fmla="*/ 806 h 1137"/>
              <a:gd name="T20" fmla="*/ 117 w 1350"/>
              <a:gd name="T21" fmla="*/ 767 h 1137"/>
              <a:gd name="T22" fmla="*/ 129 w 1350"/>
              <a:gd name="T23" fmla="*/ 759 h 1137"/>
              <a:gd name="T24" fmla="*/ 139 w 1350"/>
              <a:gd name="T25" fmla="*/ 753 h 1137"/>
              <a:gd name="T26" fmla="*/ 145 w 1350"/>
              <a:gd name="T27" fmla="*/ 745 h 1137"/>
              <a:gd name="T28" fmla="*/ 155 w 1350"/>
              <a:gd name="T29" fmla="*/ 699 h 1137"/>
              <a:gd name="T30" fmla="*/ 159 w 1350"/>
              <a:gd name="T31" fmla="*/ 661 h 1137"/>
              <a:gd name="T32" fmla="*/ 163 w 1350"/>
              <a:gd name="T33" fmla="*/ 631 h 1137"/>
              <a:gd name="T34" fmla="*/ 167 w 1350"/>
              <a:gd name="T35" fmla="*/ 601 h 1137"/>
              <a:gd name="T36" fmla="*/ 173 w 1350"/>
              <a:gd name="T37" fmla="*/ 559 h 1137"/>
              <a:gd name="T38" fmla="*/ 179 w 1350"/>
              <a:gd name="T39" fmla="*/ 553 h 1137"/>
              <a:gd name="T40" fmla="*/ 185 w 1350"/>
              <a:gd name="T41" fmla="*/ 534 h 1137"/>
              <a:gd name="T42" fmla="*/ 189 w 1350"/>
              <a:gd name="T43" fmla="*/ 522 h 1137"/>
              <a:gd name="T44" fmla="*/ 193 w 1350"/>
              <a:gd name="T45" fmla="*/ 494 h 1137"/>
              <a:gd name="T46" fmla="*/ 207 w 1350"/>
              <a:gd name="T47" fmla="*/ 476 h 1137"/>
              <a:gd name="T48" fmla="*/ 217 w 1350"/>
              <a:gd name="T49" fmla="*/ 458 h 1137"/>
              <a:gd name="T50" fmla="*/ 245 w 1350"/>
              <a:gd name="T51" fmla="*/ 446 h 1137"/>
              <a:gd name="T52" fmla="*/ 267 w 1350"/>
              <a:gd name="T53" fmla="*/ 438 h 1137"/>
              <a:gd name="T54" fmla="*/ 281 w 1350"/>
              <a:gd name="T55" fmla="*/ 406 h 1137"/>
              <a:gd name="T56" fmla="*/ 305 w 1350"/>
              <a:gd name="T57" fmla="*/ 388 h 1137"/>
              <a:gd name="T58" fmla="*/ 311 w 1350"/>
              <a:gd name="T59" fmla="*/ 380 h 1137"/>
              <a:gd name="T60" fmla="*/ 327 w 1350"/>
              <a:gd name="T61" fmla="*/ 372 h 1137"/>
              <a:gd name="T62" fmla="*/ 339 w 1350"/>
              <a:gd name="T63" fmla="*/ 366 h 1137"/>
              <a:gd name="T64" fmla="*/ 344 w 1350"/>
              <a:gd name="T65" fmla="*/ 358 h 1137"/>
              <a:gd name="T66" fmla="*/ 374 w 1350"/>
              <a:gd name="T67" fmla="*/ 350 h 1137"/>
              <a:gd name="T68" fmla="*/ 378 w 1350"/>
              <a:gd name="T69" fmla="*/ 332 h 1137"/>
              <a:gd name="T70" fmla="*/ 382 w 1350"/>
              <a:gd name="T71" fmla="*/ 322 h 1137"/>
              <a:gd name="T72" fmla="*/ 394 w 1350"/>
              <a:gd name="T73" fmla="*/ 319 h 1137"/>
              <a:gd name="T74" fmla="*/ 406 w 1350"/>
              <a:gd name="T75" fmla="*/ 291 h 1137"/>
              <a:gd name="T76" fmla="*/ 414 w 1350"/>
              <a:gd name="T77" fmla="*/ 265 h 1137"/>
              <a:gd name="T78" fmla="*/ 418 w 1350"/>
              <a:gd name="T79" fmla="*/ 253 h 1137"/>
              <a:gd name="T80" fmla="*/ 466 w 1350"/>
              <a:gd name="T81" fmla="*/ 241 h 1137"/>
              <a:gd name="T82" fmla="*/ 508 w 1350"/>
              <a:gd name="T83" fmla="*/ 225 h 1137"/>
              <a:gd name="T84" fmla="*/ 516 w 1350"/>
              <a:gd name="T85" fmla="*/ 207 h 1137"/>
              <a:gd name="T86" fmla="*/ 522 w 1350"/>
              <a:gd name="T87" fmla="*/ 201 h 1137"/>
              <a:gd name="T88" fmla="*/ 534 w 1350"/>
              <a:gd name="T89" fmla="*/ 191 h 1137"/>
              <a:gd name="T90" fmla="*/ 538 w 1350"/>
              <a:gd name="T91" fmla="*/ 169 h 1137"/>
              <a:gd name="T92" fmla="*/ 558 w 1350"/>
              <a:gd name="T93" fmla="*/ 147 h 1137"/>
              <a:gd name="T94" fmla="*/ 564 w 1350"/>
              <a:gd name="T95" fmla="*/ 141 h 1137"/>
              <a:gd name="T96" fmla="*/ 572 w 1350"/>
              <a:gd name="T97" fmla="*/ 135 h 1137"/>
              <a:gd name="T98" fmla="*/ 580 w 1350"/>
              <a:gd name="T99" fmla="*/ 123 h 1137"/>
              <a:gd name="T100" fmla="*/ 609 w 1350"/>
              <a:gd name="T101" fmla="*/ 113 h 1137"/>
              <a:gd name="T102" fmla="*/ 641 w 1350"/>
              <a:gd name="T103" fmla="*/ 103 h 1137"/>
              <a:gd name="T104" fmla="*/ 737 w 1350"/>
              <a:gd name="T105" fmla="*/ 93 h 1137"/>
              <a:gd name="T106" fmla="*/ 876 w 1350"/>
              <a:gd name="T107" fmla="*/ 86 h 1137"/>
              <a:gd name="T108" fmla="*/ 880 w 1350"/>
              <a:gd name="T109" fmla="*/ 76 h 1137"/>
              <a:gd name="T110" fmla="*/ 886 w 1350"/>
              <a:gd name="T111" fmla="*/ 70 h 1137"/>
              <a:gd name="T112" fmla="*/ 1273 w 1350"/>
              <a:gd name="T113" fmla="*/ 66 h 1137"/>
              <a:gd name="T114" fmla="*/ 1350 w 1350"/>
              <a:gd name="T115" fmla="*/ 46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0" h="1137">
                <a:moveTo>
                  <a:pt x="0" y="1137"/>
                </a:moveTo>
                <a:lnTo>
                  <a:pt x="42" y="1137"/>
                </a:lnTo>
                <a:lnTo>
                  <a:pt x="42" y="1111"/>
                </a:lnTo>
                <a:lnTo>
                  <a:pt x="62" y="1111"/>
                </a:lnTo>
                <a:lnTo>
                  <a:pt x="62" y="1069"/>
                </a:lnTo>
                <a:lnTo>
                  <a:pt x="74" y="1069"/>
                </a:lnTo>
                <a:lnTo>
                  <a:pt x="74" y="1031"/>
                </a:lnTo>
                <a:lnTo>
                  <a:pt x="78" y="1031"/>
                </a:lnTo>
                <a:lnTo>
                  <a:pt x="78" y="998"/>
                </a:lnTo>
                <a:lnTo>
                  <a:pt x="84" y="998"/>
                </a:lnTo>
                <a:lnTo>
                  <a:pt x="84" y="964"/>
                </a:lnTo>
                <a:lnTo>
                  <a:pt x="88" y="964"/>
                </a:lnTo>
                <a:lnTo>
                  <a:pt x="88" y="926"/>
                </a:lnTo>
                <a:lnTo>
                  <a:pt x="92" y="926"/>
                </a:lnTo>
                <a:lnTo>
                  <a:pt x="92" y="898"/>
                </a:lnTo>
                <a:lnTo>
                  <a:pt x="98" y="898"/>
                </a:lnTo>
                <a:lnTo>
                  <a:pt x="98" y="848"/>
                </a:lnTo>
                <a:lnTo>
                  <a:pt x="100" y="848"/>
                </a:lnTo>
                <a:lnTo>
                  <a:pt x="100" y="806"/>
                </a:lnTo>
                <a:lnTo>
                  <a:pt x="109" y="806"/>
                </a:lnTo>
                <a:lnTo>
                  <a:pt x="109" y="767"/>
                </a:lnTo>
                <a:lnTo>
                  <a:pt x="117" y="767"/>
                </a:lnTo>
                <a:lnTo>
                  <a:pt x="117" y="759"/>
                </a:lnTo>
                <a:lnTo>
                  <a:pt x="129" y="759"/>
                </a:lnTo>
                <a:lnTo>
                  <a:pt x="129" y="753"/>
                </a:lnTo>
                <a:lnTo>
                  <a:pt x="139" y="753"/>
                </a:lnTo>
                <a:lnTo>
                  <a:pt x="139" y="745"/>
                </a:lnTo>
                <a:lnTo>
                  <a:pt x="145" y="745"/>
                </a:lnTo>
                <a:lnTo>
                  <a:pt x="145" y="699"/>
                </a:lnTo>
                <a:lnTo>
                  <a:pt x="155" y="699"/>
                </a:lnTo>
                <a:lnTo>
                  <a:pt x="155" y="661"/>
                </a:lnTo>
                <a:lnTo>
                  <a:pt x="159" y="661"/>
                </a:lnTo>
                <a:lnTo>
                  <a:pt x="159" y="631"/>
                </a:lnTo>
                <a:lnTo>
                  <a:pt x="163" y="631"/>
                </a:lnTo>
                <a:lnTo>
                  <a:pt x="163" y="601"/>
                </a:lnTo>
                <a:lnTo>
                  <a:pt x="167" y="601"/>
                </a:lnTo>
                <a:lnTo>
                  <a:pt x="167" y="559"/>
                </a:lnTo>
                <a:lnTo>
                  <a:pt x="173" y="559"/>
                </a:lnTo>
                <a:lnTo>
                  <a:pt x="173" y="553"/>
                </a:lnTo>
                <a:lnTo>
                  <a:pt x="179" y="553"/>
                </a:lnTo>
                <a:lnTo>
                  <a:pt x="179" y="534"/>
                </a:lnTo>
                <a:lnTo>
                  <a:pt x="185" y="534"/>
                </a:lnTo>
                <a:lnTo>
                  <a:pt x="185" y="522"/>
                </a:lnTo>
                <a:lnTo>
                  <a:pt x="189" y="522"/>
                </a:lnTo>
                <a:lnTo>
                  <a:pt x="189" y="494"/>
                </a:lnTo>
                <a:lnTo>
                  <a:pt x="193" y="494"/>
                </a:lnTo>
                <a:lnTo>
                  <a:pt x="193" y="476"/>
                </a:lnTo>
                <a:lnTo>
                  <a:pt x="207" y="476"/>
                </a:lnTo>
                <a:lnTo>
                  <a:pt x="207" y="458"/>
                </a:lnTo>
                <a:lnTo>
                  <a:pt x="217" y="458"/>
                </a:lnTo>
                <a:lnTo>
                  <a:pt x="217" y="446"/>
                </a:lnTo>
                <a:lnTo>
                  <a:pt x="245" y="446"/>
                </a:lnTo>
                <a:lnTo>
                  <a:pt x="245" y="438"/>
                </a:lnTo>
                <a:lnTo>
                  <a:pt x="267" y="438"/>
                </a:lnTo>
                <a:lnTo>
                  <a:pt x="267" y="406"/>
                </a:lnTo>
                <a:lnTo>
                  <a:pt x="281" y="406"/>
                </a:lnTo>
                <a:lnTo>
                  <a:pt x="281" y="388"/>
                </a:lnTo>
                <a:lnTo>
                  <a:pt x="305" y="388"/>
                </a:lnTo>
                <a:lnTo>
                  <a:pt x="305" y="380"/>
                </a:lnTo>
                <a:lnTo>
                  <a:pt x="311" y="380"/>
                </a:lnTo>
                <a:lnTo>
                  <a:pt x="311" y="372"/>
                </a:lnTo>
                <a:lnTo>
                  <a:pt x="327" y="372"/>
                </a:lnTo>
                <a:lnTo>
                  <a:pt x="327" y="366"/>
                </a:lnTo>
                <a:lnTo>
                  <a:pt x="339" y="366"/>
                </a:lnTo>
                <a:lnTo>
                  <a:pt x="339" y="358"/>
                </a:lnTo>
                <a:lnTo>
                  <a:pt x="344" y="358"/>
                </a:lnTo>
                <a:lnTo>
                  <a:pt x="344" y="350"/>
                </a:lnTo>
                <a:lnTo>
                  <a:pt x="374" y="350"/>
                </a:lnTo>
                <a:lnTo>
                  <a:pt x="374" y="332"/>
                </a:lnTo>
                <a:lnTo>
                  <a:pt x="378" y="332"/>
                </a:lnTo>
                <a:lnTo>
                  <a:pt x="378" y="322"/>
                </a:lnTo>
                <a:lnTo>
                  <a:pt x="382" y="322"/>
                </a:lnTo>
                <a:lnTo>
                  <a:pt x="382" y="319"/>
                </a:lnTo>
                <a:lnTo>
                  <a:pt x="394" y="319"/>
                </a:lnTo>
                <a:lnTo>
                  <a:pt x="394" y="291"/>
                </a:lnTo>
                <a:lnTo>
                  <a:pt x="406" y="291"/>
                </a:lnTo>
                <a:lnTo>
                  <a:pt x="406" y="265"/>
                </a:lnTo>
                <a:lnTo>
                  <a:pt x="414" y="265"/>
                </a:lnTo>
                <a:lnTo>
                  <a:pt x="414" y="253"/>
                </a:lnTo>
                <a:lnTo>
                  <a:pt x="418" y="253"/>
                </a:lnTo>
                <a:lnTo>
                  <a:pt x="418" y="241"/>
                </a:lnTo>
                <a:lnTo>
                  <a:pt x="466" y="241"/>
                </a:lnTo>
                <a:lnTo>
                  <a:pt x="466" y="225"/>
                </a:lnTo>
                <a:lnTo>
                  <a:pt x="508" y="225"/>
                </a:lnTo>
                <a:lnTo>
                  <a:pt x="508" y="207"/>
                </a:lnTo>
                <a:lnTo>
                  <a:pt x="516" y="207"/>
                </a:lnTo>
                <a:lnTo>
                  <a:pt x="516" y="201"/>
                </a:lnTo>
                <a:lnTo>
                  <a:pt x="522" y="201"/>
                </a:lnTo>
                <a:lnTo>
                  <a:pt x="522" y="191"/>
                </a:lnTo>
                <a:lnTo>
                  <a:pt x="534" y="191"/>
                </a:lnTo>
                <a:lnTo>
                  <a:pt x="534" y="169"/>
                </a:lnTo>
                <a:lnTo>
                  <a:pt x="538" y="169"/>
                </a:lnTo>
                <a:lnTo>
                  <a:pt x="538" y="147"/>
                </a:lnTo>
                <a:lnTo>
                  <a:pt x="558" y="147"/>
                </a:lnTo>
                <a:lnTo>
                  <a:pt x="558" y="141"/>
                </a:lnTo>
                <a:lnTo>
                  <a:pt x="564" y="141"/>
                </a:lnTo>
                <a:lnTo>
                  <a:pt x="564" y="135"/>
                </a:lnTo>
                <a:lnTo>
                  <a:pt x="572" y="135"/>
                </a:lnTo>
                <a:lnTo>
                  <a:pt x="572" y="123"/>
                </a:lnTo>
                <a:lnTo>
                  <a:pt x="580" y="123"/>
                </a:lnTo>
                <a:lnTo>
                  <a:pt x="580" y="113"/>
                </a:lnTo>
                <a:lnTo>
                  <a:pt x="609" y="113"/>
                </a:lnTo>
                <a:lnTo>
                  <a:pt x="609" y="103"/>
                </a:lnTo>
                <a:lnTo>
                  <a:pt x="641" y="103"/>
                </a:lnTo>
                <a:lnTo>
                  <a:pt x="641" y="93"/>
                </a:lnTo>
                <a:lnTo>
                  <a:pt x="737" y="93"/>
                </a:lnTo>
                <a:lnTo>
                  <a:pt x="737" y="86"/>
                </a:lnTo>
                <a:lnTo>
                  <a:pt x="876" y="86"/>
                </a:lnTo>
                <a:lnTo>
                  <a:pt x="876" y="76"/>
                </a:lnTo>
                <a:lnTo>
                  <a:pt x="880" y="76"/>
                </a:lnTo>
                <a:lnTo>
                  <a:pt x="880" y="70"/>
                </a:lnTo>
                <a:lnTo>
                  <a:pt x="886" y="70"/>
                </a:lnTo>
                <a:lnTo>
                  <a:pt x="886" y="66"/>
                </a:lnTo>
                <a:lnTo>
                  <a:pt x="1273" y="66"/>
                </a:lnTo>
                <a:lnTo>
                  <a:pt x="1273" y="46"/>
                </a:lnTo>
                <a:lnTo>
                  <a:pt x="1350" y="46"/>
                </a:lnTo>
                <a:lnTo>
                  <a:pt x="135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 name="TextBox 51">
            <a:extLst>
              <a:ext uri="{FF2B5EF4-FFF2-40B4-BE49-F238E27FC236}">
                <a16:creationId xmlns:a16="http://schemas.microsoft.com/office/drawing/2014/main" xmlns="" id="{B941B919-CF86-48FB-A586-A3E9B72735FD}"/>
              </a:ext>
            </a:extLst>
          </p:cNvPr>
          <p:cNvSpPr txBox="1"/>
          <p:nvPr/>
        </p:nvSpPr>
        <p:spPr>
          <a:xfrm>
            <a:off x="5713537" y="2078382"/>
            <a:ext cx="728332" cy="442035"/>
          </a:xfrm>
          <a:prstGeom prst="rect">
            <a:avLst/>
          </a:prstGeom>
          <a:noFill/>
        </p:spPr>
        <p:txBody>
          <a:bodyPr wrap="none" lIns="36000" tIns="36000" rIns="36000" bIns="36000" rtlCol="0" anchor="t" anchorCtr="0">
            <a:spAutoFit/>
          </a:bodyPr>
          <a:lstStyle/>
          <a:p>
            <a:r>
              <a:rPr lang="en-GB" sz="1200" dirty="0" smtClean="0">
                <a:solidFill>
                  <a:srgbClr val="000000"/>
                </a:solidFill>
              </a:rPr>
              <a:t>SIRT</a:t>
            </a:r>
          </a:p>
          <a:p>
            <a:r>
              <a:rPr lang="en-GB" sz="1200" dirty="0" smtClean="0">
                <a:solidFill>
                  <a:srgbClr val="000000"/>
                </a:solidFill>
              </a:rPr>
              <a:t>Sorafenib</a:t>
            </a:r>
            <a:endParaRPr lang="en-GB" sz="1200" dirty="0">
              <a:solidFill>
                <a:srgbClr val="000000"/>
              </a:solidFill>
            </a:endParaRPr>
          </a:p>
        </p:txBody>
      </p:sp>
      <p:sp>
        <p:nvSpPr>
          <p:cNvPr id="53" name="TextBox 52">
            <a:extLst>
              <a:ext uri="{FF2B5EF4-FFF2-40B4-BE49-F238E27FC236}">
                <a16:creationId xmlns:a16="http://schemas.microsoft.com/office/drawing/2014/main" xmlns="" id="{83F65461-D5F4-4A38-8C0B-DE3690787022}"/>
              </a:ext>
            </a:extLst>
          </p:cNvPr>
          <p:cNvSpPr txBox="1"/>
          <p:nvPr/>
        </p:nvSpPr>
        <p:spPr>
          <a:xfrm>
            <a:off x="6728357" y="2078382"/>
            <a:ext cx="2007528" cy="626701"/>
          </a:xfrm>
          <a:prstGeom prst="rect">
            <a:avLst/>
          </a:prstGeom>
          <a:noFill/>
        </p:spPr>
        <p:txBody>
          <a:bodyPr wrap="none" lIns="36000" tIns="36000" rIns="36000" bIns="36000" rtlCol="0" anchor="t" anchorCtr="0">
            <a:spAutoFit/>
          </a:bodyPr>
          <a:lstStyle/>
          <a:p>
            <a:r>
              <a:rPr lang="en-GB" sz="1200" dirty="0" smtClean="0">
                <a:solidFill>
                  <a:srgbClr val="000000"/>
                </a:solidFill>
              </a:rPr>
              <a:t>Progression in the liver</a:t>
            </a:r>
          </a:p>
          <a:p>
            <a:r>
              <a:rPr lang="en-GB" sz="1200" dirty="0" smtClean="0">
                <a:solidFill>
                  <a:srgbClr val="000000"/>
                </a:solidFill>
              </a:rPr>
              <a:t>Death</a:t>
            </a:r>
          </a:p>
          <a:p>
            <a:r>
              <a:rPr lang="en-GB" sz="1200" dirty="0" smtClean="0">
                <a:solidFill>
                  <a:srgbClr val="000000"/>
                </a:solidFill>
              </a:rPr>
              <a:t>Progression outside the liver</a:t>
            </a:r>
            <a:endParaRPr lang="en-GB" sz="1200" dirty="0">
              <a:solidFill>
                <a:srgbClr val="000000"/>
              </a:solidFill>
            </a:endParaRPr>
          </a:p>
        </p:txBody>
      </p:sp>
      <p:cxnSp>
        <p:nvCxnSpPr>
          <p:cNvPr id="54" name="Straight Connector 53">
            <a:extLst>
              <a:ext uri="{FF2B5EF4-FFF2-40B4-BE49-F238E27FC236}">
                <a16:creationId xmlns:a16="http://schemas.microsoft.com/office/drawing/2014/main" xmlns="" id="{A7E91433-BA6D-41BF-80A7-ED479D026E80}"/>
              </a:ext>
            </a:extLst>
          </p:cNvPr>
          <p:cNvCxnSpPr/>
          <p:nvPr/>
        </p:nvCxnSpPr>
        <p:spPr>
          <a:xfrm>
            <a:off x="5486717" y="2207637"/>
            <a:ext cx="188092" cy="0"/>
          </a:xfrm>
          <a:prstGeom prst="line">
            <a:avLst/>
          </a:prstGeom>
          <a:ln w="28575" cap="sq">
            <a:solidFill>
              <a:schemeClr val="accent3"/>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B37C3162-F226-435F-ADB7-0C1B8F041C89}"/>
              </a:ext>
            </a:extLst>
          </p:cNvPr>
          <p:cNvCxnSpPr/>
          <p:nvPr/>
        </p:nvCxnSpPr>
        <p:spPr>
          <a:xfrm>
            <a:off x="5486717" y="2390992"/>
            <a:ext cx="188092" cy="0"/>
          </a:xfrm>
          <a:prstGeom prst="line">
            <a:avLst/>
          </a:prstGeom>
          <a:ln w="28575" cap="sq">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417BD3BF-056F-4C8D-B30C-9FF3454AE183}"/>
              </a:ext>
            </a:extLst>
          </p:cNvPr>
          <p:cNvCxnSpPr/>
          <p:nvPr/>
        </p:nvCxnSpPr>
        <p:spPr>
          <a:xfrm>
            <a:off x="6474051" y="2207637"/>
            <a:ext cx="188092" cy="0"/>
          </a:xfrm>
          <a:prstGeom prst="line">
            <a:avLst/>
          </a:prstGeom>
          <a:ln w="28575" cap="sq">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D4405E1F-015E-46F5-BEE2-AC99D0249664}"/>
              </a:ext>
            </a:extLst>
          </p:cNvPr>
          <p:cNvCxnSpPr/>
          <p:nvPr/>
        </p:nvCxnSpPr>
        <p:spPr>
          <a:xfrm>
            <a:off x="6474051" y="2390992"/>
            <a:ext cx="188092" cy="0"/>
          </a:xfrm>
          <a:prstGeom prst="line">
            <a:avLst/>
          </a:prstGeom>
          <a:ln w="28575" cap="sq">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cxnSp>
      <p:sp>
        <p:nvSpPr>
          <p:cNvPr id="58" name="Freeform 12">
            <a:extLst>
              <a:ext uri="{FF2B5EF4-FFF2-40B4-BE49-F238E27FC236}">
                <a16:creationId xmlns:a16="http://schemas.microsoft.com/office/drawing/2014/main" xmlns="" id="{C7100674-8502-4C5E-9704-6237DACBFBD5}"/>
              </a:ext>
            </a:extLst>
          </p:cNvPr>
          <p:cNvSpPr>
            <a:spLocks/>
          </p:cNvSpPr>
          <p:nvPr/>
        </p:nvSpPr>
        <p:spPr bwMode="auto">
          <a:xfrm>
            <a:off x="5415118" y="4711902"/>
            <a:ext cx="2662187" cy="151681"/>
          </a:xfrm>
          <a:custGeom>
            <a:avLst/>
            <a:gdLst>
              <a:gd name="T0" fmla="*/ 0 w 1673"/>
              <a:gd name="T1" fmla="*/ 102 h 102"/>
              <a:gd name="T2" fmla="*/ 46 w 1673"/>
              <a:gd name="T3" fmla="*/ 102 h 102"/>
              <a:gd name="T4" fmla="*/ 46 w 1673"/>
              <a:gd name="T5" fmla="*/ 90 h 102"/>
              <a:gd name="T6" fmla="*/ 126 w 1673"/>
              <a:gd name="T7" fmla="*/ 90 h 102"/>
              <a:gd name="T8" fmla="*/ 126 w 1673"/>
              <a:gd name="T9" fmla="*/ 82 h 102"/>
              <a:gd name="T10" fmla="*/ 134 w 1673"/>
              <a:gd name="T11" fmla="*/ 82 h 102"/>
              <a:gd name="T12" fmla="*/ 134 w 1673"/>
              <a:gd name="T13" fmla="*/ 74 h 102"/>
              <a:gd name="T14" fmla="*/ 162 w 1673"/>
              <a:gd name="T15" fmla="*/ 74 h 102"/>
              <a:gd name="T16" fmla="*/ 162 w 1673"/>
              <a:gd name="T17" fmla="*/ 66 h 102"/>
              <a:gd name="T18" fmla="*/ 239 w 1673"/>
              <a:gd name="T19" fmla="*/ 66 h 102"/>
              <a:gd name="T20" fmla="*/ 239 w 1673"/>
              <a:gd name="T21" fmla="*/ 48 h 102"/>
              <a:gd name="T22" fmla="*/ 251 w 1673"/>
              <a:gd name="T23" fmla="*/ 48 h 102"/>
              <a:gd name="T24" fmla="*/ 251 w 1673"/>
              <a:gd name="T25" fmla="*/ 38 h 102"/>
              <a:gd name="T26" fmla="*/ 373 w 1673"/>
              <a:gd name="T27" fmla="*/ 38 h 102"/>
              <a:gd name="T28" fmla="*/ 373 w 1673"/>
              <a:gd name="T29" fmla="*/ 34 h 102"/>
              <a:gd name="T30" fmla="*/ 385 w 1673"/>
              <a:gd name="T31" fmla="*/ 34 h 102"/>
              <a:gd name="T32" fmla="*/ 385 w 1673"/>
              <a:gd name="T33" fmla="*/ 12 h 102"/>
              <a:gd name="T34" fmla="*/ 841 w 1673"/>
              <a:gd name="T35" fmla="*/ 12 h 102"/>
              <a:gd name="T36" fmla="*/ 841 w 1673"/>
              <a:gd name="T37" fmla="*/ 0 h 102"/>
              <a:gd name="T38" fmla="*/ 1673 w 1673"/>
              <a:gd name="T3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73" h="102">
                <a:moveTo>
                  <a:pt x="0" y="102"/>
                </a:moveTo>
                <a:lnTo>
                  <a:pt x="46" y="102"/>
                </a:lnTo>
                <a:lnTo>
                  <a:pt x="46" y="90"/>
                </a:lnTo>
                <a:lnTo>
                  <a:pt x="126" y="90"/>
                </a:lnTo>
                <a:lnTo>
                  <a:pt x="126" y="82"/>
                </a:lnTo>
                <a:lnTo>
                  <a:pt x="134" y="82"/>
                </a:lnTo>
                <a:lnTo>
                  <a:pt x="134" y="74"/>
                </a:lnTo>
                <a:lnTo>
                  <a:pt x="162" y="74"/>
                </a:lnTo>
                <a:lnTo>
                  <a:pt x="162" y="66"/>
                </a:lnTo>
                <a:lnTo>
                  <a:pt x="239" y="66"/>
                </a:lnTo>
                <a:lnTo>
                  <a:pt x="239" y="48"/>
                </a:lnTo>
                <a:lnTo>
                  <a:pt x="251" y="48"/>
                </a:lnTo>
                <a:lnTo>
                  <a:pt x="251" y="38"/>
                </a:lnTo>
                <a:lnTo>
                  <a:pt x="373" y="38"/>
                </a:lnTo>
                <a:lnTo>
                  <a:pt x="373" y="34"/>
                </a:lnTo>
                <a:lnTo>
                  <a:pt x="385" y="34"/>
                </a:lnTo>
                <a:lnTo>
                  <a:pt x="385" y="12"/>
                </a:lnTo>
                <a:lnTo>
                  <a:pt x="841" y="12"/>
                </a:lnTo>
                <a:lnTo>
                  <a:pt x="841" y="0"/>
                </a:lnTo>
                <a:lnTo>
                  <a:pt x="1673" y="0"/>
                </a:lnTo>
              </a:path>
            </a:pathLst>
          </a:custGeom>
          <a:noFill/>
          <a:ln w="28575" cap="flat">
            <a:solidFill>
              <a:schemeClr val="accent2"/>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9" name="Freeform 13">
            <a:extLst>
              <a:ext uri="{FF2B5EF4-FFF2-40B4-BE49-F238E27FC236}">
                <a16:creationId xmlns:a16="http://schemas.microsoft.com/office/drawing/2014/main" xmlns="" id="{0AC5844F-28F5-4480-BED8-60AA5B5BA97D}"/>
              </a:ext>
            </a:extLst>
          </p:cNvPr>
          <p:cNvSpPr>
            <a:spLocks/>
          </p:cNvSpPr>
          <p:nvPr/>
        </p:nvSpPr>
        <p:spPr bwMode="auto">
          <a:xfrm>
            <a:off x="5424643" y="4549258"/>
            <a:ext cx="2140743" cy="304800"/>
          </a:xfrm>
          <a:custGeom>
            <a:avLst/>
            <a:gdLst>
              <a:gd name="T0" fmla="*/ 0 w 1362"/>
              <a:gd name="T1" fmla="*/ 201 h 201"/>
              <a:gd name="T2" fmla="*/ 38 w 1362"/>
              <a:gd name="T3" fmla="*/ 201 h 201"/>
              <a:gd name="T4" fmla="*/ 38 w 1362"/>
              <a:gd name="T5" fmla="*/ 177 h 201"/>
              <a:gd name="T6" fmla="*/ 72 w 1362"/>
              <a:gd name="T7" fmla="*/ 177 h 201"/>
              <a:gd name="T8" fmla="*/ 72 w 1362"/>
              <a:gd name="T9" fmla="*/ 147 h 201"/>
              <a:gd name="T10" fmla="*/ 76 w 1362"/>
              <a:gd name="T11" fmla="*/ 147 h 201"/>
              <a:gd name="T12" fmla="*/ 76 w 1362"/>
              <a:gd name="T13" fmla="*/ 137 h 201"/>
              <a:gd name="T14" fmla="*/ 88 w 1362"/>
              <a:gd name="T15" fmla="*/ 137 h 201"/>
              <a:gd name="T16" fmla="*/ 88 w 1362"/>
              <a:gd name="T17" fmla="*/ 123 h 201"/>
              <a:gd name="T18" fmla="*/ 100 w 1362"/>
              <a:gd name="T19" fmla="*/ 123 h 201"/>
              <a:gd name="T20" fmla="*/ 100 w 1362"/>
              <a:gd name="T21" fmla="*/ 99 h 201"/>
              <a:gd name="T22" fmla="*/ 150 w 1362"/>
              <a:gd name="T23" fmla="*/ 99 h 201"/>
              <a:gd name="T24" fmla="*/ 150 w 1362"/>
              <a:gd name="T25" fmla="*/ 83 h 201"/>
              <a:gd name="T26" fmla="*/ 160 w 1362"/>
              <a:gd name="T27" fmla="*/ 83 h 201"/>
              <a:gd name="T28" fmla="*/ 160 w 1362"/>
              <a:gd name="T29" fmla="*/ 69 h 201"/>
              <a:gd name="T30" fmla="*/ 189 w 1362"/>
              <a:gd name="T31" fmla="*/ 69 h 201"/>
              <a:gd name="T32" fmla="*/ 189 w 1362"/>
              <a:gd name="T33" fmla="*/ 58 h 201"/>
              <a:gd name="T34" fmla="*/ 197 w 1362"/>
              <a:gd name="T35" fmla="*/ 58 h 201"/>
              <a:gd name="T36" fmla="*/ 197 w 1362"/>
              <a:gd name="T37" fmla="*/ 46 h 201"/>
              <a:gd name="T38" fmla="*/ 211 w 1362"/>
              <a:gd name="T39" fmla="*/ 46 h 201"/>
              <a:gd name="T40" fmla="*/ 211 w 1362"/>
              <a:gd name="T41" fmla="*/ 34 h 201"/>
              <a:gd name="T42" fmla="*/ 271 w 1362"/>
              <a:gd name="T43" fmla="*/ 34 h 201"/>
              <a:gd name="T44" fmla="*/ 271 w 1362"/>
              <a:gd name="T45" fmla="*/ 18 h 201"/>
              <a:gd name="T46" fmla="*/ 341 w 1362"/>
              <a:gd name="T47" fmla="*/ 18 h 201"/>
              <a:gd name="T48" fmla="*/ 341 w 1362"/>
              <a:gd name="T49" fmla="*/ 10 h 201"/>
              <a:gd name="T50" fmla="*/ 413 w 1362"/>
              <a:gd name="T51" fmla="*/ 10 h 201"/>
              <a:gd name="T52" fmla="*/ 413 w 1362"/>
              <a:gd name="T53" fmla="*/ 0 h 201"/>
              <a:gd name="T54" fmla="*/ 1362 w 1362"/>
              <a:gd name="T55"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2" h="201">
                <a:moveTo>
                  <a:pt x="0" y="201"/>
                </a:moveTo>
                <a:lnTo>
                  <a:pt x="38" y="201"/>
                </a:lnTo>
                <a:lnTo>
                  <a:pt x="38" y="177"/>
                </a:lnTo>
                <a:lnTo>
                  <a:pt x="72" y="177"/>
                </a:lnTo>
                <a:lnTo>
                  <a:pt x="72" y="147"/>
                </a:lnTo>
                <a:lnTo>
                  <a:pt x="76" y="147"/>
                </a:lnTo>
                <a:lnTo>
                  <a:pt x="76" y="137"/>
                </a:lnTo>
                <a:lnTo>
                  <a:pt x="88" y="137"/>
                </a:lnTo>
                <a:lnTo>
                  <a:pt x="88" y="123"/>
                </a:lnTo>
                <a:lnTo>
                  <a:pt x="100" y="123"/>
                </a:lnTo>
                <a:lnTo>
                  <a:pt x="100" y="99"/>
                </a:lnTo>
                <a:lnTo>
                  <a:pt x="150" y="99"/>
                </a:lnTo>
                <a:lnTo>
                  <a:pt x="150" y="83"/>
                </a:lnTo>
                <a:lnTo>
                  <a:pt x="160" y="83"/>
                </a:lnTo>
                <a:lnTo>
                  <a:pt x="160" y="69"/>
                </a:lnTo>
                <a:lnTo>
                  <a:pt x="189" y="69"/>
                </a:lnTo>
                <a:lnTo>
                  <a:pt x="189" y="58"/>
                </a:lnTo>
                <a:lnTo>
                  <a:pt x="197" y="58"/>
                </a:lnTo>
                <a:lnTo>
                  <a:pt x="197" y="46"/>
                </a:lnTo>
                <a:lnTo>
                  <a:pt x="211" y="46"/>
                </a:lnTo>
                <a:lnTo>
                  <a:pt x="211" y="34"/>
                </a:lnTo>
                <a:lnTo>
                  <a:pt x="271" y="34"/>
                </a:lnTo>
                <a:lnTo>
                  <a:pt x="271" y="18"/>
                </a:lnTo>
                <a:lnTo>
                  <a:pt x="341" y="18"/>
                </a:lnTo>
                <a:lnTo>
                  <a:pt x="341" y="10"/>
                </a:lnTo>
                <a:lnTo>
                  <a:pt x="413" y="10"/>
                </a:lnTo>
                <a:lnTo>
                  <a:pt x="413" y="0"/>
                </a:lnTo>
                <a:lnTo>
                  <a:pt x="1362" y="0"/>
                </a:lnTo>
              </a:path>
            </a:pathLst>
          </a:custGeom>
          <a:noFill/>
          <a:ln w="28575" cap="flat">
            <a:solidFill>
              <a:schemeClr val="accent3"/>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14">
            <a:extLst>
              <a:ext uri="{FF2B5EF4-FFF2-40B4-BE49-F238E27FC236}">
                <a16:creationId xmlns:a16="http://schemas.microsoft.com/office/drawing/2014/main" xmlns="" id="{8666E268-5B53-4FD5-9E45-EC3D580D615C}"/>
              </a:ext>
            </a:extLst>
          </p:cNvPr>
          <p:cNvSpPr>
            <a:spLocks/>
          </p:cNvSpPr>
          <p:nvPr/>
        </p:nvSpPr>
        <p:spPr bwMode="auto">
          <a:xfrm>
            <a:off x="5419880" y="3872984"/>
            <a:ext cx="2133600" cy="988218"/>
          </a:xfrm>
          <a:custGeom>
            <a:avLst/>
            <a:gdLst>
              <a:gd name="T0" fmla="*/ 0 w 1354"/>
              <a:gd name="T1" fmla="*/ 624 h 624"/>
              <a:gd name="T2" fmla="*/ 36 w 1354"/>
              <a:gd name="T3" fmla="*/ 624 h 624"/>
              <a:gd name="T4" fmla="*/ 36 w 1354"/>
              <a:gd name="T5" fmla="*/ 600 h 624"/>
              <a:gd name="T6" fmla="*/ 58 w 1354"/>
              <a:gd name="T7" fmla="*/ 600 h 624"/>
              <a:gd name="T8" fmla="*/ 58 w 1354"/>
              <a:gd name="T9" fmla="*/ 550 h 624"/>
              <a:gd name="T10" fmla="*/ 68 w 1354"/>
              <a:gd name="T11" fmla="*/ 550 h 624"/>
              <a:gd name="T12" fmla="*/ 68 w 1354"/>
              <a:gd name="T13" fmla="*/ 514 h 624"/>
              <a:gd name="T14" fmla="*/ 86 w 1354"/>
              <a:gd name="T15" fmla="*/ 514 h 624"/>
              <a:gd name="T16" fmla="*/ 86 w 1354"/>
              <a:gd name="T17" fmla="*/ 475 h 624"/>
              <a:gd name="T18" fmla="*/ 90 w 1354"/>
              <a:gd name="T19" fmla="*/ 475 h 624"/>
              <a:gd name="T20" fmla="*/ 90 w 1354"/>
              <a:gd name="T21" fmla="*/ 443 h 624"/>
              <a:gd name="T22" fmla="*/ 96 w 1354"/>
              <a:gd name="T23" fmla="*/ 443 h 624"/>
              <a:gd name="T24" fmla="*/ 96 w 1354"/>
              <a:gd name="T25" fmla="*/ 425 h 624"/>
              <a:gd name="T26" fmla="*/ 108 w 1354"/>
              <a:gd name="T27" fmla="*/ 425 h 624"/>
              <a:gd name="T28" fmla="*/ 108 w 1354"/>
              <a:gd name="T29" fmla="*/ 409 h 624"/>
              <a:gd name="T30" fmla="*/ 116 w 1354"/>
              <a:gd name="T31" fmla="*/ 409 h 624"/>
              <a:gd name="T32" fmla="*/ 116 w 1354"/>
              <a:gd name="T33" fmla="*/ 383 h 624"/>
              <a:gd name="T34" fmla="*/ 134 w 1354"/>
              <a:gd name="T35" fmla="*/ 383 h 624"/>
              <a:gd name="T36" fmla="*/ 134 w 1354"/>
              <a:gd name="T37" fmla="*/ 371 h 624"/>
              <a:gd name="T38" fmla="*/ 142 w 1354"/>
              <a:gd name="T39" fmla="*/ 371 h 624"/>
              <a:gd name="T40" fmla="*/ 142 w 1354"/>
              <a:gd name="T41" fmla="*/ 353 h 624"/>
              <a:gd name="T42" fmla="*/ 154 w 1354"/>
              <a:gd name="T43" fmla="*/ 353 h 624"/>
              <a:gd name="T44" fmla="*/ 154 w 1354"/>
              <a:gd name="T45" fmla="*/ 331 h 624"/>
              <a:gd name="T46" fmla="*/ 173 w 1354"/>
              <a:gd name="T47" fmla="*/ 331 h 624"/>
              <a:gd name="T48" fmla="*/ 173 w 1354"/>
              <a:gd name="T49" fmla="*/ 297 h 624"/>
              <a:gd name="T50" fmla="*/ 185 w 1354"/>
              <a:gd name="T51" fmla="*/ 297 h 624"/>
              <a:gd name="T52" fmla="*/ 185 w 1354"/>
              <a:gd name="T53" fmla="*/ 279 h 624"/>
              <a:gd name="T54" fmla="*/ 193 w 1354"/>
              <a:gd name="T55" fmla="*/ 279 h 624"/>
              <a:gd name="T56" fmla="*/ 193 w 1354"/>
              <a:gd name="T57" fmla="*/ 259 h 624"/>
              <a:gd name="T58" fmla="*/ 199 w 1354"/>
              <a:gd name="T59" fmla="*/ 259 h 624"/>
              <a:gd name="T60" fmla="*/ 199 w 1354"/>
              <a:gd name="T61" fmla="*/ 243 h 624"/>
              <a:gd name="T62" fmla="*/ 213 w 1354"/>
              <a:gd name="T63" fmla="*/ 243 h 624"/>
              <a:gd name="T64" fmla="*/ 213 w 1354"/>
              <a:gd name="T65" fmla="*/ 229 h 624"/>
              <a:gd name="T66" fmla="*/ 231 w 1354"/>
              <a:gd name="T67" fmla="*/ 229 h 624"/>
              <a:gd name="T68" fmla="*/ 231 w 1354"/>
              <a:gd name="T69" fmla="*/ 212 h 624"/>
              <a:gd name="T70" fmla="*/ 241 w 1354"/>
              <a:gd name="T71" fmla="*/ 212 h 624"/>
              <a:gd name="T72" fmla="*/ 241 w 1354"/>
              <a:gd name="T73" fmla="*/ 190 h 624"/>
              <a:gd name="T74" fmla="*/ 253 w 1354"/>
              <a:gd name="T75" fmla="*/ 190 h 624"/>
              <a:gd name="T76" fmla="*/ 253 w 1354"/>
              <a:gd name="T77" fmla="*/ 158 h 624"/>
              <a:gd name="T78" fmla="*/ 265 w 1354"/>
              <a:gd name="T79" fmla="*/ 158 h 624"/>
              <a:gd name="T80" fmla="*/ 265 w 1354"/>
              <a:gd name="T81" fmla="*/ 122 h 624"/>
              <a:gd name="T82" fmla="*/ 281 w 1354"/>
              <a:gd name="T83" fmla="*/ 122 h 624"/>
              <a:gd name="T84" fmla="*/ 281 w 1354"/>
              <a:gd name="T85" fmla="*/ 102 h 624"/>
              <a:gd name="T86" fmla="*/ 337 w 1354"/>
              <a:gd name="T87" fmla="*/ 102 h 624"/>
              <a:gd name="T88" fmla="*/ 337 w 1354"/>
              <a:gd name="T89" fmla="*/ 88 h 624"/>
              <a:gd name="T90" fmla="*/ 361 w 1354"/>
              <a:gd name="T91" fmla="*/ 88 h 624"/>
              <a:gd name="T92" fmla="*/ 361 w 1354"/>
              <a:gd name="T93" fmla="*/ 78 h 624"/>
              <a:gd name="T94" fmla="*/ 385 w 1354"/>
              <a:gd name="T95" fmla="*/ 78 h 624"/>
              <a:gd name="T96" fmla="*/ 385 w 1354"/>
              <a:gd name="T97" fmla="*/ 50 h 624"/>
              <a:gd name="T98" fmla="*/ 419 w 1354"/>
              <a:gd name="T99" fmla="*/ 50 h 624"/>
              <a:gd name="T100" fmla="*/ 419 w 1354"/>
              <a:gd name="T101" fmla="*/ 42 h 624"/>
              <a:gd name="T102" fmla="*/ 443 w 1354"/>
              <a:gd name="T103" fmla="*/ 42 h 624"/>
              <a:gd name="T104" fmla="*/ 443 w 1354"/>
              <a:gd name="T105" fmla="*/ 28 h 624"/>
              <a:gd name="T106" fmla="*/ 542 w 1354"/>
              <a:gd name="T107" fmla="*/ 28 h 624"/>
              <a:gd name="T108" fmla="*/ 542 w 1354"/>
              <a:gd name="T109" fmla="*/ 18 h 624"/>
              <a:gd name="T110" fmla="*/ 598 w 1354"/>
              <a:gd name="T111" fmla="*/ 18 h 624"/>
              <a:gd name="T112" fmla="*/ 598 w 1354"/>
              <a:gd name="T113" fmla="*/ 10 h 624"/>
              <a:gd name="T114" fmla="*/ 716 w 1354"/>
              <a:gd name="T115" fmla="*/ 10 h 624"/>
              <a:gd name="T116" fmla="*/ 716 w 1354"/>
              <a:gd name="T117" fmla="*/ 0 h 624"/>
              <a:gd name="T118" fmla="*/ 1354 w 1354"/>
              <a:gd name="T11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54" h="624">
                <a:moveTo>
                  <a:pt x="0" y="624"/>
                </a:moveTo>
                <a:lnTo>
                  <a:pt x="36" y="624"/>
                </a:lnTo>
                <a:lnTo>
                  <a:pt x="36" y="600"/>
                </a:lnTo>
                <a:lnTo>
                  <a:pt x="58" y="600"/>
                </a:lnTo>
                <a:lnTo>
                  <a:pt x="58" y="550"/>
                </a:lnTo>
                <a:lnTo>
                  <a:pt x="68" y="550"/>
                </a:lnTo>
                <a:lnTo>
                  <a:pt x="68" y="514"/>
                </a:lnTo>
                <a:lnTo>
                  <a:pt x="86" y="514"/>
                </a:lnTo>
                <a:lnTo>
                  <a:pt x="86" y="475"/>
                </a:lnTo>
                <a:lnTo>
                  <a:pt x="90" y="475"/>
                </a:lnTo>
                <a:lnTo>
                  <a:pt x="90" y="443"/>
                </a:lnTo>
                <a:lnTo>
                  <a:pt x="96" y="443"/>
                </a:lnTo>
                <a:lnTo>
                  <a:pt x="96" y="425"/>
                </a:lnTo>
                <a:lnTo>
                  <a:pt x="108" y="425"/>
                </a:lnTo>
                <a:lnTo>
                  <a:pt x="108" y="409"/>
                </a:lnTo>
                <a:lnTo>
                  <a:pt x="116" y="409"/>
                </a:lnTo>
                <a:lnTo>
                  <a:pt x="116" y="383"/>
                </a:lnTo>
                <a:lnTo>
                  <a:pt x="134" y="383"/>
                </a:lnTo>
                <a:lnTo>
                  <a:pt x="134" y="371"/>
                </a:lnTo>
                <a:lnTo>
                  <a:pt x="142" y="371"/>
                </a:lnTo>
                <a:lnTo>
                  <a:pt x="142" y="353"/>
                </a:lnTo>
                <a:lnTo>
                  <a:pt x="154" y="353"/>
                </a:lnTo>
                <a:lnTo>
                  <a:pt x="154" y="331"/>
                </a:lnTo>
                <a:lnTo>
                  <a:pt x="173" y="331"/>
                </a:lnTo>
                <a:lnTo>
                  <a:pt x="173" y="297"/>
                </a:lnTo>
                <a:lnTo>
                  <a:pt x="185" y="297"/>
                </a:lnTo>
                <a:lnTo>
                  <a:pt x="185" y="279"/>
                </a:lnTo>
                <a:lnTo>
                  <a:pt x="193" y="279"/>
                </a:lnTo>
                <a:lnTo>
                  <a:pt x="193" y="259"/>
                </a:lnTo>
                <a:lnTo>
                  <a:pt x="199" y="259"/>
                </a:lnTo>
                <a:lnTo>
                  <a:pt x="199" y="243"/>
                </a:lnTo>
                <a:lnTo>
                  <a:pt x="213" y="243"/>
                </a:lnTo>
                <a:lnTo>
                  <a:pt x="213" y="229"/>
                </a:lnTo>
                <a:lnTo>
                  <a:pt x="231" y="229"/>
                </a:lnTo>
                <a:lnTo>
                  <a:pt x="231" y="212"/>
                </a:lnTo>
                <a:lnTo>
                  <a:pt x="241" y="212"/>
                </a:lnTo>
                <a:lnTo>
                  <a:pt x="241" y="190"/>
                </a:lnTo>
                <a:lnTo>
                  <a:pt x="253" y="190"/>
                </a:lnTo>
                <a:lnTo>
                  <a:pt x="253" y="158"/>
                </a:lnTo>
                <a:lnTo>
                  <a:pt x="265" y="158"/>
                </a:lnTo>
                <a:lnTo>
                  <a:pt x="265" y="122"/>
                </a:lnTo>
                <a:lnTo>
                  <a:pt x="281" y="122"/>
                </a:lnTo>
                <a:lnTo>
                  <a:pt x="281" y="102"/>
                </a:lnTo>
                <a:lnTo>
                  <a:pt x="337" y="102"/>
                </a:lnTo>
                <a:lnTo>
                  <a:pt x="337" y="88"/>
                </a:lnTo>
                <a:lnTo>
                  <a:pt x="361" y="88"/>
                </a:lnTo>
                <a:lnTo>
                  <a:pt x="361" y="78"/>
                </a:lnTo>
                <a:lnTo>
                  <a:pt x="385" y="78"/>
                </a:lnTo>
                <a:lnTo>
                  <a:pt x="385" y="50"/>
                </a:lnTo>
                <a:lnTo>
                  <a:pt x="419" y="50"/>
                </a:lnTo>
                <a:lnTo>
                  <a:pt x="419" y="42"/>
                </a:lnTo>
                <a:lnTo>
                  <a:pt x="443" y="42"/>
                </a:lnTo>
                <a:lnTo>
                  <a:pt x="443" y="28"/>
                </a:lnTo>
                <a:lnTo>
                  <a:pt x="542" y="28"/>
                </a:lnTo>
                <a:lnTo>
                  <a:pt x="542" y="18"/>
                </a:lnTo>
                <a:lnTo>
                  <a:pt x="598" y="18"/>
                </a:lnTo>
                <a:lnTo>
                  <a:pt x="598" y="10"/>
                </a:lnTo>
                <a:lnTo>
                  <a:pt x="716" y="10"/>
                </a:lnTo>
                <a:lnTo>
                  <a:pt x="716" y="0"/>
                </a:lnTo>
                <a:lnTo>
                  <a:pt x="1354" y="0"/>
                </a:lnTo>
              </a:path>
            </a:pathLst>
          </a:custGeom>
          <a:noFill/>
          <a:ln w="28575" cap="flat">
            <a:solidFill>
              <a:schemeClr val="accent3"/>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 name="Freeform 15">
            <a:extLst>
              <a:ext uri="{FF2B5EF4-FFF2-40B4-BE49-F238E27FC236}">
                <a16:creationId xmlns:a16="http://schemas.microsoft.com/office/drawing/2014/main" xmlns="" id="{5B9301AD-385D-45A0-94E3-C2CB99929D29}"/>
              </a:ext>
            </a:extLst>
          </p:cNvPr>
          <p:cNvSpPr>
            <a:spLocks/>
          </p:cNvSpPr>
          <p:nvPr/>
        </p:nvSpPr>
        <p:spPr bwMode="auto">
          <a:xfrm>
            <a:off x="5424643" y="3369746"/>
            <a:ext cx="2152650" cy="1493838"/>
          </a:xfrm>
          <a:custGeom>
            <a:avLst/>
            <a:gdLst>
              <a:gd name="T0" fmla="*/ 32 w 1360"/>
              <a:gd name="T1" fmla="*/ 946 h 946"/>
              <a:gd name="T2" fmla="*/ 60 w 1360"/>
              <a:gd name="T3" fmla="*/ 924 h 946"/>
              <a:gd name="T4" fmla="*/ 68 w 1360"/>
              <a:gd name="T5" fmla="*/ 868 h 946"/>
              <a:gd name="T6" fmla="*/ 84 w 1360"/>
              <a:gd name="T7" fmla="*/ 840 h 946"/>
              <a:gd name="T8" fmla="*/ 90 w 1360"/>
              <a:gd name="T9" fmla="*/ 795 h 946"/>
              <a:gd name="T10" fmla="*/ 96 w 1360"/>
              <a:gd name="T11" fmla="*/ 765 h 946"/>
              <a:gd name="T12" fmla="*/ 100 w 1360"/>
              <a:gd name="T13" fmla="*/ 729 h 946"/>
              <a:gd name="T14" fmla="*/ 104 w 1360"/>
              <a:gd name="T15" fmla="*/ 711 h 946"/>
              <a:gd name="T16" fmla="*/ 110 w 1360"/>
              <a:gd name="T17" fmla="*/ 707 h 946"/>
              <a:gd name="T18" fmla="*/ 120 w 1360"/>
              <a:gd name="T19" fmla="*/ 679 h 946"/>
              <a:gd name="T20" fmla="*/ 128 w 1360"/>
              <a:gd name="T21" fmla="*/ 673 h 946"/>
              <a:gd name="T22" fmla="*/ 134 w 1360"/>
              <a:gd name="T23" fmla="*/ 667 h 946"/>
              <a:gd name="T24" fmla="*/ 144 w 1360"/>
              <a:gd name="T25" fmla="*/ 661 h 946"/>
              <a:gd name="T26" fmla="*/ 152 w 1360"/>
              <a:gd name="T27" fmla="*/ 619 h 946"/>
              <a:gd name="T28" fmla="*/ 158 w 1360"/>
              <a:gd name="T29" fmla="*/ 593 h 946"/>
              <a:gd name="T30" fmla="*/ 164 w 1360"/>
              <a:gd name="T31" fmla="*/ 561 h 946"/>
              <a:gd name="T32" fmla="*/ 173 w 1360"/>
              <a:gd name="T33" fmla="*/ 510 h 946"/>
              <a:gd name="T34" fmla="*/ 175 w 1360"/>
              <a:gd name="T35" fmla="*/ 500 h 946"/>
              <a:gd name="T36" fmla="*/ 181 w 1360"/>
              <a:gd name="T37" fmla="*/ 484 h 946"/>
              <a:gd name="T38" fmla="*/ 185 w 1360"/>
              <a:gd name="T39" fmla="*/ 470 h 946"/>
              <a:gd name="T40" fmla="*/ 191 w 1360"/>
              <a:gd name="T41" fmla="*/ 450 h 946"/>
              <a:gd name="T42" fmla="*/ 203 w 1360"/>
              <a:gd name="T43" fmla="*/ 440 h 946"/>
              <a:gd name="T44" fmla="*/ 219 w 1360"/>
              <a:gd name="T45" fmla="*/ 430 h 946"/>
              <a:gd name="T46" fmla="*/ 245 w 1360"/>
              <a:gd name="T47" fmla="*/ 422 h 946"/>
              <a:gd name="T48" fmla="*/ 267 w 1360"/>
              <a:gd name="T49" fmla="*/ 414 h 946"/>
              <a:gd name="T50" fmla="*/ 281 w 1360"/>
              <a:gd name="T51" fmla="*/ 400 h 946"/>
              <a:gd name="T52" fmla="*/ 307 w 1360"/>
              <a:gd name="T53" fmla="*/ 380 h 946"/>
              <a:gd name="T54" fmla="*/ 325 w 1360"/>
              <a:gd name="T55" fmla="*/ 364 h 946"/>
              <a:gd name="T56" fmla="*/ 345 w 1360"/>
              <a:gd name="T57" fmla="*/ 356 h 946"/>
              <a:gd name="T58" fmla="*/ 375 w 1360"/>
              <a:gd name="T59" fmla="*/ 350 h 946"/>
              <a:gd name="T60" fmla="*/ 383 w 1360"/>
              <a:gd name="T61" fmla="*/ 326 h 946"/>
              <a:gd name="T62" fmla="*/ 397 w 1360"/>
              <a:gd name="T63" fmla="*/ 316 h 946"/>
              <a:gd name="T64" fmla="*/ 405 w 1360"/>
              <a:gd name="T65" fmla="*/ 287 h 946"/>
              <a:gd name="T66" fmla="*/ 411 w 1360"/>
              <a:gd name="T67" fmla="*/ 279 h 946"/>
              <a:gd name="T68" fmla="*/ 415 w 1360"/>
              <a:gd name="T69" fmla="*/ 273 h 946"/>
              <a:gd name="T70" fmla="*/ 419 w 1360"/>
              <a:gd name="T71" fmla="*/ 257 h 946"/>
              <a:gd name="T72" fmla="*/ 465 w 1360"/>
              <a:gd name="T73" fmla="*/ 247 h 946"/>
              <a:gd name="T74" fmla="*/ 469 w 1360"/>
              <a:gd name="T75" fmla="*/ 237 h 946"/>
              <a:gd name="T76" fmla="*/ 512 w 1360"/>
              <a:gd name="T77" fmla="*/ 229 h 946"/>
              <a:gd name="T78" fmla="*/ 520 w 1360"/>
              <a:gd name="T79" fmla="*/ 215 h 946"/>
              <a:gd name="T80" fmla="*/ 528 w 1360"/>
              <a:gd name="T81" fmla="*/ 201 h 946"/>
              <a:gd name="T82" fmla="*/ 536 w 1360"/>
              <a:gd name="T83" fmla="*/ 195 h 946"/>
              <a:gd name="T84" fmla="*/ 540 w 1360"/>
              <a:gd name="T85" fmla="*/ 177 h 946"/>
              <a:gd name="T86" fmla="*/ 560 w 1360"/>
              <a:gd name="T87" fmla="*/ 157 h 946"/>
              <a:gd name="T88" fmla="*/ 568 w 1360"/>
              <a:gd name="T89" fmla="*/ 145 h 946"/>
              <a:gd name="T90" fmla="*/ 576 w 1360"/>
              <a:gd name="T91" fmla="*/ 137 h 946"/>
              <a:gd name="T92" fmla="*/ 584 w 1360"/>
              <a:gd name="T93" fmla="*/ 127 h 946"/>
              <a:gd name="T94" fmla="*/ 614 w 1360"/>
              <a:gd name="T95" fmla="*/ 119 h 946"/>
              <a:gd name="T96" fmla="*/ 648 w 1360"/>
              <a:gd name="T97" fmla="*/ 113 h 946"/>
              <a:gd name="T98" fmla="*/ 740 w 1360"/>
              <a:gd name="T99" fmla="*/ 103 h 946"/>
              <a:gd name="T100" fmla="*/ 881 w 1360"/>
              <a:gd name="T101" fmla="*/ 91 h 946"/>
              <a:gd name="T102" fmla="*/ 887 w 1360"/>
              <a:gd name="T103" fmla="*/ 81 h 946"/>
              <a:gd name="T104" fmla="*/ 1149 w 1360"/>
              <a:gd name="T105" fmla="*/ 71 h 946"/>
              <a:gd name="T106" fmla="*/ 1282 w 1360"/>
              <a:gd name="T107" fmla="*/ 63 h 946"/>
              <a:gd name="T108" fmla="*/ 1360 w 1360"/>
              <a:gd name="T109" fmla="*/ 49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0" h="946">
                <a:moveTo>
                  <a:pt x="0" y="946"/>
                </a:moveTo>
                <a:lnTo>
                  <a:pt x="32" y="946"/>
                </a:lnTo>
                <a:lnTo>
                  <a:pt x="32" y="924"/>
                </a:lnTo>
                <a:lnTo>
                  <a:pt x="60" y="924"/>
                </a:lnTo>
                <a:lnTo>
                  <a:pt x="60" y="868"/>
                </a:lnTo>
                <a:lnTo>
                  <a:pt x="68" y="868"/>
                </a:lnTo>
                <a:lnTo>
                  <a:pt x="68" y="840"/>
                </a:lnTo>
                <a:lnTo>
                  <a:pt x="84" y="840"/>
                </a:lnTo>
                <a:lnTo>
                  <a:pt x="84" y="795"/>
                </a:lnTo>
                <a:lnTo>
                  <a:pt x="90" y="795"/>
                </a:lnTo>
                <a:lnTo>
                  <a:pt x="90" y="765"/>
                </a:lnTo>
                <a:lnTo>
                  <a:pt x="96" y="765"/>
                </a:lnTo>
                <a:lnTo>
                  <a:pt x="96" y="729"/>
                </a:lnTo>
                <a:lnTo>
                  <a:pt x="100" y="729"/>
                </a:lnTo>
                <a:lnTo>
                  <a:pt x="100" y="711"/>
                </a:lnTo>
                <a:lnTo>
                  <a:pt x="104" y="711"/>
                </a:lnTo>
                <a:lnTo>
                  <a:pt x="104" y="707"/>
                </a:lnTo>
                <a:lnTo>
                  <a:pt x="110" y="707"/>
                </a:lnTo>
                <a:lnTo>
                  <a:pt x="110" y="679"/>
                </a:lnTo>
                <a:lnTo>
                  <a:pt x="120" y="679"/>
                </a:lnTo>
                <a:lnTo>
                  <a:pt x="120" y="673"/>
                </a:lnTo>
                <a:lnTo>
                  <a:pt x="128" y="673"/>
                </a:lnTo>
                <a:lnTo>
                  <a:pt x="128" y="667"/>
                </a:lnTo>
                <a:lnTo>
                  <a:pt x="134" y="667"/>
                </a:lnTo>
                <a:lnTo>
                  <a:pt x="134" y="661"/>
                </a:lnTo>
                <a:lnTo>
                  <a:pt x="144" y="661"/>
                </a:lnTo>
                <a:lnTo>
                  <a:pt x="144" y="619"/>
                </a:lnTo>
                <a:lnTo>
                  <a:pt x="152" y="619"/>
                </a:lnTo>
                <a:lnTo>
                  <a:pt x="152" y="593"/>
                </a:lnTo>
                <a:lnTo>
                  <a:pt x="158" y="593"/>
                </a:lnTo>
                <a:lnTo>
                  <a:pt x="158" y="561"/>
                </a:lnTo>
                <a:lnTo>
                  <a:pt x="164" y="561"/>
                </a:lnTo>
                <a:lnTo>
                  <a:pt x="164" y="510"/>
                </a:lnTo>
                <a:lnTo>
                  <a:pt x="173" y="510"/>
                </a:lnTo>
                <a:lnTo>
                  <a:pt x="173" y="500"/>
                </a:lnTo>
                <a:lnTo>
                  <a:pt x="175" y="500"/>
                </a:lnTo>
                <a:lnTo>
                  <a:pt x="175" y="484"/>
                </a:lnTo>
                <a:lnTo>
                  <a:pt x="181" y="484"/>
                </a:lnTo>
                <a:lnTo>
                  <a:pt x="181" y="470"/>
                </a:lnTo>
                <a:lnTo>
                  <a:pt x="185" y="470"/>
                </a:lnTo>
                <a:lnTo>
                  <a:pt x="185" y="450"/>
                </a:lnTo>
                <a:lnTo>
                  <a:pt x="191" y="450"/>
                </a:lnTo>
                <a:lnTo>
                  <a:pt x="191" y="440"/>
                </a:lnTo>
                <a:lnTo>
                  <a:pt x="203" y="440"/>
                </a:lnTo>
                <a:lnTo>
                  <a:pt x="203" y="430"/>
                </a:lnTo>
                <a:lnTo>
                  <a:pt x="219" y="430"/>
                </a:lnTo>
                <a:lnTo>
                  <a:pt x="219" y="422"/>
                </a:lnTo>
                <a:lnTo>
                  <a:pt x="245" y="422"/>
                </a:lnTo>
                <a:lnTo>
                  <a:pt x="245" y="414"/>
                </a:lnTo>
                <a:lnTo>
                  <a:pt x="267" y="414"/>
                </a:lnTo>
                <a:lnTo>
                  <a:pt x="267" y="400"/>
                </a:lnTo>
                <a:lnTo>
                  <a:pt x="281" y="400"/>
                </a:lnTo>
                <a:lnTo>
                  <a:pt x="281" y="380"/>
                </a:lnTo>
                <a:lnTo>
                  <a:pt x="307" y="380"/>
                </a:lnTo>
                <a:lnTo>
                  <a:pt x="307" y="364"/>
                </a:lnTo>
                <a:lnTo>
                  <a:pt x="325" y="364"/>
                </a:lnTo>
                <a:lnTo>
                  <a:pt x="325" y="356"/>
                </a:lnTo>
                <a:lnTo>
                  <a:pt x="345" y="356"/>
                </a:lnTo>
                <a:lnTo>
                  <a:pt x="345" y="350"/>
                </a:lnTo>
                <a:lnTo>
                  <a:pt x="375" y="350"/>
                </a:lnTo>
                <a:lnTo>
                  <a:pt x="375" y="326"/>
                </a:lnTo>
                <a:lnTo>
                  <a:pt x="383" y="326"/>
                </a:lnTo>
                <a:lnTo>
                  <a:pt x="383" y="316"/>
                </a:lnTo>
                <a:lnTo>
                  <a:pt x="397" y="316"/>
                </a:lnTo>
                <a:lnTo>
                  <a:pt x="397" y="287"/>
                </a:lnTo>
                <a:lnTo>
                  <a:pt x="405" y="287"/>
                </a:lnTo>
                <a:lnTo>
                  <a:pt x="405" y="279"/>
                </a:lnTo>
                <a:lnTo>
                  <a:pt x="411" y="279"/>
                </a:lnTo>
                <a:lnTo>
                  <a:pt x="411" y="273"/>
                </a:lnTo>
                <a:lnTo>
                  <a:pt x="415" y="273"/>
                </a:lnTo>
                <a:lnTo>
                  <a:pt x="415" y="257"/>
                </a:lnTo>
                <a:lnTo>
                  <a:pt x="419" y="257"/>
                </a:lnTo>
                <a:lnTo>
                  <a:pt x="419" y="247"/>
                </a:lnTo>
                <a:lnTo>
                  <a:pt x="465" y="247"/>
                </a:lnTo>
                <a:lnTo>
                  <a:pt x="465" y="237"/>
                </a:lnTo>
                <a:lnTo>
                  <a:pt x="469" y="237"/>
                </a:lnTo>
                <a:lnTo>
                  <a:pt x="469" y="229"/>
                </a:lnTo>
                <a:lnTo>
                  <a:pt x="512" y="229"/>
                </a:lnTo>
                <a:lnTo>
                  <a:pt x="512" y="215"/>
                </a:lnTo>
                <a:lnTo>
                  <a:pt x="520" y="215"/>
                </a:lnTo>
                <a:lnTo>
                  <a:pt x="520" y="201"/>
                </a:lnTo>
                <a:lnTo>
                  <a:pt x="528" y="201"/>
                </a:lnTo>
                <a:lnTo>
                  <a:pt x="528" y="195"/>
                </a:lnTo>
                <a:lnTo>
                  <a:pt x="536" y="195"/>
                </a:lnTo>
                <a:lnTo>
                  <a:pt x="536" y="177"/>
                </a:lnTo>
                <a:lnTo>
                  <a:pt x="540" y="177"/>
                </a:lnTo>
                <a:lnTo>
                  <a:pt x="540" y="157"/>
                </a:lnTo>
                <a:lnTo>
                  <a:pt x="560" y="157"/>
                </a:lnTo>
                <a:lnTo>
                  <a:pt x="560" y="145"/>
                </a:lnTo>
                <a:lnTo>
                  <a:pt x="568" y="145"/>
                </a:lnTo>
                <a:lnTo>
                  <a:pt x="568" y="137"/>
                </a:lnTo>
                <a:lnTo>
                  <a:pt x="576" y="137"/>
                </a:lnTo>
                <a:lnTo>
                  <a:pt x="576" y="127"/>
                </a:lnTo>
                <a:lnTo>
                  <a:pt x="584" y="127"/>
                </a:lnTo>
                <a:lnTo>
                  <a:pt x="584" y="119"/>
                </a:lnTo>
                <a:lnTo>
                  <a:pt x="614" y="119"/>
                </a:lnTo>
                <a:lnTo>
                  <a:pt x="614" y="113"/>
                </a:lnTo>
                <a:lnTo>
                  <a:pt x="648" y="113"/>
                </a:lnTo>
                <a:lnTo>
                  <a:pt x="648" y="103"/>
                </a:lnTo>
                <a:lnTo>
                  <a:pt x="740" y="103"/>
                </a:lnTo>
                <a:lnTo>
                  <a:pt x="740" y="91"/>
                </a:lnTo>
                <a:lnTo>
                  <a:pt x="881" y="91"/>
                </a:lnTo>
                <a:lnTo>
                  <a:pt x="881" y="81"/>
                </a:lnTo>
                <a:lnTo>
                  <a:pt x="887" y="81"/>
                </a:lnTo>
                <a:lnTo>
                  <a:pt x="887" y="71"/>
                </a:lnTo>
                <a:lnTo>
                  <a:pt x="1149" y="71"/>
                </a:lnTo>
                <a:lnTo>
                  <a:pt x="1149" y="63"/>
                </a:lnTo>
                <a:lnTo>
                  <a:pt x="1282" y="63"/>
                </a:lnTo>
                <a:lnTo>
                  <a:pt x="1282" y="49"/>
                </a:lnTo>
                <a:lnTo>
                  <a:pt x="1360" y="49"/>
                </a:lnTo>
                <a:lnTo>
                  <a:pt x="1360" y="0"/>
                </a:lnTo>
              </a:path>
            </a:pathLst>
          </a:custGeom>
          <a:noFill/>
          <a:ln w="28575" cap="flat">
            <a:solidFill>
              <a:schemeClr val="accent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2" name="Freeform 16">
            <a:extLst>
              <a:ext uri="{FF2B5EF4-FFF2-40B4-BE49-F238E27FC236}">
                <a16:creationId xmlns:a16="http://schemas.microsoft.com/office/drawing/2014/main" xmlns="" id="{87AE8473-7A9D-43EC-B6F6-02E678C89AB0}"/>
              </a:ext>
            </a:extLst>
          </p:cNvPr>
          <p:cNvSpPr>
            <a:spLocks/>
          </p:cNvSpPr>
          <p:nvPr/>
        </p:nvSpPr>
        <p:spPr bwMode="auto">
          <a:xfrm>
            <a:off x="5421468" y="3984901"/>
            <a:ext cx="2632075" cy="896144"/>
          </a:xfrm>
          <a:custGeom>
            <a:avLst/>
            <a:gdLst>
              <a:gd name="T0" fmla="*/ 0 w 1669"/>
              <a:gd name="T1" fmla="*/ 554 h 564"/>
              <a:gd name="T2" fmla="*/ 12 w 1669"/>
              <a:gd name="T3" fmla="*/ 538 h 564"/>
              <a:gd name="T4" fmla="*/ 32 w 1669"/>
              <a:gd name="T5" fmla="*/ 526 h 564"/>
              <a:gd name="T6" fmla="*/ 48 w 1669"/>
              <a:gd name="T7" fmla="*/ 512 h 564"/>
              <a:gd name="T8" fmla="*/ 64 w 1669"/>
              <a:gd name="T9" fmla="*/ 490 h 564"/>
              <a:gd name="T10" fmla="*/ 74 w 1669"/>
              <a:gd name="T11" fmla="*/ 450 h 564"/>
              <a:gd name="T12" fmla="*/ 82 w 1669"/>
              <a:gd name="T13" fmla="*/ 440 h 564"/>
              <a:gd name="T14" fmla="*/ 90 w 1669"/>
              <a:gd name="T15" fmla="*/ 421 h 564"/>
              <a:gd name="T16" fmla="*/ 106 w 1669"/>
              <a:gd name="T17" fmla="*/ 395 h 564"/>
              <a:gd name="T18" fmla="*/ 120 w 1669"/>
              <a:gd name="T19" fmla="*/ 375 h 564"/>
              <a:gd name="T20" fmla="*/ 130 w 1669"/>
              <a:gd name="T21" fmla="*/ 331 h 564"/>
              <a:gd name="T22" fmla="*/ 152 w 1669"/>
              <a:gd name="T23" fmla="*/ 299 h 564"/>
              <a:gd name="T24" fmla="*/ 162 w 1669"/>
              <a:gd name="T25" fmla="*/ 275 h 564"/>
              <a:gd name="T26" fmla="*/ 187 w 1669"/>
              <a:gd name="T27" fmla="*/ 257 h 564"/>
              <a:gd name="T28" fmla="*/ 215 w 1669"/>
              <a:gd name="T29" fmla="*/ 237 h 564"/>
              <a:gd name="T30" fmla="*/ 245 w 1669"/>
              <a:gd name="T31" fmla="*/ 223 h 564"/>
              <a:gd name="T32" fmla="*/ 261 w 1669"/>
              <a:gd name="T33" fmla="*/ 213 h 564"/>
              <a:gd name="T34" fmla="*/ 275 w 1669"/>
              <a:gd name="T35" fmla="*/ 189 h 564"/>
              <a:gd name="T36" fmla="*/ 283 w 1669"/>
              <a:gd name="T37" fmla="*/ 171 h 564"/>
              <a:gd name="T38" fmla="*/ 291 w 1669"/>
              <a:gd name="T39" fmla="*/ 160 h 564"/>
              <a:gd name="T40" fmla="*/ 305 w 1669"/>
              <a:gd name="T41" fmla="*/ 148 h 564"/>
              <a:gd name="T42" fmla="*/ 321 w 1669"/>
              <a:gd name="T43" fmla="*/ 134 h 564"/>
              <a:gd name="T44" fmla="*/ 335 w 1669"/>
              <a:gd name="T45" fmla="*/ 124 h 564"/>
              <a:gd name="T46" fmla="*/ 365 w 1669"/>
              <a:gd name="T47" fmla="*/ 116 h 564"/>
              <a:gd name="T48" fmla="*/ 393 w 1669"/>
              <a:gd name="T49" fmla="*/ 92 h 564"/>
              <a:gd name="T50" fmla="*/ 427 w 1669"/>
              <a:gd name="T51" fmla="*/ 80 h 564"/>
              <a:gd name="T52" fmla="*/ 544 w 1669"/>
              <a:gd name="T53" fmla="*/ 64 h 564"/>
              <a:gd name="T54" fmla="*/ 636 w 1669"/>
              <a:gd name="T55" fmla="*/ 54 h 564"/>
              <a:gd name="T56" fmla="*/ 714 w 1669"/>
              <a:gd name="T57" fmla="*/ 44 h 564"/>
              <a:gd name="T58" fmla="*/ 758 w 1669"/>
              <a:gd name="T59" fmla="*/ 34 h 564"/>
              <a:gd name="T60" fmla="*/ 879 w 1669"/>
              <a:gd name="T61" fmla="*/ 10 h 564"/>
              <a:gd name="T62" fmla="*/ 1015 w 1669"/>
              <a:gd name="T63"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9" h="564">
                <a:moveTo>
                  <a:pt x="0" y="564"/>
                </a:moveTo>
                <a:lnTo>
                  <a:pt x="0" y="554"/>
                </a:lnTo>
                <a:lnTo>
                  <a:pt x="12" y="554"/>
                </a:lnTo>
                <a:lnTo>
                  <a:pt x="12" y="538"/>
                </a:lnTo>
                <a:lnTo>
                  <a:pt x="32" y="538"/>
                </a:lnTo>
                <a:lnTo>
                  <a:pt x="32" y="526"/>
                </a:lnTo>
                <a:lnTo>
                  <a:pt x="48" y="526"/>
                </a:lnTo>
                <a:lnTo>
                  <a:pt x="48" y="512"/>
                </a:lnTo>
                <a:lnTo>
                  <a:pt x="64" y="512"/>
                </a:lnTo>
                <a:lnTo>
                  <a:pt x="64" y="490"/>
                </a:lnTo>
                <a:lnTo>
                  <a:pt x="74" y="490"/>
                </a:lnTo>
                <a:lnTo>
                  <a:pt x="74" y="450"/>
                </a:lnTo>
                <a:lnTo>
                  <a:pt x="82" y="450"/>
                </a:lnTo>
                <a:lnTo>
                  <a:pt x="82" y="440"/>
                </a:lnTo>
                <a:lnTo>
                  <a:pt x="90" y="440"/>
                </a:lnTo>
                <a:lnTo>
                  <a:pt x="90" y="421"/>
                </a:lnTo>
                <a:lnTo>
                  <a:pt x="106" y="421"/>
                </a:lnTo>
                <a:lnTo>
                  <a:pt x="106" y="395"/>
                </a:lnTo>
                <a:lnTo>
                  <a:pt x="120" y="395"/>
                </a:lnTo>
                <a:lnTo>
                  <a:pt x="120" y="375"/>
                </a:lnTo>
                <a:lnTo>
                  <a:pt x="130" y="375"/>
                </a:lnTo>
                <a:lnTo>
                  <a:pt x="130" y="331"/>
                </a:lnTo>
                <a:lnTo>
                  <a:pt x="152" y="331"/>
                </a:lnTo>
                <a:lnTo>
                  <a:pt x="152" y="299"/>
                </a:lnTo>
                <a:lnTo>
                  <a:pt x="162" y="299"/>
                </a:lnTo>
                <a:lnTo>
                  <a:pt x="162" y="275"/>
                </a:lnTo>
                <a:lnTo>
                  <a:pt x="187" y="275"/>
                </a:lnTo>
                <a:lnTo>
                  <a:pt x="187" y="257"/>
                </a:lnTo>
                <a:lnTo>
                  <a:pt x="215" y="257"/>
                </a:lnTo>
                <a:lnTo>
                  <a:pt x="215" y="237"/>
                </a:lnTo>
                <a:lnTo>
                  <a:pt x="245" y="237"/>
                </a:lnTo>
                <a:lnTo>
                  <a:pt x="245" y="223"/>
                </a:lnTo>
                <a:lnTo>
                  <a:pt x="261" y="223"/>
                </a:lnTo>
                <a:lnTo>
                  <a:pt x="261" y="213"/>
                </a:lnTo>
                <a:lnTo>
                  <a:pt x="275" y="213"/>
                </a:lnTo>
                <a:lnTo>
                  <a:pt x="275" y="189"/>
                </a:lnTo>
                <a:lnTo>
                  <a:pt x="283" y="189"/>
                </a:lnTo>
                <a:lnTo>
                  <a:pt x="283" y="171"/>
                </a:lnTo>
                <a:lnTo>
                  <a:pt x="291" y="171"/>
                </a:lnTo>
                <a:lnTo>
                  <a:pt x="291" y="160"/>
                </a:lnTo>
                <a:lnTo>
                  <a:pt x="305" y="160"/>
                </a:lnTo>
                <a:lnTo>
                  <a:pt x="305" y="148"/>
                </a:lnTo>
                <a:lnTo>
                  <a:pt x="321" y="148"/>
                </a:lnTo>
                <a:lnTo>
                  <a:pt x="321" y="134"/>
                </a:lnTo>
                <a:lnTo>
                  <a:pt x="335" y="134"/>
                </a:lnTo>
                <a:lnTo>
                  <a:pt x="335" y="124"/>
                </a:lnTo>
                <a:lnTo>
                  <a:pt x="365" y="124"/>
                </a:lnTo>
                <a:lnTo>
                  <a:pt x="365" y="116"/>
                </a:lnTo>
                <a:lnTo>
                  <a:pt x="393" y="116"/>
                </a:lnTo>
                <a:lnTo>
                  <a:pt x="393" y="92"/>
                </a:lnTo>
                <a:lnTo>
                  <a:pt x="427" y="92"/>
                </a:lnTo>
                <a:lnTo>
                  <a:pt x="427" y="80"/>
                </a:lnTo>
                <a:lnTo>
                  <a:pt x="544" y="80"/>
                </a:lnTo>
                <a:lnTo>
                  <a:pt x="544" y="64"/>
                </a:lnTo>
                <a:lnTo>
                  <a:pt x="636" y="64"/>
                </a:lnTo>
                <a:lnTo>
                  <a:pt x="636" y="54"/>
                </a:lnTo>
                <a:lnTo>
                  <a:pt x="714" y="54"/>
                </a:lnTo>
                <a:lnTo>
                  <a:pt x="714" y="44"/>
                </a:lnTo>
                <a:lnTo>
                  <a:pt x="758" y="44"/>
                </a:lnTo>
                <a:lnTo>
                  <a:pt x="758" y="34"/>
                </a:lnTo>
                <a:lnTo>
                  <a:pt x="879" y="34"/>
                </a:lnTo>
                <a:lnTo>
                  <a:pt x="879" y="10"/>
                </a:lnTo>
                <a:lnTo>
                  <a:pt x="1015" y="10"/>
                </a:lnTo>
                <a:lnTo>
                  <a:pt x="1015" y="0"/>
                </a:lnTo>
                <a:lnTo>
                  <a:pt x="1669" y="0"/>
                </a:lnTo>
              </a:path>
            </a:pathLst>
          </a:custGeom>
          <a:noFill/>
          <a:ln w="28575" cap="flat">
            <a:solidFill>
              <a:schemeClr val="accent2"/>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3" name="Freeform 17">
            <a:extLst>
              <a:ext uri="{FF2B5EF4-FFF2-40B4-BE49-F238E27FC236}">
                <a16:creationId xmlns:a16="http://schemas.microsoft.com/office/drawing/2014/main" xmlns="" id="{CB4D24E9-0193-481F-8BE3-54EF1F9B5E79}"/>
              </a:ext>
            </a:extLst>
          </p:cNvPr>
          <p:cNvSpPr>
            <a:spLocks/>
          </p:cNvSpPr>
          <p:nvPr/>
        </p:nvSpPr>
        <p:spPr bwMode="auto">
          <a:xfrm>
            <a:off x="5430993" y="3172895"/>
            <a:ext cx="2643187" cy="1698625"/>
          </a:xfrm>
          <a:custGeom>
            <a:avLst/>
            <a:gdLst>
              <a:gd name="T0" fmla="*/ 0 w 1665"/>
              <a:gd name="T1" fmla="*/ 1056 h 1070"/>
              <a:gd name="T2" fmla="*/ 28 w 1665"/>
              <a:gd name="T3" fmla="*/ 1020 h 1070"/>
              <a:gd name="T4" fmla="*/ 30 w 1665"/>
              <a:gd name="T5" fmla="*/ 986 h 1070"/>
              <a:gd name="T6" fmla="*/ 34 w 1665"/>
              <a:gd name="T7" fmla="*/ 942 h 1070"/>
              <a:gd name="T8" fmla="*/ 38 w 1665"/>
              <a:gd name="T9" fmla="*/ 907 h 1070"/>
              <a:gd name="T10" fmla="*/ 44 w 1665"/>
              <a:gd name="T11" fmla="*/ 871 h 1070"/>
              <a:gd name="T12" fmla="*/ 48 w 1665"/>
              <a:gd name="T13" fmla="*/ 825 h 1070"/>
              <a:gd name="T14" fmla="*/ 56 w 1665"/>
              <a:gd name="T15" fmla="*/ 815 h 1070"/>
              <a:gd name="T16" fmla="*/ 66 w 1665"/>
              <a:gd name="T17" fmla="*/ 805 h 1070"/>
              <a:gd name="T18" fmla="*/ 82 w 1665"/>
              <a:gd name="T19" fmla="*/ 795 h 1070"/>
              <a:gd name="T20" fmla="*/ 88 w 1665"/>
              <a:gd name="T21" fmla="*/ 787 h 1070"/>
              <a:gd name="T22" fmla="*/ 96 w 1665"/>
              <a:gd name="T23" fmla="*/ 781 h 1070"/>
              <a:gd name="T24" fmla="*/ 104 w 1665"/>
              <a:gd name="T25" fmla="*/ 741 h 1070"/>
              <a:gd name="T26" fmla="*/ 110 w 1665"/>
              <a:gd name="T27" fmla="*/ 723 h 1070"/>
              <a:gd name="T28" fmla="*/ 114 w 1665"/>
              <a:gd name="T29" fmla="*/ 689 h 1070"/>
              <a:gd name="T30" fmla="*/ 118 w 1665"/>
              <a:gd name="T31" fmla="*/ 648 h 1070"/>
              <a:gd name="T32" fmla="*/ 124 w 1665"/>
              <a:gd name="T33" fmla="*/ 590 h 1070"/>
              <a:gd name="T34" fmla="*/ 128 w 1665"/>
              <a:gd name="T35" fmla="*/ 540 h 1070"/>
              <a:gd name="T36" fmla="*/ 134 w 1665"/>
              <a:gd name="T37" fmla="*/ 522 h 1070"/>
              <a:gd name="T38" fmla="*/ 136 w 1665"/>
              <a:gd name="T39" fmla="*/ 480 h 1070"/>
              <a:gd name="T40" fmla="*/ 158 w 1665"/>
              <a:gd name="T41" fmla="*/ 464 h 1070"/>
              <a:gd name="T42" fmla="*/ 171 w 1665"/>
              <a:gd name="T43" fmla="*/ 452 h 1070"/>
              <a:gd name="T44" fmla="*/ 215 w 1665"/>
              <a:gd name="T45" fmla="*/ 444 h 1070"/>
              <a:gd name="T46" fmla="*/ 217 w 1665"/>
              <a:gd name="T47" fmla="*/ 438 h 1070"/>
              <a:gd name="T48" fmla="*/ 221 w 1665"/>
              <a:gd name="T49" fmla="*/ 422 h 1070"/>
              <a:gd name="T50" fmla="*/ 231 w 1665"/>
              <a:gd name="T51" fmla="*/ 403 h 1070"/>
              <a:gd name="T52" fmla="*/ 239 w 1665"/>
              <a:gd name="T53" fmla="*/ 379 h 1070"/>
              <a:gd name="T54" fmla="*/ 245 w 1665"/>
              <a:gd name="T55" fmla="*/ 353 h 1070"/>
              <a:gd name="T56" fmla="*/ 249 w 1665"/>
              <a:gd name="T57" fmla="*/ 323 h 1070"/>
              <a:gd name="T58" fmla="*/ 255 w 1665"/>
              <a:gd name="T59" fmla="*/ 311 h 1070"/>
              <a:gd name="T60" fmla="*/ 261 w 1665"/>
              <a:gd name="T61" fmla="*/ 289 h 1070"/>
              <a:gd name="T62" fmla="*/ 291 w 1665"/>
              <a:gd name="T63" fmla="*/ 281 h 1070"/>
              <a:gd name="T64" fmla="*/ 315 w 1665"/>
              <a:gd name="T65" fmla="*/ 273 h 1070"/>
              <a:gd name="T66" fmla="*/ 339 w 1665"/>
              <a:gd name="T67" fmla="*/ 265 h 1070"/>
              <a:gd name="T68" fmla="*/ 341 w 1665"/>
              <a:gd name="T69" fmla="*/ 253 h 1070"/>
              <a:gd name="T70" fmla="*/ 347 w 1665"/>
              <a:gd name="T71" fmla="*/ 245 h 1070"/>
              <a:gd name="T72" fmla="*/ 353 w 1665"/>
              <a:gd name="T73" fmla="*/ 237 h 1070"/>
              <a:gd name="T74" fmla="*/ 367 w 1665"/>
              <a:gd name="T75" fmla="*/ 209 h 1070"/>
              <a:gd name="T76" fmla="*/ 373 w 1665"/>
              <a:gd name="T77" fmla="*/ 203 h 1070"/>
              <a:gd name="T78" fmla="*/ 379 w 1665"/>
              <a:gd name="T79" fmla="*/ 195 h 1070"/>
              <a:gd name="T80" fmla="*/ 393 w 1665"/>
              <a:gd name="T81" fmla="*/ 185 h 1070"/>
              <a:gd name="T82" fmla="*/ 403 w 1665"/>
              <a:gd name="T83" fmla="*/ 177 h 1070"/>
              <a:gd name="T84" fmla="*/ 423 w 1665"/>
              <a:gd name="T85" fmla="*/ 165 h 1070"/>
              <a:gd name="T86" fmla="*/ 427 w 1665"/>
              <a:gd name="T87" fmla="*/ 157 h 1070"/>
              <a:gd name="T88" fmla="*/ 481 w 1665"/>
              <a:gd name="T89" fmla="*/ 142 h 1070"/>
              <a:gd name="T90" fmla="*/ 496 w 1665"/>
              <a:gd name="T91" fmla="*/ 130 h 1070"/>
              <a:gd name="T92" fmla="*/ 516 w 1665"/>
              <a:gd name="T93" fmla="*/ 120 h 1070"/>
              <a:gd name="T94" fmla="*/ 548 w 1665"/>
              <a:gd name="T95" fmla="*/ 112 h 1070"/>
              <a:gd name="T96" fmla="*/ 596 w 1665"/>
              <a:gd name="T97" fmla="*/ 104 h 1070"/>
              <a:gd name="T98" fmla="*/ 612 w 1665"/>
              <a:gd name="T99" fmla="*/ 94 h 1070"/>
              <a:gd name="T100" fmla="*/ 624 w 1665"/>
              <a:gd name="T101" fmla="*/ 84 h 1070"/>
              <a:gd name="T102" fmla="*/ 644 w 1665"/>
              <a:gd name="T103" fmla="*/ 76 h 1070"/>
              <a:gd name="T104" fmla="*/ 678 w 1665"/>
              <a:gd name="T105" fmla="*/ 66 h 1070"/>
              <a:gd name="T106" fmla="*/ 845 w 1665"/>
              <a:gd name="T107" fmla="*/ 56 h 1070"/>
              <a:gd name="T108" fmla="*/ 867 w 1665"/>
              <a:gd name="T109" fmla="*/ 46 h 1070"/>
              <a:gd name="T110" fmla="*/ 889 w 1665"/>
              <a:gd name="T111" fmla="*/ 24 h 1070"/>
              <a:gd name="T112" fmla="*/ 907 w 1665"/>
              <a:gd name="T113" fmla="*/ 10 h 1070"/>
              <a:gd name="T114" fmla="*/ 1103 w 1665"/>
              <a:gd name="T115"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65" h="1070">
                <a:moveTo>
                  <a:pt x="0" y="1070"/>
                </a:moveTo>
                <a:lnTo>
                  <a:pt x="0" y="1056"/>
                </a:lnTo>
                <a:lnTo>
                  <a:pt x="28" y="1056"/>
                </a:lnTo>
                <a:lnTo>
                  <a:pt x="28" y="1020"/>
                </a:lnTo>
                <a:lnTo>
                  <a:pt x="30" y="1020"/>
                </a:lnTo>
                <a:lnTo>
                  <a:pt x="30" y="986"/>
                </a:lnTo>
                <a:lnTo>
                  <a:pt x="34" y="986"/>
                </a:lnTo>
                <a:lnTo>
                  <a:pt x="34" y="942"/>
                </a:lnTo>
                <a:lnTo>
                  <a:pt x="38" y="942"/>
                </a:lnTo>
                <a:lnTo>
                  <a:pt x="38" y="907"/>
                </a:lnTo>
                <a:lnTo>
                  <a:pt x="44" y="907"/>
                </a:lnTo>
                <a:lnTo>
                  <a:pt x="44" y="871"/>
                </a:lnTo>
                <a:lnTo>
                  <a:pt x="48" y="871"/>
                </a:lnTo>
                <a:lnTo>
                  <a:pt x="48" y="825"/>
                </a:lnTo>
                <a:lnTo>
                  <a:pt x="56" y="825"/>
                </a:lnTo>
                <a:lnTo>
                  <a:pt x="56" y="815"/>
                </a:lnTo>
                <a:lnTo>
                  <a:pt x="66" y="815"/>
                </a:lnTo>
                <a:lnTo>
                  <a:pt x="66" y="805"/>
                </a:lnTo>
                <a:lnTo>
                  <a:pt x="82" y="805"/>
                </a:lnTo>
                <a:lnTo>
                  <a:pt x="82" y="795"/>
                </a:lnTo>
                <a:lnTo>
                  <a:pt x="88" y="795"/>
                </a:lnTo>
                <a:lnTo>
                  <a:pt x="88" y="787"/>
                </a:lnTo>
                <a:lnTo>
                  <a:pt x="96" y="787"/>
                </a:lnTo>
                <a:lnTo>
                  <a:pt x="96" y="781"/>
                </a:lnTo>
                <a:lnTo>
                  <a:pt x="104" y="781"/>
                </a:lnTo>
                <a:lnTo>
                  <a:pt x="104" y="741"/>
                </a:lnTo>
                <a:lnTo>
                  <a:pt x="110" y="741"/>
                </a:lnTo>
                <a:lnTo>
                  <a:pt x="110" y="723"/>
                </a:lnTo>
                <a:lnTo>
                  <a:pt x="114" y="723"/>
                </a:lnTo>
                <a:lnTo>
                  <a:pt x="114" y="689"/>
                </a:lnTo>
                <a:lnTo>
                  <a:pt x="118" y="689"/>
                </a:lnTo>
                <a:lnTo>
                  <a:pt x="118" y="648"/>
                </a:lnTo>
                <a:lnTo>
                  <a:pt x="124" y="648"/>
                </a:lnTo>
                <a:lnTo>
                  <a:pt x="124" y="590"/>
                </a:lnTo>
                <a:lnTo>
                  <a:pt x="128" y="590"/>
                </a:lnTo>
                <a:lnTo>
                  <a:pt x="128" y="540"/>
                </a:lnTo>
                <a:lnTo>
                  <a:pt x="134" y="540"/>
                </a:lnTo>
                <a:lnTo>
                  <a:pt x="134" y="522"/>
                </a:lnTo>
                <a:lnTo>
                  <a:pt x="136" y="522"/>
                </a:lnTo>
                <a:lnTo>
                  <a:pt x="136" y="480"/>
                </a:lnTo>
                <a:lnTo>
                  <a:pt x="158" y="480"/>
                </a:lnTo>
                <a:lnTo>
                  <a:pt x="158" y="464"/>
                </a:lnTo>
                <a:lnTo>
                  <a:pt x="171" y="464"/>
                </a:lnTo>
                <a:lnTo>
                  <a:pt x="171" y="452"/>
                </a:lnTo>
                <a:lnTo>
                  <a:pt x="215" y="452"/>
                </a:lnTo>
                <a:lnTo>
                  <a:pt x="215" y="444"/>
                </a:lnTo>
                <a:lnTo>
                  <a:pt x="217" y="444"/>
                </a:lnTo>
                <a:lnTo>
                  <a:pt x="217" y="438"/>
                </a:lnTo>
                <a:lnTo>
                  <a:pt x="221" y="438"/>
                </a:lnTo>
                <a:lnTo>
                  <a:pt x="221" y="422"/>
                </a:lnTo>
                <a:lnTo>
                  <a:pt x="231" y="422"/>
                </a:lnTo>
                <a:lnTo>
                  <a:pt x="231" y="403"/>
                </a:lnTo>
                <a:lnTo>
                  <a:pt x="239" y="403"/>
                </a:lnTo>
                <a:lnTo>
                  <a:pt x="239" y="379"/>
                </a:lnTo>
                <a:lnTo>
                  <a:pt x="245" y="379"/>
                </a:lnTo>
                <a:lnTo>
                  <a:pt x="245" y="353"/>
                </a:lnTo>
                <a:lnTo>
                  <a:pt x="249" y="353"/>
                </a:lnTo>
                <a:lnTo>
                  <a:pt x="249" y="323"/>
                </a:lnTo>
                <a:lnTo>
                  <a:pt x="255" y="323"/>
                </a:lnTo>
                <a:lnTo>
                  <a:pt x="255" y="311"/>
                </a:lnTo>
                <a:lnTo>
                  <a:pt x="261" y="311"/>
                </a:lnTo>
                <a:lnTo>
                  <a:pt x="261" y="289"/>
                </a:lnTo>
                <a:lnTo>
                  <a:pt x="291" y="289"/>
                </a:lnTo>
                <a:lnTo>
                  <a:pt x="291" y="281"/>
                </a:lnTo>
                <a:lnTo>
                  <a:pt x="315" y="281"/>
                </a:lnTo>
                <a:lnTo>
                  <a:pt x="315" y="273"/>
                </a:lnTo>
                <a:lnTo>
                  <a:pt x="339" y="273"/>
                </a:lnTo>
                <a:lnTo>
                  <a:pt x="339" y="265"/>
                </a:lnTo>
                <a:lnTo>
                  <a:pt x="341" y="265"/>
                </a:lnTo>
                <a:lnTo>
                  <a:pt x="341" y="253"/>
                </a:lnTo>
                <a:lnTo>
                  <a:pt x="347" y="253"/>
                </a:lnTo>
                <a:lnTo>
                  <a:pt x="347" y="245"/>
                </a:lnTo>
                <a:lnTo>
                  <a:pt x="353" y="245"/>
                </a:lnTo>
                <a:lnTo>
                  <a:pt x="353" y="237"/>
                </a:lnTo>
                <a:lnTo>
                  <a:pt x="367" y="237"/>
                </a:lnTo>
                <a:lnTo>
                  <a:pt x="367" y="209"/>
                </a:lnTo>
                <a:lnTo>
                  <a:pt x="373" y="209"/>
                </a:lnTo>
                <a:lnTo>
                  <a:pt x="373" y="203"/>
                </a:lnTo>
                <a:lnTo>
                  <a:pt x="379" y="203"/>
                </a:lnTo>
                <a:lnTo>
                  <a:pt x="379" y="195"/>
                </a:lnTo>
                <a:lnTo>
                  <a:pt x="393" y="195"/>
                </a:lnTo>
                <a:lnTo>
                  <a:pt x="393" y="185"/>
                </a:lnTo>
                <a:lnTo>
                  <a:pt x="403" y="185"/>
                </a:lnTo>
                <a:lnTo>
                  <a:pt x="403" y="177"/>
                </a:lnTo>
                <a:lnTo>
                  <a:pt x="423" y="177"/>
                </a:lnTo>
                <a:lnTo>
                  <a:pt x="423" y="165"/>
                </a:lnTo>
                <a:lnTo>
                  <a:pt x="427" y="165"/>
                </a:lnTo>
                <a:lnTo>
                  <a:pt x="427" y="157"/>
                </a:lnTo>
                <a:lnTo>
                  <a:pt x="481" y="157"/>
                </a:lnTo>
                <a:lnTo>
                  <a:pt x="481" y="142"/>
                </a:lnTo>
                <a:lnTo>
                  <a:pt x="496" y="142"/>
                </a:lnTo>
                <a:lnTo>
                  <a:pt x="496" y="130"/>
                </a:lnTo>
                <a:lnTo>
                  <a:pt x="516" y="130"/>
                </a:lnTo>
                <a:lnTo>
                  <a:pt x="516" y="120"/>
                </a:lnTo>
                <a:lnTo>
                  <a:pt x="548" y="120"/>
                </a:lnTo>
                <a:lnTo>
                  <a:pt x="548" y="112"/>
                </a:lnTo>
                <a:lnTo>
                  <a:pt x="596" y="112"/>
                </a:lnTo>
                <a:lnTo>
                  <a:pt x="596" y="104"/>
                </a:lnTo>
                <a:lnTo>
                  <a:pt x="612" y="104"/>
                </a:lnTo>
                <a:lnTo>
                  <a:pt x="612" y="94"/>
                </a:lnTo>
                <a:lnTo>
                  <a:pt x="624" y="94"/>
                </a:lnTo>
                <a:lnTo>
                  <a:pt x="624" y="84"/>
                </a:lnTo>
                <a:lnTo>
                  <a:pt x="644" y="84"/>
                </a:lnTo>
                <a:lnTo>
                  <a:pt x="644" y="76"/>
                </a:lnTo>
                <a:lnTo>
                  <a:pt x="678" y="76"/>
                </a:lnTo>
                <a:lnTo>
                  <a:pt x="678" y="66"/>
                </a:lnTo>
                <a:lnTo>
                  <a:pt x="845" y="66"/>
                </a:lnTo>
                <a:lnTo>
                  <a:pt x="845" y="56"/>
                </a:lnTo>
                <a:lnTo>
                  <a:pt x="867" y="56"/>
                </a:lnTo>
                <a:lnTo>
                  <a:pt x="867" y="46"/>
                </a:lnTo>
                <a:lnTo>
                  <a:pt x="889" y="46"/>
                </a:lnTo>
                <a:lnTo>
                  <a:pt x="889" y="24"/>
                </a:lnTo>
                <a:lnTo>
                  <a:pt x="907" y="24"/>
                </a:lnTo>
                <a:lnTo>
                  <a:pt x="907" y="10"/>
                </a:lnTo>
                <a:lnTo>
                  <a:pt x="1103" y="10"/>
                </a:lnTo>
                <a:lnTo>
                  <a:pt x="1103" y="0"/>
                </a:lnTo>
                <a:lnTo>
                  <a:pt x="1665" y="0"/>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cxnSp>
        <p:nvCxnSpPr>
          <p:cNvPr id="64" name="Straight Connector 63">
            <a:extLst>
              <a:ext uri="{FF2B5EF4-FFF2-40B4-BE49-F238E27FC236}">
                <a16:creationId xmlns:a16="http://schemas.microsoft.com/office/drawing/2014/main" xmlns="" id="{9BFDC7A8-6D7D-4854-814B-B1781463B330}"/>
              </a:ext>
            </a:extLst>
          </p:cNvPr>
          <p:cNvCxnSpPr/>
          <p:nvPr/>
        </p:nvCxnSpPr>
        <p:spPr>
          <a:xfrm>
            <a:off x="6474051" y="2574348"/>
            <a:ext cx="188092" cy="0"/>
          </a:xfrm>
          <a:prstGeom prst="line">
            <a:avLst/>
          </a:prstGeom>
          <a:ln w="28575" cap="sq">
            <a:solidFill>
              <a:schemeClr val="tx1"/>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xmlns="" id="{41F3F97C-29FF-4CF3-BC41-742734D16FA9}"/>
              </a:ext>
            </a:extLst>
          </p:cNvPr>
          <p:cNvSpPr txBox="1"/>
          <p:nvPr/>
        </p:nvSpPr>
        <p:spPr>
          <a:xfrm>
            <a:off x="3120956" y="3616015"/>
            <a:ext cx="922295" cy="257369"/>
          </a:xfrm>
          <a:prstGeom prst="rect">
            <a:avLst/>
          </a:prstGeom>
          <a:noFill/>
        </p:spPr>
        <p:txBody>
          <a:bodyPr wrap="none" lIns="36000" tIns="36000" rIns="36000" bIns="36000" rtlCol="0" anchor="t" anchorCtr="0">
            <a:spAutoFit/>
          </a:bodyPr>
          <a:lstStyle/>
          <a:p>
            <a:r>
              <a:rPr lang="en-GB" sz="1200" dirty="0" smtClean="0">
                <a:solidFill>
                  <a:srgbClr val="000000"/>
                </a:solidFill>
              </a:rPr>
              <a:t>Gray p=0.26</a:t>
            </a:r>
            <a:endParaRPr lang="en-GB" sz="1200" dirty="0">
              <a:solidFill>
                <a:srgbClr val="000000"/>
              </a:solidFill>
            </a:endParaRPr>
          </a:p>
        </p:txBody>
      </p:sp>
      <p:sp>
        <p:nvSpPr>
          <p:cNvPr id="66" name="TextBox 65">
            <a:extLst>
              <a:ext uri="{FF2B5EF4-FFF2-40B4-BE49-F238E27FC236}">
                <a16:creationId xmlns:a16="http://schemas.microsoft.com/office/drawing/2014/main" xmlns="" id="{A5939624-656B-40B4-A14E-CAD2B3C59EAC}"/>
              </a:ext>
            </a:extLst>
          </p:cNvPr>
          <p:cNvSpPr txBox="1"/>
          <p:nvPr/>
        </p:nvSpPr>
        <p:spPr>
          <a:xfrm>
            <a:off x="3120956" y="2718284"/>
            <a:ext cx="922295" cy="257369"/>
          </a:xfrm>
          <a:prstGeom prst="rect">
            <a:avLst/>
          </a:prstGeom>
          <a:noFill/>
        </p:spPr>
        <p:txBody>
          <a:bodyPr wrap="none" lIns="36000" tIns="36000" rIns="36000" bIns="36000" rtlCol="0" anchor="t" anchorCtr="0">
            <a:spAutoFit/>
          </a:bodyPr>
          <a:lstStyle/>
          <a:p>
            <a:r>
              <a:rPr lang="en-GB" sz="1200" dirty="0" smtClean="0">
                <a:solidFill>
                  <a:srgbClr val="000000"/>
                </a:solidFill>
              </a:rPr>
              <a:t>Gray p=0.26</a:t>
            </a:r>
            <a:endParaRPr lang="en-GB" sz="1200" dirty="0">
              <a:solidFill>
                <a:srgbClr val="000000"/>
              </a:solidFill>
            </a:endParaRPr>
          </a:p>
        </p:txBody>
      </p:sp>
      <p:sp>
        <p:nvSpPr>
          <p:cNvPr id="67" name="TextBox 66">
            <a:extLst>
              <a:ext uri="{FF2B5EF4-FFF2-40B4-BE49-F238E27FC236}">
                <a16:creationId xmlns:a16="http://schemas.microsoft.com/office/drawing/2014/main" xmlns="" id="{8B2DE222-CC08-45BF-B8DA-241340A6F864}"/>
              </a:ext>
            </a:extLst>
          </p:cNvPr>
          <p:cNvSpPr txBox="1"/>
          <p:nvPr/>
        </p:nvSpPr>
        <p:spPr>
          <a:xfrm>
            <a:off x="7610406" y="3701740"/>
            <a:ext cx="922295" cy="257369"/>
          </a:xfrm>
          <a:prstGeom prst="rect">
            <a:avLst/>
          </a:prstGeom>
          <a:noFill/>
        </p:spPr>
        <p:txBody>
          <a:bodyPr wrap="none" lIns="36000" tIns="36000" rIns="36000" bIns="36000" rtlCol="0" anchor="t" anchorCtr="0">
            <a:spAutoFit/>
          </a:bodyPr>
          <a:lstStyle/>
          <a:p>
            <a:r>
              <a:rPr lang="en-GB" sz="1200" dirty="0" smtClean="0">
                <a:solidFill>
                  <a:srgbClr val="000000"/>
                </a:solidFill>
              </a:rPr>
              <a:t>Gray p=0.26</a:t>
            </a:r>
            <a:endParaRPr lang="en-GB" sz="1200" dirty="0">
              <a:solidFill>
                <a:srgbClr val="000000"/>
              </a:solidFill>
            </a:endParaRPr>
          </a:p>
        </p:txBody>
      </p:sp>
      <p:sp>
        <p:nvSpPr>
          <p:cNvPr id="68" name="TextBox 67">
            <a:extLst>
              <a:ext uri="{FF2B5EF4-FFF2-40B4-BE49-F238E27FC236}">
                <a16:creationId xmlns:a16="http://schemas.microsoft.com/office/drawing/2014/main" xmlns="" id="{0D600B0C-6E20-4F00-A7E3-AB022BDA7A2E}"/>
              </a:ext>
            </a:extLst>
          </p:cNvPr>
          <p:cNvSpPr txBox="1"/>
          <p:nvPr/>
        </p:nvSpPr>
        <p:spPr>
          <a:xfrm>
            <a:off x="7610406" y="2906403"/>
            <a:ext cx="1007254" cy="257369"/>
          </a:xfrm>
          <a:prstGeom prst="rect">
            <a:avLst/>
          </a:prstGeom>
          <a:noFill/>
        </p:spPr>
        <p:txBody>
          <a:bodyPr wrap="none" lIns="36000" tIns="36000" rIns="36000" bIns="36000" rtlCol="0" anchor="t" anchorCtr="0">
            <a:spAutoFit/>
          </a:bodyPr>
          <a:lstStyle/>
          <a:p>
            <a:r>
              <a:rPr lang="en-GB" sz="1200" dirty="0" smtClean="0">
                <a:solidFill>
                  <a:srgbClr val="000000"/>
                </a:solidFill>
              </a:rPr>
              <a:t>Gray p=0.014</a:t>
            </a:r>
            <a:endParaRPr lang="en-GB" sz="1200" dirty="0">
              <a:solidFill>
                <a:srgbClr val="000000"/>
              </a:solidFill>
            </a:endParaRPr>
          </a:p>
        </p:txBody>
      </p:sp>
      <p:sp>
        <p:nvSpPr>
          <p:cNvPr id="69" name="TextBox 68">
            <a:extLst>
              <a:ext uri="{FF2B5EF4-FFF2-40B4-BE49-F238E27FC236}">
                <a16:creationId xmlns:a16="http://schemas.microsoft.com/office/drawing/2014/main" xmlns="" id="{FE65AAC6-87CE-4B99-857B-CE7CE88DF3B1}"/>
              </a:ext>
            </a:extLst>
          </p:cNvPr>
          <p:cNvSpPr txBox="1"/>
          <p:nvPr/>
        </p:nvSpPr>
        <p:spPr>
          <a:xfrm>
            <a:off x="7610406" y="4426592"/>
            <a:ext cx="1007254" cy="257369"/>
          </a:xfrm>
          <a:prstGeom prst="rect">
            <a:avLst/>
          </a:prstGeom>
          <a:noFill/>
        </p:spPr>
        <p:txBody>
          <a:bodyPr wrap="none" lIns="36000" tIns="36000" rIns="36000" bIns="36000" rtlCol="0" anchor="t" anchorCtr="0">
            <a:spAutoFit/>
          </a:bodyPr>
          <a:lstStyle/>
          <a:p>
            <a:r>
              <a:rPr lang="en-GB" sz="1200" dirty="0" smtClean="0">
                <a:solidFill>
                  <a:srgbClr val="000000"/>
                </a:solidFill>
              </a:rPr>
              <a:t>Gray p=0.027</a:t>
            </a:r>
            <a:endParaRPr lang="en-GB" sz="1200" dirty="0">
              <a:solidFill>
                <a:srgbClr val="000000"/>
              </a:solidFill>
            </a:endParaRPr>
          </a:p>
        </p:txBody>
      </p:sp>
      <p:cxnSp>
        <p:nvCxnSpPr>
          <p:cNvPr id="70" name="Straight Connector 69">
            <a:extLst>
              <a:ext uri="{FF2B5EF4-FFF2-40B4-BE49-F238E27FC236}">
                <a16:creationId xmlns:a16="http://schemas.microsoft.com/office/drawing/2014/main" xmlns="" id="{6AF43046-FD55-4B43-AB0A-B9D0BD87C810}"/>
              </a:ext>
            </a:extLst>
          </p:cNvPr>
          <p:cNvCxnSpPr/>
          <p:nvPr/>
        </p:nvCxnSpPr>
        <p:spPr>
          <a:xfrm>
            <a:off x="1102967" y="2058098"/>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46B1D63E-00E5-4DEA-BAE3-84CB5DADA6DB}"/>
              </a:ext>
            </a:extLst>
          </p:cNvPr>
          <p:cNvCxnSpPr/>
          <p:nvPr/>
        </p:nvCxnSpPr>
        <p:spPr>
          <a:xfrm>
            <a:off x="1102967" y="261959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AC7302E8-7CB8-402C-B141-13F57593FF4B}"/>
              </a:ext>
            </a:extLst>
          </p:cNvPr>
          <p:cNvCxnSpPr/>
          <p:nvPr/>
        </p:nvCxnSpPr>
        <p:spPr>
          <a:xfrm>
            <a:off x="1102967" y="318109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C3F50CBB-39A2-4352-9AF0-C49531FB2772}"/>
              </a:ext>
            </a:extLst>
          </p:cNvPr>
          <p:cNvCxnSpPr/>
          <p:nvPr/>
        </p:nvCxnSpPr>
        <p:spPr>
          <a:xfrm>
            <a:off x="1102967" y="374259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A18025F5-BCCF-404F-8F88-775223332187}"/>
              </a:ext>
            </a:extLst>
          </p:cNvPr>
          <p:cNvCxnSpPr/>
          <p:nvPr/>
        </p:nvCxnSpPr>
        <p:spPr>
          <a:xfrm>
            <a:off x="1102967" y="4304094"/>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8A9F3A63-387C-4B42-9676-98C4BFEB818C}"/>
              </a:ext>
            </a:extLst>
          </p:cNvPr>
          <p:cNvCxnSpPr/>
          <p:nvPr/>
        </p:nvCxnSpPr>
        <p:spPr>
          <a:xfrm>
            <a:off x="1102967" y="4865591"/>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828A192C-C837-498B-BE5F-A88575CD2123}"/>
              </a:ext>
            </a:extLst>
          </p:cNvPr>
          <p:cNvCxnSpPr>
            <a:cxnSpLocks/>
          </p:cNvCxnSpPr>
          <p:nvPr/>
        </p:nvCxnSpPr>
        <p:spPr>
          <a:xfrm rot="5400000">
            <a:off x="1166735"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CB98EC5F-4D38-4CF6-9630-B8B6753AF9F2}"/>
              </a:ext>
            </a:extLst>
          </p:cNvPr>
          <p:cNvCxnSpPr>
            <a:cxnSpLocks/>
          </p:cNvCxnSpPr>
          <p:nvPr/>
        </p:nvCxnSpPr>
        <p:spPr>
          <a:xfrm rot="5400000">
            <a:off x="1568146"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3F5662D2-987E-4EAE-A58F-9B80D1EDF395}"/>
              </a:ext>
            </a:extLst>
          </p:cNvPr>
          <p:cNvCxnSpPr>
            <a:cxnSpLocks/>
          </p:cNvCxnSpPr>
          <p:nvPr/>
        </p:nvCxnSpPr>
        <p:spPr>
          <a:xfrm rot="5400000">
            <a:off x="1969557"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1B5D67B8-2880-4C6F-9C79-C27A15A8EBF4}"/>
              </a:ext>
            </a:extLst>
          </p:cNvPr>
          <p:cNvCxnSpPr>
            <a:cxnSpLocks/>
          </p:cNvCxnSpPr>
          <p:nvPr/>
        </p:nvCxnSpPr>
        <p:spPr>
          <a:xfrm rot="5400000">
            <a:off x="2370968"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D5FEC251-C05D-48DF-B2B7-514F28AA5845}"/>
              </a:ext>
            </a:extLst>
          </p:cNvPr>
          <p:cNvCxnSpPr>
            <a:cxnSpLocks/>
          </p:cNvCxnSpPr>
          <p:nvPr/>
        </p:nvCxnSpPr>
        <p:spPr>
          <a:xfrm rot="5400000">
            <a:off x="2772379"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34DB70DC-E865-4623-ACB1-FBDBC92D9429}"/>
              </a:ext>
            </a:extLst>
          </p:cNvPr>
          <p:cNvCxnSpPr>
            <a:cxnSpLocks/>
          </p:cNvCxnSpPr>
          <p:nvPr/>
        </p:nvCxnSpPr>
        <p:spPr>
          <a:xfrm rot="5400000">
            <a:off x="3173790"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8B42E3AF-F9B9-495E-A7B8-27BA82620A1D}"/>
              </a:ext>
            </a:extLst>
          </p:cNvPr>
          <p:cNvCxnSpPr>
            <a:cxnSpLocks/>
          </p:cNvCxnSpPr>
          <p:nvPr/>
        </p:nvCxnSpPr>
        <p:spPr>
          <a:xfrm rot="5400000">
            <a:off x="3575201"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766DD99C-2078-47F1-A1F2-E1779A785C48}"/>
              </a:ext>
            </a:extLst>
          </p:cNvPr>
          <p:cNvCxnSpPr>
            <a:cxnSpLocks/>
          </p:cNvCxnSpPr>
          <p:nvPr/>
        </p:nvCxnSpPr>
        <p:spPr>
          <a:xfrm rot="5400000">
            <a:off x="3976609"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84" name="Freeform: Shape 57">
            <a:extLst>
              <a:ext uri="{FF2B5EF4-FFF2-40B4-BE49-F238E27FC236}">
                <a16:creationId xmlns:a16="http://schemas.microsoft.com/office/drawing/2014/main" xmlns="" id="{421D0355-DF9B-47C2-87D6-21ACA3552F90}"/>
              </a:ext>
            </a:extLst>
          </p:cNvPr>
          <p:cNvSpPr/>
          <p:nvPr/>
        </p:nvSpPr>
        <p:spPr>
          <a:xfrm>
            <a:off x="5417303" y="2058470"/>
            <a:ext cx="2805113" cy="280670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noFill/>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p>
        </p:txBody>
      </p:sp>
      <p:cxnSp>
        <p:nvCxnSpPr>
          <p:cNvPr id="85" name="Straight Connector 84">
            <a:extLst>
              <a:ext uri="{FF2B5EF4-FFF2-40B4-BE49-F238E27FC236}">
                <a16:creationId xmlns:a16="http://schemas.microsoft.com/office/drawing/2014/main" xmlns="" id="{66F09E3D-F4D5-4C2D-ACD6-531AC435135D}"/>
              </a:ext>
            </a:extLst>
          </p:cNvPr>
          <p:cNvCxnSpPr/>
          <p:nvPr/>
        </p:nvCxnSpPr>
        <p:spPr>
          <a:xfrm>
            <a:off x="5311709" y="2058098"/>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52983637-BF83-47F1-A93F-E37526E1E563}"/>
              </a:ext>
            </a:extLst>
          </p:cNvPr>
          <p:cNvCxnSpPr/>
          <p:nvPr/>
        </p:nvCxnSpPr>
        <p:spPr>
          <a:xfrm>
            <a:off x="5311709" y="2619597"/>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F440C5A0-D0DE-4EDC-B9F1-152318984087}"/>
              </a:ext>
            </a:extLst>
          </p:cNvPr>
          <p:cNvCxnSpPr/>
          <p:nvPr/>
        </p:nvCxnSpPr>
        <p:spPr>
          <a:xfrm>
            <a:off x="5311709" y="3181096"/>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00A72955-BE64-40FB-93DE-DD8329DCE6EA}"/>
              </a:ext>
            </a:extLst>
          </p:cNvPr>
          <p:cNvCxnSpPr/>
          <p:nvPr/>
        </p:nvCxnSpPr>
        <p:spPr>
          <a:xfrm>
            <a:off x="5311709" y="3742595"/>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A47E54DF-F2A6-4E96-A8B2-FE4728EE0821}"/>
              </a:ext>
            </a:extLst>
          </p:cNvPr>
          <p:cNvCxnSpPr/>
          <p:nvPr/>
        </p:nvCxnSpPr>
        <p:spPr>
          <a:xfrm>
            <a:off x="5311709" y="4304094"/>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A350C47A-19BB-4252-B259-F8EB54A2F01A}"/>
              </a:ext>
            </a:extLst>
          </p:cNvPr>
          <p:cNvCxnSpPr/>
          <p:nvPr/>
        </p:nvCxnSpPr>
        <p:spPr>
          <a:xfrm>
            <a:off x="5311709" y="4865591"/>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E88172A7-1653-4AF3-8114-FBB735D65687}"/>
              </a:ext>
            </a:extLst>
          </p:cNvPr>
          <p:cNvCxnSpPr>
            <a:cxnSpLocks/>
          </p:cNvCxnSpPr>
          <p:nvPr/>
        </p:nvCxnSpPr>
        <p:spPr>
          <a:xfrm rot="5400000">
            <a:off x="5372303"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9FE182C7-10F9-4EBF-8FF4-1A69CCE8A668}"/>
              </a:ext>
            </a:extLst>
          </p:cNvPr>
          <p:cNvCxnSpPr>
            <a:cxnSpLocks/>
          </p:cNvCxnSpPr>
          <p:nvPr/>
        </p:nvCxnSpPr>
        <p:spPr>
          <a:xfrm rot="5400000">
            <a:off x="5773714"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E314B581-9251-46A9-8F9B-63526AFAA1AD}"/>
              </a:ext>
            </a:extLst>
          </p:cNvPr>
          <p:cNvCxnSpPr>
            <a:cxnSpLocks/>
          </p:cNvCxnSpPr>
          <p:nvPr/>
        </p:nvCxnSpPr>
        <p:spPr>
          <a:xfrm rot="5400000">
            <a:off x="6175125"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297F1104-CAC5-4822-8AF2-41E0C3E0CC91}"/>
              </a:ext>
            </a:extLst>
          </p:cNvPr>
          <p:cNvCxnSpPr>
            <a:cxnSpLocks/>
          </p:cNvCxnSpPr>
          <p:nvPr/>
        </p:nvCxnSpPr>
        <p:spPr>
          <a:xfrm rot="5400000">
            <a:off x="6576536"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44C2823D-B95F-4F4A-9C26-4CD1564CF43A}"/>
              </a:ext>
            </a:extLst>
          </p:cNvPr>
          <p:cNvCxnSpPr>
            <a:cxnSpLocks/>
          </p:cNvCxnSpPr>
          <p:nvPr/>
        </p:nvCxnSpPr>
        <p:spPr>
          <a:xfrm rot="5400000">
            <a:off x="6977947"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2FECA03A-9833-4BB4-B285-A21D9FA7CE88}"/>
              </a:ext>
            </a:extLst>
          </p:cNvPr>
          <p:cNvCxnSpPr>
            <a:cxnSpLocks/>
          </p:cNvCxnSpPr>
          <p:nvPr/>
        </p:nvCxnSpPr>
        <p:spPr>
          <a:xfrm rot="5400000">
            <a:off x="7379358"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7C0E5574-79DF-45DB-8611-94C3F7394ED6}"/>
              </a:ext>
            </a:extLst>
          </p:cNvPr>
          <p:cNvCxnSpPr>
            <a:cxnSpLocks/>
          </p:cNvCxnSpPr>
          <p:nvPr/>
        </p:nvCxnSpPr>
        <p:spPr>
          <a:xfrm rot="5400000">
            <a:off x="7780769"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52CECB8B-4F8F-47BD-B13F-07864245C121}"/>
              </a:ext>
            </a:extLst>
          </p:cNvPr>
          <p:cNvCxnSpPr>
            <a:cxnSpLocks/>
          </p:cNvCxnSpPr>
          <p:nvPr/>
        </p:nvCxnSpPr>
        <p:spPr>
          <a:xfrm rot="5400000">
            <a:off x="8182177" y="4910170"/>
            <a:ext cx="90000" cy="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99" name="Freeform 8">
            <a:extLst>
              <a:ext uri="{FF2B5EF4-FFF2-40B4-BE49-F238E27FC236}">
                <a16:creationId xmlns:a16="http://schemas.microsoft.com/office/drawing/2014/main" xmlns="" id="{FD5CD5E4-D91E-4E34-AC64-D72F2A7E87EC}"/>
              </a:ext>
            </a:extLst>
          </p:cNvPr>
          <p:cNvSpPr>
            <a:spLocks/>
          </p:cNvSpPr>
          <p:nvPr/>
        </p:nvSpPr>
        <p:spPr bwMode="auto">
          <a:xfrm>
            <a:off x="1222530" y="3004620"/>
            <a:ext cx="2633663" cy="1858963"/>
          </a:xfrm>
          <a:custGeom>
            <a:avLst/>
            <a:gdLst>
              <a:gd name="T0" fmla="*/ 30 w 1659"/>
              <a:gd name="T1" fmla="*/ 1171 h 1171"/>
              <a:gd name="T2" fmla="*/ 38 w 1659"/>
              <a:gd name="T3" fmla="*/ 1139 h 1171"/>
              <a:gd name="T4" fmla="*/ 42 w 1659"/>
              <a:gd name="T5" fmla="*/ 1071 h 1171"/>
              <a:gd name="T6" fmla="*/ 50 w 1659"/>
              <a:gd name="T7" fmla="*/ 1004 h 1171"/>
              <a:gd name="T8" fmla="*/ 54 w 1659"/>
              <a:gd name="T9" fmla="*/ 950 h 1171"/>
              <a:gd name="T10" fmla="*/ 64 w 1659"/>
              <a:gd name="T11" fmla="*/ 906 h 1171"/>
              <a:gd name="T12" fmla="*/ 74 w 1659"/>
              <a:gd name="T13" fmla="*/ 890 h 1171"/>
              <a:gd name="T14" fmla="*/ 88 w 1659"/>
              <a:gd name="T15" fmla="*/ 884 h 1171"/>
              <a:gd name="T16" fmla="*/ 99 w 1659"/>
              <a:gd name="T17" fmla="*/ 876 h 1171"/>
              <a:gd name="T18" fmla="*/ 111 w 1659"/>
              <a:gd name="T19" fmla="*/ 860 h 1171"/>
              <a:gd name="T20" fmla="*/ 119 w 1659"/>
              <a:gd name="T21" fmla="*/ 816 h 1171"/>
              <a:gd name="T22" fmla="*/ 123 w 1659"/>
              <a:gd name="T23" fmla="*/ 779 h 1171"/>
              <a:gd name="T24" fmla="*/ 127 w 1659"/>
              <a:gd name="T25" fmla="*/ 733 h 1171"/>
              <a:gd name="T26" fmla="*/ 129 w 1659"/>
              <a:gd name="T27" fmla="*/ 699 h 1171"/>
              <a:gd name="T28" fmla="*/ 133 w 1659"/>
              <a:gd name="T29" fmla="*/ 671 h 1171"/>
              <a:gd name="T30" fmla="*/ 139 w 1659"/>
              <a:gd name="T31" fmla="*/ 605 h 1171"/>
              <a:gd name="T32" fmla="*/ 143 w 1659"/>
              <a:gd name="T33" fmla="*/ 562 h 1171"/>
              <a:gd name="T34" fmla="*/ 149 w 1659"/>
              <a:gd name="T35" fmla="*/ 544 h 1171"/>
              <a:gd name="T36" fmla="*/ 167 w 1659"/>
              <a:gd name="T37" fmla="*/ 536 h 1171"/>
              <a:gd name="T38" fmla="*/ 179 w 1659"/>
              <a:gd name="T39" fmla="*/ 524 h 1171"/>
              <a:gd name="T40" fmla="*/ 221 w 1659"/>
              <a:gd name="T41" fmla="*/ 512 h 1171"/>
              <a:gd name="T42" fmla="*/ 229 w 1659"/>
              <a:gd name="T43" fmla="*/ 494 h 1171"/>
              <a:gd name="T44" fmla="*/ 235 w 1659"/>
              <a:gd name="T45" fmla="*/ 470 h 1171"/>
              <a:gd name="T46" fmla="*/ 243 w 1659"/>
              <a:gd name="T47" fmla="*/ 448 h 1171"/>
              <a:gd name="T48" fmla="*/ 249 w 1659"/>
              <a:gd name="T49" fmla="*/ 420 h 1171"/>
              <a:gd name="T50" fmla="*/ 253 w 1659"/>
              <a:gd name="T51" fmla="*/ 390 h 1171"/>
              <a:gd name="T52" fmla="*/ 257 w 1659"/>
              <a:gd name="T53" fmla="*/ 368 h 1171"/>
              <a:gd name="T54" fmla="*/ 267 w 1659"/>
              <a:gd name="T55" fmla="*/ 351 h 1171"/>
              <a:gd name="T56" fmla="*/ 295 w 1659"/>
              <a:gd name="T57" fmla="*/ 327 h 1171"/>
              <a:gd name="T58" fmla="*/ 315 w 1659"/>
              <a:gd name="T59" fmla="*/ 319 h 1171"/>
              <a:gd name="T60" fmla="*/ 342 w 1659"/>
              <a:gd name="T61" fmla="*/ 309 h 1171"/>
              <a:gd name="T62" fmla="*/ 346 w 1659"/>
              <a:gd name="T63" fmla="*/ 289 h 1171"/>
              <a:gd name="T64" fmla="*/ 356 w 1659"/>
              <a:gd name="T65" fmla="*/ 283 h 1171"/>
              <a:gd name="T66" fmla="*/ 368 w 1659"/>
              <a:gd name="T67" fmla="*/ 275 h 1171"/>
              <a:gd name="T68" fmla="*/ 372 w 1659"/>
              <a:gd name="T69" fmla="*/ 255 h 1171"/>
              <a:gd name="T70" fmla="*/ 376 w 1659"/>
              <a:gd name="T71" fmla="*/ 239 h 1171"/>
              <a:gd name="T72" fmla="*/ 378 w 1659"/>
              <a:gd name="T73" fmla="*/ 227 h 1171"/>
              <a:gd name="T74" fmla="*/ 386 w 1659"/>
              <a:gd name="T75" fmla="*/ 215 h 1171"/>
              <a:gd name="T76" fmla="*/ 398 w 1659"/>
              <a:gd name="T77" fmla="*/ 203 h 1171"/>
              <a:gd name="T78" fmla="*/ 406 w 1659"/>
              <a:gd name="T79" fmla="*/ 195 h 1171"/>
              <a:gd name="T80" fmla="*/ 426 w 1659"/>
              <a:gd name="T81" fmla="*/ 187 h 1171"/>
              <a:gd name="T82" fmla="*/ 432 w 1659"/>
              <a:gd name="T83" fmla="*/ 177 h 1171"/>
              <a:gd name="T84" fmla="*/ 482 w 1659"/>
              <a:gd name="T85" fmla="*/ 171 h 1171"/>
              <a:gd name="T86" fmla="*/ 496 w 1659"/>
              <a:gd name="T87" fmla="*/ 153 h 1171"/>
              <a:gd name="T88" fmla="*/ 520 w 1659"/>
              <a:gd name="T89" fmla="*/ 141 h 1171"/>
              <a:gd name="T90" fmla="*/ 548 w 1659"/>
              <a:gd name="T91" fmla="*/ 133 h 1171"/>
              <a:gd name="T92" fmla="*/ 597 w 1659"/>
              <a:gd name="T93" fmla="*/ 124 h 1171"/>
              <a:gd name="T94" fmla="*/ 615 w 1659"/>
              <a:gd name="T95" fmla="*/ 116 h 1171"/>
              <a:gd name="T96" fmla="*/ 623 w 1659"/>
              <a:gd name="T97" fmla="*/ 108 h 1171"/>
              <a:gd name="T98" fmla="*/ 643 w 1659"/>
              <a:gd name="T99" fmla="*/ 98 h 1171"/>
              <a:gd name="T100" fmla="*/ 679 w 1659"/>
              <a:gd name="T101" fmla="*/ 88 h 1171"/>
              <a:gd name="T102" fmla="*/ 830 w 1659"/>
              <a:gd name="T103" fmla="*/ 78 h 1171"/>
              <a:gd name="T104" fmla="*/ 840 w 1659"/>
              <a:gd name="T105" fmla="*/ 68 h 1171"/>
              <a:gd name="T106" fmla="*/ 866 w 1659"/>
              <a:gd name="T107" fmla="*/ 58 h 1171"/>
              <a:gd name="T108" fmla="*/ 884 w 1659"/>
              <a:gd name="T109" fmla="*/ 48 h 1171"/>
              <a:gd name="T110" fmla="*/ 890 w 1659"/>
              <a:gd name="T111" fmla="*/ 34 h 1171"/>
              <a:gd name="T112" fmla="*/ 904 w 1659"/>
              <a:gd name="T113" fmla="*/ 24 h 1171"/>
              <a:gd name="T114" fmla="*/ 1101 w 1659"/>
              <a:gd name="T115" fmla="*/ 12 h 1171"/>
              <a:gd name="T116" fmla="*/ 1659 w 1659"/>
              <a:gd name="T117"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59" h="1171">
                <a:moveTo>
                  <a:pt x="0" y="1171"/>
                </a:moveTo>
                <a:lnTo>
                  <a:pt x="30" y="1171"/>
                </a:lnTo>
                <a:lnTo>
                  <a:pt x="30" y="1139"/>
                </a:lnTo>
                <a:lnTo>
                  <a:pt x="38" y="1139"/>
                </a:lnTo>
                <a:lnTo>
                  <a:pt x="38" y="1071"/>
                </a:lnTo>
                <a:lnTo>
                  <a:pt x="42" y="1071"/>
                </a:lnTo>
                <a:lnTo>
                  <a:pt x="42" y="1004"/>
                </a:lnTo>
                <a:lnTo>
                  <a:pt x="50" y="1004"/>
                </a:lnTo>
                <a:lnTo>
                  <a:pt x="50" y="950"/>
                </a:lnTo>
                <a:lnTo>
                  <a:pt x="54" y="950"/>
                </a:lnTo>
                <a:lnTo>
                  <a:pt x="54" y="906"/>
                </a:lnTo>
                <a:lnTo>
                  <a:pt x="64" y="906"/>
                </a:lnTo>
                <a:lnTo>
                  <a:pt x="64" y="890"/>
                </a:lnTo>
                <a:lnTo>
                  <a:pt x="74" y="890"/>
                </a:lnTo>
                <a:lnTo>
                  <a:pt x="74" y="884"/>
                </a:lnTo>
                <a:lnTo>
                  <a:pt x="88" y="884"/>
                </a:lnTo>
                <a:lnTo>
                  <a:pt x="88" y="876"/>
                </a:lnTo>
                <a:lnTo>
                  <a:pt x="99" y="876"/>
                </a:lnTo>
                <a:lnTo>
                  <a:pt x="99" y="860"/>
                </a:lnTo>
                <a:lnTo>
                  <a:pt x="111" y="860"/>
                </a:lnTo>
                <a:lnTo>
                  <a:pt x="111" y="816"/>
                </a:lnTo>
                <a:lnTo>
                  <a:pt x="119" y="816"/>
                </a:lnTo>
                <a:lnTo>
                  <a:pt x="119" y="779"/>
                </a:lnTo>
                <a:lnTo>
                  <a:pt x="123" y="779"/>
                </a:lnTo>
                <a:lnTo>
                  <a:pt x="123" y="733"/>
                </a:lnTo>
                <a:lnTo>
                  <a:pt x="127" y="733"/>
                </a:lnTo>
                <a:lnTo>
                  <a:pt x="127" y="699"/>
                </a:lnTo>
                <a:lnTo>
                  <a:pt x="129" y="699"/>
                </a:lnTo>
                <a:lnTo>
                  <a:pt x="129" y="671"/>
                </a:lnTo>
                <a:lnTo>
                  <a:pt x="133" y="671"/>
                </a:lnTo>
                <a:lnTo>
                  <a:pt x="133" y="605"/>
                </a:lnTo>
                <a:lnTo>
                  <a:pt x="139" y="605"/>
                </a:lnTo>
                <a:lnTo>
                  <a:pt x="139" y="562"/>
                </a:lnTo>
                <a:lnTo>
                  <a:pt x="143" y="562"/>
                </a:lnTo>
                <a:lnTo>
                  <a:pt x="143" y="544"/>
                </a:lnTo>
                <a:lnTo>
                  <a:pt x="149" y="544"/>
                </a:lnTo>
                <a:lnTo>
                  <a:pt x="149" y="536"/>
                </a:lnTo>
                <a:lnTo>
                  <a:pt x="167" y="536"/>
                </a:lnTo>
                <a:lnTo>
                  <a:pt x="167" y="524"/>
                </a:lnTo>
                <a:lnTo>
                  <a:pt x="179" y="524"/>
                </a:lnTo>
                <a:lnTo>
                  <a:pt x="179" y="512"/>
                </a:lnTo>
                <a:lnTo>
                  <a:pt x="221" y="512"/>
                </a:lnTo>
                <a:lnTo>
                  <a:pt x="221" y="494"/>
                </a:lnTo>
                <a:lnTo>
                  <a:pt x="229" y="494"/>
                </a:lnTo>
                <a:lnTo>
                  <a:pt x="229" y="470"/>
                </a:lnTo>
                <a:lnTo>
                  <a:pt x="235" y="470"/>
                </a:lnTo>
                <a:lnTo>
                  <a:pt x="235" y="448"/>
                </a:lnTo>
                <a:lnTo>
                  <a:pt x="243" y="448"/>
                </a:lnTo>
                <a:lnTo>
                  <a:pt x="243" y="420"/>
                </a:lnTo>
                <a:lnTo>
                  <a:pt x="249" y="420"/>
                </a:lnTo>
                <a:lnTo>
                  <a:pt x="249" y="390"/>
                </a:lnTo>
                <a:lnTo>
                  <a:pt x="253" y="390"/>
                </a:lnTo>
                <a:lnTo>
                  <a:pt x="253" y="368"/>
                </a:lnTo>
                <a:lnTo>
                  <a:pt x="257" y="368"/>
                </a:lnTo>
                <a:lnTo>
                  <a:pt x="257" y="351"/>
                </a:lnTo>
                <a:lnTo>
                  <a:pt x="267" y="351"/>
                </a:lnTo>
                <a:lnTo>
                  <a:pt x="267" y="327"/>
                </a:lnTo>
                <a:lnTo>
                  <a:pt x="295" y="327"/>
                </a:lnTo>
                <a:lnTo>
                  <a:pt x="295" y="319"/>
                </a:lnTo>
                <a:lnTo>
                  <a:pt x="315" y="319"/>
                </a:lnTo>
                <a:lnTo>
                  <a:pt x="315" y="309"/>
                </a:lnTo>
                <a:lnTo>
                  <a:pt x="342" y="309"/>
                </a:lnTo>
                <a:lnTo>
                  <a:pt x="342" y="289"/>
                </a:lnTo>
                <a:lnTo>
                  <a:pt x="346" y="289"/>
                </a:lnTo>
                <a:lnTo>
                  <a:pt x="346" y="283"/>
                </a:lnTo>
                <a:lnTo>
                  <a:pt x="356" y="283"/>
                </a:lnTo>
                <a:lnTo>
                  <a:pt x="356" y="275"/>
                </a:lnTo>
                <a:lnTo>
                  <a:pt x="368" y="275"/>
                </a:lnTo>
                <a:lnTo>
                  <a:pt x="368" y="255"/>
                </a:lnTo>
                <a:lnTo>
                  <a:pt x="372" y="255"/>
                </a:lnTo>
                <a:lnTo>
                  <a:pt x="372" y="239"/>
                </a:lnTo>
                <a:lnTo>
                  <a:pt x="376" y="239"/>
                </a:lnTo>
                <a:lnTo>
                  <a:pt x="376" y="227"/>
                </a:lnTo>
                <a:lnTo>
                  <a:pt x="378" y="227"/>
                </a:lnTo>
                <a:lnTo>
                  <a:pt x="378" y="215"/>
                </a:lnTo>
                <a:lnTo>
                  <a:pt x="386" y="215"/>
                </a:lnTo>
                <a:lnTo>
                  <a:pt x="386" y="203"/>
                </a:lnTo>
                <a:lnTo>
                  <a:pt x="398" y="203"/>
                </a:lnTo>
                <a:lnTo>
                  <a:pt x="398" y="195"/>
                </a:lnTo>
                <a:lnTo>
                  <a:pt x="406" y="195"/>
                </a:lnTo>
                <a:lnTo>
                  <a:pt x="406" y="187"/>
                </a:lnTo>
                <a:lnTo>
                  <a:pt x="426" y="187"/>
                </a:lnTo>
                <a:lnTo>
                  <a:pt x="426" y="177"/>
                </a:lnTo>
                <a:lnTo>
                  <a:pt x="432" y="177"/>
                </a:lnTo>
                <a:lnTo>
                  <a:pt x="432" y="171"/>
                </a:lnTo>
                <a:lnTo>
                  <a:pt x="482" y="171"/>
                </a:lnTo>
                <a:lnTo>
                  <a:pt x="482" y="153"/>
                </a:lnTo>
                <a:lnTo>
                  <a:pt x="496" y="153"/>
                </a:lnTo>
                <a:lnTo>
                  <a:pt x="496" y="141"/>
                </a:lnTo>
                <a:lnTo>
                  <a:pt x="520" y="141"/>
                </a:lnTo>
                <a:lnTo>
                  <a:pt x="520" y="133"/>
                </a:lnTo>
                <a:lnTo>
                  <a:pt x="548" y="133"/>
                </a:lnTo>
                <a:lnTo>
                  <a:pt x="548" y="124"/>
                </a:lnTo>
                <a:lnTo>
                  <a:pt x="597" y="124"/>
                </a:lnTo>
                <a:lnTo>
                  <a:pt x="597" y="116"/>
                </a:lnTo>
                <a:lnTo>
                  <a:pt x="615" y="116"/>
                </a:lnTo>
                <a:lnTo>
                  <a:pt x="615" y="108"/>
                </a:lnTo>
                <a:lnTo>
                  <a:pt x="623" y="108"/>
                </a:lnTo>
                <a:lnTo>
                  <a:pt x="623" y="98"/>
                </a:lnTo>
                <a:lnTo>
                  <a:pt x="643" y="98"/>
                </a:lnTo>
                <a:lnTo>
                  <a:pt x="643" y="88"/>
                </a:lnTo>
                <a:lnTo>
                  <a:pt x="679" y="88"/>
                </a:lnTo>
                <a:lnTo>
                  <a:pt x="679" y="78"/>
                </a:lnTo>
                <a:lnTo>
                  <a:pt x="830" y="78"/>
                </a:lnTo>
                <a:lnTo>
                  <a:pt x="830" y="68"/>
                </a:lnTo>
                <a:lnTo>
                  <a:pt x="840" y="68"/>
                </a:lnTo>
                <a:lnTo>
                  <a:pt x="840" y="58"/>
                </a:lnTo>
                <a:lnTo>
                  <a:pt x="866" y="58"/>
                </a:lnTo>
                <a:lnTo>
                  <a:pt x="866" y="48"/>
                </a:lnTo>
                <a:lnTo>
                  <a:pt x="884" y="48"/>
                </a:lnTo>
                <a:lnTo>
                  <a:pt x="884" y="34"/>
                </a:lnTo>
                <a:lnTo>
                  <a:pt x="890" y="34"/>
                </a:lnTo>
                <a:lnTo>
                  <a:pt x="890" y="24"/>
                </a:lnTo>
                <a:lnTo>
                  <a:pt x="904" y="24"/>
                </a:lnTo>
                <a:lnTo>
                  <a:pt x="904" y="12"/>
                </a:lnTo>
                <a:lnTo>
                  <a:pt x="1101" y="12"/>
                </a:lnTo>
                <a:lnTo>
                  <a:pt x="1101" y="0"/>
                </a:lnTo>
                <a:lnTo>
                  <a:pt x="1659" y="0"/>
                </a:lnTo>
              </a:path>
            </a:pathLst>
          </a:custGeom>
          <a:noFill/>
          <a:ln w="28575" cap="flat">
            <a:solidFill>
              <a:schemeClr val="accent2"/>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0" name="Freeform: Shape 8">
            <a:extLst>
              <a:ext uri="{FF2B5EF4-FFF2-40B4-BE49-F238E27FC236}">
                <a16:creationId xmlns:a16="http://schemas.microsoft.com/office/drawing/2014/main" xmlns="" id="{82CFA384-EE52-4A91-AF49-3B27D3D245E6}"/>
              </a:ext>
            </a:extLst>
          </p:cNvPr>
          <p:cNvSpPr/>
          <p:nvPr/>
        </p:nvSpPr>
        <p:spPr>
          <a:xfrm>
            <a:off x="1211735" y="2058470"/>
            <a:ext cx="2805113" cy="2806700"/>
          </a:xfrm>
          <a:custGeom>
            <a:avLst/>
            <a:gdLst>
              <a:gd name="connsiteX0" fmla="*/ 0 w 2813050"/>
              <a:gd name="connsiteY0" fmla="*/ 0 h 2806700"/>
              <a:gd name="connsiteX1" fmla="*/ 0 w 2813050"/>
              <a:gd name="connsiteY1" fmla="*/ 2806700 h 2806700"/>
              <a:gd name="connsiteX2" fmla="*/ 2813050 w 2813050"/>
              <a:gd name="connsiteY2" fmla="*/ 2806700 h 2806700"/>
            </a:gdLst>
            <a:ahLst/>
            <a:cxnLst>
              <a:cxn ang="0">
                <a:pos x="connsiteX0" y="connsiteY0"/>
              </a:cxn>
              <a:cxn ang="0">
                <a:pos x="connsiteX1" y="connsiteY1"/>
              </a:cxn>
              <a:cxn ang="0">
                <a:pos x="connsiteX2" y="connsiteY2"/>
              </a:cxn>
            </a:cxnLst>
            <a:rect l="l" t="t" r="r" b="b"/>
            <a:pathLst>
              <a:path w="2813050" h="2806700">
                <a:moveTo>
                  <a:pt x="0" y="0"/>
                </a:moveTo>
                <a:lnTo>
                  <a:pt x="0" y="2806700"/>
                </a:lnTo>
                <a:lnTo>
                  <a:pt x="2813050" y="2806700"/>
                </a:lnTo>
              </a:path>
            </a:pathLst>
          </a:custGeom>
          <a:noFill/>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a:p>
        </p:txBody>
      </p:sp>
      <p:graphicFrame>
        <p:nvGraphicFramePr>
          <p:cNvPr id="101" name="Group 88"/>
          <p:cNvGraphicFramePr>
            <a:graphicFrameLocks noGrp="1"/>
          </p:cNvGraphicFramePr>
          <p:nvPr>
            <p:extLst>
              <p:ext uri="{D42A27DB-BD31-4B8C-83A1-F6EECF244321}">
                <p14:modId xmlns:p14="http://schemas.microsoft.com/office/powerpoint/2010/main" xmlns="" val="202016332"/>
              </p:ext>
            </p:extLst>
          </p:nvPr>
        </p:nvGraphicFramePr>
        <p:xfrm>
          <a:off x="531000" y="5570422"/>
          <a:ext cx="8082001" cy="700419"/>
        </p:xfrm>
        <a:graphic>
          <a:graphicData uri="http://schemas.openxmlformats.org/drawingml/2006/table">
            <a:tbl>
              <a:tblPr firstRow="1" bandRow="1">
                <a:tableStyleId>{69012ECD-51FC-41F1-AA8D-1B2483CD663E}</a:tableStyleId>
              </a:tblPr>
              <a:tblGrid>
                <a:gridCol w="2965666"/>
                <a:gridCol w="2086983"/>
                <a:gridCol w="2086983"/>
                <a:gridCol w="942369"/>
              </a:tblGrid>
              <a:tr h="36021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noProof="0" dirty="0" smtClean="0">
                          <a:ln>
                            <a:noFill/>
                          </a:ln>
                          <a:solidFill>
                            <a:schemeClr val="tx2"/>
                          </a:solidFill>
                          <a:effectLst/>
                          <a:latin typeface="+mn-lt"/>
                          <a:cs typeface="Arial" charset="0"/>
                        </a:rPr>
                        <a:t>Tumour response (RECIST 1.1),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noProof="0" dirty="0" smtClean="0">
                          <a:ln>
                            <a:noFill/>
                          </a:ln>
                          <a:solidFill>
                            <a:schemeClr val="tx2"/>
                          </a:solidFill>
                          <a:effectLst/>
                          <a:latin typeface="+mn-lt"/>
                          <a:cs typeface="Arial" charset="0"/>
                        </a:rPr>
                        <a:t>SIRT (n=190)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noProof="0" dirty="0" smtClean="0">
                          <a:ln>
                            <a:noFill/>
                          </a:ln>
                          <a:solidFill>
                            <a:schemeClr val="tx2"/>
                          </a:solidFill>
                          <a:effectLst/>
                          <a:latin typeface="+mn-lt"/>
                          <a:cs typeface="Arial" charset="0"/>
                        </a:rPr>
                        <a:t>Sorafenib (n=198)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noProof="0" dirty="0" smtClean="0">
                          <a:ln>
                            <a:noFill/>
                          </a:ln>
                          <a:solidFill>
                            <a:schemeClr val="tx2"/>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020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noProof="0" dirty="0" smtClean="0">
                          <a:ln>
                            <a:noFill/>
                          </a:ln>
                          <a:solidFill>
                            <a:schemeClr val="tx1"/>
                          </a:solidFill>
                          <a:effectLst/>
                          <a:latin typeface="+mn-lt"/>
                          <a:cs typeface="Arial" charset="0"/>
                        </a:rPr>
                        <a:t>ORR (CR + PR)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noProof="0" dirty="0" smtClean="0">
                          <a:ln>
                            <a:noFill/>
                          </a:ln>
                          <a:solidFill>
                            <a:schemeClr val="tx1"/>
                          </a:solidFill>
                          <a:effectLst/>
                          <a:latin typeface="+mn-lt"/>
                          <a:cs typeface="Arial" charset="0"/>
                        </a:rPr>
                        <a:t>36 (19.0)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noProof="0" dirty="0" smtClean="0">
                          <a:ln>
                            <a:noFill/>
                          </a:ln>
                          <a:solidFill>
                            <a:schemeClr val="tx1"/>
                          </a:solidFill>
                          <a:effectLst/>
                          <a:latin typeface="+mn-lt"/>
                          <a:cs typeface="Arial" charset="0"/>
                        </a:rPr>
                        <a:t>23 (15.2)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noProof="0" dirty="0" smtClean="0">
                          <a:ln>
                            <a:noFill/>
                          </a:ln>
                          <a:solidFill>
                            <a:schemeClr val="tx1"/>
                          </a:solidFill>
                          <a:effectLst/>
                          <a:latin typeface="+mn-lt"/>
                          <a:cs typeface="Arial" charset="0"/>
                        </a:rPr>
                        <a:t>0.042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17070187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LBA-001: Efficacy, tolerability and impact on quality of life of selective</a:t>
            </a:r>
            <a:br>
              <a:rPr lang="en-GB" dirty="0" smtClean="0"/>
            </a:br>
            <a:r>
              <a:rPr lang="en-GB" dirty="0" smtClean="0"/>
              <a:t>internal radiation therapy (with yttrium-90 resin microspheres) or</a:t>
            </a:r>
            <a:br>
              <a:rPr lang="en-GB" dirty="0" smtClean="0"/>
            </a:br>
            <a:r>
              <a:rPr lang="en-GB" dirty="0" smtClean="0"/>
              <a:t>sorafenib in patients with locally advanced hepatocellular carcinoma:</a:t>
            </a:r>
            <a:br>
              <a:rPr lang="en-GB" dirty="0" smtClean="0"/>
            </a:br>
            <a:r>
              <a:rPr lang="en-GB" dirty="0" smtClean="0"/>
              <a:t>The SARAH trial – </a:t>
            </a:r>
            <a:r>
              <a:rPr lang="en-GB" dirty="0" err="1" smtClean="0"/>
              <a:t>Bouattour</a:t>
            </a:r>
            <a:r>
              <a:rPr lang="en-GB" dirty="0" smtClean="0"/>
              <a:t> M, et al</a:t>
            </a:r>
            <a:endParaRPr lang="en-US" dirty="0"/>
          </a:p>
        </p:txBody>
      </p:sp>
      <p:sp>
        <p:nvSpPr>
          <p:cNvPr id="5" name="Content Placeholder 4"/>
          <p:cNvSpPr>
            <a:spLocks noGrp="1"/>
          </p:cNvSpPr>
          <p:nvPr>
            <p:ph idx="1"/>
          </p:nvPr>
        </p:nvSpPr>
        <p:spPr/>
        <p:txBody>
          <a:bodyPr/>
          <a:lstStyle/>
          <a:p>
            <a:pPr marL="0" indent="0">
              <a:buNone/>
            </a:pPr>
            <a:r>
              <a:rPr lang="en-GB" b="1" dirty="0" smtClean="0"/>
              <a:t>Key results (cont.)</a:t>
            </a:r>
            <a:endParaRPr lang="en-GB" b="1" dirty="0"/>
          </a:p>
        </p:txBody>
      </p:sp>
      <p:sp>
        <p:nvSpPr>
          <p:cNvPr id="8" name="Text Placeholder 4"/>
          <p:cNvSpPr>
            <a:spLocks noGrp="1"/>
          </p:cNvSpPr>
          <p:nvPr>
            <p:ph type="body" sz="quarter" idx="11"/>
          </p:nvPr>
        </p:nvSpPr>
        <p:spPr>
          <a:xfrm>
            <a:off x="4396436" y="6096000"/>
            <a:ext cx="4382440" cy="487363"/>
          </a:xfrm>
        </p:spPr>
        <p:txBody>
          <a:bodyPr/>
          <a:lstStyle/>
          <a:p>
            <a:pPr lvl="0"/>
            <a:r>
              <a:rPr lang="en-GB" dirty="0" err="1" smtClean="0"/>
              <a:t>Bouattour</a:t>
            </a:r>
            <a:r>
              <a:rPr lang="en-GB" dirty="0" smtClean="0"/>
              <a:t> M, et al. Ann </a:t>
            </a:r>
            <a:r>
              <a:rPr lang="en-GB" dirty="0" err="1" smtClean="0"/>
              <a:t>Oncol</a:t>
            </a:r>
            <a:r>
              <a:rPr lang="en-GB" dirty="0" smtClean="0"/>
              <a:t> 2017; 28 (</a:t>
            </a:r>
            <a:r>
              <a:rPr lang="en-GB" dirty="0" err="1" smtClean="0"/>
              <a:t>suppl</a:t>
            </a:r>
            <a:r>
              <a:rPr lang="en-GB" dirty="0" smtClean="0"/>
              <a:t> 3): </a:t>
            </a:r>
            <a:r>
              <a:rPr lang="en-GB" dirty="0" err="1" smtClean="0"/>
              <a:t>abstr</a:t>
            </a:r>
            <a:r>
              <a:rPr lang="en-GB" dirty="0" smtClean="0"/>
              <a:t> LBA-001</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xmlns="" val="2518089142"/>
              </p:ext>
            </p:extLst>
          </p:nvPr>
        </p:nvGraphicFramePr>
        <p:xfrm>
          <a:off x="596607" y="1690017"/>
          <a:ext cx="8081722" cy="4093545"/>
        </p:xfrm>
        <a:graphic>
          <a:graphicData uri="http://schemas.openxmlformats.org/drawingml/2006/table">
            <a:tbl>
              <a:tblPr firstRow="1" bandRow="1">
                <a:tableStyleId>{69012ECD-51FC-41F1-AA8D-1B2483CD663E}</a:tableStyleId>
              </a:tblPr>
              <a:tblGrid>
                <a:gridCol w="1926460"/>
                <a:gridCol w="1025877"/>
                <a:gridCol w="1025877"/>
                <a:gridCol w="1025877"/>
                <a:gridCol w="1025877"/>
                <a:gridCol w="1025877"/>
                <a:gridCol w="1025877"/>
              </a:tblGrid>
              <a:tr h="271463">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mn-lt"/>
                          <a:cs typeface="Arial" charset="0"/>
                        </a:rPr>
                        <a:t>TRAEs of interest in safety population,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SIRT (n=226)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Sorafenib (n=216)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1463">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Any grade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chemeClr val="tx2"/>
                          </a:solidFill>
                          <a:effectLst/>
                          <a:latin typeface="+mn-lt"/>
                          <a:cs typeface="Arial" charset="0"/>
                        </a:rPr>
                        <a:t>Any grade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chemeClr val="tx2"/>
                          </a:solidFill>
                          <a:effectLst/>
                          <a:latin typeface="+mn-lt"/>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chemeClr val="tx2"/>
                          </a:solidFill>
                          <a:effectLst/>
                          <a:latin typeface="+mn-lt"/>
                          <a:cs typeface="Arial" charset="0"/>
                        </a:rPr>
                        <a:t>Any grade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1" i="0" u="none" strike="noStrike" cap="none" normalizeH="0" baseline="0" dirty="0" smtClean="0">
                          <a:ln>
                            <a:noFill/>
                          </a:ln>
                          <a:solidFill>
                            <a:schemeClr val="tx2"/>
                          </a:solidFill>
                          <a:effectLst/>
                          <a:latin typeface="+mn-lt"/>
                          <a:cs typeface="Arial" charset="0"/>
                        </a:rPr>
                        <a:t>Grade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Fatigue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128 (41.6)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20 (8.8)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268 (64.8)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45 (19.0)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0.002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Weight loss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16 (6.2)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63 (21.3)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6 (2.8)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0.013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Hand-foot skin reaction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 (0.4)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 (0.4)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78 (20.8)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13 (5.6)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1" i="0" u="none" strike="noStrike" cap="none" normalizeH="0" baseline="0" dirty="0" smtClean="0">
                          <a:ln>
                            <a:noFill/>
                          </a:ln>
                          <a:solidFill>
                            <a:schemeClr val="tx1"/>
                          </a:solidFill>
                          <a:effectLst/>
                          <a:latin typeface="+mn-lt"/>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Anorexia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34 (13.3)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7 (3.1)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132 (32.4)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11 (4.6)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1" i="0" u="none" strike="noStrike" cap="none" normalizeH="0" baseline="0" dirty="0" smtClean="0">
                          <a:ln>
                            <a:noFill/>
                          </a:ln>
                          <a:solidFill>
                            <a:schemeClr val="tx1"/>
                          </a:solidFill>
                          <a:effectLst/>
                          <a:latin typeface="+mn-lt"/>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Diarrhoea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37 (12.8)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3 (1.3)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316 (67.6)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37 (13.9)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1" i="0" u="none" strike="noStrike" cap="none" normalizeH="0" baseline="0" dirty="0" smtClean="0">
                          <a:ln>
                            <a:noFill/>
                          </a:ln>
                          <a:solidFill>
                            <a:schemeClr val="tx1"/>
                          </a:solidFill>
                          <a:effectLst/>
                          <a:latin typeface="+mn-lt"/>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Nausea/vomiting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40 (11.5)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 (0.4)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88 (23.1)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5 (2.3)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Abdominal pain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65 (20.4)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6 (2.7)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113 (29.2)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16 (6.5)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0.032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0.05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GI ulceration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7 (1.8)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5 (1.3)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 (0.5)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 (0.5)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GI bleeding</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12 (4.0)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11 (4.0)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17 (6.5)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10 (3.7)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Ascites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39 (12.4)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15 (4.9)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31 (10.6)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11 (4.2)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0.57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Liver dysfunction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75 (17.3)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28 (9.3)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100 (21.8)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34 (12.5)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Radiation hepatitis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7268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Hypertension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7 (2.7)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53 (13.0)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5 (2.3)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0.027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2063735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LBA-001: Efficacy, tolerability and impact on quality of life of selective</a:t>
            </a:r>
            <a:br>
              <a:rPr lang="en-GB" dirty="0" smtClean="0"/>
            </a:br>
            <a:r>
              <a:rPr lang="en-GB" dirty="0" smtClean="0"/>
              <a:t>internal radiation therapy (with yttrium-90 resin microspheres) or</a:t>
            </a:r>
            <a:br>
              <a:rPr lang="en-GB" dirty="0" smtClean="0"/>
            </a:br>
            <a:r>
              <a:rPr lang="en-GB" dirty="0" smtClean="0"/>
              <a:t>sorafenib in patients with locally advanced hepatocellular carcinoma:</a:t>
            </a:r>
            <a:br>
              <a:rPr lang="en-GB" dirty="0" smtClean="0"/>
            </a:br>
            <a:r>
              <a:rPr lang="en-GB" dirty="0" smtClean="0"/>
              <a:t>The SARAH trial – </a:t>
            </a:r>
            <a:r>
              <a:rPr lang="en-GB" dirty="0" err="1" smtClean="0"/>
              <a:t>Bouattour</a:t>
            </a:r>
            <a:r>
              <a:rPr lang="en-GB" dirty="0" smtClean="0"/>
              <a:t> M,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r>
              <a:rPr lang="en-GB" dirty="0" err="1" smtClean="0"/>
              <a:t>QoL</a:t>
            </a:r>
            <a:r>
              <a:rPr lang="en-GB" dirty="0" smtClean="0"/>
              <a:t>* with SIRT vs. sorafenib (ITT, n=459)</a:t>
            </a:r>
          </a:p>
          <a:p>
            <a:pPr lvl="1"/>
            <a:r>
              <a:rPr lang="en-GB" dirty="0" smtClean="0"/>
              <a:t>Group effect: p=0.005, time effect: p&lt;0.001</a:t>
            </a:r>
          </a:p>
          <a:p>
            <a:pPr lvl="1"/>
            <a:r>
              <a:rPr lang="en-GB" dirty="0" smtClean="0"/>
              <a:t>Group time interaction: p=0.045</a:t>
            </a:r>
          </a:p>
          <a:p>
            <a:pPr marL="0" indent="0">
              <a:buNone/>
            </a:pPr>
            <a:endParaRPr lang="en-GB" b="1" dirty="0" smtClean="0"/>
          </a:p>
          <a:p>
            <a:pPr marL="0" indent="0">
              <a:buNone/>
            </a:pPr>
            <a:r>
              <a:rPr lang="en-GB" b="1" dirty="0" smtClean="0"/>
              <a:t>Conclusions</a:t>
            </a:r>
          </a:p>
          <a:p>
            <a:r>
              <a:rPr lang="en-GB" b="1" dirty="0" smtClean="0"/>
              <a:t>OS was not improved for SIRT vs. sorafenib in patients with locally advanced or inoperable HCC who had failed after TACE</a:t>
            </a:r>
          </a:p>
          <a:p>
            <a:r>
              <a:rPr lang="en-GB" b="1" dirty="0" smtClean="0"/>
              <a:t>SIRT was associated with improved tumour response, fewer TRAEs and a better </a:t>
            </a:r>
            <a:r>
              <a:rPr lang="en-GB" b="1" dirty="0" err="1" smtClean="0"/>
              <a:t>QoL</a:t>
            </a:r>
            <a:r>
              <a:rPr lang="en-GB" b="1" dirty="0" smtClean="0"/>
              <a:t> compared with sorafenib</a:t>
            </a:r>
          </a:p>
          <a:p>
            <a:r>
              <a:rPr lang="en-GB" b="1" dirty="0" smtClean="0"/>
              <a:t>In </a:t>
            </a:r>
            <a:r>
              <a:rPr lang="en-GB" b="1" dirty="0"/>
              <a:t>the SIRT </a:t>
            </a:r>
            <a:r>
              <a:rPr lang="en-GB" b="1" dirty="0" smtClean="0"/>
              <a:t>group, prognostic factors, cost effectiveness and dose-related efficacy will be further evaluated</a:t>
            </a:r>
          </a:p>
          <a:p>
            <a:endParaRPr lang="en-GB" dirty="0"/>
          </a:p>
        </p:txBody>
      </p:sp>
      <p:sp>
        <p:nvSpPr>
          <p:cNvPr id="4" name="Text Placeholder 3"/>
          <p:cNvSpPr>
            <a:spLocks noGrp="1"/>
          </p:cNvSpPr>
          <p:nvPr>
            <p:ph type="body" sz="quarter" idx="10"/>
          </p:nvPr>
        </p:nvSpPr>
        <p:spPr>
          <a:xfrm>
            <a:off x="365126" y="6096000"/>
            <a:ext cx="3935942" cy="487363"/>
          </a:xfrm>
        </p:spPr>
        <p:txBody>
          <a:bodyPr/>
          <a:lstStyle/>
          <a:p>
            <a:r>
              <a:rPr lang="en-GB" dirty="0" smtClean="0"/>
              <a:t>*Analysed using a linear mixed-effect model</a:t>
            </a:r>
            <a:endParaRPr lang="en-GB" dirty="0"/>
          </a:p>
        </p:txBody>
      </p:sp>
      <p:sp>
        <p:nvSpPr>
          <p:cNvPr id="5" name="Text Placeholder 4"/>
          <p:cNvSpPr>
            <a:spLocks noGrp="1"/>
          </p:cNvSpPr>
          <p:nvPr>
            <p:ph type="body" sz="quarter" idx="11"/>
          </p:nvPr>
        </p:nvSpPr>
        <p:spPr>
          <a:xfrm>
            <a:off x="4385734" y="6096000"/>
            <a:ext cx="4393142" cy="487363"/>
          </a:xfrm>
        </p:spPr>
        <p:txBody>
          <a:bodyPr/>
          <a:lstStyle/>
          <a:p>
            <a:pPr lvl="0"/>
            <a:r>
              <a:rPr lang="en-GB" dirty="0" err="1"/>
              <a:t>Bouattour</a:t>
            </a:r>
            <a:r>
              <a:rPr lang="en-GB" dirty="0"/>
              <a:t> M, et al. Ann </a:t>
            </a:r>
            <a:r>
              <a:rPr lang="en-GB" dirty="0" err="1"/>
              <a:t>Oncol</a:t>
            </a:r>
            <a:r>
              <a:rPr lang="en-GB" dirty="0"/>
              <a:t> 2017; 28 (</a:t>
            </a:r>
            <a:r>
              <a:rPr lang="en-GB" dirty="0" err="1"/>
              <a:t>suppl</a:t>
            </a:r>
            <a:r>
              <a:rPr lang="en-GB" dirty="0"/>
              <a:t> 3): </a:t>
            </a:r>
            <a:r>
              <a:rPr lang="en-GB" dirty="0" err="1"/>
              <a:t>abstr</a:t>
            </a:r>
            <a:r>
              <a:rPr lang="en-GB" dirty="0"/>
              <a:t> </a:t>
            </a:r>
            <a:r>
              <a:rPr lang="en-GB" dirty="0" smtClean="0"/>
              <a:t>LBA-001</a:t>
            </a:r>
            <a:endParaRPr lang="en-GB" dirty="0"/>
          </a:p>
        </p:txBody>
      </p:sp>
    </p:spTree>
    <p:extLst>
      <p:ext uri="{BB962C8B-B14F-4D97-AF65-F5344CB8AC3E}">
        <p14:creationId xmlns:p14="http://schemas.microsoft.com/office/powerpoint/2010/main" xmlns="" val="16617860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O-008: </a:t>
            </a:r>
            <a:r>
              <a:rPr lang="en-GB" dirty="0"/>
              <a:t>Efficacy and safety of nivolumab in patients with advanced</a:t>
            </a:r>
            <a:br>
              <a:rPr lang="en-GB" dirty="0"/>
            </a:br>
            <a:r>
              <a:rPr lang="en-GB" dirty="0"/>
              <a:t>hepatocellular carcinoma </a:t>
            </a:r>
            <a:r>
              <a:rPr lang="en-GB" dirty="0" err="1"/>
              <a:t>analyzed</a:t>
            </a:r>
            <a:r>
              <a:rPr lang="en-GB" dirty="0"/>
              <a:t> by patient age: A sub-analysis</a:t>
            </a:r>
            <a:br>
              <a:rPr lang="en-GB" dirty="0"/>
            </a:br>
            <a:r>
              <a:rPr lang="en-GB" dirty="0"/>
              <a:t>of the CheckMate 040 </a:t>
            </a:r>
            <a:r>
              <a:rPr lang="en-GB" dirty="0" smtClean="0"/>
              <a:t>study – </a:t>
            </a:r>
            <a:r>
              <a:rPr lang="en-GB" dirty="0" err="1" smtClean="0"/>
              <a:t>Melero</a:t>
            </a:r>
            <a:r>
              <a:rPr lang="en-GB" dirty="0" smtClean="0"/>
              <a:t> I, et al</a:t>
            </a:r>
            <a:endParaRPr lang="en-US" dirty="0"/>
          </a:p>
        </p:txBody>
      </p:sp>
      <p:sp>
        <p:nvSpPr>
          <p:cNvPr id="5" name="Text Placeholder 4"/>
          <p:cNvSpPr>
            <a:spLocks noGrp="1"/>
          </p:cNvSpPr>
          <p:nvPr>
            <p:ph type="body" sz="quarter" idx="11"/>
          </p:nvPr>
        </p:nvSpPr>
        <p:spPr/>
        <p:txBody>
          <a:bodyPr/>
          <a:lstStyle/>
          <a:p>
            <a:r>
              <a:rPr lang="en-GB" dirty="0"/>
              <a:t>Developed based on abstract only</a:t>
            </a:r>
          </a:p>
          <a:p>
            <a:r>
              <a:rPr lang="fr-FR" dirty="0" err="1" smtClean="0"/>
              <a:t>Melero</a:t>
            </a:r>
            <a:r>
              <a:rPr lang="fr-FR" dirty="0" smtClean="0"/>
              <a:t> I, et </a:t>
            </a:r>
            <a:r>
              <a:rPr lang="fr-FR" dirty="0"/>
              <a:t>al. Ann </a:t>
            </a:r>
            <a:r>
              <a:rPr lang="fr-FR" dirty="0" err="1"/>
              <a:t>Oncol</a:t>
            </a:r>
            <a:r>
              <a:rPr lang="fr-FR" dirty="0"/>
              <a:t> 2017; 28 (</a:t>
            </a:r>
            <a:r>
              <a:rPr lang="fr-FR" dirty="0" err="1"/>
              <a:t>suppl</a:t>
            </a:r>
            <a:r>
              <a:rPr lang="fr-FR" dirty="0"/>
              <a:t> 3): </a:t>
            </a:r>
            <a:r>
              <a:rPr lang="fr-FR" dirty="0" err="1"/>
              <a:t>abstr</a:t>
            </a:r>
            <a:r>
              <a:rPr lang="fr-FR" dirty="0"/>
              <a:t> </a:t>
            </a:r>
            <a:r>
              <a:rPr lang="fr-FR" dirty="0" smtClean="0"/>
              <a:t>O-008</a:t>
            </a:r>
            <a:endParaRPr lang="en-US" dirty="0"/>
          </a:p>
        </p:txBody>
      </p:sp>
      <p:cxnSp>
        <p:nvCxnSpPr>
          <p:cNvPr id="12" name="AutoShape 21"/>
          <p:cNvCxnSpPr>
            <a:cxnSpLocks noChangeShapeType="1"/>
            <a:stCxn id="15" idx="3"/>
            <a:endCxn id="13" idx="1"/>
          </p:cNvCxnSpPr>
          <p:nvPr/>
        </p:nvCxnSpPr>
        <p:spPr bwMode="auto">
          <a:xfrm>
            <a:off x="3151163" y="3653578"/>
            <a:ext cx="315446"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3466609" y="3189093"/>
            <a:ext cx="2190931" cy="928971"/>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Dose escalation</a:t>
            </a:r>
            <a:r>
              <a:rPr lang="en-GB" altLang="zh-CN" dirty="0" smtClean="0">
                <a:solidFill>
                  <a:srgbClr val="FFFFFF"/>
                </a:solidFill>
                <a:ea typeface="SimSun" pitchFamily="2" charset="-122"/>
              </a:rPr>
              <a:t> Nivolumab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0.1–1.0 mg/kg q2w</a:t>
            </a:r>
            <a:endParaRPr lang="en-GB" altLang="zh-CN" dirty="0">
              <a:solidFill>
                <a:srgbClr val="FFFFFF"/>
              </a:solidFill>
              <a:ea typeface="SimSun" pitchFamily="2" charset="-122"/>
            </a:endParaRPr>
          </a:p>
        </p:txBody>
      </p:sp>
      <p:sp>
        <p:nvSpPr>
          <p:cNvPr id="14" name="TextBox 13"/>
          <p:cNvSpPr txBox="1"/>
          <p:nvPr/>
        </p:nvSpPr>
        <p:spPr>
          <a:xfrm>
            <a:off x="369888" y="1295400"/>
            <a:ext cx="8404225" cy="1077218"/>
          </a:xfrm>
          <a:prstGeom prst="rect">
            <a:avLst/>
          </a:prstGeom>
          <a:noFill/>
        </p:spPr>
        <p:txBody>
          <a:bodyPr wrap="square" lIns="0" rtlCol="0">
            <a:spAutoFit/>
          </a:bodyPr>
          <a:lstStyle/>
          <a:p>
            <a:r>
              <a:rPr lang="en-GB" sz="1600" b="1" dirty="0"/>
              <a:t>Study objective</a:t>
            </a:r>
          </a:p>
          <a:p>
            <a:pPr marL="285750" indent="-285750">
              <a:buFont typeface="Arial" pitchFamily="34" charset="0"/>
              <a:buChar char="•"/>
            </a:pPr>
            <a:r>
              <a:rPr lang="en-US" sz="1600" dirty="0" smtClean="0">
                <a:solidFill>
                  <a:srgbClr val="4D4D4D"/>
                </a:solidFill>
              </a:rPr>
              <a:t>To evaluate the </a:t>
            </a:r>
            <a:r>
              <a:rPr lang="en-GB" sz="1600" dirty="0"/>
              <a:t>efficacy and safety of </a:t>
            </a:r>
            <a:r>
              <a:rPr lang="en-GB" sz="1600" dirty="0" smtClean="0"/>
              <a:t>nivolumab according to age group in patients </a:t>
            </a:r>
            <a:r>
              <a:rPr lang="en-GB" sz="1600" dirty="0"/>
              <a:t>with advanced HCC</a:t>
            </a:r>
            <a:endParaRPr lang="en-US" sz="1600" dirty="0"/>
          </a:p>
          <a:p>
            <a:pPr marL="285750" indent="-285750">
              <a:buFont typeface="Arial" pitchFamily="34" charset="0"/>
              <a:buChar char="•"/>
            </a:pPr>
            <a:endParaRPr lang="en-US" sz="1600" dirty="0">
              <a:solidFill>
                <a:srgbClr val="4D4D4D"/>
              </a:solidFill>
            </a:endParaRPr>
          </a:p>
        </p:txBody>
      </p:sp>
      <p:sp>
        <p:nvSpPr>
          <p:cNvPr id="15" name="AutoShape 9"/>
          <p:cNvSpPr>
            <a:spLocks noChangeArrowheads="1"/>
          </p:cNvSpPr>
          <p:nvPr/>
        </p:nvSpPr>
        <p:spPr bwMode="auto">
          <a:xfrm>
            <a:off x="104872" y="2791547"/>
            <a:ext cx="3046291"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Advanced HCC</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Regardless of PD-L1 or HCV/HBV status</a:t>
            </a:r>
          </a:p>
          <a:p>
            <a:pPr defTabSz="892175" eaLnBrk="0" hangingPunct="0">
              <a:spcAft>
                <a:spcPct val="30000"/>
              </a:spcAft>
            </a:pPr>
            <a:r>
              <a:rPr lang="en-GB" altLang="zh-CN" dirty="0" smtClean="0">
                <a:solidFill>
                  <a:srgbClr val="FFFFFF"/>
                </a:solidFill>
                <a:ea typeface="SimSun" pitchFamily="2" charset="-122"/>
              </a:rPr>
              <a:t>(n=262)</a:t>
            </a:r>
            <a:endParaRPr lang="en-GB" altLang="zh-CN" dirty="0">
              <a:solidFill>
                <a:srgbClr val="FFFFFF"/>
              </a:solidFill>
              <a:ea typeface="SimSun" pitchFamily="2" charset="-122"/>
            </a:endParaRPr>
          </a:p>
        </p:txBody>
      </p:sp>
      <p:sp>
        <p:nvSpPr>
          <p:cNvPr id="16" name="Rectangle 9"/>
          <p:cNvSpPr>
            <a:spLocks noGrp="1" noChangeArrowheads="1"/>
          </p:cNvSpPr>
          <p:nvPr>
            <p:ph sz="half" idx="1"/>
          </p:nvPr>
        </p:nvSpPr>
        <p:spPr>
          <a:xfrm>
            <a:off x="365124" y="5192312"/>
            <a:ext cx="4130676" cy="755264"/>
          </a:xfrm>
        </p:spPr>
        <p:txBody>
          <a:bodyPr/>
          <a:lstStyle/>
          <a:p>
            <a:pPr marL="0" indent="0">
              <a:buNone/>
            </a:pPr>
            <a:r>
              <a:rPr lang="en-GB" b="1" dirty="0">
                <a:solidFill>
                  <a:schemeClr val="bg2"/>
                </a:solidFill>
              </a:rPr>
              <a:t>PRIMARY </a:t>
            </a:r>
            <a:r>
              <a:rPr lang="en-GB" b="1" dirty="0" smtClean="0">
                <a:solidFill>
                  <a:schemeClr val="bg2"/>
                </a:solidFill>
              </a:rPr>
              <a:t>ENDPOINTS</a:t>
            </a:r>
            <a:endParaRPr lang="en-GB" b="1" dirty="0">
              <a:solidFill>
                <a:schemeClr val="bg2"/>
              </a:solidFill>
            </a:endParaRPr>
          </a:p>
          <a:p>
            <a:r>
              <a:rPr lang="en-GB" dirty="0" smtClean="0"/>
              <a:t>Safety (dose escalation)</a:t>
            </a:r>
          </a:p>
          <a:p>
            <a:r>
              <a:rPr lang="en-GB" dirty="0" smtClean="0"/>
              <a:t>ORR (dose expansion)</a:t>
            </a:r>
          </a:p>
          <a:p>
            <a:endParaRPr lang="en-GB" dirty="0"/>
          </a:p>
          <a:p>
            <a:endParaRPr lang="en-GB" dirty="0"/>
          </a:p>
        </p:txBody>
      </p:sp>
      <p:sp>
        <p:nvSpPr>
          <p:cNvPr id="19" name="AutoShape 12"/>
          <p:cNvSpPr>
            <a:spLocks noChangeArrowheads="1"/>
          </p:cNvSpPr>
          <p:nvPr/>
        </p:nvSpPr>
        <p:spPr bwMode="auto">
          <a:xfrm>
            <a:off x="8414766" y="338925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0" name="AutoShape 20"/>
          <p:cNvCxnSpPr>
            <a:cxnSpLocks noChangeShapeType="1"/>
            <a:stCxn id="21" idx="3"/>
            <a:endCxn id="19" idx="1"/>
          </p:cNvCxnSpPr>
          <p:nvPr/>
        </p:nvCxnSpPr>
        <p:spPr bwMode="auto">
          <a:xfrm>
            <a:off x="8162625" y="3653578"/>
            <a:ext cx="252141"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5972986" y="3189093"/>
            <a:ext cx="2189639" cy="92897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smtClean="0">
                <a:solidFill>
                  <a:srgbClr val="4D4D4D"/>
                </a:solidFill>
                <a:ea typeface="SimSun" pitchFamily="2" charset="-122"/>
              </a:rPr>
              <a:t>Dose expansion</a:t>
            </a:r>
            <a:endParaRPr lang="en-GB" altLang="zh-CN" dirty="0" smtClean="0">
              <a:solidFill>
                <a:srgbClr val="4D4D4D"/>
              </a:solidFill>
              <a:ea typeface="SimSun" pitchFamily="2" charset="-122"/>
            </a:endParaRPr>
          </a:p>
          <a:p>
            <a:pPr algn="ctr" defTabSz="892175" eaLnBrk="0" hangingPunct="0"/>
            <a:r>
              <a:rPr lang="en-GB" altLang="zh-CN" dirty="0" smtClean="0">
                <a:solidFill>
                  <a:srgbClr val="4D4D4D"/>
                </a:solidFill>
                <a:ea typeface="SimSun" pitchFamily="2" charset="-122"/>
              </a:rPr>
              <a:t>Nivolumab </a:t>
            </a:r>
            <a:br>
              <a:rPr lang="en-GB" altLang="zh-CN" dirty="0" smtClean="0">
                <a:solidFill>
                  <a:srgbClr val="4D4D4D"/>
                </a:solidFill>
                <a:ea typeface="SimSun" pitchFamily="2" charset="-122"/>
              </a:rPr>
            </a:br>
            <a:r>
              <a:rPr lang="en-GB" altLang="zh-CN" dirty="0" smtClean="0">
                <a:solidFill>
                  <a:srgbClr val="4D4D4D"/>
                </a:solidFill>
                <a:ea typeface="SimSun" pitchFamily="2" charset="-122"/>
              </a:rPr>
              <a:t>3 mg/kg q2w</a:t>
            </a:r>
            <a:endParaRPr lang="en-GB" altLang="zh-CN" dirty="0">
              <a:solidFill>
                <a:srgbClr val="4D4D4D"/>
              </a:solidFill>
              <a:ea typeface="SimSun" pitchFamily="2" charset="-122"/>
            </a:endParaRPr>
          </a:p>
        </p:txBody>
      </p:sp>
      <p:sp>
        <p:nvSpPr>
          <p:cNvPr id="27" name="Content Placeholder 26"/>
          <p:cNvSpPr txBox="1">
            <a:spLocks/>
          </p:cNvSpPr>
          <p:nvPr/>
        </p:nvSpPr>
        <p:spPr bwMode="auto">
          <a:xfrm>
            <a:off x="3926789" y="4189133"/>
            <a:ext cx="4361906" cy="892175"/>
          </a:xfrm>
          <a:prstGeom prst="rect">
            <a:avLst/>
          </a:prstGeom>
          <a:noFill/>
          <a:ln w="9525">
            <a:noFill/>
            <a:miter lim="800000"/>
            <a:headEnd/>
            <a:tailEnd/>
          </a:ln>
        </p:spPr>
        <p:txBody>
          <a:bodyPr/>
          <a:lstStyle/>
          <a:p>
            <a:pPr marL="190500" indent="-190500">
              <a:spcBef>
                <a:spcPts val="0"/>
              </a:spcBef>
              <a:spcAft>
                <a:spcPts val="400"/>
              </a:spcAft>
              <a:defRPr/>
            </a:pPr>
            <a:r>
              <a:rPr lang="en-GB" sz="1600" b="1" dirty="0">
                <a:solidFill>
                  <a:srgbClr val="043882"/>
                </a:solidFill>
                <a:latin typeface="Arial"/>
              </a:rPr>
              <a:t>Stratification</a:t>
            </a:r>
          </a:p>
          <a:p>
            <a:pPr marL="228600" indent="-228600" defTabSz="892175" eaLnBrk="0" hangingPunct="0">
              <a:spcAft>
                <a:spcPct val="30000"/>
              </a:spcAft>
              <a:buFont typeface="Arial" pitchFamily="34" charset="0"/>
              <a:buChar char="•"/>
            </a:pPr>
            <a:r>
              <a:rPr lang="en-GB" altLang="zh-CN" sz="1600" dirty="0">
                <a:solidFill>
                  <a:srgbClr val="000000"/>
                </a:solidFill>
                <a:ea typeface="SimSun" pitchFamily="2" charset="-122"/>
              </a:rPr>
              <a:t>Sorafenib naive </a:t>
            </a:r>
            <a:r>
              <a:rPr lang="en-GB" altLang="zh-CN" sz="1600" dirty="0" smtClean="0">
                <a:solidFill>
                  <a:srgbClr val="000000"/>
                </a:solidFill>
                <a:ea typeface="SimSun" pitchFamily="2" charset="-122"/>
              </a:rPr>
              <a:t>vs. sorafenib </a:t>
            </a:r>
            <a:r>
              <a:rPr lang="en-GB" altLang="zh-CN" sz="1600" dirty="0">
                <a:solidFill>
                  <a:srgbClr val="000000"/>
                </a:solidFill>
                <a:ea typeface="SimSun" pitchFamily="2" charset="-122"/>
              </a:rPr>
              <a:t>experienced</a:t>
            </a:r>
          </a:p>
        </p:txBody>
      </p:sp>
      <p:cxnSp>
        <p:nvCxnSpPr>
          <p:cNvPr id="31" name="AutoShape 21"/>
          <p:cNvCxnSpPr>
            <a:cxnSpLocks noChangeShapeType="1"/>
            <a:stCxn id="13" idx="3"/>
            <a:endCxn id="21" idx="1"/>
          </p:cNvCxnSpPr>
          <p:nvPr/>
        </p:nvCxnSpPr>
        <p:spPr bwMode="auto">
          <a:xfrm flipV="1">
            <a:off x="5657540" y="3653578"/>
            <a:ext cx="315446"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3642974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O-008: </a:t>
            </a:r>
            <a:r>
              <a:rPr lang="en-GB" dirty="0"/>
              <a:t>Efficacy and safety of nivolumab in patients with advanced</a:t>
            </a:r>
            <a:br>
              <a:rPr lang="en-GB" dirty="0"/>
            </a:br>
            <a:r>
              <a:rPr lang="en-GB" dirty="0"/>
              <a:t>hepatocellular carcinoma </a:t>
            </a:r>
            <a:r>
              <a:rPr lang="en-GB" dirty="0" err="1"/>
              <a:t>analyzed</a:t>
            </a:r>
            <a:r>
              <a:rPr lang="en-GB" dirty="0"/>
              <a:t> by patient age: A sub-analysis</a:t>
            </a:r>
            <a:br>
              <a:rPr lang="en-GB" dirty="0"/>
            </a:br>
            <a:r>
              <a:rPr lang="en-GB" dirty="0"/>
              <a:t>of the CheckMate 040 </a:t>
            </a:r>
            <a:r>
              <a:rPr lang="en-GB" dirty="0" smtClean="0"/>
              <a:t>study – </a:t>
            </a:r>
            <a:r>
              <a:rPr lang="en-GB" dirty="0" err="1" smtClean="0"/>
              <a:t>Melero</a:t>
            </a:r>
            <a:r>
              <a:rPr lang="en-GB" dirty="0" smtClean="0"/>
              <a:t> I, et al</a:t>
            </a:r>
            <a:endParaRPr lang="en-US" dirty="0"/>
          </a:p>
        </p:txBody>
      </p:sp>
      <p:sp>
        <p:nvSpPr>
          <p:cNvPr id="7" name="Content Placeholder 6"/>
          <p:cNvSpPr>
            <a:spLocks noGrp="1"/>
          </p:cNvSpPr>
          <p:nvPr>
            <p:ph idx="1"/>
          </p:nvPr>
        </p:nvSpPr>
        <p:spPr/>
        <p:txBody>
          <a:bodyPr/>
          <a:lstStyle/>
          <a:p>
            <a:pPr marL="0" indent="0">
              <a:buNone/>
            </a:pPr>
            <a:r>
              <a:rPr lang="en-GB" b="1" dirty="0" smtClean="0"/>
              <a:t>Key results</a:t>
            </a:r>
          </a:p>
          <a:p>
            <a:pPr marL="0" indent="0">
              <a:spcBef>
                <a:spcPts val="26000"/>
              </a:spcBef>
              <a:spcAft>
                <a:spcPts val="200"/>
              </a:spcAft>
              <a:buFontTx/>
              <a:buNone/>
            </a:pPr>
            <a:r>
              <a:rPr lang="en-US" b="1" dirty="0"/>
              <a:t>Conclusions</a:t>
            </a:r>
          </a:p>
          <a:p>
            <a:pPr>
              <a:spcAft>
                <a:spcPts val="200"/>
              </a:spcAft>
            </a:pPr>
            <a:r>
              <a:rPr lang="en-GB" b="1" dirty="0" smtClean="0"/>
              <a:t>In </a:t>
            </a:r>
            <a:r>
              <a:rPr lang="en-GB" b="1" dirty="0"/>
              <a:t>patients with advanced </a:t>
            </a:r>
            <a:r>
              <a:rPr lang="en-GB" b="1" dirty="0" smtClean="0"/>
              <a:t>HCC, it appeared that ORRs </a:t>
            </a:r>
            <a:r>
              <a:rPr lang="en-GB" b="1" dirty="0"/>
              <a:t>with nivolumab </a:t>
            </a:r>
            <a:r>
              <a:rPr lang="en-GB" b="1" dirty="0" smtClean="0"/>
              <a:t>were not affected </a:t>
            </a:r>
            <a:r>
              <a:rPr lang="en-GB" b="1" dirty="0"/>
              <a:t>by </a:t>
            </a:r>
            <a:r>
              <a:rPr lang="en-GB" b="1" dirty="0" smtClean="0"/>
              <a:t>age</a:t>
            </a:r>
          </a:p>
          <a:p>
            <a:pPr>
              <a:spcAft>
                <a:spcPts val="200"/>
              </a:spcAft>
            </a:pPr>
            <a:r>
              <a:rPr lang="en-GB" b="1" dirty="0" smtClean="0"/>
              <a:t>Across all age groups, the </a:t>
            </a:r>
            <a:r>
              <a:rPr lang="en-GB" b="1" dirty="0"/>
              <a:t>safety profile </a:t>
            </a:r>
            <a:r>
              <a:rPr lang="en-GB" b="1" dirty="0" smtClean="0"/>
              <a:t>of nivolumab was manageable*</a:t>
            </a:r>
            <a:endParaRPr lang="en-GB" b="1" dirty="0"/>
          </a:p>
        </p:txBody>
      </p:sp>
      <p:sp>
        <p:nvSpPr>
          <p:cNvPr id="11" name="Text Placeholder 3"/>
          <p:cNvSpPr>
            <a:spLocks noGrp="1"/>
          </p:cNvSpPr>
          <p:nvPr>
            <p:ph type="body" sz="quarter" idx="10"/>
          </p:nvPr>
        </p:nvSpPr>
        <p:spPr>
          <a:xfrm>
            <a:off x="365125" y="6096000"/>
            <a:ext cx="4130675" cy="487363"/>
          </a:xfrm>
        </p:spPr>
        <p:txBody>
          <a:bodyPr/>
          <a:lstStyle/>
          <a:p>
            <a:r>
              <a:rPr lang="en-US" dirty="0" smtClean="0"/>
              <a:t>*Data not shown</a:t>
            </a:r>
            <a:endParaRPr lang="en-US" dirty="0"/>
          </a:p>
        </p:txBody>
      </p:sp>
      <p:sp>
        <p:nvSpPr>
          <p:cNvPr id="12" name="Text Placeholder 4"/>
          <p:cNvSpPr>
            <a:spLocks noGrp="1"/>
          </p:cNvSpPr>
          <p:nvPr>
            <p:ph type="body" sz="quarter" idx="11"/>
          </p:nvPr>
        </p:nvSpPr>
        <p:spPr>
          <a:xfrm>
            <a:off x="4648200" y="6096000"/>
            <a:ext cx="4130675" cy="487363"/>
          </a:xfrm>
        </p:spPr>
        <p:txBody>
          <a:bodyPr/>
          <a:lstStyle/>
          <a:p>
            <a:r>
              <a:rPr lang="en-GB" dirty="0"/>
              <a:t>Developed based on abstract only</a:t>
            </a:r>
          </a:p>
          <a:p>
            <a:r>
              <a:rPr lang="fr-FR" dirty="0" err="1" smtClean="0"/>
              <a:t>Melero</a:t>
            </a:r>
            <a:r>
              <a:rPr lang="fr-FR" dirty="0" smtClean="0"/>
              <a:t> I, et </a:t>
            </a:r>
            <a:r>
              <a:rPr lang="fr-FR" dirty="0"/>
              <a:t>al. Ann </a:t>
            </a:r>
            <a:r>
              <a:rPr lang="fr-FR" dirty="0" err="1"/>
              <a:t>Oncol</a:t>
            </a:r>
            <a:r>
              <a:rPr lang="fr-FR" dirty="0"/>
              <a:t> 2017; 28 (</a:t>
            </a:r>
            <a:r>
              <a:rPr lang="fr-FR" dirty="0" err="1"/>
              <a:t>suppl</a:t>
            </a:r>
            <a:r>
              <a:rPr lang="fr-FR" dirty="0"/>
              <a:t> 3): </a:t>
            </a:r>
            <a:r>
              <a:rPr lang="fr-FR" dirty="0" err="1"/>
              <a:t>abstr</a:t>
            </a:r>
            <a:r>
              <a:rPr lang="fr-FR" dirty="0"/>
              <a:t> </a:t>
            </a:r>
            <a:r>
              <a:rPr lang="fr-FR" dirty="0" smtClean="0"/>
              <a:t>O-008</a:t>
            </a:r>
            <a:endParaRPr lang="en-US" dirty="0"/>
          </a:p>
        </p:txBody>
      </p:sp>
      <p:graphicFrame>
        <p:nvGraphicFramePr>
          <p:cNvPr id="13" name="Group 88"/>
          <p:cNvGraphicFramePr>
            <a:graphicFrameLocks noGrp="1"/>
          </p:cNvGraphicFramePr>
          <p:nvPr>
            <p:extLst>
              <p:ext uri="{D42A27DB-BD31-4B8C-83A1-F6EECF244321}">
                <p14:modId xmlns:p14="http://schemas.microsoft.com/office/powerpoint/2010/main" xmlns="" val="2036952479"/>
              </p:ext>
            </p:extLst>
          </p:nvPr>
        </p:nvGraphicFramePr>
        <p:xfrm>
          <a:off x="367506" y="1671138"/>
          <a:ext cx="8408988" cy="2992302"/>
        </p:xfrm>
        <a:graphic>
          <a:graphicData uri="http://schemas.openxmlformats.org/drawingml/2006/table">
            <a:tbl>
              <a:tblPr firstRow="1" bandRow="1">
                <a:tableStyleId>{69012ECD-51FC-41F1-AA8D-1B2483CD663E}</a:tableStyleId>
              </a:tblPr>
              <a:tblGrid>
                <a:gridCol w="2936020">
                  <a:extLst>
                    <a:ext uri="{9D8B030D-6E8A-4147-A177-3AD203B41FA5}">
                      <a16:colId xmlns:a16="http://schemas.microsoft.com/office/drawing/2014/main" xmlns="" val="20000"/>
                    </a:ext>
                  </a:extLst>
                </a:gridCol>
                <a:gridCol w="1368242">
                  <a:extLst>
                    <a:ext uri="{9D8B030D-6E8A-4147-A177-3AD203B41FA5}">
                      <a16:colId xmlns:a16="http://schemas.microsoft.com/office/drawing/2014/main" xmlns="" val="20001"/>
                    </a:ext>
                  </a:extLst>
                </a:gridCol>
                <a:gridCol w="1368242"/>
                <a:gridCol w="1368242">
                  <a:extLst>
                    <a:ext uri="{9D8B030D-6E8A-4147-A177-3AD203B41FA5}">
                      <a16:colId xmlns:a16="http://schemas.microsoft.com/office/drawing/2014/main" xmlns="" val="20002"/>
                    </a:ext>
                  </a:extLst>
                </a:gridCol>
                <a:gridCol w="1368242">
                  <a:extLst>
                    <a:ext uri="{9D8B030D-6E8A-4147-A177-3AD203B41FA5}">
                      <a16:colId xmlns:a16="http://schemas.microsoft.com/office/drawing/2014/main" xmlns="" val="20003"/>
                    </a:ext>
                  </a:extLst>
                </a:gridCol>
              </a:tblGrid>
              <a:tr h="458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&lt;65 years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(n=142)</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65–&lt;75 years (n=89)</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≥65 years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(n=120)</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≥75 years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(n=31)</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58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ORR by blinded independent central review, n (%) [95%CI]</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24 (16.9) </a:t>
                      </a:r>
                      <a:br>
                        <a:rPr kumimoji="0" lang="en-GB" sz="1400" b="0" i="0" u="none" strike="noStrike" cap="none" normalizeH="0" baseline="0" dirty="0" smtClean="0">
                          <a:ln>
                            <a:noFill/>
                          </a:ln>
                          <a:solidFill>
                            <a:srgbClr val="4D4D4D"/>
                          </a:solidFill>
                          <a:effectLst/>
                          <a:latin typeface="Arial" charset="0"/>
                          <a:cs typeface="Arial" charset="0"/>
                        </a:rPr>
                      </a:br>
                      <a:r>
                        <a:rPr kumimoji="0" lang="en-GB" sz="1400" b="0" i="0" u="none" strike="noStrike" cap="none" normalizeH="0" baseline="0" dirty="0" smtClean="0">
                          <a:ln>
                            <a:noFill/>
                          </a:ln>
                          <a:solidFill>
                            <a:srgbClr val="4D4D4D"/>
                          </a:solidFill>
                          <a:effectLst/>
                          <a:latin typeface="Arial" charset="0"/>
                          <a:cs typeface="Arial" charset="0"/>
                        </a:rPr>
                        <a:t>[11.1, 24.1]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16 (18.0)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[10.6, 27.5]</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20 (16.7)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[10.5, 24.6]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 (12.9)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[3.6, 29.8]</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37729">
                <a:tc>
                  <a:txBody>
                    <a:bodyPr/>
                    <a:lstStyle/>
                    <a:p>
                      <a:pPr marL="889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Sorafenib naïve, n/N (%)</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8/38 (21.1)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8/30 (26.7)</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8/42 (19.0)</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0/12 (0)</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23557">
                <a:tc>
                  <a:txBody>
                    <a:bodyPr/>
                    <a:lstStyle/>
                    <a:p>
                      <a:pPr marL="889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Sorafenib experienced, 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16/104 (15.4)</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8/59 (13.6)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12/78 (15.4)</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4/19 (21.1)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45856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ORR by investigator assessment, n (%)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28 (19.7)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[13.5, 27.2]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20 (22.5)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[14.3, 32.6]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24 (20.0)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[13.3, 28.3]</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 (12.9)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[3.6, 29.8]</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46534">
                <a:tc>
                  <a:txBody>
                    <a:bodyPr/>
                    <a:lstStyle/>
                    <a:p>
                      <a:pPr marL="889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Sorafenib naïve, n/N (%)</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8/38 (21.1)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10/30 (33.3)</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10/42 (23.8)</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0/12 (0)</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44658">
                <a:tc>
                  <a:txBody>
                    <a:bodyPr/>
                    <a:lstStyle/>
                    <a:p>
                      <a:pPr marL="889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Sorafenib experienced, 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20/104 (19.2)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10/59 (16.9)</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14/78 (17.9)</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4/19 (21.1)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xmlns="" val="5705305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smtClean="0"/>
              <a:t>O-009: </a:t>
            </a:r>
            <a:r>
              <a:rPr lang="en-US" dirty="0"/>
              <a:t>Updated overall survival (OS) analysis from the international, phase 3, randomized, placebo-controlled RESORCE trial of </a:t>
            </a:r>
            <a:r>
              <a:rPr lang="en-US" dirty="0" err="1"/>
              <a:t>regorafenib</a:t>
            </a:r>
            <a:r>
              <a:rPr lang="en-US" dirty="0"/>
              <a:t> for patients with hepatocellular carcinoma (HCC) who progressed on sorafenib </a:t>
            </a:r>
            <a:r>
              <a:rPr lang="en-US" dirty="0" smtClean="0"/>
              <a:t>treatment – Bruix J, et al</a:t>
            </a:r>
            <a:endParaRPr lang="en-US" dirty="0"/>
          </a:p>
        </p:txBody>
      </p:sp>
      <p:sp>
        <p:nvSpPr>
          <p:cNvPr id="4" name="Content Placeholder 3"/>
          <p:cNvSpPr>
            <a:spLocks noGrp="1"/>
          </p:cNvSpPr>
          <p:nvPr>
            <p:ph idx="1"/>
          </p:nvPr>
        </p:nvSpPr>
        <p:spPr/>
        <p:txBody>
          <a:bodyPr/>
          <a:lstStyle/>
          <a:p>
            <a:pPr marL="0" indent="0">
              <a:buNone/>
            </a:pPr>
            <a:r>
              <a:rPr lang="en-GB" b="1" dirty="0"/>
              <a:t>Study objective</a:t>
            </a:r>
          </a:p>
          <a:p>
            <a:pPr marL="285750" indent="-285750">
              <a:buFont typeface="Arial" pitchFamily="34" charset="0"/>
              <a:buChar char="•"/>
            </a:pPr>
            <a:r>
              <a:rPr lang="en-US" dirty="0"/>
              <a:t>To report updated OS data from the RESORCE trial of regorafenib vs. placebo </a:t>
            </a:r>
            <a:r>
              <a:rPr lang="en-US" dirty="0" smtClean="0"/>
              <a:t>in patients </a:t>
            </a:r>
            <a:r>
              <a:rPr lang="en-US" dirty="0"/>
              <a:t>with </a:t>
            </a:r>
            <a:r>
              <a:rPr lang="en-US" dirty="0" smtClean="0"/>
              <a:t>unresectable HCC </a:t>
            </a:r>
            <a:r>
              <a:rPr lang="en-US" dirty="0"/>
              <a:t>who </a:t>
            </a:r>
            <a:r>
              <a:rPr lang="en-US" dirty="0" smtClean="0"/>
              <a:t>had progressed </a:t>
            </a:r>
            <a:r>
              <a:rPr lang="en-US" dirty="0"/>
              <a:t>on </a:t>
            </a:r>
            <a:r>
              <a:rPr lang="en-US" dirty="0" smtClean="0"/>
              <a:t>sorafenib</a:t>
            </a:r>
            <a:endParaRPr lang="en-US" dirty="0"/>
          </a:p>
          <a:p>
            <a:endParaRPr lang="en-GB" dirty="0"/>
          </a:p>
        </p:txBody>
      </p:sp>
      <p:sp>
        <p:nvSpPr>
          <p:cNvPr id="22" name="Text Placeholder 4"/>
          <p:cNvSpPr>
            <a:spLocks noGrp="1"/>
          </p:cNvSpPr>
          <p:nvPr>
            <p:ph type="body" sz="quarter" idx="11"/>
          </p:nvPr>
        </p:nvSpPr>
        <p:spPr>
          <a:xfrm>
            <a:off x="4648200" y="6096000"/>
            <a:ext cx="4130675" cy="487363"/>
          </a:xfrm>
        </p:spPr>
        <p:txBody>
          <a:bodyPr/>
          <a:lstStyle/>
          <a:p>
            <a:r>
              <a:rPr lang="en-GB" dirty="0"/>
              <a:t>Developed based on abstract only</a:t>
            </a:r>
          </a:p>
          <a:p>
            <a:r>
              <a:rPr lang="en-US" dirty="0" err="1" smtClean="0"/>
              <a:t>Bruix</a:t>
            </a:r>
            <a:r>
              <a:rPr lang="en-US" dirty="0" smtClean="0"/>
              <a:t> J</a:t>
            </a:r>
            <a:r>
              <a:rPr lang="fr-FR" dirty="0" smtClean="0"/>
              <a:t>, </a:t>
            </a:r>
            <a:r>
              <a:rPr lang="fr-FR" dirty="0"/>
              <a:t>et al. Ann </a:t>
            </a:r>
            <a:r>
              <a:rPr lang="fr-FR" dirty="0" err="1"/>
              <a:t>Oncol</a:t>
            </a:r>
            <a:r>
              <a:rPr lang="fr-FR" dirty="0"/>
              <a:t> 2017; 28 (</a:t>
            </a:r>
            <a:r>
              <a:rPr lang="fr-FR" dirty="0" err="1"/>
              <a:t>suppl</a:t>
            </a:r>
            <a:r>
              <a:rPr lang="fr-FR" dirty="0"/>
              <a:t> 3): </a:t>
            </a:r>
            <a:r>
              <a:rPr lang="fr-FR" dirty="0" err="1"/>
              <a:t>abstr</a:t>
            </a:r>
            <a:r>
              <a:rPr lang="fr-FR" dirty="0"/>
              <a:t> </a:t>
            </a:r>
            <a:r>
              <a:rPr lang="fr-FR" dirty="0" smtClean="0"/>
              <a:t>O-009</a:t>
            </a:r>
            <a:endParaRPr lang="en-US" dirty="0"/>
          </a:p>
        </p:txBody>
      </p:sp>
      <p:sp>
        <p:nvSpPr>
          <p:cNvPr id="23" name="Oval 14"/>
          <p:cNvSpPr>
            <a:spLocks noChangeArrowheads="1"/>
          </p:cNvSpPr>
          <p:nvPr/>
        </p:nvSpPr>
        <p:spPr bwMode="auto">
          <a:xfrm>
            <a:off x="3941537" y="347423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2:1</a:t>
            </a:r>
            <a:endParaRPr lang="en-GB" altLang="zh-CN" sz="1600" b="1" dirty="0">
              <a:solidFill>
                <a:srgbClr val="043882"/>
              </a:solidFill>
              <a:ea typeface="SimSun" pitchFamily="2" charset="-122"/>
            </a:endParaRPr>
          </a:p>
        </p:txBody>
      </p:sp>
      <p:cxnSp>
        <p:nvCxnSpPr>
          <p:cNvPr id="24" name="AutoShape 15"/>
          <p:cNvCxnSpPr>
            <a:cxnSpLocks noChangeShapeType="1"/>
            <a:stCxn id="23" idx="0"/>
            <a:endCxn id="28" idx="1"/>
          </p:cNvCxnSpPr>
          <p:nvPr/>
        </p:nvCxnSpPr>
        <p:spPr bwMode="auto">
          <a:xfrm rot="5400000" flipH="1" flipV="1">
            <a:off x="4098556" y="2946641"/>
            <a:ext cx="662377" cy="392819"/>
          </a:xfrm>
          <a:prstGeom prst="bentConnector2">
            <a:avLst/>
          </a:prstGeom>
          <a:noFill/>
          <a:ln w="57150">
            <a:solidFill>
              <a:schemeClr val="bg2">
                <a:lumMod val="60000"/>
                <a:lumOff val="40000"/>
              </a:schemeClr>
            </a:solidFill>
            <a:round/>
            <a:headEnd/>
            <a:tailEnd type="triangle" w="med" len="med"/>
          </a:ln>
        </p:spPr>
      </p:cxnSp>
      <p:sp>
        <p:nvSpPr>
          <p:cNvPr id="25" name="AutoShape 12"/>
          <p:cNvSpPr>
            <a:spLocks noChangeArrowheads="1"/>
          </p:cNvSpPr>
          <p:nvPr/>
        </p:nvSpPr>
        <p:spPr bwMode="auto">
          <a:xfrm>
            <a:off x="7561376" y="2511502"/>
            <a:ext cx="1470073" cy="600716"/>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PD / death / toxicity</a:t>
            </a:r>
            <a:endParaRPr lang="en-GB" altLang="zh-CN" b="1" dirty="0">
              <a:solidFill>
                <a:srgbClr val="FFFFFF"/>
              </a:solidFill>
              <a:ea typeface="SimSun" pitchFamily="2" charset="-122"/>
            </a:endParaRPr>
          </a:p>
        </p:txBody>
      </p:sp>
      <p:cxnSp>
        <p:nvCxnSpPr>
          <p:cNvPr id="26" name="AutoShape 19"/>
          <p:cNvCxnSpPr>
            <a:cxnSpLocks noChangeShapeType="1"/>
            <a:stCxn id="30" idx="3"/>
            <a:endCxn id="23" idx="2"/>
          </p:cNvCxnSpPr>
          <p:nvPr/>
        </p:nvCxnSpPr>
        <p:spPr bwMode="auto">
          <a:xfrm>
            <a:off x="3684814" y="3766338"/>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27" name="AutoShape 21"/>
          <p:cNvCxnSpPr>
            <a:cxnSpLocks noChangeShapeType="1"/>
            <a:stCxn id="28" idx="3"/>
            <a:endCxn id="25" idx="1"/>
          </p:cNvCxnSpPr>
          <p:nvPr/>
        </p:nvCxnSpPr>
        <p:spPr bwMode="auto">
          <a:xfrm flipV="1">
            <a:off x="7304644" y="2811860"/>
            <a:ext cx="256732" cy="1"/>
          </a:xfrm>
          <a:prstGeom prst="straightConnector1">
            <a:avLst/>
          </a:prstGeom>
          <a:noFill/>
          <a:ln w="57150">
            <a:solidFill>
              <a:schemeClr val="bg2">
                <a:lumMod val="60000"/>
                <a:lumOff val="40000"/>
              </a:schemeClr>
            </a:solidFill>
            <a:round/>
            <a:headEnd/>
            <a:tailEnd type="triangle" w="med" len="med"/>
          </a:ln>
        </p:spPr>
      </p:cxnSp>
      <p:sp>
        <p:nvSpPr>
          <p:cNvPr id="28" name="AutoShape 8"/>
          <p:cNvSpPr>
            <a:spLocks noChangeArrowheads="1"/>
          </p:cNvSpPr>
          <p:nvPr/>
        </p:nvSpPr>
        <p:spPr bwMode="auto">
          <a:xfrm>
            <a:off x="4626154" y="2401492"/>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Regorafenib160 </a:t>
            </a:r>
            <a:r>
              <a:rPr lang="en-GB" altLang="zh-CN" dirty="0" smtClean="0">
                <a:solidFill>
                  <a:srgbClr val="FFFFFF"/>
                </a:solidFill>
                <a:ea typeface="SimSun" pitchFamily="2" charset="-122"/>
              </a:rPr>
              <a:t>mg/day</a:t>
            </a:r>
          </a:p>
          <a:p>
            <a:pPr algn="ctr" defTabSz="892175" eaLnBrk="0" hangingPunct="0"/>
            <a:r>
              <a:rPr lang="en-GB" altLang="zh-CN" dirty="0">
                <a:solidFill>
                  <a:srgbClr val="FFFFFF"/>
                </a:solidFill>
                <a:ea typeface="SimSun" pitchFamily="2" charset="-122"/>
              </a:rPr>
              <a:t>(n=379</a:t>
            </a:r>
            <a:r>
              <a:rPr lang="en-GB" altLang="zh-CN" dirty="0" smtClean="0">
                <a:solidFill>
                  <a:srgbClr val="FFFFFF"/>
                </a:solidFill>
                <a:ea typeface="SimSun" pitchFamily="2" charset="-122"/>
              </a:rPr>
              <a:t>)</a:t>
            </a:r>
          </a:p>
        </p:txBody>
      </p:sp>
      <p:sp>
        <p:nvSpPr>
          <p:cNvPr id="30" name="AutoShape 9"/>
          <p:cNvSpPr>
            <a:spLocks noChangeArrowheads="1"/>
          </p:cNvSpPr>
          <p:nvPr/>
        </p:nvSpPr>
        <p:spPr bwMode="auto">
          <a:xfrm>
            <a:off x="365124" y="2405709"/>
            <a:ext cx="3319690" cy="27212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Barcelona </a:t>
            </a:r>
            <a:r>
              <a:rPr lang="en-GB" altLang="zh-CN" dirty="0">
                <a:solidFill>
                  <a:srgbClr val="FFFFFF"/>
                </a:solidFill>
                <a:ea typeface="SimSun" pitchFamily="2" charset="-122"/>
              </a:rPr>
              <a:t>Clinic </a:t>
            </a:r>
            <a:r>
              <a:rPr lang="en-GB" altLang="zh-CN" dirty="0" smtClean="0">
                <a:solidFill>
                  <a:srgbClr val="FFFFFF"/>
                </a:solidFill>
                <a:ea typeface="SimSun" pitchFamily="2" charset="-122"/>
              </a:rPr>
              <a:t>Liver Cancer </a:t>
            </a:r>
            <a:r>
              <a:rPr lang="en-GB" altLang="zh-CN" dirty="0">
                <a:solidFill>
                  <a:srgbClr val="FFFFFF"/>
                </a:solidFill>
                <a:ea typeface="SimSun" pitchFamily="2" charset="-122"/>
              </a:rPr>
              <a:t>stage B or C </a:t>
            </a:r>
            <a:r>
              <a:rPr lang="en-GB" altLang="zh-CN" dirty="0" smtClean="0">
                <a:solidFill>
                  <a:srgbClr val="FFFFFF"/>
                </a:solidFill>
                <a:ea typeface="SimSun" pitchFamily="2" charset="-122"/>
              </a:rPr>
              <a:t>HCC</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Radiologic </a:t>
            </a:r>
            <a:r>
              <a:rPr lang="en-GB" altLang="zh-CN" dirty="0">
                <a:solidFill>
                  <a:srgbClr val="FFFFFF"/>
                </a:solidFill>
                <a:ea typeface="SimSun" pitchFamily="2" charset="-122"/>
              </a:rPr>
              <a:t>progression on </a:t>
            </a:r>
            <a:r>
              <a:rPr lang="en-GB" altLang="zh-CN" dirty="0" smtClean="0">
                <a:solidFill>
                  <a:srgbClr val="FFFFFF"/>
                </a:solidFill>
                <a:ea typeface="SimSun" pitchFamily="2" charset="-122"/>
              </a:rPr>
              <a:t>sorafenib</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Child–Pugh </a:t>
            </a:r>
            <a:r>
              <a:rPr lang="en-GB" altLang="zh-CN" dirty="0">
                <a:solidFill>
                  <a:srgbClr val="FFFFFF"/>
                </a:solidFill>
                <a:ea typeface="SimSun" pitchFamily="2" charset="-122"/>
              </a:rPr>
              <a:t>A liver </a:t>
            </a:r>
            <a:r>
              <a:rPr lang="en-GB" altLang="zh-CN" dirty="0" smtClean="0">
                <a:solidFill>
                  <a:srgbClr val="FFFFFF"/>
                </a:solidFill>
                <a:ea typeface="SimSun" pitchFamily="2" charset="-122"/>
              </a:rPr>
              <a:t>function</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0−1 </a:t>
            </a:r>
          </a:p>
          <a:p>
            <a:pPr defTabSz="892175" eaLnBrk="0" hangingPunct="0">
              <a:spcAft>
                <a:spcPct val="30000"/>
              </a:spcAft>
            </a:pPr>
            <a:r>
              <a:rPr lang="en-GB" altLang="zh-CN" dirty="0" smtClean="0">
                <a:solidFill>
                  <a:srgbClr val="FFFFFF"/>
                </a:solidFill>
                <a:ea typeface="SimSun" pitchFamily="2" charset="-122"/>
              </a:rPr>
              <a:t>(n=573)</a:t>
            </a:r>
            <a:endParaRPr lang="en-GB" altLang="zh-CN" dirty="0">
              <a:solidFill>
                <a:srgbClr val="FFFFFF"/>
              </a:solidFill>
              <a:ea typeface="SimSun" pitchFamily="2" charset="-122"/>
            </a:endParaRPr>
          </a:p>
        </p:txBody>
      </p:sp>
      <p:sp>
        <p:nvSpPr>
          <p:cNvPr id="31" name="Rectangle 9"/>
          <p:cNvSpPr txBox="1">
            <a:spLocks noChangeArrowheads="1"/>
          </p:cNvSpPr>
          <p:nvPr/>
        </p:nvSpPr>
        <p:spPr bwMode="auto">
          <a:xfrm>
            <a:off x="365124" y="5293916"/>
            <a:ext cx="4130676" cy="755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OS</a:t>
            </a:r>
          </a:p>
          <a:p>
            <a:endParaRPr lang="en-GB" dirty="0"/>
          </a:p>
        </p:txBody>
      </p:sp>
      <p:sp>
        <p:nvSpPr>
          <p:cNvPr id="32" name="Content Placeholder 26"/>
          <p:cNvSpPr txBox="1">
            <a:spLocks/>
          </p:cNvSpPr>
          <p:nvPr/>
        </p:nvSpPr>
        <p:spPr>
          <a:xfrm>
            <a:off x="4648200" y="5293916"/>
            <a:ext cx="4130675" cy="75526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PFS, TTP, DCR, ORR, safety</a:t>
            </a:r>
            <a:endParaRPr lang="en-GB" dirty="0"/>
          </a:p>
        </p:txBody>
      </p:sp>
      <p:cxnSp>
        <p:nvCxnSpPr>
          <p:cNvPr id="33" name="AutoShape 16"/>
          <p:cNvCxnSpPr>
            <a:cxnSpLocks noChangeShapeType="1"/>
            <a:stCxn id="23" idx="4"/>
            <a:endCxn id="36" idx="1"/>
          </p:cNvCxnSpPr>
          <p:nvPr/>
        </p:nvCxnSpPr>
        <p:spPr bwMode="auto">
          <a:xfrm rot="16200000" flipH="1">
            <a:off x="4094977" y="4196795"/>
            <a:ext cx="669534" cy="392819"/>
          </a:xfrm>
          <a:prstGeom prst="bentConnector2">
            <a:avLst/>
          </a:prstGeom>
          <a:noFill/>
          <a:ln w="57150">
            <a:solidFill>
              <a:schemeClr val="bg2">
                <a:lumMod val="60000"/>
                <a:lumOff val="40000"/>
              </a:schemeClr>
            </a:solidFill>
            <a:round/>
            <a:headEnd/>
            <a:tailEnd type="triangle" w="med" len="med"/>
          </a:ln>
        </p:spPr>
      </p:cxnSp>
      <p:cxnSp>
        <p:nvCxnSpPr>
          <p:cNvPr id="35" name="AutoShape 20"/>
          <p:cNvCxnSpPr>
            <a:cxnSpLocks noChangeShapeType="1"/>
            <a:stCxn id="36" idx="3"/>
            <a:endCxn id="39" idx="1"/>
          </p:cNvCxnSpPr>
          <p:nvPr/>
        </p:nvCxnSpPr>
        <p:spPr bwMode="auto">
          <a:xfrm>
            <a:off x="7303064" y="4727972"/>
            <a:ext cx="258311" cy="0"/>
          </a:xfrm>
          <a:prstGeom prst="straightConnector1">
            <a:avLst/>
          </a:prstGeom>
          <a:noFill/>
          <a:ln w="57150">
            <a:solidFill>
              <a:schemeClr val="bg2">
                <a:lumMod val="60000"/>
                <a:lumOff val="40000"/>
              </a:schemeClr>
            </a:solidFill>
            <a:prstDash val="sysDot"/>
            <a:round/>
            <a:headEnd/>
            <a:tailEnd type="triangle" w="med" len="med"/>
          </a:ln>
        </p:spPr>
      </p:cxnSp>
      <p:sp>
        <p:nvSpPr>
          <p:cNvPr id="36" name="AutoShape 12"/>
          <p:cNvSpPr>
            <a:spLocks noChangeArrowheads="1"/>
          </p:cNvSpPr>
          <p:nvPr/>
        </p:nvSpPr>
        <p:spPr bwMode="auto">
          <a:xfrm>
            <a:off x="4626154" y="431760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Placebo</a:t>
            </a:r>
          </a:p>
          <a:p>
            <a:pPr algn="ctr" defTabSz="892175" eaLnBrk="0" hangingPunct="0"/>
            <a:r>
              <a:rPr lang="en-GB" altLang="zh-CN" dirty="0">
                <a:solidFill>
                  <a:srgbClr val="4D4D4D"/>
                </a:solidFill>
                <a:ea typeface="SimSun" pitchFamily="2" charset="-122"/>
              </a:rPr>
              <a:t>(n=194</a:t>
            </a:r>
            <a:r>
              <a:rPr lang="en-GB" altLang="zh-CN" dirty="0" smtClean="0">
                <a:solidFill>
                  <a:srgbClr val="4D4D4D"/>
                </a:solidFill>
                <a:ea typeface="SimSun" pitchFamily="2" charset="-122"/>
              </a:rPr>
              <a:t>)</a:t>
            </a:r>
            <a:endParaRPr lang="en-GB" altLang="zh-CN" dirty="0">
              <a:solidFill>
                <a:srgbClr val="4D4D4D"/>
              </a:solidFill>
              <a:ea typeface="SimSun" pitchFamily="2" charset="-122"/>
            </a:endParaRPr>
          </a:p>
        </p:txBody>
      </p:sp>
      <p:sp>
        <p:nvSpPr>
          <p:cNvPr id="39" name="AutoShape 12"/>
          <p:cNvSpPr>
            <a:spLocks noChangeArrowheads="1"/>
          </p:cNvSpPr>
          <p:nvPr/>
        </p:nvSpPr>
        <p:spPr bwMode="auto">
          <a:xfrm>
            <a:off x="7561375" y="4427614"/>
            <a:ext cx="1470073" cy="600716"/>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PD / death / toxicity</a:t>
            </a:r>
            <a:endParaRPr lang="en-GB" altLang="zh-CN" b="1" dirty="0">
              <a:solidFill>
                <a:srgbClr val="FFFFFF"/>
              </a:solidFill>
              <a:ea typeface="SimSun" pitchFamily="2" charset="-122"/>
            </a:endParaRPr>
          </a:p>
        </p:txBody>
      </p:sp>
    </p:spTree>
    <p:extLst>
      <p:ext uri="{BB962C8B-B14F-4D97-AF65-F5344CB8AC3E}">
        <p14:creationId xmlns:p14="http://schemas.microsoft.com/office/powerpoint/2010/main" xmlns="" val="42927702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dirty="0" smtClean="0"/>
              <a:t>O-009: </a:t>
            </a:r>
            <a:r>
              <a:rPr lang="en-US" dirty="0"/>
              <a:t>Updated overall survival (OS) analysis from the international, phase 3, randomized, placebo-controlled RESORCE trial of regorafenib for patients with hepatocellular carcinoma (HCC) who progressed on sorafenib </a:t>
            </a:r>
            <a:r>
              <a:rPr lang="en-US" dirty="0" smtClean="0"/>
              <a:t>treatment – </a:t>
            </a:r>
            <a:r>
              <a:rPr lang="en-US" dirty="0" err="1" smtClean="0"/>
              <a:t>Bruix</a:t>
            </a:r>
            <a:r>
              <a:rPr lang="en-US" dirty="0" smtClean="0"/>
              <a:t> J, et al</a:t>
            </a:r>
            <a:endParaRPr lang="en-US" dirty="0"/>
          </a:p>
        </p:txBody>
      </p:sp>
      <p:sp>
        <p:nvSpPr>
          <p:cNvPr id="4" name="Content Placeholder 3"/>
          <p:cNvSpPr>
            <a:spLocks noGrp="1"/>
          </p:cNvSpPr>
          <p:nvPr>
            <p:ph idx="1"/>
          </p:nvPr>
        </p:nvSpPr>
        <p:spPr/>
        <p:txBody>
          <a:bodyPr/>
          <a:lstStyle/>
          <a:p>
            <a:pPr marL="0" indent="0">
              <a:buNone/>
            </a:pPr>
            <a:r>
              <a:rPr lang="en-GB" b="1" dirty="0" smtClean="0"/>
              <a:t>Key results</a:t>
            </a:r>
          </a:p>
          <a:p>
            <a:pPr marL="0" indent="0">
              <a:spcBef>
                <a:spcPts val="23400"/>
              </a:spcBef>
              <a:buFontTx/>
              <a:buNone/>
            </a:pPr>
            <a:r>
              <a:rPr lang="en-US" b="1" dirty="0"/>
              <a:t>Conclusion</a:t>
            </a:r>
          </a:p>
          <a:p>
            <a:r>
              <a:rPr lang="en-GB" b="1" dirty="0" smtClean="0"/>
              <a:t>The </a:t>
            </a:r>
            <a:r>
              <a:rPr lang="en-GB" b="1" dirty="0"/>
              <a:t>updated OS </a:t>
            </a:r>
            <a:r>
              <a:rPr lang="en-GB" b="1" dirty="0" smtClean="0"/>
              <a:t>data confirm those of the primary OS data in the </a:t>
            </a:r>
            <a:r>
              <a:rPr lang="en-GB" b="1" dirty="0"/>
              <a:t>RESORCE trial </a:t>
            </a:r>
            <a:r>
              <a:rPr lang="en-GB" b="1" dirty="0" smtClean="0"/>
              <a:t>and suggest that in patients </a:t>
            </a:r>
            <a:r>
              <a:rPr lang="en-GB" b="1" dirty="0"/>
              <a:t>with HCC regorafenib is an effective treatment </a:t>
            </a:r>
            <a:r>
              <a:rPr lang="en-GB" b="1" dirty="0" smtClean="0"/>
              <a:t>option for those who have progressed </a:t>
            </a:r>
            <a:r>
              <a:rPr lang="en-GB" b="1" dirty="0"/>
              <a:t>on prior </a:t>
            </a:r>
            <a:r>
              <a:rPr lang="en-GB" b="1" dirty="0" smtClean="0"/>
              <a:t>sorafenib</a:t>
            </a:r>
            <a:endParaRPr lang="en-GB" b="1" dirty="0"/>
          </a:p>
        </p:txBody>
      </p:sp>
      <p:sp>
        <p:nvSpPr>
          <p:cNvPr id="9" name="Text Placeholder 4"/>
          <p:cNvSpPr>
            <a:spLocks noGrp="1"/>
          </p:cNvSpPr>
          <p:nvPr>
            <p:ph type="body" sz="quarter" idx="11"/>
          </p:nvPr>
        </p:nvSpPr>
        <p:spPr>
          <a:xfrm>
            <a:off x="4648200" y="6096000"/>
            <a:ext cx="4130675" cy="487363"/>
          </a:xfrm>
        </p:spPr>
        <p:txBody>
          <a:bodyPr/>
          <a:lstStyle/>
          <a:p>
            <a:r>
              <a:rPr lang="en-GB" dirty="0"/>
              <a:t>Developed based on abstract only</a:t>
            </a:r>
          </a:p>
          <a:p>
            <a:r>
              <a:rPr lang="en-US" dirty="0" err="1" smtClean="0"/>
              <a:t>Bruix</a:t>
            </a:r>
            <a:r>
              <a:rPr lang="en-US" dirty="0" smtClean="0"/>
              <a:t> </a:t>
            </a:r>
            <a:r>
              <a:rPr lang="en-US" dirty="0"/>
              <a:t>J</a:t>
            </a:r>
            <a:r>
              <a:rPr lang="fr-FR" dirty="0"/>
              <a:t>, et al. Ann </a:t>
            </a:r>
            <a:r>
              <a:rPr lang="fr-FR" dirty="0" err="1"/>
              <a:t>Oncol</a:t>
            </a:r>
            <a:r>
              <a:rPr lang="fr-FR" dirty="0"/>
              <a:t> 2017; 28 (</a:t>
            </a:r>
            <a:r>
              <a:rPr lang="fr-FR" dirty="0" err="1"/>
              <a:t>suppl</a:t>
            </a:r>
            <a:r>
              <a:rPr lang="fr-FR" dirty="0"/>
              <a:t> 3): </a:t>
            </a:r>
            <a:r>
              <a:rPr lang="fr-FR" dirty="0" err="1"/>
              <a:t>abstr</a:t>
            </a:r>
            <a:r>
              <a:rPr lang="fr-FR" dirty="0"/>
              <a:t> O-009</a:t>
            </a:r>
            <a:endParaRPr lang="en-US" dirty="0"/>
          </a:p>
        </p:txBody>
      </p:sp>
      <p:graphicFrame>
        <p:nvGraphicFramePr>
          <p:cNvPr id="10" name="Group 88"/>
          <p:cNvGraphicFramePr>
            <a:graphicFrameLocks noGrp="1"/>
          </p:cNvGraphicFramePr>
          <p:nvPr>
            <p:extLst>
              <p:ext uri="{D42A27DB-BD31-4B8C-83A1-F6EECF244321}">
                <p14:modId xmlns:p14="http://schemas.microsoft.com/office/powerpoint/2010/main" xmlns="" val="3202324882"/>
              </p:ext>
            </p:extLst>
          </p:nvPr>
        </p:nvGraphicFramePr>
        <p:xfrm>
          <a:off x="367508" y="1730803"/>
          <a:ext cx="8408985" cy="2595487"/>
        </p:xfrm>
        <a:graphic>
          <a:graphicData uri="http://schemas.openxmlformats.org/drawingml/2006/table">
            <a:tbl>
              <a:tblPr firstRow="1" bandRow="1">
                <a:tableStyleId>{69012ECD-51FC-41F1-AA8D-1B2483CD663E}</a:tableStyleId>
              </a:tblPr>
              <a:tblGrid>
                <a:gridCol w="1755245">
                  <a:extLst>
                    <a:ext uri="{9D8B030D-6E8A-4147-A177-3AD203B41FA5}">
                      <a16:colId xmlns:a16="http://schemas.microsoft.com/office/drawing/2014/main" xmlns="" val="20000"/>
                    </a:ext>
                  </a:extLst>
                </a:gridCol>
                <a:gridCol w="1663435">
                  <a:extLst>
                    <a:ext uri="{9D8B030D-6E8A-4147-A177-3AD203B41FA5}">
                      <a16:colId xmlns:a16="http://schemas.microsoft.com/office/drawing/2014/main" xmlns="" val="20001"/>
                    </a:ext>
                  </a:extLst>
                </a:gridCol>
                <a:gridCol w="1663435"/>
                <a:gridCol w="1663435">
                  <a:extLst>
                    <a:ext uri="{9D8B030D-6E8A-4147-A177-3AD203B41FA5}">
                      <a16:colId xmlns:a16="http://schemas.microsoft.com/office/drawing/2014/main" xmlns="" val="20002"/>
                    </a:ext>
                  </a:extLst>
                </a:gridCol>
                <a:gridCol w="1663435">
                  <a:extLst>
                    <a:ext uri="{9D8B030D-6E8A-4147-A177-3AD203B41FA5}">
                      <a16:colId xmlns:a16="http://schemas.microsoft.com/office/drawing/2014/main" xmlns="" val="20003"/>
                    </a:ext>
                  </a:extLst>
                </a:gridCol>
              </a:tblGrid>
              <a:tr h="38638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OS</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Primary analysis</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Updated analysis</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542925">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Regorafenib (n=379)</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Placebo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(n=194)</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Regorafenib (n=379)</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Placebo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(n=194)</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Patients with event, n (%)</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233 (61)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140 (72)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290 (77)</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169 (87)</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4D4D4D"/>
                          </a:solidFill>
                          <a:effectLst/>
                          <a:latin typeface="Arial" charset="0"/>
                          <a:cs typeface="Arial" charset="0"/>
                        </a:rPr>
                        <a:t>mOS</a:t>
                      </a:r>
                      <a:r>
                        <a:rPr kumimoji="0" lang="en-GB" sz="1400" b="0" i="0" u="none" strike="noStrike" cap="none" normalizeH="0" baseline="0" dirty="0" smtClean="0">
                          <a:ln>
                            <a:noFill/>
                          </a:ln>
                          <a:solidFill>
                            <a:srgbClr val="4D4D4D"/>
                          </a:solidFill>
                          <a:effectLst/>
                          <a:latin typeface="Arial" charset="0"/>
                          <a:cs typeface="Arial" charset="0"/>
                        </a:rPr>
                        <a:t>, months (95%CI)</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10.6 (9.1, 12.1)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7.8 (6.3, 8.8)</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10.7 (9.1, 12.2)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7.9 (6.4, 9.0)</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HR (95%CI); </a:t>
                      </a:r>
                      <a:br>
                        <a:rPr kumimoji="0" lang="en-GB" sz="1400" b="0" i="0" u="none" strike="noStrike" cap="none" normalizeH="0" baseline="0" dirty="0" smtClean="0">
                          <a:ln>
                            <a:noFill/>
                          </a:ln>
                          <a:solidFill>
                            <a:srgbClr val="4D4D4D"/>
                          </a:solidFill>
                          <a:effectLst/>
                          <a:latin typeface="Arial" charset="0"/>
                          <a:cs typeface="Arial" charset="0"/>
                        </a:rPr>
                      </a:br>
                      <a:r>
                        <a:rPr kumimoji="0" lang="en-GB" sz="1400" b="0" i="0" u="none" strike="noStrike" cap="none" normalizeH="0" baseline="0" dirty="0" smtClean="0">
                          <a:ln>
                            <a:noFill/>
                          </a:ln>
                          <a:solidFill>
                            <a:srgbClr val="4D4D4D"/>
                          </a:solidFill>
                          <a:effectLst/>
                          <a:latin typeface="Arial" charset="0"/>
                          <a:cs typeface="Arial" charset="0"/>
                        </a:rPr>
                        <a:t>p-value</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0.63 (0.50, 0.79);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&lt;0.0001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0.61 (0.50, 0.75); </a:t>
                      </a:r>
                      <a:br>
                        <a:rPr kumimoji="0" lang="en-GB" sz="1400" b="0" i="0" u="none" strike="noStrike" cap="none" normalizeH="0" baseline="0" dirty="0" smtClean="0">
                          <a:ln>
                            <a:noFill/>
                          </a:ln>
                          <a:solidFill>
                            <a:srgbClr val="4D4D4D"/>
                          </a:solidFill>
                          <a:effectLst/>
                          <a:latin typeface="Arial" charset="0"/>
                          <a:cs typeface="Arial" charset="0"/>
                        </a:rPr>
                      </a:br>
                      <a:r>
                        <a:rPr kumimoji="0" lang="en-GB" sz="1400" b="0" i="0" u="none" strike="noStrike" cap="none" normalizeH="0" baseline="0" dirty="0" smtClean="0">
                          <a:ln>
                            <a:noFill/>
                          </a:ln>
                          <a:solidFill>
                            <a:srgbClr val="4D4D4D"/>
                          </a:solidFill>
                          <a:effectLst/>
                          <a:latin typeface="Arial" charset="0"/>
                          <a:cs typeface="Arial" charset="0"/>
                        </a:rPr>
                        <a:t>&lt;0.0001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465851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Cancers of the Oesophagus and stomach</a:t>
            </a:r>
            <a:endParaRPr lang="en-GB" dirty="0"/>
          </a:p>
        </p:txBody>
      </p:sp>
    </p:spTree>
    <p:extLst>
      <p:ext uri="{BB962C8B-B14F-4D97-AF65-F5344CB8AC3E}">
        <p14:creationId xmlns:p14="http://schemas.microsoft.com/office/powerpoint/2010/main" xmlns="" val="2912716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Cancers of the colon, rectum and anus</a:t>
            </a:r>
            <a:endParaRPr lang="en-GB" dirty="0"/>
          </a:p>
        </p:txBody>
      </p:sp>
    </p:spTree>
    <p:extLst>
      <p:ext uri="{BB962C8B-B14F-4D97-AF65-F5344CB8AC3E}">
        <p14:creationId xmlns:p14="http://schemas.microsoft.com/office/powerpoint/2010/main" xmlns="" val="33378877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800" dirty="0" smtClean="0"/>
              <a:t>LBA-003 </a:t>
            </a:r>
            <a:r>
              <a:rPr lang="en-US" sz="1800" dirty="0"/>
              <a:t>Phase 1b/II study of cancer </a:t>
            </a:r>
            <a:r>
              <a:rPr lang="en-US" sz="1800" dirty="0" err="1"/>
              <a:t>stemness</a:t>
            </a:r>
            <a:r>
              <a:rPr lang="en-US" sz="1800" dirty="0"/>
              <a:t> inhibitor </a:t>
            </a:r>
            <a:r>
              <a:rPr lang="en-US" sz="1800" dirty="0" err="1"/>
              <a:t>napabucasin</a:t>
            </a:r>
            <a:r>
              <a:rPr lang="en-US" sz="1800" dirty="0"/>
              <a:t> in</a:t>
            </a:r>
            <a:br>
              <a:rPr lang="en-US" sz="1800" dirty="0"/>
            </a:br>
            <a:r>
              <a:rPr lang="en-US" sz="1800" dirty="0"/>
              <a:t>combination with FOLFIRI 1/2 bevacizumab (</a:t>
            </a:r>
            <a:r>
              <a:rPr lang="en-US" sz="1800" dirty="0" err="1"/>
              <a:t>bev</a:t>
            </a:r>
            <a:r>
              <a:rPr lang="en-US" sz="1800" dirty="0"/>
              <a:t>) in metastatic</a:t>
            </a:r>
            <a:br>
              <a:rPr lang="en-US" sz="1800" dirty="0"/>
            </a:br>
            <a:r>
              <a:rPr lang="en-US" sz="1800" dirty="0"/>
              <a:t>colorectal cancer (</a:t>
            </a:r>
            <a:r>
              <a:rPr lang="en-US" sz="1800" dirty="0" err="1"/>
              <a:t>mCRC</a:t>
            </a:r>
            <a:r>
              <a:rPr lang="en-US" sz="1800" dirty="0"/>
              <a:t>) patients (</a:t>
            </a:r>
            <a:r>
              <a:rPr lang="en-US" sz="1800" dirty="0" err="1" smtClean="0"/>
              <a:t>pts</a:t>
            </a:r>
            <a:r>
              <a:rPr lang="en-US" sz="1800" dirty="0" smtClean="0"/>
              <a:t>) – </a:t>
            </a:r>
            <a:r>
              <a:rPr lang="en-US" sz="1800" dirty="0" err="1" smtClean="0"/>
              <a:t>Bendell</a:t>
            </a:r>
            <a:r>
              <a:rPr lang="en-US" sz="1800" dirty="0" smtClean="0"/>
              <a:t> J*</a:t>
            </a:r>
            <a:endParaRPr lang="en-US" sz="1800" dirty="0"/>
          </a:p>
        </p:txBody>
      </p:sp>
      <p:sp>
        <p:nvSpPr>
          <p:cNvPr id="5" name="Content Placeholder 4"/>
          <p:cNvSpPr>
            <a:spLocks noGrp="1"/>
          </p:cNvSpPr>
          <p:nvPr>
            <p:ph idx="1"/>
          </p:nvPr>
        </p:nvSpPr>
        <p:spPr/>
        <p:txBody>
          <a:bodyPr/>
          <a:lstStyle/>
          <a:p>
            <a:pPr marL="0" indent="0">
              <a:buFontTx/>
              <a:buNone/>
            </a:pPr>
            <a:r>
              <a:rPr lang="en-GB" sz="1600" b="1" dirty="0"/>
              <a:t>Study objective</a:t>
            </a:r>
          </a:p>
          <a:p>
            <a:r>
              <a:rPr lang="en-GB" sz="1600" dirty="0"/>
              <a:t>To assess the efficacy and safety of napabucasin in combination with FOLFIRI ± bevacizumab in patients with </a:t>
            </a:r>
            <a:r>
              <a:rPr lang="en-GB" sz="1600" dirty="0" err="1"/>
              <a:t>mCRC</a:t>
            </a:r>
            <a:endParaRPr lang="en-GB" sz="1600" dirty="0"/>
          </a:p>
        </p:txBody>
      </p:sp>
      <p:sp>
        <p:nvSpPr>
          <p:cNvPr id="16" name="Text Placeholder 6"/>
          <p:cNvSpPr>
            <a:spLocks noGrp="1"/>
          </p:cNvSpPr>
          <p:nvPr>
            <p:ph type="body" sz="quarter" idx="11"/>
          </p:nvPr>
        </p:nvSpPr>
        <p:spPr>
          <a:xfrm>
            <a:off x="4648200" y="6096000"/>
            <a:ext cx="4130675" cy="487363"/>
          </a:xfrm>
        </p:spPr>
        <p:txBody>
          <a:bodyPr/>
          <a:lstStyle/>
          <a:p>
            <a:r>
              <a:rPr lang="fr-FR" dirty="0" smtClean="0"/>
              <a:t>*</a:t>
            </a:r>
            <a:r>
              <a:rPr lang="fr-FR" dirty="0" err="1" smtClean="0"/>
              <a:t>Presented</a:t>
            </a:r>
            <a:r>
              <a:rPr lang="fr-FR" dirty="0" smtClean="0"/>
              <a:t> by </a:t>
            </a:r>
            <a:r>
              <a:rPr lang="en-US" dirty="0"/>
              <a:t>O’Neil </a:t>
            </a:r>
            <a:r>
              <a:rPr lang="en-US" dirty="0" smtClean="0"/>
              <a:t>BH;</a:t>
            </a:r>
            <a:r>
              <a:rPr lang="fr-FR" dirty="0" smtClean="0"/>
              <a:t> </a:t>
            </a:r>
            <a:r>
              <a:rPr lang="en-GB" dirty="0" smtClean="0"/>
              <a:t>Developed </a:t>
            </a:r>
            <a:r>
              <a:rPr lang="en-GB" dirty="0"/>
              <a:t>based on abstract </a:t>
            </a:r>
            <a:r>
              <a:rPr lang="en-GB" dirty="0" smtClean="0"/>
              <a:t>only</a:t>
            </a:r>
          </a:p>
          <a:p>
            <a:r>
              <a:rPr lang="fr-FR" dirty="0" err="1" smtClean="0"/>
              <a:t>Bendell</a:t>
            </a:r>
            <a:r>
              <a:rPr lang="fr-FR" dirty="0" smtClean="0"/>
              <a:t> J, et </a:t>
            </a:r>
            <a:r>
              <a:rPr lang="fr-FR" dirty="0"/>
              <a:t>al. Ann </a:t>
            </a:r>
            <a:r>
              <a:rPr lang="fr-FR" dirty="0" err="1"/>
              <a:t>Oncol</a:t>
            </a:r>
            <a:r>
              <a:rPr lang="fr-FR" dirty="0"/>
              <a:t> 2017; 28 (</a:t>
            </a:r>
            <a:r>
              <a:rPr lang="fr-FR" dirty="0" err="1"/>
              <a:t>suppl</a:t>
            </a:r>
            <a:r>
              <a:rPr lang="fr-FR" dirty="0"/>
              <a:t> 3): </a:t>
            </a:r>
            <a:r>
              <a:rPr lang="fr-FR" dirty="0" err="1"/>
              <a:t>abstr</a:t>
            </a:r>
            <a:r>
              <a:rPr lang="fr-FR" dirty="0"/>
              <a:t> </a:t>
            </a:r>
            <a:r>
              <a:rPr lang="fr-FR" dirty="0" smtClean="0"/>
              <a:t>LBA-003</a:t>
            </a:r>
            <a:endParaRPr lang="en-US" dirty="0"/>
          </a:p>
        </p:txBody>
      </p:sp>
      <p:sp>
        <p:nvSpPr>
          <p:cNvPr id="18" name="AutoShape 12"/>
          <p:cNvSpPr>
            <a:spLocks noChangeArrowheads="1"/>
          </p:cNvSpPr>
          <p:nvPr/>
        </p:nvSpPr>
        <p:spPr bwMode="auto">
          <a:xfrm>
            <a:off x="4618241" y="2864993"/>
            <a:ext cx="2823959"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Napabucasin </a:t>
            </a:r>
            <a:r>
              <a:rPr lang="en-GB" altLang="zh-CN" dirty="0">
                <a:solidFill>
                  <a:srgbClr val="FFFFFF"/>
                </a:solidFill>
                <a:ea typeface="SimSun" pitchFamily="2" charset="-122"/>
              </a:rPr>
              <a:t>240 mg </a:t>
            </a:r>
            <a:r>
              <a:rPr lang="en-GB" altLang="zh-CN" dirty="0" smtClean="0">
                <a:solidFill>
                  <a:srgbClr val="FFFFFF"/>
                </a:solidFill>
                <a:ea typeface="SimSun" pitchFamily="2" charset="-122"/>
              </a:rPr>
              <a:t>bid </a:t>
            </a:r>
            <a:r>
              <a:rPr lang="en-GB" altLang="zh-CN" dirty="0">
                <a:solidFill>
                  <a:srgbClr val="FFFFFF"/>
                </a:solidFill>
                <a:ea typeface="SimSun" pitchFamily="2" charset="-122"/>
              </a:rPr>
              <a:t>+ </a:t>
            </a:r>
            <a:r>
              <a:rPr lang="en-GB" altLang="zh-CN" dirty="0" smtClean="0">
                <a:solidFill>
                  <a:srgbClr val="FFFFFF"/>
                </a:solidFill>
                <a:ea typeface="SimSun" pitchFamily="2" charset="-122"/>
              </a:rPr>
              <a:t>FOLFIRI ± bevacizumab 5 mg/kg</a:t>
            </a:r>
            <a:endParaRPr lang="en-GB" altLang="zh-CN" baseline="30000" dirty="0">
              <a:solidFill>
                <a:srgbClr val="FFFFFF"/>
              </a:solidFill>
              <a:ea typeface="SimSun" pitchFamily="2" charset="-122"/>
            </a:endParaRPr>
          </a:p>
        </p:txBody>
      </p:sp>
      <p:cxnSp>
        <p:nvCxnSpPr>
          <p:cNvPr id="19" name="AutoShape 19"/>
          <p:cNvCxnSpPr>
            <a:cxnSpLocks noChangeShapeType="1"/>
          </p:cNvCxnSpPr>
          <p:nvPr/>
        </p:nvCxnSpPr>
        <p:spPr bwMode="auto">
          <a:xfrm>
            <a:off x="3684814" y="3449193"/>
            <a:ext cx="933427" cy="0"/>
          </a:xfrm>
          <a:prstGeom prst="straightConnector1">
            <a:avLst/>
          </a:prstGeom>
          <a:noFill/>
          <a:ln w="57150">
            <a:solidFill>
              <a:schemeClr val="bg2">
                <a:lumMod val="60000"/>
                <a:lumOff val="40000"/>
              </a:schemeClr>
            </a:solidFill>
            <a:round/>
            <a:headEnd/>
            <a:tailEnd type="triangle" w="med" len="med"/>
          </a:ln>
        </p:spPr>
      </p:cxnSp>
      <p:cxnSp>
        <p:nvCxnSpPr>
          <p:cNvPr id="20" name="AutoShape 21"/>
          <p:cNvCxnSpPr>
            <a:cxnSpLocks noChangeShapeType="1"/>
            <a:stCxn id="18" idx="3"/>
          </p:cNvCxnSpPr>
          <p:nvPr/>
        </p:nvCxnSpPr>
        <p:spPr bwMode="auto">
          <a:xfrm>
            <a:off x="7442200" y="3449193"/>
            <a:ext cx="548249" cy="0"/>
          </a:xfrm>
          <a:prstGeom prst="straightConnector1">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7990449" y="3184875"/>
            <a:ext cx="1012874"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PD / other</a:t>
            </a:r>
            <a:endParaRPr lang="en-GB" altLang="zh-CN" b="1" dirty="0">
              <a:solidFill>
                <a:srgbClr val="FFFFFF"/>
              </a:solidFill>
              <a:ea typeface="SimSun" pitchFamily="2" charset="-122"/>
            </a:endParaRPr>
          </a:p>
        </p:txBody>
      </p:sp>
      <p:sp>
        <p:nvSpPr>
          <p:cNvPr id="22" name="AutoShape 9"/>
          <p:cNvSpPr>
            <a:spLocks noChangeArrowheads="1"/>
          </p:cNvSpPr>
          <p:nvPr/>
        </p:nvSpPr>
        <p:spPr bwMode="auto">
          <a:xfrm>
            <a:off x="365124" y="2908335"/>
            <a:ext cx="3319690" cy="108696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err="1" smtClean="0">
                <a:solidFill>
                  <a:srgbClr val="FFFFFF"/>
                </a:solidFill>
                <a:ea typeface="SimSun" pitchFamily="2" charset="-122"/>
              </a:rPr>
              <a:t>mCRC</a:t>
            </a:r>
            <a:endParaRPr lang="en-GB" altLang="zh-CN" dirty="0" smtClean="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(n=82)</a:t>
            </a:r>
            <a:endParaRPr lang="en-GB" altLang="zh-CN" dirty="0">
              <a:solidFill>
                <a:srgbClr val="FFFFFF"/>
              </a:solidFill>
              <a:ea typeface="SimSun" pitchFamily="2" charset="-122"/>
            </a:endParaRPr>
          </a:p>
        </p:txBody>
      </p:sp>
      <p:sp>
        <p:nvSpPr>
          <p:cNvPr id="32" name="Rectangle 9"/>
          <p:cNvSpPr txBox="1">
            <a:spLocks noChangeArrowheads="1"/>
          </p:cNvSpPr>
          <p:nvPr/>
        </p:nvSpPr>
        <p:spPr bwMode="auto">
          <a:xfrm>
            <a:off x="365124" y="4653836"/>
            <a:ext cx="4130676" cy="755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Confirmation of RP2D</a:t>
            </a:r>
          </a:p>
          <a:p>
            <a:endParaRPr lang="en-GB" dirty="0"/>
          </a:p>
        </p:txBody>
      </p:sp>
      <p:sp>
        <p:nvSpPr>
          <p:cNvPr id="33" name="Content Placeholder 26"/>
          <p:cNvSpPr txBox="1">
            <a:spLocks/>
          </p:cNvSpPr>
          <p:nvPr/>
        </p:nvSpPr>
        <p:spPr>
          <a:xfrm>
            <a:off x="4648200" y="4653836"/>
            <a:ext cx="4130675" cy="755264"/>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DCR, ORR, safety</a:t>
            </a:r>
            <a:endParaRPr lang="en-GB" dirty="0"/>
          </a:p>
        </p:txBody>
      </p:sp>
    </p:spTree>
    <p:extLst>
      <p:ext uri="{BB962C8B-B14F-4D97-AF65-F5344CB8AC3E}">
        <p14:creationId xmlns:p14="http://schemas.microsoft.com/office/powerpoint/2010/main" xmlns="" val="34311829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800" dirty="0" smtClean="0"/>
              <a:t>LBA-003 </a:t>
            </a:r>
            <a:r>
              <a:rPr lang="en-US" sz="1800" dirty="0"/>
              <a:t>Phase 1b/II study of cancer </a:t>
            </a:r>
            <a:r>
              <a:rPr lang="en-US" sz="1800" dirty="0" err="1"/>
              <a:t>stemness</a:t>
            </a:r>
            <a:r>
              <a:rPr lang="en-US" sz="1800" dirty="0"/>
              <a:t> inhibitor </a:t>
            </a:r>
            <a:r>
              <a:rPr lang="en-US" sz="1800" dirty="0" err="1"/>
              <a:t>napabucasin</a:t>
            </a:r>
            <a:r>
              <a:rPr lang="en-US" sz="1800" dirty="0"/>
              <a:t> in</a:t>
            </a:r>
            <a:br>
              <a:rPr lang="en-US" sz="1800" dirty="0"/>
            </a:br>
            <a:r>
              <a:rPr lang="en-US" sz="1800" dirty="0"/>
              <a:t>combination with FOLFIRI 1/2 bevacizumab (</a:t>
            </a:r>
            <a:r>
              <a:rPr lang="en-US" sz="1800" dirty="0" err="1"/>
              <a:t>bev</a:t>
            </a:r>
            <a:r>
              <a:rPr lang="en-US" sz="1800" dirty="0"/>
              <a:t>) in metastatic</a:t>
            </a:r>
            <a:br>
              <a:rPr lang="en-US" sz="1800" dirty="0"/>
            </a:br>
            <a:r>
              <a:rPr lang="en-US" sz="1800" dirty="0"/>
              <a:t>colorectal cancer (</a:t>
            </a:r>
            <a:r>
              <a:rPr lang="en-US" sz="1800" dirty="0" err="1"/>
              <a:t>mCRC</a:t>
            </a:r>
            <a:r>
              <a:rPr lang="en-US" sz="1800" dirty="0"/>
              <a:t>) patients (</a:t>
            </a:r>
            <a:r>
              <a:rPr lang="en-US" sz="1800" dirty="0" err="1" smtClean="0"/>
              <a:t>pts</a:t>
            </a:r>
            <a:r>
              <a:rPr lang="en-US" sz="1800" dirty="0" smtClean="0"/>
              <a:t>) – </a:t>
            </a:r>
            <a:r>
              <a:rPr lang="en-US" sz="1800" dirty="0" err="1" smtClean="0"/>
              <a:t>Bendell</a:t>
            </a:r>
            <a:r>
              <a:rPr lang="en-US" sz="1800" dirty="0" smtClean="0"/>
              <a:t> J*</a:t>
            </a:r>
            <a:endParaRPr lang="en-US" sz="1800" dirty="0"/>
          </a:p>
        </p:txBody>
      </p:sp>
      <p:sp>
        <p:nvSpPr>
          <p:cNvPr id="3" name="Content Placeholder 2"/>
          <p:cNvSpPr>
            <a:spLocks noGrp="1"/>
          </p:cNvSpPr>
          <p:nvPr>
            <p:ph idx="1"/>
          </p:nvPr>
        </p:nvSpPr>
        <p:spPr/>
        <p:txBody>
          <a:bodyPr/>
          <a:lstStyle/>
          <a:p>
            <a:pPr marL="0" indent="0">
              <a:buNone/>
            </a:pPr>
            <a:r>
              <a:rPr lang="en-GB" sz="1600" b="1" dirty="0"/>
              <a:t>Key </a:t>
            </a:r>
            <a:r>
              <a:rPr lang="en-GB" sz="1600" b="1" dirty="0" smtClean="0"/>
              <a:t>results</a:t>
            </a:r>
          </a:p>
          <a:p>
            <a:pPr>
              <a:spcBef>
                <a:spcPts val="19200"/>
              </a:spcBef>
            </a:pPr>
            <a:r>
              <a:rPr lang="en-GB" sz="1600" dirty="0"/>
              <a:t>Grade 3 AEs: diarrhoea (n=15), fatigue (6), hypokalaemia (2), </a:t>
            </a:r>
            <a:r>
              <a:rPr lang="en-GB" sz="1600" dirty="0" err="1"/>
              <a:t>hyponatremia</a:t>
            </a:r>
            <a:r>
              <a:rPr lang="en-GB" sz="1600" dirty="0"/>
              <a:t> (1), </a:t>
            </a:r>
            <a:r>
              <a:rPr lang="en-GB" sz="1600" spc="-10" dirty="0"/>
              <a:t>hypophosphatemia (1), dehydration (1), abdominal pain (1), vomiting (1) and weight loss (1)</a:t>
            </a:r>
          </a:p>
          <a:p>
            <a:r>
              <a:rPr lang="en-GB" sz="1600" dirty="0"/>
              <a:t>Grade 4 AEs: diarrhoea (n=1)</a:t>
            </a:r>
          </a:p>
          <a:p>
            <a:pPr marL="0" indent="0">
              <a:spcBef>
                <a:spcPts val="1200"/>
              </a:spcBef>
              <a:buFontTx/>
              <a:buNone/>
            </a:pPr>
            <a:r>
              <a:rPr lang="en-GB" sz="1600" b="1" dirty="0"/>
              <a:t>Conclusion</a:t>
            </a:r>
          </a:p>
          <a:p>
            <a:r>
              <a:rPr lang="en-GB" sz="1600" b="1" dirty="0"/>
              <a:t>Napabucasin + FOLFIRI ± bevacizumab demonstrated promising signs of efficacy and an acceptable safety profile in patients with pre-treated </a:t>
            </a:r>
            <a:r>
              <a:rPr lang="en-GB" sz="1600" b="1" dirty="0" err="1"/>
              <a:t>mCRC</a:t>
            </a:r>
            <a:r>
              <a:rPr lang="en-GB" sz="1600" b="1" dirty="0"/>
              <a:t>, including those who had previously received FOLFIRI ± bevacizumab</a:t>
            </a:r>
          </a:p>
          <a:p>
            <a:pPr marL="0" indent="0">
              <a:buNone/>
            </a:pPr>
            <a:endParaRPr lang="en-GB" sz="1600" dirty="0"/>
          </a:p>
          <a:p>
            <a:endParaRPr lang="en-GB" dirty="0"/>
          </a:p>
        </p:txBody>
      </p:sp>
      <p:sp>
        <p:nvSpPr>
          <p:cNvPr id="18" name="Text Placeholder 6"/>
          <p:cNvSpPr>
            <a:spLocks noGrp="1"/>
          </p:cNvSpPr>
          <p:nvPr>
            <p:ph type="body" sz="quarter" idx="11"/>
          </p:nvPr>
        </p:nvSpPr>
        <p:spPr>
          <a:xfrm>
            <a:off x="4648200" y="6096000"/>
            <a:ext cx="4130675" cy="487363"/>
          </a:xfrm>
        </p:spPr>
        <p:txBody>
          <a:bodyPr/>
          <a:lstStyle/>
          <a:p>
            <a:r>
              <a:rPr lang="fr-FR" dirty="0"/>
              <a:t>*</a:t>
            </a:r>
            <a:r>
              <a:rPr lang="fr-FR" dirty="0" err="1"/>
              <a:t>Presented</a:t>
            </a:r>
            <a:r>
              <a:rPr lang="fr-FR" dirty="0"/>
              <a:t> by </a:t>
            </a:r>
            <a:r>
              <a:rPr lang="en-US" dirty="0"/>
              <a:t>O’Neil BH;</a:t>
            </a:r>
            <a:r>
              <a:rPr lang="fr-FR" dirty="0"/>
              <a:t> </a:t>
            </a:r>
            <a:r>
              <a:rPr lang="en-GB" dirty="0"/>
              <a:t>Developed based on abstract only </a:t>
            </a:r>
            <a:endParaRPr lang="en-GB" dirty="0" smtClean="0"/>
          </a:p>
          <a:p>
            <a:r>
              <a:rPr lang="en-GB" dirty="0"/>
              <a:t>B</a:t>
            </a:r>
            <a:r>
              <a:rPr lang="fr-FR" dirty="0" err="1" smtClean="0"/>
              <a:t>endell</a:t>
            </a:r>
            <a:r>
              <a:rPr lang="fr-FR" dirty="0" smtClean="0"/>
              <a:t> </a:t>
            </a:r>
            <a:r>
              <a:rPr lang="fr-FR" dirty="0"/>
              <a:t>J, et al. Ann </a:t>
            </a:r>
            <a:r>
              <a:rPr lang="fr-FR" dirty="0" err="1"/>
              <a:t>Oncol</a:t>
            </a:r>
            <a:r>
              <a:rPr lang="fr-FR" dirty="0"/>
              <a:t> 2017; 28 (</a:t>
            </a:r>
            <a:r>
              <a:rPr lang="fr-FR" dirty="0" err="1"/>
              <a:t>suppl</a:t>
            </a:r>
            <a:r>
              <a:rPr lang="fr-FR" dirty="0"/>
              <a:t> 3): </a:t>
            </a:r>
            <a:r>
              <a:rPr lang="fr-FR" dirty="0" err="1"/>
              <a:t>abstr</a:t>
            </a:r>
            <a:r>
              <a:rPr lang="fr-FR" dirty="0"/>
              <a:t> LBA-003</a:t>
            </a:r>
            <a:endParaRPr lang="en-US" dirty="0"/>
          </a:p>
        </p:txBody>
      </p:sp>
      <p:graphicFrame>
        <p:nvGraphicFramePr>
          <p:cNvPr id="21" name="Group 88"/>
          <p:cNvGraphicFramePr>
            <a:graphicFrameLocks noGrp="1"/>
          </p:cNvGraphicFramePr>
          <p:nvPr>
            <p:extLst>
              <p:ext uri="{D42A27DB-BD31-4B8C-83A1-F6EECF244321}">
                <p14:modId xmlns:p14="http://schemas.microsoft.com/office/powerpoint/2010/main" xmlns="" val="1836907906"/>
              </p:ext>
            </p:extLst>
          </p:nvPr>
        </p:nvGraphicFramePr>
        <p:xfrm>
          <a:off x="367508" y="1617590"/>
          <a:ext cx="8411368" cy="2268608"/>
        </p:xfrm>
        <a:graphic>
          <a:graphicData uri="http://schemas.openxmlformats.org/drawingml/2006/table">
            <a:tbl>
              <a:tblPr firstRow="1" bandRow="1">
                <a:tableStyleId>{69012ECD-51FC-41F1-AA8D-1B2483CD663E}</a:tableStyleId>
              </a:tblPr>
              <a:tblGrid>
                <a:gridCol w="1994692">
                  <a:extLst>
                    <a:ext uri="{9D8B030D-6E8A-4147-A177-3AD203B41FA5}">
                      <a16:colId xmlns:a16="http://schemas.microsoft.com/office/drawing/2014/main" xmlns="" val="20000"/>
                    </a:ext>
                  </a:extLst>
                </a:gridCol>
                <a:gridCol w="1604169">
                  <a:extLst>
                    <a:ext uri="{9D8B030D-6E8A-4147-A177-3AD203B41FA5}">
                      <a16:colId xmlns:a16="http://schemas.microsoft.com/office/drawing/2014/main" xmlns="" val="20001"/>
                    </a:ext>
                  </a:extLst>
                </a:gridCol>
                <a:gridCol w="1604169"/>
                <a:gridCol w="1604169">
                  <a:extLst>
                    <a:ext uri="{9D8B030D-6E8A-4147-A177-3AD203B41FA5}">
                      <a16:colId xmlns:a16="http://schemas.microsoft.com/office/drawing/2014/main" xmlns="" val="20002"/>
                    </a:ext>
                  </a:extLst>
                </a:gridCol>
                <a:gridCol w="1604169"/>
              </a:tblGrid>
              <a:tr h="3437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DCR, 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ORR, n/N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437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Evaluable</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ITT</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Evaluable</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Arial" charset="0"/>
                        </a:rPr>
                        <a:t>ITT</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437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All patients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mn-lt"/>
                          <a:cs typeface="Arial" charset="0"/>
                        </a:rPr>
                        <a:t>55/66 (83)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55/82 (67)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14/66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14/82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43767">
                <a:tc>
                  <a:txBody>
                    <a:bodyPr/>
                    <a:lstStyle/>
                    <a:p>
                      <a:r>
                        <a:rPr lang="en-US" sz="1400" b="0" i="0" u="none" strike="noStrike" kern="1200" baseline="0" dirty="0" smtClean="0">
                          <a:solidFill>
                            <a:srgbClr val="4D4D4D"/>
                          </a:solidFill>
                          <a:latin typeface="Arial"/>
                          <a:ea typeface="+mn-ea"/>
                          <a:cs typeface="Arial"/>
                        </a:rPr>
                        <a:t>≥</a:t>
                      </a:r>
                      <a:r>
                        <a:rPr lang="en-US" sz="1400" b="0" i="0" u="none" strike="noStrike" kern="1200" baseline="0" dirty="0" smtClean="0">
                          <a:solidFill>
                            <a:srgbClr val="4D4D4D"/>
                          </a:solidFill>
                          <a:latin typeface="+mn-lt"/>
                          <a:ea typeface="+mn-ea"/>
                          <a:cs typeface="+mn-cs"/>
                        </a:rPr>
                        <a:t>2L FOLFIRI-naïve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mn-lt"/>
                          <a:cs typeface="Arial" charset="0"/>
                        </a:rPr>
                        <a:t>33/39 (85)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mn-lt"/>
                          <a:cs typeface="Arial" charset="0"/>
                        </a:rPr>
                        <a:t>33/50 (66)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8/39 (21)</a:t>
                      </a:r>
                      <a:endParaRPr kumimoji="0" lang="en-GB" sz="14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8/50 (16)</a:t>
                      </a:r>
                      <a:endParaRPr kumimoji="0" lang="en-GB" sz="14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43767">
                <a:tc>
                  <a:txBody>
                    <a:bodyPr/>
                    <a:lstStyle/>
                    <a:p>
                      <a:r>
                        <a:rPr lang="en-US" sz="1400" b="0" i="0" u="none" strike="noStrike" kern="1200" baseline="0" dirty="0" smtClean="0">
                          <a:solidFill>
                            <a:srgbClr val="4D4D4D"/>
                          </a:solidFill>
                          <a:latin typeface="Arial"/>
                          <a:ea typeface="+mn-ea"/>
                          <a:cs typeface="Arial"/>
                        </a:rPr>
                        <a:t>≥</a:t>
                      </a:r>
                      <a:r>
                        <a:rPr lang="en-US" sz="1400" b="0" i="0" u="none" strike="noStrike" kern="1200" baseline="0" dirty="0" smtClean="0">
                          <a:solidFill>
                            <a:srgbClr val="4D4D4D"/>
                          </a:solidFill>
                          <a:latin typeface="+mn-lt"/>
                          <a:ea typeface="+mn-ea"/>
                          <a:cs typeface="+mn-cs"/>
                        </a:rPr>
                        <a:t>2L FOLFIRI-exposed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mn-lt"/>
                          <a:cs typeface="Arial" charset="0"/>
                        </a:rPr>
                        <a:t>22/27 (81)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22/32 (69)</a:t>
                      </a:r>
                      <a:endParaRPr kumimoji="0" lang="en-GB" sz="14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mn-lt"/>
                          <a:cs typeface="Arial" charset="0"/>
                        </a:rPr>
                        <a:t>6/27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6/32 (19)</a:t>
                      </a:r>
                      <a:endParaRPr kumimoji="0" lang="en-GB" sz="14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5497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US" sz="1400" b="0" i="0" u="none" strike="noStrike" kern="1200" baseline="0" dirty="0" smtClean="0">
                          <a:solidFill>
                            <a:srgbClr val="4D4D4D"/>
                          </a:solidFill>
                          <a:latin typeface="+mn-lt"/>
                          <a:ea typeface="+mn-ea"/>
                          <a:cs typeface="+mn-cs"/>
                        </a:rPr>
                        <a:t>2L FOLFIRI-naïve, </a:t>
                      </a:r>
                      <a:br>
                        <a:rPr lang="en-US" sz="1400" b="0" i="0" u="none" strike="noStrike" kern="1200" baseline="0" dirty="0" smtClean="0">
                          <a:solidFill>
                            <a:srgbClr val="4D4D4D"/>
                          </a:solidFill>
                          <a:latin typeface="+mn-lt"/>
                          <a:ea typeface="+mn-ea"/>
                          <a:cs typeface="+mn-cs"/>
                        </a:rPr>
                      </a:br>
                      <a:r>
                        <a:rPr lang="en-US" sz="1400" b="0" i="0" u="none" strike="noStrike" kern="1200" baseline="0" dirty="0" smtClean="0">
                          <a:solidFill>
                            <a:srgbClr val="4D4D4D"/>
                          </a:solidFill>
                          <a:latin typeface="+mn-lt"/>
                          <a:ea typeface="+mn-ea"/>
                          <a:cs typeface="+mn-cs"/>
                        </a:rPr>
                        <a:t>GERCOR study</a:t>
                      </a:r>
                      <a:r>
                        <a:rPr lang="en-US" sz="1400" b="0" i="0" u="none" strike="noStrike" kern="1200" baseline="30000" dirty="0" smtClean="0">
                          <a:solidFill>
                            <a:srgbClr val="4D4D4D"/>
                          </a:solidFill>
                          <a:latin typeface="+mn-lt"/>
                          <a:ea typeface="+mn-ea"/>
                          <a:cs typeface="+mn-cs"/>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mn-lt"/>
                          <a:cs typeface="Arial" charset="0"/>
                        </a:rPr>
                        <a:t>24/59 (41)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24/69 (35)</a:t>
                      </a:r>
                      <a:endParaRPr kumimoji="0" lang="en-GB" sz="14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mn-lt"/>
                          <a:cs typeface="Arial" charset="0"/>
                        </a:rPr>
                        <a:t>3/59 (5)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3/69 (4)</a:t>
                      </a:r>
                      <a:endParaRPr kumimoji="0" lang="en-GB" sz="1400" b="0" i="0" u="none" strike="noStrike" cap="none" normalizeH="0" baseline="0" dirty="0">
                        <a:ln>
                          <a:noFill/>
                        </a:ln>
                        <a:solidFill>
                          <a:srgbClr val="4D4D4D"/>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
        <p:nvSpPr>
          <p:cNvPr id="22" name="Text Placeholder 5"/>
          <p:cNvSpPr>
            <a:spLocks noGrp="1"/>
          </p:cNvSpPr>
          <p:nvPr>
            <p:ph type="body" sz="quarter" idx="10"/>
          </p:nvPr>
        </p:nvSpPr>
        <p:spPr>
          <a:xfrm>
            <a:off x="365125" y="6096000"/>
            <a:ext cx="4130675" cy="487363"/>
          </a:xfrm>
        </p:spPr>
        <p:txBody>
          <a:bodyPr/>
          <a:lstStyle/>
          <a:p>
            <a:r>
              <a:rPr lang="en-US" kern="1200" baseline="30000" dirty="0"/>
              <a:t>†</a:t>
            </a:r>
            <a:r>
              <a:rPr lang="en-US" kern="1200" dirty="0" err="1" smtClean="0"/>
              <a:t>Tournigand</a:t>
            </a:r>
            <a:r>
              <a:rPr lang="en-US" kern="1200" dirty="0" smtClean="0"/>
              <a:t> et al, </a:t>
            </a:r>
            <a:r>
              <a:rPr lang="en-US" kern="1200" dirty="0"/>
              <a:t>2004</a:t>
            </a:r>
            <a:endParaRPr lang="en-US" dirty="0"/>
          </a:p>
        </p:txBody>
      </p:sp>
    </p:spTree>
    <p:extLst>
      <p:ext uri="{BB962C8B-B14F-4D97-AF65-F5344CB8AC3E}">
        <p14:creationId xmlns:p14="http://schemas.microsoft.com/office/powerpoint/2010/main" xmlns="" val="12751338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US" sz="1800" dirty="0" smtClean="0"/>
              <a:t>LBA-004: Novel carcinoembryonic antigen T-cell </a:t>
            </a:r>
            <a:r>
              <a:rPr lang="en-US" sz="1800" dirty="0" err="1" smtClean="0"/>
              <a:t>bispecific</a:t>
            </a:r>
            <a:r>
              <a:rPr lang="en-US" sz="1800" dirty="0" smtClean="0"/>
              <a:t> (CEA-TCB) antibody: Preliminary clinical data as a single agent and in combination with atezolizumab in patients with metastatic colorectal cancer (</a:t>
            </a:r>
            <a:r>
              <a:rPr lang="en-US" sz="1800" dirty="0" err="1" smtClean="0"/>
              <a:t>mCRC</a:t>
            </a:r>
            <a:r>
              <a:rPr lang="en-US" sz="1800" dirty="0" smtClean="0"/>
              <a:t>) </a:t>
            </a:r>
            <a:br>
              <a:rPr lang="en-US" sz="1800" dirty="0" smtClean="0"/>
            </a:br>
            <a:r>
              <a:rPr lang="en-US" sz="1800" dirty="0" smtClean="0"/>
              <a:t>– </a:t>
            </a:r>
            <a:r>
              <a:rPr lang="en-US" sz="1800" dirty="0" err="1" smtClean="0"/>
              <a:t>Argilés</a:t>
            </a:r>
            <a:r>
              <a:rPr lang="en-US" sz="1800" dirty="0" smtClean="0"/>
              <a:t> G, et al</a:t>
            </a:r>
            <a:endParaRPr lang="en-US" sz="1800" dirty="0"/>
          </a:p>
        </p:txBody>
      </p:sp>
      <p:sp>
        <p:nvSpPr>
          <p:cNvPr id="25" name="Content Placeholder 24"/>
          <p:cNvSpPr>
            <a:spLocks noGrp="1"/>
          </p:cNvSpPr>
          <p:nvPr>
            <p:ph idx="1"/>
          </p:nvPr>
        </p:nvSpPr>
        <p:spPr/>
        <p:txBody>
          <a:bodyPr/>
          <a:lstStyle/>
          <a:p>
            <a:pPr marL="0" indent="0">
              <a:buNone/>
            </a:pPr>
            <a:r>
              <a:rPr lang="en-GB" sz="1600" b="1" dirty="0"/>
              <a:t>Study objective</a:t>
            </a:r>
          </a:p>
          <a:p>
            <a:pPr marL="285750" indent="-285750">
              <a:buFont typeface="Arial" pitchFamily="34" charset="0"/>
              <a:buChar char="•"/>
            </a:pPr>
            <a:r>
              <a:rPr lang="en-GB" sz="1600" dirty="0"/>
              <a:t>To assess the efficacy and safety of CEA-TCB* as monotherapy or in combination with </a:t>
            </a:r>
            <a:r>
              <a:rPr lang="en-GB" altLang="zh-CN" sz="1600" dirty="0">
                <a:ea typeface="SimSun" pitchFamily="2" charset="-122"/>
              </a:rPr>
              <a:t>atezolizumab in patients with </a:t>
            </a:r>
            <a:r>
              <a:rPr lang="en-GB" altLang="zh-CN" sz="1600" dirty="0" err="1">
                <a:ea typeface="SimSun" pitchFamily="2" charset="-122"/>
              </a:rPr>
              <a:t>mCRC</a:t>
            </a:r>
            <a:r>
              <a:rPr lang="en-GB" sz="1600" dirty="0"/>
              <a:t> </a:t>
            </a:r>
            <a:r>
              <a:rPr lang="en-GB" sz="1600" dirty="0" smtClean="0"/>
              <a:t>in two phase 1 studies</a:t>
            </a:r>
            <a:endParaRPr lang="en-US" sz="1600" b="1" dirty="0"/>
          </a:p>
        </p:txBody>
      </p:sp>
      <p:sp>
        <p:nvSpPr>
          <p:cNvPr id="28" name="Text Placeholder 3"/>
          <p:cNvSpPr>
            <a:spLocks noGrp="1"/>
          </p:cNvSpPr>
          <p:nvPr>
            <p:ph type="body" sz="quarter" idx="10"/>
          </p:nvPr>
        </p:nvSpPr>
        <p:spPr>
          <a:xfrm>
            <a:off x="365125" y="6096000"/>
            <a:ext cx="4130675" cy="487363"/>
          </a:xfrm>
        </p:spPr>
        <p:txBody>
          <a:bodyPr/>
          <a:lstStyle/>
          <a:p>
            <a:r>
              <a:rPr lang="en-US" dirty="0" smtClean="0"/>
              <a:t>*</a:t>
            </a:r>
            <a:r>
              <a:rPr lang="en-GB" dirty="0" smtClean="0"/>
              <a:t>A </a:t>
            </a:r>
            <a:r>
              <a:rPr lang="en-GB" dirty="0"/>
              <a:t>novel T-cell </a:t>
            </a:r>
            <a:r>
              <a:rPr lang="en-GB" dirty="0" err="1"/>
              <a:t>bispecific</a:t>
            </a:r>
            <a:r>
              <a:rPr lang="en-GB" dirty="0"/>
              <a:t> antibody </a:t>
            </a:r>
            <a:r>
              <a:rPr lang="en-GB" dirty="0" smtClean="0"/>
              <a:t>targeting CEA </a:t>
            </a:r>
            <a:r>
              <a:rPr lang="en-GB" dirty="0"/>
              <a:t>on </a:t>
            </a:r>
            <a:r>
              <a:rPr lang="en-GB" dirty="0" smtClean="0"/>
              <a:t>tumour </a:t>
            </a:r>
            <a:r>
              <a:rPr lang="en-GB" dirty="0"/>
              <a:t>cells and CD3 on T </a:t>
            </a:r>
            <a:r>
              <a:rPr lang="en-GB" dirty="0" smtClean="0"/>
              <a:t>cells</a:t>
            </a:r>
            <a:r>
              <a:rPr lang="en-GB" dirty="0"/>
              <a:t>; </a:t>
            </a:r>
            <a:r>
              <a:rPr lang="en-GB" baseline="30000" dirty="0" smtClean="0"/>
              <a:t>†</a:t>
            </a:r>
            <a:r>
              <a:rPr lang="en-GB" dirty="0" smtClean="0"/>
              <a:t>≥</a:t>
            </a:r>
            <a:r>
              <a:rPr lang="en-GB" dirty="0"/>
              <a:t>20% of tumour cells </a:t>
            </a:r>
            <a:r>
              <a:rPr lang="en-GB" dirty="0" smtClean="0"/>
              <a:t>with </a:t>
            </a:r>
            <a:r>
              <a:rPr lang="en-GB" dirty="0"/>
              <a:t>moderate or </a:t>
            </a:r>
            <a:r>
              <a:rPr lang="en-GB" dirty="0" smtClean="0"/>
              <a:t>high</a:t>
            </a:r>
            <a:r>
              <a:rPr lang="en-US" dirty="0" smtClean="0"/>
              <a:t> CEA </a:t>
            </a:r>
            <a:r>
              <a:rPr lang="en-GB" dirty="0" smtClean="0"/>
              <a:t>expression</a:t>
            </a:r>
            <a:endParaRPr lang="en-US" dirty="0"/>
          </a:p>
        </p:txBody>
      </p:sp>
      <p:sp>
        <p:nvSpPr>
          <p:cNvPr id="29" name="Text Placeholder 4"/>
          <p:cNvSpPr>
            <a:spLocks noGrp="1"/>
          </p:cNvSpPr>
          <p:nvPr>
            <p:ph type="body" sz="quarter" idx="11"/>
          </p:nvPr>
        </p:nvSpPr>
        <p:spPr>
          <a:xfrm>
            <a:off x="4648200" y="6096000"/>
            <a:ext cx="4130675" cy="487363"/>
          </a:xfrm>
        </p:spPr>
        <p:txBody>
          <a:bodyPr/>
          <a:lstStyle/>
          <a:p>
            <a:r>
              <a:rPr lang="en-GB" dirty="0"/>
              <a:t>Developed based on abstract only </a:t>
            </a:r>
            <a:endParaRPr lang="en-GB" dirty="0" smtClean="0"/>
          </a:p>
          <a:p>
            <a:r>
              <a:rPr lang="en-US" dirty="0" err="1" smtClean="0"/>
              <a:t>Argilés</a:t>
            </a:r>
            <a:r>
              <a:rPr lang="en-US" dirty="0" smtClean="0"/>
              <a:t> </a:t>
            </a:r>
            <a:r>
              <a:rPr lang="en-US" dirty="0"/>
              <a:t>G</a:t>
            </a:r>
            <a:r>
              <a:rPr lang="fr-FR" dirty="0" smtClean="0"/>
              <a:t>, </a:t>
            </a:r>
            <a:r>
              <a:rPr lang="fr-FR" dirty="0"/>
              <a:t>et al. Ann </a:t>
            </a:r>
            <a:r>
              <a:rPr lang="fr-FR" dirty="0" err="1"/>
              <a:t>Oncol</a:t>
            </a:r>
            <a:r>
              <a:rPr lang="fr-FR" dirty="0"/>
              <a:t> 2017; 28 (</a:t>
            </a:r>
            <a:r>
              <a:rPr lang="fr-FR" dirty="0" err="1"/>
              <a:t>suppl</a:t>
            </a:r>
            <a:r>
              <a:rPr lang="fr-FR" dirty="0"/>
              <a:t> 3): </a:t>
            </a:r>
            <a:r>
              <a:rPr lang="fr-FR" dirty="0" err="1"/>
              <a:t>abstr</a:t>
            </a:r>
            <a:r>
              <a:rPr lang="fr-FR" dirty="0"/>
              <a:t> </a:t>
            </a:r>
            <a:r>
              <a:rPr lang="fr-FR" dirty="0" smtClean="0"/>
              <a:t>LBA-004</a:t>
            </a:r>
            <a:endParaRPr lang="en-US" dirty="0"/>
          </a:p>
        </p:txBody>
      </p:sp>
      <p:sp>
        <p:nvSpPr>
          <p:cNvPr id="32" name="AutoShape 12"/>
          <p:cNvSpPr>
            <a:spLocks noChangeArrowheads="1"/>
          </p:cNvSpPr>
          <p:nvPr/>
        </p:nvSpPr>
        <p:spPr bwMode="auto">
          <a:xfrm>
            <a:off x="8099501" y="2675239"/>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34" name="AutoShape 21"/>
          <p:cNvCxnSpPr>
            <a:cxnSpLocks noChangeShapeType="1"/>
            <a:stCxn id="35" idx="3"/>
            <a:endCxn id="32" idx="1"/>
          </p:cNvCxnSpPr>
          <p:nvPr/>
        </p:nvCxnSpPr>
        <p:spPr bwMode="auto">
          <a:xfrm>
            <a:off x="7806771" y="2939558"/>
            <a:ext cx="292730" cy="0"/>
          </a:xfrm>
          <a:prstGeom prst="straightConnector1">
            <a:avLst/>
          </a:prstGeom>
          <a:noFill/>
          <a:ln w="57150">
            <a:solidFill>
              <a:schemeClr val="bg2">
                <a:lumMod val="60000"/>
                <a:lumOff val="40000"/>
              </a:schemeClr>
            </a:solidFill>
            <a:round/>
            <a:headEnd/>
            <a:tailEnd type="triangle" w="med" len="med"/>
          </a:ln>
        </p:spPr>
      </p:cxnSp>
      <p:sp>
        <p:nvSpPr>
          <p:cNvPr id="35" name="AutoShape 8"/>
          <p:cNvSpPr>
            <a:spLocks noChangeArrowheads="1"/>
          </p:cNvSpPr>
          <p:nvPr/>
        </p:nvSpPr>
        <p:spPr bwMode="auto">
          <a:xfrm>
            <a:off x="4536831" y="2379164"/>
            <a:ext cx="3269940" cy="112078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Study 1</a:t>
            </a:r>
          </a:p>
          <a:p>
            <a:pPr algn="ctr" defTabSz="892175" eaLnBrk="0" hangingPunct="0"/>
            <a:r>
              <a:rPr lang="en-GB" altLang="zh-CN" dirty="0" smtClean="0">
                <a:solidFill>
                  <a:srgbClr val="FFFFFF"/>
                </a:solidFill>
                <a:ea typeface="SimSun" pitchFamily="2" charset="-122"/>
              </a:rPr>
              <a:t>CEA-TCB 0.05–600 </a:t>
            </a:r>
            <a:r>
              <a:rPr lang="en-GB" altLang="zh-CN" dirty="0">
                <a:solidFill>
                  <a:srgbClr val="FFFFFF"/>
                </a:solidFill>
                <a:ea typeface="SimSun" pitchFamily="2" charset="-122"/>
              </a:rPr>
              <a:t>mg </a:t>
            </a:r>
            <a:r>
              <a:rPr lang="en-GB" altLang="zh-CN" dirty="0" smtClean="0">
                <a:solidFill>
                  <a:srgbClr val="FFFFFF"/>
                </a:solidFill>
                <a:ea typeface="SimSun" pitchFamily="2" charset="-122"/>
              </a:rPr>
              <a:t>IV </a:t>
            </a:r>
            <a:r>
              <a:rPr lang="en-GB" altLang="zh-CN" dirty="0" err="1" smtClean="0">
                <a:solidFill>
                  <a:srgbClr val="FFFFFF"/>
                </a:solidFill>
                <a:ea typeface="SimSun" pitchFamily="2" charset="-122"/>
              </a:rPr>
              <a:t>qw</a:t>
            </a:r>
            <a:endParaRPr lang="en-GB" altLang="zh-CN" dirty="0">
              <a:solidFill>
                <a:srgbClr val="FFFFFF"/>
              </a:solidFill>
              <a:ea typeface="SimSun" pitchFamily="2" charset="-122"/>
            </a:endParaRPr>
          </a:p>
          <a:p>
            <a:pPr algn="ctr" defTabSz="892175" eaLnBrk="0" hangingPunct="0"/>
            <a:r>
              <a:rPr lang="en-GB" altLang="zh-CN" dirty="0" smtClean="0">
                <a:solidFill>
                  <a:srgbClr val="FFFFFF"/>
                </a:solidFill>
                <a:ea typeface="SimSun" pitchFamily="2" charset="-122"/>
              </a:rPr>
              <a:t>(n=80 in total; n=70 </a:t>
            </a:r>
            <a:r>
              <a:rPr lang="en-GB" altLang="zh-CN" dirty="0" err="1" smtClean="0">
                <a:solidFill>
                  <a:srgbClr val="FFFFFF"/>
                </a:solidFill>
                <a:ea typeface="SimSun" pitchFamily="2" charset="-122"/>
              </a:rPr>
              <a:t>mCRC</a:t>
            </a:r>
            <a:r>
              <a:rPr lang="en-GB" altLang="zh-CN" dirty="0" smtClean="0">
                <a:solidFill>
                  <a:srgbClr val="FFFFFF"/>
                </a:solidFill>
                <a:ea typeface="SimSun" pitchFamily="2" charset="-122"/>
              </a:rPr>
              <a:t>)</a:t>
            </a:r>
            <a:endParaRPr lang="en-GB" altLang="zh-CN" dirty="0">
              <a:solidFill>
                <a:srgbClr val="FFFFFF"/>
              </a:solidFill>
              <a:ea typeface="SimSun" pitchFamily="2" charset="-122"/>
            </a:endParaRPr>
          </a:p>
        </p:txBody>
      </p:sp>
      <p:sp>
        <p:nvSpPr>
          <p:cNvPr id="37" name="AutoShape 9"/>
          <p:cNvSpPr>
            <a:spLocks noChangeArrowheads="1"/>
          </p:cNvSpPr>
          <p:nvPr/>
        </p:nvSpPr>
        <p:spPr bwMode="auto">
          <a:xfrm>
            <a:off x="365124" y="2882934"/>
            <a:ext cx="3319690"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a:t>
            </a:r>
            <a:r>
              <a:rPr lang="en-US" altLang="zh-CN" dirty="0" smtClean="0">
                <a:solidFill>
                  <a:srgbClr val="FFFFFF"/>
                </a:solidFill>
                <a:ea typeface="SimSun" pitchFamily="2" charset="-122"/>
              </a:rPr>
              <a:t>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err="1">
                <a:solidFill>
                  <a:srgbClr val="FFFFFF"/>
                </a:solidFill>
                <a:ea typeface="SimSun" pitchFamily="2" charset="-122"/>
              </a:rPr>
              <a:t>mCRC</a:t>
            </a:r>
            <a:r>
              <a:rPr lang="en-GB" altLang="zh-CN" dirty="0">
                <a:solidFill>
                  <a:srgbClr val="FFFFFF"/>
                </a:solidFill>
                <a:ea typeface="SimSun" pitchFamily="2" charset="-122"/>
              </a:rPr>
              <a:t> or other solid tumours</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CEA positive</a:t>
            </a:r>
            <a:r>
              <a:rPr lang="en-GB" altLang="zh-CN" baseline="30000" dirty="0" smtClean="0">
                <a:solidFill>
                  <a:srgbClr val="FFFFFF"/>
                </a:solidFill>
                <a:ea typeface="SimSun" pitchFamily="2" charset="-122"/>
              </a:rPr>
              <a:t>†</a:t>
            </a:r>
            <a:r>
              <a:rPr lang="en-GB" altLang="zh-CN" dirty="0" smtClean="0">
                <a:solidFill>
                  <a:srgbClr val="FFFFFF"/>
                </a:solidFill>
                <a:ea typeface="SimSun" pitchFamily="2" charset="-122"/>
              </a:rPr>
              <a:t> </a:t>
            </a:r>
          </a:p>
          <a:p>
            <a:pPr defTabSz="892175" eaLnBrk="0" hangingPunct="0">
              <a:spcAft>
                <a:spcPct val="30000"/>
              </a:spcAft>
            </a:pPr>
            <a:r>
              <a:rPr lang="en-GB" altLang="zh-CN" dirty="0" smtClean="0">
                <a:solidFill>
                  <a:srgbClr val="FFFFFF"/>
                </a:solidFill>
                <a:ea typeface="SimSun" pitchFamily="2" charset="-122"/>
              </a:rPr>
              <a:t>(n=125 in total; n=105 </a:t>
            </a:r>
            <a:r>
              <a:rPr lang="en-GB" altLang="zh-CN" dirty="0" err="1" smtClean="0">
                <a:solidFill>
                  <a:srgbClr val="FFFFFF"/>
                </a:solidFill>
                <a:ea typeface="SimSun" pitchFamily="2" charset="-122"/>
              </a:rPr>
              <a:t>mCRC</a:t>
            </a:r>
            <a:r>
              <a:rPr lang="en-GB" altLang="zh-CN" dirty="0" smtClean="0">
                <a:solidFill>
                  <a:srgbClr val="FFFFFF"/>
                </a:solidFill>
                <a:ea typeface="SimSun" pitchFamily="2" charset="-122"/>
              </a:rPr>
              <a:t>)</a:t>
            </a:r>
            <a:endParaRPr lang="en-GB" altLang="zh-CN" dirty="0">
              <a:solidFill>
                <a:srgbClr val="FFFFFF"/>
              </a:solidFill>
              <a:ea typeface="SimSun" pitchFamily="2" charset="-122"/>
            </a:endParaRPr>
          </a:p>
        </p:txBody>
      </p:sp>
      <p:sp>
        <p:nvSpPr>
          <p:cNvPr id="39" name="AutoShape 12"/>
          <p:cNvSpPr>
            <a:spLocks noChangeArrowheads="1"/>
          </p:cNvSpPr>
          <p:nvPr/>
        </p:nvSpPr>
        <p:spPr bwMode="auto">
          <a:xfrm>
            <a:off x="8099501" y="4295922"/>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40" name="AutoShape 20"/>
          <p:cNvCxnSpPr>
            <a:cxnSpLocks noChangeShapeType="1"/>
            <a:stCxn id="41" idx="3"/>
            <a:endCxn id="39" idx="1"/>
          </p:cNvCxnSpPr>
          <p:nvPr/>
        </p:nvCxnSpPr>
        <p:spPr bwMode="auto">
          <a:xfrm>
            <a:off x="7806771" y="4560241"/>
            <a:ext cx="292730" cy="0"/>
          </a:xfrm>
          <a:prstGeom prst="straightConnector1">
            <a:avLst/>
          </a:prstGeom>
          <a:noFill/>
          <a:ln w="57150">
            <a:solidFill>
              <a:schemeClr val="bg2">
                <a:lumMod val="60000"/>
                <a:lumOff val="40000"/>
              </a:schemeClr>
            </a:solidFill>
            <a:prstDash val="sysDot"/>
            <a:round/>
            <a:headEnd/>
            <a:tailEnd type="triangle" w="med" len="med"/>
          </a:ln>
        </p:spPr>
      </p:cxnSp>
      <p:sp>
        <p:nvSpPr>
          <p:cNvPr id="41" name="AutoShape 12"/>
          <p:cNvSpPr>
            <a:spLocks noChangeArrowheads="1"/>
          </p:cNvSpPr>
          <p:nvPr/>
        </p:nvSpPr>
        <p:spPr bwMode="auto">
          <a:xfrm>
            <a:off x="4536831" y="3999848"/>
            <a:ext cx="3269940" cy="112078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smtClean="0">
                <a:solidFill>
                  <a:srgbClr val="4D4D4D"/>
                </a:solidFill>
                <a:ea typeface="SimSun" pitchFamily="2" charset="-122"/>
              </a:rPr>
              <a:t>Study 2</a:t>
            </a:r>
          </a:p>
          <a:p>
            <a:pPr algn="ctr" defTabSz="892175" eaLnBrk="0" hangingPunct="0"/>
            <a:r>
              <a:rPr lang="en-GB" altLang="zh-CN" dirty="0" smtClean="0">
                <a:solidFill>
                  <a:srgbClr val="4D4D4D"/>
                </a:solidFill>
                <a:ea typeface="SimSun" pitchFamily="2" charset="-122"/>
              </a:rPr>
              <a:t>CEA-TCB </a:t>
            </a:r>
            <a:r>
              <a:rPr lang="en-US" dirty="0" smtClean="0"/>
              <a:t>5–160 mg </a:t>
            </a:r>
            <a:r>
              <a:rPr lang="en-GB" altLang="zh-CN" dirty="0" smtClean="0">
                <a:solidFill>
                  <a:srgbClr val="4D4D4D"/>
                </a:solidFill>
                <a:ea typeface="SimSun" pitchFamily="2" charset="-122"/>
              </a:rPr>
              <a:t>IV </a:t>
            </a:r>
            <a:r>
              <a:rPr lang="en-GB" altLang="zh-CN" dirty="0" err="1" smtClean="0">
                <a:solidFill>
                  <a:srgbClr val="4D4D4D"/>
                </a:solidFill>
                <a:ea typeface="SimSun" pitchFamily="2" charset="-122"/>
              </a:rPr>
              <a:t>qw</a:t>
            </a:r>
            <a:r>
              <a:rPr lang="en-GB" altLang="zh-CN" dirty="0" smtClean="0">
                <a:solidFill>
                  <a:srgbClr val="4D4D4D"/>
                </a:solidFill>
                <a:ea typeface="SimSun" pitchFamily="2" charset="-122"/>
              </a:rPr>
              <a:t> </a:t>
            </a:r>
            <a:r>
              <a:rPr lang="en-GB" altLang="zh-CN" dirty="0">
                <a:solidFill>
                  <a:srgbClr val="4D4D4D"/>
                </a:solidFill>
                <a:ea typeface="SimSun" pitchFamily="2" charset="-122"/>
              </a:rPr>
              <a:t>+ atezolizumab </a:t>
            </a:r>
            <a:r>
              <a:rPr lang="en-GB" altLang="zh-CN" dirty="0" smtClean="0">
                <a:solidFill>
                  <a:srgbClr val="4D4D4D"/>
                </a:solidFill>
                <a:ea typeface="SimSun" pitchFamily="2" charset="-122"/>
              </a:rPr>
              <a:t>1200 mg q3w</a:t>
            </a:r>
            <a:endParaRPr lang="en-GB" altLang="zh-CN" dirty="0">
              <a:solidFill>
                <a:srgbClr val="4D4D4D"/>
              </a:solidFill>
              <a:ea typeface="SimSun" pitchFamily="2" charset="-122"/>
            </a:endParaRPr>
          </a:p>
          <a:p>
            <a:pPr algn="ctr" defTabSz="892175" eaLnBrk="0" hangingPunct="0"/>
            <a:r>
              <a:rPr lang="en-GB" altLang="zh-CN" dirty="0" smtClean="0">
                <a:solidFill>
                  <a:srgbClr val="4D4D4D"/>
                </a:solidFill>
                <a:ea typeface="SimSun" pitchFamily="2" charset="-122"/>
              </a:rPr>
              <a:t>(n=45 in total; </a:t>
            </a:r>
            <a:r>
              <a:rPr lang="pt-BR" altLang="zh-CN" dirty="0" smtClean="0">
                <a:solidFill>
                  <a:srgbClr val="4D4D4D"/>
                </a:solidFill>
                <a:ea typeface="SimSun" pitchFamily="2" charset="-122"/>
              </a:rPr>
              <a:t>n=35 mCRC</a:t>
            </a:r>
            <a:r>
              <a:rPr lang="en-GB" altLang="zh-CN" dirty="0" smtClean="0">
                <a:solidFill>
                  <a:srgbClr val="4D4D4D"/>
                </a:solidFill>
                <a:ea typeface="SimSun" pitchFamily="2" charset="-122"/>
              </a:rPr>
              <a:t>)</a:t>
            </a:r>
            <a:endParaRPr lang="en-GB" altLang="zh-CN" dirty="0">
              <a:solidFill>
                <a:srgbClr val="4D4D4D"/>
              </a:solidFill>
              <a:ea typeface="SimSun" pitchFamily="2" charset="-122"/>
            </a:endParaRPr>
          </a:p>
        </p:txBody>
      </p:sp>
      <p:cxnSp>
        <p:nvCxnSpPr>
          <p:cNvPr id="47" name="AutoShape 21"/>
          <p:cNvCxnSpPr>
            <a:cxnSpLocks noChangeShapeType="1"/>
            <a:stCxn id="37" idx="3"/>
            <a:endCxn id="35" idx="1"/>
          </p:cNvCxnSpPr>
          <p:nvPr/>
        </p:nvCxnSpPr>
        <p:spPr bwMode="auto">
          <a:xfrm flipV="1">
            <a:off x="3684814" y="2939558"/>
            <a:ext cx="852017" cy="805407"/>
          </a:xfrm>
          <a:prstGeom prst="straightConnector1">
            <a:avLst/>
          </a:prstGeom>
          <a:noFill/>
          <a:ln w="57150">
            <a:solidFill>
              <a:schemeClr val="bg2">
                <a:lumMod val="60000"/>
                <a:lumOff val="40000"/>
              </a:schemeClr>
            </a:solidFill>
            <a:round/>
            <a:headEnd/>
            <a:tailEnd type="triangle" w="med" len="med"/>
          </a:ln>
        </p:spPr>
      </p:cxnSp>
      <p:cxnSp>
        <p:nvCxnSpPr>
          <p:cNvPr id="48" name="AutoShape 21"/>
          <p:cNvCxnSpPr>
            <a:cxnSpLocks noChangeShapeType="1"/>
            <a:stCxn id="37" idx="3"/>
            <a:endCxn id="41" idx="1"/>
          </p:cNvCxnSpPr>
          <p:nvPr/>
        </p:nvCxnSpPr>
        <p:spPr bwMode="auto">
          <a:xfrm>
            <a:off x="3684814" y="3744965"/>
            <a:ext cx="852017" cy="815276"/>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11019471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sz="1800" dirty="0" smtClean="0"/>
              <a:t>LBA-004: Novel carcinoembryonic antigen T-cell </a:t>
            </a:r>
            <a:r>
              <a:rPr lang="en-GB" sz="1800" dirty="0" err="1" smtClean="0"/>
              <a:t>bispecific</a:t>
            </a:r>
            <a:r>
              <a:rPr lang="en-GB" sz="1800" dirty="0" smtClean="0"/>
              <a:t> (CEA-TCB) antibody: Preliminary clinical data as a single agent and in combination with atezolizumab in patients with metastatic colorectal cancer (</a:t>
            </a:r>
            <a:r>
              <a:rPr lang="en-GB" sz="1800" dirty="0" err="1" smtClean="0"/>
              <a:t>mCRC</a:t>
            </a:r>
            <a:r>
              <a:rPr lang="en-GB" sz="1800" dirty="0" smtClean="0"/>
              <a:t>) </a:t>
            </a:r>
            <a:br>
              <a:rPr lang="en-GB" sz="1800" dirty="0" smtClean="0"/>
            </a:br>
            <a:r>
              <a:rPr lang="en-GB" sz="1800" dirty="0" smtClean="0"/>
              <a:t>– </a:t>
            </a:r>
            <a:r>
              <a:rPr lang="en-GB" sz="1800" dirty="0" err="1" smtClean="0"/>
              <a:t>Argilés</a:t>
            </a:r>
            <a:r>
              <a:rPr lang="en-GB" sz="1800" dirty="0" smtClean="0"/>
              <a:t> G, et al</a:t>
            </a:r>
            <a:endParaRPr lang="en-GB" sz="1800" dirty="0"/>
          </a:p>
        </p:txBody>
      </p:sp>
      <p:sp>
        <p:nvSpPr>
          <p:cNvPr id="3" name="Content Placeholder 2"/>
          <p:cNvSpPr>
            <a:spLocks noGrp="1"/>
          </p:cNvSpPr>
          <p:nvPr>
            <p:ph idx="1"/>
          </p:nvPr>
        </p:nvSpPr>
        <p:spPr>
          <a:xfrm>
            <a:off x="365124" y="1254035"/>
            <a:ext cx="8652267" cy="4746172"/>
          </a:xfrm>
        </p:spPr>
        <p:txBody>
          <a:bodyPr/>
          <a:lstStyle/>
          <a:p>
            <a:pPr marL="0" indent="0">
              <a:buNone/>
            </a:pPr>
            <a:r>
              <a:rPr lang="en-GB" sz="1600" b="1" dirty="0" smtClean="0"/>
              <a:t>Key results</a:t>
            </a:r>
          </a:p>
          <a:p>
            <a:endParaRPr lang="en-GB" sz="1600" dirty="0" smtClean="0"/>
          </a:p>
          <a:p>
            <a:endParaRPr lang="en-GB" sz="1600" dirty="0" smtClean="0"/>
          </a:p>
          <a:p>
            <a:endParaRPr lang="en-GB" sz="1600" dirty="0" smtClean="0"/>
          </a:p>
          <a:p>
            <a:endParaRPr lang="en-GB" sz="1600" dirty="0" smtClean="0"/>
          </a:p>
          <a:p>
            <a:endParaRPr lang="en-GB" sz="1600" dirty="0" smtClean="0"/>
          </a:p>
          <a:p>
            <a:pPr>
              <a:spcAft>
                <a:spcPts val="200"/>
              </a:spcAft>
            </a:pPr>
            <a:r>
              <a:rPr lang="en-GB" sz="1600" dirty="0" smtClean="0"/>
              <a:t>The most common grade ≥3 TRAEs with CEA-TCB monotherapy were infusion-related reactions (24%) and diarrhoea (7%) with dose-limiting toxicities (DLT) observed in 5 patients</a:t>
            </a:r>
          </a:p>
          <a:p>
            <a:pPr>
              <a:spcAft>
                <a:spcPts val="200"/>
              </a:spcAft>
            </a:pPr>
            <a:r>
              <a:rPr lang="en-GB" sz="1600" dirty="0" smtClean="0"/>
              <a:t>There were no new toxicities with CEA-TCB + atezolizumab and 2 patients had DLTs </a:t>
            </a:r>
          </a:p>
          <a:p>
            <a:pPr>
              <a:spcAft>
                <a:spcPts val="200"/>
              </a:spcAft>
            </a:pPr>
            <a:r>
              <a:rPr lang="en-GB" sz="1600" dirty="0" smtClean="0"/>
              <a:t>For CEA-TCB monotherapy, biopsies demonstrated a 3.6-fold increase in Ki67 + CD3 T cells vs. baseline (p=0.035)</a:t>
            </a:r>
          </a:p>
          <a:p>
            <a:pPr marL="0" indent="0">
              <a:spcAft>
                <a:spcPts val="200"/>
              </a:spcAft>
              <a:buNone/>
            </a:pPr>
            <a:r>
              <a:rPr lang="en-GB" sz="1600" b="1" dirty="0" smtClean="0"/>
              <a:t>Conclusions</a:t>
            </a:r>
          </a:p>
          <a:p>
            <a:pPr>
              <a:spcAft>
                <a:spcPts val="200"/>
              </a:spcAft>
            </a:pPr>
            <a:r>
              <a:rPr lang="en-GB" sz="1600" b="1" dirty="0" smtClean="0"/>
              <a:t>In patients with </a:t>
            </a:r>
            <a:r>
              <a:rPr lang="en-GB" sz="1600" b="1" dirty="0" err="1" smtClean="0"/>
              <a:t>mCRC</a:t>
            </a:r>
            <a:r>
              <a:rPr lang="en-GB" sz="1600" b="1" dirty="0" smtClean="0"/>
              <a:t>, CEA-TCB monotherapy demonstrated anti-tumour activity during dose escalation and CEA-TCB + atezolizumab showed enhanced activity and manageable safety</a:t>
            </a:r>
          </a:p>
          <a:p>
            <a:pPr>
              <a:spcAft>
                <a:spcPts val="200"/>
              </a:spcAft>
            </a:pPr>
            <a:r>
              <a:rPr lang="en-GB" sz="1600" b="1" dirty="0" smtClean="0"/>
              <a:t>The data for on-treatment increases of </a:t>
            </a:r>
            <a:r>
              <a:rPr lang="en-GB" sz="1600" b="1" dirty="0" err="1" smtClean="0"/>
              <a:t>intratumoral</a:t>
            </a:r>
            <a:r>
              <a:rPr lang="en-GB" sz="1600" b="1" dirty="0" smtClean="0"/>
              <a:t> CD3 T cells support the mechanism of action of CEA-TCB and suggest that it is the first tumour-targeted T cell </a:t>
            </a:r>
            <a:r>
              <a:rPr lang="en-GB" sz="1600" b="1" dirty="0" err="1" smtClean="0"/>
              <a:t>bispecific</a:t>
            </a:r>
            <a:r>
              <a:rPr lang="en-GB" sz="1600" b="1" dirty="0" smtClean="0"/>
              <a:t> agent with biological activity in a solid tumour indication</a:t>
            </a:r>
            <a:endParaRPr lang="en-GB" sz="1600" b="1" dirty="0"/>
          </a:p>
        </p:txBody>
      </p:sp>
      <p:sp>
        <p:nvSpPr>
          <p:cNvPr id="4" name="Text Placeholder 3"/>
          <p:cNvSpPr>
            <a:spLocks noGrp="1"/>
          </p:cNvSpPr>
          <p:nvPr>
            <p:ph type="body" sz="quarter" idx="10"/>
          </p:nvPr>
        </p:nvSpPr>
        <p:spPr/>
        <p:txBody>
          <a:bodyPr/>
          <a:lstStyle/>
          <a:p>
            <a:r>
              <a:rPr lang="en-GB" dirty="0" smtClean="0"/>
              <a:t>*Tumour reductions of 10–30%; </a:t>
            </a:r>
            <a:r>
              <a:rPr lang="en-GB" baseline="30000" dirty="0" smtClean="0"/>
              <a:t>†</a:t>
            </a:r>
            <a:r>
              <a:rPr lang="en-GB" dirty="0" smtClean="0"/>
              <a:t>FDG PET, EORTC criteria</a:t>
            </a:r>
            <a:endParaRPr lang="en-GB" dirty="0"/>
          </a:p>
        </p:txBody>
      </p:sp>
      <p:sp>
        <p:nvSpPr>
          <p:cNvPr id="5" name="Text Placeholder 4"/>
          <p:cNvSpPr>
            <a:spLocks noGrp="1"/>
          </p:cNvSpPr>
          <p:nvPr>
            <p:ph type="body" sz="quarter" idx="11"/>
          </p:nvPr>
        </p:nvSpPr>
        <p:spPr/>
        <p:txBody>
          <a:bodyPr/>
          <a:lstStyle/>
          <a:p>
            <a:r>
              <a:rPr lang="en-GB" dirty="0" smtClean="0"/>
              <a:t>Developed based on abstract only </a:t>
            </a:r>
          </a:p>
          <a:p>
            <a:r>
              <a:rPr lang="en-GB" dirty="0" err="1" smtClean="0"/>
              <a:t>Argilés</a:t>
            </a:r>
            <a:r>
              <a:rPr lang="en-GB" dirty="0" smtClean="0"/>
              <a:t> G, et al. Ann </a:t>
            </a:r>
            <a:r>
              <a:rPr lang="en-GB" dirty="0" err="1" smtClean="0"/>
              <a:t>Oncol</a:t>
            </a:r>
            <a:r>
              <a:rPr lang="en-GB" dirty="0" smtClean="0"/>
              <a:t> 2017; 28 (</a:t>
            </a:r>
            <a:r>
              <a:rPr lang="en-GB" dirty="0" err="1" smtClean="0"/>
              <a:t>suppl</a:t>
            </a:r>
            <a:r>
              <a:rPr lang="en-GB" dirty="0" smtClean="0"/>
              <a:t> 3): </a:t>
            </a:r>
            <a:r>
              <a:rPr lang="en-GB" dirty="0" err="1" smtClean="0"/>
              <a:t>abstr</a:t>
            </a:r>
            <a:r>
              <a:rPr lang="en-GB" dirty="0" smtClean="0"/>
              <a:t> LBA-004</a:t>
            </a:r>
            <a:endParaRPr lang="en-GB" dirty="0"/>
          </a:p>
        </p:txBody>
      </p:sp>
      <p:graphicFrame>
        <p:nvGraphicFramePr>
          <p:cNvPr id="21" name="Group 88"/>
          <p:cNvGraphicFramePr>
            <a:graphicFrameLocks noGrp="1"/>
          </p:cNvGraphicFramePr>
          <p:nvPr>
            <p:extLst>
              <p:ext uri="{D42A27DB-BD31-4B8C-83A1-F6EECF244321}">
                <p14:modId xmlns:p14="http://schemas.microsoft.com/office/powerpoint/2010/main" xmlns="" val="3517346711"/>
              </p:ext>
            </p:extLst>
          </p:nvPr>
        </p:nvGraphicFramePr>
        <p:xfrm>
          <a:off x="369888" y="1599120"/>
          <a:ext cx="8384644" cy="1381148"/>
        </p:xfrm>
        <a:graphic>
          <a:graphicData uri="http://schemas.openxmlformats.org/drawingml/2006/table">
            <a:tbl>
              <a:tblPr firstRow="1" bandRow="1">
                <a:tableStyleId>{69012ECD-51FC-41F1-AA8D-1B2483CD663E}</a:tableStyleId>
              </a:tblPr>
              <a:tblGrid>
                <a:gridCol w="2576512">
                  <a:extLst>
                    <a:ext uri="{9D8B030D-6E8A-4147-A177-3AD203B41FA5}">
                      <a16:colId xmlns:a16="http://schemas.microsoft.com/office/drawing/2014/main" xmlns="" val="20000"/>
                    </a:ext>
                  </a:extLst>
                </a:gridCol>
                <a:gridCol w="2722583">
                  <a:extLst>
                    <a:ext uri="{9D8B030D-6E8A-4147-A177-3AD203B41FA5}">
                      <a16:colId xmlns:a16="http://schemas.microsoft.com/office/drawing/2014/main" xmlns="" val="20001"/>
                    </a:ext>
                  </a:extLst>
                </a:gridCol>
                <a:gridCol w="3085549">
                  <a:extLst>
                    <a:ext uri="{9D8B030D-6E8A-4147-A177-3AD203B41FA5}">
                      <a16:colId xmlns:a16="http://schemas.microsoft.com/office/drawing/2014/main" xmlns="" val="20002"/>
                    </a:ext>
                  </a:extLst>
                </a:gridCol>
              </a:tblGrid>
              <a:tr h="3452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err="1" smtClean="0">
                          <a:ln>
                            <a:noFill/>
                          </a:ln>
                          <a:solidFill>
                            <a:schemeClr val="tx2"/>
                          </a:solidFill>
                          <a:effectLst/>
                          <a:latin typeface="Arial" charset="0"/>
                          <a:cs typeface="Arial" charset="0"/>
                        </a:rPr>
                        <a:t>mCRC</a:t>
                      </a:r>
                      <a:r>
                        <a:rPr kumimoji="0" lang="en-US" sz="1400" b="1" i="0" u="none" strike="noStrike" cap="none" normalizeH="0" baseline="0" dirty="0" smtClean="0">
                          <a:ln>
                            <a:noFill/>
                          </a:ln>
                          <a:solidFill>
                            <a:schemeClr val="tx2"/>
                          </a:solidFill>
                          <a:effectLst/>
                          <a:latin typeface="Arial" charset="0"/>
                          <a:cs typeface="Arial" charset="0"/>
                        </a:rPr>
                        <a:t>, n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CEA-TCB (n=31)</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CEA-TCB + </a:t>
                      </a:r>
                      <a:r>
                        <a:rPr kumimoji="0" lang="en-GB" sz="1400" b="1" i="0" u="none" strike="noStrike" cap="none" normalizeH="0" baseline="0" dirty="0" err="1" smtClean="0">
                          <a:ln>
                            <a:noFill/>
                          </a:ln>
                          <a:solidFill>
                            <a:schemeClr val="tx2"/>
                          </a:solidFill>
                          <a:effectLst/>
                          <a:latin typeface="Arial" charset="0"/>
                          <a:cs typeface="Arial" charset="0"/>
                        </a:rPr>
                        <a:t>atezolizumab</a:t>
                      </a:r>
                      <a:r>
                        <a:rPr kumimoji="0" lang="en-GB" sz="1400" b="1" i="0" u="none" strike="noStrike" cap="none" normalizeH="0" baseline="0" dirty="0" smtClean="0">
                          <a:ln>
                            <a:noFill/>
                          </a:ln>
                          <a:solidFill>
                            <a:schemeClr val="tx2"/>
                          </a:solidFill>
                          <a:effectLst/>
                          <a:latin typeface="Arial" charset="0"/>
                          <a:cs typeface="Arial" charset="0"/>
                        </a:rPr>
                        <a:t> (n=14)</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452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Confirmed PR (RECIST v1.1)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 (6)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 (21.5)</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452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SD* in MSS tumours</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 (13)</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 (29)</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4528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Metabolic PR at 4–6 weeks</a:t>
                      </a:r>
                      <a:r>
                        <a:rPr kumimoji="0" lang="en-GB" sz="1400" b="0" i="0" u="none" strike="noStrike" cap="none" normalizeH="0" baseline="30000" dirty="0" smtClean="0">
                          <a:ln>
                            <a:noFill/>
                          </a:ln>
                          <a:solidFill>
                            <a:srgbClr val="4D4D4D"/>
                          </a:solidFill>
                          <a:effectLst/>
                          <a:latin typeface="Arial" charset="0"/>
                          <a:cs typeface="Arial" charset="0"/>
                        </a:rPr>
                        <a:t>†</a:t>
                      </a:r>
                      <a:endParaRPr kumimoji="0" lang="en-GB" sz="1400" b="0" i="0" u="none" strike="noStrike" cap="none" normalizeH="0" baseline="3000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9 (29)</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 (50)</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7864301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LBA-005: VELOUR trial biomarkers update: Impact of RAS, BRAF, and</a:t>
            </a:r>
            <a:br>
              <a:rPr lang="en-GB" sz="1800" dirty="0" smtClean="0"/>
            </a:br>
            <a:r>
              <a:rPr lang="en-GB" sz="1800" dirty="0" smtClean="0"/>
              <a:t>sidedness on aflibercept activity – </a:t>
            </a:r>
            <a:r>
              <a:rPr lang="en-GB" sz="1800" dirty="0" err="1" smtClean="0"/>
              <a:t>Wirapati</a:t>
            </a:r>
            <a:r>
              <a:rPr lang="en-GB" sz="1800" dirty="0" smtClean="0"/>
              <a:t> P*, et al</a:t>
            </a:r>
            <a:endParaRPr lang="en-US" sz="1800" dirty="0"/>
          </a:p>
        </p:txBody>
      </p:sp>
      <p:sp>
        <p:nvSpPr>
          <p:cNvPr id="6" name="Content Placeholder 5"/>
          <p:cNvSpPr>
            <a:spLocks noGrp="1"/>
          </p:cNvSpPr>
          <p:nvPr>
            <p:ph idx="1"/>
          </p:nvPr>
        </p:nvSpPr>
        <p:spPr/>
        <p:txBody>
          <a:bodyPr/>
          <a:lstStyle/>
          <a:p>
            <a:pPr marL="0" indent="0">
              <a:buNone/>
            </a:pPr>
            <a:r>
              <a:rPr lang="en-GB" sz="1600" b="1" dirty="0"/>
              <a:t>Study objective</a:t>
            </a:r>
          </a:p>
          <a:p>
            <a:pPr marL="285750" indent="-285750">
              <a:buFont typeface="Arial" pitchFamily="34" charset="0"/>
              <a:buChar char="•"/>
            </a:pPr>
            <a:r>
              <a:rPr lang="en-GB" sz="1600" dirty="0"/>
              <a:t>To evaluate </a:t>
            </a:r>
            <a:r>
              <a:rPr lang="en-GB" sz="1600" dirty="0" smtClean="0"/>
              <a:t>the efficacy </a:t>
            </a:r>
            <a:r>
              <a:rPr lang="en-GB" sz="1600" dirty="0"/>
              <a:t>according to RAS/BRAF status and sidedness </a:t>
            </a:r>
            <a:r>
              <a:rPr lang="en-GB" altLang="zh-CN" sz="1600" dirty="0">
                <a:ea typeface="SimSun" pitchFamily="2" charset="-122"/>
              </a:rPr>
              <a:t>in patients with </a:t>
            </a:r>
            <a:r>
              <a:rPr lang="en-GB" altLang="zh-CN" sz="1600" dirty="0" err="1">
                <a:ea typeface="SimSun" pitchFamily="2" charset="-122"/>
              </a:rPr>
              <a:t>mCRC</a:t>
            </a:r>
            <a:r>
              <a:rPr lang="en-GB" sz="1600" dirty="0"/>
              <a:t> receiving FOLFIRI in combination with either </a:t>
            </a:r>
            <a:r>
              <a:rPr lang="en-US" sz="1600" dirty="0"/>
              <a:t>aflibercept or </a:t>
            </a:r>
            <a:r>
              <a:rPr lang="en-US" sz="1600" dirty="0" smtClean="0"/>
              <a:t>placebo</a:t>
            </a:r>
          </a:p>
          <a:p>
            <a:pPr marL="285750" indent="-285750">
              <a:spcBef>
                <a:spcPts val="21600"/>
              </a:spcBef>
              <a:buFont typeface="Arial" pitchFamily="34" charset="0"/>
              <a:buChar char="•"/>
            </a:pPr>
            <a:r>
              <a:rPr lang="en-GB" sz="1600" dirty="0"/>
              <a:t>666 patients had available tissue samples</a:t>
            </a:r>
          </a:p>
          <a:p>
            <a:pPr marL="285750" indent="-285750">
              <a:buFont typeface="Arial" pitchFamily="34" charset="0"/>
              <a:buChar char="•"/>
            </a:pPr>
            <a:r>
              <a:rPr lang="en-GB" sz="1600" dirty="0"/>
              <a:t>Suitable specimens were </a:t>
            </a:r>
            <a:r>
              <a:rPr lang="en-GB" sz="1600" dirty="0" smtClean="0"/>
              <a:t>assessed for </a:t>
            </a:r>
            <a:r>
              <a:rPr lang="en-GB" sz="1600" dirty="0"/>
              <a:t>somatic mutation using NGS targeting extended RAS and BRAF genes (n=482 with non-missing values)</a:t>
            </a:r>
          </a:p>
          <a:p>
            <a:pPr marL="285750" indent="-285750">
              <a:buFont typeface="Arial" pitchFamily="34" charset="0"/>
              <a:buChar char="•"/>
            </a:pPr>
            <a:r>
              <a:rPr lang="en-GB" sz="1600" dirty="0"/>
              <a:t>Sidedness was extracted from available pathological reports</a:t>
            </a:r>
            <a:endParaRPr lang="en-US" sz="1600" b="1" dirty="0"/>
          </a:p>
          <a:p>
            <a:pPr marL="285750" indent="-285750">
              <a:buFont typeface="Arial" pitchFamily="34" charset="0"/>
              <a:buChar char="•"/>
            </a:pPr>
            <a:endParaRPr lang="en-US" sz="1600" b="1" dirty="0"/>
          </a:p>
        </p:txBody>
      </p:sp>
      <p:sp>
        <p:nvSpPr>
          <p:cNvPr id="23" name="Text Placeholder 4"/>
          <p:cNvSpPr>
            <a:spLocks noGrp="1"/>
          </p:cNvSpPr>
          <p:nvPr>
            <p:ph type="body" sz="quarter" idx="11"/>
          </p:nvPr>
        </p:nvSpPr>
        <p:spPr>
          <a:xfrm>
            <a:off x="4580467" y="6096000"/>
            <a:ext cx="4198409" cy="487363"/>
          </a:xfrm>
        </p:spPr>
        <p:txBody>
          <a:bodyPr/>
          <a:lstStyle/>
          <a:p>
            <a:r>
              <a:rPr lang="fr-FR" dirty="0" smtClean="0"/>
              <a:t>*</a:t>
            </a:r>
            <a:r>
              <a:rPr lang="fr-FR" dirty="0" err="1" smtClean="0"/>
              <a:t>Presented</a:t>
            </a:r>
            <a:r>
              <a:rPr lang="fr-FR" dirty="0" smtClean="0"/>
              <a:t> </a:t>
            </a:r>
            <a:r>
              <a:rPr lang="fr-FR" dirty="0"/>
              <a:t>by </a:t>
            </a:r>
            <a:r>
              <a:rPr lang="fr-FR" dirty="0" err="1" smtClean="0"/>
              <a:t>Tejpar</a:t>
            </a:r>
            <a:r>
              <a:rPr lang="fr-FR" dirty="0" smtClean="0"/>
              <a:t> S; </a:t>
            </a:r>
            <a:r>
              <a:rPr lang="en-GB" dirty="0"/>
              <a:t>Developed based on abstract only </a:t>
            </a:r>
            <a:endParaRPr lang="en-GB" dirty="0" smtClean="0"/>
          </a:p>
          <a:p>
            <a:r>
              <a:rPr lang="fr-FR" dirty="0" err="1" smtClean="0"/>
              <a:t>Wirapati</a:t>
            </a:r>
            <a:r>
              <a:rPr lang="fr-FR" dirty="0" smtClean="0"/>
              <a:t> </a:t>
            </a:r>
            <a:r>
              <a:rPr lang="fr-FR" dirty="0"/>
              <a:t>P, et al. Ann </a:t>
            </a:r>
            <a:r>
              <a:rPr lang="fr-FR" dirty="0" err="1"/>
              <a:t>Oncol</a:t>
            </a:r>
            <a:r>
              <a:rPr lang="fr-FR" dirty="0"/>
              <a:t> 2017; 28 (</a:t>
            </a:r>
            <a:r>
              <a:rPr lang="fr-FR" dirty="0" err="1"/>
              <a:t>suppl</a:t>
            </a:r>
            <a:r>
              <a:rPr lang="fr-FR" dirty="0"/>
              <a:t> 3): </a:t>
            </a:r>
            <a:r>
              <a:rPr lang="fr-FR" dirty="0" err="1"/>
              <a:t>abstr</a:t>
            </a:r>
            <a:r>
              <a:rPr lang="fr-FR" dirty="0"/>
              <a:t> </a:t>
            </a:r>
            <a:r>
              <a:rPr lang="fr-FR" dirty="0" smtClean="0"/>
              <a:t>LBA-005</a:t>
            </a:r>
            <a:endParaRPr lang="en-US" dirty="0"/>
          </a:p>
        </p:txBody>
      </p:sp>
      <p:sp>
        <p:nvSpPr>
          <p:cNvPr id="25" name="Oval 14"/>
          <p:cNvSpPr>
            <a:spLocks noChangeArrowheads="1"/>
          </p:cNvSpPr>
          <p:nvPr/>
        </p:nvSpPr>
        <p:spPr bwMode="auto">
          <a:xfrm>
            <a:off x="3941537" y="3251945"/>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26" name="AutoShape 15"/>
          <p:cNvCxnSpPr>
            <a:cxnSpLocks noChangeShapeType="1"/>
            <a:stCxn id="25" idx="0"/>
            <a:endCxn id="30" idx="1"/>
          </p:cNvCxnSpPr>
          <p:nvPr/>
        </p:nvCxnSpPr>
        <p:spPr bwMode="auto">
          <a:xfrm rot="5400000" flipH="1" flipV="1">
            <a:off x="4294148" y="2680784"/>
            <a:ext cx="510348" cy="631975"/>
          </a:xfrm>
          <a:prstGeom prst="bentConnector2">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8116435" y="247727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8" name="AutoShape 19"/>
          <p:cNvCxnSpPr>
            <a:cxnSpLocks noChangeShapeType="1"/>
            <a:stCxn id="31" idx="3"/>
            <a:endCxn id="25" idx="2"/>
          </p:cNvCxnSpPr>
          <p:nvPr/>
        </p:nvCxnSpPr>
        <p:spPr bwMode="auto">
          <a:xfrm>
            <a:off x="3684814" y="3544045"/>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21"/>
          <p:cNvCxnSpPr>
            <a:cxnSpLocks noChangeShapeType="1"/>
            <a:stCxn id="30" idx="3"/>
            <a:endCxn id="27" idx="1"/>
          </p:cNvCxnSpPr>
          <p:nvPr/>
        </p:nvCxnSpPr>
        <p:spPr bwMode="auto">
          <a:xfrm>
            <a:off x="7543800" y="2741597"/>
            <a:ext cx="572635" cy="0"/>
          </a:xfrm>
          <a:prstGeom prst="straightConnector1">
            <a:avLst/>
          </a:prstGeom>
          <a:noFill/>
          <a:ln w="57150">
            <a:solidFill>
              <a:schemeClr val="bg2">
                <a:lumMod val="60000"/>
                <a:lumOff val="40000"/>
              </a:schemeClr>
            </a:solidFill>
            <a:round/>
            <a:headEnd/>
            <a:tailEnd type="triangle" w="med" len="med"/>
          </a:ln>
        </p:spPr>
      </p:cxnSp>
      <p:sp>
        <p:nvSpPr>
          <p:cNvPr id="30" name="AutoShape 8"/>
          <p:cNvSpPr>
            <a:spLocks noChangeArrowheads="1"/>
          </p:cNvSpPr>
          <p:nvPr/>
        </p:nvSpPr>
        <p:spPr bwMode="auto">
          <a:xfrm>
            <a:off x="4865310" y="2331228"/>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Aflibercept + FOLFIRI</a:t>
            </a:r>
            <a:endParaRPr lang="en-GB" altLang="zh-CN" dirty="0">
              <a:solidFill>
                <a:srgbClr val="FFFFFF"/>
              </a:solidFill>
              <a:ea typeface="SimSun" pitchFamily="2" charset="-122"/>
            </a:endParaRPr>
          </a:p>
        </p:txBody>
      </p:sp>
      <p:sp>
        <p:nvSpPr>
          <p:cNvPr id="31" name="AutoShape 9"/>
          <p:cNvSpPr>
            <a:spLocks noChangeArrowheads="1"/>
          </p:cNvSpPr>
          <p:nvPr/>
        </p:nvSpPr>
        <p:spPr bwMode="auto">
          <a:xfrm>
            <a:off x="365124" y="3000563"/>
            <a:ext cx="3319690" cy="108696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err="1" smtClean="0">
                <a:solidFill>
                  <a:srgbClr val="FFFFFF"/>
                </a:solidFill>
                <a:ea typeface="SimSun" pitchFamily="2" charset="-122"/>
              </a:rPr>
              <a:t>mCRC</a:t>
            </a:r>
            <a:r>
              <a:rPr lang="en-GB" altLang="zh-CN" dirty="0" smtClean="0">
                <a:solidFill>
                  <a:srgbClr val="FFFFFF"/>
                </a:solidFill>
                <a:ea typeface="SimSun" pitchFamily="2" charset="-122"/>
              </a:rPr>
              <a:t> </a:t>
            </a:r>
          </a:p>
          <a:p>
            <a:pPr defTabSz="892175" eaLnBrk="0" hangingPunct="0">
              <a:spcAft>
                <a:spcPct val="30000"/>
              </a:spcAft>
            </a:pPr>
            <a:r>
              <a:rPr lang="en-GB" altLang="zh-CN" dirty="0" smtClean="0">
                <a:solidFill>
                  <a:srgbClr val="FFFFFF"/>
                </a:solidFill>
                <a:ea typeface="SimSun" pitchFamily="2" charset="-122"/>
              </a:rPr>
              <a:t>(n=1226)</a:t>
            </a:r>
            <a:endParaRPr lang="en-GB" altLang="zh-CN" dirty="0">
              <a:solidFill>
                <a:srgbClr val="FFFFFF"/>
              </a:solidFill>
              <a:ea typeface="SimSun" pitchFamily="2" charset="-122"/>
            </a:endParaRPr>
          </a:p>
        </p:txBody>
      </p:sp>
      <p:cxnSp>
        <p:nvCxnSpPr>
          <p:cNvPr id="32" name="AutoShape 16"/>
          <p:cNvCxnSpPr>
            <a:cxnSpLocks noChangeShapeType="1"/>
            <a:stCxn id="25" idx="4"/>
            <a:endCxn id="35" idx="1"/>
          </p:cNvCxnSpPr>
          <p:nvPr/>
        </p:nvCxnSpPr>
        <p:spPr bwMode="auto">
          <a:xfrm rot="16200000" flipH="1">
            <a:off x="4321425" y="3748054"/>
            <a:ext cx="455795" cy="631975"/>
          </a:xfrm>
          <a:prstGeom prst="bentConnector2">
            <a:avLst/>
          </a:prstGeom>
          <a:noFill/>
          <a:ln w="57150">
            <a:solidFill>
              <a:schemeClr val="bg2">
                <a:lumMod val="60000"/>
                <a:lumOff val="40000"/>
              </a:schemeClr>
            </a:solidFill>
            <a:round/>
            <a:headEnd/>
            <a:tailEnd type="triangle" w="med" len="med"/>
          </a:ln>
        </p:spPr>
      </p:cxnSp>
      <p:sp>
        <p:nvSpPr>
          <p:cNvPr id="33" name="AutoShape 12"/>
          <p:cNvSpPr>
            <a:spLocks noChangeArrowheads="1"/>
          </p:cNvSpPr>
          <p:nvPr/>
        </p:nvSpPr>
        <p:spPr bwMode="auto">
          <a:xfrm>
            <a:off x="8116435" y="402762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34" name="AutoShape 20"/>
          <p:cNvCxnSpPr>
            <a:cxnSpLocks noChangeShapeType="1"/>
            <a:stCxn id="35" idx="3"/>
            <a:endCxn id="33" idx="1"/>
          </p:cNvCxnSpPr>
          <p:nvPr/>
        </p:nvCxnSpPr>
        <p:spPr bwMode="auto">
          <a:xfrm>
            <a:off x="7542220" y="429194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35" name="AutoShape 12"/>
          <p:cNvSpPr>
            <a:spLocks noChangeArrowheads="1"/>
          </p:cNvSpPr>
          <p:nvPr/>
        </p:nvSpPr>
        <p:spPr bwMode="auto">
          <a:xfrm>
            <a:off x="4865310" y="388157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Placebo + FOLFIRI</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xmlns="" val="2929236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LBA-005: VELOUR trial biomarkers update: Impact of RAS, BRAF, and</a:t>
            </a:r>
            <a:br>
              <a:rPr lang="en-GB" sz="1800" dirty="0" smtClean="0"/>
            </a:br>
            <a:r>
              <a:rPr lang="en-GB" sz="1800" dirty="0" smtClean="0"/>
              <a:t>sidedness on aflibercept activity – </a:t>
            </a:r>
            <a:r>
              <a:rPr lang="en-GB" sz="1800" dirty="0" err="1" smtClean="0"/>
              <a:t>Wirapati</a:t>
            </a:r>
            <a:r>
              <a:rPr lang="en-GB" sz="1800" dirty="0" smtClean="0"/>
              <a:t> P*, et al</a:t>
            </a:r>
            <a:endParaRPr lang="en-US" sz="1800" dirty="0"/>
          </a:p>
        </p:txBody>
      </p:sp>
      <p:sp>
        <p:nvSpPr>
          <p:cNvPr id="7" name="Content Placeholder 6"/>
          <p:cNvSpPr>
            <a:spLocks noGrp="1"/>
          </p:cNvSpPr>
          <p:nvPr>
            <p:ph idx="1"/>
          </p:nvPr>
        </p:nvSpPr>
        <p:spPr/>
        <p:txBody>
          <a:bodyPr/>
          <a:lstStyle/>
          <a:p>
            <a:pPr marL="0" indent="0">
              <a:buNone/>
            </a:pPr>
            <a:r>
              <a:rPr lang="en-GB" sz="1600" b="1" dirty="0"/>
              <a:t>Key results</a:t>
            </a:r>
          </a:p>
          <a:p>
            <a:pPr marL="285750" indent="-285750">
              <a:buFont typeface="Arial" pitchFamily="34" charset="0"/>
              <a:buChar char="•"/>
            </a:pPr>
            <a:r>
              <a:rPr lang="en-GB" sz="1600" dirty="0"/>
              <a:t>For the 482 patients with available data, OS was still significant with aflibercept vs. placebo: HR 0.80 (95%CI 0.65, 0.99)</a:t>
            </a:r>
          </a:p>
          <a:p>
            <a:pPr marL="742950" lvl="1" indent="-285750">
              <a:buFont typeface="Arial" pitchFamily="34" charset="0"/>
              <a:buChar char="−"/>
            </a:pPr>
            <a:r>
              <a:rPr lang="en-GB" sz="1600" dirty="0"/>
              <a:t> Results were similar to the ITT population (n=1226): HR 0.82 (95%CI 0.71, 0.93)</a:t>
            </a:r>
            <a:endParaRPr lang="en-US" sz="1600" dirty="0"/>
          </a:p>
          <a:p>
            <a:pPr marL="0" indent="0">
              <a:spcBef>
                <a:spcPts val="20400"/>
              </a:spcBef>
              <a:buNone/>
            </a:pPr>
            <a:r>
              <a:rPr lang="en-US" sz="1600" b="1" dirty="0" smtClean="0"/>
              <a:t>Conclusions</a:t>
            </a:r>
            <a:endParaRPr lang="en-US" sz="1600" b="1" dirty="0"/>
          </a:p>
          <a:p>
            <a:pPr marL="285750" indent="-285750">
              <a:buFont typeface="Arial" pitchFamily="34" charset="0"/>
              <a:buChar char="•"/>
            </a:pPr>
            <a:r>
              <a:rPr lang="en-GB" sz="1600" b="1" dirty="0" smtClean="0"/>
              <a:t>There were no significant interactions observed in any of </a:t>
            </a:r>
            <a:r>
              <a:rPr lang="en-GB" sz="1600" b="1" dirty="0"/>
              <a:t>the </a:t>
            </a:r>
            <a:r>
              <a:rPr lang="en-GB" sz="1600" b="1" dirty="0" smtClean="0"/>
              <a:t>mutation subgroups, </a:t>
            </a:r>
            <a:r>
              <a:rPr lang="en-GB" sz="1600" b="1" dirty="0"/>
              <a:t>although the ratios of treatment HR </a:t>
            </a:r>
            <a:r>
              <a:rPr lang="en-GB" sz="1600" b="1" dirty="0" smtClean="0"/>
              <a:t>appear to favour </a:t>
            </a:r>
            <a:r>
              <a:rPr lang="en-GB" sz="1600" b="1" dirty="0"/>
              <a:t>RAS WT</a:t>
            </a:r>
          </a:p>
          <a:p>
            <a:pPr marL="285750" indent="-285750">
              <a:buFont typeface="Arial" pitchFamily="34" charset="0"/>
              <a:buChar char="•"/>
            </a:pPr>
            <a:r>
              <a:rPr lang="en-GB" sz="1600" b="1" spc="-10" dirty="0"/>
              <a:t>Similar </a:t>
            </a:r>
            <a:r>
              <a:rPr lang="en-GB" sz="1600" b="1" spc="-10" dirty="0" smtClean="0"/>
              <a:t>findings have been observed </a:t>
            </a:r>
            <a:r>
              <a:rPr lang="en-GB" sz="1600" b="1" spc="-10" dirty="0"/>
              <a:t>in </a:t>
            </a:r>
            <a:r>
              <a:rPr lang="en-GB" sz="1600" b="1" spc="-10" dirty="0" smtClean="0"/>
              <a:t>other trials of bevacizumab and ramucirumab</a:t>
            </a:r>
            <a:endParaRPr lang="en-US" sz="1600" b="1" spc="-10" dirty="0"/>
          </a:p>
        </p:txBody>
      </p:sp>
      <p:sp>
        <p:nvSpPr>
          <p:cNvPr id="5" name="Text Placeholder 4"/>
          <p:cNvSpPr>
            <a:spLocks noGrp="1"/>
          </p:cNvSpPr>
          <p:nvPr>
            <p:ph type="body" sz="quarter" idx="11"/>
          </p:nvPr>
        </p:nvSpPr>
        <p:spPr>
          <a:xfrm>
            <a:off x="3988192" y="6096000"/>
            <a:ext cx="4790684" cy="487363"/>
          </a:xfrm>
        </p:spPr>
        <p:txBody>
          <a:bodyPr/>
          <a:lstStyle/>
          <a:p>
            <a:endParaRPr lang="fr-FR" dirty="0" smtClean="0"/>
          </a:p>
          <a:p>
            <a:r>
              <a:rPr lang="fr-FR" dirty="0" smtClean="0"/>
              <a:t>*</a:t>
            </a:r>
            <a:r>
              <a:rPr lang="fr-FR" dirty="0" err="1" smtClean="0"/>
              <a:t>Presented</a:t>
            </a:r>
            <a:r>
              <a:rPr lang="fr-FR" dirty="0" smtClean="0"/>
              <a:t> by </a:t>
            </a:r>
            <a:r>
              <a:rPr lang="fr-FR" dirty="0" err="1" smtClean="0"/>
              <a:t>Tejpar</a:t>
            </a:r>
            <a:r>
              <a:rPr lang="fr-FR" dirty="0" smtClean="0"/>
              <a:t> S; </a:t>
            </a:r>
            <a:r>
              <a:rPr lang="en-GB" dirty="0" smtClean="0"/>
              <a:t>Developed based on abstract only </a:t>
            </a:r>
          </a:p>
          <a:p>
            <a:r>
              <a:rPr lang="fr-FR" dirty="0" err="1" smtClean="0"/>
              <a:t>Wirapati</a:t>
            </a:r>
            <a:r>
              <a:rPr lang="fr-FR" dirty="0" smtClean="0"/>
              <a:t> P, et al. Ann </a:t>
            </a:r>
            <a:r>
              <a:rPr lang="fr-FR" dirty="0" err="1" smtClean="0"/>
              <a:t>Oncol</a:t>
            </a:r>
            <a:r>
              <a:rPr lang="fr-FR" dirty="0" smtClean="0"/>
              <a:t> 2017; 28 (</a:t>
            </a:r>
            <a:r>
              <a:rPr lang="fr-FR" dirty="0" err="1" smtClean="0"/>
              <a:t>suppl</a:t>
            </a:r>
            <a:r>
              <a:rPr lang="fr-FR" dirty="0" smtClean="0"/>
              <a:t> 3): </a:t>
            </a:r>
            <a:r>
              <a:rPr lang="fr-FR" dirty="0" err="1" smtClean="0"/>
              <a:t>abstr</a:t>
            </a:r>
            <a:r>
              <a:rPr lang="fr-FR" dirty="0" smtClean="0"/>
              <a:t> LBA-005</a:t>
            </a:r>
            <a:endParaRPr lang="en-US" dirty="0"/>
          </a:p>
        </p:txBody>
      </p:sp>
      <p:graphicFrame>
        <p:nvGraphicFramePr>
          <p:cNvPr id="8" name="Group 88"/>
          <p:cNvGraphicFramePr>
            <a:graphicFrameLocks noGrp="1"/>
          </p:cNvGraphicFramePr>
          <p:nvPr>
            <p:extLst>
              <p:ext uri="{D42A27DB-BD31-4B8C-83A1-F6EECF244321}">
                <p14:modId xmlns:p14="http://schemas.microsoft.com/office/powerpoint/2010/main" xmlns="" val="221237205"/>
              </p:ext>
            </p:extLst>
          </p:nvPr>
        </p:nvGraphicFramePr>
        <p:xfrm>
          <a:off x="369888" y="2403485"/>
          <a:ext cx="8408985" cy="2560320"/>
        </p:xfrm>
        <a:graphic>
          <a:graphicData uri="http://schemas.openxmlformats.org/drawingml/2006/table">
            <a:tbl>
              <a:tblPr firstRow="1" bandRow="1">
                <a:tableStyleId>{69012ECD-51FC-41F1-AA8D-1B2483CD663E}</a:tableStyleId>
              </a:tblPr>
              <a:tblGrid>
                <a:gridCol w="993245">
                  <a:extLst>
                    <a:ext uri="{9D8B030D-6E8A-4147-A177-3AD203B41FA5}">
                      <a16:colId xmlns:a16="http://schemas.microsoft.com/office/drawing/2014/main" xmlns="" val="20000"/>
                    </a:ext>
                  </a:extLst>
                </a:gridCol>
                <a:gridCol w="728134">
                  <a:extLst>
                    <a:ext uri="{9D8B030D-6E8A-4147-A177-3AD203B41FA5}">
                      <a16:colId xmlns:a16="http://schemas.microsoft.com/office/drawing/2014/main" xmlns="" val="20001"/>
                    </a:ext>
                  </a:extLst>
                </a:gridCol>
                <a:gridCol w="536539"/>
                <a:gridCol w="1490697">
                  <a:extLst>
                    <a:ext uri="{9D8B030D-6E8A-4147-A177-3AD203B41FA5}">
                      <a16:colId xmlns:a16="http://schemas.microsoft.com/office/drawing/2014/main" xmlns="" val="20002"/>
                    </a:ext>
                  </a:extLst>
                </a:gridCol>
                <a:gridCol w="1490697">
                  <a:extLst>
                    <a:ext uri="{9D8B030D-6E8A-4147-A177-3AD203B41FA5}">
                      <a16:colId xmlns:a16="http://schemas.microsoft.com/office/drawing/2014/main" xmlns="" val="20003"/>
                    </a:ext>
                  </a:extLst>
                </a:gridCol>
                <a:gridCol w="1490697"/>
                <a:gridCol w="1678976"/>
              </a:tblGrid>
              <a:tr h="1441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Mutation</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Status</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mOS</a:t>
                      </a:r>
                      <a:r>
                        <a:rPr kumimoji="0" lang="en-GB" sz="1400" b="1" i="0" u="none" strike="noStrike" cap="none" normalizeH="0" baseline="0" dirty="0" smtClean="0">
                          <a:ln>
                            <a:noFill/>
                          </a:ln>
                          <a:solidFill>
                            <a:schemeClr val="tx2"/>
                          </a:solidFill>
                          <a:effectLst/>
                          <a:latin typeface="Arial" charset="0"/>
                          <a:cs typeface="Arial" charset="0"/>
                        </a:rPr>
                        <a:t>, months Aflibercept + FOLFIRI</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err="1" smtClean="0">
                          <a:ln>
                            <a:noFill/>
                          </a:ln>
                          <a:solidFill>
                            <a:schemeClr val="tx2"/>
                          </a:solidFill>
                          <a:effectLst/>
                          <a:latin typeface="Arial" charset="0"/>
                          <a:cs typeface="Arial" charset="0"/>
                        </a:rPr>
                        <a:t>mOS</a:t>
                      </a:r>
                      <a:r>
                        <a:rPr kumimoji="0" lang="en-GB" sz="1400" b="1" i="0" u="none" strike="noStrike" cap="none" normalizeH="0" baseline="0" dirty="0" smtClean="0">
                          <a:ln>
                            <a:noFill/>
                          </a:ln>
                          <a:solidFill>
                            <a:schemeClr val="tx2"/>
                          </a:solidFill>
                          <a:effectLst/>
                          <a:latin typeface="Arial" charset="0"/>
                          <a:cs typeface="Arial" charset="0"/>
                        </a:rPr>
                        <a:t>, months</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Placebo + FOLFIRI</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(95%CI)</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Interaction – ratio of HR (95%CI);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441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KRASex2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281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11.6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14.9</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0.74 (0.56, 0.99)</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1.21 (0.79, 1.86); 0.38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1441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201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0.90 (0.65, 1.24)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41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4D4D4D"/>
                          </a:solidFill>
                          <a:effectLst/>
                          <a:latin typeface="Arial" charset="0"/>
                          <a:cs typeface="Arial" charset="0"/>
                        </a:rPr>
                        <a:t>ExtRAS</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218</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11.7</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16.0</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0.70 (0.50, 0.97)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1.39 (0.90, 2.13); 0.13</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1441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MUT</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264</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11.2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0.93 (0.70, 1.23) </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441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BRAF</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WT</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446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12.4</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13.0</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0.84 (0.67, 1.05)</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0.49 (0.22, 1.09);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0.08</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1441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4D4D4D"/>
                          </a:solidFill>
                          <a:effectLst/>
                          <a:latin typeface="Arial" charset="0"/>
                          <a:cs typeface="Arial" charset="0"/>
                        </a:rPr>
                        <a:t>MUT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36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5.5</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10.3</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0.42 (0.16, 1.09)</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2154901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LBA-006: </a:t>
            </a:r>
            <a:r>
              <a:rPr lang="en-GB" sz="1800" dirty="0"/>
              <a:t>Impact of primary tumour location on survival in patients with</a:t>
            </a:r>
            <a:br>
              <a:rPr lang="en-GB" sz="1800" dirty="0"/>
            </a:br>
            <a:r>
              <a:rPr lang="en-GB" sz="1800" dirty="0"/>
              <a:t>metastatic colorectal cancer receiving selective internal radiation</a:t>
            </a:r>
            <a:br>
              <a:rPr lang="en-GB" sz="1800" dirty="0"/>
            </a:br>
            <a:r>
              <a:rPr lang="en-GB" sz="1800" dirty="0"/>
              <a:t>therapy and chemotherapy as first-line </a:t>
            </a:r>
            <a:r>
              <a:rPr lang="en-GB" sz="1800" dirty="0" smtClean="0"/>
              <a:t>therapy – van </a:t>
            </a:r>
            <a:r>
              <a:rPr lang="en-GB" sz="1800" dirty="0"/>
              <a:t>Hazel </a:t>
            </a:r>
            <a:r>
              <a:rPr lang="en-GB" sz="1800" dirty="0" smtClean="0"/>
              <a:t>G, et al</a:t>
            </a:r>
            <a:endParaRPr lang="en-US" sz="1800" dirty="0"/>
          </a:p>
        </p:txBody>
      </p:sp>
      <p:sp>
        <p:nvSpPr>
          <p:cNvPr id="22" name="Content Placeholder 21"/>
          <p:cNvSpPr>
            <a:spLocks noGrp="1"/>
          </p:cNvSpPr>
          <p:nvPr>
            <p:ph idx="1"/>
          </p:nvPr>
        </p:nvSpPr>
        <p:spPr/>
        <p:txBody>
          <a:bodyPr/>
          <a:lstStyle/>
          <a:p>
            <a:pPr marL="0" indent="0">
              <a:buNone/>
            </a:pPr>
            <a:r>
              <a:rPr lang="en-GB" sz="1600" b="1" dirty="0"/>
              <a:t>Study objective</a:t>
            </a:r>
          </a:p>
          <a:p>
            <a:pPr marL="285750" indent="-285750">
              <a:buFont typeface="Arial" pitchFamily="34" charset="0"/>
              <a:buChar char="•"/>
            </a:pPr>
            <a:r>
              <a:rPr lang="en-GB" sz="1600" dirty="0"/>
              <a:t>To assess the efficacy and safety of 1L </a:t>
            </a:r>
            <a:r>
              <a:rPr lang="en-GB" altLang="zh-CN" sz="1600" dirty="0">
                <a:ea typeface="SimSun" pitchFamily="2" charset="-122"/>
              </a:rPr>
              <a:t>mFOLFOX6 </a:t>
            </a:r>
            <a:r>
              <a:rPr lang="en-GB" altLang="zh-CN" sz="1600" dirty="0" smtClean="0">
                <a:ea typeface="SimSun" pitchFamily="2" charset="-122"/>
              </a:rPr>
              <a:t>± </a:t>
            </a:r>
            <a:r>
              <a:rPr lang="en-GB" altLang="zh-CN" sz="1600" dirty="0">
                <a:ea typeface="SimSun" pitchFamily="2" charset="-122"/>
              </a:rPr>
              <a:t>SIRT</a:t>
            </a:r>
            <a:r>
              <a:rPr lang="en-GB" sz="1600" dirty="0"/>
              <a:t> according to primary tumour location in patients with </a:t>
            </a:r>
            <a:r>
              <a:rPr lang="en-GB" sz="1600" dirty="0" err="1"/>
              <a:t>mCRC</a:t>
            </a:r>
            <a:r>
              <a:rPr lang="en-GB" sz="1600" dirty="0"/>
              <a:t>, using data from two clinical trials</a:t>
            </a:r>
            <a:r>
              <a:rPr lang="en-GB" sz="1600" dirty="0" smtClean="0"/>
              <a:t>*</a:t>
            </a:r>
            <a:endParaRPr lang="en-GB" sz="1600" dirty="0"/>
          </a:p>
        </p:txBody>
      </p:sp>
      <p:sp>
        <p:nvSpPr>
          <p:cNvPr id="23" name="Text Placeholder 3"/>
          <p:cNvSpPr>
            <a:spLocks noGrp="1"/>
          </p:cNvSpPr>
          <p:nvPr>
            <p:ph type="body" sz="quarter" idx="10"/>
          </p:nvPr>
        </p:nvSpPr>
        <p:spPr>
          <a:xfrm>
            <a:off x="365125" y="6096000"/>
            <a:ext cx="4003675" cy="487363"/>
          </a:xfrm>
        </p:spPr>
        <p:txBody>
          <a:bodyPr/>
          <a:lstStyle/>
          <a:p>
            <a:r>
              <a:rPr lang="en-US" dirty="0" smtClean="0"/>
              <a:t>*</a:t>
            </a:r>
            <a:r>
              <a:rPr lang="en-GB" dirty="0"/>
              <a:t>SIRFLOX </a:t>
            </a:r>
            <a:r>
              <a:rPr lang="en-GB" dirty="0" smtClean="0"/>
              <a:t>and FOXFIRE-Global</a:t>
            </a:r>
            <a:endParaRPr lang="en-US" dirty="0"/>
          </a:p>
        </p:txBody>
      </p:sp>
      <p:sp>
        <p:nvSpPr>
          <p:cNvPr id="24" name="Text Placeholder 4"/>
          <p:cNvSpPr>
            <a:spLocks noGrp="1"/>
          </p:cNvSpPr>
          <p:nvPr>
            <p:ph type="body" sz="quarter" idx="11"/>
          </p:nvPr>
        </p:nvSpPr>
        <p:spPr>
          <a:xfrm>
            <a:off x="4402667" y="6096000"/>
            <a:ext cx="4376209" cy="487363"/>
          </a:xfrm>
        </p:spPr>
        <p:txBody>
          <a:bodyPr/>
          <a:lstStyle/>
          <a:p>
            <a:r>
              <a:rPr lang="en-GB" dirty="0"/>
              <a:t>Developed based on abstract only </a:t>
            </a:r>
            <a:endParaRPr lang="en-GB" dirty="0" smtClean="0"/>
          </a:p>
          <a:p>
            <a:r>
              <a:rPr lang="en-US" dirty="0" smtClean="0"/>
              <a:t>van </a:t>
            </a:r>
            <a:r>
              <a:rPr lang="en-US" dirty="0"/>
              <a:t>Hazel G</a:t>
            </a:r>
            <a:r>
              <a:rPr lang="en-US" dirty="0" smtClean="0"/>
              <a:t>,</a:t>
            </a:r>
            <a:r>
              <a:rPr lang="fr-FR" dirty="0"/>
              <a:t> et al. Ann </a:t>
            </a:r>
            <a:r>
              <a:rPr lang="fr-FR" dirty="0" err="1"/>
              <a:t>Oncol</a:t>
            </a:r>
            <a:r>
              <a:rPr lang="fr-FR" dirty="0"/>
              <a:t> 2017; 28 (</a:t>
            </a:r>
            <a:r>
              <a:rPr lang="fr-FR" dirty="0" err="1"/>
              <a:t>suppl</a:t>
            </a:r>
            <a:r>
              <a:rPr lang="fr-FR" dirty="0"/>
              <a:t> 3): </a:t>
            </a:r>
            <a:r>
              <a:rPr lang="fr-FR" dirty="0" err="1"/>
              <a:t>abstr</a:t>
            </a:r>
            <a:r>
              <a:rPr lang="fr-FR" dirty="0"/>
              <a:t> </a:t>
            </a:r>
            <a:r>
              <a:rPr lang="fr-FR" dirty="0" smtClean="0"/>
              <a:t>LBA-00</a:t>
            </a:r>
            <a:r>
              <a:rPr lang="en-US" dirty="0" smtClean="0"/>
              <a:t>6</a:t>
            </a:r>
            <a:endParaRPr lang="en-US" dirty="0"/>
          </a:p>
        </p:txBody>
      </p:sp>
      <p:sp>
        <p:nvSpPr>
          <p:cNvPr id="25" name="Oval 14"/>
          <p:cNvSpPr>
            <a:spLocks noChangeArrowheads="1"/>
          </p:cNvSpPr>
          <p:nvPr/>
        </p:nvSpPr>
        <p:spPr bwMode="auto">
          <a:xfrm>
            <a:off x="3941537" y="355525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1:1</a:t>
            </a:r>
            <a:endParaRPr lang="en-GB" altLang="zh-CN" sz="1600" b="1" dirty="0">
              <a:solidFill>
                <a:srgbClr val="043882"/>
              </a:solidFill>
              <a:ea typeface="SimSun" pitchFamily="2" charset="-122"/>
            </a:endParaRPr>
          </a:p>
        </p:txBody>
      </p:sp>
      <p:cxnSp>
        <p:nvCxnSpPr>
          <p:cNvPr id="26" name="AutoShape 15"/>
          <p:cNvCxnSpPr>
            <a:cxnSpLocks noChangeShapeType="1"/>
            <a:stCxn id="25" idx="0"/>
            <a:endCxn id="30" idx="1"/>
          </p:cNvCxnSpPr>
          <p:nvPr/>
        </p:nvCxnSpPr>
        <p:spPr bwMode="auto">
          <a:xfrm rot="5400000" flipH="1" flipV="1">
            <a:off x="4217264" y="2907209"/>
            <a:ext cx="664117" cy="631975"/>
          </a:xfrm>
          <a:prstGeom prst="bentConnector2">
            <a:avLst/>
          </a:prstGeom>
          <a:noFill/>
          <a:ln w="57150">
            <a:solidFill>
              <a:schemeClr val="bg2">
                <a:lumMod val="60000"/>
                <a:lumOff val="40000"/>
              </a:schemeClr>
            </a:solidFill>
            <a:round/>
            <a:headEnd/>
            <a:tailEnd type="triangle" w="med" len="med"/>
          </a:ln>
        </p:spPr>
      </p:cxnSp>
      <p:sp>
        <p:nvSpPr>
          <p:cNvPr id="27" name="AutoShape 12"/>
          <p:cNvSpPr>
            <a:spLocks noChangeArrowheads="1"/>
          </p:cNvSpPr>
          <p:nvPr/>
        </p:nvSpPr>
        <p:spPr bwMode="auto">
          <a:xfrm>
            <a:off x="8116435" y="262681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8" name="AutoShape 19"/>
          <p:cNvCxnSpPr>
            <a:cxnSpLocks noChangeShapeType="1"/>
            <a:stCxn id="31" idx="3"/>
            <a:endCxn id="25" idx="2"/>
          </p:cNvCxnSpPr>
          <p:nvPr/>
        </p:nvCxnSpPr>
        <p:spPr bwMode="auto">
          <a:xfrm>
            <a:off x="3684814" y="3847354"/>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29" name="AutoShape 21"/>
          <p:cNvCxnSpPr>
            <a:cxnSpLocks noChangeShapeType="1"/>
            <a:stCxn id="30" idx="3"/>
            <a:endCxn id="27" idx="1"/>
          </p:cNvCxnSpPr>
          <p:nvPr/>
        </p:nvCxnSpPr>
        <p:spPr bwMode="auto">
          <a:xfrm>
            <a:off x="7543800" y="2891137"/>
            <a:ext cx="572635" cy="0"/>
          </a:xfrm>
          <a:prstGeom prst="straightConnector1">
            <a:avLst/>
          </a:prstGeom>
          <a:noFill/>
          <a:ln w="57150">
            <a:solidFill>
              <a:schemeClr val="bg2">
                <a:lumMod val="60000"/>
                <a:lumOff val="40000"/>
              </a:schemeClr>
            </a:solidFill>
            <a:round/>
            <a:headEnd/>
            <a:tailEnd type="triangle" w="med" len="med"/>
          </a:ln>
        </p:spPr>
      </p:cxnSp>
      <p:sp>
        <p:nvSpPr>
          <p:cNvPr id="30" name="AutoShape 8"/>
          <p:cNvSpPr>
            <a:spLocks noChangeArrowheads="1"/>
          </p:cNvSpPr>
          <p:nvPr/>
        </p:nvSpPr>
        <p:spPr bwMode="auto">
          <a:xfrm>
            <a:off x="4865310" y="2480768"/>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mFOLFOX6 + SIRT</a:t>
            </a:r>
          </a:p>
        </p:txBody>
      </p:sp>
      <p:sp>
        <p:nvSpPr>
          <p:cNvPr id="31" name="AutoShape 9"/>
          <p:cNvSpPr>
            <a:spLocks noChangeArrowheads="1"/>
          </p:cNvSpPr>
          <p:nvPr/>
        </p:nvSpPr>
        <p:spPr bwMode="auto">
          <a:xfrm>
            <a:off x="365124" y="3026873"/>
            <a:ext cx="3319690" cy="16409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Previously </a:t>
            </a:r>
            <a:r>
              <a:rPr lang="en-GB" altLang="zh-CN" dirty="0">
                <a:solidFill>
                  <a:srgbClr val="FFFFFF"/>
                </a:solidFill>
                <a:ea typeface="SimSun" pitchFamily="2" charset="-122"/>
              </a:rPr>
              <a:t>untreated liver-only or liver-dominant </a:t>
            </a:r>
            <a:r>
              <a:rPr lang="en-GB" altLang="zh-CN" dirty="0" err="1" smtClean="0">
                <a:solidFill>
                  <a:srgbClr val="FFFFFF"/>
                </a:solidFill>
                <a:ea typeface="SimSun" pitchFamily="2" charset="-122"/>
              </a:rPr>
              <a:t>mCRC</a:t>
            </a:r>
            <a:endParaRPr lang="en-GB" altLang="zh-CN" dirty="0" smtClean="0">
              <a:solidFill>
                <a:srgbClr val="FFFFFF"/>
              </a:solidFill>
              <a:ea typeface="SimSun" pitchFamily="2" charset="-122"/>
            </a:endParaRPr>
          </a:p>
          <a:p>
            <a:pPr defTabSz="892175" eaLnBrk="0" hangingPunct="0">
              <a:spcAft>
                <a:spcPct val="30000"/>
              </a:spcAft>
            </a:pPr>
            <a:r>
              <a:rPr lang="en-GB" altLang="zh-CN" dirty="0" smtClean="0">
                <a:solidFill>
                  <a:srgbClr val="FFFFFF"/>
                </a:solidFill>
                <a:ea typeface="SimSun" pitchFamily="2" charset="-122"/>
              </a:rPr>
              <a:t>(n=739)</a:t>
            </a:r>
            <a:endParaRPr lang="en-GB" altLang="zh-CN" dirty="0">
              <a:solidFill>
                <a:srgbClr val="FFFFFF"/>
              </a:solidFill>
              <a:ea typeface="SimSun" pitchFamily="2" charset="-122"/>
            </a:endParaRPr>
          </a:p>
        </p:txBody>
      </p:sp>
      <p:sp>
        <p:nvSpPr>
          <p:cNvPr id="32" name="Rectangle 9"/>
          <p:cNvSpPr txBox="1">
            <a:spLocks noChangeArrowheads="1"/>
          </p:cNvSpPr>
          <p:nvPr/>
        </p:nvSpPr>
        <p:spPr bwMode="auto">
          <a:xfrm>
            <a:off x="365124" y="5373192"/>
            <a:ext cx="4130676" cy="714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smtClean="0">
                <a:solidFill>
                  <a:schemeClr val="bg2"/>
                </a:solidFill>
              </a:rPr>
              <a:t>PRIMARY ENDPOINTS</a:t>
            </a:r>
          </a:p>
          <a:p>
            <a:r>
              <a:rPr lang="en-GB" sz="1600" smtClean="0"/>
              <a:t>PFS, OS</a:t>
            </a:r>
          </a:p>
          <a:p>
            <a:endParaRPr lang="en-GB" sz="1600" dirty="0"/>
          </a:p>
        </p:txBody>
      </p:sp>
      <p:sp>
        <p:nvSpPr>
          <p:cNvPr id="33" name="Content Placeholder 26"/>
          <p:cNvSpPr txBox="1">
            <a:spLocks/>
          </p:cNvSpPr>
          <p:nvPr/>
        </p:nvSpPr>
        <p:spPr>
          <a:xfrm>
            <a:off x="4648200" y="5373192"/>
            <a:ext cx="4130675" cy="714376"/>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SECONDARY ENDPOINTS</a:t>
            </a:r>
          </a:p>
          <a:p>
            <a:r>
              <a:rPr lang="en-GB" sz="1600" dirty="0" smtClean="0"/>
              <a:t>Safety</a:t>
            </a:r>
            <a:endParaRPr lang="en-GB" sz="1600" dirty="0"/>
          </a:p>
        </p:txBody>
      </p:sp>
      <p:cxnSp>
        <p:nvCxnSpPr>
          <p:cNvPr id="34" name="AutoShape 16"/>
          <p:cNvCxnSpPr>
            <a:cxnSpLocks noChangeShapeType="1"/>
            <a:stCxn id="25" idx="4"/>
            <a:endCxn id="37" idx="1"/>
          </p:cNvCxnSpPr>
          <p:nvPr/>
        </p:nvCxnSpPr>
        <p:spPr bwMode="auto">
          <a:xfrm rot="16200000" flipH="1">
            <a:off x="4215425" y="4157363"/>
            <a:ext cx="667794" cy="631975"/>
          </a:xfrm>
          <a:prstGeom prst="bentConnector2">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8116435" y="454292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36" name="AutoShape 20"/>
          <p:cNvCxnSpPr>
            <a:cxnSpLocks noChangeShapeType="1"/>
            <a:stCxn id="37" idx="3"/>
            <a:endCxn id="35" idx="1"/>
          </p:cNvCxnSpPr>
          <p:nvPr/>
        </p:nvCxnSpPr>
        <p:spPr bwMode="auto">
          <a:xfrm>
            <a:off x="7542220" y="4807248"/>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37" name="AutoShape 12"/>
          <p:cNvSpPr>
            <a:spLocks noChangeArrowheads="1"/>
          </p:cNvSpPr>
          <p:nvPr/>
        </p:nvSpPr>
        <p:spPr bwMode="auto">
          <a:xfrm>
            <a:off x="4865310" y="4396880"/>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mFOLFOX6 alone</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xmlns="" val="36931631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LBA-006: Impact of primary tumour location on survival in patients with</a:t>
            </a:r>
            <a:br>
              <a:rPr lang="en-GB" sz="1800" dirty="0" smtClean="0"/>
            </a:br>
            <a:r>
              <a:rPr lang="en-GB" sz="1800" dirty="0" smtClean="0"/>
              <a:t>metastatic colorectal cancer receiving selective internal radiation</a:t>
            </a:r>
            <a:br>
              <a:rPr lang="en-GB" sz="1800" dirty="0" smtClean="0"/>
            </a:br>
            <a:r>
              <a:rPr lang="en-GB" sz="1800" dirty="0" smtClean="0"/>
              <a:t>therapy and chemotherapy as first-line therapy – van Hazel G, et al</a:t>
            </a:r>
            <a:endParaRPr lang="en-US" sz="1800" dirty="0"/>
          </a:p>
        </p:txBody>
      </p:sp>
      <p:sp>
        <p:nvSpPr>
          <p:cNvPr id="3" name="Content Placeholder 2"/>
          <p:cNvSpPr>
            <a:spLocks noGrp="1"/>
          </p:cNvSpPr>
          <p:nvPr>
            <p:ph idx="1"/>
          </p:nvPr>
        </p:nvSpPr>
        <p:spPr>
          <a:xfrm>
            <a:off x="365124" y="1254035"/>
            <a:ext cx="8574894" cy="4746172"/>
          </a:xfrm>
        </p:spPr>
        <p:txBody>
          <a:bodyPr/>
          <a:lstStyle/>
          <a:p>
            <a:pPr marL="0" indent="0">
              <a:buNone/>
            </a:pPr>
            <a:r>
              <a:rPr lang="en-US" sz="1600" b="1" dirty="0" smtClean="0"/>
              <a:t>Key results</a:t>
            </a:r>
            <a:endParaRPr lang="en-US" sz="1600" dirty="0" smtClean="0"/>
          </a:p>
          <a:p>
            <a:pPr>
              <a:spcBef>
                <a:spcPts val="24600"/>
              </a:spcBef>
            </a:pPr>
            <a:r>
              <a:rPr lang="en-US" sz="1600" dirty="0" smtClean="0"/>
              <a:t>The incidence </a:t>
            </a:r>
            <a:r>
              <a:rPr lang="en-GB" sz="1600" dirty="0" smtClean="0"/>
              <a:t>of grade </a:t>
            </a:r>
            <a:r>
              <a:rPr lang="en-GB" sz="1600" dirty="0" smtClean="0">
                <a:latin typeface="Arial"/>
                <a:cs typeface="Arial"/>
              </a:rPr>
              <a:t>≥</a:t>
            </a:r>
            <a:r>
              <a:rPr lang="en-GB" sz="1600" dirty="0" smtClean="0"/>
              <a:t>3 AEs did not differ for right- vs. left-sided primary tumours (p&gt;0.05)</a:t>
            </a:r>
          </a:p>
          <a:p>
            <a:pPr marL="0" indent="0">
              <a:buNone/>
            </a:pPr>
            <a:r>
              <a:rPr lang="en-GB" sz="1600" b="1" dirty="0" smtClean="0"/>
              <a:t>Conclusions</a:t>
            </a:r>
          </a:p>
          <a:p>
            <a:r>
              <a:rPr lang="en-GB" sz="1600" b="1" dirty="0" smtClean="0"/>
              <a:t>In patients with </a:t>
            </a:r>
            <a:r>
              <a:rPr lang="en-GB" sz="1600" b="1" dirty="0" err="1" smtClean="0"/>
              <a:t>mCRC</a:t>
            </a:r>
            <a:r>
              <a:rPr lang="en-GB" sz="1600" b="1" dirty="0" smtClean="0"/>
              <a:t>, 1L </a:t>
            </a:r>
            <a:r>
              <a:rPr lang="en-GB" altLang="zh-CN" sz="1600" b="1" dirty="0" smtClean="0"/>
              <a:t>mFOLFOX6 + SIRT</a:t>
            </a:r>
            <a:r>
              <a:rPr lang="en-GB" sz="1600" b="1" dirty="0" smtClean="0"/>
              <a:t> was associated with significant improvements in OS for patients with right- but not left-sided primary tumours</a:t>
            </a:r>
          </a:p>
          <a:p>
            <a:r>
              <a:rPr lang="en-GB" sz="1600" b="1" dirty="0" smtClean="0"/>
              <a:t>The FOXFIRE trial cohort will be used to validate these findings</a:t>
            </a:r>
            <a:endParaRPr lang="en-US" sz="1600" b="1" dirty="0"/>
          </a:p>
        </p:txBody>
      </p:sp>
      <p:sp>
        <p:nvSpPr>
          <p:cNvPr id="5" name="Text Placeholder 4"/>
          <p:cNvSpPr>
            <a:spLocks noGrp="1"/>
          </p:cNvSpPr>
          <p:nvPr>
            <p:ph type="body" sz="quarter" idx="11"/>
          </p:nvPr>
        </p:nvSpPr>
        <p:spPr>
          <a:xfrm>
            <a:off x="3981158" y="6096000"/>
            <a:ext cx="4797718" cy="487363"/>
          </a:xfrm>
        </p:spPr>
        <p:txBody>
          <a:bodyPr/>
          <a:lstStyle/>
          <a:p>
            <a:r>
              <a:rPr lang="en-GB" dirty="0" smtClean="0"/>
              <a:t>Developed based on abstract only </a:t>
            </a:r>
          </a:p>
          <a:p>
            <a:r>
              <a:rPr lang="en-US" dirty="0" smtClean="0"/>
              <a:t>van Hazel G,</a:t>
            </a:r>
            <a:r>
              <a:rPr lang="fr-FR" dirty="0" smtClean="0"/>
              <a:t> et al. Ann </a:t>
            </a:r>
            <a:r>
              <a:rPr lang="fr-FR" dirty="0" err="1" smtClean="0"/>
              <a:t>Oncol</a:t>
            </a:r>
            <a:r>
              <a:rPr lang="fr-FR" dirty="0" smtClean="0"/>
              <a:t> 2017; 28 (</a:t>
            </a:r>
            <a:r>
              <a:rPr lang="fr-FR" dirty="0" err="1" smtClean="0"/>
              <a:t>suppl</a:t>
            </a:r>
            <a:r>
              <a:rPr lang="fr-FR" dirty="0" smtClean="0"/>
              <a:t> 3): </a:t>
            </a:r>
            <a:r>
              <a:rPr lang="fr-FR" dirty="0" err="1" smtClean="0"/>
              <a:t>abstr</a:t>
            </a:r>
            <a:r>
              <a:rPr lang="fr-FR" dirty="0" smtClean="0"/>
              <a:t> LBA-00</a:t>
            </a:r>
            <a:r>
              <a:rPr lang="en-US" dirty="0" smtClean="0"/>
              <a:t>6</a:t>
            </a:r>
            <a:endParaRPr lang="en-US" dirty="0"/>
          </a:p>
        </p:txBody>
      </p:sp>
      <p:graphicFrame>
        <p:nvGraphicFramePr>
          <p:cNvPr id="6" name="Group 88"/>
          <p:cNvGraphicFramePr>
            <a:graphicFrameLocks noGrp="1"/>
          </p:cNvGraphicFramePr>
          <p:nvPr>
            <p:extLst>
              <p:ext uri="{D42A27DB-BD31-4B8C-83A1-F6EECF244321}">
                <p14:modId xmlns:p14="http://schemas.microsoft.com/office/powerpoint/2010/main" xmlns="" val="4289690687"/>
              </p:ext>
            </p:extLst>
          </p:nvPr>
        </p:nvGraphicFramePr>
        <p:xfrm>
          <a:off x="369888" y="1583750"/>
          <a:ext cx="8393112" cy="2942327"/>
        </p:xfrm>
        <a:graphic>
          <a:graphicData uri="http://schemas.openxmlformats.org/drawingml/2006/table">
            <a:tbl>
              <a:tblPr firstRow="1" bandRow="1">
                <a:tableStyleId>{69012ECD-51FC-41F1-AA8D-1B2483CD663E}</a:tableStyleId>
              </a:tblPr>
              <a:tblGrid>
                <a:gridCol w="1926522">
                  <a:extLst>
                    <a:ext uri="{9D8B030D-6E8A-4147-A177-3AD203B41FA5}">
                      <a16:colId xmlns:a16="http://schemas.microsoft.com/office/drawing/2014/main" xmlns="" val="20000"/>
                    </a:ext>
                  </a:extLst>
                </a:gridCol>
                <a:gridCol w="737344"/>
                <a:gridCol w="1817933"/>
                <a:gridCol w="1817933"/>
                <a:gridCol w="2093380">
                  <a:extLst>
                    <a:ext uri="{9D8B030D-6E8A-4147-A177-3AD203B41FA5}">
                      <a16:colId xmlns:a16="http://schemas.microsoft.com/office/drawing/2014/main" xmlns="" val="20003"/>
                    </a:ext>
                  </a:extLst>
                </a:gridCol>
              </a:tblGrid>
              <a:tr h="3857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mFOLFOX6 + SIRT</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mFOLFOX6 alone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(95%CI); 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195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4D4D4D"/>
                          </a:solidFill>
                          <a:effectLst/>
                          <a:latin typeface="Arial" charset="0"/>
                          <a:cs typeface="Arial" charset="0"/>
                        </a:rPr>
                        <a:t>mPFS</a:t>
                      </a:r>
                      <a:r>
                        <a:rPr kumimoji="0" lang="en-GB" sz="1400" b="0" i="0" u="none" strike="noStrike" cap="none" normalizeH="0" baseline="0" dirty="0" smtClean="0">
                          <a:ln>
                            <a:noFill/>
                          </a:ln>
                          <a:solidFill>
                            <a:srgbClr val="4D4D4D"/>
                          </a:solidFill>
                          <a:effectLst/>
                          <a:latin typeface="Arial" charset="0"/>
                          <a:cs typeface="Arial" charset="0"/>
                        </a:rPr>
                        <a:t>, months</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19575">
                <a:tc>
                  <a:txBody>
                    <a:bodyPr/>
                    <a:lstStyle/>
                    <a:p>
                      <a:pPr marL="889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Overall</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739</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11.1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NA (NA, NA); 0.22</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19575">
                <a:tc>
                  <a:txBody>
                    <a:bodyPr/>
                    <a:lstStyle/>
                    <a:p>
                      <a:pPr marL="889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Right-sided primary</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179</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10.8</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8.7</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0.73 (0.53, 1.01); 0.053</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19575">
                <a:tc>
                  <a:txBody>
                    <a:bodyPr/>
                    <a:lstStyle/>
                    <a:p>
                      <a:pPr marL="889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Left-sided primary</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540</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11.4</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10.8</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0.93 (0.78, 1.11); 0.426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195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4D4D4D"/>
                          </a:solidFill>
                          <a:effectLst/>
                          <a:latin typeface="Arial" charset="0"/>
                          <a:cs typeface="Arial" charset="0"/>
                        </a:rPr>
                        <a:t>mOS</a:t>
                      </a:r>
                      <a:r>
                        <a:rPr kumimoji="0" lang="en-GB" sz="1400" b="0" i="0" u="none" strike="noStrike" cap="none" normalizeH="0" baseline="0" dirty="0" smtClean="0">
                          <a:ln>
                            <a:noFill/>
                          </a:ln>
                          <a:solidFill>
                            <a:srgbClr val="4D4D4D"/>
                          </a:solidFill>
                          <a:effectLst/>
                          <a:latin typeface="Arial" charset="0"/>
                          <a:cs typeface="Arial" charset="0"/>
                        </a:rPr>
                        <a:t>, months</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r h="319575">
                <a:tc>
                  <a:txBody>
                    <a:bodyPr/>
                    <a:lstStyle/>
                    <a:p>
                      <a:pPr marL="889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Overall</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739</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24.3</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24.6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NA (NA, NA); 0.84</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r h="319575">
                <a:tc>
                  <a:txBody>
                    <a:bodyPr/>
                    <a:lstStyle/>
                    <a:p>
                      <a:pPr marL="889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Right-sided primary</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179</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22.0</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17.1</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0.64 (0.46, 0.89); 0.007</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19575">
                <a:tc>
                  <a:txBody>
                    <a:bodyPr/>
                    <a:lstStyle/>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Left-sided primary</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540</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24.6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25.6</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Arial" charset="0"/>
                          <a:cs typeface="Arial" charset="0"/>
                        </a:rPr>
                        <a:t>1.12 (0.92, 1.36); 0.279</a:t>
                      </a:r>
                      <a:endParaRPr kumimoji="0" lang="en-GB" sz="1400" b="0" i="0" u="none" strike="noStrike" cap="none" normalizeH="0" baseline="0" dirty="0">
                        <a:ln>
                          <a:noFill/>
                        </a:ln>
                        <a:solidFill>
                          <a:srgbClr val="4D4D4D"/>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85000"/>
                        <a:alpha val="25000"/>
                      </a:schemeClr>
                    </a:solidFill>
                  </a:tcPr>
                </a:tc>
              </a:tr>
            </a:tbl>
          </a:graphicData>
        </a:graphic>
      </p:graphicFrame>
    </p:spTree>
    <p:extLst>
      <p:ext uri="{BB962C8B-B14F-4D97-AF65-F5344CB8AC3E}">
        <p14:creationId xmlns:p14="http://schemas.microsoft.com/office/powerpoint/2010/main" xmlns="" val="42191181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6005513" algn="l"/>
              </a:tabLst>
            </a:pPr>
            <a:r>
              <a:rPr lang="en-GB" dirty="0" smtClean="0"/>
              <a:t>O-011: </a:t>
            </a:r>
            <a:r>
              <a:rPr lang="en-US" dirty="0"/>
              <a:t>RET rearrangements define a new and rare molecular subtype of metastatic colorectal cancer (</a:t>
            </a:r>
            <a:r>
              <a:rPr lang="en-US" dirty="0" err="1"/>
              <a:t>mCRC</a:t>
            </a:r>
            <a:r>
              <a:rPr lang="en-US" dirty="0"/>
              <a:t>)</a:t>
            </a:r>
            <a:r>
              <a:rPr lang="en-GB" dirty="0"/>
              <a:t> – </a:t>
            </a:r>
            <a:r>
              <a:rPr lang="en-GB" dirty="0" err="1" smtClean="0"/>
              <a:t>Pietrantonio</a:t>
            </a:r>
            <a:r>
              <a:rPr lang="en-GB" dirty="0" smtClean="0"/>
              <a:t> F, </a:t>
            </a:r>
            <a:r>
              <a:rPr lang="en-GB" dirty="0"/>
              <a:t>et al</a:t>
            </a:r>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identify and characterise RET fusions in </a:t>
            </a:r>
            <a:r>
              <a:rPr lang="en-GB" dirty="0" err="1" smtClean="0"/>
              <a:t>mCRC</a:t>
            </a:r>
            <a:r>
              <a:rPr lang="en-GB" dirty="0" smtClean="0"/>
              <a:t> and investigate their prognostic impact</a:t>
            </a:r>
            <a:endParaRPr lang="en-GB" dirty="0"/>
          </a:p>
        </p:txBody>
      </p:sp>
      <p:sp>
        <p:nvSpPr>
          <p:cNvPr id="5" name="Text Placeholder 4"/>
          <p:cNvSpPr>
            <a:spLocks noGrp="1"/>
          </p:cNvSpPr>
          <p:nvPr>
            <p:ph type="body" sz="quarter" idx="11"/>
          </p:nvPr>
        </p:nvSpPr>
        <p:spPr>
          <a:xfrm>
            <a:off x="4338316" y="6096000"/>
            <a:ext cx="4440559" cy="487363"/>
          </a:xfrm>
        </p:spPr>
        <p:txBody>
          <a:bodyPr/>
          <a:lstStyle/>
          <a:p>
            <a:r>
              <a:rPr lang="en-GB" dirty="0" err="1" smtClean="0"/>
              <a:t>Pietrantonio</a:t>
            </a:r>
            <a:r>
              <a:rPr lang="en-GB" dirty="0" smtClean="0"/>
              <a:t> F, </a:t>
            </a:r>
            <a:r>
              <a:rPr lang="en-GB" dirty="0"/>
              <a:t>et al. Ann </a:t>
            </a:r>
            <a:r>
              <a:rPr lang="en-GB" dirty="0" err="1"/>
              <a:t>Oncol</a:t>
            </a:r>
            <a:r>
              <a:rPr lang="en-GB" dirty="0"/>
              <a:t> 2017; 28 (</a:t>
            </a:r>
            <a:r>
              <a:rPr lang="en-GB" dirty="0" err="1"/>
              <a:t>suppl</a:t>
            </a:r>
            <a:r>
              <a:rPr lang="en-GB" dirty="0"/>
              <a:t> 3): </a:t>
            </a:r>
            <a:r>
              <a:rPr lang="en-GB" dirty="0" err="1"/>
              <a:t>abstr</a:t>
            </a:r>
            <a:r>
              <a:rPr lang="en-GB" dirty="0"/>
              <a:t> O-</a:t>
            </a:r>
            <a:r>
              <a:rPr lang="en-GB" dirty="0" smtClean="0"/>
              <a:t>011</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xmlns="" val="1574157662"/>
              </p:ext>
            </p:extLst>
          </p:nvPr>
        </p:nvGraphicFramePr>
        <p:xfrm>
          <a:off x="404944" y="3789842"/>
          <a:ext cx="3884854" cy="2501037"/>
        </p:xfrm>
        <a:graphic>
          <a:graphicData uri="http://schemas.openxmlformats.org/drawingml/2006/table">
            <a:tbl>
              <a:tblPr firstRow="1" bandRow="1">
                <a:tableStyleId>{69012ECD-51FC-41F1-AA8D-1B2483CD663E}</a:tableStyleId>
              </a:tblPr>
              <a:tblGrid>
                <a:gridCol w="2080789"/>
                <a:gridCol w="1804065"/>
              </a:tblGrid>
              <a:tr h="3433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000" b="1" i="0" u="none" strike="noStrike" cap="none" normalizeH="0" baseline="0" dirty="0" smtClean="0">
                          <a:ln>
                            <a:noFill/>
                          </a:ln>
                          <a:solidFill>
                            <a:srgbClr val="FFFFFF"/>
                          </a:solidFill>
                          <a:effectLst/>
                          <a:latin typeface="+mn-lt"/>
                          <a:cs typeface="Arial" charset="0"/>
                        </a:rPr>
                        <a:t>Sources of data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rgbClr val="FFFFFF"/>
                          </a:solidFill>
                          <a:effectLst/>
                          <a:latin typeface="+mn-lt"/>
                        </a:rPr>
                        <a:t>RET fusion partners</a:t>
                      </a:r>
                      <a:endParaRPr kumimoji="0" lang="en-GB" sz="1000" b="1" i="0" u="none" strike="noStrike" cap="none" normalizeH="0" baseline="0" dirty="0" smtClean="0">
                        <a:ln>
                          <a:noFill/>
                        </a:ln>
                        <a:solidFill>
                          <a:srgbClr val="FFFFFF"/>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788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err="1" smtClean="0">
                          <a:ln>
                            <a:noFill/>
                          </a:ln>
                          <a:solidFill>
                            <a:srgbClr val="FFFFFF"/>
                          </a:solidFill>
                          <a:effectLst/>
                          <a:latin typeface="+mn-lt"/>
                        </a:rPr>
                        <a:t>Ignyta’s</a:t>
                      </a:r>
                      <a:r>
                        <a:rPr kumimoji="0" lang="en-GB" sz="1000" u="none" strike="noStrike" cap="none" normalizeH="0" baseline="0" dirty="0" smtClean="0">
                          <a:ln>
                            <a:noFill/>
                          </a:ln>
                          <a:solidFill>
                            <a:srgbClr val="FFFFFF"/>
                          </a:solidFill>
                          <a:effectLst/>
                          <a:latin typeface="+mn-lt"/>
                        </a:rPr>
                        <a:t> phase 1/1b study screening programme </a:t>
                      </a:r>
                      <a:br>
                        <a:rPr kumimoji="0" lang="en-GB" sz="1000" u="none" strike="noStrike" cap="none" normalizeH="0" baseline="0" dirty="0" smtClean="0">
                          <a:ln>
                            <a:noFill/>
                          </a:ln>
                          <a:solidFill>
                            <a:srgbClr val="FFFFFF"/>
                          </a:solidFill>
                          <a:effectLst/>
                          <a:latin typeface="+mn-lt"/>
                        </a:rPr>
                      </a:br>
                      <a:r>
                        <a:rPr kumimoji="0" lang="en-GB" sz="1000" u="none" strike="noStrike" cap="none" normalizeH="0" baseline="0" dirty="0" smtClean="0">
                          <a:ln>
                            <a:noFill/>
                          </a:ln>
                          <a:solidFill>
                            <a:srgbClr val="FFFFFF"/>
                          </a:solidFill>
                          <a:effectLst/>
                          <a:latin typeface="+mn-lt"/>
                        </a:rPr>
                        <a:t>RXDX-105, NCT01877811)</a:t>
                      </a:r>
                      <a:endParaRPr kumimoji="0" lang="en-GB" sz="1000" b="0" i="0" u="none" strike="noStrike" cap="none" normalizeH="0" baseline="0" dirty="0" smtClean="0">
                        <a:ln>
                          <a:noFill/>
                        </a:ln>
                        <a:solidFill>
                          <a:srgbClr val="FFFFFF"/>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i="1" u="none" strike="noStrike" cap="none" normalizeH="0" baseline="0" dirty="0" smtClean="0">
                          <a:ln>
                            <a:noFill/>
                          </a:ln>
                          <a:solidFill>
                            <a:srgbClr val="FFFFFF"/>
                          </a:solidFill>
                          <a:effectLst/>
                          <a:latin typeface="+mn-lt"/>
                        </a:rPr>
                        <a:t>NCOA4</a:t>
                      </a:r>
                      <a:r>
                        <a:rPr kumimoji="0" lang="en-GB" sz="1000" u="none" strike="noStrike" cap="none" normalizeH="0" baseline="0" dirty="0" smtClean="0">
                          <a:ln>
                            <a:noFill/>
                          </a:ln>
                          <a:solidFill>
                            <a:srgbClr val="FFFFFF"/>
                          </a:solidFill>
                          <a:effectLst/>
                          <a:latin typeface="+mn-lt"/>
                        </a:rPr>
                        <a:t>-</a:t>
                      </a:r>
                      <a:r>
                        <a:rPr kumimoji="0" lang="en-GB" sz="1000" i="1" u="none" strike="noStrike" cap="none" normalizeH="0" baseline="0" dirty="0" smtClean="0">
                          <a:ln>
                            <a:noFill/>
                          </a:ln>
                          <a:solidFill>
                            <a:srgbClr val="FFFFFF"/>
                          </a:solidFill>
                          <a:effectLst/>
                          <a:latin typeface="+mn-lt"/>
                        </a:rPr>
                        <a:t>RET</a:t>
                      </a:r>
                      <a:r>
                        <a:rPr kumimoji="0" lang="en-GB" sz="1000" u="none" strike="noStrike" cap="none" normalizeH="0" baseline="0" dirty="0" smtClean="0">
                          <a:ln>
                            <a:noFill/>
                          </a:ln>
                          <a:solidFill>
                            <a:srgbClr val="FFFFFF"/>
                          </a:solidFill>
                          <a:effectLst/>
                          <a:latin typeface="+mn-lt"/>
                        </a:rPr>
                        <a:t> (n=1)</a:t>
                      </a:r>
                      <a:endParaRPr kumimoji="0" lang="en-GB" sz="1000" b="0" i="0" u="none" strike="noStrike" cap="none" normalizeH="0" baseline="0" dirty="0" smtClean="0">
                        <a:ln>
                          <a:noFill/>
                        </a:ln>
                        <a:solidFill>
                          <a:srgbClr val="FFFFFF"/>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smtClean="0">
                        <a:ln>
                          <a:noFill/>
                        </a:ln>
                        <a:solidFill>
                          <a:srgbClr val="FFFFFF"/>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1" u="none" strike="noStrike" cap="none" normalizeH="0" baseline="0" dirty="0" smtClean="0">
                          <a:ln>
                            <a:noFill/>
                          </a:ln>
                          <a:solidFill>
                            <a:srgbClr val="FFFFFF"/>
                          </a:solidFill>
                          <a:effectLst/>
                          <a:latin typeface="+mn-lt"/>
                          <a:cs typeface="Arial" charset="0"/>
                        </a:rPr>
                        <a:t>CCDC6-RET </a:t>
                      </a:r>
                      <a:r>
                        <a:rPr kumimoji="0" lang="en-GB" sz="1000" b="0" i="0" u="none" strike="noStrike" cap="none" normalizeH="0" baseline="0" dirty="0" smtClean="0">
                          <a:ln>
                            <a:noFill/>
                          </a:ln>
                          <a:solidFill>
                            <a:srgbClr val="FFFFFF"/>
                          </a:solidFill>
                          <a:effectLst/>
                          <a:latin typeface="+mn-lt"/>
                          <a:cs typeface="Arial" charset="0"/>
                        </a:rPr>
                        <a:t>(n=1)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rgbClr val="FFFFFF"/>
                          </a:solidFill>
                          <a:effectLst/>
                          <a:latin typeface="+mn-lt"/>
                          <a:cs typeface="Arial" charset="0"/>
                        </a:rPr>
                        <a:t>Retrieval </a:t>
                      </a:r>
                      <a:r>
                        <a:rPr kumimoji="0" lang="en-GB" sz="1000" b="0" i="0" u="none" strike="noStrike" cap="none" normalizeH="0" baseline="0" dirty="0" err="1" smtClean="0">
                          <a:ln>
                            <a:noFill/>
                          </a:ln>
                          <a:solidFill>
                            <a:srgbClr val="FFFFFF"/>
                          </a:solidFill>
                          <a:effectLst/>
                          <a:latin typeface="+mn-lt"/>
                          <a:cs typeface="Arial" charset="0"/>
                        </a:rPr>
                        <a:t>ongoing</a:t>
                      </a:r>
                      <a:endParaRPr kumimoji="0" lang="en-GB" sz="1000" b="0" i="0" u="none" strike="noStrike" cap="none" normalizeH="0" baseline="0" dirty="0" smtClean="0">
                        <a:ln>
                          <a:noFill/>
                        </a:ln>
                        <a:solidFill>
                          <a:srgbClr val="FFFFFF"/>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rgbClr val="FFFFFF"/>
                          </a:solidFill>
                          <a:effectLst/>
                          <a:latin typeface="+mn-lt"/>
                        </a:rPr>
                        <a:t>Italian &amp; Korean</a:t>
                      </a:r>
                      <a:br>
                        <a:rPr kumimoji="0" lang="en-GB" sz="1000" u="none" strike="noStrike" cap="none" normalizeH="0" baseline="0" dirty="0" smtClean="0">
                          <a:ln>
                            <a:noFill/>
                          </a:ln>
                          <a:solidFill>
                            <a:srgbClr val="FFFFFF"/>
                          </a:solidFill>
                          <a:effectLst/>
                          <a:latin typeface="+mn-lt"/>
                        </a:rPr>
                      </a:br>
                      <a:r>
                        <a:rPr kumimoji="0" lang="en-GB" sz="1000" b="0" i="0" u="none" strike="noStrike" cap="none" normalizeH="0" baseline="0" dirty="0" smtClean="0">
                          <a:ln>
                            <a:noFill/>
                          </a:ln>
                          <a:solidFill>
                            <a:srgbClr val="FFFFFF"/>
                          </a:solidFill>
                          <a:effectLst/>
                          <a:latin typeface="+mn-lt"/>
                          <a:cs typeface="Arial" charset="0"/>
                        </a:rPr>
                        <a:t>screening collaboration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i="1" u="none" strike="noStrike" cap="none" normalizeH="0" baseline="0" dirty="0" smtClean="0">
                          <a:ln>
                            <a:noFill/>
                          </a:ln>
                          <a:solidFill>
                            <a:srgbClr val="FFFFFF"/>
                          </a:solidFill>
                          <a:effectLst/>
                          <a:latin typeface="+mn-lt"/>
                        </a:rPr>
                        <a:t>NCOA4</a:t>
                      </a:r>
                      <a:r>
                        <a:rPr kumimoji="0" lang="en-GB" sz="1000" u="none" strike="noStrike" cap="none" normalizeH="0" baseline="0" dirty="0" smtClean="0">
                          <a:ln>
                            <a:noFill/>
                          </a:ln>
                          <a:solidFill>
                            <a:srgbClr val="FFFFFF"/>
                          </a:solidFill>
                          <a:effectLst/>
                          <a:latin typeface="+mn-lt"/>
                        </a:rPr>
                        <a:t>-</a:t>
                      </a:r>
                      <a:r>
                        <a:rPr kumimoji="0" lang="en-GB" sz="1000" i="1" u="none" strike="noStrike" cap="none" normalizeH="0" baseline="0" dirty="0" smtClean="0">
                          <a:ln>
                            <a:noFill/>
                          </a:ln>
                          <a:solidFill>
                            <a:srgbClr val="FFFFFF"/>
                          </a:solidFill>
                          <a:effectLst/>
                          <a:latin typeface="+mn-lt"/>
                        </a:rPr>
                        <a:t>RET</a:t>
                      </a:r>
                      <a:r>
                        <a:rPr kumimoji="0" lang="en-GB" sz="1000" u="none" strike="noStrike" cap="none" normalizeH="0" baseline="0" dirty="0" smtClean="0">
                          <a:ln>
                            <a:noFill/>
                          </a:ln>
                          <a:solidFill>
                            <a:srgbClr val="FFFFFF"/>
                          </a:solidFill>
                          <a:effectLst/>
                          <a:latin typeface="+mn-lt"/>
                        </a:rPr>
                        <a:t> (n=4)</a:t>
                      </a:r>
                      <a:endParaRPr kumimoji="0" lang="en-GB" sz="1000" b="0" i="0" u="none" strike="noStrike" cap="none" normalizeH="0" baseline="0" dirty="0" smtClean="0">
                        <a:ln>
                          <a:noFill/>
                        </a:ln>
                        <a:solidFill>
                          <a:srgbClr val="FFFFFF"/>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smtClean="0">
                        <a:ln>
                          <a:noFill/>
                        </a:ln>
                        <a:solidFill>
                          <a:srgbClr val="FFFFFF"/>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1" u="none" strike="noStrike" cap="none" normalizeH="0" baseline="0" dirty="0" smtClean="0">
                          <a:ln>
                            <a:noFill/>
                          </a:ln>
                          <a:solidFill>
                            <a:srgbClr val="FFFFFF"/>
                          </a:solidFill>
                          <a:effectLst/>
                          <a:latin typeface="+mn-lt"/>
                          <a:cs typeface="Arial" charset="0"/>
                        </a:rPr>
                        <a:t>CCDC6-RET </a:t>
                      </a:r>
                      <a:r>
                        <a:rPr kumimoji="0" lang="en-GB" sz="1000" b="0" i="0" u="none" strike="noStrike" cap="none" normalizeH="0" baseline="0" dirty="0" smtClean="0">
                          <a:ln>
                            <a:noFill/>
                          </a:ln>
                          <a:solidFill>
                            <a:srgbClr val="FFFFFF"/>
                          </a:solidFill>
                          <a:effectLst/>
                          <a:latin typeface="+mn-lt"/>
                          <a:cs typeface="Arial" charset="0"/>
                        </a:rPr>
                        <a:t>(n=1)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rowSpan="4">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rgbClr val="FFFFFF"/>
                          </a:solidFill>
                          <a:effectLst/>
                          <a:latin typeface="+mn-lt"/>
                          <a:cs typeface="Arial" charset="0"/>
                        </a:rPr>
                        <a:t>Foundation Medicine </a:t>
                      </a:r>
                      <a:br>
                        <a:rPr kumimoji="0" lang="en-GB" sz="1000" b="0" i="0" u="none" strike="noStrike" cap="none" normalizeH="0" baseline="0" dirty="0" smtClean="0">
                          <a:ln>
                            <a:noFill/>
                          </a:ln>
                          <a:solidFill>
                            <a:srgbClr val="FFFFFF"/>
                          </a:solidFill>
                          <a:effectLst/>
                          <a:latin typeface="+mn-lt"/>
                          <a:cs typeface="Arial" charset="0"/>
                        </a:rPr>
                      </a:br>
                      <a:r>
                        <a:rPr kumimoji="0" lang="en-GB" sz="1000" b="0" i="0" u="none" strike="noStrike" cap="none" normalizeH="0" baseline="0" dirty="0" smtClean="0">
                          <a:ln>
                            <a:noFill/>
                          </a:ln>
                          <a:solidFill>
                            <a:srgbClr val="FFFFFF"/>
                          </a:solidFill>
                          <a:effectLst/>
                          <a:latin typeface="+mn-lt"/>
                          <a:cs typeface="Arial" charset="0"/>
                        </a:rPr>
                        <a:t>clinical database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i="1" u="none" strike="noStrike" cap="none" normalizeH="0" baseline="0" dirty="0" smtClean="0">
                          <a:ln>
                            <a:noFill/>
                          </a:ln>
                          <a:solidFill>
                            <a:srgbClr val="FFFFFF"/>
                          </a:solidFill>
                          <a:effectLst/>
                          <a:latin typeface="+mn-lt"/>
                        </a:rPr>
                        <a:t>NCOA4</a:t>
                      </a:r>
                      <a:r>
                        <a:rPr kumimoji="0" lang="en-GB" sz="1000" u="none" strike="noStrike" cap="none" normalizeH="0" baseline="0" dirty="0" smtClean="0">
                          <a:ln>
                            <a:noFill/>
                          </a:ln>
                          <a:solidFill>
                            <a:srgbClr val="FFFFFF"/>
                          </a:solidFill>
                          <a:effectLst/>
                          <a:latin typeface="+mn-lt"/>
                        </a:rPr>
                        <a:t>-</a:t>
                      </a:r>
                      <a:r>
                        <a:rPr kumimoji="0" lang="en-GB" sz="1000" i="1" u="none" strike="noStrike" cap="none" normalizeH="0" baseline="0" dirty="0" smtClean="0">
                          <a:ln>
                            <a:noFill/>
                          </a:ln>
                          <a:solidFill>
                            <a:srgbClr val="FFFFFF"/>
                          </a:solidFill>
                          <a:effectLst/>
                          <a:latin typeface="+mn-lt"/>
                        </a:rPr>
                        <a:t>RET</a:t>
                      </a:r>
                      <a:r>
                        <a:rPr kumimoji="0" lang="en-GB" sz="1000" u="none" strike="noStrike" cap="none" normalizeH="0" baseline="0" dirty="0" smtClean="0">
                          <a:ln>
                            <a:noFill/>
                          </a:ln>
                          <a:solidFill>
                            <a:srgbClr val="FFFFFF"/>
                          </a:solidFill>
                          <a:effectLst/>
                          <a:latin typeface="+mn-lt"/>
                        </a:rPr>
                        <a:t> (n=7)</a:t>
                      </a:r>
                      <a:endParaRPr kumimoji="0" lang="en-GB" sz="1000" b="0" i="0" u="none" strike="noStrike" cap="none" normalizeH="0" baseline="0" dirty="0" smtClean="0">
                        <a:ln>
                          <a:noFill/>
                        </a:ln>
                        <a:solidFill>
                          <a:srgbClr val="FFFFFF"/>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smtClean="0">
                        <a:ln>
                          <a:noFill/>
                        </a:ln>
                        <a:solidFill>
                          <a:srgbClr val="FFFFFF"/>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1" u="none" strike="noStrike" cap="none" normalizeH="0" baseline="0" dirty="0" smtClean="0">
                          <a:ln>
                            <a:noFill/>
                          </a:ln>
                          <a:solidFill>
                            <a:srgbClr val="FFFFFF"/>
                          </a:solidFill>
                          <a:effectLst/>
                          <a:latin typeface="+mn-lt"/>
                          <a:cs typeface="Arial" charset="0"/>
                        </a:rPr>
                        <a:t>CCDC6-RET </a:t>
                      </a:r>
                      <a:r>
                        <a:rPr kumimoji="0" lang="en-GB" sz="1000" b="0" i="0" u="none" strike="noStrike" cap="none" normalizeH="0" baseline="0" dirty="0" smtClean="0">
                          <a:ln>
                            <a:noFill/>
                          </a:ln>
                          <a:solidFill>
                            <a:srgbClr val="FFFFFF"/>
                          </a:solidFill>
                          <a:effectLst/>
                          <a:latin typeface="+mn-lt"/>
                          <a:cs typeface="Arial" charset="0"/>
                        </a:rPr>
                        <a:t>(n=6)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smtClean="0">
                        <a:ln>
                          <a:noFill/>
                        </a:ln>
                        <a:solidFill>
                          <a:srgbClr val="FFFFFF"/>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1" u="none" strike="noStrike" cap="none" normalizeH="0" baseline="0" dirty="0" smtClean="0">
                          <a:ln>
                            <a:noFill/>
                          </a:ln>
                          <a:solidFill>
                            <a:srgbClr val="FFFFFF"/>
                          </a:solidFill>
                          <a:effectLst/>
                          <a:latin typeface="+mn-lt"/>
                          <a:cs typeface="Arial" charset="0"/>
                        </a:rPr>
                        <a:t>TRIM24-RET </a:t>
                      </a:r>
                      <a:r>
                        <a:rPr kumimoji="0" lang="en-GB" sz="1000" b="0" i="0" u="none" strike="noStrike" cap="none" normalizeH="0" baseline="0" dirty="0" smtClean="0">
                          <a:ln>
                            <a:noFill/>
                          </a:ln>
                          <a:solidFill>
                            <a:srgbClr val="FFFFFF"/>
                          </a:solidFill>
                          <a:effectLst/>
                          <a:latin typeface="+mn-lt"/>
                          <a:cs typeface="Arial" charset="0"/>
                        </a:rPr>
                        <a:t>(n=2)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smtClean="0">
                        <a:ln>
                          <a:noFill/>
                        </a:ln>
                        <a:solidFill>
                          <a:srgbClr val="FFFFFF"/>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1" u="none" strike="noStrike" cap="none" normalizeH="0" baseline="0" dirty="0" smtClean="0">
                          <a:ln>
                            <a:noFill/>
                          </a:ln>
                          <a:solidFill>
                            <a:srgbClr val="FFFFFF"/>
                          </a:solidFill>
                          <a:effectLst/>
                          <a:latin typeface="+mn-lt"/>
                          <a:cs typeface="Arial" charset="0"/>
                        </a:rPr>
                        <a:t>TNIP1-RET </a:t>
                      </a:r>
                      <a:r>
                        <a:rPr kumimoji="0" lang="en-GB" sz="1000" b="0" i="0" u="none" strike="noStrike" cap="none" normalizeH="0" baseline="0" dirty="0" smtClean="0">
                          <a:ln>
                            <a:noFill/>
                          </a:ln>
                          <a:solidFill>
                            <a:srgbClr val="FFFFFF"/>
                          </a:solidFill>
                          <a:effectLst/>
                          <a:latin typeface="+mn-lt"/>
                          <a:cs typeface="Arial" charset="0"/>
                        </a:rPr>
                        <a:t>(n=1)</a:t>
                      </a:r>
                      <a:endParaRPr kumimoji="0" lang="en-GB" sz="1000" b="0" i="1" u="none" strike="noStrike" cap="none" normalizeH="0" baseline="0" dirty="0" smtClean="0">
                        <a:ln>
                          <a:noFill/>
                        </a:ln>
                        <a:solidFill>
                          <a:srgbClr val="FFFFFF"/>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AutoShape 12"/>
          <p:cNvSpPr>
            <a:spLocks noChangeArrowheads="1"/>
          </p:cNvSpPr>
          <p:nvPr/>
        </p:nvSpPr>
        <p:spPr bwMode="auto">
          <a:xfrm>
            <a:off x="5698086" y="4501670"/>
            <a:ext cx="2487299"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RET negative </a:t>
            </a:r>
            <a:r>
              <a:rPr lang="en-GB" altLang="zh-CN" sz="1400" dirty="0" err="1" smtClean="0">
                <a:solidFill>
                  <a:srgbClr val="4D4D4D"/>
                </a:solidFill>
                <a:ea typeface="SimSun" pitchFamily="2" charset="-122"/>
              </a:rPr>
              <a:t>mCRC</a:t>
            </a:r>
            <a:endParaRPr lang="en-GB" altLang="zh-CN" sz="1400" dirty="0">
              <a:solidFill>
                <a:srgbClr val="4D4D4D"/>
              </a:solidFill>
              <a:ea typeface="SimSun" pitchFamily="2" charset="-122"/>
            </a:endParaRPr>
          </a:p>
          <a:p>
            <a:pPr algn="ctr" defTabSz="892175" eaLnBrk="0" hangingPunct="0"/>
            <a:r>
              <a:rPr lang="en-GB" altLang="zh-CN" sz="1400" dirty="0" smtClean="0">
                <a:solidFill>
                  <a:srgbClr val="4D4D4D"/>
                </a:solidFill>
                <a:ea typeface="SimSun" pitchFamily="2" charset="-122"/>
              </a:rPr>
              <a:t>(n=236)</a:t>
            </a:r>
            <a:endParaRPr lang="en-GB" altLang="zh-CN" sz="1400" dirty="0">
              <a:solidFill>
                <a:srgbClr val="4D4D4D"/>
              </a:solidFill>
              <a:ea typeface="SimSun" pitchFamily="2" charset="-122"/>
            </a:endParaRPr>
          </a:p>
        </p:txBody>
      </p:sp>
      <p:sp>
        <p:nvSpPr>
          <p:cNvPr id="10" name="AutoShape 9"/>
          <p:cNvSpPr>
            <a:spLocks noChangeArrowheads="1"/>
          </p:cNvSpPr>
          <p:nvPr/>
        </p:nvSpPr>
        <p:spPr bwMode="auto">
          <a:xfrm>
            <a:off x="420825" y="2309908"/>
            <a:ext cx="3114007"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400" dirty="0">
                <a:solidFill>
                  <a:srgbClr val="FFFFFF"/>
                </a:solidFill>
                <a:ea typeface="SimSun" pitchFamily="2" charset="-122"/>
              </a:rPr>
              <a:t>Key </a:t>
            </a:r>
            <a:r>
              <a:rPr lang="en-US" altLang="zh-CN" sz="1400" dirty="0" smtClean="0">
                <a:solidFill>
                  <a:srgbClr val="FFFFFF"/>
                </a:solidFill>
                <a:ea typeface="SimSun" pitchFamily="2" charset="-122"/>
              </a:rPr>
              <a:t>inclusion </a:t>
            </a:r>
            <a:r>
              <a:rPr lang="en-US" altLang="zh-CN" sz="1400" dirty="0">
                <a:solidFill>
                  <a:srgbClr val="FFFFFF"/>
                </a:solidFill>
                <a:ea typeface="SimSun" pitchFamily="2" charset="-122"/>
              </a:rPr>
              <a:t>criteria</a:t>
            </a:r>
            <a:endParaRPr lang="en-GB" altLang="zh-CN" sz="14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Metastatic disease</a:t>
            </a:r>
          </a:p>
          <a:p>
            <a:pPr marL="228600" indent="-228600" defTabSz="892175" eaLnBrk="0" hangingPunct="0">
              <a:spcAft>
                <a:spcPct val="30000"/>
              </a:spcAft>
              <a:buFont typeface="Arial" pitchFamily="34" charset="0"/>
              <a:buChar char="•"/>
            </a:pPr>
            <a:r>
              <a:rPr lang="en-GB" altLang="zh-CN" sz="1400" i="1" dirty="0" smtClean="0">
                <a:solidFill>
                  <a:srgbClr val="FFFFFF"/>
                </a:solidFill>
                <a:ea typeface="SimSun" pitchFamily="2" charset="-122"/>
              </a:rPr>
              <a:t>RET</a:t>
            </a:r>
            <a:r>
              <a:rPr lang="en-GB" altLang="zh-CN" sz="1400" dirty="0" smtClean="0">
                <a:solidFill>
                  <a:srgbClr val="FFFFFF"/>
                </a:solidFill>
                <a:ea typeface="SimSun" pitchFamily="2" charset="-122"/>
              </a:rPr>
              <a:t> fusion confirmed by RNA-sequencing/NGS (pre-screening with IHC/FISH not sufficient)</a:t>
            </a:r>
            <a:endParaRPr lang="en-GB" altLang="zh-CN" sz="1400" dirty="0">
              <a:solidFill>
                <a:srgbClr val="FFFFFF"/>
              </a:solidFill>
              <a:ea typeface="SimSun" pitchFamily="2" charset="-122"/>
            </a:endParaRPr>
          </a:p>
        </p:txBody>
      </p:sp>
      <p:sp>
        <p:nvSpPr>
          <p:cNvPr id="11" name="AutoShape 8"/>
          <p:cNvSpPr>
            <a:spLocks noChangeArrowheads="1"/>
          </p:cNvSpPr>
          <p:nvPr/>
        </p:nvSpPr>
        <p:spPr bwMode="auto">
          <a:xfrm>
            <a:off x="5768488" y="2106076"/>
            <a:ext cx="2401851" cy="170391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i="1" dirty="0" smtClean="0">
                <a:solidFill>
                  <a:srgbClr val="FFFFFF"/>
                </a:solidFill>
                <a:ea typeface="SimSun" pitchFamily="2" charset="-122"/>
              </a:rPr>
              <a:t>RET</a:t>
            </a:r>
            <a:r>
              <a:rPr lang="en-GB" altLang="zh-CN" sz="1400" dirty="0" smtClean="0">
                <a:solidFill>
                  <a:srgbClr val="FFFFFF"/>
                </a:solidFill>
                <a:ea typeface="SimSun" pitchFamily="2" charset="-122"/>
              </a:rPr>
              <a:t> rearranged </a:t>
            </a:r>
            <a:r>
              <a:rPr lang="en-GB" altLang="zh-CN" sz="1400" dirty="0" err="1" smtClean="0">
                <a:solidFill>
                  <a:srgbClr val="FFFFFF"/>
                </a:solidFill>
                <a:ea typeface="SimSun" pitchFamily="2" charset="-122"/>
              </a:rPr>
              <a:t>mCRC</a:t>
            </a:r>
            <a:endParaRPr lang="en-GB" altLang="zh-CN" sz="1400" dirty="0">
              <a:solidFill>
                <a:srgbClr val="FFFFFF"/>
              </a:solidFill>
              <a:ea typeface="SimSun" pitchFamily="2" charset="-122"/>
            </a:endParaRPr>
          </a:p>
          <a:p>
            <a:pPr algn="ctr" defTabSz="892175" eaLnBrk="0" hangingPunct="0"/>
            <a:r>
              <a:rPr lang="en-GB" altLang="zh-CN" sz="1400" dirty="0" smtClean="0">
                <a:solidFill>
                  <a:srgbClr val="FFFFFF"/>
                </a:solidFill>
                <a:ea typeface="SimSun" pitchFamily="2" charset="-122"/>
              </a:rPr>
              <a:t>(n=22)</a:t>
            </a:r>
          </a:p>
          <a:p>
            <a:pPr algn="ctr" defTabSz="892175" eaLnBrk="0" hangingPunct="0"/>
            <a:endParaRPr lang="en-GB" altLang="zh-CN" sz="1400" dirty="0">
              <a:solidFill>
                <a:srgbClr val="FFFFFF"/>
              </a:solidFill>
              <a:ea typeface="SimSun" pitchFamily="2" charset="-122"/>
            </a:endParaRPr>
          </a:p>
          <a:p>
            <a:pPr algn="ctr" defTabSz="892175" eaLnBrk="0" hangingPunct="0"/>
            <a:r>
              <a:rPr lang="en-GB" altLang="zh-CN" sz="1400" i="1" dirty="0" smtClean="0">
                <a:solidFill>
                  <a:srgbClr val="FFFFFF"/>
                </a:solidFill>
                <a:ea typeface="SimSun" pitchFamily="2" charset="-122"/>
              </a:rPr>
              <a:t>NCOA4-RET (n=12)</a:t>
            </a:r>
          </a:p>
          <a:p>
            <a:pPr algn="ctr" defTabSz="892175" eaLnBrk="0" hangingPunct="0"/>
            <a:r>
              <a:rPr lang="en-GB" altLang="zh-CN" sz="1400" i="1" dirty="0" smtClean="0">
                <a:solidFill>
                  <a:srgbClr val="FFFFFF"/>
                </a:solidFill>
                <a:ea typeface="SimSun" pitchFamily="2" charset="-122"/>
              </a:rPr>
              <a:t>CCDC6-RET (n=7)</a:t>
            </a:r>
          </a:p>
          <a:p>
            <a:pPr algn="ctr" defTabSz="892175" eaLnBrk="0" hangingPunct="0"/>
            <a:r>
              <a:rPr lang="en-GB" altLang="zh-CN" sz="1400" i="1" dirty="0" smtClean="0">
                <a:solidFill>
                  <a:srgbClr val="FFFFFF"/>
                </a:solidFill>
                <a:ea typeface="SimSun" pitchFamily="2" charset="-122"/>
              </a:rPr>
              <a:t>TRIM24-RET </a:t>
            </a:r>
            <a:r>
              <a:rPr lang="en-GB" altLang="zh-CN" sz="1400" dirty="0" smtClean="0">
                <a:solidFill>
                  <a:srgbClr val="FFFFFF"/>
                </a:solidFill>
                <a:ea typeface="SimSun" pitchFamily="2" charset="-122"/>
              </a:rPr>
              <a:t>(n=2)</a:t>
            </a:r>
          </a:p>
          <a:p>
            <a:pPr algn="ctr" defTabSz="892175" eaLnBrk="0" hangingPunct="0"/>
            <a:r>
              <a:rPr lang="en-GB" altLang="zh-CN" sz="1400" i="1" dirty="0" smtClean="0">
                <a:solidFill>
                  <a:srgbClr val="FFFFFF"/>
                </a:solidFill>
                <a:ea typeface="SimSun" pitchFamily="2" charset="-122"/>
              </a:rPr>
              <a:t>TNIP1-RET </a:t>
            </a:r>
            <a:r>
              <a:rPr lang="en-GB" altLang="zh-CN" sz="1400" dirty="0" smtClean="0">
                <a:solidFill>
                  <a:srgbClr val="FFFFFF"/>
                </a:solidFill>
                <a:ea typeface="SimSun" pitchFamily="2" charset="-122"/>
              </a:rPr>
              <a:t>(n=1)</a:t>
            </a:r>
          </a:p>
        </p:txBody>
      </p:sp>
      <p:cxnSp>
        <p:nvCxnSpPr>
          <p:cNvPr id="12" name="AutoShape 19"/>
          <p:cNvCxnSpPr>
            <a:cxnSpLocks noChangeShapeType="1"/>
            <a:stCxn id="10" idx="3"/>
            <a:endCxn id="11" idx="1"/>
          </p:cNvCxnSpPr>
          <p:nvPr/>
        </p:nvCxnSpPr>
        <p:spPr bwMode="auto">
          <a:xfrm>
            <a:off x="3534832" y="2958034"/>
            <a:ext cx="2233656" cy="1"/>
          </a:xfrm>
          <a:prstGeom prst="straightConnector1">
            <a:avLst/>
          </a:prstGeom>
          <a:noFill/>
          <a:ln w="57150">
            <a:solidFill>
              <a:schemeClr val="bg2">
                <a:lumMod val="60000"/>
                <a:lumOff val="40000"/>
              </a:schemeClr>
            </a:solidFill>
            <a:round/>
            <a:headEnd/>
            <a:tailEnd type="triangle" w="med" len="med"/>
          </a:ln>
        </p:spPr>
      </p:cxnSp>
      <p:sp>
        <p:nvSpPr>
          <p:cNvPr id="14" name="Rectangle 13"/>
          <p:cNvSpPr/>
          <p:nvPr/>
        </p:nvSpPr>
        <p:spPr>
          <a:xfrm>
            <a:off x="5336168" y="3921667"/>
            <a:ext cx="3212688" cy="461665"/>
          </a:xfrm>
          <a:prstGeom prst="rect">
            <a:avLst/>
          </a:prstGeom>
        </p:spPr>
        <p:txBody>
          <a:bodyPr wrap="none">
            <a:spAutoFit/>
          </a:bodyPr>
          <a:lstStyle/>
          <a:p>
            <a:pPr algn="ctr"/>
            <a:r>
              <a:rPr lang="en-GB" sz="1200" dirty="0" smtClean="0"/>
              <a:t>vs. non-rearranged cases screened </a:t>
            </a:r>
          </a:p>
          <a:p>
            <a:pPr algn="ctr"/>
            <a:r>
              <a:rPr lang="en-GB" sz="1200" dirty="0" smtClean="0"/>
              <a:t>at 3 referral centres in Milan, Pisa and Seoul</a:t>
            </a:r>
            <a:endParaRPr lang="en-US" sz="1200" dirty="0"/>
          </a:p>
        </p:txBody>
      </p:sp>
    </p:spTree>
    <p:extLst>
      <p:ext uri="{BB962C8B-B14F-4D97-AF65-F5344CB8AC3E}">
        <p14:creationId xmlns:p14="http://schemas.microsoft.com/office/powerpoint/2010/main" xmlns="" val="2065203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90000"/>
              </a:lnSpc>
            </a:pPr>
            <a:r>
              <a:rPr lang="en-US" sz="1600" dirty="0" smtClean="0"/>
              <a:t>LBA-008: Docetaxel, oxaliplatin, and fluorouracil/leucovorin (FLOT) versus</a:t>
            </a:r>
            <a:br>
              <a:rPr lang="en-US" sz="1600" dirty="0" smtClean="0"/>
            </a:br>
            <a:r>
              <a:rPr lang="en-US" sz="1600" dirty="0" smtClean="0"/>
              <a:t>epirubicin, cisplatin, and fluorouracil or capecitabine (ECF/ECX) as perioperative treatment of resectable gastric or </a:t>
            </a:r>
            <a:r>
              <a:rPr lang="en-US" sz="1600" dirty="0" err="1" smtClean="0"/>
              <a:t>gastroesophageal</a:t>
            </a:r>
            <a:r>
              <a:rPr lang="en-US" sz="1600" dirty="0" smtClean="0"/>
              <a:t> junction adenocarcinoma: The multicenter, randomized phase 3 FLOT4 trial (German Gastric Group at AIO) </a:t>
            </a:r>
            <a:br>
              <a:rPr lang="en-US" sz="1600" dirty="0" smtClean="0"/>
            </a:br>
            <a:r>
              <a:rPr lang="en-US" sz="1600" dirty="0" smtClean="0"/>
              <a:t>– Al-</a:t>
            </a:r>
            <a:r>
              <a:rPr lang="en-US" sz="1600" dirty="0" err="1" smtClean="0"/>
              <a:t>Batran</a:t>
            </a:r>
            <a:r>
              <a:rPr lang="en-US" sz="1600" dirty="0" smtClean="0"/>
              <a:t> S-E</a:t>
            </a:r>
            <a:endParaRPr lang="en-US" sz="1600" dirty="0"/>
          </a:p>
        </p:txBody>
      </p:sp>
      <p:sp>
        <p:nvSpPr>
          <p:cNvPr id="45" name="Content Placeholder 44"/>
          <p:cNvSpPr>
            <a:spLocks noGrp="1"/>
          </p:cNvSpPr>
          <p:nvPr>
            <p:ph idx="1"/>
          </p:nvPr>
        </p:nvSpPr>
        <p:spPr/>
        <p:txBody>
          <a:bodyPr/>
          <a:lstStyle/>
          <a:p>
            <a:pPr marL="0" indent="0">
              <a:buNone/>
            </a:pPr>
            <a:r>
              <a:rPr lang="en-GB" sz="1600" b="1" dirty="0"/>
              <a:t>Study objective</a:t>
            </a:r>
          </a:p>
          <a:p>
            <a:pPr marL="285750" indent="-285750">
              <a:buFont typeface="Arial" pitchFamily="34" charset="0"/>
              <a:buChar char="•"/>
            </a:pPr>
            <a:r>
              <a:rPr lang="en-US" sz="1600" dirty="0"/>
              <a:t>To assess the efficacy and safety of perioperative ECF/ECX vs. FLOT for patients with resectable gastric or GEJ </a:t>
            </a:r>
            <a:r>
              <a:rPr lang="en-US" sz="1600" dirty="0" smtClean="0"/>
              <a:t>cancer</a:t>
            </a:r>
            <a:endParaRPr lang="en-GB" sz="1600" dirty="0"/>
          </a:p>
        </p:txBody>
      </p:sp>
      <p:sp>
        <p:nvSpPr>
          <p:cNvPr id="48" name="Text Placeholder 4"/>
          <p:cNvSpPr>
            <a:spLocks noGrp="1"/>
          </p:cNvSpPr>
          <p:nvPr>
            <p:ph type="body" sz="quarter" idx="10"/>
          </p:nvPr>
        </p:nvSpPr>
        <p:spPr>
          <a:xfrm>
            <a:off x="365125" y="6096000"/>
            <a:ext cx="3986741" cy="487363"/>
          </a:xfrm>
        </p:spPr>
        <p:txBody>
          <a:bodyPr/>
          <a:lstStyle/>
          <a:p>
            <a:r>
              <a:rPr lang="en-US" dirty="0" smtClean="0"/>
              <a:t>*</a:t>
            </a:r>
            <a:r>
              <a:rPr lang="en-GB" dirty="0" smtClean="0"/>
              <a:t>Epirubicin 50 mg/m</a:t>
            </a:r>
            <a:r>
              <a:rPr lang="en-GB" baseline="30000" dirty="0" smtClean="0"/>
              <a:t>2</a:t>
            </a:r>
            <a:r>
              <a:rPr lang="en-GB" dirty="0" smtClean="0"/>
              <a:t> D1 + cisplatin 60 mg/m</a:t>
            </a:r>
            <a:r>
              <a:rPr lang="en-GB" baseline="30000" dirty="0"/>
              <a:t>2</a:t>
            </a:r>
            <a:r>
              <a:rPr lang="en-GB" dirty="0" smtClean="0"/>
              <a:t> D1 + 5FU </a:t>
            </a:r>
            <a:r>
              <a:rPr lang="en-GB" spc="-40" dirty="0" smtClean="0"/>
              <a:t>200 mg/m</a:t>
            </a:r>
            <a:r>
              <a:rPr lang="en-GB" spc="-40" baseline="30000" dirty="0" smtClean="0"/>
              <a:t>2</a:t>
            </a:r>
            <a:r>
              <a:rPr lang="en-GB" spc="-40" dirty="0" smtClean="0"/>
              <a:t> continuous infusion or capecitabine 1250 mg/m</a:t>
            </a:r>
            <a:r>
              <a:rPr lang="en-GB" spc="-40" baseline="30000" dirty="0" smtClean="0"/>
              <a:t>2</a:t>
            </a:r>
            <a:r>
              <a:rPr lang="en-GB" spc="-40" dirty="0" smtClean="0"/>
              <a:t> D1–21; </a:t>
            </a:r>
            <a:r>
              <a:rPr lang="en-GB" altLang="zh-CN" spc="-40" baseline="30000" dirty="0" smtClean="0">
                <a:ea typeface="SimSun" pitchFamily="2" charset="-122"/>
              </a:rPr>
              <a:t>†</a:t>
            </a:r>
            <a:r>
              <a:rPr lang="en-GB" altLang="zh-CN" spc="-40" dirty="0"/>
              <a:t>d</a:t>
            </a:r>
            <a:r>
              <a:rPr lang="en-GB" spc="-40" dirty="0" smtClean="0"/>
              <a:t>ocetaxel </a:t>
            </a:r>
            <a:r>
              <a:rPr lang="en-GB" spc="-40" dirty="0"/>
              <a:t>50 </a:t>
            </a:r>
            <a:r>
              <a:rPr lang="en-GB" spc="-40" dirty="0" smtClean="0"/>
              <a:t>mg/m</a:t>
            </a:r>
            <a:r>
              <a:rPr lang="en-GB" spc="-40" baseline="30000" dirty="0" smtClean="0"/>
              <a:t>2</a:t>
            </a:r>
            <a:r>
              <a:rPr lang="en-GB" spc="-40" dirty="0" smtClean="0"/>
              <a:t> + oxaliplatin 85 mg/m</a:t>
            </a:r>
            <a:r>
              <a:rPr lang="en-GB" spc="-40" baseline="30000" dirty="0" smtClean="0"/>
              <a:t>2</a:t>
            </a:r>
            <a:r>
              <a:rPr lang="en-GB" spc="-40" dirty="0"/>
              <a:t> </a:t>
            </a:r>
            <a:r>
              <a:rPr lang="en-GB" spc="-40" dirty="0" smtClean="0"/>
              <a:t>+ </a:t>
            </a:r>
            <a:r>
              <a:rPr lang="en-GB" spc="-50" dirty="0"/>
              <a:t>leucovorin 200 </a:t>
            </a:r>
            <a:r>
              <a:rPr lang="en-GB" spc="-50" dirty="0" smtClean="0"/>
              <a:t>mg/m</a:t>
            </a:r>
            <a:r>
              <a:rPr lang="en-GB" spc="-50" baseline="30000" dirty="0" smtClean="0"/>
              <a:t>2</a:t>
            </a:r>
            <a:r>
              <a:rPr lang="en-GB" spc="-50" dirty="0" smtClean="0"/>
              <a:t> + 5FU 2600 mg/m</a:t>
            </a:r>
            <a:r>
              <a:rPr lang="en-GB" spc="-50" baseline="30000" dirty="0"/>
              <a:t>2</a:t>
            </a:r>
            <a:r>
              <a:rPr lang="en-GB" spc="-50" dirty="0" smtClean="0"/>
              <a:t> 24-hr </a:t>
            </a:r>
            <a:r>
              <a:rPr lang="en-GB" spc="-50" dirty="0"/>
              <a:t>infusion, all </a:t>
            </a:r>
            <a:r>
              <a:rPr lang="en-GB" spc="-50" dirty="0" smtClean="0"/>
              <a:t>D1</a:t>
            </a:r>
            <a:endParaRPr lang="en-US" spc="-50" dirty="0"/>
          </a:p>
        </p:txBody>
      </p:sp>
      <p:sp>
        <p:nvSpPr>
          <p:cNvPr id="49" name="Text Placeholder 5"/>
          <p:cNvSpPr>
            <a:spLocks noGrp="1"/>
          </p:cNvSpPr>
          <p:nvPr>
            <p:ph type="body" sz="quarter" idx="11"/>
          </p:nvPr>
        </p:nvSpPr>
        <p:spPr>
          <a:xfrm>
            <a:off x="4292600" y="6096000"/>
            <a:ext cx="4486275" cy="487363"/>
          </a:xfrm>
        </p:spPr>
        <p:txBody>
          <a:bodyPr/>
          <a:lstStyle/>
          <a:p>
            <a:r>
              <a:rPr lang="en-GB" dirty="0"/>
              <a:t>Developed based on abstract </a:t>
            </a:r>
            <a:r>
              <a:rPr lang="en-GB" dirty="0" smtClean="0"/>
              <a:t>only</a:t>
            </a:r>
          </a:p>
          <a:p>
            <a:r>
              <a:rPr lang="en-GB" dirty="0" smtClean="0"/>
              <a:t>Al-</a:t>
            </a:r>
            <a:r>
              <a:rPr lang="en-GB" dirty="0" err="1" smtClean="0"/>
              <a:t>Batran</a:t>
            </a:r>
            <a:r>
              <a:rPr lang="en-GB" dirty="0" smtClean="0"/>
              <a:t> </a:t>
            </a:r>
            <a:r>
              <a:rPr lang="en-GB" dirty="0"/>
              <a:t>S-E, et al. Ann </a:t>
            </a:r>
            <a:r>
              <a:rPr lang="en-GB" dirty="0" err="1"/>
              <a:t>Oncol</a:t>
            </a:r>
            <a:r>
              <a:rPr lang="en-GB" dirty="0"/>
              <a:t> 2017; 28 (</a:t>
            </a:r>
            <a:r>
              <a:rPr lang="en-GB" dirty="0" err="1"/>
              <a:t>suppl</a:t>
            </a:r>
            <a:r>
              <a:rPr lang="en-GB" dirty="0"/>
              <a:t> 3): </a:t>
            </a:r>
            <a:r>
              <a:rPr lang="en-GB" dirty="0" err="1"/>
              <a:t>abstr</a:t>
            </a:r>
            <a:r>
              <a:rPr lang="en-GB" dirty="0"/>
              <a:t> </a:t>
            </a:r>
            <a:r>
              <a:rPr lang="en-GB" dirty="0" smtClean="0"/>
              <a:t>LBA-008</a:t>
            </a:r>
            <a:endParaRPr lang="en-US" dirty="0"/>
          </a:p>
        </p:txBody>
      </p:sp>
      <p:sp>
        <p:nvSpPr>
          <p:cNvPr id="50" name="Oval 14"/>
          <p:cNvSpPr>
            <a:spLocks noChangeArrowheads="1"/>
          </p:cNvSpPr>
          <p:nvPr/>
        </p:nvSpPr>
        <p:spPr bwMode="auto">
          <a:xfrm>
            <a:off x="3941537" y="322644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1:1</a:t>
            </a:r>
            <a:endParaRPr lang="en-GB" altLang="zh-CN" sz="1600" b="1" dirty="0">
              <a:solidFill>
                <a:srgbClr val="043882"/>
              </a:solidFill>
              <a:ea typeface="SimSun" pitchFamily="2" charset="-122"/>
            </a:endParaRPr>
          </a:p>
        </p:txBody>
      </p:sp>
      <p:cxnSp>
        <p:nvCxnSpPr>
          <p:cNvPr id="51" name="AutoShape 15"/>
          <p:cNvCxnSpPr>
            <a:cxnSpLocks noChangeShapeType="1"/>
            <a:stCxn id="50" idx="0"/>
            <a:endCxn id="55" idx="1"/>
          </p:cNvCxnSpPr>
          <p:nvPr/>
        </p:nvCxnSpPr>
        <p:spPr bwMode="auto">
          <a:xfrm rot="5400000" flipH="1" flipV="1">
            <a:off x="4226372" y="2587511"/>
            <a:ext cx="645901" cy="631975"/>
          </a:xfrm>
          <a:prstGeom prst="bentConnector2">
            <a:avLst/>
          </a:prstGeom>
          <a:noFill/>
          <a:ln w="57150">
            <a:solidFill>
              <a:schemeClr val="bg2">
                <a:lumMod val="60000"/>
                <a:lumOff val="40000"/>
              </a:schemeClr>
            </a:solidFill>
            <a:round/>
            <a:headEnd/>
            <a:tailEnd type="triangle" w="med" len="med"/>
          </a:ln>
        </p:spPr>
      </p:cxnSp>
      <p:sp>
        <p:nvSpPr>
          <p:cNvPr id="52" name="AutoShape 12"/>
          <p:cNvSpPr>
            <a:spLocks noChangeArrowheads="1"/>
          </p:cNvSpPr>
          <p:nvPr/>
        </p:nvSpPr>
        <p:spPr bwMode="auto">
          <a:xfrm>
            <a:off x="8116435" y="231893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53" name="AutoShape 19"/>
          <p:cNvCxnSpPr>
            <a:cxnSpLocks noChangeShapeType="1"/>
            <a:stCxn id="57" idx="3"/>
            <a:endCxn id="50" idx="2"/>
          </p:cNvCxnSpPr>
          <p:nvPr/>
        </p:nvCxnSpPr>
        <p:spPr bwMode="auto">
          <a:xfrm>
            <a:off x="3684814" y="3517975"/>
            <a:ext cx="256723" cy="573"/>
          </a:xfrm>
          <a:prstGeom prst="straightConnector1">
            <a:avLst/>
          </a:prstGeom>
          <a:noFill/>
          <a:ln w="57150">
            <a:solidFill>
              <a:schemeClr val="bg2">
                <a:lumMod val="60000"/>
                <a:lumOff val="40000"/>
              </a:schemeClr>
            </a:solidFill>
            <a:round/>
            <a:headEnd type="none" w="med" len="med"/>
            <a:tailEnd type="none" w="med" len="med"/>
          </a:ln>
        </p:spPr>
      </p:cxnSp>
      <p:cxnSp>
        <p:nvCxnSpPr>
          <p:cNvPr id="54" name="AutoShape 21"/>
          <p:cNvCxnSpPr>
            <a:cxnSpLocks noChangeShapeType="1"/>
            <a:stCxn id="55" idx="3"/>
            <a:endCxn id="52" idx="1"/>
          </p:cNvCxnSpPr>
          <p:nvPr/>
        </p:nvCxnSpPr>
        <p:spPr bwMode="auto">
          <a:xfrm>
            <a:off x="7543800" y="2580547"/>
            <a:ext cx="572635" cy="0"/>
          </a:xfrm>
          <a:prstGeom prst="straightConnector1">
            <a:avLst/>
          </a:prstGeom>
          <a:noFill/>
          <a:ln w="57150">
            <a:solidFill>
              <a:schemeClr val="bg2">
                <a:lumMod val="60000"/>
                <a:lumOff val="40000"/>
              </a:schemeClr>
            </a:solidFill>
            <a:round/>
            <a:headEnd/>
            <a:tailEnd type="triangle" w="med" len="med"/>
          </a:ln>
        </p:spPr>
      </p:cxnSp>
      <p:sp>
        <p:nvSpPr>
          <p:cNvPr id="55" name="AutoShape 8"/>
          <p:cNvSpPr>
            <a:spLocks noChangeArrowheads="1"/>
          </p:cNvSpPr>
          <p:nvPr/>
        </p:nvSpPr>
        <p:spPr bwMode="auto">
          <a:xfrm>
            <a:off x="4865310" y="2040468"/>
            <a:ext cx="2678490" cy="1080158"/>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ECF/ECX*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3x pre- and 3x post-operative 3-week cycles</a:t>
            </a:r>
            <a:endParaRPr lang="en-GB" altLang="zh-CN" dirty="0">
              <a:solidFill>
                <a:srgbClr val="FFFFFF"/>
              </a:solidFill>
              <a:ea typeface="SimSun" pitchFamily="2" charset="-122"/>
            </a:endParaRPr>
          </a:p>
          <a:p>
            <a:pPr algn="ctr" defTabSz="892175" eaLnBrk="0" hangingPunct="0"/>
            <a:r>
              <a:rPr lang="en-GB" altLang="zh-CN" dirty="0" smtClean="0">
                <a:solidFill>
                  <a:srgbClr val="FFFFFF"/>
                </a:solidFill>
                <a:ea typeface="SimSun" pitchFamily="2" charset="-122"/>
              </a:rPr>
              <a:t>(n=360)</a:t>
            </a:r>
            <a:endParaRPr lang="en-GB" altLang="zh-CN" dirty="0">
              <a:solidFill>
                <a:srgbClr val="FFFFFF"/>
              </a:solidFill>
              <a:ea typeface="SimSun" pitchFamily="2" charset="-122"/>
            </a:endParaRPr>
          </a:p>
        </p:txBody>
      </p:sp>
      <p:sp>
        <p:nvSpPr>
          <p:cNvPr id="57" name="AutoShape 9"/>
          <p:cNvSpPr>
            <a:spLocks noChangeArrowheads="1"/>
          </p:cNvSpPr>
          <p:nvPr/>
        </p:nvSpPr>
        <p:spPr bwMode="auto">
          <a:xfrm>
            <a:off x="365124" y="2655944"/>
            <a:ext cx="3319690"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Resectable gastric/GEJ cancer</a:t>
            </a:r>
            <a:endParaRPr lang="en-GB" altLang="zh-CN"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Stage ≥cT2 </a:t>
            </a:r>
            <a:r>
              <a:rPr lang="en-US" altLang="zh-CN" dirty="0">
                <a:solidFill>
                  <a:srgbClr val="FFFFFF"/>
                </a:solidFill>
                <a:ea typeface="SimSun" pitchFamily="2" charset="-122"/>
              </a:rPr>
              <a:t>and/or </a:t>
            </a:r>
            <a:r>
              <a:rPr lang="en-US" altLang="zh-CN" dirty="0" err="1" smtClean="0">
                <a:solidFill>
                  <a:srgbClr val="FFFFFF"/>
                </a:solidFill>
                <a:ea typeface="SimSun" pitchFamily="2" charset="-122"/>
              </a:rPr>
              <a:t>cN</a:t>
            </a:r>
            <a:r>
              <a:rPr lang="en-US" altLang="zh-CN" dirty="0" smtClean="0">
                <a:solidFill>
                  <a:srgbClr val="FFFFFF"/>
                </a:solidFill>
                <a:ea typeface="SimSun" pitchFamily="2" charset="-122"/>
              </a:rPr>
              <a:t>+</a:t>
            </a:r>
            <a:endParaRPr lang="en-GB" altLang="zh-CN" dirty="0" smtClean="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(n=716)</a:t>
            </a:r>
            <a:endParaRPr lang="en-GB" altLang="zh-CN" dirty="0">
              <a:solidFill>
                <a:srgbClr val="FFFFFF"/>
              </a:solidFill>
              <a:ea typeface="SimSun" pitchFamily="2" charset="-122"/>
            </a:endParaRPr>
          </a:p>
        </p:txBody>
      </p:sp>
      <p:sp>
        <p:nvSpPr>
          <p:cNvPr id="58" name="Rectangle 9"/>
          <p:cNvSpPr txBox="1">
            <a:spLocks noChangeArrowheads="1"/>
          </p:cNvSpPr>
          <p:nvPr/>
        </p:nvSpPr>
        <p:spPr>
          <a:xfrm>
            <a:off x="365124" y="5107642"/>
            <a:ext cx="4130676" cy="75526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PRIMARY ENDPOINT</a:t>
            </a:r>
          </a:p>
          <a:p>
            <a:r>
              <a:rPr lang="en-GB" sz="1600" dirty="0" smtClean="0"/>
              <a:t>OS</a:t>
            </a:r>
          </a:p>
          <a:p>
            <a:endParaRPr lang="en-GB" sz="1600" dirty="0"/>
          </a:p>
        </p:txBody>
      </p:sp>
      <p:sp>
        <p:nvSpPr>
          <p:cNvPr id="59" name="Content Placeholder 26"/>
          <p:cNvSpPr txBox="1">
            <a:spLocks/>
          </p:cNvSpPr>
          <p:nvPr/>
        </p:nvSpPr>
        <p:spPr>
          <a:xfrm>
            <a:off x="4648200" y="5107642"/>
            <a:ext cx="4130675" cy="75526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SECONDARY ENDPOINTS</a:t>
            </a:r>
          </a:p>
          <a:p>
            <a:r>
              <a:rPr lang="en-GB" sz="1600" dirty="0" smtClean="0"/>
              <a:t>Resection rate, PFS, safety</a:t>
            </a:r>
            <a:endParaRPr lang="en-GB" sz="1600" dirty="0"/>
          </a:p>
        </p:txBody>
      </p:sp>
      <p:cxnSp>
        <p:nvCxnSpPr>
          <p:cNvPr id="60" name="AutoShape 16"/>
          <p:cNvCxnSpPr>
            <a:cxnSpLocks noChangeShapeType="1"/>
            <a:stCxn id="50" idx="4"/>
            <a:endCxn id="63" idx="1"/>
          </p:cNvCxnSpPr>
          <p:nvPr/>
        </p:nvCxnSpPr>
        <p:spPr bwMode="auto">
          <a:xfrm rot="16200000" flipH="1">
            <a:off x="4206317" y="3837665"/>
            <a:ext cx="686010" cy="631975"/>
          </a:xfrm>
          <a:prstGeom prst="bentConnector2">
            <a:avLst/>
          </a:prstGeom>
          <a:noFill/>
          <a:ln w="57150">
            <a:solidFill>
              <a:schemeClr val="bg2">
                <a:lumMod val="60000"/>
                <a:lumOff val="40000"/>
              </a:schemeClr>
            </a:solidFill>
            <a:round/>
            <a:headEnd/>
            <a:tailEnd type="triangle" w="med" len="med"/>
          </a:ln>
        </p:spPr>
      </p:cxnSp>
      <p:sp>
        <p:nvSpPr>
          <p:cNvPr id="61" name="AutoShape 12"/>
          <p:cNvSpPr>
            <a:spLocks noChangeArrowheads="1"/>
          </p:cNvSpPr>
          <p:nvPr/>
        </p:nvSpPr>
        <p:spPr bwMode="auto">
          <a:xfrm>
            <a:off x="8116435" y="4235044"/>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62" name="AutoShape 20"/>
          <p:cNvCxnSpPr>
            <a:cxnSpLocks noChangeShapeType="1"/>
            <a:stCxn id="63" idx="3"/>
            <a:endCxn id="61" idx="1"/>
          </p:cNvCxnSpPr>
          <p:nvPr/>
        </p:nvCxnSpPr>
        <p:spPr bwMode="auto">
          <a:xfrm>
            <a:off x="7542220" y="4496658"/>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63" name="AutoShape 12"/>
          <p:cNvSpPr>
            <a:spLocks noChangeArrowheads="1"/>
          </p:cNvSpPr>
          <p:nvPr/>
        </p:nvSpPr>
        <p:spPr bwMode="auto">
          <a:xfrm>
            <a:off x="4865310" y="3956579"/>
            <a:ext cx="2676910" cy="1080157"/>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FLOT</a:t>
            </a:r>
            <a:r>
              <a:rPr lang="en-GB" altLang="zh-CN" baseline="30000" dirty="0" smtClean="0">
                <a:solidFill>
                  <a:srgbClr val="4D4D4D"/>
                </a:solidFill>
                <a:ea typeface="SimSun" pitchFamily="2" charset="-122"/>
              </a:rPr>
              <a:t>†</a:t>
            </a:r>
          </a:p>
          <a:p>
            <a:pPr algn="ctr" defTabSz="892175" eaLnBrk="0" hangingPunct="0"/>
            <a:r>
              <a:rPr lang="en-GB" altLang="zh-CN" dirty="0" smtClean="0">
                <a:solidFill>
                  <a:srgbClr val="4D4D4D"/>
                </a:solidFill>
                <a:ea typeface="SimSun" pitchFamily="2" charset="-122"/>
              </a:rPr>
              <a:t>4x </a:t>
            </a:r>
            <a:r>
              <a:rPr lang="en-GB" altLang="zh-CN" dirty="0">
                <a:solidFill>
                  <a:srgbClr val="4D4D4D"/>
                </a:solidFill>
                <a:ea typeface="SimSun" pitchFamily="2" charset="-122"/>
              </a:rPr>
              <a:t>pre- and </a:t>
            </a:r>
            <a:r>
              <a:rPr lang="en-GB" altLang="zh-CN" dirty="0" smtClean="0">
                <a:solidFill>
                  <a:srgbClr val="4D4D4D"/>
                </a:solidFill>
                <a:ea typeface="SimSun" pitchFamily="2" charset="-122"/>
              </a:rPr>
              <a:t>4x </a:t>
            </a:r>
            <a:r>
              <a:rPr lang="en-GB" altLang="zh-CN" dirty="0">
                <a:solidFill>
                  <a:srgbClr val="4D4D4D"/>
                </a:solidFill>
                <a:ea typeface="SimSun" pitchFamily="2" charset="-122"/>
              </a:rPr>
              <a:t>post-operative </a:t>
            </a:r>
            <a:r>
              <a:rPr lang="en-GB" altLang="zh-CN" dirty="0" smtClean="0">
                <a:solidFill>
                  <a:srgbClr val="4D4D4D"/>
                </a:solidFill>
                <a:ea typeface="SimSun" pitchFamily="2" charset="-122"/>
              </a:rPr>
              <a:t>2-week </a:t>
            </a:r>
            <a:r>
              <a:rPr lang="en-GB" altLang="zh-CN" dirty="0">
                <a:solidFill>
                  <a:srgbClr val="4D4D4D"/>
                </a:solidFill>
                <a:ea typeface="SimSun" pitchFamily="2" charset="-122"/>
              </a:rPr>
              <a:t>cycles</a:t>
            </a:r>
          </a:p>
          <a:p>
            <a:pPr algn="ctr" defTabSz="892175" eaLnBrk="0" hangingPunct="0"/>
            <a:r>
              <a:rPr lang="en-GB" altLang="zh-CN" dirty="0" smtClean="0">
                <a:solidFill>
                  <a:srgbClr val="4D4D4D"/>
                </a:solidFill>
                <a:ea typeface="SimSun" pitchFamily="2" charset="-122"/>
              </a:rPr>
              <a:t>(n=356)</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xmlns="" val="3352712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O-011: </a:t>
            </a:r>
            <a:r>
              <a:rPr lang="en-US" dirty="0"/>
              <a:t>RET rearrangements define a new and rare molecular subtype of metastatic colorectal cancer (</a:t>
            </a:r>
            <a:r>
              <a:rPr lang="en-US" dirty="0" err="1"/>
              <a:t>mCRC</a:t>
            </a:r>
            <a:r>
              <a:rPr lang="en-US" dirty="0"/>
              <a:t>)</a:t>
            </a:r>
            <a:r>
              <a:rPr lang="en-GB" dirty="0"/>
              <a:t> – </a:t>
            </a:r>
            <a:r>
              <a:rPr lang="en-GB" dirty="0" err="1"/>
              <a:t>Pietrantonio</a:t>
            </a:r>
            <a:r>
              <a:rPr lang="en-GB" dirty="0"/>
              <a:t> F, et al</a:t>
            </a:r>
            <a:endParaRPr lang="en-GB" sz="1800" dirty="0"/>
          </a:p>
        </p:txBody>
      </p:sp>
      <p:sp>
        <p:nvSpPr>
          <p:cNvPr id="3" name="Content Placeholder 2"/>
          <p:cNvSpPr>
            <a:spLocks noGrp="1"/>
          </p:cNvSpPr>
          <p:nvPr>
            <p:ph idx="1"/>
          </p:nvPr>
        </p:nvSpPr>
        <p:spPr>
          <a:xfrm>
            <a:off x="365124" y="1254035"/>
            <a:ext cx="8413751" cy="498565"/>
          </a:xfrm>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a:xfrm>
            <a:off x="4295504" y="6096000"/>
            <a:ext cx="4483371" cy="487363"/>
          </a:xfrm>
        </p:spPr>
        <p:txBody>
          <a:bodyPr/>
          <a:lstStyle/>
          <a:p>
            <a:r>
              <a:rPr lang="en-GB" dirty="0" err="1"/>
              <a:t>Pietrantonio</a:t>
            </a:r>
            <a:r>
              <a:rPr lang="en-GB" dirty="0"/>
              <a:t> F, et al. Ann </a:t>
            </a:r>
            <a:r>
              <a:rPr lang="en-GB" dirty="0" err="1"/>
              <a:t>Oncol</a:t>
            </a:r>
            <a:r>
              <a:rPr lang="en-GB" dirty="0"/>
              <a:t> 2017; 28 (</a:t>
            </a:r>
            <a:r>
              <a:rPr lang="en-GB" dirty="0" err="1"/>
              <a:t>suppl</a:t>
            </a:r>
            <a:r>
              <a:rPr lang="en-GB" dirty="0"/>
              <a:t> 3): </a:t>
            </a:r>
            <a:r>
              <a:rPr lang="en-GB" dirty="0" err="1"/>
              <a:t>abstr</a:t>
            </a:r>
            <a:r>
              <a:rPr lang="en-GB" dirty="0"/>
              <a:t> O-011</a:t>
            </a:r>
          </a:p>
        </p:txBody>
      </p:sp>
      <p:graphicFrame>
        <p:nvGraphicFramePr>
          <p:cNvPr id="7" name="Group 88"/>
          <p:cNvGraphicFramePr>
            <a:graphicFrameLocks noGrp="1"/>
          </p:cNvGraphicFramePr>
          <p:nvPr>
            <p:extLst>
              <p:ext uri="{D42A27DB-BD31-4B8C-83A1-F6EECF244321}">
                <p14:modId xmlns:p14="http://schemas.microsoft.com/office/powerpoint/2010/main" xmlns="" val="997764507"/>
              </p:ext>
            </p:extLst>
          </p:nvPr>
        </p:nvGraphicFramePr>
        <p:xfrm>
          <a:off x="622007" y="1594061"/>
          <a:ext cx="7843813" cy="4569333"/>
        </p:xfrm>
        <a:graphic>
          <a:graphicData uri="http://schemas.openxmlformats.org/drawingml/2006/table">
            <a:tbl>
              <a:tblPr firstRow="1" bandRow="1">
                <a:tableStyleId>{69012ECD-51FC-41F1-AA8D-1B2483CD663E}</a:tableStyleId>
              </a:tblPr>
              <a:tblGrid>
                <a:gridCol w="1964971"/>
                <a:gridCol w="1275008"/>
                <a:gridCol w="1982554"/>
                <a:gridCol w="1855351"/>
                <a:gridCol w="765929"/>
              </a:tblGrid>
              <a:tr h="542925">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200" b="1" i="0" u="none" strike="noStrike" cap="none" normalizeH="0" baseline="0" dirty="0" smtClean="0">
                          <a:ln>
                            <a:noFill/>
                          </a:ln>
                          <a:solidFill>
                            <a:schemeClr val="tx2"/>
                          </a:solidFill>
                          <a:effectLst/>
                          <a:latin typeface="+mn-lt"/>
                          <a:cs typeface="Arial" charset="0"/>
                        </a:rPr>
                        <a:t>Characteristics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i="1" u="none" strike="noStrike" cap="none" normalizeH="0" baseline="0" dirty="0" smtClean="0">
                          <a:ln>
                            <a:noFill/>
                          </a:ln>
                          <a:solidFill>
                            <a:schemeClr val="tx2"/>
                          </a:solidFill>
                          <a:effectLst/>
                          <a:latin typeface="+mn-lt"/>
                        </a:rPr>
                        <a:t>RET</a:t>
                      </a:r>
                      <a:r>
                        <a:rPr kumimoji="0" lang="en-GB" sz="1200" u="none" strike="noStrike" cap="none" normalizeH="0" baseline="0" dirty="0" smtClean="0">
                          <a:ln>
                            <a:noFill/>
                          </a:ln>
                          <a:solidFill>
                            <a:schemeClr val="tx2"/>
                          </a:solidFill>
                          <a:effectLst/>
                          <a:latin typeface="+mn-lt"/>
                        </a:rPr>
                        <a:t> re-arranged (n=22),</a:t>
                      </a:r>
                      <a:br>
                        <a:rPr kumimoji="0" lang="en-GB" sz="1200" u="none" strike="noStrike" cap="none" normalizeH="0" baseline="0" dirty="0" smtClean="0">
                          <a:ln>
                            <a:noFill/>
                          </a:ln>
                          <a:solidFill>
                            <a:schemeClr val="tx2"/>
                          </a:solidFill>
                          <a:effectLst/>
                          <a:latin typeface="+mn-lt"/>
                        </a:rPr>
                      </a:br>
                      <a:r>
                        <a:rPr kumimoji="0" lang="en-GB" sz="1200" u="none" strike="noStrike" cap="none" normalizeH="0" baseline="0" dirty="0" smtClean="0">
                          <a:ln>
                            <a:noFill/>
                          </a:ln>
                          <a:solidFill>
                            <a:schemeClr val="tx2"/>
                          </a:solidFill>
                          <a:effectLst/>
                          <a:latin typeface="+mn-lt"/>
                        </a:rPr>
                        <a:t>n (%)</a:t>
                      </a:r>
                      <a:endParaRPr kumimoji="0" lang="en-GB" sz="12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i="1" u="none" strike="noStrike" cap="none" normalizeH="0" baseline="0" dirty="0" smtClean="0">
                          <a:ln>
                            <a:noFill/>
                          </a:ln>
                          <a:solidFill>
                            <a:schemeClr val="tx2"/>
                          </a:solidFill>
                          <a:effectLst/>
                          <a:latin typeface="+mn-lt"/>
                        </a:rPr>
                        <a:t>RET</a:t>
                      </a:r>
                      <a:r>
                        <a:rPr kumimoji="0" lang="en-GB" sz="1200" u="none" strike="noStrike" cap="none" normalizeH="0" baseline="0" dirty="0" smtClean="0">
                          <a:ln>
                            <a:noFill/>
                          </a:ln>
                          <a:solidFill>
                            <a:schemeClr val="tx2"/>
                          </a:solidFill>
                          <a:effectLst/>
                          <a:latin typeface="+mn-lt"/>
                        </a:rPr>
                        <a:t> negative (n=236),</a:t>
                      </a:r>
                      <a:br>
                        <a:rPr kumimoji="0" lang="en-GB" sz="1200" u="none" strike="noStrike" cap="none" normalizeH="0" baseline="0" dirty="0" smtClean="0">
                          <a:ln>
                            <a:noFill/>
                          </a:ln>
                          <a:solidFill>
                            <a:schemeClr val="tx2"/>
                          </a:solidFill>
                          <a:effectLst/>
                          <a:latin typeface="+mn-lt"/>
                        </a:rPr>
                      </a:br>
                      <a:r>
                        <a:rPr kumimoji="0" lang="en-GB" sz="1200" u="none" strike="noStrike" cap="none" normalizeH="0" baseline="0" dirty="0" smtClean="0">
                          <a:ln>
                            <a:noFill/>
                          </a:ln>
                          <a:solidFill>
                            <a:schemeClr val="tx2"/>
                          </a:solidFill>
                          <a:effectLst/>
                          <a:latin typeface="+mn-lt"/>
                        </a:rPr>
                        <a:t>n (%)</a:t>
                      </a:r>
                      <a:endParaRPr kumimoji="0" lang="en-GB" sz="12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2"/>
                          </a:solidFill>
                          <a:effectLst/>
                          <a:latin typeface="+mn-lt"/>
                          <a:cs typeface="+mn-cs"/>
                        </a:rPr>
                        <a:t>p-value</a:t>
                      </a:r>
                      <a:endParaRPr kumimoji="0" lang="en-GB" sz="12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129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smtClean="0">
                          <a:ln>
                            <a:noFill/>
                          </a:ln>
                          <a:effectLst/>
                          <a:latin typeface="+mn-lt"/>
                        </a:rPr>
                        <a:t>Sex</a:t>
                      </a:r>
                      <a:endParaRPr kumimoji="0" lang="en-GB" sz="11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Female</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Male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effectLst/>
                          <a:latin typeface="+mn-lt"/>
                        </a:rPr>
                        <a:t>13 (59)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9 (41)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effectLst/>
                          <a:latin typeface="+mn-lt"/>
                        </a:rPr>
                        <a:t>101 (43)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135 (57)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effectLst/>
                          <a:latin typeface="+mn-lt"/>
                        </a:rPr>
                        <a:t>0.141</a:t>
                      </a:r>
                      <a:endParaRPr kumimoji="0" lang="en-GB" sz="11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effectLst/>
                          <a:latin typeface="+mn-lt"/>
                        </a:rPr>
                        <a:t>Age, years</a:t>
                      </a:r>
                      <a:endParaRPr kumimoji="0" lang="en-GB" sz="11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Median (range)</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66 (25–80)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100" b="0" i="0" u="none" strike="noStrike" cap="none" normalizeH="0" baseline="0" dirty="0" smtClean="0">
                          <a:ln>
                            <a:noFill/>
                          </a:ln>
                          <a:solidFill>
                            <a:schemeClr val="tx1"/>
                          </a:solidFill>
                          <a:effectLst/>
                          <a:latin typeface="+mn-lt"/>
                          <a:cs typeface="Arial" charset="0"/>
                        </a:rPr>
                        <a:t>60 (17–88)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0.027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820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effectLst/>
                          <a:latin typeface="+mn-lt"/>
                        </a:rPr>
                        <a:t>Primary tumour </a:t>
                      </a:r>
                      <a:r>
                        <a:rPr kumimoji="0" lang="en-GB" sz="1100" i="0" u="none" strike="noStrike" cap="none" normalizeH="0" baseline="0" dirty="0" smtClean="0">
                          <a:ln>
                            <a:noFill/>
                          </a:ln>
                          <a:effectLst/>
                          <a:latin typeface="+mn-lt"/>
                        </a:rPr>
                        <a:t>location</a:t>
                      </a:r>
                      <a:endParaRPr kumimoji="0" lang="en-GB" sz="11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Right colon</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Left colon</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Rectum</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NA</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10 (56)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8 (44)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 (0)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77 (33)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97 (41)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60 (26)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0.028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47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effectLst/>
                          <a:latin typeface="+mn-lt"/>
                        </a:rPr>
                        <a:t>Primary tumour </a:t>
                      </a:r>
                      <a:r>
                        <a:rPr kumimoji="0" lang="en-GB" sz="1100" i="0" u="none" strike="noStrike" cap="none" normalizeH="0" baseline="0" dirty="0" smtClean="0">
                          <a:ln>
                            <a:noFill/>
                          </a:ln>
                          <a:effectLst/>
                          <a:latin typeface="+mn-lt"/>
                        </a:rPr>
                        <a:t>resected</a:t>
                      </a:r>
                      <a:endParaRPr kumimoji="0" lang="en-GB" sz="11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Yes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No</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8 (36)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14 (64)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181 (77)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55 (23)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smtClean="0">
                          <a:ln>
                            <a:noFill/>
                          </a:ln>
                          <a:effectLst/>
                          <a:latin typeface="+mn-lt"/>
                        </a:rPr>
                        <a:t>Time to metastases</a:t>
                      </a:r>
                      <a:endParaRPr kumimoji="0" lang="en-GB" sz="11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Synchronous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err="1" smtClean="0">
                          <a:ln>
                            <a:noFill/>
                          </a:ln>
                          <a:solidFill>
                            <a:schemeClr val="tx1"/>
                          </a:solidFill>
                          <a:effectLst/>
                          <a:latin typeface="+mn-lt"/>
                          <a:cs typeface="Arial" charset="0"/>
                        </a:rPr>
                        <a:t>Metachronous</a:t>
                      </a:r>
                      <a:endParaRPr kumimoji="0" lang="en-GB" sz="1100" b="0" i="0" u="none" strike="noStrike" cap="none" normalizeH="0" baseline="0" dirty="0" smtClean="0">
                        <a:ln>
                          <a:noFill/>
                        </a:ln>
                        <a:solidFill>
                          <a:schemeClr val="tx1"/>
                        </a:solidFill>
                        <a:effectLst/>
                        <a:latin typeface="+mn-lt"/>
                        <a:cs typeface="Arial" charset="0"/>
                      </a:endParaRP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19 (86)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3 (14)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161 (68)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75 (32)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0.076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17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RAS and BRAF status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All wild-type</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1" u="none" strike="noStrike" cap="none" normalizeH="0" baseline="0" dirty="0" smtClean="0">
                          <a:ln>
                            <a:noFill/>
                          </a:ln>
                          <a:solidFill>
                            <a:schemeClr val="tx1"/>
                          </a:solidFill>
                          <a:effectLst/>
                          <a:latin typeface="+mn-lt"/>
                          <a:cs typeface="Arial" charset="0"/>
                        </a:rPr>
                        <a:t>RAS </a:t>
                      </a:r>
                      <a:r>
                        <a:rPr kumimoji="0" lang="en-GB" sz="1100" b="0" i="0" u="none" strike="noStrike" cap="none" normalizeH="0" baseline="0" dirty="0" smtClean="0">
                          <a:ln>
                            <a:noFill/>
                          </a:ln>
                          <a:solidFill>
                            <a:schemeClr val="tx1"/>
                          </a:solidFill>
                          <a:effectLst/>
                          <a:latin typeface="+mn-lt"/>
                          <a:cs typeface="Arial" charset="0"/>
                        </a:rPr>
                        <a:t>mutated</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1" u="none" strike="noStrike" cap="none" normalizeH="0" baseline="0" dirty="0" smtClean="0">
                          <a:ln>
                            <a:noFill/>
                          </a:ln>
                          <a:solidFill>
                            <a:schemeClr val="tx1"/>
                          </a:solidFill>
                          <a:effectLst/>
                          <a:latin typeface="+mn-lt"/>
                          <a:cs typeface="Arial" charset="0"/>
                        </a:rPr>
                        <a:t>BRAF</a:t>
                      </a:r>
                      <a:r>
                        <a:rPr kumimoji="0" lang="en-GB" sz="1100" b="0" i="0" u="none" strike="noStrike" cap="none" normalizeH="0" baseline="0" dirty="0" smtClean="0">
                          <a:ln>
                            <a:noFill/>
                          </a:ln>
                          <a:solidFill>
                            <a:schemeClr val="tx1"/>
                          </a:solidFill>
                          <a:effectLst/>
                          <a:latin typeface="+mn-lt"/>
                          <a:cs typeface="Arial" charset="0"/>
                        </a:rPr>
                        <a:t> mutated</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NA</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22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 (0)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0 (0)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53 (26)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127 (62)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26 (13)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30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MSI status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MSS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MSI-high</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NA</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12 (57)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9 (43)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157 (92)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14 (8)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0" i="0" u="none" strike="noStrike" cap="none" normalizeH="0" baseline="0" dirty="0" smtClean="0">
                          <a:ln>
                            <a:noFill/>
                          </a:ln>
                          <a:solidFill>
                            <a:schemeClr val="tx1"/>
                          </a:solidFill>
                          <a:effectLst/>
                          <a:latin typeface="+mn-lt"/>
                          <a:cs typeface="Arial" charset="0"/>
                        </a:rPr>
                        <a:t>65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i="0" u="none" strike="noStrike" cap="none" normalizeH="0" baseline="0" dirty="0" smtClean="0">
                          <a:ln>
                            <a:noFill/>
                          </a:ln>
                          <a:solidFill>
                            <a:schemeClr val="tx1"/>
                          </a:solidFill>
                          <a:effectLst/>
                          <a:latin typeface="+mn-lt"/>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39799462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O-011: </a:t>
            </a:r>
            <a:r>
              <a:rPr lang="en-US" dirty="0"/>
              <a:t>RET rearrangements define a new and rare molecular subtype of metastatic colorectal cancer (</a:t>
            </a:r>
            <a:r>
              <a:rPr lang="en-US" dirty="0" err="1"/>
              <a:t>mCRC</a:t>
            </a:r>
            <a:r>
              <a:rPr lang="en-US" dirty="0"/>
              <a:t>)</a:t>
            </a:r>
            <a:r>
              <a:rPr lang="en-GB" dirty="0"/>
              <a:t> – </a:t>
            </a:r>
            <a:r>
              <a:rPr lang="en-GB" dirty="0" err="1"/>
              <a:t>Pietrantonio</a:t>
            </a:r>
            <a:r>
              <a:rPr lang="en-GB" dirty="0"/>
              <a:t> F, et al</a:t>
            </a:r>
            <a:endParaRPr lang="en-GB" sz="1800" dirty="0"/>
          </a:p>
        </p:txBody>
      </p:sp>
      <p:sp>
        <p:nvSpPr>
          <p:cNvPr id="3" name="Content Placeholder 2"/>
          <p:cNvSpPr>
            <a:spLocks noGrp="1"/>
          </p:cNvSpPr>
          <p:nvPr>
            <p:ph idx="1"/>
          </p:nvPr>
        </p:nvSpPr>
        <p:spPr>
          <a:xfrm>
            <a:off x="365124" y="1254035"/>
            <a:ext cx="8413751" cy="2699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a:xfrm>
            <a:off x="4209880" y="6096000"/>
            <a:ext cx="4568996" cy="487363"/>
          </a:xfrm>
        </p:spPr>
        <p:txBody>
          <a:bodyPr/>
          <a:lstStyle/>
          <a:p>
            <a:r>
              <a:rPr lang="en-GB" dirty="0" err="1"/>
              <a:t>Pietrantonio</a:t>
            </a:r>
            <a:r>
              <a:rPr lang="en-GB" dirty="0"/>
              <a:t> F, et al. Ann </a:t>
            </a:r>
            <a:r>
              <a:rPr lang="en-GB" dirty="0" err="1"/>
              <a:t>Oncol</a:t>
            </a:r>
            <a:r>
              <a:rPr lang="en-GB" dirty="0"/>
              <a:t> 2017; 28 (</a:t>
            </a:r>
            <a:r>
              <a:rPr lang="en-GB" dirty="0" err="1"/>
              <a:t>suppl</a:t>
            </a:r>
            <a:r>
              <a:rPr lang="en-GB" dirty="0"/>
              <a:t> 3): </a:t>
            </a:r>
            <a:r>
              <a:rPr lang="en-GB" dirty="0" err="1"/>
              <a:t>abstr</a:t>
            </a:r>
            <a:r>
              <a:rPr lang="en-GB" dirty="0"/>
              <a:t> O-011</a:t>
            </a:r>
          </a:p>
        </p:txBody>
      </p:sp>
      <p:sp>
        <p:nvSpPr>
          <p:cNvPr id="7" name="TextBox 6"/>
          <p:cNvSpPr txBox="1"/>
          <p:nvPr/>
        </p:nvSpPr>
        <p:spPr>
          <a:xfrm>
            <a:off x="2090057" y="1589717"/>
            <a:ext cx="5238371" cy="338554"/>
          </a:xfrm>
          <a:prstGeom prst="rect">
            <a:avLst/>
          </a:prstGeom>
          <a:noFill/>
        </p:spPr>
        <p:txBody>
          <a:bodyPr wrap="square" rtlCol="0">
            <a:spAutoFit/>
          </a:bodyPr>
          <a:lstStyle/>
          <a:p>
            <a:pPr algn="ctr"/>
            <a:r>
              <a:rPr lang="en-GB" sz="1600" b="1" dirty="0"/>
              <a:t>OS</a:t>
            </a:r>
          </a:p>
        </p:txBody>
      </p:sp>
      <p:grpSp>
        <p:nvGrpSpPr>
          <p:cNvPr id="8" name="Group 7"/>
          <p:cNvGrpSpPr/>
          <p:nvPr/>
        </p:nvGrpSpPr>
        <p:grpSpPr>
          <a:xfrm>
            <a:off x="1122844" y="1815174"/>
            <a:ext cx="6127074" cy="4287278"/>
            <a:chOff x="2064368" y="2299426"/>
            <a:chExt cx="4642970" cy="2641447"/>
          </a:xfrm>
        </p:grpSpPr>
        <p:grpSp>
          <p:nvGrpSpPr>
            <p:cNvPr id="9" name="Group 8"/>
            <p:cNvGrpSpPr/>
            <p:nvPr/>
          </p:nvGrpSpPr>
          <p:grpSpPr>
            <a:xfrm>
              <a:off x="2614623" y="2396465"/>
              <a:ext cx="3906738" cy="2171700"/>
              <a:chOff x="836615" y="2448719"/>
              <a:chExt cx="3906738" cy="2171700"/>
            </a:xfrm>
          </p:grpSpPr>
          <p:sp>
            <p:nvSpPr>
              <p:cNvPr id="27" name="Freeform 2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2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29"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0"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1"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2"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3"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4" name="Line 12"/>
              <p:cNvSpPr>
                <a:spLocks noChangeShapeType="1"/>
              </p:cNvSpPr>
              <p:nvPr/>
            </p:nvSpPr>
            <p:spPr bwMode="auto">
              <a:xfrm>
                <a:off x="331787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5" name="Line 13"/>
              <p:cNvSpPr>
                <a:spLocks noChangeShapeType="1"/>
              </p:cNvSpPr>
              <p:nvPr/>
            </p:nvSpPr>
            <p:spPr bwMode="auto">
              <a:xfrm>
                <a:off x="28384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6" name="Line 14"/>
              <p:cNvSpPr>
                <a:spLocks noChangeShapeType="1"/>
              </p:cNvSpPr>
              <p:nvPr/>
            </p:nvSpPr>
            <p:spPr bwMode="auto">
              <a:xfrm>
                <a:off x="42735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7" name="Line 15"/>
              <p:cNvSpPr>
                <a:spLocks noChangeShapeType="1"/>
              </p:cNvSpPr>
              <p:nvPr/>
            </p:nvSpPr>
            <p:spPr bwMode="auto">
              <a:xfrm>
                <a:off x="379412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8"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39" name="Line 18"/>
              <p:cNvSpPr>
                <a:spLocks noChangeShapeType="1"/>
              </p:cNvSpPr>
              <p:nvPr/>
            </p:nvSpPr>
            <p:spPr bwMode="auto">
              <a:xfrm>
                <a:off x="235902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40" name="Line 19"/>
              <p:cNvSpPr>
                <a:spLocks noChangeShapeType="1"/>
              </p:cNvSpPr>
              <p:nvPr/>
            </p:nvSpPr>
            <p:spPr bwMode="auto">
              <a:xfrm>
                <a:off x="18843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41" name="Line 20"/>
              <p:cNvSpPr>
                <a:spLocks noChangeShapeType="1"/>
              </p:cNvSpPr>
              <p:nvPr/>
            </p:nvSpPr>
            <p:spPr bwMode="auto">
              <a:xfrm>
                <a:off x="14049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sp>
            <p:nvSpPr>
              <p:cNvPr id="42"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sz="1400">
                  <a:latin typeface="Arial"/>
                  <a:cs typeface="Arial"/>
                </a:endParaRPr>
              </a:p>
            </p:txBody>
          </p:sp>
        </p:grpSp>
        <p:sp>
          <p:nvSpPr>
            <p:cNvPr id="10" name="TextBox 9"/>
            <p:cNvSpPr txBox="1"/>
            <p:nvPr/>
          </p:nvSpPr>
          <p:spPr>
            <a:xfrm rot="16200000">
              <a:off x="1666821" y="3325648"/>
              <a:ext cx="1028321" cy="233227"/>
            </a:xfrm>
            <a:prstGeom prst="rect">
              <a:avLst/>
            </a:prstGeom>
            <a:noFill/>
          </p:spPr>
          <p:txBody>
            <a:bodyPr wrap="none" rtlCol="0">
              <a:spAutoFit/>
            </a:bodyPr>
            <a:lstStyle/>
            <a:p>
              <a:pPr algn="ctr" defTabSz="457200"/>
              <a:r>
                <a:rPr lang="en-GB" sz="1400" dirty="0" smtClean="0">
                  <a:latin typeface="Arial"/>
                  <a:cs typeface="Arial"/>
                </a:rPr>
                <a:t>Overall survival, %</a:t>
              </a:r>
              <a:endParaRPr lang="en-GB" sz="1400" dirty="0">
                <a:latin typeface="Arial"/>
                <a:cs typeface="Arial"/>
              </a:endParaRPr>
            </a:p>
          </p:txBody>
        </p:sp>
        <p:sp>
          <p:nvSpPr>
            <p:cNvPr id="11" name="TextBox 10"/>
            <p:cNvSpPr txBox="1"/>
            <p:nvPr/>
          </p:nvSpPr>
          <p:spPr>
            <a:xfrm>
              <a:off x="4146034" y="4751248"/>
              <a:ext cx="956035" cy="189625"/>
            </a:xfrm>
            <a:prstGeom prst="rect">
              <a:avLst/>
            </a:prstGeom>
            <a:noFill/>
          </p:spPr>
          <p:txBody>
            <a:bodyPr wrap="none" rtlCol="0">
              <a:spAutoFit/>
            </a:bodyPr>
            <a:lstStyle/>
            <a:p>
              <a:pPr algn="ctr" defTabSz="457200"/>
              <a:r>
                <a:rPr lang="en-GB" sz="1400" dirty="0" smtClean="0">
                  <a:latin typeface="Arial"/>
                  <a:cs typeface="Arial"/>
                </a:rPr>
                <a:t>Time, months</a:t>
              </a:r>
              <a:endParaRPr lang="en-GB" sz="1400" dirty="0">
                <a:latin typeface="Arial"/>
                <a:cs typeface="Arial"/>
              </a:endParaRPr>
            </a:p>
          </p:txBody>
        </p:sp>
        <p:sp>
          <p:nvSpPr>
            <p:cNvPr id="12" name="TextBox 11"/>
            <p:cNvSpPr txBox="1"/>
            <p:nvPr/>
          </p:nvSpPr>
          <p:spPr>
            <a:xfrm>
              <a:off x="2273604" y="2299426"/>
              <a:ext cx="365874" cy="189625"/>
            </a:xfrm>
            <a:prstGeom prst="rect">
              <a:avLst/>
            </a:prstGeom>
            <a:noFill/>
          </p:spPr>
          <p:txBody>
            <a:bodyPr wrap="none" rtlCol="0" anchor="ctr" anchorCtr="0">
              <a:spAutoFit/>
            </a:bodyPr>
            <a:lstStyle/>
            <a:p>
              <a:pPr algn="r" defTabSz="457200" fontAlgn="auto">
                <a:spcBef>
                  <a:spcPts val="0"/>
                </a:spcBef>
                <a:spcAft>
                  <a:spcPts val="0"/>
                </a:spcAft>
              </a:pPr>
              <a:r>
                <a:rPr lang="en-GB" sz="1400" dirty="0" smtClean="0">
                  <a:latin typeface="Arial"/>
                  <a:cs typeface="Arial"/>
                </a:rPr>
                <a:t>100</a:t>
              </a:r>
              <a:endParaRPr lang="en-GB" sz="1400" dirty="0">
                <a:latin typeface="Arial"/>
                <a:cs typeface="Arial"/>
              </a:endParaRPr>
            </a:p>
          </p:txBody>
        </p:sp>
        <p:sp>
          <p:nvSpPr>
            <p:cNvPr id="13" name="TextBox 12"/>
            <p:cNvSpPr txBox="1"/>
            <p:nvPr/>
          </p:nvSpPr>
          <p:spPr>
            <a:xfrm>
              <a:off x="2348917" y="2716905"/>
              <a:ext cx="290561" cy="189625"/>
            </a:xfrm>
            <a:prstGeom prst="rect">
              <a:avLst/>
            </a:prstGeom>
            <a:noFill/>
          </p:spPr>
          <p:txBody>
            <a:bodyPr wrap="none" rtlCol="0" anchor="ctr" anchorCtr="0">
              <a:spAutoFit/>
            </a:bodyPr>
            <a:lstStyle/>
            <a:p>
              <a:pPr algn="r" defTabSz="457200" fontAlgn="auto">
                <a:spcBef>
                  <a:spcPts val="0"/>
                </a:spcBef>
                <a:spcAft>
                  <a:spcPts val="0"/>
                </a:spcAft>
              </a:pPr>
              <a:r>
                <a:rPr lang="en-GB" sz="1400" dirty="0" smtClean="0">
                  <a:latin typeface="Arial"/>
                  <a:cs typeface="Arial"/>
                </a:rPr>
                <a:t>80</a:t>
              </a:r>
              <a:endParaRPr lang="en-GB" sz="1400" dirty="0">
                <a:latin typeface="Arial"/>
                <a:cs typeface="Arial"/>
              </a:endParaRPr>
            </a:p>
          </p:txBody>
        </p:sp>
        <p:sp>
          <p:nvSpPr>
            <p:cNvPr id="14" name="TextBox 13"/>
            <p:cNvSpPr txBox="1"/>
            <p:nvPr/>
          </p:nvSpPr>
          <p:spPr>
            <a:xfrm>
              <a:off x="2348917" y="3132645"/>
              <a:ext cx="290561" cy="189625"/>
            </a:xfrm>
            <a:prstGeom prst="rect">
              <a:avLst/>
            </a:prstGeom>
            <a:noFill/>
          </p:spPr>
          <p:txBody>
            <a:bodyPr wrap="none" rtlCol="0" anchor="ctr" anchorCtr="0">
              <a:spAutoFit/>
            </a:bodyPr>
            <a:lstStyle/>
            <a:p>
              <a:pPr algn="r" defTabSz="457200" fontAlgn="auto">
                <a:spcBef>
                  <a:spcPts val="0"/>
                </a:spcBef>
                <a:spcAft>
                  <a:spcPts val="0"/>
                </a:spcAft>
              </a:pPr>
              <a:r>
                <a:rPr lang="en-GB" sz="1400" dirty="0" smtClean="0">
                  <a:latin typeface="Arial"/>
                  <a:cs typeface="Arial"/>
                </a:rPr>
                <a:t>60</a:t>
              </a:r>
              <a:endParaRPr lang="en-GB" sz="1400" dirty="0">
                <a:latin typeface="Arial"/>
                <a:cs typeface="Arial"/>
              </a:endParaRPr>
            </a:p>
          </p:txBody>
        </p:sp>
        <p:sp>
          <p:nvSpPr>
            <p:cNvPr id="15" name="TextBox 14"/>
            <p:cNvSpPr txBox="1"/>
            <p:nvPr/>
          </p:nvSpPr>
          <p:spPr>
            <a:xfrm>
              <a:off x="2348917" y="3548385"/>
              <a:ext cx="290561" cy="189625"/>
            </a:xfrm>
            <a:prstGeom prst="rect">
              <a:avLst/>
            </a:prstGeom>
            <a:noFill/>
          </p:spPr>
          <p:txBody>
            <a:bodyPr wrap="none" rtlCol="0" anchor="ctr" anchorCtr="0">
              <a:spAutoFit/>
            </a:bodyPr>
            <a:lstStyle/>
            <a:p>
              <a:pPr algn="r" defTabSz="457200" fontAlgn="auto">
                <a:spcBef>
                  <a:spcPts val="0"/>
                </a:spcBef>
                <a:spcAft>
                  <a:spcPts val="0"/>
                </a:spcAft>
              </a:pPr>
              <a:r>
                <a:rPr lang="en-GB" sz="1400" dirty="0" smtClean="0">
                  <a:latin typeface="Arial"/>
                  <a:cs typeface="Arial"/>
                </a:rPr>
                <a:t>40</a:t>
              </a:r>
              <a:endParaRPr lang="en-GB" sz="1400" dirty="0">
                <a:latin typeface="Arial"/>
                <a:cs typeface="Arial"/>
              </a:endParaRPr>
            </a:p>
          </p:txBody>
        </p:sp>
        <p:sp>
          <p:nvSpPr>
            <p:cNvPr id="16" name="TextBox 15"/>
            <p:cNvSpPr txBox="1"/>
            <p:nvPr/>
          </p:nvSpPr>
          <p:spPr>
            <a:xfrm>
              <a:off x="2348917" y="3964125"/>
              <a:ext cx="290561" cy="189625"/>
            </a:xfrm>
            <a:prstGeom prst="rect">
              <a:avLst/>
            </a:prstGeom>
            <a:noFill/>
          </p:spPr>
          <p:txBody>
            <a:bodyPr wrap="none" rtlCol="0" anchor="ctr" anchorCtr="0">
              <a:spAutoFit/>
            </a:bodyPr>
            <a:lstStyle/>
            <a:p>
              <a:pPr algn="r" defTabSz="457200" fontAlgn="auto">
                <a:spcBef>
                  <a:spcPts val="0"/>
                </a:spcBef>
                <a:spcAft>
                  <a:spcPts val="0"/>
                </a:spcAft>
              </a:pPr>
              <a:r>
                <a:rPr lang="en-GB" sz="1400" dirty="0" smtClean="0">
                  <a:latin typeface="Arial"/>
                  <a:cs typeface="Arial"/>
                </a:rPr>
                <a:t>20</a:t>
              </a:r>
              <a:endParaRPr lang="en-GB" sz="1400" dirty="0">
                <a:latin typeface="Arial"/>
                <a:cs typeface="Arial"/>
              </a:endParaRPr>
            </a:p>
          </p:txBody>
        </p:sp>
        <p:sp>
          <p:nvSpPr>
            <p:cNvPr id="17" name="TextBox 16"/>
            <p:cNvSpPr txBox="1"/>
            <p:nvPr/>
          </p:nvSpPr>
          <p:spPr>
            <a:xfrm>
              <a:off x="2424230" y="4379865"/>
              <a:ext cx="215249" cy="189625"/>
            </a:xfrm>
            <a:prstGeom prst="rect">
              <a:avLst/>
            </a:prstGeom>
            <a:noFill/>
          </p:spPr>
          <p:txBody>
            <a:bodyPr wrap="none" rtlCol="0" anchor="ctr" anchorCtr="0">
              <a:spAutoFit/>
            </a:bodyPr>
            <a:lstStyle/>
            <a:p>
              <a:pPr algn="r" defTabSz="457200" fontAlgn="auto">
                <a:spcBef>
                  <a:spcPts val="0"/>
                </a:spcBef>
                <a:spcAft>
                  <a:spcPts val="0"/>
                </a:spcAft>
              </a:pPr>
              <a:r>
                <a:rPr lang="en-GB" sz="1400" dirty="0" smtClean="0">
                  <a:latin typeface="Arial"/>
                  <a:cs typeface="Arial"/>
                </a:rPr>
                <a:t>0</a:t>
              </a:r>
              <a:endParaRPr lang="en-GB" sz="1400" dirty="0">
                <a:latin typeface="Arial"/>
                <a:cs typeface="Arial"/>
              </a:endParaRPr>
            </a:p>
          </p:txBody>
        </p:sp>
        <p:sp>
          <p:nvSpPr>
            <p:cNvPr id="18" name="TextBox 17"/>
            <p:cNvSpPr txBox="1"/>
            <p:nvPr/>
          </p:nvSpPr>
          <p:spPr>
            <a:xfrm>
              <a:off x="2600751" y="4567459"/>
              <a:ext cx="215249" cy="189625"/>
            </a:xfrm>
            <a:prstGeom prst="rect">
              <a:avLst/>
            </a:prstGeom>
            <a:noFill/>
          </p:spPr>
          <p:txBody>
            <a:bodyPr wrap="none" rtlCol="0" anchor="t" anchorCtr="0">
              <a:spAutoFit/>
            </a:bodyPr>
            <a:lstStyle/>
            <a:p>
              <a:pPr algn="ctr" defTabSz="457200" fontAlgn="auto">
                <a:spcBef>
                  <a:spcPts val="0"/>
                </a:spcBef>
                <a:spcAft>
                  <a:spcPts val="0"/>
                </a:spcAft>
              </a:pPr>
              <a:r>
                <a:rPr lang="en-GB" sz="1400" dirty="0" smtClean="0">
                  <a:latin typeface="Arial"/>
                  <a:cs typeface="Arial"/>
                </a:rPr>
                <a:t>0</a:t>
              </a:r>
              <a:endParaRPr lang="en-GB" sz="1400" dirty="0">
                <a:latin typeface="Arial"/>
                <a:cs typeface="Arial"/>
              </a:endParaRPr>
            </a:p>
          </p:txBody>
        </p:sp>
        <p:sp>
          <p:nvSpPr>
            <p:cNvPr id="19" name="TextBox 18"/>
            <p:cNvSpPr txBox="1"/>
            <p:nvPr/>
          </p:nvSpPr>
          <p:spPr>
            <a:xfrm>
              <a:off x="3037354" y="4567459"/>
              <a:ext cx="290561" cy="189625"/>
            </a:xfrm>
            <a:prstGeom prst="rect">
              <a:avLst/>
            </a:prstGeom>
            <a:noFill/>
          </p:spPr>
          <p:txBody>
            <a:bodyPr wrap="none" rtlCol="0" anchor="t" anchorCtr="0">
              <a:spAutoFit/>
            </a:bodyPr>
            <a:lstStyle/>
            <a:p>
              <a:pPr algn="ctr" defTabSz="457200" fontAlgn="auto">
                <a:spcBef>
                  <a:spcPts val="0"/>
                </a:spcBef>
                <a:spcAft>
                  <a:spcPts val="0"/>
                </a:spcAft>
              </a:pPr>
              <a:r>
                <a:rPr lang="en-GB" sz="1400" dirty="0" smtClean="0">
                  <a:latin typeface="Arial"/>
                  <a:cs typeface="Arial"/>
                </a:rPr>
                <a:t>25</a:t>
              </a:r>
              <a:endParaRPr lang="en-GB" sz="1400" dirty="0">
                <a:latin typeface="Arial"/>
                <a:cs typeface="Arial"/>
              </a:endParaRPr>
            </a:p>
          </p:txBody>
        </p:sp>
        <p:sp>
          <p:nvSpPr>
            <p:cNvPr id="20" name="TextBox 19"/>
            <p:cNvSpPr txBox="1"/>
            <p:nvPr/>
          </p:nvSpPr>
          <p:spPr>
            <a:xfrm>
              <a:off x="3518929" y="4567459"/>
              <a:ext cx="290561" cy="189625"/>
            </a:xfrm>
            <a:prstGeom prst="rect">
              <a:avLst/>
            </a:prstGeom>
            <a:noFill/>
          </p:spPr>
          <p:txBody>
            <a:bodyPr wrap="none" rtlCol="0" anchor="t" anchorCtr="0">
              <a:spAutoFit/>
            </a:bodyPr>
            <a:lstStyle/>
            <a:p>
              <a:pPr algn="ctr" defTabSz="457200" fontAlgn="auto">
                <a:spcBef>
                  <a:spcPts val="0"/>
                </a:spcBef>
                <a:spcAft>
                  <a:spcPts val="0"/>
                </a:spcAft>
              </a:pPr>
              <a:r>
                <a:rPr lang="en-GB" sz="1400" dirty="0" smtClean="0">
                  <a:latin typeface="Arial"/>
                  <a:cs typeface="Arial"/>
                </a:rPr>
                <a:t>50</a:t>
              </a:r>
              <a:endParaRPr lang="en-GB" sz="1400" dirty="0">
                <a:latin typeface="Arial"/>
                <a:cs typeface="Arial"/>
              </a:endParaRPr>
            </a:p>
          </p:txBody>
        </p:sp>
        <p:sp>
          <p:nvSpPr>
            <p:cNvPr id="21" name="TextBox 20"/>
            <p:cNvSpPr txBox="1"/>
            <p:nvPr/>
          </p:nvSpPr>
          <p:spPr>
            <a:xfrm>
              <a:off x="4000503" y="4567459"/>
              <a:ext cx="290561" cy="189625"/>
            </a:xfrm>
            <a:prstGeom prst="rect">
              <a:avLst/>
            </a:prstGeom>
            <a:noFill/>
          </p:spPr>
          <p:txBody>
            <a:bodyPr wrap="none" rtlCol="0" anchor="t" anchorCtr="0">
              <a:spAutoFit/>
            </a:bodyPr>
            <a:lstStyle/>
            <a:p>
              <a:pPr algn="ctr" defTabSz="457200" fontAlgn="auto">
                <a:spcBef>
                  <a:spcPts val="0"/>
                </a:spcBef>
                <a:spcAft>
                  <a:spcPts val="0"/>
                </a:spcAft>
              </a:pPr>
              <a:r>
                <a:rPr lang="en-GB" sz="1400" dirty="0" smtClean="0">
                  <a:latin typeface="Arial"/>
                  <a:cs typeface="Arial"/>
                </a:rPr>
                <a:t>75</a:t>
              </a:r>
              <a:endParaRPr lang="en-GB" sz="1400" dirty="0">
                <a:latin typeface="Arial"/>
                <a:cs typeface="Arial"/>
              </a:endParaRPr>
            </a:p>
          </p:txBody>
        </p:sp>
        <p:sp>
          <p:nvSpPr>
            <p:cNvPr id="22" name="TextBox 21"/>
            <p:cNvSpPr txBox="1"/>
            <p:nvPr/>
          </p:nvSpPr>
          <p:spPr>
            <a:xfrm>
              <a:off x="4429792" y="4567459"/>
              <a:ext cx="365874" cy="189625"/>
            </a:xfrm>
            <a:prstGeom prst="rect">
              <a:avLst/>
            </a:prstGeom>
            <a:noFill/>
          </p:spPr>
          <p:txBody>
            <a:bodyPr wrap="none" rtlCol="0" anchor="t" anchorCtr="0">
              <a:spAutoFit/>
            </a:bodyPr>
            <a:lstStyle/>
            <a:p>
              <a:pPr algn="ctr" defTabSz="457200" fontAlgn="auto">
                <a:spcBef>
                  <a:spcPts val="0"/>
                </a:spcBef>
                <a:spcAft>
                  <a:spcPts val="0"/>
                </a:spcAft>
              </a:pPr>
              <a:r>
                <a:rPr lang="en-GB" sz="1400" dirty="0" smtClean="0">
                  <a:latin typeface="Arial"/>
                  <a:cs typeface="Arial"/>
                </a:rPr>
                <a:t>100</a:t>
              </a:r>
              <a:endParaRPr lang="en-GB" sz="1400" dirty="0">
                <a:latin typeface="Arial"/>
                <a:cs typeface="Arial"/>
              </a:endParaRPr>
            </a:p>
          </p:txBody>
        </p:sp>
        <p:sp>
          <p:nvSpPr>
            <p:cNvPr id="23" name="TextBox 22"/>
            <p:cNvSpPr txBox="1"/>
            <p:nvPr/>
          </p:nvSpPr>
          <p:spPr>
            <a:xfrm>
              <a:off x="4918684" y="4567459"/>
              <a:ext cx="365874" cy="189625"/>
            </a:xfrm>
            <a:prstGeom prst="rect">
              <a:avLst/>
            </a:prstGeom>
            <a:noFill/>
          </p:spPr>
          <p:txBody>
            <a:bodyPr wrap="none" rtlCol="0" anchor="t" anchorCtr="0">
              <a:spAutoFit/>
            </a:bodyPr>
            <a:lstStyle/>
            <a:p>
              <a:pPr algn="ctr" defTabSz="457200" fontAlgn="auto">
                <a:spcBef>
                  <a:spcPts val="0"/>
                </a:spcBef>
                <a:spcAft>
                  <a:spcPts val="0"/>
                </a:spcAft>
              </a:pPr>
              <a:r>
                <a:rPr lang="en-GB" sz="1400" dirty="0" smtClean="0">
                  <a:latin typeface="Arial"/>
                  <a:cs typeface="Arial"/>
                </a:rPr>
                <a:t>125</a:t>
              </a:r>
              <a:endParaRPr lang="en-GB" sz="1400" dirty="0">
                <a:latin typeface="Arial"/>
                <a:cs typeface="Arial"/>
              </a:endParaRPr>
            </a:p>
          </p:txBody>
        </p:sp>
        <p:sp>
          <p:nvSpPr>
            <p:cNvPr id="24" name="TextBox 23"/>
            <p:cNvSpPr txBox="1"/>
            <p:nvPr/>
          </p:nvSpPr>
          <p:spPr>
            <a:xfrm>
              <a:off x="5392944" y="4567459"/>
              <a:ext cx="365874" cy="189625"/>
            </a:xfrm>
            <a:prstGeom prst="rect">
              <a:avLst/>
            </a:prstGeom>
            <a:noFill/>
          </p:spPr>
          <p:txBody>
            <a:bodyPr wrap="none" rtlCol="0" anchor="t" anchorCtr="0">
              <a:spAutoFit/>
            </a:bodyPr>
            <a:lstStyle/>
            <a:p>
              <a:pPr algn="ctr" defTabSz="457200" fontAlgn="auto">
                <a:spcBef>
                  <a:spcPts val="0"/>
                </a:spcBef>
                <a:spcAft>
                  <a:spcPts val="0"/>
                </a:spcAft>
              </a:pPr>
              <a:r>
                <a:rPr lang="en-GB" sz="1400" dirty="0" smtClean="0">
                  <a:latin typeface="Arial"/>
                  <a:cs typeface="Arial"/>
                </a:rPr>
                <a:t>150</a:t>
              </a:r>
              <a:endParaRPr lang="en-GB" sz="1400" dirty="0">
                <a:latin typeface="Arial"/>
                <a:cs typeface="Arial"/>
              </a:endParaRPr>
            </a:p>
          </p:txBody>
        </p:sp>
        <p:sp>
          <p:nvSpPr>
            <p:cNvPr id="25" name="TextBox 24"/>
            <p:cNvSpPr txBox="1"/>
            <p:nvPr/>
          </p:nvSpPr>
          <p:spPr>
            <a:xfrm>
              <a:off x="5867204" y="4567459"/>
              <a:ext cx="365874" cy="189625"/>
            </a:xfrm>
            <a:prstGeom prst="rect">
              <a:avLst/>
            </a:prstGeom>
            <a:noFill/>
          </p:spPr>
          <p:txBody>
            <a:bodyPr wrap="none" rtlCol="0" anchor="t" anchorCtr="0">
              <a:spAutoFit/>
            </a:bodyPr>
            <a:lstStyle/>
            <a:p>
              <a:pPr algn="ctr" defTabSz="457200" fontAlgn="auto">
                <a:spcBef>
                  <a:spcPts val="0"/>
                </a:spcBef>
                <a:spcAft>
                  <a:spcPts val="0"/>
                </a:spcAft>
              </a:pPr>
              <a:r>
                <a:rPr lang="en-GB" sz="1400" dirty="0" smtClean="0">
                  <a:latin typeface="Arial"/>
                  <a:cs typeface="Arial"/>
                </a:rPr>
                <a:t>175</a:t>
              </a:r>
              <a:endParaRPr lang="en-GB" sz="1400" dirty="0">
                <a:latin typeface="Arial"/>
                <a:cs typeface="Arial"/>
              </a:endParaRPr>
            </a:p>
          </p:txBody>
        </p:sp>
        <p:sp>
          <p:nvSpPr>
            <p:cNvPr id="26" name="TextBox 25"/>
            <p:cNvSpPr txBox="1"/>
            <p:nvPr/>
          </p:nvSpPr>
          <p:spPr>
            <a:xfrm>
              <a:off x="6341464" y="4567459"/>
              <a:ext cx="365874" cy="189625"/>
            </a:xfrm>
            <a:prstGeom prst="rect">
              <a:avLst/>
            </a:prstGeom>
            <a:noFill/>
          </p:spPr>
          <p:txBody>
            <a:bodyPr wrap="none" rtlCol="0" anchor="t" anchorCtr="0">
              <a:spAutoFit/>
            </a:bodyPr>
            <a:lstStyle/>
            <a:p>
              <a:pPr algn="ctr" defTabSz="457200" fontAlgn="auto">
                <a:spcBef>
                  <a:spcPts val="0"/>
                </a:spcBef>
                <a:spcAft>
                  <a:spcPts val="0"/>
                </a:spcAft>
              </a:pPr>
              <a:r>
                <a:rPr lang="en-GB" sz="1400" dirty="0" smtClean="0">
                  <a:latin typeface="Arial"/>
                  <a:cs typeface="Arial"/>
                </a:rPr>
                <a:t>200</a:t>
              </a:r>
              <a:endParaRPr lang="en-GB" sz="1400" dirty="0">
                <a:latin typeface="Arial"/>
                <a:cs typeface="Arial"/>
              </a:endParaRPr>
            </a:p>
          </p:txBody>
        </p:sp>
      </p:grpSp>
      <p:sp>
        <p:nvSpPr>
          <p:cNvPr id="43" name="TextBox 42"/>
          <p:cNvSpPr txBox="1"/>
          <p:nvPr/>
        </p:nvSpPr>
        <p:spPr>
          <a:xfrm>
            <a:off x="5184350" y="2182032"/>
            <a:ext cx="2811732" cy="1815882"/>
          </a:xfrm>
          <a:prstGeom prst="rect">
            <a:avLst/>
          </a:prstGeom>
          <a:noFill/>
        </p:spPr>
        <p:txBody>
          <a:bodyPr wrap="none" rtlCol="0">
            <a:spAutoFit/>
          </a:bodyPr>
          <a:lstStyle/>
          <a:p>
            <a:pPr defTabSz="457200" fontAlgn="auto">
              <a:spcBef>
                <a:spcPts val="0"/>
              </a:spcBef>
              <a:spcAft>
                <a:spcPts val="0"/>
              </a:spcAft>
            </a:pPr>
            <a:r>
              <a:rPr lang="en-GB" sz="1400" dirty="0" smtClean="0">
                <a:solidFill>
                  <a:srgbClr val="4D4D4D"/>
                </a:solidFill>
                <a:latin typeface="Arial"/>
                <a:cs typeface="Arial"/>
              </a:rPr>
              <a:t>RET-positive (n/</a:t>
            </a:r>
            <a:r>
              <a:rPr lang="en-GB" sz="1400" dirty="0">
                <a:solidFill>
                  <a:srgbClr val="4D4D4D"/>
                </a:solidFill>
                <a:latin typeface="Arial"/>
                <a:cs typeface="Arial"/>
              </a:rPr>
              <a:t>d</a:t>
            </a:r>
            <a:r>
              <a:rPr lang="en-GB" sz="1400" dirty="0" smtClean="0">
                <a:solidFill>
                  <a:srgbClr val="4D4D4D"/>
                </a:solidFill>
                <a:latin typeface="Arial"/>
                <a:cs typeface="Arial"/>
              </a:rPr>
              <a:t>ied=16/13)</a:t>
            </a:r>
          </a:p>
          <a:p>
            <a:pPr defTabSz="457200" fontAlgn="auto">
              <a:spcBef>
                <a:spcPts val="0"/>
              </a:spcBef>
              <a:spcAft>
                <a:spcPts val="0"/>
              </a:spcAft>
            </a:pPr>
            <a:r>
              <a:rPr lang="en-GB" sz="1400" dirty="0" smtClean="0">
                <a:solidFill>
                  <a:srgbClr val="4D4D4D"/>
                </a:solidFill>
                <a:latin typeface="Arial"/>
                <a:cs typeface="Arial"/>
              </a:rPr>
              <a:t>RET-negative (n/</a:t>
            </a:r>
            <a:r>
              <a:rPr lang="en-GB" sz="1400" dirty="0">
                <a:solidFill>
                  <a:srgbClr val="4D4D4D"/>
                </a:solidFill>
                <a:latin typeface="Arial"/>
                <a:cs typeface="Arial"/>
              </a:rPr>
              <a:t>d</a:t>
            </a:r>
            <a:r>
              <a:rPr lang="en-GB" sz="1400" dirty="0" smtClean="0">
                <a:solidFill>
                  <a:srgbClr val="4D4D4D"/>
                </a:solidFill>
                <a:latin typeface="Arial"/>
                <a:cs typeface="Arial"/>
              </a:rPr>
              <a:t>ied=236/111)</a:t>
            </a:r>
          </a:p>
          <a:p>
            <a:pPr defTabSz="457200" fontAlgn="auto">
              <a:spcBef>
                <a:spcPts val="0"/>
              </a:spcBef>
              <a:spcAft>
                <a:spcPts val="0"/>
              </a:spcAft>
            </a:pPr>
            <a:endParaRPr lang="en-GB" sz="1400" dirty="0">
              <a:solidFill>
                <a:srgbClr val="4D4D4D"/>
              </a:solidFill>
              <a:latin typeface="Arial"/>
              <a:cs typeface="Arial"/>
            </a:endParaRPr>
          </a:p>
          <a:p>
            <a:pPr defTabSz="457200" fontAlgn="auto">
              <a:spcBef>
                <a:spcPts val="0"/>
              </a:spcBef>
              <a:spcAft>
                <a:spcPts val="0"/>
              </a:spcAft>
            </a:pPr>
            <a:r>
              <a:rPr lang="en-GB" sz="1400" dirty="0">
                <a:solidFill>
                  <a:srgbClr val="B60D27"/>
                </a:solidFill>
                <a:latin typeface="Arial"/>
                <a:cs typeface="Arial"/>
              </a:rPr>
              <a:t>RET-positive </a:t>
            </a:r>
            <a:r>
              <a:rPr lang="en-GB" sz="1400" dirty="0" err="1" smtClean="0">
                <a:solidFill>
                  <a:srgbClr val="B60D27"/>
                </a:solidFill>
                <a:latin typeface="Arial"/>
                <a:cs typeface="Arial"/>
              </a:rPr>
              <a:t>mOS</a:t>
            </a:r>
            <a:r>
              <a:rPr lang="en-GB" sz="1400" dirty="0" smtClean="0">
                <a:solidFill>
                  <a:srgbClr val="B60D27"/>
                </a:solidFill>
                <a:latin typeface="Arial"/>
                <a:cs typeface="Arial"/>
              </a:rPr>
              <a:t> 14.0 months</a:t>
            </a:r>
          </a:p>
          <a:p>
            <a:pPr defTabSz="457200" fontAlgn="auto">
              <a:spcBef>
                <a:spcPts val="0"/>
              </a:spcBef>
              <a:spcAft>
                <a:spcPts val="0"/>
              </a:spcAft>
            </a:pPr>
            <a:r>
              <a:rPr lang="en-GB" sz="1400" dirty="0">
                <a:solidFill>
                  <a:srgbClr val="B2C0D8"/>
                </a:solidFill>
                <a:latin typeface="Arial"/>
                <a:cs typeface="Arial"/>
              </a:rPr>
              <a:t>RET-negative </a:t>
            </a:r>
            <a:r>
              <a:rPr lang="en-GB" sz="1400" dirty="0" err="1" smtClean="0">
                <a:solidFill>
                  <a:srgbClr val="B2C0D8"/>
                </a:solidFill>
                <a:latin typeface="Arial"/>
                <a:cs typeface="Arial"/>
              </a:rPr>
              <a:t>mOS</a:t>
            </a:r>
            <a:r>
              <a:rPr lang="en-GB" sz="1400" dirty="0" smtClean="0">
                <a:solidFill>
                  <a:srgbClr val="B2C0D8"/>
                </a:solidFill>
                <a:latin typeface="Arial"/>
                <a:cs typeface="Arial"/>
              </a:rPr>
              <a:t> 39.7 months</a:t>
            </a:r>
          </a:p>
          <a:p>
            <a:pPr defTabSz="457200" fontAlgn="auto">
              <a:spcBef>
                <a:spcPts val="0"/>
              </a:spcBef>
              <a:spcAft>
                <a:spcPts val="0"/>
              </a:spcAft>
            </a:pPr>
            <a:endParaRPr lang="en-GB" sz="1400" dirty="0">
              <a:solidFill>
                <a:srgbClr val="4D4D4D"/>
              </a:solidFill>
              <a:latin typeface="Arial"/>
              <a:cs typeface="Arial"/>
            </a:endParaRPr>
          </a:p>
          <a:p>
            <a:pPr defTabSz="457200" fontAlgn="auto">
              <a:spcBef>
                <a:spcPts val="0"/>
              </a:spcBef>
              <a:spcAft>
                <a:spcPts val="0"/>
              </a:spcAft>
            </a:pPr>
            <a:r>
              <a:rPr lang="en-GB" sz="1400" b="1" dirty="0" smtClean="0">
                <a:solidFill>
                  <a:srgbClr val="4D4D4D"/>
                </a:solidFill>
                <a:latin typeface="Arial"/>
                <a:cs typeface="Arial"/>
              </a:rPr>
              <a:t>HR 16.4 </a:t>
            </a:r>
            <a:r>
              <a:rPr lang="en-GB" sz="1400" dirty="0" smtClean="0">
                <a:solidFill>
                  <a:srgbClr val="4D4D4D"/>
                </a:solidFill>
                <a:latin typeface="Arial"/>
                <a:cs typeface="Arial"/>
              </a:rPr>
              <a:t>(95%CI 5.64, 47.39)</a:t>
            </a:r>
          </a:p>
          <a:p>
            <a:pPr defTabSz="457200" fontAlgn="auto">
              <a:spcBef>
                <a:spcPts val="0"/>
              </a:spcBef>
              <a:spcAft>
                <a:spcPts val="0"/>
              </a:spcAft>
            </a:pPr>
            <a:r>
              <a:rPr lang="en-GB" sz="1400" dirty="0" smtClean="0">
                <a:solidFill>
                  <a:srgbClr val="4D4D4D"/>
                </a:solidFill>
                <a:latin typeface="Arial"/>
                <a:cs typeface="Arial"/>
              </a:rPr>
              <a:t>p&lt;0.001</a:t>
            </a:r>
            <a:endParaRPr lang="en-GB" sz="1400" dirty="0">
              <a:solidFill>
                <a:srgbClr val="4D4D4D"/>
              </a:solidFill>
              <a:latin typeface="Arial"/>
              <a:cs typeface="Arial"/>
            </a:endParaRPr>
          </a:p>
        </p:txBody>
      </p:sp>
      <p:grpSp>
        <p:nvGrpSpPr>
          <p:cNvPr id="50" name="Group 49"/>
          <p:cNvGrpSpPr/>
          <p:nvPr/>
        </p:nvGrpSpPr>
        <p:grpSpPr>
          <a:xfrm>
            <a:off x="1975171" y="1970780"/>
            <a:ext cx="4659207" cy="3132000"/>
            <a:chOff x="2752725" y="2263775"/>
            <a:chExt cx="3629025" cy="2317750"/>
          </a:xfrm>
        </p:grpSpPr>
        <p:sp>
          <p:nvSpPr>
            <p:cNvPr id="44" name="Freeform 3"/>
            <p:cNvSpPr>
              <a:spLocks/>
            </p:cNvSpPr>
            <p:nvPr/>
          </p:nvSpPr>
          <p:spPr bwMode="auto">
            <a:xfrm>
              <a:off x="2752725" y="2263775"/>
              <a:ext cx="3629025" cy="2314575"/>
            </a:xfrm>
            <a:custGeom>
              <a:avLst/>
              <a:gdLst>
                <a:gd name="T0" fmla="*/ 245 w 381"/>
                <a:gd name="T1" fmla="*/ 243 h 243"/>
                <a:gd name="T2" fmla="*/ 168 w 381"/>
                <a:gd name="T3" fmla="*/ 219 h 243"/>
                <a:gd name="T4" fmla="*/ 164 w 381"/>
                <a:gd name="T5" fmla="*/ 209 h 243"/>
                <a:gd name="T6" fmla="*/ 131 w 381"/>
                <a:gd name="T7" fmla="*/ 200 h 243"/>
                <a:gd name="T8" fmla="*/ 129 w 381"/>
                <a:gd name="T9" fmla="*/ 192 h 243"/>
                <a:gd name="T10" fmla="*/ 127 w 381"/>
                <a:gd name="T11" fmla="*/ 185 h 243"/>
                <a:gd name="T12" fmla="*/ 122 w 381"/>
                <a:gd name="T13" fmla="*/ 180 h 243"/>
                <a:gd name="T14" fmla="*/ 111 w 381"/>
                <a:gd name="T15" fmla="*/ 174 h 243"/>
                <a:gd name="T16" fmla="*/ 108 w 381"/>
                <a:gd name="T17" fmla="*/ 170 h 243"/>
                <a:gd name="T18" fmla="*/ 107 w 381"/>
                <a:gd name="T19" fmla="*/ 164 h 243"/>
                <a:gd name="T20" fmla="*/ 103 w 381"/>
                <a:gd name="T21" fmla="*/ 161 h 243"/>
                <a:gd name="T22" fmla="*/ 100 w 381"/>
                <a:gd name="T23" fmla="*/ 157 h 243"/>
                <a:gd name="T24" fmla="*/ 98 w 381"/>
                <a:gd name="T25" fmla="*/ 153 h 243"/>
                <a:gd name="T26" fmla="*/ 95 w 381"/>
                <a:gd name="T27" fmla="*/ 146 h 243"/>
                <a:gd name="T28" fmla="*/ 93 w 381"/>
                <a:gd name="T29" fmla="*/ 139 h 243"/>
                <a:gd name="T30" fmla="*/ 91 w 381"/>
                <a:gd name="T31" fmla="*/ 135 h 243"/>
                <a:gd name="T32" fmla="*/ 82 w 381"/>
                <a:gd name="T33" fmla="*/ 133 h 243"/>
                <a:gd name="T34" fmla="*/ 78 w 381"/>
                <a:gd name="T35" fmla="*/ 130 h 243"/>
                <a:gd name="T36" fmla="*/ 76 w 381"/>
                <a:gd name="T37" fmla="*/ 128 h 243"/>
                <a:gd name="T38" fmla="*/ 71 w 381"/>
                <a:gd name="T39" fmla="*/ 124 h 243"/>
                <a:gd name="T40" fmla="*/ 66 w 381"/>
                <a:gd name="T41" fmla="*/ 122 h 243"/>
                <a:gd name="T42" fmla="*/ 58 w 381"/>
                <a:gd name="T43" fmla="*/ 114 h 243"/>
                <a:gd name="T44" fmla="*/ 56 w 381"/>
                <a:gd name="T45" fmla="*/ 110 h 243"/>
                <a:gd name="T46" fmla="*/ 54 w 381"/>
                <a:gd name="T47" fmla="*/ 105 h 243"/>
                <a:gd name="T48" fmla="*/ 51 w 381"/>
                <a:gd name="T49" fmla="*/ 101 h 243"/>
                <a:gd name="T50" fmla="*/ 49 w 381"/>
                <a:gd name="T51" fmla="*/ 96 h 243"/>
                <a:gd name="T52" fmla="*/ 46 w 381"/>
                <a:gd name="T53" fmla="*/ 92 h 243"/>
                <a:gd name="T54" fmla="*/ 43 w 381"/>
                <a:gd name="T55" fmla="*/ 87 h 243"/>
                <a:gd name="T56" fmla="*/ 41 w 381"/>
                <a:gd name="T57" fmla="*/ 82 h 243"/>
                <a:gd name="T58" fmla="*/ 38 w 381"/>
                <a:gd name="T59" fmla="*/ 73 h 243"/>
                <a:gd name="T60" fmla="*/ 35 w 381"/>
                <a:gd name="T61" fmla="*/ 68 h 243"/>
                <a:gd name="T62" fmla="*/ 34 w 381"/>
                <a:gd name="T63" fmla="*/ 59 h 243"/>
                <a:gd name="T64" fmla="*/ 32 w 381"/>
                <a:gd name="T65" fmla="*/ 54 h 243"/>
                <a:gd name="T66" fmla="*/ 31 w 381"/>
                <a:gd name="T67" fmla="*/ 51 h 243"/>
                <a:gd name="T68" fmla="*/ 29 w 381"/>
                <a:gd name="T69" fmla="*/ 44 h 243"/>
                <a:gd name="T70" fmla="*/ 27 w 381"/>
                <a:gd name="T71" fmla="*/ 40 h 243"/>
                <a:gd name="T72" fmla="*/ 25 w 381"/>
                <a:gd name="T73" fmla="*/ 31 h 243"/>
                <a:gd name="T74" fmla="*/ 22 w 381"/>
                <a:gd name="T75" fmla="*/ 22 h 243"/>
                <a:gd name="T76" fmla="*/ 19 w 381"/>
                <a:gd name="T77" fmla="*/ 17 h 243"/>
                <a:gd name="T78" fmla="*/ 18 w 381"/>
                <a:gd name="T79" fmla="*/ 13 h 243"/>
                <a:gd name="T80" fmla="*/ 14 w 381"/>
                <a:gd name="T81" fmla="*/ 9 h 243"/>
                <a:gd name="T82" fmla="*/ 11 w 381"/>
                <a:gd name="T83" fmla="*/ 5 h 243"/>
                <a:gd name="T84" fmla="*/ 8 w 381"/>
                <a:gd name="T85" fmla="*/ 2 h 243"/>
                <a:gd name="T86" fmla="*/ 0 w 381"/>
                <a:gd name="T87"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1" h="243">
                  <a:moveTo>
                    <a:pt x="381" y="243"/>
                  </a:moveTo>
                  <a:lnTo>
                    <a:pt x="245" y="243"/>
                  </a:lnTo>
                  <a:lnTo>
                    <a:pt x="245" y="219"/>
                  </a:lnTo>
                  <a:lnTo>
                    <a:pt x="168" y="219"/>
                  </a:lnTo>
                  <a:lnTo>
                    <a:pt x="168" y="209"/>
                  </a:lnTo>
                  <a:lnTo>
                    <a:pt x="164" y="209"/>
                  </a:lnTo>
                  <a:lnTo>
                    <a:pt x="164" y="200"/>
                  </a:lnTo>
                  <a:lnTo>
                    <a:pt x="131" y="200"/>
                  </a:lnTo>
                  <a:lnTo>
                    <a:pt x="131" y="192"/>
                  </a:lnTo>
                  <a:lnTo>
                    <a:pt x="129" y="192"/>
                  </a:lnTo>
                  <a:lnTo>
                    <a:pt x="129" y="185"/>
                  </a:lnTo>
                  <a:lnTo>
                    <a:pt x="127" y="185"/>
                  </a:lnTo>
                  <a:lnTo>
                    <a:pt x="127" y="180"/>
                  </a:lnTo>
                  <a:lnTo>
                    <a:pt x="122" y="180"/>
                  </a:lnTo>
                  <a:lnTo>
                    <a:pt x="122" y="174"/>
                  </a:lnTo>
                  <a:lnTo>
                    <a:pt x="111" y="174"/>
                  </a:lnTo>
                  <a:lnTo>
                    <a:pt x="111" y="170"/>
                  </a:lnTo>
                  <a:lnTo>
                    <a:pt x="108" y="170"/>
                  </a:lnTo>
                  <a:lnTo>
                    <a:pt x="108" y="164"/>
                  </a:lnTo>
                  <a:lnTo>
                    <a:pt x="107" y="164"/>
                  </a:lnTo>
                  <a:lnTo>
                    <a:pt x="107" y="161"/>
                  </a:lnTo>
                  <a:lnTo>
                    <a:pt x="103" y="161"/>
                  </a:lnTo>
                  <a:lnTo>
                    <a:pt x="103" y="157"/>
                  </a:lnTo>
                  <a:lnTo>
                    <a:pt x="100" y="157"/>
                  </a:lnTo>
                  <a:lnTo>
                    <a:pt x="100" y="153"/>
                  </a:lnTo>
                  <a:lnTo>
                    <a:pt x="98" y="153"/>
                  </a:lnTo>
                  <a:lnTo>
                    <a:pt x="98" y="146"/>
                  </a:lnTo>
                  <a:lnTo>
                    <a:pt x="95" y="146"/>
                  </a:lnTo>
                  <a:lnTo>
                    <a:pt x="95" y="139"/>
                  </a:lnTo>
                  <a:lnTo>
                    <a:pt x="93" y="139"/>
                  </a:lnTo>
                  <a:lnTo>
                    <a:pt x="93" y="135"/>
                  </a:lnTo>
                  <a:lnTo>
                    <a:pt x="91" y="135"/>
                  </a:lnTo>
                  <a:lnTo>
                    <a:pt x="91" y="133"/>
                  </a:lnTo>
                  <a:lnTo>
                    <a:pt x="82" y="133"/>
                  </a:lnTo>
                  <a:lnTo>
                    <a:pt x="82" y="130"/>
                  </a:lnTo>
                  <a:lnTo>
                    <a:pt x="78" y="130"/>
                  </a:lnTo>
                  <a:lnTo>
                    <a:pt x="78" y="128"/>
                  </a:lnTo>
                  <a:lnTo>
                    <a:pt x="76" y="128"/>
                  </a:lnTo>
                  <a:lnTo>
                    <a:pt x="76" y="124"/>
                  </a:lnTo>
                  <a:lnTo>
                    <a:pt x="71" y="124"/>
                  </a:lnTo>
                  <a:lnTo>
                    <a:pt x="71" y="122"/>
                  </a:lnTo>
                  <a:lnTo>
                    <a:pt x="66" y="122"/>
                  </a:lnTo>
                  <a:lnTo>
                    <a:pt x="66" y="114"/>
                  </a:lnTo>
                  <a:lnTo>
                    <a:pt x="58" y="114"/>
                  </a:lnTo>
                  <a:lnTo>
                    <a:pt x="58" y="110"/>
                  </a:lnTo>
                  <a:lnTo>
                    <a:pt x="56" y="110"/>
                  </a:lnTo>
                  <a:lnTo>
                    <a:pt x="56" y="105"/>
                  </a:lnTo>
                  <a:lnTo>
                    <a:pt x="54" y="105"/>
                  </a:lnTo>
                  <a:lnTo>
                    <a:pt x="54" y="101"/>
                  </a:lnTo>
                  <a:lnTo>
                    <a:pt x="51" y="101"/>
                  </a:lnTo>
                  <a:lnTo>
                    <a:pt x="51" y="96"/>
                  </a:lnTo>
                  <a:lnTo>
                    <a:pt x="49" y="96"/>
                  </a:lnTo>
                  <a:lnTo>
                    <a:pt x="49" y="92"/>
                  </a:lnTo>
                  <a:lnTo>
                    <a:pt x="46" y="92"/>
                  </a:lnTo>
                  <a:lnTo>
                    <a:pt x="46" y="87"/>
                  </a:lnTo>
                  <a:lnTo>
                    <a:pt x="43" y="87"/>
                  </a:lnTo>
                  <a:lnTo>
                    <a:pt x="43" y="82"/>
                  </a:lnTo>
                  <a:lnTo>
                    <a:pt x="41" y="82"/>
                  </a:lnTo>
                  <a:lnTo>
                    <a:pt x="41" y="73"/>
                  </a:lnTo>
                  <a:lnTo>
                    <a:pt x="38" y="73"/>
                  </a:lnTo>
                  <a:lnTo>
                    <a:pt x="38" y="68"/>
                  </a:lnTo>
                  <a:lnTo>
                    <a:pt x="35" y="68"/>
                  </a:lnTo>
                  <a:lnTo>
                    <a:pt x="35" y="59"/>
                  </a:lnTo>
                  <a:lnTo>
                    <a:pt x="34" y="59"/>
                  </a:lnTo>
                  <a:lnTo>
                    <a:pt x="34" y="54"/>
                  </a:lnTo>
                  <a:lnTo>
                    <a:pt x="32" y="54"/>
                  </a:lnTo>
                  <a:lnTo>
                    <a:pt x="32" y="51"/>
                  </a:lnTo>
                  <a:lnTo>
                    <a:pt x="31" y="51"/>
                  </a:lnTo>
                  <a:lnTo>
                    <a:pt x="31" y="44"/>
                  </a:lnTo>
                  <a:lnTo>
                    <a:pt x="29" y="44"/>
                  </a:lnTo>
                  <a:lnTo>
                    <a:pt x="29" y="40"/>
                  </a:lnTo>
                  <a:lnTo>
                    <a:pt x="27" y="40"/>
                  </a:lnTo>
                  <a:lnTo>
                    <a:pt x="27" y="31"/>
                  </a:lnTo>
                  <a:lnTo>
                    <a:pt x="25" y="31"/>
                  </a:lnTo>
                  <a:lnTo>
                    <a:pt x="25" y="22"/>
                  </a:lnTo>
                  <a:lnTo>
                    <a:pt x="22" y="22"/>
                  </a:lnTo>
                  <a:lnTo>
                    <a:pt x="22" y="17"/>
                  </a:lnTo>
                  <a:lnTo>
                    <a:pt x="19" y="17"/>
                  </a:lnTo>
                  <a:lnTo>
                    <a:pt x="19" y="13"/>
                  </a:lnTo>
                  <a:lnTo>
                    <a:pt x="18" y="13"/>
                  </a:lnTo>
                  <a:lnTo>
                    <a:pt x="18" y="9"/>
                  </a:lnTo>
                  <a:lnTo>
                    <a:pt x="14" y="9"/>
                  </a:lnTo>
                  <a:lnTo>
                    <a:pt x="14" y="5"/>
                  </a:lnTo>
                  <a:lnTo>
                    <a:pt x="11" y="5"/>
                  </a:lnTo>
                  <a:lnTo>
                    <a:pt x="11" y="2"/>
                  </a:lnTo>
                  <a:lnTo>
                    <a:pt x="8" y="2"/>
                  </a:lnTo>
                  <a:lnTo>
                    <a:pt x="8"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45" name="Line 4"/>
            <p:cNvSpPr>
              <a:spLocks noChangeShapeType="1"/>
            </p:cNvSpPr>
            <p:nvPr/>
          </p:nvSpPr>
          <p:spPr bwMode="auto">
            <a:xfrm>
              <a:off x="5038725" y="4298950"/>
              <a:ext cx="0" cy="47625"/>
            </a:xfrm>
            <a:prstGeom prst="line">
              <a:avLst/>
            </a:prstGeom>
            <a:noFill/>
            <a:ln w="2540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46" name="Line 5"/>
            <p:cNvSpPr>
              <a:spLocks noChangeShapeType="1"/>
            </p:cNvSpPr>
            <p:nvPr/>
          </p:nvSpPr>
          <p:spPr bwMode="auto">
            <a:xfrm>
              <a:off x="4086225" y="4117975"/>
              <a:ext cx="0" cy="47625"/>
            </a:xfrm>
            <a:prstGeom prst="line">
              <a:avLst/>
            </a:prstGeom>
            <a:noFill/>
            <a:ln w="2540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47" name="Line 6"/>
            <p:cNvSpPr>
              <a:spLocks noChangeShapeType="1"/>
            </p:cNvSpPr>
            <p:nvPr/>
          </p:nvSpPr>
          <p:spPr bwMode="auto">
            <a:xfrm>
              <a:off x="6381750" y="4524375"/>
              <a:ext cx="0" cy="57150"/>
            </a:xfrm>
            <a:prstGeom prst="line">
              <a:avLst/>
            </a:prstGeom>
            <a:noFill/>
            <a:ln w="2540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48" name="Line 7"/>
            <p:cNvSpPr>
              <a:spLocks noChangeShapeType="1"/>
            </p:cNvSpPr>
            <p:nvPr/>
          </p:nvSpPr>
          <p:spPr bwMode="auto">
            <a:xfrm>
              <a:off x="4610100" y="4298950"/>
              <a:ext cx="0" cy="47625"/>
            </a:xfrm>
            <a:prstGeom prst="line">
              <a:avLst/>
            </a:prstGeom>
            <a:noFill/>
            <a:ln w="2540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49" name="Line 8"/>
            <p:cNvSpPr>
              <a:spLocks noChangeShapeType="1"/>
            </p:cNvSpPr>
            <p:nvPr/>
          </p:nvSpPr>
          <p:spPr bwMode="auto">
            <a:xfrm>
              <a:off x="4762500" y="4298950"/>
              <a:ext cx="0" cy="57150"/>
            </a:xfrm>
            <a:prstGeom prst="line">
              <a:avLst/>
            </a:prstGeom>
            <a:noFill/>
            <a:ln w="2540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grpSp>
      <p:grpSp>
        <p:nvGrpSpPr>
          <p:cNvPr id="53" name="Group 52"/>
          <p:cNvGrpSpPr/>
          <p:nvPr/>
        </p:nvGrpSpPr>
        <p:grpSpPr>
          <a:xfrm>
            <a:off x="1975170" y="1970780"/>
            <a:ext cx="1399521" cy="3096000"/>
            <a:chOff x="4027488" y="2265363"/>
            <a:chExt cx="1085850" cy="2326638"/>
          </a:xfrm>
        </p:grpSpPr>
        <p:sp>
          <p:nvSpPr>
            <p:cNvPr id="51" name="Line 9"/>
            <p:cNvSpPr>
              <a:spLocks noChangeShapeType="1"/>
            </p:cNvSpPr>
            <p:nvPr/>
          </p:nvSpPr>
          <p:spPr bwMode="auto">
            <a:xfrm>
              <a:off x="5107285" y="4534851"/>
              <a:ext cx="0" cy="5715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52" name="Freeform 10"/>
            <p:cNvSpPr>
              <a:spLocks/>
            </p:cNvSpPr>
            <p:nvPr/>
          </p:nvSpPr>
          <p:spPr bwMode="auto">
            <a:xfrm>
              <a:off x="4027488" y="2265363"/>
              <a:ext cx="1085850" cy="2324100"/>
            </a:xfrm>
            <a:custGeom>
              <a:avLst/>
              <a:gdLst>
                <a:gd name="T0" fmla="*/ 114 w 114"/>
                <a:gd name="T1" fmla="*/ 244 h 244"/>
                <a:gd name="T2" fmla="*/ 48 w 114"/>
                <a:gd name="T3" fmla="*/ 244 h 244"/>
                <a:gd name="T4" fmla="*/ 48 w 114"/>
                <a:gd name="T5" fmla="*/ 220 h 244"/>
                <a:gd name="T6" fmla="*/ 42 w 114"/>
                <a:gd name="T7" fmla="*/ 220 h 244"/>
                <a:gd name="T8" fmla="*/ 42 w 114"/>
                <a:gd name="T9" fmla="*/ 199 h 244"/>
                <a:gd name="T10" fmla="*/ 34 w 114"/>
                <a:gd name="T11" fmla="*/ 199 h 244"/>
                <a:gd name="T12" fmla="*/ 34 w 114"/>
                <a:gd name="T13" fmla="*/ 177 h 244"/>
                <a:gd name="T14" fmla="*/ 31 w 114"/>
                <a:gd name="T15" fmla="*/ 177 h 244"/>
                <a:gd name="T16" fmla="*/ 31 w 114"/>
                <a:gd name="T17" fmla="*/ 155 h 244"/>
                <a:gd name="T18" fmla="*/ 28 w 114"/>
                <a:gd name="T19" fmla="*/ 155 h 244"/>
                <a:gd name="T20" fmla="*/ 28 w 114"/>
                <a:gd name="T21" fmla="*/ 138 h 244"/>
                <a:gd name="T22" fmla="*/ 26 w 114"/>
                <a:gd name="T23" fmla="*/ 138 h 244"/>
                <a:gd name="T24" fmla="*/ 26 w 114"/>
                <a:gd name="T25" fmla="*/ 121 h 244"/>
                <a:gd name="T26" fmla="*/ 19 w 114"/>
                <a:gd name="T27" fmla="*/ 121 h 244"/>
                <a:gd name="T28" fmla="*/ 19 w 114"/>
                <a:gd name="T29" fmla="*/ 103 h 244"/>
                <a:gd name="T30" fmla="*/ 11 w 114"/>
                <a:gd name="T31" fmla="*/ 103 h 244"/>
                <a:gd name="T32" fmla="*/ 11 w 114"/>
                <a:gd name="T33" fmla="*/ 86 h 244"/>
                <a:gd name="T34" fmla="*/ 9 w 114"/>
                <a:gd name="T35" fmla="*/ 86 h 244"/>
                <a:gd name="T36" fmla="*/ 9 w 114"/>
                <a:gd name="T37" fmla="*/ 69 h 244"/>
                <a:gd name="T38" fmla="*/ 7 w 114"/>
                <a:gd name="T39" fmla="*/ 69 h 244"/>
                <a:gd name="T40" fmla="*/ 7 w 114"/>
                <a:gd name="T41" fmla="*/ 50 h 244"/>
                <a:gd name="T42" fmla="*/ 5 w 114"/>
                <a:gd name="T43" fmla="*/ 50 h 244"/>
                <a:gd name="T44" fmla="*/ 5 w 114"/>
                <a:gd name="T45" fmla="*/ 33 h 244"/>
                <a:gd name="T46" fmla="*/ 3 w 114"/>
                <a:gd name="T47" fmla="*/ 33 h 244"/>
                <a:gd name="T48" fmla="*/ 3 w 114"/>
                <a:gd name="T49" fmla="*/ 14 h 244"/>
                <a:gd name="T50" fmla="*/ 0 w 114"/>
                <a:gd name="T51" fmla="*/ 14 h 244"/>
                <a:gd name="T52" fmla="*/ 0 w 114"/>
                <a:gd name="T5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244">
                  <a:moveTo>
                    <a:pt x="114" y="244"/>
                  </a:moveTo>
                  <a:lnTo>
                    <a:pt x="48" y="244"/>
                  </a:lnTo>
                  <a:lnTo>
                    <a:pt x="48" y="220"/>
                  </a:lnTo>
                  <a:lnTo>
                    <a:pt x="42" y="220"/>
                  </a:lnTo>
                  <a:lnTo>
                    <a:pt x="42" y="199"/>
                  </a:lnTo>
                  <a:lnTo>
                    <a:pt x="34" y="199"/>
                  </a:lnTo>
                  <a:lnTo>
                    <a:pt x="34" y="177"/>
                  </a:lnTo>
                  <a:lnTo>
                    <a:pt x="31" y="177"/>
                  </a:lnTo>
                  <a:lnTo>
                    <a:pt x="31" y="155"/>
                  </a:lnTo>
                  <a:lnTo>
                    <a:pt x="28" y="155"/>
                  </a:lnTo>
                  <a:lnTo>
                    <a:pt x="28" y="138"/>
                  </a:lnTo>
                  <a:lnTo>
                    <a:pt x="26" y="138"/>
                  </a:lnTo>
                  <a:lnTo>
                    <a:pt x="26" y="121"/>
                  </a:lnTo>
                  <a:lnTo>
                    <a:pt x="19" y="121"/>
                  </a:lnTo>
                  <a:lnTo>
                    <a:pt x="19" y="103"/>
                  </a:lnTo>
                  <a:lnTo>
                    <a:pt x="11" y="103"/>
                  </a:lnTo>
                  <a:lnTo>
                    <a:pt x="11" y="86"/>
                  </a:lnTo>
                  <a:lnTo>
                    <a:pt x="9" y="86"/>
                  </a:lnTo>
                  <a:lnTo>
                    <a:pt x="9" y="69"/>
                  </a:lnTo>
                  <a:lnTo>
                    <a:pt x="7" y="69"/>
                  </a:lnTo>
                  <a:lnTo>
                    <a:pt x="7" y="50"/>
                  </a:lnTo>
                  <a:lnTo>
                    <a:pt x="5" y="50"/>
                  </a:lnTo>
                  <a:lnTo>
                    <a:pt x="5" y="33"/>
                  </a:lnTo>
                  <a:lnTo>
                    <a:pt x="3" y="33"/>
                  </a:lnTo>
                  <a:lnTo>
                    <a:pt x="3" y="14"/>
                  </a:lnTo>
                  <a:lnTo>
                    <a:pt x="0" y="14"/>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grpSp>
      <p:cxnSp>
        <p:nvCxnSpPr>
          <p:cNvPr id="55" name="Straight Connector 54"/>
          <p:cNvCxnSpPr/>
          <p:nvPr/>
        </p:nvCxnSpPr>
        <p:spPr>
          <a:xfrm>
            <a:off x="4758247" y="2569549"/>
            <a:ext cx="365125" cy="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57" name="Straight Connector 56"/>
          <p:cNvCxnSpPr/>
          <p:nvPr/>
        </p:nvCxnSpPr>
        <p:spPr>
          <a:xfrm>
            <a:off x="4758247" y="2377174"/>
            <a:ext cx="365125" cy="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spTree>
    <p:extLst>
      <p:ext uri="{BB962C8B-B14F-4D97-AF65-F5344CB8AC3E}">
        <p14:creationId xmlns:p14="http://schemas.microsoft.com/office/powerpoint/2010/main" xmlns="" val="32040029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O-011: </a:t>
            </a:r>
            <a:r>
              <a:rPr lang="en-US" dirty="0"/>
              <a:t>RET rearrangements define a new and rare molecular subtype of metastatic colorectal cancer (</a:t>
            </a:r>
            <a:r>
              <a:rPr lang="en-US" dirty="0" err="1"/>
              <a:t>mCRC</a:t>
            </a:r>
            <a:r>
              <a:rPr lang="en-US" dirty="0"/>
              <a:t>)</a:t>
            </a:r>
            <a:r>
              <a:rPr lang="en-GB" dirty="0"/>
              <a:t> – </a:t>
            </a:r>
            <a:r>
              <a:rPr lang="en-GB" dirty="0" err="1"/>
              <a:t>Pietrantonio</a:t>
            </a:r>
            <a:r>
              <a:rPr lang="en-GB" dirty="0"/>
              <a:t> F, et al</a:t>
            </a:r>
            <a:endParaRPr lang="en-GB" sz="1800" dirty="0"/>
          </a:p>
        </p:txBody>
      </p:sp>
      <p:sp>
        <p:nvSpPr>
          <p:cNvPr id="3" name="Content Placeholder 2"/>
          <p:cNvSpPr>
            <a:spLocks noGrp="1"/>
          </p:cNvSpPr>
          <p:nvPr>
            <p:ph idx="1"/>
          </p:nvPr>
        </p:nvSpPr>
        <p:spPr>
          <a:xfrm>
            <a:off x="296866" y="1269275"/>
            <a:ext cx="8413751" cy="4746172"/>
          </a:xfrm>
        </p:spPr>
        <p:txBody>
          <a:bodyPr/>
          <a:lstStyle/>
          <a:p>
            <a:pPr marL="0" indent="0">
              <a:buNone/>
            </a:pPr>
            <a:r>
              <a:rPr lang="en-GB" b="1" dirty="0" smtClean="0"/>
              <a:t>Key results (cont.)</a:t>
            </a:r>
          </a:p>
          <a:p>
            <a:pPr marL="0" indent="0">
              <a:buNone/>
            </a:pPr>
            <a:endParaRPr lang="en-GB" b="1" dirty="0" smtClean="0"/>
          </a:p>
        </p:txBody>
      </p:sp>
      <p:sp>
        <p:nvSpPr>
          <p:cNvPr id="5" name="Text Placeholder 4"/>
          <p:cNvSpPr>
            <a:spLocks noGrp="1"/>
          </p:cNvSpPr>
          <p:nvPr>
            <p:ph type="body" sz="quarter" idx="11"/>
          </p:nvPr>
        </p:nvSpPr>
        <p:spPr>
          <a:xfrm>
            <a:off x="3838840" y="6096000"/>
            <a:ext cx="4940036" cy="487363"/>
          </a:xfrm>
        </p:spPr>
        <p:txBody>
          <a:bodyPr/>
          <a:lstStyle/>
          <a:p>
            <a:r>
              <a:rPr lang="en-GB" dirty="0" err="1" smtClean="0"/>
              <a:t>Pietrantonio</a:t>
            </a:r>
            <a:r>
              <a:rPr lang="en-GB" dirty="0" smtClean="0"/>
              <a:t> </a:t>
            </a:r>
            <a:r>
              <a:rPr lang="en-GB" dirty="0"/>
              <a:t>F, et al. Ann </a:t>
            </a:r>
            <a:r>
              <a:rPr lang="en-GB" dirty="0" err="1"/>
              <a:t>Oncol</a:t>
            </a:r>
            <a:r>
              <a:rPr lang="en-GB" dirty="0"/>
              <a:t> 2017; 28 (</a:t>
            </a:r>
            <a:r>
              <a:rPr lang="en-GB" dirty="0" err="1"/>
              <a:t>suppl</a:t>
            </a:r>
            <a:r>
              <a:rPr lang="en-GB" dirty="0"/>
              <a:t> 3): </a:t>
            </a:r>
            <a:r>
              <a:rPr lang="en-GB" dirty="0" err="1"/>
              <a:t>abstr</a:t>
            </a:r>
            <a:r>
              <a:rPr lang="en-GB" dirty="0"/>
              <a:t> O-011</a:t>
            </a:r>
          </a:p>
        </p:txBody>
      </p:sp>
      <p:graphicFrame>
        <p:nvGraphicFramePr>
          <p:cNvPr id="7" name="Group 88"/>
          <p:cNvGraphicFramePr>
            <a:graphicFrameLocks noGrp="1"/>
          </p:cNvGraphicFramePr>
          <p:nvPr>
            <p:extLst>
              <p:ext uri="{D42A27DB-BD31-4B8C-83A1-F6EECF244321}">
                <p14:modId xmlns:p14="http://schemas.microsoft.com/office/powerpoint/2010/main" xmlns="" val="3081920364"/>
              </p:ext>
            </p:extLst>
          </p:nvPr>
        </p:nvGraphicFramePr>
        <p:xfrm>
          <a:off x="622007" y="1826289"/>
          <a:ext cx="7524351" cy="3712846"/>
        </p:xfrm>
        <a:graphic>
          <a:graphicData uri="http://schemas.openxmlformats.org/drawingml/2006/table">
            <a:tbl>
              <a:tblPr firstRow="1" bandRow="1">
                <a:tableStyleId>{69012ECD-51FC-41F1-AA8D-1B2483CD663E}</a:tableStyleId>
              </a:tblPr>
              <a:tblGrid>
                <a:gridCol w="962244"/>
                <a:gridCol w="1275907"/>
                <a:gridCol w="667902"/>
                <a:gridCol w="448517"/>
                <a:gridCol w="552893"/>
                <a:gridCol w="812150"/>
                <a:gridCol w="740203"/>
                <a:gridCol w="435935"/>
                <a:gridCol w="967563"/>
                <a:gridCol w="661037"/>
              </a:tblGrid>
              <a:tr h="271463">
                <a:tc rowSpan="2"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000" b="1" i="0" u="none" strike="noStrike" cap="none" normalizeH="0" baseline="0" dirty="0" smtClean="0">
                          <a:ln>
                            <a:noFill/>
                          </a:ln>
                          <a:solidFill>
                            <a:schemeClr val="tx2"/>
                          </a:solidFill>
                          <a:effectLst/>
                          <a:latin typeface="+mn-lt"/>
                          <a:cs typeface="Arial" charset="0"/>
                        </a:rPr>
                        <a:t>Characteristics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hMerge="1">
                  <a:txBody>
                    <a:bodyPr/>
                    <a:lstStyle/>
                    <a:p>
                      <a:endParaRPr lang="en-GB"/>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i="0" u="none" strike="noStrike" cap="none" normalizeH="0" baseline="0" dirty="0" smtClean="0">
                          <a:ln>
                            <a:noFill/>
                          </a:ln>
                          <a:solidFill>
                            <a:schemeClr val="tx2"/>
                          </a:solidFill>
                          <a:effectLst/>
                          <a:latin typeface="+mn-lt"/>
                        </a:rPr>
                        <a:t>Median,</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2"/>
                          </a:solidFill>
                          <a:effectLst/>
                          <a:latin typeface="+mn-lt"/>
                          <a:cs typeface="Arial" charset="0"/>
                        </a:rPr>
                        <a:t>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2"/>
                          </a:solidFill>
                          <a:effectLst/>
                          <a:latin typeface="+mn-lt"/>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2"/>
                          </a:solidFill>
                          <a:effectLst/>
                          <a:latin typeface="+mn-lt"/>
                          <a:cs typeface="Arial" charset="0"/>
                        </a:rPr>
                        <a:t>Univariate analysis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2"/>
                          </a:solidFill>
                          <a:effectLst/>
                          <a:latin typeface="+mn-lt"/>
                          <a:cs typeface="Arial" charset="0"/>
                        </a:rPr>
                        <a:t>Multivariable model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1" i="1"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1" i="1"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1463">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2"/>
                          </a:solidFill>
                          <a:effectLst/>
                          <a:latin typeface="+mn-lt"/>
                          <a:cs typeface="Arial" charset="0"/>
                        </a:rPr>
                        <a:t>HR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2"/>
                          </a:solidFill>
                          <a:effectLst/>
                          <a:latin typeface="+mn-lt"/>
                          <a:cs typeface="Arial" charset="0"/>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2"/>
                          </a:solidFill>
                          <a:effectLst/>
                          <a:latin typeface="+mn-lt"/>
                          <a:cs typeface="Arial" charset="0"/>
                        </a:rPr>
                        <a:t>HR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2"/>
                          </a:solidFill>
                          <a:effectLst/>
                          <a:latin typeface="+mn-lt"/>
                          <a:cs typeface="Arial" charset="0"/>
                        </a:rPr>
                        <a:t>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2"/>
                          </a:solidFill>
                          <a:effectLst/>
                          <a:latin typeface="+mn-lt"/>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129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i="1" u="none" strike="noStrike" cap="none" normalizeH="0" baseline="0" dirty="0" smtClean="0">
                          <a:ln>
                            <a:noFill/>
                          </a:ln>
                          <a:effectLst/>
                          <a:latin typeface="+mn-lt"/>
                        </a:rPr>
                        <a:t>RET</a:t>
                      </a:r>
                      <a:r>
                        <a:rPr kumimoji="0" lang="en-GB" sz="1000" u="none" strike="noStrike" cap="none" normalizeH="0" baseline="0" dirty="0" smtClean="0">
                          <a:ln>
                            <a:noFill/>
                          </a:ln>
                          <a:effectLst/>
                          <a:latin typeface="+mn-lt"/>
                        </a:rPr>
                        <a:t> status</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Negative</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Rearranged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39.7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14.0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236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16.35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5.64, 47.39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1"/>
                          </a:solidFill>
                          <a:effectLst/>
                          <a:latin typeface="+mn-lt"/>
                          <a:cs typeface="Arial" charset="0"/>
                        </a:rPr>
                        <a:t>&lt;0.001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3.69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1.62, 8.44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1"/>
                          </a:solidFill>
                          <a:effectLst/>
                          <a:latin typeface="+mn-lt"/>
                          <a:cs typeface="Arial" charset="0"/>
                        </a:rPr>
                        <a:t>0.002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i="0" u="none" strike="noStrike" cap="none" normalizeH="0" baseline="0" dirty="0" smtClean="0">
                          <a:ln>
                            <a:noFill/>
                          </a:ln>
                          <a:effectLst/>
                          <a:latin typeface="+mn-lt"/>
                        </a:rPr>
                        <a:t>Primary tumour site</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Left colon / rectum</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Right colon</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46.9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27.4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83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1.57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1.11, 2.48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1"/>
                          </a:solidFill>
                          <a:effectLst/>
                          <a:latin typeface="+mn-lt"/>
                          <a:cs typeface="Arial" charset="0"/>
                        </a:rPr>
                        <a:t>0.015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1.54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0.96, 2.47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0.076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8202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u="none" strike="noStrike" cap="none" normalizeH="0" baseline="0" dirty="0" smtClean="0">
                          <a:ln>
                            <a:noFill/>
                          </a:ln>
                          <a:effectLst/>
                          <a:latin typeface="+mn-lt"/>
                        </a:rPr>
                        <a:t>Age, years</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&lt;65</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&gt;65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36.2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29.1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170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82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1.24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0.84, 1.89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0.269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47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effectLst/>
                          <a:latin typeface="+mn-lt"/>
                        </a:rPr>
                        <a:t>Primary </a:t>
                      </a:r>
                      <a:r>
                        <a:rPr kumimoji="0" lang="en-GB" sz="1000" i="0" u="none" strike="noStrike" cap="none" normalizeH="0" baseline="0" dirty="0" smtClean="0">
                          <a:ln>
                            <a:noFill/>
                          </a:ln>
                          <a:effectLst/>
                          <a:latin typeface="+mn-lt"/>
                        </a:rPr>
                        <a:t>resection</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Yes</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No</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45.7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20.2</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66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1.95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1.45, 3.68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1"/>
                          </a:solidFill>
                          <a:effectLst/>
                          <a:latin typeface="+mn-lt"/>
                          <a:cs typeface="Arial" charset="0"/>
                        </a:rPr>
                        <a:t>&lt;0.001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1.76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1.04, 2.96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1"/>
                          </a:solidFill>
                          <a:effectLst/>
                          <a:latin typeface="+mn-lt"/>
                          <a:cs typeface="Arial" charset="0"/>
                        </a:rPr>
                        <a:t>0.036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smtClean="0">
                          <a:ln>
                            <a:noFill/>
                          </a:ln>
                          <a:effectLst/>
                          <a:latin typeface="+mn-lt"/>
                        </a:rPr>
                        <a:t>Time to metastases</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err="1" smtClean="0">
                          <a:ln>
                            <a:noFill/>
                          </a:ln>
                          <a:solidFill>
                            <a:schemeClr val="tx1"/>
                          </a:solidFill>
                          <a:effectLst/>
                          <a:latin typeface="+mn-lt"/>
                          <a:cs typeface="Arial" charset="0"/>
                        </a:rPr>
                        <a:t>Metachronous</a:t>
                      </a:r>
                      <a:endParaRPr kumimoji="0" lang="en-GB" sz="1000" b="0" i="0" u="none" strike="noStrike" cap="none" normalizeH="0" baseline="0" dirty="0" smtClean="0">
                        <a:ln>
                          <a:noFill/>
                        </a:ln>
                        <a:solidFill>
                          <a:schemeClr val="tx1"/>
                        </a:solidFill>
                        <a:effectLst/>
                        <a:latin typeface="+mn-lt"/>
                        <a:cs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Synchronous</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49.5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27.4</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176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1.39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0.93, 1.99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0.119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617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1" u="none" strike="noStrike" cap="none" normalizeH="0" baseline="0" dirty="0" smtClean="0">
                          <a:ln>
                            <a:noFill/>
                          </a:ln>
                          <a:solidFill>
                            <a:schemeClr val="tx1"/>
                          </a:solidFill>
                          <a:effectLst/>
                          <a:latin typeface="+mn-lt"/>
                          <a:cs typeface="Arial" charset="0"/>
                        </a:rPr>
                        <a:t>RAS</a:t>
                      </a:r>
                      <a:r>
                        <a:rPr kumimoji="0" lang="en-GB" sz="1000" b="0" i="0" u="none" strike="noStrike" cap="none" normalizeH="0" baseline="0" dirty="0" smtClean="0">
                          <a:ln>
                            <a:noFill/>
                          </a:ln>
                          <a:solidFill>
                            <a:schemeClr val="tx1"/>
                          </a:solidFill>
                          <a:effectLst/>
                          <a:latin typeface="+mn-lt"/>
                          <a:cs typeface="Arial" charset="0"/>
                        </a:rPr>
                        <a:t> and </a:t>
                      </a:r>
                      <a:r>
                        <a:rPr kumimoji="0" lang="en-GB" sz="1000" b="0" i="1" u="none" strike="noStrike" cap="none" normalizeH="0" baseline="0" dirty="0" smtClean="0">
                          <a:ln>
                            <a:noFill/>
                          </a:ln>
                          <a:solidFill>
                            <a:schemeClr val="tx1"/>
                          </a:solidFill>
                          <a:effectLst/>
                          <a:latin typeface="+mn-lt"/>
                          <a:cs typeface="Arial" charset="0"/>
                        </a:rPr>
                        <a:t>BRAF</a:t>
                      </a:r>
                      <a:r>
                        <a:rPr kumimoji="0" lang="en-GB" sz="1000" b="0" i="0" u="none" strike="noStrike" cap="none" normalizeH="0" baseline="0" dirty="0" smtClean="0">
                          <a:ln>
                            <a:noFill/>
                          </a:ln>
                          <a:solidFill>
                            <a:schemeClr val="tx1"/>
                          </a:solidFill>
                          <a:effectLst/>
                          <a:latin typeface="+mn-lt"/>
                          <a:cs typeface="Arial" charset="0"/>
                        </a:rPr>
                        <a:t> status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All wild-type</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1" u="none" strike="noStrike" cap="none" normalizeH="0" baseline="0" dirty="0" smtClean="0">
                          <a:ln>
                            <a:noFill/>
                          </a:ln>
                          <a:solidFill>
                            <a:schemeClr val="tx1"/>
                          </a:solidFill>
                          <a:effectLst/>
                          <a:latin typeface="+mn-lt"/>
                          <a:cs typeface="Arial" charset="0"/>
                        </a:rPr>
                        <a:t>RAS </a:t>
                      </a:r>
                      <a:r>
                        <a:rPr kumimoji="0" lang="en-GB" sz="1000" b="0" i="0" u="none" strike="noStrike" cap="none" normalizeH="0" baseline="0" dirty="0" smtClean="0">
                          <a:ln>
                            <a:noFill/>
                          </a:ln>
                          <a:solidFill>
                            <a:schemeClr val="tx1"/>
                          </a:solidFill>
                          <a:effectLst/>
                          <a:latin typeface="+mn-lt"/>
                          <a:cs typeface="Arial" charset="0"/>
                        </a:rPr>
                        <a:t>mutated</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1" u="none" strike="noStrike" cap="none" normalizeH="0" baseline="0" dirty="0" smtClean="0">
                          <a:ln>
                            <a:noFill/>
                          </a:ln>
                          <a:solidFill>
                            <a:schemeClr val="tx1"/>
                          </a:solidFill>
                          <a:effectLst/>
                          <a:latin typeface="+mn-lt"/>
                          <a:cs typeface="Arial" charset="0"/>
                        </a:rPr>
                        <a:t>BRAF</a:t>
                      </a:r>
                      <a:r>
                        <a:rPr kumimoji="0" lang="en-GB" sz="1000" b="0" i="0" u="none" strike="noStrike" cap="none" normalizeH="0" baseline="0" dirty="0" smtClean="0">
                          <a:ln>
                            <a:noFill/>
                          </a:ln>
                          <a:solidFill>
                            <a:schemeClr val="tx1"/>
                          </a:solidFill>
                          <a:effectLst/>
                          <a:latin typeface="+mn-lt"/>
                          <a:cs typeface="Arial" charset="0"/>
                        </a:rPr>
                        <a:t> mutated</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30.5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45.7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18.0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127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26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0.74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1.45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0.49, 1.09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0.83, 2.78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1"/>
                          </a:solidFill>
                          <a:effectLst/>
                          <a:latin typeface="+mn-lt"/>
                          <a:cs typeface="Arial" charset="0"/>
                        </a:rPr>
                        <a:t>0.026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0.77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1.57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0.48, 1.22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0.84, 2.90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0.447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MMR status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Proficient</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Deficient</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45.7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20.0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165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21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1.73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0.97, 4.18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1"/>
                          </a:solidFill>
                          <a:effectLst/>
                          <a:latin typeface="+mn-lt"/>
                          <a:cs typeface="Arial" charset="0"/>
                        </a:rPr>
                        <a:t>0.061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1.29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0.62, 2.66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0.498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xmlns="" val="3149206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O-011: </a:t>
            </a:r>
            <a:r>
              <a:rPr lang="en-US" dirty="0"/>
              <a:t>RET rearrangements define a new and rare molecular subtype of metastatic colorectal cancer (</a:t>
            </a:r>
            <a:r>
              <a:rPr lang="en-US" dirty="0" err="1"/>
              <a:t>mCRC</a:t>
            </a:r>
            <a:r>
              <a:rPr lang="en-US" dirty="0"/>
              <a:t>)</a:t>
            </a:r>
            <a:r>
              <a:rPr lang="en-GB" dirty="0"/>
              <a:t> – </a:t>
            </a:r>
            <a:r>
              <a:rPr lang="en-GB" dirty="0" err="1"/>
              <a:t>Pietrantonio</a:t>
            </a:r>
            <a:r>
              <a:rPr lang="en-GB" dirty="0"/>
              <a:t> F, et al</a:t>
            </a:r>
          </a:p>
        </p:txBody>
      </p:sp>
      <p:sp>
        <p:nvSpPr>
          <p:cNvPr id="3" name="Content Placeholder 2"/>
          <p:cNvSpPr>
            <a:spLocks noGrp="1"/>
          </p:cNvSpPr>
          <p:nvPr>
            <p:ph idx="1"/>
          </p:nvPr>
        </p:nvSpPr>
        <p:spPr/>
        <p:txBody>
          <a:bodyPr/>
          <a:lstStyle/>
          <a:p>
            <a:pPr marL="0" indent="0">
              <a:buNone/>
            </a:pPr>
            <a:r>
              <a:rPr lang="en-GB" b="1" dirty="0"/>
              <a:t>Conclusions</a:t>
            </a:r>
          </a:p>
          <a:p>
            <a:r>
              <a:rPr lang="en-GB" b="1" i="1" dirty="0" smtClean="0"/>
              <a:t>RET</a:t>
            </a:r>
            <a:r>
              <a:rPr lang="en-GB" b="1" dirty="0" smtClean="0"/>
              <a:t> fusions occurred more often in older female patients with right-sided, </a:t>
            </a:r>
            <a:r>
              <a:rPr lang="en-GB" b="1" i="1" dirty="0" smtClean="0"/>
              <a:t>RAS</a:t>
            </a:r>
            <a:r>
              <a:rPr lang="en-GB" b="1" dirty="0" smtClean="0"/>
              <a:t> and </a:t>
            </a:r>
            <a:r>
              <a:rPr lang="en-GB" b="1" i="1" dirty="0" smtClean="0"/>
              <a:t>BRAF</a:t>
            </a:r>
            <a:r>
              <a:rPr lang="en-GB" b="1" dirty="0" smtClean="0"/>
              <a:t> wild-type </a:t>
            </a:r>
            <a:r>
              <a:rPr lang="en-GB" b="1" dirty="0" err="1" smtClean="0"/>
              <a:t>mCRC</a:t>
            </a:r>
            <a:endParaRPr lang="en-GB" b="1" dirty="0" smtClean="0"/>
          </a:p>
          <a:p>
            <a:r>
              <a:rPr lang="en-GB" b="1" dirty="0" smtClean="0"/>
              <a:t>MSI-high status was more frequent than expected in </a:t>
            </a:r>
            <a:r>
              <a:rPr lang="en-GB" b="1" i="1" dirty="0" smtClean="0"/>
              <a:t>RET</a:t>
            </a:r>
            <a:r>
              <a:rPr lang="en-GB" b="1" dirty="0" smtClean="0"/>
              <a:t> fusion-positive </a:t>
            </a:r>
            <a:r>
              <a:rPr lang="en-GB" b="1" dirty="0" err="1" smtClean="0"/>
              <a:t>mCRC</a:t>
            </a:r>
            <a:endParaRPr lang="en-GB" b="1" dirty="0" smtClean="0"/>
          </a:p>
          <a:p>
            <a:r>
              <a:rPr lang="en-GB" b="1" i="1" dirty="0" smtClean="0"/>
              <a:t>RET</a:t>
            </a:r>
            <a:r>
              <a:rPr lang="en-GB" b="1" dirty="0" smtClean="0"/>
              <a:t> fusions have a negative impact on prognosis as they are independently associated with significantly shorter survival in both </a:t>
            </a:r>
            <a:r>
              <a:rPr lang="en-GB" b="1" dirty="0" err="1" smtClean="0"/>
              <a:t>univariate</a:t>
            </a:r>
            <a:r>
              <a:rPr lang="en-GB" b="1" dirty="0" smtClean="0"/>
              <a:t> and multivariate analysis</a:t>
            </a:r>
          </a:p>
          <a:p>
            <a:r>
              <a:rPr lang="en-GB" b="1" i="1" dirty="0" smtClean="0"/>
              <a:t>RET</a:t>
            </a:r>
            <a:r>
              <a:rPr lang="en-GB" b="1" dirty="0" smtClean="0"/>
              <a:t> fusions may offer a target for the development of personalised therapy</a:t>
            </a:r>
          </a:p>
          <a:p>
            <a:pPr marL="0" indent="0">
              <a:buNone/>
            </a:pPr>
            <a:endParaRPr lang="en-GB" dirty="0"/>
          </a:p>
        </p:txBody>
      </p:sp>
      <p:sp>
        <p:nvSpPr>
          <p:cNvPr id="25" name="Text Placeholder 24"/>
          <p:cNvSpPr>
            <a:spLocks noGrp="1"/>
          </p:cNvSpPr>
          <p:nvPr>
            <p:ph type="body" sz="quarter" idx="11"/>
          </p:nvPr>
        </p:nvSpPr>
        <p:spPr>
          <a:xfrm>
            <a:off x="3995818" y="6096000"/>
            <a:ext cx="4783058" cy="487363"/>
          </a:xfrm>
        </p:spPr>
        <p:txBody>
          <a:bodyPr/>
          <a:lstStyle/>
          <a:p>
            <a:r>
              <a:rPr lang="en-GB" dirty="0" err="1"/>
              <a:t>Pietrantonio</a:t>
            </a:r>
            <a:r>
              <a:rPr lang="en-GB" dirty="0"/>
              <a:t> F, et al. Ann </a:t>
            </a:r>
            <a:r>
              <a:rPr lang="en-GB" dirty="0" err="1"/>
              <a:t>Oncol</a:t>
            </a:r>
            <a:r>
              <a:rPr lang="en-GB" dirty="0"/>
              <a:t> 2017; 28 (</a:t>
            </a:r>
            <a:r>
              <a:rPr lang="en-GB" dirty="0" err="1"/>
              <a:t>suppl</a:t>
            </a:r>
            <a:r>
              <a:rPr lang="en-GB" dirty="0"/>
              <a:t> 3): </a:t>
            </a:r>
            <a:r>
              <a:rPr lang="en-GB" dirty="0" err="1"/>
              <a:t>abstr</a:t>
            </a:r>
            <a:r>
              <a:rPr lang="en-GB" dirty="0"/>
              <a:t> O-011</a:t>
            </a:r>
          </a:p>
        </p:txBody>
      </p:sp>
    </p:spTree>
    <p:extLst>
      <p:ext uri="{BB962C8B-B14F-4D97-AF65-F5344CB8AC3E}">
        <p14:creationId xmlns:p14="http://schemas.microsoft.com/office/powerpoint/2010/main" xmlns="" val="4924940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O-012: Impact of prior bevacizumab treatment of VEGFA and PIGF levels and patient outcomes: A retrospective analysis of baseline plasma samples from the VELOUR trial – Van Cutsem E,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retrospectively evaluate </a:t>
            </a:r>
            <a:r>
              <a:rPr lang="en-GB" dirty="0"/>
              <a:t>growth factor levels and </a:t>
            </a:r>
            <a:r>
              <a:rPr lang="en-GB" dirty="0" smtClean="0"/>
              <a:t>outcomes of aflibercept and </a:t>
            </a:r>
            <a:r>
              <a:rPr lang="en-GB" dirty="0"/>
              <a:t>prior bevacizumab </a:t>
            </a:r>
            <a:r>
              <a:rPr lang="en-GB" dirty="0" smtClean="0"/>
              <a:t>in patients with </a:t>
            </a:r>
            <a:r>
              <a:rPr lang="en-GB" dirty="0" err="1" smtClean="0"/>
              <a:t>mCRC</a:t>
            </a:r>
            <a:r>
              <a:rPr lang="en-GB" dirty="0" smtClean="0"/>
              <a:t> from the VELOUR study</a:t>
            </a:r>
            <a:endParaRPr lang="en-GB" dirty="0"/>
          </a:p>
        </p:txBody>
      </p:sp>
      <p:sp>
        <p:nvSpPr>
          <p:cNvPr id="5" name="Text Placeholder 4"/>
          <p:cNvSpPr>
            <a:spLocks noGrp="1"/>
          </p:cNvSpPr>
          <p:nvPr>
            <p:ph type="body" sz="quarter" idx="11"/>
          </p:nvPr>
        </p:nvSpPr>
        <p:spPr>
          <a:xfrm>
            <a:off x="4352588" y="6096000"/>
            <a:ext cx="4426288" cy="487363"/>
          </a:xfrm>
        </p:spPr>
        <p:txBody>
          <a:bodyPr/>
          <a:lstStyle/>
          <a:p>
            <a:r>
              <a:rPr lang="en-GB" dirty="0" smtClean="0"/>
              <a:t>Van Cutsem E, </a:t>
            </a:r>
            <a:r>
              <a:rPr lang="en-GB" dirty="0"/>
              <a:t>et al. Ann </a:t>
            </a:r>
            <a:r>
              <a:rPr lang="en-GB" dirty="0" err="1"/>
              <a:t>Oncol</a:t>
            </a:r>
            <a:r>
              <a:rPr lang="en-GB" dirty="0"/>
              <a:t> 2017; 28 (</a:t>
            </a:r>
            <a:r>
              <a:rPr lang="en-GB" dirty="0" err="1"/>
              <a:t>suppl</a:t>
            </a:r>
            <a:r>
              <a:rPr lang="en-GB" dirty="0"/>
              <a:t> 3): </a:t>
            </a:r>
            <a:r>
              <a:rPr lang="en-GB" dirty="0" err="1"/>
              <a:t>abstr</a:t>
            </a:r>
            <a:r>
              <a:rPr lang="en-GB" dirty="0"/>
              <a:t> O-</a:t>
            </a:r>
            <a:r>
              <a:rPr lang="en-GB" dirty="0" smtClean="0"/>
              <a:t>012</a:t>
            </a:r>
            <a:endParaRPr lang="en-GB" dirty="0"/>
          </a:p>
        </p:txBody>
      </p:sp>
      <p:sp>
        <p:nvSpPr>
          <p:cNvPr id="8" name="AutoShape 9"/>
          <p:cNvSpPr>
            <a:spLocks noChangeArrowheads="1"/>
          </p:cNvSpPr>
          <p:nvPr/>
        </p:nvSpPr>
        <p:spPr bwMode="auto">
          <a:xfrm>
            <a:off x="137160" y="3366332"/>
            <a:ext cx="2788920" cy="122238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6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sz="1600" dirty="0" smtClean="0">
                <a:solidFill>
                  <a:schemeClr val="tx2"/>
                </a:solidFill>
              </a:rPr>
              <a:t>VEGF-A and </a:t>
            </a:r>
            <a:r>
              <a:rPr lang="en-GB" altLang="zh-CN" sz="1600" dirty="0" smtClean="0">
                <a:solidFill>
                  <a:schemeClr val="tx2"/>
                </a:solidFill>
                <a:ea typeface="SimSun" pitchFamily="2" charset="-122"/>
              </a:rPr>
              <a:t>PIGF baseline data</a:t>
            </a:r>
          </a:p>
          <a:p>
            <a:pPr defTabSz="892175" eaLnBrk="0" hangingPunct="0">
              <a:spcAft>
                <a:spcPct val="30000"/>
              </a:spcAft>
            </a:pPr>
            <a:r>
              <a:rPr lang="en-GB" altLang="zh-CN" sz="1600" dirty="0" smtClean="0">
                <a:solidFill>
                  <a:schemeClr val="tx2"/>
                </a:solidFill>
                <a:ea typeface="SimSun" pitchFamily="2" charset="-122"/>
              </a:rPr>
              <a:t>(n=553/1226)</a:t>
            </a:r>
            <a:endParaRPr lang="en-GB" altLang="zh-CN" sz="1600" dirty="0">
              <a:solidFill>
                <a:schemeClr val="tx2"/>
              </a:solidFill>
              <a:ea typeface="SimSun" pitchFamily="2" charset="-122"/>
            </a:endParaRPr>
          </a:p>
        </p:txBody>
      </p:sp>
      <p:cxnSp>
        <p:nvCxnSpPr>
          <p:cNvPr id="10" name="AutoShape 15"/>
          <p:cNvCxnSpPr>
            <a:cxnSpLocks noChangeShapeType="1"/>
            <a:endCxn id="12" idx="1"/>
          </p:cNvCxnSpPr>
          <p:nvPr/>
        </p:nvCxnSpPr>
        <p:spPr bwMode="auto">
          <a:xfrm rot="5400000" flipH="1" flipV="1">
            <a:off x="2868039" y="3495465"/>
            <a:ext cx="1118907" cy="610812"/>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a:stCxn id="8" idx="3"/>
          </p:cNvCxnSpPr>
          <p:nvPr/>
        </p:nvCxnSpPr>
        <p:spPr bwMode="auto">
          <a:xfrm>
            <a:off x="2926080" y="3977525"/>
            <a:ext cx="196005" cy="0"/>
          </a:xfrm>
          <a:prstGeom prst="straightConnector1">
            <a:avLst/>
          </a:prstGeom>
          <a:noFill/>
          <a:ln w="57150">
            <a:solidFill>
              <a:schemeClr val="bg2">
                <a:lumMod val="60000"/>
                <a:lumOff val="40000"/>
              </a:schemeClr>
            </a:solidFill>
            <a:round/>
            <a:headEnd type="none" w="med" len="med"/>
            <a:tailEnd type="none" w="med" len="med"/>
          </a:ln>
        </p:spPr>
      </p:cxnSp>
      <p:sp>
        <p:nvSpPr>
          <p:cNvPr id="12" name="AutoShape 8"/>
          <p:cNvSpPr>
            <a:spLocks noChangeArrowheads="1"/>
          </p:cNvSpPr>
          <p:nvPr/>
        </p:nvSpPr>
        <p:spPr bwMode="auto">
          <a:xfrm>
            <a:off x="3732898" y="2696125"/>
            <a:ext cx="1856197" cy="1090583"/>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Prior bevacizumab</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(n=169)</a:t>
            </a:r>
            <a:endParaRPr lang="en-GB" altLang="zh-CN" sz="1600" dirty="0">
              <a:solidFill>
                <a:srgbClr val="FFFFFF"/>
              </a:solidFill>
              <a:ea typeface="SimSun" pitchFamily="2" charset="-122"/>
            </a:endParaRPr>
          </a:p>
        </p:txBody>
      </p:sp>
      <p:cxnSp>
        <p:nvCxnSpPr>
          <p:cNvPr id="13" name="AutoShape 16"/>
          <p:cNvCxnSpPr>
            <a:cxnSpLocks noChangeShapeType="1"/>
            <a:endCxn id="14" idx="1"/>
          </p:cNvCxnSpPr>
          <p:nvPr/>
        </p:nvCxnSpPr>
        <p:spPr bwMode="auto">
          <a:xfrm rot="16200000" flipH="1">
            <a:off x="3121634" y="4123563"/>
            <a:ext cx="611714" cy="610813"/>
          </a:xfrm>
          <a:prstGeom prst="bentConnector2">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3732898" y="4189535"/>
            <a:ext cx="1855102" cy="109058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ea typeface="SimSun" pitchFamily="2" charset="-122"/>
              </a:rPr>
              <a:t>No prior </a:t>
            </a:r>
            <a:r>
              <a:rPr lang="en-GB" altLang="zh-CN" sz="1600" dirty="0">
                <a:ea typeface="SimSun" pitchFamily="2" charset="-122"/>
              </a:rPr>
              <a:t>bevacizumab</a:t>
            </a:r>
            <a:br>
              <a:rPr lang="en-GB" altLang="zh-CN" sz="1600" dirty="0">
                <a:ea typeface="SimSun" pitchFamily="2" charset="-122"/>
              </a:rPr>
            </a:br>
            <a:r>
              <a:rPr lang="en-GB" altLang="zh-CN" sz="1600" dirty="0">
                <a:ea typeface="SimSun" pitchFamily="2" charset="-122"/>
              </a:rPr>
              <a:t>(n</a:t>
            </a:r>
            <a:r>
              <a:rPr lang="en-GB" altLang="zh-CN" sz="1600" dirty="0" smtClean="0">
                <a:ea typeface="SimSun" pitchFamily="2" charset="-122"/>
              </a:rPr>
              <a:t>=384)</a:t>
            </a:r>
            <a:endParaRPr lang="en-GB" altLang="zh-CN" sz="1600" dirty="0">
              <a:ea typeface="SimSun" pitchFamily="2" charset="-122"/>
            </a:endParaRPr>
          </a:p>
        </p:txBody>
      </p:sp>
      <p:sp>
        <p:nvSpPr>
          <p:cNvPr id="26" name="AutoShape 8"/>
          <p:cNvSpPr>
            <a:spLocks noChangeArrowheads="1"/>
          </p:cNvSpPr>
          <p:nvPr/>
        </p:nvSpPr>
        <p:spPr bwMode="auto">
          <a:xfrm>
            <a:off x="6806303" y="2522321"/>
            <a:ext cx="1856197" cy="64886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Aflibercept</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(n=90)</a:t>
            </a:r>
            <a:endParaRPr lang="en-GB" altLang="zh-CN" sz="1600" dirty="0">
              <a:solidFill>
                <a:srgbClr val="FFFFFF"/>
              </a:solidFill>
              <a:ea typeface="SimSun" pitchFamily="2" charset="-122"/>
            </a:endParaRPr>
          </a:p>
        </p:txBody>
      </p:sp>
      <p:sp>
        <p:nvSpPr>
          <p:cNvPr id="27" name="AutoShape 12"/>
          <p:cNvSpPr>
            <a:spLocks noChangeArrowheads="1"/>
          </p:cNvSpPr>
          <p:nvPr/>
        </p:nvSpPr>
        <p:spPr bwMode="auto">
          <a:xfrm>
            <a:off x="6806303" y="4045364"/>
            <a:ext cx="1855102" cy="64886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ea typeface="SimSun" pitchFamily="2" charset="-122"/>
              </a:rPr>
              <a:t>Aflibercept</a:t>
            </a:r>
            <a:r>
              <a:rPr lang="en-GB" altLang="zh-CN" sz="1600" dirty="0">
                <a:ea typeface="SimSun" pitchFamily="2" charset="-122"/>
              </a:rPr>
              <a:t/>
            </a:r>
            <a:br>
              <a:rPr lang="en-GB" altLang="zh-CN" sz="1600" dirty="0">
                <a:ea typeface="SimSun" pitchFamily="2" charset="-122"/>
              </a:rPr>
            </a:br>
            <a:r>
              <a:rPr lang="en-GB" altLang="zh-CN" sz="1600" dirty="0">
                <a:ea typeface="SimSun" pitchFamily="2" charset="-122"/>
              </a:rPr>
              <a:t>(n=</a:t>
            </a:r>
            <a:r>
              <a:rPr lang="en-GB" altLang="zh-CN" sz="1600" dirty="0" smtClean="0">
                <a:ea typeface="SimSun" pitchFamily="2" charset="-122"/>
              </a:rPr>
              <a:t>198)</a:t>
            </a:r>
            <a:endParaRPr lang="en-GB" altLang="zh-CN" sz="1600" dirty="0">
              <a:ea typeface="SimSun" pitchFamily="2" charset="-122"/>
            </a:endParaRPr>
          </a:p>
        </p:txBody>
      </p:sp>
      <p:sp>
        <p:nvSpPr>
          <p:cNvPr id="28" name="AutoShape 8"/>
          <p:cNvSpPr>
            <a:spLocks noChangeArrowheads="1"/>
          </p:cNvSpPr>
          <p:nvPr/>
        </p:nvSpPr>
        <p:spPr bwMode="auto">
          <a:xfrm>
            <a:off x="6806303" y="3300406"/>
            <a:ext cx="1856197" cy="648860"/>
          </a:xfrm>
          <a:prstGeom prst="rect">
            <a:avLst/>
          </a:prstGeom>
          <a:solidFill>
            <a:schemeClr val="accent3">
              <a:lumMod val="20000"/>
              <a:lumOff val="80000"/>
            </a:schemeClr>
          </a:solidFill>
          <a:ln w="9525" algn="ctr">
            <a:noFill/>
            <a:round/>
            <a:headEnd/>
            <a:tailEnd/>
          </a:ln>
        </p:spPr>
        <p:txBody>
          <a:bodyPr lIns="90488" tIns="0" rIns="90488" bIns="0" anchor="ctr"/>
          <a:lstStyle/>
          <a:p>
            <a:pPr algn="ctr" defTabSz="892175" eaLnBrk="0" hangingPunct="0"/>
            <a:r>
              <a:rPr lang="en-GB" altLang="zh-CN" sz="1600" dirty="0" smtClean="0">
                <a:solidFill>
                  <a:srgbClr val="4D4D4D"/>
                </a:solidFill>
                <a:ea typeface="SimSun" pitchFamily="2" charset="-122"/>
              </a:rPr>
              <a:t>Placebo</a:t>
            </a:r>
            <a:br>
              <a:rPr lang="en-GB" altLang="zh-CN" sz="1600" dirty="0" smtClean="0">
                <a:solidFill>
                  <a:srgbClr val="4D4D4D"/>
                </a:solidFill>
                <a:ea typeface="SimSun" pitchFamily="2" charset="-122"/>
              </a:rPr>
            </a:br>
            <a:r>
              <a:rPr lang="en-GB" altLang="zh-CN" sz="1600" dirty="0" smtClean="0">
                <a:solidFill>
                  <a:srgbClr val="4D4D4D"/>
                </a:solidFill>
                <a:ea typeface="SimSun" pitchFamily="2" charset="-122"/>
              </a:rPr>
              <a:t>(n=79)</a:t>
            </a:r>
            <a:endParaRPr lang="en-GB" altLang="zh-CN" sz="1600" dirty="0">
              <a:solidFill>
                <a:srgbClr val="4D4D4D"/>
              </a:solidFill>
              <a:ea typeface="SimSun" pitchFamily="2" charset="-122"/>
            </a:endParaRPr>
          </a:p>
        </p:txBody>
      </p:sp>
      <p:sp>
        <p:nvSpPr>
          <p:cNvPr id="29" name="AutoShape 12"/>
          <p:cNvSpPr>
            <a:spLocks noChangeArrowheads="1"/>
          </p:cNvSpPr>
          <p:nvPr/>
        </p:nvSpPr>
        <p:spPr bwMode="auto">
          <a:xfrm>
            <a:off x="6806303" y="4834034"/>
            <a:ext cx="1855102" cy="648860"/>
          </a:xfrm>
          <a:prstGeom prst="rect">
            <a:avLst/>
          </a:prstGeom>
          <a:solidFill>
            <a:schemeClr val="accent2">
              <a:lumMod val="40000"/>
              <a:lumOff val="60000"/>
            </a:schemeClr>
          </a:solidFill>
          <a:ln w="9525" algn="ctr">
            <a:noFill/>
            <a:round/>
            <a:headEnd/>
            <a:tailEnd/>
          </a:ln>
        </p:spPr>
        <p:txBody>
          <a:bodyPr lIns="90488" tIns="0" rIns="90488" bIns="0" anchor="ctr"/>
          <a:lstStyle/>
          <a:p>
            <a:pPr algn="ctr" defTabSz="892175" eaLnBrk="0" hangingPunct="0"/>
            <a:r>
              <a:rPr lang="en-GB" altLang="zh-CN" sz="1600" dirty="0" smtClean="0">
                <a:ea typeface="SimSun" pitchFamily="2" charset="-122"/>
              </a:rPr>
              <a:t>Placebo</a:t>
            </a:r>
            <a:r>
              <a:rPr lang="en-GB" altLang="zh-CN" sz="1600" dirty="0">
                <a:ea typeface="SimSun" pitchFamily="2" charset="-122"/>
              </a:rPr>
              <a:t/>
            </a:r>
            <a:br>
              <a:rPr lang="en-GB" altLang="zh-CN" sz="1600" dirty="0">
                <a:ea typeface="SimSun" pitchFamily="2" charset="-122"/>
              </a:rPr>
            </a:br>
            <a:r>
              <a:rPr lang="en-GB" altLang="zh-CN" sz="1600" dirty="0">
                <a:ea typeface="SimSun" pitchFamily="2" charset="-122"/>
              </a:rPr>
              <a:t>(n=</a:t>
            </a:r>
            <a:r>
              <a:rPr lang="en-GB" altLang="zh-CN" sz="1600" dirty="0" smtClean="0">
                <a:ea typeface="SimSun" pitchFamily="2" charset="-122"/>
              </a:rPr>
              <a:t>186)</a:t>
            </a:r>
            <a:endParaRPr lang="en-GB" altLang="zh-CN" sz="1600" dirty="0">
              <a:ea typeface="SimSun" pitchFamily="2" charset="-122"/>
            </a:endParaRPr>
          </a:p>
        </p:txBody>
      </p:sp>
      <p:cxnSp>
        <p:nvCxnSpPr>
          <p:cNvPr id="30" name="AutoShape 15"/>
          <p:cNvCxnSpPr>
            <a:cxnSpLocks noChangeShapeType="1"/>
            <a:stCxn id="12" idx="3"/>
            <a:endCxn id="26" idx="1"/>
          </p:cNvCxnSpPr>
          <p:nvPr/>
        </p:nvCxnSpPr>
        <p:spPr bwMode="auto">
          <a:xfrm flipV="1">
            <a:off x="5589095" y="2846751"/>
            <a:ext cx="1217208" cy="394666"/>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32" name="AutoShape 16"/>
          <p:cNvCxnSpPr>
            <a:cxnSpLocks noChangeShapeType="1"/>
            <a:stCxn id="12" idx="3"/>
            <a:endCxn id="28" idx="1"/>
          </p:cNvCxnSpPr>
          <p:nvPr/>
        </p:nvCxnSpPr>
        <p:spPr bwMode="auto">
          <a:xfrm>
            <a:off x="5589095" y="3241417"/>
            <a:ext cx="1217208" cy="383419"/>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35" name="AutoShape 15"/>
          <p:cNvCxnSpPr>
            <a:cxnSpLocks noChangeShapeType="1"/>
            <a:stCxn id="14" idx="3"/>
            <a:endCxn id="27" idx="1"/>
          </p:cNvCxnSpPr>
          <p:nvPr/>
        </p:nvCxnSpPr>
        <p:spPr bwMode="auto">
          <a:xfrm flipV="1">
            <a:off x="5588000" y="4369794"/>
            <a:ext cx="1218303" cy="365033"/>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37" name="AutoShape 16"/>
          <p:cNvCxnSpPr>
            <a:cxnSpLocks noChangeShapeType="1"/>
            <a:stCxn id="14" idx="3"/>
            <a:endCxn id="29" idx="1"/>
          </p:cNvCxnSpPr>
          <p:nvPr/>
        </p:nvCxnSpPr>
        <p:spPr bwMode="auto">
          <a:xfrm>
            <a:off x="5588000" y="4734827"/>
            <a:ext cx="1218303" cy="423637"/>
          </a:xfrm>
          <a:prstGeom prst="bentConnector3">
            <a:avLst>
              <a:gd name="adj1" fmla="val 50000"/>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xmlns="" val="206520364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O-012: </a:t>
            </a:r>
            <a:r>
              <a:rPr lang="en-US" dirty="0"/>
              <a:t>Impact of prior </a:t>
            </a:r>
            <a:r>
              <a:rPr lang="en-US" dirty="0" err="1"/>
              <a:t>bevacizumab</a:t>
            </a:r>
            <a:r>
              <a:rPr lang="en-US" dirty="0"/>
              <a:t> treatment of VEGFA and PIGF levels and patient outcomes: A retrospective analysis of baseline plasma samples from the VELOUR trial </a:t>
            </a:r>
            <a:r>
              <a:rPr lang="en-GB" dirty="0"/>
              <a:t>– Van </a:t>
            </a:r>
            <a:r>
              <a:rPr lang="en-GB" dirty="0" err="1"/>
              <a:t>Cutsem</a:t>
            </a:r>
            <a:r>
              <a:rPr lang="en-GB" dirty="0"/>
              <a:t> E, et al</a:t>
            </a:r>
            <a:endParaRPr lang="en-GB" sz="1800" dirty="0"/>
          </a:p>
        </p:txBody>
      </p:sp>
      <p:sp>
        <p:nvSpPr>
          <p:cNvPr id="3" name="Content Placeholder 2"/>
          <p:cNvSpPr>
            <a:spLocks noGrp="1"/>
          </p:cNvSpPr>
          <p:nvPr>
            <p:ph idx="1"/>
          </p:nvPr>
        </p:nvSpPr>
        <p:spPr>
          <a:xfrm>
            <a:off x="365124" y="1254035"/>
            <a:ext cx="8413751" cy="498565"/>
          </a:xfrm>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a:xfrm>
            <a:off x="4324046" y="6096000"/>
            <a:ext cx="4454830" cy="487363"/>
          </a:xfrm>
        </p:spPr>
        <p:txBody>
          <a:bodyPr/>
          <a:lstStyle/>
          <a:p>
            <a:r>
              <a:rPr lang="en-GB" dirty="0"/>
              <a:t>Van </a:t>
            </a:r>
            <a:r>
              <a:rPr lang="en-GB" dirty="0" err="1"/>
              <a:t>Cutsem</a:t>
            </a:r>
            <a:r>
              <a:rPr lang="en-GB" dirty="0"/>
              <a:t> E, et al. Ann </a:t>
            </a:r>
            <a:r>
              <a:rPr lang="en-GB" dirty="0" err="1"/>
              <a:t>Oncol</a:t>
            </a:r>
            <a:r>
              <a:rPr lang="en-GB" dirty="0"/>
              <a:t> 2017; 28 (</a:t>
            </a:r>
            <a:r>
              <a:rPr lang="en-GB" dirty="0" err="1"/>
              <a:t>suppl</a:t>
            </a:r>
            <a:r>
              <a:rPr lang="en-GB" dirty="0"/>
              <a:t> 3): </a:t>
            </a:r>
            <a:r>
              <a:rPr lang="en-GB" dirty="0" err="1"/>
              <a:t>abstr</a:t>
            </a:r>
            <a:r>
              <a:rPr lang="en-GB" dirty="0"/>
              <a:t> O-012</a:t>
            </a:r>
          </a:p>
        </p:txBody>
      </p:sp>
      <p:graphicFrame>
        <p:nvGraphicFramePr>
          <p:cNvPr id="8" name="Content Placeholder 3"/>
          <p:cNvGraphicFramePr>
            <a:graphicFrameLocks/>
          </p:cNvGraphicFramePr>
          <p:nvPr>
            <p:extLst>
              <p:ext uri="{D42A27DB-BD31-4B8C-83A1-F6EECF244321}">
                <p14:modId xmlns:p14="http://schemas.microsoft.com/office/powerpoint/2010/main" xmlns="" val="223663995"/>
              </p:ext>
            </p:extLst>
          </p:nvPr>
        </p:nvGraphicFramePr>
        <p:xfrm>
          <a:off x="457200" y="2046802"/>
          <a:ext cx="8473440" cy="3732983"/>
        </p:xfrm>
        <a:graphic>
          <a:graphicData uri="http://schemas.openxmlformats.org/drawingml/2006/table">
            <a:tbl>
              <a:tblPr firstRow="1" firstCol="1" bandRow="1"/>
              <a:tblGrid>
                <a:gridCol w="691286">
                  <a:extLst>
                    <a:ext uri="{9D8B030D-6E8A-4147-A177-3AD203B41FA5}">
                      <a16:colId xmlns:a16="http://schemas.microsoft.com/office/drawing/2014/main" xmlns="" val="71523628"/>
                    </a:ext>
                  </a:extLst>
                </a:gridCol>
                <a:gridCol w="1275780">
                  <a:extLst>
                    <a:ext uri="{9D8B030D-6E8A-4147-A177-3AD203B41FA5}">
                      <a16:colId xmlns:a16="http://schemas.microsoft.com/office/drawing/2014/main" xmlns="" val="1853623260"/>
                    </a:ext>
                  </a:extLst>
                </a:gridCol>
                <a:gridCol w="828917">
                  <a:extLst>
                    <a:ext uri="{9D8B030D-6E8A-4147-A177-3AD203B41FA5}">
                      <a16:colId xmlns:a16="http://schemas.microsoft.com/office/drawing/2014/main" xmlns="" val="3679514645"/>
                    </a:ext>
                  </a:extLst>
                </a:gridCol>
                <a:gridCol w="828917">
                  <a:extLst>
                    <a:ext uri="{9D8B030D-6E8A-4147-A177-3AD203B41FA5}">
                      <a16:colId xmlns:a16="http://schemas.microsoft.com/office/drawing/2014/main" xmlns="" val="3401838297"/>
                    </a:ext>
                  </a:extLst>
                </a:gridCol>
                <a:gridCol w="1206868">
                  <a:extLst>
                    <a:ext uri="{9D8B030D-6E8A-4147-A177-3AD203B41FA5}">
                      <a16:colId xmlns:a16="http://schemas.microsoft.com/office/drawing/2014/main" xmlns="" val="170339523"/>
                    </a:ext>
                  </a:extLst>
                </a:gridCol>
                <a:gridCol w="1206868">
                  <a:extLst>
                    <a:ext uri="{9D8B030D-6E8A-4147-A177-3AD203B41FA5}">
                      <a16:colId xmlns:a16="http://schemas.microsoft.com/office/drawing/2014/main" xmlns="" val="120191991"/>
                    </a:ext>
                  </a:extLst>
                </a:gridCol>
                <a:gridCol w="1230844">
                  <a:extLst>
                    <a:ext uri="{9D8B030D-6E8A-4147-A177-3AD203B41FA5}">
                      <a16:colId xmlns:a16="http://schemas.microsoft.com/office/drawing/2014/main" xmlns="" val="2745235277"/>
                    </a:ext>
                  </a:extLst>
                </a:gridCol>
                <a:gridCol w="1203960">
                  <a:extLst>
                    <a:ext uri="{9D8B030D-6E8A-4147-A177-3AD203B41FA5}">
                      <a16:colId xmlns:a16="http://schemas.microsoft.com/office/drawing/2014/main" xmlns="" val="20006"/>
                    </a:ext>
                  </a:extLst>
                </a:gridCol>
              </a:tblGrid>
              <a:tr h="367363">
                <a:tc rowSpan="2">
                  <a:txBody>
                    <a:bodyPr/>
                    <a:lstStyle>
                      <a:lvl1pPr marL="0" algn="l" defTabSz="914400" rtl="0" eaLnBrk="1" latinLnBrk="0" hangingPunct="1">
                        <a:defRPr sz="1800" b="1" kern="1200">
                          <a:solidFill>
                            <a:schemeClr val="tx1"/>
                          </a:solidFill>
                          <a:latin typeface="Calibri"/>
                          <a:cs typeface="Arial"/>
                        </a:defRPr>
                      </a:lvl1pPr>
                      <a:lvl2pPr marL="457200" algn="l" defTabSz="914400" rtl="0" eaLnBrk="1" latinLnBrk="0" hangingPunct="1">
                        <a:defRPr sz="1800" b="1" kern="1200">
                          <a:solidFill>
                            <a:schemeClr val="tx1"/>
                          </a:solidFill>
                          <a:latin typeface="Calibri"/>
                          <a:cs typeface="Arial"/>
                        </a:defRPr>
                      </a:lvl2pPr>
                      <a:lvl3pPr marL="914400" algn="l" defTabSz="914400" rtl="0" eaLnBrk="1" latinLnBrk="0" hangingPunct="1">
                        <a:defRPr sz="1800" b="1" kern="1200">
                          <a:solidFill>
                            <a:schemeClr val="tx1"/>
                          </a:solidFill>
                          <a:latin typeface="Calibri"/>
                          <a:cs typeface="Arial"/>
                        </a:defRPr>
                      </a:lvl3pPr>
                      <a:lvl4pPr marL="1371600" algn="l" defTabSz="914400" rtl="0" eaLnBrk="1" latinLnBrk="0" hangingPunct="1">
                        <a:defRPr sz="1800" b="1" kern="1200">
                          <a:solidFill>
                            <a:schemeClr val="tx1"/>
                          </a:solidFill>
                          <a:latin typeface="Calibri"/>
                          <a:cs typeface="Arial"/>
                        </a:defRPr>
                      </a:lvl4pPr>
                      <a:lvl5pPr marL="1828800" algn="l" defTabSz="914400" rtl="0" eaLnBrk="1" latinLnBrk="0" hangingPunct="1">
                        <a:defRPr sz="1800" b="1" kern="1200">
                          <a:solidFill>
                            <a:schemeClr val="tx1"/>
                          </a:solidFill>
                          <a:latin typeface="Calibri"/>
                          <a:cs typeface="Arial"/>
                        </a:defRPr>
                      </a:lvl5pPr>
                      <a:lvl6pPr marL="2286000" algn="l" defTabSz="914400" rtl="0" eaLnBrk="1" latinLnBrk="0" hangingPunct="1">
                        <a:defRPr sz="1800" b="1" kern="1200">
                          <a:solidFill>
                            <a:schemeClr val="tx1"/>
                          </a:solidFill>
                          <a:latin typeface="Calibri"/>
                          <a:cs typeface="Arial"/>
                        </a:defRPr>
                      </a:lvl6pPr>
                      <a:lvl7pPr marL="2743200" algn="l" defTabSz="914400" rtl="0" eaLnBrk="1" latinLnBrk="0" hangingPunct="1">
                        <a:defRPr sz="1800" b="1" kern="1200">
                          <a:solidFill>
                            <a:schemeClr val="tx1"/>
                          </a:solidFill>
                          <a:latin typeface="Calibri"/>
                          <a:cs typeface="Arial"/>
                        </a:defRPr>
                      </a:lvl7pPr>
                      <a:lvl8pPr marL="3200400" algn="l" defTabSz="914400" rtl="0" eaLnBrk="1" latinLnBrk="0" hangingPunct="1">
                        <a:defRPr sz="1800" b="1" kern="1200">
                          <a:solidFill>
                            <a:schemeClr val="tx1"/>
                          </a:solidFill>
                          <a:latin typeface="Calibri"/>
                          <a:cs typeface="Arial"/>
                        </a:defRPr>
                      </a:lvl8pPr>
                      <a:lvl9pPr marL="3657600" algn="l" defTabSz="914400" rtl="0" eaLnBrk="1" latinLnBrk="0" hangingPunct="1">
                        <a:defRPr sz="1800" b="1" kern="1200">
                          <a:solidFill>
                            <a:schemeClr val="tx1"/>
                          </a:solidFill>
                          <a:latin typeface="Calibri"/>
                          <a:cs typeface="Arial"/>
                        </a:defRPr>
                      </a:lvl9pPr>
                    </a:lstStyle>
                    <a:p>
                      <a:pPr marL="0" algn="l">
                        <a:lnSpc>
                          <a:spcPct val="100000"/>
                        </a:lnSpc>
                        <a:spcAft>
                          <a:spcPts val="0"/>
                        </a:spcAft>
                      </a:pPr>
                      <a:r>
                        <a:rPr lang="en-US" sz="1400" b="1" dirty="0">
                          <a:solidFill>
                            <a:schemeClr val="tx2"/>
                          </a:solidFill>
                          <a:effectLst/>
                          <a:latin typeface="+mn-lt"/>
                        </a:rPr>
                        <a:t> </a:t>
                      </a:r>
                      <a:endParaRPr lang="en-GB" sz="1400" b="1" dirty="0">
                        <a:solidFill>
                          <a:schemeClr val="tx2"/>
                        </a:solidFill>
                        <a:effectLst/>
                        <a:latin typeface="+mn-lt"/>
                        <a:ea typeface="Calibri" panose="020F0502020204030204" pitchFamily="34" charset="0"/>
                        <a:cs typeface="Times New Roman" panose="02020603050405020304" pitchFamily="18" charset="0"/>
                      </a:endParaRP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lvl1pPr marL="0" algn="l" defTabSz="914400" rtl="0" eaLnBrk="1" latinLnBrk="0" hangingPunct="1">
                        <a:defRPr sz="1800" b="1" kern="1200">
                          <a:solidFill>
                            <a:schemeClr val="tx1"/>
                          </a:solidFill>
                          <a:latin typeface="Calibri"/>
                          <a:cs typeface="Arial"/>
                        </a:defRPr>
                      </a:lvl1pPr>
                      <a:lvl2pPr marL="457200" algn="l" defTabSz="914400" rtl="0" eaLnBrk="1" latinLnBrk="0" hangingPunct="1">
                        <a:defRPr sz="1800" b="1" kern="1200">
                          <a:solidFill>
                            <a:schemeClr val="tx1"/>
                          </a:solidFill>
                          <a:latin typeface="Calibri"/>
                          <a:cs typeface="Arial"/>
                        </a:defRPr>
                      </a:lvl2pPr>
                      <a:lvl3pPr marL="914400" algn="l" defTabSz="914400" rtl="0" eaLnBrk="1" latinLnBrk="0" hangingPunct="1">
                        <a:defRPr sz="1800" b="1" kern="1200">
                          <a:solidFill>
                            <a:schemeClr val="tx1"/>
                          </a:solidFill>
                          <a:latin typeface="Calibri"/>
                          <a:cs typeface="Arial"/>
                        </a:defRPr>
                      </a:lvl3pPr>
                      <a:lvl4pPr marL="1371600" algn="l" defTabSz="914400" rtl="0" eaLnBrk="1" latinLnBrk="0" hangingPunct="1">
                        <a:defRPr sz="1800" b="1" kern="1200">
                          <a:solidFill>
                            <a:schemeClr val="tx1"/>
                          </a:solidFill>
                          <a:latin typeface="Calibri"/>
                          <a:cs typeface="Arial"/>
                        </a:defRPr>
                      </a:lvl4pPr>
                      <a:lvl5pPr marL="1828800" algn="l" defTabSz="914400" rtl="0" eaLnBrk="1" latinLnBrk="0" hangingPunct="1">
                        <a:defRPr sz="1800" b="1" kern="1200">
                          <a:solidFill>
                            <a:schemeClr val="tx1"/>
                          </a:solidFill>
                          <a:latin typeface="Calibri"/>
                          <a:cs typeface="Arial"/>
                        </a:defRPr>
                      </a:lvl5pPr>
                      <a:lvl6pPr marL="2286000" algn="l" defTabSz="914400" rtl="0" eaLnBrk="1" latinLnBrk="0" hangingPunct="1">
                        <a:defRPr sz="1800" b="1" kern="1200">
                          <a:solidFill>
                            <a:schemeClr val="tx1"/>
                          </a:solidFill>
                          <a:latin typeface="Calibri"/>
                          <a:cs typeface="Arial"/>
                        </a:defRPr>
                      </a:lvl6pPr>
                      <a:lvl7pPr marL="2743200" algn="l" defTabSz="914400" rtl="0" eaLnBrk="1" latinLnBrk="0" hangingPunct="1">
                        <a:defRPr sz="1800" b="1" kern="1200">
                          <a:solidFill>
                            <a:schemeClr val="tx1"/>
                          </a:solidFill>
                          <a:latin typeface="Calibri"/>
                          <a:cs typeface="Arial"/>
                        </a:defRPr>
                      </a:lvl7pPr>
                      <a:lvl8pPr marL="3200400" algn="l" defTabSz="914400" rtl="0" eaLnBrk="1" latinLnBrk="0" hangingPunct="1">
                        <a:defRPr sz="1800" b="1" kern="1200">
                          <a:solidFill>
                            <a:schemeClr val="tx1"/>
                          </a:solidFill>
                          <a:latin typeface="Calibri"/>
                          <a:cs typeface="Arial"/>
                        </a:defRPr>
                      </a:lvl8pPr>
                      <a:lvl9pPr marL="3657600" algn="l" defTabSz="914400" rtl="0" eaLnBrk="1" latinLnBrk="0" hangingPunct="1">
                        <a:defRPr sz="1800" b="1" kern="1200">
                          <a:solidFill>
                            <a:schemeClr val="tx1"/>
                          </a:solidFill>
                          <a:latin typeface="Calibri"/>
                          <a:cs typeface="Arial"/>
                        </a:defRPr>
                      </a:lvl9pPr>
                    </a:lstStyle>
                    <a:p>
                      <a:pPr marL="0" algn="l">
                        <a:lnSpc>
                          <a:spcPct val="100000"/>
                        </a:lnSpc>
                        <a:spcAft>
                          <a:spcPts val="0"/>
                        </a:spcAft>
                      </a:pPr>
                      <a:r>
                        <a:rPr lang="en-US" sz="1400" b="1" dirty="0">
                          <a:solidFill>
                            <a:schemeClr val="tx2"/>
                          </a:solidFill>
                          <a:effectLst/>
                          <a:latin typeface="+mn-lt"/>
                        </a:rPr>
                        <a:t> </a:t>
                      </a:r>
                      <a:endParaRPr lang="en-GB" sz="1400" b="1" dirty="0">
                        <a:solidFill>
                          <a:schemeClr val="tx2"/>
                        </a:solidFill>
                        <a:effectLst/>
                        <a:latin typeface="+mn-lt"/>
                        <a:ea typeface="Calibri" panose="020F0502020204030204" pitchFamily="34" charset="0"/>
                        <a:cs typeface="Times New Roman" panose="02020603050405020304" pitchFamily="18" charset="0"/>
                      </a:endParaRP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lvl1pPr marL="0" algn="l" defTabSz="914400" rtl="0" eaLnBrk="1" latinLnBrk="0" hangingPunct="1">
                        <a:defRPr sz="1800" b="1" kern="1200">
                          <a:solidFill>
                            <a:schemeClr val="tx1"/>
                          </a:solidFill>
                          <a:latin typeface="Calibri"/>
                          <a:cs typeface="Arial"/>
                        </a:defRPr>
                      </a:lvl1pPr>
                      <a:lvl2pPr marL="457200" algn="l" defTabSz="914400" rtl="0" eaLnBrk="1" latinLnBrk="0" hangingPunct="1">
                        <a:defRPr sz="1800" b="1" kern="1200">
                          <a:solidFill>
                            <a:schemeClr val="tx1"/>
                          </a:solidFill>
                          <a:latin typeface="Calibri"/>
                          <a:cs typeface="Arial"/>
                        </a:defRPr>
                      </a:lvl2pPr>
                      <a:lvl3pPr marL="914400" algn="l" defTabSz="914400" rtl="0" eaLnBrk="1" latinLnBrk="0" hangingPunct="1">
                        <a:defRPr sz="1800" b="1" kern="1200">
                          <a:solidFill>
                            <a:schemeClr val="tx1"/>
                          </a:solidFill>
                          <a:latin typeface="Calibri"/>
                          <a:cs typeface="Arial"/>
                        </a:defRPr>
                      </a:lvl3pPr>
                      <a:lvl4pPr marL="1371600" algn="l" defTabSz="914400" rtl="0" eaLnBrk="1" latinLnBrk="0" hangingPunct="1">
                        <a:defRPr sz="1800" b="1" kern="1200">
                          <a:solidFill>
                            <a:schemeClr val="tx1"/>
                          </a:solidFill>
                          <a:latin typeface="Calibri"/>
                          <a:cs typeface="Arial"/>
                        </a:defRPr>
                      </a:lvl4pPr>
                      <a:lvl5pPr marL="1828800" algn="l" defTabSz="914400" rtl="0" eaLnBrk="1" latinLnBrk="0" hangingPunct="1">
                        <a:defRPr sz="1800" b="1" kern="1200">
                          <a:solidFill>
                            <a:schemeClr val="tx1"/>
                          </a:solidFill>
                          <a:latin typeface="Calibri"/>
                          <a:cs typeface="Arial"/>
                        </a:defRPr>
                      </a:lvl5pPr>
                      <a:lvl6pPr marL="2286000" algn="l" defTabSz="914400" rtl="0" eaLnBrk="1" latinLnBrk="0" hangingPunct="1">
                        <a:defRPr sz="1800" b="1" kern="1200">
                          <a:solidFill>
                            <a:schemeClr val="tx1"/>
                          </a:solidFill>
                          <a:latin typeface="Calibri"/>
                          <a:cs typeface="Arial"/>
                        </a:defRPr>
                      </a:lvl6pPr>
                      <a:lvl7pPr marL="2743200" algn="l" defTabSz="914400" rtl="0" eaLnBrk="1" latinLnBrk="0" hangingPunct="1">
                        <a:defRPr sz="1800" b="1" kern="1200">
                          <a:solidFill>
                            <a:schemeClr val="tx1"/>
                          </a:solidFill>
                          <a:latin typeface="Calibri"/>
                          <a:cs typeface="Arial"/>
                        </a:defRPr>
                      </a:lvl7pPr>
                      <a:lvl8pPr marL="3200400" algn="l" defTabSz="914400" rtl="0" eaLnBrk="1" latinLnBrk="0" hangingPunct="1">
                        <a:defRPr sz="1800" b="1" kern="1200">
                          <a:solidFill>
                            <a:schemeClr val="tx1"/>
                          </a:solidFill>
                          <a:latin typeface="Calibri"/>
                          <a:cs typeface="Arial"/>
                        </a:defRPr>
                      </a:lvl8pPr>
                      <a:lvl9pPr marL="3657600" algn="l" defTabSz="914400" rtl="0" eaLnBrk="1" latinLnBrk="0" hangingPunct="1">
                        <a:defRPr sz="1800" b="1" kern="1200">
                          <a:solidFill>
                            <a:schemeClr val="tx1"/>
                          </a:solidFill>
                          <a:latin typeface="Calibri"/>
                          <a:cs typeface="Arial"/>
                        </a:defRPr>
                      </a:lvl9pPr>
                    </a:lstStyle>
                    <a:p>
                      <a:pPr marL="0" algn="ctr">
                        <a:lnSpc>
                          <a:spcPct val="100000"/>
                        </a:lnSpc>
                        <a:spcAft>
                          <a:spcPts val="0"/>
                        </a:spcAft>
                      </a:pPr>
                      <a:r>
                        <a:rPr lang="en-US" sz="1400" b="1" dirty="0">
                          <a:solidFill>
                            <a:schemeClr val="tx2"/>
                          </a:solidFill>
                          <a:effectLst/>
                          <a:latin typeface="+mn-lt"/>
                        </a:rPr>
                        <a:t>Mean VEGF-A, pg/mL</a:t>
                      </a:r>
                      <a:endParaRPr lang="en-GB" sz="1400" b="1" dirty="0">
                        <a:solidFill>
                          <a:schemeClr val="tx2"/>
                        </a:solidFill>
                        <a:effectLst/>
                        <a:latin typeface="+mn-lt"/>
                        <a:ea typeface="Calibri" panose="020F0502020204030204" pitchFamily="34" charset="0"/>
                        <a:cs typeface="Times New Roman" panose="02020603050405020304" pitchFamily="18" charset="0"/>
                      </a:endParaRPr>
                    </a:p>
                  </a:txBody>
                  <a:tcPr marL="36000" marR="36000" marT="0" marB="0" anchor="ctr">
                    <a:lnL>
                      <a:noFill/>
                    </a:lnL>
                    <a:lnR>
                      <a:no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lvl1pPr marL="0" algn="l" defTabSz="914400" rtl="0" eaLnBrk="1" latinLnBrk="0" hangingPunct="1">
                        <a:defRPr sz="1800" b="1" kern="1200">
                          <a:solidFill>
                            <a:schemeClr val="tx1"/>
                          </a:solidFill>
                          <a:latin typeface="Calibri"/>
                          <a:cs typeface="Arial"/>
                        </a:defRPr>
                      </a:lvl1pPr>
                      <a:lvl2pPr marL="457200" algn="l" defTabSz="914400" rtl="0" eaLnBrk="1" latinLnBrk="0" hangingPunct="1">
                        <a:defRPr sz="1800" b="1" kern="1200">
                          <a:solidFill>
                            <a:schemeClr val="tx1"/>
                          </a:solidFill>
                          <a:latin typeface="Calibri"/>
                          <a:cs typeface="Arial"/>
                        </a:defRPr>
                      </a:lvl2pPr>
                      <a:lvl3pPr marL="914400" algn="l" defTabSz="914400" rtl="0" eaLnBrk="1" latinLnBrk="0" hangingPunct="1">
                        <a:defRPr sz="1800" b="1" kern="1200">
                          <a:solidFill>
                            <a:schemeClr val="tx1"/>
                          </a:solidFill>
                          <a:latin typeface="Calibri"/>
                          <a:cs typeface="Arial"/>
                        </a:defRPr>
                      </a:lvl3pPr>
                      <a:lvl4pPr marL="1371600" algn="l" defTabSz="914400" rtl="0" eaLnBrk="1" latinLnBrk="0" hangingPunct="1">
                        <a:defRPr sz="1800" b="1" kern="1200">
                          <a:solidFill>
                            <a:schemeClr val="tx1"/>
                          </a:solidFill>
                          <a:latin typeface="Calibri"/>
                          <a:cs typeface="Arial"/>
                        </a:defRPr>
                      </a:lvl4pPr>
                      <a:lvl5pPr marL="1828800" algn="l" defTabSz="914400" rtl="0" eaLnBrk="1" latinLnBrk="0" hangingPunct="1">
                        <a:defRPr sz="1800" b="1" kern="1200">
                          <a:solidFill>
                            <a:schemeClr val="tx1"/>
                          </a:solidFill>
                          <a:latin typeface="Calibri"/>
                          <a:cs typeface="Arial"/>
                        </a:defRPr>
                      </a:lvl5pPr>
                      <a:lvl6pPr marL="2286000" algn="l" defTabSz="914400" rtl="0" eaLnBrk="1" latinLnBrk="0" hangingPunct="1">
                        <a:defRPr sz="1800" b="1" kern="1200">
                          <a:solidFill>
                            <a:schemeClr val="tx1"/>
                          </a:solidFill>
                          <a:latin typeface="Calibri"/>
                          <a:cs typeface="Arial"/>
                        </a:defRPr>
                      </a:lvl6pPr>
                      <a:lvl7pPr marL="2743200" algn="l" defTabSz="914400" rtl="0" eaLnBrk="1" latinLnBrk="0" hangingPunct="1">
                        <a:defRPr sz="1800" b="1" kern="1200">
                          <a:solidFill>
                            <a:schemeClr val="tx1"/>
                          </a:solidFill>
                          <a:latin typeface="Calibri"/>
                          <a:cs typeface="Arial"/>
                        </a:defRPr>
                      </a:lvl7pPr>
                      <a:lvl8pPr marL="3200400" algn="l" defTabSz="914400" rtl="0" eaLnBrk="1" latinLnBrk="0" hangingPunct="1">
                        <a:defRPr sz="1800" b="1" kern="1200">
                          <a:solidFill>
                            <a:schemeClr val="tx1"/>
                          </a:solidFill>
                          <a:latin typeface="Calibri"/>
                          <a:cs typeface="Arial"/>
                        </a:defRPr>
                      </a:lvl8pPr>
                      <a:lvl9pPr marL="3657600" algn="l" defTabSz="914400" rtl="0" eaLnBrk="1" latinLnBrk="0" hangingPunct="1">
                        <a:defRPr sz="1800" b="1" kern="1200">
                          <a:solidFill>
                            <a:schemeClr val="tx1"/>
                          </a:solidFill>
                          <a:latin typeface="Calibri"/>
                          <a:cs typeface="Arial"/>
                        </a:defRPr>
                      </a:lvl9pPr>
                    </a:lstStyle>
                    <a:p>
                      <a:pPr marL="0" algn="ctr">
                        <a:lnSpc>
                          <a:spcPct val="100000"/>
                        </a:lnSpc>
                        <a:spcAft>
                          <a:spcPts val="0"/>
                        </a:spcAft>
                      </a:pPr>
                      <a:r>
                        <a:rPr lang="en-US" sz="1400" b="1" dirty="0">
                          <a:solidFill>
                            <a:schemeClr val="tx2"/>
                          </a:solidFill>
                          <a:effectLst/>
                          <a:latin typeface="+mn-lt"/>
                        </a:rPr>
                        <a:t>Mean PlGF, pg/mL</a:t>
                      </a:r>
                      <a:endParaRPr lang="en-GB" sz="1400" b="1" dirty="0">
                        <a:solidFill>
                          <a:schemeClr val="tx2"/>
                        </a:solidFill>
                        <a:effectLst/>
                        <a:latin typeface="+mn-lt"/>
                        <a:ea typeface="Calibri" panose="020F0502020204030204" pitchFamily="34" charset="0"/>
                        <a:cs typeface="Times New Roman" panose="02020603050405020304" pitchFamily="18" charset="0"/>
                      </a:endParaRPr>
                    </a:p>
                  </a:txBody>
                  <a:tcPr marL="36000" marR="36000" marT="0" marB="0" anchor="ctr">
                    <a:lnL>
                      <a:noFill/>
                    </a:lnL>
                    <a:lnR>
                      <a:no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lvl1pPr marL="0" algn="l" defTabSz="914400" rtl="0" eaLnBrk="1" latinLnBrk="0" hangingPunct="1">
                        <a:defRPr sz="1800" b="1" kern="1200">
                          <a:solidFill>
                            <a:schemeClr val="tx1"/>
                          </a:solidFill>
                          <a:latin typeface="Calibri"/>
                          <a:cs typeface="Arial"/>
                        </a:defRPr>
                      </a:lvl1pPr>
                      <a:lvl2pPr marL="457200" algn="l" defTabSz="914400" rtl="0" eaLnBrk="1" latinLnBrk="0" hangingPunct="1">
                        <a:defRPr sz="1800" b="1" kern="1200">
                          <a:solidFill>
                            <a:schemeClr val="tx1"/>
                          </a:solidFill>
                          <a:latin typeface="Calibri"/>
                          <a:cs typeface="Arial"/>
                        </a:defRPr>
                      </a:lvl2pPr>
                      <a:lvl3pPr marL="914400" algn="l" defTabSz="914400" rtl="0" eaLnBrk="1" latinLnBrk="0" hangingPunct="1">
                        <a:defRPr sz="1800" b="1" kern="1200">
                          <a:solidFill>
                            <a:schemeClr val="tx1"/>
                          </a:solidFill>
                          <a:latin typeface="Calibri"/>
                          <a:cs typeface="Arial"/>
                        </a:defRPr>
                      </a:lvl3pPr>
                      <a:lvl4pPr marL="1371600" algn="l" defTabSz="914400" rtl="0" eaLnBrk="1" latinLnBrk="0" hangingPunct="1">
                        <a:defRPr sz="1800" b="1" kern="1200">
                          <a:solidFill>
                            <a:schemeClr val="tx1"/>
                          </a:solidFill>
                          <a:latin typeface="Calibri"/>
                          <a:cs typeface="Arial"/>
                        </a:defRPr>
                      </a:lvl4pPr>
                      <a:lvl5pPr marL="1828800" algn="l" defTabSz="914400" rtl="0" eaLnBrk="1" latinLnBrk="0" hangingPunct="1">
                        <a:defRPr sz="1800" b="1" kern="1200">
                          <a:solidFill>
                            <a:schemeClr val="tx1"/>
                          </a:solidFill>
                          <a:latin typeface="Calibri"/>
                          <a:cs typeface="Arial"/>
                        </a:defRPr>
                      </a:lvl5pPr>
                      <a:lvl6pPr marL="2286000" algn="l" defTabSz="914400" rtl="0" eaLnBrk="1" latinLnBrk="0" hangingPunct="1">
                        <a:defRPr sz="1800" b="1" kern="1200">
                          <a:solidFill>
                            <a:schemeClr val="tx1"/>
                          </a:solidFill>
                          <a:latin typeface="Calibri"/>
                          <a:cs typeface="Arial"/>
                        </a:defRPr>
                      </a:lvl6pPr>
                      <a:lvl7pPr marL="2743200" algn="l" defTabSz="914400" rtl="0" eaLnBrk="1" latinLnBrk="0" hangingPunct="1">
                        <a:defRPr sz="1800" b="1" kern="1200">
                          <a:solidFill>
                            <a:schemeClr val="tx1"/>
                          </a:solidFill>
                          <a:latin typeface="Calibri"/>
                          <a:cs typeface="Arial"/>
                        </a:defRPr>
                      </a:lvl7pPr>
                      <a:lvl8pPr marL="3200400" algn="l" defTabSz="914400" rtl="0" eaLnBrk="1" latinLnBrk="0" hangingPunct="1">
                        <a:defRPr sz="1800" b="1" kern="1200">
                          <a:solidFill>
                            <a:schemeClr val="tx1"/>
                          </a:solidFill>
                          <a:latin typeface="Calibri"/>
                          <a:cs typeface="Arial"/>
                        </a:defRPr>
                      </a:lvl8pPr>
                      <a:lvl9pPr marL="3657600" algn="l" defTabSz="914400" rtl="0" eaLnBrk="1" latinLnBrk="0" hangingPunct="1">
                        <a:defRPr sz="1800" b="1" kern="1200">
                          <a:solidFill>
                            <a:schemeClr val="tx1"/>
                          </a:solidFill>
                          <a:latin typeface="Calibri"/>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effectLst/>
                          <a:latin typeface="+mn-lt"/>
                        </a:rPr>
                        <a:t>mPFS, </a:t>
                      </a:r>
                      <a:r>
                        <a:rPr lang="en-US" sz="1400" b="1" dirty="0" smtClean="0">
                          <a:solidFill>
                            <a:schemeClr val="tx2"/>
                          </a:solidFill>
                          <a:effectLst/>
                          <a:latin typeface="+mn-lt"/>
                        </a:rPr>
                        <a:t>months</a:t>
                      </a:r>
                      <a:endParaRPr lang="en-US" sz="1400" b="1" dirty="0">
                        <a:solidFill>
                          <a:schemeClr val="tx2"/>
                        </a:solidFill>
                        <a:effectLst/>
                        <a:latin typeface="+mn-lt"/>
                      </a:endParaRPr>
                    </a:p>
                    <a:p>
                      <a:pPr marL="0" algn="ctr">
                        <a:lnSpc>
                          <a:spcPct val="100000"/>
                        </a:lnSpc>
                        <a:spcAft>
                          <a:spcPts val="0"/>
                        </a:spcAft>
                      </a:pPr>
                      <a:r>
                        <a:rPr lang="en-US" sz="1400" b="1" dirty="0">
                          <a:solidFill>
                            <a:schemeClr val="tx2"/>
                          </a:solidFill>
                          <a:effectLst/>
                          <a:latin typeface="+mn-lt"/>
                        </a:rPr>
                        <a:t>(95</a:t>
                      </a:r>
                      <a:r>
                        <a:rPr lang="en-US" sz="1400" b="1" dirty="0" smtClean="0">
                          <a:solidFill>
                            <a:schemeClr val="tx2"/>
                          </a:solidFill>
                          <a:effectLst/>
                          <a:latin typeface="+mn-lt"/>
                        </a:rPr>
                        <a:t>%CI</a:t>
                      </a:r>
                      <a:r>
                        <a:rPr lang="en-US" sz="1400" b="1" dirty="0">
                          <a:solidFill>
                            <a:schemeClr val="tx2"/>
                          </a:solidFill>
                          <a:effectLst/>
                          <a:latin typeface="+mn-lt"/>
                        </a:rPr>
                        <a:t>)</a:t>
                      </a:r>
                      <a:endParaRPr lang="en-GB" sz="1400" b="1" dirty="0">
                        <a:solidFill>
                          <a:schemeClr val="tx2"/>
                        </a:solidFill>
                        <a:effectLst/>
                        <a:latin typeface="+mn-lt"/>
                        <a:ea typeface="Calibri" panose="020F0502020204030204" pitchFamily="34" charset="0"/>
                        <a:cs typeface="Times New Roman" panose="02020603050405020304" pitchFamily="18" charset="0"/>
                      </a:endParaRPr>
                    </a:p>
                  </a:txBody>
                  <a:tcPr marL="36000" marR="36000" marT="0" marB="0" anchor="ctr">
                    <a:lnL>
                      <a:noFill/>
                    </a:lnL>
                    <a:lnR>
                      <a:no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lvl1pPr marL="0" algn="l" defTabSz="914400" rtl="0" eaLnBrk="1" latinLnBrk="0" hangingPunct="1">
                        <a:defRPr sz="1800" b="1" kern="1200">
                          <a:solidFill>
                            <a:schemeClr val="tx1"/>
                          </a:solidFill>
                          <a:latin typeface="Calibri"/>
                          <a:cs typeface="Arial"/>
                        </a:defRPr>
                      </a:lvl1pPr>
                      <a:lvl2pPr marL="457200" algn="l" defTabSz="914400" rtl="0" eaLnBrk="1" latinLnBrk="0" hangingPunct="1">
                        <a:defRPr sz="1800" b="1" kern="1200">
                          <a:solidFill>
                            <a:schemeClr val="tx1"/>
                          </a:solidFill>
                          <a:latin typeface="Calibri"/>
                          <a:cs typeface="Arial"/>
                        </a:defRPr>
                      </a:lvl2pPr>
                      <a:lvl3pPr marL="914400" algn="l" defTabSz="914400" rtl="0" eaLnBrk="1" latinLnBrk="0" hangingPunct="1">
                        <a:defRPr sz="1800" b="1" kern="1200">
                          <a:solidFill>
                            <a:schemeClr val="tx1"/>
                          </a:solidFill>
                          <a:latin typeface="Calibri"/>
                          <a:cs typeface="Arial"/>
                        </a:defRPr>
                      </a:lvl3pPr>
                      <a:lvl4pPr marL="1371600" algn="l" defTabSz="914400" rtl="0" eaLnBrk="1" latinLnBrk="0" hangingPunct="1">
                        <a:defRPr sz="1800" b="1" kern="1200">
                          <a:solidFill>
                            <a:schemeClr val="tx1"/>
                          </a:solidFill>
                          <a:latin typeface="Calibri"/>
                          <a:cs typeface="Arial"/>
                        </a:defRPr>
                      </a:lvl4pPr>
                      <a:lvl5pPr marL="1828800" algn="l" defTabSz="914400" rtl="0" eaLnBrk="1" latinLnBrk="0" hangingPunct="1">
                        <a:defRPr sz="1800" b="1" kern="1200">
                          <a:solidFill>
                            <a:schemeClr val="tx1"/>
                          </a:solidFill>
                          <a:latin typeface="Calibri"/>
                          <a:cs typeface="Arial"/>
                        </a:defRPr>
                      </a:lvl5pPr>
                      <a:lvl6pPr marL="2286000" algn="l" defTabSz="914400" rtl="0" eaLnBrk="1" latinLnBrk="0" hangingPunct="1">
                        <a:defRPr sz="1800" b="1" kern="1200">
                          <a:solidFill>
                            <a:schemeClr val="tx1"/>
                          </a:solidFill>
                          <a:latin typeface="Calibri"/>
                          <a:cs typeface="Arial"/>
                        </a:defRPr>
                      </a:lvl6pPr>
                      <a:lvl7pPr marL="2743200" algn="l" defTabSz="914400" rtl="0" eaLnBrk="1" latinLnBrk="0" hangingPunct="1">
                        <a:defRPr sz="1800" b="1" kern="1200">
                          <a:solidFill>
                            <a:schemeClr val="tx1"/>
                          </a:solidFill>
                          <a:latin typeface="Calibri"/>
                          <a:cs typeface="Arial"/>
                        </a:defRPr>
                      </a:lvl7pPr>
                      <a:lvl8pPr marL="3200400" algn="l" defTabSz="914400" rtl="0" eaLnBrk="1" latinLnBrk="0" hangingPunct="1">
                        <a:defRPr sz="1800" b="1" kern="1200">
                          <a:solidFill>
                            <a:schemeClr val="tx1"/>
                          </a:solidFill>
                          <a:latin typeface="Calibri"/>
                          <a:cs typeface="Arial"/>
                        </a:defRPr>
                      </a:lvl8pPr>
                      <a:lvl9pPr marL="3657600" algn="l" defTabSz="914400" rtl="0" eaLnBrk="1" latinLnBrk="0" hangingPunct="1">
                        <a:defRPr sz="1800" b="1" kern="1200">
                          <a:solidFill>
                            <a:schemeClr val="tx1"/>
                          </a:solidFill>
                          <a:latin typeface="Calibri"/>
                          <a:cs typeface="Arial"/>
                        </a:defRPr>
                      </a:lvl9pPr>
                    </a:lstStyle>
                    <a:p>
                      <a:pPr marL="0" algn="ctr">
                        <a:lnSpc>
                          <a:spcPct val="100000"/>
                        </a:lnSpc>
                        <a:spcAft>
                          <a:spcPts val="0"/>
                        </a:spcAft>
                      </a:pPr>
                      <a:r>
                        <a:rPr lang="en-US" sz="1400" b="1" dirty="0">
                          <a:solidFill>
                            <a:schemeClr val="tx2"/>
                          </a:solidFill>
                          <a:effectLst/>
                          <a:latin typeface="+mn-lt"/>
                        </a:rPr>
                        <a:t>mOS, </a:t>
                      </a:r>
                      <a:r>
                        <a:rPr lang="en-US" sz="1400" b="1" dirty="0" smtClean="0">
                          <a:solidFill>
                            <a:schemeClr val="tx2"/>
                          </a:solidFill>
                          <a:effectLst/>
                          <a:latin typeface="+mn-lt"/>
                        </a:rPr>
                        <a:t/>
                      </a:r>
                      <a:br>
                        <a:rPr lang="en-US" sz="1400" b="1" dirty="0" smtClean="0">
                          <a:solidFill>
                            <a:schemeClr val="tx2"/>
                          </a:solidFill>
                          <a:effectLst/>
                          <a:latin typeface="+mn-lt"/>
                        </a:rPr>
                      </a:br>
                      <a:r>
                        <a:rPr lang="en-US" sz="1400" b="1" dirty="0" smtClean="0">
                          <a:solidFill>
                            <a:schemeClr val="tx2"/>
                          </a:solidFill>
                          <a:effectLst/>
                          <a:latin typeface="+mn-lt"/>
                        </a:rPr>
                        <a:t>months </a:t>
                      </a:r>
                      <a:endParaRPr lang="en-US" sz="1400" b="1" dirty="0">
                        <a:solidFill>
                          <a:schemeClr val="tx2"/>
                        </a:solidFill>
                        <a:effectLst/>
                        <a:latin typeface="+mn-lt"/>
                      </a:endParaRPr>
                    </a:p>
                    <a:p>
                      <a:pPr marL="0" algn="ctr">
                        <a:lnSpc>
                          <a:spcPct val="100000"/>
                        </a:lnSpc>
                        <a:spcAft>
                          <a:spcPts val="0"/>
                        </a:spcAft>
                      </a:pPr>
                      <a:r>
                        <a:rPr lang="en-US" sz="1400" b="1" dirty="0">
                          <a:solidFill>
                            <a:schemeClr val="tx2"/>
                          </a:solidFill>
                          <a:effectLst/>
                          <a:latin typeface="+mn-lt"/>
                        </a:rPr>
                        <a:t>(95</a:t>
                      </a:r>
                      <a:r>
                        <a:rPr lang="en-US" sz="1400" b="1" dirty="0" smtClean="0">
                          <a:solidFill>
                            <a:schemeClr val="tx2"/>
                          </a:solidFill>
                          <a:effectLst/>
                          <a:latin typeface="+mn-lt"/>
                        </a:rPr>
                        <a:t>%CI</a:t>
                      </a:r>
                      <a:r>
                        <a:rPr lang="en-US" sz="1400" b="1" dirty="0">
                          <a:solidFill>
                            <a:schemeClr val="tx2"/>
                          </a:solidFill>
                          <a:effectLst/>
                          <a:latin typeface="+mn-lt"/>
                        </a:rPr>
                        <a:t>)</a:t>
                      </a:r>
                      <a:endParaRPr lang="en-GB" sz="1400" b="1" dirty="0">
                        <a:solidFill>
                          <a:schemeClr val="tx2"/>
                        </a:solidFill>
                        <a:effectLst/>
                        <a:latin typeface="+mn-lt"/>
                        <a:ea typeface="Calibri" panose="020F0502020204030204" pitchFamily="34" charset="0"/>
                        <a:cs typeface="Times New Roman" panose="02020603050405020304" pitchFamily="18" charset="0"/>
                      </a:endParaRPr>
                    </a:p>
                  </a:txBody>
                  <a:tcPr marL="36000" marR="36000" marT="0" marB="0" anchor="ctr">
                    <a:lnL>
                      <a:noFill/>
                    </a:lnL>
                    <a:lnR>
                      <a:no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lvl1pPr marL="0" algn="l" defTabSz="914400" rtl="0" eaLnBrk="1" latinLnBrk="0" hangingPunct="1">
                        <a:defRPr sz="1800" b="1" kern="1200">
                          <a:solidFill>
                            <a:schemeClr val="tx1"/>
                          </a:solidFill>
                          <a:latin typeface="Calibri"/>
                          <a:cs typeface="Arial"/>
                        </a:defRPr>
                      </a:lvl1pPr>
                      <a:lvl2pPr marL="457200" algn="l" defTabSz="914400" rtl="0" eaLnBrk="1" latinLnBrk="0" hangingPunct="1">
                        <a:defRPr sz="1800" b="1" kern="1200">
                          <a:solidFill>
                            <a:schemeClr val="tx1"/>
                          </a:solidFill>
                          <a:latin typeface="Calibri"/>
                          <a:cs typeface="Arial"/>
                        </a:defRPr>
                      </a:lvl2pPr>
                      <a:lvl3pPr marL="914400" algn="l" defTabSz="914400" rtl="0" eaLnBrk="1" latinLnBrk="0" hangingPunct="1">
                        <a:defRPr sz="1800" b="1" kern="1200">
                          <a:solidFill>
                            <a:schemeClr val="tx1"/>
                          </a:solidFill>
                          <a:latin typeface="Calibri"/>
                          <a:cs typeface="Arial"/>
                        </a:defRPr>
                      </a:lvl3pPr>
                      <a:lvl4pPr marL="1371600" algn="l" defTabSz="914400" rtl="0" eaLnBrk="1" latinLnBrk="0" hangingPunct="1">
                        <a:defRPr sz="1800" b="1" kern="1200">
                          <a:solidFill>
                            <a:schemeClr val="tx1"/>
                          </a:solidFill>
                          <a:latin typeface="Calibri"/>
                          <a:cs typeface="Arial"/>
                        </a:defRPr>
                      </a:lvl4pPr>
                      <a:lvl5pPr marL="1828800" algn="l" defTabSz="914400" rtl="0" eaLnBrk="1" latinLnBrk="0" hangingPunct="1">
                        <a:defRPr sz="1800" b="1" kern="1200">
                          <a:solidFill>
                            <a:schemeClr val="tx1"/>
                          </a:solidFill>
                          <a:latin typeface="Calibri"/>
                          <a:cs typeface="Arial"/>
                        </a:defRPr>
                      </a:lvl5pPr>
                      <a:lvl6pPr marL="2286000" algn="l" defTabSz="914400" rtl="0" eaLnBrk="1" latinLnBrk="0" hangingPunct="1">
                        <a:defRPr sz="1800" b="1" kern="1200">
                          <a:solidFill>
                            <a:schemeClr val="tx1"/>
                          </a:solidFill>
                          <a:latin typeface="Calibri"/>
                          <a:cs typeface="Arial"/>
                        </a:defRPr>
                      </a:lvl6pPr>
                      <a:lvl7pPr marL="2743200" algn="l" defTabSz="914400" rtl="0" eaLnBrk="1" latinLnBrk="0" hangingPunct="1">
                        <a:defRPr sz="1800" b="1" kern="1200">
                          <a:solidFill>
                            <a:schemeClr val="tx1"/>
                          </a:solidFill>
                          <a:latin typeface="Calibri"/>
                          <a:cs typeface="Arial"/>
                        </a:defRPr>
                      </a:lvl7pPr>
                      <a:lvl8pPr marL="3200400" algn="l" defTabSz="914400" rtl="0" eaLnBrk="1" latinLnBrk="0" hangingPunct="1">
                        <a:defRPr sz="1800" b="1" kern="1200">
                          <a:solidFill>
                            <a:schemeClr val="tx1"/>
                          </a:solidFill>
                          <a:latin typeface="Calibri"/>
                          <a:cs typeface="Arial"/>
                        </a:defRPr>
                      </a:lvl8pPr>
                      <a:lvl9pPr marL="3657600" algn="l" defTabSz="914400" rtl="0" eaLnBrk="1" latinLnBrk="0" hangingPunct="1">
                        <a:defRPr sz="1800" b="1" kern="1200">
                          <a:solidFill>
                            <a:schemeClr val="tx1"/>
                          </a:solidFill>
                          <a:latin typeface="Calibri"/>
                          <a:cs typeface="Arial"/>
                        </a:defRPr>
                      </a:lvl9pPr>
                    </a:lstStyle>
                    <a:p>
                      <a:pPr algn="ctr"/>
                      <a:r>
                        <a:rPr lang="en-GB" sz="1400" b="1" dirty="0">
                          <a:solidFill>
                            <a:schemeClr val="tx2"/>
                          </a:solidFill>
                          <a:latin typeface="+mn-lt"/>
                        </a:rPr>
                        <a:t>Aflibercept</a:t>
                      </a:r>
                      <a:r>
                        <a:rPr lang="en-GB" sz="1400" b="1" baseline="0" dirty="0">
                          <a:solidFill>
                            <a:schemeClr val="tx2"/>
                          </a:solidFill>
                          <a:latin typeface="+mn-lt"/>
                        </a:rPr>
                        <a:t> </a:t>
                      </a:r>
                      <a:r>
                        <a:rPr lang="en-GB" sz="1400" b="1" baseline="0" dirty="0" smtClean="0">
                          <a:solidFill>
                            <a:schemeClr val="tx2"/>
                          </a:solidFill>
                          <a:latin typeface="+mn-lt"/>
                        </a:rPr>
                        <a:t>vs. </a:t>
                      </a:r>
                      <a:r>
                        <a:rPr lang="en-GB" sz="1400" b="1" baseline="0" dirty="0">
                          <a:solidFill>
                            <a:schemeClr val="tx2"/>
                          </a:solidFill>
                          <a:latin typeface="+mn-lt"/>
                        </a:rPr>
                        <a:t>placebo</a:t>
                      </a:r>
                      <a:endParaRPr lang="en-GB" sz="1400" b="1" dirty="0">
                        <a:solidFill>
                          <a:schemeClr val="tx2"/>
                        </a:solidFill>
                        <a:latin typeface="+mn-lt"/>
                      </a:endParaRPr>
                    </a:p>
                  </a:txBody>
                  <a:tcPr marL="36000" marR="36000" marT="0" marB="0" anchor="ctr">
                    <a:lnL>
                      <a:noFill/>
                    </a:lnL>
                    <a:lnR>
                      <a:no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dirty="0"/>
                    </a:p>
                  </a:txBody>
                  <a:tcPr marL="36000" marR="36000" marT="0" marB="0" anchor="ctr"/>
                </a:tc>
                <a:extLst>
                  <a:ext uri="{0D108BD9-81ED-4DB2-BD59-A6C34878D82A}">
                    <a16:rowId xmlns:a16="http://schemas.microsoft.com/office/drawing/2014/main" xmlns="" val="3110875648"/>
                  </a:ext>
                </a:extLst>
              </a:tr>
              <a:tr h="36736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GB" sz="1400" b="1" dirty="0">
                          <a:solidFill>
                            <a:schemeClr val="tx2"/>
                          </a:solidFill>
                          <a:effectLst/>
                          <a:latin typeface="+mn-lt"/>
                          <a:ea typeface="Calibri" panose="020F0502020204030204" pitchFamily="34" charset="0"/>
                          <a:cs typeface="Times New Roman" panose="02020603050405020304" pitchFamily="18" charset="0"/>
                        </a:rPr>
                        <a:t>Difference in OS, months</a:t>
                      </a:r>
                    </a:p>
                  </a:txBody>
                  <a:tcPr marL="36000" marR="36000" marT="0" marB="0" anchor="ctr">
                    <a:lnL w="12700" cmpd="sng">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GB" sz="1400" b="1" dirty="0">
                          <a:solidFill>
                            <a:schemeClr val="tx2"/>
                          </a:solidFill>
                          <a:effectLst/>
                          <a:latin typeface="+mn-lt"/>
                          <a:ea typeface="Calibri" panose="020F0502020204030204" pitchFamily="34" charset="0"/>
                          <a:cs typeface="Times New Roman" panose="02020603050405020304" pitchFamily="18" charset="0"/>
                        </a:rPr>
                        <a:t>HR</a:t>
                      </a:r>
                    </a:p>
                    <a:p>
                      <a:pPr marL="0" algn="ctr">
                        <a:lnSpc>
                          <a:spcPct val="100000"/>
                        </a:lnSpc>
                        <a:spcAft>
                          <a:spcPts val="0"/>
                        </a:spcAft>
                      </a:pPr>
                      <a:r>
                        <a:rPr lang="en-GB" sz="1400" b="1" dirty="0">
                          <a:solidFill>
                            <a:schemeClr val="tx2"/>
                          </a:solidFill>
                          <a:effectLst/>
                          <a:latin typeface="+mn-lt"/>
                          <a:ea typeface="Calibri" panose="020F0502020204030204" pitchFamily="34" charset="0"/>
                          <a:cs typeface="Times New Roman" panose="02020603050405020304" pitchFamily="18" charset="0"/>
                        </a:rPr>
                        <a:t>(95</a:t>
                      </a:r>
                      <a:r>
                        <a:rPr lang="en-GB" sz="1400" b="1" dirty="0" smtClean="0">
                          <a:solidFill>
                            <a:schemeClr val="tx2"/>
                          </a:solidFill>
                          <a:effectLst/>
                          <a:latin typeface="+mn-lt"/>
                          <a:ea typeface="Calibri" panose="020F0502020204030204" pitchFamily="34" charset="0"/>
                          <a:cs typeface="Times New Roman" panose="02020603050405020304" pitchFamily="18" charset="0"/>
                        </a:rPr>
                        <a:t>%CI</a:t>
                      </a:r>
                      <a:r>
                        <a:rPr lang="en-GB" sz="1400" b="1" dirty="0">
                          <a:solidFill>
                            <a:schemeClr val="tx2"/>
                          </a:solidFill>
                          <a:effectLst/>
                          <a:latin typeface="+mn-lt"/>
                          <a:ea typeface="Calibri" panose="020F0502020204030204" pitchFamily="34" charset="0"/>
                          <a:cs typeface="Times New Roman" panose="02020603050405020304" pitchFamily="18" charset="0"/>
                        </a:rPr>
                        <a:t>)</a:t>
                      </a: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2291342625"/>
                  </a:ext>
                </a:extLst>
              </a:tr>
              <a:tr h="734725">
                <a:tc rowSpan="2">
                  <a:txBody>
                    <a:bodyPr/>
                    <a:lstStyle/>
                    <a:p>
                      <a:pPr marL="0" algn="ctr">
                        <a:lnSpc>
                          <a:spcPct val="85000"/>
                        </a:lnSpc>
                        <a:spcAft>
                          <a:spcPts val="0"/>
                        </a:spcAft>
                      </a:pPr>
                      <a:r>
                        <a:rPr lang="de-DE" sz="1400" b="0" dirty="0">
                          <a:solidFill>
                            <a:srgbClr val="FFFFFF"/>
                          </a:solidFill>
                          <a:effectLst/>
                          <a:latin typeface="+mn-lt"/>
                        </a:rPr>
                        <a:t>Prior </a:t>
                      </a:r>
                      <a:r>
                        <a:rPr lang="de-DE" sz="1400" b="0" dirty="0" smtClean="0">
                          <a:solidFill>
                            <a:srgbClr val="FFFFFF"/>
                          </a:solidFill>
                          <a:effectLst/>
                          <a:latin typeface="+mn-lt"/>
                        </a:rPr>
                        <a:t/>
                      </a:r>
                      <a:br>
                        <a:rPr lang="de-DE" sz="1400" b="0" dirty="0" smtClean="0">
                          <a:solidFill>
                            <a:srgbClr val="FFFFFF"/>
                          </a:solidFill>
                          <a:effectLst/>
                          <a:latin typeface="+mn-lt"/>
                        </a:rPr>
                      </a:br>
                      <a:r>
                        <a:rPr lang="de-DE" sz="1400" b="0" dirty="0" smtClean="0">
                          <a:solidFill>
                            <a:srgbClr val="FFFFFF"/>
                          </a:solidFill>
                          <a:effectLst/>
                          <a:latin typeface="+mn-lt"/>
                        </a:rPr>
                        <a:t>bevacizumab</a:t>
                      </a:r>
                      <a:endParaRPr lang="en-GB" sz="1400" b="0" dirty="0">
                        <a:solidFill>
                          <a:srgbClr val="FFFFFF"/>
                        </a:solidFill>
                        <a:effectLst/>
                        <a:latin typeface="+mn-lt"/>
                      </a:endParaRPr>
                    </a:p>
                    <a:p>
                      <a:pPr marL="0" algn="ctr">
                        <a:lnSpc>
                          <a:spcPct val="85000"/>
                        </a:lnSpc>
                        <a:spcAft>
                          <a:spcPts val="0"/>
                        </a:spcAft>
                      </a:pPr>
                      <a:r>
                        <a:rPr lang="en-US" sz="1400" b="0" dirty="0">
                          <a:solidFill>
                            <a:srgbClr val="FFFFFF"/>
                          </a:solidFill>
                          <a:effectLst/>
                          <a:latin typeface="+mn-lt"/>
                        </a:rPr>
                        <a:t>(</a:t>
                      </a:r>
                      <a:r>
                        <a:rPr lang="en-US" sz="1400" b="0" dirty="0" smtClean="0">
                          <a:solidFill>
                            <a:srgbClr val="FFFFFF"/>
                          </a:solidFill>
                          <a:effectLst/>
                          <a:latin typeface="+mn-lt"/>
                        </a:rPr>
                        <a:t>n=169</a:t>
                      </a:r>
                      <a:r>
                        <a:rPr lang="en-US" sz="1400" b="0" dirty="0">
                          <a:solidFill>
                            <a:srgbClr val="FFFFFF"/>
                          </a:solidFill>
                          <a:effectLst/>
                          <a:latin typeface="+mn-lt"/>
                        </a:rPr>
                        <a:t>)</a:t>
                      </a:r>
                      <a:endParaRPr lang="en-GB" sz="1400" b="0" dirty="0">
                        <a:solidFill>
                          <a:srgbClr val="FFFFFF"/>
                        </a:solidFill>
                        <a:effectLst/>
                        <a:latin typeface="+mn-lt"/>
                        <a:ea typeface="Calibri" panose="020F0502020204030204" pitchFamily="34" charset="0"/>
                        <a:cs typeface="Times New Roman" panose="02020603050405020304" pitchFamily="18" charset="0"/>
                      </a:endParaRPr>
                    </a:p>
                  </a:txBody>
                  <a:tcPr marL="36000" marR="36000" marT="0" marB="0" vert="vert270" anchor="ctr">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0D27"/>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GB" sz="1400" b="0" dirty="0">
                          <a:solidFill>
                            <a:srgbClr val="FFFFFF"/>
                          </a:solidFill>
                          <a:effectLst/>
                          <a:latin typeface="+mn-lt"/>
                          <a:ea typeface="Calibri" panose="020F0502020204030204" pitchFamily="34" charset="0"/>
                          <a:cs typeface="Calibri" panose="020F0502020204030204" pitchFamily="34" charset="0"/>
                        </a:rPr>
                        <a:t>Aflibercept</a:t>
                      </a:r>
                    </a:p>
                    <a:p>
                      <a:pPr marL="0" algn="ctr">
                        <a:lnSpc>
                          <a:spcPct val="100000"/>
                        </a:lnSpc>
                        <a:spcAft>
                          <a:spcPts val="0"/>
                        </a:spcAft>
                      </a:pPr>
                      <a:r>
                        <a:rPr lang="en-GB" sz="1400" b="0" dirty="0">
                          <a:solidFill>
                            <a:srgbClr val="FFFFFF"/>
                          </a:solidFill>
                          <a:effectLst/>
                          <a:latin typeface="+mn-lt"/>
                          <a:ea typeface="Calibri" panose="020F0502020204030204" pitchFamily="34" charset="0"/>
                          <a:cs typeface="Calibri" panose="020F0502020204030204" pitchFamily="34" charset="0"/>
                        </a:rPr>
                        <a:t>(</a:t>
                      </a:r>
                      <a:r>
                        <a:rPr lang="en-GB" sz="1400" b="0" dirty="0" smtClean="0">
                          <a:solidFill>
                            <a:srgbClr val="FFFFFF"/>
                          </a:solidFill>
                          <a:effectLst/>
                          <a:latin typeface="+mn-lt"/>
                          <a:ea typeface="Calibri" panose="020F0502020204030204" pitchFamily="34" charset="0"/>
                          <a:cs typeface="Calibri" panose="020F0502020204030204" pitchFamily="34" charset="0"/>
                        </a:rPr>
                        <a:t>n=90</a:t>
                      </a:r>
                      <a:r>
                        <a:rPr lang="en-GB" sz="1400" b="0" dirty="0">
                          <a:solidFill>
                            <a:srgbClr val="FFFFFF"/>
                          </a:solidFill>
                          <a:effectLst/>
                          <a:latin typeface="+mn-lt"/>
                          <a:ea typeface="Calibri" panose="020F0502020204030204" pitchFamily="34" charset="0"/>
                          <a:cs typeface="Calibri" panose="020F0502020204030204" pitchFamily="34" charset="0"/>
                        </a:rPr>
                        <a:t>)</a:t>
                      </a: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US" sz="1400" dirty="0">
                          <a:solidFill>
                            <a:srgbClr val="FFFFFF"/>
                          </a:solidFill>
                          <a:effectLst/>
                          <a:latin typeface="+mn-lt"/>
                        </a:rPr>
                        <a:t>762.6</a:t>
                      </a:r>
                      <a:endParaRPr lang="en-GB" sz="1400" b="1" dirty="0">
                        <a:solidFill>
                          <a:srgbClr val="FFFFFF"/>
                        </a:solidFill>
                        <a:effectLst/>
                        <a:latin typeface="+mn-lt"/>
                        <a:ea typeface="Calibri" panose="020F0502020204030204" pitchFamily="34" charset="0"/>
                        <a:cs typeface="Calibri" panose="020F0502020204030204" pitchFamily="34" charset="0"/>
                      </a:endParaRP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US" sz="1400" dirty="0">
                          <a:solidFill>
                            <a:srgbClr val="FFFFFF"/>
                          </a:solidFill>
                          <a:effectLst/>
                          <a:latin typeface="+mn-lt"/>
                        </a:rPr>
                        <a:t>23.1</a:t>
                      </a:r>
                      <a:endParaRPr lang="en-GB" sz="1400" b="1" dirty="0">
                        <a:solidFill>
                          <a:srgbClr val="FFFFFF"/>
                        </a:solidFill>
                        <a:effectLst/>
                        <a:latin typeface="+mn-lt"/>
                        <a:ea typeface="Calibri" panose="020F0502020204030204" pitchFamily="34" charset="0"/>
                        <a:cs typeface="Calibri" panose="020F0502020204030204" pitchFamily="34" charset="0"/>
                      </a:endParaRP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US" sz="1400" dirty="0">
                          <a:solidFill>
                            <a:srgbClr val="FFFFFF"/>
                          </a:solidFill>
                          <a:effectLst/>
                          <a:latin typeface="+mn-lt"/>
                        </a:rPr>
                        <a:t>7.2 </a:t>
                      </a:r>
                    </a:p>
                    <a:p>
                      <a:pPr marL="0" algn="ctr">
                        <a:lnSpc>
                          <a:spcPct val="100000"/>
                        </a:lnSpc>
                        <a:spcAft>
                          <a:spcPts val="0"/>
                        </a:spcAft>
                      </a:pPr>
                      <a:r>
                        <a:rPr lang="en-US" sz="1400" dirty="0">
                          <a:solidFill>
                            <a:srgbClr val="FFFFFF"/>
                          </a:solidFill>
                          <a:effectLst/>
                          <a:latin typeface="+mn-lt"/>
                        </a:rPr>
                        <a:t>(</a:t>
                      </a:r>
                      <a:r>
                        <a:rPr lang="en-US" sz="1400" dirty="0" smtClean="0">
                          <a:solidFill>
                            <a:srgbClr val="FFFFFF"/>
                          </a:solidFill>
                          <a:effectLst/>
                          <a:latin typeface="+mn-lt"/>
                        </a:rPr>
                        <a:t>5.7,</a:t>
                      </a:r>
                      <a:r>
                        <a:rPr lang="en-US" sz="1400" baseline="0" dirty="0" smtClean="0">
                          <a:solidFill>
                            <a:srgbClr val="FFFFFF"/>
                          </a:solidFill>
                          <a:effectLst/>
                          <a:latin typeface="+mn-lt"/>
                        </a:rPr>
                        <a:t> </a:t>
                      </a:r>
                      <a:r>
                        <a:rPr lang="en-US" sz="1400" dirty="0" smtClean="0">
                          <a:solidFill>
                            <a:srgbClr val="FFFFFF"/>
                          </a:solidFill>
                          <a:effectLst/>
                          <a:latin typeface="+mn-lt"/>
                        </a:rPr>
                        <a:t>8.6</a:t>
                      </a:r>
                      <a:r>
                        <a:rPr lang="en-US" sz="1400" dirty="0">
                          <a:solidFill>
                            <a:srgbClr val="FFFFFF"/>
                          </a:solidFill>
                          <a:effectLst/>
                          <a:latin typeface="+mn-lt"/>
                        </a:rPr>
                        <a:t>)</a:t>
                      </a:r>
                      <a:endParaRPr lang="en-GB" sz="1400" b="1" dirty="0">
                        <a:solidFill>
                          <a:srgbClr val="FFFFFF"/>
                        </a:solidFill>
                        <a:effectLst/>
                        <a:latin typeface="+mn-lt"/>
                        <a:ea typeface="Calibri" panose="020F0502020204030204" pitchFamily="34" charset="0"/>
                        <a:cs typeface="Calibri" panose="020F0502020204030204" pitchFamily="34" charset="0"/>
                      </a:endParaRP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US" sz="1400" dirty="0">
                          <a:solidFill>
                            <a:srgbClr val="FFFFFF"/>
                          </a:solidFill>
                          <a:effectLst/>
                          <a:latin typeface="+mn-lt"/>
                        </a:rPr>
                        <a:t>12.1 </a:t>
                      </a:r>
                    </a:p>
                    <a:p>
                      <a:pPr marL="0" algn="ctr">
                        <a:lnSpc>
                          <a:spcPct val="100000"/>
                        </a:lnSpc>
                        <a:spcAft>
                          <a:spcPts val="0"/>
                        </a:spcAft>
                      </a:pPr>
                      <a:r>
                        <a:rPr lang="en-US" sz="1400" dirty="0">
                          <a:solidFill>
                            <a:srgbClr val="FFFFFF"/>
                          </a:solidFill>
                          <a:effectLst/>
                          <a:latin typeface="+mn-lt"/>
                        </a:rPr>
                        <a:t>(</a:t>
                      </a:r>
                      <a:r>
                        <a:rPr lang="en-US" sz="1400" dirty="0" smtClean="0">
                          <a:solidFill>
                            <a:srgbClr val="FFFFFF"/>
                          </a:solidFill>
                          <a:effectLst/>
                          <a:latin typeface="+mn-lt"/>
                        </a:rPr>
                        <a:t>10.0,</a:t>
                      </a:r>
                      <a:r>
                        <a:rPr lang="en-US" sz="1400" baseline="0" dirty="0" smtClean="0">
                          <a:solidFill>
                            <a:srgbClr val="FFFFFF"/>
                          </a:solidFill>
                          <a:effectLst/>
                          <a:latin typeface="+mn-lt"/>
                        </a:rPr>
                        <a:t> </a:t>
                      </a:r>
                      <a:r>
                        <a:rPr lang="en-US" sz="1400" dirty="0" smtClean="0">
                          <a:solidFill>
                            <a:srgbClr val="FFFFFF"/>
                          </a:solidFill>
                          <a:effectLst/>
                          <a:latin typeface="+mn-lt"/>
                        </a:rPr>
                        <a:t>16.4</a:t>
                      </a:r>
                      <a:r>
                        <a:rPr lang="en-US" sz="1400" dirty="0">
                          <a:solidFill>
                            <a:srgbClr val="FFFFFF"/>
                          </a:solidFill>
                          <a:effectLst/>
                          <a:latin typeface="+mn-lt"/>
                        </a:rPr>
                        <a:t>)</a:t>
                      </a:r>
                      <a:endParaRPr lang="en-GB" sz="1400" b="1" dirty="0">
                        <a:solidFill>
                          <a:srgbClr val="FFFFFF"/>
                        </a:solidFill>
                        <a:effectLst/>
                        <a:latin typeface="+mn-lt"/>
                        <a:ea typeface="Calibri" panose="020F0502020204030204" pitchFamily="34" charset="0"/>
                        <a:cs typeface="Calibri" panose="020F0502020204030204" pitchFamily="34" charset="0"/>
                      </a:endParaRP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mn-lt"/>
                        </a:rPr>
                        <a:t>1.5</a:t>
                      </a: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0D27"/>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mn-lt"/>
                        </a:rPr>
                        <a:t>0.84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FFFFFF"/>
                          </a:solidFill>
                          <a:latin typeface="+mn-lt"/>
                        </a:rPr>
                        <a:t>(</a:t>
                      </a:r>
                      <a:r>
                        <a:rPr lang="en-US" sz="1400" b="1" dirty="0" smtClean="0">
                          <a:solidFill>
                            <a:srgbClr val="FFFFFF"/>
                          </a:solidFill>
                          <a:latin typeface="+mn-lt"/>
                        </a:rPr>
                        <a:t>0.59,</a:t>
                      </a:r>
                      <a:r>
                        <a:rPr lang="en-US" sz="1400" b="1" baseline="0" dirty="0" smtClean="0">
                          <a:solidFill>
                            <a:srgbClr val="FFFFFF"/>
                          </a:solidFill>
                          <a:latin typeface="+mn-lt"/>
                        </a:rPr>
                        <a:t> </a:t>
                      </a:r>
                      <a:r>
                        <a:rPr lang="en-US" sz="1400" b="1" dirty="0" smtClean="0">
                          <a:solidFill>
                            <a:srgbClr val="FFFFFF"/>
                          </a:solidFill>
                          <a:latin typeface="+mn-lt"/>
                        </a:rPr>
                        <a:t>1.19</a:t>
                      </a:r>
                      <a:r>
                        <a:rPr lang="en-US" sz="1400" b="1" dirty="0">
                          <a:solidFill>
                            <a:srgbClr val="FFFFFF"/>
                          </a:solidFill>
                          <a:latin typeface="+mn-lt"/>
                        </a:rPr>
                        <a:t>)</a:t>
                      </a: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0D27"/>
                    </a:solidFill>
                  </a:tcPr>
                </a:tc>
              </a:tr>
              <a:tr h="734725">
                <a:tc vMerge="1">
                  <a:txBody>
                    <a:bodyPr/>
                    <a:lstStyle>
                      <a:lvl1pPr marL="0" algn="l" defTabSz="914400" rtl="0" eaLnBrk="1" latinLnBrk="0" hangingPunct="1">
                        <a:defRPr sz="1800" b="1" kern="1200">
                          <a:solidFill>
                            <a:schemeClr val="tx1"/>
                          </a:solidFill>
                          <a:latin typeface="Calibri"/>
                          <a:cs typeface="Arial"/>
                        </a:defRPr>
                      </a:lvl1pPr>
                      <a:lvl2pPr marL="457200" algn="l" defTabSz="914400" rtl="0" eaLnBrk="1" latinLnBrk="0" hangingPunct="1">
                        <a:defRPr sz="1800" b="1" kern="1200">
                          <a:solidFill>
                            <a:schemeClr val="tx1"/>
                          </a:solidFill>
                          <a:latin typeface="Calibri"/>
                          <a:cs typeface="Arial"/>
                        </a:defRPr>
                      </a:lvl2pPr>
                      <a:lvl3pPr marL="914400" algn="l" defTabSz="914400" rtl="0" eaLnBrk="1" latinLnBrk="0" hangingPunct="1">
                        <a:defRPr sz="1800" b="1" kern="1200">
                          <a:solidFill>
                            <a:schemeClr val="tx1"/>
                          </a:solidFill>
                          <a:latin typeface="Calibri"/>
                          <a:cs typeface="Arial"/>
                        </a:defRPr>
                      </a:lvl3pPr>
                      <a:lvl4pPr marL="1371600" algn="l" defTabSz="914400" rtl="0" eaLnBrk="1" latinLnBrk="0" hangingPunct="1">
                        <a:defRPr sz="1800" b="1" kern="1200">
                          <a:solidFill>
                            <a:schemeClr val="tx1"/>
                          </a:solidFill>
                          <a:latin typeface="Calibri"/>
                          <a:cs typeface="Arial"/>
                        </a:defRPr>
                      </a:lvl4pPr>
                      <a:lvl5pPr marL="1828800" algn="l" defTabSz="914400" rtl="0" eaLnBrk="1" latinLnBrk="0" hangingPunct="1">
                        <a:defRPr sz="1800" b="1" kern="1200">
                          <a:solidFill>
                            <a:schemeClr val="tx1"/>
                          </a:solidFill>
                          <a:latin typeface="Calibri"/>
                          <a:cs typeface="Arial"/>
                        </a:defRPr>
                      </a:lvl5pPr>
                      <a:lvl6pPr marL="2286000" algn="l" defTabSz="914400" rtl="0" eaLnBrk="1" latinLnBrk="0" hangingPunct="1">
                        <a:defRPr sz="1800" b="1" kern="1200">
                          <a:solidFill>
                            <a:schemeClr val="tx1"/>
                          </a:solidFill>
                          <a:latin typeface="Calibri"/>
                          <a:cs typeface="Arial"/>
                        </a:defRPr>
                      </a:lvl6pPr>
                      <a:lvl7pPr marL="2743200" algn="l" defTabSz="914400" rtl="0" eaLnBrk="1" latinLnBrk="0" hangingPunct="1">
                        <a:defRPr sz="1800" b="1" kern="1200">
                          <a:solidFill>
                            <a:schemeClr val="tx1"/>
                          </a:solidFill>
                          <a:latin typeface="Calibri"/>
                          <a:cs typeface="Arial"/>
                        </a:defRPr>
                      </a:lvl7pPr>
                      <a:lvl8pPr marL="3200400" algn="l" defTabSz="914400" rtl="0" eaLnBrk="1" latinLnBrk="0" hangingPunct="1">
                        <a:defRPr sz="1800" b="1" kern="1200">
                          <a:solidFill>
                            <a:schemeClr val="tx1"/>
                          </a:solidFill>
                          <a:latin typeface="Calibri"/>
                          <a:cs typeface="Arial"/>
                        </a:defRPr>
                      </a:lvl8pPr>
                      <a:lvl9pPr marL="3657600" algn="l" defTabSz="914400" rtl="0" eaLnBrk="1" latinLnBrk="0" hangingPunct="1">
                        <a:defRPr sz="1800" b="1" kern="1200">
                          <a:solidFill>
                            <a:schemeClr val="tx1"/>
                          </a:solidFill>
                          <a:latin typeface="Calibri"/>
                          <a:cs typeface="Arial"/>
                        </a:defRPr>
                      </a:lvl9pPr>
                    </a:lstStyle>
                    <a:p>
                      <a:pPr marL="0" algn="ctr">
                        <a:lnSpc>
                          <a:spcPct val="85000"/>
                        </a:lnSpc>
                        <a:spcAft>
                          <a:spcPts val="0"/>
                        </a:spcAft>
                      </a:pPr>
                      <a:endParaRPr lang="en-GB" sz="1400" b="0" dirty="0">
                        <a:solidFill>
                          <a:srgbClr val="FFFFFF"/>
                        </a:solidFill>
                        <a:effectLst/>
                        <a:latin typeface="+mn-lt"/>
                        <a:ea typeface="Calibri" panose="020F0502020204030204" pitchFamily="34" charset="0"/>
                        <a:cs typeface="Times New Roman" panose="02020603050405020304" pitchFamily="18" charset="0"/>
                      </a:endParaRPr>
                    </a:p>
                  </a:txBody>
                  <a:tcPr marL="36000" marR="36000" marT="0" marB="0" vert="vert27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60D27"/>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GB" sz="1400" b="0" dirty="0">
                          <a:solidFill>
                            <a:schemeClr val="tx1"/>
                          </a:solidFill>
                          <a:effectLst/>
                          <a:latin typeface="+mn-lt"/>
                          <a:ea typeface="Calibri" panose="020F0502020204030204" pitchFamily="34" charset="0"/>
                          <a:cs typeface="Calibri" panose="020F0502020204030204" pitchFamily="34" charset="0"/>
                        </a:rPr>
                        <a:t>Placebo</a:t>
                      </a:r>
                    </a:p>
                    <a:p>
                      <a:pPr marL="0" algn="ctr">
                        <a:lnSpc>
                          <a:spcPct val="100000"/>
                        </a:lnSpc>
                        <a:spcAft>
                          <a:spcPts val="0"/>
                        </a:spcAft>
                      </a:pPr>
                      <a:r>
                        <a:rPr lang="en-GB" sz="1400" b="0" dirty="0">
                          <a:solidFill>
                            <a:schemeClr val="tx1"/>
                          </a:solidFill>
                          <a:effectLst/>
                          <a:latin typeface="+mn-lt"/>
                          <a:ea typeface="Calibri" panose="020F0502020204030204" pitchFamily="34" charset="0"/>
                          <a:cs typeface="Calibri" panose="020F0502020204030204" pitchFamily="34" charset="0"/>
                        </a:rPr>
                        <a:t>(</a:t>
                      </a:r>
                      <a:r>
                        <a:rPr lang="en-GB" sz="1400" b="0" dirty="0" smtClean="0">
                          <a:solidFill>
                            <a:schemeClr val="tx1"/>
                          </a:solidFill>
                          <a:effectLst/>
                          <a:latin typeface="+mn-lt"/>
                          <a:ea typeface="Calibri" panose="020F0502020204030204" pitchFamily="34" charset="0"/>
                          <a:cs typeface="Calibri" panose="020F0502020204030204" pitchFamily="34" charset="0"/>
                        </a:rPr>
                        <a:t>n</a:t>
                      </a:r>
                      <a:r>
                        <a:rPr lang="en-GB" sz="1400" b="0" baseline="0" dirty="0" smtClean="0">
                          <a:solidFill>
                            <a:schemeClr val="tx1"/>
                          </a:solidFill>
                          <a:effectLst/>
                          <a:latin typeface="+mn-lt"/>
                          <a:ea typeface="Calibri" panose="020F0502020204030204" pitchFamily="34" charset="0"/>
                          <a:cs typeface="Calibri" panose="020F0502020204030204" pitchFamily="34" charset="0"/>
                        </a:rPr>
                        <a:t>=79</a:t>
                      </a:r>
                      <a:r>
                        <a:rPr lang="en-GB" sz="1400" b="0" baseline="0" dirty="0">
                          <a:solidFill>
                            <a:schemeClr val="tx1"/>
                          </a:solidFill>
                          <a:effectLst/>
                          <a:latin typeface="+mn-lt"/>
                          <a:ea typeface="Calibri" panose="020F0502020204030204" pitchFamily="34" charset="0"/>
                          <a:cs typeface="Calibri" panose="020F0502020204030204" pitchFamily="34" charset="0"/>
                        </a:rPr>
                        <a:t>)</a:t>
                      </a:r>
                      <a:endParaRPr lang="en-GB" sz="1400" b="0" dirty="0">
                        <a:solidFill>
                          <a:schemeClr val="tx1"/>
                        </a:solidFill>
                        <a:effectLst/>
                        <a:latin typeface="+mn-lt"/>
                        <a:ea typeface="Calibri" panose="020F0502020204030204" pitchFamily="34" charset="0"/>
                        <a:cs typeface="Calibri" panose="020F0502020204030204" pitchFamily="34" charset="0"/>
                      </a:endParaRP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US" sz="1400" dirty="0">
                          <a:solidFill>
                            <a:schemeClr val="tx1"/>
                          </a:solidFill>
                          <a:effectLst/>
                          <a:latin typeface="+mn-lt"/>
                        </a:rPr>
                        <a:t>753.1</a:t>
                      </a:r>
                      <a:endParaRPr lang="en-GB" sz="1400" b="1" dirty="0">
                        <a:solidFill>
                          <a:schemeClr val="tx1"/>
                        </a:solidFill>
                        <a:effectLst/>
                        <a:latin typeface="+mn-lt"/>
                        <a:ea typeface="Calibri" panose="020F0502020204030204" pitchFamily="34" charset="0"/>
                        <a:cs typeface="Calibri" panose="020F0502020204030204" pitchFamily="34" charset="0"/>
                      </a:endParaRP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US" sz="1400" dirty="0">
                          <a:solidFill>
                            <a:schemeClr val="tx1"/>
                          </a:solidFill>
                          <a:effectLst/>
                          <a:latin typeface="+mn-lt"/>
                        </a:rPr>
                        <a:t>20.7</a:t>
                      </a:r>
                      <a:endParaRPr lang="en-GB" sz="1400" b="1" dirty="0">
                        <a:solidFill>
                          <a:schemeClr val="tx1"/>
                        </a:solidFill>
                        <a:effectLst/>
                        <a:latin typeface="+mn-lt"/>
                        <a:ea typeface="Calibri" panose="020F0502020204030204" pitchFamily="34" charset="0"/>
                        <a:cs typeface="Calibri" panose="020F0502020204030204" pitchFamily="34" charset="0"/>
                      </a:endParaRP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US" sz="1400" dirty="0">
                          <a:solidFill>
                            <a:schemeClr val="tx1"/>
                          </a:solidFill>
                          <a:effectLst/>
                          <a:latin typeface="+mn-lt"/>
                        </a:rPr>
                        <a:t>3.9 </a:t>
                      </a:r>
                    </a:p>
                    <a:p>
                      <a:pPr marL="0" algn="ctr">
                        <a:lnSpc>
                          <a:spcPct val="100000"/>
                        </a:lnSpc>
                        <a:spcAft>
                          <a:spcPts val="0"/>
                        </a:spcAft>
                      </a:pPr>
                      <a:r>
                        <a:rPr lang="en-US" sz="1400" dirty="0">
                          <a:solidFill>
                            <a:schemeClr val="tx1"/>
                          </a:solidFill>
                          <a:effectLst/>
                          <a:latin typeface="+mn-lt"/>
                        </a:rPr>
                        <a:t>(</a:t>
                      </a:r>
                      <a:r>
                        <a:rPr lang="en-US" sz="1400" dirty="0" smtClean="0">
                          <a:solidFill>
                            <a:schemeClr val="tx1"/>
                          </a:solidFill>
                          <a:effectLst/>
                          <a:latin typeface="+mn-lt"/>
                        </a:rPr>
                        <a:t>3.0,</a:t>
                      </a:r>
                      <a:r>
                        <a:rPr lang="en-US" sz="1400" baseline="0" dirty="0" smtClean="0">
                          <a:solidFill>
                            <a:schemeClr val="tx1"/>
                          </a:solidFill>
                          <a:effectLst/>
                          <a:latin typeface="+mn-lt"/>
                        </a:rPr>
                        <a:t> </a:t>
                      </a:r>
                      <a:r>
                        <a:rPr lang="en-US" sz="1400" dirty="0" smtClean="0">
                          <a:solidFill>
                            <a:schemeClr val="tx1"/>
                          </a:solidFill>
                          <a:effectLst/>
                          <a:latin typeface="+mn-lt"/>
                        </a:rPr>
                        <a:t>4.4</a:t>
                      </a:r>
                      <a:r>
                        <a:rPr lang="en-US" sz="1400" dirty="0">
                          <a:solidFill>
                            <a:schemeClr val="tx1"/>
                          </a:solidFill>
                          <a:effectLst/>
                          <a:latin typeface="+mn-lt"/>
                        </a:rPr>
                        <a:t>)</a:t>
                      </a:r>
                      <a:endParaRPr lang="en-GB" sz="1400" b="1" dirty="0">
                        <a:solidFill>
                          <a:schemeClr val="tx1"/>
                        </a:solidFill>
                        <a:effectLst/>
                        <a:latin typeface="+mn-lt"/>
                        <a:ea typeface="Calibri" panose="020F0502020204030204" pitchFamily="34" charset="0"/>
                        <a:cs typeface="Calibri" panose="020F0502020204030204" pitchFamily="34" charset="0"/>
                      </a:endParaRP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US" sz="1400" dirty="0">
                          <a:solidFill>
                            <a:schemeClr val="tx1"/>
                          </a:solidFill>
                          <a:effectLst/>
                          <a:latin typeface="+mn-lt"/>
                        </a:rPr>
                        <a:t>10.6 </a:t>
                      </a:r>
                    </a:p>
                    <a:p>
                      <a:pPr marL="0" algn="ctr">
                        <a:lnSpc>
                          <a:spcPct val="100000"/>
                        </a:lnSpc>
                        <a:spcAft>
                          <a:spcPts val="0"/>
                        </a:spcAft>
                      </a:pPr>
                      <a:r>
                        <a:rPr lang="en-US" sz="1400" dirty="0">
                          <a:solidFill>
                            <a:schemeClr val="tx1"/>
                          </a:solidFill>
                          <a:effectLst/>
                          <a:latin typeface="+mn-lt"/>
                        </a:rPr>
                        <a:t>(</a:t>
                      </a:r>
                      <a:r>
                        <a:rPr lang="en-US" sz="1400" dirty="0" smtClean="0">
                          <a:solidFill>
                            <a:schemeClr val="tx1"/>
                          </a:solidFill>
                          <a:effectLst/>
                          <a:latin typeface="+mn-lt"/>
                        </a:rPr>
                        <a:t>9.1,</a:t>
                      </a:r>
                      <a:r>
                        <a:rPr lang="en-US" sz="1400" baseline="0" dirty="0" smtClean="0">
                          <a:solidFill>
                            <a:schemeClr val="tx1"/>
                          </a:solidFill>
                          <a:effectLst/>
                          <a:latin typeface="+mn-lt"/>
                        </a:rPr>
                        <a:t> </a:t>
                      </a:r>
                      <a:r>
                        <a:rPr lang="en-US" sz="1400" dirty="0" smtClean="0">
                          <a:solidFill>
                            <a:schemeClr val="tx1"/>
                          </a:solidFill>
                          <a:effectLst/>
                          <a:latin typeface="+mn-lt"/>
                        </a:rPr>
                        <a:t>12.5</a:t>
                      </a:r>
                      <a:r>
                        <a:rPr lang="en-US" sz="1400" dirty="0">
                          <a:solidFill>
                            <a:schemeClr val="tx1"/>
                          </a:solidFill>
                          <a:effectLst/>
                          <a:latin typeface="+mn-lt"/>
                        </a:rPr>
                        <a:t>)</a:t>
                      </a:r>
                      <a:endParaRPr lang="en-GB" sz="1400" b="1" dirty="0">
                        <a:solidFill>
                          <a:schemeClr val="tx1"/>
                        </a:solidFill>
                        <a:effectLst/>
                        <a:latin typeface="+mn-lt"/>
                        <a:ea typeface="Calibri" panose="020F0502020204030204" pitchFamily="34" charset="0"/>
                        <a:cs typeface="Calibri" panose="020F0502020204030204" pitchFamily="34" charset="0"/>
                      </a:endParaRP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vMerge="1">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FFFFFF"/>
                        </a:solidFill>
                        <a:latin typeface="+mn-lt"/>
                      </a:endParaRP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60D27"/>
                    </a:solidFill>
                  </a:tcPr>
                </a:tc>
                <a:tc vMerge="1">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rgbClr val="FFFFFF"/>
                        </a:solidFill>
                        <a:latin typeface="+mn-lt"/>
                      </a:endParaRPr>
                    </a:p>
                  </a:txBody>
                  <a:tcPr marL="36000" marR="3600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60D27"/>
                    </a:solidFill>
                  </a:tcPr>
                </a:tc>
                <a:extLst>
                  <a:ext uri="{0D108BD9-81ED-4DB2-BD59-A6C34878D82A}">
                    <a16:rowId xmlns:a16="http://schemas.microsoft.com/office/drawing/2014/main" xmlns="" val="2374603643"/>
                  </a:ext>
                </a:extLst>
              </a:tr>
              <a:tr h="734725">
                <a:tc rowSpan="2">
                  <a:txBody>
                    <a:bodyPr/>
                    <a:lstStyle/>
                    <a:p>
                      <a:pPr marL="0" algn="ctr">
                        <a:lnSpc>
                          <a:spcPct val="85000"/>
                        </a:lnSpc>
                        <a:spcAft>
                          <a:spcPts val="0"/>
                        </a:spcAft>
                      </a:pPr>
                      <a:r>
                        <a:rPr lang="en-US" sz="1400" b="0" dirty="0">
                          <a:solidFill>
                            <a:schemeClr val="tx1"/>
                          </a:solidFill>
                          <a:effectLst/>
                          <a:latin typeface="+mn-lt"/>
                        </a:rPr>
                        <a:t>No prior </a:t>
                      </a:r>
                      <a:r>
                        <a:rPr lang="en-US" sz="1400" b="0" dirty="0" smtClean="0">
                          <a:solidFill>
                            <a:schemeClr val="tx1"/>
                          </a:solidFill>
                          <a:effectLst/>
                          <a:latin typeface="+mn-lt"/>
                        </a:rPr>
                        <a:t>bevacizumab</a:t>
                      </a:r>
                      <a:r>
                        <a:rPr lang="en-US" sz="1400" b="0" dirty="0">
                          <a:solidFill>
                            <a:schemeClr val="tx1"/>
                          </a:solidFill>
                          <a:effectLst/>
                          <a:latin typeface="+mn-lt"/>
                        </a:rPr>
                        <a:t/>
                      </a:r>
                      <a:br>
                        <a:rPr lang="en-US" sz="1400" b="0" dirty="0">
                          <a:solidFill>
                            <a:schemeClr val="tx1"/>
                          </a:solidFill>
                          <a:effectLst/>
                          <a:latin typeface="+mn-lt"/>
                        </a:rPr>
                      </a:br>
                      <a:r>
                        <a:rPr lang="en-US" sz="1400" b="0" dirty="0">
                          <a:solidFill>
                            <a:schemeClr val="tx1"/>
                          </a:solidFill>
                          <a:effectLst/>
                          <a:latin typeface="+mn-lt"/>
                        </a:rPr>
                        <a:t>(</a:t>
                      </a:r>
                      <a:r>
                        <a:rPr lang="en-US" sz="1400" b="0" dirty="0" smtClean="0">
                          <a:solidFill>
                            <a:schemeClr val="tx1"/>
                          </a:solidFill>
                          <a:effectLst/>
                          <a:latin typeface="+mn-lt"/>
                        </a:rPr>
                        <a:t>n=384</a:t>
                      </a:r>
                      <a:r>
                        <a:rPr lang="en-US" sz="1400" b="0" dirty="0">
                          <a:solidFill>
                            <a:schemeClr val="tx1"/>
                          </a:solidFill>
                          <a:effectLst/>
                          <a:latin typeface="+mn-lt"/>
                        </a:rPr>
                        <a:t>)</a:t>
                      </a:r>
                      <a:endParaRPr lang="en-GB" sz="1400" b="0" dirty="0">
                        <a:solidFill>
                          <a:schemeClr val="tx1"/>
                        </a:solidFill>
                        <a:effectLst/>
                        <a:latin typeface="+mn-lt"/>
                        <a:ea typeface="Calibri" panose="020F0502020204030204" pitchFamily="34" charset="0"/>
                        <a:cs typeface="Times New Roman" panose="02020603050405020304" pitchFamily="18" charset="0"/>
                      </a:endParaRPr>
                    </a:p>
                  </a:txBody>
                  <a:tcPr marL="36000" marR="36000" marT="0" marB="0" vert="vert270" anchor="ctr">
                    <a:lnL>
                      <a:noFill/>
                    </a:lnL>
                    <a:lnR>
                      <a:noFill/>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2C0D8"/>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GB" sz="1400" b="0" dirty="0">
                          <a:solidFill>
                            <a:schemeClr val="tx1"/>
                          </a:solidFill>
                          <a:effectLst/>
                          <a:latin typeface="+mn-lt"/>
                          <a:ea typeface="Calibri" panose="020F0502020204030204" pitchFamily="34" charset="0"/>
                          <a:cs typeface="Calibri" panose="020F0502020204030204" pitchFamily="34" charset="0"/>
                        </a:rPr>
                        <a:t>Aflibercept</a:t>
                      </a:r>
                    </a:p>
                    <a:p>
                      <a:pPr marL="0" algn="ctr">
                        <a:lnSpc>
                          <a:spcPct val="100000"/>
                        </a:lnSpc>
                        <a:spcAft>
                          <a:spcPts val="0"/>
                        </a:spcAft>
                      </a:pPr>
                      <a:r>
                        <a:rPr lang="en-GB" sz="1400" b="0" dirty="0">
                          <a:solidFill>
                            <a:schemeClr val="tx1"/>
                          </a:solidFill>
                          <a:effectLst/>
                          <a:latin typeface="+mn-lt"/>
                          <a:ea typeface="Calibri" panose="020F0502020204030204" pitchFamily="34" charset="0"/>
                          <a:cs typeface="Calibri" panose="020F0502020204030204" pitchFamily="34" charset="0"/>
                        </a:rPr>
                        <a:t>(</a:t>
                      </a:r>
                      <a:r>
                        <a:rPr lang="en-GB" sz="1400" b="0" dirty="0" smtClean="0">
                          <a:solidFill>
                            <a:schemeClr val="tx1"/>
                          </a:solidFill>
                          <a:effectLst/>
                          <a:latin typeface="+mn-lt"/>
                          <a:ea typeface="Calibri" panose="020F0502020204030204" pitchFamily="34" charset="0"/>
                          <a:cs typeface="Calibri" panose="020F0502020204030204" pitchFamily="34" charset="0"/>
                        </a:rPr>
                        <a:t>n=198</a:t>
                      </a:r>
                      <a:r>
                        <a:rPr lang="en-GB" sz="1400" b="0" dirty="0">
                          <a:solidFill>
                            <a:schemeClr val="tx1"/>
                          </a:solidFill>
                          <a:effectLst/>
                          <a:latin typeface="+mn-lt"/>
                          <a:ea typeface="Calibri" panose="020F0502020204030204" pitchFamily="34" charset="0"/>
                          <a:cs typeface="Calibri" panose="020F0502020204030204" pitchFamily="34" charset="0"/>
                        </a:rPr>
                        <a:t>)</a:t>
                      </a: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US" sz="1400" dirty="0">
                          <a:solidFill>
                            <a:schemeClr val="tx1"/>
                          </a:solidFill>
                          <a:effectLst/>
                          <a:latin typeface="+mn-lt"/>
                        </a:rPr>
                        <a:t>148.9</a:t>
                      </a:r>
                      <a:endParaRPr lang="en-GB" sz="1400" b="1" dirty="0">
                        <a:solidFill>
                          <a:schemeClr val="tx1"/>
                        </a:solidFill>
                        <a:effectLst/>
                        <a:latin typeface="+mn-lt"/>
                        <a:ea typeface="Calibri" panose="020F0502020204030204" pitchFamily="34" charset="0"/>
                        <a:cs typeface="Calibri" panose="020F0502020204030204" pitchFamily="34" charset="0"/>
                      </a:endParaRP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US" sz="1400" dirty="0">
                          <a:solidFill>
                            <a:schemeClr val="tx1"/>
                          </a:solidFill>
                          <a:effectLst/>
                          <a:latin typeface="+mn-lt"/>
                        </a:rPr>
                        <a:t>12.0</a:t>
                      </a:r>
                      <a:endParaRPr lang="en-GB" sz="1400" b="1" dirty="0">
                        <a:solidFill>
                          <a:schemeClr val="tx1"/>
                        </a:solidFill>
                        <a:effectLst/>
                        <a:latin typeface="+mn-lt"/>
                        <a:ea typeface="Calibri" panose="020F0502020204030204" pitchFamily="34" charset="0"/>
                        <a:cs typeface="Calibri" panose="020F0502020204030204" pitchFamily="34" charset="0"/>
                      </a:endParaRP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US" sz="1400" dirty="0">
                          <a:solidFill>
                            <a:schemeClr val="tx1"/>
                          </a:solidFill>
                          <a:effectLst/>
                          <a:latin typeface="+mn-lt"/>
                        </a:rPr>
                        <a:t>6.8 </a:t>
                      </a:r>
                    </a:p>
                    <a:p>
                      <a:pPr marL="0" algn="ctr">
                        <a:lnSpc>
                          <a:spcPct val="100000"/>
                        </a:lnSpc>
                        <a:spcAft>
                          <a:spcPts val="0"/>
                        </a:spcAft>
                      </a:pPr>
                      <a:r>
                        <a:rPr lang="en-US" sz="1400" dirty="0">
                          <a:solidFill>
                            <a:schemeClr val="tx1"/>
                          </a:solidFill>
                          <a:effectLst/>
                          <a:latin typeface="+mn-lt"/>
                        </a:rPr>
                        <a:t>(</a:t>
                      </a:r>
                      <a:r>
                        <a:rPr lang="en-US" sz="1400" dirty="0" smtClean="0">
                          <a:solidFill>
                            <a:schemeClr val="tx1"/>
                          </a:solidFill>
                          <a:effectLst/>
                          <a:latin typeface="+mn-lt"/>
                        </a:rPr>
                        <a:t>6.0,</a:t>
                      </a:r>
                      <a:r>
                        <a:rPr lang="en-US" sz="1400" baseline="0" dirty="0" smtClean="0">
                          <a:solidFill>
                            <a:schemeClr val="tx1"/>
                          </a:solidFill>
                          <a:effectLst/>
                          <a:latin typeface="+mn-lt"/>
                        </a:rPr>
                        <a:t> </a:t>
                      </a:r>
                      <a:r>
                        <a:rPr lang="en-US" sz="1400" dirty="0" smtClean="0">
                          <a:solidFill>
                            <a:schemeClr val="tx1"/>
                          </a:solidFill>
                          <a:effectLst/>
                          <a:latin typeface="+mn-lt"/>
                        </a:rPr>
                        <a:t>7.5</a:t>
                      </a:r>
                      <a:r>
                        <a:rPr lang="en-US" sz="1400" dirty="0">
                          <a:solidFill>
                            <a:schemeClr val="tx1"/>
                          </a:solidFill>
                          <a:effectLst/>
                          <a:latin typeface="+mn-lt"/>
                        </a:rPr>
                        <a:t>)</a:t>
                      </a:r>
                      <a:endParaRPr lang="en-GB" sz="1400" b="1" dirty="0">
                        <a:solidFill>
                          <a:schemeClr val="tx1"/>
                        </a:solidFill>
                        <a:effectLst/>
                        <a:latin typeface="+mn-lt"/>
                        <a:ea typeface="Calibri" panose="020F0502020204030204" pitchFamily="34" charset="0"/>
                        <a:cs typeface="Calibri" panose="020F0502020204030204" pitchFamily="34" charset="0"/>
                      </a:endParaRP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US" sz="1400" dirty="0">
                          <a:solidFill>
                            <a:schemeClr val="tx1"/>
                          </a:solidFill>
                          <a:effectLst/>
                          <a:latin typeface="+mn-lt"/>
                        </a:rPr>
                        <a:t>12.9 </a:t>
                      </a:r>
                    </a:p>
                    <a:p>
                      <a:pPr marL="0" algn="ctr">
                        <a:lnSpc>
                          <a:spcPct val="100000"/>
                        </a:lnSpc>
                        <a:spcAft>
                          <a:spcPts val="0"/>
                        </a:spcAft>
                      </a:pPr>
                      <a:r>
                        <a:rPr lang="en-US" sz="1400" dirty="0">
                          <a:solidFill>
                            <a:schemeClr val="tx1"/>
                          </a:solidFill>
                          <a:effectLst/>
                          <a:latin typeface="+mn-lt"/>
                        </a:rPr>
                        <a:t>(</a:t>
                      </a:r>
                      <a:r>
                        <a:rPr lang="en-US" sz="1400" dirty="0" smtClean="0">
                          <a:solidFill>
                            <a:schemeClr val="tx1"/>
                          </a:solidFill>
                          <a:effectLst/>
                          <a:latin typeface="+mn-lt"/>
                        </a:rPr>
                        <a:t>11.9,</a:t>
                      </a:r>
                      <a:r>
                        <a:rPr lang="en-US" sz="1400" baseline="0" dirty="0" smtClean="0">
                          <a:solidFill>
                            <a:schemeClr val="tx1"/>
                          </a:solidFill>
                          <a:effectLst/>
                          <a:latin typeface="+mn-lt"/>
                        </a:rPr>
                        <a:t> </a:t>
                      </a:r>
                      <a:r>
                        <a:rPr lang="en-US" sz="1400" dirty="0" smtClean="0">
                          <a:solidFill>
                            <a:schemeClr val="tx1"/>
                          </a:solidFill>
                          <a:effectLst/>
                          <a:latin typeface="+mn-lt"/>
                        </a:rPr>
                        <a:t>15.7</a:t>
                      </a:r>
                      <a:r>
                        <a:rPr lang="en-US" sz="1400" dirty="0">
                          <a:solidFill>
                            <a:schemeClr val="tx1"/>
                          </a:solidFill>
                          <a:effectLst/>
                          <a:latin typeface="+mn-lt"/>
                        </a:rPr>
                        <a:t>)</a:t>
                      </a:r>
                      <a:endParaRPr lang="en-GB" sz="1400" b="1" dirty="0">
                        <a:solidFill>
                          <a:schemeClr val="tx1"/>
                        </a:solidFill>
                        <a:effectLst/>
                        <a:latin typeface="+mn-lt"/>
                        <a:ea typeface="Calibri" panose="020F0502020204030204" pitchFamily="34" charset="0"/>
                        <a:cs typeface="Calibri" panose="020F0502020204030204" pitchFamily="34" charset="0"/>
                      </a:endParaRP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1.5</a:t>
                      </a:r>
                    </a:p>
                  </a:txBody>
                  <a:tcPr marL="36000" marR="36000" marT="0" marB="0" anchor="ctr">
                    <a:lnL>
                      <a:noFill/>
                    </a:lnL>
                    <a:lnR>
                      <a:noFill/>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0.80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rPr>
                        <a:t>(</a:t>
                      </a:r>
                      <a:r>
                        <a:rPr lang="en-US" sz="1400" b="1" dirty="0" smtClean="0">
                          <a:solidFill>
                            <a:schemeClr val="tx1"/>
                          </a:solidFill>
                          <a:latin typeface="+mn-lt"/>
                        </a:rPr>
                        <a:t>0.63,</a:t>
                      </a:r>
                      <a:r>
                        <a:rPr lang="en-US" sz="1400" b="1" baseline="0" dirty="0" smtClean="0">
                          <a:solidFill>
                            <a:schemeClr val="tx1"/>
                          </a:solidFill>
                          <a:latin typeface="+mn-lt"/>
                        </a:rPr>
                        <a:t> </a:t>
                      </a:r>
                      <a:r>
                        <a:rPr lang="en-US" sz="1400" b="1" dirty="0" smtClean="0">
                          <a:solidFill>
                            <a:schemeClr val="tx1"/>
                          </a:solidFill>
                          <a:latin typeface="+mn-lt"/>
                        </a:rPr>
                        <a:t>1.01</a:t>
                      </a:r>
                      <a:r>
                        <a:rPr lang="en-US" sz="1400" b="1" dirty="0">
                          <a:solidFill>
                            <a:schemeClr val="tx1"/>
                          </a:solidFill>
                          <a:latin typeface="+mn-lt"/>
                        </a:rPr>
                        <a:t>)</a:t>
                      </a:r>
                    </a:p>
                  </a:txBody>
                  <a:tcPr marL="36000" marR="36000" marT="0" marB="0" anchor="ctr">
                    <a:lnL>
                      <a:noFill/>
                    </a:lnL>
                    <a:lnR>
                      <a:noFill/>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734725">
                <a:tc vMerge="1">
                  <a:txBody>
                    <a:bodyPr/>
                    <a:lstStyle>
                      <a:lvl1pPr marL="0" algn="l" defTabSz="914400" rtl="0" eaLnBrk="1" latinLnBrk="0" hangingPunct="1">
                        <a:defRPr sz="1800" b="1" kern="1200">
                          <a:solidFill>
                            <a:schemeClr val="tx1"/>
                          </a:solidFill>
                          <a:latin typeface="Calibri"/>
                          <a:cs typeface="Arial"/>
                        </a:defRPr>
                      </a:lvl1pPr>
                      <a:lvl2pPr marL="457200" algn="l" defTabSz="914400" rtl="0" eaLnBrk="1" latinLnBrk="0" hangingPunct="1">
                        <a:defRPr sz="1800" b="1" kern="1200">
                          <a:solidFill>
                            <a:schemeClr val="tx1"/>
                          </a:solidFill>
                          <a:latin typeface="Calibri"/>
                          <a:cs typeface="Arial"/>
                        </a:defRPr>
                      </a:lvl2pPr>
                      <a:lvl3pPr marL="914400" algn="l" defTabSz="914400" rtl="0" eaLnBrk="1" latinLnBrk="0" hangingPunct="1">
                        <a:defRPr sz="1800" b="1" kern="1200">
                          <a:solidFill>
                            <a:schemeClr val="tx1"/>
                          </a:solidFill>
                          <a:latin typeface="Calibri"/>
                          <a:cs typeface="Arial"/>
                        </a:defRPr>
                      </a:lvl3pPr>
                      <a:lvl4pPr marL="1371600" algn="l" defTabSz="914400" rtl="0" eaLnBrk="1" latinLnBrk="0" hangingPunct="1">
                        <a:defRPr sz="1800" b="1" kern="1200">
                          <a:solidFill>
                            <a:schemeClr val="tx1"/>
                          </a:solidFill>
                          <a:latin typeface="Calibri"/>
                          <a:cs typeface="Arial"/>
                        </a:defRPr>
                      </a:lvl4pPr>
                      <a:lvl5pPr marL="1828800" algn="l" defTabSz="914400" rtl="0" eaLnBrk="1" latinLnBrk="0" hangingPunct="1">
                        <a:defRPr sz="1800" b="1" kern="1200">
                          <a:solidFill>
                            <a:schemeClr val="tx1"/>
                          </a:solidFill>
                          <a:latin typeface="Calibri"/>
                          <a:cs typeface="Arial"/>
                        </a:defRPr>
                      </a:lvl5pPr>
                      <a:lvl6pPr marL="2286000" algn="l" defTabSz="914400" rtl="0" eaLnBrk="1" latinLnBrk="0" hangingPunct="1">
                        <a:defRPr sz="1800" b="1" kern="1200">
                          <a:solidFill>
                            <a:schemeClr val="tx1"/>
                          </a:solidFill>
                          <a:latin typeface="Calibri"/>
                          <a:cs typeface="Arial"/>
                        </a:defRPr>
                      </a:lvl6pPr>
                      <a:lvl7pPr marL="2743200" algn="l" defTabSz="914400" rtl="0" eaLnBrk="1" latinLnBrk="0" hangingPunct="1">
                        <a:defRPr sz="1800" b="1" kern="1200">
                          <a:solidFill>
                            <a:schemeClr val="tx1"/>
                          </a:solidFill>
                          <a:latin typeface="Calibri"/>
                          <a:cs typeface="Arial"/>
                        </a:defRPr>
                      </a:lvl7pPr>
                      <a:lvl8pPr marL="3200400" algn="l" defTabSz="914400" rtl="0" eaLnBrk="1" latinLnBrk="0" hangingPunct="1">
                        <a:defRPr sz="1800" b="1" kern="1200">
                          <a:solidFill>
                            <a:schemeClr val="tx1"/>
                          </a:solidFill>
                          <a:latin typeface="Calibri"/>
                          <a:cs typeface="Arial"/>
                        </a:defRPr>
                      </a:lvl8pPr>
                      <a:lvl9pPr marL="3657600" algn="l" defTabSz="914400" rtl="0" eaLnBrk="1" latinLnBrk="0" hangingPunct="1">
                        <a:defRPr sz="1800" b="1" kern="1200">
                          <a:solidFill>
                            <a:schemeClr val="tx1"/>
                          </a:solidFill>
                          <a:latin typeface="Calibri"/>
                          <a:cs typeface="Arial"/>
                        </a:defRPr>
                      </a:lvl9pPr>
                    </a:lstStyle>
                    <a:p>
                      <a:pPr marL="0" algn="ctr">
                        <a:lnSpc>
                          <a:spcPct val="85000"/>
                        </a:lnSpc>
                        <a:spcAft>
                          <a:spcPts val="0"/>
                        </a:spcAft>
                      </a:pPr>
                      <a:endParaRPr lang="en-GB" sz="1400" b="0" dirty="0">
                        <a:solidFill>
                          <a:schemeClr val="tx1"/>
                        </a:solidFill>
                        <a:effectLst/>
                        <a:latin typeface="+mn-lt"/>
                        <a:ea typeface="Calibri" panose="020F0502020204030204" pitchFamily="34" charset="0"/>
                        <a:cs typeface="Times New Roman" panose="02020603050405020304" pitchFamily="18" charset="0"/>
                      </a:endParaRPr>
                    </a:p>
                  </a:txBody>
                  <a:tcPr marL="36000" marR="36000" marT="0" marB="0" vert="vert270" anchor="ctr">
                    <a:lnL>
                      <a:noFill/>
                    </a:lnL>
                    <a:lnR>
                      <a:no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2C0D8"/>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GB" sz="1400" b="0" dirty="0">
                          <a:solidFill>
                            <a:schemeClr val="tx1"/>
                          </a:solidFill>
                          <a:effectLst/>
                          <a:latin typeface="+mn-lt"/>
                          <a:ea typeface="Calibri" panose="020F0502020204030204" pitchFamily="34" charset="0"/>
                          <a:cs typeface="Calibri" panose="020F0502020204030204" pitchFamily="34" charset="0"/>
                        </a:rPr>
                        <a:t>Placebo</a:t>
                      </a:r>
                    </a:p>
                    <a:p>
                      <a:pPr marL="0" algn="ctr">
                        <a:lnSpc>
                          <a:spcPct val="100000"/>
                        </a:lnSpc>
                        <a:spcAft>
                          <a:spcPts val="0"/>
                        </a:spcAft>
                      </a:pPr>
                      <a:r>
                        <a:rPr lang="en-GB" sz="1400" b="0" dirty="0">
                          <a:solidFill>
                            <a:schemeClr val="tx1"/>
                          </a:solidFill>
                          <a:effectLst/>
                          <a:latin typeface="+mn-lt"/>
                          <a:ea typeface="Calibri" panose="020F0502020204030204" pitchFamily="34" charset="0"/>
                          <a:cs typeface="Calibri" panose="020F0502020204030204" pitchFamily="34" charset="0"/>
                        </a:rPr>
                        <a:t>(</a:t>
                      </a:r>
                      <a:r>
                        <a:rPr lang="en-GB" sz="1400" b="0" dirty="0" smtClean="0">
                          <a:solidFill>
                            <a:schemeClr val="tx1"/>
                          </a:solidFill>
                          <a:effectLst/>
                          <a:latin typeface="+mn-lt"/>
                          <a:ea typeface="Calibri" panose="020F0502020204030204" pitchFamily="34" charset="0"/>
                          <a:cs typeface="Calibri" panose="020F0502020204030204" pitchFamily="34" charset="0"/>
                        </a:rPr>
                        <a:t>n=186</a:t>
                      </a:r>
                      <a:r>
                        <a:rPr lang="en-GB" sz="1400" b="0" dirty="0">
                          <a:solidFill>
                            <a:schemeClr val="tx1"/>
                          </a:solidFill>
                          <a:effectLst/>
                          <a:latin typeface="+mn-lt"/>
                          <a:ea typeface="Calibri" panose="020F0502020204030204" pitchFamily="34" charset="0"/>
                          <a:cs typeface="Calibri" panose="020F0502020204030204" pitchFamily="34" charset="0"/>
                        </a:rPr>
                        <a:t>)</a:t>
                      </a: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US" sz="1400" dirty="0">
                          <a:solidFill>
                            <a:schemeClr val="tx1"/>
                          </a:solidFill>
                          <a:effectLst/>
                          <a:latin typeface="+mn-lt"/>
                        </a:rPr>
                        <a:t>165.4</a:t>
                      </a:r>
                      <a:endParaRPr lang="en-GB" sz="1400" b="1" dirty="0">
                        <a:solidFill>
                          <a:schemeClr val="tx1"/>
                        </a:solidFill>
                        <a:effectLst/>
                        <a:latin typeface="+mn-lt"/>
                        <a:ea typeface="Calibri" panose="020F0502020204030204" pitchFamily="34" charset="0"/>
                        <a:cs typeface="Calibri" panose="020F0502020204030204" pitchFamily="34" charset="0"/>
                      </a:endParaRP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US" sz="1400" dirty="0">
                          <a:solidFill>
                            <a:schemeClr val="tx1"/>
                          </a:solidFill>
                          <a:effectLst/>
                          <a:latin typeface="+mn-lt"/>
                        </a:rPr>
                        <a:t>11.4</a:t>
                      </a:r>
                      <a:endParaRPr lang="en-GB" sz="1400" b="1" dirty="0">
                        <a:solidFill>
                          <a:schemeClr val="tx1"/>
                        </a:solidFill>
                        <a:effectLst/>
                        <a:latin typeface="+mn-lt"/>
                        <a:ea typeface="Calibri" panose="020F0502020204030204" pitchFamily="34" charset="0"/>
                        <a:cs typeface="Calibri" panose="020F0502020204030204" pitchFamily="34" charset="0"/>
                      </a:endParaRP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US" sz="1400" dirty="0">
                          <a:solidFill>
                            <a:schemeClr val="tx1"/>
                          </a:solidFill>
                          <a:effectLst/>
                          <a:latin typeface="+mn-lt"/>
                        </a:rPr>
                        <a:t>4.9 </a:t>
                      </a:r>
                    </a:p>
                    <a:p>
                      <a:pPr marL="0" algn="ctr">
                        <a:lnSpc>
                          <a:spcPct val="100000"/>
                        </a:lnSpc>
                        <a:spcAft>
                          <a:spcPts val="0"/>
                        </a:spcAft>
                      </a:pPr>
                      <a:r>
                        <a:rPr lang="en-US" sz="1400" dirty="0">
                          <a:solidFill>
                            <a:schemeClr val="tx1"/>
                          </a:solidFill>
                          <a:effectLst/>
                          <a:latin typeface="+mn-lt"/>
                        </a:rPr>
                        <a:t>(</a:t>
                      </a:r>
                      <a:r>
                        <a:rPr lang="en-US" sz="1400" dirty="0" smtClean="0">
                          <a:solidFill>
                            <a:schemeClr val="tx1"/>
                          </a:solidFill>
                          <a:effectLst/>
                          <a:latin typeface="+mn-lt"/>
                        </a:rPr>
                        <a:t>4.2,</a:t>
                      </a:r>
                      <a:r>
                        <a:rPr lang="en-US" sz="1400" baseline="0" dirty="0" smtClean="0">
                          <a:solidFill>
                            <a:schemeClr val="tx1"/>
                          </a:solidFill>
                          <a:effectLst/>
                          <a:latin typeface="+mn-lt"/>
                        </a:rPr>
                        <a:t> </a:t>
                      </a:r>
                      <a:r>
                        <a:rPr lang="en-US" sz="1400" dirty="0" smtClean="0">
                          <a:solidFill>
                            <a:schemeClr val="tx1"/>
                          </a:solidFill>
                          <a:effectLst/>
                          <a:latin typeface="+mn-lt"/>
                        </a:rPr>
                        <a:t>5.7</a:t>
                      </a:r>
                      <a:r>
                        <a:rPr lang="en-US" sz="1400" dirty="0">
                          <a:solidFill>
                            <a:schemeClr val="tx1"/>
                          </a:solidFill>
                          <a:effectLst/>
                          <a:latin typeface="+mn-lt"/>
                        </a:rPr>
                        <a:t>)</a:t>
                      </a:r>
                      <a:endParaRPr lang="en-GB" sz="1400" b="1" dirty="0">
                        <a:solidFill>
                          <a:schemeClr val="tx1"/>
                        </a:solidFill>
                        <a:effectLst/>
                        <a:latin typeface="+mn-lt"/>
                        <a:ea typeface="Calibri" panose="020F0502020204030204" pitchFamily="34" charset="0"/>
                        <a:cs typeface="Calibri" panose="020F0502020204030204" pitchFamily="34" charset="0"/>
                      </a:endParaRP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algn="ctr">
                        <a:lnSpc>
                          <a:spcPct val="100000"/>
                        </a:lnSpc>
                        <a:spcAft>
                          <a:spcPts val="0"/>
                        </a:spcAft>
                      </a:pPr>
                      <a:r>
                        <a:rPr lang="en-US" sz="1400" dirty="0">
                          <a:solidFill>
                            <a:schemeClr val="tx1"/>
                          </a:solidFill>
                          <a:effectLst/>
                          <a:latin typeface="+mn-lt"/>
                        </a:rPr>
                        <a:t>11.4 </a:t>
                      </a:r>
                    </a:p>
                    <a:p>
                      <a:pPr marL="0" algn="ctr">
                        <a:lnSpc>
                          <a:spcPct val="100000"/>
                        </a:lnSpc>
                        <a:spcAft>
                          <a:spcPts val="0"/>
                        </a:spcAft>
                      </a:pPr>
                      <a:r>
                        <a:rPr lang="en-US" sz="1400" dirty="0">
                          <a:solidFill>
                            <a:schemeClr val="tx1"/>
                          </a:solidFill>
                          <a:effectLst/>
                          <a:latin typeface="+mn-lt"/>
                        </a:rPr>
                        <a:t>(</a:t>
                      </a:r>
                      <a:r>
                        <a:rPr lang="en-US" sz="1400" dirty="0" smtClean="0">
                          <a:solidFill>
                            <a:schemeClr val="tx1"/>
                          </a:solidFill>
                          <a:effectLst/>
                          <a:latin typeface="+mn-lt"/>
                        </a:rPr>
                        <a:t>9.9,</a:t>
                      </a:r>
                      <a:r>
                        <a:rPr lang="en-US" sz="1400" baseline="0" dirty="0" smtClean="0">
                          <a:solidFill>
                            <a:schemeClr val="tx1"/>
                          </a:solidFill>
                          <a:effectLst/>
                          <a:latin typeface="+mn-lt"/>
                        </a:rPr>
                        <a:t> </a:t>
                      </a:r>
                      <a:r>
                        <a:rPr lang="en-US" sz="1400" dirty="0" smtClean="0">
                          <a:solidFill>
                            <a:schemeClr val="tx1"/>
                          </a:solidFill>
                          <a:effectLst/>
                          <a:latin typeface="+mn-lt"/>
                        </a:rPr>
                        <a:t>12.7</a:t>
                      </a:r>
                      <a:r>
                        <a:rPr lang="en-US" sz="1400" dirty="0">
                          <a:solidFill>
                            <a:schemeClr val="tx1"/>
                          </a:solidFill>
                          <a:effectLst/>
                          <a:latin typeface="+mn-lt"/>
                        </a:rPr>
                        <a:t>)</a:t>
                      </a:r>
                      <a:endParaRPr lang="en-GB" sz="1400" b="1" dirty="0">
                        <a:solidFill>
                          <a:schemeClr val="tx1"/>
                        </a:solidFill>
                        <a:effectLst/>
                        <a:latin typeface="+mn-lt"/>
                        <a:ea typeface="Calibri" panose="020F0502020204030204" pitchFamily="34" charset="0"/>
                        <a:cs typeface="Calibri" panose="020F0502020204030204" pitchFamily="34" charset="0"/>
                      </a:endParaRPr>
                    </a:p>
                  </a:txBody>
                  <a:tcPr marL="36000" marR="3600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40000"/>
                        <a:lumOff val="60000"/>
                      </a:schemeClr>
                    </a:solidFill>
                  </a:tcPr>
                </a:tc>
                <a:tc vMerge="1">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marL="36000" marR="36000" marT="0" marB="0" anchor="ctr">
                    <a:lnL>
                      <a:noFill/>
                    </a:lnL>
                    <a:lnR>
                      <a:no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2"/>
                    </a:solidFill>
                  </a:tcPr>
                </a:tc>
                <a:tc vMerge="1">
                  <a:txBody>
                    <a:bodyPr/>
                    <a:lstStyle>
                      <a:lvl1pPr marL="0" algn="l" defTabSz="914400" rtl="0" eaLnBrk="1" latinLnBrk="0" hangingPunct="1">
                        <a:defRPr sz="1800" kern="1200">
                          <a:solidFill>
                            <a:schemeClr val="tx1"/>
                          </a:solidFill>
                          <a:latin typeface="Calibri"/>
                          <a:cs typeface="Arial"/>
                        </a:defRPr>
                      </a:lvl1pPr>
                      <a:lvl2pPr marL="457200" algn="l" defTabSz="914400" rtl="0" eaLnBrk="1" latinLnBrk="0" hangingPunct="1">
                        <a:defRPr sz="1800" kern="1200">
                          <a:solidFill>
                            <a:schemeClr val="tx1"/>
                          </a:solidFill>
                          <a:latin typeface="Calibri"/>
                          <a:cs typeface="Arial"/>
                        </a:defRPr>
                      </a:lvl2pPr>
                      <a:lvl3pPr marL="914400" algn="l" defTabSz="914400" rtl="0" eaLnBrk="1" latinLnBrk="0" hangingPunct="1">
                        <a:defRPr sz="1800" kern="1200">
                          <a:solidFill>
                            <a:schemeClr val="tx1"/>
                          </a:solidFill>
                          <a:latin typeface="Calibri"/>
                          <a:cs typeface="Arial"/>
                        </a:defRPr>
                      </a:lvl3pPr>
                      <a:lvl4pPr marL="1371600" algn="l" defTabSz="914400" rtl="0" eaLnBrk="1" latinLnBrk="0" hangingPunct="1">
                        <a:defRPr sz="1800" kern="1200">
                          <a:solidFill>
                            <a:schemeClr val="tx1"/>
                          </a:solidFill>
                          <a:latin typeface="Calibri"/>
                          <a:cs typeface="Arial"/>
                        </a:defRPr>
                      </a:lvl4pPr>
                      <a:lvl5pPr marL="1828800" algn="l" defTabSz="914400" rtl="0" eaLnBrk="1" latinLnBrk="0" hangingPunct="1">
                        <a:defRPr sz="1800" kern="1200">
                          <a:solidFill>
                            <a:schemeClr val="tx1"/>
                          </a:solidFill>
                          <a:latin typeface="Calibri"/>
                          <a:cs typeface="Arial"/>
                        </a:defRPr>
                      </a:lvl5pPr>
                      <a:lvl6pPr marL="2286000" algn="l" defTabSz="914400" rtl="0" eaLnBrk="1" latinLnBrk="0" hangingPunct="1">
                        <a:defRPr sz="1800" kern="1200">
                          <a:solidFill>
                            <a:schemeClr val="tx1"/>
                          </a:solidFill>
                          <a:latin typeface="Calibri"/>
                          <a:cs typeface="Arial"/>
                        </a:defRPr>
                      </a:lvl6pPr>
                      <a:lvl7pPr marL="2743200" algn="l" defTabSz="914400" rtl="0" eaLnBrk="1" latinLnBrk="0" hangingPunct="1">
                        <a:defRPr sz="1800" kern="1200">
                          <a:solidFill>
                            <a:schemeClr val="tx1"/>
                          </a:solidFill>
                          <a:latin typeface="Calibri"/>
                          <a:cs typeface="Arial"/>
                        </a:defRPr>
                      </a:lvl7pPr>
                      <a:lvl8pPr marL="3200400" algn="l" defTabSz="914400" rtl="0" eaLnBrk="1" latinLnBrk="0" hangingPunct="1">
                        <a:defRPr sz="1800" kern="1200">
                          <a:solidFill>
                            <a:schemeClr val="tx1"/>
                          </a:solidFill>
                          <a:latin typeface="Calibri"/>
                          <a:cs typeface="Arial"/>
                        </a:defRPr>
                      </a:lvl8pPr>
                      <a:lvl9pPr marL="3657600" algn="l" defTabSz="914400" rtl="0" eaLnBrk="1" latinLnBrk="0" hangingPunct="1">
                        <a:defRPr sz="1800" kern="1200">
                          <a:solidFill>
                            <a:schemeClr val="tx1"/>
                          </a:solidFill>
                          <a:latin typeface="Calibri"/>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endParaRPr>
                    </a:p>
                  </a:txBody>
                  <a:tcPr marL="36000" marR="36000" marT="0" marB="0" anchor="ctr">
                    <a:lnL>
                      <a:noFill/>
                    </a:lnL>
                    <a:lnR>
                      <a:no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xmlns="" val="3646428852"/>
                  </a:ext>
                </a:extLst>
              </a:tr>
            </a:tbl>
          </a:graphicData>
        </a:graphic>
      </p:graphicFrame>
    </p:spTree>
    <p:extLst>
      <p:ext uri="{BB962C8B-B14F-4D97-AF65-F5344CB8AC3E}">
        <p14:creationId xmlns:p14="http://schemas.microsoft.com/office/powerpoint/2010/main" xmlns="" val="30102073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O-012: Impact of prior bevacizumab treatment of VEGFA and PIGF levels and patient outcomes: A retrospective analysis of baseline plasma samples from the VELOUR trial – Van Cutsem E, et al</a:t>
            </a:r>
            <a:endParaRPr lang="en-GB" sz="1800" dirty="0"/>
          </a:p>
        </p:txBody>
      </p:sp>
      <p:sp>
        <p:nvSpPr>
          <p:cNvPr id="3" name="Content Placeholder 2"/>
          <p:cNvSpPr>
            <a:spLocks noGrp="1"/>
          </p:cNvSpPr>
          <p:nvPr>
            <p:ph idx="1"/>
          </p:nvPr>
        </p:nvSpPr>
        <p:spPr>
          <a:xfrm>
            <a:off x="365124" y="1254035"/>
            <a:ext cx="8413751" cy="2699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a:xfrm>
            <a:off x="4281234" y="6096000"/>
            <a:ext cx="4497642" cy="487363"/>
          </a:xfrm>
        </p:spPr>
        <p:txBody>
          <a:bodyPr/>
          <a:lstStyle/>
          <a:p>
            <a:r>
              <a:rPr lang="en-GB" dirty="0"/>
              <a:t>Van Cutsem E, et al. Ann </a:t>
            </a:r>
            <a:r>
              <a:rPr lang="en-GB" dirty="0" err="1"/>
              <a:t>Oncol</a:t>
            </a:r>
            <a:r>
              <a:rPr lang="en-GB" dirty="0"/>
              <a:t> 2017; 28 (</a:t>
            </a:r>
            <a:r>
              <a:rPr lang="en-GB" dirty="0" err="1"/>
              <a:t>suppl</a:t>
            </a:r>
            <a:r>
              <a:rPr lang="en-GB" dirty="0"/>
              <a:t> 3): </a:t>
            </a:r>
            <a:r>
              <a:rPr lang="en-GB" dirty="0" err="1"/>
              <a:t>abstr</a:t>
            </a:r>
            <a:r>
              <a:rPr lang="en-GB" dirty="0"/>
              <a:t> O-012</a:t>
            </a:r>
          </a:p>
        </p:txBody>
      </p:sp>
      <p:sp>
        <p:nvSpPr>
          <p:cNvPr id="252" name="TextBox 251"/>
          <p:cNvSpPr txBox="1"/>
          <p:nvPr/>
        </p:nvSpPr>
        <p:spPr>
          <a:xfrm>
            <a:off x="2357301" y="1340000"/>
            <a:ext cx="4424353" cy="307777"/>
          </a:xfrm>
          <a:prstGeom prst="rect">
            <a:avLst/>
          </a:prstGeom>
          <a:noFill/>
        </p:spPr>
        <p:txBody>
          <a:bodyPr wrap="none" rtlCol="0">
            <a:spAutoFit/>
          </a:bodyPr>
          <a:lstStyle/>
          <a:p>
            <a:pPr algn="ctr"/>
            <a:r>
              <a:rPr lang="en-GB" sz="1400" b="1" dirty="0" smtClean="0"/>
              <a:t>OS in patients with plasma VEGF-A above median</a:t>
            </a:r>
            <a:endParaRPr lang="en-GB" sz="1400" b="1" dirty="0"/>
          </a:p>
        </p:txBody>
      </p:sp>
      <p:sp>
        <p:nvSpPr>
          <p:cNvPr id="253" name="TextBox 252"/>
          <p:cNvSpPr txBox="1"/>
          <p:nvPr/>
        </p:nvSpPr>
        <p:spPr>
          <a:xfrm>
            <a:off x="2458422" y="3787267"/>
            <a:ext cx="4171335" cy="307777"/>
          </a:xfrm>
          <a:prstGeom prst="rect">
            <a:avLst/>
          </a:prstGeom>
          <a:solidFill>
            <a:schemeClr val="tx2"/>
          </a:solidFill>
        </p:spPr>
        <p:txBody>
          <a:bodyPr wrap="none" rtlCol="0">
            <a:spAutoFit/>
          </a:bodyPr>
          <a:lstStyle/>
          <a:p>
            <a:pPr algn="ctr"/>
            <a:r>
              <a:rPr lang="en-GB" sz="1400" b="1" dirty="0" smtClean="0"/>
              <a:t>OS in patients with plasma PIGF above median</a:t>
            </a:r>
            <a:endParaRPr lang="en-GB" sz="1400" b="1" dirty="0"/>
          </a:p>
        </p:txBody>
      </p:sp>
      <p:sp>
        <p:nvSpPr>
          <p:cNvPr id="254" name="TextBox 253"/>
          <p:cNvSpPr txBox="1"/>
          <p:nvPr/>
        </p:nvSpPr>
        <p:spPr>
          <a:xfrm>
            <a:off x="762156" y="1546545"/>
            <a:ext cx="3624710" cy="276999"/>
          </a:xfrm>
          <a:prstGeom prst="rect">
            <a:avLst/>
          </a:prstGeom>
          <a:noFill/>
        </p:spPr>
        <p:txBody>
          <a:bodyPr wrap="none" rtlCol="0">
            <a:spAutoFit/>
          </a:bodyPr>
          <a:lstStyle/>
          <a:p>
            <a:pPr algn="ctr"/>
            <a:r>
              <a:rPr lang="en-GB" sz="1200" b="1" dirty="0" smtClean="0"/>
              <a:t>Aflibercept vs. placebo with prior bevacizumab</a:t>
            </a:r>
            <a:endParaRPr lang="en-GB" sz="1200" b="1" dirty="0"/>
          </a:p>
        </p:txBody>
      </p:sp>
      <p:sp>
        <p:nvSpPr>
          <p:cNvPr id="255" name="TextBox 254"/>
          <p:cNvSpPr txBox="1"/>
          <p:nvPr/>
        </p:nvSpPr>
        <p:spPr>
          <a:xfrm>
            <a:off x="4980318" y="1546545"/>
            <a:ext cx="3908442" cy="276999"/>
          </a:xfrm>
          <a:prstGeom prst="rect">
            <a:avLst/>
          </a:prstGeom>
          <a:noFill/>
        </p:spPr>
        <p:txBody>
          <a:bodyPr wrap="none" rtlCol="0">
            <a:spAutoFit/>
          </a:bodyPr>
          <a:lstStyle/>
          <a:p>
            <a:pPr algn="ctr"/>
            <a:r>
              <a:rPr lang="en-GB" sz="1200" b="1" dirty="0" smtClean="0"/>
              <a:t>Aflibercept vs. placebo without prior bevacizumab</a:t>
            </a:r>
            <a:endParaRPr lang="en-GB" sz="1200" b="1" dirty="0"/>
          </a:p>
        </p:txBody>
      </p:sp>
      <p:sp>
        <p:nvSpPr>
          <p:cNvPr id="256" name="Freeform 255"/>
          <p:cNvSpPr>
            <a:spLocks/>
          </p:cNvSpPr>
          <p:nvPr/>
        </p:nvSpPr>
        <p:spPr bwMode="auto">
          <a:xfrm>
            <a:off x="651365" y="4083824"/>
            <a:ext cx="3746086" cy="200685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257" name="Line 6"/>
          <p:cNvSpPr>
            <a:spLocks noChangeShapeType="1"/>
          </p:cNvSpPr>
          <p:nvPr/>
        </p:nvSpPr>
        <p:spPr bwMode="auto">
          <a:xfrm>
            <a:off x="564019" y="4083823"/>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258" name="Line 7"/>
          <p:cNvSpPr>
            <a:spLocks noChangeShapeType="1"/>
          </p:cNvSpPr>
          <p:nvPr/>
        </p:nvSpPr>
        <p:spPr bwMode="auto">
          <a:xfrm>
            <a:off x="564019" y="4485261"/>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259" name="Line 8"/>
          <p:cNvSpPr>
            <a:spLocks noChangeShapeType="1"/>
          </p:cNvSpPr>
          <p:nvPr/>
        </p:nvSpPr>
        <p:spPr bwMode="auto">
          <a:xfrm>
            <a:off x="564019" y="4886699"/>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260" name="Line 9"/>
          <p:cNvSpPr>
            <a:spLocks noChangeShapeType="1"/>
          </p:cNvSpPr>
          <p:nvPr/>
        </p:nvSpPr>
        <p:spPr bwMode="auto">
          <a:xfrm>
            <a:off x="564019" y="5288136"/>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261" name="Line 10"/>
          <p:cNvSpPr>
            <a:spLocks noChangeShapeType="1"/>
          </p:cNvSpPr>
          <p:nvPr/>
        </p:nvSpPr>
        <p:spPr bwMode="auto">
          <a:xfrm>
            <a:off x="564019" y="5689574"/>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262" name="Line 11"/>
          <p:cNvSpPr>
            <a:spLocks noChangeShapeType="1"/>
          </p:cNvSpPr>
          <p:nvPr/>
        </p:nvSpPr>
        <p:spPr bwMode="auto">
          <a:xfrm>
            <a:off x="564019" y="6091012"/>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263" name="TextBox 262"/>
          <p:cNvSpPr txBox="1"/>
          <p:nvPr/>
        </p:nvSpPr>
        <p:spPr>
          <a:xfrm rot="16200000">
            <a:off x="-458763" y="4977776"/>
            <a:ext cx="1370888" cy="230832"/>
          </a:xfrm>
          <a:prstGeom prst="rect">
            <a:avLst/>
          </a:prstGeom>
          <a:noFill/>
        </p:spPr>
        <p:txBody>
          <a:bodyPr wrap="none" rtlCol="0">
            <a:spAutoFit/>
          </a:bodyPr>
          <a:lstStyle/>
          <a:p>
            <a:pPr algn="ctr" fontAlgn="base">
              <a:spcBef>
                <a:spcPct val="0"/>
              </a:spcBef>
              <a:spcAft>
                <a:spcPct val="0"/>
              </a:spcAft>
            </a:pPr>
            <a:r>
              <a:rPr lang="en-GB" sz="900" dirty="0" smtClean="0"/>
              <a:t>Kaplan-Meier estimate </a:t>
            </a:r>
            <a:endParaRPr lang="en-GB" sz="900" dirty="0"/>
          </a:p>
        </p:txBody>
      </p:sp>
      <p:sp>
        <p:nvSpPr>
          <p:cNvPr id="264" name="TextBox 263"/>
          <p:cNvSpPr txBox="1"/>
          <p:nvPr/>
        </p:nvSpPr>
        <p:spPr>
          <a:xfrm>
            <a:off x="2217185" y="6216455"/>
            <a:ext cx="883575" cy="230832"/>
          </a:xfrm>
          <a:prstGeom prst="rect">
            <a:avLst/>
          </a:prstGeom>
          <a:noFill/>
        </p:spPr>
        <p:txBody>
          <a:bodyPr wrap="none" rtlCol="0">
            <a:spAutoFit/>
          </a:bodyPr>
          <a:lstStyle/>
          <a:p>
            <a:pPr algn="ctr" fontAlgn="base">
              <a:spcBef>
                <a:spcPct val="0"/>
              </a:spcBef>
              <a:spcAft>
                <a:spcPct val="0"/>
              </a:spcAft>
            </a:pPr>
            <a:r>
              <a:rPr lang="en-GB" sz="900" dirty="0" smtClean="0">
                <a:solidFill>
                  <a:srgbClr val="363636"/>
                </a:solidFill>
              </a:rPr>
              <a:t>Time, months</a:t>
            </a:r>
            <a:endParaRPr lang="en-GB" sz="900" dirty="0">
              <a:solidFill>
                <a:srgbClr val="363636"/>
              </a:solidFill>
            </a:endParaRPr>
          </a:p>
        </p:txBody>
      </p:sp>
      <p:sp>
        <p:nvSpPr>
          <p:cNvPr id="265" name="TextBox 264"/>
          <p:cNvSpPr txBox="1"/>
          <p:nvPr/>
        </p:nvSpPr>
        <p:spPr>
          <a:xfrm>
            <a:off x="270670" y="3958563"/>
            <a:ext cx="360996" cy="246221"/>
          </a:xfrm>
          <a:prstGeom prst="rect">
            <a:avLst/>
          </a:prstGeom>
          <a:noFill/>
        </p:spPr>
        <p:txBody>
          <a:bodyPr wrap="none" rtlCol="0" anchor="ctr" anchorCtr="0">
            <a:spAutoFit/>
          </a:bodyPr>
          <a:lstStyle/>
          <a:p>
            <a:pPr algn="r"/>
            <a:r>
              <a:rPr lang="en-GB" sz="1000" dirty="0" smtClean="0"/>
              <a:t>1.0</a:t>
            </a:r>
            <a:endParaRPr lang="en-GB" sz="1000" dirty="0"/>
          </a:p>
        </p:txBody>
      </p:sp>
      <p:sp>
        <p:nvSpPr>
          <p:cNvPr id="266" name="TextBox 265"/>
          <p:cNvSpPr txBox="1"/>
          <p:nvPr/>
        </p:nvSpPr>
        <p:spPr>
          <a:xfrm>
            <a:off x="270670" y="4361501"/>
            <a:ext cx="360996" cy="246221"/>
          </a:xfrm>
          <a:prstGeom prst="rect">
            <a:avLst/>
          </a:prstGeom>
          <a:noFill/>
        </p:spPr>
        <p:txBody>
          <a:bodyPr wrap="none" rtlCol="0" anchor="ctr" anchorCtr="0">
            <a:spAutoFit/>
          </a:bodyPr>
          <a:lstStyle/>
          <a:p>
            <a:pPr algn="r"/>
            <a:r>
              <a:rPr lang="en-GB" sz="1000" dirty="0" smtClean="0"/>
              <a:t>0.8</a:t>
            </a:r>
            <a:endParaRPr lang="en-GB" sz="1000" dirty="0"/>
          </a:p>
        </p:txBody>
      </p:sp>
      <p:sp>
        <p:nvSpPr>
          <p:cNvPr id="267" name="TextBox 266"/>
          <p:cNvSpPr txBox="1"/>
          <p:nvPr/>
        </p:nvSpPr>
        <p:spPr>
          <a:xfrm>
            <a:off x="270670" y="4762760"/>
            <a:ext cx="360996" cy="246221"/>
          </a:xfrm>
          <a:prstGeom prst="rect">
            <a:avLst/>
          </a:prstGeom>
          <a:noFill/>
        </p:spPr>
        <p:txBody>
          <a:bodyPr wrap="none" rtlCol="0" anchor="ctr" anchorCtr="0">
            <a:spAutoFit/>
          </a:bodyPr>
          <a:lstStyle/>
          <a:p>
            <a:pPr algn="r"/>
            <a:r>
              <a:rPr lang="en-GB" sz="1000" dirty="0" smtClean="0"/>
              <a:t>0.6</a:t>
            </a:r>
            <a:endParaRPr lang="en-GB" sz="1000" dirty="0"/>
          </a:p>
        </p:txBody>
      </p:sp>
      <p:sp>
        <p:nvSpPr>
          <p:cNvPr id="268" name="TextBox 267"/>
          <p:cNvSpPr txBox="1"/>
          <p:nvPr/>
        </p:nvSpPr>
        <p:spPr>
          <a:xfrm>
            <a:off x="270670" y="5164019"/>
            <a:ext cx="360996" cy="246221"/>
          </a:xfrm>
          <a:prstGeom prst="rect">
            <a:avLst/>
          </a:prstGeom>
          <a:noFill/>
        </p:spPr>
        <p:txBody>
          <a:bodyPr wrap="none" rtlCol="0" anchor="ctr" anchorCtr="0">
            <a:spAutoFit/>
          </a:bodyPr>
          <a:lstStyle/>
          <a:p>
            <a:pPr algn="r"/>
            <a:r>
              <a:rPr lang="en-GB" sz="1000" dirty="0" smtClean="0"/>
              <a:t>0.4</a:t>
            </a:r>
            <a:endParaRPr lang="en-GB" sz="1000" dirty="0"/>
          </a:p>
        </p:txBody>
      </p:sp>
      <p:sp>
        <p:nvSpPr>
          <p:cNvPr id="269" name="TextBox 268"/>
          <p:cNvSpPr txBox="1"/>
          <p:nvPr/>
        </p:nvSpPr>
        <p:spPr>
          <a:xfrm>
            <a:off x="270670" y="5565279"/>
            <a:ext cx="360996" cy="246221"/>
          </a:xfrm>
          <a:prstGeom prst="rect">
            <a:avLst/>
          </a:prstGeom>
          <a:noFill/>
        </p:spPr>
        <p:txBody>
          <a:bodyPr wrap="none" rtlCol="0" anchor="ctr" anchorCtr="0">
            <a:spAutoFit/>
          </a:bodyPr>
          <a:lstStyle/>
          <a:p>
            <a:pPr algn="r"/>
            <a:r>
              <a:rPr lang="en-GB" sz="1000" dirty="0" smtClean="0"/>
              <a:t>0.2</a:t>
            </a:r>
            <a:endParaRPr lang="en-GB" sz="1000" dirty="0"/>
          </a:p>
        </p:txBody>
      </p:sp>
      <p:sp>
        <p:nvSpPr>
          <p:cNvPr id="270" name="TextBox 269"/>
          <p:cNvSpPr txBox="1"/>
          <p:nvPr/>
        </p:nvSpPr>
        <p:spPr>
          <a:xfrm>
            <a:off x="376467" y="5966538"/>
            <a:ext cx="255198" cy="246221"/>
          </a:xfrm>
          <a:prstGeom prst="rect">
            <a:avLst/>
          </a:prstGeom>
          <a:noFill/>
        </p:spPr>
        <p:txBody>
          <a:bodyPr wrap="none" rtlCol="0" anchor="ctr" anchorCtr="0">
            <a:spAutoFit/>
          </a:bodyPr>
          <a:lstStyle/>
          <a:p>
            <a:pPr algn="r"/>
            <a:r>
              <a:rPr lang="en-GB" sz="1000" dirty="0" smtClean="0"/>
              <a:t>0</a:t>
            </a:r>
            <a:endParaRPr lang="en-GB" sz="1000" dirty="0"/>
          </a:p>
        </p:txBody>
      </p:sp>
      <p:grpSp>
        <p:nvGrpSpPr>
          <p:cNvPr id="271" name="Group 270"/>
          <p:cNvGrpSpPr/>
          <p:nvPr/>
        </p:nvGrpSpPr>
        <p:grpSpPr>
          <a:xfrm>
            <a:off x="531739" y="6091012"/>
            <a:ext cx="1950074" cy="253859"/>
            <a:chOff x="470351" y="6141201"/>
            <a:chExt cx="1950074" cy="253859"/>
          </a:xfrm>
        </p:grpSpPr>
        <p:sp>
          <p:nvSpPr>
            <p:cNvPr id="695" name="Line 12"/>
            <p:cNvSpPr>
              <a:spLocks noChangeShapeType="1"/>
            </p:cNvSpPr>
            <p:nvPr/>
          </p:nvSpPr>
          <p:spPr bwMode="auto">
            <a:xfrm>
              <a:off x="2258338"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96" name="Line 13"/>
            <p:cNvSpPr>
              <a:spLocks noChangeShapeType="1"/>
            </p:cNvSpPr>
            <p:nvPr/>
          </p:nvSpPr>
          <p:spPr bwMode="auto">
            <a:xfrm>
              <a:off x="1924218"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97" name="Line 18"/>
            <p:cNvSpPr>
              <a:spLocks noChangeShapeType="1"/>
            </p:cNvSpPr>
            <p:nvPr/>
          </p:nvSpPr>
          <p:spPr bwMode="auto">
            <a:xfrm>
              <a:off x="1585209"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98" name="Line 19"/>
            <p:cNvSpPr>
              <a:spLocks noChangeShapeType="1"/>
            </p:cNvSpPr>
            <p:nvPr/>
          </p:nvSpPr>
          <p:spPr bwMode="auto">
            <a:xfrm>
              <a:off x="1250879"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99" name="Line 20"/>
            <p:cNvSpPr>
              <a:spLocks noChangeShapeType="1"/>
            </p:cNvSpPr>
            <p:nvPr/>
          </p:nvSpPr>
          <p:spPr bwMode="auto">
            <a:xfrm>
              <a:off x="919205"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700" name="Line 21"/>
            <p:cNvSpPr>
              <a:spLocks noChangeShapeType="1"/>
            </p:cNvSpPr>
            <p:nvPr/>
          </p:nvSpPr>
          <p:spPr bwMode="auto">
            <a:xfrm>
              <a:off x="589976"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701" name="TextBox 700"/>
            <p:cNvSpPr txBox="1"/>
            <p:nvPr/>
          </p:nvSpPr>
          <p:spPr>
            <a:xfrm>
              <a:off x="470351" y="6164228"/>
              <a:ext cx="248786" cy="230832"/>
            </a:xfrm>
            <a:prstGeom prst="rect">
              <a:avLst/>
            </a:prstGeom>
            <a:noFill/>
          </p:spPr>
          <p:txBody>
            <a:bodyPr wrap="none" rtlCol="0" anchor="t" anchorCtr="0">
              <a:spAutoFit/>
            </a:bodyPr>
            <a:lstStyle/>
            <a:p>
              <a:pPr algn="ctr"/>
              <a:r>
                <a:rPr lang="en-GB" sz="900" dirty="0" smtClean="0"/>
                <a:t>0</a:t>
              </a:r>
              <a:endParaRPr lang="en-GB" sz="900" dirty="0"/>
            </a:p>
          </p:txBody>
        </p:sp>
        <p:sp>
          <p:nvSpPr>
            <p:cNvPr id="702" name="TextBox 701"/>
            <p:cNvSpPr txBox="1"/>
            <p:nvPr/>
          </p:nvSpPr>
          <p:spPr>
            <a:xfrm>
              <a:off x="794505" y="6164228"/>
              <a:ext cx="248786" cy="230832"/>
            </a:xfrm>
            <a:prstGeom prst="rect">
              <a:avLst/>
            </a:prstGeom>
            <a:noFill/>
          </p:spPr>
          <p:txBody>
            <a:bodyPr wrap="none" rtlCol="0" anchor="t" anchorCtr="0">
              <a:spAutoFit/>
            </a:bodyPr>
            <a:lstStyle/>
            <a:p>
              <a:pPr algn="ctr"/>
              <a:r>
                <a:rPr lang="en-GB" sz="900" dirty="0" smtClean="0"/>
                <a:t>3</a:t>
              </a:r>
              <a:endParaRPr lang="en-GB" sz="900" dirty="0"/>
            </a:p>
          </p:txBody>
        </p:sp>
        <p:sp>
          <p:nvSpPr>
            <p:cNvPr id="703" name="TextBox 702"/>
            <p:cNvSpPr txBox="1"/>
            <p:nvPr/>
          </p:nvSpPr>
          <p:spPr>
            <a:xfrm>
              <a:off x="1128290" y="6164228"/>
              <a:ext cx="248786" cy="230832"/>
            </a:xfrm>
            <a:prstGeom prst="rect">
              <a:avLst/>
            </a:prstGeom>
            <a:noFill/>
          </p:spPr>
          <p:txBody>
            <a:bodyPr wrap="none" rtlCol="0" anchor="t" anchorCtr="0">
              <a:spAutoFit/>
            </a:bodyPr>
            <a:lstStyle/>
            <a:p>
              <a:pPr algn="ctr"/>
              <a:r>
                <a:rPr lang="en-GB" sz="900" dirty="0" smtClean="0"/>
                <a:t>6</a:t>
              </a:r>
              <a:endParaRPr lang="en-GB" sz="900" dirty="0"/>
            </a:p>
          </p:txBody>
        </p:sp>
        <p:sp>
          <p:nvSpPr>
            <p:cNvPr id="704" name="TextBox 703"/>
            <p:cNvSpPr txBox="1"/>
            <p:nvPr/>
          </p:nvSpPr>
          <p:spPr>
            <a:xfrm>
              <a:off x="1469412" y="6164228"/>
              <a:ext cx="248786" cy="230832"/>
            </a:xfrm>
            <a:prstGeom prst="rect">
              <a:avLst/>
            </a:prstGeom>
            <a:noFill/>
          </p:spPr>
          <p:txBody>
            <a:bodyPr wrap="none" rtlCol="0" anchor="t" anchorCtr="0">
              <a:spAutoFit/>
            </a:bodyPr>
            <a:lstStyle/>
            <a:p>
              <a:pPr algn="ctr"/>
              <a:r>
                <a:rPr lang="en-GB" sz="900" dirty="0" smtClean="0"/>
                <a:t>9</a:t>
              </a:r>
              <a:endParaRPr lang="en-GB" sz="900" dirty="0"/>
            </a:p>
          </p:txBody>
        </p:sp>
        <p:sp>
          <p:nvSpPr>
            <p:cNvPr id="705" name="TextBox 704"/>
            <p:cNvSpPr txBox="1"/>
            <p:nvPr/>
          </p:nvSpPr>
          <p:spPr>
            <a:xfrm>
              <a:off x="1764099" y="6164228"/>
              <a:ext cx="312907" cy="230832"/>
            </a:xfrm>
            <a:prstGeom prst="rect">
              <a:avLst/>
            </a:prstGeom>
            <a:noFill/>
          </p:spPr>
          <p:txBody>
            <a:bodyPr wrap="none" rtlCol="0" anchor="t" anchorCtr="0">
              <a:spAutoFit/>
            </a:bodyPr>
            <a:lstStyle/>
            <a:p>
              <a:pPr algn="ctr"/>
              <a:r>
                <a:rPr lang="en-GB" sz="900" dirty="0" smtClean="0"/>
                <a:t>12</a:t>
              </a:r>
              <a:endParaRPr lang="en-GB" sz="900" dirty="0"/>
            </a:p>
          </p:txBody>
        </p:sp>
        <p:sp>
          <p:nvSpPr>
            <p:cNvPr id="706" name="TextBox 705"/>
            <p:cNvSpPr txBox="1"/>
            <p:nvPr/>
          </p:nvSpPr>
          <p:spPr>
            <a:xfrm>
              <a:off x="2107518" y="6164228"/>
              <a:ext cx="312907" cy="230832"/>
            </a:xfrm>
            <a:prstGeom prst="rect">
              <a:avLst/>
            </a:prstGeom>
            <a:noFill/>
          </p:spPr>
          <p:txBody>
            <a:bodyPr wrap="none" rtlCol="0" anchor="t" anchorCtr="0">
              <a:spAutoFit/>
            </a:bodyPr>
            <a:lstStyle/>
            <a:p>
              <a:pPr algn="ctr"/>
              <a:r>
                <a:rPr lang="en-GB" sz="900" dirty="0" smtClean="0"/>
                <a:t>15</a:t>
              </a:r>
              <a:endParaRPr lang="en-GB" sz="900" dirty="0"/>
            </a:p>
          </p:txBody>
        </p:sp>
      </p:grpSp>
      <p:grpSp>
        <p:nvGrpSpPr>
          <p:cNvPr id="272" name="Group 271"/>
          <p:cNvGrpSpPr/>
          <p:nvPr/>
        </p:nvGrpSpPr>
        <p:grpSpPr>
          <a:xfrm>
            <a:off x="2506497" y="6091012"/>
            <a:ext cx="2051542" cy="253859"/>
            <a:chOff x="443710" y="6141201"/>
            <a:chExt cx="1980487" cy="253859"/>
          </a:xfrm>
        </p:grpSpPr>
        <p:sp>
          <p:nvSpPr>
            <p:cNvPr id="683" name="Line 12"/>
            <p:cNvSpPr>
              <a:spLocks noChangeShapeType="1"/>
            </p:cNvSpPr>
            <p:nvPr/>
          </p:nvSpPr>
          <p:spPr bwMode="auto">
            <a:xfrm>
              <a:off x="2269832"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84" name="Line 13"/>
            <p:cNvSpPr>
              <a:spLocks noChangeShapeType="1"/>
            </p:cNvSpPr>
            <p:nvPr/>
          </p:nvSpPr>
          <p:spPr bwMode="auto">
            <a:xfrm>
              <a:off x="1924218"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85" name="Line 18"/>
            <p:cNvSpPr>
              <a:spLocks noChangeShapeType="1"/>
            </p:cNvSpPr>
            <p:nvPr/>
          </p:nvSpPr>
          <p:spPr bwMode="auto">
            <a:xfrm>
              <a:off x="1585209"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86" name="Line 19"/>
            <p:cNvSpPr>
              <a:spLocks noChangeShapeType="1"/>
            </p:cNvSpPr>
            <p:nvPr/>
          </p:nvSpPr>
          <p:spPr bwMode="auto">
            <a:xfrm>
              <a:off x="1250879"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87" name="Line 20"/>
            <p:cNvSpPr>
              <a:spLocks noChangeShapeType="1"/>
            </p:cNvSpPr>
            <p:nvPr/>
          </p:nvSpPr>
          <p:spPr bwMode="auto">
            <a:xfrm>
              <a:off x="919205"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88" name="Line 21"/>
            <p:cNvSpPr>
              <a:spLocks noChangeShapeType="1"/>
            </p:cNvSpPr>
            <p:nvPr/>
          </p:nvSpPr>
          <p:spPr bwMode="auto">
            <a:xfrm>
              <a:off x="589976"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89" name="TextBox 688"/>
            <p:cNvSpPr txBox="1"/>
            <p:nvPr/>
          </p:nvSpPr>
          <p:spPr>
            <a:xfrm>
              <a:off x="443710" y="6164228"/>
              <a:ext cx="302068" cy="230832"/>
            </a:xfrm>
            <a:prstGeom prst="rect">
              <a:avLst/>
            </a:prstGeom>
            <a:noFill/>
          </p:spPr>
          <p:txBody>
            <a:bodyPr wrap="none" rtlCol="0" anchor="t" anchorCtr="0">
              <a:spAutoFit/>
            </a:bodyPr>
            <a:lstStyle/>
            <a:p>
              <a:pPr algn="ctr"/>
              <a:r>
                <a:rPr lang="en-GB" sz="900" dirty="0" smtClean="0"/>
                <a:t>18</a:t>
              </a:r>
              <a:endParaRPr lang="en-GB" sz="900" dirty="0"/>
            </a:p>
          </p:txBody>
        </p:sp>
        <p:sp>
          <p:nvSpPr>
            <p:cNvPr id="690" name="TextBox 689"/>
            <p:cNvSpPr txBox="1"/>
            <p:nvPr/>
          </p:nvSpPr>
          <p:spPr>
            <a:xfrm>
              <a:off x="767864" y="6164228"/>
              <a:ext cx="302068" cy="230832"/>
            </a:xfrm>
            <a:prstGeom prst="rect">
              <a:avLst/>
            </a:prstGeom>
            <a:noFill/>
          </p:spPr>
          <p:txBody>
            <a:bodyPr wrap="none" rtlCol="0" anchor="t" anchorCtr="0">
              <a:spAutoFit/>
            </a:bodyPr>
            <a:lstStyle/>
            <a:p>
              <a:pPr algn="ctr"/>
              <a:r>
                <a:rPr lang="en-GB" sz="900" dirty="0" smtClean="0"/>
                <a:t>21</a:t>
              </a:r>
              <a:endParaRPr lang="en-GB" sz="900" dirty="0"/>
            </a:p>
          </p:txBody>
        </p:sp>
        <p:sp>
          <p:nvSpPr>
            <p:cNvPr id="691" name="TextBox 690"/>
            <p:cNvSpPr txBox="1"/>
            <p:nvPr/>
          </p:nvSpPr>
          <p:spPr>
            <a:xfrm>
              <a:off x="1101649" y="6164228"/>
              <a:ext cx="302068" cy="230832"/>
            </a:xfrm>
            <a:prstGeom prst="rect">
              <a:avLst/>
            </a:prstGeom>
            <a:noFill/>
          </p:spPr>
          <p:txBody>
            <a:bodyPr wrap="none" rtlCol="0" anchor="t" anchorCtr="0">
              <a:spAutoFit/>
            </a:bodyPr>
            <a:lstStyle/>
            <a:p>
              <a:pPr algn="ctr"/>
              <a:r>
                <a:rPr lang="en-GB" sz="900" dirty="0" smtClean="0"/>
                <a:t>24</a:t>
              </a:r>
              <a:endParaRPr lang="en-GB" sz="900" dirty="0"/>
            </a:p>
          </p:txBody>
        </p:sp>
        <p:sp>
          <p:nvSpPr>
            <p:cNvPr id="692" name="TextBox 691"/>
            <p:cNvSpPr txBox="1"/>
            <p:nvPr/>
          </p:nvSpPr>
          <p:spPr>
            <a:xfrm>
              <a:off x="1442771" y="6164228"/>
              <a:ext cx="302068" cy="230832"/>
            </a:xfrm>
            <a:prstGeom prst="rect">
              <a:avLst/>
            </a:prstGeom>
            <a:noFill/>
          </p:spPr>
          <p:txBody>
            <a:bodyPr wrap="none" rtlCol="0" anchor="t" anchorCtr="0">
              <a:spAutoFit/>
            </a:bodyPr>
            <a:lstStyle/>
            <a:p>
              <a:pPr algn="ctr"/>
              <a:r>
                <a:rPr lang="en-GB" sz="900" dirty="0" smtClean="0"/>
                <a:t>27</a:t>
              </a:r>
              <a:endParaRPr lang="en-GB" sz="900" dirty="0"/>
            </a:p>
          </p:txBody>
        </p:sp>
        <p:sp>
          <p:nvSpPr>
            <p:cNvPr id="693" name="TextBox 692"/>
            <p:cNvSpPr txBox="1"/>
            <p:nvPr/>
          </p:nvSpPr>
          <p:spPr>
            <a:xfrm>
              <a:off x="1769518" y="6164228"/>
              <a:ext cx="302068" cy="230832"/>
            </a:xfrm>
            <a:prstGeom prst="rect">
              <a:avLst/>
            </a:prstGeom>
            <a:noFill/>
          </p:spPr>
          <p:txBody>
            <a:bodyPr wrap="none" rtlCol="0" anchor="t" anchorCtr="0">
              <a:spAutoFit/>
            </a:bodyPr>
            <a:lstStyle/>
            <a:p>
              <a:pPr algn="ctr"/>
              <a:r>
                <a:rPr lang="en-GB" sz="900" dirty="0" smtClean="0"/>
                <a:t>30</a:t>
              </a:r>
              <a:endParaRPr lang="en-GB" sz="900" dirty="0"/>
            </a:p>
          </p:txBody>
        </p:sp>
        <p:sp>
          <p:nvSpPr>
            <p:cNvPr id="694" name="TextBox 693"/>
            <p:cNvSpPr txBox="1"/>
            <p:nvPr/>
          </p:nvSpPr>
          <p:spPr>
            <a:xfrm>
              <a:off x="2122129" y="6164228"/>
              <a:ext cx="302068" cy="230832"/>
            </a:xfrm>
            <a:prstGeom prst="rect">
              <a:avLst/>
            </a:prstGeom>
            <a:noFill/>
          </p:spPr>
          <p:txBody>
            <a:bodyPr wrap="none" rtlCol="0" anchor="t" anchorCtr="0">
              <a:spAutoFit/>
            </a:bodyPr>
            <a:lstStyle/>
            <a:p>
              <a:pPr algn="ctr"/>
              <a:r>
                <a:rPr lang="en-GB" sz="900" dirty="0" smtClean="0"/>
                <a:t>33</a:t>
              </a:r>
              <a:endParaRPr lang="en-GB" sz="900" dirty="0"/>
            </a:p>
          </p:txBody>
        </p:sp>
      </p:grpSp>
      <p:sp>
        <p:nvSpPr>
          <p:cNvPr id="273" name="TextBox 272"/>
          <p:cNvSpPr txBox="1"/>
          <p:nvPr/>
        </p:nvSpPr>
        <p:spPr>
          <a:xfrm>
            <a:off x="646067" y="5850313"/>
            <a:ext cx="1608133" cy="230832"/>
          </a:xfrm>
          <a:prstGeom prst="rect">
            <a:avLst/>
          </a:prstGeom>
          <a:noFill/>
        </p:spPr>
        <p:txBody>
          <a:bodyPr wrap="none" rtlCol="0">
            <a:spAutoFit/>
          </a:bodyPr>
          <a:lstStyle/>
          <a:p>
            <a:r>
              <a:rPr lang="en-GB" sz="900" b="1" dirty="0" smtClean="0"/>
              <a:t>HR 0.80 (95%CI 0.48, 1.32)</a:t>
            </a:r>
            <a:endParaRPr lang="en-GB" sz="900" b="1" dirty="0"/>
          </a:p>
        </p:txBody>
      </p:sp>
      <p:sp>
        <p:nvSpPr>
          <p:cNvPr id="276" name="Freeform 275"/>
          <p:cNvSpPr>
            <a:spLocks/>
          </p:cNvSpPr>
          <p:nvPr/>
        </p:nvSpPr>
        <p:spPr bwMode="auto">
          <a:xfrm>
            <a:off x="4968212" y="4083824"/>
            <a:ext cx="3746086" cy="200685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277" name="Line 6"/>
          <p:cNvSpPr>
            <a:spLocks noChangeShapeType="1"/>
          </p:cNvSpPr>
          <p:nvPr/>
        </p:nvSpPr>
        <p:spPr bwMode="auto">
          <a:xfrm>
            <a:off x="4880866" y="4083823"/>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278" name="Line 7"/>
          <p:cNvSpPr>
            <a:spLocks noChangeShapeType="1"/>
          </p:cNvSpPr>
          <p:nvPr/>
        </p:nvSpPr>
        <p:spPr bwMode="auto">
          <a:xfrm>
            <a:off x="4880866" y="4485261"/>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279" name="Line 8"/>
          <p:cNvSpPr>
            <a:spLocks noChangeShapeType="1"/>
          </p:cNvSpPr>
          <p:nvPr/>
        </p:nvSpPr>
        <p:spPr bwMode="auto">
          <a:xfrm>
            <a:off x="4880866" y="4886699"/>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280" name="Line 9"/>
          <p:cNvSpPr>
            <a:spLocks noChangeShapeType="1"/>
          </p:cNvSpPr>
          <p:nvPr/>
        </p:nvSpPr>
        <p:spPr bwMode="auto">
          <a:xfrm>
            <a:off x="4880866" y="5288136"/>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281" name="Line 10"/>
          <p:cNvSpPr>
            <a:spLocks noChangeShapeType="1"/>
          </p:cNvSpPr>
          <p:nvPr/>
        </p:nvSpPr>
        <p:spPr bwMode="auto">
          <a:xfrm>
            <a:off x="4880866" y="5689574"/>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282" name="Line 11"/>
          <p:cNvSpPr>
            <a:spLocks noChangeShapeType="1"/>
          </p:cNvSpPr>
          <p:nvPr/>
        </p:nvSpPr>
        <p:spPr bwMode="auto">
          <a:xfrm>
            <a:off x="4880866" y="6091012"/>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284" name="TextBox 283"/>
          <p:cNvSpPr txBox="1"/>
          <p:nvPr/>
        </p:nvSpPr>
        <p:spPr>
          <a:xfrm>
            <a:off x="4587517" y="3958563"/>
            <a:ext cx="360996" cy="246221"/>
          </a:xfrm>
          <a:prstGeom prst="rect">
            <a:avLst/>
          </a:prstGeom>
          <a:noFill/>
        </p:spPr>
        <p:txBody>
          <a:bodyPr wrap="none" rtlCol="0" anchor="ctr" anchorCtr="0">
            <a:spAutoFit/>
          </a:bodyPr>
          <a:lstStyle/>
          <a:p>
            <a:pPr algn="r"/>
            <a:r>
              <a:rPr lang="en-GB" sz="1000" dirty="0" smtClean="0"/>
              <a:t>1.0</a:t>
            </a:r>
            <a:endParaRPr lang="en-GB" sz="1000" dirty="0"/>
          </a:p>
        </p:txBody>
      </p:sp>
      <p:sp>
        <p:nvSpPr>
          <p:cNvPr id="285" name="TextBox 284"/>
          <p:cNvSpPr txBox="1"/>
          <p:nvPr/>
        </p:nvSpPr>
        <p:spPr>
          <a:xfrm>
            <a:off x="4587517" y="4361501"/>
            <a:ext cx="360996" cy="246221"/>
          </a:xfrm>
          <a:prstGeom prst="rect">
            <a:avLst/>
          </a:prstGeom>
          <a:noFill/>
        </p:spPr>
        <p:txBody>
          <a:bodyPr wrap="none" rtlCol="0" anchor="ctr" anchorCtr="0">
            <a:spAutoFit/>
          </a:bodyPr>
          <a:lstStyle/>
          <a:p>
            <a:pPr algn="r"/>
            <a:r>
              <a:rPr lang="en-GB" sz="1000" dirty="0" smtClean="0"/>
              <a:t>0.8</a:t>
            </a:r>
            <a:endParaRPr lang="en-GB" sz="1000" dirty="0"/>
          </a:p>
        </p:txBody>
      </p:sp>
      <p:sp>
        <p:nvSpPr>
          <p:cNvPr id="286" name="TextBox 285"/>
          <p:cNvSpPr txBox="1"/>
          <p:nvPr/>
        </p:nvSpPr>
        <p:spPr>
          <a:xfrm>
            <a:off x="4587517" y="4762760"/>
            <a:ext cx="360996" cy="246221"/>
          </a:xfrm>
          <a:prstGeom prst="rect">
            <a:avLst/>
          </a:prstGeom>
          <a:noFill/>
        </p:spPr>
        <p:txBody>
          <a:bodyPr wrap="none" rtlCol="0" anchor="ctr" anchorCtr="0">
            <a:spAutoFit/>
          </a:bodyPr>
          <a:lstStyle/>
          <a:p>
            <a:pPr algn="r"/>
            <a:r>
              <a:rPr lang="en-GB" sz="1000" dirty="0" smtClean="0"/>
              <a:t>0.6</a:t>
            </a:r>
            <a:endParaRPr lang="en-GB" sz="1000" dirty="0"/>
          </a:p>
        </p:txBody>
      </p:sp>
      <p:sp>
        <p:nvSpPr>
          <p:cNvPr id="287" name="TextBox 286"/>
          <p:cNvSpPr txBox="1"/>
          <p:nvPr/>
        </p:nvSpPr>
        <p:spPr>
          <a:xfrm>
            <a:off x="4587517" y="5164019"/>
            <a:ext cx="360996" cy="246221"/>
          </a:xfrm>
          <a:prstGeom prst="rect">
            <a:avLst/>
          </a:prstGeom>
          <a:noFill/>
        </p:spPr>
        <p:txBody>
          <a:bodyPr wrap="none" rtlCol="0" anchor="ctr" anchorCtr="0">
            <a:spAutoFit/>
          </a:bodyPr>
          <a:lstStyle/>
          <a:p>
            <a:pPr algn="r"/>
            <a:r>
              <a:rPr lang="en-GB" sz="1000" dirty="0" smtClean="0"/>
              <a:t>0.4</a:t>
            </a:r>
            <a:endParaRPr lang="en-GB" sz="1000" dirty="0"/>
          </a:p>
        </p:txBody>
      </p:sp>
      <p:sp>
        <p:nvSpPr>
          <p:cNvPr id="288" name="TextBox 287"/>
          <p:cNvSpPr txBox="1"/>
          <p:nvPr/>
        </p:nvSpPr>
        <p:spPr>
          <a:xfrm>
            <a:off x="4587517" y="5565279"/>
            <a:ext cx="360996" cy="246221"/>
          </a:xfrm>
          <a:prstGeom prst="rect">
            <a:avLst/>
          </a:prstGeom>
          <a:noFill/>
        </p:spPr>
        <p:txBody>
          <a:bodyPr wrap="none" rtlCol="0" anchor="ctr" anchorCtr="0">
            <a:spAutoFit/>
          </a:bodyPr>
          <a:lstStyle/>
          <a:p>
            <a:pPr algn="r"/>
            <a:r>
              <a:rPr lang="en-GB" sz="1000" dirty="0" smtClean="0"/>
              <a:t>0.2</a:t>
            </a:r>
            <a:endParaRPr lang="en-GB" sz="1000" dirty="0"/>
          </a:p>
        </p:txBody>
      </p:sp>
      <p:sp>
        <p:nvSpPr>
          <p:cNvPr id="289" name="TextBox 288"/>
          <p:cNvSpPr txBox="1"/>
          <p:nvPr/>
        </p:nvSpPr>
        <p:spPr>
          <a:xfrm>
            <a:off x="4693314" y="5966538"/>
            <a:ext cx="255198" cy="246221"/>
          </a:xfrm>
          <a:prstGeom prst="rect">
            <a:avLst/>
          </a:prstGeom>
          <a:noFill/>
        </p:spPr>
        <p:txBody>
          <a:bodyPr wrap="none" rtlCol="0" anchor="ctr" anchorCtr="0">
            <a:spAutoFit/>
          </a:bodyPr>
          <a:lstStyle/>
          <a:p>
            <a:pPr algn="r"/>
            <a:r>
              <a:rPr lang="en-GB" sz="1000" dirty="0" smtClean="0"/>
              <a:t>0</a:t>
            </a:r>
            <a:endParaRPr lang="en-GB" sz="1000" dirty="0"/>
          </a:p>
        </p:txBody>
      </p:sp>
      <p:grpSp>
        <p:nvGrpSpPr>
          <p:cNvPr id="290" name="Group 289"/>
          <p:cNvGrpSpPr/>
          <p:nvPr/>
        </p:nvGrpSpPr>
        <p:grpSpPr>
          <a:xfrm>
            <a:off x="4848586" y="6091012"/>
            <a:ext cx="1950074" cy="253859"/>
            <a:chOff x="470351" y="6141201"/>
            <a:chExt cx="1950074" cy="253859"/>
          </a:xfrm>
        </p:grpSpPr>
        <p:sp>
          <p:nvSpPr>
            <p:cNvPr id="671" name="Line 12"/>
            <p:cNvSpPr>
              <a:spLocks noChangeShapeType="1"/>
            </p:cNvSpPr>
            <p:nvPr/>
          </p:nvSpPr>
          <p:spPr bwMode="auto">
            <a:xfrm>
              <a:off x="2258338"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72" name="Line 13"/>
            <p:cNvSpPr>
              <a:spLocks noChangeShapeType="1"/>
            </p:cNvSpPr>
            <p:nvPr/>
          </p:nvSpPr>
          <p:spPr bwMode="auto">
            <a:xfrm>
              <a:off x="1924218"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73" name="Line 18"/>
            <p:cNvSpPr>
              <a:spLocks noChangeShapeType="1"/>
            </p:cNvSpPr>
            <p:nvPr/>
          </p:nvSpPr>
          <p:spPr bwMode="auto">
            <a:xfrm>
              <a:off x="1585209"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74" name="Line 19"/>
            <p:cNvSpPr>
              <a:spLocks noChangeShapeType="1"/>
            </p:cNvSpPr>
            <p:nvPr/>
          </p:nvSpPr>
          <p:spPr bwMode="auto">
            <a:xfrm>
              <a:off x="1250879"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75" name="Line 20"/>
            <p:cNvSpPr>
              <a:spLocks noChangeShapeType="1"/>
            </p:cNvSpPr>
            <p:nvPr/>
          </p:nvSpPr>
          <p:spPr bwMode="auto">
            <a:xfrm>
              <a:off x="919205"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76" name="Line 21"/>
            <p:cNvSpPr>
              <a:spLocks noChangeShapeType="1"/>
            </p:cNvSpPr>
            <p:nvPr/>
          </p:nvSpPr>
          <p:spPr bwMode="auto">
            <a:xfrm>
              <a:off x="589976"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77" name="TextBox 676"/>
            <p:cNvSpPr txBox="1"/>
            <p:nvPr/>
          </p:nvSpPr>
          <p:spPr>
            <a:xfrm>
              <a:off x="470351" y="6164228"/>
              <a:ext cx="248786" cy="230832"/>
            </a:xfrm>
            <a:prstGeom prst="rect">
              <a:avLst/>
            </a:prstGeom>
            <a:noFill/>
          </p:spPr>
          <p:txBody>
            <a:bodyPr wrap="none" rtlCol="0" anchor="t" anchorCtr="0">
              <a:spAutoFit/>
            </a:bodyPr>
            <a:lstStyle/>
            <a:p>
              <a:pPr algn="ctr"/>
              <a:r>
                <a:rPr lang="en-GB" sz="900" dirty="0" smtClean="0"/>
                <a:t>0</a:t>
              </a:r>
              <a:endParaRPr lang="en-GB" sz="900" dirty="0"/>
            </a:p>
          </p:txBody>
        </p:sp>
        <p:sp>
          <p:nvSpPr>
            <p:cNvPr id="678" name="TextBox 677"/>
            <p:cNvSpPr txBox="1"/>
            <p:nvPr/>
          </p:nvSpPr>
          <p:spPr>
            <a:xfrm>
              <a:off x="794505" y="6164228"/>
              <a:ext cx="248786" cy="230832"/>
            </a:xfrm>
            <a:prstGeom prst="rect">
              <a:avLst/>
            </a:prstGeom>
            <a:noFill/>
          </p:spPr>
          <p:txBody>
            <a:bodyPr wrap="none" rtlCol="0" anchor="t" anchorCtr="0">
              <a:spAutoFit/>
            </a:bodyPr>
            <a:lstStyle/>
            <a:p>
              <a:pPr algn="ctr"/>
              <a:r>
                <a:rPr lang="en-GB" sz="900" dirty="0" smtClean="0"/>
                <a:t>3</a:t>
              </a:r>
              <a:endParaRPr lang="en-GB" sz="900" dirty="0"/>
            </a:p>
          </p:txBody>
        </p:sp>
        <p:sp>
          <p:nvSpPr>
            <p:cNvPr id="679" name="TextBox 678"/>
            <p:cNvSpPr txBox="1"/>
            <p:nvPr/>
          </p:nvSpPr>
          <p:spPr>
            <a:xfrm>
              <a:off x="1128290" y="6164228"/>
              <a:ext cx="248786" cy="230832"/>
            </a:xfrm>
            <a:prstGeom prst="rect">
              <a:avLst/>
            </a:prstGeom>
            <a:noFill/>
          </p:spPr>
          <p:txBody>
            <a:bodyPr wrap="none" rtlCol="0" anchor="t" anchorCtr="0">
              <a:spAutoFit/>
            </a:bodyPr>
            <a:lstStyle/>
            <a:p>
              <a:pPr algn="ctr"/>
              <a:r>
                <a:rPr lang="en-GB" sz="900" dirty="0" smtClean="0"/>
                <a:t>6</a:t>
              </a:r>
              <a:endParaRPr lang="en-GB" sz="900" dirty="0"/>
            </a:p>
          </p:txBody>
        </p:sp>
        <p:sp>
          <p:nvSpPr>
            <p:cNvPr id="680" name="TextBox 679"/>
            <p:cNvSpPr txBox="1"/>
            <p:nvPr/>
          </p:nvSpPr>
          <p:spPr>
            <a:xfrm>
              <a:off x="1469412" y="6164228"/>
              <a:ext cx="248786" cy="230832"/>
            </a:xfrm>
            <a:prstGeom prst="rect">
              <a:avLst/>
            </a:prstGeom>
            <a:noFill/>
          </p:spPr>
          <p:txBody>
            <a:bodyPr wrap="none" rtlCol="0" anchor="t" anchorCtr="0">
              <a:spAutoFit/>
            </a:bodyPr>
            <a:lstStyle/>
            <a:p>
              <a:pPr algn="ctr"/>
              <a:r>
                <a:rPr lang="en-GB" sz="900" dirty="0" smtClean="0"/>
                <a:t>9</a:t>
              </a:r>
              <a:endParaRPr lang="en-GB" sz="900" dirty="0"/>
            </a:p>
          </p:txBody>
        </p:sp>
        <p:sp>
          <p:nvSpPr>
            <p:cNvPr id="681" name="TextBox 680"/>
            <p:cNvSpPr txBox="1"/>
            <p:nvPr/>
          </p:nvSpPr>
          <p:spPr>
            <a:xfrm>
              <a:off x="1764099" y="6164228"/>
              <a:ext cx="312907" cy="230832"/>
            </a:xfrm>
            <a:prstGeom prst="rect">
              <a:avLst/>
            </a:prstGeom>
            <a:noFill/>
          </p:spPr>
          <p:txBody>
            <a:bodyPr wrap="none" rtlCol="0" anchor="t" anchorCtr="0">
              <a:spAutoFit/>
            </a:bodyPr>
            <a:lstStyle/>
            <a:p>
              <a:pPr algn="ctr"/>
              <a:r>
                <a:rPr lang="en-GB" sz="900" dirty="0" smtClean="0"/>
                <a:t>12</a:t>
              </a:r>
              <a:endParaRPr lang="en-GB" sz="900" dirty="0"/>
            </a:p>
          </p:txBody>
        </p:sp>
        <p:sp>
          <p:nvSpPr>
            <p:cNvPr id="682" name="TextBox 681"/>
            <p:cNvSpPr txBox="1"/>
            <p:nvPr/>
          </p:nvSpPr>
          <p:spPr>
            <a:xfrm>
              <a:off x="2107518" y="6164228"/>
              <a:ext cx="312907" cy="230832"/>
            </a:xfrm>
            <a:prstGeom prst="rect">
              <a:avLst/>
            </a:prstGeom>
            <a:noFill/>
          </p:spPr>
          <p:txBody>
            <a:bodyPr wrap="none" rtlCol="0" anchor="t" anchorCtr="0">
              <a:spAutoFit/>
            </a:bodyPr>
            <a:lstStyle/>
            <a:p>
              <a:pPr algn="ctr"/>
              <a:r>
                <a:rPr lang="en-GB" sz="900" dirty="0" smtClean="0"/>
                <a:t>15</a:t>
              </a:r>
              <a:endParaRPr lang="en-GB" sz="900" dirty="0"/>
            </a:p>
          </p:txBody>
        </p:sp>
      </p:grpSp>
      <p:grpSp>
        <p:nvGrpSpPr>
          <p:cNvPr id="291" name="Group 290"/>
          <p:cNvGrpSpPr/>
          <p:nvPr/>
        </p:nvGrpSpPr>
        <p:grpSpPr>
          <a:xfrm>
            <a:off x="6823344" y="6091012"/>
            <a:ext cx="2051542" cy="253859"/>
            <a:chOff x="443710" y="6141201"/>
            <a:chExt cx="1980487" cy="253859"/>
          </a:xfrm>
        </p:grpSpPr>
        <p:sp>
          <p:nvSpPr>
            <p:cNvPr id="659" name="Line 12"/>
            <p:cNvSpPr>
              <a:spLocks noChangeShapeType="1"/>
            </p:cNvSpPr>
            <p:nvPr/>
          </p:nvSpPr>
          <p:spPr bwMode="auto">
            <a:xfrm>
              <a:off x="2269832"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60" name="Line 13"/>
            <p:cNvSpPr>
              <a:spLocks noChangeShapeType="1"/>
            </p:cNvSpPr>
            <p:nvPr/>
          </p:nvSpPr>
          <p:spPr bwMode="auto">
            <a:xfrm>
              <a:off x="1924218"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61" name="Line 18"/>
            <p:cNvSpPr>
              <a:spLocks noChangeShapeType="1"/>
            </p:cNvSpPr>
            <p:nvPr/>
          </p:nvSpPr>
          <p:spPr bwMode="auto">
            <a:xfrm>
              <a:off x="1585209"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62" name="Line 19"/>
            <p:cNvSpPr>
              <a:spLocks noChangeShapeType="1"/>
            </p:cNvSpPr>
            <p:nvPr/>
          </p:nvSpPr>
          <p:spPr bwMode="auto">
            <a:xfrm>
              <a:off x="1250879"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63" name="Line 20"/>
            <p:cNvSpPr>
              <a:spLocks noChangeShapeType="1"/>
            </p:cNvSpPr>
            <p:nvPr/>
          </p:nvSpPr>
          <p:spPr bwMode="auto">
            <a:xfrm>
              <a:off x="919205"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64" name="Line 21"/>
            <p:cNvSpPr>
              <a:spLocks noChangeShapeType="1"/>
            </p:cNvSpPr>
            <p:nvPr/>
          </p:nvSpPr>
          <p:spPr bwMode="auto">
            <a:xfrm>
              <a:off x="589976"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65" name="TextBox 664"/>
            <p:cNvSpPr txBox="1"/>
            <p:nvPr/>
          </p:nvSpPr>
          <p:spPr>
            <a:xfrm>
              <a:off x="443710" y="6164228"/>
              <a:ext cx="302068" cy="230832"/>
            </a:xfrm>
            <a:prstGeom prst="rect">
              <a:avLst/>
            </a:prstGeom>
            <a:noFill/>
          </p:spPr>
          <p:txBody>
            <a:bodyPr wrap="none" rtlCol="0" anchor="t" anchorCtr="0">
              <a:spAutoFit/>
            </a:bodyPr>
            <a:lstStyle/>
            <a:p>
              <a:pPr algn="ctr"/>
              <a:r>
                <a:rPr lang="en-GB" sz="900" dirty="0" smtClean="0"/>
                <a:t>18</a:t>
              </a:r>
              <a:endParaRPr lang="en-GB" sz="900" dirty="0"/>
            </a:p>
          </p:txBody>
        </p:sp>
        <p:sp>
          <p:nvSpPr>
            <p:cNvPr id="666" name="TextBox 665"/>
            <p:cNvSpPr txBox="1"/>
            <p:nvPr/>
          </p:nvSpPr>
          <p:spPr>
            <a:xfrm>
              <a:off x="767864" y="6164228"/>
              <a:ext cx="302068" cy="230832"/>
            </a:xfrm>
            <a:prstGeom prst="rect">
              <a:avLst/>
            </a:prstGeom>
            <a:noFill/>
          </p:spPr>
          <p:txBody>
            <a:bodyPr wrap="none" rtlCol="0" anchor="t" anchorCtr="0">
              <a:spAutoFit/>
            </a:bodyPr>
            <a:lstStyle/>
            <a:p>
              <a:pPr algn="ctr"/>
              <a:r>
                <a:rPr lang="en-GB" sz="900" dirty="0" smtClean="0"/>
                <a:t>21</a:t>
              </a:r>
              <a:endParaRPr lang="en-GB" sz="900" dirty="0"/>
            </a:p>
          </p:txBody>
        </p:sp>
        <p:sp>
          <p:nvSpPr>
            <p:cNvPr id="667" name="TextBox 666"/>
            <p:cNvSpPr txBox="1"/>
            <p:nvPr/>
          </p:nvSpPr>
          <p:spPr>
            <a:xfrm>
              <a:off x="1101649" y="6164228"/>
              <a:ext cx="302068" cy="230832"/>
            </a:xfrm>
            <a:prstGeom prst="rect">
              <a:avLst/>
            </a:prstGeom>
            <a:noFill/>
          </p:spPr>
          <p:txBody>
            <a:bodyPr wrap="none" rtlCol="0" anchor="t" anchorCtr="0">
              <a:spAutoFit/>
            </a:bodyPr>
            <a:lstStyle/>
            <a:p>
              <a:pPr algn="ctr"/>
              <a:r>
                <a:rPr lang="en-GB" sz="900" dirty="0" smtClean="0"/>
                <a:t>24</a:t>
              </a:r>
              <a:endParaRPr lang="en-GB" sz="900" dirty="0"/>
            </a:p>
          </p:txBody>
        </p:sp>
        <p:sp>
          <p:nvSpPr>
            <p:cNvPr id="668" name="TextBox 667"/>
            <p:cNvSpPr txBox="1"/>
            <p:nvPr/>
          </p:nvSpPr>
          <p:spPr>
            <a:xfrm>
              <a:off x="1442771" y="6164228"/>
              <a:ext cx="302068" cy="230832"/>
            </a:xfrm>
            <a:prstGeom prst="rect">
              <a:avLst/>
            </a:prstGeom>
            <a:noFill/>
          </p:spPr>
          <p:txBody>
            <a:bodyPr wrap="none" rtlCol="0" anchor="t" anchorCtr="0">
              <a:spAutoFit/>
            </a:bodyPr>
            <a:lstStyle/>
            <a:p>
              <a:pPr algn="ctr"/>
              <a:r>
                <a:rPr lang="en-GB" sz="900" dirty="0" smtClean="0"/>
                <a:t>27</a:t>
              </a:r>
              <a:endParaRPr lang="en-GB" sz="900" dirty="0"/>
            </a:p>
          </p:txBody>
        </p:sp>
        <p:sp>
          <p:nvSpPr>
            <p:cNvPr id="669" name="TextBox 668"/>
            <p:cNvSpPr txBox="1"/>
            <p:nvPr/>
          </p:nvSpPr>
          <p:spPr>
            <a:xfrm>
              <a:off x="1769518" y="6164228"/>
              <a:ext cx="302068" cy="230832"/>
            </a:xfrm>
            <a:prstGeom prst="rect">
              <a:avLst/>
            </a:prstGeom>
            <a:noFill/>
          </p:spPr>
          <p:txBody>
            <a:bodyPr wrap="none" rtlCol="0" anchor="t" anchorCtr="0">
              <a:spAutoFit/>
            </a:bodyPr>
            <a:lstStyle/>
            <a:p>
              <a:pPr algn="ctr"/>
              <a:r>
                <a:rPr lang="en-GB" sz="900" dirty="0" smtClean="0"/>
                <a:t>30</a:t>
              </a:r>
              <a:endParaRPr lang="en-GB" sz="900" dirty="0"/>
            </a:p>
          </p:txBody>
        </p:sp>
        <p:sp>
          <p:nvSpPr>
            <p:cNvPr id="670" name="TextBox 669"/>
            <p:cNvSpPr txBox="1"/>
            <p:nvPr/>
          </p:nvSpPr>
          <p:spPr>
            <a:xfrm>
              <a:off x="2122129" y="6164228"/>
              <a:ext cx="302068" cy="230832"/>
            </a:xfrm>
            <a:prstGeom prst="rect">
              <a:avLst/>
            </a:prstGeom>
            <a:noFill/>
          </p:spPr>
          <p:txBody>
            <a:bodyPr wrap="none" rtlCol="0" anchor="t" anchorCtr="0">
              <a:spAutoFit/>
            </a:bodyPr>
            <a:lstStyle/>
            <a:p>
              <a:pPr algn="ctr"/>
              <a:r>
                <a:rPr lang="en-GB" sz="900" dirty="0" smtClean="0"/>
                <a:t>33</a:t>
              </a:r>
              <a:endParaRPr lang="en-GB" sz="900" dirty="0"/>
            </a:p>
          </p:txBody>
        </p:sp>
      </p:grpSp>
      <p:sp>
        <p:nvSpPr>
          <p:cNvPr id="292" name="TextBox 291"/>
          <p:cNvSpPr txBox="1"/>
          <p:nvPr/>
        </p:nvSpPr>
        <p:spPr>
          <a:xfrm>
            <a:off x="4959030" y="5850313"/>
            <a:ext cx="1608133" cy="230832"/>
          </a:xfrm>
          <a:prstGeom prst="rect">
            <a:avLst/>
          </a:prstGeom>
          <a:noFill/>
        </p:spPr>
        <p:txBody>
          <a:bodyPr wrap="none" rtlCol="0">
            <a:spAutoFit/>
          </a:bodyPr>
          <a:lstStyle/>
          <a:p>
            <a:r>
              <a:rPr lang="en-GB" sz="900" b="1" dirty="0" smtClean="0"/>
              <a:t>HR 0.42 (95%CI 0.25, 0.72)</a:t>
            </a:r>
            <a:endParaRPr lang="en-GB" sz="900" b="1" dirty="0"/>
          </a:p>
        </p:txBody>
      </p:sp>
      <p:sp>
        <p:nvSpPr>
          <p:cNvPr id="295" name="Freeform 294"/>
          <p:cNvSpPr>
            <a:spLocks/>
          </p:cNvSpPr>
          <p:nvPr/>
        </p:nvSpPr>
        <p:spPr bwMode="auto">
          <a:xfrm>
            <a:off x="651365" y="1769400"/>
            <a:ext cx="3746086" cy="200685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296" name="Line 6"/>
          <p:cNvSpPr>
            <a:spLocks noChangeShapeType="1"/>
          </p:cNvSpPr>
          <p:nvPr/>
        </p:nvSpPr>
        <p:spPr bwMode="auto">
          <a:xfrm>
            <a:off x="564019" y="1769399"/>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297" name="Line 7"/>
          <p:cNvSpPr>
            <a:spLocks noChangeShapeType="1"/>
          </p:cNvSpPr>
          <p:nvPr/>
        </p:nvSpPr>
        <p:spPr bwMode="auto">
          <a:xfrm>
            <a:off x="564019" y="2170837"/>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306" name="Line 8"/>
          <p:cNvSpPr>
            <a:spLocks noChangeShapeType="1"/>
          </p:cNvSpPr>
          <p:nvPr/>
        </p:nvSpPr>
        <p:spPr bwMode="auto">
          <a:xfrm>
            <a:off x="564019" y="2572275"/>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352" name="Line 9"/>
          <p:cNvSpPr>
            <a:spLocks noChangeShapeType="1"/>
          </p:cNvSpPr>
          <p:nvPr/>
        </p:nvSpPr>
        <p:spPr bwMode="auto">
          <a:xfrm>
            <a:off x="564019" y="2973712"/>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370" name="Line 10"/>
          <p:cNvSpPr>
            <a:spLocks noChangeShapeType="1"/>
          </p:cNvSpPr>
          <p:nvPr/>
        </p:nvSpPr>
        <p:spPr bwMode="auto">
          <a:xfrm>
            <a:off x="564019" y="3375150"/>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371" name="Line 11"/>
          <p:cNvSpPr>
            <a:spLocks noChangeShapeType="1"/>
          </p:cNvSpPr>
          <p:nvPr/>
        </p:nvSpPr>
        <p:spPr bwMode="auto">
          <a:xfrm>
            <a:off x="564019" y="3776588"/>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372" name="TextBox 371"/>
          <p:cNvSpPr txBox="1"/>
          <p:nvPr/>
        </p:nvSpPr>
        <p:spPr>
          <a:xfrm rot="16200000">
            <a:off x="-458763" y="2663352"/>
            <a:ext cx="1370888" cy="230832"/>
          </a:xfrm>
          <a:prstGeom prst="rect">
            <a:avLst/>
          </a:prstGeom>
          <a:noFill/>
        </p:spPr>
        <p:txBody>
          <a:bodyPr wrap="none" rtlCol="0">
            <a:spAutoFit/>
          </a:bodyPr>
          <a:lstStyle/>
          <a:p>
            <a:pPr algn="ctr" fontAlgn="base">
              <a:spcBef>
                <a:spcPct val="0"/>
              </a:spcBef>
              <a:spcAft>
                <a:spcPct val="0"/>
              </a:spcAft>
            </a:pPr>
            <a:r>
              <a:rPr lang="en-GB" sz="900" dirty="0" smtClean="0"/>
              <a:t>Kaplan-Meier estimate </a:t>
            </a:r>
            <a:endParaRPr lang="en-GB" sz="900" dirty="0"/>
          </a:p>
        </p:txBody>
      </p:sp>
      <p:sp>
        <p:nvSpPr>
          <p:cNvPr id="373" name="TextBox 372"/>
          <p:cNvSpPr txBox="1"/>
          <p:nvPr/>
        </p:nvSpPr>
        <p:spPr>
          <a:xfrm>
            <a:off x="270670" y="1644139"/>
            <a:ext cx="360996" cy="246221"/>
          </a:xfrm>
          <a:prstGeom prst="rect">
            <a:avLst/>
          </a:prstGeom>
          <a:noFill/>
        </p:spPr>
        <p:txBody>
          <a:bodyPr wrap="none" rtlCol="0" anchor="ctr" anchorCtr="0">
            <a:spAutoFit/>
          </a:bodyPr>
          <a:lstStyle/>
          <a:p>
            <a:pPr algn="r"/>
            <a:r>
              <a:rPr lang="en-GB" sz="1000" dirty="0" smtClean="0"/>
              <a:t>1.0</a:t>
            </a:r>
            <a:endParaRPr lang="en-GB" sz="1000" dirty="0"/>
          </a:p>
        </p:txBody>
      </p:sp>
      <p:sp>
        <p:nvSpPr>
          <p:cNvPr id="374" name="TextBox 373"/>
          <p:cNvSpPr txBox="1"/>
          <p:nvPr/>
        </p:nvSpPr>
        <p:spPr>
          <a:xfrm>
            <a:off x="270670" y="2047077"/>
            <a:ext cx="360996" cy="246221"/>
          </a:xfrm>
          <a:prstGeom prst="rect">
            <a:avLst/>
          </a:prstGeom>
          <a:noFill/>
        </p:spPr>
        <p:txBody>
          <a:bodyPr wrap="none" rtlCol="0" anchor="ctr" anchorCtr="0">
            <a:spAutoFit/>
          </a:bodyPr>
          <a:lstStyle/>
          <a:p>
            <a:pPr algn="r"/>
            <a:r>
              <a:rPr lang="en-GB" sz="1000" dirty="0" smtClean="0"/>
              <a:t>0.8</a:t>
            </a:r>
            <a:endParaRPr lang="en-GB" sz="1000" dirty="0"/>
          </a:p>
        </p:txBody>
      </p:sp>
      <p:sp>
        <p:nvSpPr>
          <p:cNvPr id="375" name="TextBox 374"/>
          <p:cNvSpPr txBox="1"/>
          <p:nvPr/>
        </p:nvSpPr>
        <p:spPr>
          <a:xfrm>
            <a:off x="270670" y="2448336"/>
            <a:ext cx="360996" cy="246221"/>
          </a:xfrm>
          <a:prstGeom prst="rect">
            <a:avLst/>
          </a:prstGeom>
          <a:noFill/>
        </p:spPr>
        <p:txBody>
          <a:bodyPr wrap="none" rtlCol="0" anchor="ctr" anchorCtr="0">
            <a:spAutoFit/>
          </a:bodyPr>
          <a:lstStyle/>
          <a:p>
            <a:pPr algn="r"/>
            <a:r>
              <a:rPr lang="en-GB" sz="1000" dirty="0" smtClean="0"/>
              <a:t>0.6</a:t>
            </a:r>
            <a:endParaRPr lang="en-GB" sz="1000" dirty="0"/>
          </a:p>
        </p:txBody>
      </p:sp>
      <p:sp>
        <p:nvSpPr>
          <p:cNvPr id="382" name="TextBox 381"/>
          <p:cNvSpPr txBox="1"/>
          <p:nvPr/>
        </p:nvSpPr>
        <p:spPr>
          <a:xfrm>
            <a:off x="270670" y="2849595"/>
            <a:ext cx="360996" cy="246221"/>
          </a:xfrm>
          <a:prstGeom prst="rect">
            <a:avLst/>
          </a:prstGeom>
          <a:noFill/>
        </p:spPr>
        <p:txBody>
          <a:bodyPr wrap="none" rtlCol="0" anchor="ctr" anchorCtr="0">
            <a:spAutoFit/>
          </a:bodyPr>
          <a:lstStyle/>
          <a:p>
            <a:pPr algn="r"/>
            <a:r>
              <a:rPr lang="en-GB" sz="1000" dirty="0" smtClean="0"/>
              <a:t>0.4</a:t>
            </a:r>
            <a:endParaRPr lang="en-GB" sz="1000" dirty="0"/>
          </a:p>
        </p:txBody>
      </p:sp>
      <p:sp>
        <p:nvSpPr>
          <p:cNvPr id="383" name="TextBox 382"/>
          <p:cNvSpPr txBox="1"/>
          <p:nvPr/>
        </p:nvSpPr>
        <p:spPr>
          <a:xfrm>
            <a:off x="270670" y="3250855"/>
            <a:ext cx="360996" cy="246221"/>
          </a:xfrm>
          <a:prstGeom prst="rect">
            <a:avLst/>
          </a:prstGeom>
          <a:noFill/>
        </p:spPr>
        <p:txBody>
          <a:bodyPr wrap="none" rtlCol="0" anchor="ctr" anchorCtr="0">
            <a:spAutoFit/>
          </a:bodyPr>
          <a:lstStyle/>
          <a:p>
            <a:pPr algn="r"/>
            <a:r>
              <a:rPr lang="en-GB" sz="1000" dirty="0" smtClean="0"/>
              <a:t>0.2</a:t>
            </a:r>
            <a:endParaRPr lang="en-GB" sz="1000" dirty="0"/>
          </a:p>
        </p:txBody>
      </p:sp>
      <p:sp>
        <p:nvSpPr>
          <p:cNvPr id="384" name="TextBox 383"/>
          <p:cNvSpPr txBox="1"/>
          <p:nvPr/>
        </p:nvSpPr>
        <p:spPr>
          <a:xfrm>
            <a:off x="376467" y="3652114"/>
            <a:ext cx="255198" cy="246221"/>
          </a:xfrm>
          <a:prstGeom prst="rect">
            <a:avLst/>
          </a:prstGeom>
          <a:noFill/>
        </p:spPr>
        <p:txBody>
          <a:bodyPr wrap="none" rtlCol="0" anchor="ctr" anchorCtr="0">
            <a:spAutoFit/>
          </a:bodyPr>
          <a:lstStyle/>
          <a:p>
            <a:pPr algn="r"/>
            <a:r>
              <a:rPr lang="en-GB" sz="1000" dirty="0" smtClean="0"/>
              <a:t>0</a:t>
            </a:r>
            <a:endParaRPr lang="en-GB" sz="1000" dirty="0"/>
          </a:p>
        </p:txBody>
      </p:sp>
      <p:grpSp>
        <p:nvGrpSpPr>
          <p:cNvPr id="385" name="Group 384"/>
          <p:cNvGrpSpPr/>
          <p:nvPr/>
        </p:nvGrpSpPr>
        <p:grpSpPr>
          <a:xfrm>
            <a:off x="651364" y="3776588"/>
            <a:ext cx="1668362" cy="54000"/>
            <a:chOff x="589976" y="6141201"/>
            <a:chExt cx="1668362" cy="54000"/>
          </a:xfrm>
        </p:grpSpPr>
        <p:sp>
          <p:nvSpPr>
            <p:cNvPr id="653" name="Line 12"/>
            <p:cNvSpPr>
              <a:spLocks noChangeShapeType="1"/>
            </p:cNvSpPr>
            <p:nvPr/>
          </p:nvSpPr>
          <p:spPr bwMode="auto">
            <a:xfrm>
              <a:off x="2258338"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54" name="Line 13"/>
            <p:cNvSpPr>
              <a:spLocks noChangeShapeType="1"/>
            </p:cNvSpPr>
            <p:nvPr/>
          </p:nvSpPr>
          <p:spPr bwMode="auto">
            <a:xfrm>
              <a:off x="1924218"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55" name="Line 18"/>
            <p:cNvSpPr>
              <a:spLocks noChangeShapeType="1"/>
            </p:cNvSpPr>
            <p:nvPr/>
          </p:nvSpPr>
          <p:spPr bwMode="auto">
            <a:xfrm>
              <a:off x="1585209"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56" name="Line 19"/>
            <p:cNvSpPr>
              <a:spLocks noChangeShapeType="1"/>
            </p:cNvSpPr>
            <p:nvPr/>
          </p:nvSpPr>
          <p:spPr bwMode="auto">
            <a:xfrm>
              <a:off x="1250879"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57" name="Line 20"/>
            <p:cNvSpPr>
              <a:spLocks noChangeShapeType="1"/>
            </p:cNvSpPr>
            <p:nvPr/>
          </p:nvSpPr>
          <p:spPr bwMode="auto">
            <a:xfrm>
              <a:off x="919205"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58" name="Line 21"/>
            <p:cNvSpPr>
              <a:spLocks noChangeShapeType="1"/>
            </p:cNvSpPr>
            <p:nvPr/>
          </p:nvSpPr>
          <p:spPr bwMode="auto">
            <a:xfrm>
              <a:off x="589976"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grpSp>
      <p:grpSp>
        <p:nvGrpSpPr>
          <p:cNvPr id="386" name="Group 385"/>
          <p:cNvGrpSpPr/>
          <p:nvPr/>
        </p:nvGrpSpPr>
        <p:grpSpPr>
          <a:xfrm>
            <a:off x="2658011" y="3776588"/>
            <a:ext cx="1740125" cy="54000"/>
            <a:chOff x="589976" y="6141201"/>
            <a:chExt cx="1679856" cy="54000"/>
          </a:xfrm>
        </p:grpSpPr>
        <p:sp>
          <p:nvSpPr>
            <p:cNvPr id="647" name="Line 12"/>
            <p:cNvSpPr>
              <a:spLocks noChangeShapeType="1"/>
            </p:cNvSpPr>
            <p:nvPr/>
          </p:nvSpPr>
          <p:spPr bwMode="auto">
            <a:xfrm>
              <a:off x="2269832"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48" name="Line 13"/>
            <p:cNvSpPr>
              <a:spLocks noChangeShapeType="1"/>
            </p:cNvSpPr>
            <p:nvPr/>
          </p:nvSpPr>
          <p:spPr bwMode="auto">
            <a:xfrm>
              <a:off x="1924218"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49" name="Line 18"/>
            <p:cNvSpPr>
              <a:spLocks noChangeShapeType="1"/>
            </p:cNvSpPr>
            <p:nvPr/>
          </p:nvSpPr>
          <p:spPr bwMode="auto">
            <a:xfrm>
              <a:off x="1585209"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50" name="Line 19"/>
            <p:cNvSpPr>
              <a:spLocks noChangeShapeType="1"/>
            </p:cNvSpPr>
            <p:nvPr/>
          </p:nvSpPr>
          <p:spPr bwMode="auto">
            <a:xfrm>
              <a:off x="1250879"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51" name="Line 20"/>
            <p:cNvSpPr>
              <a:spLocks noChangeShapeType="1"/>
            </p:cNvSpPr>
            <p:nvPr/>
          </p:nvSpPr>
          <p:spPr bwMode="auto">
            <a:xfrm>
              <a:off x="919205"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52" name="Line 21"/>
            <p:cNvSpPr>
              <a:spLocks noChangeShapeType="1"/>
            </p:cNvSpPr>
            <p:nvPr/>
          </p:nvSpPr>
          <p:spPr bwMode="auto">
            <a:xfrm>
              <a:off x="589976"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grpSp>
      <p:sp>
        <p:nvSpPr>
          <p:cNvPr id="387" name="TextBox 386"/>
          <p:cNvSpPr txBox="1"/>
          <p:nvPr/>
        </p:nvSpPr>
        <p:spPr>
          <a:xfrm>
            <a:off x="661023" y="3542531"/>
            <a:ext cx="1608133" cy="230832"/>
          </a:xfrm>
          <a:prstGeom prst="rect">
            <a:avLst/>
          </a:prstGeom>
          <a:noFill/>
        </p:spPr>
        <p:txBody>
          <a:bodyPr wrap="none" rtlCol="0">
            <a:spAutoFit/>
          </a:bodyPr>
          <a:lstStyle/>
          <a:p>
            <a:r>
              <a:rPr lang="en-GB" sz="900" b="1" dirty="0" smtClean="0"/>
              <a:t>HR 0.83 (95%CI 0.55, 1.24)</a:t>
            </a:r>
            <a:endParaRPr lang="en-GB" sz="900" b="1" dirty="0"/>
          </a:p>
        </p:txBody>
      </p:sp>
      <p:sp>
        <p:nvSpPr>
          <p:cNvPr id="511" name="Freeform 510"/>
          <p:cNvSpPr>
            <a:spLocks/>
          </p:cNvSpPr>
          <p:nvPr/>
        </p:nvSpPr>
        <p:spPr bwMode="auto">
          <a:xfrm>
            <a:off x="4968212" y="1769400"/>
            <a:ext cx="3746086" cy="200685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512" name="Line 6"/>
          <p:cNvSpPr>
            <a:spLocks noChangeShapeType="1"/>
          </p:cNvSpPr>
          <p:nvPr/>
        </p:nvSpPr>
        <p:spPr bwMode="auto">
          <a:xfrm>
            <a:off x="4880866" y="1769399"/>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513" name="Line 7"/>
          <p:cNvSpPr>
            <a:spLocks noChangeShapeType="1"/>
          </p:cNvSpPr>
          <p:nvPr/>
        </p:nvSpPr>
        <p:spPr bwMode="auto">
          <a:xfrm>
            <a:off x="4880866" y="2170837"/>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514" name="Line 8"/>
          <p:cNvSpPr>
            <a:spLocks noChangeShapeType="1"/>
          </p:cNvSpPr>
          <p:nvPr/>
        </p:nvSpPr>
        <p:spPr bwMode="auto">
          <a:xfrm>
            <a:off x="4880866" y="2572275"/>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515" name="Line 9"/>
          <p:cNvSpPr>
            <a:spLocks noChangeShapeType="1"/>
          </p:cNvSpPr>
          <p:nvPr/>
        </p:nvSpPr>
        <p:spPr bwMode="auto">
          <a:xfrm>
            <a:off x="4880866" y="2973712"/>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516" name="Line 10"/>
          <p:cNvSpPr>
            <a:spLocks noChangeShapeType="1"/>
          </p:cNvSpPr>
          <p:nvPr/>
        </p:nvSpPr>
        <p:spPr bwMode="auto">
          <a:xfrm>
            <a:off x="4880866" y="3375150"/>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517" name="Line 11"/>
          <p:cNvSpPr>
            <a:spLocks noChangeShapeType="1"/>
          </p:cNvSpPr>
          <p:nvPr/>
        </p:nvSpPr>
        <p:spPr bwMode="auto">
          <a:xfrm>
            <a:off x="4880866" y="3776588"/>
            <a:ext cx="8734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518" name="TextBox 517"/>
          <p:cNvSpPr txBox="1"/>
          <p:nvPr/>
        </p:nvSpPr>
        <p:spPr>
          <a:xfrm>
            <a:off x="4587517" y="1644139"/>
            <a:ext cx="360996" cy="246221"/>
          </a:xfrm>
          <a:prstGeom prst="rect">
            <a:avLst/>
          </a:prstGeom>
          <a:noFill/>
        </p:spPr>
        <p:txBody>
          <a:bodyPr wrap="none" rtlCol="0" anchor="ctr" anchorCtr="0">
            <a:spAutoFit/>
          </a:bodyPr>
          <a:lstStyle/>
          <a:p>
            <a:pPr algn="r"/>
            <a:r>
              <a:rPr lang="en-GB" sz="1000" dirty="0" smtClean="0"/>
              <a:t>1.0</a:t>
            </a:r>
            <a:endParaRPr lang="en-GB" sz="1000" dirty="0"/>
          </a:p>
        </p:txBody>
      </p:sp>
      <p:sp>
        <p:nvSpPr>
          <p:cNvPr id="519" name="TextBox 518"/>
          <p:cNvSpPr txBox="1"/>
          <p:nvPr/>
        </p:nvSpPr>
        <p:spPr>
          <a:xfrm>
            <a:off x="4587517" y="2047077"/>
            <a:ext cx="360996" cy="246221"/>
          </a:xfrm>
          <a:prstGeom prst="rect">
            <a:avLst/>
          </a:prstGeom>
          <a:noFill/>
        </p:spPr>
        <p:txBody>
          <a:bodyPr wrap="none" rtlCol="0" anchor="ctr" anchorCtr="0">
            <a:spAutoFit/>
          </a:bodyPr>
          <a:lstStyle/>
          <a:p>
            <a:pPr algn="r"/>
            <a:r>
              <a:rPr lang="en-GB" sz="1000" dirty="0" smtClean="0"/>
              <a:t>0.8</a:t>
            </a:r>
            <a:endParaRPr lang="en-GB" sz="1000" dirty="0"/>
          </a:p>
        </p:txBody>
      </p:sp>
      <p:sp>
        <p:nvSpPr>
          <p:cNvPr id="520" name="TextBox 519"/>
          <p:cNvSpPr txBox="1"/>
          <p:nvPr/>
        </p:nvSpPr>
        <p:spPr>
          <a:xfrm>
            <a:off x="4587517" y="2448336"/>
            <a:ext cx="360996" cy="246221"/>
          </a:xfrm>
          <a:prstGeom prst="rect">
            <a:avLst/>
          </a:prstGeom>
          <a:noFill/>
        </p:spPr>
        <p:txBody>
          <a:bodyPr wrap="none" rtlCol="0" anchor="ctr" anchorCtr="0">
            <a:spAutoFit/>
          </a:bodyPr>
          <a:lstStyle/>
          <a:p>
            <a:pPr algn="r"/>
            <a:r>
              <a:rPr lang="en-GB" sz="1000" dirty="0" smtClean="0"/>
              <a:t>0.6</a:t>
            </a:r>
            <a:endParaRPr lang="en-GB" sz="1000" dirty="0"/>
          </a:p>
        </p:txBody>
      </p:sp>
      <p:sp>
        <p:nvSpPr>
          <p:cNvPr id="521" name="TextBox 520"/>
          <p:cNvSpPr txBox="1"/>
          <p:nvPr/>
        </p:nvSpPr>
        <p:spPr>
          <a:xfrm>
            <a:off x="4587517" y="2849595"/>
            <a:ext cx="360996" cy="246221"/>
          </a:xfrm>
          <a:prstGeom prst="rect">
            <a:avLst/>
          </a:prstGeom>
          <a:noFill/>
        </p:spPr>
        <p:txBody>
          <a:bodyPr wrap="none" rtlCol="0" anchor="ctr" anchorCtr="0">
            <a:spAutoFit/>
          </a:bodyPr>
          <a:lstStyle/>
          <a:p>
            <a:pPr algn="r"/>
            <a:r>
              <a:rPr lang="en-GB" sz="1000" dirty="0" smtClean="0"/>
              <a:t>0.4</a:t>
            </a:r>
            <a:endParaRPr lang="en-GB" sz="1000" dirty="0"/>
          </a:p>
        </p:txBody>
      </p:sp>
      <p:sp>
        <p:nvSpPr>
          <p:cNvPr id="522" name="TextBox 521"/>
          <p:cNvSpPr txBox="1"/>
          <p:nvPr/>
        </p:nvSpPr>
        <p:spPr>
          <a:xfrm>
            <a:off x="4587517" y="3250855"/>
            <a:ext cx="360996" cy="246221"/>
          </a:xfrm>
          <a:prstGeom prst="rect">
            <a:avLst/>
          </a:prstGeom>
          <a:noFill/>
        </p:spPr>
        <p:txBody>
          <a:bodyPr wrap="none" rtlCol="0" anchor="ctr" anchorCtr="0">
            <a:spAutoFit/>
          </a:bodyPr>
          <a:lstStyle/>
          <a:p>
            <a:pPr algn="r"/>
            <a:r>
              <a:rPr lang="en-GB" sz="1000" dirty="0" smtClean="0"/>
              <a:t>0.2</a:t>
            </a:r>
            <a:endParaRPr lang="en-GB" sz="1000" dirty="0"/>
          </a:p>
        </p:txBody>
      </p:sp>
      <p:sp>
        <p:nvSpPr>
          <p:cNvPr id="523" name="TextBox 522"/>
          <p:cNvSpPr txBox="1"/>
          <p:nvPr/>
        </p:nvSpPr>
        <p:spPr>
          <a:xfrm>
            <a:off x="4693314" y="3652114"/>
            <a:ext cx="255198" cy="246221"/>
          </a:xfrm>
          <a:prstGeom prst="rect">
            <a:avLst/>
          </a:prstGeom>
          <a:noFill/>
        </p:spPr>
        <p:txBody>
          <a:bodyPr wrap="none" rtlCol="0" anchor="ctr" anchorCtr="0">
            <a:spAutoFit/>
          </a:bodyPr>
          <a:lstStyle/>
          <a:p>
            <a:pPr algn="r"/>
            <a:r>
              <a:rPr lang="en-GB" sz="1000" dirty="0" smtClean="0"/>
              <a:t>0</a:t>
            </a:r>
            <a:endParaRPr lang="en-GB" sz="1000" dirty="0"/>
          </a:p>
        </p:txBody>
      </p:sp>
      <p:grpSp>
        <p:nvGrpSpPr>
          <p:cNvPr id="524" name="Group 523"/>
          <p:cNvGrpSpPr/>
          <p:nvPr/>
        </p:nvGrpSpPr>
        <p:grpSpPr>
          <a:xfrm>
            <a:off x="4968211" y="3776588"/>
            <a:ext cx="1668362" cy="54000"/>
            <a:chOff x="589976" y="6141201"/>
            <a:chExt cx="1668362" cy="54000"/>
          </a:xfrm>
        </p:grpSpPr>
        <p:sp>
          <p:nvSpPr>
            <p:cNvPr id="641" name="Line 12"/>
            <p:cNvSpPr>
              <a:spLocks noChangeShapeType="1"/>
            </p:cNvSpPr>
            <p:nvPr/>
          </p:nvSpPr>
          <p:spPr bwMode="auto">
            <a:xfrm>
              <a:off x="2258338"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42" name="Line 13"/>
            <p:cNvSpPr>
              <a:spLocks noChangeShapeType="1"/>
            </p:cNvSpPr>
            <p:nvPr/>
          </p:nvSpPr>
          <p:spPr bwMode="auto">
            <a:xfrm>
              <a:off x="1924218"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43" name="Line 18"/>
            <p:cNvSpPr>
              <a:spLocks noChangeShapeType="1"/>
            </p:cNvSpPr>
            <p:nvPr/>
          </p:nvSpPr>
          <p:spPr bwMode="auto">
            <a:xfrm>
              <a:off x="1585209"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44" name="Line 19"/>
            <p:cNvSpPr>
              <a:spLocks noChangeShapeType="1"/>
            </p:cNvSpPr>
            <p:nvPr/>
          </p:nvSpPr>
          <p:spPr bwMode="auto">
            <a:xfrm>
              <a:off x="1250879"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45" name="Line 20"/>
            <p:cNvSpPr>
              <a:spLocks noChangeShapeType="1"/>
            </p:cNvSpPr>
            <p:nvPr/>
          </p:nvSpPr>
          <p:spPr bwMode="auto">
            <a:xfrm>
              <a:off x="919205"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46" name="Line 21"/>
            <p:cNvSpPr>
              <a:spLocks noChangeShapeType="1"/>
            </p:cNvSpPr>
            <p:nvPr/>
          </p:nvSpPr>
          <p:spPr bwMode="auto">
            <a:xfrm>
              <a:off x="589976"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grpSp>
      <p:grpSp>
        <p:nvGrpSpPr>
          <p:cNvPr id="525" name="Group 524"/>
          <p:cNvGrpSpPr/>
          <p:nvPr/>
        </p:nvGrpSpPr>
        <p:grpSpPr>
          <a:xfrm>
            <a:off x="6974858" y="3776588"/>
            <a:ext cx="1740125" cy="54000"/>
            <a:chOff x="589976" y="6141201"/>
            <a:chExt cx="1679856" cy="54000"/>
          </a:xfrm>
        </p:grpSpPr>
        <p:sp>
          <p:nvSpPr>
            <p:cNvPr id="635" name="Line 12"/>
            <p:cNvSpPr>
              <a:spLocks noChangeShapeType="1"/>
            </p:cNvSpPr>
            <p:nvPr/>
          </p:nvSpPr>
          <p:spPr bwMode="auto">
            <a:xfrm>
              <a:off x="2269832"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36" name="Line 13"/>
            <p:cNvSpPr>
              <a:spLocks noChangeShapeType="1"/>
            </p:cNvSpPr>
            <p:nvPr/>
          </p:nvSpPr>
          <p:spPr bwMode="auto">
            <a:xfrm>
              <a:off x="1924218"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37" name="Line 18"/>
            <p:cNvSpPr>
              <a:spLocks noChangeShapeType="1"/>
            </p:cNvSpPr>
            <p:nvPr/>
          </p:nvSpPr>
          <p:spPr bwMode="auto">
            <a:xfrm>
              <a:off x="1585209"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38" name="Line 19"/>
            <p:cNvSpPr>
              <a:spLocks noChangeShapeType="1"/>
            </p:cNvSpPr>
            <p:nvPr/>
          </p:nvSpPr>
          <p:spPr bwMode="auto">
            <a:xfrm>
              <a:off x="1250879"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39" name="Line 20"/>
            <p:cNvSpPr>
              <a:spLocks noChangeShapeType="1"/>
            </p:cNvSpPr>
            <p:nvPr/>
          </p:nvSpPr>
          <p:spPr bwMode="auto">
            <a:xfrm>
              <a:off x="919205"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sp>
          <p:nvSpPr>
            <p:cNvPr id="640" name="Line 21"/>
            <p:cNvSpPr>
              <a:spLocks noChangeShapeType="1"/>
            </p:cNvSpPr>
            <p:nvPr/>
          </p:nvSpPr>
          <p:spPr bwMode="auto">
            <a:xfrm>
              <a:off x="589976" y="6141201"/>
              <a:ext cx="0" cy="54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dirty="0"/>
            </a:p>
          </p:txBody>
        </p:sp>
      </p:grpSp>
      <p:sp>
        <p:nvSpPr>
          <p:cNvPr id="526" name="TextBox 525"/>
          <p:cNvSpPr txBox="1"/>
          <p:nvPr/>
        </p:nvSpPr>
        <p:spPr>
          <a:xfrm>
            <a:off x="4975079" y="3522336"/>
            <a:ext cx="1608133" cy="230832"/>
          </a:xfrm>
          <a:prstGeom prst="rect">
            <a:avLst/>
          </a:prstGeom>
          <a:noFill/>
        </p:spPr>
        <p:txBody>
          <a:bodyPr wrap="none" rtlCol="0">
            <a:spAutoFit/>
          </a:bodyPr>
          <a:lstStyle/>
          <a:p>
            <a:r>
              <a:rPr lang="en-GB" sz="900" b="1" dirty="0" smtClean="0"/>
              <a:t>HR 0.56 (95%CI 0.38, 0.82)</a:t>
            </a:r>
            <a:endParaRPr lang="en-GB" sz="900" b="1" dirty="0"/>
          </a:p>
        </p:txBody>
      </p:sp>
      <p:grpSp>
        <p:nvGrpSpPr>
          <p:cNvPr id="529" name="Group 528"/>
          <p:cNvGrpSpPr/>
          <p:nvPr/>
        </p:nvGrpSpPr>
        <p:grpSpPr>
          <a:xfrm>
            <a:off x="663316" y="4086174"/>
            <a:ext cx="3852000" cy="1620000"/>
            <a:chOff x="3154363" y="2808288"/>
            <a:chExt cx="2828925" cy="1238250"/>
          </a:xfrm>
        </p:grpSpPr>
        <p:sp>
          <p:nvSpPr>
            <p:cNvPr id="625" name="Line 2"/>
            <p:cNvSpPr>
              <a:spLocks noChangeShapeType="1"/>
            </p:cNvSpPr>
            <p:nvPr/>
          </p:nvSpPr>
          <p:spPr bwMode="auto">
            <a:xfrm>
              <a:off x="5973763" y="3989388"/>
              <a:ext cx="0" cy="5715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26" name="Line 3"/>
            <p:cNvSpPr>
              <a:spLocks noChangeShapeType="1"/>
            </p:cNvSpPr>
            <p:nvPr/>
          </p:nvSpPr>
          <p:spPr bwMode="auto">
            <a:xfrm>
              <a:off x="5173663" y="3989388"/>
              <a:ext cx="0" cy="47625"/>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27" name="Line 4"/>
            <p:cNvSpPr>
              <a:spLocks noChangeShapeType="1"/>
            </p:cNvSpPr>
            <p:nvPr/>
          </p:nvSpPr>
          <p:spPr bwMode="auto">
            <a:xfrm>
              <a:off x="4735513" y="3865563"/>
              <a:ext cx="0" cy="47625"/>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28" name="Line 5"/>
            <p:cNvSpPr>
              <a:spLocks noChangeShapeType="1"/>
            </p:cNvSpPr>
            <p:nvPr/>
          </p:nvSpPr>
          <p:spPr bwMode="auto">
            <a:xfrm>
              <a:off x="4525963" y="3751263"/>
              <a:ext cx="0" cy="47625"/>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29" name="Line 6"/>
            <p:cNvSpPr>
              <a:spLocks noChangeShapeType="1"/>
            </p:cNvSpPr>
            <p:nvPr/>
          </p:nvSpPr>
          <p:spPr bwMode="auto">
            <a:xfrm>
              <a:off x="4497388" y="3741738"/>
              <a:ext cx="0" cy="5715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30" name="Line 7"/>
            <p:cNvSpPr>
              <a:spLocks noChangeShapeType="1"/>
            </p:cNvSpPr>
            <p:nvPr/>
          </p:nvSpPr>
          <p:spPr bwMode="auto">
            <a:xfrm>
              <a:off x="4421188" y="3751263"/>
              <a:ext cx="0" cy="47625"/>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31" name="Line 8"/>
            <p:cNvSpPr>
              <a:spLocks noChangeShapeType="1"/>
            </p:cNvSpPr>
            <p:nvPr/>
          </p:nvSpPr>
          <p:spPr bwMode="auto">
            <a:xfrm>
              <a:off x="4621213" y="3808413"/>
              <a:ext cx="0" cy="5715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32" name="Line 9"/>
            <p:cNvSpPr>
              <a:spLocks noChangeShapeType="1"/>
            </p:cNvSpPr>
            <p:nvPr/>
          </p:nvSpPr>
          <p:spPr bwMode="auto">
            <a:xfrm>
              <a:off x="4887913" y="3856038"/>
              <a:ext cx="0" cy="57150"/>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33" name="Line 10"/>
            <p:cNvSpPr>
              <a:spLocks noChangeShapeType="1"/>
            </p:cNvSpPr>
            <p:nvPr/>
          </p:nvSpPr>
          <p:spPr bwMode="auto">
            <a:xfrm>
              <a:off x="5211763" y="3979863"/>
              <a:ext cx="0" cy="47625"/>
            </a:xfrm>
            <a:prstGeom prst="line">
              <a:avLst/>
            </a:prstGeom>
            <a:noFill/>
            <a:ln w="1905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34" name="Freeform 11"/>
            <p:cNvSpPr>
              <a:spLocks/>
            </p:cNvSpPr>
            <p:nvPr/>
          </p:nvSpPr>
          <p:spPr bwMode="auto">
            <a:xfrm>
              <a:off x="3154363" y="2808288"/>
              <a:ext cx="2828925" cy="1219200"/>
            </a:xfrm>
            <a:custGeom>
              <a:avLst/>
              <a:gdLst>
                <a:gd name="T0" fmla="*/ 297 w 297"/>
                <a:gd name="T1" fmla="*/ 127 h 128"/>
                <a:gd name="T2" fmla="*/ 186 w 297"/>
                <a:gd name="T3" fmla="*/ 127 h 128"/>
                <a:gd name="T4" fmla="*/ 186 w 297"/>
                <a:gd name="T5" fmla="*/ 114 h 128"/>
                <a:gd name="T6" fmla="*/ 157 w 297"/>
                <a:gd name="T7" fmla="*/ 114 h 128"/>
                <a:gd name="T8" fmla="*/ 157 w 297"/>
                <a:gd name="T9" fmla="*/ 108 h 128"/>
                <a:gd name="T10" fmla="*/ 150 w 297"/>
                <a:gd name="T11" fmla="*/ 108 h 128"/>
                <a:gd name="T12" fmla="*/ 150 w 297"/>
                <a:gd name="T13" fmla="*/ 102 h 128"/>
                <a:gd name="T14" fmla="*/ 127 w 297"/>
                <a:gd name="T15" fmla="*/ 102 h 128"/>
                <a:gd name="T16" fmla="*/ 127 w 297"/>
                <a:gd name="T17" fmla="*/ 98 h 128"/>
                <a:gd name="T18" fmla="*/ 124 w 297"/>
                <a:gd name="T19" fmla="*/ 98 h 128"/>
                <a:gd name="T20" fmla="*/ 124 w 297"/>
                <a:gd name="T21" fmla="*/ 93 h 128"/>
                <a:gd name="T22" fmla="*/ 110 w 297"/>
                <a:gd name="T23" fmla="*/ 93 h 128"/>
                <a:gd name="T24" fmla="*/ 110 w 297"/>
                <a:gd name="T25" fmla="*/ 89 h 128"/>
                <a:gd name="T26" fmla="*/ 102 w 297"/>
                <a:gd name="T27" fmla="*/ 89 h 128"/>
                <a:gd name="T28" fmla="*/ 102 w 297"/>
                <a:gd name="T29" fmla="*/ 76 h 128"/>
                <a:gd name="T30" fmla="*/ 94 w 297"/>
                <a:gd name="T31" fmla="*/ 76 h 128"/>
                <a:gd name="T32" fmla="*/ 94 w 297"/>
                <a:gd name="T33" fmla="*/ 73 h 128"/>
                <a:gd name="T34" fmla="*/ 91 w 297"/>
                <a:gd name="T35" fmla="*/ 73 h 128"/>
                <a:gd name="T36" fmla="*/ 91 w 297"/>
                <a:gd name="T37" fmla="*/ 69 h 128"/>
                <a:gd name="T38" fmla="*/ 85 w 297"/>
                <a:gd name="T39" fmla="*/ 69 h 128"/>
                <a:gd name="T40" fmla="*/ 85 w 297"/>
                <a:gd name="T41" fmla="*/ 66 h 128"/>
                <a:gd name="T42" fmla="*/ 80 w 297"/>
                <a:gd name="T43" fmla="*/ 66 h 128"/>
                <a:gd name="T44" fmla="*/ 80 w 297"/>
                <a:gd name="T45" fmla="*/ 63 h 128"/>
                <a:gd name="T46" fmla="*/ 75 w 297"/>
                <a:gd name="T47" fmla="*/ 63 h 128"/>
                <a:gd name="T48" fmla="*/ 75 w 297"/>
                <a:gd name="T49" fmla="*/ 58 h 128"/>
                <a:gd name="T50" fmla="*/ 71 w 297"/>
                <a:gd name="T51" fmla="*/ 58 h 128"/>
                <a:gd name="T52" fmla="*/ 71 w 297"/>
                <a:gd name="T53" fmla="*/ 51 h 128"/>
                <a:gd name="T54" fmla="*/ 63 w 297"/>
                <a:gd name="T55" fmla="*/ 51 h 128"/>
                <a:gd name="T56" fmla="*/ 63 w 297"/>
                <a:gd name="T57" fmla="*/ 47 h 128"/>
                <a:gd name="T58" fmla="*/ 60 w 297"/>
                <a:gd name="T59" fmla="*/ 47 h 128"/>
                <a:gd name="T60" fmla="*/ 60 w 297"/>
                <a:gd name="T61" fmla="*/ 42 h 128"/>
                <a:gd name="T62" fmla="*/ 58 w 297"/>
                <a:gd name="T63" fmla="*/ 42 h 128"/>
                <a:gd name="T64" fmla="*/ 58 w 297"/>
                <a:gd name="T65" fmla="*/ 36 h 128"/>
                <a:gd name="T66" fmla="*/ 53 w 297"/>
                <a:gd name="T67" fmla="*/ 36 h 128"/>
                <a:gd name="T68" fmla="*/ 53 w 297"/>
                <a:gd name="T69" fmla="*/ 32 h 128"/>
                <a:gd name="T70" fmla="*/ 50 w 297"/>
                <a:gd name="T71" fmla="*/ 32 h 128"/>
                <a:gd name="T72" fmla="*/ 50 w 297"/>
                <a:gd name="T73" fmla="*/ 25 h 128"/>
                <a:gd name="T74" fmla="*/ 39 w 297"/>
                <a:gd name="T75" fmla="*/ 25 h 128"/>
                <a:gd name="T76" fmla="*/ 39 w 297"/>
                <a:gd name="T77" fmla="*/ 23 h 128"/>
                <a:gd name="T78" fmla="*/ 38 w 297"/>
                <a:gd name="T79" fmla="*/ 23 h 128"/>
                <a:gd name="T80" fmla="*/ 38 w 297"/>
                <a:gd name="T81" fmla="*/ 18 h 128"/>
                <a:gd name="T82" fmla="*/ 33 w 297"/>
                <a:gd name="T83" fmla="*/ 18 h 128"/>
                <a:gd name="T84" fmla="*/ 33 w 297"/>
                <a:gd name="T85" fmla="*/ 13 h 128"/>
                <a:gd name="T86" fmla="*/ 30 w 297"/>
                <a:gd name="T87" fmla="*/ 13 h 128"/>
                <a:gd name="T88" fmla="*/ 30 w 297"/>
                <a:gd name="T89" fmla="*/ 7 h 128"/>
                <a:gd name="T90" fmla="*/ 24 w 297"/>
                <a:gd name="T91" fmla="*/ 7 h 128"/>
                <a:gd name="T92" fmla="*/ 24 w 297"/>
                <a:gd name="T93" fmla="*/ 4 h 128"/>
                <a:gd name="T94" fmla="*/ 4 w 297"/>
                <a:gd name="T95" fmla="*/ 4 h 128"/>
                <a:gd name="T96" fmla="*/ 4 w 297"/>
                <a:gd name="T97" fmla="*/ 0 h 128"/>
                <a:gd name="T98" fmla="*/ 0 w 297"/>
                <a:gd name="T9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7" h="128">
                  <a:moveTo>
                    <a:pt x="297" y="127"/>
                  </a:moveTo>
                  <a:cubicBezTo>
                    <a:pt x="297" y="127"/>
                    <a:pt x="186" y="128"/>
                    <a:pt x="186" y="127"/>
                  </a:cubicBezTo>
                  <a:cubicBezTo>
                    <a:pt x="186" y="125"/>
                    <a:pt x="186" y="114"/>
                    <a:pt x="186" y="114"/>
                  </a:cubicBezTo>
                  <a:lnTo>
                    <a:pt x="157" y="114"/>
                  </a:lnTo>
                  <a:lnTo>
                    <a:pt x="157" y="108"/>
                  </a:lnTo>
                  <a:lnTo>
                    <a:pt x="150" y="108"/>
                  </a:lnTo>
                  <a:lnTo>
                    <a:pt x="150" y="102"/>
                  </a:lnTo>
                  <a:lnTo>
                    <a:pt x="127" y="102"/>
                  </a:lnTo>
                  <a:lnTo>
                    <a:pt x="127" y="98"/>
                  </a:lnTo>
                  <a:lnTo>
                    <a:pt x="124" y="98"/>
                  </a:lnTo>
                  <a:lnTo>
                    <a:pt x="124" y="93"/>
                  </a:lnTo>
                  <a:lnTo>
                    <a:pt x="110" y="93"/>
                  </a:lnTo>
                  <a:lnTo>
                    <a:pt x="110" y="89"/>
                  </a:lnTo>
                  <a:lnTo>
                    <a:pt x="102" y="89"/>
                  </a:lnTo>
                  <a:lnTo>
                    <a:pt x="102" y="76"/>
                  </a:lnTo>
                  <a:lnTo>
                    <a:pt x="94" y="76"/>
                  </a:lnTo>
                  <a:lnTo>
                    <a:pt x="94" y="73"/>
                  </a:lnTo>
                  <a:lnTo>
                    <a:pt x="91" y="73"/>
                  </a:lnTo>
                  <a:lnTo>
                    <a:pt x="91" y="69"/>
                  </a:lnTo>
                  <a:lnTo>
                    <a:pt x="85" y="69"/>
                  </a:lnTo>
                  <a:lnTo>
                    <a:pt x="85" y="66"/>
                  </a:lnTo>
                  <a:lnTo>
                    <a:pt x="80" y="66"/>
                  </a:lnTo>
                  <a:lnTo>
                    <a:pt x="80" y="63"/>
                  </a:lnTo>
                  <a:lnTo>
                    <a:pt x="75" y="63"/>
                  </a:lnTo>
                  <a:lnTo>
                    <a:pt x="75" y="58"/>
                  </a:lnTo>
                  <a:lnTo>
                    <a:pt x="71" y="58"/>
                  </a:lnTo>
                  <a:lnTo>
                    <a:pt x="71" y="51"/>
                  </a:lnTo>
                  <a:lnTo>
                    <a:pt x="63" y="51"/>
                  </a:lnTo>
                  <a:lnTo>
                    <a:pt x="63" y="47"/>
                  </a:lnTo>
                  <a:lnTo>
                    <a:pt x="60" y="47"/>
                  </a:lnTo>
                  <a:lnTo>
                    <a:pt x="60" y="42"/>
                  </a:lnTo>
                  <a:lnTo>
                    <a:pt x="58" y="42"/>
                  </a:lnTo>
                  <a:lnTo>
                    <a:pt x="58" y="36"/>
                  </a:lnTo>
                  <a:lnTo>
                    <a:pt x="53" y="36"/>
                  </a:lnTo>
                  <a:lnTo>
                    <a:pt x="53" y="32"/>
                  </a:lnTo>
                  <a:lnTo>
                    <a:pt x="50" y="32"/>
                  </a:lnTo>
                  <a:lnTo>
                    <a:pt x="50" y="25"/>
                  </a:lnTo>
                  <a:lnTo>
                    <a:pt x="39" y="25"/>
                  </a:lnTo>
                  <a:lnTo>
                    <a:pt x="39" y="23"/>
                  </a:lnTo>
                  <a:lnTo>
                    <a:pt x="38" y="23"/>
                  </a:lnTo>
                  <a:lnTo>
                    <a:pt x="38" y="18"/>
                  </a:lnTo>
                  <a:lnTo>
                    <a:pt x="33" y="18"/>
                  </a:lnTo>
                  <a:lnTo>
                    <a:pt x="33" y="13"/>
                  </a:lnTo>
                  <a:lnTo>
                    <a:pt x="30" y="13"/>
                  </a:lnTo>
                  <a:lnTo>
                    <a:pt x="30" y="7"/>
                  </a:lnTo>
                  <a:lnTo>
                    <a:pt x="24" y="7"/>
                  </a:lnTo>
                  <a:lnTo>
                    <a:pt x="24" y="4"/>
                  </a:lnTo>
                  <a:lnTo>
                    <a:pt x="4" y="4"/>
                  </a:lnTo>
                  <a:lnTo>
                    <a:pt x="4"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532" name="Group 531"/>
          <p:cNvGrpSpPr/>
          <p:nvPr/>
        </p:nvGrpSpPr>
        <p:grpSpPr>
          <a:xfrm>
            <a:off x="656131" y="4086174"/>
            <a:ext cx="2991585" cy="2003473"/>
            <a:chOff x="3457575" y="2673350"/>
            <a:chExt cx="2228850" cy="1504950"/>
          </a:xfrm>
        </p:grpSpPr>
        <p:sp>
          <p:nvSpPr>
            <p:cNvPr id="622" name="Freeform 12"/>
            <p:cNvSpPr>
              <a:spLocks/>
            </p:cNvSpPr>
            <p:nvPr/>
          </p:nvSpPr>
          <p:spPr bwMode="auto">
            <a:xfrm>
              <a:off x="3457575" y="2673350"/>
              <a:ext cx="2228850" cy="1504950"/>
            </a:xfrm>
            <a:custGeom>
              <a:avLst/>
              <a:gdLst>
                <a:gd name="T0" fmla="*/ 234 w 234"/>
                <a:gd name="T1" fmla="*/ 158 h 158"/>
                <a:gd name="T2" fmla="*/ 234 w 234"/>
                <a:gd name="T3" fmla="*/ 142 h 158"/>
                <a:gd name="T4" fmla="*/ 203 w 234"/>
                <a:gd name="T5" fmla="*/ 142 h 158"/>
                <a:gd name="T6" fmla="*/ 203 w 234"/>
                <a:gd name="T7" fmla="*/ 134 h 158"/>
                <a:gd name="T8" fmla="*/ 194 w 234"/>
                <a:gd name="T9" fmla="*/ 134 h 158"/>
                <a:gd name="T10" fmla="*/ 194 w 234"/>
                <a:gd name="T11" fmla="*/ 127 h 158"/>
                <a:gd name="T12" fmla="*/ 174 w 234"/>
                <a:gd name="T13" fmla="*/ 127 h 158"/>
                <a:gd name="T14" fmla="*/ 174 w 234"/>
                <a:gd name="T15" fmla="*/ 119 h 158"/>
                <a:gd name="T16" fmla="*/ 164 w 234"/>
                <a:gd name="T17" fmla="*/ 119 h 158"/>
                <a:gd name="T18" fmla="*/ 164 w 234"/>
                <a:gd name="T19" fmla="*/ 112 h 158"/>
                <a:gd name="T20" fmla="*/ 154 w 234"/>
                <a:gd name="T21" fmla="*/ 112 h 158"/>
                <a:gd name="T22" fmla="*/ 154 w 234"/>
                <a:gd name="T23" fmla="*/ 107 h 158"/>
                <a:gd name="T24" fmla="*/ 108 w 234"/>
                <a:gd name="T25" fmla="*/ 107 h 158"/>
                <a:gd name="T26" fmla="*/ 108 w 234"/>
                <a:gd name="T27" fmla="*/ 102 h 158"/>
                <a:gd name="T28" fmla="*/ 106 w 234"/>
                <a:gd name="T29" fmla="*/ 102 h 158"/>
                <a:gd name="T30" fmla="*/ 106 w 234"/>
                <a:gd name="T31" fmla="*/ 86 h 158"/>
                <a:gd name="T32" fmla="*/ 100 w 234"/>
                <a:gd name="T33" fmla="*/ 86 h 158"/>
                <a:gd name="T34" fmla="*/ 100 w 234"/>
                <a:gd name="T35" fmla="*/ 81 h 158"/>
                <a:gd name="T36" fmla="*/ 88 w 234"/>
                <a:gd name="T37" fmla="*/ 81 h 158"/>
                <a:gd name="T38" fmla="*/ 88 w 234"/>
                <a:gd name="T39" fmla="*/ 73 h 158"/>
                <a:gd name="T40" fmla="*/ 82 w 234"/>
                <a:gd name="T41" fmla="*/ 73 h 158"/>
                <a:gd name="T42" fmla="*/ 82 w 234"/>
                <a:gd name="T43" fmla="*/ 71 h 158"/>
                <a:gd name="T44" fmla="*/ 76 w 234"/>
                <a:gd name="T45" fmla="*/ 71 h 158"/>
                <a:gd name="T46" fmla="*/ 76 w 234"/>
                <a:gd name="T47" fmla="*/ 65 h 158"/>
                <a:gd name="T48" fmla="*/ 73 w 234"/>
                <a:gd name="T49" fmla="*/ 65 h 158"/>
                <a:gd name="T50" fmla="*/ 73 w 234"/>
                <a:gd name="T51" fmla="*/ 61 h 158"/>
                <a:gd name="T52" fmla="*/ 61 w 234"/>
                <a:gd name="T53" fmla="*/ 61 h 158"/>
                <a:gd name="T54" fmla="*/ 61 w 234"/>
                <a:gd name="T55" fmla="*/ 56 h 158"/>
                <a:gd name="T56" fmla="*/ 58 w 234"/>
                <a:gd name="T57" fmla="*/ 56 h 158"/>
                <a:gd name="T58" fmla="*/ 58 w 234"/>
                <a:gd name="T59" fmla="*/ 53 h 158"/>
                <a:gd name="T60" fmla="*/ 55 w 234"/>
                <a:gd name="T61" fmla="*/ 53 h 158"/>
                <a:gd name="T62" fmla="*/ 55 w 234"/>
                <a:gd name="T63" fmla="*/ 48 h 158"/>
                <a:gd name="T64" fmla="*/ 52 w 234"/>
                <a:gd name="T65" fmla="*/ 48 h 158"/>
                <a:gd name="T66" fmla="*/ 52 w 234"/>
                <a:gd name="T67" fmla="*/ 44 h 158"/>
                <a:gd name="T68" fmla="*/ 48 w 234"/>
                <a:gd name="T69" fmla="*/ 44 h 158"/>
                <a:gd name="T70" fmla="*/ 48 w 234"/>
                <a:gd name="T71" fmla="*/ 41 h 158"/>
                <a:gd name="T72" fmla="*/ 41 w 234"/>
                <a:gd name="T73" fmla="*/ 41 h 158"/>
                <a:gd name="T74" fmla="*/ 41 w 234"/>
                <a:gd name="T75" fmla="*/ 37 h 158"/>
                <a:gd name="T76" fmla="*/ 37 w 234"/>
                <a:gd name="T77" fmla="*/ 37 h 158"/>
                <a:gd name="T78" fmla="*/ 37 w 234"/>
                <a:gd name="T79" fmla="*/ 28 h 158"/>
                <a:gd name="T80" fmla="*/ 33 w 234"/>
                <a:gd name="T81" fmla="*/ 28 h 158"/>
                <a:gd name="T82" fmla="*/ 33 w 234"/>
                <a:gd name="T83" fmla="*/ 20 h 158"/>
                <a:gd name="T84" fmla="*/ 31 w 234"/>
                <a:gd name="T85" fmla="*/ 20 h 158"/>
                <a:gd name="T86" fmla="*/ 31 w 234"/>
                <a:gd name="T87" fmla="*/ 16 h 158"/>
                <a:gd name="T88" fmla="*/ 27 w 234"/>
                <a:gd name="T89" fmla="*/ 16 h 158"/>
                <a:gd name="T90" fmla="*/ 27 w 234"/>
                <a:gd name="T91" fmla="*/ 9 h 158"/>
                <a:gd name="T92" fmla="*/ 19 w 234"/>
                <a:gd name="T93" fmla="*/ 9 h 158"/>
                <a:gd name="T94" fmla="*/ 19 w 234"/>
                <a:gd name="T95" fmla="*/ 5 h 158"/>
                <a:gd name="T96" fmla="*/ 17 w 234"/>
                <a:gd name="T97" fmla="*/ 5 h 158"/>
                <a:gd name="T98" fmla="*/ 17 w 234"/>
                <a:gd name="T99" fmla="*/ 0 h 158"/>
                <a:gd name="T100" fmla="*/ 0 w 234"/>
                <a:gd name="T10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158">
                  <a:moveTo>
                    <a:pt x="234" y="158"/>
                  </a:moveTo>
                  <a:lnTo>
                    <a:pt x="234" y="142"/>
                  </a:lnTo>
                  <a:lnTo>
                    <a:pt x="203" y="142"/>
                  </a:lnTo>
                  <a:lnTo>
                    <a:pt x="203" y="134"/>
                  </a:lnTo>
                  <a:lnTo>
                    <a:pt x="194" y="134"/>
                  </a:lnTo>
                  <a:lnTo>
                    <a:pt x="194" y="127"/>
                  </a:lnTo>
                  <a:lnTo>
                    <a:pt x="174" y="127"/>
                  </a:lnTo>
                  <a:lnTo>
                    <a:pt x="174" y="119"/>
                  </a:lnTo>
                  <a:lnTo>
                    <a:pt x="164" y="119"/>
                  </a:lnTo>
                  <a:lnTo>
                    <a:pt x="164" y="112"/>
                  </a:lnTo>
                  <a:lnTo>
                    <a:pt x="154" y="112"/>
                  </a:lnTo>
                  <a:lnTo>
                    <a:pt x="154" y="107"/>
                  </a:lnTo>
                  <a:lnTo>
                    <a:pt x="108" y="107"/>
                  </a:lnTo>
                  <a:lnTo>
                    <a:pt x="108" y="102"/>
                  </a:lnTo>
                  <a:lnTo>
                    <a:pt x="106" y="102"/>
                  </a:lnTo>
                  <a:lnTo>
                    <a:pt x="106" y="86"/>
                  </a:lnTo>
                  <a:lnTo>
                    <a:pt x="100" y="86"/>
                  </a:lnTo>
                  <a:lnTo>
                    <a:pt x="100" y="81"/>
                  </a:lnTo>
                  <a:lnTo>
                    <a:pt x="88" y="81"/>
                  </a:lnTo>
                  <a:lnTo>
                    <a:pt x="88" y="73"/>
                  </a:lnTo>
                  <a:lnTo>
                    <a:pt x="82" y="73"/>
                  </a:lnTo>
                  <a:lnTo>
                    <a:pt x="82" y="71"/>
                  </a:lnTo>
                  <a:lnTo>
                    <a:pt x="76" y="71"/>
                  </a:lnTo>
                  <a:lnTo>
                    <a:pt x="76" y="65"/>
                  </a:lnTo>
                  <a:lnTo>
                    <a:pt x="73" y="65"/>
                  </a:lnTo>
                  <a:lnTo>
                    <a:pt x="73" y="61"/>
                  </a:lnTo>
                  <a:lnTo>
                    <a:pt x="61" y="61"/>
                  </a:lnTo>
                  <a:lnTo>
                    <a:pt x="61" y="56"/>
                  </a:lnTo>
                  <a:lnTo>
                    <a:pt x="58" y="56"/>
                  </a:lnTo>
                  <a:lnTo>
                    <a:pt x="58" y="53"/>
                  </a:lnTo>
                  <a:lnTo>
                    <a:pt x="55" y="53"/>
                  </a:lnTo>
                  <a:lnTo>
                    <a:pt x="55" y="48"/>
                  </a:lnTo>
                  <a:lnTo>
                    <a:pt x="52" y="48"/>
                  </a:lnTo>
                  <a:lnTo>
                    <a:pt x="52" y="44"/>
                  </a:lnTo>
                  <a:lnTo>
                    <a:pt x="48" y="44"/>
                  </a:lnTo>
                  <a:lnTo>
                    <a:pt x="48" y="41"/>
                  </a:lnTo>
                  <a:lnTo>
                    <a:pt x="41" y="41"/>
                  </a:lnTo>
                  <a:lnTo>
                    <a:pt x="41" y="37"/>
                  </a:lnTo>
                  <a:lnTo>
                    <a:pt x="37" y="37"/>
                  </a:lnTo>
                  <a:lnTo>
                    <a:pt x="37" y="28"/>
                  </a:lnTo>
                  <a:lnTo>
                    <a:pt x="33" y="28"/>
                  </a:lnTo>
                  <a:lnTo>
                    <a:pt x="33" y="20"/>
                  </a:lnTo>
                  <a:lnTo>
                    <a:pt x="31" y="20"/>
                  </a:lnTo>
                  <a:lnTo>
                    <a:pt x="31" y="16"/>
                  </a:lnTo>
                  <a:lnTo>
                    <a:pt x="27" y="16"/>
                  </a:lnTo>
                  <a:lnTo>
                    <a:pt x="27" y="9"/>
                  </a:lnTo>
                  <a:lnTo>
                    <a:pt x="19" y="9"/>
                  </a:lnTo>
                  <a:lnTo>
                    <a:pt x="19" y="5"/>
                  </a:lnTo>
                  <a:lnTo>
                    <a:pt x="17" y="5"/>
                  </a:lnTo>
                  <a:lnTo>
                    <a:pt x="17" y="0"/>
                  </a:lnTo>
                  <a:lnTo>
                    <a:pt x="0" y="0"/>
                  </a:lnTo>
                </a:path>
              </a:pathLst>
            </a:custGeom>
            <a:noFill/>
            <a:ln w="19050">
              <a:solidFill>
                <a:schemeClr val="accent3">
                  <a:lumMod val="20000"/>
                  <a:lumOff val="8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23" name="Line 13"/>
            <p:cNvSpPr>
              <a:spLocks noChangeShapeType="1"/>
            </p:cNvSpPr>
            <p:nvPr/>
          </p:nvSpPr>
          <p:spPr bwMode="auto">
            <a:xfrm>
              <a:off x="4648200" y="3673475"/>
              <a:ext cx="0" cy="47625"/>
            </a:xfrm>
            <a:prstGeom prst="line">
              <a:avLst/>
            </a:prstGeom>
            <a:noFill/>
            <a:ln w="19050">
              <a:solidFill>
                <a:schemeClr val="accent3">
                  <a:lumMod val="20000"/>
                  <a:lumOff val="80000"/>
                </a:schemeClr>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24" name="Line 14"/>
            <p:cNvSpPr>
              <a:spLocks noChangeShapeType="1"/>
            </p:cNvSpPr>
            <p:nvPr/>
          </p:nvSpPr>
          <p:spPr bwMode="auto">
            <a:xfrm>
              <a:off x="5619750" y="4006850"/>
              <a:ext cx="0" cy="47625"/>
            </a:xfrm>
            <a:prstGeom prst="line">
              <a:avLst/>
            </a:prstGeom>
            <a:noFill/>
            <a:ln w="19050">
              <a:solidFill>
                <a:schemeClr val="accent3">
                  <a:lumMod val="20000"/>
                  <a:lumOff val="80000"/>
                </a:schemeClr>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535" name="Group 534"/>
          <p:cNvGrpSpPr/>
          <p:nvPr/>
        </p:nvGrpSpPr>
        <p:grpSpPr>
          <a:xfrm>
            <a:off x="661025" y="1772627"/>
            <a:ext cx="3526142" cy="1743858"/>
            <a:chOff x="3284538" y="2870200"/>
            <a:chExt cx="2571750" cy="1124652"/>
          </a:xfrm>
        </p:grpSpPr>
        <p:sp>
          <p:nvSpPr>
            <p:cNvPr id="609" name="Freeform 15"/>
            <p:cNvSpPr>
              <a:spLocks/>
            </p:cNvSpPr>
            <p:nvPr/>
          </p:nvSpPr>
          <p:spPr bwMode="auto">
            <a:xfrm>
              <a:off x="3284538" y="2870200"/>
              <a:ext cx="2571750" cy="1095375"/>
            </a:xfrm>
            <a:custGeom>
              <a:avLst/>
              <a:gdLst>
                <a:gd name="T0" fmla="*/ 244 w 270"/>
                <a:gd name="T1" fmla="*/ 115 h 115"/>
                <a:gd name="T2" fmla="*/ 190 w 270"/>
                <a:gd name="T3" fmla="*/ 99 h 115"/>
                <a:gd name="T4" fmla="*/ 168 w 270"/>
                <a:gd name="T5" fmla="*/ 91 h 115"/>
                <a:gd name="T6" fmla="*/ 154 w 270"/>
                <a:gd name="T7" fmla="*/ 86 h 115"/>
                <a:gd name="T8" fmla="*/ 144 w 270"/>
                <a:gd name="T9" fmla="*/ 83 h 115"/>
                <a:gd name="T10" fmla="*/ 139 w 270"/>
                <a:gd name="T11" fmla="*/ 81 h 115"/>
                <a:gd name="T12" fmla="*/ 130 w 270"/>
                <a:gd name="T13" fmla="*/ 77 h 115"/>
                <a:gd name="T14" fmla="*/ 126 w 270"/>
                <a:gd name="T15" fmla="*/ 75 h 115"/>
                <a:gd name="T16" fmla="*/ 110 w 270"/>
                <a:gd name="T17" fmla="*/ 72 h 115"/>
                <a:gd name="T18" fmla="*/ 104 w 270"/>
                <a:gd name="T19" fmla="*/ 70 h 115"/>
                <a:gd name="T20" fmla="*/ 100 w 270"/>
                <a:gd name="T21" fmla="*/ 64 h 115"/>
                <a:gd name="T22" fmla="*/ 97 w 270"/>
                <a:gd name="T23" fmla="*/ 61 h 115"/>
                <a:gd name="T24" fmla="*/ 95 w 270"/>
                <a:gd name="T25" fmla="*/ 58 h 115"/>
                <a:gd name="T26" fmla="*/ 91 w 270"/>
                <a:gd name="T27" fmla="*/ 56 h 115"/>
                <a:gd name="T28" fmla="*/ 88 w 270"/>
                <a:gd name="T29" fmla="*/ 54 h 115"/>
                <a:gd name="T30" fmla="*/ 84 w 270"/>
                <a:gd name="T31" fmla="*/ 50 h 115"/>
                <a:gd name="T32" fmla="*/ 78 w 270"/>
                <a:gd name="T33" fmla="*/ 46 h 115"/>
                <a:gd name="T34" fmla="*/ 73 w 270"/>
                <a:gd name="T35" fmla="*/ 45 h 115"/>
                <a:gd name="T36" fmla="*/ 64 w 270"/>
                <a:gd name="T37" fmla="*/ 40 h 115"/>
                <a:gd name="T38" fmla="*/ 60 w 270"/>
                <a:gd name="T39" fmla="*/ 37 h 115"/>
                <a:gd name="T40" fmla="*/ 56 w 270"/>
                <a:gd name="T41" fmla="*/ 33 h 115"/>
                <a:gd name="T42" fmla="*/ 53 w 270"/>
                <a:gd name="T43" fmla="*/ 29 h 115"/>
                <a:gd name="T44" fmla="*/ 51 w 270"/>
                <a:gd name="T45" fmla="*/ 27 h 115"/>
                <a:gd name="T46" fmla="*/ 49 w 270"/>
                <a:gd name="T47" fmla="*/ 24 h 115"/>
                <a:gd name="T48" fmla="*/ 44 w 270"/>
                <a:gd name="T49" fmla="*/ 23 h 115"/>
                <a:gd name="T50" fmla="*/ 41 w 270"/>
                <a:gd name="T51" fmla="*/ 21 h 115"/>
                <a:gd name="T52" fmla="*/ 39 w 270"/>
                <a:gd name="T53" fmla="*/ 15 h 115"/>
                <a:gd name="T54" fmla="*/ 37 w 270"/>
                <a:gd name="T55" fmla="*/ 14 h 115"/>
                <a:gd name="T56" fmla="*/ 34 w 270"/>
                <a:gd name="T57" fmla="*/ 11 h 115"/>
                <a:gd name="T58" fmla="*/ 24 w 270"/>
                <a:gd name="T59" fmla="*/ 7 h 115"/>
                <a:gd name="T60" fmla="*/ 19 w 270"/>
                <a:gd name="T61" fmla="*/ 5 h 115"/>
                <a:gd name="T62" fmla="*/ 16 w 270"/>
                <a:gd name="T63" fmla="*/ 2 h 115"/>
                <a:gd name="T64" fmla="*/ 0 w 270"/>
                <a:gd name="T6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115">
                  <a:moveTo>
                    <a:pt x="270" y="115"/>
                  </a:moveTo>
                  <a:lnTo>
                    <a:pt x="244" y="115"/>
                  </a:lnTo>
                  <a:lnTo>
                    <a:pt x="244" y="99"/>
                  </a:lnTo>
                  <a:lnTo>
                    <a:pt x="190" y="99"/>
                  </a:lnTo>
                  <a:lnTo>
                    <a:pt x="190" y="91"/>
                  </a:lnTo>
                  <a:lnTo>
                    <a:pt x="168" y="91"/>
                  </a:lnTo>
                  <a:lnTo>
                    <a:pt x="167" y="86"/>
                  </a:lnTo>
                  <a:lnTo>
                    <a:pt x="154" y="86"/>
                  </a:lnTo>
                  <a:lnTo>
                    <a:pt x="154" y="83"/>
                  </a:lnTo>
                  <a:lnTo>
                    <a:pt x="144" y="83"/>
                  </a:lnTo>
                  <a:lnTo>
                    <a:pt x="144" y="81"/>
                  </a:lnTo>
                  <a:lnTo>
                    <a:pt x="139" y="81"/>
                  </a:lnTo>
                  <a:lnTo>
                    <a:pt x="139" y="77"/>
                  </a:lnTo>
                  <a:lnTo>
                    <a:pt x="130" y="77"/>
                  </a:lnTo>
                  <a:lnTo>
                    <a:pt x="130" y="75"/>
                  </a:lnTo>
                  <a:lnTo>
                    <a:pt x="126" y="75"/>
                  </a:lnTo>
                  <a:lnTo>
                    <a:pt x="126" y="72"/>
                  </a:lnTo>
                  <a:lnTo>
                    <a:pt x="110" y="72"/>
                  </a:lnTo>
                  <a:lnTo>
                    <a:pt x="110" y="70"/>
                  </a:lnTo>
                  <a:lnTo>
                    <a:pt x="104" y="70"/>
                  </a:lnTo>
                  <a:lnTo>
                    <a:pt x="104" y="64"/>
                  </a:lnTo>
                  <a:lnTo>
                    <a:pt x="100" y="64"/>
                  </a:lnTo>
                  <a:lnTo>
                    <a:pt x="100" y="61"/>
                  </a:lnTo>
                  <a:lnTo>
                    <a:pt x="97" y="61"/>
                  </a:lnTo>
                  <a:lnTo>
                    <a:pt x="97" y="58"/>
                  </a:lnTo>
                  <a:lnTo>
                    <a:pt x="95" y="58"/>
                  </a:lnTo>
                  <a:lnTo>
                    <a:pt x="95" y="56"/>
                  </a:lnTo>
                  <a:lnTo>
                    <a:pt x="91" y="56"/>
                  </a:lnTo>
                  <a:lnTo>
                    <a:pt x="91" y="54"/>
                  </a:lnTo>
                  <a:lnTo>
                    <a:pt x="88" y="54"/>
                  </a:lnTo>
                  <a:lnTo>
                    <a:pt x="88" y="50"/>
                  </a:lnTo>
                  <a:lnTo>
                    <a:pt x="84" y="50"/>
                  </a:lnTo>
                  <a:lnTo>
                    <a:pt x="84" y="46"/>
                  </a:lnTo>
                  <a:lnTo>
                    <a:pt x="78" y="46"/>
                  </a:lnTo>
                  <a:lnTo>
                    <a:pt x="78" y="45"/>
                  </a:lnTo>
                  <a:lnTo>
                    <a:pt x="73" y="45"/>
                  </a:lnTo>
                  <a:cubicBezTo>
                    <a:pt x="73" y="45"/>
                    <a:pt x="74" y="40"/>
                    <a:pt x="73" y="40"/>
                  </a:cubicBezTo>
                  <a:cubicBezTo>
                    <a:pt x="72" y="40"/>
                    <a:pt x="64" y="40"/>
                    <a:pt x="64" y="40"/>
                  </a:cubicBezTo>
                  <a:lnTo>
                    <a:pt x="64" y="37"/>
                  </a:lnTo>
                  <a:lnTo>
                    <a:pt x="60" y="37"/>
                  </a:lnTo>
                  <a:lnTo>
                    <a:pt x="60" y="33"/>
                  </a:lnTo>
                  <a:lnTo>
                    <a:pt x="56" y="33"/>
                  </a:lnTo>
                  <a:lnTo>
                    <a:pt x="56" y="29"/>
                  </a:lnTo>
                  <a:lnTo>
                    <a:pt x="53" y="29"/>
                  </a:lnTo>
                  <a:lnTo>
                    <a:pt x="53" y="27"/>
                  </a:lnTo>
                  <a:lnTo>
                    <a:pt x="51" y="27"/>
                  </a:lnTo>
                  <a:lnTo>
                    <a:pt x="51" y="24"/>
                  </a:lnTo>
                  <a:lnTo>
                    <a:pt x="49" y="24"/>
                  </a:lnTo>
                  <a:lnTo>
                    <a:pt x="49" y="23"/>
                  </a:lnTo>
                  <a:lnTo>
                    <a:pt x="44" y="23"/>
                  </a:lnTo>
                  <a:lnTo>
                    <a:pt x="44" y="21"/>
                  </a:lnTo>
                  <a:lnTo>
                    <a:pt x="41" y="21"/>
                  </a:lnTo>
                  <a:lnTo>
                    <a:pt x="41" y="15"/>
                  </a:lnTo>
                  <a:lnTo>
                    <a:pt x="39" y="15"/>
                  </a:lnTo>
                  <a:lnTo>
                    <a:pt x="39" y="14"/>
                  </a:lnTo>
                  <a:lnTo>
                    <a:pt x="37" y="14"/>
                  </a:lnTo>
                  <a:lnTo>
                    <a:pt x="37" y="11"/>
                  </a:lnTo>
                  <a:lnTo>
                    <a:pt x="34" y="11"/>
                  </a:lnTo>
                  <a:lnTo>
                    <a:pt x="34" y="7"/>
                  </a:lnTo>
                  <a:lnTo>
                    <a:pt x="24" y="7"/>
                  </a:lnTo>
                  <a:lnTo>
                    <a:pt x="24" y="5"/>
                  </a:lnTo>
                  <a:lnTo>
                    <a:pt x="19" y="5"/>
                  </a:lnTo>
                  <a:lnTo>
                    <a:pt x="19" y="2"/>
                  </a:lnTo>
                  <a:lnTo>
                    <a:pt x="16" y="2"/>
                  </a:lnTo>
                  <a:lnTo>
                    <a:pt x="16" y="0"/>
                  </a:lnTo>
                  <a:lnTo>
                    <a:pt x="0" y="0"/>
                  </a:lnTo>
                </a:path>
              </a:pathLst>
            </a:cu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0" name="Line 16"/>
            <p:cNvSpPr>
              <a:spLocks noChangeShapeType="1"/>
            </p:cNvSpPr>
            <p:nvPr/>
          </p:nvSpPr>
          <p:spPr bwMode="auto">
            <a:xfrm>
              <a:off x="4951413" y="3708400"/>
              <a:ext cx="0" cy="47625"/>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1" name="Line 17"/>
            <p:cNvSpPr>
              <a:spLocks noChangeShapeType="1"/>
            </p:cNvSpPr>
            <p:nvPr/>
          </p:nvSpPr>
          <p:spPr bwMode="auto">
            <a:xfrm>
              <a:off x="4589463" y="3575050"/>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2" name="Line 18"/>
            <p:cNvSpPr>
              <a:spLocks noChangeShapeType="1"/>
            </p:cNvSpPr>
            <p:nvPr/>
          </p:nvSpPr>
          <p:spPr bwMode="auto">
            <a:xfrm>
              <a:off x="4579938" y="3575050"/>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3" name="Line 19"/>
            <p:cNvSpPr>
              <a:spLocks noChangeShapeType="1"/>
            </p:cNvSpPr>
            <p:nvPr/>
          </p:nvSpPr>
          <p:spPr bwMode="auto">
            <a:xfrm>
              <a:off x="4799013" y="3660775"/>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4" name="Line 20"/>
            <p:cNvSpPr>
              <a:spLocks noChangeShapeType="1"/>
            </p:cNvSpPr>
            <p:nvPr/>
          </p:nvSpPr>
          <p:spPr bwMode="auto">
            <a:xfrm>
              <a:off x="5360988" y="3784600"/>
              <a:ext cx="0" cy="47625"/>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5" name="Line 21"/>
            <p:cNvSpPr>
              <a:spLocks noChangeShapeType="1"/>
            </p:cNvSpPr>
            <p:nvPr/>
          </p:nvSpPr>
          <p:spPr bwMode="auto">
            <a:xfrm>
              <a:off x="5837238" y="3937702"/>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6" name="Line 22"/>
            <p:cNvSpPr>
              <a:spLocks noChangeShapeType="1"/>
            </p:cNvSpPr>
            <p:nvPr/>
          </p:nvSpPr>
          <p:spPr bwMode="auto">
            <a:xfrm>
              <a:off x="5065713" y="3715218"/>
              <a:ext cx="0" cy="47625"/>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7" name="Line 23"/>
            <p:cNvSpPr>
              <a:spLocks noChangeShapeType="1"/>
            </p:cNvSpPr>
            <p:nvPr/>
          </p:nvSpPr>
          <p:spPr bwMode="auto">
            <a:xfrm>
              <a:off x="4827588" y="3660775"/>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8" name="Line 24"/>
            <p:cNvSpPr>
              <a:spLocks noChangeShapeType="1"/>
            </p:cNvSpPr>
            <p:nvPr/>
          </p:nvSpPr>
          <p:spPr bwMode="auto">
            <a:xfrm>
              <a:off x="4684713" y="3622675"/>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9" name="Line 25"/>
            <p:cNvSpPr>
              <a:spLocks noChangeShapeType="1"/>
            </p:cNvSpPr>
            <p:nvPr/>
          </p:nvSpPr>
          <p:spPr bwMode="auto">
            <a:xfrm>
              <a:off x="4703763" y="3632200"/>
              <a:ext cx="0" cy="47625"/>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20" name="Line 26"/>
            <p:cNvSpPr>
              <a:spLocks noChangeShapeType="1"/>
            </p:cNvSpPr>
            <p:nvPr/>
          </p:nvSpPr>
          <p:spPr bwMode="auto">
            <a:xfrm>
              <a:off x="4551363" y="3575050"/>
              <a:ext cx="0" cy="47625"/>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21" name="Line 27"/>
            <p:cNvSpPr>
              <a:spLocks noChangeShapeType="1"/>
            </p:cNvSpPr>
            <p:nvPr/>
          </p:nvSpPr>
          <p:spPr bwMode="auto">
            <a:xfrm>
              <a:off x="5208588" y="3782729"/>
              <a:ext cx="0" cy="5715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536" name="Group 535"/>
          <p:cNvGrpSpPr/>
          <p:nvPr/>
        </p:nvGrpSpPr>
        <p:grpSpPr>
          <a:xfrm>
            <a:off x="661023" y="1772626"/>
            <a:ext cx="3780000" cy="1933357"/>
            <a:chOff x="3187700" y="2806700"/>
            <a:chExt cx="2762250" cy="1238250"/>
          </a:xfrm>
        </p:grpSpPr>
        <p:sp>
          <p:nvSpPr>
            <p:cNvPr id="600" name="Line 28"/>
            <p:cNvSpPr>
              <a:spLocks noChangeShapeType="1"/>
            </p:cNvSpPr>
            <p:nvPr/>
          </p:nvSpPr>
          <p:spPr bwMode="auto">
            <a:xfrm>
              <a:off x="5226050" y="3885364"/>
              <a:ext cx="0" cy="57150"/>
            </a:xfrm>
            <a:prstGeom prst="line">
              <a:avLst/>
            </a:prstGeom>
            <a:noFill/>
            <a:ln w="19050">
              <a:solidFill>
                <a:schemeClr val="accent3">
                  <a:lumMod val="20000"/>
                  <a:lumOff val="8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01" name="Line 29"/>
            <p:cNvSpPr>
              <a:spLocks noChangeShapeType="1"/>
            </p:cNvSpPr>
            <p:nvPr/>
          </p:nvSpPr>
          <p:spPr bwMode="auto">
            <a:xfrm>
              <a:off x="4387850" y="3606800"/>
              <a:ext cx="0" cy="57150"/>
            </a:xfrm>
            <a:prstGeom prst="line">
              <a:avLst/>
            </a:prstGeom>
            <a:noFill/>
            <a:ln w="19050">
              <a:solidFill>
                <a:schemeClr val="accent3">
                  <a:lumMod val="20000"/>
                  <a:lumOff val="8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02" name="Line 30"/>
            <p:cNvSpPr>
              <a:spLocks noChangeShapeType="1"/>
            </p:cNvSpPr>
            <p:nvPr/>
          </p:nvSpPr>
          <p:spPr bwMode="auto">
            <a:xfrm>
              <a:off x="4654550" y="3663950"/>
              <a:ext cx="0" cy="47625"/>
            </a:xfrm>
            <a:prstGeom prst="line">
              <a:avLst/>
            </a:prstGeom>
            <a:noFill/>
            <a:ln w="19050">
              <a:solidFill>
                <a:schemeClr val="accent3">
                  <a:lumMod val="20000"/>
                  <a:lumOff val="8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03" name="Line 31"/>
            <p:cNvSpPr>
              <a:spLocks noChangeShapeType="1"/>
            </p:cNvSpPr>
            <p:nvPr/>
          </p:nvSpPr>
          <p:spPr bwMode="auto">
            <a:xfrm>
              <a:off x="5387975" y="3892550"/>
              <a:ext cx="0" cy="47625"/>
            </a:xfrm>
            <a:prstGeom prst="line">
              <a:avLst/>
            </a:prstGeom>
            <a:noFill/>
            <a:ln w="19050">
              <a:solidFill>
                <a:schemeClr val="accent3">
                  <a:lumMod val="20000"/>
                  <a:lumOff val="8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04" name="Line 32"/>
            <p:cNvSpPr>
              <a:spLocks noChangeShapeType="1"/>
            </p:cNvSpPr>
            <p:nvPr/>
          </p:nvSpPr>
          <p:spPr bwMode="auto">
            <a:xfrm>
              <a:off x="4721225" y="3692525"/>
              <a:ext cx="0" cy="57150"/>
            </a:xfrm>
            <a:prstGeom prst="line">
              <a:avLst/>
            </a:prstGeom>
            <a:noFill/>
            <a:ln w="19050">
              <a:solidFill>
                <a:schemeClr val="accent3">
                  <a:lumMod val="20000"/>
                  <a:lumOff val="8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05" name="Line 33"/>
            <p:cNvSpPr>
              <a:spLocks noChangeShapeType="1"/>
            </p:cNvSpPr>
            <p:nvPr/>
          </p:nvSpPr>
          <p:spPr bwMode="auto">
            <a:xfrm>
              <a:off x="4530725" y="3635375"/>
              <a:ext cx="0" cy="57150"/>
            </a:xfrm>
            <a:prstGeom prst="line">
              <a:avLst/>
            </a:prstGeom>
            <a:noFill/>
            <a:ln w="19050">
              <a:solidFill>
                <a:schemeClr val="accent3">
                  <a:lumMod val="20000"/>
                  <a:lumOff val="8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06" name="Line 34"/>
            <p:cNvSpPr>
              <a:spLocks noChangeShapeType="1"/>
            </p:cNvSpPr>
            <p:nvPr/>
          </p:nvSpPr>
          <p:spPr bwMode="auto">
            <a:xfrm>
              <a:off x="4826000" y="3711575"/>
              <a:ext cx="0" cy="57150"/>
            </a:xfrm>
            <a:prstGeom prst="line">
              <a:avLst/>
            </a:prstGeom>
            <a:noFill/>
            <a:ln w="19050">
              <a:solidFill>
                <a:schemeClr val="accent3">
                  <a:lumMod val="20000"/>
                  <a:lumOff val="8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07" name="Line 35"/>
            <p:cNvSpPr>
              <a:spLocks noChangeShapeType="1"/>
            </p:cNvSpPr>
            <p:nvPr/>
          </p:nvSpPr>
          <p:spPr bwMode="auto">
            <a:xfrm>
              <a:off x="5692775" y="3891296"/>
              <a:ext cx="0" cy="47625"/>
            </a:xfrm>
            <a:prstGeom prst="line">
              <a:avLst/>
            </a:prstGeom>
            <a:noFill/>
            <a:ln w="19050">
              <a:solidFill>
                <a:schemeClr val="accent3">
                  <a:lumMod val="20000"/>
                  <a:lumOff val="8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08" name="Freeform 36"/>
            <p:cNvSpPr>
              <a:spLocks/>
            </p:cNvSpPr>
            <p:nvPr/>
          </p:nvSpPr>
          <p:spPr bwMode="auto">
            <a:xfrm>
              <a:off x="3187700" y="2806700"/>
              <a:ext cx="2762250" cy="1238250"/>
            </a:xfrm>
            <a:custGeom>
              <a:avLst/>
              <a:gdLst>
                <a:gd name="T0" fmla="*/ 290 w 290"/>
                <a:gd name="T1" fmla="*/ 116 h 130"/>
                <a:gd name="T2" fmla="*/ 207 w 290"/>
                <a:gd name="T3" fmla="*/ 113 h 130"/>
                <a:gd name="T4" fmla="*/ 199 w 290"/>
                <a:gd name="T5" fmla="*/ 105 h 130"/>
                <a:gd name="T6" fmla="*/ 196 w 290"/>
                <a:gd name="T7" fmla="*/ 102 h 130"/>
                <a:gd name="T8" fmla="*/ 177 w 290"/>
                <a:gd name="T9" fmla="*/ 98 h 130"/>
                <a:gd name="T10" fmla="*/ 167 w 290"/>
                <a:gd name="T11" fmla="*/ 96 h 130"/>
                <a:gd name="T12" fmla="*/ 156 w 290"/>
                <a:gd name="T13" fmla="*/ 93 h 130"/>
                <a:gd name="T14" fmla="*/ 150 w 290"/>
                <a:gd name="T15" fmla="*/ 90 h 130"/>
                <a:gd name="T16" fmla="*/ 139 w 290"/>
                <a:gd name="T17" fmla="*/ 88 h 130"/>
                <a:gd name="T18" fmla="*/ 111 w 290"/>
                <a:gd name="T19" fmla="*/ 85 h 130"/>
                <a:gd name="T20" fmla="*/ 108 w 290"/>
                <a:gd name="T21" fmla="*/ 80 h 130"/>
                <a:gd name="T22" fmla="*/ 106 w 290"/>
                <a:gd name="T23" fmla="*/ 78 h 130"/>
                <a:gd name="T24" fmla="*/ 103 w 290"/>
                <a:gd name="T25" fmla="*/ 75 h 130"/>
                <a:gd name="T26" fmla="*/ 100 w 290"/>
                <a:gd name="T27" fmla="*/ 71 h 130"/>
                <a:gd name="T28" fmla="*/ 92 w 290"/>
                <a:gd name="T29" fmla="*/ 69 h 130"/>
                <a:gd name="T30" fmla="*/ 88 w 290"/>
                <a:gd name="T31" fmla="*/ 67 h 130"/>
                <a:gd name="T32" fmla="*/ 86 w 290"/>
                <a:gd name="T33" fmla="*/ 65 h 130"/>
                <a:gd name="T34" fmla="*/ 84 w 290"/>
                <a:gd name="T35" fmla="*/ 62 h 130"/>
                <a:gd name="T36" fmla="*/ 83 w 290"/>
                <a:gd name="T37" fmla="*/ 57 h 130"/>
                <a:gd name="T38" fmla="*/ 77 w 290"/>
                <a:gd name="T39" fmla="*/ 55 h 130"/>
                <a:gd name="T40" fmla="*/ 73 w 290"/>
                <a:gd name="T41" fmla="*/ 53 h 130"/>
                <a:gd name="T42" fmla="*/ 70 w 290"/>
                <a:gd name="T43" fmla="*/ 51 h 130"/>
                <a:gd name="T44" fmla="*/ 65 w 290"/>
                <a:gd name="T45" fmla="*/ 49 h 130"/>
                <a:gd name="T46" fmla="*/ 63 w 290"/>
                <a:gd name="T47" fmla="*/ 45 h 130"/>
                <a:gd name="T48" fmla="*/ 61 w 290"/>
                <a:gd name="T49" fmla="*/ 42 h 130"/>
                <a:gd name="T50" fmla="*/ 58 w 290"/>
                <a:gd name="T51" fmla="*/ 39 h 130"/>
                <a:gd name="T52" fmla="*/ 57 w 290"/>
                <a:gd name="T53" fmla="*/ 35 h 130"/>
                <a:gd name="T54" fmla="*/ 53 w 290"/>
                <a:gd name="T55" fmla="*/ 33 h 130"/>
                <a:gd name="T56" fmla="*/ 52 w 290"/>
                <a:gd name="T57" fmla="*/ 29 h 130"/>
                <a:gd name="T58" fmla="*/ 48 w 290"/>
                <a:gd name="T59" fmla="*/ 28 h 130"/>
                <a:gd name="T60" fmla="*/ 40 w 290"/>
                <a:gd name="T61" fmla="*/ 25 h 130"/>
                <a:gd name="T62" fmla="*/ 38 w 290"/>
                <a:gd name="T63" fmla="*/ 22 h 130"/>
                <a:gd name="T64" fmla="*/ 33 w 290"/>
                <a:gd name="T65" fmla="*/ 17 h 130"/>
                <a:gd name="T66" fmla="*/ 31 w 290"/>
                <a:gd name="T67" fmla="*/ 11 h 130"/>
                <a:gd name="T68" fmla="*/ 27 w 290"/>
                <a:gd name="T69" fmla="*/ 7 h 130"/>
                <a:gd name="T70" fmla="*/ 26 w 290"/>
                <a:gd name="T71" fmla="*/ 4 h 130"/>
                <a:gd name="T72" fmla="*/ 18 w 290"/>
                <a:gd name="T73" fmla="*/ 2 h 130"/>
                <a:gd name="T74" fmla="*/ 17 w 290"/>
                <a:gd name="T7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0" h="130">
                  <a:moveTo>
                    <a:pt x="290" y="130"/>
                  </a:moveTo>
                  <a:lnTo>
                    <a:pt x="290" y="116"/>
                  </a:lnTo>
                  <a:lnTo>
                    <a:pt x="207" y="116"/>
                  </a:lnTo>
                  <a:lnTo>
                    <a:pt x="207" y="113"/>
                  </a:lnTo>
                  <a:lnTo>
                    <a:pt x="199" y="113"/>
                  </a:lnTo>
                  <a:lnTo>
                    <a:pt x="199" y="105"/>
                  </a:lnTo>
                  <a:lnTo>
                    <a:pt x="196" y="105"/>
                  </a:lnTo>
                  <a:lnTo>
                    <a:pt x="196" y="102"/>
                  </a:lnTo>
                  <a:lnTo>
                    <a:pt x="177" y="102"/>
                  </a:lnTo>
                  <a:lnTo>
                    <a:pt x="177" y="98"/>
                  </a:lnTo>
                  <a:lnTo>
                    <a:pt x="167" y="98"/>
                  </a:lnTo>
                  <a:lnTo>
                    <a:pt x="167" y="96"/>
                  </a:lnTo>
                  <a:lnTo>
                    <a:pt x="156" y="96"/>
                  </a:lnTo>
                  <a:lnTo>
                    <a:pt x="156" y="93"/>
                  </a:lnTo>
                  <a:lnTo>
                    <a:pt x="150" y="93"/>
                  </a:lnTo>
                  <a:lnTo>
                    <a:pt x="150" y="90"/>
                  </a:lnTo>
                  <a:lnTo>
                    <a:pt x="139" y="90"/>
                  </a:lnTo>
                  <a:lnTo>
                    <a:pt x="139" y="88"/>
                  </a:lnTo>
                  <a:lnTo>
                    <a:pt x="111" y="88"/>
                  </a:lnTo>
                  <a:lnTo>
                    <a:pt x="111" y="85"/>
                  </a:lnTo>
                  <a:lnTo>
                    <a:pt x="108" y="85"/>
                  </a:lnTo>
                  <a:lnTo>
                    <a:pt x="108" y="80"/>
                  </a:lnTo>
                  <a:lnTo>
                    <a:pt x="106" y="80"/>
                  </a:lnTo>
                  <a:lnTo>
                    <a:pt x="106" y="78"/>
                  </a:lnTo>
                  <a:lnTo>
                    <a:pt x="103" y="78"/>
                  </a:lnTo>
                  <a:lnTo>
                    <a:pt x="103" y="75"/>
                  </a:lnTo>
                  <a:lnTo>
                    <a:pt x="100" y="75"/>
                  </a:lnTo>
                  <a:lnTo>
                    <a:pt x="100" y="71"/>
                  </a:lnTo>
                  <a:lnTo>
                    <a:pt x="92" y="71"/>
                  </a:lnTo>
                  <a:lnTo>
                    <a:pt x="92" y="69"/>
                  </a:lnTo>
                  <a:lnTo>
                    <a:pt x="88" y="69"/>
                  </a:lnTo>
                  <a:lnTo>
                    <a:pt x="88" y="67"/>
                  </a:lnTo>
                  <a:lnTo>
                    <a:pt x="86" y="67"/>
                  </a:lnTo>
                  <a:lnTo>
                    <a:pt x="86" y="65"/>
                  </a:lnTo>
                  <a:lnTo>
                    <a:pt x="84" y="65"/>
                  </a:lnTo>
                  <a:lnTo>
                    <a:pt x="84" y="62"/>
                  </a:lnTo>
                  <a:lnTo>
                    <a:pt x="83" y="62"/>
                  </a:lnTo>
                  <a:lnTo>
                    <a:pt x="83" y="57"/>
                  </a:lnTo>
                  <a:lnTo>
                    <a:pt x="77" y="57"/>
                  </a:lnTo>
                  <a:lnTo>
                    <a:pt x="77" y="55"/>
                  </a:lnTo>
                  <a:lnTo>
                    <a:pt x="73" y="55"/>
                  </a:lnTo>
                  <a:lnTo>
                    <a:pt x="73" y="53"/>
                  </a:lnTo>
                  <a:lnTo>
                    <a:pt x="70" y="53"/>
                  </a:lnTo>
                  <a:lnTo>
                    <a:pt x="70" y="51"/>
                  </a:lnTo>
                  <a:lnTo>
                    <a:pt x="65" y="51"/>
                  </a:lnTo>
                  <a:lnTo>
                    <a:pt x="65" y="49"/>
                  </a:lnTo>
                  <a:lnTo>
                    <a:pt x="63" y="49"/>
                  </a:lnTo>
                  <a:lnTo>
                    <a:pt x="63" y="45"/>
                  </a:lnTo>
                  <a:lnTo>
                    <a:pt x="61" y="45"/>
                  </a:lnTo>
                  <a:lnTo>
                    <a:pt x="61" y="42"/>
                  </a:lnTo>
                  <a:lnTo>
                    <a:pt x="58" y="42"/>
                  </a:lnTo>
                  <a:lnTo>
                    <a:pt x="58" y="39"/>
                  </a:lnTo>
                  <a:lnTo>
                    <a:pt x="57" y="39"/>
                  </a:lnTo>
                  <a:lnTo>
                    <a:pt x="57" y="35"/>
                  </a:lnTo>
                  <a:lnTo>
                    <a:pt x="53" y="35"/>
                  </a:lnTo>
                  <a:lnTo>
                    <a:pt x="53" y="33"/>
                  </a:lnTo>
                  <a:lnTo>
                    <a:pt x="52" y="33"/>
                  </a:lnTo>
                  <a:lnTo>
                    <a:pt x="52" y="29"/>
                  </a:lnTo>
                  <a:lnTo>
                    <a:pt x="48" y="29"/>
                  </a:lnTo>
                  <a:lnTo>
                    <a:pt x="48" y="28"/>
                  </a:lnTo>
                  <a:lnTo>
                    <a:pt x="40" y="28"/>
                  </a:lnTo>
                  <a:lnTo>
                    <a:pt x="40" y="25"/>
                  </a:lnTo>
                  <a:lnTo>
                    <a:pt x="38" y="25"/>
                  </a:lnTo>
                  <a:lnTo>
                    <a:pt x="38" y="22"/>
                  </a:lnTo>
                  <a:lnTo>
                    <a:pt x="33" y="22"/>
                  </a:lnTo>
                  <a:lnTo>
                    <a:pt x="33" y="17"/>
                  </a:lnTo>
                  <a:lnTo>
                    <a:pt x="31" y="17"/>
                  </a:lnTo>
                  <a:lnTo>
                    <a:pt x="31" y="11"/>
                  </a:lnTo>
                  <a:lnTo>
                    <a:pt x="27" y="11"/>
                  </a:lnTo>
                  <a:lnTo>
                    <a:pt x="27" y="7"/>
                  </a:lnTo>
                  <a:lnTo>
                    <a:pt x="26" y="7"/>
                  </a:lnTo>
                  <a:lnTo>
                    <a:pt x="26" y="4"/>
                  </a:lnTo>
                  <a:lnTo>
                    <a:pt x="18" y="4"/>
                  </a:lnTo>
                  <a:lnTo>
                    <a:pt x="18" y="2"/>
                  </a:lnTo>
                  <a:lnTo>
                    <a:pt x="17" y="2"/>
                  </a:lnTo>
                  <a:lnTo>
                    <a:pt x="17" y="0"/>
                  </a:lnTo>
                  <a:lnTo>
                    <a:pt x="0" y="0"/>
                  </a:lnTo>
                </a:path>
              </a:pathLst>
            </a:custGeom>
            <a:noFill/>
            <a:ln w="19050">
              <a:solidFill>
                <a:schemeClr val="accent3">
                  <a:lumMod val="20000"/>
                  <a:lumOff val="8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539" name="Group 538"/>
          <p:cNvGrpSpPr/>
          <p:nvPr/>
        </p:nvGrpSpPr>
        <p:grpSpPr>
          <a:xfrm>
            <a:off x="4970537" y="4082690"/>
            <a:ext cx="3852000" cy="1461121"/>
            <a:chOff x="3189288" y="2887663"/>
            <a:chExt cx="2762250" cy="1076325"/>
          </a:xfrm>
        </p:grpSpPr>
        <p:sp>
          <p:nvSpPr>
            <p:cNvPr id="588" name="Line 37"/>
            <p:cNvSpPr>
              <a:spLocks noChangeShapeType="1"/>
            </p:cNvSpPr>
            <p:nvPr/>
          </p:nvSpPr>
          <p:spPr bwMode="auto">
            <a:xfrm>
              <a:off x="5799138" y="39068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89" name="Line 38"/>
            <p:cNvSpPr>
              <a:spLocks noChangeShapeType="1"/>
            </p:cNvSpPr>
            <p:nvPr/>
          </p:nvSpPr>
          <p:spPr bwMode="auto">
            <a:xfrm>
              <a:off x="5637213" y="39068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90" name="Line 39"/>
            <p:cNvSpPr>
              <a:spLocks noChangeShapeType="1"/>
            </p:cNvSpPr>
            <p:nvPr/>
          </p:nvSpPr>
          <p:spPr bwMode="auto">
            <a:xfrm>
              <a:off x="5351463" y="38306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91" name="Line 40"/>
            <p:cNvSpPr>
              <a:spLocks noChangeShapeType="1"/>
            </p:cNvSpPr>
            <p:nvPr/>
          </p:nvSpPr>
          <p:spPr bwMode="auto">
            <a:xfrm>
              <a:off x="5770563" y="39068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92" name="Line 41"/>
            <p:cNvSpPr>
              <a:spLocks noChangeShapeType="1"/>
            </p:cNvSpPr>
            <p:nvPr/>
          </p:nvSpPr>
          <p:spPr bwMode="auto">
            <a:xfrm>
              <a:off x="5922963" y="39068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93" name="Line 42"/>
            <p:cNvSpPr>
              <a:spLocks noChangeShapeType="1"/>
            </p:cNvSpPr>
            <p:nvPr/>
          </p:nvSpPr>
          <p:spPr bwMode="auto">
            <a:xfrm>
              <a:off x="5018088" y="378301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94" name="Line 43"/>
            <p:cNvSpPr>
              <a:spLocks noChangeShapeType="1"/>
            </p:cNvSpPr>
            <p:nvPr/>
          </p:nvSpPr>
          <p:spPr bwMode="auto">
            <a:xfrm>
              <a:off x="5065713" y="378301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95" name="Line 44"/>
            <p:cNvSpPr>
              <a:spLocks noChangeShapeType="1"/>
            </p:cNvSpPr>
            <p:nvPr/>
          </p:nvSpPr>
          <p:spPr bwMode="auto">
            <a:xfrm>
              <a:off x="5589588" y="39068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96" name="Line 45"/>
            <p:cNvSpPr>
              <a:spLocks noChangeShapeType="1"/>
            </p:cNvSpPr>
            <p:nvPr/>
          </p:nvSpPr>
          <p:spPr bwMode="auto">
            <a:xfrm>
              <a:off x="4789488" y="37163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97" name="Line 46"/>
            <p:cNvSpPr>
              <a:spLocks noChangeShapeType="1"/>
            </p:cNvSpPr>
            <p:nvPr/>
          </p:nvSpPr>
          <p:spPr bwMode="auto">
            <a:xfrm>
              <a:off x="4894263" y="37163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98" name="Line 47"/>
            <p:cNvSpPr>
              <a:spLocks noChangeShapeType="1"/>
            </p:cNvSpPr>
            <p:nvPr/>
          </p:nvSpPr>
          <p:spPr bwMode="auto">
            <a:xfrm>
              <a:off x="5884863" y="39068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99" name="Freeform 48"/>
            <p:cNvSpPr>
              <a:spLocks/>
            </p:cNvSpPr>
            <p:nvPr/>
          </p:nvSpPr>
          <p:spPr bwMode="auto">
            <a:xfrm>
              <a:off x="3189288" y="2887663"/>
              <a:ext cx="2762250" cy="1047750"/>
            </a:xfrm>
            <a:custGeom>
              <a:avLst/>
              <a:gdLst>
                <a:gd name="T0" fmla="*/ 290 w 290"/>
                <a:gd name="T1" fmla="*/ 110 h 110"/>
                <a:gd name="T2" fmla="*/ 248 w 290"/>
                <a:gd name="T3" fmla="*/ 110 h 110"/>
                <a:gd name="T4" fmla="*/ 248 w 290"/>
                <a:gd name="T5" fmla="*/ 102 h 110"/>
                <a:gd name="T6" fmla="*/ 218 w 290"/>
                <a:gd name="T7" fmla="*/ 102 h 110"/>
                <a:gd name="T8" fmla="*/ 218 w 290"/>
                <a:gd name="T9" fmla="*/ 97 h 110"/>
                <a:gd name="T10" fmla="*/ 184 w 290"/>
                <a:gd name="T11" fmla="*/ 97 h 110"/>
                <a:gd name="T12" fmla="*/ 184 w 290"/>
                <a:gd name="T13" fmla="*/ 90 h 110"/>
                <a:gd name="T14" fmla="*/ 142 w 290"/>
                <a:gd name="T15" fmla="*/ 90 h 110"/>
                <a:gd name="T16" fmla="*/ 142 w 290"/>
                <a:gd name="T17" fmla="*/ 85 h 110"/>
                <a:gd name="T18" fmla="*/ 140 w 290"/>
                <a:gd name="T19" fmla="*/ 85 h 110"/>
                <a:gd name="T20" fmla="*/ 140 w 290"/>
                <a:gd name="T21" fmla="*/ 80 h 110"/>
                <a:gd name="T22" fmla="*/ 131 w 290"/>
                <a:gd name="T23" fmla="*/ 80 h 110"/>
                <a:gd name="T24" fmla="*/ 131 w 290"/>
                <a:gd name="T25" fmla="*/ 77 h 110"/>
                <a:gd name="T26" fmla="*/ 120 w 290"/>
                <a:gd name="T27" fmla="*/ 77 h 110"/>
                <a:gd name="T28" fmla="*/ 120 w 290"/>
                <a:gd name="T29" fmla="*/ 72 h 110"/>
                <a:gd name="T30" fmla="*/ 111 w 290"/>
                <a:gd name="T31" fmla="*/ 72 h 110"/>
                <a:gd name="T32" fmla="*/ 111 w 290"/>
                <a:gd name="T33" fmla="*/ 68 h 110"/>
                <a:gd name="T34" fmla="*/ 101 w 290"/>
                <a:gd name="T35" fmla="*/ 68 h 110"/>
                <a:gd name="T36" fmla="*/ 101 w 290"/>
                <a:gd name="T37" fmla="*/ 64 h 110"/>
                <a:gd name="T38" fmla="*/ 96 w 290"/>
                <a:gd name="T39" fmla="*/ 64 h 110"/>
                <a:gd name="T40" fmla="*/ 96 w 290"/>
                <a:gd name="T41" fmla="*/ 60 h 110"/>
                <a:gd name="T42" fmla="*/ 93 w 290"/>
                <a:gd name="T43" fmla="*/ 60 h 110"/>
                <a:gd name="T44" fmla="*/ 93 w 290"/>
                <a:gd name="T45" fmla="*/ 56 h 110"/>
                <a:gd name="T46" fmla="*/ 89 w 290"/>
                <a:gd name="T47" fmla="*/ 56 h 110"/>
                <a:gd name="T48" fmla="*/ 89 w 290"/>
                <a:gd name="T49" fmla="*/ 53 h 110"/>
                <a:gd name="T50" fmla="*/ 87 w 290"/>
                <a:gd name="T51" fmla="*/ 53 h 110"/>
                <a:gd name="T52" fmla="*/ 87 w 290"/>
                <a:gd name="T53" fmla="*/ 49 h 110"/>
                <a:gd name="T54" fmla="*/ 77 w 290"/>
                <a:gd name="T55" fmla="*/ 49 h 110"/>
                <a:gd name="T56" fmla="*/ 77 w 290"/>
                <a:gd name="T57" fmla="*/ 46 h 110"/>
                <a:gd name="T58" fmla="*/ 75 w 290"/>
                <a:gd name="T59" fmla="*/ 46 h 110"/>
                <a:gd name="T60" fmla="*/ 75 w 290"/>
                <a:gd name="T61" fmla="*/ 42 h 110"/>
                <a:gd name="T62" fmla="*/ 72 w 290"/>
                <a:gd name="T63" fmla="*/ 42 h 110"/>
                <a:gd name="T64" fmla="*/ 72 w 290"/>
                <a:gd name="T65" fmla="*/ 36 h 110"/>
                <a:gd name="T66" fmla="*/ 71 w 290"/>
                <a:gd name="T67" fmla="*/ 36 h 110"/>
                <a:gd name="T68" fmla="*/ 71 w 290"/>
                <a:gd name="T69" fmla="*/ 33 h 110"/>
                <a:gd name="T70" fmla="*/ 66 w 290"/>
                <a:gd name="T71" fmla="*/ 33 h 110"/>
                <a:gd name="T72" fmla="*/ 66 w 290"/>
                <a:gd name="T73" fmla="*/ 30 h 110"/>
                <a:gd name="T74" fmla="*/ 64 w 290"/>
                <a:gd name="T75" fmla="*/ 30 h 110"/>
                <a:gd name="T76" fmla="*/ 64 w 290"/>
                <a:gd name="T77" fmla="*/ 26 h 110"/>
                <a:gd name="T78" fmla="*/ 54 w 290"/>
                <a:gd name="T79" fmla="*/ 26 h 110"/>
                <a:gd name="T80" fmla="*/ 54 w 290"/>
                <a:gd name="T81" fmla="*/ 23 h 110"/>
                <a:gd name="T82" fmla="*/ 51 w 290"/>
                <a:gd name="T83" fmla="*/ 23 h 110"/>
                <a:gd name="T84" fmla="*/ 51 w 290"/>
                <a:gd name="T85" fmla="*/ 20 h 110"/>
                <a:gd name="T86" fmla="*/ 42 w 290"/>
                <a:gd name="T87" fmla="*/ 20 h 110"/>
                <a:gd name="T88" fmla="*/ 42 w 290"/>
                <a:gd name="T89" fmla="*/ 17 h 110"/>
                <a:gd name="T90" fmla="*/ 29 w 290"/>
                <a:gd name="T91" fmla="*/ 17 h 110"/>
                <a:gd name="T92" fmla="*/ 29 w 290"/>
                <a:gd name="T93" fmla="*/ 14 h 110"/>
                <a:gd name="T94" fmla="*/ 22 w 290"/>
                <a:gd name="T95" fmla="*/ 14 h 110"/>
                <a:gd name="T96" fmla="*/ 22 w 290"/>
                <a:gd name="T97" fmla="*/ 11 h 110"/>
                <a:gd name="T98" fmla="*/ 21 w 290"/>
                <a:gd name="T99" fmla="*/ 11 h 110"/>
                <a:gd name="T100" fmla="*/ 21 w 290"/>
                <a:gd name="T101" fmla="*/ 9 h 110"/>
                <a:gd name="T102" fmla="*/ 9 w 290"/>
                <a:gd name="T103" fmla="*/ 9 h 110"/>
                <a:gd name="T104" fmla="*/ 9 w 290"/>
                <a:gd name="T105" fmla="*/ 4 h 110"/>
                <a:gd name="T106" fmla="*/ 5 w 290"/>
                <a:gd name="T107" fmla="*/ 4 h 110"/>
                <a:gd name="T108" fmla="*/ 5 w 290"/>
                <a:gd name="T109" fmla="*/ 0 h 110"/>
                <a:gd name="T110" fmla="*/ 0 w 290"/>
                <a:gd name="T111"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 h="110">
                  <a:moveTo>
                    <a:pt x="290" y="110"/>
                  </a:moveTo>
                  <a:lnTo>
                    <a:pt x="248" y="110"/>
                  </a:lnTo>
                  <a:lnTo>
                    <a:pt x="248" y="102"/>
                  </a:lnTo>
                  <a:lnTo>
                    <a:pt x="218" y="102"/>
                  </a:lnTo>
                  <a:lnTo>
                    <a:pt x="218" y="97"/>
                  </a:lnTo>
                  <a:lnTo>
                    <a:pt x="184" y="97"/>
                  </a:lnTo>
                  <a:lnTo>
                    <a:pt x="184" y="90"/>
                  </a:lnTo>
                  <a:cubicBezTo>
                    <a:pt x="184" y="90"/>
                    <a:pt x="142" y="91"/>
                    <a:pt x="142" y="90"/>
                  </a:cubicBezTo>
                  <a:cubicBezTo>
                    <a:pt x="142" y="89"/>
                    <a:pt x="142" y="85"/>
                    <a:pt x="142" y="85"/>
                  </a:cubicBezTo>
                  <a:lnTo>
                    <a:pt x="140" y="85"/>
                  </a:lnTo>
                  <a:lnTo>
                    <a:pt x="140" y="80"/>
                  </a:lnTo>
                  <a:lnTo>
                    <a:pt x="131" y="80"/>
                  </a:lnTo>
                  <a:lnTo>
                    <a:pt x="131" y="77"/>
                  </a:lnTo>
                  <a:lnTo>
                    <a:pt x="120" y="77"/>
                  </a:lnTo>
                  <a:lnTo>
                    <a:pt x="120" y="72"/>
                  </a:lnTo>
                  <a:lnTo>
                    <a:pt x="111" y="72"/>
                  </a:lnTo>
                  <a:lnTo>
                    <a:pt x="111" y="68"/>
                  </a:lnTo>
                  <a:lnTo>
                    <a:pt x="101" y="68"/>
                  </a:lnTo>
                  <a:lnTo>
                    <a:pt x="101" y="64"/>
                  </a:lnTo>
                  <a:lnTo>
                    <a:pt x="96" y="64"/>
                  </a:lnTo>
                  <a:lnTo>
                    <a:pt x="96" y="60"/>
                  </a:lnTo>
                  <a:lnTo>
                    <a:pt x="93" y="60"/>
                  </a:lnTo>
                  <a:lnTo>
                    <a:pt x="93" y="56"/>
                  </a:lnTo>
                  <a:lnTo>
                    <a:pt x="89" y="56"/>
                  </a:lnTo>
                  <a:lnTo>
                    <a:pt x="89" y="53"/>
                  </a:lnTo>
                  <a:lnTo>
                    <a:pt x="87" y="53"/>
                  </a:lnTo>
                  <a:lnTo>
                    <a:pt x="87" y="49"/>
                  </a:lnTo>
                  <a:lnTo>
                    <a:pt x="77" y="49"/>
                  </a:lnTo>
                  <a:lnTo>
                    <a:pt x="77" y="46"/>
                  </a:lnTo>
                  <a:lnTo>
                    <a:pt x="75" y="46"/>
                  </a:lnTo>
                  <a:lnTo>
                    <a:pt x="75" y="42"/>
                  </a:lnTo>
                  <a:lnTo>
                    <a:pt x="72" y="42"/>
                  </a:lnTo>
                  <a:lnTo>
                    <a:pt x="72" y="36"/>
                  </a:lnTo>
                  <a:lnTo>
                    <a:pt x="71" y="36"/>
                  </a:lnTo>
                  <a:lnTo>
                    <a:pt x="71" y="33"/>
                  </a:lnTo>
                  <a:lnTo>
                    <a:pt x="66" y="33"/>
                  </a:lnTo>
                  <a:lnTo>
                    <a:pt x="66" y="30"/>
                  </a:lnTo>
                  <a:lnTo>
                    <a:pt x="64" y="30"/>
                  </a:lnTo>
                  <a:lnTo>
                    <a:pt x="64" y="26"/>
                  </a:lnTo>
                  <a:lnTo>
                    <a:pt x="54" y="26"/>
                  </a:lnTo>
                  <a:lnTo>
                    <a:pt x="54" y="23"/>
                  </a:lnTo>
                  <a:lnTo>
                    <a:pt x="51" y="23"/>
                  </a:lnTo>
                  <a:lnTo>
                    <a:pt x="51" y="20"/>
                  </a:lnTo>
                  <a:lnTo>
                    <a:pt x="42" y="20"/>
                  </a:lnTo>
                  <a:lnTo>
                    <a:pt x="42" y="17"/>
                  </a:lnTo>
                  <a:lnTo>
                    <a:pt x="29" y="17"/>
                  </a:lnTo>
                  <a:lnTo>
                    <a:pt x="29" y="14"/>
                  </a:lnTo>
                  <a:lnTo>
                    <a:pt x="22" y="14"/>
                  </a:lnTo>
                  <a:lnTo>
                    <a:pt x="22" y="11"/>
                  </a:lnTo>
                  <a:lnTo>
                    <a:pt x="21" y="11"/>
                  </a:lnTo>
                  <a:lnTo>
                    <a:pt x="21" y="9"/>
                  </a:lnTo>
                  <a:lnTo>
                    <a:pt x="9" y="9"/>
                  </a:lnTo>
                  <a:lnTo>
                    <a:pt x="9" y="4"/>
                  </a:lnTo>
                  <a:lnTo>
                    <a:pt x="5" y="4"/>
                  </a:lnTo>
                  <a:lnTo>
                    <a:pt x="5" y="0"/>
                  </a:lnTo>
                  <a:lnTo>
                    <a:pt x="0" y="0"/>
                  </a:lnTo>
                </a:path>
              </a:pathLst>
            </a:custGeom>
            <a:noFill/>
            <a:ln w="1905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540" name="Group 539"/>
          <p:cNvGrpSpPr/>
          <p:nvPr/>
        </p:nvGrpSpPr>
        <p:grpSpPr>
          <a:xfrm>
            <a:off x="4970537" y="4082690"/>
            <a:ext cx="3096000" cy="1903153"/>
            <a:chOff x="3438525" y="2744788"/>
            <a:chExt cx="2257425" cy="1362075"/>
          </a:xfrm>
        </p:grpSpPr>
        <p:sp>
          <p:nvSpPr>
            <p:cNvPr id="584" name="Line 49"/>
            <p:cNvSpPr>
              <a:spLocks noChangeShapeType="1"/>
            </p:cNvSpPr>
            <p:nvPr/>
          </p:nvSpPr>
          <p:spPr bwMode="auto">
            <a:xfrm>
              <a:off x="5172075" y="3963988"/>
              <a:ext cx="0" cy="57150"/>
            </a:xfrm>
            <a:prstGeom prst="line">
              <a:avLst/>
            </a:prstGeom>
            <a:noFill/>
            <a:ln w="19050">
              <a:solidFill>
                <a:schemeClr val="accent2">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85" name="Line 50"/>
            <p:cNvSpPr>
              <a:spLocks noChangeShapeType="1"/>
            </p:cNvSpPr>
            <p:nvPr/>
          </p:nvSpPr>
          <p:spPr bwMode="auto">
            <a:xfrm>
              <a:off x="4343400" y="3497263"/>
              <a:ext cx="0" cy="47625"/>
            </a:xfrm>
            <a:prstGeom prst="line">
              <a:avLst/>
            </a:prstGeom>
            <a:noFill/>
            <a:ln w="19050">
              <a:solidFill>
                <a:schemeClr val="accent2">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86" name="Line 51"/>
            <p:cNvSpPr>
              <a:spLocks noChangeShapeType="1"/>
            </p:cNvSpPr>
            <p:nvPr/>
          </p:nvSpPr>
          <p:spPr bwMode="auto">
            <a:xfrm>
              <a:off x="5667375" y="4049713"/>
              <a:ext cx="0" cy="57150"/>
            </a:xfrm>
            <a:prstGeom prst="line">
              <a:avLst/>
            </a:prstGeom>
            <a:noFill/>
            <a:ln w="19050">
              <a:solidFill>
                <a:schemeClr val="accent2">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87" name="Freeform 52"/>
            <p:cNvSpPr>
              <a:spLocks/>
            </p:cNvSpPr>
            <p:nvPr/>
          </p:nvSpPr>
          <p:spPr bwMode="auto">
            <a:xfrm>
              <a:off x="3438525" y="2744788"/>
              <a:ext cx="2257425" cy="1333500"/>
            </a:xfrm>
            <a:custGeom>
              <a:avLst/>
              <a:gdLst>
                <a:gd name="T0" fmla="*/ 237 w 237"/>
                <a:gd name="T1" fmla="*/ 140 h 140"/>
                <a:gd name="T2" fmla="*/ 200 w 237"/>
                <a:gd name="T3" fmla="*/ 140 h 140"/>
                <a:gd name="T4" fmla="*/ 200 w 237"/>
                <a:gd name="T5" fmla="*/ 131 h 140"/>
                <a:gd name="T6" fmla="*/ 164 w 237"/>
                <a:gd name="T7" fmla="*/ 131 h 140"/>
                <a:gd name="T8" fmla="*/ 164 w 237"/>
                <a:gd name="T9" fmla="*/ 126 h 140"/>
                <a:gd name="T10" fmla="*/ 158 w 237"/>
                <a:gd name="T11" fmla="*/ 126 h 140"/>
                <a:gd name="T12" fmla="*/ 158 w 237"/>
                <a:gd name="T13" fmla="*/ 122 h 140"/>
                <a:gd name="T14" fmla="*/ 148 w 237"/>
                <a:gd name="T15" fmla="*/ 122 h 140"/>
                <a:gd name="T16" fmla="*/ 148 w 237"/>
                <a:gd name="T17" fmla="*/ 118 h 140"/>
                <a:gd name="T18" fmla="*/ 142 w 237"/>
                <a:gd name="T19" fmla="*/ 118 h 140"/>
                <a:gd name="T20" fmla="*/ 142 w 237"/>
                <a:gd name="T21" fmla="*/ 112 h 140"/>
                <a:gd name="T22" fmla="*/ 118 w 237"/>
                <a:gd name="T23" fmla="*/ 112 h 140"/>
                <a:gd name="T24" fmla="*/ 118 w 237"/>
                <a:gd name="T25" fmla="*/ 108 h 140"/>
                <a:gd name="T26" fmla="*/ 111 w 237"/>
                <a:gd name="T27" fmla="*/ 108 h 140"/>
                <a:gd name="T28" fmla="*/ 111 w 237"/>
                <a:gd name="T29" fmla="*/ 105 h 140"/>
                <a:gd name="T30" fmla="*/ 104 w 237"/>
                <a:gd name="T31" fmla="*/ 105 h 140"/>
                <a:gd name="T32" fmla="*/ 104 w 237"/>
                <a:gd name="T33" fmla="*/ 99 h 140"/>
                <a:gd name="T34" fmla="*/ 103 w 237"/>
                <a:gd name="T35" fmla="*/ 99 h 140"/>
                <a:gd name="T36" fmla="*/ 103 w 237"/>
                <a:gd name="T37" fmla="*/ 94 h 140"/>
                <a:gd name="T38" fmla="*/ 101 w 237"/>
                <a:gd name="T39" fmla="*/ 94 h 140"/>
                <a:gd name="T40" fmla="*/ 101 w 237"/>
                <a:gd name="T41" fmla="*/ 90 h 140"/>
                <a:gd name="T42" fmla="*/ 100 w 237"/>
                <a:gd name="T43" fmla="*/ 90 h 140"/>
                <a:gd name="T44" fmla="*/ 100 w 237"/>
                <a:gd name="T45" fmla="*/ 81 h 140"/>
                <a:gd name="T46" fmla="*/ 84 w 237"/>
                <a:gd name="T47" fmla="*/ 81 h 140"/>
                <a:gd name="T48" fmla="*/ 84 w 237"/>
                <a:gd name="T49" fmla="*/ 78 h 140"/>
                <a:gd name="T50" fmla="*/ 80 w 237"/>
                <a:gd name="T51" fmla="*/ 78 h 140"/>
                <a:gd name="T52" fmla="*/ 80 w 237"/>
                <a:gd name="T53" fmla="*/ 73 h 140"/>
                <a:gd name="T54" fmla="*/ 67 w 237"/>
                <a:gd name="T55" fmla="*/ 73 h 140"/>
                <a:gd name="T56" fmla="*/ 67 w 237"/>
                <a:gd name="T57" fmla="*/ 69 h 140"/>
                <a:gd name="T58" fmla="*/ 62 w 237"/>
                <a:gd name="T59" fmla="*/ 69 h 140"/>
                <a:gd name="T60" fmla="*/ 62 w 237"/>
                <a:gd name="T61" fmla="*/ 65 h 140"/>
                <a:gd name="T62" fmla="*/ 60 w 237"/>
                <a:gd name="T63" fmla="*/ 65 h 140"/>
                <a:gd name="T64" fmla="*/ 60 w 237"/>
                <a:gd name="T65" fmla="*/ 61 h 140"/>
                <a:gd name="T66" fmla="*/ 53 w 237"/>
                <a:gd name="T67" fmla="*/ 61 h 140"/>
                <a:gd name="T68" fmla="*/ 53 w 237"/>
                <a:gd name="T69" fmla="*/ 57 h 140"/>
                <a:gd name="T70" fmla="*/ 46 w 237"/>
                <a:gd name="T71" fmla="*/ 57 h 140"/>
                <a:gd name="T72" fmla="*/ 46 w 237"/>
                <a:gd name="T73" fmla="*/ 53 h 140"/>
                <a:gd name="T74" fmla="*/ 43 w 237"/>
                <a:gd name="T75" fmla="*/ 53 h 140"/>
                <a:gd name="T76" fmla="*/ 43 w 237"/>
                <a:gd name="T77" fmla="*/ 45 h 140"/>
                <a:gd name="T78" fmla="*/ 39 w 237"/>
                <a:gd name="T79" fmla="*/ 45 h 140"/>
                <a:gd name="T80" fmla="*/ 39 w 237"/>
                <a:gd name="T81" fmla="*/ 35 h 140"/>
                <a:gd name="T82" fmla="*/ 38 w 237"/>
                <a:gd name="T83" fmla="*/ 35 h 140"/>
                <a:gd name="T84" fmla="*/ 38 w 237"/>
                <a:gd name="T85" fmla="*/ 24 h 140"/>
                <a:gd name="T86" fmla="*/ 35 w 237"/>
                <a:gd name="T87" fmla="*/ 24 h 140"/>
                <a:gd name="T88" fmla="*/ 35 w 237"/>
                <a:gd name="T89" fmla="*/ 21 h 140"/>
                <a:gd name="T90" fmla="*/ 33 w 237"/>
                <a:gd name="T91" fmla="*/ 21 h 140"/>
                <a:gd name="T92" fmla="*/ 33 w 237"/>
                <a:gd name="T93" fmla="*/ 17 h 140"/>
                <a:gd name="T94" fmla="*/ 30 w 237"/>
                <a:gd name="T95" fmla="*/ 17 h 140"/>
                <a:gd name="T96" fmla="*/ 30 w 237"/>
                <a:gd name="T97" fmla="*/ 13 h 140"/>
                <a:gd name="T98" fmla="*/ 22 w 237"/>
                <a:gd name="T99" fmla="*/ 13 h 140"/>
                <a:gd name="T100" fmla="*/ 22 w 237"/>
                <a:gd name="T101" fmla="*/ 10 h 140"/>
                <a:gd name="T102" fmla="*/ 18 w 237"/>
                <a:gd name="T103" fmla="*/ 10 h 140"/>
                <a:gd name="T104" fmla="*/ 18 w 237"/>
                <a:gd name="T105" fmla="*/ 8 h 140"/>
                <a:gd name="T106" fmla="*/ 8 w 237"/>
                <a:gd name="T107" fmla="*/ 8 h 140"/>
                <a:gd name="T108" fmla="*/ 8 w 237"/>
                <a:gd name="T109" fmla="*/ 5 h 140"/>
                <a:gd name="T110" fmla="*/ 4 w 237"/>
                <a:gd name="T111" fmla="*/ 5 h 140"/>
                <a:gd name="T112" fmla="*/ 4 w 237"/>
                <a:gd name="T113" fmla="*/ 0 h 140"/>
                <a:gd name="T114" fmla="*/ 0 w 237"/>
                <a:gd name="T11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7" h="140">
                  <a:moveTo>
                    <a:pt x="237" y="140"/>
                  </a:moveTo>
                  <a:lnTo>
                    <a:pt x="200" y="140"/>
                  </a:lnTo>
                  <a:lnTo>
                    <a:pt x="200" y="131"/>
                  </a:lnTo>
                  <a:lnTo>
                    <a:pt x="164" y="131"/>
                  </a:lnTo>
                  <a:lnTo>
                    <a:pt x="164" y="126"/>
                  </a:lnTo>
                  <a:lnTo>
                    <a:pt x="158" y="126"/>
                  </a:lnTo>
                  <a:lnTo>
                    <a:pt x="158" y="122"/>
                  </a:lnTo>
                  <a:lnTo>
                    <a:pt x="148" y="122"/>
                  </a:lnTo>
                  <a:lnTo>
                    <a:pt x="148" y="118"/>
                  </a:lnTo>
                  <a:lnTo>
                    <a:pt x="142" y="118"/>
                  </a:lnTo>
                  <a:lnTo>
                    <a:pt x="142" y="112"/>
                  </a:lnTo>
                  <a:lnTo>
                    <a:pt x="118" y="112"/>
                  </a:lnTo>
                  <a:lnTo>
                    <a:pt x="118" y="108"/>
                  </a:lnTo>
                  <a:lnTo>
                    <a:pt x="111" y="108"/>
                  </a:lnTo>
                  <a:lnTo>
                    <a:pt x="111" y="105"/>
                  </a:lnTo>
                  <a:lnTo>
                    <a:pt x="104" y="105"/>
                  </a:lnTo>
                  <a:lnTo>
                    <a:pt x="104" y="99"/>
                  </a:lnTo>
                  <a:lnTo>
                    <a:pt x="103" y="99"/>
                  </a:lnTo>
                  <a:lnTo>
                    <a:pt x="103" y="94"/>
                  </a:lnTo>
                  <a:lnTo>
                    <a:pt x="101" y="94"/>
                  </a:lnTo>
                  <a:lnTo>
                    <a:pt x="101" y="90"/>
                  </a:lnTo>
                  <a:lnTo>
                    <a:pt x="100" y="90"/>
                  </a:lnTo>
                  <a:lnTo>
                    <a:pt x="100" y="81"/>
                  </a:lnTo>
                  <a:lnTo>
                    <a:pt x="84" y="81"/>
                  </a:lnTo>
                  <a:lnTo>
                    <a:pt x="84" y="78"/>
                  </a:lnTo>
                  <a:lnTo>
                    <a:pt x="80" y="78"/>
                  </a:lnTo>
                  <a:lnTo>
                    <a:pt x="80" y="73"/>
                  </a:lnTo>
                  <a:lnTo>
                    <a:pt x="67" y="73"/>
                  </a:lnTo>
                  <a:lnTo>
                    <a:pt x="67" y="69"/>
                  </a:lnTo>
                  <a:lnTo>
                    <a:pt x="62" y="69"/>
                  </a:lnTo>
                  <a:lnTo>
                    <a:pt x="62" y="65"/>
                  </a:lnTo>
                  <a:lnTo>
                    <a:pt x="60" y="65"/>
                  </a:lnTo>
                  <a:lnTo>
                    <a:pt x="60" y="61"/>
                  </a:lnTo>
                  <a:lnTo>
                    <a:pt x="53" y="61"/>
                  </a:lnTo>
                  <a:lnTo>
                    <a:pt x="53" y="57"/>
                  </a:lnTo>
                  <a:lnTo>
                    <a:pt x="46" y="57"/>
                  </a:lnTo>
                  <a:lnTo>
                    <a:pt x="46" y="53"/>
                  </a:lnTo>
                  <a:lnTo>
                    <a:pt x="43" y="53"/>
                  </a:lnTo>
                  <a:lnTo>
                    <a:pt x="43" y="45"/>
                  </a:lnTo>
                  <a:cubicBezTo>
                    <a:pt x="43" y="45"/>
                    <a:pt x="39" y="46"/>
                    <a:pt x="39" y="45"/>
                  </a:cubicBezTo>
                  <a:cubicBezTo>
                    <a:pt x="39" y="44"/>
                    <a:pt x="39" y="35"/>
                    <a:pt x="39" y="35"/>
                  </a:cubicBezTo>
                  <a:lnTo>
                    <a:pt x="38" y="35"/>
                  </a:lnTo>
                  <a:lnTo>
                    <a:pt x="38" y="24"/>
                  </a:lnTo>
                  <a:lnTo>
                    <a:pt x="35" y="24"/>
                  </a:lnTo>
                  <a:lnTo>
                    <a:pt x="35" y="21"/>
                  </a:lnTo>
                  <a:lnTo>
                    <a:pt x="33" y="21"/>
                  </a:lnTo>
                  <a:lnTo>
                    <a:pt x="33" y="17"/>
                  </a:lnTo>
                  <a:lnTo>
                    <a:pt x="30" y="17"/>
                  </a:lnTo>
                  <a:lnTo>
                    <a:pt x="30" y="13"/>
                  </a:lnTo>
                  <a:lnTo>
                    <a:pt x="22" y="13"/>
                  </a:lnTo>
                  <a:lnTo>
                    <a:pt x="22" y="10"/>
                  </a:lnTo>
                  <a:lnTo>
                    <a:pt x="18" y="10"/>
                  </a:lnTo>
                  <a:lnTo>
                    <a:pt x="18" y="8"/>
                  </a:lnTo>
                  <a:lnTo>
                    <a:pt x="8" y="8"/>
                  </a:lnTo>
                  <a:lnTo>
                    <a:pt x="8" y="5"/>
                  </a:lnTo>
                  <a:lnTo>
                    <a:pt x="4" y="5"/>
                  </a:lnTo>
                  <a:lnTo>
                    <a:pt x="4" y="0"/>
                  </a:lnTo>
                  <a:lnTo>
                    <a:pt x="0" y="0"/>
                  </a:lnTo>
                </a:path>
              </a:pathLst>
            </a:custGeom>
            <a:noFill/>
            <a:ln w="19050">
              <a:solidFill>
                <a:schemeClr val="accent2">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543" name="Group 542"/>
          <p:cNvGrpSpPr/>
          <p:nvPr/>
        </p:nvGrpSpPr>
        <p:grpSpPr>
          <a:xfrm>
            <a:off x="4980350" y="1774254"/>
            <a:ext cx="3960000" cy="1838083"/>
            <a:chOff x="3125788" y="2747963"/>
            <a:chExt cx="2886075" cy="1362075"/>
          </a:xfrm>
        </p:grpSpPr>
        <p:sp>
          <p:nvSpPr>
            <p:cNvPr id="568" name="Line 53"/>
            <p:cNvSpPr>
              <a:spLocks noChangeShapeType="1"/>
            </p:cNvSpPr>
            <p:nvPr/>
          </p:nvSpPr>
          <p:spPr bwMode="auto">
            <a:xfrm>
              <a:off x="4954588" y="3605213"/>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69" name="Line 54"/>
            <p:cNvSpPr>
              <a:spLocks noChangeShapeType="1"/>
            </p:cNvSpPr>
            <p:nvPr/>
          </p:nvSpPr>
          <p:spPr bwMode="auto">
            <a:xfrm>
              <a:off x="4487863" y="3509963"/>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70" name="Line 55"/>
            <p:cNvSpPr>
              <a:spLocks noChangeShapeType="1"/>
            </p:cNvSpPr>
            <p:nvPr/>
          </p:nvSpPr>
          <p:spPr bwMode="auto">
            <a:xfrm>
              <a:off x="4135438" y="3348038"/>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71" name="Line 56"/>
            <p:cNvSpPr>
              <a:spLocks noChangeShapeType="1"/>
            </p:cNvSpPr>
            <p:nvPr/>
          </p:nvSpPr>
          <p:spPr bwMode="auto">
            <a:xfrm>
              <a:off x="4926013" y="3595688"/>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72" name="Line 57"/>
            <p:cNvSpPr>
              <a:spLocks noChangeShapeType="1"/>
            </p:cNvSpPr>
            <p:nvPr/>
          </p:nvSpPr>
          <p:spPr bwMode="auto">
            <a:xfrm>
              <a:off x="5059363" y="3643313"/>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73" name="Line 58"/>
            <p:cNvSpPr>
              <a:spLocks noChangeShapeType="1"/>
            </p:cNvSpPr>
            <p:nvPr/>
          </p:nvSpPr>
          <p:spPr bwMode="auto">
            <a:xfrm>
              <a:off x="5183188" y="3719513"/>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74" name="Line 59"/>
            <p:cNvSpPr>
              <a:spLocks noChangeShapeType="1"/>
            </p:cNvSpPr>
            <p:nvPr/>
          </p:nvSpPr>
          <p:spPr bwMode="auto">
            <a:xfrm>
              <a:off x="4068763" y="3300413"/>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75" name="Line 60"/>
            <p:cNvSpPr>
              <a:spLocks noChangeShapeType="1"/>
            </p:cNvSpPr>
            <p:nvPr/>
          </p:nvSpPr>
          <p:spPr bwMode="auto">
            <a:xfrm>
              <a:off x="4754563" y="3605213"/>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76" name="Line 61"/>
            <p:cNvSpPr>
              <a:spLocks noChangeShapeType="1"/>
            </p:cNvSpPr>
            <p:nvPr/>
          </p:nvSpPr>
          <p:spPr bwMode="auto">
            <a:xfrm>
              <a:off x="4335463" y="3471863"/>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77" name="Line 62"/>
            <p:cNvSpPr>
              <a:spLocks noChangeShapeType="1"/>
            </p:cNvSpPr>
            <p:nvPr/>
          </p:nvSpPr>
          <p:spPr bwMode="auto">
            <a:xfrm>
              <a:off x="4887913" y="3605213"/>
              <a:ext cx="0" cy="47625"/>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78" name="Freeform 63"/>
            <p:cNvSpPr>
              <a:spLocks/>
            </p:cNvSpPr>
            <p:nvPr/>
          </p:nvSpPr>
          <p:spPr bwMode="auto">
            <a:xfrm>
              <a:off x="3125788" y="2747963"/>
              <a:ext cx="2886075" cy="1343025"/>
            </a:xfrm>
            <a:custGeom>
              <a:avLst/>
              <a:gdLst>
                <a:gd name="T0" fmla="*/ 298 w 303"/>
                <a:gd name="T1" fmla="*/ 141 h 141"/>
                <a:gd name="T2" fmla="*/ 263 w 303"/>
                <a:gd name="T3" fmla="*/ 128 h 141"/>
                <a:gd name="T4" fmla="*/ 250 w 303"/>
                <a:gd name="T5" fmla="*/ 121 h 141"/>
                <a:gd name="T6" fmla="*/ 227 w 303"/>
                <a:gd name="T7" fmla="*/ 115 h 141"/>
                <a:gd name="T8" fmla="*/ 219 w 303"/>
                <a:gd name="T9" fmla="*/ 110 h 141"/>
                <a:gd name="T10" fmla="*/ 210 w 303"/>
                <a:gd name="T11" fmla="*/ 105 h 141"/>
                <a:gd name="T12" fmla="*/ 205 w 303"/>
                <a:gd name="T13" fmla="*/ 101 h 141"/>
                <a:gd name="T14" fmla="*/ 196 w 303"/>
                <a:gd name="T15" fmla="*/ 96 h 141"/>
                <a:gd name="T16" fmla="*/ 167 w 303"/>
                <a:gd name="T17" fmla="*/ 93 h 141"/>
                <a:gd name="T18" fmla="*/ 161 w 303"/>
                <a:gd name="T19" fmla="*/ 90 h 141"/>
                <a:gd name="T20" fmla="*/ 150 w 303"/>
                <a:gd name="T21" fmla="*/ 87 h 141"/>
                <a:gd name="T22" fmla="*/ 139 w 303"/>
                <a:gd name="T23" fmla="*/ 82 h 141"/>
                <a:gd name="T24" fmla="*/ 137 w 303"/>
                <a:gd name="T25" fmla="*/ 80 h 141"/>
                <a:gd name="T26" fmla="*/ 118 w 303"/>
                <a:gd name="T27" fmla="*/ 79 h 141"/>
                <a:gd name="T28" fmla="*/ 116 w 303"/>
                <a:gd name="T29" fmla="*/ 76 h 141"/>
                <a:gd name="T30" fmla="*/ 114 w 303"/>
                <a:gd name="T31" fmla="*/ 73 h 141"/>
                <a:gd name="T32" fmla="*/ 112 w 303"/>
                <a:gd name="T33" fmla="*/ 70 h 141"/>
                <a:gd name="T34" fmla="*/ 102 w 303"/>
                <a:gd name="T35" fmla="*/ 66 h 141"/>
                <a:gd name="T36" fmla="*/ 97 w 303"/>
                <a:gd name="T37" fmla="*/ 60 h 141"/>
                <a:gd name="T38" fmla="*/ 92 w 303"/>
                <a:gd name="T39" fmla="*/ 59 h 141"/>
                <a:gd name="T40" fmla="*/ 82 w 303"/>
                <a:gd name="T41" fmla="*/ 54 h 141"/>
                <a:gd name="T42" fmla="*/ 80 w 303"/>
                <a:gd name="T43" fmla="*/ 51 h 141"/>
                <a:gd name="T44" fmla="*/ 79 w 303"/>
                <a:gd name="T45" fmla="*/ 50 h 141"/>
                <a:gd name="T46" fmla="*/ 77 w 303"/>
                <a:gd name="T47" fmla="*/ 47 h 141"/>
                <a:gd name="T48" fmla="*/ 74 w 303"/>
                <a:gd name="T49" fmla="*/ 41 h 141"/>
                <a:gd name="T50" fmla="*/ 68 w 303"/>
                <a:gd name="T51" fmla="*/ 39 h 141"/>
                <a:gd name="T52" fmla="*/ 63 w 303"/>
                <a:gd name="T53" fmla="*/ 37 h 141"/>
                <a:gd name="T54" fmla="*/ 61 w 303"/>
                <a:gd name="T55" fmla="*/ 34 h 141"/>
                <a:gd name="T56" fmla="*/ 55 w 303"/>
                <a:gd name="T57" fmla="*/ 33 h 141"/>
                <a:gd name="T58" fmla="*/ 52 w 303"/>
                <a:gd name="T59" fmla="*/ 28 h 141"/>
                <a:gd name="T60" fmla="*/ 46 w 303"/>
                <a:gd name="T61" fmla="*/ 23 h 141"/>
                <a:gd name="T62" fmla="*/ 45 w 303"/>
                <a:gd name="T63" fmla="*/ 21 h 141"/>
                <a:gd name="T64" fmla="*/ 43 w 303"/>
                <a:gd name="T65" fmla="*/ 19 h 141"/>
                <a:gd name="T66" fmla="*/ 39 w 303"/>
                <a:gd name="T67" fmla="*/ 17 h 141"/>
                <a:gd name="T68" fmla="*/ 31 w 303"/>
                <a:gd name="T69" fmla="*/ 14 h 141"/>
                <a:gd name="T70" fmla="*/ 27 w 303"/>
                <a:gd name="T71" fmla="*/ 11 h 141"/>
                <a:gd name="T72" fmla="*/ 26 w 303"/>
                <a:gd name="T73" fmla="*/ 8 h 141"/>
                <a:gd name="T74" fmla="*/ 23 w 303"/>
                <a:gd name="T75" fmla="*/ 6 h 141"/>
                <a:gd name="T76" fmla="*/ 8 w 303"/>
                <a:gd name="T77" fmla="*/ 5 h 141"/>
                <a:gd name="T78" fmla="*/ 5 w 303"/>
                <a:gd name="T79" fmla="*/ 3 h 141"/>
                <a:gd name="T80" fmla="*/ 0 w 303"/>
                <a:gd name="T81"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3" h="141">
                  <a:moveTo>
                    <a:pt x="303" y="141"/>
                  </a:moveTo>
                  <a:lnTo>
                    <a:pt x="298" y="141"/>
                  </a:lnTo>
                  <a:lnTo>
                    <a:pt x="298" y="128"/>
                  </a:lnTo>
                  <a:lnTo>
                    <a:pt x="263" y="128"/>
                  </a:lnTo>
                  <a:lnTo>
                    <a:pt x="263" y="121"/>
                  </a:lnTo>
                  <a:lnTo>
                    <a:pt x="250" y="121"/>
                  </a:lnTo>
                  <a:lnTo>
                    <a:pt x="250" y="115"/>
                  </a:lnTo>
                  <a:lnTo>
                    <a:pt x="227" y="115"/>
                  </a:lnTo>
                  <a:lnTo>
                    <a:pt x="227" y="110"/>
                  </a:lnTo>
                  <a:lnTo>
                    <a:pt x="219" y="110"/>
                  </a:lnTo>
                  <a:lnTo>
                    <a:pt x="219" y="105"/>
                  </a:lnTo>
                  <a:lnTo>
                    <a:pt x="210" y="105"/>
                  </a:lnTo>
                  <a:lnTo>
                    <a:pt x="210" y="101"/>
                  </a:lnTo>
                  <a:lnTo>
                    <a:pt x="205" y="101"/>
                  </a:lnTo>
                  <a:lnTo>
                    <a:pt x="205" y="96"/>
                  </a:lnTo>
                  <a:lnTo>
                    <a:pt x="196" y="96"/>
                  </a:lnTo>
                  <a:lnTo>
                    <a:pt x="196" y="93"/>
                  </a:lnTo>
                  <a:lnTo>
                    <a:pt x="167" y="93"/>
                  </a:lnTo>
                  <a:lnTo>
                    <a:pt x="167" y="90"/>
                  </a:lnTo>
                  <a:lnTo>
                    <a:pt x="161" y="90"/>
                  </a:lnTo>
                  <a:lnTo>
                    <a:pt x="161" y="87"/>
                  </a:lnTo>
                  <a:lnTo>
                    <a:pt x="150" y="87"/>
                  </a:lnTo>
                  <a:lnTo>
                    <a:pt x="150" y="82"/>
                  </a:lnTo>
                  <a:lnTo>
                    <a:pt x="139" y="82"/>
                  </a:lnTo>
                  <a:lnTo>
                    <a:pt x="139" y="80"/>
                  </a:lnTo>
                  <a:lnTo>
                    <a:pt x="137" y="80"/>
                  </a:lnTo>
                  <a:lnTo>
                    <a:pt x="137" y="79"/>
                  </a:lnTo>
                  <a:lnTo>
                    <a:pt x="118" y="79"/>
                  </a:lnTo>
                  <a:lnTo>
                    <a:pt x="118" y="76"/>
                  </a:lnTo>
                  <a:lnTo>
                    <a:pt x="116" y="76"/>
                  </a:lnTo>
                  <a:lnTo>
                    <a:pt x="116" y="73"/>
                  </a:lnTo>
                  <a:lnTo>
                    <a:pt x="114" y="73"/>
                  </a:lnTo>
                  <a:lnTo>
                    <a:pt x="114" y="70"/>
                  </a:lnTo>
                  <a:lnTo>
                    <a:pt x="112" y="70"/>
                  </a:lnTo>
                  <a:lnTo>
                    <a:pt x="112" y="66"/>
                  </a:lnTo>
                  <a:lnTo>
                    <a:pt x="102" y="66"/>
                  </a:lnTo>
                  <a:lnTo>
                    <a:pt x="102" y="60"/>
                  </a:lnTo>
                  <a:lnTo>
                    <a:pt x="97" y="60"/>
                  </a:lnTo>
                  <a:lnTo>
                    <a:pt x="97" y="59"/>
                  </a:lnTo>
                  <a:lnTo>
                    <a:pt x="92" y="59"/>
                  </a:lnTo>
                  <a:lnTo>
                    <a:pt x="92" y="54"/>
                  </a:lnTo>
                  <a:lnTo>
                    <a:pt x="82" y="54"/>
                  </a:lnTo>
                  <a:lnTo>
                    <a:pt x="82" y="51"/>
                  </a:lnTo>
                  <a:lnTo>
                    <a:pt x="80" y="51"/>
                  </a:lnTo>
                  <a:lnTo>
                    <a:pt x="80" y="50"/>
                  </a:lnTo>
                  <a:lnTo>
                    <a:pt x="79" y="50"/>
                  </a:lnTo>
                  <a:lnTo>
                    <a:pt x="79" y="47"/>
                  </a:lnTo>
                  <a:lnTo>
                    <a:pt x="77" y="47"/>
                  </a:lnTo>
                  <a:lnTo>
                    <a:pt x="77" y="41"/>
                  </a:lnTo>
                  <a:lnTo>
                    <a:pt x="74" y="41"/>
                  </a:lnTo>
                  <a:lnTo>
                    <a:pt x="74" y="39"/>
                  </a:lnTo>
                  <a:lnTo>
                    <a:pt x="68" y="39"/>
                  </a:lnTo>
                  <a:lnTo>
                    <a:pt x="68" y="37"/>
                  </a:lnTo>
                  <a:lnTo>
                    <a:pt x="63" y="37"/>
                  </a:lnTo>
                  <a:lnTo>
                    <a:pt x="63" y="34"/>
                  </a:lnTo>
                  <a:lnTo>
                    <a:pt x="61" y="34"/>
                  </a:lnTo>
                  <a:lnTo>
                    <a:pt x="61" y="33"/>
                  </a:lnTo>
                  <a:lnTo>
                    <a:pt x="55" y="33"/>
                  </a:lnTo>
                  <a:lnTo>
                    <a:pt x="55" y="28"/>
                  </a:lnTo>
                  <a:lnTo>
                    <a:pt x="52" y="28"/>
                  </a:lnTo>
                  <a:lnTo>
                    <a:pt x="52" y="23"/>
                  </a:lnTo>
                  <a:lnTo>
                    <a:pt x="46" y="23"/>
                  </a:lnTo>
                  <a:lnTo>
                    <a:pt x="46" y="21"/>
                  </a:lnTo>
                  <a:lnTo>
                    <a:pt x="45" y="21"/>
                  </a:lnTo>
                  <a:lnTo>
                    <a:pt x="45" y="19"/>
                  </a:lnTo>
                  <a:lnTo>
                    <a:pt x="43" y="19"/>
                  </a:lnTo>
                  <a:lnTo>
                    <a:pt x="43" y="17"/>
                  </a:lnTo>
                  <a:lnTo>
                    <a:pt x="39" y="17"/>
                  </a:lnTo>
                  <a:lnTo>
                    <a:pt x="39" y="14"/>
                  </a:lnTo>
                  <a:lnTo>
                    <a:pt x="31" y="14"/>
                  </a:lnTo>
                  <a:lnTo>
                    <a:pt x="31" y="11"/>
                  </a:lnTo>
                  <a:lnTo>
                    <a:pt x="27" y="11"/>
                  </a:lnTo>
                  <a:lnTo>
                    <a:pt x="27" y="8"/>
                  </a:lnTo>
                  <a:lnTo>
                    <a:pt x="26" y="8"/>
                  </a:lnTo>
                  <a:lnTo>
                    <a:pt x="26" y="6"/>
                  </a:lnTo>
                  <a:lnTo>
                    <a:pt x="23" y="6"/>
                  </a:lnTo>
                  <a:lnTo>
                    <a:pt x="23" y="5"/>
                  </a:lnTo>
                  <a:lnTo>
                    <a:pt x="8" y="5"/>
                  </a:lnTo>
                  <a:lnTo>
                    <a:pt x="8" y="3"/>
                  </a:lnTo>
                  <a:lnTo>
                    <a:pt x="5" y="3"/>
                  </a:lnTo>
                  <a:lnTo>
                    <a:pt x="5"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79" name="Line 64"/>
            <p:cNvSpPr>
              <a:spLocks noChangeShapeType="1"/>
            </p:cNvSpPr>
            <p:nvPr/>
          </p:nvSpPr>
          <p:spPr bwMode="auto">
            <a:xfrm>
              <a:off x="5240338" y="3767138"/>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80" name="Line 65"/>
            <p:cNvSpPr>
              <a:spLocks noChangeShapeType="1"/>
            </p:cNvSpPr>
            <p:nvPr/>
          </p:nvSpPr>
          <p:spPr bwMode="auto">
            <a:xfrm>
              <a:off x="5735638" y="3938588"/>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81" name="Line 66"/>
            <p:cNvSpPr>
              <a:spLocks noChangeShapeType="1"/>
            </p:cNvSpPr>
            <p:nvPr/>
          </p:nvSpPr>
          <p:spPr bwMode="auto">
            <a:xfrm>
              <a:off x="5421313" y="3814763"/>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82" name="Line 67"/>
            <p:cNvSpPr>
              <a:spLocks noChangeShapeType="1"/>
            </p:cNvSpPr>
            <p:nvPr/>
          </p:nvSpPr>
          <p:spPr bwMode="auto">
            <a:xfrm>
              <a:off x="6002338" y="4052888"/>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83" name="Line 68"/>
            <p:cNvSpPr>
              <a:spLocks noChangeShapeType="1"/>
            </p:cNvSpPr>
            <p:nvPr/>
          </p:nvSpPr>
          <p:spPr bwMode="auto">
            <a:xfrm>
              <a:off x="5678488" y="3938588"/>
              <a:ext cx="0" cy="5715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544" name="Group 543"/>
          <p:cNvGrpSpPr/>
          <p:nvPr/>
        </p:nvGrpSpPr>
        <p:grpSpPr>
          <a:xfrm>
            <a:off x="4980318" y="1769366"/>
            <a:ext cx="3733980" cy="2017078"/>
            <a:chOff x="3252788" y="2705100"/>
            <a:chExt cx="2628900" cy="1447800"/>
          </a:xfrm>
        </p:grpSpPr>
        <p:sp>
          <p:nvSpPr>
            <p:cNvPr id="561" name="Line 69"/>
            <p:cNvSpPr>
              <a:spLocks noChangeShapeType="1"/>
            </p:cNvSpPr>
            <p:nvPr/>
          </p:nvSpPr>
          <p:spPr bwMode="auto">
            <a:xfrm>
              <a:off x="4557713" y="3781425"/>
              <a:ext cx="0" cy="47625"/>
            </a:xfrm>
            <a:prstGeom prst="line">
              <a:avLst/>
            </a:prstGeom>
            <a:noFill/>
            <a:ln w="19050">
              <a:solidFill>
                <a:schemeClr val="accent2">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62" name="Line 70"/>
            <p:cNvSpPr>
              <a:spLocks noChangeShapeType="1"/>
            </p:cNvSpPr>
            <p:nvPr/>
          </p:nvSpPr>
          <p:spPr bwMode="auto">
            <a:xfrm>
              <a:off x="4738688" y="3810000"/>
              <a:ext cx="0" cy="47625"/>
            </a:xfrm>
            <a:prstGeom prst="line">
              <a:avLst/>
            </a:prstGeom>
            <a:noFill/>
            <a:ln w="19050">
              <a:solidFill>
                <a:schemeClr val="accent2">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63" name="Line 71"/>
            <p:cNvSpPr>
              <a:spLocks noChangeShapeType="1"/>
            </p:cNvSpPr>
            <p:nvPr/>
          </p:nvSpPr>
          <p:spPr bwMode="auto">
            <a:xfrm>
              <a:off x="4929188" y="3838575"/>
              <a:ext cx="0" cy="47625"/>
            </a:xfrm>
            <a:prstGeom prst="line">
              <a:avLst/>
            </a:prstGeom>
            <a:noFill/>
            <a:ln w="19050">
              <a:solidFill>
                <a:schemeClr val="accent2">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64" name="Line 72"/>
            <p:cNvSpPr>
              <a:spLocks noChangeShapeType="1"/>
            </p:cNvSpPr>
            <p:nvPr/>
          </p:nvSpPr>
          <p:spPr bwMode="auto">
            <a:xfrm>
              <a:off x="5634038" y="4002437"/>
              <a:ext cx="0" cy="57150"/>
            </a:xfrm>
            <a:prstGeom prst="line">
              <a:avLst/>
            </a:prstGeom>
            <a:noFill/>
            <a:ln w="19050">
              <a:solidFill>
                <a:schemeClr val="accent2">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65" name="Line 73"/>
            <p:cNvSpPr>
              <a:spLocks noChangeShapeType="1"/>
            </p:cNvSpPr>
            <p:nvPr/>
          </p:nvSpPr>
          <p:spPr bwMode="auto">
            <a:xfrm>
              <a:off x="4452938" y="3771900"/>
              <a:ext cx="0" cy="57150"/>
            </a:xfrm>
            <a:prstGeom prst="line">
              <a:avLst/>
            </a:prstGeom>
            <a:noFill/>
            <a:ln w="19050">
              <a:solidFill>
                <a:schemeClr val="accent2">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66" name="Line 74"/>
            <p:cNvSpPr>
              <a:spLocks noChangeShapeType="1"/>
            </p:cNvSpPr>
            <p:nvPr/>
          </p:nvSpPr>
          <p:spPr bwMode="auto">
            <a:xfrm>
              <a:off x="5548313" y="4000500"/>
              <a:ext cx="0" cy="57150"/>
            </a:xfrm>
            <a:prstGeom prst="line">
              <a:avLst/>
            </a:prstGeom>
            <a:noFill/>
            <a:ln w="19050">
              <a:solidFill>
                <a:schemeClr val="accent2">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67" name="Freeform 75"/>
            <p:cNvSpPr>
              <a:spLocks/>
            </p:cNvSpPr>
            <p:nvPr/>
          </p:nvSpPr>
          <p:spPr bwMode="auto">
            <a:xfrm>
              <a:off x="3252788" y="2705100"/>
              <a:ext cx="2628900" cy="1447800"/>
            </a:xfrm>
            <a:custGeom>
              <a:avLst/>
              <a:gdLst>
                <a:gd name="T0" fmla="*/ 276 w 276"/>
                <a:gd name="T1" fmla="*/ 139 h 152"/>
                <a:gd name="T2" fmla="*/ 207 w 276"/>
                <a:gd name="T3" fmla="*/ 135 h 152"/>
                <a:gd name="T4" fmla="*/ 206 w 276"/>
                <a:gd name="T5" fmla="*/ 131 h 152"/>
                <a:gd name="T6" fmla="*/ 194 w 276"/>
                <a:gd name="T7" fmla="*/ 127 h 152"/>
                <a:gd name="T8" fmla="*/ 178 w 276"/>
                <a:gd name="T9" fmla="*/ 122 h 152"/>
                <a:gd name="T10" fmla="*/ 169 w 276"/>
                <a:gd name="T11" fmla="*/ 119 h 152"/>
                <a:gd name="T12" fmla="*/ 145 w 276"/>
                <a:gd name="T13" fmla="*/ 115 h 152"/>
                <a:gd name="T14" fmla="*/ 123 w 276"/>
                <a:gd name="T15" fmla="*/ 113 h 152"/>
                <a:gd name="T16" fmla="*/ 120 w 276"/>
                <a:gd name="T17" fmla="*/ 110 h 152"/>
                <a:gd name="T18" fmla="*/ 114 w 276"/>
                <a:gd name="T19" fmla="*/ 109 h 152"/>
                <a:gd name="T20" fmla="*/ 111 w 276"/>
                <a:gd name="T21" fmla="*/ 106 h 152"/>
                <a:gd name="T22" fmla="*/ 106 w 276"/>
                <a:gd name="T23" fmla="*/ 103 h 152"/>
                <a:gd name="T24" fmla="*/ 104 w 276"/>
                <a:gd name="T25" fmla="*/ 100 h 152"/>
                <a:gd name="T26" fmla="*/ 103 w 276"/>
                <a:gd name="T27" fmla="*/ 98 h 152"/>
                <a:gd name="T28" fmla="*/ 101 w 276"/>
                <a:gd name="T29" fmla="*/ 95 h 152"/>
                <a:gd name="T30" fmla="*/ 99 w 276"/>
                <a:gd name="T31" fmla="*/ 90 h 152"/>
                <a:gd name="T32" fmla="*/ 98 w 276"/>
                <a:gd name="T33" fmla="*/ 87 h 152"/>
                <a:gd name="T34" fmla="*/ 96 w 276"/>
                <a:gd name="T35" fmla="*/ 86 h 152"/>
                <a:gd name="T36" fmla="*/ 94 w 276"/>
                <a:gd name="T37" fmla="*/ 84 h 152"/>
                <a:gd name="T38" fmla="*/ 86 w 276"/>
                <a:gd name="T39" fmla="*/ 82 h 152"/>
                <a:gd name="T40" fmla="*/ 84 w 276"/>
                <a:gd name="T41" fmla="*/ 78 h 152"/>
                <a:gd name="T42" fmla="*/ 83 w 276"/>
                <a:gd name="T43" fmla="*/ 74 h 152"/>
                <a:gd name="T44" fmla="*/ 81 w 276"/>
                <a:gd name="T45" fmla="*/ 72 h 152"/>
                <a:gd name="T46" fmla="*/ 79 w 276"/>
                <a:gd name="T47" fmla="*/ 65 h 152"/>
                <a:gd name="T48" fmla="*/ 77 w 276"/>
                <a:gd name="T49" fmla="*/ 63 h 152"/>
                <a:gd name="T50" fmla="*/ 74 w 276"/>
                <a:gd name="T51" fmla="*/ 61 h 152"/>
                <a:gd name="T52" fmla="*/ 69 w 276"/>
                <a:gd name="T53" fmla="*/ 56 h 152"/>
                <a:gd name="T54" fmla="*/ 63 w 276"/>
                <a:gd name="T55" fmla="*/ 52 h 152"/>
                <a:gd name="T56" fmla="*/ 61 w 276"/>
                <a:gd name="T57" fmla="*/ 49 h 152"/>
                <a:gd name="T58" fmla="*/ 57 w 276"/>
                <a:gd name="T59" fmla="*/ 45 h 152"/>
                <a:gd name="T60" fmla="*/ 55 w 276"/>
                <a:gd name="T61" fmla="*/ 42 h 152"/>
                <a:gd name="T62" fmla="*/ 49 w 276"/>
                <a:gd name="T63" fmla="*/ 40 h 152"/>
                <a:gd name="T64" fmla="*/ 45 w 276"/>
                <a:gd name="T65" fmla="*/ 35 h 152"/>
                <a:gd name="T66" fmla="*/ 44 w 276"/>
                <a:gd name="T67" fmla="*/ 33 h 152"/>
                <a:gd name="T68" fmla="*/ 41 w 276"/>
                <a:gd name="T69" fmla="*/ 30 h 152"/>
                <a:gd name="T70" fmla="*/ 39 w 276"/>
                <a:gd name="T71" fmla="*/ 28 h 152"/>
                <a:gd name="T72" fmla="*/ 38 w 276"/>
                <a:gd name="T73" fmla="*/ 25 h 152"/>
                <a:gd name="T74" fmla="*/ 36 w 276"/>
                <a:gd name="T75" fmla="*/ 22 h 152"/>
                <a:gd name="T76" fmla="*/ 32 w 276"/>
                <a:gd name="T77" fmla="*/ 21 h 152"/>
                <a:gd name="T78" fmla="*/ 27 w 276"/>
                <a:gd name="T79" fmla="*/ 18 h 152"/>
                <a:gd name="T80" fmla="*/ 24 w 276"/>
                <a:gd name="T81" fmla="*/ 14 h 152"/>
                <a:gd name="T82" fmla="*/ 22 w 276"/>
                <a:gd name="T83" fmla="*/ 10 h 152"/>
                <a:gd name="T84" fmla="*/ 21 w 276"/>
                <a:gd name="T85" fmla="*/ 7 h 152"/>
                <a:gd name="T86" fmla="*/ 19 w 276"/>
                <a:gd name="T87" fmla="*/ 4 h 152"/>
                <a:gd name="T88" fmla="*/ 9 w 276"/>
                <a:gd name="T89" fmla="*/ 3 h 152"/>
                <a:gd name="T90" fmla="*/ 6 w 276"/>
                <a:gd name="T9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6" h="152">
                  <a:moveTo>
                    <a:pt x="276" y="152"/>
                  </a:moveTo>
                  <a:lnTo>
                    <a:pt x="276" y="139"/>
                  </a:lnTo>
                  <a:lnTo>
                    <a:pt x="207" y="139"/>
                  </a:lnTo>
                  <a:lnTo>
                    <a:pt x="207" y="135"/>
                  </a:lnTo>
                  <a:lnTo>
                    <a:pt x="206" y="135"/>
                  </a:lnTo>
                  <a:lnTo>
                    <a:pt x="206" y="131"/>
                  </a:lnTo>
                  <a:lnTo>
                    <a:pt x="194" y="131"/>
                  </a:lnTo>
                  <a:lnTo>
                    <a:pt x="194" y="127"/>
                  </a:lnTo>
                  <a:lnTo>
                    <a:pt x="178" y="127"/>
                  </a:lnTo>
                  <a:lnTo>
                    <a:pt x="178" y="122"/>
                  </a:lnTo>
                  <a:lnTo>
                    <a:pt x="169" y="122"/>
                  </a:lnTo>
                  <a:lnTo>
                    <a:pt x="169" y="119"/>
                  </a:lnTo>
                  <a:lnTo>
                    <a:pt x="145" y="119"/>
                  </a:lnTo>
                  <a:lnTo>
                    <a:pt x="145" y="115"/>
                  </a:lnTo>
                  <a:lnTo>
                    <a:pt x="123" y="115"/>
                  </a:lnTo>
                  <a:lnTo>
                    <a:pt x="123" y="113"/>
                  </a:lnTo>
                  <a:lnTo>
                    <a:pt x="120" y="113"/>
                  </a:lnTo>
                  <a:lnTo>
                    <a:pt x="120" y="110"/>
                  </a:lnTo>
                  <a:lnTo>
                    <a:pt x="114" y="110"/>
                  </a:lnTo>
                  <a:lnTo>
                    <a:pt x="114" y="109"/>
                  </a:lnTo>
                  <a:lnTo>
                    <a:pt x="111" y="109"/>
                  </a:lnTo>
                  <a:lnTo>
                    <a:pt x="111" y="106"/>
                  </a:lnTo>
                  <a:lnTo>
                    <a:pt x="106" y="106"/>
                  </a:lnTo>
                  <a:lnTo>
                    <a:pt x="106" y="103"/>
                  </a:lnTo>
                  <a:lnTo>
                    <a:pt x="104" y="103"/>
                  </a:lnTo>
                  <a:lnTo>
                    <a:pt x="104" y="100"/>
                  </a:lnTo>
                  <a:lnTo>
                    <a:pt x="103" y="100"/>
                  </a:lnTo>
                  <a:lnTo>
                    <a:pt x="103" y="98"/>
                  </a:lnTo>
                  <a:lnTo>
                    <a:pt x="101" y="98"/>
                  </a:lnTo>
                  <a:lnTo>
                    <a:pt x="101" y="95"/>
                  </a:lnTo>
                  <a:lnTo>
                    <a:pt x="99" y="95"/>
                  </a:lnTo>
                  <a:lnTo>
                    <a:pt x="99" y="90"/>
                  </a:lnTo>
                  <a:lnTo>
                    <a:pt x="98" y="90"/>
                  </a:lnTo>
                  <a:lnTo>
                    <a:pt x="98" y="87"/>
                  </a:lnTo>
                  <a:lnTo>
                    <a:pt x="96" y="87"/>
                  </a:lnTo>
                  <a:lnTo>
                    <a:pt x="96" y="86"/>
                  </a:lnTo>
                  <a:lnTo>
                    <a:pt x="94" y="86"/>
                  </a:lnTo>
                  <a:lnTo>
                    <a:pt x="94" y="84"/>
                  </a:lnTo>
                  <a:lnTo>
                    <a:pt x="86" y="84"/>
                  </a:lnTo>
                  <a:lnTo>
                    <a:pt x="86" y="82"/>
                  </a:lnTo>
                  <a:lnTo>
                    <a:pt x="84" y="82"/>
                  </a:lnTo>
                  <a:lnTo>
                    <a:pt x="84" y="78"/>
                  </a:lnTo>
                  <a:lnTo>
                    <a:pt x="83" y="78"/>
                  </a:lnTo>
                  <a:lnTo>
                    <a:pt x="83" y="74"/>
                  </a:lnTo>
                  <a:lnTo>
                    <a:pt x="81" y="74"/>
                  </a:lnTo>
                  <a:lnTo>
                    <a:pt x="81" y="72"/>
                  </a:lnTo>
                  <a:lnTo>
                    <a:pt x="79" y="72"/>
                  </a:lnTo>
                  <a:lnTo>
                    <a:pt x="79" y="65"/>
                  </a:lnTo>
                  <a:lnTo>
                    <a:pt x="77" y="65"/>
                  </a:lnTo>
                  <a:lnTo>
                    <a:pt x="77" y="63"/>
                  </a:lnTo>
                  <a:lnTo>
                    <a:pt x="74" y="63"/>
                  </a:lnTo>
                  <a:lnTo>
                    <a:pt x="74" y="61"/>
                  </a:lnTo>
                  <a:lnTo>
                    <a:pt x="69" y="61"/>
                  </a:lnTo>
                  <a:lnTo>
                    <a:pt x="69" y="56"/>
                  </a:lnTo>
                  <a:lnTo>
                    <a:pt x="63" y="56"/>
                  </a:lnTo>
                  <a:lnTo>
                    <a:pt x="63" y="52"/>
                  </a:lnTo>
                  <a:lnTo>
                    <a:pt x="61" y="52"/>
                  </a:lnTo>
                  <a:lnTo>
                    <a:pt x="61" y="49"/>
                  </a:lnTo>
                  <a:lnTo>
                    <a:pt x="57" y="49"/>
                  </a:lnTo>
                  <a:lnTo>
                    <a:pt x="57" y="45"/>
                  </a:lnTo>
                  <a:lnTo>
                    <a:pt x="55" y="45"/>
                  </a:lnTo>
                  <a:lnTo>
                    <a:pt x="55" y="42"/>
                  </a:lnTo>
                  <a:lnTo>
                    <a:pt x="49" y="42"/>
                  </a:lnTo>
                  <a:lnTo>
                    <a:pt x="49" y="40"/>
                  </a:lnTo>
                  <a:lnTo>
                    <a:pt x="45" y="40"/>
                  </a:lnTo>
                  <a:lnTo>
                    <a:pt x="45" y="35"/>
                  </a:lnTo>
                  <a:lnTo>
                    <a:pt x="44" y="35"/>
                  </a:lnTo>
                  <a:lnTo>
                    <a:pt x="44" y="33"/>
                  </a:lnTo>
                  <a:lnTo>
                    <a:pt x="41" y="33"/>
                  </a:lnTo>
                  <a:lnTo>
                    <a:pt x="41" y="30"/>
                  </a:lnTo>
                  <a:lnTo>
                    <a:pt x="39" y="30"/>
                  </a:lnTo>
                  <a:lnTo>
                    <a:pt x="39" y="28"/>
                  </a:lnTo>
                  <a:lnTo>
                    <a:pt x="38" y="28"/>
                  </a:lnTo>
                  <a:lnTo>
                    <a:pt x="38" y="25"/>
                  </a:lnTo>
                  <a:lnTo>
                    <a:pt x="36" y="25"/>
                  </a:lnTo>
                  <a:lnTo>
                    <a:pt x="36" y="22"/>
                  </a:lnTo>
                  <a:lnTo>
                    <a:pt x="32" y="22"/>
                  </a:lnTo>
                  <a:lnTo>
                    <a:pt x="32" y="21"/>
                  </a:lnTo>
                  <a:lnTo>
                    <a:pt x="27" y="21"/>
                  </a:lnTo>
                  <a:lnTo>
                    <a:pt x="27" y="18"/>
                  </a:lnTo>
                  <a:lnTo>
                    <a:pt x="24" y="18"/>
                  </a:lnTo>
                  <a:lnTo>
                    <a:pt x="24" y="14"/>
                  </a:lnTo>
                  <a:lnTo>
                    <a:pt x="22" y="14"/>
                  </a:lnTo>
                  <a:lnTo>
                    <a:pt x="22" y="10"/>
                  </a:lnTo>
                  <a:lnTo>
                    <a:pt x="21" y="10"/>
                  </a:lnTo>
                  <a:lnTo>
                    <a:pt x="21" y="7"/>
                  </a:lnTo>
                  <a:lnTo>
                    <a:pt x="19" y="7"/>
                  </a:lnTo>
                  <a:lnTo>
                    <a:pt x="19" y="4"/>
                  </a:lnTo>
                  <a:lnTo>
                    <a:pt x="9" y="4"/>
                  </a:lnTo>
                  <a:lnTo>
                    <a:pt x="9" y="3"/>
                  </a:lnTo>
                  <a:lnTo>
                    <a:pt x="6" y="3"/>
                  </a:lnTo>
                  <a:lnTo>
                    <a:pt x="6" y="0"/>
                  </a:lnTo>
                  <a:lnTo>
                    <a:pt x="0" y="0"/>
                  </a:lnTo>
                </a:path>
              </a:pathLst>
            </a:custGeom>
            <a:noFill/>
            <a:ln w="19050">
              <a:solidFill>
                <a:schemeClr val="accent2">
                  <a:lumMod val="40000"/>
                  <a:lumOff val="60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545" name="TextBox 544"/>
          <p:cNvSpPr txBox="1"/>
          <p:nvPr/>
        </p:nvSpPr>
        <p:spPr>
          <a:xfrm>
            <a:off x="2213104" y="3443905"/>
            <a:ext cx="1226900" cy="369332"/>
          </a:xfrm>
          <a:prstGeom prst="rect">
            <a:avLst/>
          </a:prstGeom>
          <a:noFill/>
        </p:spPr>
        <p:txBody>
          <a:bodyPr wrap="none" rtlCol="0">
            <a:spAutoFit/>
          </a:bodyPr>
          <a:lstStyle/>
          <a:p>
            <a:pPr algn="r"/>
            <a:r>
              <a:rPr lang="en-GB" sz="900" dirty="0" err="1" smtClean="0"/>
              <a:t>mOS</a:t>
            </a:r>
            <a:r>
              <a:rPr lang="en-GB" sz="900" dirty="0" smtClean="0"/>
              <a:t> 9.8 (7.4</a:t>
            </a:r>
            <a:r>
              <a:rPr lang="en-GB" sz="900" dirty="0" smtClean="0">
                <a:latin typeface="Calibri"/>
              </a:rPr>
              <a:t>, </a:t>
            </a:r>
            <a:r>
              <a:rPr lang="en-GB" sz="900" dirty="0" smtClean="0"/>
              <a:t>12.3)</a:t>
            </a:r>
          </a:p>
          <a:p>
            <a:pPr algn="r"/>
            <a:r>
              <a:rPr lang="en-GB" sz="900" dirty="0" smtClean="0"/>
              <a:t>n=60</a:t>
            </a:r>
            <a:endParaRPr lang="en-GB" sz="900" dirty="0"/>
          </a:p>
        </p:txBody>
      </p:sp>
      <p:sp>
        <p:nvSpPr>
          <p:cNvPr id="548" name="TextBox 547"/>
          <p:cNvSpPr txBox="1"/>
          <p:nvPr/>
        </p:nvSpPr>
        <p:spPr>
          <a:xfrm>
            <a:off x="3133216" y="2981096"/>
            <a:ext cx="1342316" cy="369332"/>
          </a:xfrm>
          <a:prstGeom prst="rect">
            <a:avLst/>
          </a:prstGeom>
          <a:noFill/>
        </p:spPr>
        <p:txBody>
          <a:bodyPr wrap="none" rtlCol="0">
            <a:spAutoFit/>
          </a:bodyPr>
          <a:lstStyle/>
          <a:p>
            <a:pPr algn="r"/>
            <a:r>
              <a:rPr lang="en-GB" sz="900" dirty="0" err="1" smtClean="0"/>
              <a:t>mOS</a:t>
            </a:r>
            <a:r>
              <a:rPr lang="en-GB" sz="900" dirty="0" smtClean="0"/>
              <a:t> 11.9 (10.0</a:t>
            </a:r>
            <a:r>
              <a:rPr lang="en-GB" sz="900" dirty="0" smtClean="0">
                <a:latin typeface="Calibri"/>
              </a:rPr>
              <a:t>, </a:t>
            </a:r>
            <a:r>
              <a:rPr lang="en-GB" sz="900" dirty="0" smtClean="0"/>
              <a:t>15.9)</a:t>
            </a:r>
          </a:p>
          <a:p>
            <a:pPr algn="r"/>
            <a:r>
              <a:rPr lang="en-GB" sz="900" dirty="0" smtClean="0"/>
              <a:t>n=71</a:t>
            </a:r>
            <a:endParaRPr lang="en-GB" sz="900" dirty="0"/>
          </a:p>
        </p:txBody>
      </p:sp>
      <p:sp>
        <p:nvSpPr>
          <p:cNvPr id="551" name="TextBox 550"/>
          <p:cNvSpPr txBox="1"/>
          <p:nvPr/>
        </p:nvSpPr>
        <p:spPr>
          <a:xfrm>
            <a:off x="7619252" y="2821442"/>
            <a:ext cx="1367964" cy="369332"/>
          </a:xfrm>
          <a:prstGeom prst="rect">
            <a:avLst/>
          </a:prstGeom>
          <a:noFill/>
        </p:spPr>
        <p:txBody>
          <a:bodyPr wrap="none" rtlCol="0">
            <a:spAutoFit/>
          </a:bodyPr>
          <a:lstStyle/>
          <a:p>
            <a:pPr algn="r"/>
            <a:r>
              <a:rPr lang="en-GB" sz="900" dirty="0" err="1" smtClean="0"/>
              <a:t>mOS</a:t>
            </a:r>
            <a:r>
              <a:rPr lang="en-GB" sz="900" dirty="0" smtClean="0"/>
              <a:t> 13.0 </a:t>
            </a:r>
            <a:r>
              <a:rPr lang="en-GB" sz="900" dirty="0"/>
              <a:t>(</a:t>
            </a:r>
            <a:r>
              <a:rPr lang="en-GB" sz="900" dirty="0" smtClean="0"/>
              <a:t>10.4, 21.8)</a:t>
            </a:r>
          </a:p>
          <a:p>
            <a:pPr algn="r"/>
            <a:r>
              <a:rPr lang="en-GB" sz="900" dirty="0" smtClean="0"/>
              <a:t>n=69</a:t>
            </a:r>
            <a:endParaRPr lang="en-GB" sz="900" dirty="0"/>
          </a:p>
        </p:txBody>
      </p:sp>
      <p:sp>
        <p:nvSpPr>
          <p:cNvPr id="552" name="TextBox 551"/>
          <p:cNvSpPr txBox="1"/>
          <p:nvPr/>
        </p:nvSpPr>
        <p:spPr>
          <a:xfrm>
            <a:off x="6471915" y="3443905"/>
            <a:ext cx="1226900" cy="369332"/>
          </a:xfrm>
          <a:prstGeom prst="rect">
            <a:avLst/>
          </a:prstGeom>
          <a:noFill/>
        </p:spPr>
        <p:txBody>
          <a:bodyPr wrap="none" rtlCol="0">
            <a:spAutoFit/>
          </a:bodyPr>
          <a:lstStyle/>
          <a:p>
            <a:pPr algn="r"/>
            <a:r>
              <a:rPr lang="en-GB" sz="900" dirty="0" err="1" smtClean="0"/>
              <a:t>mOS</a:t>
            </a:r>
            <a:r>
              <a:rPr lang="en-GB" sz="900" dirty="0" smtClean="0"/>
              <a:t> 9.4 </a:t>
            </a:r>
            <a:r>
              <a:rPr lang="en-GB" sz="900" dirty="0"/>
              <a:t>(</a:t>
            </a:r>
            <a:r>
              <a:rPr lang="en-GB" sz="900" dirty="0" smtClean="0"/>
              <a:t>7.9, 11.3)</a:t>
            </a:r>
          </a:p>
          <a:p>
            <a:pPr algn="r"/>
            <a:r>
              <a:rPr lang="en-GB" sz="900" dirty="0" smtClean="0"/>
              <a:t>n=66</a:t>
            </a:r>
            <a:endParaRPr lang="en-GB" sz="900" dirty="0"/>
          </a:p>
        </p:txBody>
      </p:sp>
      <p:sp>
        <p:nvSpPr>
          <p:cNvPr id="555" name="TextBox 554"/>
          <p:cNvSpPr txBox="1"/>
          <p:nvPr/>
        </p:nvSpPr>
        <p:spPr>
          <a:xfrm>
            <a:off x="2794251" y="5289365"/>
            <a:ext cx="1291020" cy="369332"/>
          </a:xfrm>
          <a:prstGeom prst="rect">
            <a:avLst/>
          </a:prstGeom>
          <a:noFill/>
        </p:spPr>
        <p:txBody>
          <a:bodyPr wrap="none" rtlCol="0">
            <a:spAutoFit/>
          </a:bodyPr>
          <a:lstStyle/>
          <a:p>
            <a:pPr algn="r"/>
            <a:r>
              <a:rPr lang="en-GB" sz="900" dirty="0" err="1"/>
              <a:t>mOS</a:t>
            </a:r>
            <a:r>
              <a:rPr lang="en-GB" sz="900" dirty="0"/>
              <a:t>: 11.5 (</a:t>
            </a:r>
            <a:r>
              <a:rPr lang="en-GB" sz="900" dirty="0" smtClean="0"/>
              <a:t>8.5, 14.9)</a:t>
            </a:r>
          </a:p>
          <a:p>
            <a:pPr algn="r"/>
            <a:r>
              <a:rPr lang="en-GB" sz="900" dirty="0" smtClean="0"/>
              <a:t>n=42</a:t>
            </a:r>
            <a:endParaRPr lang="en-GB" sz="900" dirty="0"/>
          </a:p>
        </p:txBody>
      </p:sp>
      <p:sp>
        <p:nvSpPr>
          <p:cNvPr id="556" name="TextBox 555"/>
          <p:cNvSpPr txBox="1"/>
          <p:nvPr/>
        </p:nvSpPr>
        <p:spPr>
          <a:xfrm>
            <a:off x="3183987" y="5656674"/>
            <a:ext cx="1287532" cy="369332"/>
          </a:xfrm>
          <a:prstGeom prst="rect">
            <a:avLst/>
          </a:prstGeom>
          <a:noFill/>
        </p:spPr>
        <p:txBody>
          <a:bodyPr wrap="none" rtlCol="0">
            <a:spAutoFit/>
          </a:bodyPr>
          <a:lstStyle/>
          <a:p>
            <a:pPr algn="r"/>
            <a:r>
              <a:rPr lang="en-GB" sz="900" dirty="0" err="1"/>
              <a:t>mOS</a:t>
            </a:r>
            <a:r>
              <a:rPr lang="en-GB" sz="900" dirty="0"/>
              <a:t>: 10.2 (</a:t>
            </a:r>
            <a:r>
              <a:rPr lang="en-GB" sz="900" dirty="0" smtClean="0"/>
              <a:t>6.8</a:t>
            </a:r>
            <a:r>
              <a:rPr lang="en-GB" sz="900" dirty="0" smtClean="0">
                <a:latin typeface="Calibri"/>
              </a:rPr>
              <a:t>, </a:t>
            </a:r>
            <a:r>
              <a:rPr lang="en-GB" sz="900" dirty="0" smtClean="0"/>
              <a:t>12.5)</a:t>
            </a:r>
          </a:p>
          <a:p>
            <a:pPr algn="r"/>
            <a:r>
              <a:rPr lang="en-GB" sz="900" dirty="0" smtClean="0"/>
              <a:t>n=38</a:t>
            </a:r>
            <a:endParaRPr lang="en-GB" sz="900" dirty="0"/>
          </a:p>
        </p:txBody>
      </p:sp>
      <p:sp>
        <p:nvSpPr>
          <p:cNvPr id="557" name="TextBox 556"/>
          <p:cNvSpPr txBox="1"/>
          <p:nvPr/>
        </p:nvSpPr>
        <p:spPr>
          <a:xfrm>
            <a:off x="7033123" y="5570542"/>
            <a:ext cx="1291020" cy="369332"/>
          </a:xfrm>
          <a:prstGeom prst="rect">
            <a:avLst/>
          </a:prstGeom>
          <a:noFill/>
        </p:spPr>
        <p:txBody>
          <a:bodyPr wrap="none" rtlCol="0">
            <a:spAutoFit/>
          </a:bodyPr>
          <a:lstStyle/>
          <a:p>
            <a:pPr algn="r"/>
            <a:r>
              <a:rPr lang="en-GB" sz="900" dirty="0" err="1" smtClean="0"/>
              <a:t>mOS</a:t>
            </a:r>
            <a:r>
              <a:rPr lang="en-GB" sz="900" dirty="0" smtClean="0"/>
              <a:t> </a:t>
            </a:r>
            <a:r>
              <a:rPr lang="en-GB" sz="900" dirty="0"/>
              <a:t>8.65 (</a:t>
            </a:r>
            <a:r>
              <a:rPr lang="en-GB" sz="900" dirty="0" smtClean="0"/>
              <a:t>5.2, 11.9)</a:t>
            </a:r>
          </a:p>
          <a:p>
            <a:pPr algn="r"/>
            <a:r>
              <a:rPr lang="en-GB" sz="900" dirty="0" smtClean="0"/>
              <a:t>n=36</a:t>
            </a:r>
            <a:endParaRPr lang="en-GB" sz="900" dirty="0"/>
          </a:p>
        </p:txBody>
      </p:sp>
      <p:sp>
        <p:nvSpPr>
          <p:cNvPr id="558" name="TextBox 557"/>
          <p:cNvSpPr txBox="1"/>
          <p:nvPr/>
        </p:nvSpPr>
        <p:spPr>
          <a:xfrm>
            <a:off x="7635564" y="5119358"/>
            <a:ext cx="1351652" cy="369332"/>
          </a:xfrm>
          <a:prstGeom prst="rect">
            <a:avLst/>
          </a:prstGeom>
          <a:noFill/>
        </p:spPr>
        <p:txBody>
          <a:bodyPr wrap="none" rtlCol="0">
            <a:spAutoFit/>
          </a:bodyPr>
          <a:lstStyle/>
          <a:p>
            <a:pPr algn="r"/>
            <a:r>
              <a:rPr lang="en-GB" sz="900" dirty="0" err="1" smtClean="0"/>
              <a:t>mOS</a:t>
            </a:r>
            <a:r>
              <a:rPr lang="en-GB" sz="900" dirty="0" smtClean="0"/>
              <a:t> 14.4 (10.7</a:t>
            </a:r>
            <a:r>
              <a:rPr lang="en-GB" sz="900" dirty="0" smtClean="0">
                <a:latin typeface="Calibri"/>
              </a:rPr>
              <a:t>, </a:t>
            </a:r>
            <a:r>
              <a:rPr lang="en-GB" sz="900" dirty="0" smtClean="0"/>
              <a:t>25.6)</a:t>
            </a:r>
          </a:p>
          <a:p>
            <a:pPr algn="r"/>
            <a:r>
              <a:rPr lang="en-GB" sz="900" dirty="0" smtClean="0"/>
              <a:t>n=45</a:t>
            </a:r>
            <a:endParaRPr lang="en-GB" sz="900" dirty="0"/>
          </a:p>
        </p:txBody>
      </p:sp>
      <p:sp>
        <p:nvSpPr>
          <p:cNvPr id="247" name="TextBox 246"/>
          <p:cNvSpPr txBox="1"/>
          <p:nvPr/>
        </p:nvSpPr>
        <p:spPr>
          <a:xfrm>
            <a:off x="2925470" y="1916262"/>
            <a:ext cx="1729961" cy="230832"/>
          </a:xfrm>
          <a:prstGeom prst="rect">
            <a:avLst/>
          </a:prstGeom>
          <a:noFill/>
        </p:spPr>
        <p:txBody>
          <a:bodyPr wrap="none" rtlCol="0">
            <a:spAutoFit/>
          </a:bodyPr>
          <a:lstStyle/>
          <a:p>
            <a:r>
              <a:rPr lang="en-GB" sz="900" dirty="0" smtClean="0"/>
              <a:t>Prior bevacizumab</a:t>
            </a:r>
            <a:r>
              <a:rPr lang="en-GB" sz="900" dirty="0" smtClean="0">
                <a:latin typeface="Calibri"/>
              </a:rPr>
              <a:t>–</a:t>
            </a:r>
            <a:r>
              <a:rPr lang="en-GB" sz="900" dirty="0" smtClean="0"/>
              <a:t>aflibercept</a:t>
            </a:r>
            <a:endParaRPr lang="en-GB" sz="900" dirty="0"/>
          </a:p>
        </p:txBody>
      </p:sp>
      <p:sp>
        <p:nvSpPr>
          <p:cNvPr id="248" name="TextBox 247"/>
          <p:cNvSpPr txBox="1"/>
          <p:nvPr/>
        </p:nvSpPr>
        <p:spPr>
          <a:xfrm>
            <a:off x="2922336" y="2154758"/>
            <a:ext cx="1601721" cy="230832"/>
          </a:xfrm>
          <a:prstGeom prst="rect">
            <a:avLst/>
          </a:prstGeom>
          <a:noFill/>
        </p:spPr>
        <p:txBody>
          <a:bodyPr wrap="none" rtlCol="0">
            <a:spAutoFit/>
          </a:bodyPr>
          <a:lstStyle/>
          <a:p>
            <a:r>
              <a:rPr lang="en-GB" sz="900" dirty="0" smtClean="0"/>
              <a:t>Prior bevacizumab</a:t>
            </a:r>
            <a:r>
              <a:rPr lang="en-GB" sz="900" dirty="0" smtClean="0">
                <a:latin typeface="Calibri"/>
              </a:rPr>
              <a:t>–</a:t>
            </a:r>
            <a:r>
              <a:rPr lang="en-GB" sz="900" dirty="0" smtClean="0"/>
              <a:t>placebo</a:t>
            </a:r>
            <a:endParaRPr lang="en-GB" sz="900" dirty="0"/>
          </a:p>
        </p:txBody>
      </p:sp>
      <p:cxnSp>
        <p:nvCxnSpPr>
          <p:cNvPr id="249" name="Straight Connector 248"/>
          <p:cNvCxnSpPr/>
          <p:nvPr/>
        </p:nvCxnSpPr>
        <p:spPr>
          <a:xfrm>
            <a:off x="2779283" y="2024058"/>
            <a:ext cx="185124" cy="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50" name="Straight Connector 249"/>
          <p:cNvCxnSpPr/>
          <p:nvPr/>
        </p:nvCxnSpPr>
        <p:spPr>
          <a:xfrm>
            <a:off x="2779283" y="2262365"/>
            <a:ext cx="185124" cy="0"/>
          </a:xfrm>
          <a:prstGeom prst="line">
            <a:avLst/>
          </a:prstGeom>
          <a:noFill/>
          <a:ln w="19050">
            <a:solidFill>
              <a:schemeClr val="accent3">
                <a:lumMod val="20000"/>
                <a:lumOff val="80000"/>
              </a:schemeClr>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251" name="TextBox 250"/>
          <p:cNvSpPr txBox="1"/>
          <p:nvPr/>
        </p:nvSpPr>
        <p:spPr>
          <a:xfrm>
            <a:off x="7224163" y="1881627"/>
            <a:ext cx="1896673" cy="230832"/>
          </a:xfrm>
          <a:prstGeom prst="rect">
            <a:avLst/>
          </a:prstGeom>
          <a:noFill/>
        </p:spPr>
        <p:txBody>
          <a:bodyPr wrap="none" rtlCol="0">
            <a:spAutoFit/>
          </a:bodyPr>
          <a:lstStyle/>
          <a:p>
            <a:r>
              <a:rPr lang="en-GB" sz="900" dirty="0" smtClean="0"/>
              <a:t>No prior bevacizumab</a:t>
            </a:r>
            <a:r>
              <a:rPr lang="en-GB" sz="900" dirty="0" smtClean="0">
                <a:latin typeface="Calibri"/>
              </a:rPr>
              <a:t>–</a:t>
            </a:r>
            <a:r>
              <a:rPr lang="en-GB" sz="900" dirty="0" smtClean="0"/>
              <a:t>aflibercept</a:t>
            </a:r>
          </a:p>
        </p:txBody>
      </p:sp>
      <p:sp>
        <p:nvSpPr>
          <p:cNvPr id="274" name="TextBox 273"/>
          <p:cNvSpPr txBox="1"/>
          <p:nvPr/>
        </p:nvSpPr>
        <p:spPr>
          <a:xfrm>
            <a:off x="7219255" y="2131668"/>
            <a:ext cx="1800493" cy="230832"/>
          </a:xfrm>
          <a:prstGeom prst="rect">
            <a:avLst/>
          </a:prstGeom>
          <a:noFill/>
        </p:spPr>
        <p:txBody>
          <a:bodyPr wrap="none" rtlCol="0">
            <a:spAutoFit/>
          </a:bodyPr>
          <a:lstStyle/>
          <a:p>
            <a:r>
              <a:rPr lang="en-GB" sz="900" dirty="0" smtClean="0"/>
              <a:t>No prior bevacizumab</a:t>
            </a:r>
            <a:r>
              <a:rPr lang="en-GB" sz="900" dirty="0" smtClean="0">
                <a:latin typeface="Calibri"/>
              </a:rPr>
              <a:t>–</a:t>
            </a:r>
            <a:r>
              <a:rPr lang="en-GB" sz="900" dirty="0" smtClean="0"/>
              <a:t>placebo </a:t>
            </a:r>
          </a:p>
        </p:txBody>
      </p:sp>
      <p:cxnSp>
        <p:nvCxnSpPr>
          <p:cNvPr id="275" name="Straight Connector 274"/>
          <p:cNvCxnSpPr/>
          <p:nvPr/>
        </p:nvCxnSpPr>
        <p:spPr>
          <a:xfrm>
            <a:off x="7055516" y="1989423"/>
            <a:ext cx="185124" cy="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293" name="Straight Connector 292"/>
          <p:cNvCxnSpPr/>
          <p:nvPr/>
        </p:nvCxnSpPr>
        <p:spPr>
          <a:xfrm>
            <a:off x="7055516" y="2239464"/>
            <a:ext cx="185124" cy="0"/>
          </a:xfrm>
          <a:prstGeom prst="line">
            <a:avLst/>
          </a:prstGeom>
          <a:noFill/>
          <a:ln w="19050">
            <a:solidFill>
              <a:schemeClr val="accent2">
                <a:lumMod val="60000"/>
                <a:lumOff val="40000"/>
              </a:schemeClr>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294" name="TextBox 293"/>
          <p:cNvSpPr txBox="1"/>
          <p:nvPr/>
        </p:nvSpPr>
        <p:spPr>
          <a:xfrm>
            <a:off x="6531077" y="6216455"/>
            <a:ext cx="883575" cy="230832"/>
          </a:xfrm>
          <a:prstGeom prst="rect">
            <a:avLst/>
          </a:prstGeom>
          <a:noFill/>
        </p:spPr>
        <p:txBody>
          <a:bodyPr wrap="none" rtlCol="0">
            <a:spAutoFit/>
          </a:bodyPr>
          <a:lstStyle/>
          <a:p>
            <a:pPr algn="ctr" fontAlgn="base">
              <a:spcBef>
                <a:spcPct val="0"/>
              </a:spcBef>
              <a:spcAft>
                <a:spcPct val="0"/>
              </a:spcAft>
            </a:pPr>
            <a:r>
              <a:rPr lang="en-GB" sz="900" dirty="0" smtClean="0">
                <a:solidFill>
                  <a:srgbClr val="363636"/>
                </a:solidFill>
              </a:rPr>
              <a:t>Time, months</a:t>
            </a:r>
            <a:endParaRPr lang="en-GB" sz="900" dirty="0">
              <a:solidFill>
                <a:srgbClr val="363636"/>
              </a:solidFill>
            </a:endParaRPr>
          </a:p>
        </p:txBody>
      </p:sp>
    </p:spTree>
    <p:extLst>
      <p:ext uri="{BB962C8B-B14F-4D97-AF65-F5344CB8AC3E}">
        <p14:creationId xmlns:p14="http://schemas.microsoft.com/office/powerpoint/2010/main" xmlns="" val="38012788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O-012: Impact of prior bevacizumab treatment of VEGFA and PIGF levels and patient outcomes: A retrospective analysis of baseline plasma samples from the VELOUR trial – Van Cutsem E, et al</a:t>
            </a:r>
            <a:endParaRPr lang="en-GB" sz="1800" dirty="0"/>
          </a:p>
        </p:txBody>
      </p:sp>
      <p:sp>
        <p:nvSpPr>
          <p:cNvPr id="3" name="Content Placeholder 2"/>
          <p:cNvSpPr>
            <a:spLocks noGrp="1"/>
          </p:cNvSpPr>
          <p:nvPr>
            <p:ph idx="1"/>
          </p:nvPr>
        </p:nvSpPr>
        <p:spPr>
          <a:xfrm>
            <a:off x="365124" y="1254035"/>
            <a:ext cx="8413751" cy="535320"/>
          </a:xfrm>
        </p:spPr>
        <p:txBody>
          <a:bodyPr/>
          <a:lstStyle/>
          <a:p>
            <a:pPr marL="0" indent="0">
              <a:buNone/>
            </a:pPr>
            <a:r>
              <a:rPr lang="en-GB" b="1" dirty="0" smtClean="0"/>
              <a:t>Key results (cont.)</a:t>
            </a:r>
          </a:p>
          <a:p>
            <a:pPr marL="0" indent="0">
              <a:buNone/>
            </a:pPr>
            <a:endParaRPr lang="en-GB" b="1" dirty="0" smtClean="0"/>
          </a:p>
        </p:txBody>
      </p:sp>
      <p:sp>
        <p:nvSpPr>
          <p:cNvPr id="5" name="Text Placeholder 4"/>
          <p:cNvSpPr>
            <a:spLocks noGrp="1"/>
          </p:cNvSpPr>
          <p:nvPr>
            <p:ph type="body" sz="quarter" idx="11"/>
          </p:nvPr>
        </p:nvSpPr>
        <p:spPr>
          <a:xfrm>
            <a:off x="4266962" y="6096000"/>
            <a:ext cx="4511913" cy="487363"/>
          </a:xfrm>
        </p:spPr>
        <p:txBody>
          <a:bodyPr/>
          <a:lstStyle/>
          <a:p>
            <a:r>
              <a:rPr lang="en-GB" dirty="0"/>
              <a:t>Van Cutsem E, et al. Ann </a:t>
            </a:r>
            <a:r>
              <a:rPr lang="en-GB" dirty="0" err="1"/>
              <a:t>Oncol</a:t>
            </a:r>
            <a:r>
              <a:rPr lang="en-GB" dirty="0"/>
              <a:t> 2017; 28 (</a:t>
            </a:r>
            <a:r>
              <a:rPr lang="en-GB" dirty="0" err="1"/>
              <a:t>suppl</a:t>
            </a:r>
            <a:r>
              <a:rPr lang="en-GB" dirty="0"/>
              <a:t> 3): </a:t>
            </a:r>
            <a:r>
              <a:rPr lang="en-GB" dirty="0" err="1"/>
              <a:t>abstr</a:t>
            </a:r>
            <a:r>
              <a:rPr lang="en-GB" dirty="0"/>
              <a:t> O-012</a:t>
            </a:r>
          </a:p>
        </p:txBody>
      </p:sp>
      <p:sp>
        <p:nvSpPr>
          <p:cNvPr id="7" name="TextBox 6"/>
          <p:cNvSpPr txBox="1"/>
          <p:nvPr/>
        </p:nvSpPr>
        <p:spPr>
          <a:xfrm>
            <a:off x="1941002" y="1512356"/>
            <a:ext cx="5256952" cy="553998"/>
          </a:xfrm>
          <a:prstGeom prst="rect">
            <a:avLst/>
          </a:prstGeom>
          <a:noFill/>
        </p:spPr>
        <p:txBody>
          <a:bodyPr wrap="none" rtlCol="0">
            <a:spAutoFit/>
          </a:bodyPr>
          <a:lstStyle/>
          <a:p>
            <a:pPr algn="ctr"/>
            <a:r>
              <a:rPr lang="en-GB" sz="1600" b="1" dirty="0" smtClean="0"/>
              <a:t>OS in patients with VEGF-A or PIGF above median</a:t>
            </a:r>
          </a:p>
          <a:p>
            <a:pPr algn="ctr"/>
            <a:r>
              <a:rPr lang="en-GB" sz="1400" b="1" dirty="0" smtClean="0"/>
              <a:t>Aflibercept vs. placebo</a:t>
            </a:r>
            <a:endParaRPr lang="en-GB" sz="1400" b="1" dirty="0"/>
          </a:p>
        </p:txBody>
      </p:sp>
      <p:cxnSp>
        <p:nvCxnSpPr>
          <p:cNvPr id="11" name="Straight Connector 10"/>
          <p:cNvCxnSpPr/>
          <p:nvPr/>
        </p:nvCxnSpPr>
        <p:spPr>
          <a:xfrm>
            <a:off x="2823667" y="5588813"/>
            <a:ext cx="3189427"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877056" y="5588813"/>
            <a:ext cx="0" cy="8046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958461" y="2479853"/>
            <a:ext cx="0" cy="318942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10606" y="5588813"/>
            <a:ext cx="0" cy="8046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29796" y="5588813"/>
            <a:ext cx="0" cy="8046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0553" y="2556487"/>
            <a:ext cx="2262483" cy="323165"/>
          </a:xfrm>
          <a:prstGeom prst="rect">
            <a:avLst/>
          </a:prstGeom>
          <a:noFill/>
        </p:spPr>
        <p:txBody>
          <a:bodyPr wrap="none" rtlCol="0">
            <a:spAutoFit/>
          </a:bodyPr>
          <a:lstStyle/>
          <a:p>
            <a:r>
              <a:rPr lang="en-GB" sz="1500" dirty="0" smtClean="0"/>
              <a:t>VELOUR ITT</a:t>
            </a:r>
            <a:r>
              <a:rPr lang="en-GB" sz="1500" baseline="30000" dirty="0" smtClean="0"/>
              <a:t>1</a:t>
            </a:r>
            <a:r>
              <a:rPr lang="en-GB" sz="1500" dirty="0" smtClean="0"/>
              <a:t> (N=1226)</a:t>
            </a:r>
            <a:endParaRPr lang="en-GB" sz="1500" dirty="0"/>
          </a:p>
        </p:txBody>
      </p:sp>
      <p:sp>
        <p:nvSpPr>
          <p:cNvPr id="21" name="TextBox 20"/>
          <p:cNvSpPr txBox="1"/>
          <p:nvPr/>
        </p:nvSpPr>
        <p:spPr>
          <a:xfrm>
            <a:off x="324461" y="2938037"/>
            <a:ext cx="2831224" cy="553998"/>
          </a:xfrm>
          <a:prstGeom prst="rect">
            <a:avLst/>
          </a:prstGeom>
          <a:noFill/>
        </p:spPr>
        <p:txBody>
          <a:bodyPr wrap="none" rtlCol="0">
            <a:spAutoFit/>
          </a:bodyPr>
          <a:lstStyle/>
          <a:p>
            <a:pPr algn="r"/>
            <a:r>
              <a:rPr lang="en-GB" sz="1500" dirty="0" smtClean="0"/>
              <a:t>VELOUR biomarker population</a:t>
            </a:r>
            <a:br>
              <a:rPr lang="en-GB" sz="1500" dirty="0" smtClean="0"/>
            </a:br>
            <a:r>
              <a:rPr lang="en-GB" sz="1500" dirty="0" smtClean="0"/>
              <a:t>(n=553)</a:t>
            </a:r>
            <a:endParaRPr lang="en-GB" sz="1500" dirty="0"/>
          </a:p>
        </p:txBody>
      </p:sp>
      <p:sp>
        <p:nvSpPr>
          <p:cNvPr id="22" name="TextBox 21"/>
          <p:cNvSpPr txBox="1"/>
          <p:nvPr/>
        </p:nvSpPr>
        <p:spPr>
          <a:xfrm>
            <a:off x="372486" y="3799025"/>
            <a:ext cx="2783199" cy="1708160"/>
          </a:xfrm>
          <a:prstGeom prst="rect">
            <a:avLst/>
          </a:prstGeom>
          <a:noFill/>
        </p:spPr>
        <p:txBody>
          <a:bodyPr wrap="none" rtlCol="0">
            <a:spAutoFit/>
          </a:bodyPr>
          <a:lstStyle/>
          <a:p>
            <a:pPr algn="r"/>
            <a:r>
              <a:rPr lang="en-GB" sz="1500" b="1" dirty="0" smtClean="0"/>
              <a:t>VEGF-A &gt; median</a:t>
            </a:r>
          </a:p>
          <a:p>
            <a:pPr algn="r"/>
            <a:r>
              <a:rPr lang="en-GB" sz="1500" dirty="0" smtClean="0"/>
              <a:t>No prior bevacizumab (n=135)</a:t>
            </a:r>
          </a:p>
          <a:p>
            <a:pPr algn="r"/>
            <a:r>
              <a:rPr lang="en-GB" sz="1500" dirty="0" smtClean="0"/>
              <a:t>Prior </a:t>
            </a:r>
            <a:r>
              <a:rPr lang="en-GB" sz="1500" dirty="0"/>
              <a:t>bevacizumab (</a:t>
            </a:r>
            <a:r>
              <a:rPr lang="en-GB" sz="1500" dirty="0" smtClean="0"/>
              <a:t>n=131)</a:t>
            </a:r>
          </a:p>
          <a:p>
            <a:pPr algn="r"/>
            <a:endParaRPr lang="en-GB" sz="1500" dirty="0"/>
          </a:p>
          <a:p>
            <a:pPr algn="r"/>
            <a:r>
              <a:rPr lang="en-GB" sz="1500" b="1" dirty="0" smtClean="0"/>
              <a:t>PIGF &gt; median</a:t>
            </a:r>
          </a:p>
          <a:p>
            <a:pPr algn="r"/>
            <a:r>
              <a:rPr lang="en-GB" sz="1500" dirty="0"/>
              <a:t>No prior bevacizumab (</a:t>
            </a:r>
            <a:r>
              <a:rPr lang="en-GB" sz="1500" dirty="0" smtClean="0"/>
              <a:t>n=81)</a:t>
            </a:r>
            <a:endParaRPr lang="en-GB" sz="1500" dirty="0"/>
          </a:p>
          <a:p>
            <a:pPr algn="r"/>
            <a:r>
              <a:rPr lang="en-GB" sz="1500" dirty="0"/>
              <a:t>Prior bevacizumab (</a:t>
            </a:r>
            <a:r>
              <a:rPr lang="en-GB" sz="1500" dirty="0" smtClean="0"/>
              <a:t>n=80)</a:t>
            </a:r>
            <a:endParaRPr lang="en-GB" sz="1500" dirty="0"/>
          </a:p>
        </p:txBody>
      </p:sp>
      <p:sp>
        <p:nvSpPr>
          <p:cNvPr id="23" name="TextBox 22"/>
          <p:cNvSpPr txBox="1"/>
          <p:nvPr/>
        </p:nvSpPr>
        <p:spPr>
          <a:xfrm>
            <a:off x="5706985" y="2556487"/>
            <a:ext cx="1596279" cy="323165"/>
          </a:xfrm>
          <a:prstGeom prst="rect">
            <a:avLst/>
          </a:prstGeom>
          <a:noFill/>
        </p:spPr>
        <p:txBody>
          <a:bodyPr wrap="none" rtlCol="0">
            <a:spAutoFit/>
          </a:bodyPr>
          <a:lstStyle/>
          <a:p>
            <a:pPr algn="ctr"/>
            <a:r>
              <a:rPr lang="en-GB" sz="1500" dirty="0" smtClean="0"/>
              <a:t>13.5 (12.5, 15.0)</a:t>
            </a:r>
            <a:endParaRPr lang="en-GB" sz="1500" dirty="0"/>
          </a:p>
        </p:txBody>
      </p:sp>
      <p:sp>
        <p:nvSpPr>
          <p:cNvPr id="24" name="TextBox 23"/>
          <p:cNvSpPr txBox="1"/>
          <p:nvPr/>
        </p:nvSpPr>
        <p:spPr>
          <a:xfrm>
            <a:off x="5714123" y="3053454"/>
            <a:ext cx="1582002" cy="323165"/>
          </a:xfrm>
          <a:prstGeom prst="rect">
            <a:avLst/>
          </a:prstGeom>
          <a:noFill/>
        </p:spPr>
        <p:txBody>
          <a:bodyPr wrap="none" rtlCol="0">
            <a:spAutoFit/>
          </a:bodyPr>
          <a:lstStyle/>
          <a:p>
            <a:pPr algn="ctr"/>
            <a:r>
              <a:rPr lang="en-GB" sz="1500" dirty="0" smtClean="0"/>
              <a:t>12.7 (11.6, 15.3)</a:t>
            </a:r>
            <a:endParaRPr lang="en-GB" sz="1500" dirty="0"/>
          </a:p>
        </p:txBody>
      </p:sp>
      <p:sp>
        <p:nvSpPr>
          <p:cNvPr id="25" name="TextBox 24"/>
          <p:cNvSpPr txBox="1"/>
          <p:nvPr/>
        </p:nvSpPr>
        <p:spPr>
          <a:xfrm>
            <a:off x="5706938" y="4028591"/>
            <a:ext cx="1596373" cy="553998"/>
          </a:xfrm>
          <a:prstGeom prst="rect">
            <a:avLst/>
          </a:prstGeom>
          <a:noFill/>
        </p:spPr>
        <p:txBody>
          <a:bodyPr wrap="none" rtlCol="0">
            <a:spAutoFit/>
          </a:bodyPr>
          <a:lstStyle/>
          <a:p>
            <a:pPr algn="ctr"/>
            <a:r>
              <a:rPr lang="en-GB" sz="1500" dirty="0" smtClean="0"/>
              <a:t>13.0 (10.4, 21.8)</a:t>
            </a:r>
          </a:p>
          <a:p>
            <a:pPr algn="ctr"/>
            <a:r>
              <a:rPr lang="en-GB" sz="1500" dirty="0" smtClean="0"/>
              <a:t>11.9 </a:t>
            </a:r>
            <a:r>
              <a:rPr lang="en-GB" sz="1500" dirty="0"/>
              <a:t>(</a:t>
            </a:r>
            <a:r>
              <a:rPr lang="en-GB" sz="1500" dirty="0" smtClean="0"/>
              <a:t>10.0, 15.9)</a:t>
            </a:r>
            <a:endParaRPr lang="en-GB" sz="1500" dirty="0"/>
          </a:p>
        </p:txBody>
      </p:sp>
      <p:sp>
        <p:nvSpPr>
          <p:cNvPr id="26" name="TextBox 25"/>
          <p:cNvSpPr txBox="1"/>
          <p:nvPr/>
        </p:nvSpPr>
        <p:spPr>
          <a:xfrm>
            <a:off x="5706985" y="4941311"/>
            <a:ext cx="1596279" cy="553998"/>
          </a:xfrm>
          <a:prstGeom prst="rect">
            <a:avLst/>
          </a:prstGeom>
          <a:noFill/>
        </p:spPr>
        <p:txBody>
          <a:bodyPr wrap="none" rtlCol="0">
            <a:spAutoFit/>
          </a:bodyPr>
          <a:lstStyle/>
          <a:p>
            <a:pPr algn="ctr"/>
            <a:r>
              <a:rPr lang="en-GB" sz="1500" dirty="0" smtClean="0"/>
              <a:t>14.4 (10.7, 25.6)</a:t>
            </a:r>
          </a:p>
          <a:p>
            <a:pPr algn="ctr"/>
            <a:r>
              <a:rPr lang="en-GB" sz="1500" dirty="0" smtClean="0"/>
              <a:t>11.5 (8.5, 14.9)</a:t>
            </a:r>
            <a:endParaRPr lang="en-GB" sz="1500" dirty="0"/>
          </a:p>
        </p:txBody>
      </p:sp>
      <p:sp>
        <p:nvSpPr>
          <p:cNvPr id="27" name="TextBox 26"/>
          <p:cNvSpPr txBox="1"/>
          <p:nvPr/>
        </p:nvSpPr>
        <p:spPr>
          <a:xfrm>
            <a:off x="5910250" y="2241682"/>
            <a:ext cx="1189749" cy="323165"/>
          </a:xfrm>
          <a:prstGeom prst="rect">
            <a:avLst/>
          </a:prstGeom>
          <a:noFill/>
        </p:spPr>
        <p:txBody>
          <a:bodyPr wrap="none" rtlCol="0">
            <a:spAutoFit/>
          </a:bodyPr>
          <a:lstStyle/>
          <a:p>
            <a:r>
              <a:rPr lang="en-GB" sz="1500" b="1" dirty="0" smtClean="0"/>
              <a:t>Aflibercept</a:t>
            </a:r>
            <a:endParaRPr lang="en-GB" sz="1500" b="1" dirty="0"/>
          </a:p>
        </p:txBody>
      </p:sp>
      <p:sp>
        <p:nvSpPr>
          <p:cNvPr id="28" name="TextBox 27"/>
          <p:cNvSpPr txBox="1"/>
          <p:nvPr/>
        </p:nvSpPr>
        <p:spPr>
          <a:xfrm>
            <a:off x="7613613" y="2241682"/>
            <a:ext cx="922047" cy="323165"/>
          </a:xfrm>
          <a:prstGeom prst="rect">
            <a:avLst/>
          </a:prstGeom>
          <a:noFill/>
        </p:spPr>
        <p:txBody>
          <a:bodyPr wrap="none" rtlCol="0">
            <a:spAutoFit/>
          </a:bodyPr>
          <a:lstStyle/>
          <a:p>
            <a:r>
              <a:rPr lang="en-GB" sz="1500" b="1" dirty="0" smtClean="0"/>
              <a:t>Placebo</a:t>
            </a:r>
            <a:endParaRPr lang="en-GB" sz="1500" b="1" dirty="0"/>
          </a:p>
        </p:txBody>
      </p:sp>
      <p:sp>
        <p:nvSpPr>
          <p:cNvPr id="29" name="TextBox 28"/>
          <p:cNvSpPr txBox="1"/>
          <p:nvPr/>
        </p:nvSpPr>
        <p:spPr>
          <a:xfrm>
            <a:off x="6137306" y="1951850"/>
            <a:ext cx="2193229" cy="323165"/>
          </a:xfrm>
          <a:prstGeom prst="rect">
            <a:avLst/>
          </a:prstGeom>
          <a:noFill/>
        </p:spPr>
        <p:txBody>
          <a:bodyPr wrap="none" rtlCol="0">
            <a:spAutoFit/>
          </a:bodyPr>
          <a:lstStyle/>
          <a:p>
            <a:pPr algn="ctr"/>
            <a:r>
              <a:rPr lang="en-GB" sz="1500" b="1" dirty="0" err="1" smtClean="0"/>
              <a:t>mOS</a:t>
            </a:r>
            <a:r>
              <a:rPr lang="en-GB" sz="1500" b="1" dirty="0" smtClean="0"/>
              <a:t>, months (95%CI)</a:t>
            </a:r>
            <a:endParaRPr lang="en-GB" sz="1500" b="1" dirty="0"/>
          </a:p>
        </p:txBody>
      </p:sp>
      <p:sp>
        <p:nvSpPr>
          <p:cNvPr id="33" name="TextBox 32"/>
          <p:cNvSpPr txBox="1"/>
          <p:nvPr/>
        </p:nvSpPr>
        <p:spPr>
          <a:xfrm>
            <a:off x="7283635" y="2556487"/>
            <a:ext cx="1582002" cy="323165"/>
          </a:xfrm>
          <a:prstGeom prst="rect">
            <a:avLst/>
          </a:prstGeom>
          <a:noFill/>
        </p:spPr>
        <p:txBody>
          <a:bodyPr wrap="none" rtlCol="0">
            <a:spAutoFit/>
          </a:bodyPr>
          <a:lstStyle/>
          <a:p>
            <a:pPr algn="ctr"/>
            <a:r>
              <a:rPr lang="en-GB" sz="1500" dirty="0" smtClean="0"/>
              <a:t>12.1 (11.1, 13.1)</a:t>
            </a:r>
            <a:endParaRPr lang="en-GB" sz="1500" dirty="0"/>
          </a:p>
        </p:txBody>
      </p:sp>
      <p:sp>
        <p:nvSpPr>
          <p:cNvPr id="34" name="TextBox 33"/>
          <p:cNvSpPr txBox="1"/>
          <p:nvPr/>
        </p:nvSpPr>
        <p:spPr>
          <a:xfrm>
            <a:off x="7283635" y="3053454"/>
            <a:ext cx="1582002" cy="323165"/>
          </a:xfrm>
          <a:prstGeom prst="rect">
            <a:avLst/>
          </a:prstGeom>
          <a:noFill/>
        </p:spPr>
        <p:txBody>
          <a:bodyPr wrap="none" rtlCol="0">
            <a:spAutoFit/>
          </a:bodyPr>
          <a:lstStyle/>
          <a:p>
            <a:pPr algn="ctr"/>
            <a:r>
              <a:rPr lang="en-GB" sz="1500" dirty="0" smtClean="0"/>
              <a:t>11.3 (10.0, 12.4)</a:t>
            </a:r>
            <a:endParaRPr lang="en-GB" sz="1500" dirty="0"/>
          </a:p>
        </p:txBody>
      </p:sp>
      <p:sp>
        <p:nvSpPr>
          <p:cNvPr id="35" name="TextBox 34"/>
          <p:cNvSpPr txBox="1"/>
          <p:nvPr/>
        </p:nvSpPr>
        <p:spPr>
          <a:xfrm>
            <a:off x="7382780" y="4028591"/>
            <a:ext cx="1383712" cy="553998"/>
          </a:xfrm>
          <a:prstGeom prst="rect">
            <a:avLst/>
          </a:prstGeom>
          <a:noFill/>
        </p:spPr>
        <p:txBody>
          <a:bodyPr wrap="none" rtlCol="0">
            <a:spAutoFit/>
          </a:bodyPr>
          <a:lstStyle/>
          <a:p>
            <a:pPr algn="ctr"/>
            <a:r>
              <a:rPr lang="en-GB" sz="1500" dirty="0" smtClean="0"/>
              <a:t>9.4 (7.9, 11.3)</a:t>
            </a:r>
          </a:p>
          <a:p>
            <a:pPr algn="ctr"/>
            <a:r>
              <a:rPr lang="en-GB" sz="1500" dirty="0" smtClean="0"/>
              <a:t>9.8 (7.4, 12.3)</a:t>
            </a:r>
            <a:endParaRPr lang="en-GB" sz="1500" dirty="0"/>
          </a:p>
        </p:txBody>
      </p:sp>
      <p:sp>
        <p:nvSpPr>
          <p:cNvPr id="36" name="TextBox 35"/>
          <p:cNvSpPr txBox="1"/>
          <p:nvPr/>
        </p:nvSpPr>
        <p:spPr>
          <a:xfrm>
            <a:off x="7336229" y="4941311"/>
            <a:ext cx="1476815" cy="553998"/>
          </a:xfrm>
          <a:prstGeom prst="rect">
            <a:avLst/>
          </a:prstGeom>
          <a:noFill/>
        </p:spPr>
        <p:txBody>
          <a:bodyPr wrap="none" rtlCol="0">
            <a:spAutoFit/>
          </a:bodyPr>
          <a:lstStyle/>
          <a:p>
            <a:pPr algn="ctr"/>
            <a:r>
              <a:rPr lang="en-GB" sz="1500" dirty="0" smtClean="0"/>
              <a:t>8.65 (5.2, 11.9)</a:t>
            </a:r>
          </a:p>
          <a:p>
            <a:pPr algn="ctr"/>
            <a:r>
              <a:rPr lang="en-GB" sz="1500" dirty="0" smtClean="0"/>
              <a:t>10.2 (6.8, 12.5)</a:t>
            </a:r>
            <a:endParaRPr lang="en-GB" sz="1500" dirty="0"/>
          </a:p>
        </p:txBody>
      </p:sp>
      <p:sp>
        <p:nvSpPr>
          <p:cNvPr id="37" name="TextBox 36"/>
          <p:cNvSpPr txBox="1"/>
          <p:nvPr/>
        </p:nvSpPr>
        <p:spPr>
          <a:xfrm>
            <a:off x="4291809" y="5942111"/>
            <a:ext cx="1151276" cy="307777"/>
          </a:xfrm>
          <a:prstGeom prst="rect">
            <a:avLst/>
          </a:prstGeom>
          <a:noFill/>
        </p:spPr>
        <p:txBody>
          <a:bodyPr wrap="none" rtlCol="0">
            <a:spAutoFit/>
          </a:bodyPr>
          <a:lstStyle/>
          <a:p>
            <a:pPr algn="ctr"/>
            <a:r>
              <a:rPr lang="en-GB" sz="1400" dirty="0" smtClean="0"/>
              <a:t>HR (95%CI)</a:t>
            </a:r>
            <a:endParaRPr lang="en-GB" sz="1400" dirty="0"/>
          </a:p>
        </p:txBody>
      </p:sp>
      <p:sp>
        <p:nvSpPr>
          <p:cNvPr id="38" name="TextBox 37"/>
          <p:cNvSpPr txBox="1"/>
          <p:nvPr/>
        </p:nvSpPr>
        <p:spPr>
          <a:xfrm>
            <a:off x="2693056" y="5620493"/>
            <a:ext cx="284052" cy="307777"/>
          </a:xfrm>
          <a:prstGeom prst="rect">
            <a:avLst/>
          </a:prstGeom>
          <a:noFill/>
        </p:spPr>
        <p:txBody>
          <a:bodyPr wrap="none" rtlCol="0">
            <a:spAutoFit/>
          </a:bodyPr>
          <a:lstStyle/>
          <a:p>
            <a:pPr algn="ctr"/>
            <a:r>
              <a:rPr lang="en-GB" sz="1400" dirty="0" smtClean="0"/>
              <a:t>0</a:t>
            </a:r>
            <a:endParaRPr lang="en-GB" sz="1400" dirty="0"/>
          </a:p>
        </p:txBody>
      </p:sp>
      <p:sp>
        <p:nvSpPr>
          <p:cNvPr id="39" name="TextBox 38"/>
          <p:cNvSpPr txBox="1"/>
          <p:nvPr/>
        </p:nvSpPr>
        <p:spPr>
          <a:xfrm>
            <a:off x="3660490" y="5620493"/>
            <a:ext cx="433132" cy="307777"/>
          </a:xfrm>
          <a:prstGeom prst="rect">
            <a:avLst/>
          </a:prstGeom>
          <a:noFill/>
        </p:spPr>
        <p:txBody>
          <a:bodyPr wrap="none" rtlCol="0">
            <a:spAutoFit/>
          </a:bodyPr>
          <a:lstStyle/>
          <a:p>
            <a:pPr algn="ctr"/>
            <a:r>
              <a:rPr lang="en-GB" sz="1400" dirty="0" smtClean="0"/>
              <a:t>0.5</a:t>
            </a:r>
            <a:endParaRPr lang="en-GB" sz="1400" dirty="0"/>
          </a:p>
        </p:txBody>
      </p:sp>
      <p:sp>
        <p:nvSpPr>
          <p:cNvPr id="40" name="TextBox 39"/>
          <p:cNvSpPr txBox="1"/>
          <p:nvPr/>
        </p:nvSpPr>
        <p:spPr>
          <a:xfrm>
            <a:off x="4738930" y="5620493"/>
            <a:ext cx="433132" cy="307777"/>
          </a:xfrm>
          <a:prstGeom prst="rect">
            <a:avLst/>
          </a:prstGeom>
          <a:noFill/>
        </p:spPr>
        <p:txBody>
          <a:bodyPr wrap="none" rtlCol="0">
            <a:spAutoFit/>
          </a:bodyPr>
          <a:lstStyle/>
          <a:p>
            <a:pPr algn="ctr"/>
            <a:r>
              <a:rPr lang="en-GB" sz="1400" dirty="0" smtClean="0"/>
              <a:t>1.0</a:t>
            </a:r>
            <a:endParaRPr lang="en-GB" sz="1400" dirty="0"/>
          </a:p>
        </p:txBody>
      </p:sp>
      <p:sp>
        <p:nvSpPr>
          <p:cNvPr id="41" name="TextBox 40"/>
          <p:cNvSpPr txBox="1"/>
          <p:nvPr/>
        </p:nvSpPr>
        <p:spPr>
          <a:xfrm>
            <a:off x="5796226" y="5620493"/>
            <a:ext cx="433132" cy="307777"/>
          </a:xfrm>
          <a:prstGeom prst="rect">
            <a:avLst/>
          </a:prstGeom>
          <a:noFill/>
        </p:spPr>
        <p:txBody>
          <a:bodyPr wrap="none" rtlCol="0">
            <a:spAutoFit/>
          </a:bodyPr>
          <a:lstStyle/>
          <a:p>
            <a:pPr algn="ctr"/>
            <a:r>
              <a:rPr lang="en-GB" sz="1400" dirty="0" smtClean="0"/>
              <a:t>1.5</a:t>
            </a:r>
            <a:endParaRPr lang="en-GB" sz="1400" dirty="0"/>
          </a:p>
        </p:txBody>
      </p:sp>
      <p:cxnSp>
        <p:nvCxnSpPr>
          <p:cNvPr id="43" name="Straight Connector 42"/>
          <p:cNvCxnSpPr/>
          <p:nvPr/>
        </p:nvCxnSpPr>
        <p:spPr>
          <a:xfrm>
            <a:off x="4355292" y="2749785"/>
            <a:ext cx="51215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26775" y="3215036"/>
            <a:ext cx="728721" cy="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990931" y="4415773"/>
            <a:ext cx="147700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642009" y="4198116"/>
            <a:ext cx="949126"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345479" y="5097604"/>
            <a:ext cx="1072901"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773003" y="5326484"/>
            <a:ext cx="1877249"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4493326" y="2671111"/>
            <a:ext cx="157348" cy="1573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Oval 54"/>
          <p:cNvSpPr/>
          <p:nvPr/>
        </p:nvSpPr>
        <p:spPr>
          <a:xfrm>
            <a:off x="4493326" y="3136362"/>
            <a:ext cx="157348" cy="157348"/>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p:cNvSpPr/>
          <p:nvPr/>
        </p:nvSpPr>
        <p:spPr>
          <a:xfrm>
            <a:off x="3912257" y="4119442"/>
            <a:ext cx="157348" cy="157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Oval 56"/>
          <p:cNvSpPr/>
          <p:nvPr/>
        </p:nvSpPr>
        <p:spPr>
          <a:xfrm>
            <a:off x="4494009" y="4337099"/>
            <a:ext cx="157348" cy="1573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p:cNvSpPr/>
          <p:nvPr/>
        </p:nvSpPr>
        <p:spPr>
          <a:xfrm>
            <a:off x="3634233" y="5018930"/>
            <a:ext cx="157348" cy="157348"/>
          </a:xfrm>
          <a:prstGeom prst="ellipse">
            <a:avLst/>
          </a:prstGeom>
          <a:solidFill>
            <a:srgbClr val="B2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p:cNvSpPr/>
          <p:nvPr/>
        </p:nvSpPr>
        <p:spPr>
          <a:xfrm>
            <a:off x="4430529" y="5247810"/>
            <a:ext cx="157348" cy="157348"/>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 Placeholder 3"/>
          <p:cNvSpPr>
            <a:spLocks noGrp="1"/>
          </p:cNvSpPr>
          <p:nvPr>
            <p:ph type="body" sz="quarter" idx="10"/>
          </p:nvPr>
        </p:nvSpPr>
        <p:spPr>
          <a:xfrm>
            <a:off x="365125" y="6096000"/>
            <a:ext cx="4130675" cy="487363"/>
          </a:xfrm>
        </p:spPr>
        <p:txBody>
          <a:bodyPr/>
          <a:lstStyle/>
          <a:p>
            <a:r>
              <a:rPr lang="en-GB" dirty="0" smtClean="0"/>
              <a:t>Retrospective evaluation of a limited dataset can only be hypothesis-generating</a:t>
            </a:r>
          </a:p>
          <a:p>
            <a:r>
              <a:rPr lang="en-GB" baseline="30000" dirty="0" smtClean="0"/>
              <a:t>1</a:t>
            </a:r>
            <a:r>
              <a:rPr lang="en-GB" dirty="0"/>
              <a:t>Van Cutsem E, et al</a:t>
            </a:r>
            <a:r>
              <a:rPr lang="en-GB" i="1" dirty="0"/>
              <a:t>. J </a:t>
            </a:r>
            <a:r>
              <a:rPr lang="en-GB" i="1" dirty="0" err="1"/>
              <a:t>Clin</a:t>
            </a:r>
            <a:r>
              <a:rPr lang="en-GB" i="1" dirty="0"/>
              <a:t> </a:t>
            </a:r>
            <a:r>
              <a:rPr lang="en-GB" i="1" dirty="0" err="1"/>
              <a:t>Oncol</a:t>
            </a:r>
            <a:r>
              <a:rPr lang="en-GB" i="1" dirty="0"/>
              <a:t> </a:t>
            </a:r>
            <a:r>
              <a:rPr lang="en-GB" dirty="0" smtClean="0"/>
              <a:t>2012;30:3499–506.</a:t>
            </a:r>
            <a:endParaRPr lang="en-GB" dirty="0"/>
          </a:p>
        </p:txBody>
      </p:sp>
    </p:spTree>
    <p:extLst>
      <p:ext uri="{BB962C8B-B14F-4D97-AF65-F5344CB8AC3E}">
        <p14:creationId xmlns:p14="http://schemas.microsoft.com/office/powerpoint/2010/main" xmlns="" val="40721230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O-012: Impact of prior bevacizumab treatment of VEGFA and PIGF levels and patient outcomes: A retrospective analysis of baseline plasma samples from the VELOUR trial – Van Cutsem E, et al</a:t>
            </a:r>
            <a:endParaRPr lang="en-GB" dirty="0"/>
          </a:p>
        </p:txBody>
      </p:sp>
      <p:sp>
        <p:nvSpPr>
          <p:cNvPr id="3" name="Content Placeholder 2"/>
          <p:cNvSpPr>
            <a:spLocks noGrp="1"/>
          </p:cNvSpPr>
          <p:nvPr>
            <p:ph idx="1"/>
          </p:nvPr>
        </p:nvSpPr>
        <p:spPr/>
        <p:txBody>
          <a:bodyPr/>
          <a:lstStyle/>
          <a:p>
            <a:pPr marL="0" indent="0">
              <a:buNone/>
            </a:pPr>
            <a:r>
              <a:rPr lang="en-GB" b="1" dirty="0"/>
              <a:t>Conclusions</a:t>
            </a:r>
          </a:p>
          <a:p>
            <a:r>
              <a:rPr lang="en-GB" b="1" dirty="0" smtClean="0"/>
              <a:t>Increased levels of cytokines, including VEGF</a:t>
            </a:r>
            <a:r>
              <a:rPr lang="en-GB" b="1" dirty="0"/>
              <a:t>-A and </a:t>
            </a:r>
            <a:r>
              <a:rPr lang="en-GB" b="1" dirty="0" err="1" smtClean="0"/>
              <a:t>PlGF</a:t>
            </a:r>
            <a:r>
              <a:rPr lang="en-GB" b="1" dirty="0" smtClean="0"/>
              <a:t>, occurred with prior </a:t>
            </a:r>
            <a:r>
              <a:rPr lang="en-GB" b="1" dirty="0"/>
              <a:t>treatment with </a:t>
            </a:r>
            <a:r>
              <a:rPr lang="en-GB" b="1" dirty="0" smtClean="0"/>
              <a:t>1L bevacizumab</a:t>
            </a:r>
            <a:endParaRPr lang="en-GB" b="1" dirty="0"/>
          </a:p>
          <a:p>
            <a:r>
              <a:rPr lang="en-GB" b="1" dirty="0"/>
              <a:t>Aflibercept targets both VEGF-A and </a:t>
            </a:r>
            <a:r>
              <a:rPr lang="en-GB" b="1" dirty="0" err="1"/>
              <a:t>PlGF</a:t>
            </a:r>
            <a:r>
              <a:rPr lang="en-GB" b="1" dirty="0"/>
              <a:t>, and acts on both VEGFR1 and </a:t>
            </a:r>
            <a:r>
              <a:rPr lang="en-GB" b="1" dirty="0" smtClean="0"/>
              <a:t>VEGFR2 with a higher affinity than bevacizumab so may help overcome bevacizumab-induced resistance </a:t>
            </a:r>
            <a:endParaRPr lang="en-GB" b="1" dirty="0"/>
          </a:p>
          <a:p>
            <a:r>
              <a:rPr lang="en-GB" b="1" dirty="0" smtClean="0"/>
              <a:t>Treatment with aflibercept + FOLFIRI was effective and was not affected by</a:t>
            </a:r>
            <a:endParaRPr lang="en-GB" b="1" dirty="0"/>
          </a:p>
          <a:p>
            <a:pPr lvl="1"/>
            <a:r>
              <a:rPr lang="en-GB" b="1" dirty="0"/>
              <a:t>Prior treatment with bevacizumab</a:t>
            </a:r>
          </a:p>
          <a:p>
            <a:pPr lvl="1"/>
            <a:r>
              <a:rPr lang="en-GB" b="1" dirty="0"/>
              <a:t>VEGF-A or </a:t>
            </a:r>
            <a:r>
              <a:rPr lang="en-GB" b="1" dirty="0" err="1"/>
              <a:t>PlGF</a:t>
            </a:r>
            <a:r>
              <a:rPr lang="en-GB" b="1" dirty="0"/>
              <a:t> levels (high levels in bevacizumab naïve patients may suggest relatively higher activity)</a:t>
            </a:r>
          </a:p>
          <a:p>
            <a:r>
              <a:rPr lang="en-GB" b="1" dirty="0"/>
              <a:t>F</a:t>
            </a:r>
            <a:r>
              <a:rPr lang="en-GB" b="1" dirty="0" smtClean="0"/>
              <a:t>urther </a:t>
            </a:r>
            <a:r>
              <a:rPr lang="en-GB" b="1" dirty="0"/>
              <a:t>studies </a:t>
            </a:r>
            <a:r>
              <a:rPr lang="en-GB" b="1" dirty="0" smtClean="0"/>
              <a:t>are required to investigate a potential role of aflibercept in patients with bevacizumab resistance</a:t>
            </a:r>
          </a:p>
          <a:p>
            <a:endParaRPr lang="en-GB" dirty="0"/>
          </a:p>
          <a:p>
            <a:endParaRPr lang="en-GB" b="1" dirty="0" smtClean="0"/>
          </a:p>
          <a:p>
            <a:pPr marL="0" indent="0">
              <a:buNone/>
            </a:pPr>
            <a:endParaRPr lang="en-GB" dirty="0"/>
          </a:p>
        </p:txBody>
      </p:sp>
      <p:sp>
        <p:nvSpPr>
          <p:cNvPr id="25" name="Text Placeholder 24"/>
          <p:cNvSpPr>
            <a:spLocks noGrp="1"/>
          </p:cNvSpPr>
          <p:nvPr>
            <p:ph type="body" sz="quarter" idx="11"/>
          </p:nvPr>
        </p:nvSpPr>
        <p:spPr>
          <a:xfrm>
            <a:off x="4124254" y="6096000"/>
            <a:ext cx="4654621" cy="487363"/>
          </a:xfrm>
        </p:spPr>
        <p:txBody>
          <a:bodyPr/>
          <a:lstStyle/>
          <a:p>
            <a:r>
              <a:rPr lang="en-GB" dirty="0"/>
              <a:t>Van Cutsem E, et al. Ann </a:t>
            </a:r>
            <a:r>
              <a:rPr lang="en-GB" dirty="0" err="1"/>
              <a:t>Oncol</a:t>
            </a:r>
            <a:r>
              <a:rPr lang="en-GB" dirty="0"/>
              <a:t> 2017; 28 (</a:t>
            </a:r>
            <a:r>
              <a:rPr lang="en-GB" dirty="0" err="1"/>
              <a:t>suppl</a:t>
            </a:r>
            <a:r>
              <a:rPr lang="en-GB" dirty="0"/>
              <a:t> 3): </a:t>
            </a:r>
            <a:r>
              <a:rPr lang="en-GB" dirty="0" err="1"/>
              <a:t>abstr</a:t>
            </a:r>
            <a:r>
              <a:rPr lang="en-GB" dirty="0"/>
              <a:t> O-012</a:t>
            </a:r>
          </a:p>
        </p:txBody>
      </p:sp>
    </p:spTree>
    <p:extLst>
      <p:ext uri="{BB962C8B-B14F-4D97-AF65-F5344CB8AC3E}">
        <p14:creationId xmlns:p14="http://schemas.microsoft.com/office/powerpoint/2010/main" xmlns="" val="4924940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O-029: Central evaluation for surgical treatment options in FIRE-3 – updated results and impact on overall survival – Modest DP,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determine the number of patients with </a:t>
            </a:r>
            <a:r>
              <a:rPr lang="en-GB" dirty="0" err="1" smtClean="0"/>
              <a:t>mCRC</a:t>
            </a:r>
            <a:r>
              <a:rPr lang="en-GB" dirty="0" smtClean="0"/>
              <a:t> who present with resectable disease during systemic 1L therapy and to correlate this with outcome</a:t>
            </a:r>
          </a:p>
          <a:p>
            <a:endParaRPr lang="en-GB" dirty="0"/>
          </a:p>
          <a:p>
            <a:pPr marL="0" indent="0">
              <a:buNone/>
            </a:pPr>
            <a:r>
              <a:rPr lang="en-GB" b="1" dirty="0" smtClean="0"/>
              <a:t>Methods</a:t>
            </a:r>
          </a:p>
          <a:p>
            <a:r>
              <a:rPr lang="en-GB" dirty="0" smtClean="0"/>
              <a:t>FIRE-3 population</a:t>
            </a:r>
          </a:p>
          <a:p>
            <a:pPr lvl="1"/>
            <a:r>
              <a:rPr lang="en-GB" dirty="0" err="1" smtClean="0"/>
              <a:t>mCRC</a:t>
            </a:r>
            <a:endParaRPr lang="en-GB" dirty="0" smtClean="0"/>
          </a:p>
          <a:p>
            <a:pPr lvl="1"/>
            <a:r>
              <a:rPr lang="en-GB" dirty="0" smtClean="0"/>
              <a:t>Including KRAS/RAS wild type and mutations</a:t>
            </a:r>
          </a:p>
          <a:p>
            <a:pPr lvl="1"/>
            <a:r>
              <a:rPr lang="en-GB" dirty="0" smtClean="0"/>
              <a:t>Treated with FOLFIRI + cetuximab or FOLFIRI + bevacizumab</a:t>
            </a:r>
          </a:p>
          <a:p>
            <a:r>
              <a:rPr lang="en-GB" dirty="0" smtClean="0"/>
              <a:t>Review population based on</a:t>
            </a:r>
          </a:p>
          <a:p>
            <a:pPr lvl="1"/>
            <a:r>
              <a:rPr lang="en-GB" dirty="0" smtClean="0"/>
              <a:t>Collected paired computed tomography scans (n=537)</a:t>
            </a:r>
          </a:p>
          <a:p>
            <a:pPr lvl="1"/>
            <a:r>
              <a:rPr lang="en-GB" dirty="0" smtClean="0"/>
              <a:t>Paired scans transformable into DICOM-format (n=488)</a:t>
            </a:r>
          </a:p>
          <a:p>
            <a:pPr lvl="1"/>
            <a:r>
              <a:rPr lang="en-GB" dirty="0" smtClean="0"/>
              <a:t>Scans allowed adequate assessment of lesions (n=448 included in project)</a:t>
            </a:r>
          </a:p>
          <a:p>
            <a:r>
              <a:rPr lang="en-GB" dirty="0" smtClean="0"/>
              <a:t>Analysis</a:t>
            </a:r>
          </a:p>
          <a:p>
            <a:pPr lvl="1"/>
            <a:r>
              <a:rPr lang="en-GB" dirty="0" smtClean="0"/>
              <a:t>Baseline vs. best response images were evaluation in pairs by 8 surgeons and </a:t>
            </a:r>
            <a:br>
              <a:rPr lang="en-GB" dirty="0" smtClean="0"/>
            </a:br>
            <a:r>
              <a:rPr lang="en-GB" dirty="0" smtClean="0"/>
              <a:t>3 medical oncologists</a:t>
            </a:r>
          </a:p>
          <a:p>
            <a:pPr lvl="1"/>
            <a:r>
              <a:rPr lang="en-GB" dirty="0" smtClean="0"/>
              <a:t>Definition of </a:t>
            </a:r>
            <a:r>
              <a:rPr lang="en-GB" dirty="0" err="1" smtClean="0"/>
              <a:t>resectability</a:t>
            </a:r>
            <a:r>
              <a:rPr lang="en-GB" dirty="0"/>
              <a:t>: </a:t>
            </a:r>
            <a:r>
              <a:rPr lang="en-GB" dirty="0" smtClean="0"/>
              <a:t>≥50% votes for </a:t>
            </a:r>
            <a:r>
              <a:rPr lang="en-GB" dirty="0" err="1" smtClean="0"/>
              <a:t>resectability</a:t>
            </a:r>
            <a:endParaRPr lang="en-GB" dirty="0" smtClean="0"/>
          </a:p>
        </p:txBody>
      </p:sp>
      <p:sp>
        <p:nvSpPr>
          <p:cNvPr id="5" name="Text Placeholder 4"/>
          <p:cNvSpPr>
            <a:spLocks noGrp="1"/>
          </p:cNvSpPr>
          <p:nvPr>
            <p:ph type="body" sz="quarter" idx="11"/>
          </p:nvPr>
        </p:nvSpPr>
        <p:spPr/>
        <p:txBody>
          <a:bodyPr/>
          <a:lstStyle/>
          <a:p>
            <a:r>
              <a:rPr lang="en-GB" dirty="0" smtClean="0"/>
              <a:t>Modest DP, </a:t>
            </a:r>
            <a:r>
              <a:rPr lang="en-GB" dirty="0"/>
              <a:t>et al. Ann </a:t>
            </a:r>
            <a:r>
              <a:rPr lang="en-GB" dirty="0" err="1"/>
              <a:t>Oncol</a:t>
            </a:r>
            <a:r>
              <a:rPr lang="en-GB" dirty="0"/>
              <a:t> 2017; 28 (</a:t>
            </a:r>
            <a:r>
              <a:rPr lang="en-GB" dirty="0" err="1"/>
              <a:t>suppl</a:t>
            </a:r>
            <a:r>
              <a:rPr lang="en-GB" dirty="0"/>
              <a:t> 3): </a:t>
            </a:r>
            <a:r>
              <a:rPr lang="en-GB" dirty="0" err="1"/>
              <a:t>abstr</a:t>
            </a:r>
            <a:r>
              <a:rPr lang="en-GB" dirty="0"/>
              <a:t> O-</a:t>
            </a:r>
            <a:r>
              <a:rPr lang="en-GB" dirty="0" smtClean="0"/>
              <a:t>029</a:t>
            </a:r>
            <a:endParaRPr lang="en-GB" dirty="0"/>
          </a:p>
        </p:txBody>
      </p:sp>
    </p:spTree>
    <p:extLst>
      <p:ext uri="{BB962C8B-B14F-4D97-AF65-F5344CB8AC3E}">
        <p14:creationId xmlns:p14="http://schemas.microsoft.com/office/powerpoint/2010/main" xmlns="" val="20652036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90000"/>
              </a:lnSpc>
            </a:pPr>
            <a:r>
              <a:rPr lang="en-US" sz="1600" dirty="0" smtClean="0"/>
              <a:t>LBA-008: </a:t>
            </a:r>
            <a:r>
              <a:rPr lang="en-US" sz="1600" dirty="0"/>
              <a:t>Docetaxel, oxaliplatin, and fluorouracil/leucovorin (FLOT) versus</a:t>
            </a:r>
            <a:br>
              <a:rPr lang="en-US" sz="1600" dirty="0"/>
            </a:br>
            <a:r>
              <a:rPr lang="en-US" sz="1600" dirty="0"/>
              <a:t>epirubicin, cisplatin, and fluorouracil or capecitabine (</a:t>
            </a:r>
            <a:r>
              <a:rPr lang="en-US" sz="1600" dirty="0" smtClean="0"/>
              <a:t>ECF/ECX) as </a:t>
            </a:r>
            <a:r>
              <a:rPr lang="en-US" sz="1600" dirty="0"/>
              <a:t>perioperative treatment of resectable gastric or </a:t>
            </a:r>
            <a:r>
              <a:rPr lang="en-US" sz="1600" dirty="0" err="1" smtClean="0"/>
              <a:t>gastroesophageal</a:t>
            </a:r>
            <a:r>
              <a:rPr lang="en-US" sz="1600" dirty="0" smtClean="0"/>
              <a:t> junction </a:t>
            </a:r>
            <a:r>
              <a:rPr lang="en-US" sz="1600" dirty="0"/>
              <a:t>adenocarcinoma: The </a:t>
            </a:r>
            <a:r>
              <a:rPr lang="en-US" sz="1600" dirty="0" smtClean="0"/>
              <a:t>multicenter, randomized </a:t>
            </a:r>
            <a:r>
              <a:rPr lang="en-US" sz="1600" dirty="0"/>
              <a:t>phase 3 FLOT4 trial (German Gastric Group at </a:t>
            </a:r>
            <a:r>
              <a:rPr lang="en-US" sz="1600" dirty="0" smtClean="0"/>
              <a:t>AIO) </a:t>
            </a:r>
            <a:br>
              <a:rPr lang="en-US" sz="1600" dirty="0" smtClean="0"/>
            </a:br>
            <a:r>
              <a:rPr lang="en-US" sz="1600" dirty="0" smtClean="0"/>
              <a:t>– Al-</a:t>
            </a:r>
            <a:r>
              <a:rPr lang="en-US" sz="1600" dirty="0" err="1" smtClean="0"/>
              <a:t>Batran</a:t>
            </a:r>
            <a:r>
              <a:rPr lang="en-US" sz="1600" dirty="0" smtClean="0"/>
              <a:t> S-E</a:t>
            </a:r>
            <a:endParaRPr lang="en-US" sz="1600" dirty="0"/>
          </a:p>
        </p:txBody>
      </p:sp>
      <p:sp>
        <p:nvSpPr>
          <p:cNvPr id="3" name="Content Placeholder 2"/>
          <p:cNvSpPr>
            <a:spLocks noGrp="1"/>
          </p:cNvSpPr>
          <p:nvPr>
            <p:ph idx="1"/>
          </p:nvPr>
        </p:nvSpPr>
        <p:spPr/>
        <p:txBody>
          <a:bodyPr/>
          <a:lstStyle/>
          <a:p>
            <a:pPr marL="0" indent="0">
              <a:buFontTx/>
              <a:buNone/>
            </a:pPr>
            <a:r>
              <a:rPr lang="en-GB" sz="1600" b="1" dirty="0"/>
              <a:t>Key </a:t>
            </a:r>
            <a:r>
              <a:rPr lang="en-GB" sz="1600" b="1" dirty="0" smtClean="0"/>
              <a:t>results</a:t>
            </a:r>
          </a:p>
          <a:p>
            <a:pPr marL="0" indent="0">
              <a:spcBef>
                <a:spcPts val="28200"/>
              </a:spcBef>
              <a:buFontTx/>
              <a:buNone/>
            </a:pPr>
            <a:r>
              <a:rPr lang="en-GB" sz="1600" b="1" dirty="0"/>
              <a:t>Conclusion</a:t>
            </a:r>
          </a:p>
          <a:p>
            <a:r>
              <a:rPr lang="en-GB" sz="1600" b="1" dirty="0"/>
              <a:t>In patients with resectable gastric or GEJ cancer, perioperative FLOT improved outcomes vs. ECF/ECX and may be considered as a new standard therapy in this setting</a:t>
            </a:r>
            <a:endParaRPr lang="en-GB" sz="1600" dirty="0"/>
          </a:p>
          <a:p>
            <a:pPr marL="0" indent="0">
              <a:buFontTx/>
              <a:buNone/>
            </a:pPr>
            <a:endParaRPr lang="en-GB" sz="1600" b="1" dirty="0"/>
          </a:p>
        </p:txBody>
      </p:sp>
      <p:sp>
        <p:nvSpPr>
          <p:cNvPr id="12" name="Text Placeholder 5"/>
          <p:cNvSpPr>
            <a:spLocks noGrp="1"/>
          </p:cNvSpPr>
          <p:nvPr>
            <p:ph type="body" sz="quarter" idx="11"/>
          </p:nvPr>
        </p:nvSpPr>
        <p:spPr>
          <a:xfrm>
            <a:off x="4292600" y="6096000"/>
            <a:ext cx="4486275" cy="487363"/>
          </a:xfrm>
        </p:spPr>
        <p:txBody>
          <a:bodyPr/>
          <a:lstStyle/>
          <a:p>
            <a:r>
              <a:rPr lang="en-GB" dirty="0"/>
              <a:t>Developed based on abstract only</a:t>
            </a:r>
          </a:p>
          <a:p>
            <a:r>
              <a:rPr lang="en-GB" dirty="0" smtClean="0"/>
              <a:t>Al-</a:t>
            </a:r>
            <a:r>
              <a:rPr lang="en-GB" dirty="0" err="1" smtClean="0"/>
              <a:t>Batran</a:t>
            </a:r>
            <a:r>
              <a:rPr lang="en-GB" dirty="0" smtClean="0"/>
              <a:t> </a:t>
            </a:r>
            <a:r>
              <a:rPr lang="en-GB" dirty="0"/>
              <a:t>S-E, et al. Ann </a:t>
            </a:r>
            <a:r>
              <a:rPr lang="en-GB" dirty="0" err="1"/>
              <a:t>Oncol</a:t>
            </a:r>
            <a:r>
              <a:rPr lang="en-GB" dirty="0"/>
              <a:t> 2017; 28 (</a:t>
            </a:r>
            <a:r>
              <a:rPr lang="en-GB" dirty="0" err="1"/>
              <a:t>suppl</a:t>
            </a:r>
            <a:r>
              <a:rPr lang="en-GB" dirty="0"/>
              <a:t> 3): </a:t>
            </a:r>
            <a:r>
              <a:rPr lang="en-GB" dirty="0" err="1"/>
              <a:t>abstr</a:t>
            </a:r>
            <a:r>
              <a:rPr lang="en-GB" dirty="0"/>
              <a:t> </a:t>
            </a:r>
            <a:r>
              <a:rPr lang="en-GB" dirty="0" smtClean="0"/>
              <a:t>LBA-008</a:t>
            </a:r>
            <a:endParaRPr lang="en-US" dirty="0"/>
          </a:p>
        </p:txBody>
      </p:sp>
      <p:graphicFrame>
        <p:nvGraphicFramePr>
          <p:cNvPr id="14" name="Group 88"/>
          <p:cNvGraphicFramePr>
            <a:graphicFrameLocks noGrp="1"/>
          </p:cNvGraphicFramePr>
          <p:nvPr>
            <p:extLst>
              <p:ext uri="{D42A27DB-BD31-4B8C-83A1-F6EECF244321}">
                <p14:modId xmlns:p14="http://schemas.microsoft.com/office/powerpoint/2010/main" xmlns="" val="202476628"/>
              </p:ext>
            </p:extLst>
          </p:nvPr>
        </p:nvGraphicFramePr>
        <p:xfrm>
          <a:off x="365124" y="1641487"/>
          <a:ext cx="8408985" cy="2024588"/>
        </p:xfrm>
        <a:graphic>
          <a:graphicData uri="http://schemas.openxmlformats.org/drawingml/2006/table">
            <a:tbl>
              <a:tblPr firstRow="1" bandRow="1">
                <a:tableStyleId>{69012ECD-51FC-41F1-AA8D-1B2483CD663E}</a:tableStyleId>
              </a:tblPr>
              <a:tblGrid>
                <a:gridCol w="2115609">
                  <a:extLst>
                    <a:ext uri="{9D8B030D-6E8A-4147-A177-3AD203B41FA5}">
                      <a16:colId xmlns:a16="http://schemas.microsoft.com/office/drawing/2014/main" xmlns="" val="20000"/>
                    </a:ext>
                  </a:extLst>
                </a:gridCol>
                <a:gridCol w="1573344">
                  <a:extLst>
                    <a:ext uri="{9D8B030D-6E8A-4147-A177-3AD203B41FA5}">
                      <a16:colId xmlns:a16="http://schemas.microsoft.com/office/drawing/2014/main" xmlns="" val="20001"/>
                    </a:ext>
                  </a:extLst>
                </a:gridCol>
                <a:gridCol w="1573344">
                  <a:extLst>
                    <a:ext uri="{9D8B030D-6E8A-4147-A177-3AD203B41FA5}">
                      <a16:colId xmlns:a16="http://schemas.microsoft.com/office/drawing/2014/main" xmlns="" val="20002"/>
                    </a:ext>
                  </a:extLst>
                </a:gridCol>
                <a:gridCol w="1573344"/>
                <a:gridCol w="1573344">
                  <a:extLst>
                    <a:ext uri="{9D8B030D-6E8A-4147-A177-3AD203B41FA5}">
                      <a16:colId xmlns:a16="http://schemas.microsoft.com/office/drawing/2014/main" xmlns="" val="20003"/>
                    </a:ext>
                  </a:extLst>
                </a:gridCol>
              </a:tblGrid>
              <a:tr h="33710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Key efficacy outcomes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ECF/ECX</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FLOT</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(95%CI)</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7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R0 resection rate,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0.011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37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mOS</a:t>
                      </a:r>
                      <a:r>
                        <a:rPr kumimoji="0" lang="en-GB" sz="1400" b="0" i="0" u="none" strike="noStrike" cap="none" normalizeH="0" baseline="0" dirty="0" smtClean="0">
                          <a:ln>
                            <a:noFill/>
                          </a:ln>
                          <a:solidFill>
                            <a:srgbClr val="000000"/>
                          </a:solidFill>
                          <a:effectLst/>
                          <a:latin typeface="Arial" charset="0"/>
                          <a:cs typeface="Arial" charset="0"/>
                        </a:rPr>
                        <a:t>, months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0.77 (0.63, 0.94)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0.012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37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mPFS</a:t>
                      </a:r>
                      <a:r>
                        <a:rPr kumimoji="0" lang="en-GB" sz="1400" b="0" i="0" u="none" strike="noStrike" cap="none" normalizeH="0" baseline="0" dirty="0" smtClean="0">
                          <a:ln>
                            <a:noFill/>
                          </a:ln>
                          <a:solidFill>
                            <a:srgbClr val="000000"/>
                          </a:solidFill>
                          <a:effectLst/>
                          <a:latin typeface="Arial" charset="0"/>
                          <a:cs typeface="Arial" charset="0"/>
                        </a:rPr>
                        <a:t>, months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0.75 (0.62, 0.91)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0.004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37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3-year OS rate,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3374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Tumours ≤pT1,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0.001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bl>
          </a:graphicData>
        </a:graphic>
      </p:graphicFrame>
      <p:graphicFrame>
        <p:nvGraphicFramePr>
          <p:cNvPr id="15" name="Group 88"/>
          <p:cNvGraphicFramePr>
            <a:graphicFrameLocks noGrp="1"/>
          </p:cNvGraphicFramePr>
          <p:nvPr>
            <p:extLst>
              <p:ext uri="{D42A27DB-BD31-4B8C-83A1-F6EECF244321}">
                <p14:modId xmlns:p14="http://schemas.microsoft.com/office/powerpoint/2010/main" xmlns="" val="1373054222"/>
              </p:ext>
            </p:extLst>
          </p:nvPr>
        </p:nvGraphicFramePr>
        <p:xfrm>
          <a:off x="365123" y="3754112"/>
          <a:ext cx="8413751" cy="1344847"/>
        </p:xfrm>
        <a:graphic>
          <a:graphicData uri="http://schemas.openxmlformats.org/drawingml/2006/table">
            <a:tbl>
              <a:tblPr firstRow="1" bandRow="1">
                <a:tableStyleId>{69012ECD-51FC-41F1-AA8D-1B2483CD663E}</a:tableStyleId>
              </a:tblPr>
              <a:tblGrid>
                <a:gridCol w="2704152">
                  <a:extLst>
                    <a:ext uri="{9D8B030D-6E8A-4147-A177-3AD203B41FA5}">
                      <a16:colId xmlns:a16="http://schemas.microsoft.com/office/drawing/2014/main" xmlns="" val="20000"/>
                    </a:ext>
                  </a:extLst>
                </a:gridCol>
                <a:gridCol w="2613339">
                  <a:extLst>
                    <a:ext uri="{9D8B030D-6E8A-4147-A177-3AD203B41FA5}">
                      <a16:colId xmlns:a16="http://schemas.microsoft.com/office/drawing/2014/main" xmlns="" val="20001"/>
                    </a:ext>
                  </a:extLst>
                </a:gridCol>
                <a:gridCol w="3096260">
                  <a:extLst>
                    <a:ext uri="{9D8B030D-6E8A-4147-A177-3AD203B41FA5}">
                      <a16:colId xmlns:a16="http://schemas.microsoft.com/office/drawing/2014/main" xmlns="" val="20002"/>
                    </a:ext>
                  </a:extLst>
                </a:gridCol>
              </a:tblGrid>
              <a:tr h="33255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Morbidity and mortality,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ECF/ECX</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FLOT</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374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Perioperative complications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374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30-day mortality</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3743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90-day mortality</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50000"/>
                        <a:alpha val="10000"/>
                      </a:schemeClr>
                    </a:solidFill>
                  </a:tcPr>
                </a:tc>
              </a:tr>
            </a:tbl>
          </a:graphicData>
        </a:graphic>
      </p:graphicFrame>
    </p:spTree>
    <p:extLst>
      <p:ext uri="{BB962C8B-B14F-4D97-AF65-F5344CB8AC3E}">
        <p14:creationId xmlns:p14="http://schemas.microsoft.com/office/powerpoint/2010/main" xmlns="" val="116617305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Freeform 2"/>
          <p:cNvSpPr>
            <a:spLocks/>
          </p:cNvSpPr>
          <p:nvPr/>
        </p:nvSpPr>
        <p:spPr bwMode="auto">
          <a:xfrm>
            <a:off x="687078" y="4100646"/>
            <a:ext cx="1836000" cy="1194614"/>
          </a:xfrm>
          <a:custGeom>
            <a:avLst/>
            <a:gdLst>
              <a:gd name="T0" fmla="*/ 0 w 146"/>
              <a:gd name="T1" fmla="*/ 0 h 94"/>
              <a:gd name="T2" fmla="*/ 146 w 146"/>
              <a:gd name="T3" fmla="*/ 0 h 94"/>
              <a:gd name="T4" fmla="*/ 146 w 146"/>
              <a:gd name="T5" fmla="*/ 7 h 94"/>
              <a:gd name="T6" fmla="*/ 127 w 146"/>
              <a:gd name="T7" fmla="*/ 7 h 94"/>
              <a:gd name="T8" fmla="*/ 127 w 146"/>
              <a:gd name="T9" fmla="*/ 13 h 94"/>
              <a:gd name="T10" fmla="*/ 127 w 146"/>
              <a:gd name="T11" fmla="*/ 15 h 94"/>
              <a:gd name="T12" fmla="*/ 102 w 146"/>
              <a:gd name="T13" fmla="*/ 15 h 94"/>
              <a:gd name="T14" fmla="*/ 102 w 146"/>
              <a:gd name="T15" fmla="*/ 17 h 94"/>
              <a:gd name="T16" fmla="*/ 97 w 146"/>
              <a:gd name="T17" fmla="*/ 17 h 94"/>
              <a:gd name="T18" fmla="*/ 97 w 146"/>
              <a:gd name="T19" fmla="*/ 24 h 94"/>
              <a:gd name="T20" fmla="*/ 84 w 146"/>
              <a:gd name="T21" fmla="*/ 24 h 94"/>
              <a:gd name="T22" fmla="*/ 84 w 146"/>
              <a:gd name="T23" fmla="*/ 27 h 94"/>
              <a:gd name="T24" fmla="*/ 81 w 146"/>
              <a:gd name="T25" fmla="*/ 27 h 94"/>
              <a:gd name="T26" fmla="*/ 81 w 146"/>
              <a:gd name="T27" fmla="*/ 33 h 94"/>
              <a:gd name="T28" fmla="*/ 73 w 146"/>
              <a:gd name="T29" fmla="*/ 33 h 94"/>
              <a:gd name="T30" fmla="*/ 73 w 146"/>
              <a:gd name="T31" fmla="*/ 36 h 94"/>
              <a:gd name="T32" fmla="*/ 71 w 146"/>
              <a:gd name="T33" fmla="*/ 36 h 94"/>
              <a:gd name="T34" fmla="*/ 71 w 146"/>
              <a:gd name="T35" fmla="*/ 42 h 94"/>
              <a:gd name="T36" fmla="*/ 64 w 146"/>
              <a:gd name="T37" fmla="*/ 42 h 94"/>
              <a:gd name="T38" fmla="*/ 64 w 146"/>
              <a:gd name="T39" fmla="*/ 51 h 94"/>
              <a:gd name="T40" fmla="*/ 53 w 146"/>
              <a:gd name="T41" fmla="*/ 51 h 94"/>
              <a:gd name="T42" fmla="*/ 53 w 146"/>
              <a:gd name="T43" fmla="*/ 55 h 94"/>
              <a:gd name="T44" fmla="*/ 52 w 146"/>
              <a:gd name="T45" fmla="*/ 55 h 94"/>
              <a:gd name="T46" fmla="*/ 52 w 146"/>
              <a:gd name="T47" fmla="*/ 59 h 94"/>
              <a:gd name="T48" fmla="*/ 43 w 146"/>
              <a:gd name="T49" fmla="*/ 59 h 94"/>
              <a:gd name="T50" fmla="*/ 43 w 146"/>
              <a:gd name="T51" fmla="*/ 68 h 94"/>
              <a:gd name="T52" fmla="*/ 37 w 146"/>
              <a:gd name="T53" fmla="*/ 68 h 94"/>
              <a:gd name="T54" fmla="*/ 37 w 146"/>
              <a:gd name="T55" fmla="*/ 74 h 94"/>
              <a:gd name="T56" fmla="*/ 34 w 146"/>
              <a:gd name="T57" fmla="*/ 74 h 94"/>
              <a:gd name="T58" fmla="*/ 34 w 146"/>
              <a:gd name="T59" fmla="*/ 77 h 94"/>
              <a:gd name="T60" fmla="*/ 25 w 146"/>
              <a:gd name="T61" fmla="*/ 77 h 94"/>
              <a:gd name="T62" fmla="*/ 25 w 146"/>
              <a:gd name="T63" fmla="*/ 86 h 94"/>
              <a:gd name="T64" fmla="*/ 12 w 146"/>
              <a:gd name="T65" fmla="*/ 86 h 94"/>
              <a:gd name="T66" fmla="*/ 12 w 146"/>
              <a:gd name="T67" fmla="*/ 94 h 94"/>
              <a:gd name="T68" fmla="*/ 0 w 146"/>
              <a:gd name="T69" fmla="*/ 94 h 94"/>
              <a:gd name="T70" fmla="*/ 0 w 146"/>
              <a:gd name="T7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94">
                <a:moveTo>
                  <a:pt x="0" y="0"/>
                </a:moveTo>
                <a:lnTo>
                  <a:pt x="146" y="0"/>
                </a:lnTo>
                <a:lnTo>
                  <a:pt x="146" y="7"/>
                </a:lnTo>
                <a:lnTo>
                  <a:pt x="127" y="7"/>
                </a:lnTo>
                <a:lnTo>
                  <a:pt x="127" y="13"/>
                </a:lnTo>
                <a:lnTo>
                  <a:pt x="127" y="15"/>
                </a:lnTo>
                <a:lnTo>
                  <a:pt x="102" y="15"/>
                </a:lnTo>
                <a:lnTo>
                  <a:pt x="102" y="17"/>
                </a:lnTo>
                <a:lnTo>
                  <a:pt x="97" y="17"/>
                </a:lnTo>
                <a:lnTo>
                  <a:pt x="97" y="24"/>
                </a:lnTo>
                <a:lnTo>
                  <a:pt x="84" y="24"/>
                </a:lnTo>
                <a:lnTo>
                  <a:pt x="84" y="27"/>
                </a:lnTo>
                <a:lnTo>
                  <a:pt x="81" y="27"/>
                </a:lnTo>
                <a:lnTo>
                  <a:pt x="81" y="33"/>
                </a:lnTo>
                <a:lnTo>
                  <a:pt x="73" y="33"/>
                </a:lnTo>
                <a:lnTo>
                  <a:pt x="73" y="36"/>
                </a:lnTo>
                <a:lnTo>
                  <a:pt x="71" y="36"/>
                </a:lnTo>
                <a:lnTo>
                  <a:pt x="71" y="42"/>
                </a:lnTo>
                <a:lnTo>
                  <a:pt x="64" y="42"/>
                </a:lnTo>
                <a:lnTo>
                  <a:pt x="64" y="51"/>
                </a:lnTo>
                <a:lnTo>
                  <a:pt x="53" y="51"/>
                </a:lnTo>
                <a:lnTo>
                  <a:pt x="53" y="55"/>
                </a:lnTo>
                <a:lnTo>
                  <a:pt x="52" y="55"/>
                </a:lnTo>
                <a:lnTo>
                  <a:pt x="52" y="59"/>
                </a:lnTo>
                <a:cubicBezTo>
                  <a:pt x="52" y="59"/>
                  <a:pt x="43" y="60"/>
                  <a:pt x="43" y="59"/>
                </a:cubicBezTo>
                <a:cubicBezTo>
                  <a:pt x="43" y="58"/>
                  <a:pt x="43" y="68"/>
                  <a:pt x="43" y="68"/>
                </a:cubicBezTo>
                <a:lnTo>
                  <a:pt x="37" y="68"/>
                </a:lnTo>
                <a:lnTo>
                  <a:pt x="37" y="74"/>
                </a:lnTo>
                <a:lnTo>
                  <a:pt x="34" y="74"/>
                </a:lnTo>
                <a:lnTo>
                  <a:pt x="34" y="77"/>
                </a:lnTo>
                <a:lnTo>
                  <a:pt x="25" y="77"/>
                </a:lnTo>
                <a:lnTo>
                  <a:pt x="25" y="86"/>
                </a:lnTo>
                <a:lnTo>
                  <a:pt x="12" y="86"/>
                </a:lnTo>
                <a:lnTo>
                  <a:pt x="12" y="94"/>
                </a:lnTo>
                <a:lnTo>
                  <a:pt x="0" y="94"/>
                </a:lnTo>
                <a:lnTo>
                  <a:pt x="0" y="0"/>
                </a:lnTo>
                <a:close/>
              </a:path>
            </a:pathLst>
          </a:custGeom>
          <a:solidFill>
            <a:srgbClr val="B2C0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19" name="Group 218"/>
          <p:cNvGrpSpPr/>
          <p:nvPr/>
        </p:nvGrpSpPr>
        <p:grpSpPr>
          <a:xfrm>
            <a:off x="5072617" y="4737466"/>
            <a:ext cx="1995782" cy="957719"/>
            <a:chOff x="868084" y="4975849"/>
            <a:chExt cx="861374" cy="957719"/>
          </a:xfrm>
        </p:grpSpPr>
        <p:sp>
          <p:nvSpPr>
            <p:cNvPr id="220" name="Right Brace 219"/>
            <p:cNvSpPr/>
            <p:nvPr/>
          </p:nvSpPr>
          <p:spPr>
            <a:xfrm rot="5400000">
              <a:off x="1095571" y="5299681"/>
              <a:ext cx="406400" cy="861373"/>
            </a:xfrm>
            <a:prstGeom prst="rightBrace">
              <a:avLst/>
            </a:prstGeom>
            <a:ln w="222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21" name="Straight Connector 220"/>
            <p:cNvCxnSpPr/>
            <p:nvPr/>
          </p:nvCxnSpPr>
          <p:spPr>
            <a:xfrm flipV="1">
              <a:off x="1729458" y="4975849"/>
              <a:ext cx="0" cy="55131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218" name="Group 217"/>
          <p:cNvGrpSpPr/>
          <p:nvPr/>
        </p:nvGrpSpPr>
        <p:grpSpPr>
          <a:xfrm>
            <a:off x="658802" y="4737467"/>
            <a:ext cx="861374" cy="878245"/>
            <a:chOff x="868084" y="4975849"/>
            <a:chExt cx="861374" cy="957719"/>
          </a:xfrm>
        </p:grpSpPr>
        <p:sp>
          <p:nvSpPr>
            <p:cNvPr id="215" name="Right Brace 214"/>
            <p:cNvSpPr/>
            <p:nvPr/>
          </p:nvSpPr>
          <p:spPr>
            <a:xfrm rot="5400000">
              <a:off x="1095571" y="5299681"/>
              <a:ext cx="406400" cy="861373"/>
            </a:xfrm>
            <a:prstGeom prst="rightBrace">
              <a:avLst/>
            </a:prstGeom>
            <a:ln w="222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17" name="Straight Connector 216"/>
            <p:cNvCxnSpPr/>
            <p:nvPr/>
          </p:nvCxnSpPr>
          <p:spPr>
            <a:xfrm flipV="1">
              <a:off x="1729458" y="4975849"/>
              <a:ext cx="0" cy="551319"/>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GB" dirty="0"/>
              <a:t>O-029: Central evaluation for surgical treatment options in FIRE-3 – updated results and impact on overall survival – Modest DP, et al</a:t>
            </a:r>
            <a:endParaRPr lang="en-GB" sz="1800" dirty="0"/>
          </a:p>
        </p:txBody>
      </p:sp>
      <p:sp>
        <p:nvSpPr>
          <p:cNvPr id="3" name="Content Placeholder 2"/>
          <p:cNvSpPr>
            <a:spLocks noGrp="1"/>
          </p:cNvSpPr>
          <p:nvPr>
            <p:ph idx="1"/>
          </p:nvPr>
        </p:nvSpPr>
        <p:spPr>
          <a:xfrm>
            <a:off x="365124" y="1246415"/>
            <a:ext cx="8413751" cy="498565"/>
          </a:xfrm>
        </p:spPr>
        <p:txBody>
          <a:bodyPr/>
          <a:lstStyle/>
          <a:p>
            <a:pPr marL="0" indent="0">
              <a:buNone/>
            </a:pPr>
            <a:r>
              <a:rPr lang="en-GB" b="1" dirty="0" smtClean="0"/>
              <a:t>Key results</a:t>
            </a:r>
          </a:p>
          <a:p>
            <a:endParaRPr lang="en-GB" dirty="0"/>
          </a:p>
        </p:txBody>
      </p:sp>
      <p:sp>
        <p:nvSpPr>
          <p:cNvPr id="4" name="Text Placeholder 3"/>
          <p:cNvSpPr>
            <a:spLocks noGrp="1"/>
          </p:cNvSpPr>
          <p:nvPr>
            <p:ph type="body" sz="quarter" idx="10"/>
          </p:nvPr>
        </p:nvSpPr>
        <p:spPr>
          <a:xfrm>
            <a:off x="321583" y="6139736"/>
            <a:ext cx="4439861" cy="487363"/>
          </a:xfrm>
        </p:spPr>
        <p:txBody>
          <a:bodyPr/>
          <a:lstStyle/>
          <a:p>
            <a:r>
              <a:rPr lang="en-GB" sz="1150" dirty="0"/>
              <a:t>1. </a:t>
            </a:r>
            <a:r>
              <a:rPr lang="en-GB" sz="1150" dirty="0" smtClean="0"/>
              <a:t>May </a:t>
            </a:r>
            <a:r>
              <a:rPr lang="en-GB" sz="1150" dirty="0"/>
              <a:t>be only abdominal </a:t>
            </a:r>
            <a:r>
              <a:rPr lang="en-GB" sz="1150" dirty="0" smtClean="0"/>
              <a:t>lesions</a:t>
            </a:r>
            <a:r>
              <a:rPr lang="en-GB" sz="1150" dirty="0"/>
              <a:t>; 2. +/- </a:t>
            </a:r>
            <a:r>
              <a:rPr lang="en-GB" sz="1150" dirty="0" smtClean="0"/>
              <a:t>perioperative chemotherapy </a:t>
            </a:r>
            <a:r>
              <a:rPr lang="en-GB" sz="1150" dirty="0"/>
              <a:t>at baseline and +/- </a:t>
            </a:r>
            <a:r>
              <a:rPr lang="en-GB" sz="1150" dirty="0" err="1" smtClean="0"/>
              <a:t>locoregional</a:t>
            </a:r>
            <a:r>
              <a:rPr lang="en-GB" sz="1150" dirty="0" smtClean="0"/>
              <a:t> </a:t>
            </a:r>
            <a:r>
              <a:rPr lang="en-GB" sz="1150" dirty="0"/>
              <a:t>therapy at best response; 3. with </a:t>
            </a:r>
            <a:r>
              <a:rPr lang="en-GB" sz="1150" dirty="0" smtClean="0"/>
              <a:t>perioperative chemotherapy </a:t>
            </a:r>
            <a:r>
              <a:rPr lang="en-GB" sz="1150" dirty="0"/>
              <a:t>at baseline and including </a:t>
            </a:r>
            <a:r>
              <a:rPr lang="en-GB" sz="1150" dirty="0" err="1"/>
              <a:t>locoregional</a:t>
            </a:r>
            <a:r>
              <a:rPr lang="en-GB" sz="1150" dirty="0"/>
              <a:t> therapy all </a:t>
            </a:r>
            <a:r>
              <a:rPr lang="en-GB" sz="1150" dirty="0" smtClean="0"/>
              <a:t>lesions</a:t>
            </a:r>
            <a:endParaRPr lang="en-GB" sz="1150" dirty="0"/>
          </a:p>
        </p:txBody>
      </p:sp>
      <p:sp>
        <p:nvSpPr>
          <p:cNvPr id="5" name="Text Placeholder 4"/>
          <p:cNvSpPr>
            <a:spLocks noGrp="1"/>
          </p:cNvSpPr>
          <p:nvPr>
            <p:ph type="body" sz="quarter" idx="11"/>
          </p:nvPr>
        </p:nvSpPr>
        <p:spPr/>
        <p:txBody>
          <a:bodyPr/>
          <a:lstStyle/>
          <a:p>
            <a:r>
              <a:rPr lang="en-GB" dirty="0"/>
              <a:t>Modest </a:t>
            </a:r>
            <a:r>
              <a:rPr lang="en-GB" dirty="0" smtClean="0"/>
              <a:t>DP, </a:t>
            </a:r>
            <a:r>
              <a:rPr lang="en-GB" dirty="0"/>
              <a:t>et al. Ann </a:t>
            </a:r>
            <a:r>
              <a:rPr lang="en-GB" dirty="0" err="1"/>
              <a:t>Oncol</a:t>
            </a:r>
            <a:r>
              <a:rPr lang="en-GB" dirty="0"/>
              <a:t> 2017; 28 (</a:t>
            </a:r>
            <a:r>
              <a:rPr lang="en-GB" dirty="0" err="1"/>
              <a:t>suppl</a:t>
            </a:r>
            <a:r>
              <a:rPr lang="en-GB" dirty="0"/>
              <a:t> 3): </a:t>
            </a:r>
            <a:r>
              <a:rPr lang="en-GB" dirty="0" err="1"/>
              <a:t>abstr</a:t>
            </a:r>
            <a:r>
              <a:rPr lang="en-GB" dirty="0"/>
              <a:t> O-</a:t>
            </a:r>
            <a:r>
              <a:rPr lang="en-GB" dirty="0" smtClean="0"/>
              <a:t>029</a:t>
            </a:r>
            <a:endParaRPr lang="en-GB" dirty="0"/>
          </a:p>
        </p:txBody>
      </p:sp>
      <p:sp>
        <p:nvSpPr>
          <p:cNvPr id="8" name="Rectangle 7"/>
          <p:cNvSpPr/>
          <p:nvPr/>
        </p:nvSpPr>
        <p:spPr>
          <a:xfrm>
            <a:off x="401070" y="1550289"/>
            <a:ext cx="3850413" cy="338554"/>
          </a:xfrm>
          <a:prstGeom prst="rect">
            <a:avLst/>
          </a:prstGeom>
        </p:spPr>
        <p:txBody>
          <a:bodyPr wrap="square">
            <a:spAutoFit/>
          </a:bodyPr>
          <a:lstStyle/>
          <a:p>
            <a:pPr algn="ctr" defTabSz="914400" fontAlgn="base">
              <a:spcBef>
                <a:spcPct val="0"/>
              </a:spcBef>
              <a:spcAft>
                <a:spcPct val="0"/>
              </a:spcAft>
            </a:pPr>
            <a:r>
              <a:rPr lang="en-GB" sz="1600" b="1" dirty="0">
                <a:solidFill>
                  <a:srgbClr val="4D4D4D"/>
                </a:solidFill>
                <a:cs typeface="Arial" charset="0"/>
              </a:rPr>
              <a:t>Votes for </a:t>
            </a:r>
            <a:r>
              <a:rPr lang="en-GB" sz="1600" b="1" dirty="0" err="1">
                <a:solidFill>
                  <a:srgbClr val="4D4D4D"/>
                </a:solidFill>
                <a:cs typeface="Arial" charset="0"/>
              </a:rPr>
              <a:t>resectability</a:t>
            </a:r>
            <a:r>
              <a:rPr lang="en-GB" sz="1600" b="1" dirty="0">
                <a:solidFill>
                  <a:srgbClr val="4D4D4D"/>
                </a:solidFill>
                <a:cs typeface="Arial" charset="0"/>
              </a:rPr>
              <a:t> at baseline</a:t>
            </a:r>
            <a:endParaRPr lang="en-US" sz="1600" dirty="0">
              <a:solidFill>
                <a:srgbClr val="4D4D4D"/>
              </a:solidFill>
              <a:cs typeface="Arial" charset="0"/>
            </a:endParaRPr>
          </a:p>
        </p:txBody>
      </p:sp>
      <p:sp>
        <p:nvSpPr>
          <p:cNvPr id="9" name="Rectangle 8"/>
          <p:cNvSpPr/>
          <p:nvPr/>
        </p:nvSpPr>
        <p:spPr>
          <a:xfrm>
            <a:off x="4162122" y="1550289"/>
            <a:ext cx="5286693" cy="338554"/>
          </a:xfrm>
          <a:prstGeom prst="rect">
            <a:avLst/>
          </a:prstGeom>
        </p:spPr>
        <p:txBody>
          <a:bodyPr wrap="square">
            <a:spAutoFit/>
          </a:bodyPr>
          <a:lstStyle/>
          <a:p>
            <a:pPr algn="ctr" defTabSz="914400" fontAlgn="base">
              <a:spcBef>
                <a:spcPct val="0"/>
              </a:spcBef>
              <a:spcAft>
                <a:spcPct val="0"/>
              </a:spcAft>
            </a:pPr>
            <a:r>
              <a:rPr lang="en-GB" sz="1600" b="1" dirty="0">
                <a:solidFill>
                  <a:srgbClr val="4D4D4D"/>
                </a:solidFill>
                <a:cs typeface="Arial" charset="0"/>
              </a:rPr>
              <a:t>Votes for </a:t>
            </a:r>
            <a:r>
              <a:rPr lang="en-GB" sz="1600" b="1" dirty="0" err="1">
                <a:solidFill>
                  <a:srgbClr val="4D4D4D"/>
                </a:solidFill>
                <a:cs typeface="Arial" charset="0"/>
              </a:rPr>
              <a:t>resectability</a:t>
            </a:r>
            <a:r>
              <a:rPr lang="en-GB" sz="1600" b="1" dirty="0">
                <a:solidFill>
                  <a:srgbClr val="4D4D4D"/>
                </a:solidFill>
                <a:cs typeface="Arial" charset="0"/>
              </a:rPr>
              <a:t> at </a:t>
            </a:r>
            <a:r>
              <a:rPr lang="en-GB" sz="1600" b="1" dirty="0" smtClean="0">
                <a:solidFill>
                  <a:srgbClr val="4D4D4D"/>
                </a:solidFill>
                <a:cs typeface="Arial" charset="0"/>
              </a:rPr>
              <a:t>best response</a:t>
            </a:r>
            <a:endParaRPr lang="en-US" sz="1600" dirty="0">
              <a:solidFill>
                <a:srgbClr val="4D4D4D"/>
              </a:solidFill>
              <a:cs typeface="Arial" charset="0"/>
            </a:endParaRPr>
          </a:p>
        </p:txBody>
      </p:sp>
      <p:sp>
        <p:nvSpPr>
          <p:cNvPr id="10" name="TextBox 9"/>
          <p:cNvSpPr txBox="1"/>
          <p:nvPr/>
        </p:nvSpPr>
        <p:spPr>
          <a:xfrm>
            <a:off x="4021529" y="1765031"/>
            <a:ext cx="1051891" cy="338554"/>
          </a:xfrm>
          <a:prstGeom prst="rect">
            <a:avLst/>
          </a:prstGeom>
          <a:noFill/>
        </p:spPr>
        <p:txBody>
          <a:bodyPr wrap="none" rtlCol="0">
            <a:spAutoFit/>
          </a:bodyPr>
          <a:lstStyle/>
          <a:p>
            <a:r>
              <a:rPr lang="en-GB" sz="1600" b="1" dirty="0" smtClean="0">
                <a:solidFill>
                  <a:srgbClr val="000000"/>
                </a:solidFill>
              </a:rPr>
              <a:t>Intention</a:t>
            </a:r>
            <a:endParaRPr lang="en-GB" sz="1600" b="1" dirty="0">
              <a:solidFill>
                <a:srgbClr val="000000"/>
              </a:solidFill>
            </a:endParaRPr>
          </a:p>
        </p:txBody>
      </p:sp>
      <p:sp>
        <p:nvSpPr>
          <p:cNvPr id="11" name="TextBox 10"/>
          <p:cNvSpPr txBox="1"/>
          <p:nvPr/>
        </p:nvSpPr>
        <p:spPr>
          <a:xfrm>
            <a:off x="654408" y="2037807"/>
            <a:ext cx="1074333" cy="553998"/>
          </a:xfrm>
          <a:prstGeom prst="rect">
            <a:avLst/>
          </a:prstGeom>
          <a:noFill/>
        </p:spPr>
        <p:txBody>
          <a:bodyPr wrap="none" rtlCol="0">
            <a:spAutoFit/>
          </a:bodyPr>
          <a:lstStyle/>
          <a:p>
            <a:r>
              <a:rPr lang="en-GB" sz="1500" dirty="0" smtClean="0">
                <a:solidFill>
                  <a:srgbClr val="000000"/>
                </a:solidFill>
              </a:rPr>
              <a:t>Not </a:t>
            </a:r>
            <a:br>
              <a:rPr lang="en-GB" sz="1500" dirty="0" smtClean="0">
                <a:solidFill>
                  <a:srgbClr val="000000"/>
                </a:solidFill>
              </a:rPr>
            </a:br>
            <a:r>
              <a:rPr lang="en-GB" sz="1500" dirty="0" err="1" smtClean="0">
                <a:solidFill>
                  <a:srgbClr val="000000"/>
                </a:solidFill>
              </a:rPr>
              <a:t>resectable</a:t>
            </a:r>
            <a:endParaRPr lang="en-GB" sz="1500" dirty="0">
              <a:solidFill>
                <a:srgbClr val="000000"/>
              </a:solidFill>
            </a:endParaRPr>
          </a:p>
        </p:txBody>
      </p:sp>
      <p:sp>
        <p:nvSpPr>
          <p:cNvPr id="12" name="TextBox 11"/>
          <p:cNvSpPr txBox="1"/>
          <p:nvPr/>
        </p:nvSpPr>
        <p:spPr>
          <a:xfrm>
            <a:off x="2260382" y="2037807"/>
            <a:ext cx="1213794" cy="553998"/>
          </a:xfrm>
          <a:prstGeom prst="rect">
            <a:avLst/>
          </a:prstGeom>
          <a:noFill/>
        </p:spPr>
        <p:txBody>
          <a:bodyPr wrap="none" rtlCol="0">
            <a:spAutoFit/>
          </a:bodyPr>
          <a:lstStyle/>
          <a:p>
            <a:r>
              <a:rPr lang="en-GB" sz="1500" dirty="0" smtClean="0">
                <a:solidFill>
                  <a:srgbClr val="000000"/>
                </a:solidFill>
              </a:rPr>
              <a:t>Conversion </a:t>
            </a:r>
            <a:br>
              <a:rPr lang="en-GB" sz="1500" dirty="0" smtClean="0">
                <a:solidFill>
                  <a:srgbClr val="000000"/>
                </a:solidFill>
              </a:rPr>
            </a:br>
            <a:r>
              <a:rPr lang="en-GB" sz="1500" dirty="0" smtClean="0">
                <a:solidFill>
                  <a:srgbClr val="000000"/>
                </a:solidFill>
              </a:rPr>
              <a:t>possible</a:t>
            </a:r>
            <a:r>
              <a:rPr lang="en-GB" sz="1500" baseline="30000" dirty="0" smtClean="0">
                <a:solidFill>
                  <a:srgbClr val="000000"/>
                </a:solidFill>
              </a:rPr>
              <a:t>1</a:t>
            </a:r>
            <a:endParaRPr lang="en-GB" sz="1500" dirty="0">
              <a:solidFill>
                <a:srgbClr val="000000"/>
              </a:solidFill>
            </a:endParaRPr>
          </a:p>
        </p:txBody>
      </p:sp>
      <p:sp>
        <p:nvSpPr>
          <p:cNvPr id="13" name="TextBox 12"/>
          <p:cNvSpPr txBox="1"/>
          <p:nvPr/>
        </p:nvSpPr>
        <p:spPr>
          <a:xfrm>
            <a:off x="3959137" y="2037807"/>
            <a:ext cx="1803699" cy="553998"/>
          </a:xfrm>
          <a:prstGeom prst="rect">
            <a:avLst/>
          </a:prstGeom>
          <a:noFill/>
        </p:spPr>
        <p:txBody>
          <a:bodyPr wrap="none" rtlCol="0">
            <a:spAutoFit/>
          </a:bodyPr>
          <a:lstStyle/>
          <a:p>
            <a:r>
              <a:rPr lang="en-GB" sz="1500" dirty="0" smtClean="0">
                <a:solidFill>
                  <a:srgbClr val="000000"/>
                </a:solidFill>
              </a:rPr>
              <a:t>Abdominal lesions </a:t>
            </a:r>
            <a:br>
              <a:rPr lang="en-GB" sz="1500" dirty="0" smtClean="0">
                <a:solidFill>
                  <a:srgbClr val="000000"/>
                </a:solidFill>
              </a:rPr>
            </a:br>
            <a:r>
              <a:rPr lang="en-GB" sz="1500" dirty="0" smtClean="0">
                <a:solidFill>
                  <a:srgbClr val="000000"/>
                </a:solidFill>
              </a:rPr>
              <a:t>resectable</a:t>
            </a:r>
            <a:r>
              <a:rPr lang="en-GB" sz="1500" baseline="30000" dirty="0" smtClean="0">
                <a:solidFill>
                  <a:srgbClr val="000000"/>
                </a:solidFill>
              </a:rPr>
              <a:t>2</a:t>
            </a:r>
            <a:endParaRPr lang="en-GB" sz="1500" dirty="0">
              <a:solidFill>
                <a:srgbClr val="000000"/>
              </a:solidFill>
            </a:endParaRPr>
          </a:p>
        </p:txBody>
      </p:sp>
      <p:sp>
        <p:nvSpPr>
          <p:cNvPr id="14" name="TextBox 13"/>
          <p:cNvSpPr txBox="1"/>
          <p:nvPr/>
        </p:nvSpPr>
        <p:spPr>
          <a:xfrm>
            <a:off x="6103622" y="2153224"/>
            <a:ext cx="1346467" cy="323165"/>
          </a:xfrm>
          <a:prstGeom prst="rect">
            <a:avLst/>
          </a:prstGeom>
          <a:noFill/>
        </p:spPr>
        <p:txBody>
          <a:bodyPr wrap="none" rtlCol="0">
            <a:spAutoFit/>
          </a:bodyPr>
          <a:lstStyle/>
          <a:p>
            <a:r>
              <a:rPr lang="en-GB" sz="1500" dirty="0" smtClean="0">
                <a:solidFill>
                  <a:srgbClr val="000000"/>
                </a:solidFill>
              </a:rPr>
              <a:t>R0-resection</a:t>
            </a:r>
            <a:r>
              <a:rPr lang="en-GB" sz="1500" baseline="30000" dirty="0" smtClean="0">
                <a:solidFill>
                  <a:srgbClr val="000000"/>
                </a:solidFill>
              </a:rPr>
              <a:t>3</a:t>
            </a:r>
          </a:p>
        </p:txBody>
      </p:sp>
      <p:sp>
        <p:nvSpPr>
          <p:cNvPr id="19" name="Oval 18"/>
          <p:cNvSpPr>
            <a:spLocks noChangeAspect="1"/>
          </p:cNvSpPr>
          <p:nvPr/>
        </p:nvSpPr>
        <p:spPr>
          <a:xfrm>
            <a:off x="370252" y="2224806"/>
            <a:ext cx="180000" cy="180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0" name="Oval 19"/>
          <p:cNvSpPr>
            <a:spLocks noChangeAspect="1"/>
          </p:cNvSpPr>
          <p:nvPr/>
        </p:nvSpPr>
        <p:spPr>
          <a:xfrm>
            <a:off x="2004868" y="2224806"/>
            <a:ext cx="180000" cy="180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1" name="Oval 20"/>
          <p:cNvSpPr>
            <a:spLocks noChangeAspect="1"/>
          </p:cNvSpPr>
          <p:nvPr/>
        </p:nvSpPr>
        <p:spPr>
          <a:xfrm>
            <a:off x="3688341" y="2224806"/>
            <a:ext cx="180000" cy="180000"/>
          </a:xfrm>
          <a:prstGeom prst="ellipse">
            <a:avLst/>
          </a:pr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Oval 21"/>
          <p:cNvSpPr>
            <a:spLocks noChangeAspect="1"/>
          </p:cNvSpPr>
          <p:nvPr/>
        </p:nvSpPr>
        <p:spPr>
          <a:xfrm>
            <a:off x="5858582" y="2224806"/>
            <a:ext cx="180000" cy="180000"/>
          </a:xfrm>
          <a:prstGeom prst="ellipse">
            <a:avLst/>
          </a:prstGeom>
          <a:solidFill>
            <a:srgbClr val="B2C0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43" name="Group 42"/>
          <p:cNvGrpSpPr/>
          <p:nvPr/>
        </p:nvGrpSpPr>
        <p:grpSpPr>
          <a:xfrm>
            <a:off x="520765" y="2822088"/>
            <a:ext cx="87990" cy="2514599"/>
            <a:chOff x="547435" y="3063024"/>
            <a:chExt cx="87990" cy="2514599"/>
          </a:xfrm>
        </p:grpSpPr>
        <p:cxnSp>
          <p:nvCxnSpPr>
            <p:cNvPr id="32" name="Straight Connector 31"/>
            <p:cNvCxnSpPr/>
            <p:nvPr/>
          </p:nvCxnSpPr>
          <p:spPr>
            <a:xfrm>
              <a:off x="635425" y="3063024"/>
              <a:ext cx="0" cy="251084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7435" y="3070302"/>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47435" y="3429849"/>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47435" y="3732252"/>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7435" y="4034655"/>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7435" y="4337058"/>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47435" y="4641842"/>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7435" y="4958531"/>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7435" y="5268077"/>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47435" y="5577623"/>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54684" y="2706255"/>
            <a:ext cx="510076" cy="246221"/>
          </a:xfrm>
          <a:prstGeom prst="rect">
            <a:avLst/>
          </a:prstGeom>
          <a:noFill/>
        </p:spPr>
        <p:txBody>
          <a:bodyPr wrap="none" rtlCol="0">
            <a:spAutoFit/>
          </a:bodyPr>
          <a:lstStyle/>
          <a:p>
            <a:pPr algn="r"/>
            <a:r>
              <a:rPr lang="en-GB" sz="1000" dirty="0" smtClean="0">
                <a:solidFill>
                  <a:srgbClr val="000000"/>
                </a:solidFill>
              </a:rPr>
              <a:t>100%</a:t>
            </a:r>
            <a:endParaRPr lang="en-GB" sz="1000" dirty="0">
              <a:solidFill>
                <a:srgbClr val="000000"/>
              </a:solidFill>
            </a:endParaRPr>
          </a:p>
        </p:txBody>
      </p:sp>
      <p:sp>
        <p:nvSpPr>
          <p:cNvPr id="47" name="TextBox 46"/>
          <p:cNvSpPr txBox="1"/>
          <p:nvPr/>
        </p:nvSpPr>
        <p:spPr>
          <a:xfrm>
            <a:off x="125217" y="3368205"/>
            <a:ext cx="439543" cy="246221"/>
          </a:xfrm>
          <a:prstGeom prst="rect">
            <a:avLst/>
          </a:prstGeom>
          <a:noFill/>
        </p:spPr>
        <p:txBody>
          <a:bodyPr wrap="none" rtlCol="0">
            <a:spAutoFit/>
          </a:bodyPr>
          <a:lstStyle/>
          <a:p>
            <a:pPr algn="r"/>
            <a:r>
              <a:rPr lang="en-GB" sz="1000" dirty="0" smtClean="0">
                <a:solidFill>
                  <a:srgbClr val="000000"/>
                </a:solidFill>
              </a:rPr>
              <a:t>50%</a:t>
            </a:r>
            <a:endParaRPr lang="en-GB" sz="1000" dirty="0">
              <a:solidFill>
                <a:srgbClr val="000000"/>
              </a:solidFill>
            </a:endParaRPr>
          </a:p>
        </p:txBody>
      </p:sp>
      <p:sp>
        <p:nvSpPr>
          <p:cNvPr id="48" name="TextBox 47"/>
          <p:cNvSpPr txBox="1"/>
          <p:nvPr/>
        </p:nvSpPr>
        <p:spPr>
          <a:xfrm>
            <a:off x="195749" y="3974491"/>
            <a:ext cx="369011" cy="246221"/>
          </a:xfrm>
          <a:prstGeom prst="rect">
            <a:avLst/>
          </a:prstGeom>
          <a:noFill/>
        </p:spPr>
        <p:txBody>
          <a:bodyPr wrap="none" rtlCol="0">
            <a:spAutoFit/>
          </a:bodyPr>
          <a:lstStyle/>
          <a:p>
            <a:pPr algn="r"/>
            <a:r>
              <a:rPr lang="en-GB" sz="1000" dirty="0" smtClean="0">
                <a:solidFill>
                  <a:srgbClr val="000000"/>
                </a:solidFill>
              </a:rPr>
              <a:t>0%</a:t>
            </a:r>
            <a:endParaRPr lang="en-GB" sz="1000" dirty="0">
              <a:solidFill>
                <a:srgbClr val="000000"/>
              </a:solidFill>
            </a:endParaRPr>
          </a:p>
        </p:txBody>
      </p:sp>
      <p:sp>
        <p:nvSpPr>
          <p:cNvPr id="49" name="TextBox 48"/>
          <p:cNvSpPr txBox="1"/>
          <p:nvPr/>
        </p:nvSpPr>
        <p:spPr>
          <a:xfrm>
            <a:off x="125216" y="4592705"/>
            <a:ext cx="439544" cy="246221"/>
          </a:xfrm>
          <a:prstGeom prst="rect">
            <a:avLst/>
          </a:prstGeom>
          <a:noFill/>
        </p:spPr>
        <p:txBody>
          <a:bodyPr wrap="none" rtlCol="0">
            <a:spAutoFit/>
          </a:bodyPr>
          <a:lstStyle/>
          <a:p>
            <a:pPr algn="r"/>
            <a:r>
              <a:rPr lang="en-GB" sz="1000" dirty="0" smtClean="0">
                <a:solidFill>
                  <a:srgbClr val="000000"/>
                </a:solidFill>
              </a:rPr>
              <a:t>50%</a:t>
            </a:r>
            <a:endParaRPr lang="en-GB" sz="1000" dirty="0">
              <a:solidFill>
                <a:srgbClr val="000000"/>
              </a:solidFill>
            </a:endParaRPr>
          </a:p>
        </p:txBody>
      </p:sp>
      <p:sp>
        <p:nvSpPr>
          <p:cNvPr id="50" name="TextBox 49"/>
          <p:cNvSpPr txBox="1"/>
          <p:nvPr/>
        </p:nvSpPr>
        <p:spPr>
          <a:xfrm>
            <a:off x="54684" y="5210919"/>
            <a:ext cx="510076" cy="246221"/>
          </a:xfrm>
          <a:prstGeom prst="rect">
            <a:avLst/>
          </a:prstGeom>
          <a:noFill/>
        </p:spPr>
        <p:txBody>
          <a:bodyPr wrap="none" rtlCol="0">
            <a:spAutoFit/>
          </a:bodyPr>
          <a:lstStyle/>
          <a:p>
            <a:pPr algn="r"/>
            <a:r>
              <a:rPr lang="en-GB" sz="1000" dirty="0" smtClean="0">
                <a:solidFill>
                  <a:srgbClr val="000000"/>
                </a:solidFill>
              </a:rPr>
              <a:t>100%</a:t>
            </a:r>
            <a:endParaRPr lang="en-GB" sz="1000" dirty="0">
              <a:solidFill>
                <a:srgbClr val="000000"/>
              </a:solidFill>
            </a:endParaRPr>
          </a:p>
        </p:txBody>
      </p:sp>
      <p:sp>
        <p:nvSpPr>
          <p:cNvPr id="51" name="TextBox 50"/>
          <p:cNvSpPr txBox="1"/>
          <p:nvPr/>
        </p:nvSpPr>
        <p:spPr>
          <a:xfrm>
            <a:off x="1730847" y="5533507"/>
            <a:ext cx="1697901" cy="369332"/>
          </a:xfrm>
          <a:prstGeom prst="rect">
            <a:avLst/>
          </a:prstGeom>
          <a:noFill/>
        </p:spPr>
        <p:txBody>
          <a:bodyPr wrap="none" rtlCol="0">
            <a:spAutoFit/>
          </a:bodyPr>
          <a:lstStyle/>
          <a:p>
            <a:r>
              <a:rPr lang="en-GB" sz="900" dirty="0" smtClean="0">
                <a:solidFill>
                  <a:srgbClr val="000000"/>
                </a:solidFill>
              </a:rPr>
              <a:t>Median kappa co-efficient for </a:t>
            </a:r>
            <a:br>
              <a:rPr lang="en-GB" sz="900" dirty="0" smtClean="0">
                <a:solidFill>
                  <a:srgbClr val="000000"/>
                </a:solidFill>
              </a:rPr>
            </a:br>
            <a:r>
              <a:rPr lang="en-GB" sz="900" dirty="0" smtClean="0">
                <a:solidFill>
                  <a:srgbClr val="000000"/>
                </a:solidFill>
              </a:rPr>
              <a:t>inter-rater reliability: 0.56</a:t>
            </a:r>
            <a:endParaRPr lang="en-GB" sz="900" dirty="0">
              <a:solidFill>
                <a:srgbClr val="000000"/>
              </a:solidFill>
            </a:endParaRPr>
          </a:p>
        </p:txBody>
      </p:sp>
      <p:cxnSp>
        <p:nvCxnSpPr>
          <p:cNvPr id="90" name="Straight Connector 89"/>
          <p:cNvCxnSpPr/>
          <p:nvPr/>
        </p:nvCxnSpPr>
        <p:spPr>
          <a:xfrm>
            <a:off x="718144" y="5174255"/>
            <a:ext cx="0" cy="12491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a:off x="687078" y="4109314"/>
            <a:ext cx="691644" cy="1179814"/>
            <a:chOff x="687078" y="4374106"/>
            <a:chExt cx="691644" cy="1179814"/>
          </a:xfrm>
          <a:solidFill>
            <a:srgbClr val="043882"/>
          </a:solidFill>
        </p:grpSpPr>
        <p:sp>
          <p:nvSpPr>
            <p:cNvPr id="53" name="Freeform 3"/>
            <p:cNvSpPr>
              <a:spLocks/>
            </p:cNvSpPr>
            <p:nvPr/>
          </p:nvSpPr>
          <p:spPr bwMode="auto">
            <a:xfrm>
              <a:off x="687078" y="4374106"/>
              <a:ext cx="138329" cy="1179814"/>
            </a:xfrm>
            <a:custGeom>
              <a:avLst/>
              <a:gdLst>
                <a:gd name="T0" fmla="*/ 0 w 11"/>
                <a:gd name="T1" fmla="*/ 0 h 93"/>
                <a:gd name="T2" fmla="*/ 11 w 11"/>
                <a:gd name="T3" fmla="*/ 0 h 93"/>
                <a:gd name="T4" fmla="*/ 11 w 11"/>
                <a:gd name="T5" fmla="*/ 24 h 93"/>
                <a:gd name="T6" fmla="*/ 10 w 11"/>
                <a:gd name="T7" fmla="*/ 24 h 93"/>
                <a:gd name="T8" fmla="*/ 10 w 11"/>
                <a:gd name="T9" fmla="*/ 33 h 93"/>
                <a:gd name="T10" fmla="*/ 9 w 11"/>
                <a:gd name="T11" fmla="*/ 33 h 93"/>
                <a:gd name="T12" fmla="*/ 9 w 11"/>
                <a:gd name="T13" fmla="*/ 50 h 93"/>
                <a:gd name="T14" fmla="*/ 7 w 11"/>
                <a:gd name="T15" fmla="*/ 50 h 93"/>
                <a:gd name="T16" fmla="*/ 7 w 11"/>
                <a:gd name="T17" fmla="*/ 58 h 93"/>
                <a:gd name="T18" fmla="*/ 6 w 11"/>
                <a:gd name="T19" fmla="*/ 58 h 93"/>
                <a:gd name="T20" fmla="*/ 6 w 11"/>
                <a:gd name="T21" fmla="*/ 68 h 93"/>
                <a:gd name="T22" fmla="*/ 4 w 11"/>
                <a:gd name="T23" fmla="*/ 68 h 93"/>
                <a:gd name="T24" fmla="*/ 4 w 11"/>
                <a:gd name="T25" fmla="*/ 77 h 93"/>
                <a:gd name="T26" fmla="*/ 3 w 11"/>
                <a:gd name="T27" fmla="*/ 77 h 93"/>
                <a:gd name="T28" fmla="*/ 3 w 11"/>
                <a:gd name="T29" fmla="*/ 85 h 93"/>
                <a:gd name="T30" fmla="*/ 3 w 11"/>
                <a:gd name="T31" fmla="*/ 93 h 93"/>
                <a:gd name="T32" fmla="*/ 0 w 11"/>
                <a:gd name="T33" fmla="*/ 93 h 93"/>
                <a:gd name="T34" fmla="*/ 0 w 11"/>
                <a:gd name="T3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93">
                  <a:moveTo>
                    <a:pt x="0" y="0"/>
                  </a:moveTo>
                  <a:lnTo>
                    <a:pt x="11" y="0"/>
                  </a:lnTo>
                  <a:lnTo>
                    <a:pt x="11" y="24"/>
                  </a:lnTo>
                  <a:lnTo>
                    <a:pt x="10" y="24"/>
                  </a:lnTo>
                  <a:lnTo>
                    <a:pt x="10" y="33"/>
                  </a:lnTo>
                  <a:lnTo>
                    <a:pt x="9" y="33"/>
                  </a:lnTo>
                  <a:lnTo>
                    <a:pt x="9" y="50"/>
                  </a:lnTo>
                  <a:lnTo>
                    <a:pt x="7" y="50"/>
                  </a:lnTo>
                  <a:lnTo>
                    <a:pt x="7" y="58"/>
                  </a:lnTo>
                  <a:lnTo>
                    <a:pt x="6" y="58"/>
                  </a:lnTo>
                  <a:lnTo>
                    <a:pt x="6" y="68"/>
                  </a:lnTo>
                  <a:lnTo>
                    <a:pt x="4" y="68"/>
                  </a:lnTo>
                  <a:lnTo>
                    <a:pt x="4" y="77"/>
                  </a:lnTo>
                  <a:lnTo>
                    <a:pt x="3" y="77"/>
                  </a:lnTo>
                  <a:lnTo>
                    <a:pt x="3" y="85"/>
                  </a:lnTo>
                  <a:lnTo>
                    <a:pt x="3" y="93"/>
                  </a:lnTo>
                  <a:lnTo>
                    <a:pt x="0" y="9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4"/>
            <p:cNvSpPr>
              <a:spLocks/>
            </p:cNvSpPr>
            <p:nvPr/>
          </p:nvSpPr>
          <p:spPr bwMode="auto">
            <a:xfrm>
              <a:off x="837982" y="4374106"/>
              <a:ext cx="150904" cy="964149"/>
            </a:xfrm>
            <a:custGeom>
              <a:avLst/>
              <a:gdLst>
                <a:gd name="T0" fmla="*/ 0 w 12"/>
                <a:gd name="T1" fmla="*/ 0 h 76"/>
                <a:gd name="T2" fmla="*/ 12 w 12"/>
                <a:gd name="T3" fmla="*/ 0 h 76"/>
                <a:gd name="T4" fmla="*/ 12 w 12"/>
                <a:gd name="T5" fmla="*/ 12 h 76"/>
                <a:gd name="T6" fmla="*/ 10 w 12"/>
                <a:gd name="T7" fmla="*/ 12 h 76"/>
                <a:gd name="T8" fmla="*/ 10 w 12"/>
                <a:gd name="T9" fmla="*/ 23 h 76"/>
                <a:gd name="T10" fmla="*/ 8 w 12"/>
                <a:gd name="T11" fmla="*/ 23 h 76"/>
                <a:gd name="T12" fmla="*/ 8 w 12"/>
                <a:gd name="T13" fmla="*/ 31 h 76"/>
                <a:gd name="T14" fmla="*/ 7 w 12"/>
                <a:gd name="T15" fmla="*/ 31 h 76"/>
                <a:gd name="T16" fmla="*/ 7 w 12"/>
                <a:gd name="T17" fmla="*/ 40 h 76"/>
                <a:gd name="T18" fmla="*/ 5 w 12"/>
                <a:gd name="T19" fmla="*/ 40 h 76"/>
                <a:gd name="T20" fmla="*/ 5 w 12"/>
                <a:gd name="T21" fmla="*/ 49 h 76"/>
                <a:gd name="T22" fmla="*/ 4 w 12"/>
                <a:gd name="T23" fmla="*/ 49 h 76"/>
                <a:gd name="T24" fmla="*/ 4 w 12"/>
                <a:gd name="T25" fmla="*/ 58 h 76"/>
                <a:gd name="T26" fmla="*/ 3 w 12"/>
                <a:gd name="T27" fmla="*/ 58 h 76"/>
                <a:gd name="T28" fmla="*/ 3 w 12"/>
                <a:gd name="T29" fmla="*/ 67 h 76"/>
                <a:gd name="T30" fmla="*/ 2 w 12"/>
                <a:gd name="T31" fmla="*/ 67 h 76"/>
                <a:gd name="T32" fmla="*/ 2 w 12"/>
                <a:gd name="T33" fmla="*/ 76 h 76"/>
                <a:gd name="T34" fmla="*/ 0 w 12"/>
                <a:gd name="T35" fmla="*/ 76 h 76"/>
                <a:gd name="T36" fmla="*/ 0 w 12"/>
                <a:gd name="T3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76">
                  <a:moveTo>
                    <a:pt x="0" y="0"/>
                  </a:moveTo>
                  <a:lnTo>
                    <a:pt x="12" y="0"/>
                  </a:lnTo>
                  <a:lnTo>
                    <a:pt x="12" y="12"/>
                  </a:lnTo>
                  <a:lnTo>
                    <a:pt x="10" y="12"/>
                  </a:lnTo>
                  <a:lnTo>
                    <a:pt x="10" y="23"/>
                  </a:lnTo>
                  <a:lnTo>
                    <a:pt x="8" y="23"/>
                  </a:lnTo>
                  <a:lnTo>
                    <a:pt x="8" y="31"/>
                  </a:lnTo>
                  <a:lnTo>
                    <a:pt x="7" y="31"/>
                  </a:lnTo>
                  <a:lnTo>
                    <a:pt x="7" y="40"/>
                  </a:lnTo>
                  <a:lnTo>
                    <a:pt x="5" y="40"/>
                  </a:lnTo>
                  <a:lnTo>
                    <a:pt x="5" y="49"/>
                  </a:lnTo>
                  <a:lnTo>
                    <a:pt x="4" y="49"/>
                  </a:lnTo>
                  <a:lnTo>
                    <a:pt x="4" y="58"/>
                  </a:lnTo>
                  <a:lnTo>
                    <a:pt x="3" y="58"/>
                  </a:lnTo>
                  <a:lnTo>
                    <a:pt x="3" y="67"/>
                  </a:lnTo>
                  <a:lnTo>
                    <a:pt x="2" y="67"/>
                  </a:lnTo>
                  <a:lnTo>
                    <a:pt x="2" y="76"/>
                  </a:lnTo>
                  <a:lnTo>
                    <a:pt x="0" y="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5"/>
            <p:cNvSpPr>
              <a:spLocks/>
            </p:cNvSpPr>
            <p:nvPr/>
          </p:nvSpPr>
          <p:spPr bwMode="auto">
            <a:xfrm>
              <a:off x="1001462" y="4374106"/>
              <a:ext cx="88027" cy="748484"/>
            </a:xfrm>
            <a:custGeom>
              <a:avLst/>
              <a:gdLst>
                <a:gd name="T0" fmla="*/ 1 w 7"/>
                <a:gd name="T1" fmla="*/ 0 h 59"/>
                <a:gd name="T2" fmla="*/ 0 w 7"/>
                <a:gd name="T3" fmla="*/ 0 h 59"/>
                <a:gd name="T4" fmla="*/ 7 w 7"/>
                <a:gd name="T5" fmla="*/ 0 h 59"/>
                <a:gd name="T6" fmla="*/ 7 w 7"/>
                <a:gd name="T7" fmla="*/ 6 h 59"/>
                <a:gd name="T8" fmla="*/ 4 w 7"/>
                <a:gd name="T9" fmla="*/ 6 h 59"/>
                <a:gd name="T10" fmla="*/ 4 w 7"/>
                <a:gd name="T11" fmla="*/ 17 h 59"/>
                <a:gd name="T12" fmla="*/ 3 w 7"/>
                <a:gd name="T13" fmla="*/ 17 h 59"/>
                <a:gd name="T14" fmla="*/ 3 w 7"/>
                <a:gd name="T15" fmla="*/ 32 h 59"/>
                <a:gd name="T16" fmla="*/ 2 w 7"/>
                <a:gd name="T17" fmla="*/ 32 h 59"/>
                <a:gd name="T18" fmla="*/ 2 w 7"/>
                <a:gd name="T19" fmla="*/ 41 h 59"/>
                <a:gd name="T20" fmla="*/ 2 w 7"/>
                <a:gd name="T21" fmla="*/ 59 h 59"/>
                <a:gd name="T22" fmla="*/ 1 w 7"/>
                <a:gd name="T23" fmla="*/ 59 h 59"/>
                <a:gd name="T24" fmla="*/ 1 w 7"/>
                <a:gd name="T2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59">
                  <a:moveTo>
                    <a:pt x="1" y="0"/>
                  </a:moveTo>
                  <a:lnTo>
                    <a:pt x="0" y="0"/>
                  </a:lnTo>
                  <a:lnTo>
                    <a:pt x="7" y="0"/>
                  </a:lnTo>
                  <a:lnTo>
                    <a:pt x="7" y="6"/>
                  </a:lnTo>
                  <a:lnTo>
                    <a:pt x="4" y="6"/>
                  </a:lnTo>
                  <a:lnTo>
                    <a:pt x="4" y="17"/>
                  </a:lnTo>
                  <a:lnTo>
                    <a:pt x="3" y="17"/>
                  </a:lnTo>
                  <a:lnTo>
                    <a:pt x="3" y="32"/>
                  </a:lnTo>
                  <a:lnTo>
                    <a:pt x="2" y="32"/>
                  </a:lnTo>
                  <a:lnTo>
                    <a:pt x="2" y="41"/>
                  </a:lnTo>
                  <a:lnTo>
                    <a:pt x="2" y="59"/>
                  </a:lnTo>
                  <a:lnTo>
                    <a:pt x="1" y="59"/>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6"/>
            <p:cNvSpPr>
              <a:spLocks/>
            </p:cNvSpPr>
            <p:nvPr/>
          </p:nvSpPr>
          <p:spPr bwMode="auto">
            <a:xfrm>
              <a:off x="1127215" y="4374106"/>
              <a:ext cx="37726" cy="532819"/>
            </a:xfrm>
            <a:custGeom>
              <a:avLst/>
              <a:gdLst>
                <a:gd name="T0" fmla="*/ 0 w 3"/>
                <a:gd name="T1" fmla="*/ 0 h 42"/>
                <a:gd name="T2" fmla="*/ 3 w 3"/>
                <a:gd name="T3" fmla="*/ 0 h 42"/>
                <a:gd name="T4" fmla="*/ 3 w 3"/>
                <a:gd name="T5" fmla="*/ 5 h 42"/>
                <a:gd name="T6" fmla="*/ 2 w 3"/>
                <a:gd name="T7" fmla="*/ 5 h 42"/>
                <a:gd name="T8" fmla="*/ 2 w 3"/>
                <a:gd name="T9" fmla="*/ 35 h 42"/>
                <a:gd name="T10" fmla="*/ 1 w 3"/>
                <a:gd name="T11" fmla="*/ 35 h 42"/>
                <a:gd name="T12" fmla="*/ 1 w 3"/>
                <a:gd name="T13" fmla="*/ 42 h 42"/>
                <a:gd name="T14" fmla="*/ 0 w 3"/>
                <a:gd name="T15" fmla="*/ 42 h 42"/>
                <a:gd name="T16" fmla="*/ 0 w 3"/>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2">
                  <a:moveTo>
                    <a:pt x="0" y="0"/>
                  </a:moveTo>
                  <a:lnTo>
                    <a:pt x="3" y="0"/>
                  </a:lnTo>
                  <a:lnTo>
                    <a:pt x="3" y="5"/>
                  </a:lnTo>
                  <a:lnTo>
                    <a:pt x="2" y="5"/>
                  </a:lnTo>
                  <a:lnTo>
                    <a:pt x="2" y="35"/>
                  </a:lnTo>
                  <a:lnTo>
                    <a:pt x="1" y="35"/>
                  </a:lnTo>
                  <a:lnTo>
                    <a:pt x="1" y="42"/>
                  </a:lnTo>
                  <a:lnTo>
                    <a:pt x="0" y="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7"/>
            <p:cNvSpPr>
              <a:spLocks/>
            </p:cNvSpPr>
            <p:nvPr/>
          </p:nvSpPr>
          <p:spPr bwMode="auto">
            <a:xfrm>
              <a:off x="1215242" y="4374106"/>
              <a:ext cx="50301" cy="634309"/>
            </a:xfrm>
            <a:custGeom>
              <a:avLst/>
              <a:gdLst>
                <a:gd name="T0" fmla="*/ 0 w 4"/>
                <a:gd name="T1" fmla="*/ 0 h 50"/>
                <a:gd name="T2" fmla="*/ 4 w 4"/>
                <a:gd name="T3" fmla="*/ 0 h 50"/>
                <a:gd name="T4" fmla="*/ 4 w 4"/>
                <a:gd name="T5" fmla="*/ 5 h 50"/>
                <a:gd name="T6" fmla="*/ 3 w 4"/>
                <a:gd name="T7" fmla="*/ 5 h 50"/>
                <a:gd name="T8" fmla="*/ 3 w 4"/>
                <a:gd name="T9" fmla="*/ 16 h 50"/>
                <a:gd name="T10" fmla="*/ 3 w 4"/>
                <a:gd name="T11" fmla="*/ 16 h 50"/>
                <a:gd name="T12" fmla="*/ 3 w 4"/>
                <a:gd name="T13" fmla="*/ 27 h 50"/>
                <a:gd name="T14" fmla="*/ 2 w 4"/>
                <a:gd name="T15" fmla="*/ 27 h 50"/>
                <a:gd name="T16" fmla="*/ 2 w 4"/>
                <a:gd name="T17" fmla="*/ 50 h 50"/>
                <a:gd name="T18" fmla="*/ 1 w 4"/>
                <a:gd name="T19" fmla="*/ 50 h 50"/>
                <a:gd name="T20" fmla="*/ 0 w 4"/>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0">
                  <a:moveTo>
                    <a:pt x="0" y="0"/>
                  </a:moveTo>
                  <a:lnTo>
                    <a:pt x="4" y="0"/>
                  </a:lnTo>
                  <a:lnTo>
                    <a:pt x="4" y="5"/>
                  </a:lnTo>
                  <a:lnTo>
                    <a:pt x="3" y="5"/>
                  </a:lnTo>
                  <a:lnTo>
                    <a:pt x="3" y="16"/>
                  </a:lnTo>
                  <a:lnTo>
                    <a:pt x="3" y="16"/>
                  </a:lnTo>
                  <a:lnTo>
                    <a:pt x="3" y="27"/>
                  </a:lnTo>
                  <a:lnTo>
                    <a:pt x="2" y="27"/>
                  </a:lnTo>
                  <a:lnTo>
                    <a:pt x="2" y="50"/>
                  </a:lnTo>
                  <a:lnTo>
                    <a:pt x="1" y="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8"/>
            <p:cNvSpPr>
              <a:spLocks/>
            </p:cNvSpPr>
            <p:nvPr/>
          </p:nvSpPr>
          <p:spPr bwMode="auto">
            <a:xfrm>
              <a:off x="1340996" y="4374106"/>
              <a:ext cx="37726" cy="456702"/>
            </a:xfrm>
            <a:custGeom>
              <a:avLst/>
              <a:gdLst>
                <a:gd name="T0" fmla="*/ 0 w 3"/>
                <a:gd name="T1" fmla="*/ 0 h 36"/>
                <a:gd name="T2" fmla="*/ 3 w 3"/>
                <a:gd name="T3" fmla="*/ 0 h 36"/>
                <a:gd name="T4" fmla="*/ 3 w 3"/>
                <a:gd name="T5" fmla="*/ 15 h 36"/>
                <a:gd name="T6" fmla="*/ 2 w 3"/>
                <a:gd name="T7" fmla="*/ 15 h 36"/>
                <a:gd name="T8" fmla="*/ 2 w 3"/>
                <a:gd name="T9" fmla="*/ 7 h 36"/>
                <a:gd name="T10" fmla="*/ 1 w 3"/>
                <a:gd name="T11" fmla="*/ 7 h 36"/>
                <a:gd name="T12" fmla="*/ 1 w 3"/>
                <a:gd name="T13" fmla="*/ 36 h 36"/>
                <a:gd name="T14" fmla="*/ 0 w 3"/>
                <a:gd name="T15" fmla="*/ 36 h 36"/>
                <a:gd name="T16" fmla="*/ 0 w 3"/>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6">
                  <a:moveTo>
                    <a:pt x="0" y="0"/>
                  </a:moveTo>
                  <a:lnTo>
                    <a:pt x="3" y="0"/>
                  </a:lnTo>
                  <a:lnTo>
                    <a:pt x="3" y="15"/>
                  </a:lnTo>
                  <a:lnTo>
                    <a:pt x="2" y="15"/>
                  </a:lnTo>
                  <a:lnTo>
                    <a:pt x="2" y="7"/>
                  </a:lnTo>
                  <a:lnTo>
                    <a:pt x="1" y="7"/>
                  </a:lnTo>
                  <a:lnTo>
                    <a:pt x="1" y="36"/>
                  </a:lnTo>
                  <a:lnTo>
                    <a:pt x="0" y="3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7" name="Group 26"/>
          <p:cNvGrpSpPr/>
          <p:nvPr/>
        </p:nvGrpSpPr>
        <p:grpSpPr>
          <a:xfrm>
            <a:off x="851929" y="3984305"/>
            <a:ext cx="1450893" cy="1200573"/>
            <a:chOff x="749099" y="4337072"/>
            <a:chExt cx="1450893" cy="1200573"/>
          </a:xfrm>
        </p:grpSpPr>
        <p:cxnSp>
          <p:nvCxnSpPr>
            <p:cNvPr id="65" name="Straight Connector 64"/>
            <p:cNvCxnSpPr/>
            <p:nvPr/>
          </p:nvCxnSpPr>
          <p:spPr>
            <a:xfrm>
              <a:off x="2199992" y="4337072"/>
              <a:ext cx="0" cy="198000"/>
            </a:xfrm>
            <a:prstGeom prst="line">
              <a:avLst/>
            </a:prstGeom>
            <a:solidFill>
              <a:srgbClr val="D4EAFF"/>
            </a:solidFill>
            <a:ln w="0">
              <a:solidFill>
                <a:srgbClr val="D4EAFF"/>
              </a:solidFill>
              <a:prstDash val="solid"/>
              <a:round/>
              <a:headEnd/>
              <a:tailEnd/>
            </a:ln>
          </p:spPr>
        </p:cxnSp>
        <p:cxnSp>
          <p:nvCxnSpPr>
            <p:cNvPr id="66" name="Straight Connector 65"/>
            <p:cNvCxnSpPr/>
            <p:nvPr/>
          </p:nvCxnSpPr>
          <p:spPr>
            <a:xfrm>
              <a:off x="2053628" y="4337072"/>
              <a:ext cx="0" cy="198000"/>
            </a:xfrm>
            <a:prstGeom prst="line">
              <a:avLst/>
            </a:prstGeom>
            <a:solidFill>
              <a:srgbClr val="D4EAFF"/>
            </a:solidFill>
            <a:ln w="0">
              <a:solidFill>
                <a:srgbClr val="D4EAFF"/>
              </a:solidFill>
              <a:prstDash val="solid"/>
              <a:round/>
              <a:headEnd/>
              <a:tailEnd/>
            </a:ln>
          </p:spPr>
        </p:cxnSp>
        <p:cxnSp>
          <p:nvCxnSpPr>
            <p:cNvPr id="69" name="Straight Connector 68"/>
            <p:cNvCxnSpPr/>
            <p:nvPr/>
          </p:nvCxnSpPr>
          <p:spPr>
            <a:xfrm>
              <a:off x="1889322" y="4526058"/>
              <a:ext cx="0" cy="119758"/>
            </a:xfrm>
            <a:prstGeom prst="line">
              <a:avLst/>
            </a:prstGeom>
            <a:solidFill>
              <a:srgbClr val="D4EAFF"/>
            </a:solidFill>
            <a:ln w="0">
              <a:solidFill>
                <a:srgbClr val="D4EAFF"/>
              </a:solidFill>
              <a:prstDash val="solid"/>
              <a:round/>
              <a:headEnd/>
              <a:tailEnd/>
            </a:ln>
          </p:spPr>
        </p:cxnSp>
        <p:cxnSp>
          <p:nvCxnSpPr>
            <p:cNvPr id="70" name="Straight Connector 69"/>
            <p:cNvCxnSpPr/>
            <p:nvPr/>
          </p:nvCxnSpPr>
          <p:spPr>
            <a:xfrm>
              <a:off x="1801215" y="4527951"/>
              <a:ext cx="0" cy="119758"/>
            </a:xfrm>
            <a:prstGeom prst="line">
              <a:avLst/>
            </a:prstGeom>
            <a:solidFill>
              <a:srgbClr val="D4EAFF"/>
            </a:solidFill>
            <a:ln w="0">
              <a:solidFill>
                <a:srgbClr val="D4EAFF"/>
              </a:solidFill>
              <a:prstDash val="solid"/>
              <a:round/>
              <a:headEnd/>
              <a:tailEnd/>
            </a:ln>
          </p:spPr>
        </p:cxnSp>
        <p:cxnSp>
          <p:nvCxnSpPr>
            <p:cNvPr id="71" name="Straight Connector 70"/>
            <p:cNvCxnSpPr/>
            <p:nvPr/>
          </p:nvCxnSpPr>
          <p:spPr>
            <a:xfrm>
              <a:off x="1855983" y="4400431"/>
              <a:ext cx="0" cy="245983"/>
            </a:xfrm>
            <a:prstGeom prst="line">
              <a:avLst/>
            </a:prstGeom>
            <a:solidFill>
              <a:srgbClr val="D4EAFF"/>
            </a:solidFill>
            <a:ln w="0">
              <a:solidFill>
                <a:srgbClr val="D4EAFF"/>
              </a:solidFill>
              <a:prstDash val="solid"/>
              <a:round/>
              <a:headEnd/>
              <a:tailEnd/>
            </a:ln>
          </p:spPr>
        </p:cxnSp>
        <p:cxnSp>
          <p:nvCxnSpPr>
            <p:cNvPr id="73" name="Straight Connector 72"/>
            <p:cNvCxnSpPr/>
            <p:nvPr/>
          </p:nvCxnSpPr>
          <p:spPr>
            <a:xfrm>
              <a:off x="1694058" y="4540856"/>
              <a:ext cx="0" cy="220694"/>
            </a:xfrm>
            <a:prstGeom prst="line">
              <a:avLst/>
            </a:prstGeom>
            <a:solidFill>
              <a:srgbClr val="D4EAFF"/>
            </a:solidFill>
            <a:ln w="0">
              <a:solidFill>
                <a:srgbClr val="D4EAFF"/>
              </a:solidFill>
              <a:prstDash val="solid"/>
              <a:round/>
              <a:headEnd/>
              <a:tailEnd/>
            </a:ln>
          </p:spPr>
        </p:cxnSp>
        <p:cxnSp>
          <p:nvCxnSpPr>
            <p:cNvPr id="75" name="Straight Connector 74"/>
            <p:cNvCxnSpPr/>
            <p:nvPr/>
          </p:nvCxnSpPr>
          <p:spPr>
            <a:xfrm>
              <a:off x="1667864" y="4540856"/>
              <a:ext cx="0" cy="220694"/>
            </a:xfrm>
            <a:prstGeom prst="line">
              <a:avLst/>
            </a:prstGeom>
            <a:solidFill>
              <a:srgbClr val="D4EAFF"/>
            </a:solidFill>
            <a:ln w="0">
              <a:solidFill>
                <a:srgbClr val="D4EAFF"/>
              </a:solidFill>
              <a:prstDash val="solid"/>
              <a:round/>
              <a:headEnd/>
              <a:tailEnd/>
            </a:ln>
          </p:spPr>
        </p:cxnSp>
        <p:cxnSp>
          <p:nvCxnSpPr>
            <p:cNvPr id="76" name="Straight Connector 75"/>
            <p:cNvCxnSpPr/>
            <p:nvPr/>
          </p:nvCxnSpPr>
          <p:spPr>
            <a:xfrm>
              <a:off x="1655959" y="4641792"/>
              <a:ext cx="0" cy="119758"/>
            </a:xfrm>
            <a:prstGeom prst="line">
              <a:avLst/>
            </a:prstGeom>
            <a:solidFill>
              <a:srgbClr val="D4EAFF"/>
            </a:solidFill>
            <a:ln w="0">
              <a:solidFill>
                <a:srgbClr val="D4EAFF"/>
              </a:solidFill>
              <a:prstDash val="solid"/>
              <a:round/>
              <a:headEnd/>
              <a:tailEnd/>
            </a:ln>
          </p:spPr>
        </p:cxnSp>
        <p:cxnSp>
          <p:nvCxnSpPr>
            <p:cNvPr id="77" name="Straight Connector 76"/>
            <p:cNvCxnSpPr/>
            <p:nvPr/>
          </p:nvCxnSpPr>
          <p:spPr>
            <a:xfrm>
              <a:off x="1553564" y="4659686"/>
              <a:ext cx="0" cy="220694"/>
            </a:xfrm>
            <a:prstGeom prst="line">
              <a:avLst/>
            </a:prstGeom>
            <a:solidFill>
              <a:srgbClr val="D4EAFF"/>
            </a:solidFill>
            <a:ln w="0">
              <a:solidFill>
                <a:srgbClr val="D4EAFF"/>
              </a:solidFill>
              <a:prstDash val="solid"/>
              <a:round/>
              <a:headEnd/>
              <a:tailEnd/>
            </a:ln>
          </p:spPr>
        </p:cxnSp>
        <p:cxnSp>
          <p:nvCxnSpPr>
            <p:cNvPr id="78" name="Straight Connector 77"/>
            <p:cNvCxnSpPr/>
            <p:nvPr/>
          </p:nvCxnSpPr>
          <p:spPr>
            <a:xfrm>
              <a:off x="1489270" y="4774689"/>
              <a:ext cx="0" cy="220694"/>
            </a:xfrm>
            <a:prstGeom prst="line">
              <a:avLst/>
            </a:prstGeom>
            <a:solidFill>
              <a:srgbClr val="D4EAFF"/>
            </a:solidFill>
            <a:ln w="0">
              <a:solidFill>
                <a:srgbClr val="D4EAFF"/>
              </a:solidFill>
              <a:prstDash val="solid"/>
              <a:round/>
              <a:headEnd/>
              <a:tailEnd/>
            </a:ln>
          </p:spPr>
        </p:cxnSp>
        <p:cxnSp>
          <p:nvCxnSpPr>
            <p:cNvPr id="79" name="Straight Connector 78"/>
            <p:cNvCxnSpPr/>
            <p:nvPr/>
          </p:nvCxnSpPr>
          <p:spPr>
            <a:xfrm>
              <a:off x="1320201" y="4970239"/>
              <a:ext cx="0" cy="124911"/>
            </a:xfrm>
            <a:prstGeom prst="line">
              <a:avLst/>
            </a:prstGeom>
            <a:solidFill>
              <a:srgbClr val="D4EAFF"/>
            </a:solidFill>
            <a:ln w="0">
              <a:solidFill>
                <a:srgbClr val="D4EAFF"/>
              </a:solidFill>
              <a:prstDash val="solid"/>
              <a:round/>
              <a:headEnd/>
              <a:tailEnd/>
            </a:ln>
          </p:spPr>
        </p:cxnSp>
        <p:cxnSp>
          <p:nvCxnSpPr>
            <p:cNvPr id="81" name="Straight Connector 80"/>
            <p:cNvCxnSpPr/>
            <p:nvPr/>
          </p:nvCxnSpPr>
          <p:spPr>
            <a:xfrm>
              <a:off x="1215242" y="5081953"/>
              <a:ext cx="0" cy="124911"/>
            </a:xfrm>
            <a:prstGeom prst="line">
              <a:avLst/>
            </a:prstGeom>
            <a:solidFill>
              <a:srgbClr val="D4EAFF"/>
            </a:solidFill>
            <a:ln w="0">
              <a:solidFill>
                <a:srgbClr val="D4EAFF"/>
              </a:solidFill>
              <a:prstDash val="solid"/>
              <a:round/>
              <a:headEnd/>
              <a:tailEnd/>
            </a:ln>
          </p:spPr>
        </p:cxnSp>
        <p:cxnSp>
          <p:nvCxnSpPr>
            <p:cNvPr id="82" name="Straight Connector 81"/>
            <p:cNvCxnSpPr/>
            <p:nvPr/>
          </p:nvCxnSpPr>
          <p:spPr>
            <a:xfrm>
              <a:off x="1110283" y="5197233"/>
              <a:ext cx="0" cy="124911"/>
            </a:xfrm>
            <a:prstGeom prst="line">
              <a:avLst/>
            </a:prstGeom>
            <a:solidFill>
              <a:srgbClr val="D4EAFF"/>
            </a:solidFill>
            <a:ln w="0">
              <a:solidFill>
                <a:srgbClr val="D4EAFF"/>
              </a:solidFill>
              <a:prstDash val="solid"/>
              <a:round/>
              <a:headEnd/>
              <a:tailEnd/>
            </a:ln>
          </p:spPr>
        </p:cxnSp>
        <p:grpSp>
          <p:nvGrpSpPr>
            <p:cNvPr id="7" name="Group 6"/>
            <p:cNvGrpSpPr/>
            <p:nvPr/>
          </p:nvGrpSpPr>
          <p:grpSpPr>
            <a:xfrm>
              <a:off x="749099" y="5083883"/>
              <a:ext cx="242789" cy="453762"/>
              <a:chOff x="749099" y="5083883"/>
              <a:chExt cx="242789" cy="453762"/>
            </a:xfrm>
          </p:grpSpPr>
          <p:cxnSp>
            <p:nvCxnSpPr>
              <p:cNvPr id="83" name="Straight Connector 82"/>
              <p:cNvCxnSpPr/>
              <p:nvPr/>
            </p:nvCxnSpPr>
            <p:spPr>
              <a:xfrm>
                <a:off x="991888" y="5313788"/>
                <a:ext cx="0" cy="124911"/>
              </a:xfrm>
              <a:prstGeom prst="line">
                <a:avLst/>
              </a:prstGeom>
              <a:solidFill>
                <a:srgbClr val="D4EAFF"/>
              </a:solidFill>
              <a:ln w="0">
                <a:solidFill>
                  <a:srgbClr val="D4EAFF"/>
                </a:solidFill>
                <a:prstDash val="solid"/>
                <a:round/>
                <a:headEnd/>
                <a:tailEnd/>
              </a:ln>
            </p:spPr>
          </p:cxnSp>
          <p:cxnSp>
            <p:nvCxnSpPr>
              <p:cNvPr id="84" name="Straight Connector 83"/>
              <p:cNvCxnSpPr/>
              <p:nvPr/>
            </p:nvCxnSpPr>
            <p:spPr>
              <a:xfrm>
                <a:off x="941583" y="5218005"/>
                <a:ext cx="0" cy="220694"/>
              </a:xfrm>
              <a:prstGeom prst="line">
                <a:avLst/>
              </a:prstGeom>
              <a:solidFill>
                <a:srgbClr val="D4EAFF"/>
              </a:solidFill>
              <a:ln w="0">
                <a:solidFill>
                  <a:srgbClr val="D4EAFF"/>
                </a:solidFill>
                <a:prstDash val="solid"/>
                <a:round/>
                <a:headEnd/>
                <a:tailEnd/>
              </a:ln>
            </p:spPr>
          </p:cxnSp>
          <p:cxnSp>
            <p:nvCxnSpPr>
              <p:cNvPr id="85" name="Straight Connector 84"/>
              <p:cNvCxnSpPr/>
              <p:nvPr/>
            </p:nvCxnSpPr>
            <p:spPr>
              <a:xfrm>
                <a:off x="887113" y="5313788"/>
                <a:ext cx="0" cy="124911"/>
              </a:xfrm>
              <a:prstGeom prst="line">
                <a:avLst/>
              </a:prstGeom>
              <a:solidFill>
                <a:srgbClr val="D4EAFF"/>
              </a:solidFill>
              <a:ln w="0">
                <a:solidFill>
                  <a:srgbClr val="D4EAFF"/>
                </a:solidFill>
                <a:prstDash val="solid"/>
                <a:round/>
                <a:headEnd/>
                <a:tailEnd/>
              </a:ln>
            </p:spPr>
          </p:cxnSp>
          <p:grpSp>
            <p:nvGrpSpPr>
              <p:cNvPr id="6" name="Group 5"/>
              <p:cNvGrpSpPr/>
              <p:nvPr/>
            </p:nvGrpSpPr>
            <p:grpSpPr>
              <a:xfrm>
                <a:off x="749099" y="5083883"/>
                <a:ext cx="76308" cy="453762"/>
                <a:chOff x="749099" y="5083883"/>
                <a:chExt cx="76308" cy="453762"/>
              </a:xfrm>
            </p:grpSpPr>
            <p:cxnSp>
              <p:nvCxnSpPr>
                <p:cNvPr id="86" name="Straight Connector 85"/>
                <p:cNvCxnSpPr/>
                <p:nvPr/>
              </p:nvCxnSpPr>
              <p:spPr>
                <a:xfrm>
                  <a:off x="825407" y="5316951"/>
                  <a:ext cx="0" cy="220694"/>
                </a:xfrm>
                <a:prstGeom prst="line">
                  <a:avLst/>
                </a:prstGeom>
                <a:solidFill>
                  <a:srgbClr val="D4EAFF"/>
                </a:solidFill>
                <a:ln w="0">
                  <a:solidFill>
                    <a:srgbClr val="D4EAFF"/>
                  </a:solidFill>
                  <a:prstDash val="solid"/>
                  <a:round/>
                  <a:headEnd/>
                  <a:tailEnd/>
                </a:ln>
              </p:spPr>
            </p:cxnSp>
            <p:cxnSp>
              <p:nvCxnSpPr>
                <p:cNvPr id="87" name="Straight Connector 86"/>
                <p:cNvCxnSpPr/>
                <p:nvPr/>
              </p:nvCxnSpPr>
              <p:spPr>
                <a:xfrm>
                  <a:off x="773525" y="5083883"/>
                  <a:ext cx="0" cy="453762"/>
                </a:xfrm>
                <a:prstGeom prst="line">
                  <a:avLst/>
                </a:prstGeom>
                <a:solidFill>
                  <a:srgbClr val="D4EAFF"/>
                </a:solidFill>
                <a:ln w="0">
                  <a:solidFill>
                    <a:srgbClr val="D4EAFF"/>
                  </a:solidFill>
                  <a:prstDash val="solid"/>
                  <a:round/>
                  <a:headEnd/>
                  <a:tailEnd/>
                </a:ln>
              </p:spPr>
            </p:cxnSp>
            <p:cxnSp>
              <p:nvCxnSpPr>
                <p:cNvPr id="89" name="Straight Connector 88"/>
                <p:cNvCxnSpPr/>
                <p:nvPr/>
              </p:nvCxnSpPr>
              <p:spPr>
                <a:xfrm>
                  <a:off x="749099" y="5409929"/>
                  <a:ext cx="0" cy="124911"/>
                </a:xfrm>
                <a:prstGeom prst="line">
                  <a:avLst/>
                </a:prstGeom>
                <a:solidFill>
                  <a:srgbClr val="D4EAFF"/>
                </a:solidFill>
                <a:ln w="0">
                  <a:solidFill>
                    <a:srgbClr val="D4EAFF"/>
                  </a:solidFill>
                  <a:prstDash val="solid"/>
                  <a:round/>
                  <a:headEnd/>
                  <a:tailEnd/>
                </a:ln>
              </p:spPr>
            </p:cxnSp>
          </p:grpSp>
        </p:grpSp>
        <p:cxnSp>
          <p:nvCxnSpPr>
            <p:cNvPr id="91" name="Straight Connector 90"/>
            <p:cNvCxnSpPr/>
            <p:nvPr/>
          </p:nvCxnSpPr>
          <p:spPr>
            <a:xfrm>
              <a:off x="1940403" y="4441798"/>
              <a:ext cx="0" cy="119758"/>
            </a:xfrm>
            <a:prstGeom prst="line">
              <a:avLst/>
            </a:prstGeom>
            <a:solidFill>
              <a:srgbClr val="D4EAFF"/>
            </a:solidFill>
            <a:ln w="0">
              <a:solidFill>
                <a:srgbClr val="D4EAFF"/>
              </a:solidFill>
              <a:prstDash val="solid"/>
              <a:round/>
              <a:headEnd/>
              <a:tailEnd/>
            </a:ln>
          </p:spPr>
        </p:cxnSp>
      </p:grpSp>
      <p:sp>
        <p:nvSpPr>
          <p:cNvPr id="93" name="Freeform 9"/>
          <p:cNvSpPr>
            <a:spLocks/>
          </p:cNvSpPr>
          <p:nvPr/>
        </p:nvSpPr>
        <p:spPr bwMode="auto">
          <a:xfrm>
            <a:off x="823468" y="2905497"/>
            <a:ext cx="3618157" cy="1198220"/>
          </a:xfrm>
          <a:custGeom>
            <a:avLst/>
            <a:gdLst>
              <a:gd name="T0" fmla="*/ 281 w 281"/>
              <a:gd name="T1" fmla="*/ 0 h 96"/>
              <a:gd name="T2" fmla="*/ 281 w 281"/>
              <a:gd name="T3" fmla="*/ 96 h 96"/>
              <a:gd name="T4" fmla="*/ 0 w 281"/>
              <a:gd name="T5" fmla="*/ 96 h 96"/>
              <a:gd name="T6" fmla="*/ 0 w 281"/>
              <a:gd name="T7" fmla="*/ 87 h 96"/>
              <a:gd name="T8" fmla="*/ 13 w 281"/>
              <a:gd name="T9" fmla="*/ 87 h 96"/>
              <a:gd name="T10" fmla="*/ 13 w 281"/>
              <a:gd name="T11" fmla="*/ 79 h 96"/>
              <a:gd name="T12" fmla="*/ 23 w 281"/>
              <a:gd name="T13" fmla="*/ 79 h 96"/>
              <a:gd name="T14" fmla="*/ 23 w 281"/>
              <a:gd name="T15" fmla="*/ 77 h 96"/>
              <a:gd name="T16" fmla="*/ 25 w 281"/>
              <a:gd name="T17" fmla="*/ 77 h 96"/>
              <a:gd name="T18" fmla="*/ 25 w 281"/>
              <a:gd name="T19" fmla="*/ 71 h 96"/>
              <a:gd name="T20" fmla="*/ 30 w 281"/>
              <a:gd name="T21" fmla="*/ 71 h 96"/>
              <a:gd name="T22" fmla="*/ 30 w 281"/>
              <a:gd name="T23" fmla="*/ 68 h 96"/>
              <a:gd name="T24" fmla="*/ 31 w 281"/>
              <a:gd name="T25" fmla="*/ 68 h 96"/>
              <a:gd name="T26" fmla="*/ 31 w 281"/>
              <a:gd name="T27" fmla="*/ 61 h 96"/>
              <a:gd name="T28" fmla="*/ 40 w 281"/>
              <a:gd name="T29" fmla="*/ 61 h 96"/>
              <a:gd name="T30" fmla="*/ 40 w 281"/>
              <a:gd name="T31" fmla="*/ 58 h 96"/>
              <a:gd name="T32" fmla="*/ 42 w 281"/>
              <a:gd name="T33" fmla="*/ 58 h 96"/>
              <a:gd name="T34" fmla="*/ 42 w 281"/>
              <a:gd name="T35" fmla="*/ 52 h 96"/>
              <a:gd name="T36" fmla="*/ 51 w 281"/>
              <a:gd name="T37" fmla="*/ 53 h 96"/>
              <a:gd name="T38" fmla="*/ 51 w 281"/>
              <a:gd name="T39" fmla="*/ 48 h 96"/>
              <a:gd name="T40" fmla="*/ 52 w 281"/>
              <a:gd name="T41" fmla="*/ 48 h 96"/>
              <a:gd name="T42" fmla="*/ 52 w 281"/>
              <a:gd name="T43" fmla="*/ 44 h 96"/>
              <a:gd name="T44" fmla="*/ 59 w 281"/>
              <a:gd name="T45" fmla="*/ 44 h 96"/>
              <a:gd name="T46" fmla="*/ 59 w 281"/>
              <a:gd name="T47" fmla="*/ 39 h 96"/>
              <a:gd name="T48" fmla="*/ 60 w 281"/>
              <a:gd name="T49" fmla="*/ 39 h 96"/>
              <a:gd name="T50" fmla="*/ 60 w 281"/>
              <a:gd name="T51" fmla="*/ 35 h 96"/>
              <a:gd name="T52" fmla="*/ 70 w 281"/>
              <a:gd name="T53" fmla="*/ 35 h 96"/>
              <a:gd name="T54" fmla="*/ 70 w 281"/>
              <a:gd name="T55" fmla="*/ 29 h 96"/>
              <a:gd name="T56" fmla="*/ 71 w 281"/>
              <a:gd name="T57" fmla="*/ 29 h 96"/>
              <a:gd name="T58" fmla="*/ 71 w 281"/>
              <a:gd name="T59" fmla="*/ 26 h 96"/>
              <a:gd name="T60" fmla="*/ 84 w 281"/>
              <a:gd name="T61" fmla="*/ 26 h 96"/>
              <a:gd name="T62" fmla="*/ 84 w 281"/>
              <a:gd name="T63" fmla="*/ 20 h 96"/>
              <a:gd name="T64" fmla="*/ 89 w 281"/>
              <a:gd name="T65" fmla="*/ 20 h 96"/>
              <a:gd name="T66" fmla="*/ 89 w 281"/>
              <a:gd name="T67" fmla="*/ 18 h 96"/>
              <a:gd name="T68" fmla="*/ 114 w 281"/>
              <a:gd name="T69" fmla="*/ 18 h 96"/>
              <a:gd name="T70" fmla="*/ 114 w 281"/>
              <a:gd name="T71" fmla="*/ 10 h 96"/>
              <a:gd name="T72" fmla="*/ 116 w 281"/>
              <a:gd name="T73" fmla="*/ 10 h 96"/>
              <a:gd name="T74" fmla="*/ 116 w 281"/>
              <a:gd name="T75" fmla="*/ 9 h 96"/>
              <a:gd name="T76" fmla="*/ 135 w 281"/>
              <a:gd name="T77" fmla="*/ 9 h 96"/>
              <a:gd name="T78" fmla="*/ 135 w 281"/>
              <a:gd name="T79" fmla="*/ 0 h 96"/>
              <a:gd name="T80" fmla="*/ 281 w 281"/>
              <a:gd name="T8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1" h="96">
                <a:moveTo>
                  <a:pt x="281" y="0"/>
                </a:moveTo>
                <a:lnTo>
                  <a:pt x="281" y="96"/>
                </a:lnTo>
                <a:lnTo>
                  <a:pt x="0" y="96"/>
                </a:lnTo>
                <a:lnTo>
                  <a:pt x="0" y="87"/>
                </a:lnTo>
                <a:lnTo>
                  <a:pt x="13" y="87"/>
                </a:lnTo>
                <a:lnTo>
                  <a:pt x="13" y="79"/>
                </a:lnTo>
                <a:lnTo>
                  <a:pt x="23" y="79"/>
                </a:lnTo>
                <a:lnTo>
                  <a:pt x="23" y="77"/>
                </a:lnTo>
                <a:lnTo>
                  <a:pt x="25" y="77"/>
                </a:lnTo>
                <a:lnTo>
                  <a:pt x="25" y="71"/>
                </a:lnTo>
                <a:lnTo>
                  <a:pt x="30" y="71"/>
                </a:lnTo>
                <a:lnTo>
                  <a:pt x="30" y="68"/>
                </a:lnTo>
                <a:lnTo>
                  <a:pt x="31" y="68"/>
                </a:lnTo>
                <a:lnTo>
                  <a:pt x="31" y="61"/>
                </a:lnTo>
                <a:lnTo>
                  <a:pt x="40" y="61"/>
                </a:lnTo>
                <a:lnTo>
                  <a:pt x="40" y="58"/>
                </a:lnTo>
                <a:lnTo>
                  <a:pt x="42" y="58"/>
                </a:lnTo>
                <a:lnTo>
                  <a:pt x="42" y="52"/>
                </a:lnTo>
                <a:lnTo>
                  <a:pt x="51" y="53"/>
                </a:lnTo>
                <a:lnTo>
                  <a:pt x="51" y="48"/>
                </a:lnTo>
                <a:lnTo>
                  <a:pt x="52" y="48"/>
                </a:lnTo>
                <a:lnTo>
                  <a:pt x="52" y="44"/>
                </a:lnTo>
                <a:lnTo>
                  <a:pt x="59" y="44"/>
                </a:lnTo>
                <a:lnTo>
                  <a:pt x="59" y="39"/>
                </a:lnTo>
                <a:lnTo>
                  <a:pt x="60" y="39"/>
                </a:lnTo>
                <a:lnTo>
                  <a:pt x="60" y="35"/>
                </a:lnTo>
                <a:lnTo>
                  <a:pt x="70" y="35"/>
                </a:lnTo>
                <a:lnTo>
                  <a:pt x="70" y="29"/>
                </a:lnTo>
                <a:lnTo>
                  <a:pt x="71" y="29"/>
                </a:lnTo>
                <a:lnTo>
                  <a:pt x="71" y="26"/>
                </a:lnTo>
                <a:lnTo>
                  <a:pt x="84" y="26"/>
                </a:lnTo>
                <a:lnTo>
                  <a:pt x="84" y="20"/>
                </a:lnTo>
                <a:lnTo>
                  <a:pt x="89" y="20"/>
                </a:lnTo>
                <a:lnTo>
                  <a:pt x="89" y="18"/>
                </a:lnTo>
                <a:lnTo>
                  <a:pt x="114" y="18"/>
                </a:lnTo>
                <a:lnTo>
                  <a:pt x="114" y="10"/>
                </a:lnTo>
                <a:lnTo>
                  <a:pt x="116" y="10"/>
                </a:lnTo>
                <a:lnTo>
                  <a:pt x="116" y="9"/>
                </a:lnTo>
                <a:lnTo>
                  <a:pt x="135" y="9"/>
                </a:lnTo>
                <a:lnTo>
                  <a:pt x="135" y="0"/>
                </a:lnTo>
                <a:cubicBezTo>
                  <a:pt x="135" y="0"/>
                  <a:pt x="280" y="0"/>
                  <a:pt x="281" y="0"/>
                </a:cubicBez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Rectangle 10"/>
          <p:cNvSpPr>
            <a:spLocks noChangeArrowheads="1"/>
          </p:cNvSpPr>
          <p:nvPr/>
        </p:nvSpPr>
        <p:spPr bwMode="auto">
          <a:xfrm>
            <a:off x="823468" y="3975480"/>
            <a:ext cx="141636" cy="112333"/>
          </a:xfrm>
          <a:prstGeom prst="rect">
            <a:avLst/>
          </a:prstGeom>
          <a:solidFill>
            <a:srgbClr val="C00000"/>
          </a:solidFill>
          <a:ln w="0">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5" name="Rectangle 11"/>
          <p:cNvSpPr>
            <a:spLocks noChangeArrowheads="1"/>
          </p:cNvSpPr>
          <p:nvPr/>
        </p:nvSpPr>
        <p:spPr bwMode="auto">
          <a:xfrm>
            <a:off x="977980" y="3975480"/>
            <a:ext cx="12876" cy="112333"/>
          </a:xfrm>
          <a:prstGeom prst="rect">
            <a:avLst/>
          </a:prstGeom>
          <a:solidFill>
            <a:srgbClr val="F7899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Freeform 12"/>
          <p:cNvSpPr>
            <a:spLocks/>
          </p:cNvSpPr>
          <p:nvPr/>
        </p:nvSpPr>
        <p:spPr bwMode="auto">
          <a:xfrm>
            <a:off x="1003732" y="3875628"/>
            <a:ext cx="25752" cy="212185"/>
          </a:xfrm>
          <a:custGeom>
            <a:avLst/>
            <a:gdLst>
              <a:gd name="T0" fmla="*/ 0 w 2"/>
              <a:gd name="T1" fmla="*/ 17 h 17"/>
              <a:gd name="T2" fmla="*/ 0 w 2"/>
              <a:gd name="T3" fmla="*/ 0 h 17"/>
              <a:gd name="T4" fmla="*/ 1 w 2"/>
              <a:gd name="T5" fmla="*/ 0 h 17"/>
              <a:gd name="T6" fmla="*/ 1 w 2"/>
              <a:gd name="T7" fmla="*/ 8 h 17"/>
              <a:gd name="T8" fmla="*/ 2 w 2"/>
              <a:gd name="T9" fmla="*/ 8 h 17"/>
              <a:gd name="T10" fmla="*/ 2 w 2"/>
              <a:gd name="T11" fmla="*/ 17 h 17"/>
              <a:gd name="T12" fmla="*/ 0 w 2"/>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 h="17">
                <a:moveTo>
                  <a:pt x="0" y="17"/>
                </a:moveTo>
                <a:lnTo>
                  <a:pt x="0" y="0"/>
                </a:lnTo>
                <a:lnTo>
                  <a:pt x="1" y="0"/>
                </a:lnTo>
                <a:lnTo>
                  <a:pt x="1" y="8"/>
                </a:lnTo>
                <a:lnTo>
                  <a:pt x="2" y="8"/>
                </a:lnTo>
                <a:lnTo>
                  <a:pt x="2" y="17"/>
                </a:lnTo>
                <a:lnTo>
                  <a:pt x="0" y="17"/>
                </a:lnTo>
                <a:close/>
              </a:path>
            </a:pathLst>
          </a:custGeom>
          <a:solidFill>
            <a:srgbClr val="F7899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Rectangle 17"/>
          <p:cNvSpPr>
            <a:spLocks noChangeArrowheads="1"/>
          </p:cNvSpPr>
          <p:nvPr/>
        </p:nvSpPr>
        <p:spPr bwMode="auto">
          <a:xfrm>
            <a:off x="2304208" y="3703411"/>
            <a:ext cx="2145" cy="361962"/>
          </a:xfrm>
          <a:prstGeom prst="rect">
            <a:avLst/>
          </a:prstGeom>
          <a:noFill/>
          <a:ln w="0">
            <a:solidFill>
              <a:srgbClr val="2E2C2C"/>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5" name="Group 104"/>
          <p:cNvGrpSpPr/>
          <p:nvPr/>
        </p:nvGrpSpPr>
        <p:grpSpPr>
          <a:xfrm>
            <a:off x="1042360" y="2909473"/>
            <a:ext cx="2227548" cy="1198220"/>
            <a:chOff x="1042360" y="3108089"/>
            <a:chExt cx="2227548" cy="1198220"/>
          </a:xfrm>
          <a:solidFill>
            <a:schemeClr val="accent3">
              <a:lumMod val="20000"/>
              <a:lumOff val="80000"/>
            </a:schemeClr>
          </a:solidFill>
        </p:grpSpPr>
        <p:sp>
          <p:nvSpPr>
            <p:cNvPr id="97" name="Freeform 13"/>
            <p:cNvSpPr>
              <a:spLocks/>
            </p:cNvSpPr>
            <p:nvPr/>
          </p:nvSpPr>
          <p:spPr bwMode="auto">
            <a:xfrm>
              <a:off x="1042360" y="3544940"/>
              <a:ext cx="669552" cy="761369"/>
            </a:xfrm>
            <a:custGeom>
              <a:avLst/>
              <a:gdLst>
                <a:gd name="T0" fmla="*/ 0 w 52"/>
                <a:gd name="T1" fmla="*/ 44 h 61"/>
                <a:gd name="T2" fmla="*/ 6 w 52"/>
                <a:gd name="T3" fmla="*/ 53 h 61"/>
                <a:gd name="T4" fmla="*/ 6 w 52"/>
                <a:gd name="T5" fmla="*/ 42 h 61"/>
                <a:gd name="T6" fmla="*/ 8 w 52"/>
                <a:gd name="T7" fmla="*/ 36 h 61"/>
                <a:gd name="T8" fmla="*/ 9 w 52"/>
                <a:gd name="T9" fmla="*/ 44 h 61"/>
                <a:gd name="T10" fmla="*/ 10 w 52"/>
                <a:gd name="T11" fmla="*/ 44 h 61"/>
                <a:gd name="T12" fmla="*/ 10 w 52"/>
                <a:gd name="T13" fmla="*/ 36 h 61"/>
                <a:gd name="T14" fmla="*/ 13 w 52"/>
                <a:gd name="T15" fmla="*/ 33 h 61"/>
                <a:gd name="T16" fmla="*/ 14 w 52"/>
                <a:gd name="T17" fmla="*/ 26 h 61"/>
                <a:gd name="T18" fmla="*/ 15 w 52"/>
                <a:gd name="T19" fmla="*/ 35 h 61"/>
                <a:gd name="T20" fmla="*/ 16 w 52"/>
                <a:gd name="T21" fmla="*/ 26 h 61"/>
                <a:gd name="T22" fmla="*/ 17 w 52"/>
                <a:gd name="T23" fmla="*/ 35 h 61"/>
                <a:gd name="T24" fmla="*/ 18 w 52"/>
                <a:gd name="T25" fmla="*/ 26 h 61"/>
                <a:gd name="T26" fmla="*/ 22 w 52"/>
                <a:gd name="T27" fmla="*/ 35 h 61"/>
                <a:gd name="T28" fmla="*/ 23 w 52"/>
                <a:gd name="T29" fmla="*/ 44 h 61"/>
                <a:gd name="T30" fmla="*/ 24 w 52"/>
                <a:gd name="T31" fmla="*/ 52 h 61"/>
                <a:gd name="T32" fmla="*/ 25 w 52"/>
                <a:gd name="T33" fmla="*/ 24 h 61"/>
                <a:gd name="T34" fmla="*/ 30 w 52"/>
                <a:gd name="T35" fmla="*/ 18 h 61"/>
                <a:gd name="T36" fmla="*/ 31 w 52"/>
                <a:gd name="T37" fmla="*/ 26 h 61"/>
                <a:gd name="T38" fmla="*/ 33 w 52"/>
                <a:gd name="T39" fmla="*/ 35 h 61"/>
                <a:gd name="T40" fmla="*/ 34 w 52"/>
                <a:gd name="T41" fmla="*/ 44 h 61"/>
                <a:gd name="T42" fmla="*/ 35 w 52"/>
                <a:gd name="T43" fmla="*/ 51 h 61"/>
                <a:gd name="T44" fmla="*/ 36 w 52"/>
                <a:gd name="T45" fmla="*/ 18 h 61"/>
                <a:gd name="T46" fmla="*/ 39 w 52"/>
                <a:gd name="T47" fmla="*/ 9 h 61"/>
                <a:gd name="T48" fmla="*/ 41 w 52"/>
                <a:gd name="T49" fmla="*/ 18 h 61"/>
                <a:gd name="T50" fmla="*/ 41 w 52"/>
                <a:gd name="T51" fmla="*/ 35 h 61"/>
                <a:gd name="T52" fmla="*/ 42 w 52"/>
                <a:gd name="T53" fmla="*/ 44 h 61"/>
                <a:gd name="T54" fmla="*/ 43 w 52"/>
                <a:gd name="T55" fmla="*/ 4 h 61"/>
                <a:gd name="T56" fmla="*/ 43 w 52"/>
                <a:gd name="T57" fmla="*/ 23 h 61"/>
                <a:gd name="T58" fmla="*/ 44 w 52"/>
                <a:gd name="T59" fmla="*/ 33 h 61"/>
                <a:gd name="T60" fmla="*/ 45 w 52"/>
                <a:gd name="T61" fmla="*/ 35 h 61"/>
                <a:gd name="T62" fmla="*/ 49 w 52"/>
                <a:gd name="T63" fmla="*/ 0 h 61"/>
                <a:gd name="T64" fmla="*/ 50 w 52"/>
                <a:gd name="T65" fmla="*/ 9 h 61"/>
                <a:gd name="T66" fmla="*/ 50 w 52"/>
                <a:gd name="T67" fmla="*/ 18 h 61"/>
                <a:gd name="T68" fmla="*/ 51 w 52"/>
                <a:gd name="T69" fmla="*/ 26 h 61"/>
                <a:gd name="T70" fmla="*/ 52 w 52"/>
                <a:gd name="T71" fmla="*/ 35 h 61"/>
                <a:gd name="T72" fmla="*/ 52 w 52"/>
                <a:gd name="T73" fmla="*/ 44 h 61"/>
                <a:gd name="T74" fmla="*/ 0 w 52"/>
                <a:gd name="T7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61">
                  <a:moveTo>
                    <a:pt x="0" y="61"/>
                  </a:moveTo>
                  <a:lnTo>
                    <a:pt x="0" y="44"/>
                  </a:lnTo>
                  <a:lnTo>
                    <a:pt x="6" y="44"/>
                  </a:lnTo>
                  <a:lnTo>
                    <a:pt x="6" y="53"/>
                  </a:lnTo>
                  <a:lnTo>
                    <a:pt x="6" y="53"/>
                  </a:lnTo>
                  <a:lnTo>
                    <a:pt x="6" y="42"/>
                  </a:lnTo>
                  <a:lnTo>
                    <a:pt x="8" y="42"/>
                  </a:lnTo>
                  <a:lnTo>
                    <a:pt x="8" y="36"/>
                  </a:lnTo>
                  <a:lnTo>
                    <a:pt x="9" y="36"/>
                  </a:lnTo>
                  <a:lnTo>
                    <a:pt x="9" y="44"/>
                  </a:lnTo>
                  <a:lnTo>
                    <a:pt x="10" y="44"/>
                  </a:lnTo>
                  <a:lnTo>
                    <a:pt x="10" y="44"/>
                  </a:lnTo>
                  <a:lnTo>
                    <a:pt x="10" y="44"/>
                  </a:lnTo>
                  <a:lnTo>
                    <a:pt x="10" y="36"/>
                  </a:lnTo>
                  <a:lnTo>
                    <a:pt x="13" y="36"/>
                  </a:lnTo>
                  <a:lnTo>
                    <a:pt x="13" y="33"/>
                  </a:lnTo>
                  <a:lnTo>
                    <a:pt x="14" y="33"/>
                  </a:lnTo>
                  <a:lnTo>
                    <a:pt x="14" y="26"/>
                  </a:lnTo>
                  <a:lnTo>
                    <a:pt x="15" y="26"/>
                  </a:lnTo>
                  <a:lnTo>
                    <a:pt x="15" y="35"/>
                  </a:lnTo>
                  <a:lnTo>
                    <a:pt x="16" y="35"/>
                  </a:lnTo>
                  <a:lnTo>
                    <a:pt x="16" y="26"/>
                  </a:lnTo>
                  <a:lnTo>
                    <a:pt x="17" y="26"/>
                  </a:lnTo>
                  <a:lnTo>
                    <a:pt x="17" y="35"/>
                  </a:lnTo>
                  <a:lnTo>
                    <a:pt x="18" y="35"/>
                  </a:lnTo>
                  <a:lnTo>
                    <a:pt x="18" y="26"/>
                  </a:lnTo>
                  <a:lnTo>
                    <a:pt x="22" y="26"/>
                  </a:lnTo>
                  <a:lnTo>
                    <a:pt x="22" y="35"/>
                  </a:lnTo>
                  <a:lnTo>
                    <a:pt x="23" y="35"/>
                  </a:lnTo>
                  <a:lnTo>
                    <a:pt x="23" y="44"/>
                  </a:lnTo>
                  <a:lnTo>
                    <a:pt x="24" y="44"/>
                  </a:lnTo>
                  <a:lnTo>
                    <a:pt x="24" y="52"/>
                  </a:lnTo>
                  <a:lnTo>
                    <a:pt x="25" y="52"/>
                  </a:lnTo>
                  <a:lnTo>
                    <a:pt x="25" y="24"/>
                  </a:lnTo>
                  <a:lnTo>
                    <a:pt x="25" y="18"/>
                  </a:lnTo>
                  <a:lnTo>
                    <a:pt x="30" y="18"/>
                  </a:lnTo>
                  <a:lnTo>
                    <a:pt x="30" y="26"/>
                  </a:lnTo>
                  <a:lnTo>
                    <a:pt x="31" y="26"/>
                  </a:lnTo>
                  <a:lnTo>
                    <a:pt x="31" y="35"/>
                  </a:lnTo>
                  <a:lnTo>
                    <a:pt x="33" y="35"/>
                  </a:lnTo>
                  <a:lnTo>
                    <a:pt x="33" y="44"/>
                  </a:lnTo>
                  <a:lnTo>
                    <a:pt x="34" y="44"/>
                  </a:lnTo>
                  <a:lnTo>
                    <a:pt x="34" y="51"/>
                  </a:lnTo>
                  <a:lnTo>
                    <a:pt x="35" y="51"/>
                  </a:lnTo>
                  <a:lnTo>
                    <a:pt x="35" y="18"/>
                  </a:lnTo>
                  <a:lnTo>
                    <a:pt x="36" y="18"/>
                  </a:lnTo>
                  <a:lnTo>
                    <a:pt x="36" y="9"/>
                  </a:lnTo>
                  <a:lnTo>
                    <a:pt x="39" y="9"/>
                  </a:lnTo>
                  <a:lnTo>
                    <a:pt x="39" y="18"/>
                  </a:lnTo>
                  <a:lnTo>
                    <a:pt x="41" y="18"/>
                  </a:lnTo>
                  <a:lnTo>
                    <a:pt x="41" y="35"/>
                  </a:lnTo>
                  <a:lnTo>
                    <a:pt x="41" y="35"/>
                  </a:lnTo>
                  <a:lnTo>
                    <a:pt x="41" y="44"/>
                  </a:lnTo>
                  <a:lnTo>
                    <a:pt x="42" y="44"/>
                  </a:lnTo>
                  <a:lnTo>
                    <a:pt x="42" y="4"/>
                  </a:lnTo>
                  <a:lnTo>
                    <a:pt x="43" y="4"/>
                  </a:lnTo>
                  <a:lnTo>
                    <a:pt x="43" y="23"/>
                  </a:lnTo>
                  <a:lnTo>
                    <a:pt x="43" y="23"/>
                  </a:lnTo>
                  <a:lnTo>
                    <a:pt x="43" y="33"/>
                  </a:lnTo>
                  <a:lnTo>
                    <a:pt x="44" y="33"/>
                  </a:lnTo>
                  <a:lnTo>
                    <a:pt x="44" y="35"/>
                  </a:lnTo>
                  <a:lnTo>
                    <a:pt x="45" y="35"/>
                  </a:lnTo>
                  <a:lnTo>
                    <a:pt x="45" y="0"/>
                  </a:lnTo>
                  <a:lnTo>
                    <a:pt x="49" y="0"/>
                  </a:lnTo>
                  <a:lnTo>
                    <a:pt x="49" y="9"/>
                  </a:lnTo>
                  <a:lnTo>
                    <a:pt x="50" y="9"/>
                  </a:lnTo>
                  <a:lnTo>
                    <a:pt x="50" y="18"/>
                  </a:lnTo>
                  <a:lnTo>
                    <a:pt x="50" y="18"/>
                  </a:lnTo>
                  <a:lnTo>
                    <a:pt x="50" y="26"/>
                  </a:lnTo>
                  <a:lnTo>
                    <a:pt x="51" y="26"/>
                  </a:lnTo>
                  <a:lnTo>
                    <a:pt x="51" y="35"/>
                  </a:lnTo>
                  <a:lnTo>
                    <a:pt x="52" y="35"/>
                  </a:lnTo>
                  <a:lnTo>
                    <a:pt x="52" y="44"/>
                  </a:lnTo>
                  <a:lnTo>
                    <a:pt x="52" y="44"/>
                  </a:lnTo>
                  <a:lnTo>
                    <a:pt x="52" y="61"/>
                  </a:lnTo>
                  <a:lnTo>
                    <a:pt x="0" y="61"/>
                  </a:lnTo>
                  <a:close/>
                </a:path>
              </a:pathLst>
            </a:custGeom>
            <a:grpFill/>
            <a:ln w="0">
              <a:no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98" name="Freeform 14"/>
            <p:cNvSpPr>
              <a:spLocks/>
            </p:cNvSpPr>
            <p:nvPr/>
          </p:nvSpPr>
          <p:spPr bwMode="auto">
            <a:xfrm>
              <a:off x="1724788" y="3432607"/>
              <a:ext cx="154512" cy="873702"/>
            </a:xfrm>
            <a:custGeom>
              <a:avLst/>
              <a:gdLst>
                <a:gd name="T0" fmla="*/ 12 w 12"/>
                <a:gd name="T1" fmla="*/ 70 h 70"/>
                <a:gd name="T2" fmla="*/ 0 w 12"/>
                <a:gd name="T3" fmla="*/ 70 h 70"/>
                <a:gd name="T4" fmla="*/ 0 w 12"/>
                <a:gd name="T5" fmla="*/ 13 h 70"/>
                <a:gd name="T6" fmla="*/ 1 w 12"/>
                <a:gd name="T7" fmla="*/ 13 h 70"/>
                <a:gd name="T8" fmla="*/ 1 w 12"/>
                <a:gd name="T9" fmla="*/ 51 h 70"/>
                <a:gd name="T10" fmla="*/ 2 w 12"/>
                <a:gd name="T11" fmla="*/ 51 h 70"/>
                <a:gd name="T12" fmla="*/ 2 w 12"/>
                <a:gd name="T13" fmla="*/ 10 h 70"/>
                <a:gd name="T14" fmla="*/ 3 w 12"/>
                <a:gd name="T15" fmla="*/ 10 h 70"/>
                <a:gd name="T16" fmla="*/ 3 w 12"/>
                <a:gd name="T17" fmla="*/ 27 h 70"/>
                <a:gd name="T18" fmla="*/ 4 w 12"/>
                <a:gd name="T19" fmla="*/ 27 h 70"/>
                <a:gd name="T20" fmla="*/ 4 w 12"/>
                <a:gd name="T21" fmla="*/ 0 h 70"/>
                <a:gd name="T22" fmla="*/ 5 w 12"/>
                <a:gd name="T23" fmla="*/ 0 h 70"/>
                <a:gd name="T24" fmla="*/ 5 w 12"/>
                <a:gd name="T25" fmla="*/ 9 h 70"/>
                <a:gd name="T26" fmla="*/ 7 w 12"/>
                <a:gd name="T27" fmla="*/ 9 h 70"/>
                <a:gd name="T28" fmla="*/ 7 w 12"/>
                <a:gd name="T29" fmla="*/ 18 h 70"/>
                <a:gd name="T30" fmla="*/ 9 w 12"/>
                <a:gd name="T31" fmla="*/ 18 h 70"/>
                <a:gd name="T32" fmla="*/ 9 w 12"/>
                <a:gd name="T33" fmla="*/ 36 h 70"/>
                <a:gd name="T34" fmla="*/ 11 w 12"/>
                <a:gd name="T35" fmla="*/ 36 h 70"/>
                <a:gd name="T36" fmla="*/ 11 w 12"/>
                <a:gd name="T37" fmla="*/ 44 h 70"/>
                <a:gd name="T38" fmla="*/ 12 w 12"/>
                <a:gd name="T39" fmla="*/ 44 h 70"/>
                <a:gd name="T40" fmla="*/ 12 w 12"/>
                <a:gd name="T4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 h="70">
                  <a:moveTo>
                    <a:pt x="12" y="70"/>
                  </a:moveTo>
                  <a:lnTo>
                    <a:pt x="0" y="70"/>
                  </a:lnTo>
                  <a:lnTo>
                    <a:pt x="0" y="13"/>
                  </a:lnTo>
                  <a:lnTo>
                    <a:pt x="1" y="13"/>
                  </a:lnTo>
                  <a:lnTo>
                    <a:pt x="1" y="51"/>
                  </a:lnTo>
                  <a:lnTo>
                    <a:pt x="2" y="51"/>
                  </a:lnTo>
                  <a:lnTo>
                    <a:pt x="2" y="10"/>
                  </a:lnTo>
                  <a:lnTo>
                    <a:pt x="3" y="10"/>
                  </a:lnTo>
                  <a:lnTo>
                    <a:pt x="3" y="27"/>
                  </a:lnTo>
                  <a:lnTo>
                    <a:pt x="4" y="27"/>
                  </a:lnTo>
                  <a:lnTo>
                    <a:pt x="4" y="0"/>
                  </a:lnTo>
                  <a:lnTo>
                    <a:pt x="5" y="0"/>
                  </a:lnTo>
                  <a:lnTo>
                    <a:pt x="5" y="9"/>
                  </a:lnTo>
                  <a:lnTo>
                    <a:pt x="7" y="9"/>
                  </a:lnTo>
                  <a:lnTo>
                    <a:pt x="7" y="18"/>
                  </a:lnTo>
                  <a:lnTo>
                    <a:pt x="9" y="18"/>
                  </a:lnTo>
                  <a:lnTo>
                    <a:pt x="9" y="36"/>
                  </a:lnTo>
                  <a:lnTo>
                    <a:pt x="11" y="36"/>
                  </a:lnTo>
                  <a:lnTo>
                    <a:pt x="11" y="44"/>
                  </a:lnTo>
                  <a:lnTo>
                    <a:pt x="12" y="44"/>
                  </a:lnTo>
                  <a:lnTo>
                    <a:pt x="12" y="7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15"/>
            <p:cNvSpPr>
              <a:spLocks/>
            </p:cNvSpPr>
            <p:nvPr/>
          </p:nvSpPr>
          <p:spPr bwMode="auto">
            <a:xfrm>
              <a:off x="1917928" y="3357718"/>
              <a:ext cx="38628" cy="948591"/>
            </a:xfrm>
            <a:custGeom>
              <a:avLst/>
              <a:gdLst>
                <a:gd name="T0" fmla="*/ 3 w 3"/>
                <a:gd name="T1" fmla="*/ 76 h 76"/>
                <a:gd name="T2" fmla="*/ 0 w 3"/>
                <a:gd name="T3" fmla="*/ 76 h 76"/>
                <a:gd name="T4" fmla="*/ 0 w 3"/>
                <a:gd name="T5" fmla="*/ 0 h 76"/>
                <a:gd name="T6" fmla="*/ 0 w 3"/>
                <a:gd name="T7" fmla="*/ 0 h 76"/>
                <a:gd name="T8" fmla="*/ 0 w 3"/>
                <a:gd name="T9" fmla="*/ 9 h 76"/>
                <a:gd name="T10" fmla="*/ 1 w 3"/>
                <a:gd name="T11" fmla="*/ 9 h 76"/>
                <a:gd name="T12" fmla="*/ 1 w 3"/>
                <a:gd name="T13" fmla="*/ 47 h 76"/>
                <a:gd name="T14" fmla="*/ 1 w 3"/>
                <a:gd name="T15" fmla="*/ 47 h 76"/>
                <a:gd name="T16" fmla="*/ 1 w 3"/>
                <a:gd name="T17" fmla="*/ 57 h 76"/>
                <a:gd name="T18" fmla="*/ 3 w 3"/>
                <a:gd name="T19" fmla="*/ 57 h 76"/>
                <a:gd name="T20" fmla="*/ 3 w 3"/>
                <a:gd name="T21" fmla="*/ 67 h 76"/>
                <a:gd name="T22" fmla="*/ 3 w 3"/>
                <a:gd name="T23" fmla="*/ 67 h 76"/>
                <a:gd name="T24" fmla="*/ 3 w 3"/>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76">
                  <a:moveTo>
                    <a:pt x="3" y="76"/>
                  </a:moveTo>
                  <a:lnTo>
                    <a:pt x="0" y="76"/>
                  </a:lnTo>
                  <a:lnTo>
                    <a:pt x="0" y="0"/>
                  </a:lnTo>
                  <a:lnTo>
                    <a:pt x="0" y="0"/>
                  </a:lnTo>
                  <a:lnTo>
                    <a:pt x="0" y="9"/>
                  </a:lnTo>
                  <a:lnTo>
                    <a:pt x="1" y="9"/>
                  </a:lnTo>
                  <a:lnTo>
                    <a:pt x="1" y="47"/>
                  </a:lnTo>
                  <a:lnTo>
                    <a:pt x="1" y="47"/>
                  </a:lnTo>
                  <a:lnTo>
                    <a:pt x="1" y="57"/>
                  </a:lnTo>
                  <a:lnTo>
                    <a:pt x="3" y="57"/>
                  </a:lnTo>
                  <a:lnTo>
                    <a:pt x="3" y="67"/>
                  </a:lnTo>
                  <a:lnTo>
                    <a:pt x="3" y="67"/>
                  </a:lnTo>
                  <a:lnTo>
                    <a:pt x="3" y="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16"/>
            <p:cNvSpPr>
              <a:spLocks/>
            </p:cNvSpPr>
            <p:nvPr/>
          </p:nvSpPr>
          <p:spPr bwMode="auto">
            <a:xfrm>
              <a:off x="1995184" y="3332755"/>
              <a:ext cx="296148" cy="973554"/>
            </a:xfrm>
            <a:custGeom>
              <a:avLst/>
              <a:gdLst>
                <a:gd name="T0" fmla="*/ 23 w 23"/>
                <a:gd name="T1" fmla="*/ 78 h 78"/>
                <a:gd name="T2" fmla="*/ 0 w 23"/>
                <a:gd name="T3" fmla="*/ 78 h 78"/>
                <a:gd name="T4" fmla="*/ 0 w 23"/>
                <a:gd name="T5" fmla="*/ 0 h 78"/>
                <a:gd name="T6" fmla="*/ 6 w 23"/>
                <a:gd name="T7" fmla="*/ 0 h 78"/>
                <a:gd name="T8" fmla="*/ 6 w 23"/>
                <a:gd name="T9" fmla="*/ 8 h 78"/>
                <a:gd name="T10" fmla="*/ 8 w 23"/>
                <a:gd name="T11" fmla="*/ 8 h 78"/>
                <a:gd name="T12" fmla="*/ 8 w 23"/>
                <a:gd name="T13" fmla="*/ 17 h 78"/>
                <a:gd name="T14" fmla="*/ 9 w 23"/>
                <a:gd name="T15" fmla="*/ 17 h 78"/>
                <a:gd name="T16" fmla="*/ 9 w 23"/>
                <a:gd name="T17" fmla="*/ 26 h 78"/>
                <a:gd name="T18" fmla="*/ 12 w 23"/>
                <a:gd name="T19" fmla="*/ 26 h 78"/>
                <a:gd name="T20" fmla="*/ 12 w 23"/>
                <a:gd name="T21" fmla="*/ 35 h 78"/>
                <a:gd name="T22" fmla="*/ 13 w 23"/>
                <a:gd name="T23" fmla="*/ 35 h 78"/>
                <a:gd name="T24" fmla="*/ 13 w 23"/>
                <a:gd name="T25" fmla="*/ 44 h 78"/>
                <a:gd name="T26" fmla="*/ 16 w 23"/>
                <a:gd name="T27" fmla="*/ 44 h 78"/>
                <a:gd name="T28" fmla="*/ 16 w 23"/>
                <a:gd name="T29" fmla="*/ 52 h 78"/>
                <a:gd name="T30" fmla="*/ 18 w 23"/>
                <a:gd name="T31" fmla="*/ 52 h 78"/>
                <a:gd name="T32" fmla="*/ 18 w 23"/>
                <a:gd name="T33" fmla="*/ 60 h 78"/>
                <a:gd name="T34" fmla="*/ 20 w 23"/>
                <a:gd name="T35" fmla="*/ 60 h 78"/>
                <a:gd name="T36" fmla="*/ 20 w 23"/>
                <a:gd name="T37" fmla="*/ 70 h 78"/>
                <a:gd name="T38" fmla="*/ 22 w 23"/>
                <a:gd name="T39" fmla="*/ 70 h 78"/>
                <a:gd name="T40" fmla="*/ 23 w 23"/>
                <a:gd name="T4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78">
                  <a:moveTo>
                    <a:pt x="23" y="78"/>
                  </a:moveTo>
                  <a:lnTo>
                    <a:pt x="0" y="78"/>
                  </a:lnTo>
                  <a:lnTo>
                    <a:pt x="0" y="0"/>
                  </a:lnTo>
                  <a:lnTo>
                    <a:pt x="6" y="0"/>
                  </a:lnTo>
                  <a:lnTo>
                    <a:pt x="6" y="8"/>
                  </a:lnTo>
                  <a:lnTo>
                    <a:pt x="8" y="8"/>
                  </a:lnTo>
                  <a:lnTo>
                    <a:pt x="8" y="17"/>
                  </a:lnTo>
                  <a:lnTo>
                    <a:pt x="9" y="17"/>
                  </a:lnTo>
                  <a:lnTo>
                    <a:pt x="9" y="26"/>
                  </a:lnTo>
                  <a:lnTo>
                    <a:pt x="12" y="26"/>
                  </a:lnTo>
                  <a:lnTo>
                    <a:pt x="12" y="35"/>
                  </a:lnTo>
                  <a:lnTo>
                    <a:pt x="13" y="35"/>
                  </a:lnTo>
                  <a:lnTo>
                    <a:pt x="13" y="44"/>
                  </a:lnTo>
                  <a:lnTo>
                    <a:pt x="16" y="44"/>
                  </a:lnTo>
                  <a:lnTo>
                    <a:pt x="16" y="52"/>
                  </a:lnTo>
                  <a:lnTo>
                    <a:pt x="18" y="52"/>
                  </a:lnTo>
                  <a:lnTo>
                    <a:pt x="18" y="60"/>
                  </a:lnTo>
                  <a:lnTo>
                    <a:pt x="20" y="60"/>
                  </a:lnTo>
                  <a:lnTo>
                    <a:pt x="20" y="70"/>
                  </a:lnTo>
                  <a:lnTo>
                    <a:pt x="22" y="70"/>
                  </a:lnTo>
                  <a:lnTo>
                    <a:pt x="23" y="7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18"/>
            <p:cNvSpPr>
              <a:spLocks/>
            </p:cNvSpPr>
            <p:nvPr/>
          </p:nvSpPr>
          <p:spPr bwMode="auto">
            <a:xfrm>
              <a:off x="2329960" y="3220422"/>
              <a:ext cx="180264" cy="1085887"/>
            </a:xfrm>
            <a:custGeom>
              <a:avLst/>
              <a:gdLst>
                <a:gd name="T0" fmla="*/ 14 w 14"/>
                <a:gd name="T1" fmla="*/ 87 h 87"/>
                <a:gd name="T2" fmla="*/ 0 w 14"/>
                <a:gd name="T3" fmla="*/ 87 h 87"/>
                <a:gd name="T4" fmla="*/ 0 w 14"/>
                <a:gd name="T5" fmla="*/ 0 h 87"/>
                <a:gd name="T6" fmla="*/ 1 w 14"/>
                <a:gd name="T7" fmla="*/ 0 h 87"/>
                <a:gd name="T8" fmla="*/ 1 w 14"/>
                <a:gd name="T9" fmla="*/ 9 h 87"/>
                <a:gd name="T10" fmla="*/ 2 w 14"/>
                <a:gd name="T11" fmla="*/ 9 h 87"/>
                <a:gd name="T12" fmla="*/ 2 w 14"/>
                <a:gd name="T13" fmla="*/ 27 h 87"/>
                <a:gd name="T14" fmla="*/ 3 w 14"/>
                <a:gd name="T15" fmla="*/ 27 h 87"/>
                <a:gd name="T16" fmla="*/ 3 w 14"/>
                <a:gd name="T17" fmla="*/ 35 h 87"/>
                <a:gd name="T18" fmla="*/ 6 w 14"/>
                <a:gd name="T19" fmla="*/ 35 h 87"/>
                <a:gd name="T20" fmla="*/ 6 w 14"/>
                <a:gd name="T21" fmla="*/ 44 h 87"/>
                <a:gd name="T22" fmla="*/ 7 w 14"/>
                <a:gd name="T23" fmla="*/ 44 h 87"/>
                <a:gd name="T24" fmla="*/ 7 w 14"/>
                <a:gd name="T25" fmla="*/ 61 h 87"/>
                <a:gd name="T26" fmla="*/ 9 w 14"/>
                <a:gd name="T27" fmla="*/ 61 h 87"/>
                <a:gd name="T28" fmla="*/ 9 w 14"/>
                <a:gd name="T29" fmla="*/ 70 h 87"/>
                <a:gd name="T30" fmla="*/ 10 w 14"/>
                <a:gd name="T31" fmla="*/ 70 h 87"/>
                <a:gd name="T32" fmla="*/ 10 w 14"/>
                <a:gd name="T33" fmla="*/ 79 h 87"/>
                <a:gd name="T34" fmla="*/ 14 w 14"/>
                <a:gd name="T35" fmla="*/ 79 h 87"/>
                <a:gd name="T36" fmla="*/ 14 w 14"/>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87">
                  <a:moveTo>
                    <a:pt x="14" y="87"/>
                  </a:moveTo>
                  <a:lnTo>
                    <a:pt x="0" y="87"/>
                  </a:lnTo>
                  <a:lnTo>
                    <a:pt x="0" y="0"/>
                  </a:lnTo>
                  <a:lnTo>
                    <a:pt x="1" y="0"/>
                  </a:lnTo>
                  <a:lnTo>
                    <a:pt x="1" y="9"/>
                  </a:lnTo>
                  <a:lnTo>
                    <a:pt x="2" y="9"/>
                  </a:lnTo>
                  <a:lnTo>
                    <a:pt x="2" y="27"/>
                  </a:lnTo>
                  <a:lnTo>
                    <a:pt x="3" y="27"/>
                  </a:lnTo>
                  <a:lnTo>
                    <a:pt x="3" y="35"/>
                  </a:lnTo>
                  <a:lnTo>
                    <a:pt x="6" y="35"/>
                  </a:lnTo>
                  <a:lnTo>
                    <a:pt x="6" y="44"/>
                  </a:lnTo>
                  <a:lnTo>
                    <a:pt x="7" y="44"/>
                  </a:lnTo>
                  <a:lnTo>
                    <a:pt x="7" y="61"/>
                  </a:lnTo>
                  <a:lnTo>
                    <a:pt x="9" y="61"/>
                  </a:lnTo>
                  <a:lnTo>
                    <a:pt x="9" y="70"/>
                  </a:lnTo>
                  <a:lnTo>
                    <a:pt x="10" y="70"/>
                  </a:lnTo>
                  <a:lnTo>
                    <a:pt x="10" y="79"/>
                  </a:lnTo>
                  <a:lnTo>
                    <a:pt x="14" y="79"/>
                  </a:lnTo>
                  <a:lnTo>
                    <a:pt x="14"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19"/>
            <p:cNvSpPr>
              <a:spLocks/>
            </p:cNvSpPr>
            <p:nvPr/>
          </p:nvSpPr>
          <p:spPr bwMode="auto">
            <a:xfrm>
              <a:off x="2561728" y="3108089"/>
              <a:ext cx="708180" cy="1198220"/>
            </a:xfrm>
            <a:custGeom>
              <a:avLst/>
              <a:gdLst>
                <a:gd name="T0" fmla="*/ 55 w 55"/>
                <a:gd name="T1" fmla="*/ 96 h 96"/>
                <a:gd name="T2" fmla="*/ 0 w 55"/>
                <a:gd name="T3" fmla="*/ 96 h 96"/>
                <a:gd name="T4" fmla="*/ 0 w 55"/>
                <a:gd name="T5" fmla="*/ 0 h 96"/>
                <a:gd name="T6" fmla="*/ 1 w 55"/>
                <a:gd name="T7" fmla="*/ 0 h 96"/>
                <a:gd name="T8" fmla="*/ 1 w 55"/>
                <a:gd name="T9" fmla="*/ 9 h 96"/>
                <a:gd name="T10" fmla="*/ 4 w 55"/>
                <a:gd name="T11" fmla="*/ 9 h 96"/>
                <a:gd name="T12" fmla="*/ 4 w 55"/>
                <a:gd name="T13" fmla="*/ 18 h 96"/>
                <a:gd name="T14" fmla="*/ 5 w 55"/>
                <a:gd name="T15" fmla="*/ 18 h 96"/>
                <a:gd name="T16" fmla="*/ 5 w 55"/>
                <a:gd name="T17" fmla="*/ 26 h 96"/>
                <a:gd name="T18" fmla="*/ 7 w 55"/>
                <a:gd name="T19" fmla="*/ 26 h 96"/>
                <a:gd name="T20" fmla="*/ 7 w 55"/>
                <a:gd name="T21" fmla="*/ 29 h 96"/>
                <a:gd name="T22" fmla="*/ 8 w 55"/>
                <a:gd name="T23" fmla="*/ 29 h 96"/>
                <a:gd name="T24" fmla="*/ 8 w 55"/>
                <a:gd name="T25" fmla="*/ 36 h 96"/>
                <a:gd name="T26" fmla="*/ 13 w 55"/>
                <a:gd name="T27" fmla="*/ 36 h 96"/>
                <a:gd name="T28" fmla="*/ 13 w 55"/>
                <a:gd name="T29" fmla="*/ 39 h 96"/>
                <a:gd name="T30" fmla="*/ 14 w 55"/>
                <a:gd name="T31" fmla="*/ 39 h 96"/>
                <a:gd name="T32" fmla="*/ 14 w 55"/>
                <a:gd name="T33" fmla="*/ 44 h 96"/>
                <a:gd name="T34" fmla="*/ 17 w 55"/>
                <a:gd name="T35" fmla="*/ 44 h 96"/>
                <a:gd name="T36" fmla="*/ 17 w 55"/>
                <a:gd name="T37" fmla="*/ 48 h 96"/>
                <a:gd name="T38" fmla="*/ 17 w 55"/>
                <a:gd name="T39" fmla="*/ 48 h 96"/>
                <a:gd name="T40" fmla="*/ 17 w 55"/>
                <a:gd name="T41" fmla="*/ 53 h 96"/>
                <a:gd name="T42" fmla="*/ 19 w 55"/>
                <a:gd name="T43" fmla="*/ 53 h 96"/>
                <a:gd name="T44" fmla="*/ 19 w 55"/>
                <a:gd name="T45" fmla="*/ 62 h 96"/>
                <a:gd name="T46" fmla="*/ 23 w 55"/>
                <a:gd name="T47" fmla="*/ 62 h 96"/>
                <a:gd name="T48" fmla="*/ 23 w 55"/>
                <a:gd name="T49" fmla="*/ 70 h 96"/>
                <a:gd name="T50" fmla="*/ 28 w 55"/>
                <a:gd name="T51" fmla="*/ 70 h 96"/>
                <a:gd name="T52" fmla="*/ 28 w 55"/>
                <a:gd name="T53" fmla="*/ 77 h 96"/>
                <a:gd name="T54" fmla="*/ 29 w 55"/>
                <a:gd name="T55" fmla="*/ 77 h 96"/>
                <a:gd name="T56" fmla="*/ 29 w 55"/>
                <a:gd name="T57" fmla="*/ 79 h 96"/>
                <a:gd name="T58" fmla="*/ 36 w 55"/>
                <a:gd name="T59" fmla="*/ 79 h 96"/>
                <a:gd name="T60" fmla="*/ 36 w 55"/>
                <a:gd name="T61" fmla="*/ 85 h 96"/>
                <a:gd name="T62" fmla="*/ 37 w 55"/>
                <a:gd name="T63" fmla="*/ 85 h 96"/>
                <a:gd name="T64" fmla="*/ 37 w 55"/>
                <a:gd name="T65" fmla="*/ 87 h 96"/>
                <a:gd name="T66" fmla="*/ 38 w 55"/>
                <a:gd name="T67" fmla="*/ 87 h 96"/>
                <a:gd name="T68" fmla="*/ 38 w 55"/>
                <a:gd name="T69" fmla="*/ 88 h 96"/>
                <a:gd name="T70" fmla="*/ 55 w 55"/>
                <a:gd name="T71" fmla="*/ 88 h 96"/>
                <a:gd name="T72" fmla="*/ 55 w 55"/>
                <a:gd name="T73"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 h="96">
                  <a:moveTo>
                    <a:pt x="55" y="96"/>
                  </a:moveTo>
                  <a:lnTo>
                    <a:pt x="0" y="96"/>
                  </a:lnTo>
                  <a:lnTo>
                    <a:pt x="0" y="0"/>
                  </a:lnTo>
                  <a:lnTo>
                    <a:pt x="1" y="0"/>
                  </a:lnTo>
                  <a:lnTo>
                    <a:pt x="1" y="9"/>
                  </a:lnTo>
                  <a:lnTo>
                    <a:pt x="4" y="9"/>
                  </a:lnTo>
                  <a:lnTo>
                    <a:pt x="4" y="18"/>
                  </a:lnTo>
                  <a:lnTo>
                    <a:pt x="5" y="18"/>
                  </a:lnTo>
                  <a:lnTo>
                    <a:pt x="5" y="26"/>
                  </a:lnTo>
                  <a:lnTo>
                    <a:pt x="7" y="26"/>
                  </a:lnTo>
                  <a:lnTo>
                    <a:pt x="7" y="29"/>
                  </a:lnTo>
                  <a:lnTo>
                    <a:pt x="8" y="29"/>
                  </a:lnTo>
                  <a:lnTo>
                    <a:pt x="8" y="36"/>
                  </a:lnTo>
                  <a:lnTo>
                    <a:pt x="13" y="36"/>
                  </a:lnTo>
                  <a:lnTo>
                    <a:pt x="13" y="39"/>
                  </a:lnTo>
                  <a:lnTo>
                    <a:pt x="14" y="39"/>
                  </a:lnTo>
                  <a:lnTo>
                    <a:pt x="14" y="44"/>
                  </a:lnTo>
                  <a:lnTo>
                    <a:pt x="17" y="44"/>
                  </a:lnTo>
                  <a:lnTo>
                    <a:pt x="17" y="48"/>
                  </a:lnTo>
                  <a:lnTo>
                    <a:pt x="17" y="48"/>
                  </a:lnTo>
                  <a:lnTo>
                    <a:pt x="17" y="53"/>
                  </a:lnTo>
                  <a:lnTo>
                    <a:pt x="19" y="53"/>
                  </a:lnTo>
                  <a:lnTo>
                    <a:pt x="19" y="62"/>
                  </a:lnTo>
                  <a:lnTo>
                    <a:pt x="23" y="62"/>
                  </a:lnTo>
                  <a:lnTo>
                    <a:pt x="23" y="70"/>
                  </a:lnTo>
                  <a:lnTo>
                    <a:pt x="28" y="70"/>
                  </a:lnTo>
                  <a:lnTo>
                    <a:pt x="28" y="77"/>
                  </a:lnTo>
                  <a:lnTo>
                    <a:pt x="29" y="77"/>
                  </a:lnTo>
                  <a:lnTo>
                    <a:pt x="29" y="79"/>
                  </a:lnTo>
                  <a:lnTo>
                    <a:pt x="36" y="79"/>
                  </a:lnTo>
                  <a:lnTo>
                    <a:pt x="36" y="85"/>
                  </a:lnTo>
                  <a:lnTo>
                    <a:pt x="37" y="85"/>
                  </a:lnTo>
                  <a:lnTo>
                    <a:pt x="37" y="87"/>
                  </a:lnTo>
                  <a:lnTo>
                    <a:pt x="38" y="87"/>
                  </a:lnTo>
                  <a:lnTo>
                    <a:pt x="38" y="88"/>
                  </a:lnTo>
                  <a:lnTo>
                    <a:pt x="55" y="88"/>
                  </a:lnTo>
                  <a:lnTo>
                    <a:pt x="55" y="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7" name="TextBox 106"/>
          <p:cNvSpPr txBox="1"/>
          <p:nvPr/>
        </p:nvSpPr>
        <p:spPr>
          <a:xfrm>
            <a:off x="745188" y="5544153"/>
            <a:ext cx="692818" cy="307777"/>
          </a:xfrm>
          <a:prstGeom prst="rect">
            <a:avLst/>
          </a:prstGeom>
          <a:solidFill>
            <a:schemeClr val="accent1"/>
          </a:solidFill>
          <a:ln>
            <a:noFill/>
          </a:ln>
        </p:spPr>
        <p:txBody>
          <a:bodyPr wrap="none" rtlCol="0">
            <a:spAutoFit/>
          </a:bodyPr>
          <a:lstStyle/>
          <a:p>
            <a:pPr algn="ctr"/>
            <a:r>
              <a:rPr lang="en-GB" sz="1400" b="1" dirty="0" smtClean="0">
                <a:solidFill>
                  <a:schemeClr val="tx2"/>
                </a:solidFill>
              </a:rPr>
              <a:t>21.7%</a:t>
            </a:r>
            <a:endParaRPr lang="en-GB" sz="1400" b="1" dirty="0">
              <a:solidFill>
                <a:schemeClr val="tx2"/>
              </a:solidFill>
            </a:endParaRPr>
          </a:p>
        </p:txBody>
      </p:sp>
      <p:grpSp>
        <p:nvGrpSpPr>
          <p:cNvPr id="112" name="Group 111"/>
          <p:cNvGrpSpPr/>
          <p:nvPr/>
        </p:nvGrpSpPr>
        <p:grpSpPr>
          <a:xfrm>
            <a:off x="4937221" y="2822088"/>
            <a:ext cx="87990" cy="2514599"/>
            <a:chOff x="547435" y="3063024"/>
            <a:chExt cx="87990" cy="2514599"/>
          </a:xfrm>
        </p:grpSpPr>
        <p:cxnSp>
          <p:nvCxnSpPr>
            <p:cNvPr id="164" name="Straight Connector 163"/>
            <p:cNvCxnSpPr/>
            <p:nvPr/>
          </p:nvCxnSpPr>
          <p:spPr>
            <a:xfrm>
              <a:off x="635425" y="3063024"/>
              <a:ext cx="0" cy="251084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547435" y="3070302"/>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547435" y="3429849"/>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547435" y="3732252"/>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47435" y="4034655"/>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547435" y="4337058"/>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547435" y="4641842"/>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547435" y="4958531"/>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547435" y="5268077"/>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547435" y="5577623"/>
              <a:ext cx="87990"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13" name="TextBox 112"/>
          <p:cNvSpPr txBox="1"/>
          <p:nvPr/>
        </p:nvSpPr>
        <p:spPr>
          <a:xfrm>
            <a:off x="4471140" y="2706255"/>
            <a:ext cx="510076" cy="246221"/>
          </a:xfrm>
          <a:prstGeom prst="rect">
            <a:avLst/>
          </a:prstGeom>
          <a:noFill/>
        </p:spPr>
        <p:txBody>
          <a:bodyPr wrap="none" rtlCol="0">
            <a:spAutoFit/>
          </a:bodyPr>
          <a:lstStyle/>
          <a:p>
            <a:pPr algn="r"/>
            <a:r>
              <a:rPr lang="en-GB" sz="1000" dirty="0" smtClean="0">
                <a:solidFill>
                  <a:srgbClr val="000000"/>
                </a:solidFill>
              </a:rPr>
              <a:t>100%</a:t>
            </a:r>
            <a:endParaRPr lang="en-GB" sz="1000" dirty="0">
              <a:solidFill>
                <a:srgbClr val="000000"/>
              </a:solidFill>
            </a:endParaRPr>
          </a:p>
        </p:txBody>
      </p:sp>
      <p:sp>
        <p:nvSpPr>
          <p:cNvPr id="114" name="TextBox 113"/>
          <p:cNvSpPr txBox="1"/>
          <p:nvPr/>
        </p:nvSpPr>
        <p:spPr>
          <a:xfrm>
            <a:off x="4541673" y="3368205"/>
            <a:ext cx="439543" cy="246221"/>
          </a:xfrm>
          <a:prstGeom prst="rect">
            <a:avLst/>
          </a:prstGeom>
          <a:noFill/>
        </p:spPr>
        <p:txBody>
          <a:bodyPr wrap="none" rtlCol="0">
            <a:spAutoFit/>
          </a:bodyPr>
          <a:lstStyle/>
          <a:p>
            <a:pPr algn="r"/>
            <a:r>
              <a:rPr lang="en-GB" sz="1000" dirty="0" smtClean="0">
                <a:solidFill>
                  <a:srgbClr val="000000"/>
                </a:solidFill>
              </a:rPr>
              <a:t>50%</a:t>
            </a:r>
            <a:endParaRPr lang="en-GB" sz="1000" dirty="0">
              <a:solidFill>
                <a:srgbClr val="000000"/>
              </a:solidFill>
            </a:endParaRPr>
          </a:p>
        </p:txBody>
      </p:sp>
      <p:sp>
        <p:nvSpPr>
          <p:cNvPr id="115" name="TextBox 114"/>
          <p:cNvSpPr txBox="1"/>
          <p:nvPr/>
        </p:nvSpPr>
        <p:spPr>
          <a:xfrm>
            <a:off x="4612205" y="3974491"/>
            <a:ext cx="369011" cy="246221"/>
          </a:xfrm>
          <a:prstGeom prst="rect">
            <a:avLst/>
          </a:prstGeom>
          <a:noFill/>
        </p:spPr>
        <p:txBody>
          <a:bodyPr wrap="none" rtlCol="0">
            <a:spAutoFit/>
          </a:bodyPr>
          <a:lstStyle/>
          <a:p>
            <a:pPr algn="r"/>
            <a:r>
              <a:rPr lang="en-GB" sz="1000" dirty="0" smtClean="0">
                <a:solidFill>
                  <a:srgbClr val="000000"/>
                </a:solidFill>
              </a:rPr>
              <a:t>0%</a:t>
            </a:r>
            <a:endParaRPr lang="en-GB" sz="1000" dirty="0">
              <a:solidFill>
                <a:srgbClr val="000000"/>
              </a:solidFill>
            </a:endParaRPr>
          </a:p>
        </p:txBody>
      </p:sp>
      <p:sp>
        <p:nvSpPr>
          <p:cNvPr id="116" name="TextBox 115"/>
          <p:cNvSpPr txBox="1"/>
          <p:nvPr/>
        </p:nvSpPr>
        <p:spPr>
          <a:xfrm>
            <a:off x="4541672" y="4592705"/>
            <a:ext cx="439544" cy="246221"/>
          </a:xfrm>
          <a:prstGeom prst="rect">
            <a:avLst/>
          </a:prstGeom>
          <a:noFill/>
        </p:spPr>
        <p:txBody>
          <a:bodyPr wrap="none" rtlCol="0">
            <a:spAutoFit/>
          </a:bodyPr>
          <a:lstStyle/>
          <a:p>
            <a:pPr algn="r"/>
            <a:r>
              <a:rPr lang="en-GB" sz="1000" dirty="0" smtClean="0">
                <a:solidFill>
                  <a:srgbClr val="000000"/>
                </a:solidFill>
              </a:rPr>
              <a:t>50%</a:t>
            </a:r>
            <a:endParaRPr lang="en-GB" sz="1000" dirty="0">
              <a:solidFill>
                <a:srgbClr val="000000"/>
              </a:solidFill>
            </a:endParaRPr>
          </a:p>
        </p:txBody>
      </p:sp>
      <p:sp>
        <p:nvSpPr>
          <p:cNvPr id="117" name="TextBox 116"/>
          <p:cNvSpPr txBox="1"/>
          <p:nvPr/>
        </p:nvSpPr>
        <p:spPr>
          <a:xfrm>
            <a:off x="4471140" y="5210919"/>
            <a:ext cx="510076" cy="246221"/>
          </a:xfrm>
          <a:prstGeom prst="rect">
            <a:avLst/>
          </a:prstGeom>
          <a:noFill/>
        </p:spPr>
        <p:txBody>
          <a:bodyPr wrap="none" rtlCol="0">
            <a:spAutoFit/>
          </a:bodyPr>
          <a:lstStyle/>
          <a:p>
            <a:pPr algn="r"/>
            <a:r>
              <a:rPr lang="en-GB" sz="1000" dirty="0" smtClean="0">
                <a:solidFill>
                  <a:srgbClr val="000000"/>
                </a:solidFill>
              </a:rPr>
              <a:t>100%</a:t>
            </a:r>
            <a:endParaRPr lang="en-GB" sz="1000" dirty="0">
              <a:solidFill>
                <a:srgbClr val="000000"/>
              </a:solidFill>
            </a:endParaRPr>
          </a:p>
        </p:txBody>
      </p:sp>
      <p:sp>
        <p:nvSpPr>
          <p:cNvPr id="119" name="TextBox 118"/>
          <p:cNvSpPr txBox="1"/>
          <p:nvPr/>
        </p:nvSpPr>
        <p:spPr>
          <a:xfrm>
            <a:off x="6559251" y="5561081"/>
            <a:ext cx="1697901" cy="369332"/>
          </a:xfrm>
          <a:prstGeom prst="rect">
            <a:avLst/>
          </a:prstGeom>
          <a:noFill/>
        </p:spPr>
        <p:txBody>
          <a:bodyPr wrap="none" rtlCol="0">
            <a:spAutoFit/>
          </a:bodyPr>
          <a:lstStyle/>
          <a:p>
            <a:r>
              <a:rPr lang="en-GB" sz="900" dirty="0" smtClean="0">
                <a:solidFill>
                  <a:srgbClr val="000000"/>
                </a:solidFill>
              </a:rPr>
              <a:t>Median kappa co-efficient for </a:t>
            </a:r>
            <a:br>
              <a:rPr lang="en-GB" sz="900" dirty="0" smtClean="0">
                <a:solidFill>
                  <a:srgbClr val="000000"/>
                </a:solidFill>
              </a:rPr>
            </a:br>
            <a:r>
              <a:rPr lang="en-GB" sz="900" dirty="0" smtClean="0">
                <a:solidFill>
                  <a:srgbClr val="000000"/>
                </a:solidFill>
              </a:rPr>
              <a:t>inter-rater reliability: 0.66</a:t>
            </a:r>
            <a:endParaRPr lang="en-GB" sz="900" dirty="0">
              <a:solidFill>
                <a:srgbClr val="000000"/>
              </a:solidFill>
            </a:endParaRPr>
          </a:p>
        </p:txBody>
      </p:sp>
      <p:sp>
        <p:nvSpPr>
          <p:cNvPr id="149" name="TextBox 148"/>
          <p:cNvSpPr txBox="1"/>
          <p:nvPr/>
        </p:nvSpPr>
        <p:spPr>
          <a:xfrm>
            <a:off x="5766494" y="5591859"/>
            <a:ext cx="692818" cy="307777"/>
          </a:xfrm>
          <a:prstGeom prst="rect">
            <a:avLst/>
          </a:prstGeom>
          <a:solidFill>
            <a:schemeClr val="accent1"/>
          </a:solidFill>
        </p:spPr>
        <p:txBody>
          <a:bodyPr wrap="none" rtlCol="0">
            <a:spAutoFit/>
          </a:bodyPr>
          <a:lstStyle/>
          <a:p>
            <a:pPr algn="ctr"/>
            <a:r>
              <a:rPr lang="en-GB" sz="1400" b="1" dirty="0" smtClean="0">
                <a:solidFill>
                  <a:schemeClr val="tx2"/>
                </a:solidFill>
              </a:rPr>
              <a:t>53.1%</a:t>
            </a:r>
            <a:endParaRPr lang="en-GB" sz="1400" b="1" dirty="0">
              <a:solidFill>
                <a:schemeClr val="tx2"/>
              </a:solidFill>
            </a:endParaRPr>
          </a:p>
        </p:txBody>
      </p:sp>
      <p:sp>
        <p:nvSpPr>
          <p:cNvPr id="175" name="Freeform 21"/>
          <p:cNvSpPr>
            <a:spLocks/>
          </p:cNvSpPr>
          <p:nvPr/>
        </p:nvSpPr>
        <p:spPr bwMode="auto">
          <a:xfrm>
            <a:off x="5072866" y="4104052"/>
            <a:ext cx="2661738" cy="1162758"/>
          </a:xfrm>
          <a:custGeom>
            <a:avLst/>
            <a:gdLst>
              <a:gd name="T0" fmla="*/ 0 w 210"/>
              <a:gd name="T1" fmla="*/ 0 h 92"/>
              <a:gd name="T2" fmla="*/ 210 w 210"/>
              <a:gd name="T3" fmla="*/ 0 h 92"/>
              <a:gd name="T4" fmla="*/ 210 w 210"/>
              <a:gd name="T5" fmla="*/ 8 h 92"/>
              <a:gd name="T6" fmla="*/ 195 w 210"/>
              <a:gd name="T7" fmla="*/ 8 h 92"/>
              <a:gd name="T8" fmla="*/ 195 w 210"/>
              <a:gd name="T9" fmla="*/ 16 h 92"/>
              <a:gd name="T10" fmla="*/ 186 w 210"/>
              <a:gd name="T11" fmla="*/ 16 h 92"/>
              <a:gd name="T12" fmla="*/ 186 w 210"/>
              <a:gd name="T13" fmla="*/ 25 h 92"/>
              <a:gd name="T14" fmla="*/ 172 w 210"/>
              <a:gd name="T15" fmla="*/ 25 h 92"/>
              <a:gd name="T16" fmla="*/ 172 w 210"/>
              <a:gd name="T17" fmla="*/ 27 h 92"/>
              <a:gd name="T18" fmla="*/ 170 w 210"/>
              <a:gd name="T19" fmla="*/ 27 h 92"/>
              <a:gd name="T20" fmla="*/ 170 w 210"/>
              <a:gd name="T21" fmla="*/ 33 h 92"/>
              <a:gd name="T22" fmla="*/ 162 w 210"/>
              <a:gd name="T23" fmla="*/ 33 h 92"/>
              <a:gd name="T24" fmla="*/ 162 w 210"/>
              <a:gd name="T25" fmla="*/ 41 h 92"/>
              <a:gd name="T26" fmla="*/ 156 w 210"/>
              <a:gd name="T27" fmla="*/ 41 h 92"/>
              <a:gd name="T28" fmla="*/ 156 w 210"/>
              <a:gd name="T29" fmla="*/ 46 h 92"/>
              <a:gd name="T30" fmla="*/ 154 w 210"/>
              <a:gd name="T31" fmla="*/ 46 h 92"/>
              <a:gd name="T32" fmla="*/ 154 w 210"/>
              <a:gd name="T33" fmla="*/ 50 h 92"/>
              <a:gd name="T34" fmla="*/ 150 w 210"/>
              <a:gd name="T35" fmla="*/ 50 h 92"/>
              <a:gd name="T36" fmla="*/ 150 w 210"/>
              <a:gd name="T37" fmla="*/ 56 h 92"/>
              <a:gd name="T38" fmla="*/ 147 w 210"/>
              <a:gd name="T39" fmla="*/ 56 h 92"/>
              <a:gd name="T40" fmla="*/ 147 w 210"/>
              <a:gd name="T41" fmla="*/ 59 h 92"/>
              <a:gd name="T42" fmla="*/ 137 w 210"/>
              <a:gd name="T43" fmla="*/ 59 h 92"/>
              <a:gd name="T44" fmla="*/ 137 w 210"/>
              <a:gd name="T45" fmla="*/ 64 h 92"/>
              <a:gd name="T46" fmla="*/ 134 w 210"/>
              <a:gd name="T47" fmla="*/ 64 h 92"/>
              <a:gd name="T48" fmla="*/ 134 w 210"/>
              <a:gd name="T49" fmla="*/ 66 h 92"/>
              <a:gd name="T50" fmla="*/ 120 w 210"/>
              <a:gd name="T51" fmla="*/ 66 h 92"/>
              <a:gd name="T52" fmla="*/ 120 w 210"/>
              <a:gd name="T53" fmla="*/ 73 h 92"/>
              <a:gd name="T54" fmla="*/ 118 w 210"/>
              <a:gd name="T55" fmla="*/ 73 h 92"/>
              <a:gd name="T56" fmla="*/ 118 w 210"/>
              <a:gd name="T57" fmla="*/ 76 h 92"/>
              <a:gd name="T58" fmla="*/ 105 w 210"/>
              <a:gd name="T59" fmla="*/ 76 h 92"/>
              <a:gd name="T60" fmla="*/ 105 w 210"/>
              <a:gd name="T61" fmla="*/ 83 h 92"/>
              <a:gd name="T62" fmla="*/ 101 w 210"/>
              <a:gd name="T63" fmla="*/ 83 h 92"/>
              <a:gd name="T64" fmla="*/ 101 w 210"/>
              <a:gd name="T65" fmla="*/ 84 h 92"/>
              <a:gd name="T66" fmla="*/ 79 w 210"/>
              <a:gd name="T67" fmla="*/ 84 h 92"/>
              <a:gd name="T68" fmla="*/ 79 w 210"/>
              <a:gd name="T69" fmla="*/ 92 h 92"/>
              <a:gd name="T70" fmla="*/ 1 w 210"/>
              <a:gd name="T71" fmla="*/ 92 h 92"/>
              <a:gd name="T72" fmla="*/ 0 w 210"/>
              <a:gd name="T7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0" h="92">
                <a:moveTo>
                  <a:pt x="0" y="0"/>
                </a:moveTo>
                <a:lnTo>
                  <a:pt x="210" y="0"/>
                </a:lnTo>
                <a:lnTo>
                  <a:pt x="210" y="8"/>
                </a:lnTo>
                <a:lnTo>
                  <a:pt x="195" y="8"/>
                </a:lnTo>
                <a:lnTo>
                  <a:pt x="195" y="16"/>
                </a:lnTo>
                <a:lnTo>
                  <a:pt x="186" y="16"/>
                </a:lnTo>
                <a:lnTo>
                  <a:pt x="186" y="25"/>
                </a:lnTo>
                <a:lnTo>
                  <a:pt x="172" y="25"/>
                </a:lnTo>
                <a:lnTo>
                  <a:pt x="172" y="27"/>
                </a:lnTo>
                <a:lnTo>
                  <a:pt x="170" y="27"/>
                </a:lnTo>
                <a:lnTo>
                  <a:pt x="170" y="33"/>
                </a:lnTo>
                <a:lnTo>
                  <a:pt x="162" y="33"/>
                </a:lnTo>
                <a:lnTo>
                  <a:pt x="162" y="41"/>
                </a:lnTo>
                <a:cubicBezTo>
                  <a:pt x="162" y="41"/>
                  <a:pt x="156" y="40"/>
                  <a:pt x="156" y="41"/>
                </a:cubicBezTo>
                <a:cubicBezTo>
                  <a:pt x="156" y="43"/>
                  <a:pt x="156" y="46"/>
                  <a:pt x="156" y="46"/>
                </a:cubicBezTo>
                <a:lnTo>
                  <a:pt x="154" y="46"/>
                </a:lnTo>
                <a:lnTo>
                  <a:pt x="154" y="50"/>
                </a:lnTo>
                <a:lnTo>
                  <a:pt x="150" y="50"/>
                </a:lnTo>
                <a:lnTo>
                  <a:pt x="150" y="56"/>
                </a:lnTo>
                <a:lnTo>
                  <a:pt x="147" y="56"/>
                </a:lnTo>
                <a:lnTo>
                  <a:pt x="147" y="59"/>
                </a:lnTo>
                <a:lnTo>
                  <a:pt x="137" y="59"/>
                </a:lnTo>
                <a:lnTo>
                  <a:pt x="137" y="64"/>
                </a:lnTo>
                <a:lnTo>
                  <a:pt x="134" y="64"/>
                </a:lnTo>
                <a:lnTo>
                  <a:pt x="134" y="66"/>
                </a:lnTo>
                <a:lnTo>
                  <a:pt x="120" y="66"/>
                </a:lnTo>
                <a:lnTo>
                  <a:pt x="120" y="73"/>
                </a:lnTo>
                <a:lnTo>
                  <a:pt x="118" y="73"/>
                </a:lnTo>
                <a:lnTo>
                  <a:pt x="118" y="76"/>
                </a:lnTo>
                <a:lnTo>
                  <a:pt x="105" y="76"/>
                </a:lnTo>
                <a:lnTo>
                  <a:pt x="105" y="83"/>
                </a:lnTo>
                <a:lnTo>
                  <a:pt x="101" y="83"/>
                </a:lnTo>
                <a:lnTo>
                  <a:pt x="101" y="84"/>
                </a:lnTo>
                <a:lnTo>
                  <a:pt x="79" y="84"/>
                </a:lnTo>
                <a:lnTo>
                  <a:pt x="79" y="92"/>
                </a:lnTo>
                <a:lnTo>
                  <a:pt x="1" y="92"/>
                </a:lnTo>
                <a:lnTo>
                  <a:pt x="0" y="0"/>
                </a:lnTo>
                <a:close/>
              </a:path>
            </a:pathLst>
          </a:custGeom>
          <a:solidFill>
            <a:srgbClr val="0438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6" name="Freeform 22"/>
          <p:cNvSpPr>
            <a:spLocks/>
          </p:cNvSpPr>
          <p:nvPr/>
        </p:nvSpPr>
        <p:spPr bwMode="auto">
          <a:xfrm>
            <a:off x="5440439" y="4311941"/>
            <a:ext cx="633747" cy="960539"/>
          </a:xfrm>
          <a:custGeom>
            <a:avLst/>
            <a:gdLst>
              <a:gd name="T0" fmla="*/ 0 w 50"/>
              <a:gd name="T1" fmla="*/ 76 h 76"/>
              <a:gd name="T2" fmla="*/ 0 w 50"/>
              <a:gd name="T3" fmla="*/ 68 h 76"/>
              <a:gd name="T4" fmla="*/ 9 w 50"/>
              <a:gd name="T5" fmla="*/ 68 h 76"/>
              <a:gd name="T6" fmla="*/ 9 w 50"/>
              <a:gd name="T7" fmla="*/ 67 h 76"/>
              <a:gd name="T8" fmla="*/ 10 w 50"/>
              <a:gd name="T9" fmla="*/ 67 h 76"/>
              <a:gd name="T10" fmla="*/ 10 w 50"/>
              <a:gd name="T11" fmla="*/ 59 h 76"/>
              <a:gd name="T12" fmla="*/ 21 w 50"/>
              <a:gd name="T13" fmla="*/ 59 h 76"/>
              <a:gd name="T14" fmla="*/ 21 w 50"/>
              <a:gd name="T15" fmla="*/ 57 h 76"/>
              <a:gd name="T16" fmla="*/ 23 w 50"/>
              <a:gd name="T17" fmla="*/ 57 h 76"/>
              <a:gd name="T18" fmla="*/ 23 w 50"/>
              <a:gd name="T19" fmla="*/ 51 h 76"/>
              <a:gd name="T20" fmla="*/ 29 w 50"/>
              <a:gd name="T21" fmla="*/ 51 h 76"/>
              <a:gd name="T22" fmla="*/ 29 w 50"/>
              <a:gd name="T23" fmla="*/ 43 h 76"/>
              <a:gd name="T24" fmla="*/ 32 w 50"/>
              <a:gd name="T25" fmla="*/ 43 h 76"/>
              <a:gd name="T26" fmla="*/ 32 w 50"/>
              <a:gd name="T27" fmla="*/ 34 h 76"/>
              <a:gd name="T28" fmla="*/ 36 w 50"/>
              <a:gd name="T29" fmla="*/ 34 h 76"/>
              <a:gd name="T30" fmla="*/ 36 w 50"/>
              <a:gd name="T31" fmla="*/ 30 h 76"/>
              <a:gd name="T32" fmla="*/ 38 w 50"/>
              <a:gd name="T33" fmla="*/ 30 h 76"/>
              <a:gd name="T34" fmla="*/ 38 w 50"/>
              <a:gd name="T35" fmla="*/ 25 h 76"/>
              <a:gd name="T36" fmla="*/ 41 w 50"/>
              <a:gd name="T37" fmla="*/ 25 h 76"/>
              <a:gd name="T38" fmla="*/ 41 w 50"/>
              <a:gd name="T39" fmla="*/ 17 h 76"/>
              <a:gd name="T40" fmla="*/ 47 w 50"/>
              <a:gd name="T41" fmla="*/ 17 h 76"/>
              <a:gd name="T42" fmla="*/ 47 w 50"/>
              <a:gd name="T43" fmla="*/ 11 h 76"/>
              <a:gd name="T44" fmla="*/ 48 w 50"/>
              <a:gd name="T45" fmla="*/ 11 h 76"/>
              <a:gd name="T46" fmla="*/ 48 w 50"/>
              <a:gd name="T47" fmla="*/ 9 h 76"/>
              <a:gd name="T48" fmla="*/ 48 w 50"/>
              <a:gd name="T49" fmla="*/ 2 h 76"/>
              <a:gd name="T50" fmla="*/ 49 w 50"/>
              <a:gd name="T51" fmla="*/ 2 h 76"/>
              <a:gd name="T52" fmla="*/ 49 w 50"/>
              <a:gd name="T53" fmla="*/ 0 h 76"/>
              <a:gd name="T54" fmla="*/ 50 w 50"/>
              <a:gd name="T55" fmla="*/ 0 h 76"/>
              <a:gd name="T56" fmla="*/ 50 w 50"/>
              <a:gd name="T57" fmla="*/ 76 h 76"/>
              <a:gd name="T58" fmla="*/ 0 w 50"/>
              <a:gd name="T5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 h="76">
                <a:moveTo>
                  <a:pt x="0" y="76"/>
                </a:moveTo>
                <a:lnTo>
                  <a:pt x="0" y="68"/>
                </a:lnTo>
                <a:lnTo>
                  <a:pt x="9" y="68"/>
                </a:lnTo>
                <a:lnTo>
                  <a:pt x="9" y="67"/>
                </a:lnTo>
                <a:lnTo>
                  <a:pt x="10" y="67"/>
                </a:lnTo>
                <a:lnTo>
                  <a:pt x="10" y="59"/>
                </a:lnTo>
                <a:lnTo>
                  <a:pt x="21" y="59"/>
                </a:lnTo>
                <a:lnTo>
                  <a:pt x="21" y="57"/>
                </a:lnTo>
                <a:lnTo>
                  <a:pt x="23" y="57"/>
                </a:lnTo>
                <a:lnTo>
                  <a:pt x="23" y="51"/>
                </a:lnTo>
                <a:lnTo>
                  <a:pt x="29" y="51"/>
                </a:lnTo>
                <a:lnTo>
                  <a:pt x="29" y="43"/>
                </a:lnTo>
                <a:lnTo>
                  <a:pt x="32" y="43"/>
                </a:lnTo>
                <a:lnTo>
                  <a:pt x="32" y="34"/>
                </a:lnTo>
                <a:lnTo>
                  <a:pt x="36" y="34"/>
                </a:lnTo>
                <a:lnTo>
                  <a:pt x="36" y="30"/>
                </a:lnTo>
                <a:lnTo>
                  <a:pt x="38" y="30"/>
                </a:lnTo>
                <a:lnTo>
                  <a:pt x="38" y="25"/>
                </a:lnTo>
                <a:lnTo>
                  <a:pt x="41" y="25"/>
                </a:lnTo>
                <a:lnTo>
                  <a:pt x="41" y="17"/>
                </a:lnTo>
                <a:lnTo>
                  <a:pt x="47" y="17"/>
                </a:lnTo>
                <a:lnTo>
                  <a:pt x="47" y="11"/>
                </a:lnTo>
                <a:lnTo>
                  <a:pt x="48" y="11"/>
                </a:lnTo>
                <a:lnTo>
                  <a:pt x="48" y="9"/>
                </a:lnTo>
                <a:lnTo>
                  <a:pt x="48" y="2"/>
                </a:lnTo>
                <a:lnTo>
                  <a:pt x="49" y="2"/>
                </a:lnTo>
                <a:lnTo>
                  <a:pt x="49" y="0"/>
                </a:lnTo>
                <a:lnTo>
                  <a:pt x="50" y="0"/>
                </a:lnTo>
                <a:lnTo>
                  <a:pt x="50" y="76"/>
                </a:lnTo>
                <a:lnTo>
                  <a:pt x="0" y="76"/>
                </a:lnTo>
                <a:close/>
              </a:path>
            </a:pathLst>
          </a:custGeom>
          <a:solidFill>
            <a:srgbClr val="B2C0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5" name="Freeform 31"/>
          <p:cNvSpPr>
            <a:spLocks/>
          </p:cNvSpPr>
          <p:nvPr/>
        </p:nvSpPr>
        <p:spPr bwMode="auto">
          <a:xfrm>
            <a:off x="6099536" y="4213891"/>
            <a:ext cx="671772" cy="973178"/>
          </a:xfrm>
          <a:custGeom>
            <a:avLst/>
            <a:gdLst>
              <a:gd name="T0" fmla="*/ 0 w 53"/>
              <a:gd name="T1" fmla="*/ 77 h 77"/>
              <a:gd name="T2" fmla="*/ 0 w 53"/>
              <a:gd name="T3" fmla="*/ 68 h 77"/>
              <a:gd name="T4" fmla="*/ 2 w 53"/>
              <a:gd name="T5" fmla="*/ 68 h 77"/>
              <a:gd name="T6" fmla="*/ 2 w 53"/>
              <a:gd name="T7" fmla="*/ 60 h 77"/>
              <a:gd name="T8" fmla="*/ 5 w 53"/>
              <a:gd name="T9" fmla="*/ 60 h 77"/>
              <a:gd name="T10" fmla="*/ 5 w 53"/>
              <a:gd name="T11" fmla="*/ 51 h 77"/>
              <a:gd name="T12" fmla="*/ 6 w 53"/>
              <a:gd name="T13" fmla="*/ 51 h 77"/>
              <a:gd name="T14" fmla="*/ 6 w 53"/>
              <a:gd name="T15" fmla="*/ 43 h 77"/>
              <a:gd name="T16" fmla="*/ 8 w 53"/>
              <a:gd name="T17" fmla="*/ 43 h 77"/>
              <a:gd name="T18" fmla="*/ 8 w 53"/>
              <a:gd name="T19" fmla="*/ 34 h 77"/>
              <a:gd name="T20" fmla="*/ 10 w 53"/>
              <a:gd name="T21" fmla="*/ 34 h 77"/>
              <a:gd name="T22" fmla="*/ 10 w 53"/>
              <a:gd name="T23" fmla="*/ 26 h 77"/>
              <a:gd name="T24" fmla="*/ 12 w 53"/>
              <a:gd name="T25" fmla="*/ 26 h 77"/>
              <a:gd name="T26" fmla="*/ 12 w 53"/>
              <a:gd name="T27" fmla="*/ 18 h 77"/>
              <a:gd name="T28" fmla="*/ 16 w 53"/>
              <a:gd name="T29" fmla="*/ 18 h 77"/>
              <a:gd name="T30" fmla="*/ 16 w 53"/>
              <a:gd name="T31" fmla="*/ 1 h 77"/>
              <a:gd name="T32" fmla="*/ 19 w 53"/>
              <a:gd name="T33" fmla="*/ 1 h 77"/>
              <a:gd name="T34" fmla="*/ 19 w 53"/>
              <a:gd name="T35" fmla="*/ 48 h 77"/>
              <a:gd name="T36" fmla="*/ 21 w 53"/>
              <a:gd name="T37" fmla="*/ 48 h 77"/>
              <a:gd name="T38" fmla="*/ 21 w 53"/>
              <a:gd name="T39" fmla="*/ 38 h 77"/>
              <a:gd name="T40" fmla="*/ 22 w 53"/>
              <a:gd name="T41" fmla="*/ 38 h 77"/>
              <a:gd name="T42" fmla="*/ 22 w 53"/>
              <a:gd name="T43" fmla="*/ 20 h 77"/>
              <a:gd name="T44" fmla="*/ 24 w 53"/>
              <a:gd name="T45" fmla="*/ 20 h 77"/>
              <a:gd name="T46" fmla="*/ 24 w 53"/>
              <a:gd name="T47" fmla="*/ 60 h 77"/>
              <a:gd name="T48" fmla="*/ 27 w 53"/>
              <a:gd name="T49" fmla="*/ 60 h 77"/>
              <a:gd name="T50" fmla="*/ 27 w 53"/>
              <a:gd name="T51" fmla="*/ 51 h 77"/>
              <a:gd name="T52" fmla="*/ 28 w 53"/>
              <a:gd name="T53" fmla="*/ 51 h 77"/>
              <a:gd name="T54" fmla="*/ 28 w 53"/>
              <a:gd name="T55" fmla="*/ 35 h 77"/>
              <a:gd name="T56" fmla="*/ 30 w 53"/>
              <a:gd name="T57" fmla="*/ 35 h 77"/>
              <a:gd name="T58" fmla="*/ 30 w 53"/>
              <a:gd name="T59" fmla="*/ 26 h 77"/>
              <a:gd name="T60" fmla="*/ 31 w 53"/>
              <a:gd name="T61" fmla="*/ 26 h 77"/>
              <a:gd name="T62" fmla="*/ 31 w 53"/>
              <a:gd name="T63" fmla="*/ 18 h 77"/>
              <a:gd name="T64" fmla="*/ 34 w 53"/>
              <a:gd name="T65" fmla="*/ 18 h 77"/>
              <a:gd name="T66" fmla="*/ 34 w 53"/>
              <a:gd name="T67" fmla="*/ 8 h 77"/>
              <a:gd name="T68" fmla="*/ 36 w 53"/>
              <a:gd name="T69" fmla="*/ 8 h 77"/>
              <a:gd name="T70" fmla="*/ 36 w 53"/>
              <a:gd name="T71" fmla="*/ 0 h 77"/>
              <a:gd name="T72" fmla="*/ 37 w 53"/>
              <a:gd name="T73" fmla="*/ 0 h 77"/>
              <a:gd name="T74" fmla="*/ 37 w 53"/>
              <a:gd name="T75" fmla="*/ 57 h 77"/>
              <a:gd name="T76" fmla="*/ 39 w 53"/>
              <a:gd name="T77" fmla="*/ 57 h 77"/>
              <a:gd name="T78" fmla="*/ 39 w 53"/>
              <a:gd name="T79" fmla="*/ 20 h 77"/>
              <a:gd name="T80" fmla="*/ 40 w 53"/>
              <a:gd name="T81" fmla="*/ 20 h 77"/>
              <a:gd name="T82" fmla="*/ 40 w 53"/>
              <a:gd name="T83" fmla="*/ 34 h 77"/>
              <a:gd name="T84" fmla="*/ 42 w 53"/>
              <a:gd name="T85" fmla="*/ 34 h 77"/>
              <a:gd name="T86" fmla="*/ 42 w 53"/>
              <a:gd name="T87" fmla="*/ 26 h 77"/>
              <a:gd name="T88" fmla="*/ 45 w 53"/>
              <a:gd name="T89" fmla="*/ 26 h 77"/>
              <a:gd name="T90" fmla="*/ 45 w 53"/>
              <a:gd name="T91" fmla="*/ 18 h 77"/>
              <a:gd name="T92" fmla="*/ 48 w 53"/>
              <a:gd name="T93" fmla="*/ 18 h 77"/>
              <a:gd name="T94" fmla="*/ 48 w 53"/>
              <a:gd name="T95" fmla="*/ 9 h 77"/>
              <a:gd name="T96" fmla="*/ 51 w 53"/>
              <a:gd name="T97" fmla="*/ 9 h 77"/>
              <a:gd name="T98" fmla="*/ 51 w 53"/>
              <a:gd name="T99" fmla="*/ 0 h 77"/>
              <a:gd name="T100" fmla="*/ 53 w 53"/>
              <a:gd name="T101" fmla="*/ 0 h 77"/>
              <a:gd name="T102" fmla="*/ 53 w 53"/>
              <a:gd name="T103" fmla="*/ 59 h 77"/>
              <a:gd name="T104" fmla="*/ 39 w 53"/>
              <a:gd name="T105" fmla="*/ 59 h 77"/>
              <a:gd name="T106" fmla="*/ 39 w 53"/>
              <a:gd name="T107" fmla="*/ 66 h 77"/>
              <a:gd name="T108" fmla="*/ 37 w 53"/>
              <a:gd name="T109" fmla="*/ 66 h 77"/>
              <a:gd name="T110" fmla="*/ 37 w 53"/>
              <a:gd name="T111" fmla="*/ 69 h 77"/>
              <a:gd name="T112" fmla="*/ 24 w 53"/>
              <a:gd name="T113" fmla="*/ 69 h 77"/>
              <a:gd name="T114" fmla="*/ 24 w 53"/>
              <a:gd name="T115" fmla="*/ 75 h 77"/>
              <a:gd name="T116" fmla="*/ 19 w 53"/>
              <a:gd name="T117" fmla="*/ 75 h 77"/>
              <a:gd name="T118" fmla="*/ 19 w 53"/>
              <a:gd name="T119" fmla="*/ 77 h 77"/>
              <a:gd name="T120" fmla="*/ 0 w 53"/>
              <a:gd name="T1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 h="77">
                <a:moveTo>
                  <a:pt x="0" y="77"/>
                </a:moveTo>
                <a:lnTo>
                  <a:pt x="0" y="68"/>
                </a:lnTo>
                <a:lnTo>
                  <a:pt x="2" y="68"/>
                </a:lnTo>
                <a:lnTo>
                  <a:pt x="2" y="60"/>
                </a:lnTo>
                <a:lnTo>
                  <a:pt x="5" y="60"/>
                </a:lnTo>
                <a:lnTo>
                  <a:pt x="5" y="51"/>
                </a:lnTo>
                <a:lnTo>
                  <a:pt x="6" y="51"/>
                </a:lnTo>
                <a:lnTo>
                  <a:pt x="6" y="43"/>
                </a:lnTo>
                <a:lnTo>
                  <a:pt x="8" y="43"/>
                </a:lnTo>
                <a:lnTo>
                  <a:pt x="8" y="34"/>
                </a:lnTo>
                <a:lnTo>
                  <a:pt x="10" y="34"/>
                </a:lnTo>
                <a:lnTo>
                  <a:pt x="10" y="26"/>
                </a:lnTo>
                <a:lnTo>
                  <a:pt x="12" y="26"/>
                </a:lnTo>
                <a:lnTo>
                  <a:pt x="12" y="18"/>
                </a:lnTo>
                <a:lnTo>
                  <a:pt x="16" y="18"/>
                </a:lnTo>
                <a:lnTo>
                  <a:pt x="16" y="1"/>
                </a:lnTo>
                <a:lnTo>
                  <a:pt x="19" y="1"/>
                </a:lnTo>
                <a:lnTo>
                  <a:pt x="19" y="48"/>
                </a:lnTo>
                <a:lnTo>
                  <a:pt x="21" y="48"/>
                </a:lnTo>
                <a:lnTo>
                  <a:pt x="21" y="38"/>
                </a:lnTo>
                <a:lnTo>
                  <a:pt x="22" y="38"/>
                </a:lnTo>
                <a:lnTo>
                  <a:pt x="22" y="20"/>
                </a:lnTo>
                <a:lnTo>
                  <a:pt x="24" y="20"/>
                </a:lnTo>
                <a:lnTo>
                  <a:pt x="24" y="60"/>
                </a:lnTo>
                <a:lnTo>
                  <a:pt x="27" y="60"/>
                </a:lnTo>
                <a:lnTo>
                  <a:pt x="27" y="51"/>
                </a:lnTo>
                <a:lnTo>
                  <a:pt x="28" y="51"/>
                </a:lnTo>
                <a:lnTo>
                  <a:pt x="28" y="35"/>
                </a:lnTo>
                <a:lnTo>
                  <a:pt x="30" y="35"/>
                </a:lnTo>
                <a:lnTo>
                  <a:pt x="30" y="26"/>
                </a:lnTo>
                <a:lnTo>
                  <a:pt x="31" y="26"/>
                </a:lnTo>
                <a:lnTo>
                  <a:pt x="31" y="18"/>
                </a:lnTo>
                <a:lnTo>
                  <a:pt x="34" y="18"/>
                </a:lnTo>
                <a:lnTo>
                  <a:pt x="34" y="8"/>
                </a:lnTo>
                <a:lnTo>
                  <a:pt x="36" y="8"/>
                </a:lnTo>
                <a:lnTo>
                  <a:pt x="36" y="0"/>
                </a:lnTo>
                <a:lnTo>
                  <a:pt x="37" y="0"/>
                </a:lnTo>
                <a:lnTo>
                  <a:pt x="37" y="57"/>
                </a:lnTo>
                <a:lnTo>
                  <a:pt x="39" y="57"/>
                </a:lnTo>
                <a:lnTo>
                  <a:pt x="39" y="20"/>
                </a:lnTo>
                <a:lnTo>
                  <a:pt x="40" y="20"/>
                </a:lnTo>
                <a:lnTo>
                  <a:pt x="40" y="34"/>
                </a:lnTo>
                <a:lnTo>
                  <a:pt x="42" y="34"/>
                </a:lnTo>
                <a:lnTo>
                  <a:pt x="42" y="26"/>
                </a:lnTo>
                <a:lnTo>
                  <a:pt x="45" y="26"/>
                </a:lnTo>
                <a:lnTo>
                  <a:pt x="45" y="18"/>
                </a:lnTo>
                <a:lnTo>
                  <a:pt x="48" y="18"/>
                </a:lnTo>
                <a:lnTo>
                  <a:pt x="48" y="9"/>
                </a:lnTo>
                <a:lnTo>
                  <a:pt x="51" y="9"/>
                </a:lnTo>
                <a:lnTo>
                  <a:pt x="51" y="0"/>
                </a:lnTo>
                <a:lnTo>
                  <a:pt x="53" y="0"/>
                </a:lnTo>
                <a:lnTo>
                  <a:pt x="53" y="59"/>
                </a:lnTo>
                <a:lnTo>
                  <a:pt x="39" y="59"/>
                </a:lnTo>
                <a:lnTo>
                  <a:pt x="39" y="66"/>
                </a:lnTo>
                <a:lnTo>
                  <a:pt x="37" y="66"/>
                </a:lnTo>
                <a:lnTo>
                  <a:pt x="37" y="69"/>
                </a:lnTo>
                <a:lnTo>
                  <a:pt x="24" y="69"/>
                </a:lnTo>
                <a:lnTo>
                  <a:pt x="24" y="75"/>
                </a:lnTo>
                <a:lnTo>
                  <a:pt x="19" y="75"/>
                </a:lnTo>
                <a:lnTo>
                  <a:pt x="19" y="77"/>
                </a:lnTo>
                <a:lnTo>
                  <a:pt x="0" y="77"/>
                </a:lnTo>
                <a:close/>
              </a:path>
            </a:pathLst>
          </a:custGeom>
          <a:solidFill>
            <a:srgbClr val="B2C0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6" name="Freeform 32"/>
          <p:cNvSpPr>
            <a:spLocks/>
          </p:cNvSpPr>
          <p:nvPr/>
        </p:nvSpPr>
        <p:spPr bwMode="auto">
          <a:xfrm>
            <a:off x="6796658" y="4133725"/>
            <a:ext cx="468973" cy="796236"/>
          </a:xfrm>
          <a:custGeom>
            <a:avLst/>
            <a:gdLst>
              <a:gd name="T0" fmla="*/ 0 w 37"/>
              <a:gd name="T1" fmla="*/ 25 h 63"/>
              <a:gd name="T2" fmla="*/ 1 w 37"/>
              <a:gd name="T3" fmla="*/ 15 h 63"/>
              <a:gd name="T4" fmla="*/ 2 w 37"/>
              <a:gd name="T5" fmla="*/ 57 h 63"/>
              <a:gd name="T6" fmla="*/ 3 w 37"/>
              <a:gd name="T7" fmla="*/ 49 h 63"/>
              <a:gd name="T8" fmla="*/ 5 w 37"/>
              <a:gd name="T9" fmla="*/ 41 h 63"/>
              <a:gd name="T10" fmla="*/ 6 w 37"/>
              <a:gd name="T11" fmla="*/ 32 h 63"/>
              <a:gd name="T12" fmla="*/ 7 w 37"/>
              <a:gd name="T13" fmla="*/ 23 h 63"/>
              <a:gd name="T14" fmla="*/ 8 w 37"/>
              <a:gd name="T15" fmla="*/ 15 h 63"/>
              <a:gd name="T16" fmla="*/ 9 w 37"/>
              <a:gd name="T17" fmla="*/ 5 h 63"/>
              <a:gd name="T18" fmla="*/ 11 w 37"/>
              <a:gd name="T19" fmla="*/ 48 h 63"/>
              <a:gd name="T20" fmla="*/ 12 w 37"/>
              <a:gd name="T21" fmla="*/ 25 h 63"/>
              <a:gd name="T22" fmla="*/ 13 w 37"/>
              <a:gd name="T23" fmla="*/ 17 h 63"/>
              <a:gd name="T24" fmla="*/ 14 w 37"/>
              <a:gd name="T25" fmla="*/ 23 h 63"/>
              <a:gd name="T26" fmla="*/ 15 w 37"/>
              <a:gd name="T27" fmla="*/ 15 h 63"/>
              <a:gd name="T28" fmla="*/ 16 w 37"/>
              <a:gd name="T29" fmla="*/ 6 h 63"/>
              <a:gd name="T30" fmla="*/ 18 w 37"/>
              <a:gd name="T31" fmla="*/ 26 h 63"/>
              <a:gd name="T32" fmla="*/ 20 w 37"/>
              <a:gd name="T33" fmla="*/ 0 h 63"/>
              <a:gd name="T34" fmla="*/ 20 w 37"/>
              <a:gd name="T35" fmla="*/ 23 h 63"/>
              <a:gd name="T36" fmla="*/ 22 w 37"/>
              <a:gd name="T37" fmla="*/ 15 h 63"/>
              <a:gd name="T38" fmla="*/ 24 w 37"/>
              <a:gd name="T39" fmla="*/ 0 h 63"/>
              <a:gd name="T40" fmla="*/ 27 w 37"/>
              <a:gd name="T41" fmla="*/ 23 h 63"/>
              <a:gd name="T42" fmla="*/ 28 w 37"/>
              <a:gd name="T43" fmla="*/ 15 h 63"/>
              <a:gd name="T44" fmla="*/ 30 w 37"/>
              <a:gd name="T45" fmla="*/ 0 h 63"/>
              <a:gd name="T46" fmla="*/ 34 w 37"/>
              <a:gd name="T47" fmla="*/ 17 h 63"/>
              <a:gd name="T48" fmla="*/ 36 w 37"/>
              <a:gd name="T49" fmla="*/ 9 h 63"/>
              <a:gd name="T50" fmla="*/ 37 w 37"/>
              <a:gd name="T51" fmla="*/ 23 h 63"/>
              <a:gd name="T52" fmla="*/ 36 w 37"/>
              <a:gd name="T53" fmla="*/ 25 h 63"/>
              <a:gd name="T54" fmla="*/ 34 w 37"/>
              <a:gd name="T55" fmla="*/ 31 h 63"/>
              <a:gd name="T56" fmla="*/ 26 w 37"/>
              <a:gd name="T57" fmla="*/ 40 h 63"/>
              <a:gd name="T58" fmla="*/ 20 w 37"/>
              <a:gd name="T59" fmla="*/ 45 h 63"/>
              <a:gd name="T60" fmla="*/ 18 w 37"/>
              <a:gd name="T61" fmla="*/ 49 h 63"/>
              <a:gd name="T62" fmla="*/ 14 w 37"/>
              <a:gd name="T63" fmla="*/ 54 h 63"/>
              <a:gd name="T64" fmla="*/ 11 w 37"/>
              <a:gd name="T65" fmla="*/ 57 h 63"/>
              <a:gd name="T66" fmla="*/ 1 w 37"/>
              <a:gd name="T6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63">
                <a:moveTo>
                  <a:pt x="0" y="63"/>
                </a:moveTo>
                <a:lnTo>
                  <a:pt x="0" y="25"/>
                </a:lnTo>
                <a:lnTo>
                  <a:pt x="1" y="25"/>
                </a:lnTo>
                <a:lnTo>
                  <a:pt x="1" y="15"/>
                </a:lnTo>
                <a:lnTo>
                  <a:pt x="2" y="15"/>
                </a:lnTo>
                <a:lnTo>
                  <a:pt x="2" y="57"/>
                </a:lnTo>
                <a:lnTo>
                  <a:pt x="3" y="57"/>
                </a:lnTo>
                <a:lnTo>
                  <a:pt x="3" y="49"/>
                </a:lnTo>
                <a:lnTo>
                  <a:pt x="5" y="49"/>
                </a:lnTo>
                <a:lnTo>
                  <a:pt x="5" y="41"/>
                </a:lnTo>
                <a:lnTo>
                  <a:pt x="6" y="41"/>
                </a:lnTo>
                <a:lnTo>
                  <a:pt x="6" y="32"/>
                </a:lnTo>
                <a:lnTo>
                  <a:pt x="7" y="32"/>
                </a:lnTo>
                <a:lnTo>
                  <a:pt x="7" y="23"/>
                </a:lnTo>
                <a:lnTo>
                  <a:pt x="8" y="23"/>
                </a:lnTo>
                <a:lnTo>
                  <a:pt x="8" y="15"/>
                </a:lnTo>
                <a:lnTo>
                  <a:pt x="9" y="15"/>
                </a:lnTo>
                <a:lnTo>
                  <a:pt x="9" y="5"/>
                </a:lnTo>
                <a:lnTo>
                  <a:pt x="11" y="5"/>
                </a:lnTo>
                <a:lnTo>
                  <a:pt x="11" y="48"/>
                </a:lnTo>
                <a:lnTo>
                  <a:pt x="12" y="48"/>
                </a:lnTo>
                <a:lnTo>
                  <a:pt x="12" y="25"/>
                </a:lnTo>
                <a:lnTo>
                  <a:pt x="13" y="25"/>
                </a:lnTo>
                <a:lnTo>
                  <a:pt x="13" y="17"/>
                </a:lnTo>
                <a:lnTo>
                  <a:pt x="14" y="17"/>
                </a:lnTo>
                <a:lnTo>
                  <a:pt x="14" y="23"/>
                </a:lnTo>
                <a:lnTo>
                  <a:pt x="15" y="23"/>
                </a:lnTo>
                <a:lnTo>
                  <a:pt x="15" y="15"/>
                </a:lnTo>
                <a:lnTo>
                  <a:pt x="16" y="15"/>
                </a:lnTo>
                <a:lnTo>
                  <a:pt x="16" y="6"/>
                </a:lnTo>
                <a:lnTo>
                  <a:pt x="18" y="6"/>
                </a:lnTo>
                <a:lnTo>
                  <a:pt x="18" y="26"/>
                </a:lnTo>
                <a:lnTo>
                  <a:pt x="20" y="26"/>
                </a:lnTo>
                <a:lnTo>
                  <a:pt x="20" y="0"/>
                </a:lnTo>
                <a:lnTo>
                  <a:pt x="20" y="0"/>
                </a:lnTo>
                <a:lnTo>
                  <a:pt x="20" y="23"/>
                </a:lnTo>
                <a:lnTo>
                  <a:pt x="22" y="23"/>
                </a:lnTo>
                <a:lnTo>
                  <a:pt x="22" y="15"/>
                </a:lnTo>
                <a:lnTo>
                  <a:pt x="24" y="15"/>
                </a:lnTo>
                <a:lnTo>
                  <a:pt x="24" y="0"/>
                </a:lnTo>
                <a:lnTo>
                  <a:pt x="27" y="0"/>
                </a:lnTo>
                <a:lnTo>
                  <a:pt x="27" y="23"/>
                </a:lnTo>
                <a:lnTo>
                  <a:pt x="28" y="23"/>
                </a:lnTo>
                <a:lnTo>
                  <a:pt x="28" y="15"/>
                </a:lnTo>
                <a:lnTo>
                  <a:pt x="30" y="15"/>
                </a:lnTo>
                <a:lnTo>
                  <a:pt x="30" y="0"/>
                </a:lnTo>
                <a:lnTo>
                  <a:pt x="34" y="0"/>
                </a:lnTo>
                <a:lnTo>
                  <a:pt x="34" y="17"/>
                </a:lnTo>
                <a:lnTo>
                  <a:pt x="36" y="17"/>
                </a:lnTo>
                <a:lnTo>
                  <a:pt x="36" y="9"/>
                </a:lnTo>
                <a:lnTo>
                  <a:pt x="37" y="9"/>
                </a:lnTo>
                <a:lnTo>
                  <a:pt x="37" y="23"/>
                </a:lnTo>
                <a:lnTo>
                  <a:pt x="36" y="23"/>
                </a:lnTo>
                <a:lnTo>
                  <a:pt x="36" y="25"/>
                </a:lnTo>
                <a:lnTo>
                  <a:pt x="34" y="25"/>
                </a:lnTo>
                <a:lnTo>
                  <a:pt x="34" y="31"/>
                </a:lnTo>
                <a:lnTo>
                  <a:pt x="26" y="31"/>
                </a:lnTo>
                <a:lnTo>
                  <a:pt x="26" y="40"/>
                </a:lnTo>
                <a:lnTo>
                  <a:pt x="20" y="40"/>
                </a:lnTo>
                <a:lnTo>
                  <a:pt x="20" y="45"/>
                </a:lnTo>
                <a:lnTo>
                  <a:pt x="18" y="45"/>
                </a:lnTo>
                <a:lnTo>
                  <a:pt x="18" y="49"/>
                </a:lnTo>
                <a:lnTo>
                  <a:pt x="14" y="49"/>
                </a:lnTo>
                <a:lnTo>
                  <a:pt x="14" y="54"/>
                </a:lnTo>
                <a:lnTo>
                  <a:pt x="11" y="54"/>
                </a:lnTo>
                <a:lnTo>
                  <a:pt x="11" y="57"/>
                </a:lnTo>
                <a:lnTo>
                  <a:pt x="1" y="57"/>
                </a:lnTo>
                <a:lnTo>
                  <a:pt x="1" y="63"/>
                </a:lnTo>
                <a:lnTo>
                  <a:pt x="0" y="63"/>
                </a:lnTo>
                <a:close/>
              </a:path>
            </a:pathLst>
          </a:custGeom>
          <a:solidFill>
            <a:srgbClr val="B2C0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7" name="Freeform 33"/>
          <p:cNvSpPr>
            <a:spLocks/>
          </p:cNvSpPr>
          <p:nvPr/>
        </p:nvSpPr>
        <p:spPr bwMode="auto">
          <a:xfrm>
            <a:off x="7278306" y="4129391"/>
            <a:ext cx="152099" cy="290690"/>
          </a:xfrm>
          <a:custGeom>
            <a:avLst/>
            <a:gdLst>
              <a:gd name="T0" fmla="*/ 0 w 12"/>
              <a:gd name="T1" fmla="*/ 23 h 23"/>
              <a:gd name="T2" fmla="*/ 0 w 12"/>
              <a:gd name="T3" fmla="*/ 15 h 23"/>
              <a:gd name="T4" fmla="*/ 4 w 12"/>
              <a:gd name="T5" fmla="*/ 15 h 23"/>
              <a:gd name="T6" fmla="*/ 4 w 12"/>
              <a:gd name="T7" fmla="*/ 2 h 23"/>
              <a:gd name="T8" fmla="*/ 6 w 12"/>
              <a:gd name="T9" fmla="*/ 2 h 23"/>
              <a:gd name="T10" fmla="*/ 6 w 12"/>
              <a:gd name="T11" fmla="*/ 0 h 23"/>
              <a:gd name="T12" fmla="*/ 12 w 12"/>
              <a:gd name="T13" fmla="*/ 0 h 23"/>
              <a:gd name="T14" fmla="*/ 12 w 12"/>
              <a:gd name="T15" fmla="*/ 23 h 23"/>
              <a:gd name="T16" fmla="*/ 0 w 12"/>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3">
                <a:moveTo>
                  <a:pt x="0" y="23"/>
                </a:moveTo>
                <a:lnTo>
                  <a:pt x="0" y="15"/>
                </a:lnTo>
                <a:lnTo>
                  <a:pt x="4" y="15"/>
                </a:lnTo>
                <a:lnTo>
                  <a:pt x="4" y="2"/>
                </a:lnTo>
                <a:lnTo>
                  <a:pt x="6" y="2"/>
                </a:lnTo>
                <a:lnTo>
                  <a:pt x="6" y="0"/>
                </a:lnTo>
                <a:lnTo>
                  <a:pt x="12" y="0"/>
                </a:lnTo>
                <a:lnTo>
                  <a:pt x="12" y="23"/>
                </a:lnTo>
                <a:cubicBezTo>
                  <a:pt x="12" y="23"/>
                  <a:pt x="0" y="23"/>
                  <a:pt x="0" y="23"/>
                </a:cubicBezTo>
                <a:close/>
              </a:path>
            </a:pathLst>
          </a:custGeom>
          <a:solidFill>
            <a:srgbClr val="B2C0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0" name="Rectangle 36"/>
          <p:cNvSpPr>
            <a:spLocks noChangeArrowheads="1"/>
          </p:cNvSpPr>
          <p:nvPr/>
        </p:nvSpPr>
        <p:spPr bwMode="auto">
          <a:xfrm>
            <a:off x="7620530" y="4104847"/>
            <a:ext cx="114074" cy="101109"/>
          </a:xfrm>
          <a:prstGeom prst="rect">
            <a:avLst/>
          </a:prstGeom>
          <a:solidFill>
            <a:srgbClr val="B2C0EC"/>
          </a:solidFill>
          <a:ln w="0">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1" name="Rectangle 47"/>
          <p:cNvSpPr>
            <a:spLocks noChangeArrowheads="1"/>
          </p:cNvSpPr>
          <p:nvPr/>
        </p:nvSpPr>
        <p:spPr bwMode="auto">
          <a:xfrm>
            <a:off x="6581184" y="4849795"/>
            <a:ext cx="25350" cy="113748"/>
          </a:xfrm>
          <a:prstGeom prst="rect">
            <a:avLst/>
          </a:prstGeom>
          <a:solidFill>
            <a:srgbClr val="D4EA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 name="Rectangle 51"/>
          <p:cNvSpPr>
            <a:spLocks noChangeArrowheads="1"/>
          </p:cNvSpPr>
          <p:nvPr/>
        </p:nvSpPr>
        <p:spPr bwMode="auto">
          <a:xfrm>
            <a:off x="6378385" y="4445358"/>
            <a:ext cx="25350" cy="720404"/>
          </a:xfrm>
          <a:prstGeom prst="rect">
            <a:avLst/>
          </a:prstGeom>
          <a:solidFill>
            <a:srgbClr val="B2C0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28" name="Group 27"/>
          <p:cNvGrpSpPr/>
          <p:nvPr/>
        </p:nvGrpSpPr>
        <p:grpSpPr>
          <a:xfrm>
            <a:off x="5516489" y="4626270"/>
            <a:ext cx="557698" cy="646210"/>
            <a:chOff x="5516489" y="4875874"/>
            <a:chExt cx="557698" cy="646210"/>
          </a:xfrm>
        </p:grpSpPr>
        <p:sp>
          <p:nvSpPr>
            <p:cNvPr id="180" name="Rectangle 26"/>
            <p:cNvSpPr>
              <a:spLocks noChangeArrowheads="1"/>
            </p:cNvSpPr>
            <p:nvPr/>
          </p:nvSpPr>
          <p:spPr bwMode="auto">
            <a:xfrm>
              <a:off x="5795338" y="5431975"/>
              <a:ext cx="12675" cy="88471"/>
            </a:xfrm>
            <a:prstGeom prst="rect">
              <a:avLst/>
            </a:prstGeom>
            <a:solidFill>
              <a:srgbClr val="D4EAFF"/>
            </a:solidFill>
            <a:ln w="0">
              <a:solidFill>
                <a:srgbClr val="D4EAFF"/>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3" name="Freeform 29"/>
            <p:cNvSpPr>
              <a:spLocks/>
            </p:cNvSpPr>
            <p:nvPr/>
          </p:nvSpPr>
          <p:spPr bwMode="auto">
            <a:xfrm>
              <a:off x="5934762" y="5002260"/>
              <a:ext cx="38025" cy="518186"/>
            </a:xfrm>
            <a:custGeom>
              <a:avLst/>
              <a:gdLst>
                <a:gd name="T0" fmla="*/ 0 w 3"/>
                <a:gd name="T1" fmla="*/ 41 h 41"/>
                <a:gd name="T2" fmla="*/ 0 w 3"/>
                <a:gd name="T3" fmla="*/ 33 h 41"/>
                <a:gd name="T4" fmla="*/ 2 w 3"/>
                <a:gd name="T5" fmla="*/ 33 h 41"/>
                <a:gd name="T6" fmla="*/ 2 w 3"/>
                <a:gd name="T7" fmla="*/ 0 h 41"/>
                <a:gd name="T8" fmla="*/ 3 w 3"/>
                <a:gd name="T9" fmla="*/ 0 h 41"/>
                <a:gd name="T10" fmla="*/ 3 w 3"/>
                <a:gd name="T11" fmla="*/ 41 h 41"/>
                <a:gd name="T12" fmla="*/ 0 w 3"/>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 h="41">
                  <a:moveTo>
                    <a:pt x="0" y="41"/>
                  </a:moveTo>
                  <a:lnTo>
                    <a:pt x="0" y="33"/>
                  </a:lnTo>
                  <a:lnTo>
                    <a:pt x="2" y="33"/>
                  </a:lnTo>
                  <a:lnTo>
                    <a:pt x="2" y="0"/>
                  </a:lnTo>
                  <a:lnTo>
                    <a:pt x="3" y="0"/>
                  </a:lnTo>
                  <a:lnTo>
                    <a:pt x="3" y="41"/>
                  </a:lnTo>
                  <a:lnTo>
                    <a:pt x="0" y="41"/>
                  </a:lnTo>
                  <a:close/>
                </a:path>
              </a:pathLst>
            </a:cu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4" name="Freeform 30"/>
            <p:cNvSpPr>
              <a:spLocks/>
            </p:cNvSpPr>
            <p:nvPr/>
          </p:nvSpPr>
          <p:spPr bwMode="auto">
            <a:xfrm>
              <a:off x="5998137" y="4875874"/>
              <a:ext cx="76050" cy="644572"/>
            </a:xfrm>
            <a:custGeom>
              <a:avLst/>
              <a:gdLst>
                <a:gd name="T0" fmla="*/ 0 w 6"/>
                <a:gd name="T1" fmla="*/ 51 h 51"/>
                <a:gd name="T2" fmla="*/ 0 w 6"/>
                <a:gd name="T3" fmla="*/ 42 h 51"/>
                <a:gd name="T4" fmla="*/ 0 w 6"/>
                <a:gd name="T5" fmla="*/ 42 h 51"/>
                <a:gd name="T6" fmla="*/ 0 w 6"/>
                <a:gd name="T7" fmla="*/ 35 h 51"/>
                <a:gd name="T8" fmla="*/ 1 w 6"/>
                <a:gd name="T9" fmla="*/ 35 h 51"/>
                <a:gd name="T10" fmla="*/ 1 w 6"/>
                <a:gd name="T11" fmla="*/ 27 h 51"/>
                <a:gd name="T12" fmla="*/ 1 w 6"/>
                <a:gd name="T13" fmla="*/ 18 h 51"/>
                <a:gd name="T14" fmla="*/ 3 w 6"/>
                <a:gd name="T15" fmla="*/ 18 h 51"/>
                <a:gd name="T16" fmla="*/ 3 w 6"/>
                <a:gd name="T17" fmla="*/ 0 h 51"/>
                <a:gd name="T18" fmla="*/ 4 w 6"/>
                <a:gd name="T19" fmla="*/ 0 h 51"/>
                <a:gd name="T20" fmla="*/ 4 w 6"/>
                <a:gd name="T21" fmla="*/ 42 h 51"/>
                <a:gd name="T22" fmla="*/ 6 w 6"/>
                <a:gd name="T23" fmla="*/ 42 h 51"/>
                <a:gd name="T24" fmla="*/ 6 w 6"/>
                <a:gd name="T25" fmla="*/ 51 h 51"/>
                <a:gd name="T26" fmla="*/ 0 w 6"/>
                <a:gd name="T2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51">
                  <a:moveTo>
                    <a:pt x="0" y="51"/>
                  </a:moveTo>
                  <a:lnTo>
                    <a:pt x="0" y="42"/>
                  </a:lnTo>
                  <a:lnTo>
                    <a:pt x="0" y="42"/>
                  </a:lnTo>
                  <a:lnTo>
                    <a:pt x="0" y="35"/>
                  </a:lnTo>
                  <a:lnTo>
                    <a:pt x="1" y="35"/>
                  </a:lnTo>
                  <a:lnTo>
                    <a:pt x="1" y="27"/>
                  </a:lnTo>
                  <a:lnTo>
                    <a:pt x="1" y="18"/>
                  </a:lnTo>
                  <a:lnTo>
                    <a:pt x="3" y="18"/>
                  </a:lnTo>
                  <a:lnTo>
                    <a:pt x="3" y="0"/>
                  </a:lnTo>
                  <a:lnTo>
                    <a:pt x="4" y="0"/>
                  </a:lnTo>
                  <a:lnTo>
                    <a:pt x="4" y="42"/>
                  </a:lnTo>
                  <a:lnTo>
                    <a:pt x="6" y="42"/>
                  </a:lnTo>
                  <a:lnTo>
                    <a:pt x="6" y="51"/>
                  </a:lnTo>
                  <a:lnTo>
                    <a:pt x="0" y="51"/>
                  </a:lnTo>
                  <a:close/>
                </a:path>
              </a:pathLst>
            </a:cu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7" name="Freeform 23"/>
            <p:cNvSpPr>
              <a:spLocks/>
            </p:cNvSpPr>
            <p:nvPr/>
          </p:nvSpPr>
          <p:spPr bwMode="auto">
            <a:xfrm>
              <a:off x="5516489" y="5419337"/>
              <a:ext cx="38025" cy="101109"/>
            </a:xfrm>
            <a:custGeom>
              <a:avLst/>
              <a:gdLst>
                <a:gd name="T0" fmla="*/ 0 w 3"/>
                <a:gd name="T1" fmla="*/ 8 h 8"/>
                <a:gd name="T2" fmla="*/ 0 w 3"/>
                <a:gd name="T3" fmla="*/ 0 h 8"/>
                <a:gd name="T4" fmla="*/ 3 w 3"/>
                <a:gd name="T5" fmla="*/ 0 h 8"/>
                <a:gd name="T6" fmla="*/ 3 w 3"/>
                <a:gd name="T7" fmla="*/ 7 h 8"/>
                <a:gd name="T8" fmla="*/ 0 w 3"/>
                <a:gd name="T9" fmla="*/ 8 h 8"/>
                <a:gd name="connsiteX0" fmla="*/ 0 w 10000"/>
                <a:gd name="connsiteY0" fmla="*/ 10000 h 10000"/>
                <a:gd name="connsiteX1" fmla="*/ 0 w 10000"/>
                <a:gd name="connsiteY1" fmla="*/ 0 h 10000"/>
                <a:gd name="connsiteX2" fmla="*/ 10000 w 10000"/>
                <a:gd name="connsiteY2" fmla="*/ 0 h 10000"/>
                <a:gd name="connsiteX3" fmla="*/ 10000 w 10000"/>
                <a:gd name="connsiteY3" fmla="*/ 9692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0"/>
                  </a:lnTo>
                  <a:lnTo>
                    <a:pt x="10000" y="9692"/>
                  </a:lnTo>
                  <a:lnTo>
                    <a:pt x="0" y="10000"/>
                  </a:lnTo>
                  <a:close/>
                </a:path>
              </a:pathLst>
            </a:cu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8" name="Freeform 24"/>
            <p:cNvSpPr>
              <a:spLocks/>
            </p:cNvSpPr>
            <p:nvPr/>
          </p:nvSpPr>
          <p:spPr bwMode="auto">
            <a:xfrm>
              <a:off x="5668588" y="5318227"/>
              <a:ext cx="38025" cy="203857"/>
            </a:xfrm>
            <a:custGeom>
              <a:avLst/>
              <a:gdLst>
                <a:gd name="T0" fmla="*/ 0 w 3"/>
                <a:gd name="T1" fmla="*/ 15 h 16"/>
                <a:gd name="T2" fmla="*/ 0 w 3"/>
                <a:gd name="T3" fmla="*/ 8 h 16"/>
                <a:gd name="T4" fmla="*/ 1 w 3"/>
                <a:gd name="T5" fmla="*/ 8 h 16"/>
                <a:gd name="T6" fmla="*/ 1 w 3"/>
                <a:gd name="T7" fmla="*/ 0 h 16"/>
                <a:gd name="T8" fmla="*/ 3 w 3"/>
                <a:gd name="T9" fmla="*/ 0 h 16"/>
                <a:gd name="T10" fmla="*/ 3 w 3"/>
                <a:gd name="T11" fmla="*/ 16 h 16"/>
                <a:gd name="T12" fmla="*/ 0 w 3"/>
                <a:gd name="T13" fmla="*/ 15 h 16"/>
                <a:gd name="connsiteX0" fmla="*/ 0 w 10000"/>
                <a:gd name="connsiteY0" fmla="*/ 9728 h 10000"/>
                <a:gd name="connsiteX1" fmla="*/ 0 w 10000"/>
                <a:gd name="connsiteY1" fmla="*/ 5000 h 10000"/>
                <a:gd name="connsiteX2" fmla="*/ 3333 w 10000"/>
                <a:gd name="connsiteY2" fmla="*/ 5000 h 10000"/>
                <a:gd name="connsiteX3" fmla="*/ 3333 w 10000"/>
                <a:gd name="connsiteY3" fmla="*/ 0 h 10000"/>
                <a:gd name="connsiteX4" fmla="*/ 10000 w 10000"/>
                <a:gd name="connsiteY4" fmla="*/ 0 h 10000"/>
                <a:gd name="connsiteX5" fmla="*/ 10000 w 10000"/>
                <a:gd name="connsiteY5" fmla="*/ 10000 h 10000"/>
                <a:gd name="connsiteX6" fmla="*/ 0 w 10000"/>
                <a:gd name="connsiteY6" fmla="*/ 9728 h 10000"/>
                <a:gd name="connsiteX0" fmla="*/ 626 w 10000"/>
                <a:gd name="connsiteY0" fmla="*/ 10081 h 10081"/>
                <a:gd name="connsiteX1" fmla="*/ 0 w 10000"/>
                <a:gd name="connsiteY1" fmla="*/ 5000 h 10081"/>
                <a:gd name="connsiteX2" fmla="*/ 3333 w 10000"/>
                <a:gd name="connsiteY2" fmla="*/ 5000 h 10081"/>
                <a:gd name="connsiteX3" fmla="*/ 3333 w 10000"/>
                <a:gd name="connsiteY3" fmla="*/ 0 h 10081"/>
                <a:gd name="connsiteX4" fmla="*/ 10000 w 10000"/>
                <a:gd name="connsiteY4" fmla="*/ 0 h 10081"/>
                <a:gd name="connsiteX5" fmla="*/ 10000 w 10000"/>
                <a:gd name="connsiteY5" fmla="*/ 10000 h 10081"/>
                <a:gd name="connsiteX6" fmla="*/ 626 w 10000"/>
                <a:gd name="connsiteY6" fmla="*/ 10081 h 1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81">
                  <a:moveTo>
                    <a:pt x="626" y="10081"/>
                  </a:moveTo>
                  <a:cubicBezTo>
                    <a:pt x="417" y="8387"/>
                    <a:pt x="209" y="6694"/>
                    <a:pt x="0" y="5000"/>
                  </a:cubicBezTo>
                  <a:lnTo>
                    <a:pt x="3333" y="5000"/>
                  </a:lnTo>
                  <a:lnTo>
                    <a:pt x="3333" y="0"/>
                  </a:lnTo>
                  <a:lnTo>
                    <a:pt x="10000" y="0"/>
                  </a:lnTo>
                  <a:lnTo>
                    <a:pt x="10000" y="10000"/>
                  </a:lnTo>
                  <a:lnTo>
                    <a:pt x="626" y="10081"/>
                  </a:lnTo>
                  <a:close/>
                </a:path>
              </a:pathLst>
            </a:cu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9" name="Rectangle 25"/>
            <p:cNvSpPr>
              <a:spLocks noChangeArrowheads="1"/>
            </p:cNvSpPr>
            <p:nvPr/>
          </p:nvSpPr>
          <p:spPr bwMode="auto">
            <a:xfrm>
              <a:off x="5719288" y="5406698"/>
              <a:ext cx="25350" cy="113748"/>
            </a:xfrm>
            <a:prstGeom prst="rect">
              <a:avLst/>
            </a:prstGeom>
            <a:solidFill>
              <a:srgbClr val="D4EAFF"/>
            </a:solidFill>
            <a:ln w="0">
              <a:solidFill>
                <a:srgbClr val="D4EAFF"/>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1" name="Rectangle 27"/>
            <p:cNvSpPr>
              <a:spLocks noChangeArrowheads="1"/>
            </p:cNvSpPr>
            <p:nvPr/>
          </p:nvSpPr>
          <p:spPr bwMode="auto">
            <a:xfrm>
              <a:off x="5820688" y="5318227"/>
              <a:ext cx="25350" cy="202219"/>
            </a:xfrm>
            <a:prstGeom prst="rect">
              <a:avLst/>
            </a:prstGeom>
            <a:solidFill>
              <a:srgbClr val="D4EAFF"/>
            </a:solidFill>
            <a:ln w="0">
              <a:solidFill>
                <a:srgbClr val="D4EAFF"/>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2" name="Freeform 28"/>
            <p:cNvSpPr>
              <a:spLocks/>
            </p:cNvSpPr>
            <p:nvPr/>
          </p:nvSpPr>
          <p:spPr bwMode="auto">
            <a:xfrm>
              <a:off x="5858712" y="4989622"/>
              <a:ext cx="63375" cy="530824"/>
            </a:xfrm>
            <a:custGeom>
              <a:avLst/>
              <a:gdLst>
                <a:gd name="T0" fmla="*/ 0 w 5"/>
                <a:gd name="T1" fmla="*/ 41 h 42"/>
                <a:gd name="T2" fmla="*/ 0 w 5"/>
                <a:gd name="T3" fmla="*/ 17 h 42"/>
                <a:gd name="T4" fmla="*/ 2 w 5"/>
                <a:gd name="T5" fmla="*/ 17 h 42"/>
                <a:gd name="T6" fmla="*/ 2 w 5"/>
                <a:gd name="T7" fmla="*/ 8 h 42"/>
                <a:gd name="T8" fmla="*/ 2 w 5"/>
                <a:gd name="T9" fmla="*/ 0 h 42"/>
                <a:gd name="T10" fmla="*/ 4 w 5"/>
                <a:gd name="T11" fmla="*/ 0 h 42"/>
                <a:gd name="T12" fmla="*/ 4 w 5"/>
                <a:gd name="T13" fmla="*/ 32 h 42"/>
                <a:gd name="T14" fmla="*/ 5 w 5"/>
                <a:gd name="T15" fmla="*/ 32 h 42"/>
                <a:gd name="T16" fmla="*/ 5 w 5"/>
                <a:gd name="T17" fmla="*/ 42 h 42"/>
                <a:gd name="T18" fmla="*/ 0 w 5"/>
                <a:gd name="T19" fmla="*/ 41 h 42"/>
                <a:gd name="connsiteX0" fmla="*/ 0 w 10000"/>
                <a:gd name="connsiteY0" fmla="*/ 9986 h 10000"/>
                <a:gd name="connsiteX1" fmla="*/ 0 w 10000"/>
                <a:gd name="connsiteY1" fmla="*/ 4048 h 10000"/>
                <a:gd name="connsiteX2" fmla="*/ 4000 w 10000"/>
                <a:gd name="connsiteY2" fmla="*/ 4048 h 10000"/>
                <a:gd name="connsiteX3" fmla="*/ 4000 w 10000"/>
                <a:gd name="connsiteY3" fmla="*/ 1905 h 10000"/>
                <a:gd name="connsiteX4" fmla="*/ 4000 w 10000"/>
                <a:gd name="connsiteY4" fmla="*/ 0 h 10000"/>
                <a:gd name="connsiteX5" fmla="*/ 8000 w 10000"/>
                <a:gd name="connsiteY5" fmla="*/ 0 h 10000"/>
                <a:gd name="connsiteX6" fmla="*/ 8000 w 10000"/>
                <a:gd name="connsiteY6" fmla="*/ 7619 h 10000"/>
                <a:gd name="connsiteX7" fmla="*/ 10000 w 10000"/>
                <a:gd name="connsiteY7" fmla="*/ 7619 h 10000"/>
                <a:gd name="connsiteX8" fmla="*/ 10000 w 10000"/>
                <a:gd name="connsiteY8" fmla="*/ 10000 h 10000"/>
                <a:gd name="connsiteX9" fmla="*/ 0 w 10000"/>
                <a:gd name="connsiteY9" fmla="*/ 998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0" y="9986"/>
                  </a:moveTo>
                  <a:lnTo>
                    <a:pt x="0" y="4048"/>
                  </a:lnTo>
                  <a:lnTo>
                    <a:pt x="4000" y="4048"/>
                  </a:lnTo>
                  <a:lnTo>
                    <a:pt x="4000" y="1905"/>
                  </a:lnTo>
                  <a:lnTo>
                    <a:pt x="4000" y="0"/>
                  </a:lnTo>
                  <a:lnTo>
                    <a:pt x="8000" y="0"/>
                  </a:lnTo>
                  <a:lnTo>
                    <a:pt x="8000" y="7619"/>
                  </a:lnTo>
                  <a:lnTo>
                    <a:pt x="10000" y="7619"/>
                  </a:lnTo>
                  <a:lnTo>
                    <a:pt x="10000" y="10000"/>
                  </a:lnTo>
                  <a:lnTo>
                    <a:pt x="0" y="9986"/>
                  </a:lnTo>
                  <a:close/>
                </a:path>
              </a:pathLst>
            </a:cu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1" name="Group 30"/>
          <p:cNvGrpSpPr/>
          <p:nvPr/>
        </p:nvGrpSpPr>
        <p:grpSpPr>
          <a:xfrm>
            <a:off x="6999457" y="4104846"/>
            <a:ext cx="747822" cy="643840"/>
            <a:chOff x="6999457" y="4345782"/>
            <a:chExt cx="747822" cy="643840"/>
          </a:xfrm>
        </p:grpSpPr>
        <p:sp>
          <p:nvSpPr>
            <p:cNvPr id="189" name="Rectangle 35"/>
            <p:cNvSpPr>
              <a:spLocks noChangeArrowheads="1"/>
            </p:cNvSpPr>
            <p:nvPr/>
          </p:nvSpPr>
          <p:spPr bwMode="auto">
            <a:xfrm>
              <a:off x="7557155" y="4345783"/>
              <a:ext cx="25350" cy="101109"/>
            </a:xfrm>
            <a:prstGeom prst="rect">
              <a:avLst/>
            </a:pr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1" name="Rectangle 37"/>
            <p:cNvSpPr>
              <a:spLocks noChangeArrowheads="1"/>
            </p:cNvSpPr>
            <p:nvPr/>
          </p:nvSpPr>
          <p:spPr bwMode="auto">
            <a:xfrm>
              <a:off x="7709254" y="4345782"/>
              <a:ext cx="38025" cy="97200"/>
            </a:xfrm>
            <a:prstGeom prst="rect">
              <a:avLst/>
            </a:pr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2" name="Rectangle 38"/>
            <p:cNvSpPr>
              <a:spLocks noChangeArrowheads="1"/>
            </p:cNvSpPr>
            <p:nvPr/>
          </p:nvSpPr>
          <p:spPr bwMode="auto">
            <a:xfrm>
              <a:off x="7405056" y="4542934"/>
              <a:ext cx="25350" cy="113748"/>
            </a:xfrm>
            <a:prstGeom prst="rect">
              <a:avLst/>
            </a:pr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3" name="Rectangle 39"/>
            <p:cNvSpPr>
              <a:spLocks noChangeArrowheads="1"/>
            </p:cNvSpPr>
            <p:nvPr/>
          </p:nvSpPr>
          <p:spPr bwMode="auto">
            <a:xfrm>
              <a:off x="7341681" y="4555573"/>
              <a:ext cx="12675" cy="101109"/>
            </a:xfrm>
            <a:prstGeom prst="rect">
              <a:avLst/>
            </a:pr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4" name="Freeform 40"/>
            <p:cNvSpPr>
              <a:spLocks/>
            </p:cNvSpPr>
            <p:nvPr/>
          </p:nvSpPr>
          <p:spPr bwMode="auto">
            <a:xfrm>
              <a:off x="7202256" y="4370327"/>
              <a:ext cx="25350" cy="391799"/>
            </a:xfrm>
            <a:custGeom>
              <a:avLst/>
              <a:gdLst>
                <a:gd name="T0" fmla="*/ 0 w 2"/>
                <a:gd name="T1" fmla="*/ 31 h 31"/>
                <a:gd name="T2" fmla="*/ 0 w 2"/>
                <a:gd name="T3" fmla="*/ 23 h 31"/>
                <a:gd name="T4" fmla="*/ 1 w 2"/>
                <a:gd name="T5" fmla="*/ 23 h 31"/>
                <a:gd name="T6" fmla="*/ 1 w 2"/>
                <a:gd name="T7" fmla="*/ 15 h 31"/>
                <a:gd name="T8" fmla="*/ 1 w 2"/>
                <a:gd name="T9" fmla="*/ 0 h 31"/>
                <a:gd name="T10" fmla="*/ 2 w 2"/>
                <a:gd name="T11" fmla="*/ 0 h 31"/>
                <a:gd name="T12" fmla="*/ 2 w 2"/>
                <a:gd name="T13" fmla="*/ 26 h 31"/>
                <a:gd name="T14" fmla="*/ 2 w 2"/>
                <a:gd name="T15" fmla="*/ 31 h 31"/>
                <a:gd name="T16" fmla="*/ 0 w 2"/>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1">
                  <a:moveTo>
                    <a:pt x="0" y="31"/>
                  </a:moveTo>
                  <a:lnTo>
                    <a:pt x="0" y="23"/>
                  </a:lnTo>
                  <a:lnTo>
                    <a:pt x="1" y="23"/>
                  </a:lnTo>
                  <a:lnTo>
                    <a:pt x="1" y="15"/>
                  </a:lnTo>
                  <a:lnTo>
                    <a:pt x="1" y="0"/>
                  </a:lnTo>
                  <a:lnTo>
                    <a:pt x="2" y="0"/>
                  </a:lnTo>
                  <a:lnTo>
                    <a:pt x="2" y="26"/>
                  </a:lnTo>
                  <a:lnTo>
                    <a:pt x="2" y="31"/>
                  </a:lnTo>
                  <a:lnTo>
                    <a:pt x="0" y="31"/>
                  </a:lnTo>
                  <a:close/>
                </a:path>
              </a:pathLst>
            </a:cu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5" name="Rectangle 41"/>
            <p:cNvSpPr>
              <a:spLocks noChangeArrowheads="1"/>
            </p:cNvSpPr>
            <p:nvPr/>
          </p:nvSpPr>
          <p:spPr bwMode="auto">
            <a:xfrm>
              <a:off x="7088182" y="4559907"/>
              <a:ext cx="50700" cy="315967"/>
            </a:xfrm>
            <a:prstGeom prst="rect">
              <a:avLst/>
            </a:pr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6" name="Rectangle 42"/>
            <p:cNvSpPr>
              <a:spLocks noChangeArrowheads="1"/>
            </p:cNvSpPr>
            <p:nvPr/>
          </p:nvSpPr>
          <p:spPr bwMode="auto">
            <a:xfrm>
              <a:off x="6999457" y="4446159"/>
              <a:ext cx="25350" cy="543463"/>
            </a:xfrm>
            <a:prstGeom prst="rect">
              <a:avLst/>
            </a:pr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9" name="Group 28"/>
          <p:cNvGrpSpPr/>
          <p:nvPr/>
        </p:nvGrpSpPr>
        <p:grpSpPr>
          <a:xfrm>
            <a:off x="6150236" y="4533828"/>
            <a:ext cx="735147" cy="644573"/>
            <a:chOff x="6150236" y="4774764"/>
            <a:chExt cx="735147" cy="644573"/>
          </a:xfrm>
        </p:grpSpPr>
        <p:sp>
          <p:nvSpPr>
            <p:cNvPr id="197" name="Rectangle 43"/>
            <p:cNvSpPr>
              <a:spLocks noChangeArrowheads="1"/>
            </p:cNvSpPr>
            <p:nvPr/>
          </p:nvSpPr>
          <p:spPr bwMode="auto">
            <a:xfrm>
              <a:off x="6847358" y="4989622"/>
              <a:ext cx="38025" cy="101109"/>
            </a:xfrm>
            <a:prstGeom prst="rect">
              <a:avLst/>
            </a:pr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8" name="Rectangle 44"/>
            <p:cNvSpPr>
              <a:spLocks noChangeArrowheads="1"/>
            </p:cNvSpPr>
            <p:nvPr/>
          </p:nvSpPr>
          <p:spPr bwMode="auto">
            <a:xfrm>
              <a:off x="6745958" y="4875874"/>
              <a:ext cx="12675" cy="315967"/>
            </a:xfrm>
            <a:prstGeom prst="rect">
              <a:avLst/>
            </a:pr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0" name="Freeform 46"/>
            <p:cNvSpPr>
              <a:spLocks/>
            </p:cNvSpPr>
            <p:nvPr/>
          </p:nvSpPr>
          <p:spPr bwMode="auto">
            <a:xfrm>
              <a:off x="6644559" y="4875874"/>
              <a:ext cx="25350" cy="315967"/>
            </a:xfrm>
            <a:custGeom>
              <a:avLst/>
              <a:gdLst>
                <a:gd name="T0" fmla="*/ 0 w 2"/>
                <a:gd name="T1" fmla="*/ 25 h 25"/>
                <a:gd name="T2" fmla="*/ 0 w 2"/>
                <a:gd name="T3" fmla="*/ 17 h 25"/>
                <a:gd name="T4" fmla="*/ 2 w 2"/>
                <a:gd name="T5" fmla="*/ 17 h 25"/>
                <a:gd name="T6" fmla="*/ 2 w 2"/>
                <a:gd name="T7" fmla="*/ 0 h 25"/>
                <a:gd name="T8" fmla="*/ 2 w 2"/>
                <a:gd name="T9" fmla="*/ 0 h 25"/>
                <a:gd name="T10" fmla="*/ 2 w 2"/>
                <a:gd name="T11" fmla="*/ 25 h 25"/>
                <a:gd name="T12" fmla="*/ 0 w 2"/>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0" y="25"/>
                  </a:moveTo>
                  <a:lnTo>
                    <a:pt x="0" y="17"/>
                  </a:lnTo>
                  <a:lnTo>
                    <a:pt x="2" y="17"/>
                  </a:lnTo>
                  <a:lnTo>
                    <a:pt x="2" y="0"/>
                  </a:lnTo>
                  <a:lnTo>
                    <a:pt x="2" y="0"/>
                  </a:lnTo>
                  <a:lnTo>
                    <a:pt x="2" y="25"/>
                  </a:lnTo>
                  <a:lnTo>
                    <a:pt x="0" y="25"/>
                  </a:lnTo>
                  <a:close/>
                </a:path>
              </a:pathLst>
            </a:cu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2" name="Freeform 48"/>
            <p:cNvSpPr>
              <a:spLocks/>
            </p:cNvSpPr>
            <p:nvPr/>
          </p:nvSpPr>
          <p:spPr bwMode="auto">
            <a:xfrm>
              <a:off x="6517810" y="4888513"/>
              <a:ext cx="76050" cy="431348"/>
            </a:xfrm>
            <a:custGeom>
              <a:avLst/>
              <a:gdLst>
                <a:gd name="T0" fmla="*/ 0 w 6"/>
                <a:gd name="T1" fmla="*/ 33 h 34"/>
                <a:gd name="T2" fmla="*/ 0 w 6"/>
                <a:gd name="T3" fmla="*/ 16 h 34"/>
                <a:gd name="T4" fmla="*/ 1 w 6"/>
                <a:gd name="T5" fmla="*/ 16 h 34"/>
                <a:gd name="T6" fmla="*/ 1 w 6"/>
                <a:gd name="T7" fmla="*/ 0 h 34"/>
                <a:gd name="T8" fmla="*/ 2 w 6"/>
                <a:gd name="T9" fmla="*/ 0 h 34"/>
                <a:gd name="T10" fmla="*/ 2 w 6"/>
                <a:gd name="T11" fmla="*/ 25 h 34"/>
                <a:gd name="T12" fmla="*/ 3 w 6"/>
                <a:gd name="T13" fmla="*/ 25 h 34"/>
                <a:gd name="T14" fmla="*/ 3 w 6"/>
                <a:gd name="T15" fmla="*/ 16 h 34"/>
                <a:gd name="T16" fmla="*/ 4 w 6"/>
                <a:gd name="T17" fmla="*/ 16 h 34"/>
                <a:gd name="T18" fmla="*/ 4 w 6"/>
                <a:gd name="T19" fmla="*/ 22 h 34"/>
                <a:gd name="T20" fmla="*/ 6 w 6"/>
                <a:gd name="T21" fmla="*/ 22 h 34"/>
                <a:gd name="T22" fmla="*/ 6 w 6"/>
                <a:gd name="T23" fmla="*/ 31 h 34"/>
                <a:gd name="T24" fmla="*/ 5 w 6"/>
                <a:gd name="T25" fmla="*/ 31 h 34"/>
                <a:gd name="T26" fmla="*/ 5 w 6"/>
                <a:gd name="T27" fmla="*/ 34 h 34"/>
                <a:gd name="T28" fmla="*/ 0 w 6"/>
                <a:gd name="T29" fmla="*/ 33 h 34"/>
                <a:gd name="connsiteX0" fmla="*/ 0 w 10000"/>
                <a:gd name="connsiteY0" fmla="*/ 10038 h 10038"/>
                <a:gd name="connsiteX1" fmla="*/ 0 w 10000"/>
                <a:gd name="connsiteY1" fmla="*/ 4706 h 10038"/>
                <a:gd name="connsiteX2" fmla="*/ 1667 w 10000"/>
                <a:gd name="connsiteY2" fmla="*/ 4706 h 10038"/>
                <a:gd name="connsiteX3" fmla="*/ 1667 w 10000"/>
                <a:gd name="connsiteY3" fmla="*/ 0 h 10038"/>
                <a:gd name="connsiteX4" fmla="*/ 3333 w 10000"/>
                <a:gd name="connsiteY4" fmla="*/ 0 h 10038"/>
                <a:gd name="connsiteX5" fmla="*/ 3333 w 10000"/>
                <a:gd name="connsiteY5" fmla="*/ 7353 h 10038"/>
                <a:gd name="connsiteX6" fmla="*/ 5000 w 10000"/>
                <a:gd name="connsiteY6" fmla="*/ 7353 h 10038"/>
                <a:gd name="connsiteX7" fmla="*/ 5000 w 10000"/>
                <a:gd name="connsiteY7" fmla="*/ 4706 h 10038"/>
                <a:gd name="connsiteX8" fmla="*/ 6667 w 10000"/>
                <a:gd name="connsiteY8" fmla="*/ 4706 h 10038"/>
                <a:gd name="connsiteX9" fmla="*/ 6667 w 10000"/>
                <a:gd name="connsiteY9" fmla="*/ 6471 h 10038"/>
                <a:gd name="connsiteX10" fmla="*/ 10000 w 10000"/>
                <a:gd name="connsiteY10" fmla="*/ 6471 h 10038"/>
                <a:gd name="connsiteX11" fmla="*/ 10000 w 10000"/>
                <a:gd name="connsiteY11" fmla="*/ 9118 h 10038"/>
                <a:gd name="connsiteX12" fmla="*/ 8333 w 10000"/>
                <a:gd name="connsiteY12" fmla="*/ 9118 h 10038"/>
                <a:gd name="connsiteX13" fmla="*/ 8333 w 10000"/>
                <a:gd name="connsiteY13" fmla="*/ 10000 h 10038"/>
                <a:gd name="connsiteX14" fmla="*/ 0 w 10000"/>
                <a:gd name="connsiteY14" fmla="*/ 10038 h 1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38">
                  <a:moveTo>
                    <a:pt x="0" y="10038"/>
                  </a:moveTo>
                  <a:lnTo>
                    <a:pt x="0" y="4706"/>
                  </a:lnTo>
                  <a:lnTo>
                    <a:pt x="1667" y="4706"/>
                  </a:lnTo>
                  <a:lnTo>
                    <a:pt x="1667" y="0"/>
                  </a:lnTo>
                  <a:lnTo>
                    <a:pt x="3333" y="0"/>
                  </a:lnTo>
                  <a:lnTo>
                    <a:pt x="3333" y="7353"/>
                  </a:lnTo>
                  <a:lnTo>
                    <a:pt x="5000" y="7353"/>
                  </a:lnTo>
                  <a:lnTo>
                    <a:pt x="5000" y="4706"/>
                  </a:lnTo>
                  <a:lnTo>
                    <a:pt x="6667" y="4706"/>
                  </a:lnTo>
                  <a:lnTo>
                    <a:pt x="6667" y="6471"/>
                  </a:lnTo>
                  <a:lnTo>
                    <a:pt x="10000" y="6471"/>
                  </a:lnTo>
                  <a:lnTo>
                    <a:pt x="10000" y="9118"/>
                  </a:lnTo>
                  <a:lnTo>
                    <a:pt x="8333" y="9118"/>
                  </a:lnTo>
                  <a:lnTo>
                    <a:pt x="8333" y="10000"/>
                  </a:lnTo>
                  <a:lnTo>
                    <a:pt x="0" y="10038"/>
                  </a:lnTo>
                  <a:close/>
                </a:path>
              </a:pathLst>
            </a:cu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3" name="Rectangle 49"/>
            <p:cNvSpPr>
              <a:spLocks noChangeArrowheads="1"/>
            </p:cNvSpPr>
            <p:nvPr/>
          </p:nvSpPr>
          <p:spPr bwMode="auto">
            <a:xfrm>
              <a:off x="6479785" y="4774764"/>
              <a:ext cx="12675" cy="530824"/>
            </a:xfrm>
            <a:prstGeom prst="rect">
              <a:avLst/>
            </a:pr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 name="Rectangle 50"/>
            <p:cNvSpPr>
              <a:spLocks noChangeArrowheads="1"/>
            </p:cNvSpPr>
            <p:nvPr/>
          </p:nvSpPr>
          <p:spPr bwMode="auto">
            <a:xfrm>
              <a:off x="6441760" y="5204479"/>
              <a:ext cx="12675" cy="101109"/>
            </a:xfrm>
            <a:prstGeom prst="rect">
              <a:avLst/>
            </a:pr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 name="Rectangle 52"/>
            <p:cNvSpPr>
              <a:spLocks noChangeArrowheads="1"/>
            </p:cNvSpPr>
            <p:nvPr/>
          </p:nvSpPr>
          <p:spPr bwMode="auto">
            <a:xfrm>
              <a:off x="6353035" y="5280311"/>
              <a:ext cx="25350" cy="113748"/>
            </a:xfrm>
            <a:prstGeom prst="rect">
              <a:avLst/>
            </a:pr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9" name="Rectangle 45"/>
            <p:cNvSpPr>
              <a:spLocks noChangeArrowheads="1"/>
            </p:cNvSpPr>
            <p:nvPr/>
          </p:nvSpPr>
          <p:spPr bwMode="auto">
            <a:xfrm>
              <a:off x="6682584" y="4875874"/>
              <a:ext cx="50700" cy="315967"/>
            </a:xfrm>
            <a:prstGeom prst="rect">
              <a:avLst/>
            </a:pr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 name="Rectangle 53"/>
            <p:cNvSpPr>
              <a:spLocks noChangeArrowheads="1"/>
            </p:cNvSpPr>
            <p:nvPr/>
          </p:nvSpPr>
          <p:spPr bwMode="auto">
            <a:xfrm>
              <a:off x="6289661" y="5090731"/>
              <a:ext cx="12675" cy="328606"/>
            </a:xfrm>
            <a:prstGeom prst="rect">
              <a:avLst/>
            </a:pr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8" name="Rectangle 54"/>
            <p:cNvSpPr>
              <a:spLocks noChangeArrowheads="1"/>
            </p:cNvSpPr>
            <p:nvPr/>
          </p:nvSpPr>
          <p:spPr bwMode="auto">
            <a:xfrm>
              <a:off x="6251636" y="5305589"/>
              <a:ext cx="12675" cy="113748"/>
            </a:xfrm>
            <a:prstGeom prst="rect">
              <a:avLst/>
            </a:pr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9" name="Rectangle 55"/>
            <p:cNvSpPr>
              <a:spLocks noChangeArrowheads="1"/>
            </p:cNvSpPr>
            <p:nvPr/>
          </p:nvSpPr>
          <p:spPr bwMode="auto">
            <a:xfrm>
              <a:off x="6200936" y="5204479"/>
              <a:ext cx="12675" cy="214857"/>
            </a:xfrm>
            <a:prstGeom prst="rect">
              <a:avLst/>
            </a:pr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0" name="Freeform 56"/>
            <p:cNvSpPr>
              <a:spLocks/>
            </p:cNvSpPr>
            <p:nvPr/>
          </p:nvSpPr>
          <p:spPr bwMode="auto">
            <a:xfrm>
              <a:off x="6150236" y="5204479"/>
              <a:ext cx="38025" cy="214857"/>
            </a:xfrm>
            <a:custGeom>
              <a:avLst/>
              <a:gdLst>
                <a:gd name="T0" fmla="*/ 0 w 3"/>
                <a:gd name="T1" fmla="*/ 17 h 17"/>
                <a:gd name="T2" fmla="*/ 0 w 3"/>
                <a:gd name="T3" fmla="*/ 8 h 17"/>
                <a:gd name="T4" fmla="*/ 1 w 3"/>
                <a:gd name="T5" fmla="*/ 8 h 17"/>
                <a:gd name="T6" fmla="*/ 1 w 3"/>
                <a:gd name="T7" fmla="*/ 0 h 17"/>
                <a:gd name="T8" fmla="*/ 3 w 3"/>
                <a:gd name="T9" fmla="*/ 0 h 17"/>
                <a:gd name="T10" fmla="*/ 3 w 3"/>
                <a:gd name="T11" fmla="*/ 17 h 17"/>
                <a:gd name="T12" fmla="*/ 0 w 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3" h="17">
                  <a:moveTo>
                    <a:pt x="0" y="17"/>
                  </a:moveTo>
                  <a:lnTo>
                    <a:pt x="0" y="8"/>
                  </a:lnTo>
                  <a:lnTo>
                    <a:pt x="1" y="8"/>
                  </a:lnTo>
                  <a:lnTo>
                    <a:pt x="1" y="0"/>
                  </a:lnTo>
                  <a:lnTo>
                    <a:pt x="3" y="0"/>
                  </a:lnTo>
                  <a:lnTo>
                    <a:pt x="3" y="17"/>
                  </a:lnTo>
                  <a:cubicBezTo>
                    <a:pt x="3" y="17"/>
                    <a:pt x="0" y="17"/>
                    <a:pt x="0" y="17"/>
                  </a:cubicBezTo>
                  <a:close/>
                </a:path>
              </a:pathLst>
            </a:custGeom>
            <a:solidFill>
              <a:srgbClr val="D4EAFF"/>
            </a:solidFill>
            <a:ln w="0">
              <a:solidFill>
                <a:srgbClr val="D4EA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13" name="Freeform 57"/>
          <p:cNvSpPr>
            <a:spLocks/>
          </p:cNvSpPr>
          <p:nvPr/>
        </p:nvSpPr>
        <p:spPr bwMode="auto">
          <a:xfrm>
            <a:off x="6099536" y="2897061"/>
            <a:ext cx="2719647" cy="1203605"/>
          </a:xfrm>
          <a:custGeom>
            <a:avLst/>
            <a:gdLst>
              <a:gd name="T0" fmla="*/ 0 w 215"/>
              <a:gd name="T1" fmla="*/ 93 h 93"/>
              <a:gd name="T2" fmla="*/ 0 w 215"/>
              <a:gd name="T3" fmla="*/ 85 h 93"/>
              <a:gd name="T4" fmla="*/ 20 w 215"/>
              <a:gd name="T5" fmla="*/ 85 h 93"/>
              <a:gd name="T6" fmla="*/ 20 w 215"/>
              <a:gd name="T7" fmla="*/ 84 h 93"/>
              <a:gd name="T8" fmla="*/ 25 w 215"/>
              <a:gd name="T9" fmla="*/ 84 h 93"/>
              <a:gd name="T10" fmla="*/ 25 w 215"/>
              <a:gd name="T11" fmla="*/ 77 h 93"/>
              <a:gd name="T12" fmla="*/ 39 w 215"/>
              <a:gd name="T13" fmla="*/ 77 h 93"/>
              <a:gd name="T14" fmla="*/ 39 w 215"/>
              <a:gd name="T15" fmla="*/ 75 h 93"/>
              <a:gd name="T16" fmla="*/ 41 w 215"/>
              <a:gd name="T17" fmla="*/ 75 h 93"/>
              <a:gd name="T18" fmla="*/ 41 w 215"/>
              <a:gd name="T19" fmla="*/ 68 h 93"/>
              <a:gd name="T20" fmla="*/ 56 w 215"/>
              <a:gd name="T21" fmla="*/ 68 h 93"/>
              <a:gd name="T22" fmla="*/ 56 w 215"/>
              <a:gd name="T23" fmla="*/ 65 h 93"/>
              <a:gd name="T24" fmla="*/ 57 w 215"/>
              <a:gd name="T25" fmla="*/ 65 h 93"/>
              <a:gd name="T26" fmla="*/ 57 w 215"/>
              <a:gd name="T27" fmla="*/ 59 h 93"/>
              <a:gd name="T28" fmla="*/ 68 w 215"/>
              <a:gd name="T29" fmla="*/ 59 h 93"/>
              <a:gd name="T30" fmla="*/ 68 w 215"/>
              <a:gd name="T31" fmla="*/ 56 h 93"/>
              <a:gd name="T32" fmla="*/ 71 w 215"/>
              <a:gd name="T33" fmla="*/ 56 h 93"/>
              <a:gd name="T34" fmla="*/ 71 w 215"/>
              <a:gd name="T35" fmla="*/ 50 h 93"/>
              <a:gd name="T36" fmla="*/ 75 w 215"/>
              <a:gd name="T37" fmla="*/ 50 h 93"/>
              <a:gd name="T38" fmla="*/ 75 w 215"/>
              <a:gd name="T39" fmla="*/ 47 h 93"/>
              <a:gd name="T40" fmla="*/ 77 w 215"/>
              <a:gd name="T41" fmla="*/ 47 h 93"/>
              <a:gd name="T42" fmla="*/ 77 w 215"/>
              <a:gd name="T43" fmla="*/ 42 h 93"/>
              <a:gd name="T44" fmla="*/ 83 w 215"/>
              <a:gd name="T45" fmla="*/ 42 h 93"/>
              <a:gd name="T46" fmla="*/ 83 w 215"/>
              <a:gd name="T47" fmla="*/ 34 h 93"/>
              <a:gd name="T48" fmla="*/ 91 w 215"/>
              <a:gd name="T49" fmla="*/ 34 h 93"/>
              <a:gd name="T50" fmla="*/ 91 w 215"/>
              <a:gd name="T51" fmla="*/ 29 h 93"/>
              <a:gd name="T52" fmla="*/ 93 w 215"/>
              <a:gd name="T53" fmla="*/ 29 h 93"/>
              <a:gd name="T54" fmla="*/ 93 w 215"/>
              <a:gd name="T55" fmla="*/ 26 h 93"/>
              <a:gd name="T56" fmla="*/ 108 w 215"/>
              <a:gd name="T57" fmla="*/ 26 h 93"/>
              <a:gd name="T58" fmla="*/ 108 w 215"/>
              <a:gd name="T59" fmla="*/ 18 h 93"/>
              <a:gd name="T60" fmla="*/ 116 w 215"/>
              <a:gd name="T61" fmla="*/ 18 h 93"/>
              <a:gd name="T62" fmla="*/ 116 w 215"/>
              <a:gd name="T63" fmla="*/ 10 h 93"/>
              <a:gd name="T64" fmla="*/ 117 w 215"/>
              <a:gd name="T65" fmla="*/ 10 h 93"/>
              <a:gd name="T66" fmla="*/ 117 w 215"/>
              <a:gd name="T67" fmla="*/ 9 h 93"/>
              <a:gd name="T68" fmla="*/ 118 w 215"/>
              <a:gd name="T69" fmla="*/ 9 h 93"/>
              <a:gd name="T70" fmla="*/ 118 w 215"/>
              <a:gd name="T71" fmla="*/ 8 h 93"/>
              <a:gd name="T72" fmla="*/ 131 w 215"/>
              <a:gd name="T73" fmla="*/ 8 h 93"/>
              <a:gd name="T74" fmla="*/ 131 w 215"/>
              <a:gd name="T75" fmla="*/ 0 h 93"/>
              <a:gd name="T76" fmla="*/ 215 w 215"/>
              <a:gd name="T77" fmla="*/ 0 h 93"/>
              <a:gd name="T78" fmla="*/ 215 w 215"/>
              <a:gd name="T79" fmla="*/ 93 h 93"/>
              <a:gd name="T80" fmla="*/ 0 w 215"/>
              <a:gd name="T81" fmla="*/ 93 h 93"/>
              <a:gd name="connsiteX0" fmla="*/ 0 w 10000"/>
              <a:gd name="connsiteY0" fmla="*/ 10000 h 10104"/>
              <a:gd name="connsiteX1" fmla="*/ 0 w 10000"/>
              <a:gd name="connsiteY1" fmla="*/ 9140 h 10104"/>
              <a:gd name="connsiteX2" fmla="*/ 930 w 10000"/>
              <a:gd name="connsiteY2" fmla="*/ 9140 h 10104"/>
              <a:gd name="connsiteX3" fmla="*/ 930 w 10000"/>
              <a:gd name="connsiteY3" fmla="*/ 9032 h 10104"/>
              <a:gd name="connsiteX4" fmla="*/ 1163 w 10000"/>
              <a:gd name="connsiteY4" fmla="*/ 9032 h 10104"/>
              <a:gd name="connsiteX5" fmla="*/ 1163 w 10000"/>
              <a:gd name="connsiteY5" fmla="*/ 8280 h 10104"/>
              <a:gd name="connsiteX6" fmla="*/ 1814 w 10000"/>
              <a:gd name="connsiteY6" fmla="*/ 8280 h 10104"/>
              <a:gd name="connsiteX7" fmla="*/ 1814 w 10000"/>
              <a:gd name="connsiteY7" fmla="*/ 8065 h 10104"/>
              <a:gd name="connsiteX8" fmla="*/ 1907 w 10000"/>
              <a:gd name="connsiteY8" fmla="*/ 8065 h 10104"/>
              <a:gd name="connsiteX9" fmla="*/ 1907 w 10000"/>
              <a:gd name="connsiteY9" fmla="*/ 7312 h 10104"/>
              <a:gd name="connsiteX10" fmla="*/ 2605 w 10000"/>
              <a:gd name="connsiteY10" fmla="*/ 7312 h 10104"/>
              <a:gd name="connsiteX11" fmla="*/ 2605 w 10000"/>
              <a:gd name="connsiteY11" fmla="*/ 6989 h 10104"/>
              <a:gd name="connsiteX12" fmla="*/ 2651 w 10000"/>
              <a:gd name="connsiteY12" fmla="*/ 6989 h 10104"/>
              <a:gd name="connsiteX13" fmla="*/ 2651 w 10000"/>
              <a:gd name="connsiteY13" fmla="*/ 6344 h 10104"/>
              <a:gd name="connsiteX14" fmla="*/ 3163 w 10000"/>
              <a:gd name="connsiteY14" fmla="*/ 6344 h 10104"/>
              <a:gd name="connsiteX15" fmla="*/ 3163 w 10000"/>
              <a:gd name="connsiteY15" fmla="*/ 6022 h 10104"/>
              <a:gd name="connsiteX16" fmla="*/ 3302 w 10000"/>
              <a:gd name="connsiteY16" fmla="*/ 6022 h 10104"/>
              <a:gd name="connsiteX17" fmla="*/ 3302 w 10000"/>
              <a:gd name="connsiteY17" fmla="*/ 5376 h 10104"/>
              <a:gd name="connsiteX18" fmla="*/ 3488 w 10000"/>
              <a:gd name="connsiteY18" fmla="*/ 5376 h 10104"/>
              <a:gd name="connsiteX19" fmla="*/ 3488 w 10000"/>
              <a:gd name="connsiteY19" fmla="*/ 5054 h 10104"/>
              <a:gd name="connsiteX20" fmla="*/ 3581 w 10000"/>
              <a:gd name="connsiteY20" fmla="*/ 5054 h 10104"/>
              <a:gd name="connsiteX21" fmla="*/ 3581 w 10000"/>
              <a:gd name="connsiteY21" fmla="*/ 4516 h 10104"/>
              <a:gd name="connsiteX22" fmla="*/ 3860 w 10000"/>
              <a:gd name="connsiteY22" fmla="*/ 4516 h 10104"/>
              <a:gd name="connsiteX23" fmla="*/ 3860 w 10000"/>
              <a:gd name="connsiteY23" fmla="*/ 3656 h 10104"/>
              <a:gd name="connsiteX24" fmla="*/ 4233 w 10000"/>
              <a:gd name="connsiteY24" fmla="*/ 3656 h 10104"/>
              <a:gd name="connsiteX25" fmla="*/ 4233 w 10000"/>
              <a:gd name="connsiteY25" fmla="*/ 3118 h 10104"/>
              <a:gd name="connsiteX26" fmla="*/ 4326 w 10000"/>
              <a:gd name="connsiteY26" fmla="*/ 3118 h 10104"/>
              <a:gd name="connsiteX27" fmla="*/ 4326 w 10000"/>
              <a:gd name="connsiteY27" fmla="*/ 2796 h 10104"/>
              <a:gd name="connsiteX28" fmla="*/ 5023 w 10000"/>
              <a:gd name="connsiteY28" fmla="*/ 2796 h 10104"/>
              <a:gd name="connsiteX29" fmla="*/ 5023 w 10000"/>
              <a:gd name="connsiteY29" fmla="*/ 1935 h 10104"/>
              <a:gd name="connsiteX30" fmla="*/ 5395 w 10000"/>
              <a:gd name="connsiteY30" fmla="*/ 1935 h 10104"/>
              <a:gd name="connsiteX31" fmla="*/ 5395 w 10000"/>
              <a:gd name="connsiteY31" fmla="*/ 1075 h 10104"/>
              <a:gd name="connsiteX32" fmla="*/ 5442 w 10000"/>
              <a:gd name="connsiteY32" fmla="*/ 1075 h 10104"/>
              <a:gd name="connsiteX33" fmla="*/ 5442 w 10000"/>
              <a:gd name="connsiteY33" fmla="*/ 968 h 10104"/>
              <a:gd name="connsiteX34" fmla="*/ 5488 w 10000"/>
              <a:gd name="connsiteY34" fmla="*/ 968 h 10104"/>
              <a:gd name="connsiteX35" fmla="*/ 5488 w 10000"/>
              <a:gd name="connsiteY35" fmla="*/ 860 h 10104"/>
              <a:gd name="connsiteX36" fmla="*/ 6093 w 10000"/>
              <a:gd name="connsiteY36" fmla="*/ 860 h 10104"/>
              <a:gd name="connsiteX37" fmla="*/ 6093 w 10000"/>
              <a:gd name="connsiteY37" fmla="*/ 0 h 10104"/>
              <a:gd name="connsiteX38" fmla="*/ 10000 w 10000"/>
              <a:gd name="connsiteY38" fmla="*/ 0 h 10104"/>
              <a:gd name="connsiteX39" fmla="*/ 10000 w 10000"/>
              <a:gd name="connsiteY39" fmla="*/ 10104 h 10104"/>
              <a:gd name="connsiteX40" fmla="*/ 0 w 10000"/>
              <a:gd name="connsiteY40" fmla="*/ 10000 h 10104"/>
              <a:gd name="connsiteX0" fmla="*/ 0 w 10000"/>
              <a:gd name="connsiteY0" fmla="*/ 10104 h 10104"/>
              <a:gd name="connsiteX1" fmla="*/ 0 w 10000"/>
              <a:gd name="connsiteY1" fmla="*/ 9140 h 10104"/>
              <a:gd name="connsiteX2" fmla="*/ 930 w 10000"/>
              <a:gd name="connsiteY2" fmla="*/ 9140 h 10104"/>
              <a:gd name="connsiteX3" fmla="*/ 930 w 10000"/>
              <a:gd name="connsiteY3" fmla="*/ 9032 h 10104"/>
              <a:gd name="connsiteX4" fmla="*/ 1163 w 10000"/>
              <a:gd name="connsiteY4" fmla="*/ 9032 h 10104"/>
              <a:gd name="connsiteX5" fmla="*/ 1163 w 10000"/>
              <a:gd name="connsiteY5" fmla="*/ 8280 h 10104"/>
              <a:gd name="connsiteX6" fmla="*/ 1814 w 10000"/>
              <a:gd name="connsiteY6" fmla="*/ 8280 h 10104"/>
              <a:gd name="connsiteX7" fmla="*/ 1814 w 10000"/>
              <a:gd name="connsiteY7" fmla="*/ 8065 h 10104"/>
              <a:gd name="connsiteX8" fmla="*/ 1907 w 10000"/>
              <a:gd name="connsiteY8" fmla="*/ 8065 h 10104"/>
              <a:gd name="connsiteX9" fmla="*/ 1907 w 10000"/>
              <a:gd name="connsiteY9" fmla="*/ 7312 h 10104"/>
              <a:gd name="connsiteX10" fmla="*/ 2605 w 10000"/>
              <a:gd name="connsiteY10" fmla="*/ 7312 h 10104"/>
              <a:gd name="connsiteX11" fmla="*/ 2605 w 10000"/>
              <a:gd name="connsiteY11" fmla="*/ 6989 h 10104"/>
              <a:gd name="connsiteX12" fmla="*/ 2651 w 10000"/>
              <a:gd name="connsiteY12" fmla="*/ 6989 h 10104"/>
              <a:gd name="connsiteX13" fmla="*/ 2651 w 10000"/>
              <a:gd name="connsiteY13" fmla="*/ 6344 h 10104"/>
              <a:gd name="connsiteX14" fmla="*/ 3163 w 10000"/>
              <a:gd name="connsiteY14" fmla="*/ 6344 h 10104"/>
              <a:gd name="connsiteX15" fmla="*/ 3163 w 10000"/>
              <a:gd name="connsiteY15" fmla="*/ 6022 h 10104"/>
              <a:gd name="connsiteX16" fmla="*/ 3302 w 10000"/>
              <a:gd name="connsiteY16" fmla="*/ 6022 h 10104"/>
              <a:gd name="connsiteX17" fmla="*/ 3302 w 10000"/>
              <a:gd name="connsiteY17" fmla="*/ 5376 h 10104"/>
              <a:gd name="connsiteX18" fmla="*/ 3488 w 10000"/>
              <a:gd name="connsiteY18" fmla="*/ 5376 h 10104"/>
              <a:gd name="connsiteX19" fmla="*/ 3488 w 10000"/>
              <a:gd name="connsiteY19" fmla="*/ 5054 h 10104"/>
              <a:gd name="connsiteX20" fmla="*/ 3581 w 10000"/>
              <a:gd name="connsiteY20" fmla="*/ 5054 h 10104"/>
              <a:gd name="connsiteX21" fmla="*/ 3581 w 10000"/>
              <a:gd name="connsiteY21" fmla="*/ 4516 h 10104"/>
              <a:gd name="connsiteX22" fmla="*/ 3860 w 10000"/>
              <a:gd name="connsiteY22" fmla="*/ 4516 h 10104"/>
              <a:gd name="connsiteX23" fmla="*/ 3860 w 10000"/>
              <a:gd name="connsiteY23" fmla="*/ 3656 h 10104"/>
              <a:gd name="connsiteX24" fmla="*/ 4233 w 10000"/>
              <a:gd name="connsiteY24" fmla="*/ 3656 h 10104"/>
              <a:gd name="connsiteX25" fmla="*/ 4233 w 10000"/>
              <a:gd name="connsiteY25" fmla="*/ 3118 h 10104"/>
              <a:gd name="connsiteX26" fmla="*/ 4326 w 10000"/>
              <a:gd name="connsiteY26" fmla="*/ 3118 h 10104"/>
              <a:gd name="connsiteX27" fmla="*/ 4326 w 10000"/>
              <a:gd name="connsiteY27" fmla="*/ 2796 h 10104"/>
              <a:gd name="connsiteX28" fmla="*/ 5023 w 10000"/>
              <a:gd name="connsiteY28" fmla="*/ 2796 h 10104"/>
              <a:gd name="connsiteX29" fmla="*/ 5023 w 10000"/>
              <a:gd name="connsiteY29" fmla="*/ 1935 h 10104"/>
              <a:gd name="connsiteX30" fmla="*/ 5395 w 10000"/>
              <a:gd name="connsiteY30" fmla="*/ 1935 h 10104"/>
              <a:gd name="connsiteX31" fmla="*/ 5395 w 10000"/>
              <a:gd name="connsiteY31" fmla="*/ 1075 h 10104"/>
              <a:gd name="connsiteX32" fmla="*/ 5442 w 10000"/>
              <a:gd name="connsiteY32" fmla="*/ 1075 h 10104"/>
              <a:gd name="connsiteX33" fmla="*/ 5442 w 10000"/>
              <a:gd name="connsiteY33" fmla="*/ 968 h 10104"/>
              <a:gd name="connsiteX34" fmla="*/ 5488 w 10000"/>
              <a:gd name="connsiteY34" fmla="*/ 968 h 10104"/>
              <a:gd name="connsiteX35" fmla="*/ 5488 w 10000"/>
              <a:gd name="connsiteY35" fmla="*/ 860 h 10104"/>
              <a:gd name="connsiteX36" fmla="*/ 6093 w 10000"/>
              <a:gd name="connsiteY36" fmla="*/ 860 h 10104"/>
              <a:gd name="connsiteX37" fmla="*/ 6093 w 10000"/>
              <a:gd name="connsiteY37" fmla="*/ 0 h 10104"/>
              <a:gd name="connsiteX38" fmla="*/ 10000 w 10000"/>
              <a:gd name="connsiteY38" fmla="*/ 0 h 10104"/>
              <a:gd name="connsiteX39" fmla="*/ 10000 w 10000"/>
              <a:gd name="connsiteY39" fmla="*/ 10104 h 10104"/>
              <a:gd name="connsiteX40" fmla="*/ 0 w 10000"/>
              <a:gd name="connsiteY40" fmla="*/ 10104 h 1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000" h="10104">
                <a:moveTo>
                  <a:pt x="0" y="10104"/>
                </a:moveTo>
                <a:lnTo>
                  <a:pt x="0" y="9140"/>
                </a:lnTo>
                <a:lnTo>
                  <a:pt x="930" y="9140"/>
                </a:lnTo>
                <a:lnTo>
                  <a:pt x="930" y="9032"/>
                </a:lnTo>
                <a:lnTo>
                  <a:pt x="1163" y="9032"/>
                </a:lnTo>
                <a:lnTo>
                  <a:pt x="1163" y="8280"/>
                </a:lnTo>
                <a:lnTo>
                  <a:pt x="1814" y="8280"/>
                </a:lnTo>
                <a:lnTo>
                  <a:pt x="1814" y="8065"/>
                </a:lnTo>
                <a:lnTo>
                  <a:pt x="1907" y="8065"/>
                </a:lnTo>
                <a:lnTo>
                  <a:pt x="1907" y="7312"/>
                </a:lnTo>
                <a:lnTo>
                  <a:pt x="2605" y="7312"/>
                </a:lnTo>
                <a:lnTo>
                  <a:pt x="2605" y="6989"/>
                </a:lnTo>
                <a:lnTo>
                  <a:pt x="2651" y="6989"/>
                </a:lnTo>
                <a:lnTo>
                  <a:pt x="2651" y="6344"/>
                </a:lnTo>
                <a:lnTo>
                  <a:pt x="3163" y="6344"/>
                </a:lnTo>
                <a:lnTo>
                  <a:pt x="3163" y="6022"/>
                </a:lnTo>
                <a:lnTo>
                  <a:pt x="3302" y="6022"/>
                </a:lnTo>
                <a:lnTo>
                  <a:pt x="3302" y="5376"/>
                </a:lnTo>
                <a:lnTo>
                  <a:pt x="3488" y="5376"/>
                </a:lnTo>
                <a:lnTo>
                  <a:pt x="3488" y="5054"/>
                </a:lnTo>
                <a:lnTo>
                  <a:pt x="3581" y="5054"/>
                </a:lnTo>
                <a:lnTo>
                  <a:pt x="3581" y="4516"/>
                </a:lnTo>
                <a:lnTo>
                  <a:pt x="3860" y="4516"/>
                </a:lnTo>
                <a:lnTo>
                  <a:pt x="3860" y="3656"/>
                </a:lnTo>
                <a:lnTo>
                  <a:pt x="4233" y="3656"/>
                </a:lnTo>
                <a:lnTo>
                  <a:pt x="4233" y="3118"/>
                </a:lnTo>
                <a:lnTo>
                  <a:pt x="4326" y="3118"/>
                </a:lnTo>
                <a:lnTo>
                  <a:pt x="4326" y="2796"/>
                </a:lnTo>
                <a:lnTo>
                  <a:pt x="5023" y="2796"/>
                </a:lnTo>
                <a:lnTo>
                  <a:pt x="5023" y="1935"/>
                </a:lnTo>
                <a:lnTo>
                  <a:pt x="5395" y="1935"/>
                </a:lnTo>
                <a:lnTo>
                  <a:pt x="5395" y="1075"/>
                </a:lnTo>
                <a:lnTo>
                  <a:pt x="5442" y="1075"/>
                </a:lnTo>
                <a:lnTo>
                  <a:pt x="5442" y="968"/>
                </a:lnTo>
                <a:lnTo>
                  <a:pt x="5488" y="968"/>
                </a:lnTo>
                <a:lnTo>
                  <a:pt x="5488" y="860"/>
                </a:lnTo>
                <a:lnTo>
                  <a:pt x="6093" y="860"/>
                </a:lnTo>
                <a:lnTo>
                  <a:pt x="6093" y="0"/>
                </a:lnTo>
                <a:lnTo>
                  <a:pt x="10000" y="0"/>
                </a:lnTo>
                <a:lnTo>
                  <a:pt x="10000" y="10104"/>
                </a:lnTo>
                <a:lnTo>
                  <a:pt x="0" y="10104"/>
                </a:ln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TextBox 29"/>
          <p:cNvSpPr txBox="1"/>
          <p:nvPr/>
        </p:nvSpPr>
        <p:spPr>
          <a:xfrm rot="16200000">
            <a:off x="2407696" y="2273431"/>
            <a:ext cx="314510" cy="3877985"/>
          </a:xfrm>
          <a:prstGeom prst="rect">
            <a:avLst/>
          </a:prstGeom>
          <a:noFill/>
        </p:spPr>
        <p:txBody>
          <a:bodyPr wrap="none" rtlCol="0">
            <a:spAutoFit/>
          </a:bodyPr>
          <a:lstStyle/>
          <a:p>
            <a:pPr algn="r"/>
            <a:r>
              <a:rPr lang="en-GB" sz="600" dirty="0" smtClean="0">
                <a:solidFill>
                  <a:schemeClr val="tx2"/>
                </a:solidFill>
              </a:rPr>
              <a:t>1</a:t>
            </a:r>
          </a:p>
          <a:p>
            <a:pPr algn="r"/>
            <a:r>
              <a:rPr lang="en-GB" sz="600" dirty="0" smtClean="0">
                <a:solidFill>
                  <a:schemeClr val="tx2"/>
                </a:solidFill>
              </a:rPr>
              <a:t>12</a:t>
            </a:r>
          </a:p>
          <a:p>
            <a:pPr algn="r"/>
            <a:r>
              <a:rPr lang="en-GB" sz="600" dirty="0" smtClean="0">
                <a:solidFill>
                  <a:schemeClr val="tx2"/>
                </a:solidFill>
              </a:rPr>
              <a:t>23</a:t>
            </a:r>
          </a:p>
          <a:p>
            <a:pPr algn="r"/>
            <a:r>
              <a:rPr lang="en-GB" sz="600" dirty="0" smtClean="0">
                <a:solidFill>
                  <a:schemeClr val="tx2"/>
                </a:solidFill>
              </a:rPr>
              <a:t>34</a:t>
            </a:r>
          </a:p>
          <a:p>
            <a:pPr algn="r"/>
            <a:r>
              <a:rPr lang="en-GB" sz="600" dirty="0" smtClean="0">
                <a:solidFill>
                  <a:schemeClr val="tx2"/>
                </a:solidFill>
              </a:rPr>
              <a:t>45</a:t>
            </a:r>
          </a:p>
          <a:p>
            <a:pPr algn="r"/>
            <a:r>
              <a:rPr lang="en-GB" sz="600" dirty="0" smtClean="0">
                <a:solidFill>
                  <a:schemeClr val="tx2"/>
                </a:solidFill>
              </a:rPr>
              <a:t>56</a:t>
            </a:r>
          </a:p>
          <a:p>
            <a:pPr algn="r"/>
            <a:r>
              <a:rPr lang="en-GB" sz="600" dirty="0" smtClean="0">
                <a:solidFill>
                  <a:schemeClr val="tx2"/>
                </a:solidFill>
              </a:rPr>
              <a:t>67</a:t>
            </a:r>
          </a:p>
          <a:p>
            <a:pPr algn="r"/>
            <a:r>
              <a:rPr lang="en-GB" sz="600" dirty="0" smtClean="0">
                <a:solidFill>
                  <a:schemeClr val="tx2"/>
                </a:solidFill>
              </a:rPr>
              <a:t>78</a:t>
            </a:r>
          </a:p>
          <a:p>
            <a:pPr algn="r"/>
            <a:r>
              <a:rPr lang="en-GB" sz="600" dirty="0" smtClean="0">
                <a:solidFill>
                  <a:srgbClr val="000000"/>
                </a:solidFill>
              </a:rPr>
              <a:t>89</a:t>
            </a:r>
          </a:p>
          <a:p>
            <a:pPr algn="r"/>
            <a:r>
              <a:rPr lang="en-GB" sz="600" dirty="0" smtClean="0">
                <a:solidFill>
                  <a:srgbClr val="000000"/>
                </a:solidFill>
              </a:rPr>
              <a:t>100</a:t>
            </a:r>
          </a:p>
          <a:p>
            <a:pPr algn="r"/>
            <a:r>
              <a:rPr lang="en-GB" sz="600" dirty="0" smtClean="0">
                <a:solidFill>
                  <a:srgbClr val="000000"/>
                </a:solidFill>
              </a:rPr>
              <a:t>111</a:t>
            </a:r>
          </a:p>
          <a:p>
            <a:pPr algn="r"/>
            <a:r>
              <a:rPr lang="en-GB" sz="600" dirty="0" smtClean="0">
                <a:solidFill>
                  <a:srgbClr val="000000"/>
                </a:solidFill>
              </a:rPr>
              <a:t>122</a:t>
            </a:r>
          </a:p>
          <a:p>
            <a:pPr algn="r"/>
            <a:r>
              <a:rPr lang="en-GB" sz="600" dirty="0" smtClean="0">
                <a:solidFill>
                  <a:srgbClr val="000000"/>
                </a:solidFill>
              </a:rPr>
              <a:t>133</a:t>
            </a:r>
          </a:p>
          <a:p>
            <a:pPr algn="r"/>
            <a:r>
              <a:rPr lang="en-GB" sz="600" dirty="0" smtClean="0">
                <a:solidFill>
                  <a:srgbClr val="000000"/>
                </a:solidFill>
              </a:rPr>
              <a:t>144</a:t>
            </a:r>
          </a:p>
          <a:p>
            <a:pPr algn="r"/>
            <a:r>
              <a:rPr lang="en-GB" sz="600" dirty="0" smtClean="0">
                <a:solidFill>
                  <a:srgbClr val="000000"/>
                </a:solidFill>
              </a:rPr>
              <a:t>155</a:t>
            </a:r>
          </a:p>
          <a:p>
            <a:pPr algn="r"/>
            <a:r>
              <a:rPr lang="en-GB" sz="600" dirty="0" smtClean="0">
                <a:solidFill>
                  <a:srgbClr val="000000"/>
                </a:solidFill>
              </a:rPr>
              <a:t>166</a:t>
            </a:r>
          </a:p>
          <a:p>
            <a:pPr algn="r"/>
            <a:r>
              <a:rPr lang="en-GB" sz="600" dirty="0" smtClean="0">
                <a:solidFill>
                  <a:srgbClr val="000000"/>
                </a:solidFill>
              </a:rPr>
              <a:t>177</a:t>
            </a:r>
          </a:p>
          <a:p>
            <a:pPr algn="r"/>
            <a:r>
              <a:rPr lang="en-GB" sz="600" dirty="0" smtClean="0">
                <a:solidFill>
                  <a:srgbClr val="000000"/>
                </a:solidFill>
              </a:rPr>
              <a:t>188</a:t>
            </a:r>
          </a:p>
          <a:p>
            <a:pPr algn="r"/>
            <a:r>
              <a:rPr lang="en-GB" sz="600" dirty="0" smtClean="0">
                <a:solidFill>
                  <a:srgbClr val="000000"/>
                </a:solidFill>
              </a:rPr>
              <a:t>199</a:t>
            </a:r>
          </a:p>
          <a:p>
            <a:pPr algn="r"/>
            <a:r>
              <a:rPr lang="en-GB" sz="600" dirty="0" smtClean="0">
                <a:solidFill>
                  <a:srgbClr val="000000"/>
                </a:solidFill>
              </a:rPr>
              <a:t>210</a:t>
            </a:r>
          </a:p>
          <a:p>
            <a:pPr algn="r"/>
            <a:r>
              <a:rPr lang="en-GB" sz="600" dirty="0" smtClean="0">
                <a:solidFill>
                  <a:srgbClr val="000000"/>
                </a:solidFill>
              </a:rPr>
              <a:t>221</a:t>
            </a:r>
          </a:p>
          <a:p>
            <a:pPr algn="r"/>
            <a:r>
              <a:rPr lang="en-GB" sz="600" dirty="0" smtClean="0">
                <a:solidFill>
                  <a:srgbClr val="000000"/>
                </a:solidFill>
              </a:rPr>
              <a:t>232</a:t>
            </a:r>
          </a:p>
          <a:p>
            <a:pPr algn="r"/>
            <a:r>
              <a:rPr lang="en-GB" sz="600" dirty="0" smtClean="0">
                <a:solidFill>
                  <a:srgbClr val="000000"/>
                </a:solidFill>
              </a:rPr>
              <a:t>243</a:t>
            </a:r>
          </a:p>
          <a:p>
            <a:pPr algn="r"/>
            <a:r>
              <a:rPr lang="en-GB" sz="600" dirty="0" smtClean="0">
                <a:solidFill>
                  <a:srgbClr val="000000"/>
                </a:solidFill>
              </a:rPr>
              <a:t>254</a:t>
            </a:r>
          </a:p>
          <a:p>
            <a:pPr algn="r"/>
            <a:r>
              <a:rPr lang="en-GB" sz="600" dirty="0" smtClean="0">
                <a:solidFill>
                  <a:srgbClr val="000000"/>
                </a:solidFill>
              </a:rPr>
              <a:t>265</a:t>
            </a:r>
          </a:p>
          <a:p>
            <a:pPr algn="r"/>
            <a:r>
              <a:rPr lang="en-GB" sz="600" dirty="0" smtClean="0">
                <a:solidFill>
                  <a:srgbClr val="000000"/>
                </a:solidFill>
              </a:rPr>
              <a:t>276</a:t>
            </a:r>
          </a:p>
          <a:p>
            <a:pPr algn="r"/>
            <a:r>
              <a:rPr lang="en-GB" sz="600" dirty="0" smtClean="0">
                <a:solidFill>
                  <a:srgbClr val="000000"/>
                </a:solidFill>
              </a:rPr>
              <a:t>287</a:t>
            </a:r>
          </a:p>
          <a:p>
            <a:pPr algn="r"/>
            <a:r>
              <a:rPr lang="en-GB" sz="600" dirty="0" smtClean="0">
                <a:solidFill>
                  <a:srgbClr val="000000"/>
                </a:solidFill>
              </a:rPr>
              <a:t>298</a:t>
            </a:r>
          </a:p>
          <a:p>
            <a:pPr algn="r"/>
            <a:r>
              <a:rPr lang="en-GB" sz="600" dirty="0" smtClean="0">
                <a:solidFill>
                  <a:srgbClr val="000000"/>
                </a:solidFill>
              </a:rPr>
              <a:t>309</a:t>
            </a:r>
          </a:p>
          <a:p>
            <a:pPr algn="r"/>
            <a:r>
              <a:rPr lang="en-GB" sz="600" dirty="0" smtClean="0">
                <a:solidFill>
                  <a:srgbClr val="000000"/>
                </a:solidFill>
              </a:rPr>
              <a:t>320</a:t>
            </a:r>
          </a:p>
          <a:p>
            <a:pPr algn="r"/>
            <a:r>
              <a:rPr lang="en-GB" sz="600" dirty="0" smtClean="0">
                <a:solidFill>
                  <a:srgbClr val="000000"/>
                </a:solidFill>
              </a:rPr>
              <a:t>331</a:t>
            </a:r>
          </a:p>
          <a:p>
            <a:pPr algn="r"/>
            <a:r>
              <a:rPr lang="en-GB" sz="600" dirty="0" smtClean="0">
                <a:solidFill>
                  <a:srgbClr val="000000"/>
                </a:solidFill>
              </a:rPr>
              <a:t>342</a:t>
            </a:r>
          </a:p>
          <a:p>
            <a:pPr algn="r"/>
            <a:r>
              <a:rPr lang="en-GB" sz="600" dirty="0" smtClean="0">
                <a:solidFill>
                  <a:srgbClr val="000000"/>
                </a:solidFill>
              </a:rPr>
              <a:t>353</a:t>
            </a:r>
          </a:p>
          <a:p>
            <a:pPr algn="r"/>
            <a:r>
              <a:rPr lang="en-GB" sz="600" dirty="0" smtClean="0">
                <a:solidFill>
                  <a:srgbClr val="000000"/>
                </a:solidFill>
              </a:rPr>
              <a:t>364</a:t>
            </a:r>
          </a:p>
          <a:p>
            <a:pPr algn="r"/>
            <a:r>
              <a:rPr lang="en-GB" sz="600" dirty="0" smtClean="0">
                <a:solidFill>
                  <a:srgbClr val="000000"/>
                </a:solidFill>
              </a:rPr>
              <a:t>375</a:t>
            </a:r>
          </a:p>
          <a:p>
            <a:pPr algn="r"/>
            <a:r>
              <a:rPr lang="en-GB" sz="600" dirty="0" smtClean="0">
                <a:solidFill>
                  <a:srgbClr val="000000"/>
                </a:solidFill>
              </a:rPr>
              <a:t>386</a:t>
            </a:r>
          </a:p>
          <a:p>
            <a:pPr algn="r"/>
            <a:r>
              <a:rPr lang="en-GB" sz="600" dirty="0" smtClean="0">
                <a:solidFill>
                  <a:srgbClr val="000000"/>
                </a:solidFill>
              </a:rPr>
              <a:t>397</a:t>
            </a:r>
          </a:p>
          <a:p>
            <a:pPr algn="r"/>
            <a:r>
              <a:rPr lang="en-GB" sz="600" dirty="0" smtClean="0">
                <a:solidFill>
                  <a:srgbClr val="000000"/>
                </a:solidFill>
              </a:rPr>
              <a:t>408</a:t>
            </a:r>
          </a:p>
          <a:p>
            <a:pPr algn="r"/>
            <a:r>
              <a:rPr lang="en-GB" sz="600" dirty="0" smtClean="0">
                <a:solidFill>
                  <a:srgbClr val="000000"/>
                </a:solidFill>
              </a:rPr>
              <a:t>419</a:t>
            </a:r>
          </a:p>
          <a:p>
            <a:pPr algn="r"/>
            <a:r>
              <a:rPr lang="en-GB" sz="600" dirty="0" smtClean="0">
                <a:solidFill>
                  <a:srgbClr val="000000"/>
                </a:solidFill>
              </a:rPr>
              <a:t>430</a:t>
            </a:r>
          </a:p>
          <a:p>
            <a:pPr algn="r"/>
            <a:r>
              <a:rPr lang="en-GB" sz="600" dirty="0" smtClean="0">
                <a:solidFill>
                  <a:srgbClr val="000000"/>
                </a:solidFill>
              </a:rPr>
              <a:t>441</a:t>
            </a:r>
            <a:endParaRPr lang="en-GB" sz="600" dirty="0">
              <a:solidFill>
                <a:srgbClr val="000000"/>
              </a:solidFill>
            </a:endParaRPr>
          </a:p>
        </p:txBody>
      </p:sp>
      <p:sp>
        <p:nvSpPr>
          <p:cNvPr id="214" name="TextBox 213"/>
          <p:cNvSpPr txBox="1"/>
          <p:nvPr/>
        </p:nvSpPr>
        <p:spPr>
          <a:xfrm rot="16200000">
            <a:off x="6819889" y="2273431"/>
            <a:ext cx="314510" cy="3877985"/>
          </a:xfrm>
          <a:prstGeom prst="rect">
            <a:avLst/>
          </a:prstGeom>
          <a:noFill/>
        </p:spPr>
        <p:txBody>
          <a:bodyPr wrap="none" rtlCol="0">
            <a:spAutoFit/>
          </a:bodyPr>
          <a:lstStyle/>
          <a:p>
            <a:pPr algn="r"/>
            <a:r>
              <a:rPr lang="en-GB" sz="600" dirty="0" smtClean="0">
                <a:solidFill>
                  <a:schemeClr val="tx2"/>
                </a:solidFill>
              </a:rPr>
              <a:t>1</a:t>
            </a:r>
          </a:p>
          <a:p>
            <a:pPr algn="r"/>
            <a:r>
              <a:rPr lang="en-GB" sz="600" dirty="0" smtClean="0">
                <a:solidFill>
                  <a:schemeClr val="tx2"/>
                </a:solidFill>
              </a:rPr>
              <a:t>12</a:t>
            </a:r>
          </a:p>
          <a:p>
            <a:pPr algn="r"/>
            <a:r>
              <a:rPr lang="en-GB" sz="600" dirty="0" smtClean="0">
                <a:solidFill>
                  <a:schemeClr val="tx2"/>
                </a:solidFill>
              </a:rPr>
              <a:t>23</a:t>
            </a:r>
          </a:p>
          <a:p>
            <a:pPr algn="r"/>
            <a:r>
              <a:rPr lang="en-GB" sz="600" dirty="0" smtClean="0">
                <a:solidFill>
                  <a:schemeClr val="tx2"/>
                </a:solidFill>
              </a:rPr>
              <a:t>34</a:t>
            </a:r>
          </a:p>
          <a:p>
            <a:pPr algn="r"/>
            <a:r>
              <a:rPr lang="en-GB" sz="600" dirty="0" smtClean="0">
                <a:solidFill>
                  <a:schemeClr val="tx2"/>
                </a:solidFill>
              </a:rPr>
              <a:t>45</a:t>
            </a:r>
          </a:p>
          <a:p>
            <a:pPr algn="r"/>
            <a:r>
              <a:rPr lang="en-GB" sz="600" dirty="0" smtClean="0">
                <a:solidFill>
                  <a:schemeClr val="tx2"/>
                </a:solidFill>
              </a:rPr>
              <a:t>56</a:t>
            </a:r>
          </a:p>
          <a:p>
            <a:pPr algn="r"/>
            <a:r>
              <a:rPr lang="en-GB" sz="600" dirty="0" smtClean="0">
                <a:solidFill>
                  <a:schemeClr val="tx2"/>
                </a:solidFill>
              </a:rPr>
              <a:t>67</a:t>
            </a:r>
          </a:p>
          <a:p>
            <a:pPr algn="r"/>
            <a:r>
              <a:rPr lang="en-GB" sz="600" dirty="0" smtClean="0">
                <a:solidFill>
                  <a:schemeClr val="tx2"/>
                </a:solidFill>
              </a:rPr>
              <a:t>78</a:t>
            </a:r>
          </a:p>
          <a:p>
            <a:pPr algn="r"/>
            <a:r>
              <a:rPr lang="en-GB" sz="600" dirty="0" smtClean="0">
                <a:solidFill>
                  <a:schemeClr val="tx2"/>
                </a:solidFill>
              </a:rPr>
              <a:t>89</a:t>
            </a:r>
          </a:p>
          <a:p>
            <a:pPr algn="r"/>
            <a:r>
              <a:rPr lang="en-GB" sz="600" dirty="0" smtClean="0">
                <a:solidFill>
                  <a:schemeClr val="tx2"/>
                </a:solidFill>
              </a:rPr>
              <a:t>100</a:t>
            </a:r>
          </a:p>
          <a:p>
            <a:pPr algn="r"/>
            <a:r>
              <a:rPr lang="en-GB" sz="600" dirty="0" smtClean="0">
                <a:solidFill>
                  <a:schemeClr val="tx2"/>
                </a:solidFill>
              </a:rPr>
              <a:t>111</a:t>
            </a:r>
          </a:p>
          <a:p>
            <a:pPr algn="r"/>
            <a:r>
              <a:rPr lang="en-GB" sz="600" dirty="0" smtClean="0">
                <a:solidFill>
                  <a:schemeClr val="tx2"/>
                </a:solidFill>
              </a:rPr>
              <a:t>122</a:t>
            </a:r>
          </a:p>
          <a:p>
            <a:pPr algn="r"/>
            <a:r>
              <a:rPr lang="en-GB" sz="600" dirty="0" smtClean="0">
                <a:solidFill>
                  <a:schemeClr val="tx2"/>
                </a:solidFill>
              </a:rPr>
              <a:t>133</a:t>
            </a:r>
          </a:p>
          <a:p>
            <a:pPr algn="r"/>
            <a:r>
              <a:rPr lang="en-GB" sz="600" dirty="0" smtClean="0">
                <a:solidFill>
                  <a:schemeClr val="tx2"/>
                </a:solidFill>
              </a:rPr>
              <a:t>144</a:t>
            </a:r>
          </a:p>
          <a:p>
            <a:pPr algn="r"/>
            <a:r>
              <a:rPr lang="en-GB" sz="600" dirty="0" smtClean="0">
                <a:solidFill>
                  <a:schemeClr val="tx2"/>
                </a:solidFill>
              </a:rPr>
              <a:t>155</a:t>
            </a:r>
          </a:p>
          <a:p>
            <a:pPr algn="r"/>
            <a:r>
              <a:rPr lang="en-GB" sz="600" dirty="0" smtClean="0">
                <a:solidFill>
                  <a:schemeClr val="tx2"/>
                </a:solidFill>
              </a:rPr>
              <a:t>166</a:t>
            </a:r>
          </a:p>
          <a:p>
            <a:pPr algn="r"/>
            <a:r>
              <a:rPr lang="en-GB" sz="600" dirty="0" smtClean="0">
                <a:solidFill>
                  <a:schemeClr val="tx2"/>
                </a:solidFill>
              </a:rPr>
              <a:t>177</a:t>
            </a:r>
          </a:p>
          <a:p>
            <a:pPr algn="r"/>
            <a:r>
              <a:rPr lang="en-GB" sz="600" dirty="0" smtClean="0">
                <a:solidFill>
                  <a:schemeClr val="tx2"/>
                </a:solidFill>
              </a:rPr>
              <a:t>188</a:t>
            </a:r>
          </a:p>
          <a:p>
            <a:pPr algn="r"/>
            <a:r>
              <a:rPr lang="en-GB" sz="600" dirty="0" smtClean="0">
                <a:solidFill>
                  <a:schemeClr val="tx2"/>
                </a:solidFill>
              </a:rPr>
              <a:t>199</a:t>
            </a:r>
          </a:p>
          <a:p>
            <a:pPr algn="r"/>
            <a:r>
              <a:rPr lang="en-GB" sz="600" dirty="0" smtClean="0">
                <a:solidFill>
                  <a:schemeClr val="tx2"/>
                </a:solidFill>
              </a:rPr>
              <a:t>210</a:t>
            </a:r>
          </a:p>
          <a:p>
            <a:pPr algn="r"/>
            <a:r>
              <a:rPr lang="en-GB" sz="600" dirty="0" smtClean="0">
                <a:solidFill>
                  <a:schemeClr val="tx2"/>
                </a:solidFill>
              </a:rPr>
              <a:t>221</a:t>
            </a:r>
          </a:p>
          <a:p>
            <a:pPr algn="r"/>
            <a:r>
              <a:rPr lang="en-GB" sz="600" dirty="0" smtClean="0">
                <a:solidFill>
                  <a:schemeClr val="tx2"/>
                </a:solidFill>
              </a:rPr>
              <a:t>232</a:t>
            </a:r>
          </a:p>
          <a:p>
            <a:pPr algn="r"/>
            <a:r>
              <a:rPr lang="en-GB" sz="600" dirty="0" smtClean="0">
                <a:solidFill>
                  <a:schemeClr val="tx2"/>
                </a:solidFill>
              </a:rPr>
              <a:t>243</a:t>
            </a:r>
          </a:p>
          <a:p>
            <a:pPr algn="r"/>
            <a:r>
              <a:rPr lang="en-GB" sz="600" dirty="0" smtClean="0">
                <a:solidFill>
                  <a:schemeClr val="tx2"/>
                </a:solidFill>
              </a:rPr>
              <a:t>254</a:t>
            </a:r>
          </a:p>
          <a:p>
            <a:pPr algn="r"/>
            <a:r>
              <a:rPr lang="en-GB" sz="600" dirty="0" smtClean="0">
                <a:solidFill>
                  <a:schemeClr val="tx2"/>
                </a:solidFill>
              </a:rPr>
              <a:t>265</a:t>
            </a:r>
          </a:p>
          <a:p>
            <a:pPr algn="r"/>
            <a:r>
              <a:rPr lang="en-GB" sz="600" dirty="0" smtClean="0">
                <a:solidFill>
                  <a:schemeClr val="tx2"/>
                </a:solidFill>
              </a:rPr>
              <a:t>276</a:t>
            </a:r>
          </a:p>
          <a:p>
            <a:pPr algn="r"/>
            <a:r>
              <a:rPr lang="en-GB" sz="600" dirty="0" smtClean="0">
                <a:solidFill>
                  <a:schemeClr val="tx2"/>
                </a:solidFill>
              </a:rPr>
              <a:t>287</a:t>
            </a:r>
          </a:p>
          <a:p>
            <a:pPr algn="r"/>
            <a:r>
              <a:rPr lang="en-GB" sz="600" dirty="0" smtClean="0">
                <a:solidFill>
                  <a:srgbClr val="000000"/>
                </a:solidFill>
              </a:rPr>
              <a:t>298</a:t>
            </a:r>
          </a:p>
          <a:p>
            <a:pPr algn="r"/>
            <a:r>
              <a:rPr lang="en-GB" sz="600" dirty="0" smtClean="0">
                <a:solidFill>
                  <a:srgbClr val="000000"/>
                </a:solidFill>
              </a:rPr>
              <a:t>309</a:t>
            </a:r>
          </a:p>
          <a:p>
            <a:pPr algn="r"/>
            <a:r>
              <a:rPr lang="en-GB" sz="600" dirty="0" smtClean="0">
                <a:solidFill>
                  <a:srgbClr val="000000"/>
                </a:solidFill>
              </a:rPr>
              <a:t>320</a:t>
            </a:r>
          </a:p>
          <a:p>
            <a:pPr algn="r"/>
            <a:r>
              <a:rPr lang="en-GB" sz="600" dirty="0" smtClean="0">
                <a:solidFill>
                  <a:srgbClr val="000000"/>
                </a:solidFill>
              </a:rPr>
              <a:t>331</a:t>
            </a:r>
          </a:p>
          <a:p>
            <a:pPr algn="r"/>
            <a:r>
              <a:rPr lang="en-GB" sz="600" dirty="0" smtClean="0">
                <a:solidFill>
                  <a:srgbClr val="000000"/>
                </a:solidFill>
              </a:rPr>
              <a:t>342</a:t>
            </a:r>
          </a:p>
          <a:p>
            <a:pPr algn="r"/>
            <a:r>
              <a:rPr lang="en-GB" sz="600" dirty="0" smtClean="0">
                <a:solidFill>
                  <a:srgbClr val="000000"/>
                </a:solidFill>
              </a:rPr>
              <a:t>353</a:t>
            </a:r>
          </a:p>
          <a:p>
            <a:pPr algn="r"/>
            <a:r>
              <a:rPr lang="en-GB" sz="600" dirty="0" smtClean="0">
                <a:solidFill>
                  <a:srgbClr val="000000"/>
                </a:solidFill>
              </a:rPr>
              <a:t>364</a:t>
            </a:r>
          </a:p>
          <a:p>
            <a:pPr algn="r"/>
            <a:r>
              <a:rPr lang="en-GB" sz="600" dirty="0" smtClean="0">
                <a:solidFill>
                  <a:srgbClr val="000000"/>
                </a:solidFill>
              </a:rPr>
              <a:t>375</a:t>
            </a:r>
          </a:p>
          <a:p>
            <a:pPr algn="r"/>
            <a:r>
              <a:rPr lang="en-GB" sz="600" dirty="0" smtClean="0">
                <a:solidFill>
                  <a:srgbClr val="000000"/>
                </a:solidFill>
              </a:rPr>
              <a:t>386</a:t>
            </a:r>
          </a:p>
          <a:p>
            <a:pPr algn="r"/>
            <a:r>
              <a:rPr lang="en-GB" sz="600" dirty="0" smtClean="0">
                <a:solidFill>
                  <a:srgbClr val="000000"/>
                </a:solidFill>
              </a:rPr>
              <a:t>397</a:t>
            </a:r>
          </a:p>
          <a:p>
            <a:pPr algn="r"/>
            <a:r>
              <a:rPr lang="en-GB" sz="600" dirty="0" smtClean="0">
                <a:solidFill>
                  <a:srgbClr val="000000"/>
                </a:solidFill>
              </a:rPr>
              <a:t>408</a:t>
            </a:r>
          </a:p>
          <a:p>
            <a:pPr algn="r"/>
            <a:r>
              <a:rPr lang="en-GB" sz="600" dirty="0" smtClean="0">
                <a:solidFill>
                  <a:srgbClr val="000000"/>
                </a:solidFill>
              </a:rPr>
              <a:t>419</a:t>
            </a:r>
          </a:p>
          <a:p>
            <a:pPr algn="r"/>
            <a:r>
              <a:rPr lang="en-GB" sz="600" dirty="0" smtClean="0">
                <a:solidFill>
                  <a:srgbClr val="000000"/>
                </a:solidFill>
              </a:rPr>
              <a:t>430</a:t>
            </a:r>
          </a:p>
          <a:p>
            <a:pPr algn="r"/>
            <a:r>
              <a:rPr lang="en-GB" sz="600" dirty="0" smtClean="0">
                <a:solidFill>
                  <a:srgbClr val="000000"/>
                </a:solidFill>
              </a:rPr>
              <a:t>441</a:t>
            </a:r>
            <a:endParaRPr lang="en-GB" sz="600" dirty="0">
              <a:solidFill>
                <a:srgbClr val="000000"/>
              </a:solidFill>
            </a:endParaRPr>
          </a:p>
        </p:txBody>
      </p:sp>
      <p:cxnSp>
        <p:nvCxnSpPr>
          <p:cNvPr id="60" name="Straight Connector 59"/>
          <p:cNvCxnSpPr/>
          <p:nvPr/>
        </p:nvCxnSpPr>
        <p:spPr>
          <a:xfrm>
            <a:off x="5025211" y="4097601"/>
            <a:ext cx="3845769"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08755" y="4097601"/>
            <a:ext cx="3862385"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7794576" y="2037807"/>
            <a:ext cx="1277914" cy="553998"/>
          </a:xfrm>
          <a:prstGeom prst="rect">
            <a:avLst/>
          </a:prstGeom>
          <a:noFill/>
        </p:spPr>
        <p:txBody>
          <a:bodyPr wrap="none" rtlCol="0">
            <a:spAutoFit/>
          </a:bodyPr>
          <a:lstStyle/>
          <a:p>
            <a:r>
              <a:rPr lang="en-GB" sz="1500" dirty="0" smtClean="0">
                <a:solidFill>
                  <a:srgbClr val="000000"/>
                </a:solidFill>
              </a:rPr>
              <a:t>R0-resection</a:t>
            </a:r>
            <a:br>
              <a:rPr lang="en-GB" sz="1500" dirty="0" smtClean="0">
                <a:solidFill>
                  <a:srgbClr val="000000"/>
                </a:solidFill>
              </a:rPr>
            </a:br>
            <a:r>
              <a:rPr lang="en-GB" sz="1500" dirty="0" smtClean="0">
                <a:solidFill>
                  <a:srgbClr val="000000"/>
                </a:solidFill>
              </a:rPr>
              <a:t>all lesions</a:t>
            </a:r>
            <a:endParaRPr lang="en-GB" sz="1500" baseline="30000" dirty="0" smtClean="0">
              <a:solidFill>
                <a:srgbClr val="000000"/>
              </a:solidFill>
            </a:endParaRPr>
          </a:p>
        </p:txBody>
      </p:sp>
      <p:sp>
        <p:nvSpPr>
          <p:cNvPr id="148" name="Oval 147"/>
          <p:cNvSpPr>
            <a:spLocks noChangeAspect="1"/>
          </p:cNvSpPr>
          <p:nvPr/>
        </p:nvSpPr>
        <p:spPr>
          <a:xfrm>
            <a:off x="7623878" y="2224806"/>
            <a:ext cx="180000" cy="180000"/>
          </a:xfrm>
          <a:prstGeom prst="ellipse">
            <a:avLst/>
          </a:prstGeom>
          <a:solidFill>
            <a:srgbClr val="04388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40738141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O-029: Central evaluation for surgical treatment options in FIRE-3 – updated results and impact on overall survival – Modest DP, et al</a:t>
            </a:r>
            <a:endParaRPr lang="en-GB" sz="1800" dirty="0"/>
          </a:p>
        </p:txBody>
      </p:sp>
      <p:sp>
        <p:nvSpPr>
          <p:cNvPr id="3" name="Content Placeholder 2"/>
          <p:cNvSpPr>
            <a:spLocks noGrp="1"/>
          </p:cNvSpPr>
          <p:nvPr>
            <p:ph idx="1"/>
          </p:nvPr>
        </p:nvSpPr>
        <p:spPr>
          <a:xfrm>
            <a:off x="365124" y="1254035"/>
            <a:ext cx="8413751" cy="2699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a:t>Modest </a:t>
            </a:r>
            <a:r>
              <a:rPr lang="en-GB" dirty="0" smtClean="0"/>
              <a:t>DP, </a:t>
            </a:r>
            <a:r>
              <a:rPr lang="en-GB" dirty="0"/>
              <a:t>et al. Ann </a:t>
            </a:r>
            <a:r>
              <a:rPr lang="en-GB" dirty="0" err="1"/>
              <a:t>Oncol</a:t>
            </a:r>
            <a:r>
              <a:rPr lang="en-GB" dirty="0"/>
              <a:t> 2017; 28 (</a:t>
            </a:r>
            <a:r>
              <a:rPr lang="en-GB" dirty="0" err="1"/>
              <a:t>suppl</a:t>
            </a:r>
            <a:r>
              <a:rPr lang="en-GB" dirty="0"/>
              <a:t> 3): </a:t>
            </a:r>
            <a:r>
              <a:rPr lang="en-GB" dirty="0" err="1"/>
              <a:t>abstr</a:t>
            </a:r>
            <a:r>
              <a:rPr lang="en-GB" dirty="0"/>
              <a:t> O-</a:t>
            </a:r>
            <a:r>
              <a:rPr lang="en-GB" dirty="0" smtClean="0"/>
              <a:t>029</a:t>
            </a:r>
            <a:endParaRPr lang="en-GB" dirty="0"/>
          </a:p>
        </p:txBody>
      </p:sp>
      <p:sp>
        <p:nvSpPr>
          <p:cNvPr id="6" name="Rectangle 5"/>
          <p:cNvSpPr/>
          <p:nvPr/>
        </p:nvSpPr>
        <p:spPr>
          <a:xfrm>
            <a:off x="1059989" y="1509076"/>
            <a:ext cx="7541900" cy="523220"/>
          </a:xfrm>
          <a:prstGeom prst="rect">
            <a:avLst/>
          </a:prstGeom>
        </p:spPr>
        <p:txBody>
          <a:bodyPr wrap="square">
            <a:spAutoFit/>
          </a:bodyPr>
          <a:lstStyle/>
          <a:p>
            <a:pPr algn="ctr" defTabSz="914400" fontAlgn="base">
              <a:spcBef>
                <a:spcPct val="0"/>
              </a:spcBef>
              <a:spcAft>
                <a:spcPct val="0"/>
              </a:spcAft>
            </a:pPr>
            <a:r>
              <a:rPr lang="en-GB" sz="1400" b="1" dirty="0">
                <a:solidFill>
                  <a:srgbClr val="4D4D4D"/>
                </a:solidFill>
                <a:latin typeface="Arial" charset="0"/>
                <a:cs typeface="Arial" charset="0"/>
              </a:rPr>
              <a:t>Each number represents the number of distinct </a:t>
            </a:r>
            <a:r>
              <a:rPr lang="en-GB" sz="1400" b="1" dirty="0" smtClean="0">
                <a:solidFill>
                  <a:srgbClr val="4D4D4D"/>
                </a:solidFill>
                <a:latin typeface="Arial" charset="0"/>
                <a:cs typeface="Arial" charset="0"/>
              </a:rPr>
              <a:t>voting-combination of </a:t>
            </a:r>
            <a:endParaRPr lang="en-GB" sz="1400" b="1" dirty="0">
              <a:solidFill>
                <a:srgbClr val="4D4D4D"/>
              </a:solidFill>
              <a:latin typeface="Arial" charset="0"/>
              <a:cs typeface="Arial" charset="0"/>
            </a:endParaRPr>
          </a:p>
          <a:p>
            <a:pPr algn="ctr" defTabSz="914400" fontAlgn="base">
              <a:spcBef>
                <a:spcPct val="0"/>
              </a:spcBef>
              <a:spcAft>
                <a:spcPct val="0"/>
              </a:spcAft>
            </a:pPr>
            <a:r>
              <a:rPr lang="en-GB" sz="1400" b="1" dirty="0">
                <a:solidFill>
                  <a:srgbClr val="4D4D4D"/>
                </a:solidFill>
                <a:latin typeface="Arial" charset="0"/>
                <a:cs typeface="Arial" charset="0"/>
              </a:rPr>
              <a:t>1 reviewer concerning 1 patient</a:t>
            </a:r>
            <a:endParaRPr lang="en-US" sz="1400" dirty="0">
              <a:solidFill>
                <a:srgbClr val="4D4D4D"/>
              </a:solidFill>
              <a:latin typeface="Arial" charset="0"/>
              <a:cs typeface="Arial" charset="0"/>
            </a:endParaRPr>
          </a:p>
        </p:txBody>
      </p:sp>
      <p:sp>
        <p:nvSpPr>
          <p:cNvPr id="7" name="Rectangle 6"/>
          <p:cNvSpPr/>
          <p:nvPr/>
        </p:nvSpPr>
        <p:spPr>
          <a:xfrm>
            <a:off x="373765" y="5543541"/>
            <a:ext cx="7541900" cy="738664"/>
          </a:xfrm>
          <a:prstGeom prst="rect">
            <a:avLst/>
          </a:prstGeom>
        </p:spPr>
        <p:txBody>
          <a:bodyPr wrap="square">
            <a:spAutoFit/>
          </a:bodyPr>
          <a:lstStyle/>
          <a:p>
            <a:pPr defTabSz="914400" fontAlgn="base">
              <a:spcBef>
                <a:spcPct val="0"/>
              </a:spcBef>
              <a:spcAft>
                <a:spcPct val="0"/>
              </a:spcAft>
            </a:pPr>
            <a:r>
              <a:rPr lang="en-GB" sz="1400" dirty="0">
                <a:solidFill>
                  <a:srgbClr val="4D4D4D"/>
                </a:solidFill>
                <a:latin typeface="Arial" charset="0"/>
                <a:cs typeface="Arial" charset="0"/>
              </a:rPr>
              <a:t>The location within the heat map was derived from two scores:</a:t>
            </a:r>
          </a:p>
          <a:p>
            <a:pPr marL="342900" indent="-342900" defTabSz="914400" fontAlgn="base">
              <a:spcBef>
                <a:spcPct val="0"/>
              </a:spcBef>
              <a:spcAft>
                <a:spcPct val="0"/>
              </a:spcAft>
              <a:buFont typeface="+mj-lt"/>
              <a:buAutoNum type="arabicPeriod"/>
            </a:pPr>
            <a:r>
              <a:rPr lang="en-GB" sz="1400" dirty="0">
                <a:solidFill>
                  <a:srgbClr val="4D4D4D"/>
                </a:solidFill>
                <a:latin typeface="Arial" charset="0"/>
                <a:cs typeface="Arial" charset="0"/>
              </a:rPr>
              <a:t>How difficult would a potential resection be? 1=easy, 10=impossible</a:t>
            </a:r>
          </a:p>
          <a:p>
            <a:pPr marL="342900" indent="-342900" defTabSz="914400" fontAlgn="base">
              <a:spcBef>
                <a:spcPct val="0"/>
              </a:spcBef>
              <a:spcAft>
                <a:spcPct val="0"/>
              </a:spcAft>
              <a:buFont typeface="+mj-lt"/>
              <a:buAutoNum type="arabicPeriod"/>
            </a:pPr>
            <a:r>
              <a:rPr lang="en-GB" sz="1400" dirty="0">
                <a:solidFill>
                  <a:srgbClr val="4D4D4D"/>
                </a:solidFill>
                <a:latin typeface="Arial" charset="0"/>
                <a:cs typeface="Arial" charset="0"/>
              </a:rPr>
              <a:t>Do you anticipate clinical benefit from resection? 1=great, 10=no benefit</a:t>
            </a:r>
            <a:endParaRPr lang="en-US" sz="1400" dirty="0">
              <a:solidFill>
                <a:srgbClr val="4D4D4D"/>
              </a:solidFill>
              <a:latin typeface="Arial" charset="0"/>
              <a:cs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657501679"/>
              </p:ext>
            </p:extLst>
          </p:nvPr>
        </p:nvGraphicFramePr>
        <p:xfrm>
          <a:off x="5654159" y="2697546"/>
          <a:ext cx="2809710" cy="2177630"/>
        </p:xfrm>
        <a:graphic>
          <a:graphicData uri="http://schemas.openxmlformats.org/drawingml/2006/table">
            <a:tbl>
              <a:tblPr firstRow="1" bandRow="1">
                <a:tableStyleId>{5C22544A-7EE6-4342-B048-85BDC9FD1C3A}</a:tableStyleId>
              </a:tblPr>
              <a:tblGrid>
                <a:gridCol w="280971"/>
                <a:gridCol w="280971"/>
                <a:gridCol w="280971"/>
                <a:gridCol w="280971"/>
                <a:gridCol w="280971"/>
                <a:gridCol w="280971"/>
                <a:gridCol w="280971"/>
                <a:gridCol w="280971"/>
                <a:gridCol w="280971"/>
                <a:gridCol w="280971"/>
              </a:tblGrid>
              <a:tr h="217763">
                <a:tc>
                  <a:txBody>
                    <a:bodyPr/>
                    <a:lstStyle/>
                    <a:p>
                      <a:pPr algn="ctr"/>
                      <a:r>
                        <a:rPr lang="en-GB" sz="600" dirty="0" smtClean="0">
                          <a:solidFill>
                            <a:srgbClr val="000000"/>
                          </a:solidFill>
                        </a:rPr>
                        <a:t>1</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1</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6</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30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49</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600" b="1" kern="1200" dirty="0" smtClean="0">
                          <a:solidFill>
                            <a:srgbClr val="000000"/>
                          </a:solidFill>
                          <a:latin typeface="+mn-lt"/>
                          <a:ea typeface="+mn-ea"/>
                          <a:cs typeface="+mn-cs"/>
                        </a:rPr>
                        <a:t>38</a:t>
                      </a:r>
                      <a:endParaRPr lang="en-GB" sz="600" b="1" kern="1200" dirty="0">
                        <a:solidFill>
                          <a:srgbClr val="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chemeClr val="tx2"/>
                          </a:solidFill>
                        </a:rPr>
                        <a:t>2086</a:t>
                      </a:r>
                      <a:endParaRPr lang="en-GB" sz="600" dirty="0">
                        <a:solidFill>
                          <a:schemeClr val="tx2"/>
                        </a:solidFill>
                      </a:endParaRPr>
                    </a:p>
                  </a:txBody>
                  <a:tcPr marL="0" marR="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800000"/>
                    </a:solidFill>
                  </a:tcPr>
                </a:tc>
              </a:tr>
              <a:tr h="217763">
                <a:tc>
                  <a:txBody>
                    <a:bodyPr/>
                    <a:lstStyle/>
                    <a:p>
                      <a:pPr algn="ctr"/>
                      <a:r>
                        <a:rPr lang="en-GB" sz="600" dirty="0" smtClean="0">
                          <a:solidFill>
                            <a:srgbClr val="000000"/>
                          </a:solidFill>
                        </a:rPr>
                        <a:t>1</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1</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1</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8</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21</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56</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0D27"/>
                    </a:solidFill>
                  </a:tcPr>
                </a:tc>
                <a:tc>
                  <a:txBody>
                    <a:bodyPr/>
                    <a:lstStyle/>
                    <a:p>
                      <a:pPr algn="ctr"/>
                      <a:r>
                        <a:rPr lang="en-GB" sz="600" dirty="0" smtClean="0">
                          <a:solidFill>
                            <a:srgbClr val="000000"/>
                          </a:solidFill>
                        </a:rPr>
                        <a:t>50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600" dirty="0" smtClean="0">
                          <a:solidFill>
                            <a:srgbClr val="000000"/>
                          </a:solidFill>
                        </a:rPr>
                        <a:t>48</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600" dirty="0" smtClean="0">
                          <a:solidFill>
                            <a:srgbClr val="000000"/>
                          </a:solidFill>
                        </a:rPr>
                        <a:t>6</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en-GB" sz="600" dirty="0" smtClean="0">
                          <a:solidFill>
                            <a:srgbClr val="000000"/>
                          </a:solidFill>
                        </a:rPr>
                        <a:t>0</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600" dirty="0" smtClean="0">
                          <a:solidFill>
                            <a:srgbClr val="000000"/>
                          </a:solidFill>
                        </a:rPr>
                        <a:t>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600" dirty="0" smtClean="0">
                          <a:solidFill>
                            <a:srgbClr val="000000"/>
                          </a:solidFill>
                        </a:rPr>
                        <a:t>4</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21</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35</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600" dirty="0" smtClean="0">
                          <a:solidFill>
                            <a:srgbClr val="000000"/>
                          </a:solidFill>
                        </a:rPr>
                        <a:t>55</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chemeClr val="tx2"/>
                          </a:solidFill>
                        </a:rPr>
                        <a:t>101</a:t>
                      </a:r>
                      <a:endParaRPr lang="en-GB" sz="600" dirty="0">
                        <a:solidFill>
                          <a:schemeClr val="tx2"/>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GB" sz="600" dirty="0" smtClean="0">
                          <a:solidFill>
                            <a:srgbClr val="000000"/>
                          </a:solidFill>
                        </a:rPr>
                        <a:t>13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en-GB" sz="600" dirty="0" smtClean="0">
                          <a:solidFill>
                            <a:srgbClr val="000000"/>
                          </a:solidFill>
                        </a:rPr>
                        <a:t>10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r>
              <a:tr h="217763">
                <a:tc>
                  <a:txBody>
                    <a:bodyPr/>
                    <a:lstStyle/>
                    <a:p>
                      <a:pPr algn="ctr"/>
                      <a:r>
                        <a:rPr lang="en-GB" sz="600" dirty="0" smtClean="0">
                          <a:solidFill>
                            <a:srgbClr val="000000"/>
                          </a:solidFill>
                        </a:rPr>
                        <a:t>0</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600" dirty="0" smtClean="0">
                          <a:solidFill>
                            <a:srgbClr val="000000"/>
                          </a:solidFill>
                        </a:rPr>
                        <a:t>1</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4</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13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en-GB" sz="600" dirty="0" smtClean="0">
                          <a:solidFill>
                            <a:srgbClr val="000000"/>
                          </a:solidFill>
                        </a:rPr>
                        <a:t>25</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45</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78</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600" dirty="0" smtClean="0">
                          <a:solidFill>
                            <a:srgbClr val="000000"/>
                          </a:solidFill>
                        </a:rPr>
                        <a:t>28</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12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en-GB" sz="600" dirty="0" smtClean="0">
                          <a:solidFill>
                            <a:srgbClr val="000000"/>
                          </a:solidFill>
                        </a:rPr>
                        <a:t>4</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en-GB" sz="600" dirty="0" smtClean="0">
                          <a:solidFill>
                            <a:srgbClr val="000000"/>
                          </a:solidFill>
                        </a:rPr>
                        <a:t>0</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600" dirty="0" smtClean="0">
                          <a:solidFill>
                            <a:srgbClr val="000000"/>
                          </a:solidFill>
                        </a:rPr>
                        <a:t>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600" dirty="0" smtClean="0">
                          <a:solidFill>
                            <a:srgbClr val="000000"/>
                          </a:solidFill>
                        </a:rPr>
                        <a:t>5</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15</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en-GB" sz="600" dirty="0" smtClean="0">
                          <a:solidFill>
                            <a:srgbClr val="000000"/>
                          </a:solidFill>
                        </a:rPr>
                        <a:t>40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67</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600" dirty="0" smtClean="0">
                          <a:solidFill>
                            <a:srgbClr val="000000"/>
                          </a:solidFill>
                        </a:rPr>
                        <a:t>45</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35</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19</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en-GB" sz="600" dirty="0" smtClean="0">
                          <a:solidFill>
                            <a:srgbClr val="000000"/>
                          </a:solidFill>
                        </a:rPr>
                        <a:t>1</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en-GB" sz="600" dirty="0" smtClean="0">
                          <a:solidFill>
                            <a:srgbClr val="000000"/>
                          </a:solidFill>
                        </a:rPr>
                        <a:t>2</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17</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en-GB" sz="600" dirty="0" smtClean="0">
                          <a:solidFill>
                            <a:srgbClr val="000000"/>
                          </a:solidFill>
                        </a:rPr>
                        <a:t>32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72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600" dirty="0" smtClean="0">
                          <a:solidFill>
                            <a:srgbClr val="000000"/>
                          </a:solidFill>
                        </a:rPr>
                        <a:t>40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56</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600" dirty="0" smtClean="0">
                          <a:solidFill>
                            <a:srgbClr val="000000"/>
                          </a:solidFill>
                        </a:rPr>
                        <a:t>43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10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en-GB" sz="600" dirty="0" smtClean="0">
                          <a:solidFill>
                            <a:srgbClr val="000000"/>
                          </a:solidFill>
                        </a:rPr>
                        <a:t>1</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en-GB" sz="600" dirty="0" smtClean="0">
                          <a:solidFill>
                            <a:srgbClr val="000000"/>
                          </a:solidFill>
                        </a:rPr>
                        <a:t>1</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10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en-GB" sz="600" dirty="0" smtClean="0">
                          <a:solidFill>
                            <a:srgbClr val="000000"/>
                          </a:solidFill>
                        </a:rPr>
                        <a:t>22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71</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600" dirty="0" smtClean="0">
                          <a:solidFill>
                            <a:srgbClr val="000000"/>
                          </a:solidFill>
                        </a:rPr>
                        <a:t>64</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600" dirty="0" smtClean="0">
                          <a:solidFill>
                            <a:srgbClr val="000000"/>
                          </a:solidFill>
                        </a:rPr>
                        <a:t>80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600" dirty="0" smtClean="0">
                          <a:solidFill>
                            <a:srgbClr val="000000"/>
                          </a:solidFill>
                        </a:rPr>
                        <a:t>71</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600" dirty="0" smtClean="0">
                          <a:solidFill>
                            <a:srgbClr val="000000"/>
                          </a:solidFill>
                        </a:rPr>
                        <a:t>45</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7</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1</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en-GB" sz="600" dirty="0" smtClean="0">
                          <a:solidFill>
                            <a:srgbClr val="000000"/>
                          </a:solidFill>
                        </a:rPr>
                        <a:t>1</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10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en-GB" sz="600" dirty="0" smtClean="0">
                          <a:solidFill>
                            <a:srgbClr val="000000"/>
                          </a:solidFill>
                        </a:rPr>
                        <a:t>40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60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600" dirty="0" smtClean="0">
                          <a:solidFill>
                            <a:srgbClr val="000000"/>
                          </a:solidFill>
                        </a:rPr>
                        <a:t>95</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600" dirty="0" smtClean="0">
                          <a:solidFill>
                            <a:schemeClr val="tx2"/>
                          </a:solidFill>
                        </a:rPr>
                        <a:t>103</a:t>
                      </a:r>
                      <a:endParaRPr lang="en-GB" sz="450" dirty="0">
                        <a:solidFill>
                          <a:schemeClr val="tx2"/>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GB" sz="600" dirty="0" smtClean="0">
                          <a:solidFill>
                            <a:srgbClr val="000000"/>
                          </a:solidFill>
                        </a:rPr>
                        <a:t>68</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C00"/>
                    </a:solidFill>
                  </a:tcPr>
                </a:tc>
                <a:tc>
                  <a:txBody>
                    <a:bodyPr/>
                    <a:lstStyle/>
                    <a:p>
                      <a:pPr algn="ctr"/>
                      <a:r>
                        <a:rPr lang="en-GB" sz="600" dirty="0" smtClean="0">
                          <a:solidFill>
                            <a:srgbClr val="000000"/>
                          </a:solidFill>
                        </a:rPr>
                        <a:t>35</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1</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en-GB" sz="600" dirty="0" smtClean="0">
                          <a:solidFill>
                            <a:srgbClr val="000000"/>
                          </a:solidFill>
                        </a:rPr>
                        <a:t>0</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600" dirty="0" smtClean="0">
                          <a:solidFill>
                            <a:srgbClr val="000000"/>
                          </a:solidFill>
                        </a:rPr>
                        <a:t>47</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57</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600" dirty="0" smtClean="0">
                          <a:solidFill>
                            <a:schemeClr val="tx2"/>
                          </a:solidFill>
                        </a:rPr>
                        <a:t>118</a:t>
                      </a:r>
                      <a:endParaRPr lang="en-GB" sz="600" dirty="0">
                        <a:solidFill>
                          <a:schemeClr val="tx2"/>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GB" sz="600" dirty="0" smtClean="0">
                          <a:solidFill>
                            <a:schemeClr val="tx2"/>
                          </a:solidFill>
                        </a:rPr>
                        <a:t>114</a:t>
                      </a:r>
                      <a:endParaRPr lang="en-GB" sz="600" dirty="0">
                        <a:solidFill>
                          <a:schemeClr val="tx2"/>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GB" sz="600" dirty="0" smtClean="0">
                          <a:solidFill>
                            <a:srgbClr val="000000"/>
                          </a:solidFill>
                        </a:rPr>
                        <a:t>62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C00"/>
                    </a:solidFill>
                  </a:tcPr>
                </a:tc>
                <a:tc>
                  <a:txBody>
                    <a:bodyPr/>
                    <a:lstStyle/>
                    <a:p>
                      <a:pPr algn="ctr"/>
                      <a:r>
                        <a:rPr lang="en-GB" sz="600" dirty="0" smtClean="0">
                          <a:solidFill>
                            <a:srgbClr val="000000"/>
                          </a:solidFill>
                        </a:rPr>
                        <a:t>30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11</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en-GB" sz="600" dirty="0" smtClean="0">
                          <a:solidFill>
                            <a:srgbClr val="000000"/>
                          </a:solidFill>
                        </a:rPr>
                        <a:t>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600" dirty="0" smtClean="0">
                          <a:solidFill>
                            <a:srgbClr val="000000"/>
                          </a:solidFill>
                        </a:rPr>
                        <a:t>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en-GB" sz="600" dirty="0" smtClean="0">
                          <a:solidFill>
                            <a:srgbClr val="000000"/>
                          </a:solidFill>
                        </a:rPr>
                        <a:t>45</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alpha val="50196"/>
                      </a:srgbClr>
                    </a:solidFill>
                  </a:tcPr>
                </a:tc>
                <a:tc>
                  <a:txBody>
                    <a:bodyPr/>
                    <a:lstStyle/>
                    <a:p>
                      <a:pPr algn="ctr"/>
                      <a:r>
                        <a:rPr lang="en-GB" sz="600" dirty="0" smtClean="0">
                          <a:solidFill>
                            <a:srgbClr val="000000"/>
                          </a:solidFill>
                        </a:rPr>
                        <a:t>43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alpha val="50196"/>
                      </a:srgbClr>
                    </a:solidFill>
                  </a:tcPr>
                </a:tc>
                <a:tc>
                  <a:txBody>
                    <a:bodyPr/>
                    <a:lstStyle/>
                    <a:p>
                      <a:pPr algn="ctr"/>
                      <a:r>
                        <a:rPr lang="en-GB" sz="600" dirty="0" smtClean="0">
                          <a:solidFill>
                            <a:srgbClr val="000000"/>
                          </a:solidFill>
                        </a:rPr>
                        <a:t>61</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5C00"/>
                    </a:solidFill>
                  </a:tcPr>
                </a:tc>
                <a:tc>
                  <a:txBody>
                    <a:bodyPr/>
                    <a:lstStyle/>
                    <a:p>
                      <a:pPr algn="ctr"/>
                      <a:r>
                        <a:rPr lang="en-GB" sz="600" dirty="0" smtClean="0">
                          <a:solidFill>
                            <a:srgbClr val="000000"/>
                          </a:solidFill>
                        </a:rPr>
                        <a:t>61</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5C00"/>
                    </a:solidFill>
                  </a:tcPr>
                </a:tc>
                <a:tc>
                  <a:txBody>
                    <a:bodyPr/>
                    <a:lstStyle/>
                    <a:p>
                      <a:pPr algn="ctr"/>
                      <a:r>
                        <a:rPr lang="en-GB" sz="600" dirty="0" smtClean="0">
                          <a:solidFill>
                            <a:srgbClr val="000000"/>
                          </a:solidFill>
                        </a:rPr>
                        <a:t>32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solidFill>
                  </a:tcPr>
                </a:tc>
                <a:tc>
                  <a:txBody>
                    <a:bodyPr/>
                    <a:lstStyle/>
                    <a:p>
                      <a:pPr algn="ctr"/>
                      <a:r>
                        <a:rPr lang="en-GB" sz="600" kern="1200" dirty="0" smtClean="0">
                          <a:solidFill>
                            <a:srgbClr val="000000"/>
                          </a:solidFill>
                          <a:latin typeface="+mn-lt"/>
                          <a:ea typeface="+mn-ea"/>
                          <a:cs typeface="+mn-cs"/>
                        </a:rPr>
                        <a:t>14</a:t>
                      </a:r>
                      <a:endParaRPr lang="en-GB" sz="600" kern="1200" dirty="0">
                        <a:solidFill>
                          <a:srgbClr val="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D961"/>
                    </a:solidFill>
                  </a:tcPr>
                </a:tc>
                <a:tc>
                  <a:txBody>
                    <a:bodyPr/>
                    <a:lstStyle/>
                    <a:p>
                      <a:pPr algn="ctr"/>
                      <a:r>
                        <a:rPr lang="en-GB" sz="600" dirty="0" smtClean="0">
                          <a:solidFill>
                            <a:srgbClr val="000000"/>
                          </a:solidFill>
                        </a:rPr>
                        <a:t>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1C5"/>
                    </a:solidFill>
                  </a:tcPr>
                </a:tc>
                <a:tc>
                  <a:txBody>
                    <a:bodyPr/>
                    <a:lstStyle/>
                    <a:p>
                      <a:pPr algn="ctr"/>
                      <a:r>
                        <a:rPr lang="en-GB" sz="600" dirty="0" smtClean="0">
                          <a:solidFill>
                            <a:srgbClr val="000000"/>
                          </a:solidFill>
                        </a:rPr>
                        <a:t>6</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1C5"/>
                    </a:solidFill>
                  </a:tcPr>
                </a:tc>
                <a:tc>
                  <a:txBody>
                    <a:bodyPr/>
                    <a:lstStyle/>
                    <a:p>
                      <a:pPr algn="ctr"/>
                      <a:r>
                        <a:rPr lang="en-GB" sz="600" dirty="0" smtClean="0">
                          <a:solidFill>
                            <a:srgbClr val="000000"/>
                          </a:solidFill>
                        </a:rPr>
                        <a:t>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algn="ctr"/>
                      <a:r>
                        <a:rPr lang="en-GB" sz="600" dirty="0" smtClean="0">
                          <a:solidFill>
                            <a:srgbClr val="000000"/>
                          </a:solidFill>
                        </a:rPr>
                        <a:t>1</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1C5"/>
                    </a:solidFill>
                  </a:tcPr>
                </a:tc>
              </a:tr>
            </a:tbl>
          </a:graphicData>
        </a:graphic>
      </p:graphicFrame>
      <p:cxnSp>
        <p:nvCxnSpPr>
          <p:cNvPr id="11" name="Straight Arrow Connector 10"/>
          <p:cNvCxnSpPr/>
          <p:nvPr/>
        </p:nvCxnSpPr>
        <p:spPr>
          <a:xfrm flipV="1">
            <a:off x="5127769" y="2697546"/>
            <a:ext cx="0" cy="23225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658089" y="3720316"/>
            <a:ext cx="662361" cy="276999"/>
          </a:xfrm>
          <a:prstGeom prst="rect">
            <a:avLst/>
          </a:prstGeom>
          <a:noFill/>
        </p:spPr>
        <p:txBody>
          <a:bodyPr wrap="none" rtlCol="0">
            <a:spAutoFit/>
          </a:bodyPr>
          <a:lstStyle/>
          <a:p>
            <a:pPr algn="ctr"/>
            <a:r>
              <a:rPr lang="en-GB" sz="1200" dirty="0" smtClean="0"/>
              <a:t>Benefit</a:t>
            </a:r>
            <a:endParaRPr lang="en-GB" sz="1200" dirty="0"/>
          </a:p>
        </p:txBody>
      </p:sp>
      <p:sp>
        <p:nvSpPr>
          <p:cNvPr id="14" name="TextBox 13"/>
          <p:cNvSpPr txBox="1"/>
          <p:nvPr/>
        </p:nvSpPr>
        <p:spPr>
          <a:xfrm>
            <a:off x="4577618" y="2635569"/>
            <a:ext cx="550151" cy="276999"/>
          </a:xfrm>
          <a:prstGeom prst="rect">
            <a:avLst/>
          </a:prstGeom>
          <a:noFill/>
        </p:spPr>
        <p:txBody>
          <a:bodyPr wrap="none" rtlCol="0">
            <a:spAutoFit/>
          </a:bodyPr>
          <a:lstStyle>
            <a:defPPr>
              <a:defRPr lang="en-US"/>
            </a:defPPr>
            <a:lvl1pPr algn="ctr">
              <a:defRPr sz="1200"/>
            </a:lvl1pPr>
          </a:lstStyle>
          <a:p>
            <a:r>
              <a:rPr lang="en-GB" dirty="0"/>
              <a:t>None</a:t>
            </a:r>
          </a:p>
        </p:txBody>
      </p:sp>
      <p:sp>
        <p:nvSpPr>
          <p:cNvPr id="15" name="TextBox 14"/>
          <p:cNvSpPr txBox="1"/>
          <p:nvPr/>
        </p:nvSpPr>
        <p:spPr>
          <a:xfrm>
            <a:off x="4558382" y="4736676"/>
            <a:ext cx="569387" cy="276999"/>
          </a:xfrm>
          <a:prstGeom prst="rect">
            <a:avLst/>
          </a:prstGeom>
          <a:noFill/>
        </p:spPr>
        <p:txBody>
          <a:bodyPr wrap="none" rtlCol="0">
            <a:spAutoFit/>
          </a:bodyPr>
          <a:lstStyle>
            <a:defPPr>
              <a:defRPr lang="en-US"/>
            </a:defPPr>
            <a:lvl1pPr algn="ctr">
              <a:defRPr sz="1200"/>
            </a:lvl1pPr>
          </a:lstStyle>
          <a:p>
            <a:r>
              <a:rPr lang="en-GB" dirty="0" smtClean="0"/>
              <a:t>Great</a:t>
            </a:r>
            <a:endParaRPr lang="en-GB" dirty="0"/>
          </a:p>
        </p:txBody>
      </p:sp>
      <p:sp>
        <p:nvSpPr>
          <p:cNvPr id="19" name="TextBox 18"/>
          <p:cNvSpPr txBox="1"/>
          <p:nvPr/>
        </p:nvSpPr>
        <p:spPr>
          <a:xfrm rot="16200000">
            <a:off x="3930074" y="3700625"/>
            <a:ext cx="2605200" cy="215444"/>
          </a:xfrm>
          <a:prstGeom prst="rect">
            <a:avLst/>
          </a:prstGeom>
          <a:noFill/>
        </p:spPr>
        <p:txBody>
          <a:bodyPr wrap="none" rtlCol="0">
            <a:spAutoFit/>
          </a:bodyPr>
          <a:lstStyle>
            <a:defPPr>
              <a:defRPr lang="en-US"/>
            </a:defPPr>
            <a:lvl1pPr algn="ctr">
              <a:defRPr sz="1200"/>
            </a:lvl1pPr>
          </a:lstStyle>
          <a:p>
            <a:r>
              <a:rPr lang="en-GB" sz="800" dirty="0" smtClean="0"/>
              <a:t>Anticipated clinical benefit (1=Great – 10=No benefit)</a:t>
            </a:r>
            <a:endParaRPr lang="en-GB" sz="800" dirty="0"/>
          </a:p>
        </p:txBody>
      </p:sp>
      <p:sp>
        <p:nvSpPr>
          <p:cNvPr id="21" name="TextBox 20"/>
          <p:cNvSpPr txBox="1"/>
          <p:nvPr/>
        </p:nvSpPr>
        <p:spPr>
          <a:xfrm>
            <a:off x="5852592" y="2064297"/>
            <a:ext cx="2382383" cy="276999"/>
          </a:xfrm>
          <a:prstGeom prst="rect">
            <a:avLst/>
          </a:prstGeom>
          <a:noFill/>
        </p:spPr>
        <p:txBody>
          <a:bodyPr wrap="none" rtlCol="0">
            <a:spAutoFit/>
          </a:bodyPr>
          <a:lstStyle/>
          <a:p>
            <a:pPr algn="ctr"/>
            <a:r>
              <a:rPr lang="en-GB" sz="1200" b="1" dirty="0" smtClean="0"/>
              <a:t>Evaluation at “best response”</a:t>
            </a:r>
            <a:endParaRPr lang="en-GB" sz="1200" b="1" dirty="0"/>
          </a:p>
        </p:txBody>
      </p:sp>
      <p:sp>
        <p:nvSpPr>
          <p:cNvPr id="22" name="TextBox 21"/>
          <p:cNvSpPr txBox="1"/>
          <p:nvPr/>
        </p:nvSpPr>
        <p:spPr>
          <a:xfrm>
            <a:off x="5717138" y="2307923"/>
            <a:ext cx="2653290" cy="338554"/>
          </a:xfrm>
          <a:prstGeom prst="rect">
            <a:avLst/>
          </a:prstGeom>
          <a:noFill/>
        </p:spPr>
        <p:txBody>
          <a:bodyPr wrap="none" rtlCol="0">
            <a:spAutoFit/>
          </a:bodyPr>
          <a:lstStyle/>
          <a:p>
            <a:pPr algn="ctr"/>
            <a:r>
              <a:rPr lang="en-GB" sz="800" dirty="0" smtClean="0"/>
              <a:t>Evaluations of surgical interventions at best response.</a:t>
            </a:r>
            <a:br>
              <a:rPr lang="en-GB" sz="800" dirty="0" smtClean="0"/>
            </a:br>
            <a:r>
              <a:rPr lang="en-GB" sz="800" dirty="0" smtClean="0"/>
              <a:t>4860 votes on 448 patients (10.85 votes/patient)</a:t>
            </a:r>
            <a:endParaRPr lang="en-GB" sz="800" dirty="0"/>
          </a:p>
        </p:txBody>
      </p:sp>
      <p:graphicFrame>
        <p:nvGraphicFramePr>
          <p:cNvPr id="24" name="Table 23"/>
          <p:cNvGraphicFramePr>
            <a:graphicFrameLocks noGrp="1"/>
          </p:cNvGraphicFramePr>
          <p:nvPr>
            <p:extLst>
              <p:ext uri="{D42A27DB-BD31-4B8C-83A1-F6EECF244321}">
                <p14:modId xmlns:p14="http://schemas.microsoft.com/office/powerpoint/2010/main" xmlns="" val="3620128086"/>
              </p:ext>
            </p:extLst>
          </p:nvPr>
        </p:nvGraphicFramePr>
        <p:xfrm>
          <a:off x="1146430" y="2697546"/>
          <a:ext cx="2809710" cy="2177630"/>
        </p:xfrm>
        <a:graphic>
          <a:graphicData uri="http://schemas.openxmlformats.org/drawingml/2006/table">
            <a:tbl>
              <a:tblPr firstRow="1" bandRow="1">
                <a:tableStyleId>{5C22544A-7EE6-4342-B048-85BDC9FD1C3A}</a:tableStyleId>
              </a:tblPr>
              <a:tblGrid>
                <a:gridCol w="280971"/>
                <a:gridCol w="280971"/>
                <a:gridCol w="280971"/>
                <a:gridCol w="280971"/>
                <a:gridCol w="280971"/>
                <a:gridCol w="280971"/>
                <a:gridCol w="280971"/>
                <a:gridCol w="280971"/>
                <a:gridCol w="280971"/>
                <a:gridCol w="280971"/>
              </a:tblGrid>
              <a:tr h="217763">
                <a:tc>
                  <a:txBody>
                    <a:bodyPr/>
                    <a:lstStyle/>
                    <a:p>
                      <a:pPr algn="ctr"/>
                      <a:r>
                        <a:rPr lang="en-GB" sz="600" dirty="0" smtClean="0">
                          <a:solidFill>
                            <a:srgbClr val="000000"/>
                          </a:solidFill>
                        </a:rPr>
                        <a:t>1</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7</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10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41</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83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600" b="1" kern="1200" dirty="0" smtClean="0">
                          <a:solidFill>
                            <a:srgbClr val="000000"/>
                          </a:solidFill>
                          <a:latin typeface="+mn-lt"/>
                          <a:ea typeface="+mn-ea"/>
                          <a:cs typeface="+mn-cs"/>
                        </a:rPr>
                        <a:t>78</a:t>
                      </a:r>
                      <a:endParaRPr lang="en-GB" sz="600" b="1" kern="1200" dirty="0">
                        <a:solidFill>
                          <a:srgbClr val="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600" dirty="0" smtClean="0">
                          <a:solidFill>
                            <a:srgbClr val="FFFFFF"/>
                          </a:solidFill>
                        </a:rPr>
                        <a:t>2512</a:t>
                      </a:r>
                      <a:endParaRPr lang="en-GB" sz="300" dirty="0">
                        <a:solidFill>
                          <a:srgbClr val="FFFFFF"/>
                        </a:solidFill>
                      </a:endParaRPr>
                    </a:p>
                  </a:txBody>
                  <a:tcPr marL="0" marR="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800000"/>
                    </a:solidFill>
                  </a:tcPr>
                </a:tc>
              </a:tr>
              <a:tr h="217763">
                <a:tc>
                  <a:txBody>
                    <a:bodyPr/>
                    <a:lstStyle/>
                    <a:p>
                      <a:pPr algn="ctr"/>
                      <a:r>
                        <a:rPr lang="en-GB" sz="600" dirty="0" smtClean="0">
                          <a:solidFill>
                            <a:srgbClr val="000000"/>
                          </a:solidFill>
                        </a:rPr>
                        <a:t>0</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600" dirty="0" smtClean="0">
                          <a:solidFill>
                            <a:srgbClr val="000000"/>
                          </a:solidFill>
                        </a:rPr>
                        <a:t>1</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600" dirty="0" smtClean="0">
                          <a:solidFill>
                            <a:srgbClr val="000000"/>
                          </a:solidFill>
                        </a:rPr>
                        <a:t>8</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10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32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57</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600" dirty="0" smtClean="0">
                          <a:solidFill>
                            <a:srgbClr val="000000"/>
                          </a:solidFill>
                        </a:rPr>
                        <a:t>82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600" dirty="0" smtClean="0">
                          <a:solidFill>
                            <a:srgbClr val="FFFFFF"/>
                          </a:solidFill>
                        </a:rPr>
                        <a:t>124</a:t>
                      </a:r>
                      <a:endParaRPr lang="en-GB" sz="450" dirty="0">
                        <a:solidFill>
                          <a:srgbClr val="FFFFFF"/>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GB" sz="600" dirty="0" smtClean="0">
                          <a:solidFill>
                            <a:srgbClr val="000000"/>
                          </a:solidFill>
                        </a:rPr>
                        <a:t>12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r>
              <a:tr h="217763">
                <a:tc>
                  <a:txBody>
                    <a:bodyPr/>
                    <a:lstStyle/>
                    <a:p>
                      <a:pPr algn="ctr"/>
                      <a:r>
                        <a:rPr lang="en-GB" sz="600" dirty="0" smtClean="0">
                          <a:solidFill>
                            <a:srgbClr val="000000"/>
                          </a:solidFill>
                        </a:rPr>
                        <a:t>0</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600" dirty="0" smtClean="0">
                          <a:solidFill>
                            <a:srgbClr val="000000"/>
                          </a:solidFill>
                        </a:rPr>
                        <a:t>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600" dirty="0" smtClean="0">
                          <a:solidFill>
                            <a:srgbClr val="000000"/>
                          </a:solidFill>
                        </a:rPr>
                        <a:t>4</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5</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33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69</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600" dirty="0" smtClean="0">
                          <a:solidFill>
                            <a:srgbClr val="000000"/>
                          </a:solidFill>
                        </a:rPr>
                        <a:t>65</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600" dirty="0" smtClean="0">
                          <a:solidFill>
                            <a:srgbClr val="FFFFFF"/>
                          </a:solidFill>
                        </a:rPr>
                        <a:t>156</a:t>
                      </a:r>
                      <a:endParaRPr lang="en-GB" sz="450" dirty="0">
                        <a:solidFill>
                          <a:srgbClr val="FFFFFF"/>
                        </a:solidFill>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0000"/>
                    </a:solidFill>
                  </a:tcPr>
                </a:tc>
                <a:tc>
                  <a:txBody>
                    <a:bodyPr/>
                    <a:lstStyle/>
                    <a:p>
                      <a:pPr algn="ctr"/>
                      <a:r>
                        <a:rPr lang="en-GB" sz="600" dirty="0" smtClean="0">
                          <a:solidFill>
                            <a:srgbClr val="000000"/>
                          </a:solidFill>
                        </a:rPr>
                        <a:t>30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13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r>
              <a:tr h="217763">
                <a:tc>
                  <a:txBody>
                    <a:bodyPr/>
                    <a:lstStyle/>
                    <a:p>
                      <a:pPr algn="ctr"/>
                      <a:r>
                        <a:rPr lang="en-GB" sz="600" dirty="0" smtClean="0">
                          <a:solidFill>
                            <a:srgbClr val="000000"/>
                          </a:solidFill>
                        </a:rPr>
                        <a:t>1</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1</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7</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34</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38</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67</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600" dirty="0" smtClean="0">
                          <a:solidFill>
                            <a:srgbClr val="000000"/>
                          </a:solidFill>
                        </a:rPr>
                        <a:t>38</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23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7</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en-GB" sz="600" dirty="0" smtClean="0">
                          <a:solidFill>
                            <a:srgbClr val="000000"/>
                          </a:solidFill>
                        </a:rPr>
                        <a:t>0</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600" dirty="0" smtClean="0">
                          <a:solidFill>
                            <a:srgbClr val="000000"/>
                          </a:solidFill>
                        </a:rPr>
                        <a:t>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13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en-GB" sz="600" dirty="0" smtClean="0">
                          <a:solidFill>
                            <a:srgbClr val="000000"/>
                          </a:solidFill>
                        </a:rPr>
                        <a:t>32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56</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600" dirty="0" smtClean="0">
                          <a:solidFill>
                            <a:srgbClr val="000000"/>
                          </a:solidFill>
                        </a:rPr>
                        <a:t>36</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44</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600" dirty="0" smtClean="0">
                          <a:solidFill>
                            <a:srgbClr val="000000"/>
                          </a:solidFill>
                        </a:rPr>
                        <a:t>13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en-GB" sz="600" dirty="0" smtClean="0">
                          <a:solidFill>
                            <a:srgbClr val="000000"/>
                          </a:solidFill>
                        </a:rPr>
                        <a:t>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en-GB" sz="600" dirty="0" smtClean="0">
                          <a:solidFill>
                            <a:srgbClr val="000000"/>
                          </a:solidFill>
                        </a:rPr>
                        <a:t>1</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10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en-GB" sz="600" dirty="0" smtClean="0">
                          <a:solidFill>
                            <a:srgbClr val="000000"/>
                          </a:solidFill>
                        </a:rPr>
                        <a:t>25</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62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600" dirty="0" smtClean="0">
                          <a:solidFill>
                            <a:srgbClr val="000000"/>
                          </a:solidFill>
                        </a:rPr>
                        <a:t>42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50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600" dirty="0" smtClean="0">
                          <a:solidFill>
                            <a:srgbClr val="000000"/>
                          </a:solidFill>
                        </a:rPr>
                        <a:t>42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600" dirty="0" smtClean="0">
                          <a:solidFill>
                            <a:srgbClr val="000000"/>
                          </a:solidFill>
                        </a:rPr>
                        <a:t>10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217763">
                <a:tc>
                  <a:txBody>
                    <a:bodyPr/>
                    <a:lstStyle/>
                    <a:p>
                      <a:pPr algn="ctr"/>
                      <a:r>
                        <a:rPr lang="en-GB" sz="600" dirty="0" smtClean="0">
                          <a:solidFill>
                            <a:srgbClr val="000000"/>
                          </a:solidFill>
                        </a:rPr>
                        <a:t>0</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600" dirty="0" smtClean="0">
                          <a:solidFill>
                            <a:srgbClr val="000000"/>
                          </a:solidFill>
                        </a:rPr>
                        <a:t>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15</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en-GB" sz="600" dirty="0" smtClean="0">
                          <a:solidFill>
                            <a:srgbClr val="000000"/>
                          </a:solidFill>
                        </a:rPr>
                        <a:t>39</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38</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49</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600" dirty="0" smtClean="0">
                          <a:solidFill>
                            <a:srgbClr val="000000"/>
                          </a:solidFill>
                        </a:rPr>
                        <a:t>43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600" dirty="0" smtClean="0">
                          <a:solidFill>
                            <a:srgbClr val="000000"/>
                          </a:solidFill>
                        </a:rPr>
                        <a:t>26</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5</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r>
              <a:tr h="217763">
                <a:tc>
                  <a:txBody>
                    <a:bodyPr/>
                    <a:lstStyle/>
                    <a:p>
                      <a:pPr algn="ctr"/>
                      <a:r>
                        <a:rPr lang="en-GB" sz="600" dirty="0" smtClean="0">
                          <a:solidFill>
                            <a:srgbClr val="000000"/>
                          </a:solidFill>
                        </a:rPr>
                        <a:t>0</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600" dirty="0" smtClean="0">
                          <a:solidFill>
                            <a:srgbClr val="000000"/>
                          </a:solidFill>
                        </a:rPr>
                        <a:t>12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en-GB" sz="600" dirty="0" smtClean="0">
                          <a:solidFill>
                            <a:srgbClr val="000000"/>
                          </a:solidFill>
                        </a:rPr>
                        <a:t>30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45</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50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450" dirty="0" smtClean="0">
                          <a:solidFill>
                            <a:srgbClr val="000000"/>
                          </a:solidFill>
                        </a:rPr>
                        <a:t>69</a:t>
                      </a:r>
                      <a:endParaRPr lang="en-GB" sz="45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GB" sz="600" dirty="0" smtClean="0">
                          <a:solidFill>
                            <a:srgbClr val="000000"/>
                          </a:solidFill>
                        </a:rPr>
                        <a:t>33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12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en-GB" sz="600" dirty="0" smtClean="0">
                          <a:solidFill>
                            <a:srgbClr val="000000"/>
                          </a:solidFill>
                        </a:rPr>
                        <a:t>3</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217763">
                <a:tc>
                  <a:txBody>
                    <a:bodyPr/>
                    <a:lstStyle/>
                    <a:p>
                      <a:pPr algn="ctr"/>
                      <a:r>
                        <a:rPr lang="en-GB" sz="600" dirty="0" smtClean="0">
                          <a:solidFill>
                            <a:srgbClr val="000000"/>
                          </a:solidFill>
                        </a:rPr>
                        <a:t>2</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19</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en-GB" sz="600" dirty="0" smtClean="0">
                          <a:solidFill>
                            <a:srgbClr val="000000"/>
                          </a:solidFill>
                        </a:rPr>
                        <a:t>28</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54</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600" dirty="0" smtClean="0">
                          <a:solidFill>
                            <a:srgbClr val="000000"/>
                          </a:solidFill>
                        </a:rPr>
                        <a:t>35</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600" dirty="0" smtClean="0">
                          <a:solidFill>
                            <a:srgbClr val="000000"/>
                          </a:solidFill>
                        </a:rPr>
                        <a:t>10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1"/>
                    </a:solidFill>
                  </a:tcPr>
                </a:tc>
                <a:tc>
                  <a:txBody>
                    <a:bodyPr/>
                    <a:lstStyle/>
                    <a:p>
                      <a:pPr algn="ctr"/>
                      <a:r>
                        <a:rPr lang="en-GB" sz="600" dirty="0" smtClean="0">
                          <a:solidFill>
                            <a:srgbClr val="000000"/>
                          </a:solidFill>
                        </a:rPr>
                        <a:t>9</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5</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1C5"/>
                    </a:solidFill>
                  </a:tcPr>
                </a:tc>
                <a:tc>
                  <a:txBody>
                    <a:bodyPr/>
                    <a:lstStyle/>
                    <a:p>
                      <a:pPr algn="ctr"/>
                      <a:r>
                        <a:rPr lang="en-GB" sz="600" dirty="0" smtClean="0">
                          <a:solidFill>
                            <a:srgbClr val="000000"/>
                          </a:solidFill>
                        </a:rPr>
                        <a:t>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600" dirty="0" smtClean="0">
                          <a:solidFill>
                            <a:srgbClr val="000000"/>
                          </a:solidFill>
                        </a:rPr>
                        <a:t>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217763">
                <a:tc>
                  <a:txBody>
                    <a:bodyPr/>
                    <a:lstStyle/>
                    <a:p>
                      <a:pPr algn="ctr"/>
                      <a:r>
                        <a:rPr lang="en-GB" sz="600" dirty="0" smtClean="0">
                          <a:solidFill>
                            <a:srgbClr val="000000"/>
                          </a:solidFill>
                        </a:rPr>
                        <a:t>25</a:t>
                      </a:r>
                      <a:endParaRPr lang="en-GB" sz="600" dirty="0">
                        <a:solidFill>
                          <a:srgbClr val="000000"/>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solidFill>
                  </a:tcPr>
                </a:tc>
                <a:tc>
                  <a:txBody>
                    <a:bodyPr/>
                    <a:lstStyle/>
                    <a:p>
                      <a:pPr algn="ctr"/>
                      <a:r>
                        <a:rPr lang="en-GB" sz="600" dirty="0" smtClean="0">
                          <a:solidFill>
                            <a:srgbClr val="000000"/>
                          </a:solidFill>
                        </a:rPr>
                        <a:t>30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solidFill>
                  </a:tcPr>
                </a:tc>
                <a:tc>
                  <a:txBody>
                    <a:bodyPr/>
                    <a:lstStyle/>
                    <a:p>
                      <a:pPr algn="ctr"/>
                      <a:r>
                        <a:rPr lang="en-GB" sz="600" dirty="0" smtClean="0">
                          <a:solidFill>
                            <a:srgbClr val="000000"/>
                          </a:solidFill>
                        </a:rPr>
                        <a:t>27</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solidFill>
                  </a:tcPr>
                </a:tc>
                <a:tc>
                  <a:txBody>
                    <a:bodyPr/>
                    <a:lstStyle/>
                    <a:p>
                      <a:pPr algn="ctr"/>
                      <a:r>
                        <a:rPr lang="en-GB" sz="600" dirty="0" smtClean="0">
                          <a:solidFill>
                            <a:srgbClr val="000000"/>
                          </a:solidFill>
                        </a:rPr>
                        <a:t>32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solidFill>
                  </a:tcPr>
                </a:tc>
                <a:tc>
                  <a:txBody>
                    <a:bodyPr/>
                    <a:lstStyle/>
                    <a:p>
                      <a:pPr algn="ctr"/>
                      <a:r>
                        <a:rPr lang="en-GB" sz="600" dirty="0" smtClean="0">
                          <a:solidFill>
                            <a:srgbClr val="000000"/>
                          </a:solidFill>
                        </a:rPr>
                        <a:t>9</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1C5"/>
                    </a:solidFill>
                  </a:tcPr>
                </a:tc>
                <a:tc>
                  <a:txBody>
                    <a:bodyPr/>
                    <a:lstStyle/>
                    <a:p>
                      <a:pPr algn="ctr"/>
                      <a:r>
                        <a:rPr lang="en-GB" sz="600" kern="1200" dirty="0" smtClean="0">
                          <a:solidFill>
                            <a:srgbClr val="000000"/>
                          </a:solidFill>
                          <a:latin typeface="+mn-lt"/>
                          <a:ea typeface="+mn-ea"/>
                          <a:cs typeface="+mn-cs"/>
                        </a:rPr>
                        <a:t>1</a:t>
                      </a:r>
                      <a:endParaRPr lang="en-GB" sz="600" kern="1200" dirty="0">
                        <a:solidFill>
                          <a:srgbClr val="000000"/>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1C5"/>
                    </a:solidFill>
                  </a:tcPr>
                </a:tc>
                <a:tc>
                  <a:txBody>
                    <a:bodyPr/>
                    <a:lstStyle/>
                    <a:p>
                      <a:pPr algn="ctr"/>
                      <a:r>
                        <a:rPr lang="en-GB" sz="600" dirty="0" smtClean="0">
                          <a:solidFill>
                            <a:srgbClr val="000000"/>
                          </a:solidFill>
                        </a:rPr>
                        <a:t>2</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1C5"/>
                    </a:solidFill>
                  </a:tcPr>
                </a:tc>
                <a:tc>
                  <a:txBody>
                    <a:bodyPr/>
                    <a:lstStyle/>
                    <a:p>
                      <a:pPr algn="ctr"/>
                      <a:r>
                        <a:rPr lang="en-GB" sz="600" dirty="0" smtClean="0">
                          <a:solidFill>
                            <a:srgbClr val="000000"/>
                          </a:solidFill>
                        </a:rPr>
                        <a:t>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algn="ctr"/>
                      <a:r>
                        <a:rPr lang="en-GB" sz="600" dirty="0" smtClean="0">
                          <a:solidFill>
                            <a:srgbClr val="000000"/>
                          </a:solidFill>
                        </a:rPr>
                        <a:t>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solidFill>
                  </a:tcPr>
                </a:tc>
                <a:tc>
                  <a:txBody>
                    <a:bodyPr/>
                    <a:lstStyle/>
                    <a:p>
                      <a:pPr algn="ctr"/>
                      <a:r>
                        <a:rPr lang="en-GB" sz="600" dirty="0" smtClean="0">
                          <a:solidFill>
                            <a:srgbClr val="000000"/>
                          </a:solidFill>
                        </a:rPr>
                        <a:t>0</a:t>
                      </a:r>
                      <a:endParaRPr lang="en-GB" sz="600" dirty="0">
                        <a:solidFill>
                          <a:srgbClr val="000000"/>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2"/>
                    </a:solidFill>
                  </a:tcPr>
                </a:tc>
              </a:tr>
            </a:tbl>
          </a:graphicData>
        </a:graphic>
      </p:graphicFrame>
      <p:cxnSp>
        <p:nvCxnSpPr>
          <p:cNvPr id="26" name="Straight Arrow Connector 25"/>
          <p:cNvCxnSpPr/>
          <p:nvPr/>
        </p:nvCxnSpPr>
        <p:spPr>
          <a:xfrm flipV="1">
            <a:off x="700750" y="2697546"/>
            <a:ext cx="0" cy="23225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16200000">
            <a:off x="231070" y="3720316"/>
            <a:ext cx="662361" cy="276999"/>
          </a:xfrm>
          <a:prstGeom prst="rect">
            <a:avLst/>
          </a:prstGeom>
          <a:noFill/>
        </p:spPr>
        <p:txBody>
          <a:bodyPr wrap="none" rtlCol="0">
            <a:spAutoFit/>
          </a:bodyPr>
          <a:lstStyle/>
          <a:p>
            <a:pPr algn="ctr"/>
            <a:r>
              <a:rPr lang="en-GB" sz="1200" dirty="0" smtClean="0"/>
              <a:t>Benefit</a:t>
            </a:r>
            <a:endParaRPr lang="en-GB" sz="1200" dirty="0"/>
          </a:p>
        </p:txBody>
      </p:sp>
      <p:sp>
        <p:nvSpPr>
          <p:cNvPr id="29" name="TextBox 28"/>
          <p:cNvSpPr txBox="1"/>
          <p:nvPr/>
        </p:nvSpPr>
        <p:spPr>
          <a:xfrm>
            <a:off x="150599" y="2635569"/>
            <a:ext cx="550151" cy="276999"/>
          </a:xfrm>
          <a:prstGeom prst="rect">
            <a:avLst/>
          </a:prstGeom>
          <a:noFill/>
        </p:spPr>
        <p:txBody>
          <a:bodyPr wrap="none" rtlCol="0">
            <a:spAutoFit/>
          </a:bodyPr>
          <a:lstStyle>
            <a:defPPr>
              <a:defRPr lang="en-US"/>
            </a:defPPr>
            <a:lvl1pPr algn="ctr">
              <a:defRPr sz="1200"/>
            </a:lvl1pPr>
          </a:lstStyle>
          <a:p>
            <a:r>
              <a:rPr lang="en-GB" dirty="0"/>
              <a:t>None</a:t>
            </a:r>
          </a:p>
        </p:txBody>
      </p:sp>
      <p:sp>
        <p:nvSpPr>
          <p:cNvPr id="30" name="TextBox 29"/>
          <p:cNvSpPr txBox="1"/>
          <p:nvPr/>
        </p:nvSpPr>
        <p:spPr>
          <a:xfrm>
            <a:off x="131363" y="4736676"/>
            <a:ext cx="569387" cy="276999"/>
          </a:xfrm>
          <a:prstGeom prst="rect">
            <a:avLst/>
          </a:prstGeom>
          <a:noFill/>
        </p:spPr>
        <p:txBody>
          <a:bodyPr wrap="none" rtlCol="0">
            <a:spAutoFit/>
          </a:bodyPr>
          <a:lstStyle>
            <a:defPPr>
              <a:defRPr lang="en-US"/>
            </a:defPPr>
            <a:lvl1pPr algn="ctr">
              <a:defRPr sz="1200"/>
            </a:lvl1pPr>
          </a:lstStyle>
          <a:p>
            <a:r>
              <a:rPr lang="en-GB" dirty="0" smtClean="0"/>
              <a:t>Great</a:t>
            </a:r>
            <a:endParaRPr lang="en-GB" dirty="0"/>
          </a:p>
        </p:txBody>
      </p:sp>
      <p:sp>
        <p:nvSpPr>
          <p:cNvPr id="34" name="TextBox 33"/>
          <p:cNvSpPr txBox="1"/>
          <p:nvPr/>
        </p:nvSpPr>
        <p:spPr>
          <a:xfrm rot="16200000">
            <a:off x="-496945" y="3700625"/>
            <a:ext cx="2605200" cy="215444"/>
          </a:xfrm>
          <a:prstGeom prst="rect">
            <a:avLst/>
          </a:prstGeom>
          <a:noFill/>
        </p:spPr>
        <p:txBody>
          <a:bodyPr wrap="none" rtlCol="0">
            <a:spAutoFit/>
          </a:bodyPr>
          <a:lstStyle>
            <a:defPPr>
              <a:defRPr lang="en-US"/>
            </a:defPPr>
            <a:lvl1pPr algn="ctr">
              <a:defRPr sz="1200"/>
            </a:lvl1pPr>
          </a:lstStyle>
          <a:p>
            <a:r>
              <a:rPr lang="en-GB" sz="800" dirty="0" smtClean="0"/>
              <a:t>Anticipated clinical benefit (1=Great – 10=No benefit)</a:t>
            </a:r>
            <a:endParaRPr lang="en-GB" sz="800" dirty="0"/>
          </a:p>
        </p:txBody>
      </p:sp>
      <p:sp>
        <p:nvSpPr>
          <p:cNvPr id="36" name="TextBox 35"/>
          <p:cNvSpPr txBox="1"/>
          <p:nvPr/>
        </p:nvSpPr>
        <p:spPr>
          <a:xfrm>
            <a:off x="1558065" y="2064297"/>
            <a:ext cx="1955985" cy="276999"/>
          </a:xfrm>
          <a:prstGeom prst="rect">
            <a:avLst/>
          </a:prstGeom>
          <a:noFill/>
        </p:spPr>
        <p:txBody>
          <a:bodyPr wrap="none" rtlCol="0">
            <a:spAutoFit/>
          </a:bodyPr>
          <a:lstStyle/>
          <a:p>
            <a:pPr algn="ctr"/>
            <a:r>
              <a:rPr lang="en-GB" sz="1200" b="1" dirty="0" smtClean="0"/>
              <a:t>Evaluation at “baseline”</a:t>
            </a:r>
            <a:endParaRPr lang="en-GB" sz="1200" b="1" dirty="0"/>
          </a:p>
        </p:txBody>
      </p:sp>
      <p:sp>
        <p:nvSpPr>
          <p:cNvPr id="37" name="TextBox 36"/>
          <p:cNvSpPr txBox="1"/>
          <p:nvPr/>
        </p:nvSpPr>
        <p:spPr>
          <a:xfrm>
            <a:off x="1209409" y="2307923"/>
            <a:ext cx="2653290" cy="338554"/>
          </a:xfrm>
          <a:prstGeom prst="rect">
            <a:avLst/>
          </a:prstGeom>
          <a:noFill/>
        </p:spPr>
        <p:txBody>
          <a:bodyPr wrap="none" rtlCol="0">
            <a:spAutoFit/>
          </a:bodyPr>
          <a:lstStyle/>
          <a:p>
            <a:pPr algn="ctr"/>
            <a:r>
              <a:rPr lang="en-GB" sz="800" dirty="0" smtClean="0"/>
              <a:t>Evaluations of surgical interventions at best response.</a:t>
            </a:r>
            <a:br>
              <a:rPr lang="en-GB" sz="800" dirty="0" smtClean="0"/>
            </a:br>
            <a:r>
              <a:rPr lang="en-GB" sz="800" dirty="0" smtClean="0"/>
              <a:t>4867 votes on 448 patients (10.86 votes/patient)</a:t>
            </a:r>
            <a:endParaRPr lang="en-GB" sz="800" dirty="0"/>
          </a:p>
        </p:txBody>
      </p:sp>
      <p:sp>
        <p:nvSpPr>
          <p:cNvPr id="38" name="TextBox 37"/>
          <p:cNvSpPr txBox="1"/>
          <p:nvPr/>
        </p:nvSpPr>
        <p:spPr>
          <a:xfrm>
            <a:off x="864095" y="2700428"/>
            <a:ext cx="300082" cy="215444"/>
          </a:xfrm>
          <a:prstGeom prst="rect">
            <a:avLst/>
          </a:prstGeom>
          <a:noFill/>
        </p:spPr>
        <p:txBody>
          <a:bodyPr wrap="none" rtlCol="0">
            <a:spAutoFit/>
          </a:bodyPr>
          <a:lstStyle/>
          <a:p>
            <a:pPr algn="ctr"/>
            <a:r>
              <a:rPr lang="en-GB" sz="800" dirty="0" smtClean="0"/>
              <a:t>10</a:t>
            </a:r>
            <a:endParaRPr lang="en-GB" sz="800" dirty="0"/>
          </a:p>
        </p:txBody>
      </p:sp>
      <p:grpSp>
        <p:nvGrpSpPr>
          <p:cNvPr id="59" name="Group 58"/>
          <p:cNvGrpSpPr/>
          <p:nvPr/>
        </p:nvGrpSpPr>
        <p:grpSpPr>
          <a:xfrm>
            <a:off x="921803" y="2918493"/>
            <a:ext cx="242374" cy="1959964"/>
            <a:chOff x="921803" y="2991063"/>
            <a:chExt cx="242374" cy="1959964"/>
          </a:xfrm>
        </p:grpSpPr>
        <p:sp>
          <p:nvSpPr>
            <p:cNvPr id="39" name="TextBox 38"/>
            <p:cNvSpPr txBox="1"/>
            <p:nvPr/>
          </p:nvSpPr>
          <p:spPr>
            <a:xfrm>
              <a:off x="921803" y="2991063"/>
              <a:ext cx="242374" cy="215444"/>
            </a:xfrm>
            <a:prstGeom prst="rect">
              <a:avLst/>
            </a:prstGeom>
            <a:noFill/>
          </p:spPr>
          <p:txBody>
            <a:bodyPr wrap="none" rtlCol="0">
              <a:spAutoFit/>
            </a:bodyPr>
            <a:lstStyle/>
            <a:p>
              <a:pPr algn="ctr"/>
              <a:r>
                <a:rPr lang="en-GB" sz="800" dirty="0" smtClean="0"/>
                <a:t>9</a:t>
              </a:r>
              <a:endParaRPr lang="en-GB" sz="800" dirty="0"/>
            </a:p>
          </p:txBody>
        </p:sp>
        <p:sp>
          <p:nvSpPr>
            <p:cNvPr id="40" name="TextBox 39"/>
            <p:cNvSpPr txBox="1"/>
            <p:nvPr/>
          </p:nvSpPr>
          <p:spPr>
            <a:xfrm>
              <a:off x="921803" y="3209128"/>
              <a:ext cx="242374" cy="215444"/>
            </a:xfrm>
            <a:prstGeom prst="rect">
              <a:avLst/>
            </a:prstGeom>
            <a:noFill/>
          </p:spPr>
          <p:txBody>
            <a:bodyPr wrap="none" rtlCol="0">
              <a:spAutoFit/>
            </a:bodyPr>
            <a:lstStyle/>
            <a:p>
              <a:pPr algn="ctr"/>
              <a:r>
                <a:rPr lang="en-GB" sz="800" dirty="0" smtClean="0"/>
                <a:t>8</a:t>
              </a:r>
              <a:endParaRPr lang="en-GB" sz="800" dirty="0"/>
            </a:p>
          </p:txBody>
        </p:sp>
        <p:sp>
          <p:nvSpPr>
            <p:cNvPr id="41" name="TextBox 40"/>
            <p:cNvSpPr txBox="1"/>
            <p:nvPr/>
          </p:nvSpPr>
          <p:spPr>
            <a:xfrm>
              <a:off x="921803" y="3427193"/>
              <a:ext cx="242374" cy="215444"/>
            </a:xfrm>
            <a:prstGeom prst="rect">
              <a:avLst/>
            </a:prstGeom>
            <a:noFill/>
          </p:spPr>
          <p:txBody>
            <a:bodyPr wrap="none" rtlCol="0">
              <a:spAutoFit/>
            </a:bodyPr>
            <a:lstStyle/>
            <a:p>
              <a:pPr algn="ctr"/>
              <a:r>
                <a:rPr lang="en-GB" sz="800" dirty="0" smtClean="0"/>
                <a:t>7</a:t>
              </a:r>
              <a:endParaRPr lang="en-GB" sz="800" dirty="0"/>
            </a:p>
          </p:txBody>
        </p:sp>
        <p:sp>
          <p:nvSpPr>
            <p:cNvPr id="42" name="TextBox 41"/>
            <p:cNvSpPr txBox="1"/>
            <p:nvPr/>
          </p:nvSpPr>
          <p:spPr>
            <a:xfrm>
              <a:off x="921803" y="3645258"/>
              <a:ext cx="242374" cy="215444"/>
            </a:xfrm>
            <a:prstGeom prst="rect">
              <a:avLst/>
            </a:prstGeom>
            <a:noFill/>
          </p:spPr>
          <p:txBody>
            <a:bodyPr wrap="none" rtlCol="0">
              <a:spAutoFit/>
            </a:bodyPr>
            <a:lstStyle/>
            <a:p>
              <a:pPr algn="ctr"/>
              <a:r>
                <a:rPr lang="en-GB" sz="800" dirty="0" smtClean="0"/>
                <a:t>6</a:t>
              </a:r>
              <a:endParaRPr lang="en-GB" sz="800" dirty="0"/>
            </a:p>
          </p:txBody>
        </p:sp>
        <p:sp>
          <p:nvSpPr>
            <p:cNvPr id="43" name="TextBox 42"/>
            <p:cNvSpPr txBox="1"/>
            <p:nvPr/>
          </p:nvSpPr>
          <p:spPr>
            <a:xfrm>
              <a:off x="921803" y="3863323"/>
              <a:ext cx="242374" cy="215444"/>
            </a:xfrm>
            <a:prstGeom prst="rect">
              <a:avLst/>
            </a:prstGeom>
            <a:noFill/>
          </p:spPr>
          <p:txBody>
            <a:bodyPr wrap="none" rtlCol="0">
              <a:spAutoFit/>
            </a:bodyPr>
            <a:lstStyle/>
            <a:p>
              <a:pPr algn="ctr"/>
              <a:r>
                <a:rPr lang="en-GB" sz="800" dirty="0" smtClean="0"/>
                <a:t>5</a:t>
              </a:r>
              <a:endParaRPr lang="en-GB" sz="800" dirty="0"/>
            </a:p>
          </p:txBody>
        </p:sp>
        <p:sp>
          <p:nvSpPr>
            <p:cNvPr id="44" name="TextBox 43"/>
            <p:cNvSpPr txBox="1"/>
            <p:nvPr/>
          </p:nvSpPr>
          <p:spPr>
            <a:xfrm>
              <a:off x="921803" y="4081388"/>
              <a:ext cx="242374" cy="215444"/>
            </a:xfrm>
            <a:prstGeom prst="rect">
              <a:avLst/>
            </a:prstGeom>
            <a:noFill/>
          </p:spPr>
          <p:txBody>
            <a:bodyPr wrap="none" rtlCol="0">
              <a:spAutoFit/>
            </a:bodyPr>
            <a:lstStyle/>
            <a:p>
              <a:pPr algn="ctr"/>
              <a:r>
                <a:rPr lang="en-GB" sz="800" dirty="0" smtClean="0"/>
                <a:t>4</a:t>
              </a:r>
              <a:endParaRPr lang="en-GB" sz="800" dirty="0"/>
            </a:p>
          </p:txBody>
        </p:sp>
        <p:sp>
          <p:nvSpPr>
            <p:cNvPr id="45" name="TextBox 44"/>
            <p:cNvSpPr txBox="1"/>
            <p:nvPr/>
          </p:nvSpPr>
          <p:spPr>
            <a:xfrm>
              <a:off x="921803" y="4299453"/>
              <a:ext cx="242374" cy="215444"/>
            </a:xfrm>
            <a:prstGeom prst="rect">
              <a:avLst/>
            </a:prstGeom>
            <a:noFill/>
          </p:spPr>
          <p:txBody>
            <a:bodyPr wrap="none" rtlCol="0">
              <a:spAutoFit/>
            </a:bodyPr>
            <a:lstStyle/>
            <a:p>
              <a:pPr algn="ctr"/>
              <a:r>
                <a:rPr lang="en-GB" sz="800" dirty="0" smtClean="0"/>
                <a:t>3</a:t>
              </a:r>
              <a:endParaRPr lang="en-GB" sz="800" dirty="0"/>
            </a:p>
          </p:txBody>
        </p:sp>
        <p:sp>
          <p:nvSpPr>
            <p:cNvPr id="46" name="TextBox 45"/>
            <p:cNvSpPr txBox="1"/>
            <p:nvPr/>
          </p:nvSpPr>
          <p:spPr>
            <a:xfrm>
              <a:off x="921803" y="4517518"/>
              <a:ext cx="242374" cy="215444"/>
            </a:xfrm>
            <a:prstGeom prst="rect">
              <a:avLst/>
            </a:prstGeom>
            <a:noFill/>
          </p:spPr>
          <p:txBody>
            <a:bodyPr wrap="none" rtlCol="0">
              <a:spAutoFit/>
            </a:bodyPr>
            <a:lstStyle/>
            <a:p>
              <a:pPr algn="ctr"/>
              <a:r>
                <a:rPr lang="en-GB" sz="800" dirty="0" smtClean="0"/>
                <a:t>2</a:t>
              </a:r>
              <a:endParaRPr lang="en-GB" sz="800" dirty="0"/>
            </a:p>
          </p:txBody>
        </p:sp>
        <p:sp>
          <p:nvSpPr>
            <p:cNvPr id="47" name="TextBox 46"/>
            <p:cNvSpPr txBox="1"/>
            <p:nvPr/>
          </p:nvSpPr>
          <p:spPr>
            <a:xfrm>
              <a:off x="921803" y="4735583"/>
              <a:ext cx="242374" cy="215444"/>
            </a:xfrm>
            <a:prstGeom prst="rect">
              <a:avLst/>
            </a:prstGeom>
            <a:noFill/>
          </p:spPr>
          <p:txBody>
            <a:bodyPr wrap="none" rtlCol="0">
              <a:spAutoFit/>
            </a:bodyPr>
            <a:lstStyle/>
            <a:p>
              <a:pPr algn="ctr"/>
              <a:r>
                <a:rPr lang="en-GB" sz="800" dirty="0" smtClean="0"/>
                <a:t>1</a:t>
              </a:r>
              <a:endParaRPr lang="en-GB" sz="800" dirty="0"/>
            </a:p>
          </p:txBody>
        </p:sp>
      </p:grpSp>
      <p:grpSp>
        <p:nvGrpSpPr>
          <p:cNvPr id="71" name="Group 70"/>
          <p:cNvGrpSpPr/>
          <p:nvPr/>
        </p:nvGrpSpPr>
        <p:grpSpPr>
          <a:xfrm>
            <a:off x="1048462" y="4870313"/>
            <a:ext cx="3109662" cy="703477"/>
            <a:chOff x="1048462" y="4942883"/>
            <a:chExt cx="3109662" cy="703477"/>
          </a:xfrm>
        </p:grpSpPr>
        <p:cxnSp>
          <p:nvCxnSpPr>
            <p:cNvPr id="27" name="Straight Arrow Connector 26"/>
            <p:cNvCxnSpPr/>
            <p:nvPr/>
          </p:nvCxnSpPr>
          <p:spPr>
            <a:xfrm rot="5400000" flipV="1">
              <a:off x="2538235" y="4182616"/>
              <a:ext cx="0" cy="23225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48462" y="5369361"/>
              <a:ext cx="526106" cy="276999"/>
            </a:xfrm>
            <a:prstGeom prst="rect">
              <a:avLst/>
            </a:prstGeom>
            <a:noFill/>
          </p:spPr>
          <p:txBody>
            <a:bodyPr wrap="none" rtlCol="0">
              <a:spAutoFit/>
            </a:bodyPr>
            <a:lstStyle>
              <a:defPPr>
                <a:defRPr lang="en-US"/>
              </a:defPPr>
              <a:lvl1pPr algn="ctr">
                <a:defRPr sz="1200"/>
              </a:lvl1pPr>
            </a:lstStyle>
            <a:p>
              <a:r>
                <a:rPr lang="en-GB" dirty="0" smtClean="0"/>
                <a:t>Easy</a:t>
              </a:r>
              <a:endParaRPr lang="en-GB" dirty="0"/>
            </a:p>
          </p:txBody>
        </p:sp>
        <p:sp>
          <p:nvSpPr>
            <p:cNvPr id="32" name="TextBox 31"/>
            <p:cNvSpPr txBox="1"/>
            <p:nvPr/>
          </p:nvSpPr>
          <p:spPr>
            <a:xfrm>
              <a:off x="2103083" y="5310071"/>
              <a:ext cx="865943" cy="276999"/>
            </a:xfrm>
            <a:prstGeom prst="rect">
              <a:avLst/>
            </a:prstGeom>
            <a:noFill/>
          </p:spPr>
          <p:txBody>
            <a:bodyPr wrap="none" rtlCol="0">
              <a:spAutoFit/>
            </a:bodyPr>
            <a:lstStyle>
              <a:defPPr>
                <a:defRPr lang="en-US"/>
              </a:defPPr>
              <a:lvl1pPr algn="ctr">
                <a:defRPr sz="1200"/>
              </a:lvl1pPr>
            </a:lstStyle>
            <a:p>
              <a:r>
                <a:rPr lang="en-GB" dirty="0" smtClean="0"/>
                <a:t>Resection</a:t>
              </a:r>
              <a:endParaRPr lang="en-GB" dirty="0"/>
            </a:p>
          </p:txBody>
        </p:sp>
        <p:sp>
          <p:nvSpPr>
            <p:cNvPr id="33" name="TextBox 32"/>
            <p:cNvSpPr txBox="1"/>
            <p:nvPr/>
          </p:nvSpPr>
          <p:spPr>
            <a:xfrm>
              <a:off x="3240885" y="5369361"/>
              <a:ext cx="917239" cy="276999"/>
            </a:xfrm>
            <a:prstGeom prst="rect">
              <a:avLst/>
            </a:prstGeom>
            <a:noFill/>
          </p:spPr>
          <p:txBody>
            <a:bodyPr wrap="none" rtlCol="0">
              <a:spAutoFit/>
            </a:bodyPr>
            <a:lstStyle>
              <a:defPPr>
                <a:defRPr lang="en-US"/>
              </a:defPPr>
              <a:lvl1pPr algn="ctr">
                <a:defRPr sz="1200"/>
              </a:lvl1pPr>
            </a:lstStyle>
            <a:p>
              <a:r>
                <a:rPr lang="en-GB" dirty="0" smtClean="0"/>
                <a:t>Impossible</a:t>
              </a:r>
              <a:endParaRPr lang="en-GB" dirty="0"/>
            </a:p>
          </p:txBody>
        </p:sp>
        <p:sp>
          <p:nvSpPr>
            <p:cNvPr id="35" name="TextBox 34"/>
            <p:cNvSpPr txBox="1"/>
            <p:nvPr/>
          </p:nvSpPr>
          <p:spPr>
            <a:xfrm>
              <a:off x="1412772" y="5114373"/>
              <a:ext cx="2250937" cy="215444"/>
            </a:xfrm>
            <a:prstGeom prst="rect">
              <a:avLst/>
            </a:prstGeom>
            <a:noFill/>
          </p:spPr>
          <p:txBody>
            <a:bodyPr wrap="none" rtlCol="0">
              <a:spAutoFit/>
            </a:bodyPr>
            <a:lstStyle>
              <a:defPPr>
                <a:defRPr lang="en-US"/>
              </a:defPPr>
              <a:lvl1pPr algn="ctr">
                <a:defRPr sz="1200"/>
              </a:lvl1pPr>
            </a:lstStyle>
            <a:p>
              <a:r>
                <a:rPr lang="en-GB" sz="800" dirty="0" smtClean="0"/>
                <a:t>Technical difficulty (1=Easy – 10=Impossible)</a:t>
              </a:r>
              <a:endParaRPr lang="en-GB" sz="800" dirty="0"/>
            </a:p>
          </p:txBody>
        </p:sp>
        <p:grpSp>
          <p:nvGrpSpPr>
            <p:cNvPr id="58" name="Group 57"/>
            <p:cNvGrpSpPr/>
            <p:nvPr/>
          </p:nvGrpSpPr>
          <p:grpSpPr>
            <a:xfrm>
              <a:off x="1161983" y="4942883"/>
              <a:ext cx="2798599" cy="215444"/>
              <a:chOff x="1161983" y="4942883"/>
              <a:chExt cx="2798599" cy="215444"/>
            </a:xfrm>
          </p:grpSpPr>
          <p:sp>
            <p:nvSpPr>
              <p:cNvPr id="48" name="TextBox 47"/>
              <p:cNvSpPr txBox="1"/>
              <p:nvPr/>
            </p:nvSpPr>
            <p:spPr>
              <a:xfrm>
                <a:off x="1161983" y="4942883"/>
                <a:ext cx="242374" cy="215444"/>
              </a:xfrm>
              <a:prstGeom prst="rect">
                <a:avLst/>
              </a:prstGeom>
              <a:noFill/>
            </p:spPr>
            <p:txBody>
              <a:bodyPr wrap="none" rtlCol="0">
                <a:spAutoFit/>
              </a:bodyPr>
              <a:lstStyle/>
              <a:p>
                <a:pPr algn="ctr"/>
                <a:r>
                  <a:rPr lang="en-GB" sz="800" dirty="0" smtClean="0"/>
                  <a:t>1</a:t>
                </a:r>
                <a:endParaRPr lang="en-GB" sz="800" dirty="0"/>
              </a:p>
            </p:txBody>
          </p:sp>
          <p:sp>
            <p:nvSpPr>
              <p:cNvPr id="49" name="TextBox 48"/>
              <p:cNvSpPr txBox="1"/>
              <p:nvPr/>
            </p:nvSpPr>
            <p:spPr>
              <a:xfrm>
                <a:off x="1446053" y="4942883"/>
                <a:ext cx="242374" cy="215444"/>
              </a:xfrm>
              <a:prstGeom prst="rect">
                <a:avLst/>
              </a:prstGeom>
              <a:noFill/>
            </p:spPr>
            <p:txBody>
              <a:bodyPr wrap="none" rtlCol="0">
                <a:spAutoFit/>
              </a:bodyPr>
              <a:lstStyle/>
              <a:p>
                <a:pPr algn="ctr"/>
                <a:r>
                  <a:rPr lang="en-GB" sz="800" dirty="0" smtClean="0"/>
                  <a:t>2</a:t>
                </a:r>
                <a:endParaRPr lang="en-GB" sz="800" dirty="0"/>
              </a:p>
            </p:txBody>
          </p:sp>
          <p:sp>
            <p:nvSpPr>
              <p:cNvPr id="50" name="TextBox 49"/>
              <p:cNvSpPr txBox="1"/>
              <p:nvPr/>
            </p:nvSpPr>
            <p:spPr>
              <a:xfrm>
                <a:off x="1730123" y="4942883"/>
                <a:ext cx="242374" cy="215444"/>
              </a:xfrm>
              <a:prstGeom prst="rect">
                <a:avLst/>
              </a:prstGeom>
              <a:noFill/>
            </p:spPr>
            <p:txBody>
              <a:bodyPr wrap="none" rtlCol="0">
                <a:spAutoFit/>
              </a:bodyPr>
              <a:lstStyle/>
              <a:p>
                <a:pPr algn="ctr"/>
                <a:r>
                  <a:rPr lang="en-GB" sz="800" dirty="0" smtClean="0"/>
                  <a:t>3</a:t>
                </a:r>
                <a:endParaRPr lang="en-GB" sz="800" dirty="0"/>
              </a:p>
            </p:txBody>
          </p:sp>
          <p:sp>
            <p:nvSpPr>
              <p:cNvPr id="51" name="TextBox 50"/>
              <p:cNvSpPr txBox="1"/>
              <p:nvPr/>
            </p:nvSpPr>
            <p:spPr>
              <a:xfrm>
                <a:off x="2014193" y="4942883"/>
                <a:ext cx="242374" cy="215444"/>
              </a:xfrm>
              <a:prstGeom prst="rect">
                <a:avLst/>
              </a:prstGeom>
              <a:noFill/>
            </p:spPr>
            <p:txBody>
              <a:bodyPr wrap="none" rtlCol="0">
                <a:spAutoFit/>
              </a:bodyPr>
              <a:lstStyle/>
              <a:p>
                <a:pPr algn="ctr"/>
                <a:r>
                  <a:rPr lang="en-GB" sz="800" dirty="0" smtClean="0"/>
                  <a:t>4</a:t>
                </a:r>
                <a:endParaRPr lang="en-GB" sz="800" dirty="0"/>
              </a:p>
            </p:txBody>
          </p:sp>
          <p:sp>
            <p:nvSpPr>
              <p:cNvPr id="52" name="TextBox 51"/>
              <p:cNvSpPr txBox="1"/>
              <p:nvPr/>
            </p:nvSpPr>
            <p:spPr>
              <a:xfrm>
                <a:off x="2298263" y="4942883"/>
                <a:ext cx="242374" cy="215444"/>
              </a:xfrm>
              <a:prstGeom prst="rect">
                <a:avLst/>
              </a:prstGeom>
              <a:noFill/>
            </p:spPr>
            <p:txBody>
              <a:bodyPr wrap="none" rtlCol="0">
                <a:spAutoFit/>
              </a:bodyPr>
              <a:lstStyle/>
              <a:p>
                <a:pPr algn="ctr"/>
                <a:r>
                  <a:rPr lang="en-GB" sz="800" dirty="0" smtClean="0"/>
                  <a:t>5</a:t>
                </a:r>
                <a:endParaRPr lang="en-GB" sz="800" dirty="0"/>
              </a:p>
            </p:txBody>
          </p:sp>
          <p:sp>
            <p:nvSpPr>
              <p:cNvPr id="53" name="TextBox 52"/>
              <p:cNvSpPr txBox="1"/>
              <p:nvPr/>
            </p:nvSpPr>
            <p:spPr>
              <a:xfrm>
                <a:off x="2582333" y="4942883"/>
                <a:ext cx="242374" cy="215444"/>
              </a:xfrm>
              <a:prstGeom prst="rect">
                <a:avLst/>
              </a:prstGeom>
              <a:noFill/>
            </p:spPr>
            <p:txBody>
              <a:bodyPr wrap="none" rtlCol="0">
                <a:spAutoFit/>
              </a:bodyPr>
              <a:lstStyle/>
              <a:p>
                <a:pPr algn="ctr"/>
                <a:r>
                  <a:rPr lang="en-GB" sz="800" dirty="0" smtClean="0"/>
                  <a:t>6</a:t>
                </a:r>
                <a:endParaRPr lang="en-GB" sz="800" dirty="0"/>
              </a:p>
            </p:txBody>
          </p:sp>
          <p:sp>
            <p:nvSpPr>
              <p:cNvPr id="54" name="TextBox 53"/>
              <p:cNvSpPr txBox="1"/>
              <p:nvPr/>
            </p:nvSpPr>
            <p:spPr>
              <a:xfrm>
                <a:off x="2859088" y="4942883"/>
                <a:ext cx="242374" cy="215444"/>
              </a:xfrm>
              <a:prstGeom prst="rect">
                <a:avLst/>
              </a:prstGeom>
              <a:noFill/>
            </p:spPr>
            <p:txBody>
              <a:bodyPr wrap="none" rtlCol="0">
                <a:spAutoFit/>
              </a:bodyPr>
              <a:lstStyle/>
              <a:p>
                <a:pPr algn="ctr"/>
                <a:r>
                  <a:rPr lang="en-GB" sz="800" dirty="0" smtClean="0"/>
                  <a:t>7</a:t>
                </a:r>
                <a:endParaRPr lang="en-GB" sz="800" dirty="0"/>
              </a:p>
            </p:txBody>
          </p:sp>
          <p:sp>
            <p:nvSpPr>
              <p:cNvPr id="55" name="TextBox 54"/>
              <p:cNvSpPr txBox="1"/>
              <p:nvPr/>
            </p:nvSpPr>
            <p:spPr>
              <a:xfrm>
                <a:off x="3135843" y="4942883"/>
                <a:ext cx="242374" cy="215444"/>
              </a:xfrm>
              <a:prstGeom prst="rect">
                <a:avLst/>
              </a:prstGeom>
              <a:noFill/>
            </p:spPr>
            <p:txBody>
              <a:bodyPr wrap="none" rtlCol="0">
                <a:spAutoFit/>
              </a:bodyPr>
              <a:lstStyle/>
              <a:p>
                <a:pPr algn="ctr"/>
                <a:r>
                  <a:rPr lang="en-GB" sz="800" dirty="0" smtClean="0"/>
                  <a:t>8</a:t>
                </a:r>
                <a:endParaRPr lang="en-GB" sz="800" dirty="0"/>
              </a:p>
            </p:txBody>
          </p:sp>
          <p:sp>
            <p:nvSpPr>
              <p:cNvPr id="56" name="TextBox 55"/>
              <p:cNvSpPr txBox="1"/>
              <p:nvPr/>
            </p:nvSpPr>
            <p:spPr>
              <a:xfrm>
                <a:off x="3412598" y="4942883"/>
                <a:ext cx="242374" cy="215444"/>
              </a:xfrm>
              <a:prstGeom prst="rect">
                <a:avLst/>
              </a:prstGeom>
              <a:noFill/>
            </p:spPr>
            <p:txBody>
              <a:bodyPr wrap="none" rtlCol="0">
                <a:spAutoFit/>
              </a:bodyPr>
              <a:lstStyle/>
              <a:p>
                <a:pPr algn="ctr"/>
                <a:r>
                  <a:rPr lang="en-GB" sz="800" dirty="0" smtClean="0"/>
                  <a:t>9</a:t>
                </a:r>
                <a:endParaRPr lang="en-GB" sz="800" dirty="0"/>
              </a:p>
            </p:txBody>
          </p:sp>
          <p:sp>
            <p:nvSpPr>
              <p:cNvPr id="57" name="TextBox 56"/>
              <p:cNvSpPr txBox="1"/>
              <p:nvPr/>
            </p:nvSpPr>
            <p:spPr>
              <a:xfrm>
                <a:off x="3660499" y="4942883"/>
                <a:ext cx="300083" cy="215444"/>
              </a:xfrm>
              <a:prstGeom prst="rect">
                <a:avLst/>
              </a:prstGeom>
              <a:noFill/>
            </p:spPr>
            <p:txBody>
              <a:bodyPr wrap="none" rtlCol="0">
                <a:spAutoFit/>
              </a:bodyPr>
              <a:lstStyle/>
              <a:p>
                <a:pPr algn="ctr"/>
                <a:r>
                  <a:rPr lang="en-GB" sz="800" dirty="0" smtClean="0"/>
                  <a:t>10</a:t>
                </a:r>
                <a:endParaRPr lang="en-GB" sz="800" dirty="0"/>
              </a:p>
            </p:txBody>
          </p:sp>
        </p:grpSp>
      </p:grpSp>
      <p:grpSp>
        <p:nvGrpSpPr>
          <p:cNvPr id="60" name="Group 59"/>
          <p:cNvGrpSpPr/>
          <p:nvPr/>
        </p:nvGrpSpPr>
        <p:grpSpPr>
          <a:xfrm>
            <a:off x="5357531" y="2696243"/>
            <a:ext cx="300083" cy="2182214"/>
            <a:chOff x="867549" y="2768813"/>
            <a:chExt cx="300083" cy="2182214"/>
          </a:xfrm>
        </p:grpSpPr>
        <p:sp>
          <p:nvSpPr>
            <p:cNvPr id="61" name="TextBox 60"/>
            <p:cNvSpPr txBox="1"/>
            <p:nvPr/>
          </p:nvSpPr>
          <p:spPr>
            <a:xfrm>
              <a:off x="921803" y="2991063"/>
              <a:ext cx="242374" cy="215444"/>
            </a:xfrm>
            <a:prstGeom prst="rect">
              <a:avLst/>
            </a:prstGeom>
            <a:noFill/>
          </p:spPr>
          <p:txBody>
            <a:bodyPr wrap="none" rtlCol="0">
              <a:spAutoFit/>
            </a:bodyPr>
            <a:lstStyle/>
            <a:p>
              <a:pPr algn="ctr"/>
              <a:r>
                <a:rPr lang="en-GB" sz="800" dirty="0" smtClean="0"/>
                <a:t>9</a:t>
              </a:r>
              <a:endParaRPr lang="en-GB" sz="800" dirty="0"/>
            </a:p>
          </p:txBody>
        </p:sp>
        <p:sp>
          <p:nvSpPr>
            <p:cNvPr id="62" name="TextBox 61"/>
            <p:cNvSpPr txBox="1"/>
            <p:nvPr/>
          </p:nvSpPr>
          <p:spPr>
            <a:xfrm>
              <a:off x="921803" y="3209128"/>
              <a:ext cx="242374" cy="215444"/>
            </a:xfrm>
            <a:prstGeom prst="rect">
              <a:avLst/>
            </a:prstGeom>
            <a:noFill/>
          </p:spPr>
          <p:txBody>
            <a:bodyPr wrap="none" rtlCol="0">
              <a:spAutoFit/>
            </a:bodyPr>
            <a:lstStyle/>
            <a:p>
              <a:pPr algn="ctr"/>
              <a:r>
                <a:rPr lang="en-GB" sz="800" dirty="0" smtClean="0"/>
                <a:t>8</a:t>
              </a:r>
              <a:endParaRPr lang="en-GB" sz="800" dirty="0"/>
            </a:p>
          </p:txBody>
        </p:sp>
        <p:sp>
          <p:nvSpPr>
            <p:cNvPr id="63" name="TextBox 62"/>
            <p:cNvSpPr txBox="1"/>
            <p:nvPr/>
          </p:nvSpPr>
          <p:spPr>
            <a:xfrm>
              <a:off x="921803" y="3427193"/>
              <a:ext cx="242374" cy="215444"/>
            </a:xfrm>
            <a:prstGeom prst="rect">
              <a:avLst/>
            </a:prstGeom>
            <a:noFill/>
          </p:spPr>
          <p:txBody>
            <a:bodyPr wrap="none" rtlCol="0">
              <a:spAutoFit/>
            </a:bodyPr>
            <a:lstStyle/>
            <a:p>
              <a:pPr algn="ctr"/>
              <a:r>
                <a:rPr lang="en-GB" sz="800" dirty="0" smtClean="0"/>
                <a:t>7</a:t>
              </a:r>
              <a:endParaRPr lang="en-GB" sz="800" dirty="0"/>
            </a:p>
          </p:txBody>
        </p:sp>
        <p:sp>
          <p:nvSpPr>
            <p:cNvPr id="64" name="TextBox 63"/>
            <p:cNvSpPr txBox="1"/>
            <p:nvPr/>
          </p:nvSpPr>
          <p:spPr>
            <a:xfrm>
              <a:off x="921803" y="3645258"/>
              <a:ext cx="242374" cy="215444"/>
            </a:xfrm>
            <a:prstGeom prst="rect">
              <a:avLst/>
            </a:prstGeom>
            <a:noFill/>
          </p:spPr>
          <p:txBody>
            <a:bodyPr wrap="none" rtlCol="0">
              <a:spAutoFit/>
            </a:bodyPr>
            <a:lstStyle/>
            <a:p>
              <a:pPr algn="ctr"/>
              <a:r>
                <a:rPr lang="en-GB" sz="800" dirty="0" smtClean="0"/>
                <a:t>6</a:t>
              </a:r>
              <a:endParaRPr lang="en-GB" sz="800" dirty="0"/>
            </a:p>
          </p:txBody>
        </p:sp>
        <p:sp>
          <p:nvSpPr>
            <p:cNvPr id="65" name="TextBox 64"/>
            <p:cNvSpPr txBox="1"/>
            <p:nvPr/>
          </p:nvSpPr>
          <p:spPr>
            <a:xfrm>
              <a:off x="921803" y="3863323"/>
              <a:ext cx="242374" cy="215444"/>
            </a:xfrm>
            <a:prstGeom prst="rect">
              <a:avLst/>
            </a:prstGeom>
            <a:noFill/>
          </p:spPr>
          <p:txBody>
            <a:bodyPr wrap="none" rtlCol="0">
              <a:spAutoFit/>
            </a:bodyPr>
            <a:lstStyle/>
            <a:p>
              <a:pPr algn="ctr"/>
              <a:r>
                <a:rPr lang="en-GB" sz="800" dirty="0" smtClean="0"/>
                <a:t>5</a:t>
              </a:r>
              <a:endParaRPr lang="en-GB" sz="800" dirty="0"/>
            </a:p>
          </p:txBody>
        </p:sp>
        <p:sp>
          <p:nvSpPr>
            <p:cNvPr id="66" name="TextBox 65"/>
            <p:cNvSpPr txBox="1"/>
            <p:nvPr/>
          </p:nvSpPr>
          <p:spPr>
            <a:xfrm>
              <a:off x="921803" y="4081388"/>
              <a:ext cx="242374" cy="215444"/>
            </a:xfrm>
            <a:prstGeom prst="rect">
              <a:avLst/>
            </a:prstGeom>
            <a:noFill/>
          </p:spPr>
          <p:txBody>
            <a:bodyPr wrap="none" rtlCol="0">
              <a:spAutoFit/>
            </a:bodyPr>
            <a:lstStyle/>
            <a:p>
              <a:pPr algn="ctr"/>
              <a:r>
                <a:rPr lang="en-GB" sz="800" dirty="0" smtClean="0"/>
                <a:t>4</a:t>
              </a:r>
              <a:endParaRPr lang="en-GB" sz="800" dirty="0"/>
            </a:p>
          </p:txBody>
        </p:sp>
        <p:sp>
          <p:nvSpPr>
            <p:cNvPr id="67" name="TextBox 66"/>
            <p:cNvSpPr txBox="1"/>
            <p:nvPr/>
          </p:nvSpPr>
          <p:spPr>
            <a:xfrm>
              <a:off x="921803" y="4299453"/>
              <a:ext cx="242374" cy="215444"/>
            </a:xfrm>
            <a:prstGeom prst="rect">
              <a:avLst/>
            </a:prstGeom>
            <a:noFill/>
          </p:spPr>
          <p:txBody>
            <a:bodyPr wrap="none" rtlCol="0">
              <a:spAutoFit/>
            </a:bodyPr>
            <a:lstStyle/>
            <a:p>
              <a:pPr algn="ctr"/>
              <a:r>
                <a:rPr lang="en-GB" sz="800" dirty="0" smtClean="0"/>
                <a:t>3</a:t>
              </a:r>
              <a:endParaRPr lang="en-GB" sz="800" dirty="0"/>
            </a:p>
          </p:txBody>
        </p:sp>
        <p:sp>
          <p:nvSpPr>
            <p:cNvPr id="68" name="TextBox 67"/>
            <p:cNvSpPr txBox="1"/>
            <p:nvPr/>
          </p:nvSpPr>
          <p:spPr>
            <a:xfrm>
              <a:off x="921803" y="4517518"/>
              <a:ext cx="242374" cy="215444"/>
            </a:xfrm>
            <a:prstGeom prst="rect">
              <a:avLst/>
            </a:prstGeom>
            <a:noFill/>
          </p:spPr>
          <p:txBody>
            <a:bodyPr wrap="none" rtlCol="0">
              <a:spAutoFit/>
            </a:bodyPr>
            <a:lstStyle/>
            <a:p>
              <a:pPr algn="ctr"/>
              <a:r>
                <a:rPr lang="en-GB" sz="800" dirty="0" smtClean="0"/>
                <a:t>2</a:t>
              </a:r>
              <a:endParaRPr lang="en-GB" sz="800" dirty="0"/>
            </a:p>
          </p:txBody>
        </p:sp>
        <p:sp>
          <p:nvSpPr>
            <p:cNvPr id="69" name="TextBox 68"/>
            <p:cNvSpPr txBox="1"/>
            <p:nvPr/>
          </p:nvSpPr>
          <p:spPr>
            <a:xfrm>
              <a:off x="921803" y="4735583"/>
              <a:ext cx="242374" cy="215444"/>
            </a:xfrm>
            <a:prstGeom prst="rect">
              <a:avLst/>
            </a:prstGeom>
            <a:noFill/>
          </p:spPr>
          <p:txBody>
            <a:bodyPr wrap="none" rtlCol="0">
              <a:spAutoFit/>
            </a:bodyPr>
            <a:lstStyle/>
            <a:p>
              <a:pPr algn="ctr"/>
              <a:r>
                <a:rPr lang="en-GB" sz="800" dirty="0" smtClean="0"/>
                <a:t>1</a:t>
              </a:r>
              <a:endParaRPr lang="en-GB" sz="800" dirty="0"/>
            </a:p>
          </p:txBody>
        </p:sp>
        <p:sp>
          <p:nvSpPr>
            <p:cNvPr id="70" name="TextBox 69"/>
            <p:cNvSpPr txBox="1"/>
            <p:nvPr/>
          </p:nvSpPr>
          <p:spPr>
            <a:xfrm>
              <a:off x="867549" y="2768813"/>
              <a:ext cx="300083" cy="215444"/>
            </a:xfrm>
            <a:prstGeom prst="rect">
              <a:avLst/>
            </a:prstGeom>
            <a:noFill/>
          </p:spPr>
          <p:txBody>
            <a:bodyPr wrap="none" rtlCol="0">
              <a:spAutoFit/>
            </a:bodyPr>
            <a:lstStyle/>
            <a:p>
              <a:pPr algn="ctr"/>
              <a:r>
                <a:rPr lang="en-GB" sz="800" dirty="0" smtClean="0"/>
                <a:t>10</a:t>
              </a:r>
              <a:endParaRPr lang="en-GB" sz="800" dirty="0"/>
            </a:p>
          </p:txBody>
        </p:sp>
      </p:grpSp>
      <p:grpSp>
        <p:nvGrpSpPr>
          <p:cNvPr id="72" name="Group 71"/>
          <p:cNvGrpSpPr/>
          <p:nvPr/>
        </p:nvGrpSpPr>
        <p:grpSpPr>
          <a:xfrm>
            <a:off x="5558372" y="4870313"/>
            <a:ext cx="3109662" cy="703477"/>
            <a:chOff x="1048462" y="4942883"/>
            <a:chExt cx="3109662" cy="703477"/>
          </a:xfrm>
        </p:grpSpPr>
        <p:cxnSp>
          <p:nvCxnSpPr>
            <p:cNvPr id="73" name="Straight Arrow Connector 72"/>
            <p:cNvCxnSpPr/>
            <p:nvPr/>
          </p:nvCxnSpPr>
          <p:spPr>
            <a:xfrm rot="5400000" flipV="1">
              <a:off x="2538235" y="4182616"/>
              <a:ext cx="0" cy="23225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1048462" y="5369361"/>
              <a:ext cx="526106" cy="276999"/>
            </a:xfrm>
            <a:prstGeom prst="rect">
              <a:avLst/>
            </a:prstGeom>
            <a:noFill/>
          </p:spPr>
          <p:txBody>
            <a:bodyPr wrap="none" rtlCol="0">
              <a:spAutoFit/>
            </a:bodyPr>
            <a:lstStyle>
              <a:defPPr>
                <a:defRPr lang="en-US"/>
              </a:defPPr>
              <a:lvl1pPr algn="ctr">
                <a:defRPr sz="1200"/>
              </a:lvl1pPr>
            </a:lstStyle>
            <a:p>
              <a:r>
                <a:rPr lang="en-GB" dirty="0" smtClean="0"/>
                <a:t>Easy</a:t>
              </a:r>
              <a:endParaRPr lang="en-GB" dirty="0"/>
            </a:p>
          </p:txBody>
        </p:sp>
        <p:sp>
          <p:nvSpPr>
            <p:cNvPr id="75" name="TextBox 74"/>
            <p:cNvSpPr txBox="1"/>
            <p:nvPr/>
          </p:nvSpPr>
          <p:spPr>
            <a:xfrm>
              <a:off x="2103083" y="5310071"/>
              <a:ext cx="865943" cy="276999"/>
            </a:xfrm>
            <a:prstGeom prst="rect">
              <a:avLst/>
            </a:prstGeom>
            <a:noFill/>
          </p:spPr>
          <p:txBody>
            <a:bodyPr wrap="none" rtlCol="0">
              <a:spAutoFit/>
            </a:bodyPr>
            <a:lstStyle>
              <a:defPPr>
                <a:defRPr lang="en-US"/>
              </a:defPPr>
              <a:lvl1pPr algn="ctr">
                <a:defRPr sz="1200"/>
              </a:lvl1pPr>
            </a:lstStyle>
            <a:p>
              <a:r>
                <a:rPr lang="en-GB" dirty="0" smtClean="0"/>
                <a:t>Resection</a:t>
              </a:r>
              <a:endParaRPr lang="en-GB" dirty="0"/>
            </a:p>
          </p:txBody>
        </p:sp>
        <p:sp>
          <p:nvSpPr>
            <p:cNvPr id="76" name="TextBox 75"/>
            <p:cNvSpPr txBox="1"/>
            <p:nvPr/>
          </p:nvSpPr>
          <p:spPr>
            <a:xfrm>
              <a:off x="3240885" y="5369361"/>
              <a:ext cx="917239" cy="276999"/>
            </a:xfrm>
            <a:prstGeom prst="rect">
              <a:avLst/>
            </a:prstGeom>
            <a:noFill/>
          </p:spPr>
          <p:txBody>
            <a:bodyPr wrap="none" rtlCol="0">
              <a:spAutoFit/>
            </a:bodyPr>
            <a:lstStyle>
              <a:defPPr>
                <a:defRPr lang="en-US"/>
              </a:defPPr>
              <a:lvl1pPr algn="ctr">
                <a:defRPr sz="1200"/>
              </a:lvl1pPr>
            </a:lstStyle>
            <a:p>
              <a:r>
                <a:rPr lang="en-GB" dirty="0" smtClean="0"/>
                <a:t>Impossible</a:t>
              </a:r>
              <a:endParaRPr lang="en-GB" dirty="0"/>
            </a:p>
          </p:txBody>
        </p:sp>
        <p:sp>
          <p:nvSpPr>
            <p:cNvPr id="77" name="TextBox 76"/>
            <p:cNvSpPr txBox="1"/>
            <p:nvPr/>
          </p:nvSpPr>
          <p:spPr>
            <a:xfrm>
              <a:off x="1412772" y="5114373"/>
              <a:ext cx="2250937" cy="215444"/>
            </a:xfrm>
            <a:prstGeom prst="rect">
              <a:avLst/>
            </a:prstGeom>
            <a:noFill/>
          </p:spPr>
          <p:txBody>
            <a:bodyPr wrap="none" rtlCol="0">
              <a:spAutoFit/>
            </a:bodyPr>
            <a:lstStyle>
              <a:defPPr>
                <a:defRPr lang="en-US"/>
              </a:defPPr>
              <a:lvl1pPr algn="ctr">
                <a:defRPr sz="1200"/>
              </a:lvl1pPr>
            </a:lstStyle>
            <a:p>
              <a:r>
                <a:rPr lang="en-GB" sz="800" dirty="0" smtClean="0"/>
                <a:t>Technical difficulty (1=Easy – 10=Impossible)</a:t>
              </a:r>
              <a:endParaRPr lang="en-GB" sz="800" dirty="0"/>
            </a:p>
          </p:txBody>
        </p:sp>
        <p:grpSp>
          <p:nvGrpSpPr>
            <p:cNvPr id="78" name="Group 77"/>
            <p:cNvGrpSpPr/>
            <p:nvPr/>
          </p:nvGrpSpPr>
          <p:grpSpPr>
            <a:xfrm>
              <a:off x="1161983" y="4942883"/>
              <a:ext cx="2798599" cy="215444"/>
              <a:chOff x="1161983" y="4942883"/>
              <a:chExt cx="2798599" cy="215444"/>
            </a:xfrm>
          </p:grpSpPr>
          <p:sp>
            <p:nvSpPr>
              <p:cNvPr id="79" name="TextBox 78"/>
              <p:cNvSpPr txBox="1"/>
              <p:nvPr/>
            </p:nvSpPr>
            <p:spPr>
              <a:xfrm>
                <a:off x="1161983" y="4942883"/>
                <a:ext cx="242374" cy="215444"/>
              </a:xfrm>
              <a:prstGeom prst="rect">
                <a:avLst/>
              </a:prstGeom>
              <a:noFill/>
            </p:spPr>
            <p:txBody>
              <a:bodyPr wrap="none" rtlCol="0">
                <a:spAutoFit/>
              </a:bodyPr>
              <a:lstStyle/>
              <a:p>
                <a:pPr algn="ctr"/>
                <a:r>
                  <a:rPr lang="en-GB" sz="800" dirty="0" smtClean="0"/>
                  <a:t>1</a:t>
                </a:r>
                <a:endParaRPr lang="en-GB" sz="800" dirty="0"/>
              </a:p>
            </p:txBody>
          </p:sp>
          <p:sp>
            <p:nvSpPr>
              <p:cNvPr id="80" name="TextBox 79"/>
              <p:cNvSpPr txBox="1"/>
              <p:nvPr/>
            </p:nvSpPr>
            <p:spPr>
              <a:xfrm>
                <a:off x="1446053" y="4942883"/>
                <a:ext cx="242374" cy="215444"/>
              </a:xfrm>
              <a:prstGeom prst="rect">
                <a:avLst/>
              </a:prstGeom>
              <a:noFill/>
            </p:spPr>
            <p:txBody>
              <a:bodyPr wrap="none" rtlCol="0">
                <a:spAutoFit/>
              </a:bodyPr>
              <a:lstStyle/>
              <a:p>
                <a:pPr algn="ctr"/>
                <a:r>
                  <a:rPr lang="en-GB" sz="800" dirty="0" smtClean="0"/>
                  <a:t>2</a:t>
                </a:r>
                <a:endParaRPr lang="en-GB" sz="800" dirty="0"/>
              </a:p>
            </p:txBody>
          </p:sp>
          <p:sp>
            <p:nvSpPr>
              <p:cNvPr id="81" name="TextBox 80"/>
              <p:cNvSpPr txBox="1"/>
              <p:nvPr/>
            </p:nvSpPr>
            <p:spPr>
              <a:xfrm>
                <a:off x="1730123" y="4942883"/>
                <a:ext cx="242374" cy="215444"/>
              </a:xfrm>
              <a:prstGeom prst="rect">
                <a:avLst/>
              </a:prstGeom>
              <a:noFill/>
            </p:spPr>
            <p:txBody>
              <a:bodyPr wrap="none" rtlCol="0">
                <a:spAutoFit/>
              </a:bodyPr>
              <a:lstStyle/>
              <a:p>
                <a:pPr algn="ctr"/>
                <a:r>
                  <a:rPr lang="en-GB" sz="800" dirty="0" smtClean="0"/>
                  <a:t>3</a:t>
                </a:r>
                <a:endParaRPr lang="en-GB" sz="800" dirty="0"/>
              </a:p>
            </p:txBody>
          </p:sp>
          <p:sp>
            <p:nvSpPr>
              <p:cNvPr id="82" name="TextBox 81"/>
              <p:cNvSpPr txBox="1"/>
              <p:nvPr/>
            </p:nvSpPr>
            <p:spPr>
              <a:xfrm>
                <a:off x="2014193" y="4942883"/>
                <a:ext cx="242374" cy="215444"/>
              </a:xfrm>
              <a:prstGeom prst="rect">
                <a:avLst/>
              </a:prstGeom>
              <a:noFill/>
            </p:spPr>
            <p:txBody>
              <a:bodyPr wrap="none" rtlCol="0">
                <a:spAutoFit/>
              </a:bodyPr>
              <a:lstStyle/>
              <a:p>
                <a:pPr algn="ctr"/>
                <a:r>
                  <a:rPr lang="en-GB" sz="800" dirty="0" smtClean="0"/>
                  <a:t>4</a:t>
                </a:r>
                <a:endParaRPr lang="en-GB" sz="800" dirty="0"/>
              </a:p>
            </p:txBody>
          </p:sp>
          <p:sp>
            <p:nvSpPr>
              <p:cNvPr id="83" name="TextBox 82"/>
              <p:cNvSpPr txBox="1"/>
              <p:nvPr/>
            </p:nvSpPr>
            <p:spPr>
              <a:xfrm>
                <a:off x="2298263" y="4942883"/>
                <a:ext cx="242374" cy="215444"/>
              </a:xfrm>
              <a:prstGeom prst="rect">
                <a:avLst/>
              </a:prstGeom>
              <a:noFill/>
            </p:spPr>
            <p:txBody>
              <a:bodyPr wrap="none" rtlCol="0">
                <a:spAutoFit/>
              </a:bodyPr>
              <a:lstStyle/>
              <a:p>
                <a:pPr algn="ctr"/>
                <a:r>
                  <a:rPr lang="en-GB" sz="800" dirty="0" smtClean="0"/>
                  <a:t>5</a:t>
                </a:r>
                <a:endParaRPr lang="en-GB" sz="800" dirty="0"/>
              </a:p>
            </p:txBody>
          </p:sp>
          <p:sp>
            <p:nvSpPr>
              <p:cNvPr id="84" name="TextBox 83"/>
              <p:cNvSpPr txBox="1"/>
              <p:nvPr/>
            </p:nvSpPr>
            <p:spPr>
              <a:xfrm>
                <a:off x="2582333" y="4942883"/>
                <a:ext cx="242374" cy="215444"/>
              </a:xfrm>
              <a:prstGeom prst="rect">
                <a:avLst/>
              </a:prstGeom>
              <a:noFill/>
            </p:spPr>
            <p:txBody>
              <a:bodyPr wrap="none" rtlCol="0">
                <a:spAutoFit/>
              </a:bodyPr>
              <a:lstStyle/>
              <a:p>
                <a:pPr algn="ctr"/>
                <a:r>
                  <a:rPr lang="en-GB" sz="800" dirty="0" smtClean="0"/>
                  <a:t>6</a:t>
                </a:r>
                <a:endParaRPr lang="en-GB" sz="800" dirty="0"/>
              </a:p>
            </p:txBody>
          </p:sp>
          <p:sp>
            <p:nvSpPr>
              <p:cNvPr id="85" name="TextBox 84"/>
              <p:cNvSpPr txBox="1"/>
              <p:nvPr/>
            </p:nvSpPr>
            <p:spPr>
              <a:xfrm>
                <a:off x="2859088" y="4942883"/>
                <a:ext cx="242374" cy="215444"/>
              </a:xfrm>
              <a:prstGeom prst="rect">
                <a:avLst/>
              </a:prstGeom>
              <a:noFill/>
            </p:spPr>
            <p:txBody>
              <a:bodyPr wrap="none" rtlCol="0">
                <a:spAutoFit/>
              </a:bodyPr>
              <a:lstStyle/>
              <a:p>
                <a:pPr algn="ctr"/>
                <a:r>
                  <a:rPr lang="en-GB" sz="800" dirty="0" smtClean="0"/>
                  <a:t>7</a:t>
                </a:r>
                <a:endParaRPr lang="en-GB" sz="800" dirty="0"/>
              </a:p>
            </p:txBody>
          </p:sp>
          <p:sp>
            <p:nvSpPr>
              <p:cNvPr id="86" name="TextBox 85"/>
              <p:cNvSpPr txBox="1"/>
              <p:nvPr/>
            </p:nvSpPr>
            <p:spPr>
              <a:xfrm>
                <a:off x="3135843" y="4942883"/>
                <a:ext cx="242374" cy="215444"/>
              </a:xfrm>
              <a:prstGeom prst="rect">
                <a:avLst/>
              </a:prstGeom>
              <a:noFill/>
            </p:spPr>
            <p:txBody>
              <a:bodyPr wrap="none" rtlCol="0">
                <a:spAutoFit/>
              </a:bodyPr>
              <a:lstStyle/>
              <a:p>
                <a:pPr algn="ctr"/>
                <a:r>
                  <a:rPr lang="en-GB" sz="800" dirty="0" smtClean="0"/>
                  <a:t>8</a:t>
                </a:r>
                <a:endParaRPr lang="en-GB" sz="800" dirty="0"/>
              </a:p>
            </p:txBody>
          </p:sp>
          <p:sp>
            <p:nvSpPr>
              <p:cNvPr id="87" name="TextBox 86"/>
              <p:cNvSpPr txBox="1"/>
              <p:nvPr/>
            </p:nvSpPr>
            <p:spPr>
              <a:xfrm>
                <a:off x="3412598" y="4942883"/>
                <a:ext cx="242374" cy="215444"/>
              </a:xfrm>
              <a:prstGeom prst="rect">
                <a:avLst/>
              </a:prstGeom>
              <a:noFill/>
            </p:spPr>
            <p:txBody>
              <a:bodyPr wrap="none" rtlCol="0">
                <a:spAutoFit/>
              </a:bodyPr>
              <a:lstStyle/>
              <a:p>
                <a:pPr algn="ctr"/>
                <a:r>
                  <a:rPr lang="en-GB" sz="800" dirty="0" smtClean="0"/>
                  <a:t>9</a:t>
                </a:r>
                <a:endParaRPr lang="en-GB" sz="800" dirty="0"/>
              </a:p>
            </p:txBody>
          </p:sp>
          <p:sp>
            <p:nvSpPr>
              <p:cNvPr id="88" name="TextBox 87"/>
              <p:cNvSpPr txBox="1"/>
              <p:nvPr/>
            </p:nvSpPr>
            <p:spPr>
              <a:xfrm>
                <a:off x="3660499" y="4942883"/>
                <a:ext cx="300083" cy="215444"/>
              </a:xfrm>
              <a:prstGeom prst="rect">
                <a:avLst/>
              </a:prstGeom>
              <a:noFill/>
            </p:spPr>
            <p:txBody>
              <a:bodyPr wrap="none" rtlCol="0">
                <a:spAutoFit/>
              </a:bodyPr>
              <a:lstStyle/>
              <a:p>
                <a:pPr algn="ctr"/>
                <a:r>
                  <a:rPr lang="en-GB" sz="800" dirty="0" smtClean="0"/>
                  <a:t>10</a:t>
                </a:r>
                <a:endParaRPr lang="en-GB" sz="800" dirty="0"/>
              </a:p>
            </p:txBody>
          </p:sp>
        </p:grpSp>
      </p:grpSp>
    </p:spTree>
    <p:extLst>
      <p:ext uri="{BB962C8B-B14F-4D97-AF65-F5344CB8AC3E}">
        <p14:creationId xmlns:p14="http://schemas.microsoft.com/office/powerpoint/2010/main" xmlns="" val="36912788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O-029: Central evaluation for surgical treatment options in FIRE-3 – updated results and impact on overall survival – Modest DP, et al</a:t>
            </a:r>
            <a:endParaRPr lang="en-GB" sz="1800" dirty="0"/>
          </a:p>
        </p:txBody>
      </p:sp>
      <p:sp>
        <p:nvSpPr>
          <p:cNvPr id="3" name="Content Placeholder 2"/>
          <p:cNvSpPr>
            <a:spLocks noGrp="1"/>
          </p:cNvSpPr>
          <p:nvPr>
            <p:ph idx="1"/>
          </p:nvPr>
        </p:nvSpPr>
        <p:spPr>
          <a:xfrm>
            <a:off x="365124" y="1254036"/>
            <a:ext cx="8413751" cy="387452"/>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a:t>Modest </a:t>
            </a:r>
            <a:r>
              <a:rPr lang="en-GB" dirty="0" smtClean="0"/>
              <a:t>DP, </a:t>
            </a:r>
            <a:r>
              <a:rPr lang="en-GB" dirty="0"/>
              <a:t>et al. Ann </a:t>
            </a:r>
            <a:r>
              <a:rPr lang="en-GB" dirty="0" err="1"/>
              <a:t>Oncol</a:t>
            </a:r>
            <a:r>
              <a:rPr lang="en-GB" dirty="0"/>
              <a:t> 2017; 28 (</a:t>
            </a:r>
            <a:r>
              <a:rPr lang="en-GB" dirty="0" err="1"/>
              <a:t>suppl</a:t>
            </a:r>
            <a:r>
              <a:rPr lang="en-GB" dirty="0"/>
              <a:t> 3): </a:t>
            </a:r>
            <a:r>
              <a:rPr lang="en-GB" dirty="0" err="1"/>
              <a:t>abstr</a:t>
            </a:r>
            <a:r>
              <a:rPr lang="en-GB" dirty="0"/>
              <a:t> O-</a:t>
            </a:r>
            <a:r>
              <a:rPr lang="en-GB" dirty="0" smtClean="0"/>
              <a:t>029</a:t>
            </a:r>
            <a:endParaRPr lang="en-GB" dirty="0"/>
          </a:p>
        </p:txBody>
      </p:sp>
      <p:sp>
        <p:nvSpPr>
          <p:cNvPr id="6" name="Rectangle 5"/>
          <p:cNvSpPr/>
          <p:nvPr/>
        </p:nvSpPr>
        <p:spPr>
          <a:xfrm>
            <a:off x="1736801" y="1589588"/>
            <a:ext cx="5654724" cy="523220"/>
          </a:xfrm>
          <a:prstGeom prst="rect">
            <a:avLst/>
          </a:prstGeom>
        </p:spPr>
        <p:txBody>
          <a:bodyPr wrap="square">
            <a:spAutoFit/>
          </a:bodyPr>
          <a:lstStyle/>
          <a:p>
            <a:pPr algn="ctr" defTabSz="914400" fontAlgn="base">
              <a:spcBef>
                <a:spcPct val="0"/>
              </a:spcBef>
              <a:spcAft>
                <a:spcPct val="0"/>
              </a:spcAft>
            </a:pPr>
            <a:r>
              <a:rPr lang="en-GB" sz="1400" b="1" dirty="0">
                <a:solidFill>
                  <a:srgbClr val="4D4D4D"/>
                </a:solidFill>
                <a:latin typeface="Arial" charset="0"/>
                <a:cs typeface="Arial" charset="0"/>
              </a:rPr>
              <a:t>Intervention rates among non-</a:t>
            </a:r>
            <a:r>
              <a:rPr lang="en-GB" sz="1400" b="1" dirty="0" err="1">
                <a:solidFill>
                  <a:srgbClr val="4D4D4D"/>
                </a:solidFill>
                <a:latin typeface="Arial" charset="0"/>
                <a:cs typeface="Arial" charset="0"/>
              </a:rPr>
              <a:t>resectable</a:t>
            </a:r>
            <a:r>
              <a:rPr lang="en-GB" sz="1400" b="1" dirty="0">
                <a:solidFill>
                  <a:srgbClr val="4D4D4D"/>
                </a:solidFill>
                <a:latin typeface="Arial" charset="0"/>
                <a:cs typeface="Arial" charset="0"/>
              </a:rPr>
              <a:t> and </a:t>
            </a:r>
            <a:r>
              <a:rPr lang="en-GB" sz="1400" b="1" dirty="0" err="1">
                <a:solidFill>
                  <a:srgbClr val="4D4D4D"/>
                </a:solidFill>
                <a:latin typeface="Arial" charset="0"/>
                <a:cs typeface="Arial" charset="0"/>
              </a:rPr>
              <a:t>resectable</a:t>
            </a:r>
            <a:r>
              <a:rPr lang="en-GB" sz="1400" b="1" dirty="0">
                <a:solidFill>
                  <a:srgbClr val="4D4D4D"/>
                </a:solidFill>
                <a:latin typeface="Arial" charset="0"/>
                <a:cs typeface="Arial" charset="0"/>
              </a:rPr>
              <a:t> patients (review vs. study reports)</a:t>
            </a:r>
            <a:endParaRPr lang="en-US" sz="1400" dirty="0">
              <a:solidFill>
                <a:srgbClr val="4D4D4D"/>
              </a:solidFill>
              <a:latin typeface="Arial" charset="0"/>
              <a:cs typeface="Arial" charset="0"/>
            </a:endParaRPr>
          </a:p>
        </p:txBody>
      </p:sp>
      <p:graphicFrame>
        <p:nvGraphicFramePr>
          <p:cNvPr id="7" name="Chart 6"/>
          <p:cNvGraphicFramePr/>
          <p:nvPr>
            <p:extLst>
              <p:ext uri="{D42A27DB-BD31-4B8C-83A1-F6EECF244321}">
                <p14:modId xmlns:p14="http://schemas.microsoft.com/office/powerpoint/2010/main" xmlns="" val="85570614"/>
              </p:ext>
            </p:extLst>
          </p:nvPr>
        </p:nvGraphicFramePr>
        <p:xfrm>
          <a:off x="682186" y="2053644"/>
          <a:ext cx="5713852"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rot="16200000">
            <a:off x="11802" y="3702562"/>
            <a:ext cx="1032993" cy="307777"/>
          </a:xfrm>
          <a:prstGeom prst="rect">
            <a:avLst/>
          </a:prstGeom>
          <a:noFill/>
        </p:spPr>
        <p:txBody>
          <a:bodyPr wrap="none" rtlCol="0">
            <a:spAutoFit/>
          </a:bodyPr>
          <a:lstStyle/>
          <a:p>
            <a:pPr algn="ctr"/>
            <a:r>
              <a:rPr lang="en-GB" sz="1400" dirty="0" smtClean="0"/>
              <a:t>Patients, n</a:t>
            </a:r>
            <a:endParaRPr lang="en-GB" sz="1400" dirty="0"/>
          </a:p>
        </p:txBody>
      </p:sp>
      <p:sp>
        <p:nvSpPr>
          <p:cNvPr id="9" name="TextBox 8"/>
          <p:cNvSpPr txBox="1"/>
          <p:nvPr/>
        </p:nvSpPr>
        <p:spPr>
          <a:xfrm>
            <a:off x="2157893" y="3627895"/>
            <a:ext cx="631904" cy="461665"/>
          </a:xfrm>
          <a:prstGeom prst="rect">
            <a:avLst/>
          </a:prstGeom>
          <a:noFill/>
        </p:spPr>
        <p:txBody>
          <a:bodyPr wrap="none" rtlCol="0">
            <a:spAutoFit/>
          </a:bodyPr>
          <a:lstStyle/>
          <a:p>
            <a:pPr algn="ctr"/>
            <a:r>
              <a:rPr lang="en-GB" sz="1400" dirty="0" smtClean="0">
                <a:solidFill>
                  <a:schemeClr val="tx2"/>
                </a:solidFill>
              </a:rPr>
              <a:t>205</a:t>
            </a:r>
          </a:p>
          <a:p>
            <a:pPr algn="ctr"/>
            <a:r>
              <a:rPr lang="en-GB" sz="1000" dirty="0" smtClean="0">
                <a:solidFill>
                  <a:schemeClr val="tx2"/>
                </a:solidFill>
              </a:rPr>
              <a:t>(97.6%)</a:t>
            </a:r>
            <a:endParaRPr lang="en-GB" sz="1000" dirty="0">
              <a:solidFill>
                <a:schemeClr val="tx2"/>
              </a:solidFill>
            </a:endParaRPr>
          </a:p>
        </p:txBody>
      </p:sp>
      <p:sp>
        <p:nvSpPr>
          <p:cNvPr id="11" name="TextBox 10"/>
          <p:cNvSpPr txBox="1"/>
          <p:nvPr/>
        </p:nvSpPr>
        <p:spPr>
          <a:xfrm>
            <a:off x="4679517" y="3780037"/>
            <a:ext cx="631904" cy="461665"/>
          </a:xfrm>
          <a:prstGeom prst="rect">
            <a:avLst/>
          </a:prstGeom>
          <a:noFill/>
        </p:spPr>
        <p:txBody>
          <a:bodyPr wrap="none" rtlCol="0">
            <a:spAutoFit/>
          </a:bodyPr>
          <a:lstStyle/>
          <a:p>
            <a:pPr algn="ctr"/>
            <a:r>
              <a:rPr lang="en-GB" sz="1400" dirty="0" smtClean="0">
                <a:solidFill>
                  <a:schemeClr val="tx2"/>
                </a:solidFill>
              </a:rPr>
              <a:t>157</a:t>
            </a:r>
          </a:p>
          <a:p>
            <a:pPr algn="ctr"/>
            <a:r>
              <a:rPr lang="en-GB" sz="1000" dirty="0" smtClean="0">
                <a:solidFill>
                  <a:schemeClr val="tx2"/>
                </a:solidFill>
              </a:rPr>
              <a:t>(66.0%)</a:t>
            </a:r>
            <a:endParaRPr lang="en-GB" sz="1000" dirty="0">
              <a:solidFill>
                <a:schemeClr val="tx2"/>
              </a:solidFill>
            </a:endParaRPr>
          </a:p>
        </p:txBody>
      </p:sp>
      <p:sp>
        <p:nvSpPr>
          <p:cNvPr id="12" name="TextBox 11"/>
          <p:cNvSpPr txBox="1"/>
          <p:nvPr/>
        </p:nvSpPr>
        <p:spPr>
          <a:xfrm>
            <a:off x="4679517" y="2992040"/>
            <a:ext cx="631904" cy="461665"/>
          </a:xfrm>
          <a:prstGeom prst="rect">
            <a:avLst/>
          </a:prstGeom>
          <a:noFill/>
        </p:spPr>
        <p:txBody>
          <a:bodyPr wrap="none" rtlCol="0">
            <a:spAutoFit/>
          </a:bodyPr>
          <a:lstStyle/>
          <a:p>
            <a:pPr algn="ctr"/>
            <a:r>
              <a:rPr lang="en-GB" sz="1400" dirty="0" smtClean="0"/>
              <a:t>55</a:t>
            </a:r>
          </a:p>
          <a:p>
            <a:pPr algn="ctr"/>
            <a:r>
              <a:rPr lang="en-GB" sz="1000" dirty="0" smtClean="0"/>
              <a:t>(23.1%)</a:t>
            </a:r>
            <a:endParaRPr lang="en-GB" sz="1000" dirty="0"/>
          </a:p>
        </p:txBody>
      </p:sp>
      <p:grpSp>
        <p:nvGrpSpPr>
          <p:cNvPr id="15" name="Group 14"/>
          <p:cNvGrpSpPr/>
          <p:nvPr/>
        </p:nvGrpSpPr>
        <p:grpSpPr>
          <a:xfrm>
            <a:off x="4614504" y="2500547"/>
            <a:ext cx="815270" cy="307777"/>
            <a:chOff x="4491021" y="2665437"/>
            <a:chExt cx="815270" cy="307777"/>
          </a:xfrm>
        </p:grpSpPr>
        <p:sp>
          <p:nvSpPr>
            <p:cNvPr id="13" name="TextBox 12"/>
            <p:cNvSpPr txBox="1"/>
            <p:nvPr/>
          </p:nvSpPr>
          <p:spPr>
            <a:xfrm>
              <a:off x="4491021" y="2665437"/>
              <a:ext cx="383438" cy="307777"/>
            </a:xfrm>
            <a:prstGeom prst="rect">
              <a:avLst/>
            </a:prstGeom>
            <a:noFill/>
          </p:spPr>
          <p:txBody>
            <a:bodyPr wrap="none" rtlCol="0" anchor="ctr" anchorCtr="0">
              <a:spAutoFit/>
            </a:bodyPr>
            <a:lstStyle/>
            <a:p>
              <a:pPr algn="ctr"/>
              <a:r>
                <a:rPr lang="en-GB" sz="1400" dirty="0" smtClean="0">
                  <a:solidFill>
                    <a:schemeClr val="tx2"/>
                  </a:solidFill>
                </a:rPr>
                <a:t>14</a:t>
              </a:r>
              <a:endParaRPr lang="en-GB" sz="1000" dirty="0">
                <a:solidFill>
                  <a:schemeClr val="tx2"/>
                </a:solidFill>
              </a:endParaRPr>
            </a:p>
          </p:txBody>
        </p:sp>
        <p:sp>
          <p:nvSpPr>
            <p:cNvPr id="14" name="TextBox 13"/>
            <p:cNvSpPr txBox="1"/>
            <p:nvPr/>
          </p:nvSpPr>
          <p:spPr>
            <a:xfrm>
              <a:off x="4744919" y="2696215"/>
              <a:ext cx="561372" cy="246221"/>
            </a:xfrm>
            <a:prstGeom prst="rect">
              <a:avLst/>
            </a:prstGeom>
            <a:noFill/>
          </p:spPr>
          <p:txBody>
            <a:bodyPr wrap="none" rtlCol="0">
              <a:spAutoFit/>
            </a:bodyPr>
            <a:lstStyle/>
            <a:p>
              <a:r>
                <a:rPr lang="en-GB" sz="1000" dirty="0" smtClean="0">
                  <a:solidFill>
                    <a:schemeClr val="tx2"/>
                  </a:solidFill>
                </a:rPr>
                <a:t>(5.9%)</a:t>
              </a:r>
              <a:endParaRPr lang="en-GB" sz="1000" dirty="0">
                <a:solidFill>
                  <a:schemeClr val="tx2"/>
                </a:solidFill>
              </a:endParaRPr>
            </a:p>
          </p:txBody>
        </p:sp>
      </p:grpSp>
      <p:grpSp>
        <p:nvGrpSpPr>
          <p:cNvPr id="16" name="Group 15"/>
          <p:cNvGrpSpPr/>
          <p:nvPr/>
        </p:nvGrpSpPr>
        <p:grpSpPr>
          <a:xfrm>
            <a:off x="4614504" y="2307170"/>
            <a:ext cx="815270" cy="307777"/>
            <a:chOff x="4491021" y="2665437"/>
            <a:chExt cx="815270" cy="307777"/>
          </a:xfrm>
        </p:grpSpPr>
        <p:sp>
          <p:nvSpPr>
            <p:cNvPr id="17" name="TextBox 16"/>
            <p:cNvSpPr txBox="1"/>
            <p:nvPr/>
          </p:nvSpPr>
          <p:spPr>
            <a:xfrm>
              <a:off x="4491021" y="2665437"/>
              <a:ext cx="383438" cy="307777"/>
            </a:xfrm>
            <a:prstGeom prst="rect">
              <a:avLst/>
            </a:prstGeom>
            <a:noFill/>
          </p:spPr>
          <p:txBody>
            <a:bodyPr wrap="none" rtlCol="0" anchor="ctr" anchorCtr="0">
              <a:spAutoFit/>
            </a:bodyPr>
            <a:lstStyle/>
            <a:p>
              <a:pPr algn="ctr"/>
              <a:r>
                <a:rPr lang="en-GB" sz="1400" dirty="0" smtClean="0"/>
                <a:t>12</a:t>
              </a:r>
              <a:endParaRPr lang="en-GB" sz="1000" dirty="0"/>
            </a:p>
          </p:txBody>
        </p:sp>
        <p:sp>
          <p:nvSpPr>
            <p:cNvPr id="18" name="TextBox 17"/>
            <p:cNvSpPr txBox="1"/>
            <p:nvPr/>
          </p:nvSpPr>
          <p:spPr>
            <a:xfrm>
              <a:off x="4744919" y="2696215"/>
              <a:ext cx="561372" cy="246221"/>
            </a:xfrm>
            <a:prstGeom prst="rect">
              <a:avLst/>
            </a:prstGeom>
            <a:noFill/>
          </p:spPr>
          <p:txBody>
            <a:bodyPr wrap="none" rtlCol="0">
              <a:spAutoFit/>
            </a:bodyPr>
            <a:lstStyle/>
            <a:p>
              <a:r>
                <a:rPr lang="en-GB" sz="1000" dirty="0" smtClean="0"/>
                <a:t>(5.0%)</a:t>
              </a:r>
              <a:endParaRPr lang="en-GB" sz="1000" dirty="0"/>
            </a:p>
          </p:txBody>
        </p:sp>
      </p:grpSp>
      <p:sp>
        <p:nvSpPr>
          <p:cNvPr id="19" name="TextBox 18"/>
          <p:cNvSpPr txBox="1"/>
          <p:nvPr/>
        </p:nvSpPr>
        <p:spPr>
          <a:xfrm>
            <a:off x="2071330" y="5963755"/>
            <a:ext cx="805029" cy="307777"/>
          </a:xfrm>
          <a:prstGeom prst="rect">
            <a:avLst/>
          </a:prstGeom>
          <a:noFill/>
        </p:spPr>
        <p:txBody>
          <a:bodyPr wrap="none" rtlCol="0">
            <a:spAutoFit/>
          </a:bodyPr>
          <a:lstStyle/>
          <a:p>
            <a:r>
              <a:rPr lang="en-GB" sz="1400" dirty="0" smtClean="0"/>
              <a:t>(n=210)</a:t>
            </a:r>
            <a:endParaRPr lang="en-GB" sz="1400" dirty="0"/>
          </a:p>
        </p:txBody>
      </p:sp>
      <p:sp>
        <p:nvSpPr>
          <p:cNvPr id="20" name="TextBox 19"/>
          <p:cNvSpPr txBox="1"/>
          <p:nvPr/>
        </p:nvSpPr>
        <p:spPr>
          <a:xfrm>
            <a:off x="4592954" y="5963755"/>
            <a:ext cx="805029" cy="307777"/>
          </a:xfrm>
          <a:prstGeom prst="rect">
            <a:avLst/>
          </a:prstGeom>
          <a:noFill/>
        </p:spPr>
        <p:txBody>
          <a:bodyPr wrap="none" rtlCol="0">
            <a:spAutoFit/>
          </a:bodyPr>
          <a:lstStyle/>
          <a:p>
            <a:r>
              <a:rPr lang="en-GB" sz="1400" dirty="0" smtClean="0"/>
              <a:t>(n=238)</a:t>
            </a:r>
            <a:endParaRPr lang="en-GB" sz="1400" dirty="0"/>
          </a:p>
        </p:txBody>
      </p:sp>
      <p:sp>
        <p:nvSpPr>
          <p:cNvPr id="21" name="TextBox 20"/>
          <p:cNvSpPr txBox="1"/>
          <p:nvPr/>
        </p:nvSpPr>
        <p:spPr>
          <a:xfrm>
            <a:off x="6599261" y="2872096"/>
            <a:ext cx="1854995" cy="1815882"/>
          </a:xfrm>
          <a:prstGeom prst="rect">
            <a:avLst/>
          </a:prstGeom>
          <a:noFill/>
        </p:spPr>
        <p:txBody>
          <a:bodyPr wrap="none" rtlCol="0">
            <a:spAutoFit/>
          </a:bodyPr>
          <a:lstStyle/>
          <a:p>
            <a:r>
              <a:rPr lang="en-GB" sz="1400" dirty="0" err="1" smtClean="0"/>
              <a:t>Locoregional</a:t>
            </a:r>
            <a:r>
              <a:rPr lang="en-GB" sz="1400" dirty="0" smtClean="0"/>
              <a:t> therapy</a:t>
            </a:r>
          </a:p>
          <a:p>
            <a:endParaRPr lang="en-GB" sz="1400" dirty="0"/>
          </a:p>
          <a:p>
            <a:r>
              <a:rPr lang="en-GB" sz="1400" dirty="0" smtClean="0"/>
              <a:t>Resection + </a:t>
            </a:r>
            <a:br>
              <a:rPr lang="en-GB" sz="1400" dirty="0" smtClean="0"/>
            </a:br>
            <a:r>
              <a:rPr lang="en-GB" sz="1400" dirty="0" err="1" smtClean="0"/>
              <a:t>locoregional</a:t>
            </a:r>
            <a:r>
              <a:rPr lang="en-GB" sz="1400" dirty="0"/>
              <a:t> </a:t>
            </a:r>
            <a:r>
              <a:rPr lang="en-GB" sz="1400" dirty="0" smtClean="0"/>
              <a:t>therapy</a:t>
            </a:r>
          </a:p>
          <a:p>
            <a:endParaRPr lang="en-GB" sz="1400" dirty="0"/>
          </a:p>
          <a:p>
            <a:r>
              <a:rPr lang="en-GB" sz="1400" dirty="0" smtClean="0"/>
              <a:t>Resection</a:t>
            </a:r>
          </a:p>
          <a:p>
            <a:endParaRPr lang="en-GB" sz="1400" dirty="0"/>
          </a:p>
          <a:p>
            <a:r>
              <a:rPr lang="en-GB" sz="1400" dirty="0" smtClean="0"/>
              <a:t>No intervention</a:t>
            </a:r>
            <a:endParaRPr lang="en-GB" sz="1400" dirty="0"/>
          </a:p>
        </p:txBody>
      </p:sp>
      <p:sp>
        <p:nvSpPr>
          <p:cNvPr id="22" name="Rectangle 21"/>
          <p:cNvSpPr>
            <a:spLocks noChangeAspect="1"/>
          </p:cNvSpPr>
          <p:nvPr/>
        </p:nvSpPr>
        <p:spPr>
          <a:xfrm>
            <a:off x="6258414" y="4427117"/>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Rectangle 22"/>
          <p:cNvSpPr>
            <a:spLocks noChangeAspect="1"/>
          </p:cNvSpPr>
          <p:nvPr/>
        </p:nvSpPr>
        <p:spPr>
          <a:xfrm>
            <a:off x="6258414" y="4028138"/>
            <a:ext cx="180000" cy="180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Rectangle 23"/>
          <p:cNvSpPr>
            <a:spLocks noChangeAspect="1"/>
          </p:cNvSpPr>
          <p:nvPr/>
        </p:nvSpPr>
        <p:spPr>
          <a:xfrm>
            <a:off x="6258414" y="3521590"/>
            <a:ext cx="180000" cy="18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ctangle 24"/>
          <p:cNvSpPr>
            <a:spLocks noChangeAspect="1"/>
          </p:cNvSpPr>
          <p:nvPr/>
        </p:nvSpPr>
        <p:spPr>
          <a:xfrm>
            <a:off x="6258414" y="2939647"/>
            <a:ext cx="180000" cy="18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xmlns="" val="16662423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O-029: Central evaluation for surgical treatment options in FIRE-3 – updated results and impact on overall survival – Modest DP, et al</a:t>
            </a:r>
          </a:p>
        </p:txBody>
      </p:sp>
      <p:sp>
        <p:nvSpPr>
          <p:cNvPr id="3" name="Content Placeholder 2"/>
          <p:cNvSpPr>
            <a:spLocks noGrp="1"/>
          </p:cNvSpPr>
          <p:nvPr>
            <p:ph idx="1"/>
          </p:nvPr>
        </p:nvSpPr>
        <p:spPr/>
        <p:txBody>
          <a:bodyPr/>
          <a:lstStyle/>
          <a:p>
            <a:pPr marL="0" indent="0">
              <a:buNone/>
            </a:pPr>
            <a:r>
              <a:rPr lang="en-GB" b="1" dirty="0"/>
              <a:t>Conclusions</a:t>
            </a:r>
          </a:p>
          <a:p>
            <a:r>
              <a:rPr lang="en-GB" b="1" dirty="0" err="1" smtClean="0"/>
              <a:t>Resectability</a:t>
            </a:r>
            <a:r>
              <a:rPr lang="en-GB" b="1" dirty="0" smtClean="0"/>
              <a:t> increased from 22% at baseline to 53% at best response</a:t>
            </a:r>
          </a:p>
          <a:p>
            <a:r>
              <a:rPr lang="en-GB" b="1" dirty="0" smtClean="0"/>
              <a:t>Potential resections were voted as “easier” with a “greater” potential benefit at best response compared with baseline evaluations</a:t>
            </a:r>
          </a:p>
          <a:p>
            <a:r>
              <a:rPr lang="en-GB" b="1" dirty="0" smtClean="0"/>
              <a:t>Only approximately a third of the patients who were identified as </a:t>
            </a:r>
            <a:r>
              <a:rPr lang="en-GB" b="1" dirty="0" err="1" smtClean="0"/>
              <a:t>resectable</a:t>
            </a:r>
            <a:r>
              <a:rPr lang="en-GB" b="1" dirty="0" smtClean="0"/>
              <a:t> at best response actually underwent any intervention</a:t>
            </a:r>
          </a:p>
          <a:p>
            <a:r>
              <a:rPr lang="en-GB" b="1" dirty="0" smtClean="0"/>
              <a:t>These data suggest </a:t>
            </a:r>
            <a:r>
              <a:rPr lang="en-GB" b="1" dirty="0"/>
              <a:t>that approximately every second patient should have been considered for resection of metastases following treatment </a:t>
            </a:r>
            <a:r>
              <a:rPr lang="en-GB" b="1" dirty="0" err="1"/>
              <a:t>resectable</a:t>
            </a:r>
            <a:r>
              <a:rPr lang="en-GB" b="1" dirty="0"/>
              <a:t> </a:t>
            </a:r>
            <a:r>
              <a:rPr lang="en-GB" b="1" dirty="0" smtClean="0"/>
              <a:t>disease</a:t>
            </a:r>
            <a:endParaRPr lang="en-GB" b="1" dirty="0"/>
          </a:p>
          <a:p>
            <a:r>
              <a:rPr lang="en-GB" b="1" dirty="0" smtClean="0"/>
              <a:t>It suggests that there may be a </a:t>
            </a:r>
            <a:r>
              <a:rPr lang="en-GB" b="1" dirty="0"/>
              <a:t>critical shortage concerning access to surgery and underlines the need </a:t>
            </a:r>
            <a:r>
              <a:rPr lang="en-GB" b="1" dirty="0" smtClean="0"/>
              <a:t>for careful </a:t>
            </a:r>
            <a:r>
              <a:rPr lang="en-GB" b="1" dirty="0"/>
              <a:t>evaluation of </a:t>
            </a:r>
            <a:r>
              <a:rPr lang="en-GB" b="1" dirty="0" smtClean="0"/>
              <a:t>patients </a:t>
            </a:r>
          </a:p>
          <a:p>
            <a:pPr marL="0" indent="0">
              <a:buNone/>
            </a:pPr>
            <a:endParaRPr lang="en-GB" dirty="0"/>
          </a:p>
        </p:txBody>
      </p:sp>
      <p:sp>
        <p:nvSpPr>
          <p:cNvPr id="25" name="Text Placeholder 24"/>
          <p:cNvSpPr>
            <a:spLocks noGrp="1"/>
          </p:cNvSpPr>
          <p:nvPr>
            <p:ph type="body" sz="quarter" idx="11"/>
          </p:nvPr>
        </p:nvSpPr>
        <p:spPr/>
        <p:txBody>
          <a:bodyPr/>
          <a:lstStyle/>
          <a:p>
            <a:r>
              <a:rPr lang="en-GB" dirty="0" smtClean="0"/>
              <a:t>Modest DP, </a:t>
            </a:r>
            <a:r>
              <a:rPr lang="en-GB" dirty="0"/>
              <a:t>et al. Ann </a:t>
            </a:r>
            <a:r>
              <a:rPr lang="en-GB" dirty="0" err="1"/>
              <a:t>Oncol</a:t>
            </a:r>
            <a:r>
              <a:rPr lang="en-GB" dirty="0"/>
              <a:t> 2017; 28 (</a:t>
            </a:r>
            <a:r>
              <a:rPr lang="en-GB" dirty="0" err="1"/>
              <a:t>suppl</a:t>
            </a:r>
            <a:r>
              <a:rPr lang="en-GB" dirty="0"/>
              <a:t> 3): </a:t>
            </a:r>
            <a:r>
              <a:rPr lang="en-GB" dirty="0" err="1"/>
              <a:t>abstr</a:t>
            </a:r>
            <a:r>
              <a:rPr lang="en-GB" dirty="0"/>
              <a:t> O-</a:t>
            </a:r>
            <a:r>
              <a:rPr lang="en-GB" dirty="0" smtClean="0"/>
              <a:t>029</a:t>
            </a:r>
            <a:endParaRPr lang="en-GB" dirty="0"/>
          </a:p>
        </p:txBody>
      </p:sp>
    </p:spTree>
    <p:extLst>
      <p:ext uri="{BB962C8B-B14F-4D97-AF65-F5344CB8AC3E}">
        <p14:creationId xmlns:p14="http://schemas.microsoft.com/office/powerpoint/2010/main" xmlns="" val="4924940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O-026: Randomized phase III study of fluoropyrimidine (FP) plus bevacizumab (BEV) vs. FP plus irinotecan (IRI) and BEV as first-line therapy for metastatic colorectal cancer (</a:t>
            </a:r>
            <a:r>
              <a:rPr lang="en-GB" dirty="0" err="1" smtClean="0"/>
              <a:t>mCRC</a:t>
            </a:r>
            <a:r>
              <a:rPr lang="en-GB" dirty="0" smtClean="0"/>
              <a:t>): German AIO KRK0110 (ML22011)- study – Modest D,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Non-inferiority study to investigate the sequential application of fluoropyrimidine + bevacizumab followed by irinotecan + </a:t>
            </a:r>
            <a:r>
              <a:rPr lang="en-GB" dirty="0"/>
              <a:t>fluoropyrimidine </a:t>
            </a:r>
            <a:r>
              <a:rPr lang="en-GB" dirty="0" smtClean="0"/>
              <a:t>+ bevacizumab</a:t>
            </a:r>
            <a:endParaRPr lang="en-GB" dirty="0"/>
          </a:p>
        </p:txBody>
      </p:sp>
      <p:sp>
        <p:nvSpPr>
          <p:cNvPr id="4" name="Text Placeholder 3"/>
          <p:cNvSpPr>
            <a:spLocks noGrp="1"/>
          </p:cNvSpPr>
          <p:nvPr>
            <p:ph type="body" sz="quarter" idx="10"/>
          </p:nvPr>
        </p:nvSpPr>
        <p:spPr/>
        <p:txBody>
          <a:bodyPr/>
          <a:lstStyle/>
          <a:p>
            <a:r>
              <a:rPr lang="en-GB" dirty="0" smtClean="0"/>
              <a:t>*Restricted to capecitabine from 2010 to 2013; </a:t>
            </a:r>
            <a:br>
              <a:rPr lang="en-GB" dirty="0" smtClean="0"/>
            </a:br>
            <a:r>
              <a:rPr lang="en-GB" dirty="0" smtClean="0"/>
              <a:t>investigator’s choice 2013 to 2016</a:t>
            </a:r>
            <a:endParaRPr lang="en-GB" dirty="0"/>
          </a:p>
        </p:txBody>
      </p:sp>
      <p:sp>
        <p:nvSpPr>
          <p:cNvPr id="5" name="Text Placeholder 4"/>
          <p:cNvSpPr>
            <a:spLocks noGrp="1"/>
          </p:cNvSpPr>
          <p:nvPr>
            <p:ph type="body" sz="quarter" idx="11"/>
          </p:nvPr>
        </p:nvSpPr>
        <p:spPr/>
        <p:txBody>
          <a:bodyPr/>
          <a:lstStyle/>
          <a:p>
            <a:r>
              <a:rPr lang="en-GB" dirty="0" smtClean="0"/>
              <a:t>Modest D, </a:t>
            </a:r>
            <a:r>
              <a:rPr lang="en-GB" dirty="0"/>
              <a:t>et al. Ann </a:t>
            </a:r>
            <a:r>
              <a:rPr lang="en-GB" dirty="0" err="1"/>
              <a:t>Oncol</a:t>
            </a:r>
            <a:r>
              <a:rPr lang="en-GB" dirty="0"/>
              <a:t> 2017; 28 (</a:t>
            </a:r>
            <a:r>
              <a:rPr lang="en-GB" dirty="0" err="1"/>
              <a:t>suppl</a:t>
            </a:r>
            <a:r>
              <a:rPr lang="en-GB" dirty="0"/>
              <a:t> 3): </a:t>
            </a:r>
            <a:r>
              <a:rPr lang="en-GB" dirty="0" err="1"/>
              <a:t>abstr</a:t>
            </a:r>
            <a:r>
              <a:rPr lang="en-GB" dirty="0"/>
              <a:t> O-</a:t>
            </a:r>
            <a:r>
              <a:rPr lang="en-GB" dirty="0" smtClean="0"/>
              <a:t>026</a:t>
            </a:r>
            <a:endParaRPr lang="en-GB" dirty="0"/>
          </a:p>
        </p:txBody>
      </p:sp>
      <p:sp>
        <p:nvSpPr>
          <p:cNvPr id="15" name="Rectangle 9"/>
          <p:cNvSpPr txBox="1">
            <a:spLocks noChangeArrowheads="1"/>
          </p:cNvSpPr>
          <p:nvPr/>
        </p:nvSpPr>
        <p:spPr bwMode="auto">
          <a:xfrm>
            <a:off x="365124" y="5440680"/>
            <a:ext cx="2987676" cy="65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TFS</a:t>
            </a:r>
          </a:p>
          <a:p>
            <a:endParaRPr lang="en-GB" dirty="0" smtClean="0"/>
          </a:p>
        </p:txBody>
      </p:sp>
      <p:sp>
        <p:nvSpPr>
          <p:cNvPr id="16" name="Content Placeholder 26"/>
          <p:cNvSpPr txBox="1">
            <a:spLocks/>
          </p:cNvSpPr>
          <p:nvPr/>
        </p:nvSpPr>
        <p:spPr>
          <a:xfrm>
            <a:off x="3352800" y="5440680"/>
            <a:ext cx="5426075" cy="6581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ORR, PFS-1, OS, </a:t>
            </a:r>
            <a:r>
              <a:rPr lang="en-GB" dirty="0" err="1" smtClean="0"/>
              <a:t>QoL</a:t>
            </a:r>
            <a:r>
              <a:rPr lang="en-GB" dirty="0" smtClean="0"/>
              <a:t>, safety</a:t>
            </a:r>
          </a:p>
        </p:txBody>
      </p:sp>
      <p:cxnSp>
        <p:nvCxnSpPr>
          <p:cNvPr id="8" name="AutoShape 15"/>
          <p:cNvCxnSpPr>
            <a:cxnSpLocks noChangeShapeType="1"/>
            <a:stCxn id="18" idx="0"/>
            <a:endCxn id="11" idx="1"/>
          </p:cNvCxnSpPr>
          <p:nvPr/>
        </p:nvCxnSpPr>
        <p:spPr bwMode="auto">
          <a:xfrm rot="5400000" flipH="1" flipV="1">
            <a:off x="3113749" y="2733971"/>
            <a:ext cx="772332" cy="646440"/>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18" idx="4"/>
            <a:endCxn id="10" idx="1"/>
          </p:cNvCxnSpPr>
          <p:nvPr/>
        </p:nvCxnSpPr>
        <p:spPr bwMode="auto">
          <a:xfrm rot="16200000" flipH="1">
            <a:off x="3138794" y="4065458"/>
            <a:ext cx="722243" cy="646440"/>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3823135" y="4429760"/>
            <a:ext cx="4223585" cy="640080"/>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400" dirty="0" smtClean="0">
                <a:solidFill>
                  <a:srgbClr val="4D4D4D"/>
                </a:solidFill>
                <a:ea typeface="SimSun" pitchFamily="2" charset="-122"/>
              </a:rPr>
              <a:t>Fluoropyrimidine + irinotecan</a:t>
            </a:r>
            <a:r>
              <a:rPr lang="en-GB" altLang="zh-CN" sz="1400" dirty="0">
                <a:solidFill>
                  <a:srgbClr val="4D4D4D"/>
                </a:solidFill>
                <a:ea typeface="SimSun" pitchFamily="2" charset="-122"/>
              </a:rPr>
              <a:t> </a:t>
            </a:r>
            <a:r>
              <a:rPr lang="en-GB" altLang="zh-CN" sz="1400" dirty="0" smtClean="0">
                <a:solidFill>
                  <a:srgbClr val="4D4D4D"/>
                </a:solidFill>
                <a:ea typeface="SimSun" pitchFamily="2" charset="-122"/>
              </a:rPr>
              <a:t>+ bevacizumab</a:t>
            </a:r>
            <a:endParaRPr lang="en-GB" altLang="zh-CN" sz="1400" dirty="0">
              <a:solidFill>
                <a:srgbClr val="4D4D4D"/>
              </a:solidFill>
              <a:ea typeface="SimSun" pitchFamily="2" charset="-122"/>
            </a:endParaRPr>
          </a:p>
          <a:p>
            <a:pPr algn="ctr" defTabSz="892175" eaLnBrk="0" hangingPunct="0"/>
            <a:r>
              <a:rPr lang="en-GB" altLang="zh-CN" sz="1400" dirty="0" smtClean="0">
                <a:solidFill>
                  <a:srgbClr val="4D4D4D"/>
                </a:solidFill>
                <a:ea typeface="SimSun" pitchFamily="2" charset="-122"/>
              </a:rPr>
              <a:t>(n=218)</a:t>
            </a:r>
            <a:endParaRPr lang="en-GB" altLang="zh-CN" sz="1400" dirty="0">
              <a:solidFill>
                <a:srgbClr val="4D4D4D"/>
              </a:solidFill>
              <a:ea typeface="SimSun" pitchFamily="2" charset="-122"/>
            </a:endParaRPr>
          </a:p>
        </p:txBody>
      </p:sp>
      <p:sp>
        <p:nvSpPr>
          <p:cNvPr id="11" name="AutoShape 8"/>
          <p:cNvSpPr>
            <a:spLocks noChangeArrowheads="1"/>
          </p:cNvSpPr>
          <p:nvPr/>
        </p:nvSpPr>
        <p:spPr bwMode="auto">
          <a:xfrm>
            <a:off x="3823135" y="2204572"/>
            <a:ext cx="1889327" cy="93290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Fluoropyrimidine* + bevacizumab</a:t>
            </a:r>
            <a:endParaRPr lang="en-GB" altLang="zh-CN" sz="1400" dirty="0">
              <a:solidFill>
                <a:srgbClr val="FFFFFF"/>
              </a:solidFill>
              <a:ea typeface="SimSun" pitchFamily="2" charset="-122"/>
            </a:endParaRPr>
          </a:p>
          <a:p>
            <a:pPr algn="ctr" defTabSz="892175" eaLnBrk="0" hangingPunct="0"/>
            <a:r>
              <a:rPr lang="en-GB" altLang="zh-CN" sz="1400" dirty="0" smtClean="0">
                <a:solidFill>
                  <a:srgbClr val="FFFFFF"/>
                </a:solidFill>
                <a:ea typeface="SimSun" pitchFamily="2" charset="-122"/>
              </a:rPr>
              <a:t>(n=212)</a:t>
            </a:r>
            <a:endParaRPr lang="en-GB" altLang="zh-CN" sz="1400" dirty="0">
              <a:solidFill>
                <a:srgbClr val="FFFFFF"/>
              </a:solidFill>
              <a:ea typeface="SimSun" pitchFamily="2" charset="-122"/>
            </a:endParaRPr>
          </a:p>
        </p:txBody>
      </p:sp>
      <p:sp>
        <p:nvSpPr>
          <p:cNvPr id="12" name="AutoShape 9"/>
          <p:cNvSpPr>
            <a:spLocks noChangeArrowheads="1"/>
          </p:cNvSpPr>
          <p:nvPr/>
        </p:nvSpPr>
        <p:spPr bwMode="auto">
          <a:xfrm>
            <a:off x="132079" y="2914976"/>
            <a:ext cx="2674219" cy="16409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400" dirty="0" smtClean="0">
                <a:solidFill>
                  <a:srgbClr val="FFFFFF"/>
                </a:solidFill>
                <a:ea typeface="SimSun" pitchFamily="2" charset="-122"/>
              </a:rPr>
              <a:t>Key patient inclusion criteria</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Untreated </a:t>
            </a:r>
            <a:r>
              <a:rPr lang="en-GB" altLang="zh-CN" sz="1400" dirty="0" err="1" smtClean="0">
                <a:solidFill>
                  <a:srgbClr val="FFFFFF"/>
                </a:solidFill>
                <a:ea typeface="SimSun" pitchFamily="2" charset="-122"/>
              </a:rPr>
              <a:t>mCRC</a:t>
            </a:r>
            <a:endParaRPr lang="en-GB" altLang="zh-CN" sz="1400"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Unresectable disease/ surgery not wanted</a:t>
            </a:r>
          </a:p>
          <a:p>
            <a:pPr marL="228600" indent="-228600" defTabSz="892175" eaLnBrk="0" hangingPunct="0">
              <a:spcAft>
                <a:spcPct val="30000"/>
              </a:spcAft>
              <a:buFont typeface="Arial" pitchFamily="34" charset="0"/>
              <a:buChar char="•"/>
            </a:pPr>
            <a:r>
              <a:rPr lang="en-GB" altLang="zh-CN" sz="1400" dirty="0" smtClean="0">
                <a:solidFill>
                  <a:srgbClr val="FFFFFF"/>
                </a:solidFill>
                <a:ea typeface="SimSun" pitchFamily="2" charset="-122"/>
              </a:rPr>
              <a:t>ECOG PS &lt;2</a:t>
            </a:r>
          </a:p>
          <a:p>
            <a:pPr marL="292100" indent="-292100" defTabSz="892175" eaLnBrk="0" hangingPunct="0">
              <a:spcAft>
                <a:spcPct val="30000"/>
              </a:spcAft>
              <a:buFont typeface="Wingdings" pitchFamily="2" charset="2"/>
              <a:buNone/>
            </a:pPr>
            <a:r>
              <a:rPr lang="en-GB" altLang="zh-CN" sz="1400" dirty="0" smtClean="0">
                <a:solidFill>
                  <a:srgbClr val="FFFFFF"/>
                </a:solidFill>
                <a:ea typeface="SimSun" pitchFamily="2" charset="-122"/>
              </a:rPr>
              <a:t>(n=421)</a:t>
            </a:r>
            <a:endParaRPr lang="en-GB" altLang="zh-CN" sz="1400" dirty="0">
              <a:solidFill>
                <a:srgbClr val="FFFFFF"/>
              </a:solidFill>
              <a:ea typeface="SimSun" pitchFamily="2" charset="-122"/>
            </a:endParaRPr>
          </a:p>
        </p:txBody>
      </p:sp>
      <p:sp>
        <p:nvSpPr>
          <p:cNvPr id="17" name="AutoShape 8"/>
          <p:cNvSpPr>
            <a:spLocks noChangeArrowheads="1"/>
          </p:cNvSpPr>
          <p:nvPr/>
        </p:nvSpPr>
        <p:spPr bwMode="auto">
          <a:xfrm>
            <a:off x="6157393" y="2204572"/>
            <a:ext cx="1889327" cy="93290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400" dirty="0" smtClean="0">
                <a:solidFill>
                  <a:srgbClr val="FFFFFF"/>
                </a:solidFill>
                <a:ea typeface="SimSun" pitchFamily="2" charset="-122"/>
              </a:rPr>
              <a:t>Fluoropyrimidine* + irinotecan + bevacizumab</a:t>
            </a:r>
            <a:endParaRPr lang="en-GB" altLang="zh-CN" sz="1400" dirty="0">
              <a:solidFill>
                <a:srgbClr val="FFFFFF"/>
              </a:solidFill>
              <a:ea typeface="SimSun" pitchFamily="2" charset="-122"/>
            </a:endParaRPr>
          </a:p>
          <a:p>
            <a:pPr algn="ctr" defTabSz="892175" eaLnBrk="0" hangingPunct="0"/>
            <a:r>
              <a:rPr lang="en-GB" altLang="zh-CN" sz="1400" dirty="0" smtClean="0">
                <a:solidFill>
                  <a:srgbClr val="FFFFFF"/>
                </a:solidFill>
                <a:ea typeface="SimSun" pitchFamily="2" charset="-122"/>
              </a:rPr>
              <a:t>(n=209)</a:t>
            </a:r>
            <a:endParaRPr lang="en-GB" altLang="zh-CN" sz="1400" dirty="0">
              <a:solidFill>
                <a:srgbClr val="FFFFFF"/>
              </a:solidFill>
              <a:ea typeface="SimSun" pitchFamily="2" charset="-122"/>
            </a:endParaRPr>
          </a:p>
        </p:txBody>
      </p:sp>
      <p:sp>
        <p:nvSpPr>
          <p:cNvPr id="18" name="Oval 14"/>
          <p:cNvSpPr>
            <a:spLocks noChangeArrowheads="1"/>
          </p:cNvSpPr>
          <p:nvPr/>
        </p:nvSpPr>
        <p:spPr bwMode="auto">
          <a:xfrm>
            <a:off x="2884897" y="3443357"/>
            <a:ext cx="583595" cy="584200"/>
          </a:xfrm>
          <a:prstGeom prst="ellipse">
            <a:avLst/>
          </a:prstGeom>
          <a:solidFill>
            <a:schemeClr val="tx2"/>
          </a:solid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endParaRPr lang="en-GB" altLang="zh-CN" sz="1600" b="1" dirty="0">
              <a:solidFill>
                <a:srgbClr val="043882"/>
              </a:solidFill>
              <a:ea typeface="SimSun" pitchFamily="2" charset="-122"/>
            </a:endParaRPr>
          </a:p>
        </p:txBody>
      </p:sp>
      <p:cxnSp>
        <p:nvCxnSpPr>
          <p:cNvPr id="19" name="AutoShape 19"/>
          <p:cNvCxnSpPr>
            <a:cxnSpLocks noChangeShapeType="1"/>
            <a:stCxn id="11" idx="3"/>
            <a:endCxn id="17" idx="1"/>
          </p:cNvCxnSpPr>
          <p:nvPr/>
        </p:nvCxnSpPr>
        <p:spPr bwMode="auto">
          <a:xfrm>
            <a:off x="5712462" y="2671025"/>
            <a:ext cx="444931" cy="0"/>
          </a:xfrm>
          <a:prstGeom prst="straightConnector1">
            <a:avLst/>
          </a:prstGeom>
          <a:noFill/>
          <a:ln w="57150">
            <a:solidFill>
              <a:schemeClr val="bg2">
                <a:lumMod val="60000"/>
                <a:lumOff val="40000"/>
              </a:schemeClr>
            </a:solidFill>
            <a:round/>
            <a:headEnd type="none" w="med" len="med"/>
            <a:tailEnd type="triangle" w="med" len="med"/>
          </a:ln>
        </p:spPr>
      </p:cxnSp>
      <p:sp>
        <p:nvSpPr>
          <p:cNvPr id="22" name="Rectangle 21"/>
          <p:cNvSpPr/>
          <p:nvPr/>
        </p:nvSpPr>
        <p:spPr>
          <a:xfrm>
            <a:off x="5691554" y="2279134"/>
            <a:ext cx="469700" cy="338554"/>
          </a:xfrm>
          <a:prstGeom prst="rect">
            <a:avLst/>
          </a:prstGeom>
        </p:spPr>
        <p:txBody>
          <a:bodyPr wrap="none">
            <a:spAutoFit/>
          </a:bodyPr>
          <a:lstStyle/>
          <a:p>
            <a:r>
              <a:rPr lang="en-GB" sz="1600" b="1" dirty="0" smtClean="0"/>
              <a:t>PD</a:t>
            </a:r>
            <a:endParaRPr lang="en-GB" sz="1600" b="1" dirty="0"/>
          </a:p>
        </p:txBody>
      </p:sp>
      <p:cxnSp>
        <p:nvCxnSpPr>
          <p:cNvPr id="23" name="AutoShape 19"/>
          <p:cNvCxnSpPr>
            <a:cxnSpLocks noChangeShapeType="1"/>
            <a:stCxn id="12" idx="3"/>
            <a:endCxn id="18" idx="2"/>
          </p:cNvCxnSpPr>
          <p:nvPr/>
        </p:nvCxnSpPr>
        <p:spPr bwMode="auto">
          <a:xfrm>
            <a:off x="2806298" y="3735457"/>
            <a:ext cx="78599" cy="0"/>
          </a:xfrm>
          <a:prstGeom prst="straightConnector1">
            <a:avLst/>
          </a:prstGeom>
          <a:noFill/>
          <a:ln w="57150">
            <a:solidFill>
              <a:schemeClr val="bg2">
                <a:lumMod val="60000"/>
                <a:lumOff val="40000"/>
              </a:schemeClr>
            </a:solidFill>
            <a:round/>
            <a:headEnd type="none" w="med" len="med"/>
            <a:tailEnd type="none" w="med" len="med"/>
          </a:ln>
        </p:spPr>
      </p:cxnSp>
      <p:sp>
        <p:nvSpPr>
          <p:cNvPr id="26" name="Content Placeholder 26"/>
          <p:cNvSpPr txBox="1">
            <a:spLocks/>
          </p:cNvSpPr>
          <p:nvPr/>
        </p:nvSpPr>
        <p:spPr bwMode="auto">
          <a:xfrm>
            <a:off x="4069611" y="3440855"/>
            <a:ext cx="3489592" cy="1070185"/>
          </a:xfrm>
          <a:prstGeom prst="rect">
            <a:avLst/>
          </a:prstGeom>
          <a:noFill/>
          <a:ln w="9525">
            <a:noFill/>
            <a:miter lim="800000"/>
            <a:headEnd/>
            <a:tailEnd/>
          </a:ln>
        </p:spPr>
        <p:txBody>
          <a:bodyPr/>
          <a:lstStyle/>
          <a:p>
            <a:pPr marL="190500" indent="-190500">
              <a:spcBef>
                <a:spcPts val="0"/>
              </a:spcBef>
              <a:spcAft>
                <a:spcPts val="400"/>
              </a:spcAft>
              <a:defRPr/>
            </a:pPr>
            <a:r>
              <a:rPr lang="en-GB" sz="12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200" dirty="0" smtClean="0">
                <a:solidFill>
                  <a:srgbClr val="4D4D4D"/>
                </a:solidFill>
                <a:latin typeface="Arial"/>
              </a:rPr>
              <a:t>Leucocytes</a:t>
            </a:r>
          </a:p>
          <a:p>
            <a:pPr marL="203200" indent="-203200">
              <a:spcBef>
                <a:spcPts val="0"/>
              </a:spcBef>
              <a:spcAft>
                <a:spcPts val="400"/>
              </a:spcAft>
              <a:buFont typeface="Arial" pitchFamily="34" charset="0"/>
              <a:buChar char="•"/>
              <a:defRPr/>
            </a:pPr>
            <a:r>
              <a:rPr lang="en-GB" sz="1200" dirty="0">
                <a:solidFill>
                  <a:srgbClr val="4D4D4D"/>
                </a:solidFill>
                <a:latin typeface="Arial"/>
              </a:rPr>
              <a:t>A</a:t>
            </a:r>
            <a:r>
              <a:rPr lang="en-GB" sz="1200" dirty="0" smtClean="0">
                <a:solidFill>
                  <a:srgbClr val="4D4D4D"/>
                </a:solidFill>
                <a:latin typeface="Arial"/>
              </a:rPr>
              <a:t>lkaline phosphatase</a:t>
            </a:r>
          </a:p>
          <a:p>
            <a:pPr marL="203200" indent="-203200">
              <a:spcBef>
                <a:spcPts val="0"/>
              </a:spcBef>
              <a:spcAft>
                <a:spcPts val="400"/>
              </a:spcAft>
              <a:buFont typeface="Arial" pitchFamily="34" charset="0"/>
              <a:buChar char="•"/>
              <a:defRPr/>
            </a:pPr>
            <a:r>
              <a:rPr lang="en-GB" sz="1200" dirty="0" smtClean="0">
                <a:solidFill>
                  <a:srgbClr val="4D4D4D"/>
                </a:solidFill>
                <a:latin typeface="Arial"/>
              </a:rPr>
              <a:t>Prior adjuvant therapy</a:t>
            </a:r>
            <a:endParaRPr lang="en-GB" sz="1200" dirty="0">
              <a:solidFill>
                <a:srgbClr val="4D4D4D"/>
              </a:solidFill>
              <a:latin typeface="Arial"/>
            </a:endParaRPr>
          </a:p>
        </p:txBody>
      </p:sp>
      <p:sp>
        <p:nvSpPr>
          <p:cNvPr id="27" name="Rectangle 26"/>
          <p:cNvSpPr/>
          <p:nvPr/>
        </p:nvSpPr>
        <p:spPr>
          <a:xfrm>
            <a:off x="4401234" y="3163054"/>
            <a:ext cx="766155" cy="338554"/>
          </a:xfrm>
          <a:prstGeom prst="rect">
            <a:avLst/>
          </a:prstGeom>
        </p:spPr>
        <p:txBody>
          <a:bodyPr wrap="none">
            <a:spAutoFit/>
          </a:bodyPr>
          <a:lstStyle/>
          <a:p>
            <a:r>
              <a:rPr lang="en-GB" sz="1600" b="1" dirty="0" smtClean="0"/>
              <a:t>PFS-1</a:t>
            </a:r>
            <a:endParaRPr lang="en-GB" sz="1600" b="1" dirty="0"/>
          </a:p>
        </p:txBody>
      </p:sp>
      <p:sp>
        <p:nvSpPr>
          <p:cNvPr id="30" name="Rectangle 29"/>
          <p:cNvSpPr/>
          <p:nvPr/>
        </p:nvSpPr>
        <p:spPr>
          <a:xfrm>
            <a:off x="6717714" y="3163054"/>
            <a:ext cx="766155" cy="338554"/>
          </a:xfrm>
          <a:prstGeom prst="rect">
            <a:avLst/>
          </a:prstGeom>
        </p:spPr>
        <p:txBody>
          <a:bodyPr wrap="none">
            <a:spAutoFit/>
          </a:bodyPr>
          <a:lstStyle/>
          <a:p>
            <a:r>
              <a:rPr lang="en-GB" sz="1600" b="1" dirty="0" smtClean="0"/>
              <a:t>PFS-2</a:t>
            </a:r>
            <a:endParaRPr lang="en-GB" sz="1600" b="1" dirty="0"/>
          </a:p>
        </p:txBody>
      </p:sp>
      <p:cxnSp>
        <p:nvCxnSpPr>
          <p:cNvPr id="31" name="AutoShape 19"/>
          <p:cNvCxnSpPr>
            <a:cxnSpLocks noChangeShapeType="1"/>
          </p:cNvCxnSpPr>
          <p:nvPr/>
        </p:nvCxnSpPr>
        <p:spPr bwMode="auto">
          <a:xfrm>
            <a:off x="6161254" y="3184309"/>
            <a:ext cx="1885466" cy="0"/>
          </a:xfrm>
          <a:prstGeom prst="straightConnector1">
            <a:avLst/>
          </a:prstGeom>
          <a:noFill/>
          <a:ln w="19050" cmpd="sng">
            <a:solidFill>
              <a:schemeClr val="tx1"/>
            </a:solidFill>
            <a:round/>
            <a:headEnd type="none" w="med" len="med"/>
            <a:tailEnd type="triangle" w="med" len="med"/>
          </a:ln>
        </p:spPr>
      </p:cxnSp>
      <p:sp>
        <p:nvSpPr>
          <p:cNvPr id="32" name="Rectangle 31"/>
          <p:cNvSpPr/>
          <p:nvPr/>
        </p:nvSpPr>
        <p:spPr>
          <a:xfrm>
            <a:off x="5772834" y="5113774"/>
            <a:ext cx="766155" cy="338554"/>
          </a:xfrm>
          <a:prstGeom prst="rect">
            <a:avLst/>
          </a:prstGeom>
        </p:spPr>
        <p:txBody>
          <a:bodyPr wrap="none">
            <a:spAutoFit/>
          </a:bodyPr>
          <a:lstStyle/>
          <a:p>
            <a:r>
              <a:rPr lang="en-GB" sz="1600" b="1" dirty="0" smtClean="0"/>
              <a:t>PFS-1</a:t>
            </a:r>
            <a:endParaRPr lang="en-GB" sz="1600" b="1" dirty="0"/>
          </a:p>
        </p:txBody>
      </p:sp>
      <p:cxnSp>
        <p:nvCxnSpPr>
          <p:cNvPr id="33" name="AutoShape 19"/>
          <p:cNvCxnSpPr>
            <a:cxnSpLocks noChangeShapeType="1"/>
          </p:cNvCxnSpPr>
          <p:nvPr/>
        </p:nvCxnSpPr>
        <p:spPr bwMode="auto">
          <a:xfrm>
            <a:off x="3832356" y="5139175"/>
            <a:ext cx="4205142" cy="0"/>
          </a:xfrm>
          <a:prstGeom prst="straightConnector1">
            <a:avLst/>
          </a:prstGeom>
          <a:noFill/>
          <a:ln w="19050" cmpd="sng">
            <a:solidFill>
              <a:schemeClr val="tx1"/>
            </a:solidFill>
            <a:round/>
            <a:headEnd type="none" w="med" len="med"/>
            <a:tailEnd type="triangle" w="med" len="med"/>
          </a:ln>
        </p:spPr>
      </p:cxnSp>
      <p:sp>
        <p:nvSpPr>
          <p:cNvPr id="36" name="Rectangle 35"/>
          <p:cNvSpPr/>
          <p:nvPr/>
        </p:nvSpPr>
        <p:spPr>
          <a:xfrm>
            <a:off x="8129944" y="2896354"/>
            <a:ext cx="942886" cy="584775"/>
          </a:xfrm>
          <a:prstGeom prst="rect">
            <a:avLst/>
          </a:prstGeom>
          <a:ln>
            <a:solidFill>
              <a:schemeClr val="bg1"/>
            </a:solidFill>
          </a:ln>
        </p:spPr>
        <p:txBody>
          <a:bodyPr wrap="none">
            <a:spAutoFit/>
          </a:bodyPr>
          <a:lstStyle/>
          <a:p>
            <a:pPr algn="ctr"/>
            <a:r>
              <a:rPr lang="en-GB" sz="1600" b="1" dirty="0" smtClean="0">
                <a:solidFill>
                  <a:schemeClr val="bg1"/>
                </a:solidFill>
              </a:rPr>
              <a:t>PFS-1</a:t>
            </a:r>
            <a:br>
              <a:rPr lang="en-GB" sz="1600" b="1" dirty="0" smtClean="0">
                <a:solidFill>
                  <a:schemeClr val="bg1"/>
                </a:solidFill>
              </a:rPr>
            </a:br>
            <a:r>
              <a:rPr lang="en-GB" sz="1600" b="1" dirty="0" smtClean="0">
                <a:solidFill>
                  <a:schemeClr val="bg1"/>
                </a:solidFill>
              </a:rPr>
              <a:t>+ PFS-2</a:t>
            </a:r>
            <a:endParaRPr lang="en-GB" sz="1600" b="1" dirty="0">
              <a:solidFill>
                <a:schemeClr val="bg1"/>
              </a:solidFill>
            </a:endParaRPr>
          </a:p>
        </p:txBody>
      </p:sp>
      <p:sp>
        <p:nvSpPr>
          <p:cNvPr id="37" name="Rectangle 36"/>
          <p:cNvSpPr/>
          <p:nvPr/>
        </p:nvSpPr>
        <p:spPr>
          <a:xfrm>
            <a:off x="8218310" y="4981694"/>
            <a:ext cx="766155" cy="338554"/>
          </a:xfrm>
          <a:prstGeom prst="rect">
            <a:avLst/>
          </a:prstGeom>
          <a:ln>
            <a:solidFill>
              <a:srgbClr val="043882"/>
            </a:solidFill>
          </a:ln>
        </p:spPr>
        <p:txBody>
          <a:bodyPr wrap="none">
            <a:spAutoFit/>
          </a:bodyPr>
          <a:lstStyle/>
          <a:p>
            <a:pPr algn="ctr"/>
            <a:r>
              <a:rPr lang="en-GB" sz="1600" b="1" dirty="0" smtClean="0">
                <a:solidFill>
                  <a:srgbClr val="043882"/>
                </a:solidFill>
              </a:rPr>
              <a:t>PFS-1</a:t>
            </a:r>
            <a:endParaRPr lang="en-GB" sz="1600" b="1" dirty="0">
              <a:solidFill>
                <a:srgbClr val="043882"/>
              </a:solidFill>
            </a:endParaRPr>
          </a:p>
        </p:txBody>
      </p:sp>
      <p:sp>
        <p:nvSpPr>
          <p:cNvPr id="38" name="Rectangle 37"/>
          <p:cNvSpPr/>
          <p:nvPr/>
        </p:nvSpPr>
        <p:spPr>
          <a:xfrm>
            <a:off x="8226876" y="2035294"/>
            <a:ext cx="749023" cy="338554"/>
          </a:xfrm>
          <a:prstGeom prst="rect">
            <a:avLst/>
          </a:prstGeom>
          <a:ln>
            <a:solidFill>
              <a:srgbClr val="043882"/>
            </a:solidFill>
          </a:ln>
        </p:spPr>
        <p:txBody>
          <a:bodyPr wrap="none">
            <a:spAutoFit/>
          </a:bodyPr>
          <a:lstStyle/>
          <a:p>
            <a:pPr algn="ctr"/>
            <a:r>
              <a:rPr lang="en-GB" sz="1600" b="1" dirty="0" smtClean="0">
                <a:solidFill>
                  <a:srgbClr val="043882"/>
                </a:solidFill>
              </a:rPr>
              <a:t>TFS =</a:t>
            </a:r>
            <a:endParaRPr lang="en-GB" sz="1600" b="1" dirty="0">
              <a:solidFill>
                <a:srgbClr val="043882"/>
              </a:solidFill>
            </a:endParaRPr>
          </a:p>
        </p:txBody>
      </p:sp>
      <p:cxnSp>
        <p:nvCxnSpPr>
          <p:cNvPr id="44" name="AutoShape 19"/>
          <p:cNvCxnSpPr>
            <a:cxnSpLocks noChangeShapeType="1"/>
          </p:cNvCxnSpPr>
          <p:nvPr/>
        </p:nvCxnSpPr>
        <p:spPr bwMode="auto">
          <a:xfrm>
            <a:off x="3841578" y="3184309"/>
            <a:ext cx="1885466" cy="0"/>
          </a:xfrm>
          <a:prstGeom prst="straightConnector1">
            <a:avLst/>
          </a:prstGeom>
          <a:noFill/>
          <a:ln w="19050" cmpd="sng">
            <a:solidFill>
              <a:schemeClr val="tx1"/>
            </a:solidFill>
            <a:round/>
            <a:headEnd type="none" w="med" len="med"/>
            <a:tailEnd type="triangle" w="med" len="med"/>
          </a:ln>
        </p:spPr>
      </p:cxnSp>
      <p:sp>
        <p:nvSpPr>
          <p:cNvPr id="47" name="Rectangle 46"/>
          <p:cNvSpPr/>
          <p:nvPr/>
        </p:nvSpPr>
        <p:spPr>
          <a:xfrm>
            <a:off x="8046124" y="2501748"/>
            <a:ext cx="469700" cy="338554"/>
          </a:xfrm>
          <a:prstGeom prst="rect">
            <a:avLst/>
          </a:prstGeom>
        </p:spPr>
        <p:txBody>
          <a:bodyPr wrap="none">
            <a:spAutoFit/>
          </a:bodyPr>
          <a:lstStyle/>
          <a:p>
            <a:r>
              <a:rPr lang="en-GB" sz="1600" b="1" dirty="0" smtClean="0"/>
              <a:t>PD</a:t>
            </a:r>
            <a:endParaRPr lang="en-GB" sz="1600" b="1" dirty="0"/>
          </a:p>
        </p:txBody>
      </p:sp>
      <p:sp>
        <p:nvSpPr>
          <p:cNvPr id="48" name="Rectangle 47"/>
          <p:cNvSpPr/>
          <p:nvPr/>
        </p:nvSpPr>
        <p:spPr>
          <a:xfrm>
            <a:off x="8043050" y="4580523"/>
            <a:ext cx="469700" cy="338554"/>
          </a:xfrm>
          <a:prstGeom prst="rect">
            <a:avLst/>
          </a:prstGeom>
        </p:spPr>
        <p:txBody>
          <a:bodyPr wrap="none">
            <a:spAutoFit/>
          </a:bodyPr>
          <a:lstStyle/>
          <a:p>
            <a:r>
              <a:rPr lang="en-GB" sz="1600" b="1" dirty="0" smtClean="0"/>
              <a:t>PD</a:t>
            </a:r>
            <a:endParaRPr lang="en-GB" sz="1600" b="1" dirty="0"/>
          </a:p>
        </p:txBody>
      </p:sp>
    </p:spTree>
    <p:extLst>
      <p:ext uri="{BB962C8B-B14F-4D97-AF65-F5344CB8AC3E}">
        <p14:creationId xmlns:p14="http://schemas.microsoft.com/office/powerpoint/2010/main" xmlns="" val="20652036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O-026: Randomized phase III study of fluoropyrimidine (FP) plus bevacizumab (BEV) vs. FP plus irinotecan (IRI) and BEV as first-line therapy for metastatic colorectal cancer (</a:t>
            </a:r>
            <a:r>
              <a:rPr lang="en-GB" dirty="0" err="1" smtClean="0"/>
              <a:t>mCRC</a:t>
            </a:r>
            <a:r>
              <a:rPr lang="en-GB" dirty="0" smtClean="0"/>
              <a:t>): German AIO KRK0110 (ML22011)- study – Modest D, et al</a:t>
            </a:r>
            <a:endParaRPr lang="en-GB" sz="1800" dirty="0"/>
          </a:p>
        </p:txBody>
      </p:sp>
      <p:sp>
        <p:nvSpPr>
          <p:cNvPr id="3" name="Content Placeholder 2"/>
          <p:cNvSpPr>
            <a:spLocks noGrp="1"/>
          </p:cNvSpPr>
          <p:nvPr>
            <p:ph idx="1"/>
          </p:nvPr>
        </p:nvSpPr>
        <p:spPr>
          <a:xfrm>
            <a:off x="365124" y="1254035"/>
            <a:ext cx="8413751" cy="498565"/>
          </a:xfrm>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a:t>Modest D, et al. Ann </a:t>
            </a:r>
            <a:r>
              <a:rPr lang="en-GB" dirty="0" err="1"/>
              <a:t>Oncol</a:t>
            </a:r>
            <a:r>
              <a:rPr lang="en-GB" dirty="0"/>
              <a:t> 2017; 28 (</a:t>
            </a:r>
            <a:r>
              <a:rPr lang="en-GB" dirty="0" err="1"/>
              <a:t>suppl</a:t>
            </a:r>
            <a:r>
              <a:rPr lang="en-GB" dirty="0"/>
              <a:t> 3): </a:t>
            </a:r>
            <a:r>
              <a:rPr lang="en-GB" dirty="0" err="1"/>
              <a:t>abstr</a:t>
            </a:r>
            <a:r>
              <a:rPr lang="en-GB" dirty="0"/>
              <a:t> O-026</a:t>
            </a:r>
          </a:p>
        </p:txBody>
      </p:sp>
      <p:graphicFrame>
        <p:nvGraphicFramePr>
          <p:cNvPr id="43" name="Group 88"/>
          <p:cNvGraphicFramePr>
            <a:graphicFrameLocks noGrp="1"/>
          </p:cNvGraphicFramePr>
          <p:nvPr>
            <p:extLst>
              <p:ext uri="{D42A27DB-BD31-4B8C-83A1-F6EECF244321}">
                <p14:modId xmlns:p14="http://schemas.microsoft.com/office/powerpoint/2010/main" xmlns="" val="2008907566"/>
              </p:ext>
            </p:extLst>
          </p:nvPr>
        </p:nvGraphicFramePr>
        <p:xfrm>
          <a:off x="3981807" y="2164166"/>
          <a:ext cx="4057293" cy="1097280"/>
        </p:xfrm>
        <a:graphic>
          <a:graphicData uri="http://schemas.openxmlformats.org/drawingml/2006/table">
            <a:tbl>
              <a:tblPr firstRow="1" bandRow="1">
                <a:tableStyleId>{69012ECD-51FC-41F1-AA8D-1B2483CD663E}</a:tableStyleId>
              </a:tblPr>
              <a:tblGrid>
                <a:gridCol w="1320052"/>
                <a:gridCol w="876191"/>
                <a:gridCol w="186105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200" b="1" i="0" u="none" strike="noStrike" cap="none" normalizeH="0" baseline="0" dirty="0" smtClean="0">
                          <a:ln>
                            <a:noFill/>
                          </a:ln>
                          <a:solidFill>
                            <a:schemeClr val="tx1"/>
                          </a:solidFill>
                          <a:effectLst/>
                          <a:latin typeface="+mn-lt"/>
                          <a:cs typeface="Arial" charset="0"/>
                        </a:rPr>
                        <a:t>Arm</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Events</a:t>
                      </a:r>
                      <a:endParaRPr kumimoji="0" lang="en-GB" sz="1200" b="1" i="0" u="none" strike="noStrike" cap="none" normalizeH="0" baseline="0" dirty="0" smtClean="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i="0" u="none" strike="noStrike" cap="none" normalizeH="0" baseline="0" dirty="0" smtClean="0">
                          <a:ln>
                            <a:noFill/>
                          </a:ln>
                          <a:solidFill>
                            <a:schemeClr val="tx1"/>
                          </a:solidFill>
                          <a:effectLst/>
                          <a:latin typeface="+mn-lt"/>
                          <a:cs typeface="Arial" charset="0"/>
                        </a:rPr>
                        <a:t>TFS, months (90%CI)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3"/>
                          </a:solidFill>
                          <a:effectLst/>
                          <a:latin typeface="+mn-lt"/>
                          <a:cs typeface="Arial" charset="0"/>
                        </a:rPr>
                        <a:t>FP + BEV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194/212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mn-lt"/>
                          <a:cs typeface="Arial" charset="0"/>
                        </a:rPr>
                        <a:t>9.6 (8.6, 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394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accent2"/>
                          </a:solidFill>
                          <a:effectLst/>
                          <a:latin typeface="+mn-lt"/>
                          <a:cs typeface="Arial" charset="0"/>
                        </a:rPr>
                        <a:t>FP + IRI + BEV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mn-lt"/>
                          <a:cs typeface="Arial" charset="0"/>
                        </a:rPr>
                        <a:t>186/209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b="0" i="0" u="none" strike="noStrike" cap="none" normalizeH="0" baseline="0" dirty="0" smtClean="0">
                          <a:ln>
                            <a:noFill/>
                          </a:ln>
                          <a:solidFill>
                            <a:schemeClr val="tx1"/>
                          </a:solidFill>
                          <a:effectLst/>
                          <a:latin typeface="+mn-lt"/>
                          <a:cs typeface="Arial" charset="0"/>
                        </a:rPr>
                        <a:t>9.9 (8.8, 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chemeClr val="tx1"/>
                          </a:solidFill>
                          <a:effectLst/>
                          <a:latin typeface="+mn-lt"/>
                          <a:cs typeface="Arial" charset="0"/>
                        </a:rPr>
                        <a:t>HR 0.86 (90%CI 0.73, 1.02); log-rank p=0.16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bl>
          </a:graphicData>
        </a:graphic>
      </p:graphicFrame>
      <p:grpSp>
        <p:nvGrpSpPr>
          <p:cNvPr id="6" name="Group 5"/>
          <p:cNvGrpSpPr/>
          <p:nvPr/>
        </p:nvGrpSpPr>
        <p:grpSpPr>
          <a:xfrm>
            <a:off x="868680" y="1589588"/>
            <a:ext cx="7070631" cy="4687035"/>
            <a:chOff x="868680" y="1589588"/>
            <a:chExt cx="7070631" cy="4687035"/>
          </a:xfrm>
        </p:grpSpPr>
        <p:sp>
          <p:nvSpPr>
            <p:cNvPr id="7" name="Rectangle 6"/>
            <p:cNvSpPr/>
            <p:nvPr/>
          </p:nvSpPr>
          <p:spPr>
            <a:xfrm>
              <a:off x="1748225" y="1589588"/>
              <a:ext cx="5654724" cy="307777"/>
            </a:xfrm>
            <a:prstGeom prst="rect">
              <a:avLst/>
            </a:prstGeom>
          </p:spPr>
          <p:txBody>
            <a:bodyPr wrap="square">
              <a:spAutoFit/>
            </a:bodyPr>
            <a:lstStyle/>
            <a:p>
              <a:pPr algn="ctr" defTabSz="457200" fontAlgn="auto">
                <a:spcBef>
                  <a:spcPts val="0"/>
                </a:spcBef>
                <a:spcAft>
                  <a:spcPts val="0"/>
                </a:spcAft>
              </a:pPr>
              <a:r>
                <a:rPr lang="en-GB" sz="1400" b="1" dirty="0" smtClean="0">
                  <a:latin typeface="Arial"/>
                  <a:cs typeface="Arial"/>
                </a:rPr>
                <a:t>Time to failure of strategy</a:t>
              </a:r>
              <a:endParaRPr lang="en-GB" sz="1400" dirty="0">
                <a:latin typeface="Arial"/>
                <a:cs typeface="Arial"/>
              </a:endParaRPr>
            </a:p>
          </p:txBody>
        </p:sp>
        <p:grpSp>
          <p:nvGrpSpPr>
            <p:cNvPr id="8" name="Group 7"/>
            <p:cNvGrpSpPr/>
            <p:nvPr/>
          </p:nvGrpSpPr>
          <p:grpSpPr>
            <a:xfrm>
              <a:off x="1323926" y="2090664"/>
              <a:ext cx="6615385" cy="4185959"/>
              <a:chOff x="2085488" y="2301487"/>
              <a:chExt cx="4561151" cy="2803284"/>
            </a:xfrm>
          </p:grpSpPr>
          <p:grpSp>
            <p:nvGrpSpPr>
              <p:cNvPr id="9" name="Group 8"/>
              <p:cNvGrpSpPr/>
              <p:nvPr/>
            </p:nvGrpSpPr>
            <p:grpSpPr>
              <a:xfrm>
                <a:off x="2614623" y="2396465"/>
                <a:ext cx="3906738" cy="2171700"/>
                <a:chOff x="836615" y="2448719"/>
                <a:chExt cx="3906738" cy="2171700"/>
              </a:xfrm>
            </p:grpSpPr>
            <p:sp>
              <p:nvSpPr>
                <p:cNvPr id="27" name="Freeform 2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dirty="0">
                    <a:latin typeface="Arial"/>
                    <a:cs typeface="Arial"/>
                  </a:endParaRPr>
                </a:p>
              </p:txBody>
            </p:sp>
            <p:sp>
              <p:nvSpPr>
                <p:cNvPr id="2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dirty="0">
                    <a:latin typeface="Arial"/>
                    <a:cs typeface="Arial"/>
                  </a:endParaRPr>
                </a:p>
              </p:txBody>
            </p:sp>
            <p:sp>
              <p:nvSpPr>
                <p:cNvPr id="29"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dirty="0">
                    <a:latin typeface="Arial"/>
                    <a:cs typeface="Arial"/>
                  </a:endParaRPr>
                </a:p>
              </p:txBody>
            </p:sp>
            <p:sp>
              <p:nvSpPr>
                <p:cNvPr id="30"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dirty="0">
                    <a:latin typeface="Arial"/>
                    <a:cs typeface="Arial"/>
                  </a:endParaRPr>
                </a:p>
              </p:txBody>
            </p:sp>
            <p:sp>
              <p:nvSpPr>
                <p:cNvPr id="31"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dirty="0">
                    <a:latin typeface="Arial"/>
                    <a:cs typeface="Arial"/>
                  </a:endParaRPr>
                </a:p>
              </p:txBody>
            </p:sp>
            <p:sp>
              <p:nvSpPr>
                <p:cNvPr id="32"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dirty="0">
                    <a:latin typeface="Arial"/>
                    <a:cs typeface="Arial"/>
                  </a:endParaRPr>
                </a:p>
              </p:txBody>
            </p:sp>
            <p:sp>
              <p:nvSpPr>
                <p:cNvPr id="33"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dirty="0">
                    <a:latin typeface="Arial"/>
                    <a:cs typeface="Arial"/>
                  </a:endParaRPr>
                </a:p>
              </p:txBody>
            </p:sp>
            <p:sp>
              <p:nvSpPr>
                <p:cNvPr id="34" name="Line 12"/>
                <p:cNvSpPr>
                  <a:spLocks noChangeShapeType="1"/>
                </p:cNvSpPr>
                <p:nvPr/>
              </p:nvSpPr>
              <p:spPr bwMode="auto">
                <a:xfrm>
                  <a:off x="347251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dirty="0">
                    <a:latin typeface="Arial"/>
                    <a:cs typeface="Arial"/>
                  </a:endParaRPr>
                </a:p>
              </p:txBody>
            </p:sp>
            <p:sp>
              <p:nvSpPr>
                <p:cNvPr id="35" name="Line 13"/>
                <p:cNvSpPr>
                  <a:spLocks noChangeShapeType="1"/>
                </p:cNvSpPr>
                <p:nvPr/>
              </p:nvSpPr>
              <p:spPr bwMode="auto">
                <a:xfrm>
                  <a:off x="28384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dirty="0">
                    <a:latin typeface="Arial"/>
                    <a:cs typeface="Arial"/>
                  </a:endParaRPr>
                </a:p>
              </p:txBody>
            </p:sp>
            <p:sp>
              <p:nvSpPr>
                <p:cNvPr id="36" name="Line 14"/>
                <p:cNvSpPr>
                  <a:spLocks noChangeShapeType="1"/>
                </p:cNvSpPr>
                <p:nvPr/>
              </p:nvSpPr>
              <p:spPr bwMode="auto">
                <a:xfrm>
                  <a:off x="410701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dirty="0">
                    <a:latin typeface="Arial"/>
                    <a:cs typeface="Arial"/>
                  </a:endParaRPr>
                </a:p>
              </p:txBody>
            </p:sp>
            <p:sp>
              <p:nvSpPr>
                <p:cNvPr id="38"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dirty="0">
                    <a:latin typeface="Arial"/>
                    <a:cs typeface="Arial"/>
                  </a:endParaRPr>
                </a:p>
              </p:txBody>
            </p:sp>
            <p:sp>
              <p:nvSpPr>
                <p:cNvPr id="39" name="Line 18"/>
                <p:cNvSpPr>
                  <a:spLocks noChangeShapeType="1"/>
                </p:cNvSpPr>
                <p:nvPr/>
              </p:nvSpPr>
              <p:spPr bwMode="auto">
                <a:xfrm>
                  <a:off x="21984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dirty="0">
                    <a:latin typeface="Arial"/>
                    <a:cs typeface="Arial"/>
                  </a:endParaRPr>
                </a:p>
              </p:txBody>
            </p:sp>
            <p:sp>
              <p:nvSpPr>
                <p:cNvPr id="41" name="Line 20"/>
                <p:cNvSpPr>
                  <a:spLocks noChangeShapeType="1"/>
                </p:cNvSpPr>
                <p:nvPr/>
              </p:nvSpPr>
              <p:spPr bwMode="auto">
                <a:xfrm>
                  <a:off x="155957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dirty="0">
                    <a:latin typeface="Arial"/>
                    <a:cs typeface="Arial"/>
                  </a:endParaRPr>
                </a:p>
              </p:txBody>
            </p:sp>
            <p:sp>
              <p:nvSpPr>
                <p:cNvPr id="42"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dirty="0">
                    <a:latin typeface="Arial"/>
                    <a:cs typeface="Arial"/>
                  </a:endParaRPr>
                </a:p>
              </p:txBody>
            </p:sp>
          </p:grpSp>
          <p:sp>
            <p:nvSpPr>
              <p:cNvPr id="10" name="TextBox 9"/>
              <p:cNvSpPr txBox="1"/>
              <p:nvPr/>
            </p:nvSpPr>
            <p:spPr>
              <a:xfrm rot="16200000">
                <a:off x="1762739" y="3346769"/>
                <a:ext cx="836481" cy="190984"/>
              </a:xfrm>
              <a:prstGeom prst="rect">
                <a:avLst/>
              </a:prstGeom>
              <a:noFill/>
            </p:spPr>
            <p:txBody>
              <a:bodyPr wrap="none" rtlCol="0">
                <a:spAutoFit/>
              </a:bodyPr>
              <a:lstStyle/>
              <a:p>
                <a:pPr algn="ctr" defTabSz="457200"/>
                <a:r>
                  <a:rPr lang="en-GB" sz="1200" dirty="0" smtClean="0">
                    <a:latin typeface="Arial"/>
                    <a:cs typeface="Arial"/>
                  </a:rPr>
                  <a:t>Proportion alive</a:t>
                </a:r>
                <a:endParaRPr lang="en-GB" sz="1200" dirty="0">
                  <a:latin typeface="Arial"/>
                  <a:cs typeface="Arial"/>
                </a:endParaRPr>
              </a:p>
            </p:txBody>
          </p:sp>
          <p:sp>
            <p:nvSpPr>
              <p:cNvPr id="11" name="TextBox 10"/>
              <p:cNvSpPr txBox="1"/>
              <p:nvPr/>
            </p:nvSpPr>
            <p:spPr>
              <a:xfrm>
                <a:off x="4241282" y="4647272"/>
                <a:ext cx="765528" cy="185503"/>
              </a:xfrm>
              <a:prstGeom prst="rect">
                <a:avLst/>
              </a:prstGeom>
              <a:noFill/>
            </p:spPr>
            <p:txBody>
              <a:bodyPr wrap="none" rtlCol="0">
                <a:spAutoFit/>
              </a:bodyPr>
              <a:lstStyle/>
              <a:p>
                <a:pPr algn="ctr" defTabSz="457200"/>
                <a:r>
                  <a:rPr lang="en-GB" sz="1200" dirty="0" smtClean="0">
                    <a:latin typeface="Arial"/>
                    <a:cs typeface="Arial"/>
                  </a:rPr>
                  <a:t>Time, months</a:t>
                </a:r>
                <a:endParaRPr lang="en-GB" sz="1200" dirty="0">
                  <a:latin typeface="Arial"/>
                  <a:cs typeface="Arial"/>
                </a:endParaRPr>
              </a:p>
            </p:txBody>
          </p:sp>
          <p:sp>
            <p:nvSpPr>
              <p:cNvPr id="12" name="TextBox 11"/>
              <p:cNvSpPr txBox="1"/>
              <p:nvPr/>
            </p:nvSpPr>
            <p:spPr>
              <a:xfrm>
                <a:off x="2377632" y="2301487"/>
                <a:ext cx="274318" cy="185503"/>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1.0</a:t>
                </a:r>
                <a:endParaRPr lang="en-GB" sz="1200" dirty="0">
                  <a:latin typeface="Arial"/>
                  <a:cs typeface="Arial"/>
                </a:endParaRPr>
              </a:p>
            </p:txBody>
          </p:sp>
          <p:sp>
            <p:nvSpPr>
              <p:cNvPr id="13" name="TextBox 12"/>
              <p:cNvSpPr txBox="1"/>
              <p:nvPr/>
            </p:nvSpPr>
            <p:spPr>
              <a:xfrm>
                <a:off x="2377632" y="2718966"/>
                <a:ext cx="274318" cy="185503"/>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0.8</a:t>
                </a:r>
                <a:endParaRPr lang="en-GB" sz="1200" dirty="0">
                  <a:latin typeface="Arial"/>
                  <a:cs typeface="Arial"/>
                </a:endParaRPr>
              </a:p>
            </p:txBody>
          </p:sp>
          <p:sp>
            <p:nvSpPr>
              <p:cNvPr id="14" name="TextBox 13"/>
              <p:cNvSpPr txBox="1"/>
              <p:nvPr/>
            </p:nvSpPr>
            <p:spPr>
              <a:xfrm>
                <a:off x="2377632" y="3134706"/>
                <a:ext cx="274318" cy="185503"/>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0.6</a:t>
                </a:r>
                <a:endParaRPr lang="en-GB" sz="1200" dirty="0">
                  <a:latin typeface="Arial"/>
                  <a:cs typeface="Arial"/>
                </a:endParaRPr>
              </a:p>
            </p:txBody>
          </p:sp>
          <p:sp>
            <p:nvSpPr>
              <p:cNvPr id="15" name="TextBox 14"/>
              <p:cNvSpPr txBox="1"/>
              <p:nvPr/>
            </p:nvSpPr>
            <p:spPr>
              <a:xfrm>
                <a:off x="2377632" y="3550446"/>
                <a:ext cx="274318" cy="185503"/>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0.4</a:t>
                </a:r>
                <a:endParaRPr lang="en-GB" sz="1200" dirty="0">
                  <a:latin typeface="Arial"/>
                  <a:cs typeface="Arial"/>
                </a:endParaRPr>
              </a:p>
            </p:txBody>
          </p:sp>
          <p:sp>
            <p:nvSpPr>
              <p:cNvPr id="16" name="TextBox 15"/>
              <p:cNvSpPr txBox="1"/>
              <p:nvPr/>
            </p:nvSpPr>
            <p:spPr>
              <a:xfrm>
                <a:off x="2377632" y="3966186"/>
                <a:ext cx="274318" cy="185503"/>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0.2</a:t>
                </a:r>
                <a:endParaRPr lang="en-GB" sz="1200" dirty="0">
                  <a:latin typeface="Arial"/>
                  <a:cs typeface="Arial"/>
                </a:endParaRPr>
              </a:p>
            </p:txBody>
          </p:sp>
          <p:sp>
            <p:nvSpPr>
              <p:cNvPr id="17" name="TextBox 16"/>
              <p:cNvSpPr txBox="1"/>
              <p:nvPr/>
            </p:nvSpPr>
            <p:spPr>
              <a:xfrm>
                <a:off x="2466049" y="4381926"/>
                <a:ext cx="185900" cy="185503"/>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a:t>
                </a:r>
                <a:endParaRPr lang="en-GB" sz="1200" dirty="0">
                  <a:latin typeface="Arial"/>
                  <a:cs typeface="Arial"/>
                </a:endParaRPr>
              </a:p>
            </p:txBody>
          </p:sp>
          <p:sp>
            <p:nvSpPr>
              <p:cNvPr id="18" name="TextBox 17"/>
              <p:cNvSpPr txBox="1"/>
              <p:nvPr/>
            </p:nvSpPr>
            <p:spPr>
              <a:xfrm>
                <a:off x="2556849" y="4548263"/>
                <a:ext cx="303054" cy="556508"/>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0</a:t>
                </a:r>
              </a:p>
              <a:p>
                <a:pPr algn="ctr" defTabSz="457200" fontAlgn="auto">
                  <a:spcBef>
                    <a:spcPts val="0"/>
                  </a:spcBef>
                  <a:spcAft>
                    <a:spcPts val="0"/>
                  </a:spcAft>
                </a:pPr>
                <a:endParaRPr lang="en-GB" sz="1200" dirty="0" smtClean="0">
                  <a:latin typeface="Arial"/>
                  <a:cs typeface="Arial"/>
                </a:endParaRPr>
              </a:p>
              <a:p>
                <a:pPr algn="ctr" defTabSz="457200" fontAlgn="auto">
                  <a:spcBef>
                    <a:spcPts val="0"/>
                  </a:spcBef>
                  <a:spcAft>
                    <a:spcPts val="0"/>
                  </a:spcAft>
                </a:pPr>
                <a:r>
                  <a:rPr lang="en-GB" sz="1200" dirty="0" smtClean="0">
                    <a:solidFill>
                      <a:schemeClr val="accent3"/>
                    </a:solidFill>
                    <a:latin typeface="Arial"/>
                    <a:cs typeface="Arial"/>
                  </a:rPr>
                  <a:t>212</a:t>
                </a:r>
              </a:p>
              <a:p>
                <a:pPr algn="ctr" defTabSz="457200" fontAlgn="auto">
                  <a:spcBef>
                    <a:spcPts val="0"/>
                  </a:spcBef>
                  <a:spcAft>
                    <a:spcPts val="0"/>
                  </a:spcAft>
                </a:pPr>
                <a:r>
                  <a:rPr lang="en-GB" sz="1200" dirty="0" smtClean="0">
                    <a:solidFill>
                      <a:schemeClr val="accent2"/>
                    </a:solidFill>
                    <a:latin typeface="Arial"/>
                    <a:cs typeface="Arial"/>
                  </a:rPr>
                  <a:t>209</a:t>
                </a:r>
                <a:endParaRPr lang="en-GB" sz="1200" dirty="0">
                  <a:solidFill>
                    <a:schemeClr val="accent2"/>
                  </a:solidFill>
                  <a:latin typeface="Arial"/>
                  <a:cs typeface="Arial"/>
                </a:endParaRPr>
              </a:p>
            </p:txBody>
          </p:sp>
          <p:sp>
            <p:nvSpPr>
              <p:cNvPr id="19" name="TextBox 18"/>
              <p:cNvSpPr txBox="1"/>
              <p:nvPr/>
            </p:nvSpPr>
            <p:spPr>
              <a:xfrm>
                <a:off x="3185748" y="4548263"/>
                <a:ext cx="303054" cy="556508"/>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6</a:t>
                </a:r>
              </a:p>
              <a:p>
                <a:pPr algn="ctr" defTabSz="457200" fontAlgn="auto">
                  <a:spcBef>
                    <a:spcPts val="0"/>
                  </a:spcBef>
                  <a:spcAft>
                    <a:spcPts val="0"/>
                  </a:spcAft>
                </a:pPr>
                <a:endParaRPr lang="en-GB" sz="1200" dirty="0" smtClean="0">
                  <a:latin typeface="Arial"/>
                  <a:cs typeface="Arial"/>
                </a:endParaRPr>
              </a:p>
              <a:p>
                <a:pPr algn="ctr" defTabSz="457200" fontAlgn="auto">
                  <a:spcBef>
                    <a:spcPts val="0"/>
                  </a:spcBef>
                  <a:spcAft>
                    <a:spcPts val="0"/>
                  </a:spcAft>
                </a:pPr>
                <a:r>
                  <a:rPr lang="en-GB" sz="1200" dirty="0" smtClean="0">
                    <a:solidFill>
                      <a:schemeClr val="accent3"/>
                    </a:solidFill>
                    <a:latin typeface="Arial"/>
                    <a:cs typeface="Arial"/>
                  </a:rPr>
                  <a:t>147</a:t>
                </a:r>
              </a:p>
              <a:p>
                <a:pPr algn="ctr" defTabSz="457200" fontAlgn="auto">
                  <a:spcBef>
                    <a:spcPts val="0"/>
                  </a:spcBef>
                  <a:spcAft>
                    <a:spcPts val="0"/>
                  </a:spcAft>
                </a:pPr>
                <a:r>
                  <a:rPr lang="en-GB" sz="1200" dirty="0" smtClean="0">
                    <a:solidFill>
                      <a:schemeClr val="accent2"/>
                    </a:solidFill>
                    <a:latin typeface="Arial"/>
                    <a:cs typeface="Arial"/>
                  </a:rPr>
                  <a:t>153</a:t>
                </a:r>
                <a:endParaRPr lang="en-GB" sz="1200" dirty="0">
                  <a:solidFill>
                    <a:schemeClr val="accent2"/>
                  </a:solidFill>
                  <a:latin typeface="Arial"/>
                  <a:cs typeface="Arial"/>
                </a:endParaRPr>
              </a:p>
            </p:txBody>
          </p:sp>
          <p:sp>
            <p:nvSpPr>
              <p:cNvPr id="21" name="TextBox 20"/>
              <p:cNvSpPr txBox="1"/>
              <p:nvPr/>
            </p:nvSpPr>
            <p:spPr>
              <a:xfrm>
                <a:off x="3862959" y="4548263"/>
                <a:ext cx="244477" cy="556508"/>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12</a:t>
                </a:r>
              </a:p>
              <a:p>
                <a:pPr algn="ctr" defTabSz="457200" fontAlgn="auto">
                  <a:spcBef>
                    <a:spcPts val="0"/>
                  </a:spcBef>
                  <a:spcAft>
                    <a:spcPts val="0"/>
                  </a:spcAft>
                </a:pPr>
                <a:endParaRPr lang="en-GB" sz="1200" dirty="0" smtClean="0">
                  <a:latin typeface="Arial"/>
                  <a:cs typeface="Arial"/>
                </a:endParaRPr>
              </a:p>
              <a:p>
                <a:pPr algn="ctr" defTabSz="457200" fontAlgn="auto">
                  <a:spcBef>
                    <a:spcPts val="0"/>
                  </a:spcBef>
                  <a:spcAft>
                    <a:spcPts val="0"/>
                  </a:spcAft>
                </a:pPr>
                <a:r>
                  <a:rPr lang="en-GB" sz="1200" dirty="0" smtClean="0">
                    <a:solidFill>
                      <a:schemeClr val="accent3"/>
                    </a:solidFill>
                    <a:latin typeface="Arial"/>
                    <a:cs typeface="Arial"/>
                  </a:rPr>
                  <a:t>72</a:t>
                </a:r>
              </a:p>
              <a:p>
                <a:pPr algn="ctr" defTabSz="457200" fontAlgn="auto">
                  <a:spcBef>
                    <a:spcPts val="0"/>
                  </a:spcBef>
                  <a:spcAft>
                    <a:spcPts val="0"/>
                  </a:spcAft>
                </a:pPr>
                <a:r>
                  <a:rPr lang="en-GB" sz="1200" dirty="0" smtClean="0">
                    <a:solidFill>
                      <a:schemeClr val="accent2"/>
                    </a:solidFill>
                    <a:latin typeface="Arial"/>
                    <a:cs typeface="Arial"/>
                  </a:rPr>
                  <a:t>78</a:t>
                </a:r>
                <a:endParaRPr lang="en-GB" sz="1200" dirty="0">
                  <a:solidFill>
                    <a:schemeClr val="accent2"/>
                  </a:solidFill>
                  <a:latin typeface="Arial"/>
                  <a:cs typeface="Arial"/>
                </a:endParaRPr>
              </a:p>
            </p:txBody>
          </p:sp>
          <p:sp>
            <p:nvSpPr>
              <p:cNvPr id="22" name="TextBox 21"/>
              <p:cNvSpPr txBox="1"/>
              <p:nvPr/>
            </p:nvSpPr>
            <p:spPr>
              <a:xfrm>
                <a:off x="4490493" y="4548263"/>
                <a:ext cx="244477" cy="556508"/>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18</a:t>
                </a:r>
              </a:p>
              <a:p>
                <a:pPr algn="ctr" defTabSz="457200" fontAlgn="auto">
                  <a:spcBef>
                    <a:spcPts val="0"/>
                  </a:spcBef>
                  <a:spcAft>
                    <a:spcPts val="0"/>
                  </a:spcAft>
                </a:pPr>
                <a:endParaRPr lang="en-GB" sz="1200" dirty="0" smtClean="0">
                  <a:latin typeface="Arial"/>
                  <a:cs typeface="Arial"/>
                </a:endParaRPr>
              </a:p>
              <a:p>
                <a:pPr algn="ctr" defTabSz="457200" fontAlgn="auto">
                  <a:spcBef>
                    <a:spcPts val="0"/>
                  </a:spcBef>
                  <a:spcAft>
                    <a:spcPts val="0"/>
                  </a:spcAft>
                </a:pPr>
                <a:r>
                  <a:rPr lang="en-GB" sz="1200" dirty="0" smtClean="0">
                    <a:solidFill>
                      <a:schemeClr val="accent3"/>
                    </a:solidFill>
                    <a:latin typeface="Arial"/>
                    <a:cs typeface="Arial"/>
                  </a:rPr>
                  <a:t>34</a:t>
                </a:r>
              </a:p>
              <a:p>
                <a:pPr algn="ctr" defTabSz="457200" fontAlgn="auto">
                  <a:spcBef>
                    <a:spcPts val="0"/>
                  </a:spcBef>
                  <a:spcAft>
                    <a:spcPts val="0"/>
                  </a:spcAft>
                </a:pPr>
                <a:r>
                  <a:rPr lang="en-GB" sz="1200" dirty="0" smtClean="0">
                    <a:solidFill>
                      <a:schemeClr val="accent2"/>
                    </a:solidFill>
                    <a:latin typeface="Arial"/>
                    <a:cs typeface="Arial"/>
                  </a:rPr>
                  <a:t>35</a:t>
                </a:r>
                <a:endParaRPr lang="en-GB" sz="1200" dirty="0">
                  <a:solidFill>
                    <a:schemeClr val="accent2"/>
                  </a:solidFill>
                  <a:latin typeface="Arial"/>
                  <a:cs typeface="Arial"/>
                </a:endParaRPr>
              </a:p>
            </p:txBody>
          </p:sp>
          <p:sp>
            <p:nvSpPr>
              <p:cNvPr id="23" name="TextBox 22"/>
              <p:cNvSpPr txBox="1"/>
              <p:nvPr/>
            </p:nvSpPr>
            <p:spPr>
              <a:xfrm>
                <a:off x="5133470" y="4548263"/>
                <a:ext cx="245582" cy="556508"/>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24</a:t>
                </a:r>
              </a:p>
              <a:p>
                <a:pPr algn="ctr" defTabSz="457200" fontAlgn="auto">
                  <a:spcBef>
                    <a:spcPts val="0"/>
                  </a:spcBef>
                  <a:spcAft>
                    <a:spcPts val="0"/>
                  </a:spcAft>
                </a:pPr>
                <a:endParaRPr lang="en-GB" sz="1200" dirty="0" smtClean="0">
                  <a:latin typeface="Arial"/>
                  <a:cs typeface="Arial"/>
                </a:endParaRPr>
              </a:p>
              <a:p>
                <a:pPr algn="r" defTabSz="457200" fontAlgn="auto">
                  <a:spcBef>
                    <a:spcPts val="0"/>
                  </a:spcBef>
                  <a:spcAft>
                    <a:spcPts val="0"/>
                  </a:spcAft>
                </a:pPr>
                <a:r>
                  <a:rPr lang="en-GB" sz="1200" dirty="0" smtClean="0">
                    <a:solidFill>
                      <a:schemeClr val="accent3"/>
                    </a:solidFill>
                    <a:latin typeface="Arial"/>
                    <a:cs typeface="Arial"/>
                  </a:rPr>
                  <a:t>9</a:t>
                </a:r>
              </a:p>
              <a:p>
                <a:pPr algn="r" defTabSz="457200" fontAlgn="auto">
                  <a:spcBef>
                    <a:spcPts val="0"/>
                  </a:spcBef>
                  <a:spcAft>
                    <a:spcPts val="0"/>
                  </a:spcAft>
                </a:pPr>
                <a:r>
                  <a:rPr lang="en-GB" sz="1200" dirty="0" smtClean="0">
                    <a:solidFill>
                      <a:schemeClr val="accent2"/>
                    </a:solidFill>
                    <a:latin typeface="Arial"/>
                    <a:cs typeface="Arial"/>
                  </a:rPr>
                  <a:t>19</a:t>
                </a:r>
                <a:endParaRPr lang="en-GB" sz="1200" dirty="0">
                  <a:solidFill>
                    <a:schemeClr val="accent2"/>
                  </a:solidFill>
                  <a:latin typeface="Arial"/>
                  <a:cs typeface="Arial"/>
                </a:endParaRPr>
              </a:p>
            </p:txBody>
          </p:sp>
          <p:sp>
            <p:nvSpPr>
              <p:cNvPr id="25" name="TextBox 24"/>
              <p:cNvSpPr txBox="1"/>
              <p:nvPr/>
            </p:nvSpPr>
            <p:spPr>
              <a:xfrm>
                <a:off x="5760814" y="4548263"/>
                <a:ext cx="245582" cy="556508"/>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30</a:t>
                </a:r>
              </a:p>
              <a:p>
                <a:pPr algn="ctr" defTabSz="457200" fontAlgn="auto">
                  <a:spcBef>
                    <a:spcPts val="0"/>
                  </a:spcBef>
                  <a:spcAft>
                    <a:spcPts val="0"/>
                  </a:spcAft>
                </a:pPr>
                <a:endParaRPr lang="en-GB" sz="1200" dirty="0" smtClean="0">
                  <a:latin typeface="Arial"/>
                  <a:cs typeface="Arial"/>
                </a:endParaRPr>
              </a:p>
              <a:p>
                <a:pPr algn="r" defTabSz="457200" fontAlgn="auto">
                  <a:spcBef>
                    <a:spcPts val="0"/>
                  </a:spcBef>
                  <a:spcAft>
                    <a:spcPts val="0"/>
                  </a:spcAft>
                </a:pPr>
                <a:r>
                  <a:rPr lang="en-GB" sz="1200" dirty="0" smtClean="0">
                    <a:solidFill>
                      <a:schemeClr val="accent3"/>
                    </a:solidFill>
                    <a:latin typeface="Arial"/>
                    <a:cs typeface="Arial"/>
                  </a:rPr>
                  <a:t>3</a:t>
                </a:r>
              </a:p>
              <a:p>
                <a:pPr algn="r" defTabSz="457200" fontAlgn="auto">
                  <a:spcBef>
                    <a:spcPts val="0"/>
                  </a:spcBef>
                  <a:spcAft>
                    <a:spcPts val="0"/>
                  </a:spcAft>
                </a:pPr>
                <a:r>
                  <a:rPr lang="en-GB" sz="1200" dirty="0" smtClean="0">
                    <a:solidFill>
                      <a:schemeClr val="accent2"/>
                    </a:solidFill>
                    <a:latin typeface="Arial"/>
                    <a:cs typeface="Arial"/>
                  </a:rPr>
                  <a:t>10</a:t>
                </a:r>
                <a:endParaRPr lang="en-GB" sz="1200" dirty="0">
                  <a:solidFill>
                    <a:schemeClr val="accent2"/>
                  </a:solidFill>
                  <a:latin typeface="Arial"/>
                  <a:cs typeface="Arial"/>
                </a:endParaRPr>
              </a:p>
            </p:txBody>
          </p:sp>
          <p:sp>
            <p:nvSpPr>
              <p:cNvPr id="26" name="TextBox 25"/>
              <p:cNvSpPr txBox="1"/>
              <p:nvPr/>
            </p:nvSpPr>
            <p:spPr>
              <a:xfrm>
                <a:off x="6402162" y="4548263"/>
                <a:ext cx="244477" cy="185503"/>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36</a:t>
                </a:r>
                <a:endParaRPr lang="en-GB" sz="1200" dirty="0">
                  <a:latin typeface="Arial"/>
                  <a:cs typeface="Arial"/>
                </a:endParaRPr>
              </a:p>
            </p:txBody>
          </p:sp>
        </p:grpSp>
        <p:grpSp>
          <p:nvGrpSpPr>
            <p:cNvPr id="51" name="Group 50"/>
            <p:cNvGrpSpPr/>
            <p:nvPr/>
          </p:nvGrpSpPr>
          <p:grpSpPr>
            <a:xfrm>
              <a:off x="2228958" y="2236101"/>
              <a:ext cx="5112000" cy="3116039"/>
              <a:chOff x="2643188" y="2251075"/>
              <a:chExt cx="3820195" cy="2352675"/>
            </a:xfrm>
          </p:grpSpPr>
          <p:sp>
            <p:nvSpPr>
              <p:cNvPr id="20" name="Line 2"/>
              <p:cNvSpPr>
                <a:spLocks noChangeShapeType="1"/>
              </p:cNvSpPr>
              <p:nvPr/>
            </p:nvSpPr>
            <p:spPr bwMode="auto">
              <a:xfrm>
                <a:off x="5214938" y="4365625"/>
                <a:ext cx="0" cy="47625"/>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24" name="Line 3"/>
              <p:cNvSpPr>
                <a:spLocks noChangeShapeType="1"/>
              </p:cNvSpPr>
              <p:nvPr/>
            </p:nvSpPr>
            <p:spPr bwMode="auto">
              <a:xfrm>
                <a:off x="5233988" y="4365625"/>
                <a:ext cx="0" cy="47625"/>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37" name="Line 4"/>
              <p:cNvSpPr>
                <a:spLocks noChangeShapeType="1"/>
              </p:cNvSpPr>
              <p:nvPr/>
            </p:nvSpPr>
            <p:spPr bwMode="auto">
              <a:xfrm>
                <a:off x="3357563" y="3003550"/>
                <a:ext cx="57150" cy="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40" name="Line 5"/>
              <p:cNvSpPr>
                <a:spLocks noChangeShapeType="1"/>
              </p:cNvSpPr>
              <p:nvPr/>
            </p:nvSpPr>
            <p:spPr bwMode="auto">
              <a:xfrm>
                <a:off x="5369618" y="4422775"/>
                <a:ext cx="0" cy="5715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44" name="Line 6"/>
              <p:cNvSpPr>
                <a:spLocks noChangeShapeType="1"/>
              </p:cNvSpPr>
              <p:nvPr/>
            </p:nvSpPr>
            <p:spPr bwMode="auto">
              <a:xfrm>
                <a:off x="6443663" y="4537075"/>
                <a:ext cx="0" cy="47625"/>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45" name="Line 7"/>
              <p:cNvSpPr>
                <a:spLocks noChangeShapeType="1"/>
              </p:cNvSpPr>
              <p:nvPr/>
            </p:nvSpPr>
            <p:spPr bwMode="auto">
              <a:xfrm>
                <a:off x="3709988" y="3403600"/>
                <a:ext cx="0" cy="47625"/>
              </a:xfrm>
              <a:prstGeom prst="line">
                <a:avLst/>
              </a:prstGeom>
              <a:noFill/>
              <a:ln w="25400">
                <a:solidFill>
                  <a:srgbClr val="4D4D4D"/>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46" name="Line 8"/>
              <p:cNvSpPr>
                <a:spLocks noChangeShapeType="1"/>
              </p:cNvSpPr>
              <p:nvPr/>
            </p:nvSpPr>
            <p:spPr bwMode="auto">
              <a:xfrm>
                <a:off x="3357563" y="3013075"/>
                <a:ext cx="57150" cy="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47" name="Line 9"/>
              <p:cNvSpPr>
                <a:spLocks noChangeShapeType="1"/>
              </p:cNvSpPr>
              <p:nvPr/>
            </p:nvSpPr>
            <p:spPr bwMode="auto">
              <a:xfrm>
                <a:off x="3605213" y="3336925"/>
                <a:ext cx="57150" cy="0"/>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48" name="Line 10"/>
              <p:cNvSpPr>
                <a:spLocks noChangeShapeType="1"/>
              </p:cNvSpPr>
              <p:nvPr/>
            </p:nvSpPr>
            <p:spPr bwMode="auto">
              <a:xfrm>
                <a:off x="2890838" y="2517775"/>
                <a:ext cx="47625" cy="0"/>
              </a:xfrm>
              <a:prstGeom prst="line">
                <a:avLst/>
              </a:prstGeom>
              <a:noFill/>
              <a:ln w="25400">
                <a:solidFill>
                  <a:schemeClr val="accent3"/>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49" name="Line 11"/>
              <p:cNvSpPr>
                <a:spLocks noChangeShapeType="1"/>
              </p:cNvSpPr>
              <p:nvPr/>
            </p:nvSpPr>
            <p:spPr bwMode="auto">
              <a:xfrm>
                <a:off x="3900488" y="3632200"/>
                <a:ext cx="0" cy="47625"/>
              </a:xfrm>
              <a:prstGeom prst="line">
                <a:avLst/>
              </a:prstGeom>
              <a:noFill/>
              <a:ln w="25400">
                <a:solidFill>
                  <a:srgbClr val="B60D27"/>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50" name="Freeform 12"/>
              <p:cNvSpPr>
                <a:spLocks/>
              </p:cNvSpPr>
              <p:nvPr/>
            </p:nvSpPr>
            <p:spPr bwMode="auto">
              <a:xfrm>
                <a:off x="2643188" y="2251075"/>
                <a:ext cx="3820195" cy="2352675"/>
              </a:xfrm>
              <a:custGeom>
                <a:avLst/>
                <a:gdLst>
                  <a:gd name="T0" fmla="*/ 382 w 405"/>
                  <a:gd name="T1" fmla="*/ 243 h 247"/>
                  <a:gd name="T2" fmla="*/ 360 w 405"/>
                  <a:gd name="T3" fmla="*/ 238 h 247"/>
                  <a:gd name="T4" fmla="*/ 350 w 405"/>
                  <a:gd name="T5" fmla="*/ 237 h 247"/>
                  <a:gd name="T6" fmla="*/ 294 w 405"/>
                  <a:gd name="T7" fmla="*/ 231 h 247"/>
                  <a:gd name="T8" fmla="*/ 281 w 405"/>
                  <a:gd name="T9" fmla="*/ 229 h 247"/>
                  <a:gd name="T10" fmla="*/ 276 w 405"/>
                  <a:gd name="T11" fmla="*/ 225 h 247"/>
                  <a:gd name="T12" fmla="*/ 260 w 405"/>
                  <a:gd name="T13" fmla="*/ 223 h 247"/>
                  <a:gd name="T14" fmla="*/ 255 w 405"/>
                  <a:gd name="T15" fmla="*/ 220 h 247"/>
                  <a:gd name="T16" fmla="*/ 246 w 405"/>
                  <a:gd name="T17" fmla="*/ 218 h 247"/>
                  <a:gd name="T18" fmla="*/ 243 w 405"/>
                  <a:gd name="T19" fmla="*/ 212 h 247"/>
                  <a:gd name="T20" fmla="*/ 229 w 405"/>
                  <a:gd name="T21" fmla="*/ 209 h 247"/>
                  <a:gd name="T22" fmla="*/ 222 w 405"/>
                  <a:gd name="T23" fmla="*/ 207 h 247"/>
                  <a:gd name="T24" fmla="*/ 218 w 405"/>
                  <a:gd name="T25" fmla="*/ 202 h 247"/>
                  <a:gd name="T26" fmla="*/ 205 w 405"/>
                  <a:gd name="T27" fmla="*/ 199 h 247"/>
                  <a:gd name="T28" fmla="*/ 201 w 405"/>
                  <a:gd name="T29" fmla="*/ 195 h 247"/>
                  <a:gd name="T30" fmla="*/ 194 w 405"/>
                  <a:gd name="T31" fmla="*/ 193 h 247"/>
                  <a:gd name="T32" fmla="*/ 190 w 405"/>
                  <a:gd name="T33" fmla="*/ 186 h 247"/>
                  <a:gd name="T34" fmla="*/ 181 w 405"/>
                  <a:gd name="T35" fmla="*/ 182 h 247"/>
                  <a:gd name="T36" fmla="*/ 178 w 405"/>
                  <a:gd name="T37" fmla="*/ 176 h 247"/>
                  <a:gd name="T38" fmla="*/ 174 w 405"/>
                  <a:gd name="T39" fmla="*/ 172 h 247"/>
                  <a:gd name="T40" fmla="*/ 170 w 405"/>
                  <a:gd name="T41" fmla="*/ 165 h 247"/>
                  <a:gd name="T42" fmla="*/ 163 w 405"/>
                  <a:gd name="T43" fmla="*/ 164 h 247"/>
                  <a:gd name="T44" fmla="*/ 160 w 405"/>
                  <a:gd name="T45" fmla="*/ 159 h 247"/>
                  <a:gd name="T46" fmla="*/ 150 w 405"/>
                  <a:gd name="T47" fmla="*/ 157 h 247"/>
                  <a:gd name="T48" fmla="*/ 144 w 405"/>
                  <a:gd name="T49" fmla="*/ 153 h 247"/>
                  <a:gd name="T50" fmla="*/ 135 w 405"/>
                  <a:gd name="T51" fmla="*/ 149 h 247"/>
                  <a:gd name="T52" fmla="*/ 131 w 405"/>
                  <a:gd name="T53" fmla="*/ 144 h 247"/>
                  <a:gd name="T54" fmla="*/ 127 w 405"/>
                  <a:gd name="T55" fmla="*/ 141 h 247"/>
                  <a:gd name="T56" fmla="*/ 124 w 405"/>
                  <a:gd name="T57" fmla="*/ 135 h 247"/>
                  <a:gd name="T58" fmla="*/ 119 w 405"/>
                  <a:gd name="T59" fmla="*/ 130 h 247"/>
                  <a:gd name="T60" fmla="*/ 118 w 405"/>
                  <a:gd name="T61" fmla="*/ 122 h 247"/>
                  <a:gd name="T62" fmla="*/ 106 w 405"/>
                  <a:gd name="T63" fmla="*/ 118 h 247"/>
                  <a:gd name="T64" fmla="*/ 103 w 405"/>
                  <a:gd name="T65" fmla="*/ 105 h 247"/>
                  <a:gd name="T66" fmla="*/ 98 w 405"/>
                  <a:gd name="T67" fmla="*/ 102 h 247"/>
                  <a:gd name="T68" fmla="*/ 93 w 405"/>
                  <a:gd name="T69" fmla="*/ 94 h 247"/>
                  <a:gd name="T70" fmla="*/ 87 w 405"/>
                  <a:gd name="T71" fmla="*/ 89 h 247"/>
                  <a:gd name="T72" fmla="*/ 85 w 405"/>
                  <a:gd name="T73" fmla="*/ 84 h 247"/>
                  <a:gd name="T74" fmla="*/ 79 w 405"/>
                  <a:gd name="T75" fmla="*/ 82 h 247"/>
                  <a:gd name="T76" fmla="*/ 76 w 405"/>
                  <a:gd name="T77" fmla="*/ 71 h 247"/>
                  <a:gd name="T78" fmla="*/ 70 w 405"/>
                  <a:gd name="T79" fmla="*/ 68 h 247"/>
                  <a:gd name="T80" fmla="*/ 68 w 405"/>
                  <a:gd name="T81" fmla="*/ 63 h 247"/>
                  <a:gd name="T82" fmla="*/ 63 w 405"/>
                  <a:gd name="T83" fmla="*/ 60 h 247"/>
                  <a:gd name="T84" fmla="*/ 60 w 405"/>
                  <a:gd name="T85" fmla="*/ 54 h 247"/>
                  <a:gd name="T86" fmla="*/ 55 w 405"/>
                  <a:gd name="T87" fmla="*/ 52 h 247"/>
                  <a:gd name="T88" fmla="*/ 51 w 405"/>
                  <a:gd name="T89" fmla="*/ 44 h 247"/>
                  <a:gd name="T90" fmla="*/ 47 w 405"/>
                  <a:gd name="T91" fmla="*/ 41 h 247"/>
                  <a:gd name="T92" fmla="*/ 44 w 405"/>
                  <a:gd name="T93" fmla="*/ 35 h 247"/>
                  <a:gd name="T94" fmla="*/ 31 w 405"/>
                  <a:gd name="T95" fmla="*/ 33 h 247"/>
                  <a:gd name="T96" fmla="*/ 29 w 405"/>
                  <a:gd name="T97" fmla="*/ 26 h 247"/>
                  <a:gd name="T98" fmla="*/ 25 w 405"/>
                  <a:gd name="T99" fmla="*/ 20 h 247"/>
                  <a:gd name="T100" fmla="*/ 21 w 405"/>
                  <a:gd name="T101" fmla="*/ 12 h 247"/>
                  <a:gd name="T102" fmla="*/ 18 w 405"/>
                  <a:gd name="T103" fmla="*/ 5 h 247"/>
                  <a:gd name="T104" fmla="*/ 8 w 405"/>
                  <a:gd name="T105" fmla="*/ 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5" h="247">
                    <a:moveTo>
                      <a:pt x="405" y="247"/>
                    </a:moveTo>
                    <a:lnTo>
                      <a:pt x="405" y="243"/>
                    </a:lnTo>
                    <a:lnTo>
                      <a:pt x="382" y="243"/>
                    </a:lnTo>
                    <a:lnTo>
                      <a:pt x="382" y="241"/>
                    </a:lnTo>
                    <a:lnTo>
                      <a:pt x="360" y="241"/>
                    </a:lnTo>
                    <a:lnTo>
                      <a:pt x="360" y="238"/>
                    </a:lnTo>
                    <a:lnTo>
                      <a:pt x="356" y="238"/>
                    </a:lnTo>
                    <a:lnTo>
                      <a:pt x="356" y="237"/>
                    </a:lnTo>
                    <a:lnTo>
                      <a:pt x="350" y="237"/>
                    </a:lnTo>
                    <a:lnTo>
                      <a:pt x="350" y="233"/>
                    </a:lnTo>
                    <a:lnTo>
                      <a:pt x="294" y="233"/>
                    </a:lnTo>
                    <a:lnTo>
                      <a:pt x="294" y="231"/>
                    </a:lnTo>
                    <a:lnTo>
                      <a:pt x="284" y="231"/>
                    </a:lnTo>
                    <a:lnTo>
                      <a:pt x="284" y="229"/>
                    </a:lnTo>
                    <a:lnTo>
                      <a:pt x="281" y="229"/>
                    </a:lnTo>
                    <a:lnTo>
                      <a:pt x="281" y="227"/>
                    </a:lnTo>
                    <a:lnTo>
                      <a:pt x="276" y="227"/>
                    </a:lnTo>
                    <a:lnTo>
                      <a:pt x="276" y="225"/>
                    </a:lnTo>
                    <a:lnTo>
                      <a:pt x="265" y="225"/>
                    </a:lnTo>
                    <a:lnTo>
                      <a:pt x="265" y="223"/>
                    </a:lnTo>
                    <a:lnTo>
                      <a:pt x="260" y="223"/>
                    </a:lnTo>
                    <a:lnTo>
                      <a:pt x="260" y="221"/>
                    </a:lnTo>
                    <a:lnTo>
                      <a:pt x="255" y="221"/>
                    </a:lnTo>
                    <a:lnTo>
                      <a:pt x="255" y="220"/>
                    </a:lnTo>
                    <a:lnTo>
                      <a:pt x="250" y="220"/>
                    </a:lnTo>
                    <a:lnTo>
                      <a:pt x="250" y="218"/>
                    </a:lnTo>
                    <a:lnTo>
                      <a:pt x="246" y="218"/>
                    </a:lnTo>
                    <a:lnTo>
                      <a:pt x="246" y="215"/>
                    </a:lnTo>
                    <a:lnTo>
                      <a:pt x="243" y="215"/>
                    </a:lnTo>
                    <a:lnTo>
                      <a:pt x="243" y="212"/>
                    </a:lnTo>
                    <a:lnTo>
                      <a:pt x="236" y="212"/>
                    </a:lnTo>
                    <a:lnTo>
                      <a:pt x="236" y="209"/>
                    </a:lnTo>
                    <a:lnTo>
                      <a:pt x="229" y="209"/>
                    </a:lnTo>
                    <a:lnTo>
                      <a:pt x="229" y="207"/>
                    </a:lnTo>
                    <a:lnTo>
                      <a:pt x="225" y="207"/>
                    </a:lnTo>
                    <a:lnTo>
                      <a:pt x="222" y="207"/>
                    </a:lnTo>
                    <a:lnTo>
                      <a:pt x="222" y="204"/>
                    </a:lnTo>
                    <a:lnTo>
                      <a:pt x="218" y="204"/>
                    </a:lnTo>
                    <a:lnTo>
                      <a:pt x="218" y="202"/>
                    </a:lnTo>
                    <a:lnTo>
                      <a:pt x="216" y="202"/>
                    </a:lnTo>
                    <a:lnTo>
                      <a:pt x="216" y="199"/>
                    </a:lnTo>
                    <a:lnTo>
                      <a:pt x="205" y="199"/>
                    </a:lnTo>
                    <a:lnTo>
                      <a:pt x="205" y="197"/>
                    </a:lnTo>
                    <a:lnTo>
                      <a:pt x="201" y="197"/>
                    </a:lnTo>
                    <a:lnTo>
                      <a:pt x="201" y="195"/>
                    </a:lnTo>
                    <a:lnTo>
                      <a:pt x="198" y="195"/>
                    </a:lnTo>
                    <a:lnTo>
                      <a:pt x="198" y="193"/>
                    </a:lnTo>
                    <a:lnTo>
                      <a:pt x="194" y="193"/>
                    </a:lnTo>
                    <a:lnTo>
                      <a:pt x="194" y="189"/>
                    </a:lnTo>
                    <a:lnTo>
                      <a:pt x="190" y="189"/>
                    </a:lnTo>
                    <a:lnTo>
                      <a:pt x="190" y="186"/>
                    </a:lnTo>
                    <a:lnTo>
                      <a:pt x="186" y="186"/>
                    </a:lnTo>
                    <a:lnTo>
                      <a:pt x="186" y="182"/>
                    </a:lnTo>
                    <a:lnTo>
                      <a:pt x="181" y="182"/>
                    </a:lnTo>
                    <a:lnTo>
                      <a:pt x="181" y="179"/>
                    </a:lnTo>
                    <a:lnTo>
                      <a:pt x="178" y="179"/>
                    </a:lnTo>
                    <a:lnTo>
                      <a:pt x="178" y="176"/>
                    </a:lnTo>
                    <a:lnTo>
                      <a:pt x="176" y="176"/>
                    </a:lnTo>
                    <a:lnTo>
                      <a:pt x="176" y="172"/>
                    </a:lnTo>
                    <a:lnTo>
                      <a:pt x="174" y="172"/>
                    </a:lnTo>
                    <a:lnTo>
                      <a:pt x="174" y="170"/>
                    </a:lnTo>
                    <a:lnTo>
                      <a:pt x="170" y="170"/>
                    </a:lnTo>
                    <a:lnTo>
                      <a:pt x="170" y="165"/>
                    </a:lnTo>
                    <a:lnTo>
                      <a:pt x="165" y="165"/>
                    </a:lnTo>
                    <a:lnTo>
                      <a:pt x="165" y="164"/>
                    </a:lnTo>
                    <a:lnTo>
                      <a:pt x="163" y="164"/>
                    </a:lnTo>
                    <a:lnTo>
                      <a:pt x="163" y="161"/>
                    </a:lnTo>
                    <a:lnTo>
                      <a:pt x="160" y="161"/>
                    </a:lnTo>
                    <a:lnTo>
                      <a:pt x="160" y="159"/>
                    </a:lnTo>
                    <a:lnTo>
                      <a:pt x="155" y="159"/>
                    </a:lnTo>
                    <a:lnTo>
                      <a:pt x="155" y="157"/>
                    </a:lnTo>
                    <a:lnTo>
                      <a:pt x="150" y="157"/>
                    </a:lnTo>
                    <a:lnTo>
                      <a:pt x="150" y="155"/>
                    </a:lnTo>
                    <a:lnTo>
                      <a:pt x="144" y="155"/>
                    </a:lnTo>
                    <a:lnTo>
                      <a:pt x="144" y="153"/>
                    </a:lnTo>
                    <a:lnTo>
                      <a:pt x="141" y="153"/>
                    </a:lnTo>
                    <a:lnTo>
                      <a:pt x="141" y="149"/>
                    </a:lnTo>
                    <a:lnTo>
                      <a:pt x="135" y="149"/>
                    </a:lnTo>
                    <a:lnTo>
                      <a:pt x="135" y="148"/>
                    </a:lnTo>
                    <a:lnTo>
                      <a:pt x="131" y="148"/>
                    </a:lnTo>
                    <a:lnTo>
                      <a:pt x="131" y="144"/>
                    </a:lnTo>
                    <a:lnTo>
                      <a:pt x="129" y="144"/>
                    </a:lnTo>
                    <a:lnTo>
                      <a:pt x="129" y="141"/>
                    </a:lnTo>
                    <a:lnTo>
                      <a:pt x="127" y="141"/>
                    </a:lnTo>
                    <a:lnTo>
                      <a:pt x="127" y="138"/>
                    </a:lnTo>
                    <a:lnTo>
                      <a:pt x="124" y="138"/>
                    </a:lnTo>
                    <a:lnTo>
                      <a:pt x="124" y="135"/>
                    </a:lnTo>
                    <a:lnTo>
                      <a:pt x="122" y="135"/>
                    </a:lnTo>
                    <a:lnTo>
                      <a:pt x="122" y="130"/>
                    </a:lnTo>
                    <a:lnTo>
                      <a:pt x="119" y="130"/>
                    </a:lnTo>
                    <a:lnTo>
                      <a:pt x="119" y="125"/>
                    </a:lnTo>
                    <a:lnTo>
                      <a:pt x="118" y="125"/>
                    </a:lnTo>
                    <a:lnTo>
                      <a:pt x="118" y="122"/>
                    </a:lnTo>
                    <a:lnTo>
                      <a:pt x="110" y="122"/>
                    </a:lnTo>
                    <a:lnTo>
                      <a:pt x="110" y="118"/>
                    </a:lnTo>
                    <a:lnTo>
                      <a:pt x="106" y="118"/>
                    </a:lnTo>
                    <a:lnTo>
                      <a:pt x="106" y="111"/>
                    </a:lnTo>
                    <a:lnTo>
                      <a:pt x="103" y="111"/>
                    </a:lnTo>
                    <a:lnTo>
                      <a:pt x="103" y="105"/>
                    </a:lnTo>
                    <a:lnTo>
                      <a:pt x="102" y="105"/>
                    </a:lnTo>
                    <a:lnTo>
                      <a:pt x="102" y="102"/>
                    </a:lnTo>
                    <a:lnTo>
                      <a:pt x="98" y="102"/>
                    </a:lnTo>
                    <a:lnTo>
                      <a:pt x="98" y="98"/>
                    </a:lnTo>
                    <a:lnTo>
                      <a:pt x="93" y="98"/>
                    </a:lnTo>
                    <a:lnTo>
                      <a:pt x="93" y="94"/>
                    </a:lnTo>
                    <a:lnTo>
                      <a:pt x="90" y="94"/>
                    </a:lnTo>
                    <a:lnTo>
                      <a:pt x="90" y="89"/>
                    </a:lnTo>
                    <a:lnTo>
                      <a:pt x="87" y="89"/>
                    </a:lnTo>
                    <a:lnTo>
                      <a:pt x="87" y="87"/>
                    </a:lnTo>
                    <a:lnTo>
                      <a:pt x="85" y="87"/>
                    </a:lnTo>
                    <a:lnTo>
                      <a:pt x="85" y="84"/>
                    </a:lnTo>
                    <a:lnTo>
                      <a:pt x="83" y="84"/>
                    </a:lnTo>
                    <a:lnTo>
                      <a:pt x="83" y="82"/>
                    </a:lnTo>
                    <a:lnTo>
                      <a:pt x="79" y="82"/>
                    </a:lnTo>
                    <a:lnTo>
                      <a:pt x="79" y="77"/>
                    </a:lnTo>
                    <a:lnTo>
                      <a:pt x="76" y="77"/>
                    </a:lnTo>
                    <a:lnTo>
                      <a:pt x="76" y="71"/>
                    </a:lnTo>
                    <a:lnTo>
                      <a:pt x="74" y="71"/>
                    </a:lnTo>
                    <a:lnTo>
                      <a:pt x="74" y="68"/>
                    </a:lnTo>
                    <a:lnTo>
                      <a:pt x="70" y="68"/>
                    </a:lnTo>
                    <a:lnTo>
                      <a:pt x="70" y="66"/>
                    </a:lnTo>
                    <a:lnTo>
                      <a:pt x="68" y="66"/>
                    </a:lnTo>
                    <a:lnTo>
                      <a:pt x="68" y="63"/>
                    </a:lnTo>
                    <a:lnTo>
                      <a:pt x="65" y="63"/>
                    </a:lnTo>
                    <a:lnTo>
                      <a:pt x="65" y="60"/>
                    </a:lnTo>
                    <a:lnTo>
                      <a:pt x="63" y="60"/>
                    </a:lnTo>
                    <a:lnTo>
                      <a:pt x="63" y="57"/>
                    </a:lnTo>
                    <a:lnTo>
                      <a:pt x="60" y="57"/>
                    </a:lnTo>
                    <a:lnTo>
                      <a:pt x="60" y="54"/>
                    </a:lnTo>
                    <a:lnTo>
                      <a:pt x="56" y="54"/>
                    </a:lnTo>
                    <a:lnTo>
                      <a:pt x="56" y="52"/>
                    </a:lnTo>
                    <a:lnTo>
                      <a:pt x="55" y="52"/>
                    </a:lnTo>
                    <a:lnTo>
                      <a:pt x="55" y="48"/>
                    </a:lnTo>
                    <a:lnTo>
                      <a:pt x="51" y="48"/>
                    </a:lnTo>
                    <a:lnTo>
                      <a:pt x="51" y="44"/>
                    </a:lnTo>
                    <a:lnTo>
                      <a:pt x="49" y="44"/>
                    </a:lnTo>
                    <a:lnTo>
                      <a:pt x="49" y="41"/>
                    </a:lnTo>
                    <a:lnTo>
                      <a:pt x="47" y="41"/>
                    </a:lnTo>
                    <a:lnTo>
                      <a:pt x="47" y="39"/>
                    </a:lnTo>
                    <a:lnTo>
                      <a:pt x="44" y="39"/>
                    </a:lnTo>
                    <a:lnTo>
                      <a:pt x="44" y="35"/>
                    </a:lnTo>
                    <a:lnTo>
                      <a:pt x="35" y="35"/>
                    </a:lnTo>
                    <a:lnTo>
                      <a:pt x="35" y="33"/>
                    </a:lnTo>
                    <a:lnTo>
                      <a:pt x="31" y="33"/>
                    </a:lnTo>
                    <a:lnTo>
                      <a:pt x="31" y="30"/>
                    </a:lnTo>
                    <a:lnTo>
                      <a:pt x="29" y="30"/>
                    </a:lnTo>
                    <a:lnTo>
                      <a:pt x="29" y="26"/>
                    </a:lnTo>
                    <a:lnTo>
                      <a:pt x="27" y="26"/>
                    </a:lnTo>
                    <a:lnTo>
                      <a:pt x="27" y="20"/>
                    </a:lnTo>
                    <a:lnTo>
                      <a:pt x="25" y="20"/>
                    </a:lnTo>
                    <a:lnTo>
                      <a:pt x="25" y="17"/>
                    </a:lnTo>
                    <a:lnTo>
                      <a:pt x="21" y="17"/>
                    </a:lnTo>
                    <a:lnTo>
                      <a:pt x="21" y="12"/>
                    </a:lnTo>
                    <a:lnTo>
                      <a:pt x="21" y="8"/>
                    </a:lnTo>
                    <a:lnTo>
                      <a:pt x="18" y="8"/>
                    </a:lnTo>
                    <a:lnTo>
                      <a:pt x="18" y="5"/>
                    </a:lnTo>
                    <a:lnTo>
                      <a:pt x="15" y="5"/>
                    </a:lnTo>
                    <a:cubicBezTo>
                      <a:pt x="15" y="5"/>
                      <a:pt x="14" y="2"/>
                      <a:pt x="15" y="2"/>
                    </a:cubicBezTo>
                    <a:cubicBezTo>
                      <a:pt x="16" y="2"/>
                      <a:pt x="8" y="2"/>
                      <a:pt x="8" y="2"/>
                    </a:cubicBezTo>
                    <a:lnTo>
                      <a:pt x="8"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grpSp>
        <p:grpSp>
          <p:nvGrpSpPr>
            <p:cNvPr id="66" name="Group 65"/>
            <p:cNvGrpSpPr/>
            <p:nvPr/>
          </p:nvGrpSpPr>
          <p:grpSpPr>
            <a:xfrm>
              <a:off x="2228958" y="2236100"/>
              <a:ext cx="5509412" cy="3059269"/>
              <a:chOff x="2497138" y="2274888"/>
              <a:chExt cx="4143375" cy="2305050"/>
            </a:xfrm>
          </p:grpSpPr>
          <p:sp>
            <p:nvSpPr>
              <p:cNvPr id="52" name="Line 13"/>
              <p:cNvSpPr>
                <a:spLocks noChangeShapeType="1"/>
              </p:cNvSpPr>
              <p:nvPr/>
            </p:nvSpPr>
            <p:spPr bwMode="auto">
              <a:xfrm>
                <a:off x="6135688" y="4456113"/>
                <a:ext cx="0" cy="47625"/>
              </a:xfrm>
              <a:prstGeom prst="line">
                <a:avLst/>
              </a:prstGeom>
              <a:noFill/>
              <a:ln w="25400">
                <a:solidFill>
                  <a:srgbClr val="FFC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53" name="Line 14"/>
              <p:cNvSpPr>
                <a:spLocks noChangeShapeType="1"/>
              </p:cNvSpPr>
              <p:nvPr/>
            </p:nvSpPr>
            <p:spPr bwMode="auto">
              <a:xfrm>
                <a:off x="3325813" y="2960688"/>
                <a:ext cx="0" cy="4762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54" name="Line 15"/>
              <p:cNvSpPr>
                <a:spLocks noChangeShapeType="1"/>
              </p:cNvSpPr>
              <p:nvPr/>
            </p:nvSpPr>
            <p:spPr bwMode="auto">
              <a:xfrm>
                <a:off x="4259263" y="3970338"/>
                <a:ext cx="0" cy="4762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55" name="Line 16"/>
              <p:cNvSpPr>
                <a:spLocks noChangeShapeType="1"/>
              </p:cNvSpPr>
              <p:nvPr/>
            </p:nvSpPr>
            <p:spPr bwMode="auto">
              <a:xfrm>
                <a:off x="4021138" y="3817938"/>
                <a:ext cx="0" cy="4762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56" name="Line 17"/>
              <p:cNvSpPr>
                <a:spLocks noChangeShapeType="1"/>
              </p:cNvSpPr>
              <p:nvPr/>
            </p:nvSpPr>
            <p:spPr bwMode="auto">
              <a:xfrm>
                <a:off x="4383088" y="3998913"/>
                <a:ext cx="0" cy="5715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57" name="Line 18"/>
              <p:cNvSpPr>
                <a:spLocks noChangeShapeType="1"/>
              </p:cNvSpPr>
              <p:nvPr/>
            </p:nvSpPr>
            <p:spPr bwMode="auto">
              <a:xfrm>
                <a:off x="3306763" y="2998788"/>
                <a:ext cx="57150"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58" name="Line 19"/>
              <p:cNvSpPr>
                <a:spLocks noChangeShapeType="1"/>
              </p:cNvSpPr>
              <p:nvPr/>
            </p:nvSpPr>
            <p:spPr bwMode="auto">
              <a:xfrm>
                <a:off x="3030538" y="2655888"/>
                <a:ext cx="0" cy="47625"/>
              </a:xfrm>
              <a:prstGeom prst="line">
                <a:avLst/>
              </a:prstGeom>
              <a:noFill/>
              <a:ln w="2540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59" name="Line 20"/>
              <p:cNvSpPr>
                <a:spLocks noChangeShapeType="1"/>
              </p:cNvSpPr>
              <p:nvPr/>
            </p:nvSpPr>
            <p:spPr bwMode="auto">
              <a:xfrm>
                <a:off x="3201988" y="2779713"/>
                <a:ext cx="0" cy="5715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60" name="Line 21"/>
              <p:cNvSpPr>
                <a:spLocks noChangeShapeType="1"/>
              </p:cNvSpPr>
              <p:nvPr/>
            </p:nvSpPr>
            <p:spPr bwMode="auto">
              <a:xfrm>
                <a:off x="4373563" y="4037013"/>
                <a:ext cx="47625" cy="0"/>
              </a:xfrm>
              <a:prstGeom prst="line">
                <a:avLst/>
              </a:prstGeom>
              <a:noFill/>
              <a:ln w="2540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61" name="Line 22"/>
              <p:cNvSpPr>
                <a:spLocks noChangeShapeType="1"/>
              </p:cNvSpPr>
              <p:nvPr/>
            </p:nvSpPr>
            <p:spPr bwMode="auto">
              <a:xfrm>
                <a:off x="4373563" y="4046538"/>
                <a:ext cx="57150"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62" name="Line 23"/>
              <p:cNvSpPr>
                <a:spLocks noChangeShapeType="1"/>
              </p:cNvSpPr>
              <p:nvPr/>
            </p:nvSpPr>
            <p:spPr bwMode="auto">
              <a:xfrm>
                <a:off x="3011488" y="2684463"/>
                <a:ext cx="47625" cy="0"/>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63" name="Line 24"/>
              <p:cNvSpPr>
                <a:spLocks noChangeShapeType="1"/>
              </p:cNvSpPr>
              <p:nvPr/>
            </p:nvSpPr>
            <p:spPr bwMode="auto">
              <a:xfrm>
                <a:off x="4230688" y="3970338"/>
                <a:ext cx="0" cy="47625"/>
              </a:xfrm>
              <a:prstGeom prst="line">
                <a:avLst/>
              </a:prstGeom>
              <a:noFill/>
              <a:ln w="25400">
                <a:solidFill>
                  <a:schemeClr val="accent2"/>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64" name="Line 25"/>
              <p:cNvSpPr>
                <a:spLocks noChangeShapeType="1"/>
              </p:cNvSpPr>
              <p:nvPr/>
            </p:nvSpPr>
            <p:spPr bwMode="auto">
              <a:xfrm>
                <a:off x="6135688" y="4446588"/>
                <a:ext cx="0" cy="57150"/>
              </a:xfrm>
              <a:prstGeom prst="line">
                <a:avLst/>
              </a:prstGeom>
              <a:noFill/>
              <a:ln w="25400">
                <a:solidFill>
                  <a:srgbClr val="B2C0D8"/>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sp>
            <p:nvSpPr>
              <p:cNvPr id="65" name="Freeform 26"/>
              <p:cNvSpPr>
                <a:spLocks/>
              </p:cNvSpPr>
              <p:nvPr/>
            </p:nvSpPr>
            <p:spPr bwMode="auto">
              <a:xfrm>
                <a:off x="2497138" y="2274888"/>
                <a:ext cx="4143375" cy="2305050"/>
              </a:xfrm>
              <a:custGeom>
                <a:avLst/>
                <a:gdLst>
                  <a:gd name="T0" fmla="*/ 433 w 435"/>
                  <a:gd name="T1" fmla="*/ 239 h 242"/>
                  <a:gd name="T2" fmla="*/ 430 w 435"/>
                  <a:gd name="T3" fmla="*/ 235 h 242"/>
                  <a:gd name="T4" fmla="*/ 395 w 435"/>
                  <a:gd name="T5" fmla="*/ 232 h 242"/>
                  <a:gd name="T6" fmla="*/ 368 w 435"/>
                  <a:gd name="T7" fmla="*/ 229 h 242"/>
                  <a:gd name="T8" fmla="*/ 332 w 435"/>
                  <a:gd name="T9" fmla="*/ 227 h 242"/>
                  <a:gd name="T10" fmla="*/ 323 w 435"/>
                  <a:gd name="T11" fmla="*/ 224 h 242"/>
                  <a:gd name="T12" fmla="*/ 311 w 435"/>
                  <a:gd name="T13" fmla="*/ 223 h 242"/>
                  <a:gd name="T14" fmla="*/ 304 w 435"/>
                  <a:gd name="T15" fmla="*/ 220 h 242"/>
                  <a:gd name="T16" fmla="*/ 287 w 435"/>
                  <a:gd name="T17" fmla="*/ 218 h 242"/>
                  <a:gd name="T18" fmla="*/ 267 w 435"/>
                  <a:gd name="T19" fmla="*/ 214 h 242"/>
                  <a:gd name="T20" fmla="*/ 255 w 435"/>
                  <a:gd name="T21" fmla="*/ 213 h 242"/>
                  <a:gd name="T22" fmla="*/ 253 w 435"/>
                  <a:gd name="T23" fmla="*/ 209 h 242"/>
                  <a:gd name="T24" fmla="*/ 238 w 435"/>
                  <a:gd name="T25" fmla="*/ 206 h 242"/>
                  <a:gd name="T26" fmla="*/ 236 w 435"/>
                  <a:gd name="T27" fmla="*/ 201 h 242"/>
                  <a:gd name="T28" fmla="*/ 223 w 435"/>
                  <a:gd name="T29" fmla="*/ 199 h 242"/>
                  <a:gd name="T30" fmla="*/ 217 w 435"/>
                  <a:gd name="T31" fmla="*/ 195 h 242"/>
                  <a:gd name="T32" fmla="*/ 206 w 435"/>
                  <a:gd name="T33" fmla="*/ 193 h 242"/>
                  <a:gd name="T34" fmla="*/ 202 w 435"/>
                  <a:gd name="T35" fmla="*/ 189 h 242"/>
                  <a:gd name="T36" fmla="*/ 197 w 435"/>
                  <a:gd name="T37" fmla="*/ 185 h 242"/>
                  <a:gd name="T38" fmla="*/ 193 w 435"/>
                  <a:gd name="T39" fmla="*/ 181 h 242"/>
                  <a:gd name="T40" fmla="*/ 178 w 435"/>
                  <a:gd name="T41" fmla="*/ 178 h 242"/>
                  <a:gd name="T42" fmla="*/ 176 w 435"/>
                  <a:gd name="T43" fmla="*/ 173 h 242"/>
                  <a:gd name="T44" fmla="*/ 168 w 435"/>
                  <a:gd name="T45" fmla="*/ 171 h 242"/>
                  <a:gd name="T46" fmla="*/ 165 w 435"/>
                  <a:gd name="T47" fmla="*/ 168 h 242"/>
                  <a:gd name="T48" fmla="*/ 159 w 435"/>
                  <a:gd name="T49" fmla="*/ 165 h 242"/>
                  <a:gd name="T50" fmla="*/ 157 w 435"/>
                  <a:gd name="T51" fmla="*/ 157 h 242"/>
                  <a:gd name="T52" fmla="*/ 149 w 435"/>
                  <a:gd name="T53" fmla="*/ 152 h 242"/>
                  <a:gd name="T54" fmla="*/ 146 w 435"/>
                  <a:gd name="T55" fmla="*/ 148 h 242"/>
                  <a:gd name="T56" fmla="*/ 139 w 435"/>
                  <a:gd name="T57" fmla="*/ 145 h 242"/>
                  <a:gd name="T58" fmla="*/ 134 w 435"/>
                  <a:gd name="T59" fmla="*/ 140 h 242"/>
                  <a:gd name="T60" fmla="*/ 127 w 435"/>
                  <a:gd name="T61" fmla="*/ 137 h 242"/>
                  <a:gd name="T62" fmla="*/ 124 w 435"/>
                  <a:gd name="T63" fmla="*/ 128 h 242"/>
                  <a:gd name="T64" fmla="*/ 119 w 435"/>
                  <a:gd name="T65" fmla="*/ 123 h 242"/>
                  <a:gd name="T66" fmla="*/ 116 w 435"/>
                  <a:gd name="T67" fmla="*/ 116 h 242"/>
                  <a:gd name="T68" fmla="*/ 108 w 435"/>
                  <a:gd name="T69" fmla="*/ 110 h 242"/>
                  <a:gd name="T70" fmla="*/ 106 w 435"/>
                  <a:gd name="T71" fmla="*/ 103 h 242"/>
                  <a:gd name="T72" fmla="*/ 99 w 435"/>
                  <a:gd name="T73" fmla="*/ 98 h 242"/>
                  <a:gd name="T74" fmla="*/ 98 w 435"/>
                  <a:gd name="T75" fmla="*/ 88 h 242"/>
                  <a:gd name="T76" fmla="*/ 92 w 435"/>
                  <a:gd name="T77" fmla="*/ 83 h 242"/>
                  <a:gd name="T78" fmla="*/ 88 w 435"/>
                  <a:gd name="T79" fmla="*/ 74 h 242"/>
                  <a:gd name="T80" fmla="*/ 80 w 435"/>
                  <a:gd name="T81" fmla="*/ 69 h 242"/>
                  <a:gd name="T82" fmla="*/ 77 w 435"/>
                  <a:gd name="T83" fmla="*/ 62 h 242"/>
                  <a:gd name="T84" fmla="*/ 70 w 435"/>
                  <a:gd name="T85" fmla="*/ 56 h 242"/>
                  <a:gd name="T86" fmla="*/ 67 w 435"/>
                  <a:gd name="T87" fmla="*/ 50 h 242"/>
                  <a:gd name="T88" fmla="*/ 59 w 435"/>
                  <a:gd name="T89" fmla="*/ 47 h 242"/>
                  <a:gd name="T90" fmla="*/ 56 w 435"/>
                  <a:gd name="T91" fmla="*/ 42 h 242"/>
                  <a:gd name="T92" fmla="*/ 51 w 435"/>
                  <a:gd name="T93" fmla="*/ 39 h 242"/>
                  <a:gd name="T94" fmla="*/ 49 w 435"/>
                  <a:gd name="T95" fmla="*/ 29 h 242"/>
                  <a:gd name="T96" fmla="*/ 41 w 435"/>
                  <a:gd name="T97" fmla="*/ 26 h 242"/>
                  <a:gd name="T98" fmla="*/ 36 w 435"/>
                  <a:gd name="T99" fmla="*/ 21 h 242"/>
                  <a:gd name="T100" fmla="*/ 26 w 435"/>
                  <a:gd name="T101" fmla="*/ 20 h 242"/>
                  <a:gd name="T102" fmla="*/ 23 w 435"/>
                  <a:gd name="T103" fmla="*/ 12 h 242"/>
                  <a:gd name="T104" fmla="*/ 18 w 435"/>
                  <a:gd name="T105" fmla="*/ 7 h 242"/>
                  <a:gd name="T106" fmla="*/ 14 w 435"/>
                  <a:gd name="T107" fmla="*/ 3 h 242"/>
                  <a:gd name="T108" fmla="*/ 6 w 435"/>
                  <a:gd name="T109" fmla="*/ 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5" h="242">
                    <a:moveTo>
                      <a:pt x="435" y="242"/>
                    </a:moveTo>
                    <a:lnTo>
                      <a:pt x="435" y="239"/>
                    </a:lnTo>
                    <a:lnTo>
                      <a:pt x="433" y="239"/>
                    </a:lnTo>
                    <a:lnTo>
                      <a:pt x="433" y="236"/>
                    </a:lnTo>
                    <a:lnTo>
                      <a:pt x="430" y="236"/>
                    </a:lnTo>
                    <a:lnTo>
                      <a:pt x="430" y="235"/>
                    </a:lnTo>
                    <a:lnTo>
                      <a:pt x="419" y="235"/>
                    </a:lnTo>
                    <a:lnTo>
                      <a:pt x="419" y="232"/>
                    </a:lnTo>
                    <a:lnTo>
                      <a:pt x="395" y="232"/>
                    </a:lnTo>
                    <a:lnTo>
                      <a:pt x="395" y="231"/>
                    </a:lnTo>
                    <a:lnTo>
                      <a:pt x="368" y="231"/>
                    </a:lnTo>
                    <a:lnTo>
                      <a:pt x="368" y="229"/>
                    </a:lnTo>
                    <a:lnTo>
                      <a:pt x="342" y="229"/>
                    </a:lnTo>
                    <a:lnTo>
                      <a:pt x="342" y="227"/>
                    </a:lnTo>
                    <a:lnTo>
                      <a:pt x="332" y="227"/>
                    </a:lnTo>
                    <a:lnTo>
                      <a:pt x="332" y="226"/>
                    </a:lnTo>
                    <a:lnTo>
                      <a:pt x="323" y="226"/>
                    </a:lnTo>
                    <a:lnTo>
                      <a:pt x="323" y="224"/>
                    </a:lnTo>
                    <a:lnTo>
                      <a:pt x="319" y="224"/>
                    </a:lnTo>
                    <a:lnTo>
                      <a:pt x="319" y="223"/>
                    </a:lnTo>
                    <a:lnTo>
                      <a:pt x="311" y="223"/>
                    </a:lnTo>
                    <a:lnTo>
                      <a:pt x="311" y="222"/>
                    </a:lnTo>
                    <a:lnTo>
                      <a:pt x="304" y="222"/>
                    </a:lnTo>
                    <a:lnTo>
                      <a:pt x="304" y="220"/>
                    </a:lnTo>
                    <a:lnTo>
                      <a:pt x="300" y="220"/>
                    </a:lnTo>
                    <a:lnTo>
                      <a:pt x="300" y="218"/>
                    </a:lnTo>
                    <a:lnTo>
                      <a:pt x="287" y="218"/>
                    </a:lnTo>
                    <a:lnTo>
                      <a:pt x="287" y="216"/>
                    </a:lnTo>
                    <a:lnTo>
                      <a:pt x="267" y="216"/>
                    </a:lnTo>
                    <a:lnTo>
                      <a:pt x="267" y="214"/>
                    </a:lnTo>
                    <a:lnTo>
                      <a:pt x="260" y="214"/>
                    </a:lnTo>
                    <a:lnTo>
                      <a:pt x="260" y="213"/>
                    </a:lnTo>
                    <a:lnTo>
                      <a:pt x="255" y="213"/>
                    </a:lnTo>
                    <a:lnTo>
                      <a:pt x="255" y="211"/>
                    </a:lnTo>
                    <a:lnTo>
                      <a:pt x="253" y="211"/>
                    </a:lnTo>
                    <a:lnTo>
                      <a:pt x="253" y="209"/>
                    </a:lnTo>
                    <a:lnTo>
                      <a:pt x="250" y="209"/>
                    </a:lnTo>
                    <a:lnTo>
                      <a:pt x="250" y="206"/>
                    </a:lnTo>
                    <a:lnTo>
                      <a:pt x="238" y="206"/>
                    </a:lnTo>
                    <a:lnTo>
                      <a:pt x="238" y="204"/>
                    </a:lnTo>
                    <a:lnTo>
                      <a:pt x="236" y="204"/>
                    </a:lnTo>
                    <a:lnTo>
                      <a:pt x="236" y="201"/>
                    </a:lnTo>
                    <a:lnTo>
                      <a:pt x="226" y="201"/>
                    </a:lnTo>
                    <a:lnTo>
                      <a:pt x="226" y="199"/>
                    </a:lnTo>
                    <a:lnTo>
                      <a:pt x="223" y="199"/>
                    </a:lnTo>
                    <a:lnTo>
                      <a:pt x="223" y="197"/>
                    </a:lnTo>
                    <a:lnTo>
                      <a:pt x="217" y="197"/>
                    </a:lnTo>
                    <a:lnTo>
                      <a:pt x="217" y="195"/>
                    </a:lnTo>
                    <a:lnTo>
                      <a:pt x="210" y="195"/>
                    </a:lnTo>
                    <a:lnTo>
                      <a:pt x="210" y="193"/>
                    </a:lnTo>
                    <a:lnTo>
                      <a:pt x="206" y="193"/>
                    </a:lnTo>
                    <a:lnTo>
                      <a:pt x="206" y="192"/>
                    </a:lnTo>
                    <a:lnTo>
                      <a:pt x="202" y="192"/>
                    </a:lnTo>
                    <a:lnTo>
                      <a:pt x="202" y="189"/>
                    </a:lnTo>
                    <a:lnTo>
                      <a:pt x="199" y="189"/>
                    </a:lnTo>
                    <a:lnTo>
                      <a:pt x="199" y="185"/>
                    </a:lnTo>
                    <a:lnTo>
                      <a:pt x="197" y="185"/>
                    </a:lnTo>
                    <a:lnTo>
                      <a:pt x="197" y="182"/>
                    </a:lnTo>
                    <a:lnTo>
                      <a:pt x="193" y="182"/>
                    </a:lnTo>
                    <a:lnTo>
                      <a:pt x="193" y="181"/>
                    </a:lnTo>
                    <a:lnTo>
                      <a:pt x="180" y="181"/>
                    </a:lnTo>
                    <a:lnTo>
                      <a:pt x="180" y="178"/>
                    </a:lnTo>
                    <a:lnTo>
                      <a:pt x="178" y="178"/>
                    </a:lnTo>
                    <a:lnTo>
                      <a:pt x="178" y="176"/>
                    </a:lnTo>
                    <a:lnTo>
                      <a:pt x="176" y="176"/>
                    </a:lnTo>
                    <a:lnTo>
                      <a:pt x="176" y="173"/>
                    </a:lnTo>
                    <a:lnTo>
                      <a:pt x="172" y="173"/>
                    </a:lnTo>
                    <a:lnTo>
                      <a:pt x="172" y="171"/>
                    </a:lnTo>
                    <a:lnTo>
                      <a:pt x="168" y="171"/>
                    </a:lnTo>
                    <a:lnTo>
                      <a:pt x="168" y="170"/>
                    </a:lnTo>
                    <a:lnTo>
                      <a:pt x="165" y="170"/>
                    </a:lnTo>
                    <a:lnTo>
                      <a:pt x="165" y="168"/>
                    </a:lnTo>
                    <a:lnTo>
                      <a:pt x="162" y="168"/>
                    </a:lnTo>
                    <a:lnTo>
                      <a:pt x="162" y="165"/>
                    </a:lnTo>
                    <a:lnTo>
                      <a:pt x="159" y="165"/>
                    </a:lnTo>
                    <a:lnTo>
                      <a:pt x="159" y="161"/>
                    </a:lnTo>
                    <a:lnTo>
                      <a:pt x="157" y="161"/>
                    </a:lnTo>
                    <a:lnTo>
                      <a:pt x="157" y="157"/>
                    </a:lnTo>
                    <a:lnTo>
                      <a:pt x="153" y="157"/>
                    </a:lnTo>
                    <a:lnTo>
                      <a:pt x="153" y="152"/>
                    </a:lnTo>
                    <a:lnTo>
                      <a:pt x="149" y="152"/>
                    </a:lnTo>
                    <a:lnTo>
                      <a:pt x="149" y="151"/>
                    </a:lnTo>
                    <a:lnTo>
                      <a:pt x="146" y="151"/>
                    </a:lnTo>
                    <a:lnTo>
                      <a:pt x="146" y="148"/>
                    </a:lnTo>
                    <a:lnTo>
                      <a:pt x="142" y="148"/>
                    </a:lnTo>
                    <a:lnTo>
                      <a:pt x="142" y="145"/>
                    </a:lnTo>
                    <a:lnTo>
                      <a:pt x="139" y="145"/>
                    </a:lnTo>
                    <a:lnTo>
                      <a:pt x="139" y="142"/>
                    </a:lnTo>
                    <a:lnTo>
                      <a:pt x="134" y="142"/>
                    </a:lnTo>
                    <a:lnTo>
                      <a:pt x="134" y="140"/>
                    </a:lnTo>
                    <a:lnTo>
                      <a:pt x="129" y="140"/>
                    </a:lnTo>
                    <a:lnTo>
                      <a:pt x="129" y="137"/>
                    </a:lnTo>
                    <a:lnTo>
                      <a:pt x="127" y="137"/>
                    </a:lnTo>
                    <a:lnTo>
                      <a:pt x="127" y="133"/>
                    </a:lnTo>
                    <a:lnTo>
                      <a:pt x="124" y="133"/>
                    </a:lnTo>
                    <a:lnTo>
                      <a:pt x="124" y="128"/>
                    </a:lnTo>
                    <a:lnTo>
                      <a:pt x="122" y="128"/>
                    </a:lnTo>
                    <a:lnTo>
                      <a:pt x="122" y="123"/>
                    </a:lnTo>
                    <a:lnTo>
                      <a:pt x="119" y="123"/>
                    </a:lnTo>
                    <a:lnTo>
                      <a:pt x="119" y="118"/>
                    </a:lnTo>
                    <a:lnTo>
                      <a:pt x="116" y="118"/>
                    </a:lnTo>
                    <a:lnTo>
                      <a:pt x="116" y="116"/>
                    </a:lnTo>
                    <a:lnTo>
                      <a:pt x="112" y="116"/>
                    </a:lnTo>
                    <a:lnTo>
                      <a:pt x="112" y="110"/>
                    </a:lnTo>
                    <a:lnTo>
                      <a:pt x="108" y="110"/>
                    </a:lnTo>
                    <a:lnTo>
                      <a:pt x="108" y="109"/>
                    </a:lnTo>
                    <a:lnTo>
                      <a:pt x="106" y="109"/>
                    </a:lnTo>
                    <a:lnTo>
                      <a:pt x="106" y="103"/>
                    </a:lnTo>
                    <a:lnTo>
                      <a:pt x="102" y="103"/>
                    </a:lnTo>
                    <a:lnTo>
                      <a:pt x="102" y="98"/>
                    </a:lnTo>
                    <a:lnTo>
                      <a:pt x="99" y="98"/>
                    </a:lnTo>
                    <a:lnTo>
                      <a:pt x="99" y="93"/>
                    </a:lnTo>
                    <a:lnTo>
                      <a:pt x="98" y="93"/>
                    </a:lnTo>
                    <a:lnTo>
                      <a:pt x="98" y="88"/>
                    </a:lnTo>
                    <a:lnTo>
                      <a:pt x="96" y="88"/>
                    </a:lnTo>
                    <a:lnTo>
                      <a:pt x="96" y="83"/>
                    </a:lnTo>
                    <a:lnTo>
                      <a:pt x="92" y="83"/>
                    </a:lnTo>
                    <a:lnTo>
                      <a:pt x="92" y="79"/>
                    </a:lnTo>
                    <a:lnTo>
                      <a:pt x="88" y="79"/>
                    </a:lnTo>
                    <a:lnTo>
                      <a:pt x="88" y="74"/>
                    </a:lnTo>
                    <a:lnTo>
                      <a:pt x="84" y="74"/>
                    </a:lnTo>
                    <a:lnTo>
                      <a:pt x="84" y="69"/>
                    </a:lnTo>
                    <a:lnTo>
                      <a:pt x="80" y="69"/>
                    </a:lnTo>
                    <a:lnTo>
                      <a:pt x="80" y="65"/>
                    </a:lnTo>
                    <a:lnTo>
                      <a:pt x="77" y="65"/>
                    </a:lnTo>
                    <a:lnTo>
                      <a:pt x="77" y="62"/>
                    </a:lnTo>
                    <a:lnTo>
                      <a:pt x="75" y="62"/>
                    </a:lnTo>
                    <a:lnTo>
                      <a:pt x="75" y="56"/>
                    </a:lnTo>
                    <a:lnTo>
                      <a:pt x="70" y="56"/>
                    </a:lnTo>
                    <a:lnTo>
                      <a:pt x="70" y="53"/>
                    </a:lnTo>
                    <a:lnTo>
                      <a:pt x="67" y="53"/>
                    </a:lnTo>
                    <a:lnTo>
                      <a:pt x="67" y="50"/>
                    </a:lnTo>
                    <a:lnTo>
                      <a:pt x="65" y="50"/>
                    </a:lnTo>
                    <a:lnTo>
                      <a:pt x="65" y="47"/>
                    </a:lnTo>
                    <a:lnTo>
                      <a:pt x="59" y="47"/>
                    </a:lnTo>
                    <a:lnTo>
                      <a:pt x="59" y="45"/>
                    </a:lnTo>
                    <a:lnTo>
                      <a:pt x="56" y="45"/>
                    </a:lnTo>
                    <a:lnTo>
                      <a:pt x="56" y="42"/>
                    </a:lnTo>
                    <a:lnTo>
                      <a:pt x="53" y="42"/>
                    </a:lnTo>
                    <a:lnTo>
                      <a:pt x="53" y="39"/>
                    </a:lnTo>
                    <a:lnTo>
                      <a:pt x="51" y="39"/>
                    </a:lnTo>
                    <a:lnTo>
                      <a:pt x="51" y="32"/>
                    </a:lnTo>
                    <a:lnTo>
                      <a:pt x="49" y="32"/>
                    </a:lnTo>
                    <a:lnTo>
                      <a:pt x="49" y="29"/>
                    </a:lnTo>
                    <a:lnTo>
                      <a:pt x="46" y="29"/>
                    </a:lnTo>
                    <a:lnTo>
                      <a:pt x="46" y="26"/>
                    </a:lnTo>
                    <a:lnTo>
                      <a:pt x="41" y="26"/>
                    </a:lnTo>
                    <a:lnTo>
                      <a:pt x="41" y="24"/>
                    </a:lnTo>
                    <a:lnTo>
                      <a:pt x="36" y="24"/>
                    </a:lnTo>
                    <a:lnTo>
                      <a:pt x="36" y="21"/>
                    </a:lnTo>
                    <a:lnTo>
                      <a:pt x="32" y="21"/>
                    </a:lnTo>
                    <a:lnTo>
                      <a:pt x="32" y="20"/>
                    </a:lnTo>
                    <a:lnTo>
                      <a:pt x="26" y="20"/>
                    </a:lnTo>
                    <a:lnTo>
                      <a:pt x="26" y="14"/>
                    </a:lnTo>
                    <a:lnTo>
                      <a:pt x="23" y="14"/>
                    </a:lnTo>
                    <a:lnTo>
                      <a:pt x="23" y="12"/>
                    </a:lnTo>
                    <a:lnTo>
                      <a:pt x="21" y="12"/>
                    </a:lnTo>
                    <a:lnTo>
                      <a:pt x="21" y="7"/>
                    </a:lnTo>
                    <a:lnTo>
                      <a:pt x="18" y="7"/>
                    </a:lnTo>
                    <a:lnTo>
                      <a:pt x="18" y="5"/>
                    </a:lnTo>
                    <a:lnTo>
                      <a:pt x="14" y="5"/>
                    </a:lnTo>
                    <a:lnTo>
                      <a:pt x="14" y="3"/>
                    </a:lnTo>
                    <a:lnTo>
                      <a:pt x="11" y="3"/>
                    </a:lnTo>
                    <a:lnTo>
                      <a:pt x="11" y="2"/>
                    </a:lnTo>
                    <a:lnTo>
                      <a:pt x="6" y="2"/>
                    </a:lnTo>
                    <a:lnTo>
                      <a:pt x="6"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dirty="0">
                  <a:latin typeface="Arial"/>
                  <a:cs typeface="Arial"/>
                </a:endParaRPr>
              </a:p>
            </p:txBody>
          </p:sp>
        </p:grpSp>
        <p:sp>
          <p:nvSpPr>
            <p:cNvPr id="67" name="TextBox 66"/>
            <p:cNvSpPr txBox="1"/>
            <p:nvPr/>
          </p:nvSpPr>
          <p:spPr>
            <a:xfrm>
              <a:off x="868680" y="5813611"/>
              <a:ext cx="1052925" cy="276999"/>
            </a:xfrm>
            <a:prstGeom prst="rect">
              <a:avLst/>
            </a:prstGeom>
            <a:noFill/>
          </p:spPr>
          <p:txBody>
            <a:bodyPr wrap="square" rtlCol="0">
              <a:spAutoFit/>
            </a:bodyPr>
            <a:lstStyle/>
            <a:p>
              <a:pPr algn="r" defTabSz="457200" fontAlgn="auto">
                <a:spcBef>
                  <a:spcPts val="0"/>
                </a:spcBef>
                <a:spcAft>
                  <a:spcPts val="0"/>
                </a:spcAft>
              </a:pPr>
              <a:r>
                <a:rPr lang="en-GB" sz="1200" dirty="0" smtClean="0">
                  <a:latin typeface="Arial"/>
                  <a:cs typeface="Arial"/>
                </a:rPr>
                <a:t>No. at risk</a:t>
              </a:r>
              <a:endParaRPr lang="en-GB" sz="1200" dirty="0">
                <a:latin typeface="Arial"/>
                <a:cs typeface="Arial"/>
              </a:endParaRPr>
            </a:p>
          </p:txBody>
        </p:sp>
      </p:grpSp>
      <p:cxnSp>
        <p:nvCxnSpPr>
          <p:cNvPr id="69" name="Straight Connector 68"/>
          <p:cNvCxnSpPr/>
          <p:nvPr/>
        </p:nvCxnSpPr>
        <p:spPr>
          <a:xfrm>
            <a:off x="2220311" y="3794121"/>
            <a:ext cx="5518059" cy="0"/>
          </a:xfrm>
          <a:prstGeom prst="line">
            <a:avLst/>
          </a:prstGeom>
          <a:ln w="254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656498" y="2589336"/>
            <a:ext cx="245430" cy="0"/>
          </a:xfrm>
          <a:prstGeom prst="line">
            <a:avLst/>
          </a:prstGeom>
          <a:ln>
            <a:solidFill>
              <a:srgbClr val="B60D27"/>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661478" y="2843796"/>
            <a:ext cx="245430" cy="0"/>
          </a:xfrm>
          <a:prstGeom prst="line">
            <a:avLst/>
          </a:prstGeom>
          <a:ln>
            <a:solidFill>
              <a:srgbClr val="B2C0D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4024040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O-026: </a:t>
            </a:r>
            <a:r>
              <a:rPr lang="en-US" dirty="0"/>
              <a:t>Randomized phase III study of </a:t>
            </a:r>
            <a:r>
              <a:rPr lang="en-US" dirty="0" err="1"/>
              <a:t>fluoropyrimidine</a:t>
            </a:r>
            <a:r>
              <a:rPr lang="en-US" dirty="0"/>
              <a:t> (FP) plus </a:t>
            </a:r>
            <a:r>
              <a:rPr lang="en-US" dirty="0" err="1"/>
              <a:t>bevacizumab</a:t>
            </a:r>
            <a:r>
              <a:rPr lang="en-US" dirty="0"/>
              <a:t> (BEV) vs. FP plus </a:t>
            </a:r>
            <a:r>
              <a:rPr lang="en-US" dirty="0" err="1"/>
              <a:t>irinotecan</a:t>
            </a:r>
            <a:r>
              <a:rPr lang="en-US" dirty="0"/>
              <a:t> (IRI) and BEV as first-line therapy for metastatic colorectal cancer (</a:t>
            </a:r>
            <a:r>
              <a:rPr lang="en-US" dirty="0" err="1"/>
              <a:t>mCRC</a:t>
            </a:r>
            <a:r>
              <a:rPr lang="en-US" dirty="0"/>
              <a:t>): German AIO KRK0110 (ML22011)- study </a:t>
            </a:r>
            <a:r>
              <a:rPr lang="en-GB" dirty="0"/>
              <a:t>– Modest D, et al</a:t>
            </a:r>
            <a:endParaRPr lang="en-GB" sz="1800" dirty="0"/>
          </a:p>
        </p:txBody>
      </p:sp>
      <p:sp>
        <p:nvSpPr>
          <p:cNvPr id="3" name="Content Placeholder 2"/>
          <p:cNvSpPr>
            <a:spLocks noGrp="1"/>
          </p:cNvSpPr>
          <p:nvPr>
            <p:ph idx="1"/>
          </p:nvPr>
        </p:nvSpPr>
        <p:spPr>
          <a:xfrm>
            <a:off x="365124" y="1254035"/>
            <a:ext cx="8413751" cy="2699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a:t>Modest D, et al. Ann </a:t>
            </a:r>
            <a:r>
              <a:rPr lang="en-GB" dirty="0" err="1"/>
              <a:t>Oncol</a:t>
            </a:r>
            <a:r>
              <a:rPr lang="en-GB" dirty="0"/>
              <a:t> 2017; 28 (</a:t>
            </a:r>
            <a:r>
              <a:rPr lang="en-GB" dirty="0" err="1"/>
              <a:t>suppl</a:t>
            </a:r>
            <a:r>
              <a:rPr lang="en-GB" dirty="0"/>
              <a:t> 3): </a:t>
            </a:r>
            <a:r>
              <a:rPr lang="en-GB" dirty="0" err="1"/>
              <a:t>abstr</a:t>
            </a:r>
            <a:r>
              <a:rPr lang="en-GB" dirty="0"/>
              <a:t> O-026</a:t>
            </a:r>
          </a:p>
        </p:txBody>
      </p:sp>
      <p:sp>
        <p:nvSpPr>
          <p:cNvPr id="7" name="Rectangle 6"/>
          <p:cNvSpPr/>
          <p:nvPr/>
        </p:nvSpPr>
        <p:spPr>
          <a:xfrm>
            <a:off x="1733711" y="1589588"/>
            <a:ext cx="5654724" cy="307777"/>
          </a:xfrm>
          <a:prstGeom prst="rect">
            <a:avLst/>
          </a:prstGeom>
        </p:spPr>
        <p:txBody>
          <a:bodyPr wrap="square">
            <a:spAutoFit/>
          </a:bodyPr>
          <a:lstStyle/>
          <a:p>
            <a:pPr algn="ctr" defTabSz="457200" fontAlgn="auto">
              <a:spcBef>
                <a:spcPts val="0"/>
              </a:spcBef>
              <a:spcAft>
                <a:spcPts val="0"/>
              </a:spcAft>
            </a:pPr>
            <a:r>
              <a:rPr lang="en-GB" sz="1400" b="1" dirty="0" smtClean="0">
                <a:latin typeface="Arial"/>
                <a:cs typeface="Arial"/>
              </a:rPr>
              <a:t>Time to failure of strategy (subgroups)</a:t>
            </a:r>
            <a:endParaRPr lang="en-US" sz="1400" dirty="0">
              <a:latin typeface="Arial"/>
              <a:cs typeface="Arial"/>
            </a:endParaRPr>
          </a:p>
        </p:txBody>
      </p:sp>
      <p:grpSp>
        <p:nvGrpSpPr>
          <p:cNvPr id="69" name="Group 68"/>
          <p:cNvGrpSpPr/>
          <p:nvPr/>
        </p:nvGrpSpPr>
        <p:grpSpPr>
          <a:xfrm>
            <a:off x="-80150" y="2011699"/>
            <a:ext cx="4586710" cy="3993531"/>
            <a:chOff x="166588" y="2011699"/>
            <a:chExt cx="4586710" cy="3993531"/>
          </a:xfrm>
        </p:grpSpPr>
        <p:sp>
          <p:nvSpPr>
            <p:cNvPr id="9" name="Rectangle 8"/>
            <p:cNvSpPr/>
            <p:nvPr/>
          </p:nvSpPr>
          <p:spPr>
            <a:xfrm>
              <a:off x="1092192" y="2011699"/>
              <a:ext cx="3523419" cy="307777"/>
            </a:xfrm>
            <a:prstGeom prst="rect">
              <a:avLst/>
            </a:prstGeom>
          </p:spPr>
          <p:txBody>
            <a:bodyPr wrap="square">
              <a:spAutoFit/>
            </a:bodyPr>
            <a:lstStyle/>
            <a:p>
              <a:pPr algn="ctr" defTabSz="457200" fontAlgn="auto">
                <a:spcBef>
                  <a:spcPts val="0"/>
                </a:spcBef>
                <a:spcAft>
                  <a:spcPts val="0"/>
                </a:spcAft>
              </a:pPr>
              <a:r>
                <a:rPr lang="en-GB" sz="1400" b="1" dirty="0" smtClean="0">
                  <a:latin typeface="Arial"/>
                  <a:cs typeface="Arial"/>
                </a:rPr>
                <a:t>RAS wild-type tumours</a:t>
              </a:r>
              <a:endParaRPr lang="en-US" sz="1400" dirty="0">
                <a:latin typeface="Arial"/>
                <a:cs typeface="Arial"/>
              </a:endParaRPr>
            </a:p>
          </p:txBody>
        </p:sp>
        <p:grpSp>
          <p:nvGrpSpPr>
            <p:cNvPr id="10" name="Group 9"/>
            <p:cNvGrpSpPr/>
            <p:nvPr/>
          </p:nvGrpSpPr>
          <p:grpSpPr>
            <a:xfrm>
              <a:off x="512274" y="3066749"/>
              <a:ext cx="4241024" cy="2938481"/>
              <a:chOff x="2027726" y="2244518"/>
              <a:chExt cx="4692855" cy="3176553"/>
            </a:xfrm>
          </p:grpSpPr>
          <p:grpSp>
            <p:nvGrpSpPr>
              <p:cNvPr id="39" name="Group 38"/>
              <p:cNvGrpSpPr/>
              <p:nvPr/>
            </p:nvGrpSpPr>
            <p:grpSpPr>
              <a:xfrm>
                <a:off x="2614623" y="2396465"/>
                <a:ext cx="3906738" cy="2171700"/>
                <a:chOff x="836615" y="2448719"/>
                <a:chExt cx="3906738" cy="2171700"/>
              </a:xfrm>
            </p:grpSpPr>
            <p:sp>
              <p:nvSpPr>
                <p:cNvPr id="55" name="Freeform 5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5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57"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58"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59"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0"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1"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2" name="Line 12"/>
                <p:cNvSpPr>
                  <a:spLocks noChangeShapeType="1"/>
                </p:cNvSpPr>
                <p:nvPr/>
              </p:nvSpPr>
              <p:spPr bwMode="auto">
                <a:xfrm>
                  <a:off x="347251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3" name="Line 13"/>
                <p:cNvSpPr>
                  <a:spLocks noChangeShapeType="1"/>
                </p:cNvSpPr>
                <p:nvPr/>
              </p:nvSpPr>
              <p:spPr bwMode="auto">
                <a:xfrm>
                  <a:off x="28384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4" name="Line 14"/>
                <p:cNvSpPr>
                  <a:spLocks noChangeShapeType="1"/>
                </p:cNvSpPr>
                <p:nvPr/>
              </p:nvSpPr>
              <p:spPr bwMode="auto">
                <a:xfrm>
                  <a:off x="410701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5"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6" name="Line 18"/>
                <p:cNvSpPr>
                  <a:spLocks noChangeShapeType="1"/>
                </p:cNvSpPr>
                <p:nvPr/>
              </p:nvSpPr>
              <p:spPr bwMode="auto">
                <a:xfrm>
                  <a:off x="21984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7" name="Line 20"/>
                <p:cNvSpPr>
                  <a:spLocks noChangeShapeType="1"/>
                </p:cNvSpPr>
                <p:nvPr/>
              </p:nvSpPr>
              <p:spPr bwMode="auto">
                <a:xfrm>
                  <a:off x="155957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8"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grpSp>
          <p:sp>
            <p:nvSpPr>
              <p:cNvPr id="40" name="TextBox 39"/>
              <p:cNvSpPr txBox="1"/>
              <p:nvPr/>
            </p:nvSpPr>
            <p:spPr>
              <a:xfrm rot="16200000">
                <a:off x="1505852" y="3289007"/>
                <a:ext cx="1350257" cy="306510"/>
              </a:xfrm>
              <a:prstGeom prst="rect">
                <a:avLst/>
              </a:prstGeom>
              <a:noFill/>
            </p:spPr>
            <p:txBody>
              <a:bodyPr wrap="none" rtlCol="0" anchor="ctr" anchorCtr="0">
                <a:spAutoFit/>
              </a:bodyPr>
              <a:lstStyle/>
              <a:p>
                <a:pPr algn="ctr" defTabSz="457200"/>
                <a:r>
                  <a:rPr lang="en-GB" sz="1200" dirty="0" smtClean="0">
                    <a:latin typeface="Arial"/>
                    <a:cs typeface="Arial"/>
                  </a:rPr>
                  <a:t>Proportion alive</a:t>
                </a:r>
                <a:endParaRPr lang="en-GB" sz="1200" dirty="0">
                  <a:latin typeface="Arial"/>
                  <a:cs typeface="Arial"/>
                </a:endParaRPr>
              </a:p>
            </p:txBody>
          </p:sp>
          <p:sp>
            <p:nvSpPr>
              <p:cNvPr id="41" name="TextBox 40"/>
              <p:cNvSpPr txBox="1"/>
              <p:nvPr/>
            </p:nvSpPr>
            <p:spPr>
              <a:xfrm>
                <a:off x="4009752" y="4694750"/>
                <a:ext cx="1228594" cy="299441"/>
              </a:xfrm>
              <a:prstGeom prst="rect">
                <a:avLst/>
              </a:prstGeom>
              <a:noFill/>
            </p:spPr>
            <p:txBody>
              <a:bodyPr wrap="none" rtlCol="0">
                <a:spAutoFit/>
              </a:bodyPr>
              <a:lstStyle/>
              <a:p>
                <a:pPr algn="ctr" defTabSz="457200"/>
                <a:r>
                  <a:rPr lang="en-GB" sz="1200" dirty="0" smtClean="0">
                    <a:latin typeface="Arial"/>
                    <a:cs typeface="Arial"/>
                  </a:rPr>
                  <a:t>Time, months</a:t>
                </a:r>
                <a:endParaRPr lang="en-GB" sz="1200" dirty="0">
                  <a:latin typeface="Arial"/>
                  <a:cs typeface="Arial"/>
                </a:endParaRPr>
              </a:p>
            </p:txBody>
          </p:sp>
          <p:sp>
            <p:nvSpPr>
              <p:cNvPr id="42" name="TextBox 41"/>
              <p:cNvSpPr txBox="1"/>
              <p:nvPr/>
            </p:nvSpPr>
            <p:spPr>
              <a:xfrm>
                <a:off x="2243218" y="2244518"/>
                <a:ext cx="440254"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1.0</a:t>
                </a:r>
                <a:endParaRPr lang="en-GB" sz="1200" dirty="0">
                  <a:latin typeface="Arial"/>
                  <a:cs typeface="Arial"/>
                </a:endParaRPr>
              </a:p>
            </p:txBody>
          </p:sp>
          <p:sp>
            <p:nvSpPr>
              <p:cNvPr id="43" name="TextBox 42"/>
              <p:cNvSpPr txBox="1"/>
              <p:nvPr/>
            </p:nvSpPr>
            <p:spPr>
              <a:xfrm>
                <a:off x="2243218" y="2661998"/>
                <a:ext cx="440254"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0.8</a:t>
                </a:r>
                <a:endParaRPr lang="en-GB" sz="1200" dirty="0">
                  <a:latin typeface="Arial"/>
                  <a:cs typeface="Arial"/>
                </a:endParaRPr>
              </a:p>
            </p:txBody>
          </p:sp>
          <p:sp>
            <p:nvSpPr>
              <p:cNvPr id="44" name="TextBox 43"/>
              <p:cNvSpPr txBox="1"/>
              <p:nvPr/>
            </p:nvSpPr>
            <p:spPr>
              <a:xfrm>
                <a:off x="2243218" y="3077737"/>
                <a:ext cx="440254"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0.6</a:t>
                </a:r>
                <a:endParaRPr lang="en-GB" sz="1200" dirty="0">
                  <a:latin typeface="Arial"/>
                  <a:cs typeface="Arial"/>
                </a:endParaRPr>
              </a:p>
            </p:txBody>
          </p:sp>
          <p:sp>
            <p:nvSpPr>
              <p:cNvPr id="45" name="TextBox 44"/>
              <p:cNvSpPr txBox="1"/>
              <p:nvPr/>
            </p:nvSpPr>
            <p:spPr>
              <a:xfrm>
                <a:off x="2243218" y="3493477"/>
                <a:ext cx="440254"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0.4</a:t>
                </a:r>
                <a:endParaRPr lang="en-GB" sz="1200" dirty="0">
                  <a:latin typeface="Arial"/>
                  <a:cs typeface="Arial"/>
                </a:endParaRPr>
              </a:p>
            </p:txBody>
          </p:sp>
          <p:sp>
            <p:nvSpPr>
              <p:cNvPr id="46" name="TextBox 45"/>
              <p:cNvSpPr txBox="1"/>
              <p:nvPr/>
            </p:nvSpPr>
            <p:spPr>
              <a:xfrm>
                <a:off x="2243218" y="3909218"/>
                <a:ext cx="440254"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0.2</a:t>
                </a:r>
                <a:endParaRPr lang="en-GB" sz="1200" dirty="0">
                  <a:latin typeface="Arial"/>
                  <a:cs typeface="Arial"/>
                </a:endParaRPr>
              </a:p>
            </p:txBody>
          </p:sp>
          <p:sp>
            <p:nvSpPr>
              <p:cNvPr id="47" name="TextBox 46"/>
              <p:cNvSpPr txBox="1"/>
              <p:nvPr/>
            </p:nvSpPr>
            <p:spPr>
              <a:xfrm>
                <a:off x="2385121" y="4324957"/>
                <a:ext cx="298351"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a:t>
                </a:r>
                <a:endParaRPr lang="en-GB" sz="1200" dirty="0">
                  <a:latin typeface="Arial"/>
                  <a:cs typeface="Arial"/>
                </a:endParaRPr>
              </a:p>
            </p:txBody>
          </p:sp>
          <p:sp>
            <p:nvSpPr>
              <p:cNvPr id="48" name="TextBox 47"/>
              <p:cNvSpPr txBox="1"/>
              <p:nvPr/>
            </p:nvSpPr>
            <p:spPr>
              <a:xfrm>
                <a:off x="2512196" y="4522748"/>
                <a:ext cx="392361" cy="898323"/>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0</a:t>
                </a:r>
              </a:p>
              <a:p>
                <a:pPr algn="ctr" defTabSz="457200" fontAlgn="auto">
                  <a:spcBef>
                    <a:spcPts val="0"/>
                  </a:spcBef>
                  <a:spcAft>
                    <a:spcPts val="0"/>
                  </a:spcAft>
                </a:pPr>
                <a:endParaRPr lang="en-GB" sz="1200" dirty="0" smtClean="0">
                  <a:latin typeface="Arial"/>
                  <a:cs typeface="Arial"/>
                </a:endParaRPr>
              </a:p>
              <a:p>
                <a:pPr algn="ctr" defTabSz="457200" fontAlgn="auto">
                  <a:spcBef>
                    <a:spcPts val="0"/>
                  </a:spcBef>
                  <a:spcAft>
                    <a:spcPts val="0"/>
                  </a:spcAft>
                </a:pPr>
                <a:r>
                  <a:rPr lang="en-GB" sz="1200" dirty="0" smtClean="0">
                    <a:solidFill>
                      <a:schemeClr val="accent3"/>
                    </a:solidFill>
                    <a:latin typeface="Arial"/>
                    <a:cs typeface="Arial"/>
                  </a:rPr>
                  <a:t>91</a:t>
                </a:r>
              </a:p>
              <a:p>
                <a:pPr algn="ctr" defTabSz="457200" fontAlgn="auto">
                  <a:spcBef>
                    <a:spcPts val="0"/>
                  </a:spcBef>
                  <a:spcAft>
                    <a:spcPts val="0"/>
                  </a:spcAft>
                </a:pPr>
                <a:r>
                  <a:rPr lang="en-GB" sz="1200" dirty="0" smtClean="0">
                    <a:solidFill>
                      <a:schemeClr val="accent2"/>
                    </a:solidFill>
                    <a:latin typeface="Arial"/>
                    <a:cs typeface="Arial"/>
                  </a:rPr>
                  <a:t>88</a:t>
                </a:r>
                <a:endParaRPr lang="en-GB" sz="1200" dirty="0">
                  <a:solidFill>
                    <a:schemeClr val="accent2"/>
                  </a:solidFill>
                  <a:latin typeface="Arial"/>
                  <a:cs typeface="Arial"/>
                </a:endParaRPr>
              </a:p>
            </p:txBody>
          </p:sp>
          <p:sp>
            <p:nvSpPr>
              <p:cNvPr id="49" name="TextBox 48"/>
              <p:cNvSpPr txBox="1"/>
              <p:nvPr/>
            </p:nvSpPr>
            <p:spPr>
              <a:xfrm>
                <a:off x="3141095" y="4522748"/>
                <a:ext cx="392361" cy="898323"/>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6</a:t>
                </a:r>
              </a:p>
              <a:p>
                <a:pPr algn="ctr" defTabSz="457200" fontAlgn="auto">
                  <a:spcBef>
                    <a:spcPts val="0"/>
                  </a:spcBef>
                  <a:spcAft>
                    <a:spcPts val="0"/>
                  </a:spcAft>
                </a:pPr>
                <a:endParaRPr lang="en-GB" sz="1200" dirty="0" smtClean="0">
                  <a:latin typeface="Arial"/>
                  <a:cs typeface="Arial"/>
                </a:endParaRPr>
              </a:p>
              <a:p>
                <a:pPr algn="ctr" defTabSz="457200" fontAlgn="auto">
                  <a:spcBef>
                    <a:spcPts val="0"/>
                  </a:spcBef>
                  <a:spcAft>
                    <a:spcPts val="0"/>
                  </a:spcAft>
                </a:pPr>
                <a:r>
                  <a:rPr lang="en-GB" sz="1200" dirty="0" smtClean="0">
                    <a:solidFill>
                      <a:schemeClr val="accent3"/>
                    </a:solidFill>
                    <a:latin typeface="Arial"/>
                    <a:cs typeface="Arial"/>
                  </a:rPr>
                  <a:t>60</a:t>
                </a:r>
              </a:p>
              <a:p>
                <a:pPr algn="ctr" defTabSz="457200" fontAlgn="auto">
                  <a:spcBef>
                    <a:spcPts val="0"/>
                  </a:spcBef>
                  <a:spcAft>
                    <a:spcPts val="0"/>
                  </a:spcAft>
                </a:pPr>
                <a:r>
                  <a:rPr lang="en-GB" sz="1200" dirty="0" smtClean="0">
                    <a:solidFill>
                      <a:schemeClr val="accent2"/>
                    </a:solidFill>
                    <a:latin typeface="Arial"/>
                    <a:cs typeface="Arial"/>
                  </a:rPr>
                  <a:t>68</a:t>
                </a:r>
                <a:endParaRPr lang="en-GB" sz="1200" dirty="0">
                  <a:solidFill>
                    <a:schemeClr val="accent2"/>
                  </a:solidFill>
                  <a:latin typeface="Arial"/>
                  <a:cs typeface="Arial"/>
                </a:endParaRPr>
              </a:p>
            </p:txBody>
          </p:sp>
          <p:sp>
            <p:nvSpPr>
              <p:cNvPr id="50" name="TextBox 49"/>
              <p:cNvSpPr txBox="1"/>
              <p:nvPr/>
            </p:nvSpPr>
            <p:spPr>
              <a:xfrm>
                <a:off x="3789017" y="4522748"/>
                <a:ext cx="392362" cy="898323"/>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12</a:t>
                </a:r>
              </a:p>
              <a:p>
                <a:pPr algn="ctr" defTabSz="457200" fontAlgn="auto">
                  <a:spcBef>
                    <a:spcPts val="0"/>
                  </a:spcBef>
                  <a:spcAft>
                    <a:spcPts val="0"/>
                  </a:spcAft>
                </a:pPr>
                <a:endParaRPr lang="en-GB" sz="1200" dirty="0" smtClean="0">
                  <a:latin typeface="Arial"/>
                  <a:cs typeface="Arial"/>
                </a:endParaRPr>
              </a:p>
              <a:p>
                <a:pPr algn="ctr" defTabSz="457200" fontAlgn="auto">
                  <a:spcBef>
                    <a:spcPts val="0"/>
                  </a:spcBef>
                  <a:spcAft>
                    <a:spcPts val="0"/>
                  </a:spcAft>
                </a:pPr>
                <a:r>
                  <a:rPr lang="en-GB" sz="1200" dirty="0" smtClean="0">
                    <a:solidFill>
                      <a:schemeClr val="accent3"/>
                    </a:solidFill>
                    <a:latin typeface="Arial"/>
                    <a:cs typeface="Arial"/>
                  </a:rPr>
                  <a:t>28</a:t>
                </a:r>
              </a:p>
              <a:p>
                <a:pPr algn="ctr" defTabSz="457200" fontAlgn="auto">
                  <a:spcBef>
                    <a:spcPts val="0"/>
                  </a:spcBef>
                  <a:spcAft>
                    <a:spcPts val="0"/>
                  </a:spcAft>
                </a:pPr>
                <a:r>
                  <a:rPr lang="en-GB" sz="1200" dirty="0" smtClean="0">
                    <a:solidFill>
                      <a:schemeClr val="accent2"/>
                    </a:solidFill>
                    <a:latin typeface="Arial"/>
                    <a:cs typeface="Arial"/>
                  </a:rPr>
                  <a:t>40</a:t>
                </a:r>
                <a:endParaRPr lang="en-GB" sz="1200" dirty="0">
                  <a:solidFill>
                    <a:schemeClr val="accent2"/>
                  </a:solidFill>
                  <a:latin typeface="Arial"/>
                  <a:cs typeface="Arial"/>
                </a:endParaRPr>
              </a:p>
            </p:txBody>
          </p:sp>
          <p:sp>
            <p:nvSpPr>
              <p:cNvPr id="51" name="TextBox 50"/>
              <p:cNvSpPr txBox="1"/>
              <p:nvPr/>
            </p:nvSpPr>
            <p:spPr>
              <a:xfrm>
                <a:off x="4416550" y="4522748"/>
                <a:ext cx="392362" cy="898323"/>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18</a:t>
                </a:r>
              </a:p>
              <a:p>
                <a:pPr algn="ctr" defTabSz="457200" fontAlgn="auto">
                  <a:spcBef>
                    <a:spcPts val="0"/>
                  </a:spcBef>
                  <a:spcAft>
                    <a:spcPts val="0"/>
                  </a:spcAft>
                </a:pPr>
                <a:endParaRPr lang="en-GB" sz="1200" dirty="0" smtClean="0">
                  <a:latin typeface="Arial"/>
                  <a:cs typeface="Arial"/>
                </a:endParaRPr>
              </a:p>
              <a:p>
                <a:pPr algn="ctr" defTabSz="457200" fontAlgn="auto">
                  <a:spcBef>
                    <a:spcPts val="0"/>
                  </a:spcBef>
                  <a:spcAft>
                    <a:spcPts val="0"/>
                  </a:spcAft>
                </a:pPr>
                <a:r>
                  <a:rPr lang="en-GB" sz="1200" dirty="0" smtClean="0">
                    <a:solidFill>
                      <a:schemeClr val="accent3"/>
                    </a:solidFill>
                    <a:latin typeface="Arial"/>
                    <a:cs typeface="Arial"/>
                  </a:rPr>
                  <a:t>13</a:t>
                </a:r>
              </a:p>
              <a:p>
                <a:pPr algn="ctr" defTabSz="457200" fontAlgn="auto">
                  <a:spcBef>
                    <a:spcPts val="0"/>
                  </a:spcBef>
                  <a:spcAft>
                    <a:spcPts val="0"/>
                  </a:spcAft>
                </a:pPr>
                <a:r>
                  <a:rPr lang="en-GB" sz="1200" dirty="0" smtClean="0">
                    <a:solidFill>
                      <a:schemeClr val="accent2"/>
                    </a:solidFill>
                    <a:latin typeface="Arial"/>
                    <a:cs typeface="Arial"/>
                  </a:rPr>
                  <a:t>20</a:t>
                </a:r>
                <a:endParaRPr lang="en-GB" sz="1200" dirty="0">
                  <a:solidFill>
                    <a:schemeClr val="accent2"/>
                  </a:solidFill>
                  <a:latin typeface="Arial"/>
                  <a:cs typeface="Arial"/>
                </a:endParaRPr>
              </a:p>
            </p:txBody>
          </p:sp>
          <p:sp>
            <p:nvSpPr>
              <p:cNvPr id="52" name="TextBox 51"/>
              <p:cNvSpPr txBox="1"/>
              <p:nvPr/>
            </p:nvSpPr>
            <p:spPr>
              <a:xfrm>
                <a:off x="5059386" y="4522748"/>
                <a:ext cx="393747" cy="898323"/>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24</a:t>
                </a:r>
              </a:p>
              <a:p>
                <a:pPr algn="ctr" defTabSz="457200" fontAlgn="auto">
                  <a:spcBef>
                    <a:spcPts val="0"/>
                  </a:spcBef>
                  <a:spcAft>
                    <a:spcPts val="0"/>
                  </a:spcAft>
                </a:pPr>
                <a:endParaRPr lang="en-GB" sz="1200" dirty="0" smtClean="0">
                  <a:latin typeface="Arial"/>
                  <a:cs typeface="Arial"/>
                </a:endParaRPr>
              </a:p>
              <a:p>
                <a:pPr algn="r" defTabSz="457200" fontAlgn="auto">
                  <a:spcBef>
                    <a:spcPts val="0"/>
                  </a:spcBef>
                  <a:spcAft>
                    <a:spcPts val="0"/>
                  </a:spcAft>
                </a:pPr>
                <a:r>
                  <a:rPr lang="en-GB" sz="1200" dirty="0" smtClean="0">
                    <a:solidFill>
                      <a:schemeClr val="accent3"/>
                    </a:solidFill>
                    <a:latin typeface="Arial"/>
                    <a:cs typeface="Arial"/>
                  </a:rPr>
                  <a:t>2</a:t>
                </a:r>
              </a:p>
              <a:p>
                <a:pPr algn="r" defTabSz="457200" fontAlgn="auto">
                  <a:spcBef>
                    <a:spcPts val="0"/>
                  </a:spcBef>
                  <a:spcAft>
                    <a:spcPts val="0"/>
                  </a:spcAft>
                </a:pPr>
                <a:r>
                  <a:rPr lang="en-GB" sz="1200" dirty="0" smtClean="0">
                    <a:solidFill>
                      <a:schemeClr val="accent2"/>
                    </a:solidFill>
                    <a:latin typeface="Arial"/>
                    <a:cs typeface="Arial"/>
                  </a:rPr>
                  <a:t>11</a:t>
                </a:r>
                <a:endParaRPr lang="en-GB" sz="1200" dirty="0">
                  <a:solidFill>
                    <a:schemeClr val="accent2"/>
                  </a:solidFill>
                  <a:latin typeface="Arial"/>
                  <a:cs typeface="Arial"/>
                </a:endParaRPr>
              </a:p>
            </p:txBody>
          </p:sp>
          <p:sp>
            <p:nvSpPr>
              <p:cNvPr id="53" name="TextBox 52"/>
              <p:cNvSpPr txBox="1"/>
              <p:nvPr/>
            </p:nvSpPr>
            <p:spPr>
              <a:xfrm>
                <a:off x="5687424" y="4522748"/>
                <a:ext cx="392361" cy="898323"/>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30</a:t>
                </a:r>
              </a:p>
              <a:p>
                <a:pPr algn="ctr" defTabSz="457200" fontAlgn="auto">
                  <a:spcBef>
                    <a:spcPts val="0"/>
                  </a:spcBef>
                  <a:spcAft>
                    <a:spcPts val="0"/>
                  </a:spcAft>
                </a:pPr>
                <a:endParaRPr lang="en-GB" sz="1200" dirty="0" smtClean="0">
                  <a:latin typeface="Arial"/>
                  <a:cs typeface="Arial"/>
                </a:endParaRPr>
              </a:p>
              <a:p>
                <a:pPr algn="ctr" defTabSz="457200" fontAlgn="auto">
                  <a:spcBef>
                    <a:spcPts val="0"/>
                  </a:spcBef>
                  <a:spcAft>
                    <a:spcPts val="0"/>
                  </a:spcAft>
                </a:pPr>
                <a:r>
                  <a:rPr lang="en-GB" sz="1200" dirty="0" smtClean="0">
                    <a:solidFill>
                      <a:schemeClr val="accent3"/>
                    </a:solidFill>
                    <a:latin typeface="Arial"/>
                    <a:cs typeface="Arial"/>
                  </a:rPr>
                  <a:t>0</a:t>
                </a:r>
              </a:p>
              <a:p>
                <a:pPr algn="ctr" defTabSz="457200" fontAlgn="auto">
                  <a:spcBef>
                    <a:spcPts val="0"/>
                  </a:spcBef>
                  <a:spcAft>
                    <a:spcPts val="0"/>
                  </a:spcAft>
                </a:pPr>
                <a:r>
                  <a:rPr lang="en-GB" sz="1200" dirty="0" smtClean="0">
                    <a:solidFill>
                      <a:schemeClr val="accent2"/>
                    </a:solidFill>
                    <a:latin typeface="Arial"/>
                    <a:cs typeface="Arial"/>
                  </a:rPr>
                  <a:t>5</a:t>
                </a:r>
                <a:endParaRPr lang="en-GB" sz="1200" dirty="0">
                  <a:solidFill>
                    <a:schemeClr val="accent2"/>
                  </a:solidFill>
                  <a:latin typeface="Arial"/>
                  <a:cs typeface="Arial"/>
                </a:endParaRPr>
              </a:p>
            </p:txBody>
          </p:sp>
          <p:sp>
            <p:nvSpPr>
              <p:cNvPr id="54" name="TextBox 53"/>
              <p:cNvSpPr txBox="1"/>
              <p:nvPr/>
            </p:nvSpPr>
            <p:spPr>
              <a:xfrm>
                <a:off x="6328219" y="4522748"/>
                <a:ext cx="392362" cy="299441"/>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36</a:t>
                </a:r>
                <a:endParaRPr lang="en-GB" sz="1200" dirty="0">
                  <a:latin typeface="Arial"/>
                  <a:cs typeface="Arial"/>
                </a:endParaRPr>
              </a:p>
            </p:txBody>
          </p:sp>
        </p:grpSp>
        <p:sp>
          <p:nvSpPr>
            <p:cNvPr id="13" name="TextBox 12"/>
            <p:cNvSpPr txBox="1"/>
            <p:nvPr/>
          </p:nvSpPr>
          <p:spPr>
            <a:xfrm>
              <a:off x="166588" y="5372325"/>
              <a:ext cx="996400" cy="276999"/>
            </a:xfrm>
            <a:prstGeom prst="rect">
              <a:avLst/>
            </a:prstGeom>
            <a:noFill/>
          </p:spPr>
          <p:txBody>
            <a:bodyPr wrap="square" rtlCol="0">
              <a:spAutoFit/>
            </a:bodyPr>
            <a:lstStyle/>
            <a:p>
              <a:pPr algn="r" defTabSz="457200" fontAlgn="auto">
                <a:spcBef>
                  <a:spcPts val="0"/>
                </a:spcBef>
                <a:spcAft>
                  <a:spcPts val="0"/>
                </a:spcAft>
              </a:pPr>
              <a:r>
                <a:rPr lang="en-GB" sz="1200" dirty="0" smtClean="0">
                  <a:latin typeface="Arial"/>
                  <a:cs typeface="Arial"/>
                </a:rPr>
                <a:t>No. at risk</a:t>
              </a:r>
              <a:endParaRPr lang="en-GB" sz="1200" dirty="0">
                <a:latin typeface="Arial"/>
                <a:cs typeface="Arial"/>
              </a:endParaRPr>
            </a:p>
          </p:txBody>
        </p:sp>
      </p:grpSp>
      <p:grpSp>
        <p:nvGrpSpPr>
          <p:cNvPr id="70" name="Group 69"/>
          <p:cNvGrpSpPr/>
          <p:nvPr/>
        </p:nvGrpSpPr>
        <p:grpSpPr>
          <a:xfrm>
            <a:off x="4251961" y="2011699"/>
            <a:ext cx="4650155" cy="3993531"/>
            <a:chOff x="103176" y="2011699"/>
            <a:chExt cx="4650155" cy="3993531"/>
          </a:xfrm>
        </p:grpSpPr>
        <p:sp>
          <p:nvSpPr>
            <p:cNvPr id="71" name="Rectangle 70"/>
            <p:cNvSpPr/>
            <p:nvPr/>
          </p:nvSpPr>
          <p:spPr>
            <a:xfrm>
              <a:off x="1092192" y="2011699"/>
              <a:ext cx="3523419" cy="307777"/>
            </a:xfrm>
            <a:prstGeom prst="rect">
              <a:avLst/>
            </a:prstGeom>
          </p:spPr>
          <p:txBody>
            <a:bodyPr wrap="square">
              <a:spAutoFit/>
            </a:bodyPr>
            <a:lstStyle/>
            <a:p>
              <a:pPr algn="ctr" defTabSz="457200" fontAlgn="auto">
                <a:spcBef>
                  <a:spcPts val="0"/>
                </a:spcBef>
                <a:spcAft>
                  <a:spcPts val="0"/>
                </a:spcAft>
              </a:pPr>
              <a:r>
                <a:rPr lang="en-GB" sz="1400" b="1" dirty="0" smtClean="0">
                  <a:latin typeface="Arial"/>
                  <a:cs typeface="Arial"/>
                </a:rPr>
                <a:t>RAS mutant tumours</a:t>
              </a:r>
              <a:endParaRPr lang="en-US" sz="1400" dirty="0">
                <a:latin typeface="Arial"/>
                <a:cs typeface="Arial"/>
              </a:endParaRPr>
            </a:p>
          </p:txBody>
        </p:sp>
        <p:grpSp>
          <p:nvGrpSpPr>
            <p:cNvPr id="72" name="Group 71"/>
            <p:cNvGrpSpPr/>
            <p:nvPr/>
          </p:nvGrpSpPr>
          <p:grpSpPr>
            <a:xfrm>
              <a:off x="530108" y="3066749"/>
              <a:ext cx="4223223" cy="2938481"/>
              <a:chOff x="2047438" y="2244518"/>
              <a:chExt cx="4673143" cy="3176553"/>
            </a:xfrm>
          </p:grpSpPr>
          <p:grpSp>
            <p:nvGrpSpPr>
              <p:cNvPr id="85" name="Group 84"/>
              <p:cNvGrpSpPr/>
              <p:nvPr/>
            </p:nvGrpSpPr>
            <p:grpSpPr>
              <a:xfrm>
                <a:off x="2614623" y="2396465"/>
                <a:ext cx="3906738" cy="2171700"/>
                <a:chOff x="836615" y="2448719"/>
                <a:chExt cx="3906738" cy="2171700"/>
              </a:xfrm>
            </p:grpSpPr>
            <p:sp>
              <p:nvSpPr>
                <p:cNvPr id="101" name="Freeform 10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02"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03"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04"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05"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06"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07"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08" name="Line 12"/>
                <p:cNvSpPr>
                  <a:spLocks noChangeShapeType="1"/>
                </p:cNvSpPr>
                <p:nvPr/>
              </p:nvSpPr>
              <p:spPr bwMode="auto">
                <a:xfrm>
                  <a:off x="347251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09" name="Line 13"/>
                <p:cNvSpPr>
                  <a:spLocks noChangeShapeType="1"/>
                </p:cNvSpPr>
                <p:nvPr/>
              </p:nvSpPr>
              <p:spPr bwMode="auto">
                <a:xfrm>
                  <a:off x="28384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0" name="Line 14"/>
                <p:cNvSpPr>
                  <a:spLocks noChangeShapeType="1"/>
                </p:cNvSpPr>
                <p:nvPr/>
              </p:nvSpPr>
              <p:spPr bwMode="auto">
                <a:xfrm>
                  <a:off x="410701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1"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2" name="Line 18"/>
                <p:cNvSpPr>
                  <a:spLocks noChangeShapeType="1"/>
                </p:cNvSpPr>
                <p:nvPr/>
              </p:nvSpPr>
              <p:spPr bwMode="auto">
                <a:xfrm>
                  <a:off x="21984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3" name="Line 20"/>
                <p:cNvSpPr>
                  <a:spLocks noChangeShapeType="1"/>
                </p:cNvSpPr>
                <p:nvPr/>
              </p:nvSpPr>
              <p:spPr bwMode="auto">
                <a:xfrm>
                  <a:off x="155957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4"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grpSp>
          <p:sp>
            <p:nvSpPr>
              <p:cNvPr id="86" name="TextBox 85"/>
              <p:cNvSpPr txBox="1"/>
              <p:nvPr/>
            </p:nvSpPr>
            <p:spPr>
              <a:xfrm rot="16200000">
                <a:off x="1525564" y="3289007"/>
                <a:ext cx="1350257" cy="306509"/>
              </a:xfrm>
              <a:prstGeom prst="rect">
                <a:avLst/>
              </a:prstGeom>
              <a:noFill/>
            </p:spPr>
            <p:txBody>
              <a:bodyPr wrap="none" rtlCol="0" anchor="ctr" anchorCtr="0">
                <a:spAutoFit/>
              </a:bodyPr>
              <a:lstStyle/>
              <a:p>
                <a:pPr algn="ctr" defTabSz="457200"/>
                <a:r>
                  <a:rPr lang="en-GB" sz="1200" dirty="0" smtClean="0">
                    <a:latin typeface="Arial"/>
                    <a:cs typeface="Arial"/>
                  </a:rPr>
                  <a:t>Proportion alive</a:t>
                </a:r>
                <a:endParaRPr lang="en-GB" sz="1200" dirty="0">
                  <a:latin typeface="Arial"/>
                  <a:cs typeface="Arial"/>
                </a:endParaRPr>
              </a:p>
            </p:txBody>
          </p:sp>
          <p:sp>
            <p:nvSpPr>
              <p:cNvPr id="87" name="TextBox 86"/>
              <p:cNvSpPr txBox="1"/>
              <p:nvPr/>
            </p:nvSpPr>
            <p:spPr>
              <a:xfrm>
                <a:off x="4009753" y="4711940"/>
                <a:ext cx="1228590" cy="299441"/>
              </a:xfrm>
              <a:prstGeom prst="rect">
                <a:avLst/>
              </a:prstGeom>
              <a:noFill/>
            </p:spPr>
            <p:txBody>
              <a:bodyPr wrap="none" rtlCol="0">
                <a:spAutoFit/>
              </a:bodyPr>
              <a:lstStyle/>
              <a:p>
                <a:pPr algn="ctr" defTabSz="457200"/>
                <a:r>
                  <a:rPr lang="en-GB" sz="1200" dirty="0" smtClean="0">
                    <a:latin typeface="Arial"/>
                    <a:cs typeface="Arial"/>
                  </a:rPr>
                  <a:t>Time, months</a:t>
                </a:r>
                <a:endParaRPr lang="en-GB" sz="1200" dirty="0">
                  <a:latin typeface="Arial"/>
                  <a:cs typeface="Arial"/>
                </a:endParaRPr>
              </a:p>
            </p:txBody>
          </p:sp>
          <p:sp>
            <p:nvSpPr>
              <p:cNvPr id="88" name="TextBox 87"/>
              <p:cNvSpPr txBox="1"/>
              <p:nvPr/>
            </p:nvSpPr>
            <p:spPr>
              <a:xfrm>
                <a:off x="2243219" y="2244518"/>
                <a:ext cx="440253"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1.0</a:t>
                </a:r>
                <a:endParaRPr lang="en-GB" sz="1200" dirty="0">
                  <a:latin typeface="Arial"/>
                  <a:cs typeface="Arial"/>
                </a:endParaRPr>
              </a:p>
            </p:txBody>
          </p:sp>
          <p:sp>
            <p:nvSpPr>
              <p:cNvPr id="89" name="TextBox 88"/>
              <p:cNvSpPr txBox="1"/>
              <p:nvPr/>
            </p:nvSpPr>
            <p:spPr>
              <a:xfrm>
                <a:off x="2243219" y="2661998"/>
                <a:ext cx="440253"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0.8</a:t>
                </a:r>
                <a:endParaRPr lang="en-GB" sz="1200" dirty="0">
                  <a:latin typeface="Arial"/>
                  <a:cs typeface="Arial"/>
                </a:endParaRPr>
              </a:p>
            </p:txBody>
          </p:sp>
          <p:sp>
            <p:nvSpPr>
              <p:cNvPr id="90" name="TextBox 89"/>
              <p:cNvSpPr txBox="1"/>
              <p:nvPr/>
            </p:nvSpPr>
            <p:spPr>
              <a:xfrm>
                <a:off x="2243219" y="3077737"/>
                <a:ext cx="440253"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0.6</a:t>
                </a:r>
                <a:endParaRPr lang="en-GB" sz="1200" dirty="0">
                  <a:latin typeface="Arial"/>
                  <a:cs typeface="Arial"/>
                </a:endParaRPr>
              </a:p>
            </p:txBody>
          </p:sp>
          <p:sp>
            <p:nvSpPr>
              <p:cNvPr id="91" name="TextBox 90"/>
              <p:cNvSpPr txBox="1"/>
              <p:nvPr/>
            </p:nvSpPr>
            <p:spPr>
              <a:xfrm>
                <a:off x="2243219" y="3493477"/>
                <a:ext cx="440253"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0.4</a:t>
                </a:r>
                <a:endParaRPr lang="en-GB" sz="1200" dirty="0">
                  <a:latin typeface="Arial"/>
                  <a:cs typeface="Arial"/>
                </a:endParaRPr>
              </a:p>
            </p:txBody>
          </p:sp>
          <p:sp>
            <p:nvSpPr>
              <p:cNvPr id="92" name="TextBox 91"/>
              <p:cNvSpPr txBox="1"/>
              <p:nvPr/>
            </p:nvSpPr>
            <p:spPr>
              <a:xfrm>
                <a:off x="2243219" y="3909218"/>
                <a:ext cx="440253"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0.2</a:t>
                </a:r>
                <a:endParaRPr lang="en-GB" sz="1200" dirty="0">
                  <a:latin typeface="Arial"/>
                  <a:cs typeface="Arial"/>
                </a:endParaRPr>
              </a:p>
            </p:txBody>
          </p:sp>
          <p:sp>
            <p:nvSpPr>
              <p:cNvPr id="93" name="TextBox 92"/>
              <p:cNvSpPr txBox="1"/>
              <p:nvPr/>
            </p:nvSpPr>
            <p:spPr>
              <a:xfrm>
                <a:off x="2371937" y="4324957"/>
                <a:ext cx="298349"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a:t>
                </a:r>
                <a:endParaRPr lang="en-GB" sz="1200" dirty="0">
                  <a:latin typeface="Arial"/>
                  <a:cs typeface="Arial"/>
                </a:endParaRPr>
              </a:p>
            </p:txBody>
          </p:sp>
          <p:sp>
            <p:nvSpPr>
              <p:cNvPr id="94" name="TextBox 93"/>
              <p:cNvSpPr txBox="1"/>
              <p:nvPr/>
            </p:nvSpPr>
            <p:spPr>
              <a:xfrm>
                <a:off x="2512196" y="4522748"/>
                <a:ext cx="392361" cy="898323"/>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0</a:t>
                </a:r>
              </a:p>
              <a:p>
                <a:pPr algn="ctr" defTabSz="457200" fontAlgn="auto">
                  <a:spcBef>
                    <a:spcPts val="0"/>
                  </a:spcBef>
                  <a:spcAft>
                    <a:spcPts val="0"/>
                  </a:spcAft>
                </a:pPr>
                <a:endParaRPr lang="en-GB" sz="1200" dirty="0" smtClean="0">
                  <a:latin typeface="Arial"/>
                  <a:cs typeface="Arial"/>
                </a:endParaRPr>
              </a:p>
              <a:p>
                <a:pPr algn="ctr" defTabSz="457200" fontAlgn="auto">
                  <a:spcBef>
                    <a:spcPts val="0"/>
                  </a:spcBef>
                  <a:spcAft>
                    <a:spcPts val="0"/>
                  </a:spcAft>
                </a:pPr>
                <a:r>
                  <a:rPr lang="en-GB" sz="1200" dirty="0" smtClean="0">
                    <a:solidFill>
                      <a:schemeClr val="accent3"/>
                    </a:solidFill>
                    <a:latin typeface="Arial"/>
                    <a:cs typeface="Arial"/>
                  </a:rPr>
                  <a:t>97</a:t>
                </a:r>
              </a:p>
              <a:p>
                <a:pPr algn="ctr" defTabSz="457200" fontAlgn="auto">
                  <a:spcBef>
                    <a:spcPts val="0"/>
                  </a:spcBef>
                  <a:spcAft>
                    <a:spcPts val="0"/>
                  </a:spcAft>
                </a:pPr>
                <a:r>
                  <a:rPr lang="en-GB" sz="1200" dirty="0" smtClean="0">
                    <a:solidFill>
                      <a:schemeClr val="accent2"/>
                    </a:solidFill>
                    <a:latin typeface="Arial"/>
                    <a:cs typeface="Arial"/>
                  </a:rPr>
                  <a:t>98</a:t>
                </a:r>
                <a:endParaRPr lang="en-GB" sz="1200" dirty="0">
                  <a:solidFill>
                    <a:schemeClr val="accent2"/>
                  </a:solidFill>
                  <a:latin typeface="Arial"/>
                  <a:cs typeface="Arial"/>
                </a:endParaRPr>
              </a:p>
            </p:txBody>
          </p:sp>
          <p:sp>
            <p:nvSpPr>
              <p:cNvPr id="95" name="TextBox 94"/>
              <p:cNvSpPr txBox="1"/>
              <p:nvPr/>
            </p:nvSpPr>
            <p:spPr>
              <a:xfrm>
                <a:off x="3141095" y="4522748"/>
                <a:ext cx="392361" cy="898323"/>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6</a:t>
                </a:r>
              </a:p>
              <a:p>
                <a:pPr algn="ctr" defTabSz="457200" fontAlgn="auto">
                  <a:spcBef>
                    <a:spcPts val="0"/>
                  </a:spcBef>
                  <a:spcAft>
                    <a:spcPts val="0"/>
                  </a:spcAft>
                </a:pPr>
                <a:endParaRPr lang="en-GB" sz="1200" dirty="0" smtClean="0">
                  <a:latin typeface="Arial"/>
                  <a:cs typeface="Arial"/>
                </a:endParaRPr>
              </a:p>
              <a:p>
                <a:pPr algn="ctr" defTabSz="457200" fontAlgn="auto">
                  <a:spcBef>
                    <a:spcPts val="0"/>
                  </a:spcBef>
                  <a:spcAft>
                    <a:spcPts val="0"/>
                  </a:spcAft>
                </a:pPr>
                <a:r>
                  <a:rPr lang="en-GB" sz="1200" dirty="0" smtClean="0">
                    <a:solidFill>
                      <a:schemeClr val="accent3"/>
                    </a:solidFill>
                    <a:latin typeface="Arial"/>
                    <a:cs typeface="Arial"/>
                  </a:rPr>
                  <a:t>68</a:t>
                </a:r>
              </a:p>
              <a:p>
                <a:pPr algn="ctr" defTabSz="457200" fontAlgn="auto">
                  <a:spcBef>
                    <a:spcPts val="0"/>
                  </a:spcBef>
                  <a:spcAft>
                    <a:spcPts val="0"/>
                  </a:spcAft>
                </a:pPr>
                <a:r>
                  <a:rPr lang="en-GB" sz="1200" dirty="0" smtClean="0">
                    <a:solidFill>
                      <a:schemeClr val="accent2"/>
                    </a:solidFill>
                    <a:latin typeface="Arial"/>
                    <a:cs typeface="Arial"/>
                  </a:rPr>
                  <a:t>73</a:t>
                </a:r>
                <a:endParaRPr lang="en-GB" sz="1200" dirty="0">
                  <a:solidFill>
                    <a:schemeClr val="accent2"/>
                  </a:solidFill>
                  <a:latin typeface="Arial"/>
                  <a:cs typeface="Arial"/>
                </a:endParaRPr>
              </a:p>
            </p:txBody>
          </p:sp>
          <p:sp>
            <p:nvSpPr>
              <p:cNvPr id="96" name="TextBox 95"/>
              <p:cNvSpPr txBox="1"/>
              <p:nvPr/>
            </p:nvSpPr>
            <p:spPr>
              <a:xfrm>
                <a:off x="3789017" y="4522748"/>
                <a:ext cx="392362" cy="898323"/>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12</a:t>
                </a:r>
              </a:p>
              <a:p>
                <a:pPr algn="ctr" defTabSz="457200" fontAlgn="auto">
                  <a:spcBef>
                    <a:spcPts val="0"/>
                  </a:spcBef>
                  <a:spcAft>
                    <a:spcPts val="0"/>
                  </a:spcAft>
                </a:pPr>
                <a:endParaRPr lang="en-GB" sz="1200" dirty="0" smtClean="0">
                  <a:latin typeface="Arial"/>
                  <a:cs typeface="Arial"/>
                </a:endParaRPr>
              </a:p>
              <a:p>
                <a:pPr algn="ctr" defTabSz="457200" fontAlgn="auto">
                  <a:spcBef>
                    <a:spcPts val="0"/>
                  </a:spcBef>
                  <a:spcAft>
                    <a:spcPts val="0"/>
                  </a:spcAft>
                </a:pPr>
                <a:r>
                  <a:rPr lang="en-GB" sz="1200" dirty="0" smtClean="0">
                    <a:solidFill>
                      <a:schemeClr val="accent3"/>
                    </a:solidFill>
                    <a:latin typeface="Arial"/>
                    <a:cs typeface="Arial"/>
                  </a:rPr>
                  <a:t>36</a:t>
                </a:r>
              </a:p>
              <a:p>
                <a:pPr algn="ctr" defTabSz="457200" fontAlgn="auto">
                  <a:spcBef>
                    <a:spcPts val="0"/>
                  </a:spcBef>
                  <a:spcAft>
                    <a:spcPts val="0"/>
                  </a:spcAft>
                </a:pPr>
                <a:r>
                  <a:rPr lang="en-GB" sz="1200" dirty="0" smtClean="0">
                    <a:solidFill>
                      <a:schemeClr val="accent2"/>
                    </a:solidFill>
                    <a:latin typeface="Arial"/>
                    <a:cs typeface="Arial"/>
                  </a:rPr>
                  <a:t>31</a:t>
                </a:r>
                <a:endParaRPr lang="en-GB" sz="1200" dirty="0">
                  <a:solidFill>
                    <a:schemeClr val="accent2"/>
                  </a:solidFill>
                  <a:latin typeface="Arial"/>
                  <a:cs typeface="Arial"/>
                </a:endParaRPr>
              </a:p>
            </p:txBody>
          </p:sp>
          <p:sp>
            <p:nvSpPr>
              <p:cNvPr id="97" name="TextBox 96"/>
              <p:cNvSpPr txBox="1"/>
              <p:nvPr/>
            </p:nvSpPr>
            <p:spPr>
              <a:xfrm>
                <a:off x="4416550" y="4522748"/>
                <a:ext cx="392362" cy="898323"/>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18</a:t>
                </a:r>
              </a:p>
              <a:p>
                <a:pPr algn="ctr" defTabSz="457200" fontAlgn="auto">
                  <a:spcBef>
                    <a:spcPts val="0"/>
                  </a:spcBef>
                  <a:spcAft>
                    <a:spcPts val="0"/>
                  </a:spcAft>
                </a:pPr>
                <a:endParaRPr lang="en-GB" sz="1200" dirty="0" smtClean="0">
                  <a:latin typeface="Arial"/>
                  <a:cs typeface="Arial"/>
                </a:endParaRPr>
              </a:p>
              <a:p>
                <a:pPr algn="ctr" defTabSz="457200" fontAlgn="auto">
                  <a:spcBef>
                    <a:spcPts val="0"/>
                  </a:spcBef>
                  <a:spcAft>
                    <a:spcPts val="0"/>
                  </a:spcAft>
                </a:pPr>
                <a:r>
                  <a:rPr lang="en-GB" sz="1200" dirty="0" smtClean="0">
                    <a:solidFill>
                      <a:schemeClr val="accent3"/>
                    </a:solidFill>
                    <a:latin typeface="Arial"/>
                    <a:cs typeface="Arial"/>
                  </a:rPr>
                  <a:t>18</a:t>
                </a:r>
              </a:p>
              <a:p>
                <a:pPr algn="ctr" defTabSz="457200" fontAlgn="auto">
                  <a:spcBef>
                    <a:spcPts val="0"/>
                  </a:spcBef>
                  <a:spcAft>
                    <a:spcPts val="0"/>
                  </a:spcAft>
                </a:pPr>
                <a:r>
                  <a:rPr lang="en-GB" sz="1200" dirty="0" smtClean="0">
                    <a:solidFill>
                      <a:schemeClr val="accent2"/>
                    </a:solidFill>
                    <a:latin typeface="Arial"/>
                    <a:cs typeface="Arial"/>
                  </a:rPr>
                  <a:t>11</a:t>
                </a:r>
                <a:endParaRPr lang="en-GB" sz="1200" dirty="0">
                  <a:solidFill>
                    <a:schemeClr val="accent2"/>
                  </a:solidFill>
                  <a:latin typeface="Arial"/>
                  <a:cs typeface="Arial"/>
                </a:endParaRPr>
              </a:p>
            </p:txBody>
          </p:sp>
          <p:sp>
            <p:nvSpPr>
              <p:cNvPr id="98" name="TextBox 97"/>
              <p:cNvSpPr txBox="1"/>
              <p:nvPr/>
            </p:nvSpPr>
            <p:spPr>
              <a:xfrm>
                <a:off x="5060080" y="4522748"/>
                <a:ext cx="392361" cy="898323"/>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24</a:t>
                </a:r>
              </a:p>
              <a:p>
                <a:pPr algn="ctr" defTabSz="457200" fontAlgn="auto">
                  <a:spcBef>
                    <a:spcPts val="0"/>
                  </a:spcBef>
                  <a:spcAft>
                    <a:spcPts val="0"/>
                  </a:spcAft>
                </a:pPr>
                <a:endParaRPr lang="en-GB" sz="1200" dirty="0" smtClean="0">
                  <a:latin typeface="Arial"/>
                  <a:cs typeface="Arial"/>
                </a:endParaRPr>
              </a:p>
              <a:p>
                <a:pPr algn="ctr" defTabSz="457200" fontAlgn="auto">
                  <a:spcBef>
                    <a:spcPts val="0"/>
                  </a:spcBef>
                  <a:spcAft>
                    <a:spcPts val="0"/>
                  </a:spcAft>
                </a:pPr>
                <a:r>
                  <a:rPr lang="en-GB" sz="1200" dirty="0" smtClean="0">
                    <a:solidFill>
                      <a:schemeClr val="accent3"/>
                    </a:solidFill>
                    <a:latin typeface="Arial"/>
                    <a:cs typeface="Arial"/>
                  </a:rPr>
                  <a:t>6</a:t>
                </a:r>
              </a:p>
              <a:p>
                <a:pPr algn="ctr" defTabSz="457200" fontAlgn="auto">
                  <a:spcBef>
                    <a:spcPts val="0"/>
                  </a:spcBef>
                  <a:spcAft>
                    <a:spcPts val="0"/>
                  </a:spcAft>
                </a:pPr>
                <a:r>
                  <a:rPr lang="en-GB" sz="1200" dirty="0" smtClean="0">
                    <a:solidFill>
                      <a:schemeClr val="accent2"/>
                    </a:solidFill>
                    <a:latin typeface="Arial"/>
                    <a:cs typeface="Arial"/>
                  </a:rPr>
                  <a:t>5</a:t>
                </a:r>
                <a:endParaRPr lang="en-GB" sz="1200" dirty="0">
                  <a:solidFill>
                    <a:schemeClr val="accent2"/>
                  </a:solidFill>
                  <a:latin typeface="Arial"/>
                  <a:cs typeface="Arial"/>
                </a:endParaRPr>
              </a:p>
            </p:txBody>
          </p:sp>
          <p:sp>
            <p:nvSpPr>
              <p:cNvPr id="99" name="TextBox 98"/>
              <p:cNvSpPr txBox="1"/>
              <p:nvPr/>
            </p:nvSpPr>
            <p:spPr>
              <a:xfrm>
                <a:off x="5687424" y="4522748"/>
                <a:ext cx="392361" cy="898323"/>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30</a:t>
                </a:r>
              </a:p>
              <a:p>
                <a:pPr algn="ctr" defTabSz="457200" fontAlgn="auto">
                  <a:spcBef>
                    <a:spcPts val="0"/>
                  </a:spcBef>
                  <a:spcAft>
                    <a:spcPts val="0"/>
                  </a:spcAft>
                </a:pPr>
                <a:endParaRPr lang="en-GB" sz="1200" dirty="0" smtClean="0">
                  <a:latin typeface="Arial"/>
                  <a:cs typeface="Arial"/>
                </a:endParaRPr>
              </a:p>
              <a:p>
                <a:pPr algn="ctr" defTabSz="457200" fontAlgn="auto">
                  <a:spcBef>
                    <a:spcPts val="0"/>
                  </a:spcBef>
                  <a:spcAft>
                    <a:spcPts val="0"/>
                  </a:spcAft>
                </a:pPr>
                <a:r>
                  <a:rPr lang="en-GB" sz="1200" dirty="0" smtClean="0">
                    <a:solidFill>
                      <a:schemeClr val="accent3"/>
                    </a:solidFill>
                    <a:latin typeface="Arial"/>
                    <a:cs typeface="Arial"/>
                  </a:rPr>
                  <a:t>2</a:t>
                </a:r>
              </a:p>
              <a:p>
                <a:pPr algn="ctr" defTabSz="457200" fontAlgn="auto">
                  <a:spcBef>
                    <a:spcPts val="0"/>
                  </a:spcBef>
                  <a:spcAft>
                    <a:spcPts val="0"/>
                  </a:spcAft>
                </a:pPr>
                <a:r>
                  <a:rPr lang="en-GB" sz="1200" dirty="0" smtClean="0">
                    <a:solidFill>
                      <a:schemeClr val="accent2"/>
                    </a:solidFill>
                    <a:latin typeface="Arial"/>
                    <a:cs typeface="Arial"/>
                  </a:rPr>
                  <a:t>3</a:t>
                </a:r>
                <a:endParaRPr lang="en-GB" sz="1200" dirty="0">
                  <a:solidFill>
                    <a:schemeClr val="accent2"/>
                  </a:solidFill>
                  <a:latin typeface="Arial"/>
                  <a:cs typeface="Arial"/>
                </a:endParaRPr>
              </a:p>
            </p:txBody>
          </p:sp>
          <p:sp>
            <p:nvSpPr>
              <p:cNvPr id="100" name="TextBox 99"/>
              <p:cNvSpPr txBox="1"/>
              <p:nvPr/>
            </p:nvSpPr>
            <p:spPr>
              <a:xfrm>
                <a:off x="6328220" y="4522748"/>
                <a:ext cx="392361" cy="299441"/>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36</a:t>
                </a:r>
                <a:endParaRPr lang="en-GB" sz="1200" dirty="0">
                  <a:latin typeface="Arial"/>
                  <a:cs typeface="Arial"/>
                </a:endParaRPr>
              </a:p>
            </p:txBody>
          </p:sp>
        </p:grpSp>
        <p:sp>
          <p:nvSpPr>
            <p:cNvPr id="74" name="TextBox 73"/>
            <p:cNvSpPr txBox="1"/>
            <p:nvPr/>
          </p:nvSpPr>
          <p:spPr>
            <a:xfrm>
              <a:off x="103176" y="5387565"/>
              <a:ext cx="1069928" cy="276999"/>
            </a:xfrm>
            <a:prstGeom prst="rect">
              <a:avLst/>
            </a:prstGeom>
            <a:noFill/>
          </p:spPr>
          <p:txBody>
            <a:bodyPr wrap="square" rtlCol="0">
              <a:spAutoFit/>
            </a:bodyPr>
            <a:lstStyle/>
            <a:p>
              <a:pPr algn="r" defTabSz="457200" fontAlgn="auto">
                <a:spcBef>
                  <a:spcPts val="0"/>
                </a:spcBef>
                <a:spcAft>
                  <a:spcPts val="0"/>
                </a:spcAft>
              </a:pPr>
              <a:r>
                <a:rPr lang="en-GB" sz="1200" dirty="0" smtClean="0">
                  <a:latin typeface="Arial"/>
                  <a:cs typeface="Arial"/>
                </a:rPr>
                <a:t>No. at risk</a:t>
              </a:r>
              <a:endParaRPr lang="en-GB" sz="1200" dirty="0">
                <a:latin typeface="Arial"/>
                <a:cs typeface="Arial"/>
              </a:endParaRPr>
            </a:p>
          </p:txBody>
        </p:sp>
      </p:grpSp>
      <p:graphicFrame>
        <p:nvGraphicFramePr>
          <p:cNvPr id="116" name="Group 88"/>
          <p:cNvGraphicFramePr>
            <a:graphicFrameLocks noGrp="1"/>
          </p:cNvGraphicFramePr>
          <p:nvPr>
            <p:extLst>
              <p:ext uri="{D42A27DB-BD31-4B8C-83A1-F6EECF244321}">
                <p14:modId xmlns:p14="http://schemas.microsoft.com/office/powerpoint/2010/main" xmlns="" val="105657455"/>
              </p:ext>
            </p:extLst>
          </p:nvPr>
        </p:nvGraphicFramePr>
        <p:xfrm>
          <a:off x="1559126" y="2514365"/>
          <a:ext cx="2712977" cy="1051560"/>
        </p:xfrm>
        <a:graphic>
          <a:graphicData uri="http://schemas.openxmlformats.org/drawingml/2006/table">
            <a:tbl>
              <a:tblPr firstRow="1" bandRow="1">
                <a:tableStyleId>{69012ECD-51FC-41F1-AA8D-1B2483CD663E}</a:tableStyleId>
              </a:tblPr>
              <a:tblGrid>
                <a:gridCol w="1003447"/>
                <a:gridCol w="585892"/>
                <a:gridCol w="1123638"/>
              </a:tblGrid>
              <a:tr h="208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900" b="1" i="0" u="none" strike="noStrike" cap="none" normalizeH="0" baseline="0" dirty="0" smtClean="0">
                          <a:ln>
                            <a:noFill/>
                          </a:ln>
                          <a:solidFill>
                            <a:schemeClr val="tx1"/>
                          </a:solidFill>
                          <a:effectLst/>
                          <a:latin typeface="+mn-lt"/>
                          <a:cs typeface="Arial" charset="0"/>
                        </a:rPr>
                        <a:t>Arm</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u="none" strike="noStrike" cap="none" normalizeH="0" baseline="0" dirty="0" smtClean="0">
                          <a:ln>
                            <a:noFill/>
                          </a:ln>
                          <a:solidFill>
                            <a:schemeClr val="tx1"/>
                          </a:solidFill>
                          <a:effectLst/>
                          <a:latin typeface="+mn-lt"/>
                        </a:rPr>
                        <a:t>Events</a:t>
                      </a:r>
                      <a:endParaRPr kumimoji="0" lang="en-GB" sz="900" b="1" i="0" u="none" strike="noStrike" cap="none" normalizeH="0" baseline="0" dirty="0" smtClean="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b="1" i="0" u="none" strike="noStrike" cap="none" normalizeH="0" baseline="0" dirty="0" smtClean="0">
                          <a:ln>
                            <a:noFill/>
                          </a:ln>
                          <a:solidFill>
                            <a:schemeClr val="tx1"/>
                          </a:solidFill>
                          <a:effectLst/>
                          <a:latin typeface="+mn-lt"/>
                          <a:cs typeface="Arial" charset="0"/>
                        </a:rPr>
                        <a:t>TFS, months (90%CI)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FP + BEV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b="0" i="0" u="none" strike="noStrike" cap="none" normalizeH="0" baseline="0" dirty="0" smtClean="0">
                          <a:ln>
                            <a:noFill/>
                          </a:ln>
                          <a:solidFill>
                            <a:schemeClr val="tx1"/>
                          </a:solidFill>
                          <a:effectLst/>
                          <a:latin typeface="+mn-lt"/>
                          <a:cs typeface="Arial" charset="0"/>
                        </a:rPr>
                        <a:t>83/91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8.6 (7.6, 10.6)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FP + IRI + BEV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76/88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11.8 (10.1, 13.0)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b="0" i="0" u="none" strike="noStrike" cap="none" normalizeH="0" baseline="0" dirty="0" smtClean="0">
                          <a:ln>
                            <a:noFill/>
                          </a:ln>
                          <a:solidFill>
                            <a:schemeClr val="tx1"/>
                          </a:solidFill>
                          <a:effectLst/>
                          <a:latin typeface="+mn-lt"/>
                          <a:cs typeface="Arial" charset="0"/>
                        </a:rPr>
                        <a:t>HR 0.65 (90%CI 0.50, 0.86); log-rank p=0.01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bl>
          </a:graphicData>
        </a:graphic>
      </p:graphicFrame>
      <p:graphicFrame>
        <p:nvGraphicFramePr>
          <p:cNvPr id="117" name="Group 88"/>
          <p:cNvGraphicFramePr>
            <a:graphicFrameLocks noGrp="1"/>
          </p:cNvGraphicFramePr>
          <p:nvPr>
            <p:extLst>
              <p:ext uri="{D42A27DB-BD31-4B8C-83A1-F6EECF244321}">
                <p14:modId xmlns:p14="http://schemas.microsoft.com/office/powerpoint/2010/main" xmlns="" val="2477392388"/>
              </p:ext>
            </p:extLst>
          </p:nvPr>
        </p:nvGraphicFramePr>
        <p:xfrm>
          <a:off x="6133805" y="2514365"/>
          <a:ext cx="2712977" cy="1051560"/>
        </p:xfrm>
        <a:graphic>
          <a:graphicData uri="http://schemas.openxmlformats.org/drawingml/2006/table">
            <a:tbl>
              <a:tblPr firstRow="1" bandRow="1">
                <a:tableStyleId>{69012ECD-51FC-41F1-AA8D-1B2483CD663E}</a:tableStyleId>
              </a:tblPr>
              <a:tblGrid>
                <a:gridCol w="1003447"/>
                <a:gridCol w="585892"/>
                <a:gridCol w="1123638"/>
              </a:tblGrid>
              <a:tr h="208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900" b="1" i="0" u="none" strike="noStrike" cap="none" normalizeH="0" baseline="0" dirty="0" smtClean="0">
                          <a:ln>
                            <a:noFill/>
                          </a:ln>
                          <a:solidFill>
                            <a:schemeClr val="tx1"/>
                          </a:solidFill>
                          <a:effectLst/>
                          <a:latin typeface="+mn-lt"/>
                          <a:cs typeface="Arial" charset="0"/>
                        </a:rPr>
                        <a:t>Arm</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u="none" strike="noStrike" cap="none" normalizeH="0" baseline="0" dirty="0" smtClean="0">
                          <a:ln>
                            <a:noFill/>
                          </a:ln>
                          <a:solidFill>
                            <a:schemeClr val="tx1"/>
                          </a:solidFill>
                          <a:effectLst/>
                          <a:latin typeface="+mn-lt"/>
                        </a:rPr>
                        <a:t>Events</a:t>
                      </a:r>
                      <a:endParaRPr kumimoji="0" lang="en-GB" sz="900" b="1" i="0" u="none" strike="noStrike" cap="none" normalizeH="0" baseline="0" dirty="0" smtClean="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b="1" i="0" u="none" strike="noStrike" cap="none" normalizeH="0" baseline="0" dirty="0" smtClean="0">
                          <a:ln>
                            <a:noFill/>
                          </a:ln>
                          <a:solidFill>
                            <a:schemeClr val="tx1"/>
                          </a:solidFill>
                          <a:effectLst/>
                          <a:latin typeface="+mn-lt"/>
                          <a:cs typeface="Arial" charset="0"/>
                        </a:rPr>
                        <a:t>TFS, months (90%CI)</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FP + BEV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b="0" i="0" u="none" strike="noStrike" cap="none" normalizeH="0" baseline="0" dirty="0" smtClean="0">
                          <a:ln>
                            <a:noFill/>
                          </a:ln>
                          <a:solidFill>
                            <a:schemeClr val="tx1"/>
                          </a:solidFill>
                          <a:effectLst/>
                          <a:latin typeface="+mn-lt"/>
                          <a:cs typeface="Arial" charset="0"/>
                        </a:rPr>
                        <a:t>90/97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10.0 (8.8, 11.7)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FP + IRI + BEV</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90/98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0" i="0" u="none" strike="noStrike" cap="none" normalizeH="0" baseline="0" dirty="0" smtClean="0">
                          <a:ln>
                            <a:noFill/>
                          </a:ln>
                          <a:solidFill>
                            <a:schemeClr val="tx1"/>
                          </a:solidFill>
                          <a:effectLst/>
                          <a:latin typeface="+mn-lt"/>
                          <a:cs typeface="Arial" charset="0"/>
                        </a:rPr>
                        <a:t>9.4 (8.4, 10.5)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b="0" i="0" u="none" strike="noStrike" cap="none" normalizeH="0" baseline="0" dirty="0" smtClean="0">
                          <a:ln>
                            <a:noFill/>
                          </a:ln>
                          <a:solidFill>
                            <a:schemeClr val="tx1"/>
                          </a:solidFill>
                          <a:effectLst/>
                          <a:latin typeface="+mn-lt"/>
                          <a:cs typeface="Arial" charset="0"/>
                        </a:rPr>
                        <a:t>HR 1.08 (90%CI 0.84, 1.38); log-rank p=0.62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bl>
          </a:graphicData>
        </a:graphic>
      </p:graphicFrame>
      <p:cxnSp>
        <p:nvCxnSpPr>
          <p:cNvPr id="135" name="Straight Connector 134"/>
          <p:cNvCxnSpPr/>
          <p:nvPr/>
        </p:nvCxnSpPr>
        <p:spPr>
          <a:xfrm>
            <a:off x="892517" y="4159498"/>
            <a:ext cx="3445106" cy="15228"/>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290262" y="4159498"/>
            <a:ext cx="3445106" cy="15228"/>
          </a:xfrm>
          <a:prstGeom prst="line">
            <a:avLst/>
          </a:prstGeom>
          <a:ln w="12700">
            <a:solidFill>
              <a:srgbClr val="000000"/>
            </a:solidFill>
            <a:prstDash val="sysDash"/>
          </a:ln>
        </p:spPr>
        <p:style>
          <a:lnRef idx="1">
            <a:schemeClr val="accent1"/>
          </a:lnRef>
          <a:fillRef idx="0">
            <a:schemeClr val="accent1"/>
          </a:fillRef>
          <a:effectRef idx="0">
            <a:schemeClr val="accent1"/>
          </a:effectRef>
          <a:fontRef idx="minor">
            <a:schemeClr val="tx1"/>
          </a:fontRef>
        </p:style>
      </p:cxnSp>
      <p:grpSp>
        <p:nvGrpSpPr>
          <p:cNvPr id="127" name="Group 126"/>
          <p:cNvGrpSpPr/>
          <p:nvPr/>
        </p:nvGrpSpPr>
        <p:grpSpPr>
          <a:xfrm>
            <a:off x="874703" y="3210805"/>
            <a:ext cx="3425118" cy="1874369"/>
            <a:chOff x="-2851830" y="2930525"/>
            <a:chExt cx="2562225" cy="1409700"/>
          </a:xfrm>
        </p:grpSpPr>
        <p:sp>
          <p:nvSpPr>
            <p:cNvPr id="118" name="Freeform 2"/>
            <p:cNvSpPr>
              <a:spLocks/>
            </p:cNvSpPr>
            <p:nvPr/>
          </p:nvSpPr>
          <p:spPr bwMode="auto">
            <a:xfrm>
              <a:off x="-2851830" y="2930525"/>
              <a:ext cx="2562225" cy="1409700"/>
            </a:xfrm>
            <a:custGeom>
              <a:avLst/>
              <a:gdLst>
                <a:gd name="T0" fmla="*/ 259 w 269"/>
                <a:gd name="T1" fmla="*/ 148 h 148"/>
                <a:gd name="T2" fmla="*/ 245 w 269"/>
                <a:gd name="T3" fmla="*/ 144 h 148"/>
                <a:gd name="T4" fmla="*/ 228 w 269"/>
                <a:gd name="T5" fmla="*/ 140 h 148"/>
                <a:gd name="T6" fmla="*/ 211 w 269"/>
                <a:gd name="T7" fmla="*/ 137 h 148"/>
                <a:gd name="T8" fmla="*/ 204 w 269"/>
                <a:gd name="T9" fmla="*/ 135 h 148"/>
                <a:gd name="T10" fmla="*/ 188 w 269"/>
                <a:gd name="T11" fmla="*/ 133 h 148"/>
                <a:gd name="T12" fmla="*/ 185 w 269"/>
                <a:gd name="T13" fmla="*/ 131 h 148"/>
                <a:gd name="T14" fmla="*/ 177 w 269"/>
                <a:gd name="T15" fmla="*/ 129 h 148"/>
                <a:gd name="T16" fmla="*/ 158 w 269"/>
                <a:gd name="T17" fmla="*/ 127 h 148"/>
                <a:gd name="T18" fmla="*/ 156 w 269"/>
                <a:gd name="T19" fmla="*/ 125 h 148"/>
                <a:gd name="T20" fmla="*/ 154 w 269"/>
                <a:gd name="T21" fmla="*/ 123 h 148"/>
                <a:gd name="T22" fmla="*/ 147 w 269"/>
                <a:gd name="T23" fmla="*/ 118 h 148"/>
                <a:gd name="T24" fmla="*/ 145 w 269"/>
                <a:gd name="T25" fmla="*/ 116 h 148"/>
                <a:gd name="T26" fmla="*/ 138 w 269"/>
                <a:gd name="T27" fmla="*/ 114 h 148"/>
                <a:gd name="T28" fmla="*/ 134 w 269"/>
                <a:gd name="T29" fmla="*/ 112 h 148"/>
                <a:gd name="T30" fmla="*/ 126 w 269"/>
                <a:gd name="T31" fmla="*/ 110 h 148"/>
                <a:gd name="T32" fmla="*/ 124 w 269"/>
                <a:gd name="T33" fmla="*/ 108 h 148"/>
                <a:gd name="T34" fmla="*/ 124 w 269"/>
                <a:gd name="T35" fmla="*/ 104 h 148"/>
                <a:gd name="T36" fmla="*/ 123 w 269"/>
                <a:gd name="T37" fmla="*/ 99 h 148"/>
                <a:gd name="T38" fmla="*/ 109 w 269"/>
                <a:gd name="T39" fmla="*/ 98 h 148"/>
                <a:gd name="T40" fmla="*/ 107 w 269"/>
                <a:gd name="T41" fmla="*/ 96 h 148"/>
                <a:gd name="T42" fmla="*/ 100 w 269"/>
                <a:gd name="T43" fmla="*/ 92 h 148"/>
                <a:gd name="T44" fmla="*/ 98 w 269"/>
                <a:gd name="T45" fmla="*/ 90 h 148"/>
                <a:gd name="T46" fmla="*/ 96 w 269"/>
                <a:gd name="T47" fmla="*/ 88 h 148"/>
                <a:gd name="T48" fmla="*/ 94 w 269"/>
                <a:gd name="T49" fmla="*/ 82 h 148"/>
                <a:gd name="T50" fmla="*/ 92 w 269"/>
                <a:gd name="T51" fmla="*/ 81 h 148"/>
                <a:gd name="T52" fmla="*/ 90 w 269"/>
                <a:gd name="T53" fmla="*/ 77 h 148"/>
                <a:gd name="T54" fmla="*/ 88 w 269"/>
                <a:gd name="T55" fmla="*/ 75 h 148"/>
                <a:gd name="T56" fmla="*/ 79 w 269"/>
                <a:gd name="T57" fmla="*/ 73 h 148"/>
                <a:gd name="T58" fmla="*/ 78 w 269"/>
                <a:gd name="T59" fmla="*/ 69 h 148"/>
                <a:gd name="T60" fmla="*/ 76 w 269"/>
                <a:gd name="T61" fmla="*/ 66 h 148"/>
                <a:gd name="T62" fmla="*/ 75 w 269"/>
                <a:gd name="T63" fmla="*/ 63 h 148"/>
                <a:gd name="T64" fmla="*/ 74 w 269"/>
                <a:gd name="T65" fmla="*/ 61 h 148"/>
                <a:gd name="T66" fmla="*/ 70 w 269"/>
                <a:gd name="T67" fmla="*/ 58 h 148"/>
                <a:gd name="T68" fmla="*/ 66 w 269"/>
                <a:gd name="T69" fmla="*/ 53 h 148"/>
                <a:gd name="T70" fmla="*/ 62 w 269"/>
                <a:gd name="T71" fmla="*/ 50 h 148"/>
                <a:gd name="T72" fmla="*/ 60 w 269"/>
                <a:gd name="T73" fmla="*/ 48 h 148"/>
                <a:gd name="T74" fmla="*/ 57 w 269"/>
                <a:gd name="T75" fmla="*/ 43 h 148"/>
                <a:gd name="T76" fmla="*/ 55 w 269"/>
                <a:gd name="T77" fmla="*/ 41 h 148"/>
                <a:gd name="T78" fmla="*/ 52 w 269"/>
                <a:gd name="T79" fmla="*/ 39 h 148"/>
                <a:gd name="T80" fmla="*/ 50 w 269"/>
                <a:gd name="T81" fmla="*/ 33 h 148"/>
                <a:gd name="T82" fmla="*/ 48 w 269"/>
                <a:gd name="T83" fmla="*/ 29 h 148"/>
                <a:gd name="T84" fmla="*/ 44 w 269"/>
                <a:gd name="T85" fmla="*/ 26 h 148"/>
                <a:gd name="T86" fmla="*/ 43 w 269"/>
                <a:gd name="T87" fmla="*/ 24 h 148"/>
                <a:gd name="T88" fmla="*/ 37 w 269"/>
                <a:gd name="T89" fmla="*/ 22 h 148"/>
                <a:gd name="T90" fmla="*/ 35 w 269"/>
                <a:gd name="T91" fmla="*/ 20 h 148"/>
                <a:gd name="T92" fmla="*/ 33 w 269"/>
                <a:gd name="T93" fmla="*/ 13 h 148"/>
                <a:gd name="T94" fmla="*/ 29 w 269"/>
                <a:gd name="T95" fmla="*/ 11 h 148"/>
                <a:gd name="T96" fmla="*/ 25 w 269"/>
                <a:gd name="T97" fmla="*/ 9 h 148"/>
                <a:gd name="T98" fmla="*/ 23 w 269"/>
                <a:gd name="T99" fmla="*/ 7 h 148"/>
                <a:gd name="T100" fmla="*/ 16 w 269"/>
                <a:gd name="T101" fmla="*/ 5 h 148"/>
                <a:gd name="T102" fmla="*/ 14 w 269"/>
                <a:gd name="T103" fmla="*/ 4 h 148"/>
                <a:gd name="T104" fmla="*/ 12 w 269"/>
                <a:gd name="T105" fmla="*/ 2 h 148"/>
                <a:gd name="T106" fmla="*/ 4 w 269"/>
                <a:gd name="T10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9" h="148">
                  <a:moveTo>
                    <a:pt x="269" y="148"/>
                  </a:moveTo>
                  <a:lnTo>
                    <a:pt x="259" y="148"/>
                  </a:lnTo>
                  <a:lnTo>
                    <a:pt x="259" y="144"/>
                  </a:lnTo>
                  <a:lnTo>
                    <a:pt x="245" y="144"/>
                  </a:lnTo>
                  <a:lnTo>
                    <a:pt x="245" y="140"/>
                  </a:lnTo>
                  <a:lnTo>
                    <a:pt x="228" y="140"/>
                  </a:lnTo>
                  <a:lnTo>
                    <a:pt x="228" y="137"/>
                  </a:lnTo>
                  <a:lnTo>
                    <a:pt x="211" y="137"/>
                  </a:lnTo>
                  <a:lnTo>
                    <a:pt x="211" y="135"/>
                  </a:lnTo>
                  <a:lnTo>
                    <a:pt x="204" y="135"/>
                  </a:lnTo>
                  <a:lnTo>
                    <a:pt x="204" y="133"/>
                  </a:lnTo>
                  <a:lnTo>
                    <a:pt x="188" y="133"/>
                  </a:lnTo>
                  <a:lnTo>
                    <a:pt x="188" y="131"/>
                  </a:lnTo>
                  <a:lnTo>
                    <a:pt x="185" y="131"/>
                  </a:lnTo>
                  <a:lnTo>
                    <a:pt x="185" y="129"/>
                  </a:lnTo>
                  <a:lnTo>
                    <a:pt x="177" y="129"/>
                  </a:lnTo>
                  <a:lnTo>
                    <a:pt x="177" y="127"/>
                  </a:lnTo>
                  <a:lnTo>
                    <a:pt x="158" y="127"/>
                  </a:lnTo>
                  <a:lnTo>
                    <a:pt x="158" y="125"/>
                  </a:lnTo>
                  <a:lnTo>
                    <a:pt x="156" y="125"/>
                  </a:lnTo>
                  <a:lnTo>
                    <a:pt x="156" y="123"/>
                  </a:lnTo>
                  <a:lnTo>
                    <a:pt x="154" y="123"/>
                  </a:lnTo>
                  <a:lnTo>
                    <a:pt x="154" y="118"/>
                  </a:lnTo>
                  <a:lnTo>
                    <a:pt x="147" y="118"/>
                  </a:lnTo>
                  <a:lnTo>
                    <a:pt x="147" y="116"/>
                  </a:lnTo>
                  <a:lnTo>
                    <a:pt x="145" y="116"/>
                  </a:lnTo>
                  <a:lnTo>
                    <a:pt x="145" y="114"/>
                  </a:lnTo>
                  <a:lnTo>
                    <a:pt x="138" y="114"/>
                  </a:lnTo>
                  <a:lnTo>
                    <a:pt x="138" y="112"/>
                  </a:lnTo>
                  <a:lnTo>
                    <a:pt x="134" y="112"/>
                  </a:lnTo>
                  <a:lnTo>
                    <a:pt x="134" y="110"/>
                  </a:lnTo>
                  <a:lnTo>
                    <a:pt x="126" y="110"/>
                  </a:lnTo>
                  <a:lnTo>
                    <a:pt x="126" y="108"/>
                  </a:lnTo>
                  <a:lnTo>
                    <a:pt x="124" y="108"/>
                  </a:lnTo>
                  <a:lnTo>
                    <a:pt x="124" y="106"/>
                  </a:lnTo>
                  <a:lnTo>
                    <a:pt x="124" y="104"/>
                  </a:lnTo>
                  <a:lnTo>
                    <a:pt x="123" y="104"/>
                  </a:lnTo>
                  <a:lnTo>
                    <a:pt x="123" y="99"/>
                  </a:lnTo>
                  <a:lnTo>
                    <a:pt x="109" y="99"/>
                  </a:lnTo>
                  <a:lnTo>
                    <a:pt x="109" y="98"/>
                  </a:lnTo>
                  <a:lnTo>
                    <a:pt x="107" y="98"/>
                  </a:lnTo>
                  <a:lnTo>
                    <a:pt x="107" y="96"/>
                  </a:lnTo>
                  <a:lnTo>
                    <a:pt x="100" y="96"/>
                  </a:lnTo>
                  <a:lnTo>
                    <a:pt x="100" y="92"/>
                  </a:lnTo>
                  <a:lnTo>
                    <a:pt x="98" y="92"/>
                  </a:lnTo>
                  <a:lnTo>
                    <a:pt x="98" y="90"/>
                  </a:lnTo>
                  <a:lnTo>
                    <a:pt x="96" y="90"/>
                  </a:lnTo>
                  <a:lnTo>
                    <a:pt x="96" y="88"/>
                  </a:lnTo>
                  <a:lnTo>
                    <a:pt x="94" y="88"/>
                  </a:lnTo>
                  <a:lnTo>
                    <a:pt x="94" y="82"/>
                  </a:lnTo>
                  <a:lnTo>
                    <a:pt x="92" y="82"/>
                  </a:lnTo>
                  <a:lnTo>
                    <a:pt x="92" y="81"/>
                  </a:lnTo>
                  <a:lnTo>
                    <a:pt x="90" y="81"/>
                  </a:lnTo>
                  <a:lnTo>
                    <a:pt x="90" y="77"/>
                  </a:lnTo>
                  <a:lnTo>
                    <a:pt x="88" y="77"/>
                  </a:lnTo>
                  <a:lnTo>
                    <a:pt x="88" y="75"/>
                  </a:lnTo>
                  <a:lnTo>
                    <a:pt x="79" y="75"/>
                  </a:lnTo>
                  <a:lnTo>
                    <a:pt x="79" y="73"/>
                  </a:lnTo>
                  <a:lnTo>
                    <a:pt x="78" y="73"/>
                  </a:lnTo>
                  <a:lnTo>
                    <a:pt x="78" y="69"/>
                  </a:lnTo>
                  <a:lnTo>
                    <a:pt x="76" y="69"/>
                  </a:lnTo>
                  <a:lnTo>
                    <a:pt x="76" y="66"/>
                  </a:lnTo>
                  <a:lnTo>
                    <a:pt x="75" y="66"/>
                  </a:lnTo>
                  <a:lnTo>
                    <a:pt x="75" y="63"/>
                  </a:lnTo>
                  <a:lnTo>
                    <a:pt x="74" y="63"/>
                  </a:lnTo>
                  <a:lnTo>
                    <a:pt x="74" y="61"/>
                  </a:lnTo>
                  <a:lnTo>
                    <a:pt x="70" y="61"/>
                  </a:lnTo>
                  <a:lnTo>
                    <a:pt x="70" y="58"/>
                  </a:lnTo>
                  <a:lnTo>
                    <a:pt x="66" y="58"/>
                  </a:lnTo>
                  <a:lnTo>
                    <a:pt x="66" y="53"/>
                  </a:lnTo>
                  <a:lnTo>
                    <a:pt x="62" y="53"/>
                  </a:lnTo>
                  <a:lnTo>
                    <a:pt x="62" y="50"/>
                  </a:lnTo>
                  <a:lnTo>
                    <a:pt x="60" y="50"/>
                  </a:lnTo>
                  <a:lnTo>
                    <a:pt x="60" y="48"/>
                  </a:lnTo>
                  <a:lnTo>
                    <a:pt x="57" y="48"/>
                  </a:lnTo>
                  <a:lnTo>
                    <a:pt x="57" y="43"/>
                  </a:lnTo>
                  <a:lnTo>
                    <a:pt x="55" y="43"/>
                  </a:lnTo>
                  <a:lnTo>
                    <a:pt x="55" y="41"/>
                  </a:lnTo>
                  <a:lnTo>
                    <a:pt x="52" y="41"/>
                  </a:lnTo>
                  <a:lnTo>
                    <a:pt x="52" y="39"/>
                  </a:lnTo>
                  <a:lnTo>
                    <a:pt x="50" y="39"/>
                  </a:lnTo>
                  <a:lnTo>
                    <a:pt x="50" y="33"/>
                  </a:lnTo>
                  <a:lnTo>
                    <a:pt x="48" y="33"/>
                  </a:lnTo>
                  <a:lnTo>
                    <a:pt x="48" y="29"/>
                  </a:lnTo>
                  <a:lnTo>
                    <a:pt x="44" y="29"/>
                  </a:lnTo>
                  <a:lnTo>
                    <a:pt x="44" y="26"/>
                  </a:lnTo>
                  <a:lnTo>
                    <a:pt x="43" y="26"/>
                  </a:lnTo>
                  <a:lnTo>
                    <a:pt x="43" y="24"/>
                  </a:lnTo>
                  <a:lnTo>
                    <a:pt x="37" y="24"/>
                  </a:lnTo>
                  <a:lnTo>
                    <a:pt x="37" y="22"/>
                  </a:lnTo>
                  <a:lnTo>
                    <a:pt x="35" y="22"/>
                  </a:lnTo>
                  <a:lnTo>
                    <a:pt x="35" y="20"/>
                  </a:lnTo>
                  <a:lnTo>
                    <a:pt x="33" y="20"/>
                  </a:lnTo>
                  <a:lnTo>
                    <a:pt x="33" y="13"/>
                  </a:lnTo>
                  <a:lnTo>
                    <a:pt x="29" y="13"/>
                  </a:lnTo>
                  <a:lnTo>
                    <a:pt x="29" y="11"/>
                  </a:lnTo>
                  <a:lnTo>
                    <a:pt x="25" y="11"/>
                  </a:lnTo>
                  <a:lnTo>
                    <a:pt x="25" y="9"/>
                  </a:lnTo>
                  <a:lnTo>
                    <a:pt x="23" y="9"/>
                  </a:lnTo>
                  <a:lnTo>
                    <a:pt x="23" y="7"/>
                  </a:lnTo>
                  <a:lnTo>
                    <a:pt x="16" y="7"/>
                  </a:lnTo>
                  <a:lnTo>
                    <a:pt x="16" y="5"/>
                  </a:lnTo>
                  <a:lnTo>
                    <a:pt x="14" y="5"/>
                  </a:lnTo>
                  <a:lnTo>
                    <a:pt x="14" y="4"/>
                  </a:lnTo>
                  <a:lnTo>
                    <a:pt x="12" y="4"/>
                  </a:lnTo>
                  <a:lnTo>
                    <a:pt x="12" y="2"/>
                  </a:lnTo>
                  <a:lnTo>
                    <a:pt x="4" y="2"/>
                  </a:lnTo>
                  <a:lnTo>
                    <a:pt x="4" y="0"/>
                  </a:lnTo>
                  <a:lnTo>
                    <a:pt x="0" y="0"/>
                  </a:lnTo>
                </a:path>
              </a:pathLst>
            </a:cu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119" name="Line 3"/>
            <p:cNvSpPr>
              <a:spLocks noChangeShapeType="1"/>
            </p:cNvSpPr>
            <p:nvPr/>
          </p:nvSpPr>
          <p:spPr bwMode="auto">
            <a:xfrm>
              <a:off x="-899205" y="4187825"/>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120" name="Line 4"/>
            <p:cNvSpPr>
              <a:spLocks noChangeShapeType="1"/>
            </p:cNvSpPr>
            <p:nvPr/>
          </p:nvSpPr>
          <p:spPr bwMode="auto">
            <a:xfrm>
              <a:off x="-823005" y="4216400"/>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121" name="Line 5"/>
            <p:cNvSpPr>
              <a:spLocks noChangeShapeType="1"/>
            </p:cNvSpPr>
            <p:nvPr/>
          </p:nvSpPr>
          <p:spPr bwMode="auto">
            <a:xfrm>
              <a:off x="-603930" y="4235450"/>
              <a:ext cx="0" cy="47625"/>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123" name="Line 7"/>
            <p:cNvSpPr>
              <a:spLocks noChangeShapeType="1"/>
            </p:cNvSpPr>
            <p:nvPr/>
          </p:nvSpPr>
          <p:spPr bwMode="auto">
            <a:xfrm>
              <a:off x="-1804080" y="3844925"/>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125" name="Line 9"/>
            <p:cNvSpPr>
              <a:spLocks noChangeShapeType="1"/>
            </p:cNvSpPr>
            <p:nvPr/>
          </p:nvSpPr>
          <p:spPr bwMode="auto">
            <a:xfrm>
              <a:off x="-1775505" y="3844925"/>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126" name="Line 10"/>
            <p:cNvSpPr>
              <a:spLocks noChangeShapeType="1"/>
            </p:cNvSpPr>
            <p:nvPr/>
          </p:nvSpPr>
          <p:spPr bwMode="auto">
            <a:xfrm>
              <a:off x="-1794555" y="3844925"/>
              <a:ext cx="0" cy="57150"/>
            </a:xfrm>
            <a:prstGeom prst="line">
              <a:avLst/>
            </a:prstGeom>
            <a:noFill/>
            <a:ln w="2540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grpSp>
      <p:grpSp>
        <p:nvGrpSpPr>
          <p:cNvPr id="134" name="Group 133"/>
          <p:cNvGrpSpPr/>
          <p:nvPr/>
        </p:nvGrpSpPr>
        <p:grpSpPr>
          <a:xfrm>
            <a:off x="874703" y="3210805"/>
            <a:ext cx="2844000" cy="1908000"/>
            <a:chOff x="3508375" y="2701925"/>
            <a:chExt cx="2124075" cy="1447800"/>
          </a:xfrm>
        </p:grpSpPr>
        <p:sp>
          <p:nvSpPr>
            <p:cNvPr id="128" name="Line 11"/>
            <p:cNvSpPr>
              <a:spLocks noChangeShapeType="1"/>
            </p:cNvSpPr>
            <p:nvPr/>
          </p:nvSpPr>
          <p:spPr bwMode="auto">
            <a:xfrm>
              <a:off x="3670300" y="2825750"/>
              <a:ext cx="0" cy="5715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129" name="Line 12"/>
            <p:cNvSpPr>
              <a:spLocks noChangeShapeType="1"/>
            </p:cNvSpPr>
            <p:nvPr/>
          </p:nvSpPr>
          <p:spPr bwMode="auto">
            <a:xfrm>
              <a:off x="3822700" y="3016250"/>
              <a:ext cx="57150" cy="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130" name="Line 13"/>
            <p:cNvSpPr>
              <a:spLocks noChangeShapeType="1"/>
            </p:cNvSpPr>
            <p:nvPr/>
          </p:nvSpPr>
          <p:spPr bwMode="auto">
            <a:xfrm>
              <a:off x="3946525" y="3187700"/>
              <a:ext cx="57150" cy="0"/>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131" name="Line 14"/>
            <p:cNvSpPr>
              <a:spLocks noChangeShapeType="1"/>
            </p:cNvSpPr>
            <p:nvPr/>
          </p:nvSpPr>
          <p:spPr bwMode="auto">
            <a:xfrm>
              <a:off x="4175125" y="34353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132" name="Line 15"/>
            <p:cNvSpPr>
              <a:spLocks noChangeShapeType="1"/>
            </p:cNvSpPr>
            <p:nvPr/>
          </p:nvSpPr>
          <p:spPr bwMode="auto">
            <a:xfrm>
              <a:off x="4622800" y="3778250"/>
              <a:ext cx="0" cy="47625"/>
            </a:xfrm>
            <a:prstGeom prst="line">
              <a:avLst/>
            </a:pr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133" name="Freeform 16"/>
            <p:cNvSpPr>
              <a:spLocks/>
            </p:cNvSpPr>
            <p:nvPr/>
          </p:nvSpPr>
          <p:spPr bwMode="auto">
            <a:xfrm>
              <a:off x="3508375" y="2701925"/>
              <a:ext cx="2124075" cy="1447800"/>
            </a:xfrm>
            <a:custGeom>
              <a:avLst/>
              <a:gdLst>
                <a:gd name="T0" fmla="*/ 223 w 223"/>
                <a:gd name="T1" fmla="*/ 149 h 152"/>
                <a:gd name="T2" fmla="*/ 217 w 223"/>
                <a:gd name="T3" fmla="*/ 147 h 152"/>
                <a:gd name="T4" fmla="*/ 173 w 223"/>
                <a:gd name="T5" fmla="*/ 144 h 152"/>
                <a:gd name="T6" fmla="*/ 163 w 223"/>
                <a:gd name="T7" fmla="*/ 142 h 152"/>
                <a:gd name="T8" fmla="*/ 158 w 223"/>
                <a:gd name="T9" fmla="*/ 140 h 152"/>
                <a:gd name="T10" fmla="*/ 150 w 223"/>
                <a:gd name="T11" fmla="*/ 136 h 152"/>
                <a:gd name="T12" fmla="*/ 145 w 223"/>
                <a:gd name="T13" fmla="*/ 134 h 152"/>
                <a:gd name="T14" fmla="*/ 142 w 223"/>
                <a:gd name="T15" fmla="*/ 131 h 152"/>
                <a:gd name="T16" fmla="*/ 139 w 223"/>
                <a:gd name="T17" fmla="*/ 128 h 152"/>
                <a:gd name="T18" fmla="*/ 134 w 223"/>
                <a:gd name="T19" fmla="*/ 125 h 152"/>
                <a:gd name="T20" fmla="*/ 128 w 223"/>
                <a:gd name="T21" fmla="*/ 121 h 152"/>
                <a:gd name="T22" fmla="*/ 122 w 223"/>
                <a:gd name="T23" fmla="*/ 118 h 152"/>
                <a:gd name="T24" fmla="*/ 120 w 223"/>
                <a:gd name="T25" fmla="*/ 116 h 152"/>
                <a:gd name="T26" fmla="*/ 115 w 223"/>
                <a:gd name="T27" fmla="*/ 113 h 152"/>
                <a:gd name="T28" fmla="*/ 110 w 223"/>
                <a:gd name="T29" fmla="*/ 111 h 152"/>
                <a:gd name="T30" fmla="*/ 108 w 223"/>
                <a:gd name="T31" fmla="*/ 107 h 152"/>
                <a:gd name="T32" fmla="*/ 104 w 223"/>
                <a:gd name="T33" fmla="*/ 105 h 152"/>
                <a:gd name="T34" fmla="*/ 99 w 223"/>
                <a:gd name="T35" fmla="*/ 103 h 152"/>
                <a:gd name="T36" fmla="*/ 90 w 223"/>
                <a:gd name="T37" fmla="*/ 101 h 152"/>
                <a:gd name="T38" fmla="*/ 88 w 223"/>
                <a:gd name="T39" fmla="*/ 99 h 152"/>
                <a:gd name="T40" fmla="*/ 83 w 223"/>
                <a:gd name="T41" fmla="*/ 96 h 152"/>
                <a:gd name="T42" fmla="*/ 81 w 223"/>
                <a:gd name="T43" fmla="*/ 92 h 152"/>
                <a:gd name="T44" fmla="*/ 79 w 223"/>
                <a:gd name="T45" fmla="*/ 87 h 152"/>
                <a:gd name="T46" fmla="*/ 76 w 223"/>
                <a:gd name="T47" fmla="*/ 85 h 152"/>
                <a:gd name="T48" fmla="*/ 75 w 223"/>
                <a:gd name="T49" fmla="*/ 80 h 152"/>
                <a:gd name="T50" fmla="*/ 68 w 223"/>
                <a:gd name="T51" fmla="*/ 78 h 152"/>
                <a:gd name="T52" fmla="*/ 66 w 223"/>
                <a:gd name="T53" fmla="*/ 76 h 152"/>
                <a:gd name="T54" fmla="*/ 64 w 223"/>
                <a:gd name="T55" fmla="*/ 68 h 152"/>
                <a:gd name="T56" fmla="*/ 61 w 223"/>
                <a:gd name="T57" fmla="*/ 65 h 152"/>
                <a:gd name="T58" fmla="*/ 58 w 223"/>
                <a:gd name="T59" fmla="*/ 63 h 152"/>
                <a:gd name="T60" fmla="*/ 55 w 223"/>
                <a:gd name="T61" fmla="*/ 58 h 152"/>
                <a:gd name="T62" fmla="*/ 53 w 223"/>
                <a:gd name="T63" fmla="*/ 57 h 152"/>
                <a:gd name="T64" fmla="*/ 49 w 223"/>
                <a:gd name="T65" fmla="*/ 50 h 152"/>
                <a:gd name="T66" fmla="*/ 47 w 223"/>
                <a:gd name="T67" fmla="*/ 47 h 152"/>
                <a:gd name="T68" fmla="*/ 44 w 223"/>
                <a:gd name="T69" fmla="*/ 46 h 152"/>
                <a:gd name="T70" fmla="*/ 43 w 223"/>
                <a:gd name="T71" fmla="*/ 42 h 152"/>
                <a:gd name="T72" fmla="*/ 41 w 223"/>
                <a:gd name="T73" fmla="*/ 40 h 152"/>
                <a:gd name="T74" fmla="*/ 39 w 223"/>
                <a:gd name="T75" fmla="*/ 37 h 152"/>
                <a:gd name="T76" fmla="*/ 37 w 223"/>
                <a:gd name="T77" fmla="*/ 33 h 152"/>
                <a:gd name="T78" fmla="*/ 35 w 223"/>
                <a:gd name="T79" fmla="*/ 30 h 152"/>
                <a:gd name="T80" fmla="*/ 34 w 223"/>
                <a:gd name="T81" fmla="*/ 27 h 152"/>
                <a:gd name="T82" fmla="*/ 31 w 223"/>
                <a:gd name="T83" fmla="*/ 24 h 152"/>
                <a:gd name="T84" fmla="*/ 29 w 223"/>
                <a:gd name="T85" fmla="*/ 22 h 152"/>
                <a:gd name="T86" fmla="*/ 27 w 223"/>
                <a:gd name="T87" fmla="*/ 20 h 152"/>
                <a:gd name="T88" fmla="*/ 22 w 223"/>
                <a:gd name="T89" fmla="*/ 17 h 152"/>
                <a:gd name="T90" fmla="*/ 18 w 223"/>
                <a:gd name="T91" fmla="*/ 15 h 152"/>
                <a:gd name="T92" fmla="*/ 15 w 223"/>
                <a:gd name="T93" fmla="*/ 10 h 152"/>
                <a:gd name="T94" fmla="*/ 12 w 223"/>
                <a:gd name="T95" fmla="*/ 5 h 152"/>
                <a:gd name="T96" fmla="*/ 10 w 223"/>
                <a:gd name="T97" fmla="*/ 3 h 152"/>
                <a:gd name="T98" fmla="*/ 0 w 223"/>
                <a:gd name="T9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 h="152">
                  <a:moveTo>
                    <a:pt x="223" y="152"/>
                  </a:moveTo>
                  <a:lnTo>
                    <a:pt x="223" y="149"/>
                  </a:lnTo>
                  <a:lnTo>
                    <a:pt x="217" y="149"/>
                  </a:lnTo>
                  <a:lnTo>
                    <a:pt x="217" y="147"/>
                  </a:lnTo>
                  <a:lnTo>
                    <a:pt x="173" y="147"/>
                  </a:lnTo>
                  <a:lnTo>
                    <a:pt x="173" y="144"/>
                  </a:lnTo>
                  <a:lnTo>
                    <a:pt x="163" y="144"/>
                  </a:lnTo>
                  <a:lnTo>
                    <a:pt x="163" y="142"/>
                  </a:lnTo>
                  <a:lnTo>
                    <a:pt x="158" y="142"/>
                  </a:lnTo>
                  <a:lnTo>
                    <a:pt x="158" y="140"/>
                  </a:lnTo>
                  <a:lnTo>
                    <a:pt x="150" y="140"/>
                  </a:lnTo>
                  <a:lnTo>
                    <a:pt x="150" y="136"/>
                  </a:lnTo>
                  <a:lnTo>
                    <a:pt x="145" y="136"/>
                  </a:lnTo>
                  <a:lnTo>
                    <a:pt x="145" y="134"/>
                  </a:lnTo>
                  <a:lnTo>
                    <a:pt x="142" y="134"/>
                  </a:lnTo>
                  <a:lnTo>
                    <a:pt x="142" y="131"/>
                  </a:lnTo>
                  <a:lnTo>
                    <a:pt x="139" y="131"/>
                  </a:lnTo>
                  <a:lnTo>
                    <a:pt x="139" y="128"/>
                  </a:lnTo>
                  <a:lnTo>
                    <a:pt x="134" y="128"/>
                  </a:lnTo>
                  <a:lnTo>
                    <a:pt x="134" y="125"/>
                  </a:lnTo>
                  <a:lnTo>
                    <a:pt x="128" y="125"/>
                  </a:lnTo>
                  <a:lnTo>
                    <a:pt x="128" y="121"/>
                  </a:lnTo>
                  <a:lnTo>
                    <a:pt x="122" y="121"/>
                  </a:lnTo>
                  <a:lnTo>
                    <a:pt x="122" y="118"/>
                  </a:lnTo>
                  <a:lnTo>
                    <a:pt x="120" y="118"/>
                  </a:lnTo>
                  <a:lnTo>
                    <a:pt x="120" y="116"/>
                  </a:lnTo>
                  <a:lnTo>
                    <a:pt x="115" y="116"/>
                  </a:lnTo>
                  <a:lnTo>
                    <a:pt x="115" y="113"/>
                  </a:lnTo>
                  <a:lnTo>
                    <a:pt x="110" y="113"/>
                  </a:lnTo>
                  <a:lnTo>
                    <a:pt x="110" y="111"/>
                  </a:lnTo>
                  <a:lnTo>
                    <a:pt x="108" y="111"/>
                  </a:lnTo>
                  <a:lnTo>
                    <a:pt x="108" y="107"/>
                  </a:lnTo>
                  <a:lnTo>
                    <a:pt x="104" y="107"/>
                  </a:lnTo>
                  <a:lnTo>
                    <a:pt x="104" y="105"/>
                  </a:lnTo>
                  <a:lnTo>
                    <a:pt x="99" y="105"/>
                  </a:lnTo>
                  <a:lnTo>
                    <a:pt x="99" y="103"/>
                  </a:lnTo>
                  <a:lnTo>
                    <a:pt x="90" y="103"/>
                  </a:lnTo>
                  <a:lnTo>
                    <a:pt x="90" y="101"/>
                  </a:lnTo>
                  <a:lnTo>
                    <a:pt x="88" y="101"/>
                  </a:lnTo>
                  <a:lnTo>
                    <a:pt x="88" y="99"/>
                  </a:lnTo>
                  <a:lnTo>
                    <a:pt x="83" y="99"/>
                  </a:lnTo>
                  <a:lnTo>
                    <a:pt x="83" y="96"/>
                  </a:lnTo>
                  <a:lnTo>
                    <a:pt x="81" y="96"/>
                  </a:lnTo>
                  <a:lnTo>
                    <a:pt x="81" y="92"/>
                  </a:lnTo>
                  <a:lnTo>
                    <a:pt x="79" y="92"/>
                  </a:lnTo>
                  <a:lnTo>
                    <a:pt x="79" y="87"/>
                  </a:lnTo>
                  <a:lnTo>
                    <a:pt x="76" y="87"/>
                  </a:lnTo>
                  <a:lnTo>
                    <a:pt x="76" y="85"/>
                  </a:lnTo>
                  <a:lnTo>
                    <a:pt x="75" y="85"/>
                  </a:lnTo>
                  <a:lnTo>
                    <a:pt x="75" y="80"/>
                  </a:lnTo>
                  <a:lnTo>
                    <a:pt x="68" y="80"/>
                  </a:lnTo>
                  <a:lnTo>
                    <a:pt x="68" y="78"/>
                  </a:lnTo>
                  <a:lnTo>
                    <a:pt x="66" y="78"/>
                  </a:lnTo>
                  <a:lnTo>
                    <a:pt x="66" y="76"/>
                  </a:lnTo>
                  <a:lnTo>
                    <a:pt x="64" y="76"/>
                  </a:lnTo>
                  <a:lnTo>
                    <a:pt x="64" y="68"/>
                  </a:lnTo>
                  <a:lnTo>
                    <a:pt x="61" y="68"/>
                  </a:lnTo>
                  <a:lnTo>
                    <a:pt x="61" y="65"/>
                  </a:lnTo>
                  <a:lnTo>
                    <a:pt x="58" y="65"/>
                  </a:lnTo>
                  <a:lnTo>
                    <a:pt x="58" y="63"/>
                  </a:lnTo>
                  <a:lnTo>
                    <a:pt x="55" y="63"/>
                  </a:lnTo>
                  <a:lnTo>
                    <a:pt x="55" y="58"/>
                  </a:lnTo>
                  <a:lnTo>
                    <a:pt x="53" y="58"/>
                  </a:lnTo>
                  <a:lnTo>
                    <a:pt x="53" y="57"/>
                  </a:lnTo>
                  <a:lnTo>
                    <a:pt x="49" y="57"/>
                  </a:lnTo>
                  <a:lnTo>
                    <a:pt x="49" y="50"/>
                  </a:lnTo>
                  <a:lnTo>
                    <a:pt x="47" y="50"/>
                  </a:lnTo>
                  <a:lnTo>
                    <a:pt x="47" y="47"/>
                  </a:lnTo>
                  <a:lnTo>
                    <a:pt x="44" y="47"/>
                  </a:lnTo>
                  <a:lnTo>
                    <a:pt x="44" y="46"/>
                  </a:lnTo>
                  <a:lnTo>
                    <a:pt x="43" y="46"/>
                  </a:lnTo>
                  <a:lnTo>
                    <a:pt x="43" y="42"/>
                  </a:lnTo>
                  <a:lnTo>
                    <a:pt x="41" y="42"/>
                  </a:lnTo>
                  <a:lnTo>
                    <a:pt x="41" y="40"/>
                  </a:lnTo>
                  <a:lnTo>
                    <a:pt x="39" y="40"/>
                  </a:lnTo>
                  <a:lnTo>
                    <a:pt x="39" y="37"/>
                  </a:lnTo>
                  <a:lnTo>
                    <a:pt x="37" y="37"/>
                  </a:lnTo>
                  <a:lnTo>
                    <a:pt x="37" y="33"/>
                  </a:lnTo>
                  <a:lnTo>
                    <a:pt x="35" y="33"/>
                  </a:lnTo>
                  <a:lnTo>
                    <a:pt x="35" y="30"/>
                  </a:lnTo>
                  <a:lnTo>
                    <a:pt x="34" y="30"/>
                  </a:lnTo>
                  <a:lnTo>
                    <a:pt x="34" y="27"/>
                  </a:lnTo>
                  <a:lnTo>
                    <a:pt x="31" y="27"/>
                  </a:lnTo>
                  <a:lnTo>
                    <a:pt x="31" y="24"/>
                  </a:lnTo>
                  <a:lnTo>
                    <a:pt x="31" y="22"/>
                  </a:lnTo>
                  <a:lnTo>
                    <a:pt x="29" y="22"/>
                  </a:lnTo>
                  <a:lnTo>
                    <a:pt x="29" y="20"/>
                  </a:lnTo>
                  <a:lnTo>
                    <a:pt x="27" y="20"/>
                  </a:lnTo>
                  <a:lnTo>
                    <a:pt x="27" y="17"/>
                  </a:lnTo>
                  <a:lnTo>
                    <a:pt x="22" y="17"/>
                  </a:lnTo>
                  <a:lnTo>
                    <a:pt x="22" y="15"/>
                  </a:lnTo>
                  <a:lnTo>
                    <a:pt x="18" y="15"/>
                  </a:lnTo>
                  <a:lnTo>
                    <a:pt x="18" y="10"/>
                  </a:lnTo>
                  <a:lnTo>
                    <a:pt x="15" y="10"/>
                  </a:lnTo>
                  <a:lnTo>
                    <a:pt x="15" y="5"/>
                  </a:lnTo>
                  <a:lnTo>
                    <a:pt x="12" y="5"/>
                  </a:lnTo>
                  <a:lnTo>
                    <a:pt x="12" y="3"/>
                  </a:lnTo>
                  <a:lnTo>
                    <a:pt x="10" y="3"/>
                  </a:lnTo>
                  <a:lnTo>
                    <a:pt x="10"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grpSp>
      <p:grpSp>
        <p:nvGrpSpPr>
          <p:cNvPr id="142" name="Group 141"/>
          <p:cNvGrpSpPr/>
          <p:nvPr/>
        </p:nvGrpSpPr>
        <p:grpSpPr>
          <a:xfrm>
            <a:off x="5280734" y="3206481"/>
            <a:ext cx="3114000" cy="1924593"/>
            <a:chOff x="9543371" y="2846787"/>
            <a:chExt cx="2362200" cy="1457325"/>
          </a:xfrm>
        </p:grpSpPr>
        <p:sp>
          <p:nvSpPr>
            <p:cNvPr id="138" name="Line 17"/>
            <p:cNvSpPr>
              <a:spLocks noChangeShapeType="1"/>
            </p:cNvSpPr>
            <p:nvPr/>
          </p:nvSpPr>
          <p:spPr bwMode="auto">
            <a:xfrm>
              <a:off x="11248346" y="4151712"/>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139" name="Line 18"/>
            <p:cNvSpPr>
              <a:spLocks noChangeShapeType="1"/>
            </p:cNvSpPr>
            <p:nvPr/>
          </p:nvSpPr>
          <p:spPr bwMode="auto">
            <a:xfrm>
              <a:off x="11153096" y="4104087"/>
              <a:ext cx="0" cy="47625"/>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140" name="Line 19"/>
            <p:cNvSpPr>
              <a:spLocks noChangeShapeType="1"/>
            </p:cNvSpPr>
            <p:nvPr/>
          </p:nvSpPr>
          <p:spPr bwMode="auto">
            <a:xfrm>
              <a:off x="11896046" y="4246962"/>
              <a:ext cx="0" cy="5715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141" name="Freeform 20"/>
            <p:cNvSpPr>
              <a:spLocks/>
            </p:cNvSpPr>
            <p:nvPr/>
          </p:nvSpPr>
          <p:spPr bwMode="auto">
            <a:xfrm>
              <a:off x="9543371" y="2846787"/>
              <a:ext cx="2362200" cy="1438275"/>
            </a:xfrm>
            <a:custGeom>
              <a:avLst/>
              <a:gdLst>
                <a:gd name="T0" fmla="*/ 237 w 248"/>
                <a:gd name="T1" fmla="*/ 151 h 151"/>
                <a:gd name="T2" fmla="*/ 224 w 248"/>
                <a:gd name="T3" fmla="*/ 149 h 151"/>
                <a:gd name="T4" fmla="*/ 221 w 248"/>
                <a:gd name="T5" fmla="*/ 146 h 151"/>
                <a:gd name="T6" fmla="*/ 218 w 248"/>
                <a:gd name="T7" fmla="*/ 145 h 151"/>
                <a:gd name="T8" fmla="*/ 182 w 248"/>
                <a:gd name="T9" fmla="*/ 142 h 151"/>
                <a:gd name="T10" fmla="*/ 177 w 248"/>
                <a:gd name="T11" fmla="*/ 140 h 151"/>
                <a:gd name="T12" fmla="*/ 171 w 248"/>
                <a:gd name="T13" fmla="*/ 138 h 151"/>
                <a:gd name="T14" fmla="*/ 170 w 248"/>
                <a:gd name="T15" fmla="*/ 136 h 151"/>
                <a:gd name="T16" fmla="*/ 161 w 248"/>
                <a:gd name="T17" fmla="*/ 134 h 151"/>
                <a:gd name="T18" fmla="*/ 155 w 248"/>
                <a:gd name="T19" fmla="*/ 132 h 151"/>
                <a:gd name="T20" fmla="*/ 151 w 248"/>
                <a:gd name="T21" fmla="*/ 131 h 151"/>
                <a:gd name="T22" fmla="*/ 150 w 248"/>
                <a:gd name="T23" fmla="*/ 130 h 151"/>
                <a:gd name="T24" fmla="*/ 146 w 248"/>
                <a:gd name="T25" fmla="*/ 127 h 151"/>
                <a:gd name="T26" fmla="*/ 138 w 248"/>
                <a:gd name="T27" fmla="*/ 125 h 151"/>
                <a:gd name="T28" fmla="*/ 137 w 248"/>
                <a:gd name="T29" fmla="*/ 123 h 151"/>
                <a:gd name="T30" fmla="*/ 134 w 248"/>
                <a:gd name="T31" fmla="*/ 121 h 151"/>
                <a:gd name="T32" fmla="*/ 125 w 248"/>
                <a:gd name="T33" fmla="*/ 119 h 151"/>
                <a:gd name="T34" fmla="*/ 120 w 248"/>
                <a:gd name="T35" fmla="*/ 117 h 151"/>
                <a:gd name="T36" fmla="*/ 118 w 248"/>
                <a:gd name="T37" fmla="*/ 115 h 151"/>
                <a:gd name="T38" fmla="*/ 117 w 248"/>
                <a:gd name="T39" fmla="*/ 113 h 151"/>
                <a:gd name="T40" fmla="*/ 116 w 248"/>
                <a:gd name="T41" fmla="*/ 111 h 151"/>
                <a:gd name="T42" fmla="*/ 114 w 248"/>
                <a:gd name="T43" fmla="*/ 108 h 151"/>
                <a:gd name="T44" fmla="*/ 109 w 248"/>
                <a:gd name="T45" fmla="*/ 107 h 151"/>
                <a:gd name="T46" fmla="*/ 108 w 248"/>
                <a:gd name="T47" fmla="*/ 104 h 151"/>
                <a:gd name="T48" fmla="*/ 106 w 248"/>
                <a:gd name="T49" fmla="*/ 102 h 151"/>
                <a:gd name="T50" fmla="*/ 103 w 248"/>
                <a:gd name="T51" fmla="*/ 99 h 151"/>
                <a:gd name="T52" fmla="*/ 98 w 248"/>
                <a:gd name="T53" fmla="*/ 97 h 151"/>
                <a:gd name="T54" fmla="*/ 96 w 248"/>
                <a:gd name="T55" fmla="*/ 96 h 151"/>
                <a:gd name="T56" fmla="*/ 93 w 248"/>
                <a:gd name="T57" fmla="*/ 93 h 151"/>
                <a:gd name="T58" fmla="*/ 87 w 248"/>
                <a:gd name="T59" fmla="*/ 92 h 151"/>
                <a:gd name="T60" fmla="*/ 85 w 248"/>
                <a:gd name="T61" fmla="*/ 89 h 151"/>
                <a:gd name="T62" fmla="*/ 83 w 248"/>
                <a:gd name="T63" fmla="*/ 87 h 151"/>
                <a:gd name="T64" fmla="*/ 79 w 248"/>
                <a:gd name="T65" fmla="*/ 85 h 151"/>
                <a:gd name="T66" fmla="*/ 77 w 248"/>
                <a:gd name="T67" fmla="*/ 83 h 151"/>
                <a:gd name="T68" fmla="*/ 76 w 248"/>
                <a:gd name="T69" fmla="*/ 81 h 151"/>
                <a:gd name="T70" fmla="*/ 74 w 248"/>
                <a:gd name="T71" fmla="*/ 77 h 151"/>
                <a:gd name="T72" fmla="*/ 73 w 248"/>
                <a:gd name="T73" fmla="*/ 74 h 151"/>
                <a:gd name="T74" fmla="*/ 70 w 248"/>
                <a:gd name="T75" fmla="*/ 70 h 151"/>
                <a:gd name="T76" fmla="*/ 67 w 248"/>
                <a:gd name="T77" fmla="*/ 69 h 151"/>
                <a:gd name="T78" fmla="*/ 64 w 248"/>
                <a:gd name="T79" fmla="*/ 62 h 151"/>
                <a:gd name="T80" fmla="*/ 61 w 248"/>
                <a:gd name="T81" fmla="*/ 60 h 151"/>
                <a:gd name="T82" fmla="*/ 58 w 248"/>
                <a:gd name="T83" fmla="*/ 58 h 151"/>
                <a:gd name="T84" fmla="*/ 53 w 248"/>
                <a:gd name="T85" fmla="*/ 55 h 151"/>
                <a:gd name="T86" fmla="*/ 50 w 248"/>
                <a:gd name="T87" fmla="*/ 53 h 151"/>
                <a:gd name="T88" fmla="*/ 48 w 248"/>
                <a:gd name="T89" fmla="*/ 51 h 151"/>
                <a:gd name="T90" fmla="*/ 46 w 248"/>
                <a:gd name="T91" fmla="*/ 46 h 151"/>
                <a:gd name="T92" fmla="*/ 41 w 248"/>
                <a:gd name="T93" fmla="*/ 44 h 151"/>
                <a:gd name="T94" fmla="*/ 39 w 248"/>
                <a:gd name="T95" fmla="*/ 41 h 151"/>
                <a:gd name="T96" fmla="*/ 37 w 248"/>
                <a:gd name="T97" fmla="*/ 38 h 151"/>
                <a:gd name="T98" fmla="*/ 35 w 248"/>
                <a:gd name="T99" fmla="*/ 36 h 151"/>
                <a:gd name="T100" fmla="*/ 31 w 248"/>
                <a:gd name="T101" fmla="*/ 32 h 151"/>
                <a:gd name="T102" fmla="*/ 29 w 248"/>
                <a:gd name="T103" fmla="*/ 31 h 151"/>
                <a:gd name="T104" fmla="*/ 26 w 248"/>
                <a:gd name="T105" fmla="*/ 29 h 151"/>
                <a:gd name="T106" fmla="*/ 22 w 248"/>
                <a:gd name="T107" fmla="*/ 26 h 151"/>
                <a:gd name="T108" fmla="*/ 19 w 248"/>
                <a:gd name="T109" fmla="*/ 24 h 151"/>
                <a:gd name="T110" fmla="*/ 16 w 248"/>
                <a:gd name="T111" fmla="*/ 20 h 151"/>
                <a:gd name="T112" fmla="*/ 16 w 248"/>
                <a:gd name="T113" fmla="*/ 13 h 151"/>
                <a:gd name="T114" fmla="*/ 15 w 248"/>
                <a:gd name="T115" fmla="*/ 11 h 151"/>
                <a:gd name="T116" fmla="*/ 14 w 248"/>
                <a:gd name="T117" fmla="*/ 6 h 151"/>
                <a:gd name="T118" fmla="*/ 11 w 248"/>
                <a:gd name="T119" fmla="*/ 4 h 151"/>
                <a:gd name="T120" fmla="*/ 5 w 248"/>
                <a:gd name="T1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8" h="151">
                  <a:moveTo>
                    <a:pt x="248" y="151"/>
                  </a:moveTo>
                  <a:lnTo>
                    <a:pt x="237" y="151"/>
                  </a:lnTo>
                  <a:lnTo>
                    <a:pt x="237" y="149"/>
                  </a:lnTo>
                  <a:lnTo>
                    <a:pt x="224" y="149"/>
                  </a:lnTo>
                  <a:lnTo>
                    <a:pt x="224" y="146"/>
                  </a:lnTo>
                  <a:lnTo>
                    <a:pt x="221" y="146"/>
                  </a:lnTo>
                  <a:lnTo>
                    <a:pt x="221" y="145"/>
                  </a:lnTo>
                  <a:lnTo>
                    <a:pt x="218" y="145"/>
                  </a:lnTo>
                  <a:lnTo>
                    <a:pt x="218" y="142"/>
                  </a:lnTo>
                  <a:lnTo>
                    <a:pt x="182" y="142"/>
                  </a:lnTo>
                  <a:lnTo>
                    <a:pt x="182" y="140"/>
                  </a:lnTo>
                  <a:lnTo>
                    <a:pt x="177" y="140"/>
                  </a:lnTo>
                  <a:cubicBezTo>
                    <a:pt x="177" y="140"/>
                    <a:pt x="178" y="138"/>
                    <a:pt x="177" y="138"/>
                  </a:cubicBezTo>
                  <a:cubicBezTo>
                    <a:pt x="176" y="138"/>
                    <a:pt x="171" y="138"/>
                    <a:pt x="171" y="138"/>
                  </a:cubicBezTo>
                  <a:lnTo>
                    <a:pt x="171" y="136"/>
                  </a:lnTo>
                  <a:lnTo>
                    <a:pt x="170" y="136"/>
                  </a:lnTo>
                  <a:lnTo>
                    <a:pt x="170" y="134"/>
                  </a:lnTo>
                  <a:lnTo>
                    <a:pt x="161" y="134"/>
                  </a:lnTo>
                  <a:lnTo>
                    <a:pt x="161" y="132"/>
                  </a:lnTo>
                  <a:lnTo>
                    <a:pt x="155" y="132"/>
                  </a:lnTo>
                  <a:lnTo>
                    <a:pt x="155" y="131"/>
                  </a:lnTo>
                  <a:lnTo>
                    <a:pt x="151" y="131"/>
                  </a:lnTo>
                  <a:lnTo>
                    <a:pt x="151" y="130"/>
                  </a:lnTo>
                  <a:lnTo>
                    <a:pt x="150" y="130"/>
                  </a:lnTo>
                  <a:lnTo>
                    <a:pt x="150" y="127"/>
                  </a:lnTo>
                  <a:lnTo>
                    <a:pt x="146" y="127"/>
                  </a:lnTo>
                  <a:lnTo>
                    <a:pt x="146" y="125"/>
                  </a:lnTo>
                  <a:lnTo>
                    <a:pt x="138" y="125"/>
                  </a:lnTo>
                  <a:lnTo>
                    <a:pt x="137" y="125"/>
                  </a:lnTo>
                  <a:lnTo>
                    <a:pt x="137" y="123"/>
                  </a:lnTo>
                  <a:lnTo>
                    <a:pt x="134" y="123"/>
                  </a:lnTo>
                  <a:lnTo>
                    <a:pt x="134" y="121"/>
                  </a:lnTo>
                  <a:lnTo>
                    <a:pt x="125" y="121"/>
                  </a:lnTo>
                  <a:lnTo>
                    <a:pt x="125" y="119"/>
                  </a:lnTo>
                  <a:lnTo>
                    <a:pt x="120" y="119"/>
                  </a:lnTo>
                  <a:lnTo>
                    <a:pt x="120" y="117"/>
                  </a:lnTo>
                  <a:lnTo>
                    <a:pt x="118" y="117"/>
                  </a:lnTo>
                  <a:lnTo>
                    <a:pt x="118" y="115"/>
                  </a:lnTo>
                  <a:lnTo>
                    <a:pt x="117" y="115"/>
                  </a:lnTo>
                  <a:lnTo>
                    <a:pt x="117" y="113"/>
                  </a:lnTo>
                  <a:lnTo>
                    <a:pt x="116" y="113"/>
                  </a:lnTo>
                  <a:lnTo>
                    <a:pt x="116" y="111"/>
                  </a:lnTo>
                  <a:lnTo>
                    <a:pt x="114" y="111"/>
                  </a:lnTo>
                  <a:lnTo>
                    <a:pt x="114" y="108"/>
                  </a:lnTo>
                  <a:lnTo>
                    <a:pt x="109" y="108"/>
                  </a:lnTo>
                  <a:lnTo>
                    <a:pt x="109" y="107"/>
                  </a:lnTo>
                  <a:lnTo>
                    <a:pt x="108" y="107"/>
                  </a:lnTo>
                  <a:lnTo>
                    <a:pt x="108" y="104"/>
                  </a:lnTo>
                  <a:lnTo>
                    <a:pt x="106" y="104"/>
                  </a:lnTo>
                  <a:lnTo>
                    <a:pt x="106" y="102"/>
                  </a:lnTo>
                  <a:lnTo>
                    <a:pt x="106" y="99"/>
                  </a:lnTo>
                  <a:lnTo>
                    <a:pt x="103" y="99"/>
                  </a:lnTo>
                  <a:lnTo>
                    <a:pt x="103" y="97"/>
                  </a:lnTo>
                  <a:lnTo>
                    <a:pt x="98" y="97"/>
                  </a:lnTo>
                  <a:lnTo>
                    <a:pt x="98" y="96"/>
                  </a:lnTo>
                  <a:lnTo>
                    <a:pt x="96" y="96"/>
                  </a:lnTo>
                  <a:lnTo>
                    <a:pt x="96" y="93"/>
                  </a:lnTo>
                  <a:lnTo>
                    <a:pt x="93" y="93"/>
                  </a:lnTo>
                  <a:lnTo>
                    <a:pt x="93" y="92"/>
                  </a:lnTo>
                  <a:lnTo>
                    <a:pt x="87" y="92"/>
                  </a:lnTo>
                  <a:lnTo>
                    <a:pt x="87" y="89"/>
                  </a:lnTo>
                  <a:lnTo>
                    <a:pt x="85" y="89"/>
                  </a:lnTo>
                  <a:lnTo>
                    <a:pt x="85" y="87"/>
                  </a:lnTo>
                  <a:lnTo>
                    <a:pt x="83" y="87"/>
                  </a:lnTo>
                  <a:lnTo>
                    <a:pt x="83" y="85"/>
                  </a:lnTo>
                  <a:lnTo>
                    <a:pt x="79" y="85"/>
                  </a:lnTo>
                  <a:lnTo>
                    <a:pt x="79" y="83"/>
                  </a:lnTo>
                  <a:lnTo>
                    <a:pt x="77" y="83"/>
                  </a:lnTo>
                  <a:lnTo>
                    <a:pt x="77" y="81"/>
                  </a:lnTo>
                  <a:lnTo>
                    <a:pt x="76" y="81"/>
                  </a:lnTo>
                  <a:lnTo>
                    <a:pt x="76" y="77"/>
                  </a:lnTo>
                  <a:lnTo>
                    <a:pt x="74" y="77"/>
                  </a:lnTo>
                  <a:lnTo>
                    <a:pt x="74" y="74"/>
                  </a:lnTo>
                  <a:lnTo>
                    <a:pt x="73" y="74"/>
                  </a:lnTo>
                  <a:lnTo>
                    <a:pt x="73" y="70"/>
                  </a:lnTo>
                  <a:lnTo>
                    <a:pt x="70" y="70"/>
                  </a:lnTo>
                  <a:lnTo>
                    <a:pt x="70" y="69"/>
                  </a:lnTo>
                  <a:lnTo>
                    <a:pt x="67" y="69"/>
                  </a:lnTo>
                  <a:lnTo>
                    <a:pt x="67" y="62"/>
                  </a:lnTo>
                  <a:lnTo>
                    <a:pt x="64" y="62"/>
                  </a:lnTo>
                  <a:lnTo>
                    <a:pt x="64" y="60"/>
                  </a:lnTo>
                  <a:lnTo>
                    <a:pt x="61" y="60"/>
                  </a:lnTo>
                  <a:lnTo>
                    <a:pt x="61" y="58"/>
                  </a:lnTo>
                  <a:lnTo>
                    <a:pt x="58" y="58"/>
                  </a:lnTo>
                  <a:lnTo>
                    <a:pt x="58" y="55"/>
                  </a:lnTo>
                  <a:lnTo>
                    <a:pt x="53" y="55"/>
                  </a:lnTo>
                  <a:lnTo>
                    <a:pt x="53" y="53"/>
                  </a:lnTo>
                  <a:lnTo>
                    <a:pt x="50" y="53"/>
                  </a:lnTo>
                  <a:lnTo>
                    <a:pt x="50" y="51"/>
                  </a:lnTo>
                  <a:lnTo>
                    <a:pt x="48" y="51"/>
                  </a:lnTo>
                  <a:lnTo>
                    <a:pt x="48" y="46"/>
                  </a:lnTo>
                  <a:lnTo>
                    <a:pt x="46" y="46"/>
                  </a:lnTo>
                  <a:lnTo>
                    <a:pt x="46" y="44"/>
                  </a:lnTo>
                  <a:lnTo>
                    <a:pt x="41" y="44"/>
                  </a:lnTo>
                  <a:lnTo>
                    <a:pt x="41" y="41"/>
                  </a:lnTo>
                  <a:lnTo>
                    <a:pt x="39" y="41"/>
                  </a:lnTo>
                  <a:lnTo>
                    <a:pt x="39" y="38"/>
                  </a:lnTo>
                  <a:lnTo>
                    <a:pt x="37" y="38"/>
                  </a:lnTo>
                  <a:lnTo>
                    <a:pt x="37" y="36"/>
                  </a:lnTo>
                  <a:lnTo>
                    <a:pt x="35" y="36"/>
                  </a:lnTo>
                  <a:lnTo>
                    <a:pt x="35" y="32"/>
                  </a:lnTo>
                  <a:lnTo>
                    <a:pt x="31" y="32"/>
                  </a:lnTo>
                  <a:lnTo>
                    <a:pt x="31" y="31"/>
                  </a:lnTo>
                  <a:lnTo>
                    <a:pt x="29" y="31"/>
                  </a:lnTo>
                  <a:lnTo>
                    <a:pt x="29" y="29"/>
                  </a:lnTo>
                  <a:lnTo>
                    <a:pt x="26" y="29"/>
                  </a:lnTo>
                  <a:lnTo>
                    <a:pt x="26" y="26"/>
                  </a:lnTo>
                  <a:lnTo>
                    <a:pt x="22" y="26"/>
                  </a:lnTo>
                  <a:lnTo>
                    <a:pt x="22" y="24"/>
                  </a:lnTo>
                  <a:lnTo>
                    <a:pt x="19" y="24"/>
                  </a:lnTo>
                  <a:lnTo>
                    <a:pt x="19" y="20"/>
                  </a:lnTo>
                  <a:lnTo>
                    <a:pt x="16" y="20"/>
                  </a:lnTo>
                  <a:lnTo>
                    <a:pt x="16" y="15"/>
                  </a:lnTo>
                  <a:lnTo>
                    <a:pt x="16" y="13"/>
                  </a:lnTo>
                  <a:lnTo>
                    <a:pt x="15" y="13"/>
                  </a:lnTo>
                  <a:lnTo>
                    <a:pt x="15" y="11"/>
                  </a:lnTo>
                  <a:lnTo>
                    <a:pt x="14" y="11"/>
                  </a:lnTo>
                  <a:lnTo>
                    <a:pt x="14" y="6"/>
                  </a:lnTo>
                  <a:lnTo>
                    <a:pt x="11" y="6"/>
                  </a:lnTo>
                  <a:lnTo>
                    <a:pt x="11" y="4"/>
                  </a:lnTo>
                  <a:lnTo>
                    <a:pt x="5" y="4"/>
                  </a:lnTo>
                  <a:lnTo>
                    <a:pt x="5"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grpSp>
      <p:grpSp>
        <p:nvGrpSpPr>
          <p:cNvPr id="145" name="Group 144"/>
          <p:cNvGrpSpPr/>
          <p:nvPr/>
        </p:nvGrpSpPr>
        <p:grpSpPr>
          <a:xfrm>
            <a:off x="5280734" y="3206481"/>
            <a:ext cx="3382254" cy="1878693"/>
            <a:chOff x="3289300" y="2714625"/>
            <a:chExt cx="2562225" cy="1419225"/>
          </a:xfrm>
        </p:grpSpPr>
        <p:sp>
          <p:nvSpPr>
            <p:cNvPr id="143" name="Line 21"/>
            <p:cNvSpPr>
              <a:spLocks noChangeShapeType="1"/>
            </p:cNvSpPr>
            <p:nvPr/>
          </p:nvSpPr>
          <p:spPr bwMode="auto">
            <a:xfrm>
              <a:off x="4441825" y="3867150"/>
              <a:ext cx="0" cy="57150"/>
            </a:xfrm>
            <a:prstGeom prst="line">
              <a:avLst/>
            </a:pr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144" name="Freeform 22"/>
            <p:cNvSpPr>
              <a:spLocks/>
            </p:cNvSpPr>
            <p:nvPr/>
          </p:nvSpPr>
          <p:spPr bwMode="auto">
            <a:xfrm>
              <a:off x="3289300" y="2714625"/>
              <a:ext cx="2562225" cy="1419225"/>
            </a:xfrm>
            <a:custGeom>
              <a:avLst/>
              <a:gdLst>
                <a:gd name="T0" fmla="*/ 267 w 269"/>
                <a:gd name="T1" fmla="*/ 149 h 149"/>
                <a:gd name="T2" fmla="*/ 199 w 269"/>
                <a:gd name="T3" fmla="*/ 147 h 149"/>
                <a:gd name="T4" fmla="*/ 192 w 269"/>
                <a:gd name="T5" fmla="*/ 145 h 149"/>
                <a:gd name="T6" fmla="*/ 177 w 269"/>
                <a:gd name="T7" fmla="*/ 143 h 149"/>
                <a:gd name="T8" fmla="*/ 164 w 269"/>
                <a:gd name="T9" fmla="*/ 141 h 149"/>
                <a:gd name="T10" fmla="*/ 160 w 269"/>
                <a:gd name="T11" fmla="*/ 139 h 149"/>
                <a:gd name="T12" fmla="*/ 156 w 269"/>
                <a:gd name="T13" fmla="*/ 137 h 149"/>
                <a:gd name="T14" fmla="*/ 145 w 269"/>
                <a:gd name="T15" fmla="*/ 136 h 149"/>
                <a:gd name="T16" fmla="*/ 137 w 269"/>
                <a:gd name="T17" fmla="*/ 134 h 149"/>
                <a:gd name="T18" fmla="*/ 131 w 269"/>
                <a:gd name="T19" fmla="*/ 132 h 149"/>
                <a:gd name="T20" fmla="*/ 129 w 269"/>
                <a:gd name="T21" fmla="*/ 130 h 149"/>
                <a:gd name="T22" fmla="*/ 123 w 269"/>
                <a:gd name="T23" fmla="*/ 128 h 149"/>
                <a:gd name="T24" fmla="*/ 120 w 269"/>
                <a:gd name="T25" fmla="*/ 124 h 149"/>
                <a:gd name="T26" fmla="*/ 112 w 269"/>
                <a:gd name="T27" fmla="*/ 122 h 149"/>
                <a:gd name="T28" fmla="*/ 110 w 269"/>
                <a:gd name="T29" fmla="*/ 121 h 149"/>
                <a:gd name="T30" fmla="*/ 109 w 269"/>
                <a:gd name="T31" fmla="*/ 117 h 149"/>
                <a:gd name="T32" fmla="*/ 106 w 269"/>
                <a:gd name="T33" fmla="*/ 114 h 149"/>
                <a:gd name="T34" fmla="*/ 104 w 269"/>
                <a:gd name="T35" fmla="*/ 112 h 149"/>
                <a:gd name="T36" fmla="*/ 102 w 269"/>
                <a:gd name="T37" fmla="*/ 110 h 149"/>
                <a:gd name="T38" fmla="*/ 99 w 269"/>
                <a:gd name="T39" fmla="*/ 108 h 149"/>
                <a:gd name="T40" fmla="*/ 97 w 269"/>
                <a:gd name="T41" fmla="*/ 107 h 149"/>
                <a:gd name="T42" fmla="*/ 94 w 269"/>
                <a:gd name="T43" fmla="*/ 105 h 149"/>
                <a:gd name="T44" fmla="*/ 91 w 269"/>
                <a:gd name="T45" fmla="*/ 102 h 149"/>
                <a:gd name="T46" fmla="*/ 86 w 269"/>
                <a:gd name="T47" fmla="*/ 101 h 149"/>
                <a:gd name="T48" fmla="*/ 83 w 269"/>
                <a:gd name="T49" fmla="*/ 96 h 149"/>
                <a:gd name="T50" fmla="*/ 80 w 269"/>
                <a:gd name="T51" fmla="*/ 94 h 149"/>
                <a:gd name="T52" fmla="*/ 79 w 269"/>
                <a:gd name="T53" fmla="*/ 91 h 149"/>
                <a:gd name="T54" fmla="*/ 77 w 269"/>
                <a:gd name="T55" fmla="*/ 88 h 149"/>
                <a:gd name="T56" fmla="*/ 75 w 269"/>
                <a:gd name="T57" fmla="*/ 85 h 149"/>
                <a:gd name="T58" fmla="*/ 73 w 269"/>
                <a:gd name="T59" fmla="*/ 82 h 149"/>
                <a:gd name="T60" fmla="*/ 71 w 269"/>
                <a:gd name="T61" fmla="*/ 79 h 149"/>
                <a:gd name="T62" fmla="*/ 69 w 269"/>
                <a:gd name="T63" fmla="*/ 76 h 149"/>
                <a:gd name="T64" fmla="*/ 67 w 269"/>
                <a:gd name="T65" fmla="*/ 73 h 149"/>
                <a:gd name="T66" fmla="*/ 64 w 269"/>
                <a:gd name="T67" fmla="*/ 71 h 149"/>
                <a:gd name="T68" fmla="*/ 62 w 269"/>
                <a:gd name="T69" fmla="*/ 69 h 149"/>
                <a:gd name="T70" fmla="*/ 61 w 269"/>
                <a:gd name="T71" fmla="*/ 62 h 149"/>
                <a:gd name="T72" fmla="*/ 60 w 269"/>
                <a:gd name="T73" fmla="*/ 53 h 149"/>
                <a:gd name="T74" fmla="*/ 58 w 269"/>
                <a:gd name="T75" fmla="*/ 50 h 149"/>
                <a:gd name="T76" fmla="*/ 56 w 269"/>
                <a:gd name="T77" fmla="*/ 48 h 149"/>
                <a:gd name="T78" fmla="*/ 54 w 269"/>
                <a:gd name="T79" fmla="*/ 45 h 149"/>
                <a:gd name="T80" fmla="*/ 51 w 269"/>
                <a:gd name="T81" fmla="*/ 41 h 149"/>
                <a:gd name="T82" fmla="*/ 48 w 269"/>
                <a:gd name="T83" fmla="*/ 38 h 149"/>
                <a:gd name="T84" fmla="*/ 47 w 269"/>
                <a:gd name="T85" fmla="*/ 37 h 149"/>
                <a:gd name="T86" fmla="*/ 42 w 269"/>
                <a:gd name="T87" fmla="*/ 35 h 149"/>
                <a:gd name="T88" fmla="*/ 40 w 269"/>
                <a:gd name="T89" fmla="*/ 32 h 149"/>
                <a:gd name="T90" fmla="*/ 37 w 269"/>
                <a:gd name="T91" fmla="*/ 31 h 149"/>
                <a:gd name="T92" fmla="*/ 34 w 269"/>
                <a:gd name="T93" fmla="*/ 28 h 149"/>
                <a:gd name="T94" fmla="*/ 32 w 269"/>
                <a:gd name="T95" fmla="*/ 26 h 149"/>
                <a:gd name="T96" fmla="*/ 31 w 269"/>
                <a:gd name="T97" fmla="*/ 24 h 149"/>
                <a:gd name="T98" fmla="*/ 29 w 269"/>
                <a:gd name="T99" fmla="*/ 22 h 149"/>
                <a:gd name="T100" fmla="*/ 27 w 269"/>
                <a:gd name="T101" fmla="*/ 20 h 149"/>
                <a:gd name="T102" fmla="*/ 20 w 269"/>
                <a:gd name="T103" fmla="*/ 18 h 149"/>
                <a:gd name="T104" fmla="*/ 18 w 269"/>
                <a:gd name="T105" fmla="*/ 15 h 149"/>
                <a:gd name="T106" fmla="*/ 15 w 269"/>
                <a:gd name="T107" fmla="*/ 14 h 149"/>
                <a:gd name="T108" fmla="*/ 12 w 269"/>
                <a:gd name="T109" fmla="*/ 10 h 149"/>
                <a:gd name="T110" fmla="*/ 10 w 269"/>
                <a:gd name="T111" fmla="*/ 7 h 149"/>
                <a:gd name="T112" fmla="*/ 7 w 269"/>
                <a:gd name="T113" fmla="*/ 4 h 149"/>
                <a:gd name="T114" fmla="*/ 6 w 269"/>
                <a:gd name="T115" fmla="*/ 3 h 149"/>
                <a:gd name="T116" fmla="*/ 5 w 269"/>
                <a:gd name="T117" fmla="*/ 2 h 149"/>
                <a:gd name="T118" fmla="*/ 0 w 269"/>
                <a:gd name="T11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9" h="149">
                  <a:moveTo>
                    <a:pt x="269" y="149"/>
                  </a:moveTo>
                  <a:lnTo>
                    <a:pt x="267" y="149"/>
                  </a:lnTo>
                  <a:lnTo>
                    <a:pt x="267" y="147"/>
                  </a:lnTo>
                  <a:lnTo>
                    <a:pt x="199" y="147"/>
                  </a:lnTo>
                  <a:lnTo>
                    <a:pt x="199" y="145"/>
                  </a:lnTo>
                  <a:lnTo>
                    <a:pt x="192" y="145"/>
                  </a:lnTo>
                  <a:lnTo>
                    <a:pt x="192" y="143"/>
                  </a:lnTo>
                  <a:lnTo>
                    <a:pt x="177" y="143"/>
                  </a:lnTo>
                  <a:lnTo>
                    <a:pt x="177" y="141"/>
                  </a:lnTo>
                  <a:lnTo>
                    <a:pt x="164" y="141"/>
                  </a:lnTo>
                  <a:lnTo>
                    <a:pt x="164" y="139"/>
                  </a:lnTo>
                  <a:lnTo>
                    <a:pt x="160" y="139"/>
                  </a:lnTo>
                  <a:lnTo>
                    <a:pt x="160" y="137"/>
                  </a:lnTo>
                  <a:lnTo>
                    <a:pt x="156" y="137"/>
                  </a:lnTo>
                  <a:lnTo>
                    <a:pt x="156" y="136"/>
                  </a:lnTo>
                  <a:lnTo>
                    <a:pt x="145" y="136"/>
                  </a:lnTo>
                  <a:lnTo>
                    <a:pt x="145" y="134"/>
                  </a:lnTo>
                  <a:lnTo>
                    <a:pt x="137" y="134"/>
                  </a:lnTo>
                  <a:lnTo>
                    <a:pt x="137" y="132"/>
                  </a:lnTo>
                  <a:lnTo>
                    <a:pt x="131" y="132"/>
                  </a:lnTo>
                  <a:lnTo>
                    <a:pt x="131" y="130"/>
                  </a:lnTo>
                  <a:lnTo>
                    <a:pt x="129" y="130"/>
                  </a:lnTo>
                  <a:lnTo>
                    <a:pt x="129" y="128"/>
                  </a:lnTo>
                  <a:lnTo>
                    <a:pt x="123" y="128"/>
                  </a:lnTo>
                  <a:lnTo>
                    <a:pt x="123" y="124"/>
                  </a:lnTo>
                  <a:lnTo>
                    <a:pt x="120" y="124"/>
                  </a:lnTo>
                  <a:lnTo>
                    <a:pt x="120" y="122"/>
                  </a:lnTo>
                  <a:lnTo>
                    <a:pt x="112" y="122"/>
                  </a:lnTo>
                  <a:lnTo>
                    <a:pt x="112" y="121"/>
                  </a:lnTo>
                  <a:lnTo>
                    <a:pt x="110" y="121"/>
                  </a:lnTo>
                  <a:lnTo>
                    <a:pt x="110" y="117"/>
                  </a:lnTo>
                  <a:lnTo>
                    <a:pt x="109" y="117"/>
                  </a:lnTo>
                  <a:lnTo>
                    <a:pt x="109" y="114"/>
                  </a:lnTo>
                  <a:lnTo>
                    <a:pt x="106" y="114"/>
                  </a:lnTo>
                  <a:lnTo>
                    <a:pt x="106" y="112"/>
                  </a:lnTo>
                  <a:lnTo>
                    <a:pt x="104" y="112"/>
                  </a:lnTo>
                  <a:lnTo>
                    <a:pt x="104" y="110"/>
                  </a:lnTo>
                  <a:lnTo>
                    <a:pt x="102" y="110"/>
                  </a:lnTo>
                  <a:lnTo>
                    <a:pt x="102" y="108"/>
                  </a:lnTo>
                  <a:lnTo>
                    <a:pt x="99" y="108"/>
                  </a:lnTo>
                  <a:lnTo>
                    <a:pt x="99" y="107"/>
                  </a:lnTo>
                  <a:lnTo>
                    <a:pt x="97" y="107"/>
                  </a:lnTo>
                  <a:lnTo>
                    <a:pt x="97" y="105"/>
                  </a:lnTo>
                  <a:lnTo>
                    <a:pt x="94" y="105"/>
                  </a:lnTo>
                  <a:lnTo>
                    <a:pt x="94" y="102"/>
                  </a:lnTo>
                  <a:lnTo>
                    <a:pt x="91" y="102"/>
                  </a:lnTo>
                  <a:lnTo>
                    <a:pt x="91" y="101"/>
                  </a:lnTo>
                  <a:lnTo>
                    <a:pt x="86" y="101"/>
                  </a:lnTo>
                  <a:lnTo>
                    <a:pt x="86" y="96"/>
                  </a:lnTo>
                  <a:lnTo>
                    <a:pt x="83" y="96"/>
                  </a:lnTo>
                  <a:lnTo>
                    <a:pt x="83" y="94"/>
                  </a:lnTo>
                  <a:lnTo>
                    <a:pt x="80" y="94"/>
                  </a:lnTo>
                  <a:lnTo>
                    <a:pt x="80" y="91"/>
                  </a:lnTo>
                  <a:lnTo>
                    <a:pt x="79" y="91"/>
                  </a:lnTo>
                  <a:lnTo>
                    <a:pt x="79" y="88"/>
                  </a:lnTo>
                  <a:lnTo>
                    <a:pt x="77" y="88"/>
                  </a:lnTo>
                  <a:lnTo>
                    <a:pt x="77" y="85"/>
                  </a:lnTo>
                  <a:lnTo>
                    <a:pt x="75" y="85"/>
                  </a:lnTo>
                  <a:lnTo>
                    <a:pt x="75" y="82"/>
                  </a:lnTo>
                  <a:lnTo>
                    <a:pt x="73" y="82"/>
                  </a:lnTo>
                  <a:lnTo>
                    <a:pt x="73" y="79"/>
                  </a:lnTo>
                  <a:lnTo>
                    <a:pt x="71" y="79"/>
                  </a:lnTo>
                  <a:lnTo>
                    <a:pt x="71" y="76"/>
                  </a:lnTo>
                  <a:lnTo>
                    <a:pt x="69" y="76"/>
                  </a:lnTo>
                  <a:lnTo>
                    <a:pt x="69" y="73"/>
                  </a:lnTo>
                  <a:lnTo>
                    <a:pt x="67" y="73"/>
                  </a:lnTo>
                  <a:lnTo>
                    <a:pt x="67" y="71"/>
                  </a:lnTo>
                  <a:lnTo>
                    <a:pt x="64" y="71"/>
                  </a:lnTo>
                  <a:lnTo>
                    <a:pt x="64" y="69"/>
                  </a:lnTo>
                  <a:lnTo>
                    <a:pt x="62" y="69"/>
                  </a:lnTo>
                  <a:lnTo>
                    <a:pt x="62" y="62"/>
                  </a:lnTo>
                  <a:lnTo>
                    <a:pt x="61" y="62"/>
                  </a:lnTo>
                  <a:lnTo>
                    <a:pt x="61" y="53"/>
                  </a:lnTo>
                  <a:lnTo>
                    <a:pt x="60" y="53"/>
                  </a:lnTo>
                  <a:lnTo>
                    <a:pt x="60" y="50"/>
                  </a:lnTo>
                  <a:lnTo>
                    <a:pt x="58" y="50"/>
                  </a:lnTo>
                  <a:lnTo>
                    <a:pt x="58" y="48"/>
                  </a:lnTo>
                  <a:lnTo>
                    <a:pt x="56" y="48"/>
                  </a:lnTo>
                  <a:lnTo>
                    <a:pt x="56" y="45"/>
                  </a:lnTo>
                  <a:lnTo>
                    <a:pt x="54" y="45"/>
                  </a:lnTo>
                  <a:lnTo>
                    <a:pt x="54" y="41"/>
                  </a:lnTo>
                  <a:lnTo>
                    <a:pt x="51" y="41"/>
                  </a:lnTo>
                  <a:lnTo>
                    <a:pt x="51" y="38"/>
                  </a:lnTo>
                  <a:lnTo>
                    <a:pt x="48" y="38"/>
                  </a:lnTo>
                  <a:lnTo>
                    <a:pt x="48" y="37"/>
                  </a:lnTo>
                  <a:lnTo>
                    <a:pt x="47" y="37"/>
                  </a:lnTo>
                  <a:lnTo>
                    <a:pt x="47" y="35"/>
                  </a:lnTo>
                  <a:lnTo>
                    <a:pt x="42" y="35"/>
                  </a:lnTo>
                  <a:lnTo>
                    <a:pt x="42" y="32"/>
                  </a:lnTo>
                  <a:lnTo>
                    <a:pt x="40" y="32"/>
                  </a:lnTo>
                  <a:lnTo>
                    <a:pt x="40" y="31"/>
                  </a:lnTo>
                  <a:lnTo>
                    <a:pt x="37" y="31"/>
                  </a:lnTo>
                  <a:lnTo>
                    <a:pt x="37" y="28"/>
                  </a:lnTo>
                  <a:lnTo>
                    <a:pt x="34" y="28"/>
                  </a:lnTo>
                  <a:lnTo>
                    <a:pt x="34" y="26"/>
                  </a:lnTo>
                  <a:lnTo>
                    <a:pt x="32" y="26"/>
                  </a:lnTo>
                  <a:lnTo>
                    <a:pt x="32" y="24"/>
                  </a:lnTo>
                  <a:lnTo>
                    <a:pt x="31" y="24"/>
                  </a:lnTo>
                  <a:lnTo>
                    <a:pt x="31" y="22"/>
                  </a:lnTo>
                  <a:lnTo>
                    <a:pt x="29" y="22"/>
                  </a:lnTo>
                  <a:lnTo>
                    <a:pt x="29" y="20"/>
                  </a:lnTo>
                  <a:lnTo>
                    <a:pt x="27" y="20"/>
                  </a:lnTo>
                  <a:lnTo>
                    <a:pt x="27" y="18"/>
                  </a:lnTo>
                  <a:lnTo>
                    <a:pt x="20" y="18"/>
                  </a:lnTo>
                  <a:lnTo>
                    <a:pt x="20" y="15"/>
                  </a:lnTo>
                  <a:lnTo>
                    <a:pt x="18" y="15"/>
                  </a:lnTo>
                  <a:lnTo>
                    <a:pt x="18" y="14"/>
                  </a:lnTo>
                  <a:lnTo>
                    <a:pt x="15" y="14"/>
                  </a:lnTo>
                  <a:lnTo>
                    <a:pt x="15" y="10"/>
                  </a:lnTo>
                  <a:lnTo>
                    <a:pt x="12" y="10"/>
                  </a:lnTo>
                  <a:lnTo>
                    <a:pt x="12" y="7"/>
                  </a:lnTo>
                  <a:lnTo>
                    <a:pt x="10" y="7"/>
                  </a:lnTo>
                  <a:lnTo>
                    <a:pt x="10" y="4"/>
                  </a:lnTo>
                  <a:lnTo>
                    <a:pt x="7" y="4"/>
                  </a:lnTo>
                  <a:lnTo>
                    <a:pt x="7" y="3"/>
                  </a:lnTo>
                  <a:lnTo>
                    <a:pt x="6" y="3"/>
                  </a:lnTo>
                  <a:lnTo>
                    <a:pt x="6" y="2"/>
                  </a:lnTo>
                  <a:lnTo>
                    <a:pt x="5" y="2"/>
                  </a:lnTo>
                  <a:lnTo>
                    <a:pt x="5" y="0"/>
                  </a:lnTo>
                  <a:lnTo>
                    <a:pt x="0" y="0"/>
                  </a:lnTo>
                </a:path>
              </a:pathLst>
            </a:custGeom>
            <a:noFill/>
            <a:ln w="25400">
              <a:solidFill>
                <a:srgbClr val="B2C0D8"/>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grpSp>
      <p:cxnSp>
        <p:nvCxnSpPr>
          <p:cNvPr id="115" name="Straight Connector 114"/>
          <p:cNvCxnSpPr/>
          <p:nvPr/>
        </p:nvCxnSpPr>
        <p:spPr>
          <a:xfrm>
            <a:off x="1249369" y="3000875"/>
            <a:ext cx="245430" cy="0"/>
          </a:xfrm>
          <a:prstGeom prst="line">
            <a:avLst/>
          </a:prstGeom>
          <a:ln>
            <a:solidFill>
              <a:srgbClr val="B60D27"/>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1254349" y="3255335"/>
            <a:ext cx="245430" cy="0"/>
          </a:xfrm>
          <a:prstGeom prst="line">
            <a:avLst/>
          </a:prstGeom>
          <a:ln>
            <a:solidFill>
              <a:srgbClr val="B2C0D8"/>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5811687" y="3000875"/>
            <a:ext cx="245430" cy="0"/>
          </a:xfrm>
          <a:prstGeom prst="line">
            <a:avLst/>
          </a:prstGeom>
          <a:ln>
            <a:solidFill>
              <a:srgbClr val="B60D27"/>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5816667" y="3255335"/>
            <a:ext cx="245430" cy="0"/>
          </a:xfrm>
          <a:prstGeom prst="line">
            <a:avLst/>
          </a:prstGeom>
          <a:ln>
            <a:solidFill>
              <a:srgbClr val="B2C0D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776294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O-026: Randomized phase III study of fluoropyrimidine (FP) plus bevacizumab (BEV) vs. FP plus irinotecan (IRI) and BEV as first-line therapy for metastatic colorectal cancer (</a:t>
            </a:r>
            <a:r>
              <a:rPr lang="en-GB" dirty="0" err="1" smtClean="0"/>
              <a:t>mCRC</a:t>
            </a:r>
            <a:r>
              <a:rPr lang="en-GB" dirty="0" smtClean="0"/>
              <a:t>): German AIO KRK0110 (ML22011)- study – Modest D, et al</a:t>
            </a:r>
            <a:endParaRPr lang="en-GB" sz="1800" dirty="0"/>
          </a:p>
        </p:txBody>
      </p:sp>
      <p:sp>
        <p:nvSpPr>
          <p:cNvPr id="3" name="Content Placeholder 2"/>
          <p:cNvSpPr>
            <a:spLocks noGrp="1"/>
          </p:cNvSpPr>
          <p:nvPr>
            <p:ph idx="1"/>
          </p:nvPr>
        </p:nvSpPr>
        <p:spPr>
          <a:xfrm>
            <a:off x="365124" y="1254035"/>
            <a:ext cx="8413751" cy="5747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p:txBody>
          <a:bodyPr/>
          <a:lstStyle/>
          <a:p>
            <a:r>
              <a:rPr lang="en-GB" dirty="0"/>
              <a:t>Modest D, et al. Ann </a:t>
            </a:r>
            <a:r>
              <a:rPr lang="en-GB" dirty="0" err="1"/>
              <a:t>Oncol</a:t>
            </a:r>
            <a:r>
              <a:rPr lang="en-GB" dirty="0"/>
              <a:t> 2017; 28 (</a:t>
            </a:r>
            <a:r>
              <a:rPr lang="en-GB" dirty="0" err="1"/>
              <a:t>suppl</a:t>
            </a:r>
            <a:r>
              <a:rPr lang="en-GB" dirty="0"/>
              <a:t> 3): </a:t>
            </a:r>
            <a:r>
              <a:rPr lang="en-GB" dirty="0" err="1"/>
              <a:t>abstr</a:t>
            </a:r>
            <a:r>
              <a:rPr lang="en-GB" dirty="0"/>
              <a:t> O-026</a:t>
            </a:r>
          </a:p>
        </p:txBody>
      </p:sp>
      <p:sp>
        <p:nvSpPr>
          <p:cNvPr id="6" name="Rectangle 5"/>
          <p:cNvSpPr/>
          <p:nvPr/>
        </p:nvSpPr>
        <p:spPr>
          <a:xfrm>
            <a:off x="1733711" y="1589588"/>
            <a:ext cx="5654724" cy="307777"/>
          </a:xfrm>
          <a:prstGeom prst="rect">
            <a:avLst/>
          </a:prstGeom>
        </p:spPr>
        <p:txBody>
          <a:bodyPr wrap="square">
            <a:spAutoFit/>
          </a:bodyPr>
          <a:lstStyle/>
          <a:p>
            <a:pPr algn="ctr" defTabSz="457200" fontAlgn="auto">
              <a:spcBef>
                <a:spcPts val="0"/>
              </a:spcBef>
              <a:spcAft>
                <a:spcPts val="0"/>
              </a:spcAft>
            </a:pPr>
            <a:r>
              <a:rPr lang="en-GB" sz="1400" b="1" dirty="0" smtClean="0">
                <a:solidFill>
                  <a:srgbClr val="4D4D4D"/>
                </a:solidFill>
                <a:latin typeface="Arial"/>
                <a:cs typeface="Arial"/>
              </a:rPr>
              <a:t>Time to failure of strategy – overview </a:t>
            </a:r>
            <a:endParaRPr lang="en-GB" sz="1400" dirty="0">
              <a:solidFill>
                <a:srgbClr val="4D4D4D"/>
              </a:solidFill>
              <a:latin typeface="Arial"/>
              <a:cs typeface="Arial"/>
            </a:endParaRPr>
          </a:p>
        </p:txBody>
      </p:sp>
      <p:cxnSp>
        <p:nvCxnSpPr>
          <p:cNvPr id="8" name="Straight Connector 7"/>
          <p:cNvCxnSpPr/>
          <p:nvPr/>
        </p:nvCxnSpPr>
        <p:spPr>
          <a:xfrm>
            <a:off x="1705136" y="5124450"/>
            <a:ext cx="5105239"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719650" y="5124450"/>
            <a:ext cx="0" cy="14316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64052" y="5124450"/>
            <a:ext cx="0" cy="14316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06138" y="5124450"/>
            <a:ext cx="0" cy="14316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45954" y="5124450"/>
            <a:ext cx="0" cy="143167"/>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09219" y="5198151"/>
            <a:ext cx="433132" cy="307777"/>
          </a:xfrm>
          <a:prstGeom prst="rect">
            <a:avLst/>
          </a:prstGeom>
          <a:noFill/>
        </p:spPr>
        <p:txBody>
          <a:bodyPr wrap="none" rtlCol="0">
            <a:spAutoFit/>
          </a:bodyPr>
          <a:lstStyle/>
          <a:p>
            <a:pPr algn="ctr" defTabSz="457200" fontAlgn="auto">
              <a:spcBef>
                <a:spcPts val="0"/>
              </a:spcBef>
              <a:spcAft>
                <a:spcPts val="0"/>
              </a:spcAft>
            </a:pPr>
            <a:r>
              <a:rPr lang="en-GB" sz="1400" dirty="0" smtClean="0">
                <a:latin typeface="Arial"/>
                <a:cs typeface="Arial"/>
              </a:rPr>
              <a:t>0.5</a:t>
            </a:r>
            <a:endParaRPr lang="en-GB" sz="1400" dirty="0">
              <a:latin typeface="Arial"/>
              <a:cs typeface="Arial"/>
            </a:endParaRPr>
          </a:p>
        </p:txBody>
      </p:sp>
      <p:sp>
        <p:nvSpPr>
          <p:cNvPr id="15" name="TextBox 14"/>
          <p:cNvSpPr txBox="1"/>
          <p:nvPr/>
        </p:nvSpPr>
        <p:spPr>
          <a:xfrm>
            <a:off x="4044998" y="5198151"/>
            <a:ext cx="433132" cy="307777"/>
          </a:xfrm>
          <a:prstGeom prst="rect">
            <a:avLst/>
          </a:prstGeom>
          <a:noFill/>
        </p:spPr>
        <p:txBody>
          <a:bodyPr wrap="none" rtlCol="0">
            <a:spAutoFit/>
          </a:bodyPr>
          <a:lstStyle/>
          <a:p>
            <a:pPr algn="ctr" defTabSz="457200" fontAlgn="auto">
              <a:spcBef>
                <a:spcPts val="0"/>
              </a:spcBef>
              <a:spcAft>
                <a:spcPts val="0"/>
              </a:spcAft>
            </a:pPr>
            <a:r>
              <a:rPr lang="en-GB" sz="1400" dirty="0" smtClean="0">
                <a:latin typeface="Arial"/>
                <a:cs typeface="Arial"/>
              </a:rPr>
              <a:t>1.0</a:t>
            </a:r>
            <a:endParaRPr lang="en-GB" sz="1400" dirty="0">
              <a:latin typeface="Arial"/>
              <a:cs typeface="Arial"/>
            </a:endParaRPr>
          </a:p>
        </p:txBody>
      </p:sp>
      <p:sp>
        <p:nvSpPr>
          <p:cNvPr id="16" name="TextBox 15"/>
          <p:cNvSpPr txBox="1"/>
          <p:nvPr/>
        </p:nvSpPr>
        <p:spPr>
          <a:xfrm>
            <a:off x="6600267" y="5198151"/>
            <a:ext cx="433132" cy="307777"/>
          </a:xfrm>
          <a:prstGeom prst="rect">
            <a:avLst/>
          </a:prstGeom>
          <a:noFill/>
        </p:spPr>
        <p:txBody>
          <a:bodyPr wrap="none" rtlCol="0">
            <a:spAutoFit/>
          </a:bodyPr>
          <a:lstStyle/>
          <a:p>
            <a:pPr algn="ctr" defTabSz="457200" fontAlgn="auto">
              <a:spcBef>
                <a:spcPts val="0"/>
              </a:spcBef>
              <a:spcAft>
                <a:spcPts val="0"/>
              </a:spcAft>
            </a:pPr>
            <a:r>
              <a:rPr lang="en-GB" sz="1400" dirty="0" smtClean="0">
                <a:latin typeface="Arial"/>
                <a:cs typeface="Arial"/>
              </a:rPr>
              <a:t>2.0</a:t>
            </a:r>
            <a:endParaRPr lang="en-GB" sz="1400" dirty="0">
              <a:latin typeface="Arial"/>
              <a:cs typeface="Arial"/>
            </a:endParaRPr>
          </a:p>
        </p:txBody>
      </p:sp>
      <p:sp>
        <p:nvSpPr>
          <p:cNvPr id="17" name="TextBox 16"/>
          <p:cNvSpPr txBox="1"/>
          <p:nvPr/>
        </p:nvSpPr>
        <p:spPr>
          <a:xfrm>
            <a:off x="3229388" y="5198151"/>
            <a:ext cx="433132" cy="307777"/>
          </a:xfrm>
          <a:prstGeom prst="rect">
            <a:avLst/>
          </a:prstGeom>
          <a:noFill/>
        </p:spPr>
        <p:txBody>
          <a:bodyPr wrap="none" rtlCol="0">
            <a:spAutoFit/>
          </a:bodyPr>
          <a:lstStyle/>
          <a:p>
            <a:pPr algn="ctr" defTabSz="457200" fontAlgn="auto">
              <a:spcBef>
                <a:spcPts val="0"/>
              </a:spcBef>
              <a:spcAft>
                <a:spcPts val="0"/>
              </a:spcAft>
            </a:pPr>
            <a:r>
              <a:rPr lang="en-GB" sz="1400" dirty="0" smtClean="0">
                <a:latin typeface="Arial"/>
                <a:cs typeface="Arial"/>
              </a:rPr>
              <a:t>0.8</a:t>
            </a:r>
            <a:endParaRPr lang="en-GB" sz="1400" dirty="0">
              <a:latin typeface="Arial"/>
              <a:cs typeface="Arial"/>
            </a:endParaRPr>
          </a:p>
        </p:txBody>
      </p:sp>
      <p:cxnSp>
        <p:nvCxnSpPr>
          <p:cNvPr id="19" name="Straight Connector 18"/>
          <p:cNvCxnSpPr/>
          <p:nvPr/>
        </p:nvCxnSpPr>
        <p:spPr>
          <a:xfrm>
            <a:off x="4261564" y="2728686"/>
            <a:ext cx="0" cy="2395764"/>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45954" y="2728686"/>
            <a:ext cx="0" cy="2395764"/>
          </a:xfrm>
          <a:prstGeom prst="line">
            <a:avLst/>
          </a:prstGeom>
          <a:ln w="2540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88098" y="2099464"/>
            <a:ext cx="1467068" cy="523220"/>
          </a:xfrm>
          <a:prstGeom prst="rect">
            <a:avLst/>
          </a:prstGeom>
          <a:noFill/>
        </p:spPr>
        <p:txBody>
          <a:bodyPr wrap="none" rtlCol="0">
            <a:spAutoFit/>
          </a:bodyPr>
          <a:lstStyle/>
          <a:p>
            <a:pPr algn="ctr" defTabSz="457200" fontAlgn="auto">
              <a:spcBef>
                <a:spcPts val="0"/>
              </a:spcBef>
              <a:spcAft>
                <a:spcPts val="0"/>
              </a:spcAft>
            </a:pPr>
            <a:r>
              <a:rPr lang="en-GB" sz="1400" b="1" dirty="0" smtClean="0">
                <a:latin typeface="Arial"/>
                <a:cs typeface="Arial"/>
              </a:rPr>
              <a:t>Non-inferiority </a:t>
            </a:r>
            <a:br>
              <a:rPr lang="en-GB" sz="1400" b="1" dirty="0" smtClean="0">
                <a:latin typeface="Arial"/>
                <a:cs typeface="Arial"/>
              </a:rPr>
            </a:br>
            <a:r>
              <a:rPr lang="en-GB" sz="1400" b="1" dirty="0" smtClean="0">
                <a:latin typeface="Arial"/>
                <a:cs typeface="Arial"/>
              </a:rPr>
              <a:t>margin</a:t>
            </a:r>
            <a:endParaRPr lang="en-GB" sz="1400" b="1" dirty="0">
              <a:latin typeface="Arial"/>
              <a:cs typeface="Arial"/>
            </a:endParaRPr>
          </a:p>
        </p:txBody>
      </p:sp>
      <p:sp>
        <p:nvSpPr>
          <p:cNvPr id="22" name="TextBox 21"/>
          <p:cNvSpPr txBox="1"/>
          <p:nvPr/>
        </p:nvSpPr>
        <p:spPr>
          <a:xfrm>
            <a:off x="6367041" y="2284130"/>
            <a:ext cx="681597" cy="307777"/>
          </a:xfrm>
          <a:prstGeom prst="rect">
            <a:avLst/>
          </a:prstGeom>
          <a:noFill/>
        </p:spPr>
        <p:txBody>
          <a:bodyPr wrap="none" rtlCol="0">
            <a:spAutoFit/>
          </a:bodyPr>
          <a:lstStyle/>
          <a:p>
            <a:pPr algn="ctr" defTabSz="457200" fontAlgn="auto">
              <a:spcBef>
                <a:spcPts val="0"/>
              </a:spcBef>
              <a:spcAft>
                <a:spcPts val="0"/>
              </a:spcAft>
            </a:pPr>
            <a:r>
              <a:rPr lang="en-GB" sz="1400" dirty="0" smtClean="0">
                <a:latin typeface="Arial"/>
                <a:cs typeface="Arial"/>
              </a:rPr>
              <a:t>Group</a:t>
            </a:r>
            <a:endParaRPr lang="en-GB" sz="1400" dirty="0">
              <a:latin typeface="Arial"/>
              <a:cs typeface="Arial"/>
            </a:endParaRPr>
          </a:p>
        </p:txBody>
      </p:sp>
      <p:sp>
        <p:nvSpPr>
          <p:cNvPr id="23" name="TextBox 22"/>
          <p:cNvSpPr txBox="1"/>
          <p:nvPr/>
        </p:nvSpPr>
        <p:spPr>
          <a:xfrm>
            <a:off x="7288451" y="2284130"/>
            <a:ext cx="1237839" cy="307777"/>
          </a:xfrm>
          <a:prstGeom prst="rect">
            <a:avLst/>
          </a:prstGeom>
          <a:noFill/>
        </p:spPr>
        <p:txBody>
          <a:bodyPr wrap="none" rtlCol="0">
            <a:spAutoFit/>
          </a:bodyPr>
          <a:lstStyle/>
          <a:p>
            <a:pPr algn="ctr" defTabSz="457200" fontAlgn="auto">
              <a:spcBef>
                <a:spcPts val="0"/>
              </a:spcBef>
              <a:spcAft>
                <a:spcPts val="0"/>
              </a:spcAft>
            </a:pPr>
            <a:r>
              <a:rPr lang="en-GB" sz="1400" dirty="0" smtClean="0">
                <a:latin typeface="Arial"/>
                <a:cs typeface="Arial"/>
              </a:rPr>
              <a:t>Interpretation</a:t>
            </a:r>
            <a:endParaRPr lang="en-GB" sz="1400" dirty="0">
              <a:latin typeface="Arial"/>
              <a:cs typeface="Arial"/>
            </a:endParaRPr>
          </a:p>
        </p:txBody>
      </p:sp>
      <p:cxnSp>
        <p:nvCxnSpPr>
          <p:cNvPr id="25" name="Straight Connector 24"/>
          <p:cNvCxnSpPr/>
          <p:nvPr/>
        </p:nvCxnSpPr>
        <p:spPr>
          <a:xfrm>
            <a:off x="3072384" y="3089508"/>
            <a:ext cx="1287476"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640962" y="3014348"/>
            <a:ext cx="150320" cy="15032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GB" sz="1400" dirty="0">
              <a:solidFill>
                <a:schemeClr val="tx1"/>
              </a:solidFill>
              <a:latin typeface="Arial"/>
              <a:cs typeface="Arial"/>
            </a:endParaRPr>
          </a:p>
        </p:txBody>
      </p:sp>
      <p:cxnSp>
        <p:nvCxnSpPr>
          <p:cNvPr id="27" name="Straight Connector 26"/>
          <p:cNvCxnSpPr/>
          <p:nvPr/>
        </p:nvCxnSpPr>
        <p:spPr>
          <a:xfrm>
            <a:off x="1705136" y="3761832"/>
            <a:ext cx="2025616" cy="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593668" y="3686672"/>
            <a:ext cx="150320" cy="15032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GB" sz="1400" dirty="0">
              <a:solidFill>
                <a:schemeClr val="tx1"/>
              </a:solidFill>
              <a:latin typeface="Arial"/>
              <a:cs typeface="Arial"/>
            </a:endParaRPr>
          </a:p>
        </p:txBody>
      </p:sp>
      <p:cxnSp>
        <p:nvCxnSpPr>
          <p:cNvPr id="31" name="Straight Connector 30"/>
          <p:cNvCxnSpPr/>
          <p:nvPr/>
        </p:nvCxnSpPr>
        <p:spPr>
          <a:xfrm>
            <a:off x="3617420" y="4441116"/>
            <a:ext cx="1876295" cy="0"/>
          </a:xfrm>
          <a:prstGeom prst="line">
            <a:avLst/>
          </a:prstGeom>
          <a:ln w="25400">
            <a:solidFill>
              <a:srgbClr val="F7899A"/>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485913" y="4365956"/>
            <a:ext cx="150320" cy="150320"/>
          </a:xfrm>
          <a:prstGeom prst="ellipse">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GB" sz="1400" dirty="0">
              <a:solidFill>
                <a:schemeClr val="tx1"/>
              </a:solidFill>
              <a:latin typeface="Arial"/>
              <a:cs typeface="Arial"/>
            </a:endParaRPr>
          </a:p>
        </p:txBody>
      </p:sp>
      <p:grpSp>
        <p:nvGrpSpPr>
          <p:cNvPr id="45" name="Group 44"/>
          <p:cNvGrpSpPr/>
          <p:nvPr/>
        </p:nvGrpSpPr>
        <p:grpSpPr>
          <a:xfrm>
            <a:off x="6448794" y="2951009"/>
            <a:ext cx="572593" cy="1782495"/>
            <a:chOff x="6334411" y="2951009"/>
            <a:chExt cx="572593" cy="1782495"/>
          </a:xfrm>
        </p:grpSpPr>
        <p:sp>
          <p:nvSpPr>
            <p:cNvPr id="38" name="TextBox 37"/>
            <p:cNvSpPr txBox="1"/>
            <p:nvPr/>
          </p:nvSpPr>
          <p:spPr>
            <a:xfrm>
              <a:off x="6334411" y="2951009"/>
              <a:ext cx="524246" cy="307777"/>
            </a:xfrm>
            <a:prstGeom prst="rect">
              <a:avLst/>
            </a:prstGeom>
            <a:noFill/>
          </p:spPr>
          <p:txBody>
            <a:bodyPr wrap="none" rtlCol="0">
              <a:spAutoFit/>
            </a:bodyPr>
            <a:lstStyle/>
            <a:p>
              <a:pPr defTabSz="457200" fontAlgn="auto">
                <a:spcBef>
                  <a:spcPts val="0"/>
                </a:spcBef>
                <a:spcAft>
                  <a:spcPts val="0"/>
                </a:spcAft>
              </a:pPr>
              <a:r>
                <a:rPr lang="en-GB" sz="1400" dirty="0" smtClean="0">
                  <a:latin typeface="Arial"/>
                  <a:cs typeface="Arial"/>
                </a:rPr>
                <a:t>FAS</a:t>
              </a:r>
              <a:endParaRPr lang="en-GB" sz="1400" dirty="0">
                <a:latin typeface="Arial"/>
                <a:cs typeface="Arial"/>
              </a:endParaRPr>
            </a:p>
          </p:txBody>
        </p:sp>
        <p:sp>
          <p:nvSpPr>
            <p:cNvPr id="39" name="TextBox 38"/>
            <p:cNvSpPr txBox="1"/>
            <p:nvPr/>
          </p:nvSpPr>
          <p:spPr>
            <a:xfrm>
              <a:off x="6334411" y="3531000"/>
              <a:ext cx="554960" cy="523220"/>
            </a:xfrm>
            <a:prstGeom prst="rect">
              <a:avLst/>
            </a:prstGeom>
            <a:noFill/>
          </p:spPr>
          <p:txBody>
            <a:bodyPr wrap="none" rtlCol="0">
              <a:spAutoFit/>
            </a:bodyPr>
            <a:lstStyle/>
            <a:p>
              <a:pPr defTabSz="457200" fontAlgn="auto">
                <a:spcBef>
                  <a:spcPts val="0"/>
                </a:spcBef>
                <a:spcAft>
                  <a:spcPts val="0"/>
                </a:spcAft>
              </a:pPr>
              <a:r>
                <a:rPr lang="en-GB" sz="1400" dirty="0" smtClean="0">
                  <a:latin typeface="Arial"/>
                  <a:cs typeface="Arial"/>
                </a:rPr>
                <a:t>RAS</a:t>
              </a:r>
              <a:br>
                <a:rPr lang="en-GB" sz="1400" dirty="0" smtClean="0">
                  <a:latin typeface="Arial"/>
                  <a:cs typeface="Arial"/>
                </a:rPr>
              </a:br>
              <a:r>
                <a:rPr lang="en-GB" sz="1400" dirty="0" smtClean="0">
                  <a:latin typeface="Arial"/>
                  <a:cs typeface="Arial"/>
                </a:rPr>
                <a:t>WT</a:t>
              </a:r>
              <a:endParaRPr lang="en-GB" sz="1400" dirty="0">
                <a:latin typeface="Arial"/>
                <a:cs typeface="Arial"/>
              </a:endParaRPr>
            </a:p>
          </p:txBody>
        </p:sp>
        <p:sp>
          <p:nvSpPr>
            <p:cNvPr id="40" name="TextBox 39"/>
            <p:cNvSpPr txBox="1"/>
            <p:nvPr/>
          </p:nvSpPr>
          <p:spPr>
            <a:xfrm>
              <a:off x="6334411" y="4210284"/>
              <a:ext cx="572593" cy="523220"/>
            </a:xfrm>
            <a:prstGeom prst="rect">
              <a:avLst/>
            </a:prstGeom>
            <a:noFill/>
          </p:spPr>
          <p:txBody>
            <a:bodyPr wrap="none" rtlCol="0">
              <a:spAutoFit/>
            </a:bodyPr>
            <a:lstStyle/>
            <a:p>
              <a:pPr defTabSz="457200" fontAlgn="auto">
                <a:spcBef>
                  <a:spcPts val="0"/>
                </a:spcBef>
                <a:spcAft>
                  <a:spcPts val="0"/>
                </a:spcAft>
              </a:pPr>
              <a:r>
                <a:rPr lang="en-GB" sz="1400" dirty="0" smtClean="0">
                  <a:latin typeface="Arial"/>
                  <a:cs typeface="Arial"/>
                </a:rPr>
                <a:t>RAS</a:t>
              </a:r>
              <a:br>
                <a:rPr lang="en-GB" sz="1400" dirty="0" smtClean="0">
                  <a:latin typeface="Arial"/>
                  <a:cs typeface="Arial"/>
                </a:rPr>
              </a:br>
              <a:r>
                <a:rPr lang="en-GB" sz="1400" dirty="0" smtClean="0">
                  <a:latin typeface="Arial"/>
                  <a:cs typeface="Arial"/>
                </a:rPr>
                <a:t>MUT</a:t>
              </a:r>
              <a:endParaRPr lang="en-GB" sz="1400" dirty="0">
                <a:latin typeface="Arial"/>
                <a:cs typeface="Arial"/>
              </a:endParaRPr>
            </a:p>
          </p:txBody>
        </p:sp>
      </p:grpSp>
      <p:grpSp>
        <p:nvGrpSpPr>
          <p:cNvPr id="44" name="Group 43"/>
          <p:cNvGrpSpPr/>
          <p:nvPr/>
        </p:nvGrpSpPr>
        <p:grpSpPr>
          <a:xfrm>
            <a:off x="7288451" y="2858676"/>
            <a:ext cx="1606465" cy="1874828"/>
            <a:chOff x="7078591" y="2858676"/>
            <a:chExt cx="1606465" cy="1874828"/>
          </a:xfrm>
        </p:grpSpPr>
        <p:sp>
          <p:nvSpPr>
            <p:cNvPr id="41" name="TextBox 40"/>
            <p:cNvSpPr txBox="1"/>
            <p:nvPr/>
          </p:nvSpPr>
          <p:spPr>
            <a:xfrm>
              <a:off x="7078591" y="2858676"/>
              <a:ext cx="1298753" cy="523220"/>
            </a:xfrm>
            <a:prstGeom prst="rect">
              <a:avLst/>
            </a:prstGeom>
            <a:noFill/>
          </p:spPr>
          <p:txBody>
            <a:bodyPr wrap="none" rtlCol="0">
              <a:spAutoFit/>
            </a:bodyPr>
            <a:lstStyle/>
            <a:p>
              <a:pPr defTabSz="457200" fontAlgn="auto">
                <a:spcBef>
                  <a:spcPts val="0"/>
                </a:spcBef>
                <a:spcAft>
                  <a:spcPts val="0"/>
                </a:spcAft>
              </a:pPr>
              <a:r>
                <a:rPr lang="en-GB" sz="1400" dirty="0" smtClean="0">
                  <a:latin typeface="Arial"/>
                  <a:cs typeface="Arial"/>
                </a:rPr>
                <a:t>Non-inferiority</a:t>
              </a:r>
              <a:br>
                <a:rPr lang="en-GB" sz="1400" dirty="0" smtClean="0">
                  <a:latin typeface="Arial"/>
                  <a:cs typeface="Arial"/>
                </a:rPr>
              </a:br>
              <a:r>
                <a:rPr lang="en-GB" sz="1400" dirty="0" smtClean="0">
                  <a:latin typeface="Arial"/>
                  <a:cs typeface="Arial"/>
                </a:rPr>
                <a:t>not proven</a:t>
              </a:r>
              <a:endParaRPr lang="en-GB" sz="1400" dirty="0">
                <a:latin typeface="Arial"/>
                <a:cs typeface="Arial"/>
              </a:endParaRPr>
            </a:p>
          </p:txBody>
        </p:sp>
        <p:sp>
          <p:nvSpPr>
            <p:cNvPr id="42" name="TextBox 41"/>
            <p:cNvSpPr txBox="1"/>
            <p:nvPr/>
          </p:nvSpPr>
          <p:spPr>
            <a:xfrm>
              <a:off x="7078591" y="4210284"/>
              <a:ext cx="1298753" cy="523220"/>
            </a:xfrm>
            <a:prstGeom prst="rect">
              <a:avLst/>
            </a:prstGeom>
            <a:noFill/>
          </p:spPr>
          <p:txBody>
            <a:bodyPr wrap="none" rtlCol="0">
              <a:spAutoFit/>
            </a:bodyPr>
            <a:lstStyle/>
            <a:p>
              <a:pPr defTabSz="457200" fontAlgn="auto">
                <a:spcBef>
                  <a:spcPts val="0"/>
                </a:spcBef>
                <a:spcAft>
                  <a:spcPts val="0"/>
                </a:spcAft>
              </a:pPr>
              <a:r>
                <a:rPr lang="en-GB" sz="1400" dirty="0" smtClean="0">
                  <a:latin typeface="Arial"/>
                  <a:cs typeface="Arial"/>
                </a:rPr>
                <a:t>Non-inferiority</a:t>
              </a:r>
              <a:br>
                <a:rPr lang="en-GB" sz="1400" dirty="0" smtClean="0">
                  <a:latin typeface="Arial"/>
                  <a:cs typeface="Arial"/>
                </a:rPr>
              </a:br>
              <a:r>
                <a:rPr lang="en-GB" sz="1400" dirty="0" smtClean="0">
                  <a:latin typeface="Arial"/>
                  <a:cs typeface="Arial"/>
                </a:rPr>
                <a:t>of FP + BEV</a:t>
              </a:r>
              <a:endParaRPr lang="en-GB" sz="1400" dirty="0">
                <a:latin typeface="Arial"/>
                <a:cs typeface="Arial"/>
              </a:endParaRPr>
            </a:p>
          </p:txBody>
        </p:sp>
        <p:sp>
          <p:nvSpPr>
            <p:cNvPr id="43" name="TextBox 42"/>
            <p:cNvSpPr txBox="1"/>
            <p:nvPr/>
          </p:nvSpPr>
          <p:spPr>
            <a:xfrm>
              <a:off x="7078591" y="3531000"/>
              <a:ext cx="1606465" cy="523220"/>
            </a:xfrm>
            <a:prstGeom prst="rect">
              <a:avLst/>
            </a:prstGeom>
            <a:noFill/>
          </p:spPr>
          <p:txBody>
            <a:bodyPr wrap="none" rtlCol="0">
              <a:spAutoFit/>
            </a:bodyPr>
            <a:lstStyle/>
            <a:p>
              <a:pPr defTabSz="457200" fontAlgn="auto">
                <a:spcBef>
                  <a:spcPts val="0"/>
                </a:spcBef>
                <a:spcAft>
                  <a:spcPts val="0"/>
                </a:spcAft>
              </a:pPr>
              <a:r>
                <a:rPr lang="en-GB" sz="1400" dirty="0" smtClean="0">
                  <a:latin typeface="Arial"/>
                  <a:cs typeface="Arial"/>
                </a:rPr>
                <a:t>Superiority</a:t>
              </a:r>
              <a:br>
                <a:rPr lang="en-GB" sz="1400" dirty="0" smtClean="0">
                  <a:latin typeface="Arial"/>
                  <a:cs typeface="Arial"/>
                </a:rPr>
              </a:br>
              <a:r>
                <a:rPr lang="en-GB" sz="1400" dirty="0" smtClean="0">
                  <a:latin typeface="Arial"/>
                  <a:cs typeface="Arial"/>
                </a:rPr>
                <a:t>of FP + IRI + BEV</a:t>
              </a:r>
              <a:endParaRPr lang="en-GB" sz="1400" dirty="0">
                <a:latin typeface="Arial"/>
                <a:cs typeface="Arial"/>
              </a:endParaRPr>
            </a:p>
          </p:txBody>
        </p:sp>
      </p:grpSp>
      <p:sp>
        <p:nvSpPr>
          <p:cNvPr id="46" name="TextBox 45"/>
          <p:cNvSpPr txBox="1"/>
          <p:nvPr/>
        </p:nvSpPr>
        <p:spPr>
          <a:xfrm>
            <a:off x="6920671" y="4985950"/>
            <a:ext cx="1159292" cy="307777"/>
          </a:xfrm>
          <a:prstGeom prst="rect">
            <a:avLst/>
          </a:prstGeom>
          <a:noFill/>
        </p:spPr>
        <p:txBody>
          <a:bodyPr wrap="none" rtlCol="0">
            <a:spAutoFit/>
          </a:bodyPr>
          <a:lstStyle/>
          <a:p>
            <a:pPr defTabSz="457200" fontAlgn="auto">
              <a:spcBef>
                <a:spcPts val="0"/>
              </a:spcBef>
              <a:spcAft>
                <a:spcPts val="0"/>
              </a:spcAft>
            </a:pPr>
            <a:r>
              <a:rPr lang="en-GB" sz="1400" dirty="0" smtClean="0">
                <a:latin typeface="Arial"/>
                <a:cs typeface="Arial"/>
              </a:rPr>
              <a:t>Hazard ratio</a:t>
            </a:r>
            <a:endParaRPr lang="en-GB" sz="1400" dirty="0">
              <a:latin typeface="Arial"/>
              <a:cs typeface="Arial"/>
            </a:endParaRPr>
          </a:p>
        </p:txBody>
      </p:sp>
      <p:sp>
        <p:nvSpPr>
          <p:cNvPr id="47" name="TextBox 46"/>
          <p:cNvSpPr txBox="1"/>
          <p:nvPr/>
        </p:nvSpPr>
        <p:spPr>
          <a:xfrm>
            <a:off x="1836573" y="5963582"/>
            <a:ext cx="5046574" cy="307777"/>
          </a:xfrm>
          <a:prstGeom prst="rect">
            <a:avLst/>
          </a:prstGeom>
          <a:noFill/>
        </p:spPr>
        <p:txBody>
          <a:bodyPr wrap="none" rtlCol="0">
            <a:spAutoFit/>
          </a:bodyPr>
          <a:lstStyle/>
          <a:p>
            <a:pPr algn="ctr" defTabSz="457200" fontAlgn="auto">
              <a:spcBef>
                <a:spcPts val="0"/>
              </a:spcBef>
              <a:spcAft>
                <a:spcPts val="0"/>
              </a:spcAft>
            </a:pPr>
            <a:r>
              <a:rPr lang="en-GB" sz="1400" dirty="0" smtClean="0">
                <a:latin typeface="Arial"/>
                <a:cs typeface="Arial"/>
              </a:rPr>
              <a:t>Cox model interaction-test for study arm *RAS status: p=0.03</a:t>
            </a:r>
            <a:endParaRPr lang="en-GB" sz="1400" dirty="0">
              <a:latin typeface="Arial"/>
              <a:cs typeface="Arial"/>
            </a:endParaRPr>
          </a:p>
        </p:txBody>
      </p:sp>
      <p:sp>
        <p:nvSpPr>
          <p:cNvPr id="48" name="TextBox 47"/>
          <p:cNvSpPr txBox="1"/>
          <p:nvPr/>
        </p:nvSpPr>
        <p:spPr>
          <a:xfrm>
            <a:off x="1821643" y="4769383"/>
            <a:ext cx="2382319" cy="307777"/>
          </a:xfrm>
          <a:prstGeom prst="rect">
            <a:avLst/>
          </a:prstGeom>
          <a:solidFill>
            <a:srgbClr val="FFC000"/>
          </a:solidFill>
        </p:spPr>
        <p:txBody>
          <a:bodyPr wrap="none" rtlCol="0">
            <a:spAutoFit/>
          </a:bodyPr>
          <a:lstStyle/>
          <a:p>
            <a:pPr algn="ctr" defTabSz="457200" fontAlgn="auto">
              <a:spcBef>
                <a:spcPts val="0"/>
              </a:spcBef>
              <a:spcAft>
                <a:spcPts val="0"/>
              </a:spcAft>
            </a:pPr>
            <a:r>
              <a:rPr lang="en-GB" sz="1400" dirty="0" smtClean="0">
                <a:latin typeface="Arial"/>
                <a:cs typeface="Arial"/>
              </a:rPr>
              <a:t>Initial FP + IRI + BEV better</a:t>
            </a:r>
            <a:endParaRPr lang="en-GB" sz="1400" dirty="0">
              <a:latin typeface="Arial"/>
              <a:cs typeface="Arial"/>
            </a:endParaRPr>
          </a:p>
        </p:txBody>
      </p:sp>
      <p:sp>
        <p:nvSpPr>
          <p:cNvPr id="51" name="TextBox 50"/>
          <p:cNvSpPr txBox="1"/>
          <p:nvPr/>
        </p:nvSpPr>
        <p:spPr>
          <a:xfrm>
            <a:off x="4339992" y="4769383"/>
            <a:ext cx="1949509" cy="307777"/>
          </a:xfrm>
          <a:prstGeom prst="rect">
            <a:avLst/>
          </a:prstGeom>
          <a:solidFill>
            <a:srgbClr val="4D4D4D"/>
          </a:solidFill>
        </p:spPr>
        <p:txBody>
          <a:bodyPr wrap="none" rtlCol="0">
            <a:spAutoFit/>
          </a:bodyPr>
          <a:lstStyle/>
          <a:p>
            <a:pPr algn="ctr" defTabSz="457200" fontAlgn="auto">
              <a:spcBef>
                <a:spcPts val="0"/>
              </a:spcBef>
              <a:spcAft>
                <a:spcPts val="0"/>
              </a:spcAft>
            </a:pPr>
            <a:r>
              <a:rPr lang="en-GB" sz="1400" dirty="0" smtClean="0">
                <a:solidFill>
                  <a:srgbClr val="FFFFFF"/>
                </a:solidFill>
                <a:latin typeface="Arial"/>
                <a:cs typeface="Arial"/>
              </a:rPr>
              <a:t>Initial FP + BEV better</a:t>
            </a:r>
            <a:endParaRPr lang="en-GB" sz="1400" dirty="0">
              <a:solidFill>
                <a:srgbClr val="FFFFFF"/>
              </a:solidFill>
              <a:latin typeface="Arial"/>
              <a:cs typeface="Arial"/>
            </a:endParaRPr>
          </a:p>
        </p:txBody>
      </p:sp>
      <p:grpSp>
        <p:nvGrpSpPr>
          <p:cNvPr id="54" name="Group 53"/>
          <p:cNvGrpSpPr/>
          <p:nvPr/>
        </p:nvGrpSpPr>
        <p:grpSpPr>
          <a:xfrm>
            <a:off x="1653537" y="5539792"/>
            <a:ext cx="5220707" cy="323460"/>
            <a:chOff x="1639023" y="5539792"/>
            <a:chExt cx="5220707" cy="323460"/>
          </a:xfrm>
        </p:grpSpPr>
        <p:sp>
          <p:nvSpPr>
            <p:cNvPr id="49" name="Rectangle 48"/>
            <p:cNvSpPr/>
            <p:nvPr/>
          </p:nvSpPr>
          <p:spPr>
            <a:xfrm>
              <a:off x="1639023" y="5539792"/>
              <a:ext cx="5220707" cy="323460"/>
            </a:xfrm>
            <a:prstGeom prst="rect">
              <a:avLst/>
            </a:prstGeom>
            <a:solidFill>
              <a:srgbClr val="A0A0A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GB" sz="1400" dirty="0">
                <a:solidFill>
                  <a:schemeClr val="tx1"/>
                </a:solidFill>
                <a:latin typeface="Arial"/>
                <a:cs typeface="Arial"/>
              </a:endParaRPr>
            </a:p>
          </p:txBody>
        </p:sp>
        <p:sp>
          <p:nvSpPr>
            <p:cNvPr id="50" name="Rectangle 49"/>
            <p:cNvSpPr/>
            <p:nvPr/>
          </p:nvSpPr>
          <p:spPr>
            <a:xfrm>
              <a:off x="1652046" y="5555254"/>
              <a:ext cx="1687919" cy="305508"/>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GB" sz="1400" dirty="0">
                <a:solidFill>
                  <a:schemeClr val="tx1"/>
                </a:solidFill>
                <a:latin typeface="Arial"/>
                <a:cs typeface="Arial"/>
              </a:endParaRPr>
            </a:p>
          </p:txBody>
        </p:sp>
        <p:sp>
          <p:nvSpPr>
            <p:cNvPr id="52" name="TextBox 51"/>
            <p:cNvSpPr txBox="1"/>
            <p:nvPr/>
          </p:nvSpPr>
          <p:spPr>
            <a:xfrm>
              <a:off x="4647890" y="5547634"/>
              <a:ext cx="1298753" cy="307777"/>
            </a:xfrm>
            <a:prstGeom prst="rect">
              <a:avLst/>
            </a:prstGeom>
            <a:noFill/>
          </p:spPr>
          <p:txBody>
            <a:bodyPr wrap="none" rtlCol="0">
              <a:spAutoFit/>
            </a:bodyPr>
            <a:lstStyle/>
            <a:p>
              <a:pPr defTabSz="457200" fontAlgn="auto">
                <a:spcBef>
                  <a:spcPts val="0"/>
                </a:spcBef>
                <a:spcAft>
                  <a:spcPts val="0"/>
                </a:spcAft>
              </a:pPr>
              <a:r>
                <a:rPr lang="en-GB" sz="1400" dirty="0" smtClean="0">
                  <a:latin typeface="Arial"/>
                  <a:cs typeface="Arial"/>
                </a:rPr>
                <a:t>Non-inferiority</a:t>
              </a:r>
              <a:endParaRPr lang="en-GB" sz="1400" dirty="0">
                <a:latin typeface="Arial"/>
                <a:cs typeface="Arial"/>
              </a:endParaRPr>
            </a:p>
          </p:txBody>
        </p:sp>
      </p:grpSp>
    </p:spTree>
    <p:extLst>
      <p:ext uri="{BB962C8B-B14F-4D97-AF65-F5344CB8AC3E}">
        <p14:creationId xmlns:p14="http://schemas.microsoft.com/office/powerpoint/2010/main" xmlns="" val="2886715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O-026: Randomized phase III study of fluoropyrimidine (FP) plus bevacizumab (BEV) vs. FP plus irinotecan (IRI) and BEV as first-line therapy for metastatic colorectal cancer (</a:t>
            </a:r>
            <a:r>
              <a:rPr lang="en-GB" dirty="0" err="1" smtClean="0"/>
              <a:t>mCRC</a:t>
            </a:r>
            <a:r>
              <a:rPr lang="en-GB" dirty="0" smtClean="0"/>
              <a:t>): German AIO KRK0110 (ML22011)- study – Modest D, et al</a:t>
            </a:r>
            <a:endParaRPr lang="en-GB" dirty="0"/>
          </a:p>
        </p:txBody>
      </p:sp>
      <p:sp>
        <p:nvSpPr>
          <p:cNvPr id="3" name="Content Placeholder 2"/>
          <p:cNvSpPr>
            <a:spLocks noGrp="1"/>
          </p:cNvSpPr>
          <p:nvPr>
            <p:ph idx="1"/>
          </p:nvPr>
        </p:nvSpPr>
        <p:spPr/>
        <p:txBody>
          <a:bodyPr/>
          <a:lstStyle/>
          <a:p>
            <a:pPr marL="0" indent="0">
              <a:buNone/>
            </a:pPr>
            <a:r>
              <a:rPr lang="en-GB" b="1" dirty="0"/>
              <a:t>Conclusions</a:t>
            </a:r>
          </a:p>
          <a:p>
            <a:r>
              <a:rPr lang="en-GB" b="1" dirty="0" smtClean="0"/>
              <a:t>The primary endpoint (TFS) was not met so non-inferiority of initial fluoropyrimidine + bevacizumab as compared with </a:t>
            </a:r>
            <a:r>
              <a:rPr lang="en-GB" b="1" dirty="0"/>
              <a:t>fluoropyrimidine </a:t>
            </a:r>
            <a:r>
              <a:rPr lang="en-GB" b="1" dirty="0" smtClean="0"/>
              <a:t>+ irinotecan + bevacizumab was not demonstrated</a:t>
            </a:r>
          </a:p>
          <a:p>
            <a:r>
              <a:rPr lang="en-GB" b="1" dirty="0" smtClean="0"/>
              <a:t>Patients with RAS wild type </a:t>
            </a:r>
            <a:r>
              <a:rPr lang="en-GB" b="1" dirty="0" err="1" smtClean="0"/>
              <a:t>mCRC</a:t>
            </a:r>
            <a:r>
              <a:rPr lang="en-GB" b="1" dirty="0" smtClean="0"/>
              <a:t> did show benefit from upfront therapy with the intensive regimen (</a:t>
            </a:r>
            <a:r>
              <a:rPr lang="en-GB" b="1" dirty="0"/>
              <a:t>fluoropyrimidine + irinotecan + </a:t>
            </a:r>
            <a:r>
              <a:rPr lang="en-GB" b="1" dirty="0" smtClean="0"/>
              <a:t>bevacizumab)</a:t>
            </a:r>
          </a:p>
          <a:p>
            <a:r>
              <a:rPr lang="en-GB" b="1" dirty="0" smtClean="0"/>
              <a:t>The more intensive 1L regimen was not associated with a substantial improvement in outcome in patients with RAS mutant </a:t>
            </a:r>
            <a:r>
              <a:rPr lang="en-GB" b="1" dirty="0" err="1" smtClean="0"/>
              <a:t>mCRC</a:t>
            </a:r>
            <a:r>
              <a:rPr lang="en-GB" b="1" dirty="0" smtClean="0"/>
              <a:t>; these patients might be better treated with sequential therapy starting with </a:t>
            </a:r>
            <a:r>
              <a:rPr lang="en-GB" b="1" dirty="0"/>
              <a:t>fluoropyrimidine + bevacizumab</a:t>
            </a:r>
            <a:endParaRPr lang="en-GB" b="1" dirty="0" smtClean="0"/>
          </a:p>
          <a:p>
            <a:endParaRPr lang="en-GB" dirty="0" smtClean="0"/>
          </a:p>
          <a:p>
            <a:pPr marL="0" indent="0">
              <a:buNone/>
            </a:pPr>
            <a:endParaRPr lang="en-GB" dirty="0"/>
          </a:p>
        </p:txBody>
      </p:sp>
      <p:sp>
        <p:nvSpPr>
          <p:cNvPr id="25" name="Text Placeholder 24"/>
          <p:cNvSpPr>
            <a:spLocks noGrp="1"/>
          </p:cNvSpPr>
          <p:nvPr>
            <p:ph type="body" sz="quarter" idx="11"/>
          </p:nvPr>
        </p:nvSpPr>
        <p:spPr/>
        <p:txBody>
          <a:bodyPr/>
          <a:lstStyle/>
          <a:p>
            <a:r>
              <a:rPr lang="en-GB" dirty="0"/>
              <a:t>Modest D, et al. Ann </a:t>
            </a:r>
            <a:r>
              <a:rPr lang="en-GB" dirty="0" err="1"/>
              <a:t>Oncol</a:t>
            </a:r>
            <a:r>
              <a:rPr lang="en-GB" dirty="0"/>
              <a:t> 2017; 28 (</a:t>
            </a:r>
            <a:r>
              <a:rPr lang="en-GB" dirty="0" err="1"/>
              <a:t>suppl</a:t>
            </a:r>
            <a:r>
              <a:rPr lang="en-GB" dirty="0"/>
              <a:t> 3): </a:t>
            </a:r>
            <a:r>
              <a:rPr lang="en-GB" dirty="0" err="1"/>
              <a:t>abstr</a:t>
            </a:r>
            <a:r>
              <a:rPr lang="en-GB" dirty="0"/>
              <a:t> O-026</a:t>
            </a:r>
          </a:p>
        </p:txBody>
      </p:sp>
    </p:spTree>
    <p:extLst>
      <p:ext uri="{BB962C8B-B14F-4D97-AF65-F5344CB8AC3E}">
        <p14:creationId xmlns:p14="http://schemas.microsoft.com/office/powerpoint/2010/main" xmlns="" val="49249401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O-027: </a:t>
            </a:r>
            <a:r>
              <a:rPr lang="en-US" dirty="0"/>
              <a:t>Overall survival analysis of the </a:t>
            </a:r>
            <a:r>
              <a:rPr lang="en-US" dirty="0" smtClean="0"/>
              <a:t>FOXFIRE-SIRFLOX-FOXFIRE global </a:t>
            </a:r>
            <a:r>
              <a:rPr lang="en-US" dirty="0"/>
              <a:t>prospective randomized studies of first-line selective internal radiotherapy (SIRT) in patients with liver metastases from colorectal </a:t>
            </a:r>
            <a:r>
              <a:rPr lang="en-US" dirty="0" smtClean="0"/>
              <a:t>cancer </a:t>
            </a:r>
            <a:br>
              <a:rPr lang="en-US" dirty="0" smtClean="0"/>
            </a:br>
            <a:r>
              <a:rPr lang="en-GB" dirty="0" smtClean="0"/>
              <a:t>– </a:t>
            </a:r>
            <a:r>
              <a:rPr lang="en-GB" dirty="0" err="1" smtClean="0"/>
              <a:t>Wasan</a:t>
            </a:r>
            <a:r>
              <a:rPr lang="en-GB" dirty="0" smtClean="0"/>
              <a:t> H, </a:t>
            </a:r>
            <a:r>
              <a:rPr lang="en-GB" dirty="0"/>
              <a:t>et al</a:t>
            </a:r>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SIRT using yttrium-90 resin microspheres plus 1L CT in patients with unresectable </a:t>
            </a:r>
            <a:r>
              <a:rPr lang="en-GB" dirty="0" err="1" smtClean="0"/>
              <a:t>mCRC</a:t>
            </a:r>
            <a:endParaRPr lang="en-GB" dirty="0"/>
          </a:p>
        </p:txBody>
      </p:sp>
      <p:sp>
        <p:nvSpPr>
          <p:cNvPr id="4" name="Text Placeholder 3"/>
          <p:cNvSpPr>
            <a:spLocks noGrp="1"/>
          </p:cNvSpPr>
          <p:nvPr>
            <p:ph type="body" sz="quarter" idx="10"/>
          </p:nvPr>
        </p:nvSpPr>
        <p:spPr/>
        <p:txBody>
          <a:bodyPr/>
          <a:lstStyle/>
          <a:p>
            <a:r>
              <a:rPr lang="en-GB" baseline="30000" dirty="0" err="1" smtClean="0"/>
              <a:t>a</a:t>
            </a:r>
            <a:r>
              <a:rPr lang="en-GB" dirty="0" err="1"/>
              <a:t>O</a:t>
            </a:r>
            <a:r>
              <a:rPr lang="en-GB" dirty="0" err="1" smtClean="0"/>
              <a:t>xaliplatin</a:t>
            </a:r>
            <a:r>
              <a:rPr lang="en-GB" dirty="0" smtClean="0"/>
              <a:t> 85 mg/m</a:t>
            </a:r>
            <a:r>
              <a:rPr lang="en-GB" baseline="30000" dirty="0" smtClean="0"/>
              <a:t>2</a:t>
            </a:r>
            <a:r>
              <a:rPr lang="en-GB" dirty="0" smtClean="0"/>
              <a:t>; </a:t>
            </a:r>
            <a:r>
              <a:rPr lang="en-GB" baseline="30000" dirty="0" err="1" smtClean="0"/>
              <a:t>b</a:t>
            </a:r>
            <a:r>
              <a:rPr lang="en-GB" dirty="0" err="1" smtClean="0"/>
              <a:t>oxaliplatin</a:t>
            </a:r>
            <a:r>
              <a:rPr lang="en-GB" dirty="0" smtClean="0"/>
              <a:t> 60 mg/m</a:t>
            </a:r>
            <a:r>
              <a:rPr lang="en-GB" baseline="30000" dirty="0" smtClean="0"/>
              <a:t>2</a:t>
            </a:r>
            <a:r>
              <a:rPr lang="en-GB" dirty="0" smtClean="0"/>
              <a:t> to cycle 3 </a:t>
            </a:r>
          </a:p>
          <a:p>
            <a:r>
              <a:rPr lang="en-GB" dirty="0" smtClean="0"/>
              <a:t>then oxaliplatin 85 mg/m</a:t>
            </a:r>
            <a:r>
              <a:rPr lang="en-GB" baseline="30000" dirty="0" smtClean="0"/>
              <a:t>2</a:t>
            </a:r>
            <a:endParaRPr lang="en-GB" baseline="30000" dirty="0"/>
          </a:p>
        </p:txBody>
      </p:sp>
      <p:sp>
        <p:nvSpPr>
          <p:cNvPr id="5" name="Text Placeholder 4"/>
          <p:cNvSpPr>
            <a:spLocks noGrp="1"/>
          </p:cNvSpPr>
          <p:nvPr>
            <p:ph type="body" sz="quarter" idx="11"/>
          </p:nvPr>
        </p:nvSpPr>
        <p:spPr>
          <a:xfrm>
            <a:off x="4409670" y="6096000"/>
            <a:ext cx="4369205" cy="487363"/>
          </a:xfrm>
        </p:spPr>
        <p:txBody>
          <a:bodyPr/>
          <a:lstStyle/>
          <a:p>
            <a:r>
              <a:rPr lang="en-GB" dirty="0" err="1" smtClean="0"/>
              <a:t>Wasan</a:t>
            </a:r>
            <a:r>
              <a:rPr lang="en-GB" dirty="0" smtClean="0"/>
              <a:t> H, </a:t>
            </a:r>
            <a:r>
              <a:rPr lang="en-GB" dirty="0"/>
              <a:t>et al. Ann </a:t>
            </a:r>
            <a:r>
              <a:rPr lang="en-GB" dirty="0" err="1"/>
              <a:t>Oncol</a:t>
            </a:r>
            <a:r>
              <a:rPr lang="en-GB" dirty="0"/>
              <a:t> 2017; 28 (</a:t>
            </a:r>
            <a:r>
              <a:rPr lang="en-GB" dirty="0" err="1"/>
              <a:t>suppl</a:t>
            </a:r>
            <a:r>
              <a:rPr lang="en-GB" dirty="0"/>
              <a:t> 3): </a:t>
            </a:r>
            <a:r>
              <a:rPr lang="en-GB" dirty="0" err="1"/>
              <a:t>abstr</a:t>
            </a:r>
            <a:r>
              <a:rPr lang="en-GB" dirty="0"/>
              <a:t> O-027</a:t>
            </a:r>
          </a:p>
        </p:txBody>
      </p:sp>
      <p:sp>
        <p:nvSpPr>
          <p:cNvPr id="15" name="Rectangle 9"/>
          <p:cNvSpPr txBox="1">
            <a:spLocks noChangeArrowheads="1"/>
          </p:cNvSpPr>
          <p:nvPr/>
        </p:nvSpPr>
        <p:spPr bwMode="auto">
          <a:xfrm>
            <a:off x="365124" y="5276700"/>
            <a:ext cx="2987676" cy="65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OS</a:t>
            </a:r>
          </a:p>
          <a:p>
            <a:endParaRPr lang="en-GB" dirty="0" smtClean="0"/>
          </a:p>
        </p:txBody>
      </p:sp>
      <p:sp>
        <p:nvSpPr>
          <p:cNvPr id="16" name="Content Placeholder 26"/>
          <p:cNvSpPr txBox="1">
            <a:spLocks/>
          </p:cNvSpPr>
          <p:nvPr/>
        </p:nvSpPr>
        <p:spPr>
          <a:xfrm>
            <a:off x="3352800" y="5276700"/>
            <a:ext cx="5426075" cy="6581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PFS at any site, liver-specific PFS, objective tumour response rate, safety</a:t>
            </a:r>
          </a:p>
        </p:txBody>
      </p:sp>
      <p:sp>
        <p:nvSpPr>
          <p:cNvPr id="8" name="Oval 14"/>
          <p:cNvSpPr>
            <a:spLocks noChangeArrowheads="1"/>
          </p:cNvSpPr>
          <p:nvPr/>
        </p:nvSpPr>
        <p:spPr bwMode="auto">
          <a:xfrm>
            <a:off x="3941537" y="334176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9" name="AutoShape 15"/>
          <p:cNvCxnSpPr>
            <a:cxnSpLocks noChangeShapeType="1"/>
            <a:stCxn id="8" idx="0"/>
            <a:endCxn id="14" idx="1"/>
          </p:cNvCxnSpPr>
          <p:nvPr/>
        </p:nvCxnSpPr>
        <p:spPr bwMode="auto">
          <a:xfrm rot="5400000" flipH="1" flipV="1">
            <a:off x="4205395" y="2681850"/>
            <a:ext cx="687854"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38959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12" name="AutoShape 19"/>
          <p:cNvCxnSpPr>
            <a:cxnSpLocks noChangeShapeType="1"/>
            <a:stCxn id="17" idx="3"/>
            <a:endCxn id="8" idx="2"/>
          </p:cNvCxnSpPr>
          <p:nvPr/>
        </p:nvCxnSpPr>
        <p:spPr bwMode="auto">
          <a:xfrm flipV="1">
            <a:off x="3684814" y="3633864"/>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751242" y="2653910"/>
            <a:ext cx="365193"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865310" y="2114722"/>
            <a:ext cx="2885932" cy="107837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err="1" smtClean="0">
                <a:solidFill>
                  <a:schemeClr val="tx2"/>
                </a:solidFill>
                <a:ea typeface="SimSun" pitchFamily="2" charset="-122"/>
              </a:rPr>
              <a:t>FOLFOX</a:t>
            </a:r>
            <a:r>
              <a:rPr lang="en-GB" altLang="zh-CN" sz="1600" baseline="30000" dirty="0" err="1" smtClean="0">
                <a:solidFill>
                  <a:schemeClr val="tx2"/>
                </a:solidFill>
                <a:ea typeface="SimSun" pitchFamily="2" charset="-122"/>
              </a:rPr>
              <a:t>a</a:t>
            </a:r>
            <a:r>
              <a:rPr lang="en-GB" altLang="zh-CN" sz="1600" dirty="0" smtClean="0">
                <a:solidFill>
                  <a:schemeClr val="tx2"/>
                </a:solidFill>
                <a:ea typeface="SimSun" pitchFamily="2" charset="-122"/>
              </a:rPr>
              <a:t> + SIRT</a:t>
            </a:r>
            <a:br>
              <a:rPr lang="en-GB" altLang="zh-CN" sz="1600" dirty="0" smtClean="0">
                <a:solidFill>
                  <a:schemeClr val="tx2"/>
                </a:solidFill>
                <a:ea typeface="SimSun" pitchFamily="2" charset="-122"/>
              </a:rPr>
            </a:br>
            <a:r>
              <a:rPr lang="en-GB" altLang="zh-CN" sz="1600" dirty="0">
                <a:solidFill>
                  <a:schemeClr val="tx2"/>
                </a:solidFill>
                <a:ea typeface="SimSun" pitchFamily="2" charset="-122"/>
              </a:rPr>
              <a:t>(± </a:t>
            </a:r>
            <a:r>
              <a:rPr lang="en-GB" altLang="zh-CN" sz="1600" dirty="0" smtClean="0">
                <a:solidFill>
                  <a:schemeClr val="tx2"/>
                </a:solidFill>
                <a:ea typeface="SimSun" pitchFamily="2" charset="-122"/>
              </a:rPr>
              <a:t>delayed start of bevacizumab/cetuximab)</a:t>
            </a:r>
            <a:endParaRPr lang="en-GB" altLang="zh-CN" sz="1600" dirty="0">
              <a:solidFill>
                <a:schemeClr val="tx2"/>
              </a:solidFill>
              <a:ea typeface="SimSun" pitchFamily="2" charset="-122"/>
            </a:endParaRPr>
          </a:p>
          <a:p>
            <a:pPr algn="ctr" defTabSz="892175" eaLnBrk="0" hangingPunct="0"/>
            <a:r>
              <a:rPr lang="en-GB" altLang="zh-CN" sz="1600" dirty="0" smtClean="0">
                <a:solidFill>
                  <a:srgbClr val="FFFFFF"/>
                </a:solidFill>
                <a:ea typeface="SimSun" pitchFamily="2" charset="-122"/>
              </a:rPr>
              <a:t>(n=554)</a:t>
            </a:r>
            <a:endParaRPr lang="en-GB" altLang="zh-CN" sz="1600" dirty="0">
              <a:solidFill>
                <a:srgbClr val="FFFFFF"/>
              </a:solidFill>
              <a:ea typeface="SimSun" pitchFamily="2" charset="-122"/>
            </a:endParaRPr>
          </a:p>
        </p:txBody>
      </p:sp>
      <p:sp>
        <p:nvSpPr>
          <p:cNvPr id="17" name="AutoShape 9"/>
          <p:cNvSpPr>
            <a:spLocks noChangeArrowheads="1"/>
          </p:cNvSpPr>
          <p:nvPr/>
        </p:nvSpPr>
        <p:spPr bwMode="auto">
          <a:xfrm>
            <a:off x="365124" y="2542540"/>
            <a:ext cx="3319690"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err="1" smtClean="0">
                <a:solidFill>
                  <a:srgbClr val="FFFFFF"/>
                </a:solidFill>
                <a:ea typeface="SimSun" pitchFamily="2" charset="-122"/>
              </a:rPr>
              <a:t>mCRC</a:t>
            </a:r>
            <a:endParaRPr lang="en-GB" altLang="zh-CN" sz="1600"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Non-</a:t>
            </a:r>
            <a:r>
              <a:rPr lang="en-GB" altLang="zh-CN" sz="1600" dirty="0" err="1" smtClean="0">
                <a:solidFill>
                  <a:srgbClr val="FFFFFF"/>
                </a:solidFill>
                <a:ea typeface="SimSun" pitchFamily="2" charset="-122"/>
              </a:rPr>
              <a:t>resectable</a:t>
            </a:r>
            <a:r>
              <a:rPr lang="en-GB" altLang="zh-CN" sz="1600" dirty="0" smtClean="0">
                <a:solidFill>
                  <a:srgbClr val="FFFFFF"/>
                </a:solidFill>
                <a:ea typeface="SimSun" pitchFamily="2" charset="-122"/>
              </a:rPr>
              <a:t> liver metastases</a:t>
            </a: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Eligible for systemic CT as 1L treatment</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600" dirty="0" smtClean="0">
                <a:solidFill>
                  <a:srgbClr val="FFFFFF"/>
                </a:solidFill>
                <a:ea typeface="SimSun" pitchFamily="2" charset="-122"/>
              </a:rPr>
              <a:t>WHO PS 0/1</a:t>
            </a:r>
            <a:endParaRPr lang="en-GB" altLang="zh-CN" sz="1600"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sz="1600" dirty="0" smtClean="0">
                <a:solidFill>
                  <a:srgbClr val="FFFFFF"/>
                </a:solidFill>
                <a:ea typeface="SimSun" pitchFamily="2" charset="-122"/>
              </a:rPr>
              <a:t>(</a:t>
            </a:r>
            <a:r>
              <a:rPr lang="en-GB" altLang="zh-CN" sz="1600" dirty="0">
                <a:solidFill>
                  <a:srgbClr val="FFFFFF"/>
                </a:solidFill>
                <a:ea typeface="SimSun" pitchFamily="2" charset="-122"/>
              </a:rPr>
              <a:t>n</a:t>
            </a:r>
            <a:r>
              <a:rPr lang="en-GB" altLang="zh-CN" sz="1600" dirty="0" smtClean="0">
                <a:solidFill>
                  <a:srgbClr val="FFFFFF"/>
                </a:solidFill>
                <a:ea typeface="SimSun" pitchFamily="2" charset="-122"/>
              </a:rPr>
              <a:t>=1103)</a:t>
            </a:r>
            <a:endParaRPr lang="en-GB" altLang="zh-CN" sz="1600" dirty="0">
              <a:solidFill>
                <a:srgbClr val="FFFFFF"/>
              </a:solidFill>
              <a:ea typeface="SimSun" pitchFamily="2" charset="-122"/>
            </a:endParaRPr>
          </a:p>
        </p:txBody>
      </p:sp>
      <p:cxnSp>
        <p:nvCxnSpPr>
          <p:cNvPr id="18" name="AutoShape 16"/>
          <p:cNvCxnSpPr>
            <a:cxnSpLocks noChangeShapeType="1"/>
            <a:stCxn id="8" idx="4"/>
            <a:endCxn id="21" idx="1"/>
          </p:cNvCxnSpPr>
          <p:nvPr/>
        </p:nvCxnSpPr>
        <p:spPr bwMode="auto">
          <a:xfrm rot="16200000" flipH="1">
            <a:off x="4227294" y="3932004"/>
            <a:ext cx="644057"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5" y="430570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PD</a:t>
            </a:r>
          </a:p>
        </p:txBody>
      </p:sp>
      <p:cxnSp>
        <p:nvCxnSpPr>
          <p:cNvPr id="20" name="AutoShape 20"/>
          <p:cNvCxnSpPr>
            <a:cxnSpLocks noChangeShapeType="1"/>
            <a:stCxn id="21" idx="3"/>
            <a:endCxn id="19" idx="1"/>
          </p:cNvCxnSpPr>
          <p:nvPr/>
        </p:nvCxnSpPr>
        <p:spPr bwMode="auto">
          <a:xfrm flipV="1">
            <a:off x="7749540" y="4570020"/>
            <a:ext cx="366895" cy="1"/>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10" y="4030833"/>
            <a:ext cx="2884230" cy="1078375"/>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err="1" smtClean="0">
                <a:solidFill>
                  <a:srgbClr val="4D4D4D"/>
                </a:solidFill>
                <a:ea typeface="SimSun" pitchFamily="2" charset="-122"/>
              </a:rPr>
              <a:t>FOLFOX</a:t>
            </a:r>
            <a:r>
              <a:rPr lang="en-GB" altLang="zh-CN" sz="1600" baseline="30000" dirty="0" err="1" smtClean="0">
                <a:solidFill>
                  <a:srgbClr val="4D4D4D"/>
                </a:solidFill>
                <a:ea typeface="SimSun" pitchFamily="2" charset="-122"/>
              </a:rPr>
              <a:t>b</a:t>
            </a:r>
            <a:r>
              <a:rPr lang="en-GB" altLang="zh-CN" sz="1600" dirty="0" smtClean="0">
                <a:solidFill>
                  <a:srgbClr val="4D4D4D"/>
                </a:solidFill>
                <a:ea typeface="SimSun" pitchFamily="2" charset="-122"/>
              </a:rPr>
              <a:t> </a:t>
            </a:r>
            <a:br>
              <a:rPr lang="en-GB" altLang="zh-CN" sz="1600" dirty="0" smtClean="0">
                <a:solidFill>
                  <a:srgbClr val="4D4D4D"/>
                </a:solidFill>
                <a:ea typeface="SimSun" pitchFamily="2" charset="-122"/>
              </a:rPr>
            </a:br>
            <a:r>
              <a:rPr lang="en-GB" altLang="zh-CN" sz="1600" dirty="0" smtClean="0">
                <a:solidFill>
                  <a:srgbClr val="4D4D4D"/>
                </a:solidFill>
                <a:ea typeface="SimSun" pitchFamily="2" charset="-122"/>
              </a:rPr>
              <a:t>(± bevacizumab/cetuximab from cycle 1)</a:t>
            </a:r>
            <a:endParaRPr lang="en-GB" altLang="zh-CN" sz="1600" dirty="0">
              <a:solidFill>
                <a:srgbClr val="4D4D4D"/>
              </a:solidFill>
              <a:ea typeface="SimSun" pitchFamily="2" charset="-122"/>
            </a:endParaRPr>
          </a:p>
          <a:p>
            <a:pPr algn="ctr" defTabSz="892175" eaLnBrk="0" hangingPunct="0"/>
            <a:r>
              <a:rPr lang="en-GB" altLang="zh-CN" sz="1600" dirty="0" smtClean="0">
                <a:solidFill>
                  <a:srgbClr val="4D4D4D"/>
                </a:solidFill>
                <a:ea typeface="SimSun" pitchFamily="2" charset="-122"/>
              </a:rPr>
              <a:t>(n=549)</a:t>
            </a:r>
            <a:endParaRPr lang="en-GB" altLang="zh-CN" sz="1600" dirty="0">
              <a:solidFill>
                <a:srgbClr val="4D4D4D"/>
              </a:solidFill>
              <a:ea typeface="SimSun" pitchFamily="2" charset="-122"/>
            </a:endParaRPr>
          </a:p>
        </p:txBody>
      </p:sp>
    </p:spTree>
    <p:extLst>
      <p:ext uri="{BB962C8B-B14F-4D97-AF65-F5344CB8AC3E}">
        <p14:creationId xmlns:p14="http://schemas.microsoft.com/office/powerpoint/2010/main" xmlns="" val="2065203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800" dirty="0" smtClean="0"/>
              <a:t>LBA-009: </a:t>
            </a:r>
            <a:r>
              <a:rPr lang="en-GB" sz="1800" dirty="0" smtClean="0"/>
              <a:t>KEYNOTE-059 cohort 3: safety and efficacy of pembrolizumab monotherapy for first-line treatment of patients (</a:t>
            </a:r>
            <a:r>
              <a:rPr lang="en-GB" sz="1800" dirty="0" err="1" smtClean="0"/>
              <a:t>pts</a:t>
            </a:r>
            <a:r>
              <a:rPr lang="en-GB" sz="1800" dirty="0" smtClean="0"/>
              <a:t>) with PD-L1-positive advanced gastric/</a:t>
            </a:r>
            <a:r>
              <a:rPr lang="en-GB" sz="1800" dirty="0" err="1" smtClean="0"/>
              <a:t>gastroesophageal</a:t>
            </a:r>
            <a:r>
              <a:rPr lang="en-GB" sz="1800" dirty="0" smtClean="0"/>
              <a:t> (G/GEJ) cancer – </a:t>
            </a:r>
            <a:r>
              <a:rPr lang="en-GB" sz="1800" dirty="0" err="1" smtClean="0"/>
              <a:t>Catenacci</a:t>
            </a:r>
            <a:r>
              <a:rPr lang="en-GB" sz="1800" dirty="0" smtClean="0"/>
              <a:t> DV, et al</a:t>
            </a:r>
            <a:endParaRPr lang="en-US" sz="1800" dirty="0"/>
          </a:p>
        </p:txBody>
      </p:sp>
      <p:sp>
        <p:nvSpPr>
          <p:cNvPr id="25" name="Content Placeholder 24"/>
          <p:cNvSpPr>
            <a:spLocks noGrp="1"/>
          </p:cNvSpPr>
          <p:nvPr>
            <p:ph idx="1"/>
          </p:nvPr>
        </p:nvSpPr>
        <p:spPr/>
        <p:txBody>
          <a:bodyPr/>
          <a:lstStyle/>
          <a:p>
            <a:pPr marL="0" indent="0">
              <a:buNone/>
            </a:pPr>
            <a:r>
              <a:rPr lang="en-GB" sz="1600" b="1" dirty="0"/>
              <a:t>Study objective</a:t>
            </a:r>
          </a:p>
          <a:p>
            <a:pPr marL="285750" indent="-285750">
              <a:buFont typeface="Arial" pitchFamily="34" charset="0"/>
              <a:buChar char="•"/>
            </a:pPr>
            <a:r>
              <a:rPr lang="en-US" sz="1600" dirty="0"/>
              <a:t>To evaluate the efficacy and safety of 1L pembrolizumab ± CT in patients with </a:t>
            </a:r>
            <a:r>
              <a:rPr lang="en-US" sz="1600" dirty="0" smtClean="0"/>
              <a:t>PD-L1+ </a:t>
            </a:r>
            <a:r>
              <a:rPr lang="en-US" sz="1600" dirty="0"/>
              <a:t>advanced gastric </a:t>
            </a:r>
            <a:r>
              <a:rPr lang="en-US" sz="1600" dirty="0" smtClean="0"/>
              <a:t>or GEJ cancer </a:t>
            </a:r>
            <a:r>
              <a:rPr lang="en-US" sz="1600" dirty="0"/>
              <a:t>(data from </a:t>
            </a:r>
            <a:r>
              <a:rPr lang="en-US" sz="1600" dirty="0" smtClean="0"/>
              <a:t>pembrolizumab </a:t>
            </a:r>
            <a:r>
              <a:rPr lang="en-US" sz="1600" dirty="0"/>
              <a:t>monotherapy arm </a:t>
            </a:r>
            <a:r>
              <a:rPr lang="en-US" sz="1600" dirty="0" smtClean="0"/>
              <a:t>reported)</a:t>
            </a:r>
            <a:endParaRPr lang="en-GB" sz="1600" dirty="0"/>
          </a:p>
        </p:txBody>
      </p:sp>
      <p:sp>
        <p:nvSpPr>
          <p:cNvPr id="28" name="Text Placeholder 5"/>
          <p:cNvSpPr>
            <a:spLocks noGrp="1"/>
          </p:cNvSpPr>
          <p:nvPr>
            <p:ph type="body" sz="quarter" idx="11"/>
          </p:nvPr>
        </p:nvSpPr>
        <p:spPr>
          <a:xfrm>
            <a:off x="4351867" y="6096000"/>
            <a:ext cx="4427009" cy="487363"/>
          </a:xfrm>
        </p:spPr>
        <p:txBody>
          <a:bodyPr/>
          <a:lstStyle/>
          <a:p>
            <a:r>
              <a:rPr lang="en-GB" dirty="0"/>
              <a:t>Developed based on abstract only</a:t>
            </a:r>
          </a:p>
          <a:p>
            <a:r>
              <a:rPr lang="en-GB" dirty="0" err="1" smtClean="0"/>
              <a:t>Catenacci</a:t>
            </a:r>
            <a:r>
              <a:rPr lang="en-GB" dirty="0" smtClean="0"/>
              <a:t> DV, et al. Ann </a:t>
            </a:r>
            <a:r>
              <a:rPr lang="en-GB" dirty="0" err="1" smtClean="0"/>
              <a:t>Oncol</a:t>
            </a:r>
            <a:r>
              <a:rPr lang="en-GB" dirty="0" smtClean="0"/>
              <a:t> 2017; 28 (</a:t>
            </a:r>
            <a:r>
              <a:rPr lang="en-GB" dirty="0" err="1" smtClean="0"/>
              <a:t>suppl</a:t>
            </a:r>
            <a:r>
              <a:rPr lang="en-GB" dirty="0" smtClean="0"/>
              <a:t> 3): </a:t>
            </a:r>
            <a:r>
              <a:rPr lang="en-GB" dirty="0" err="1" smtClean="0"/>
              <a:t>abstr</a:t>
            </a:r>
            <a:r>
              <a:rPr lang="en-GB" dirty="0" smtClean="0"/>
              <a:t> LBA-009</a:t>
            </a:r>
            <a:endParaRPr lang="en-US" dirty="0"/>
          </a:p>
        </p:txBody>
      </p:sp>
      <p:sp>
        <p:nvSpPr>
          <p:cNvPr id="29" name="Oval 14"/>
          <p:cNvSpPr>
            <a:spLocks noChangeArrowheads="1"/>
          </p:cNvSpPr>
          <p:nvPr/>
        </p:nvSpPr>
        <p:spPr bwMode="auto">
          <a:xfrm>
            <a:off x="3941537" y="337661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rgbClr val="043882"/>
                </a:solidFill>
                <a:ea typeface="SimSun" pitchFamily="2" charset="-122"/>
              </a:rPr>
              <a:t>R</a:t>
            </a:r>
          </a:p>
        </p:txBody>
      </p:sp>
      <p:cxnSp>
        <p:nvCxnSpPr>
          <p:cNvPr id="30" name="AutoShape 15"/>
          <p:cNvCxnSpPr>
            <a:cxnSpLocks noChangeShapeType="1"/>
            <a:stCxn id="29" idx="0"/>
            <a:endCxn id="34" idx="1"/>
          </p:cNvCxnSpPr>
          <p:nvPr/>
        </p:nvCxnSpPr>
        <p:spPr bwMode="auto">
          <a:xfrm rot="5400000" flipH="1" flipV="1">
            <a:off x="4216143" y="2727450"/>
            <a:ext cx="666359" cy="631975"/>
          </a:xfrm>
          <a:prstGeom prst="bentConnector2">
            <a:avLst/>
          </a:prstGeom>
          <a:noFill/>
          <a:ln w="57150">
            <a:solidFill>
              <a:schemeClr val="bg2">
                <a:lumMod val="60000"/>
                <a:lumOff val="40000"/>
              </a:schemeClr>
            </a:solidFill>
            <a:round/>
            <a:headEnd/>
            <a:tailEnd type="triangle" w="med" len="med"/>
          </a:ln>
        </p:spPr>
      </p:cxnSp>
      <p:sp>
        <p:nvSpPr>
          <p:cNvPr id="31" name="AutoShape 12"/>
          <p:cNvSpPr>
            <a:spLocks noChangeArrowheads="1"/>
          </p:cNvSpPr>
          <p:nvPr/>
        </p:nvSpPr>
        <p:spPr bwMode="auto">
          <a:xfrm>
            <a:off x="7948247" y="2408333"/>
            <a:ext cx="1026942" cy="603846"/>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PD / toxicity</a:t>
            </a:r>
            <a:endParaRPr lang="en-GB" altLang="zh-CN" b="1" dirty="0">
              <a:solidFill>
                <a:srgbClr val="FFFFFF"/>
              </a:solidFill>
              <a:ea typeface="SimSun" pitchFamily="2" charset="-122"/>
            </a:endParaRPr>
          </a:p>
        </p:txBody>
      </p:sp>
      <p:cxnSp>
        <p:nvCxnSpPr>
          <p:cNvPr id="32" name="AutoShape 19"/>
          <p:cNvCxnSpPr>
            <a:cxnSpLocks noChangeShapeType="1"/>
            <a:stCxn id="36" idx="3"/>
            <a:endCxn id="29" idx="2"/>
          </p:cNvCxnSpPr>
          <p:nvPr/>
        </p:nvCxnSpPr>
        <p:spPr bwMode="auto">
          <a:xfrm flipV="1">
            <a:off x="3684814" y="3668716"/>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33" name="AutoShape 21"/>
          <p:cNvCxnSpPr>
            <a:cxnSpLocks noChangeShapeType="1"/>
            <a:stCxn id="34" idx="3"/>
            <a:endCxn id="31" idx="1"/>
          </p:cNvCxnSpPr>
          <p:nvPr/>
        </p:nvCxnSpPr>
        <p:spPr bwMode="auto">
          <a:xfrm flipV="1">
            <a:off x="7543800" y="2710256"/>
            <a:ext cx="404447" cy="1"/>
          </a:xfrm>
          <a:prstGeom prst="straightConnector1">
            <a:avLst/>
          </a:prstGeom>
          <a:noFill/>
          <a:ln w="57150">
            <a:solidFill>
              <a:schemeClr val="bg2">
                <a:lumMod val="60000"/>
                <a:lumOff val="40000"/>
              </a:schemeClr>
            </a:solidFill>
            <a:round/>
            <a:headEnd/>
            <a:tailEnd type="triangle" w="med" len="med"/>
          </a:ln>
        </p:spPr>
      </p:cxnSp>
      <p:sp>
        <p:nvSpPr>
          <p:cNvPr id="34" name="AutoShape 8"/>
          <p:cNvSpPr>
            <a:spLocks noChangeArrowheads="1"/>
          </p:cNvSpPr>
          <p:nvPr/>
        </p:nvSpPr>
        <p:spPr bwMode="auto">
          <a:xfrm>
            <a:off x="4865310" y="2299888"/>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Pembrolizumab 200 mg q3w alone</a:t>
            </a:r>
            <a:endParaRPr lang="en-GB" altLang="zh-CN" dirty="0">
              <a:solidFill>
                <a:srgbClr val="FFFFFF"/>
              </a:solidFill>
              <a:ea typeface="SimSun" pitchFamily="2" charset="-122"/>
            </a:endParaRPr>
          </a:p>
          <a:p>
            <a:pPr algn="ctr" defTabSz="892175" eaLnBrk="0" hangingPunct="0"/>
            <a:r>
              <a:rPr lang="en-GB" altLang="zh-CN" dirty="0" smtClean="0">
                <a:solidFill>
                  <a:srgbClr val="FFFFFF"/>
                </a:solidFill>
                <a:ea typeface="SimSun" pitchFamily="2" charset="-122"/>
              </a:rPr>
              <a:t>(n=31)</a:t>
            </a:r>
            <a:endParaRPr lang="en-GB" altLang="zh-CN" dirty="0">
              <a:solidFill>
                <a:srgbClr val="FFFFFF"/>
              </a:solidFill>
              <a:ea typeface="SimSun" pitchFamily="2" charset="-122"/>
            </a:endParaRPr>
          </a:p>
        </p:txBody>
      </p:sp>
      <p:sp>
        <p:nvSpPr>
          <p:cNvPr id="36" name="AutoShape 9"/>
          <p:cNvSpPr>
            <a:spLocks noChangeArrowheads="1"/>
          </p:cNvSpPr>
          <p:nvPr/>
        </p:nvSpPr>
        <p:spPr bwMode="auto">
          <a:xfrm>
            <a:off x="365124" y="2668186"/>
            <a:ext cx="3319690" cy="200106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Recurrent </a:t>
            </a:r>
            <a:r>
              <a:rPr lang="en-US" altLang="zh-CN" dirty="0">
                <a:solidFill>
                  <a:srgbClr val="FFFFFF"/>
                </a:solidFill>
                <a:ea typeface="SimSun" pitchFamily="2" charset="-122"/>
              </a:rPr>
              <a:t>or </a:t>
            </a:r>
            <a:r>
              <a:rPr lang="en-US" altLang="zh-CN" dirty="0" smtClean="0">
                <a:solidFill>
                  <a:srgbClr val="FFFFFF"/>
                </a:solidFill>
                <a:ea typeface="SimSun" pitchFamily="2" charset="-122"/>
              </a:rPr>
              <a:t>metastatic gastric/GEJ cancer</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HER2−, *PD-L1+</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N</a:t>
            </a:r>
            <a:r>
              <a:rPr lang="en-GB" altLang="zh-CN" dirty="0" smtClean="0">
                <a:solidFill>
                  <a:srgbClr val="FFFFFF"/>
                </a:solidFill>
                <a:ea typeface="SimSun" pitchFamily="2" charset="-122"/>
              </a:rPr>
              <a:t>o </a:t>
            </a:r>
            <a:r>
              <a:rPr lang="en-GB" altLang="zh-CN" dirty="0">
                <a:solidFill>
                  <a:srgbClr val="FFFFFF"/>
                </a:solidFill>
                <a:ea typeface="SimSun" pitchFamily="2" charset="-122"/>
              </a:rPr>
              <a:t>prior systemic therapy for advanced </a:t>
            </a:r>
            <a:r>
              <a:rPr lang="en-GB" altLang="zh-CN" dirty="0" smtClean="0">
                <a:solidFill>
                  <a:srgbClr val="FFFFFF"/>
                </a:solidFill>
                <a:ea typeface="SimSun" pitchFamily="2" charset="-122"/>
              </a:rPr>
              <a:t>disease</a:t>
            </a:r>
          </a:p>
        </p:txBody>
      </p:sp>
      <p:sp>
        <p:nvSpPr>
          <p:cNvPr id="37" name="Rectangle 9"/>
          <p:cNvSpPr txBox="1">
            <a:spLocks noChangeArrowheads="1"/>
          </p:cNvSpPr>
          <p:nvPr/>
        </p:nvSpPr>
        <p:spPr>
          <a:xfrm>
            <a:off x="365124" y="5183845"/>
            <a:ext cx="4130676" cy="75526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PRIMARY ENDPOINTS</a:t>
            </a:r>
          </a:p>
          <a:p>
            <a:r>
              <a:rPr lang="en-GB" sz="1600" dirty="0" smtClean="0"/>
              <a:t>ORR, safety</a:t>
            </a:r>
          </a:p>
          <a:p>
            <a:endParaRPr lang="en-GB" sz="1600" dirty="0"/>
          </a:p>
        </p:txBody>
      </p:sp>
      <p:sp>
        <p:nvSpPr>
          <p:cNvPr id="38" name="Content Placeholder 26"/>
          <p:cNvSpPr txBox="1">
            <a:spLocks/>
          </p:cNvSpPr>
          <p:nvPr/>
        </p:nvSpPr>
        <p:spPr>
          <a:xfrm>
            <a:off x="4648200" y="5183845"/>
            <a:ext cx="4130675" cy="75526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SECONDARY ENDPOINTS</a:t>
            </a:r>
          </a:p>
          <a:p>
            <a:r>
              <a:rPr lang="en-GB" sz="1600" dirty="0" err="1" smtClean="0"/>
              <a:t>DoR</a:t>
            </a:r>
            <a:r>
              <a:rPr lang="en-GB" sz="1600" dirty="0" smtClean="0"/>
              <a:t>, PFS, OS</a:t>
            </a:r>
            <a:endParaRPr lang="en-GB" sz="1600" dirty="0"/>
          </a:p>
        </p:txBody>
      </p:sp>
      <p:cxnSp>
        <p:nvCxnSpPr>
          <p:cNvPr id="39" name="AutoShape 16"/>
          <p:cNvCxnSpPr>
            <a:cxnSpLocks noChangeShapeType="1"/>
            <a:stCxn id="29" idx="4"/>
            <a:endCxn id="42" idx="1"/>
          </p:cNvCxnSpPr>
          <p:nvPr/>
        </p:nvCxnSpPr>
        <p:spPr bwMode="auto">
          <a:xfrm rot="16200000" flipH="1">
            <a:off x="4216546" y="3977604"/>
            <a:ext cx="665552" cy="631975"/>
          </a:xfrm>
          <a:prstGeom prst="bentConnector2">
            <a:avLst/>
          </a:prstGeom>
          <a:noFill/>
          <a:ln w="57150">
            <a:solidFill>
              <a:schemeClr val="bg2">
                <a:lumMod val="60000"/>
                <a:lumOff val="40000"/>
              </a:schemeClr>
            </a:solidFill>
            <a:round/>
            <a:headEnd/>
            <a:tailEnd type="triangle" w="med" len="med"/>
          </a:ln>
        </p:spPr>
      </p:cxnSp>
      <p:cxnSp>
        <p:nvCxnSpPr>
          <p:cNvPr id="41" name="AutoShape 20"/>
          <p:cNvCxnSpPr>
            <a:cxnSpLocks noChangeShapeType="1"/>
            <a:stCxn id="42" idx="3"/>
            <a:endCxn id="49" idx="1"/>
          </p:cNvCxnSpPr>
          <p:nvPr/>
        </p:nvCxnSpPr>
        <p:spPr bwMode="auto">
          <a:xfrm>
            <a:off x="7542220" y="4626368"/>
            <a:ext cx="406027" cy="0"/>
          </a:xfrm>
          <a:prstGeom prst="straightConnector1">
            <a:avLst/>
          </a:prstGeom>
          <a:noFill/>
          <a:ln w="57150">
            <a:solidFill>
              <a:schemeClr val="bg2">
                <a:lumMod val="60000"/>
                <a:lumOff val="40000"/>
              </a:schemeClr>
            </a:solidFill>
            <a:prstDash val="sysDot"/>
            <a:round/>
            <a:headEnd/>
            <a:tailEnd type="triangle" w="med" len="med"/>
          </a:ln>
        </p:spPr>
      </p:cxnSp>
      <p:sp>
        <p:nvSpPr>
          <p:cNvPr id="42" name="AutoShape 12"/>
          <p:cNvSpPr>
            <a:spLocks noChangeArrowheads="1"/>
          </p:cNvSpPr>
          <p:nvPr/>
        </p:nvSpPr>
        <p:spPr bwMode="auto">
          <a:xfrm>
            <a:off x="4865310" y="4216000"/>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4D4D4D"/>
                </a:solidFill>
                <a:ea typeface="SimSun" pitchFamily="2" charset="-122"/>
              </a:rPr>
              <a:t>Pembrolizumab + CT</a:t>
            </a:r>
            <a:endParaRPr lang="en-GB" altLang="zh-CN" dirty="0">
              <a:solidFill>
                <a:srgbClr val="4D4D4D"/>
              </a:solidFill>
              <a:ea typeface="SimSun" pitchFamily="2" charset="-122"/>
            </a:endParaRPr>
          </a:p>
        </p:txBody>
      </p:sp>
      <p:sp>
        <p:nvSpPr>
          <p:cNvPr id="43" name="Text Placeholder 4"/>
          <p:cNvSpPr>
            <a:spLocks noGrp="1"/>
          </p:cNvSpPr>
          <p:nvPr>
            <p:ph type="body" sz="quarter" idx="10"/>
          </p:nvPr>
        </p:nvSpPr>
        <p:spPr>
          <a:xfrm>
            <a:off x="365125" y="6096000"/>
            <a:ext cx="3944407" cy="487363"/>
          </a:xfrm>
        </p:spPr>
        <p:txBody>
          <a:bodyPr/>
          <a:lstStyle/>
          <a:p>
            <a:r>
              <a:rPr lang="en-GB" dirty="0"/>
              <a:t>*</a:t>
            </a:r>
            <a:r>
              <a:rPr lang="en-GB" dirty="0" smtClean="0"/>
              <a:t>PD-L1 combined </a:t>
            </a:r>
            <a:r>
              <a:rPr lang="en-GB" dirty="0"/>
              <a:t>positive score ≥</a:t>
            </a:r>
            <a:r>
              <a:rPr lang="en-GB" dirty="0" smtClean="0"/>
              <a:t>1% (number of PD-L1 staining tumour </a:t>
            </a:r>
            <a:r>
              <a:rPr lang="en-GB" dirty="0"/>
              <a:t>cells, lymphocytes and macrophages divided by the total number of </a:t>
            </a:r>
            <a:r>
              <a:rPr lang="en-GB" dirty="0" smtClean="0"/>
              <a:t>viable tumour </a:t>
            </a:r>
            <a:r>
              <a:rPr lang="en-GB" dirty="0"/>
              <a:t>cells </a:t>
            </a:r>
            <a:r>
              <a:rPr lang="en-GB" dirty="0" smtClean="0"/>
              <a:t>x100)</a:t>
            </a:r>
            <a:endParaRPr lang="en-US" dirty="0"/>
          </a:p>
        </p:txBody>
      </p:sp>
      <p:sp>
        <p:nvSpPr>
          <p:cNvPr id="49" name="AutoShape 12"/>
          <p:cNvSpPr>
            <a:spLocks noChangeArrowheads="1"/>
          </p:cNvSpPr>
          <p:nvPr/>
        </p:nvSpPr>
        <p:spPr bwMode="auto">
          <a:xfrm>
            <a:off x="7948247" y="4324445"/>
            <a:ext cx="1026942" cy="603846"/>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ea typeface="SimSun" pitchFamily="2" charset="-122"/>
              </a:rPr>
              <a:t>PD / toxicity</a:t>
            </a:r>
            <a:endParaRPr lang="en-GB" altLang="zh-CN" b="1" dirty="0">
              <a:solidFill>
                <a:srgbClr val="FFFFFF"/>
              </a:solidFill>
              <a:ea typeface="SimSun" pitchFamily="2" charset="-122"/>
            </a:endParaRPr>
          </a:p>
        </p:txBody>
      </p:sp>
    </p:spTree>
    <p:extLst>
      <p:ext uri="{BB962C8B-B14F-4D97-AF65-F5344CB8AC3E}">
        <p14:creationId xmlns:p14="http://schemas.microsoft.com/office/powerpoint/2010/main" xmlns="" val="97848134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O-027: </a:t>
            </a:r>
            <a:r>
              <a:rPr lang="en-US" dirty="0"/>
              <a:t>Overall survival analysis of the FOXFIRE-SIRFLOX-FOXFIRE global prospective randomized studies of first-line selective internal radiotherapy (SIRT) in patients with liver metastases from colorectal cancer </a:t>
            </a:r>
            <a:br>
              <a:rPr lang="en-US" dirty="0"/>
            </a:br>
            <a:r>
              <a:rPr lang="en-GB" dirty="0"/>
              <a:t>– </a:t>
            </a:r>
            <a:r>
              <a:rPr lang="en-GB" dirty="0" err="1"/>
              <a:t>Wasan</a:t>
            </a:r>
            <a:r>
              <a:rPr lang="en-GB" dirty="0"/>
              <a:t> H, et al</a:t>
            </a:r>
            <a:endParaRPr lang="en-GB" sz="1800" dirty="0"/>
          </a:p>
        </p:txBody>
      </p:sp>
      <p:sp>
        <p:nvSpPr>
          <p:cNvPr id="3" name="Content Placeholder 2"/>
          <p:cNvSpPr>
            <a:spLocks noGrp="1"/>
          </p:cNvSpPr>
          <p:nvPr>
            <p:ph idx="1"/>
          </p:nvPr>
        </p:nvSpPr>
        <p:spPr>
          <a:xfrm>
            <a:off x="365124" y="1254035"/>
            <a:ext cx="8413751" cy="498565"/>
          </a:xfrm>
        </p:spPr>
        <p:txBody>
          <a:bodyPr/>
          <a:lstStyle/>
          <a:p>
            <a:pPr marL="0" indent="0">
              <a:buNone/>
            </a:pPr>
            <a:r>
              <a:rPr lang="en-GB" b="1" dirty="0" smtClean="0"/>
              <a:t>Key results</a:t>
            </a:r>
          </a:p>
          <a:p>
            <a:endParaRPr lang="en-GB" dirty="0"/>
          </a:p>
        </p:txBody>
      </p:sp>
      <p:sp>
        <p:nvSpPr>
          <p:cNvPr id="7" name="Rectangle 6"/>
          <p:cNvSpPr/>
          <p:nvPr/>
        </p:nvSpPr>
        <p:spPr>
          <a:xfrm>
            <a:off x="609092" y="1690811"/>
            <a:ext cx="3689947" cy="307777"/>
          </a:xfrm>
          <a:prstGeom prst="rect">
            <a:avLst/>
          </a:prstGeom>
        </p:spPr>
        <p:txBody>
          <a:bodyPr wrap="square">
            <a:spAutoFit/>
          </a:bodyPr>
          <a:lstStyle/>
          <a:p>
            <a:pPr algn="ctr" defTabSz="457200" fontAlgn="auto">
              <a:spcBef>
                <a:spcPts val="0"/>
              </a:spcBef>
              <a:spcAft>
                <a:spcPts val="0"/>
              </a:spcAft>
            </a:pPr>
            <a:r>
              <a:rPr lang="en-GB" sz="1400" b="1" dirty="0" smtClean="0">
                <a:solidFill>
                  <a:srgbClr val="4D4D4D"/>
                </a:solidFill>
                <a:latin typeface="Arial"/>
                <a:cs typeface="Arial"/>
              </a:rPr>
              <a:t>OS (n=1103)</a:t>
            </a:r>
            <a:endParaRPr lang="en-US" sz="1400" dirty="0">
              <a:solidFill>
                <a:srgbClr val="4D4D4D"/>
              </a:solidFill>
              <a:latin typeface="Arial"/>
              <a:cs typeface="Arial"/>
            </a:endParaRPr>
          </a:p>
        </p:txBody>
      </p:sp>
      <p:sp>
        <p:nvSpPr>
          <p:cNvPr id="8" name="Rectangle 7"/>
          <p:cNvSpPr/>
          <p:nvPr/>
        </p:nvSpPr>
        <p:spPr>
          <a:xfrm>
            <a:off x="5031746" y="1742709"/>
            <a:ext cx="3713908" cy="307777"/>
          </a:xfrm>
          <a:prstGeom prst="rect">
            <a:avLst/>
          </a:prstGeom>
        </p:spPr>
        <p:txBody>
          <a:bodyPr wrap="square">
            <a:spAutoFit/>
          </a:bodyPr>
          <a:lstStyle/>
          <a:p>
            <a:pPr algn="ctr" defTabSz="457200" fontAlgn="auto">
              <a:spcBef>
                <a:spcPts val="0"/>
              </a:spcBef>
              <a:spcAft>
                <a:spcPts val="0"/>
              </a:spcAft>
            </a:pPr>
            <a:r>
              <a:rPr lang="en-GB" sz="1400" b="1" dirty="0" smtClean="0">
                <a:solidFill>
                  <a:srgbClr val="4D4D4D"/>
                </a:solidFill>
                <a:latin typeface="Arial"/>
                <a:cs typeface="Arial"/>
              </a:rPr>
              <a:t>PFS</a:t>
            </a:r>
            <a:endParaRPr lang="en-US" sz="1400" dirty="0">
              <a:solidFill>
                <a:srgbClr val="4D4D4D"/>
              </a:solidFill>
              <a:latin typeface="Arial"/>
              <a:cs typeface="Arial"/>
            </a:endParaRPr>
          </a:p>
        </p:txBody>
      </p:sp>
      <p:graphicFrame>
        <p:nvGraphicFramePr>
          <p:cNvPr id="45" name="Group 88"/>
          <p:cNvGraphicFramePr>
            <a:graphicFrameLocks noGrp="1"/>
          </p:cNvGraphicFramePr>
          <p:nvPr>
            <p:extLst>
              <p:ext uri="{D42A27DB-BD31-4B8C-83A1-F6EECF244321}">
                <p14:modId xmlns:p14="http://schemas.microsoft.com/office/powerpoint/2010/main" xmlns="" val="2182049253"/>
              </p:ext>
            </p:extLst>
          </p:nvPr>
        </p:nvGraphicFramePr>
        <p:xfrm>
          <a:off x="1670478" y="2107973"/>
          <a:ext cx="2802462" cy="914400"/>
        </p:xfrm>
        <a:graphic>
          <a:graphicData uri="http://schemas.openxmlformats.org/drawingml/2006/table">
            <a:tbl>
              <a:tblPr firstRow="1" bandRow="1">
                <a:tableStyleId>{69012ECD-51FC-41F1-AA8D-1B2483CD663E}</a:tableStyleId>
              </a:tblPr>
              <a:tblGrid>
                <a:gridCol w="729822"/>
                <a:gridCol w="396240"/>
                <a:gridCol w="586740"/>
                <a:gridCol w="1089660"/>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900" b="1" i="0" u="none" strike="noStrike" cap="none" normalizeH="0" baseline="0" dirty="0" smtClean="0">
                          <a:ln>
                            <a:noFill/>
                          </a:ln>
                          <a:solidFill>
                            <a:schemeClr val="tx1"/>
                          </a:solidFill>
                          <a:effectLst/>
                          <a:latin typeface="+mn-lt"/>
                          <a:cs typeface="Arial" charset="0"/>
                        </a:rPr>
                        <a:t>Arm</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900" b="1" i="0" u="none" strike="noStrike" cap="none" normalizeH="0" baseline="0" dirty="0" smtClean="0">
                          <a:ln>
                            <a:noFill/>
                          </a:ln>
                          <a:solidFill>
                            <a:schemeClr val="tx1"/>
                          </a:solidFill>
                          <a:effectLst/>
                          <a:latin typeface="+mn-lt"/>
                          <a:cs typeface="Arial" charset="0"/>
                        </a:rPr>
                        <a:t>n</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u="none" strike="noStrike" cap="none" normalizeH="0" baseline="0" dirty="0" smtClean="0">
                          <a:ln>
                            <a:noFill/>
                          </a:ln>
                          <a:solidFill>
                            <a:schemeClr val="tx1"/>
                          </a:solidFill>
                          <a:effectLst/>
                          <a:latin typeface="+mn-lt"/>
                        </a:rPr>
                        <a:t>Events</a:t>
                      </a:r>
                      <a:endParaRPr kumimoji="0" lang="en-GB" sz="900" b="1" i="0" u="none" strike="noStrike" cap="none" normalizeH="0" baseline="0" dirty="0" smtClean="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b="1" i="0" u="none" strike="noStrike" cap="none" normalizeH="0" baseline="0" dirty="0" smtClean="0">
                          <a:ln>
                            <a:noFill/>
                          </a:ln>
                          <a:solidFill>
                            <a:schemeClr val="tx1"/>
                          </a:solidFill>
                          <a:effectLst/>
                          <a:latin typeface="+mn-lt"/>
                          <a:cs typeface="Arial" charset="0"/>
                        </a:rPr>
                        <a:t>Median, months</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1" i="0" u="none" strike="noStrike" cap="none" normalizeH="0" baseline="0" dirty="0" smtClean="0">
                          <a:ln>
                            <a:noFill/>
                          </a:ln>
                          <a:solidFill>
                            <a:srgbClr val="B60D27"/>
                          </a:solidFill>
                          <a:effectLst/>
                          <a:latin typeface="+mn-lt"/>
                          <a:cs typeface="Arial" charset="0"/>
                        </a:rPr>
                        <a:t>CT + SIRT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1" i="0" u="none" strike="noStrike" cap="none" normalizeH="0" baseline="0" dirty="0" smtClean="0">
                          <a:ln>
                            <a:noFill/>
                          </a:ln>
                          <a:solidFill>
                            <a:srgbClr val="B60D27"/>
                          </a:solidFill>
                          <a:effectLst/>
                          <a:latin typeface="+mn-lt"/>
                          <a:cs typeface="Arial" charset="0"/>
                        </a:rPr>
                        <a:t>554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1" i="0" u="none" strike="noStrike" cap="none" normalizeH="0" baseline="0" dirty="0" smtClean="0">
                          <a:ln>
                            <a:noFill/>
                          </a:ln>
                          <a:solidFill>
                            <a:srgbClr val="B60D27"/>
                          </a:solidFill>
                          <a:effectLst/>
                          <a:latin typeface="+mn-lt"/>
                          <a:cs typeface="Arial" charset="0"/>
                        </a:rPr>
                        <a:t>433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1" i="0" u="none" strike="noStrike" cap="none" normalizeH="0" baseline="0" dirty="0" smtClean="0">
                          <a:ln>
                            <a:noFill/>
                          </a:ln>
                          <a:solidFill>
                            <a:srgbClr val="B60D27"/>
                          </a:solidFill>
                          <a:effectLst/>
                          <a:latin typeface="+mn-lt"/>
                          <a:cs typeface="Arial" charset="0"/>
                        </a:rPr>
                        <a:t>22.6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1" i="0" u="none" strike="noStrike" cap="none" normalizeH="0" baseline="0" dirty="0" smtClean="0">
                          <a:ln>
                            <a:noFill/>
                          </a:ln>
                          <a:solidFill>
                            <a:schemeClr val="accent2"/>
                          </a:solidFill>
                          <a:effectLst/>
                          <a:latin typeface="+mn-lt"/>
                          <a:cs typeface="Arial"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1" i="0" u="none" strike="noStrike" cap="none" normalizeH="0" baseline="0" dirty="0" smtClean="0">
                          <a:ln>
                            <a:noFill/>
                          </a:ln>
                          <a:solidFill>
                            <a:schemeClr val="accent2"/>
                          </a:solidFill>
                          <a:effectLst/>
                          <a:latin typeface="+mn-lt"/>
                          <a:cs typeface="Arial" charset="0"/>
                        </a:rPr>
                        <a:t>549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b="1" i="0" u="none" strike="noStrike" cap="none" normalizeH="0" baseline="0" dirty="0" smtClean="0">
                          <a:ln>
                            <a:noFill/>
                          </a:ln>
                          <a:solidFill>
                            <a:schemeClr val="accent2"/>
                          </a:solidFill>
                          <a:effectLst/>
                          <a:latin typeface="+mn-lt"/>
                          <a:cs typeface="Arial" charset="0"/>
                        </a:rPr>
                        <a:t>411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1" i="0" u="none" strike="noStrike" cap="none" normalizeH="0" baseline="0" dirty="0" smtClean="0">
                          <a:ln>
                            <a:noFill/>
                          </a:ln>
                          <a:solidFill>
                            <a:schemeClr val="accent2"/>
                          </a:solidFill>
                          <a:effectLst/>
                          <a:latin typeface="+mn-lt"/>
                          <a:cs typeface="Arial" charset="0"/>
                        </a:rPr>
                        <a:t>23.3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b="0" i="0" u="none" strike="noStrike" cap="none" normalizeH="0" baseline="0" dirty="0" smtClean="0">
                          <a:ln>
                            <a:noFill/>
                          </a:ln>
                          <a:solidFill>
                            <a:schemeClr val="tx1"/>
                          </a:solidFill>
                          <a:effectLst/>
                          <a:latin typeface="+mn-lt"/>
                          <a:cs typeface="Arial" charset="0"/>
                        </a:rPr>
                        <a:t>HR 1.04 (95%CI 0.90, 1.19); p=0.609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bl>
          </a:graphicData>
        </a:graphic>
      </p:graphicFrame>
      <p:grpSp>
        <p:nvGrpSpPr>
          <p:cNvPr id="64" name="Group 63"/>
          <p:cNvGrpSpPr/>
          <p:nvPr/>
        </p:nvGrpSpPr>
        <p:grpSpPr>
          <a:xfrm>
            <a:off x="-55438" y="2602059"/>
            <a:ext cx="4652565" cy="3123148"/>
            <a:chOff x="-145378" y="3066749"/>
            <a:chExt cx="4652565" cy="3123148"/>
          </a:xfrm>
        </p:grpSpPr>
        <p:grpSp>
          <p:nvGrpSpPr>
            <p:cNvPr id="10" name="Group 9"/>
            <p:cNvGrpSpPr/>
            <p:nvPr/>
          </p:nvGrpSpPr>
          <p:grpSpPr>
            <a:xfrm>
              <a:off x="-145378" y="3066749"/>
              <a:ext cx="4652565" cy="3123148"/>
              <a:chOff x="101360" y="3066749"/>
              <a:chExt cx="4652565" cy="3123148"/>
            </a:xfrm>
          </p:grpSpPr>
          <p:sp>
            <p:nvSpPr>
              <p:cNvPr id="14" name="TextBox 13"/>
              <p:cNvSpPr txBox="1"/>
              <p:nvPr/>
            </p:nvSpPr>
            <p:spPr>
              <a:xfrm>
                <a:off x="101360" y="5535946"/>
                <a:ext cx="911723" cy="646331"/>
              </a:xfrm>
              <a:prstGeom prst="rect">
                <a:avLst/>
              </a:prstGeom>
              <a:noFill/>
            </p:spPr>
            <p:txBody>
              <a:bodyPr wrap="none" rtlCol="0">
                <a:spAutoFit/>
              </a:bodyPr>
              <a:lstStyle/>
              <a:p>
                <a:pPr algn="r" defTabSz="457200" fontAlgn="auto">
                  <a:spcBef>
                    <a:spcPts val="0"/>
                  </a:spcBef>
                  <a:spcAft>
                    <a:spcPts val="0"/>
                  </a:spcAft>
                </a:pPr>
                <a:r>
                  <a:rPr lang="en-GB" sz="1200" dirty="0" smtClean="0">
                    <a:solidFill>
                      <a:srgbClr val="000000"/>
                    </a:solidFill>
                    <a:latin typeface="Arial"/>
                    <a:cs typeface="Arial"/>
                  </a:rPr>
                  <a:t>No. at risk</a:t>
                </a:r>
              </a:p>
              <a:p>
                <a:pPr algn="r" defTabSz="457200" fontAlgn="auto">
                  <a:spcBef>
                    <a:spcPts val="0"/>
                  </a:spcBef>
                  <a:spcAft>
                    <a:spcPts val="0"/>
                  </a:spcAft>
                </a:pPr>
                <a:r>
                  <a:rPr lang="en-GB" sz="1200" dirty="0" smtClean="0">
                    <a:solidFill>
                      <a:srgbClr val="B60D27"/>
                    </a:solidFill>
                    <a:latin typeface="Arial"/>
                    <a:cs typeface="Arial"/>
                  </a:rPr>
                  <a:t>CT + SIRT</a:t>
                </a:r>
                <a:endParaRPr lang="en-GB" sz="1200" dirty="0">
                  <a:solidFill>
                    <a:srgbClr val="B60D27"/>
                  </a:solidFill>
                  <a:latin typeface="Arial"/>
                  <a:cs typeface="Arial"/>
                </a:endParaRPr>
              </a:p>
              <a:p>
                <a:pPr algn="r" defTabSz="457200" fontAlgn="auto">
                  <a:spcBef>
                    <a:spcPts val="0"/>
                  </a:spcBef>
                  <a:spcAft>
                    <a:spcPts val="0"/>
                  </a:spcAft>
                </a:pPr>
                <a:r>
                  <a:rPr lang="en-GB" sz="1200" dirty="0" smtClean="0">
                    <a:solidFill>
                      <a:schemeClr val="accent2"/>
                    </a:solidFill>
                    <a:latin typeface="Arial"/>
                    <a:cs typeface="Arial"/>
                  </a:rPr>
                  <a:t>CT</a:t>
                </a:r>
              </a:p>
            </p:txBody>
          </p:sp>
          <p:grpSp>
            <p:nvGrpSpPr>
              <p:cNvPr id="12" name="Group 11"/>
              <p:cNvGrpSpPr/>
              <p:nvPr/>
            </p:nvGrpSpPr>
            <p:grpSpPr>
              <a:xfrm>
                <a:off x="407344" y="3066749"/>
                <a:ext cx="4346581" cy="3123148"/>
                <a:chOff x="1911617" y="2244518"/>
                <a:chExt cx="4809659" cy="3376181"/>
              </a:xfrm>
            </p:grpSpPr>
            <p:grpSp>
              <p:nvGrpSpPr>
                <p:cNvPr id="15" name="Group 14"/>
                <p:cNvGrpSpPr/>
                <p:nvPr/>
              </p:nvGrpSpPr>
              <p:grpSpPr>
                <a:xfrm>
                  <a:off x="2614623" y="2396465"/>
                  <a:ext cx="3906738" cy="2171700"/>
                  <a:chOff x="836615" y="2448719"/>
                  <a:chExt cx="3906738" cy="2171700"/>
                </a:xfrm>
              </p:grpSpPr>
              <p:sp>
                <p:nvSpPr>
                  <p:cNvPr id="31" name="Freeform 30"/>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32"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33"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34"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35"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36"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37"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38" name="Line 12"/>
                  <p:cNvSpPr>
                    <a:spLocks noChangeShapeType="1"/>
                  </p:cNvSpPr>
                  <p:nvPr/>
                </p:nvSpPr>
                <p:spPr bwMode="auto">
                  <a:xfrm>
                    <a:off x="322685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39" name="Line 13"/>
                  <p:cNvSpPr>
                    <a:spLocks noChangeShapeType="1"/>
                  </p:cNvSpPr>
                  <p:nvPr/>
                </p:nvSpPr>
                <p:spPr bwMode="auto">
                  <a:xfrm>
                    <a:off x="245825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40" name="Line 14"/>
                  <p:cNvSpPr>
                    <a:spLocks noChangeShapeType="1"/>
                  </p:cNvSpPr>
                  <p:nvPr/>
                </p:nvSpPr>
                <p:spPr bwMode="auto">
                  <a:xfrm>
                    <a:off x="400173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41"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43" name="Line 20"/>
                  <p:cNvSpPr>
                    <a:spLocks noChangeShapeType="1"/>
                  </p:cNvSpPr>
                  <p:nvPr/>
                </p:nvSpPr>
                <p:spPr bwMode="auto">
                  <a:xfrm>
                    <a:off x="172920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44"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grpSp>
            <p:sp>
              <p:nvSpPr>
                <p:cNvPr id="16" name="TextBox 15"/>
                <p:cNvSpPr txBox="1"/>
                <p:nvPr/>
              </p:nvSpPr>
              <p:spPr>
                <a:xfrm rot="16200000">
                  <a:off x="1389743" y="3289006"/>
                  <a:ext cx="1350257" cy="306510"/>
                </a:xfrm>
                <a:prstGeom prst="rect">
                  <a:avLst/>
                </a:prstGeom>
                <a:noFill/>
              </p:spPr>
              <p:txBody>
                <a:bodyPr wrap="none" rtlCol="0">
                  <a:spAutoFit/>
                </a:bodyPr>
                <a:lstStyle/>
                <a:p>
                  <a:pPr algn="ctr" defTabSz="457200"/>
                  <a:r>
                    <a:rPr lang="en-GB" sz="1200" dirty="0" smtClean="0">
                      <a:latin typeface="Arial"/>
                      <a:cs typeface="Arial"/>
                    </a:rPr>
                    <a:t>Proportion alive</a:t>
                  </a:r>
                  <a:endParaRPr lang="en-GB" sz="1200" dirty="0">
                    <a:latin typeface="Arial"/>
                    <a:cs typeface="Arial"/>
                  </a:endParaRPr>
                </a:p>
              </p:txBody>
            </p:sp>
            <p:sp>
              <p:nvSpPr>
                <p:cNvPr id="17" name="TextBox 16"/>
                <p:cNvSpPr txBox="1"/>
                <p:nvPr/>
              </p:nvSpPr>
              <p:spPr>
                <a:xfrm>
                  <a:off x="3259444" y="4734392"/>
                  <a:ext cx="2729215" cy="299441"/>
                </a:xfrm>
                <a:prstGeom prst="rect">
                  <a:avLst/>
                </a:prstGeom>
                <a:noFill/>
              </p:spPr>
              <p:txBody>
                <a:bodyPr wrap="none" rtlCol="0">
                  <a:spAutoFit/>
                </a:bodyPr>
                <a:lstStyle/>
                <a:p>
                  <a:pPr algn="ctr" defTabSz="457200"/>
                  <a:r>
                    <a:rPr lang="en-GB" sz="1200" dirty="0" smtClean="0">
                      <a:latin typeface="Arial"/>
                      <a:cs typeface="Arial"/>
                    </a:rPr>
                    <a:t>Time from randomisation, months</a:t>
                  </a:r>
                  <a:endParaRPr lang="en-GB" sz="1200" dirty="0">
                    <a:latin typeface="Arial"/>
                    <a:cs typeface="Arial"/>
                  </a:endParaRPr>
                </a:p>
              </p:txBody>
            </p:sp>
            <p:sp>
              <p:nvSpPr>
                <p:cNvPr id="18" name="TextBox 17"/>
                <p:cNvSpPr txBox="1"/>
                <p:nvPr/>
              </p:nvSpPr>
              <p:spPr>
                <a:xfrm>
                  <a:off x="2243217" y="2244518"/>
                  <a:ext cx="440254"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1.0</a:t>
                  </a:r>
                  <a:endParaRPr lang="en-GB" sz="1200" dirty="0">
                    <a:latin typeface="Arial"/>
                    <a:cs typeface="Arial"/>
                  </a:endParaRPr>
                </a:p>
              </p:txBody>
            </p:sp>
            <p:sp>
              <p:nvSpPr>
                <p:cNvPr id="19" name="TextBox 18"/>
                <p:cNvSpPr txBox="1"/>
                <p:nvPr/>
              </p:nvSpPr>
              <p:spPr>
                <a:xfrm>
                  <a:off x="2243217" y="2661998"/>
                  <a:ext cx="440254"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0.8</a:t>
                  </a:r>
                  <a:endParaRPr lang="en-GB" sz="1200" dirty="0">
                    <a:latin typeface="Arial"/>
                    <a:cs typeface="Arial"/>
                  </a:endParaRPr>
                </a:p>
              </p:txBody>
            </p:sp>
            <p:sp>
              <p:nvSpPr>
                <p:cNvPr id="20" name="TextBox 19"/>
                <p:cNvSpPr txBox="1"/>
                <p:nvPr/>
              </p:nvSpPr>
              <p:spPr>
                <a:xfrm>
                  <a:off x="2243217" y="3077738"/>
                  <a:ext cx="440254"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0.6</a:t>
                  </a:r>
                  <a:endParaRPr lang="en-GB" sz="1200" dirty="0">
                    <a:latin typeface="Arial"/>
                    <a:cs typeface="Arial"/>
                  </a:endParaRPr>
                </a:p>
              </p:txBody>
            </p:sp>
            <p:sp>
              <p:nvSpPr>
                <p:cNvPr id="21" name="TextBox 20"/>
                <p:cNvSpPr txBox="1"/>
                <p:nvPr/>
              </p:nvSpPr>
              <p:spPr>
                <a:xfrm>
                  <a:off x="2243217" y="3493477"/>
                  <a:ext cx="440254"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0.4</a:t>
                  </a:r>
                  <a:endParaRPr lang="en-GB" sz="1200" dirty="0">
                    <a:latin typeface="Arial"/>
                    <a:cs typeface="Arial"/>
                  </a:endParaRPr>
                </a:p>
              </p:txBody>
            </p:sp>
            <p:sp>
              <p:nvSpPr>
                <p:cNvPr id="22" name="TextBox 21"/>
                <p:cNvSpPr txBox="1"/>
                <p:nvPr/>
              </p:nvSpPr>
              <p:spPr>
                <a:xfrm>
                  <a:off x="2243217" y="3909217"/>
                  <a:ext cx="440254"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0.2</a:t>
                  </a:r>
                  <a:endParaRPr lang="en-GB" sz="1200" dirty="0">
                    <a:latin typeface="Arial"/>
                    <a:cs typeface="Arial"/>
                  </a:endParaRPr>
                </a:p>
              </p:txBody>
            </p:sp>
            <p:sp>
              <p:nvSpPr>
                <p:cNvPr id="23" name="TextBox 22"/>
                <p:cNvSpPr txBox="1"/>
                <p:nvPr/>
              </p:nvSpPr>
              <p:spPr>
                <a:xfrm>
                  <a:off x="2385121" y="4324958"/>
                  <a:ext cx="298352"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a:t>
                  </a:r>
                  <a:endParaRPr lang="en-GB" sz="1200" dirty="0">
                    <a:latin typeface="Arial"/>
                    <a:cs typeface="Arial"/>
                  </a:endParaRPr>
                </a:p>
              </p:txBody>
            </p:sp>
            <p:sp>
              <p:nvSpPr>
                <p:cNvPr id="24" name="TextBox 23"/>
                <p:cNvSpPr txBox="1"/>
                <p:nvPr/>
              </p:nvSpPr>
              <p:spPr>
                <a:xfrm>
                  <a:off x="2464151" y="4522748"/>
                  <a:ext cx="488450" cy="1097951"/>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0</a:t>
                  </a:r>
                </a:p>
                <a:p>
                  <a:pPr algn="ctr" defTabSz="457200" fontAlgn="auto">
                    <a:spcBef>
                      <a:spcPts val="0"/>
                    </a:spcBef>
                    <a:spcAft>
                      <a:spcPts val="0"/>
                    </a:spcAft>
                  </a:pPr>
                  <a:endParaRPr lang="en-GB" sz="1200" dirty="0" smtClean="0">
                    <a:solidFill>
                      <a:srgbClr val="043882"/>
                    </a:solidFill>
                    <a:latin typeface="Arial"/>
                    <a:cs typeface="Arial"/>
                  </a:endParaRPr>
                </a:p>
                <a:p>
                  <a:pPr algn="ctr" defTabSz="457200" fontAlgn="auto">
                    <a:spcBef>
                      <a:spcPts val="0"/>
                    </a:spcBef>
                    <a:spcAft>
                      <a:spcPts val="0"/>
                    </a:spcAft>
                  </a:pPr>
                  <a:endParaRPr lang="en-GB" sz="1200" dirty="0" smtClean="0">
                    <a:solidFill>
                      <a:srgbClr val="B60D27"/>
                    </a:solidFill>
                    <a:latin typeface="Arial"/>
                    <a:cs typeface="Arial"/>
                  </a:endParaRPr>
                </a:p>
                <a:p>
                  <a:pPr algn="ctr" defTabSz="457200" fontAlgn="auto">
                    <a:spcBef>
                      <a:spcPts val="0"/>
                    </a:spcBef>
                    <a:spcAft>
                      <a:spcPts val="0"/>
                    </a:spcAft>
                  </a:pPr>
                  <a:r>
                    <a:rPr lang="en-GB" sz="1200" dirty="0" smtClean="0">
                      <a:solidFill>
                        <a:srgbClr val="B60D27"/>
                      </a:solidFill>
                      <a:latin typeface="Arial"/>
                      <a:cs typeface="Arial"/>
                    </a:rPr>
                    <a:t>554</a:t>
                  </a:r>
                </a:p>
                <a:p>
                  <a:pPr algn="ctr" defTabSz="457200" fontAlgn="auto">
                    <a:spcBef>
                      <a:spcPts val="0"/>
                    </a:spcBef>
                    <a:spcAft>
                      <a:spcPts val="0"/>
                    </a:spcAft>
                  </a:pPr>
                  <a:r>
                    <a:rPr lang="en-GB" sz="1200" dirty="0" smtClean="0">
                      <a:solidFill>
                        <a:schemeClr val="accent2"/>
                      </a:solidFill>
                      <a:latin typeface="Arial"/>
                      <a:cs typeface="Arial"/>
                    </a:rPr>
                    <a:t>549</a:t>
                  </a:r>
                  <a:endParaRPr lang="en-GB" sz="1200" dirty="0">
                    <a:solidFill>
                      <a:schemeClr val="accent2"/>
                    </a:solidFill>
                    <a:latin typeface="Arial"/>
                    <a:cs typeface="Arial"/>
                  </a:endParaRPr>
                </a:p>
              </p:txBody>
            </p:sp>
            <p:sp>
              <p:nvSpPr>
                <p:cNvPr id="25" name="TextBox 24"/>
                <p:cNvSpPr txBox="1"/>
                <p:nvPr/>
              </p:nvSpPr>
              <p:spPr>
                <a:xfrm>
                  <a:off x="3262676" y="4522747"/>
                  <a:ext cx="488450" cy="1097950"/>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12</a:t>
                  </a:r>
                </a:p>
                <a:p>
                  <a:pPr algn="ctr" defTabSz="457200" fontAlgn="auto">
                    <a:spcBef>
                      <a:spcPts val="0"/>
                    </a:spcBef>
                    <a:spcAft>
                      <a:spcPts val="0"/>
                    </a:spcAft>
                  </a:pPr>
                  <a:endParaRPr lang="en-GB" sz="1200" dirty="0" smtClean="0">
                    <a:solidFill>
                      <a:srgbClr val="000000"/>
                    </a:solidFill>
                    <a:latin typeface="Arial"/>
                    <a:cs typeface="Arial"/>
                  </a:endParaRPr>
                </a:p>
                <a:p>
                  <a:pPr algn="ctr" defTabSz="457200" fontAlgn="auto">
                    <a:spcBef>
                      <a:spcPts val="0"/>
                    </a:spcBef>
                    <a:spcAft>
                      <a:spcPts val="0"/>
                    </a:spcAft>
                  </a:pPr>
                  <a:endParaRPr lang="en-GB" sz="1200" dirty="0" smtClean="0">
                    <a:solidFill>
                      <a:srgbClr val="B60D27"/>
                    </a:solidFill>
                    <a:latin typeface="Arial"/>
                    <a:cs typeface="Arial"/>
                  </a:endParaRPr>
                </a:p>
                <a:p>
                  <a:pPr algn="ctr" defTabSz="457200" fontAlgn="auto">
                    <a:spcBef>
                      <a:spcPts val="0"/>
                    </a:spcBef>
                    <a:spcAft>
                      <a:spcPts val="0"/>
                    </a:spcAft>
                  </a:pPr>
                  <a:r>
                    <a:rPr lang="en-GB" sz="1200" dirty="0" smtClean="0">
                      <a:solidFill>
                        <a:srgbClr val="B60D27"/>
                      </a:solidFill>
                      <a:latin typeface="Arial"/>
                      <a:cs typeface="Arial"/>
                    </a:rPr>
                    <a:t>417</a:t>
                  </a:r>
                  <a:endParaRPr lang="en-GB" sz="1200" dirty="0">
                    <a:solidFill>
                      <a:srgbClr val="B60D27"/>
                    </a:solidFill>
                    <a:latin typeface="Arial"/>
                    <a:cs typeface="Arial"/>
                  </a:endParaRPr>
                </a:p>
                <a:p>
                  <a:pPr algn="ctr" defTabSz="457200" fontAlgn="auto">
                    <a:spcBef>
                      <a:spcPts val="0"/>
                    </a:spcBef>
                    <a:spcAft>
                      <a:spcPts val="0"/>
                    </a:spcAft>
                  </a:pPr>
                  <a:r>
                    <a:rPr lang="en-GB" sz="1200" dirty="0" smtClean="0">
                      <a:solidFill>
                        <a:schemeClr val="accent2"/>
                      </a:solidFill>
                      <a:latin typeface="Arial"/>
                      <a:cs typeface="Arial"/>
                    </a:rPr>
                    <a:t>419</a:t>
                  </a:r>
                </a:p>
              </p:txBody>
            </p:sp>
            <p:sp>
              <p:nvSpPr>
                <p:cNvPr id="27" name="TextBox 26"/>
                <p:cNvSpPr txBox="1"/>
                <p:nvPr/>
              </p:nvSpPr>
              <p:spPr>
                <a:xfrm>
                  <a:off x="3988312" y="4522747"/>
                  <a:ext cx="488450" cy="1097950"/>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24</a:t>
                  </a:r>
                </a:p>
                <a:p>
                  <a:pPr algn="ctr" defTabSz="457200" fontAlgn="auto">
                    <a:spcBef>
                      <a:spcPts val="0"/>
                    </a:spcBef>
                    <a:spcAft>
                      <a:spcPts val="0"/>
                    </a:spcAft>
                  </a:pPr>
                  <a:endParaRPr lang="en-GB" sz="1200" dirty="0" smtClean="0">
                    <a:solidFill>
                      <a:srgbClr val="000000"/>
                    </a:solidFill>
                    <a:latin typeface="Arial"/>
                    <a:cs typeface="Arial"/>
                  </a:endParaRPr>
                </a:p>
                <a:p>
                  <a:pPr algn="ctr" defTabSz="457200" fontAlgn="auto">
                    <a:spcBef>
                      <a:spcPts val="0"/>
                    </a:spcBef>
                    <a:spcAft>
                      <a:spcPts val="0"/>
                    </a:spcAft>
                  </a:pPr>
                  <a:endParaRPr lang="en-GB" sz="1200" dirty="0" smtClean="0">
                    <a:solidFill>
                      <a:srgbClr val="B60D27"/>
                    </a:solidFill>
                    <a:latin typeface="Arial"/>
                    <a:cs typeface="Arial"/>
                  </a:endParaRPr>
                </a:p>
                <a:p>
                  <a:pPr algn="ctr" defTabSz="457200" fontAlgn="auto">
                    <a:spcBef>
                      <a:spcPts val="0"/>
                    </a:spcBef>
                    <a:spcAft>
                      <a:spcPts val="0"/>
                    </a:spcAft>
                  </a:pPr>
                  <a:r>
                    <a:rPr lang="en-GB" sz="1200" dirty="0" smtClean="0">
                      <a:solidFill>
                        <a:srgbClr val="B60D27"/>
                      </a:solidFill>
                      <a:latin typeface="Arial"/>
                      <a:cs typeface="Arial"/>
                    </a:rPr>
                    <a:t>247</a:t>
                  </a:r>
                </a:p>
                <a:p>
                  <a:pPr algn="ctr" defTabSz="457200" fontAlgn="auto">
                    <a:spcBef>
                      <a:spcPts val="0"/>
                    </a:spcBef>
                    <a:spcAft>
                      <a:spcPts val="0"/>
                    </a:spcAft>
                  </a:pPr>
                  <a:r>
                    <a:rPr lang="en-GB" sz="1200" dirty="0" smtClean="0">
                      <a:solidFill>
                        <a:schemeClr val="accent2"/>
                      </a:solidFill>
                      <a:latin typeface="Arial"/>
                      <a:cs typeface="Arial"/>
                    </a:rPr>
                    <a:t>242</a:t>
                  </a:r>
                </a:p>
              </p:txBody>
            </p:sp>
            <p:sp>
              <p:nvSpPr>
                <p:cNvPr id="28" name="TextBox 27"/>
                <p:cNvSpPr txBox="1"/>
                <p:nvPr/>
              </p:nvSpPr>
              <p:spPr>
                <a:xfrm>
                  <a:off x="4813722" y="4522747"/>
                  <a:ext cx="393747" cy="1097950"/>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36</a:t>
                  </a:r>
                </a:p>
                <a:p>
                  <a:pPr algn="r" defTabSz="457200" fontAlgn="auto">
                    <a:spcBef>
                      <a:spcPts val="0"/>
                    </a:spcBef>
                    <a:spcAft>
                      <a:spcPts val="0"/>
                    </a:spcAft>
                  </a:pPr>
                  <a:endParaRPr lang="en-GB" sz="1200" dirty="0" smtClean="0">
                    <a:solidFill>
                      <a:srgbClr val="043882"/>
                    </a:solidFill>
                    <a:latin typeface="Arial"/>
                    <a:cs typeface="Arial"/>
                  </a:endParaRPr>
                </a:p>
                <a:p>
                  <a:pPr algn="r" defTabSz="457200" fontAlgn="auto">
                    <a:spcBef>
                      <a:spcPts val="0"/>
                    </a:spcBef>
                    <a:spcAft>
                      <a:spcPts val="0"/>
                    </a:spcAft>
                  </a:pPr>
                  <a:endParaRPr lang="en-GB" sz="1200" dirty="0" smtClean="0">
                    <a:solidFill>
                      <a:srgbClr val="B60D27"/>
                    </a:solidFill>
                    <a:latin typeface="Arial"/>
                    <a:cs typeface="Arial"/>
                  </a:endParaRPr>
                </a:p>
                <a:p>
                  <a:pPr algn="r" defTabSz="457200" fontAlgn="auto">
                    <a:spcBef>
                      <a:spcPts val="0"/>
                    </a:spcBef>
                    <a:spcAft>
                      <a:spcPts val="0"/>
                    </a:spcAft>
                  </a:pPr>
                  <a:r>
                    <a:rPr lang="en-GB" sz="1200" dirty="0" smtClean="0">
                      <a:solidFill>
                        <a:srgbClr val="B60D27"/>
                      </a:solidFill>
                      <a:latin typeface="Arial"/>
                      <a:cs typeface="Arial"/>
                    </a:rPr>
                    <a:t>91</a:t>
                  </a:r>
                </a:p>
                <a:p>
                  <a:pPr algn="r" defTabSz="457200" fontAlgn="auto">
                    <a:spcBef>
                      <a:spcPts val="0"/>
                    </a:spcBef>
                    <a:spcAft>
                      <a:spcPts val="0"/>
                    </a:spcAft>
                  </a:pPr>
                  <a:r>
                    <a:rPr lang="en-GB" sz="1200" dirty="0" smtClean="0">
                      <a:solidFill>
                        <a:schemeClr val="accent2"/>
                      </a:solidFill>
                      <a:latin typeface="Arial"/>
                      <a:cs typeface="Arial"/>
                    </a:rPr>
                    <a:t>88</a:t>
                  </a:r>
                  <a:endParaRPr lang="en-GB" sz="1200" dirty="0">
                    <a:solidFill>
                      <a:schemeClr val="accent2"/>
                    </a:solidFill>
                    <a:latin typeface="Arial"/>
                    <a:cs typeface="Arial"/>
                  </a:endParaRPr>
                </a:p>
              </p:txBody>
            </p:sp>
            <p:sp>
              <p:nvSpPr>
                <p:cNvPr id="29" name="TextBox 28"/>
                <p:cNvSpPr txBox="1"/>
                <p:nvPr/>
              </p:nvSpPr>
              <p:spPr>
                <a:xfrm>
                  <a:off x="5581446" y="4522747"/>
                  <a:ext cx="393747" cy="1097950"/>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48</a:t>
                  </a:r>
                </a:p>
                <a:p>
                  <a:pPr algn="ctr" defTabSz="457200" fontAlgn="auto">
                    <a:spcBef>
                      <a:spcPts val="0"/>
                    </a:spcBef>
                    <a:spcAft>
                      <a:spcPts val="0"/>
                    </a:spcAft>
                  </a:pPr>
                  <a:endParaRPr lang="en-GB" sz="1200" dirty="0" smtClean="0">
                    <a:solidFill>
                      <a:srgbClr val="000000"/>
                    </a:solidFill>
                    <a:latin typeface="Arial"/>
                    <a:cs typeface="Arial"/>
                  </a:endParaRPr>
                </a:p>
                <a:p>
                  <a:pPr algn="r" defTabSz="457200" fontAlgn="auto">
                    <a:spcBef>
                      <a:spcPts val="0"/>
                    </a:spcBef>
                    <a:spcAft>
                      <a:spcPts val="0"/>
                    </a:spcAft>
                  </a:pPr>
                  <a:endParaRPr lang="en-GB" sz="1200" dirty="0" smtClean="0">
                    <a:solidFill>
                      <a:srgbClr val="B60D27"/>
                    </a:solidFill>
                    <a:latin typeface="Arial"/>
                    <a:cs typeface="Arial"/>
                  </a:endParaRPr>
                </a:p>
                <a:p>
                  <a:pPr algn="r" defTabSz="457200" fontAlgn="auto">
                    <a:spcBef>
                      <a:spcPts val="0"/>
                    </a:spcBef>
                    <a:spcAft>
                      <a:spcPts val="0"/>
                    </a:spcAft>
                  </a:pPr>
                  <a:r>
                    <a:rPr lang="en-GB" sz="1200" dirty="0" smtClean="0">
                      <a:solidFill>
                        <a:srgbClr val="B60D27"/>
                      </a:solidFill>
                      <a:latin typeface="Arial"/>
                      <a:cs typeface="Arial"/>
                    </a:rPr>
                    <a:t>35</a:t>
                  </a:r>
                </a:p>
                <a:p>
                  <a:pPr algn="r" defTabSz="457200" fontAlgn="auto">
                    <a:spcBef>
                      <a:spcPts val="0"/>
                    </a:spcBef>
                    <a:spcAft>
                      <a:spcPts val="0"/>
                    </a:spcAft>
                  </a:pPr>
                  <a:r>
                    <a:rPr lang="en-GB" sz="1200" dirty="0" smtClean="0">
                      <a:solidFill>
                        <a:schemeClr val="accent2"/>
                      </a:solidFill>
                      <a:latin typeface="Arial"/>
                      <a:cs typeface="Arial"/>
                    </a:rPr>
                    <a:t>33</a:t>
                  </a:r>
                </a:p>
              </p:txBody>
            </p:sp>
            <p:sp>
              <p:nvSpPr>
                <p:cNvPr id="30" name="TextBox 29"/>
                <p:cNvSpPr txBox="1"/>
                <p:nvPr/>
              </p:nvSpPr>
              <p:spPr>
                <a:xfrm>
                  <a:off x="6327529" y="4522747"/>
                  <a:ext cx="393747" cy="1097950"/>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60</a:t>
                  </a:r>
                </a:p>
                <a:p>
                  <a:pPr algn="ctr" defTabSz="457200" fontAlgn="auto">
                    <a:spcBef>
                      <a:spcPts val="0"/>
                    </a:spcBef>
                    <a:spcAft>
                      <a:spcPts val="0"/>
                    </a:spcAft>
                  </a:pPr>
                  <a:endParaRPr lang="en-GB" sz="1200" dirty="0" smtClean="0">
                    <a:solidFill>
                      <a:srgbClr val="043882"/>
                    </a:solidFill>
                    <a:latin typeface="Arial"/>
                    <a:cs typeface="Arial"/>
                  </a:endParaRPr>
                </a:p>
                <a:p>
                  <a:pPr algn="ctr" defTabSz="457200" fontAlgn="auto">
                    <a:spcBef>
                      <a:spcPts val="0"/>
                    </a:spcBef>
                    <a:spcAft>
                      <a:spcPts val="0"/>
                    </a:spcAft>
                  </a:pPr>
                  <a:endParaRPr lang="en-GB" sz="1200" dirty="0" smtClean="0">
                    <a:solidFill>
                      <a:srgbClr val="B60D27"/>
                    </a:solidFill>
                    <a:latin typeface="Arial"/>
                    <a:cs typeface="Arial"/>
                  </a:endParaRPr>
                </a:p>
                <a:p>
                  <a:pPr algn="ctr" defTabSz="457200" fontAlgn="auto">
                    <a:spcBef>
                      <a:spcPts val="0"/>
                    </a:spcBef>
                    <a:spcAft>
                      <a:spcPts val="0"/>
                    </a:spcAft>
                  </a:pPr>
                  <a:r>
                    <a:rPr lang="en-GB" sz="1200" dirty="0" smtClean="0">
                      <a:solidFill>
                        <a:srgbClr val="B60D27"/>
                      </a:solidFill>
                      <a:latin typeface="Arial"/>
                      <a:cs typeface="Arial"/>
                    </a:rPr>
                    <a:t>17</a:t>
                  </a:r>
                </a:p>
                <a:p>
                  <a:pPr algn="ctr" defTabSz="457200" fontAlgn="auto">
                    <a:spcBef>
                      <a:spcPts val="0"/>
                    </a:spcBef>
                    <a:spcAft>
                      <a:spcPts val="0"/>
                    </a:spcAft>
                  </a:pPr>
                  <a:r>
                    <a:rPr lang="en-GB" sz="1200" dirty="0" smtClean="0">
                      <a:solidFill>
                        <a:schemeClr val="accent2"/>
                      </a:solidFill>
                      <a:latin typeface="Arial"/>
                      <a:cs typeface="Arial"/>
                    </a:rPr>
                    <a:t>12</a:t>
                  </a:r>
                  <a:endParaRPr lang="en-GB" sz="1200" dirty="0">
                    <a:solidFill>
                      <a:schemeClr val="accent2"/>
                    </a:solidFill>
                    <a:latin typeface="Arial"/>
                    <a:cs typeface="Arial"/>
                  </a:endParaRPr>
                </a:p>
              </p:txBody>
            </p:sp>
          </p:grpSp>
        </p:grpSp>
        <p:sp>
          <p:nvSpPr>
            <p:cNvPr id="62" name="Freeform 2"/>
            <p:cNvSpPr>
              <a:spLocks/>
            </p:cNvSpPr>
            <p:nvPr/>
          </p:nvSpPr>
          <p:spPr bwMode="auto">
            <a:xfrm>
              <a:off x="887269" y="3207427"/>
              <a:ext cx="3420000" cy="1678650"/>
            </a:xfrm>
            <a:custGeom>
              <a:avLst/>
              <a:gdLst>
                <a:gd name="T0" fmla="*/ 248 w 263"/>
                <a:gd name="T1" fmla="*/ 123 h 123"/>
                <a:gd name="T2" fmla="*/ 232 w 263"/>
                <a:gd name="T3" fmla="*/ 122 h 123"/>
                <a:gd name="T4" fmla="*/ 222 w 263"/>
                <a:gd name="T5" fmla="*/ 120 h 123"/>
                <a:gd name="T6" fmla="*/ 208 w 263"/>
                <a:gd name="T7" fmla="*/ 119 h 123"/>
                <a:gd name="T8" fmla="*/ 203 w 263"/>
                <a:gd name="T9" fmla="*/ 117 h 123"/>
                <a:gd name="T10" fmla="*/ 196 w 263"/>
                <a:gd name="T11" fmla="*/ 116 h 123"/>
                <a:gd name="T12" fmla="*/ 183 w 263"/>
                <a:gd name="T13" fmla="*/ 113 h 123"/>
                <a:gd name="T14" fmla="*/ 180 w 263"/>
                <a:gd name="T15" fmla="*/ 112 h 123"/>
                <a:gd name="T16" fmla="*/ 175 w 263"/>
                <a:gd name="T17" fmla="*/ 110 h 123"/>
                <a:gd name="T18" fmla="*/ 169 w 263"/>
                <a:gd name="T19" fmla="*/ 109 h 123"/>
                <a:gd name="T20" fmla="*/ 163 w 263"/>
                <a:gd name="T21" fmla="*/ 106 h 123"/>
                <a:gd name="T22" fmla="*/ 157 w 263"/>
                <a:gd name="T23" fmla="*/ 104 h 123"/>
                <a:gd name="T24" fmla="*/ 149 w 263"/>
                <a:gd name="T25" fmla="*/ 102 h 123"/>
                <a:gd name="T26" fmla="*/ 144 w 263"/>
                <a:gd name="T27" fmla="*/ 99 h 123"/>
                <a:gd name="T28" fmla="*/ 141 w 263"/>
                <a:gd name="T29" fmla="*/ 98 h 123"/>
                <a:gd name="T30" fmla="*/ 138 w 263"/>
                <a:gd name="T31" fmla="*/ 93 h 123"/>
                <a:gd name="T32" fmla="*/ 135 w 263"/>
                <a:gd name="T33" fmla="*/ 92 h 123"/>
                <a:gd name="T34" fmla="*/ 132 w 263"/>
                <a:gd name="T35" fmla="*/ 90 h 123"/>
                <a:gd name="T36" fmla="*/ 127 w 263"/>
                <a:gd name="T37" fmla="*/ 88 h 123"/>
                <a:gd name="T38" fmla="*/ 120 w 263"/>
                <a:gd name="T39" fmla="*/ 85 h 123"/>
                <a:gd name="T40" fmla="*/ 117 w 263"/>
                <a:gd name="T41" fmla="*/ 83 h 123"/>
                <a:gd name="T42" fmla="*/ 115 w 263"/>
                <a:gd name="T43" fmla="*/ 81 h 123"/>
                <a:gd name="T44" fmla="*/ 112 w 263"/>
                <a:gd name="T45" fmla="*/ 78 h 123"/>
                <a:gd name="T46" fmla="*/ 108 w 263"/>
                <a:gd name="T47" fmla="*/ 76 h 123"/>
                <a:gd name="T48" fmla="*/ 105 w 263"/>
                <a:gd name="T49" fmla="*/ 74 h 123"/>
                <a:gd name="T50" fmla="*/ 103 w 263"/>
                <a:gd name="T51" fmla="*/ 72 h 123"/>
                <a:gd name="T52" fmla="*/ 101 w 263"/>
                <a:gd name="T53" fmla="*/ 69 h 123"/>
                <a:gd name="T54" fmla="*/ 97 w 263"/>
                <a:gd name="T55" fmla="*/ 66 h 123"/>
                <a:gd name="T56" fmla="*/ 93 w 263"/>
                <a:gd name="T57" fmla="*/ 64 h 123"/>
                <a:gd name="T58" fmla="*/ 90 w 263"/>
                <a:gd name="T59" fmla="*/ 63 h 123"/>
                <a:gd name="T60" fmla="*/ 88 w 263"/>
                <a:gd name="T61" fmla="*/ 60 h 123"/>
                <a:gd name="T62" fmla="*/ 85 w 263"/>
                <a:gd name="T63" fmla="*/ 58 h 123"/>
                <a:gd name="T64" fmla="*/ 84 w 263"/>
                <a:gd name="T65" fmla="*/ 56 h 123"/>
                <a:gd name="T66" fmla="*/ 81 w 263"/>
                <a:gd name="T67" fmla="*/ 53 h 123"/>
                <a:gd name="T68" fmla="*/ 77 w 263"/>
                <a:gd name="T69" fmla="*/ 52 h 123"/>
                <a:gd name="T70" fmla="*/ 76 w 263"/>
                <a:gd name="T71" fmla="*/ 49 h 123"/>
                <a:gd name="T72" fmla="*/ 73 w 263"/>
                <a:gd name="T73" fmla="*/ 47 h 123"/>
                <a:gd name="T74" fmla="*/ 69 w 263"/>
                <a:gd name="T75" fmla="*/ 44 h 123"/>
                <a:gd name="T76" fmla="*/ 67 w 263"/>
                <a:gd name="T77" fmla="*/ 42 h 123"/>
                <a:gd name="T78" fmla="*/ 64 w 263"/>
                <a:gd name="T79" fmla="*/ 40 h 123"/>
                <a:gd name="T80" fmla="*/ 60 w 263"/>
                <a:gd name="T81" fmla="*/ 38 h 123"/>
                <a:gd name="T82" fmla="*/ 57 w 263"/>
                <a:gd name="T83" fmla="*/ 34 h 123"/>
                <a:gd name="T84" fmla="*/ 55 w 263"/>
                <a:gd name="T85" fmla="*/ 32 h 123"/>
                <a:gd name="T86" fmla="*/ 53 w 263"/>
                <a:gd name="T87" fmla="*/ 30 h 123"/>
                <a:gd name="T88" fmla="*/ 51 w 263"/>
                <a:gd name="T89" fmla="*/ 26 h 123"/>
                <a:gd name="T90" fmla="*/ 47 w 263"/>
                <a:gd name="T91" fmla="*/ 25 h 123"/>
                <a:gd name="T92" fmla="*/ 46 w 263"/>
                <a:gd name="T93" fmla="*/ 23 h 123"/>
                <a:gd name="T94" fmla="*/ 42 w 263"/>
                <a:gd name="T95" fmla="*/ 21 h 123"/>
                <a:gd name="T96" fmla="*/ 39 w 263"/>
                <a:gd name="T97" fmla="*/ 19 h 123"/>
                <a:gd name="T98" fmla="*/ 37 w 263"/>
                <a:gd name="T99" fmla="*/ 17 h 123"/>
                <a:gd name="T100" fmla="*/ 35 w 263"/>
                <a:gd name="T101" fmla="*/ 14 h 123"/>
                <a:gd name="T102" fmla="*/ 30 w 263"/>
                <a:gd name="T103" fmla="*/ 12 h 123"/>
                <a:gd name="T104" fmla="*/ 28 w 263"/>
                <a:gd name="T105" fmla="*/ 10 h 123"/>
                <a:gd name="T106" fmla="*/ 25 w 263"/>
                <a:gd name="T107" fmla="*/ 8 h 123"/>
                <a:gd name="T108" fmla="*/ 22 w 263"/>
                <a:gd name="T109" fmla="*/ 7 h 123"/>
                <a:gd name="T110" fmla="*/ 15 w 263"/>
                <a:gd name="T111" fmla="*/ 5 h 123"/>
                <a:gd name="T112" fmla="*/ 12 w 263"/>
                <a:gd name="T113" fmla="*/ 3 h 123"/>
                <a:gd name="T114" fmla="*/ 7 w 263"/>
                <a:gd name="T115" fmla="*/ 2 h 123"/>
                <a:gd name="T116" fmla="*/ 5 w 263"/>
                <a:gd name="T11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 h="123">
                  <a:moveTo>
                    <a:pt x="263" y="123"/>
                  </a:moveTo>
                  <a:lnTo>
                    <a:pt x="248" y="123"/>
                  </a:lnTo>
                  <a:lnTo>
                    <a:pt x="248" y="122"/>
                  </a:lnTo>
                  <a:lnTo>
                    <a:pt x="232" y="122"/>
                  </a:lnTo>
                  <a:lnTo>
                    <a:pt x="232" y="120"/>
                  </a:lnTo>
                  <a:lnTo>
                    <a:pt x="222" y="120"/>
                  </a:lnTo>
                  <a:lnTo>
                    <a:pt x="222" y="119"/>
                  </a:lnTo>
                  <a:lnTo>
                    <a:pt x="208" y="119"/>
                  </a:lnTo>
                  <a:lnTo>
                    <a:pt x="208" y="117"/>
                  </a:lnTo>
                  <a:lnTo>
                    <a:pt x="203" y="117"/>
                  </a:lnTo>
                  <a:lnTo>
                    <a:pt x="196" y="117"/>
                  </a:lnTo>
                  <a:lnTo>
                    <a:pt x="196" y="116"/>
                  </a:lnTo>
                  <a:lnTo>
                    <a:pt x="183" y="116"/>
                  </a:lnTo>
                  <a:lnTo>
                    <a:pt x="183" y="113"/>
                  </a:lnTo>
                  <a:lnTo>
                    <a:pt x="180" y="113"/>
                  </a:lnTo>
                  <a:lnTo>
                    <a:pt x="180" y="112"/>
                  </a:lnTo>
                  <a:lnTo>
                    <a:pt x="175" y="112"/>
                  </a:lnTo>
                  <a:lnTo>
                    <a:pt x="175" y="110"/>
                  </a:lnTo>
                  <a:lnTo>
                    <a:pt x="169" y="110"/>
                  </a:lnTo>
                  <a:lnTo>
                    <a:pt x="169" y="109"/>
                  </a:lnTo>
                  <a:lnTo>
                    <a:pt x="163" y="109"/>
                  </a:lnTo>
                  <a:lnTo>
                    <a:pt x="163" y="106"/>
                  </a:lnTo>
                  <a:lnTo>
                    <a:pt x="157" y="106"/>
                  </a:lnTo>
                  <a:lnTo>
                    <a:pt x="157" y="104"/>
                  </a:lnTo>
                  <a:lnTo>
                    <a:pt x="149" y="104"/>
                  </a:lnTo>
                  <a:lnTo>
                    <a:pt x="149" y="102"/>
                  </a:lnTo>
                  <a:lnTo>
                    <a:pt x="144" y="102"/>
                  </a:lnTo>
                  <a:lnTo>
                    <a:pt x="144" y="99"/>
                  </a:lnTo>
                  <a:lnTo>
                    <a:pt x="141" y="99"/>
                  </a:lnTo>
                  <a:lnTo>
                    <a:pt x="141" y="98"/>
                  </a:lnTo>
                  <a:lnTo>
                    <a:pt x="138" y="98"/>
                  </a:lnTo>
                  <a:lnTo>
                    <a:pt x="138" y="93"/>
                  </a:lnTo>
                  <a:lnTo>
                    <a:pt x="135" y="93"/>
                  </a:lnTo>
                  <a:lnTo>
                    <a:pt x="135" y="92"/>
                  </a:lnTo>
                  <a:lnTo>
                    <a:pt x="132" y="92"/>
                  </a:lnTo>
                  <a:lnTo>
                    <a:pt x="132" y="90"/>
                  </a:lnTo>
                  <a:lnTo>
                    <a:pt x="127" y="90"/>
                  </a:lnTo>
                  <a:lnTo>
                    <a:pt x="127" y="88"/>
                  </a:lnTo>
                  <a:lnTo>
                    <a:pt x="120" y="88"/>
                  </a:lnTo>
                  <a:lnTo>
                    <a:pt x="120" y="85"/>
                  </a:lnTo>
                  <a:lnTo>
                    <a:pt x="117" y="85"/>
                  </a:lnTo>
                  <a:lnTo>
                    <a:pt x="117" y="83"/>
                  </a:lnTo>
                  <a:lnTo>
                    <a:pt x="115" y="83"/>
                  </a:lnTo>
                  <a:lnTo>
                    <a:pt x="115" y="81"/>
                  </a:lnTo>
                  <a:lnTo>
                    <a:pt x="112" y="81"/>
                  </a:lnTo>
                  <a:lnTo>
                    <a:pt x="112" y="78"/>
                  </a:lnTo>
                  <a:lnTo>
                    <a:pt x="108" y="78"/>
                  </a:lnTo>
                  <a:lnTo>
                    <a:pt x="108" y="76"/>
                  </a:lnTo>
                  <a:lnTo>
                    <a:pt x="105" y="76"/>
                  </a:lnTo>
                  <a:lnTo>
                    <a:pt x="105" y="74"/>
                  </a:lnTo>
                  <a:lnTo>
                    <a:pt x="103" y="74"/>
                  </a:lnTo>
                  <a:lnTo>
                    <a:pt x="103" y="72"/>
                  </a:lnTo>
                  <a:lnTo>
                    <a:pt x="101" y="72"/>
                  </a:lnTo>
                  <a:lnTo>
                    <a:pt x="101" y="69"/>
                  </a:lnTo>
                  <a:lnTo>
                    <a:pt x="97" y="69"/>
                  </a:lnTo>
                  <a:lnTo>
                    <a:pt x="97" y="66"/>
                  </a:lnTo>
                  <a:lnTo>
                    <a:pt x="93" y="66"/>
                  </a:lnTo>
                  <a:lnTo>
                    <a:pt x="93" y="64"/>
                  </a:lnTo>
                  <a:lnTo>
                    <a:pt x="93" y="63"/>
                  </a:lnTo>
                  <a:lnTo>
                    <a:pt x="90" y="63"/>
                  </a:lnTo>
                  <a:lnTo>
                    <a:pt x="90" y="60"/>
                  </a:lnTo>
                  <a:lnTo>
                    <a:pt x="88" y="60"/>
                  </a:lnTo>
                  <a:lnTo>
                    <a:pt x="88" y="58"/>
                  </a:lnTo>
                  <a:lnTo>
                    <a:pt x="85" y="58"/>
                  </a:lnTo>
                  <a:lnTo>
                    <a:pt x="85" y="56"/>
                  </a:lnTo>
                  <a:lnTo>
                    <a:pt x="84" y="56"/>
                  </a:lnTo>
                  <a:lnTo>
                    <a:pt x="84" y="53"/>
                  </a:lnTo>
                  <a:lnTo>
                    <a:pt x="81" y="53"/>
                  </a:lnTo>
                  <a:lnTo>
                    <a:pt x="81" y="52"/>
                  </a:lnTo>
                  <a:lnTo>
                    <a:pt x="77" y="52"/>
                  </a:lnTo>
                  <a:lnTo>
                    <a:pt x="77" y="49"/>
                  </a:lnTo>
                  <a:lnTo>
                    <a:pt x="76" y="49"/>
                  </a:lnTo>
                  <a:lnTo>
                    <a:pt x="76" y="47"/>
                  </a:lnTo>
                  <a:lnTo>
                    <a:pt x="73" y="47"/>
                  </a:lnTo>
                  <a:lnTo>
                    <a:pt x="73" y="44"/>
                  </a:lnTo>
                  <a:lnTo>
                    <a:pt x="69" y="44"/>
                  </a:lnTo>
                  <a:lnTo>
                    <a:pt x="69" y="42"/>
                  </a:lnTo>
                  <a:lnTo>
                    <a:pt x="67" y="42"/>
                  </a:lnTo>
                  <a:lnTo>
                    <a:pt x="67" y="40"/>
                  </a:lnTo>
                  <a:lnTo>
                    <a:pt x="64" y="40"/>
                  </a:lnTo>
                  <a:lnTo>
                    <a:pt x="64" y="38"/>
                  </a:lnTo>
                  <a:lnTo>
                    <a:pt x="60" y="38"/>
                  </a:lnTo>
                  <a:lnTo>
                    <a:pt x="60" y="34"/>
                  </a:lnTo>
                  <a:lnTo>
                    <a:pt x="57" y="34"/>
                  </a:lnTo>
                  <a:lnTo>
                    <a:pt x="57" y="32"/>
                  </a:lnTo>
                  <a:lnTo>
                    <a:pt x="55" y="32"/>
                  </a:lnTo>
                  <a:lnTo>
                    <a:pt x="55" y="30"/>
                  </a:lnTo>
                  <a:lnTo>
                    <a:pt x="53" y="30"/>
                  </a:lnTo>
                  <a:lnTo>
                    <a:pt x="51" y="30"/>
                  </a:lnTo>
                  <a:lnTo>
                    <a:pt x="51" y="26"/>
                  </a:lnTo>
                  <a:lnTo>
                    <a:pt x="47" y="26"/>
                  </a:lnTo>
                  <a:lnTo>
                    <a:pt x="47" y="25"/>
                  </a:lnTo>
                  <a:lnTo>
                    <a:pt x="46" y="25"/>
                  </a:lnTo>
                  <a:lnTo>
                    <a:pt x="46" y="23"/>
                  </a:lnTo>
                  <a:lnTo>
                    <a:pt x="42" y="23"/>
                  </a:lnTo>
                  <a:lnTo>
                    <a:pt x="42" y="21"/>
                  </a:lnTo>
                  <a:lnTo>
                    <a:pt x="39" y="21"/>
                  </a:lnTo>
                  <a:lnTo>
                    <a:pt x="39" y="19"/>
                  </a:lnTo>
                  <a:lnTo>
                    <a:pt x="37" y="19"/>
                  </a:lnTo>
                  <a:lnTo>
                    <a:pt x="37" y="17"/>
                  </a:lnTo>
                  <a:lnTo>
                    <a:pt x="35" y="17"/>
                  </a:lnTo>
                  <a:lnTo>
                    <a:pt x="35" y="14"/>
                  </a:lnTo>
                  <a:lnTo>
                    <a:pt x="30" y="14"/>
                  </a:lnTo>
                  <a:lnTo>
                    <a:pt x="30" y="12"/>
                  </a:lnTo>
                  <a:lnTo>
                    <a:pt x="28" y="12"/>
                  </a:lnTo>
                  <a:lnTo>
                    <a:pt x="28" y="10"/>
                  </a:lnTo>
                  <a:lnTo>
                    <a:pt x="25" y="10"/>
                  </a:lnTo>
                  <a:lnTo>
                    <a:pt x="25" y="8"/>
                  </a:lnTo>
                  <a:lnTo>
                    <a:pt x="22" y="8"/>
                  </a:lnTo>
                  <a:lnTo>
                    <a:pt x="22" y="7"/>
                  </a:lnTo>
                  <a:cubicBezTo>
                    <a:pt x="22" y="7"/>
                    <a:pt x="15" y="6"/>
                    <a:pt x="15" y="7"/>
                  </a:cubicBezTo>
                  <a:cubicBezTo>
                    <a:pt x="15" y="8"/>
                    <a:pt x="15" y="5"/>
                    <a:pt x="15" y="5"/>
                  </a:cubicBezTo>
                  <a:lnTo>
                    <a:pt x="12" y="5"/>
                  </a:lnTo>
                  <a:lnTo>
                    <a:pt x="12" y="3"/>
                  </a:lnTo>
                  <a:lnTo>
                    <a:pt x="7" y="3"/>
                  </a:lnTo>
                  <a:lnTo>
                    <a:pt x="7" y="2"/>
                  </a:lnTo>
                  <a:lnTo>
                    <a:pt x="5" y="2"/>
                  </a:lnTo>
                  <a:lnTo>
                    <a:pt x="5"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4D4D4D"/>
                </a:solidFill>
                <a:latin typeface="Arial"/>
                <a:cs typeface="Arial"/>
              </a:endParaRPr>
            </a:p>
          </p:txBody>
        </p:sp>
        <p:sp>
          <p:nvSpPr>
            <p:cNvPr id="63" name="Freeform 3"/>
            <p:cNvSpPr>
              <a:spLocks/>
            </p:cNvSpPr>
            <p:nvPr/>
          </p:nvSpPr>
          <p:spPr bwMode="auto">
            <a:xfrm>
              <a:off x="887268" y="3207427"/>
              <a:ext cx="3393965" cy="1656000"/>
            </a:xfrm>
            <a:custGeom>
              <a:avLst/>
              <a:gdLst>
                <a:gd name="T0" fmla="*/ 241 w 262"/>
                <a:gd name="T1" fmla="*/ 119 h 119"/>
                <a:gd name="T2" fmla="*/ 232 w 262"/>
                <a:gd name="T3" fmla="*/ 117 h 119"/>
                <a:gd name="T4" fmla="*/ 209 w 262"/>
                <a:gd name="T5" fmla="*/ 116 h 119"/>
                <a:gd name="T6" fmla="*/ 203 w 262"/>
                <a:gd name="T7" fmla="*/ 114 h 119"/>
                <a:gd name="T8" fmla="*/ 196 w 262"/>
                <a:gd name="T9" fmla="*/ 112 h 119"/>
                <a:gd name="T10" fmla="*/ 191 w 262"/>
                <a:gd name="T11" fmla="*/ 109 h 119"/>
                <a:gd name="T12" fmla="*/ 187 w 262"/>
                <a:gd name="T13" fmla="*/ 108 h 119"/>
                <a:gd name="T14" fmla="*/ 176 w 262"/>
                <a:gd name="T15" fmla="*/ 106 h 119"/>
                <a:gd name="T16" fmla="*/ 165 w 262"/>
                <a:gd name="T17" fmla="*/ 105 h 119"/>
                <a:gd name="T18" fmla="*/ 158 w 262"/>
                <a:gd name="T19" fmla="*/ 102 h 119"/>
                <a:gd name="T20" fmla="*/ 154 w 262"/>
                <a:gd name="T21" fmla="*/ 100 h 119"/>
                <a:gd name="T22" fmla="*/ 149 w 262"/>
                <a:gd name="T23" fmla="*/ 99 h 119"/>
                <a:gd name="T24" fmla="*/ 144 w 262"/>
                <a:gd name="T25" fmla="*/ 97 h 119"/>
                <a:gd name="T26" fmla="*/ 134 w 262"/>
                <a:gd name="T27" fmla="*/ 97 h 119"/>
                <a:gd name="T28" fmla="*/ 131 w 262"/>
                <a:gd name="T29" fmla="*/ 94 h 119"/>
                <a:gd name="T30" fmla="*/ 128 w 262"/>
                <a:gd name="T31" fmla="*/ 92 h 119"/>
                <a:gd name="T32" fmla="*/ 122 w 262"/>
                <a:gd name="T33" fmla="*/ 91 h 119"/>
                <a:gd name="T34" fmla="*/ 120 w 262"/>
                <a:gd name="T35" fmla="*/ 88 h 119"/>
                <a:gd name="T36" fmla="*/ 116 w 262"/>
                <a:gd name="T37" fmla="*/ 86 h 119"/>
                <a:gd name="T38" fmla="*/ 115 w 262"/>
                <a:gd name="T39" fmla="*/ 84 h 119"/>
                <a:gd name="T40" fmla="*/ 113 w 262"/>
                <a:gd name="T41" fmla="*/ 83 h 119"/>
                <a:gd name="T42" fmla="*/ 110 w 262"/>
                <a:gd name="T43" fmla="*/ 81 h 119"/>
                <a:gd name="T44" fmla="*/ 109 w 262"/>
                <a:gd name="T45" fmla="*/ 79 h 119"/>
                <a:gd name="T46" fmla="*/ 107 w 262"/>
                <a:gd name="T47" fmla="*/ 76 h 119"/>
                <a:gd name="T48" fmla="*/ 105 w 262"/>
                <a:gd name="T49" fmla="*/ 73 h 119"/>
                <a:gd name="T50" fmla="*/ 101 w 262"/>
                <a:gd name="T51" fmla="*/ 71 h 119"/>
                <a:gd name="T52" fmla="*/ 97 w 262"/>
                <a:gd name="T53" fmla="*/ 69 h 119"/>
                <a:gd name="T54" fmla="*/ 93 w 262"/>
                <a:gd name="T55" fmla="*/ 67 h 119"/>
                <a:gd name="T56" fmla="*/ 91 w 262"/>
                <a:gd name="T57" fmla="*/ 65 h 119"/>
                <a:gd name="T58" fmla="*/ 88 w 262"/>
                <a:gd name="T59" fmla="*/ 62 h 119"/>
                <a:gd name="T60" fmla="*/ 86 w 262"/>
                <a:gd name="T61" fmla="*/ 60 h 119"/>
                <a:gd name="T62" fmla="*/ 82 w 262"/>
                <a:gd name="T63" fmla="*/ 58 h 119"/>
                <a:gd name="T64" fmla="*/ 79 w 262"/>
                <a:gd name="T65" fmla="*/ 55 h 119"/>
                <a:gd name="T66" fmla="*/ 76 w 262"/>
                <a:gd name="T67" fmla="*/ 53 h 119"/>
                <a:gd name="T68" fmla="*/ 75 w 262"/>
                <a:gd name="T69" fmla="*/ 51 h 119"/>
                <a:gd name="T70" fmla="*/ 70 w 262"/>
                <a:gd name="T71" fmla="*/ 49 h 119"/>
                <a:gd name="T72" fmla="*/ 68 w 262"/>
                <a:gd name="T73" fmla="*/ 46 h 119"/>
                <a:gd name="T74" fmla="*/ 64 w 262"/>
                <a:gd name="T75" fmla="*/ 44 h 119"/>
                <a:gd name="T76" fmla="*/ 62 w 262"/>
                <a:gd name="T77" fmla="*/ 41 h 119"/>
                <a:gd name="T78" fmla="*/ 59 w 262"/>
                <a:gd name="T79" fmla="*/ 38 h 119"/>
                <a:gd name="T80" fmla="*/ 57 w 262"/>
                <a:gd name="T81" fmla="*/ 36 h 119"/>
                <a:gd name="T82" fmla="*/ 54 w 262"/>
                <a:gd name="T83" fmla="*/ 34 h 119"/>
                <a:gd name="T84" fmla="*/ 51 w 262"/>
                <a:gd name="T85" fmla="*/ 32 h 119"/>
                <a:gd name="T86" fmla="*/ 48 w 262"/>
                <a:gd name="T87" fmla="*/ 30 h 119"/>
                <a:gd name="T88" fmla="*/ 45 w 262"/>
                <a:gd name="T89" fmla="*/ 28 h 119"/>
                <a:gd name="T90" fmla="*/ 40 w 262"/>
                <a:gd name="T91" fmla="*/ 26 h 119"/>
                <a:gd name="T92" fmla="*/ 38 w 262"/>
                <a:gd name="T93" fmla="*/ 22 h 119"/>
                <a:gd name="T94" fmla="*/ 34 w 262"/>
                <a:gd name="T95" fmla="*/ 19 h 119"/>
                <a:gd name="T96" fmla="*/ 32 w 262"/>
                <a:gd name="T97" fmla="*/ 17 h 119"/>
                <a:gd name="T98" fmla="*/ 30 w 262"/>
                <a:gd name="T99" fmla="*/ 16 h 119"/>
                <a:gd name="T100" fmla="*/ 26 w 262"/>
                <a:gd name="T101" fmla="*/ 14 h 119"/>
                <a:gd name="T102" fmla="*/ 24 w 262"/>
                <a:gd name="T103" fmla="*/ 12 h 119"/>
                <a:gd name="T104" fmla="*/ 22 w 262"/>
                <a:gd name="T105" fmla="*/ 10 h 119"/>
                <a:gd name="T106" fmla="*/ 18 w 262"/>
                <a:gd name="T107" fmla="*/ 9 h 119"/>
                <a:gd name="T108" fmla="*/ 15 w 262"/>
                <a:gd name="T109" fmla="*/ 7 h 119"/>
                <a:gd name="T110" fmla="*/ 11 w 262"/>
                <a:gd name="T111" fmla="*/ 5 h 119"/>
                <a:gd name="T112" fmla="*/ 9 w 262"/>
                <a:gd name="T113" fmla="*/ 4 h 119"/>
                <a:gd name="T114" fmla="*/ 6 w 262"/>
                <a:gd name="T115" fmla="*/ 3 h 119"/>
                <a:gd name="T116" fmla="*/ 5 w 262"/>
                <a:gd name="T117" fmla="*/ 1 h 119"/>
                <a:gd name="T118" fmla="*/ 0 w 262"/>
                <a:gd name="T119"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2" h="119">
                  <a:moveTo>
                    <a:pt x="262" y="119"/>
                  </a:moveTo>
                  <a:lnTo>
                    <a:pt x="241" y="119"/>
                  </a:lnTo>
                  <a:lnTo>
                    <a:pt x="241" y="117"/>
                  </a:lnTo>
                  <a:lnTo>
                    <a:pt x="232" y="117"/>
                  </a:lnTo>
                  <a:lnTo>
                    <a:pt x="232" y="116"/>
                  </a:lnTo>
                  <a:lnTo>
                    <a:pt x="209" y="116"/>
                  </a:lnTo>
                  <a:lnTo>
                    <a:pt x="209" y="114"/>
                  </a:lnTo>
                  <a:lnTo>
                    <a:pt x="203" y="114"/>
                  </a:lnTo>
                  <a:lnTo>
                    <a:pt x="196" y="114"/>
                  </a:lnTo>
                  <a:lnTo>
                    <a:pt x="196" y="112"/>
                  </a:lnTo>
                  <a:lnTo>
                    <a:pt x="191" y="112"/>
                  </a:lnTo>
                  <a:lnTo>
                    <a:pt x="191" y="109"/>
                  </a:lnTo>
                  <a:lnTo>
                    <a:pt x="187" y="109"/>
                  </a:lnTo>
                  <a:lnTo>
                    <a:pt x="187" y="108"/>
                  </a:lnTo>
                  <a:lnTo>
                    <a:pt x="176" y="108"/>
                  </a:lnTo>
                  <a:lnTo>
                    <a:pt x="176" y="106"/>
                  </a:lnTo>
                  <a:lnTo>
                    <a:pt x="165" y="106"/>
                  </a:lnTo>
                  <a:lnTo>
                    <a:pt x="165" y="105"/>
                  </a:lnTo>
                  <a:lnTo>
                    <a:pt x="158" y="105"/>
                  </a:lnTo>
                  <a:lnTo>
                    <a:pt x="158" y="102"/>
                  </a:lnTo>
                  <a:lnTo>
                    <a:pt x="154" y="102"/>
                  </a:lnTo>
                  <a:lnTo>
                    <a:pt x="154" y="100"/>
                  </a:lnTo>
                  <a:lnTo>
                    <a:pt x="149" y="100"/>
                  </a:lnTo>
                  <a:cubicBezTo>
                    <a:pt x="149" y="99"/>
                    <a:pt x="149" y="99"/>
                    <a:pt x="149" y="99"/>
                  </a:cubicBezTo>
                  <a:lnTo>
                    <a:pt x="144" y="99"/>
                  </a:lnTo>
                  <a:lnTo>
                    <a:pt x="144" y="97"/>
                  </a:lnTo>
                  <a:lnTo>
                    <a:pt x="136" y="97"/>
                  </a:lnTo>
                  <a:lnTo>
                    <a:pt x="134" y="97"/>
                  </a:lnTo>
                  <a:lnTo>
                    <a:pt x="134" y="94"/>
                  </a:lnTo>
                  <a:lnTo>
                    <a:pt x="131" y="94"/>
                  </a:lnTo>
                  <a:lnTo>
                    <a:pt x="131" y="92"/>
                  </a:lnTo>
                  <a:lnTo>
                    <a:pt x="128" y="92"/>
                  </a:lnTo>
                  <a:lnTo>
                    <a:pt x="128" y="91"/>
                  </a:lnTo>
                  <a:lnTo>
                    <a:pt x="122" y="91"/>
                  </a:lnTo>
                  <a:lnTo>
                    <a:pt x="122" y="88"/>
                  </a:lnTo>
                  <a:lnTo>
                    <a:pt x="120" y="88"/>
                  </a:lnTo>
                  <a:lnTo>
                    <a:pt x="120" y="86"/>
                  </a:lnTo>
                  <a:lnTo>
                    <a:pt x="116" y="86"/>
                  </a:lnTo>
                  <a:lnTo>
                    <a:pt x="116" y="84"/>
                  </a:lnTo>
                  <a:lnTo>
                    <a:pt x="115" y="84"/>
                  </a:lnTo>
                  <a:lnTo>
                    <a:pt x="115" y="83"/>
                  </a:lnTo>
                  <a:lnTo>
                    <a:pt x="113" y="83"/>
                  </a:lnTo>
                  <a:lnTo>
                    <a:pt x="113" y="81"/>
                  </a:lnTo>
                  <a:lnTo>
                    <a:pt x="110" y="81"/>
                  </a:lnTo>
                  <a:lnTo>
                    <a:pt x="110" y="79"/>
                  </a:lnTo>
                  <a:lnTo>
                    <a:pt x="109" y="79"/>
                  </a:lnTo>
                  <a:lnTo>
                    <a:pt x="109" y="76"/>
                  </a:lnTo>
                  <a:lnTo>
                    <a:pt x="107" y="76"/>
                  </a:lnTo>
                  <a:lnTo>
                    <a:pt x="107" y="73"/>
                  </a:lnTo>
                  <a:lnTo>
                    <a:pt x="105" y="73"/>
                  </a:lnTo>
                  <a:lnTo>
                    <a:pt x="105" y="71"/>
                  </a:lnTo>
                  <a:lnTo>
                    <a:pt x="101" y="71"/>
                  </a:lnTo>
                  <a:lnTo>
                    <a:pt x="101" y="69"/>
                  </a:lnTo>
                  <a:lnTo>
                    <a:pt x="97" y="69"/>
                  </a:lnTo>
                  <a:lnTo>
                    <a:pt x="97" y="67"/>
                  </a:lnTo>
                  <a:lnTo>
                    <a:pt x="93" y="67"/>
                  </a:lnTo>
                  <a:lnTo>
                    <a:pt x="93" y="65"/>
                  </a:lnTo>
                  <a:lnTo>
                    <a:pt x="91" y="65"/>
                  </a:lnTo>
                  <a:lnTo>
                    <a:pt x="91" y="62"/>
                  </a:lnTo>
                  <a:lnTo>
                    <a:pt x="88" y="62"/>
                  </a:lnTo>
                  <a:lnTo>
                    <a:pt x="88" y="60"/>
                  </a:lnTo>
                  <a:lnTo>
                    <a:pt x="86" y="60"/>
                  </a:lnTo>
                  <a:lnTo>
                    <a:pt x="86" y="58"/>
                  </a:lnTo>
                  <a:lnTo>
                    <a:pt x="82" y="58"/>
                  </a:lnTo>
                  <a:lnTo>
                    <a:pt x="82" y="55"/>
                  </a:lnTo>
                  <a:lnTo>
                    <a:pt x="79" y="55"/>
                  </a:lnTo>
                  <a:lnTo>
                    <a:pt x="79" y="53"/>
                  </a:lnTo>
                  <a:lnTo>
                    <a:pt x="76" y="53"/>
                  </a:lnTo>
                  <a:lnTo>
                    <a:pt x="76" y="51"/>
                  </a:lnTo>
                  <a:cubicBezTo>
                    <a:pt x="75" y="51"/>
                    <a:pt x="75" y="51"/>
                    <a:pt x="75" y="51"/>
                  </a:cubicBezTo>
                  <a:lnTo>
                    <a:pt x="75" y="49"/>
                  </a:lnTo>
                  <a:lnTo>
                    <a:pt x="70" y="49"/>
                  </a:lnTo>
                  <a:lnTo>
                    <a:pt x="70" y="46"/>
                  </a:lnTo>
                  <a:lnTo>
                    <a:pt x="68" y="46"/>
                  </a:lnTo>
                  <a:lnTo>
                    <a:pt x="68" y="44"/>
                  </a:lnTo>
                  <a:lnTo>
                    <a:pt x="64" y="44"/>
                  </a:lnTo>
                  <a:lnTo>
                    <a:pt x="64" y="41"/>
                  </a:lnTo>
                  <a:lnTo>
                    <a:pt x="62" y="41"/>
                  </a:lnTo>
                  <a:lnTo>
                    <a:pt x="62" y="38"/>
                  </a:lnTo>
                  <a:lnTo>
                    <a:pt x="59" y="38"/>
                  </a:lnTo>
                  <a:lnTo>
                    <a:pt x="59" y="36"/>
                  </a:lnTo>
                  <a:lnTo>
                    <a:pt x="57" y="36"/>
                  </a:lnTo>
                  <a:lnTo>
                    <a:pt x="57" y="34"/>
                  </a:lnTo>
                  <a:lnTo>
                    <a:pt x="54" y="34"/>
                  </a:lnTo>
                  <a:lnTo>
                    <a:pt x="54" y="32"/>
                  </a:lnTo>
                  <a:lnTo>
                    <a:pt x="51" y="32"/>
                  </a:lnTo>
                  <a:lnTo>
                    <a:pt x="51" y="30"/>
                  </a:lnTo>
                  <a:lnTo>
                    <a:pt x="48" y="30"/>
                  </a:lnTo>
                  <a:lnTo>
                    <a:pt x="48" y="28"/>
                  </a:lnTo>
                  <a:lnTo>
                    <a:pt x="45" y="28"/>
                  </a:lnTo>
                  <a:lnTo>
                    <a:pt x="45" y="26"/>
                  </a:lnTo>
                  <a:lnTo>
                    <a:pt x="40" y="26"/>
                  </a:lnTo>
                  <a:lnTo>
                    <a:pt x="40" y="22"/>
                  </a:lnTo>
                  <a:lnTo>
                    <a:pt x="38" y="22"/>
                  </a:lnTo>
                  <a:lnTo>
                    <a:pt x="38" y="19"/>
                  </a:lnTo>
                  <a:lnTo>
                    <a:pt x="34" y="19"/>
                  </a:lnTo>
                  <a:lnTo>
                    <a:pt x="34" y="17"/>
                  </a:lnTo>
                  <a:lnTo>
                    <a:pt x="32" y="17"/>
                  </a:lnTo>
                  <a:lnTo>
                    <a:pt x="32" y="16"/>
                  </a:lnTo>
                  <a:lnTo>
                    <a:pt x="30" y="16"/>
                  </a:lnTo>
                  <a:lnTo>
                    <a:pt x="30" y="14"/>
                  </a:lnTo>
                  <a:lnTo>
                    <a:pt x="26" y="14"/>
                  </a:lnTo>
                  <a:lnTo>
                    <a:pt x="26" y="12"/>
                  </a:lnTo>
                  <a:lnTo>
                    <a:pt x="24" y="12"/>
                  </a:lnTo>
                  <a:lnTo>
                    <a:pt x="24" y="10"/>
                  </a:lnTo>
                  <a:lnTo>
                    <a:pt x="22" y="10"/>
                  </a:lnTo>
                  <a:lnTo>
                    <a:pt x="22" y="9"/>
                  </a:lnTo>
                  <a:lnTo>
                    <a:pt x="18" y="9"/>
                  </a:lnTo>
                  <a:lnTo>
                    <a:pt x="18" y="7"/>
                  </a:lnTo>
                  <a:lnTo>
                    <a:pt x="15" y="7"/>
                  </a:lnTo>
                  <a:lnTo>
                    <a:pt x="15" y="5"/>
                  </a:lnTo>
                  <a:lnTo>
                    <a:pt x="11" y="5"/>
                  </a:lnTo>
                  <a:lnTo>
                    <a:pt x="11" y="4"/>
                  </a:lnTo>
                  <a:lnTo>
                    <a:pt x="9" y="4"/>
                  </a:lnTo>
                  <a:lnTo>
                    <a:pt x="9" y="3"/>
                  </a:lnTo>
                  <a:lnTo>
                    <a:pt x="6" y="3"/>
                  </a:lnTo>
                  <a:lnTo>
                    <a:pt x="6" y="1"/>
                  </a:lnTo>
                  <a:lnTo>
                    <a:pt x="5" y="1"/>
                  </a:lnTo>
                  <a:lnTo>
                    <a:pt x="5"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4D4D4D"/>
                </a:solidFill>
                <a:latin typeface="Arial"/>
                <a:cs typeface="Arial"/>
              </a:endParaRPr>
            </a:p>
          </p:txBody>
        </p:sp>
      </p:grpSp>
      <p:grpSp>
        <p:nvGrpSpPr>
          <p:cNvPr id="69" name="Group 68"/>
          <p:cNvGrpSpPr/>
          <p:nvPr/>
        </p:nvGrpSpPr>
        <p:grpSpPr>
          <a:xfrm>
            <a:off x="4504449" y="2602059"/>
            <a:ext cx="4241650" cy="3307814"/>
            <a:chOff x="2027726" y="2244518"/>
            <a:chExt cx="4693549" cy="3575808"/>
          </a:xfrm>
        </p:grpSpPr>
        <p:grpSp>
          <p:nvGrpSpPr>
            <p:cNvPr id="72" name="Group 71"/>
            <p:cNvGrpSpPr/>
            <p:nvPr/>
          </p:nvGrpSpPr>
          <p:grpSpPr>
            <a:xfrm>
              <a:off x="2614623" y="2396465"/>
              <a:ext cx="3906738" cy="2171700"/>
              <a:chOff x="836615" y="2448719"/>
              <a:chExt cx="3906738" cy="2171700"/>
            </a:xfrm>
          </p:grpSpPr>
          <p:sp>
            <p:nvSpPr>
              <p:cNvPr id="87" name="Freeform 8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8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89"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0"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1"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2"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3"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4" name="Line 12"/>
              <p:cNvSpPr>
                <a:spLocks noChangeShapeType="1"/>
              </p:cNvSpPr>
              <p:nvPr/>
            </p:nvSpPr>
            <p:spPr bwMode="auto">
              <a:xfrm>
                <a:off x="322685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5" name="Line 13"/>
              <p:cNvSpPr>
                <a:spLocks noChangeShapeType="1"/>
              </p:cNvSpPr>
              <p:nvPr/>
            </p:nvSpPr>
            <p:spPr bwMode="auto">
              <a:xfrm>
                <a:off x="245825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6" name="Line 14"/>
              <p:cNvSpPr>
                <a:spLocks noChangeShapeType="1"/>
              </p:cNvSpPr>
              <p:nvPr/>
            </p:nvSpPr>
            <p:spPr bwMode="auto">
              <a:xfrm>
                <a:off x="400173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7"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8" name="Line 20"/>
              <p:cNvSpPr>
                <a:spLocks noChangeShapeType="1"/>
              </p:cNvSpPr>
              <p:nvPr/>
            </p:nvSpPr>
            <p:spPr bwMode="auto">
              <a:xfrm>
                <a:off x="172920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sp>
            <p:nvSpPr>
              <p:cNvPr id="99"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solidFill>
                    <a:srgbClr val="000000"/>
                  </a:solidFill>
                  <a:latin typeface="Arial"/>
                  <a:cs typeface="Arial"/>
                </a:endParaRPr>
              </a:p>
            </p:txBody>
          </p:sp>
        </p:grpSp>
        <p:sp>
          <p:nvSpPr>
            <p:cNvPr id="73" name="TextBox 72"/>
            <p:cNvSpPr txBox="1"/>
            <p:nvPr/>
          </p:nvSpPr>
          <p:spPr>
            <a:xfrm rot="16200000">
              <a:off x="1505852" y="3289007"/>
              <a:ext cx="1350257" cy="306510"/>
            </a:xfrm>
            <a:prstGeom prst="rect">
              <a:avLst/>
            </a:prstGeom>
            <a:noFill/>
          </p:spPr>
          <p:txBody>
            <a:bodyPr wrap="none" rtlCol="0">
              <a:spAutoFit/>
            </a:bodyPr>
            <a:lstStyle/>
            <a:p>
              <a:pPr algn="ctr" defTabSz="457200"/>
              <a:r>
                <a:rPr lang="en-GB" sz="1200" dirty="0" smtClean="0">
                  <a:latin typeface="Arial"/>
                  <a:cs typeface="Arial"/>
                </a:rPr>
                <a:t>Proportion alive</a:t>
              </a:r>
              <a:endParaRPr lang="en-GB" sz="1200" dirty="0">
                <a:latin typeface="Arial"/>
                <a:cs typeface="Arial"/>
              </a:endParaRPr>
            </a:p>
          </p:txBody>
        </p:sp>
        <p:sp>
          <p:nvSpPr>
            <p:cNvPr id="74" name="TextBox 73"/>
            <p:cNvSpPr txBox="1"/>
            <p:nvPr/>
          </p:nvSpPr>
          <p:spPr>
            <a:xfrm>
              <a:off x="3259444" y="4734393"/>
              <a:ext cx="2729215" cy="299441"/>
            </a:xfrm>
            <a:prstGeom prst="rect">
              <a:avLst/>
            </a:prstGeom>
            <a:noFill/>
          </p:spPr>
          <p:txBody>
            <a:bodyPr wrap="none" rtlCol="0">
              <a:spAutoFit/>
            </a:bodyPr>
            <a:lstStyle/>
            <a:p>
              <a:pPr algn="ctr" defTabSz="457200"/>
              <a:r>
                <a:rPr lang="en-GB" sz="1200" dirty="0" smtClean="0">
                  <a:latin typeface="Arial"/>
                  <a:cs typeface="Arial"/>
                </a:rPr>
                <a:t>Time from randomisation, months</a:t>
              </a:r>
              <a:endParaRPr lang="en-GB" sz="1200" dirty="0">
                <a:latin typeface="Arial"/>
                <a:cs typeface="Arial"/>
              </a:endParaRPr>
            </a:p>
          </p:txBody>
        </p:sp>
        <p:sp>
          <p:nvSpPr>
            <p:cNvPr id="75" name="TextBox 74"/>
            <p:cNvSpPr txBox="1"/>
            <p:nvPr/>
          </p:nvSpPr>
          <p:spPr>
            <a:xfrm>
              <a:off x="2243217" y="2244518"/>
              <a:ext cx="440254"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1.0</a:t>
              </a:r>
              <a:endParaRPr lang="en-GB" sz="1200" dirty="0">
                <a:latin typeface="Arial"/>
                <a:cs typeface="Arial"/>
              </a:endParaRPr>
            </a:p>
          </p:txBody>
        </p:sp>
        <p:sp>
          <p:nvSpPr>
            <p:cNvPr id="76" name="TextBox 75"/>
            <p:cNvSpPr txBox="1"/>
            <p:nvPr/>
          </p:nvSpPr>
          <p:spPr>
            <a:xfrm>
              <a:off x="2243217" y="2661997"/>
              <a:ext cx="440254"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0.8</a:t>
              </a:r>
              <a:endParaRPr lang="en-GB" sz="1200" dirty="0">
                <a:latin typeface="Arial"/>
                <a:cs typeface="Arial"/>
              </a:endParaRPr>
            </a:p>
          </p:txBody>
        </p:sp>
        <p:sp>
          <p:nvSpPr>
            <p:cNvPr id="77" name="TextBox 76"/>
            <p:cNvSpPr txBox="1"/>
            <p:nvPr/>
          </p:nvSpPr>
          <p:spPr>
            <a:xfrm>
              <a:off x="2243217" y="3077737"/>
              <a:ext cx="440254"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0.6</a:t>
              </a:r>
              <a:endParaRPr lang="en-GB" sz="1200" dirty="0">
                <a:latin typeface="Arial"/>
                <a:cs typeface="Arial"/>
              </a:endParaRPr>
            </a:p>
          </p:txBody>
        </p:sp>
        <p:sp>
          <p:nvSpPr>
            <p:cNvPr id="78" name="TextBox 77"/>
            <p:cNvSpPr txBox="1"/>
            <p:nvPr/>
          </p:nvSpPr>
          <p:spPr>
            <a:xfrm>
              <a:off x="2243217" y="3493477"/>
              <a:ext cx="440254"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0.4</a:t>
              </a:r>
              <a:endParaRPr lang="en-GB" sz="1200" dirty="0">
                <a:latin typeface="Arial"/>
                <a:cs typeface="Arial"/>
              </a:endParaRPr>
            </a:p>
          </p:txBody>
        </p:sp>
        <p:sp>
          <p:nvSpPr>
            <p:cNvPr id="79" name="TextBox 78"/>
            <p:cNvSpPr txBox="1"/>
            <p:nvPr/>
          </p:nvSpPr>
          <p:spPr>
            <a:xfrm>
              <a:off x="2243217" y="3909217"/>
              <a:ext cx="440254"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0.2</a:t>
              </a:r>
              <a:endParaRPr lang="en-GB" sz="1200" dirty="0">
                <a:latin typeface="Arial"/>
                <a:cs typeface="Arial"/>
              </a:endParaRPr>
            </a:p>
          </p:txBody>
        </p:sp>
        <p:sp>
          <p:nvSpPr>
            <p:cNvPr id="80" name="TextBox 79"/>
            <p:cNvSpPr txBox="1"/>
            <p:nvPr/>
          </p:nvSpPr>
          <p:spPr>
            <a:xfrm>
              <a:off x="2385121" y="4324958"/>
              <a:ext cx="298352" cy="299441"/>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a:t>
              </a:r>
              <a:endParaRPr lang="en-GB" sz="1200" dirty="0">
                <a:latin typeface="Arial"/>
                <a:cs typeface="Arial"/>
              </a:endParaRPr>
            </a:p>
          </p:txBody>
        </p:sp>
        <p:sp>
          <p:nvSpPr>
            <p:cNvPr id="81" name="TextBox 80"/>
            <p:cNvSpPr txBox="1"/>
            <p:nvPr/>
          </p:nvSpPr>
          <p:spPr>
            <a:xfrm>
              <a:off x="2464151" y="4522747"/>
              <a:ext cx="488450" cy="1297578"/>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0</a:t>
              </a:r>
            </a:p>
            <a:p>
              <a:pPr algn="ctr" defTabSz="457200" fontAlgn="auto">
                <a:spcBef>
                  <a:spcPts val="0"/>
                </a:spcBef>
                <a:spcAft>
                  <a:spcPts val="0"/>
                </a:spcAft>
              </a:pPr>
              <a:endParaRPr lang="en-GB" sz="1200" dirty="0" smtClean="0">
                <a:solidFill>
                  <a:srgbClr val="000000"/>
                </a:solidFill>
                <a:latin typeface="Arial"/>
                <a:cs typeface="Arial"/>
              </a:endParaRPr>
            </a:p>
            <a:p>
              <a:pPr algn="ctr" defTabSz="457200" fontAlgn="auto">
                <a:spcBef>
                  <a:spcPts val="0"/>
                </a:spcBef>
                <a:spcAft>
                  <a:spcPts val="0"/>
                </a:spcAft>
              </a:pPr>
              <a:endParaRPr lang="en-GB" sz="1200" dirty="0" smtClean="0">
                <a:solidFill>
                  <a:srgbClr val="000000"/>
                </a:solidFill>
                <a:latin typeface="Arial"/>
                <a:cs typeface="Arial"/>
              </a:endParaRPr>
            </a:p>
            <a:p>
              <a:pPr algn="ctr" defTabSz="457200" fontAlgn="auto">
                <a:spcBef>
                  <a:spcPts val="0"/>
                </a:spcBef>
                <a:spcAft>
                  <a:spcPts val="0"/>
                </a:spcAft>
              </a:pPr>
              <a:r>
                <a:rPr lang="en-GB" sz="1200" dirty="0" smtClean="0">
                  <a:solidFill>
                    <a:srgbClr val="B60D27"/>
                  </a:solidFill>
                  <a:latin typeface="Arial"/>
                  <a:cs typeface="Arial"/>
                </a:rPr>
                <a:t>554</a:t>
              </a:r>
            </a:p>
            <a:p>
              <a:pPr algn="ctr" defTabSz="457200" fontAlgn="auto">
                <a:spcBef>
                  <a:spcPts val="0"/>
                </a:spcBef>
                <a:spcAft>
                  <a:spcPts val="0"/>
                </a:spcAft>
              </a:pPr>
              <a:r>
                <a:rPr lang="en-GB" sz="1200" dirty="0" smtClean="0">
                  <a:solidFill>
                    <a:schemeClr val="accent2"/>
                  </a:solidFill>
                  <a:latin typeface="Arial"/>
                  <a:cs typeface="Arial"/>
                </a:rPr>
                <a:t>549</a:t>
              </a:r>
            </a:p>
            <a:p>
              <a:pPr algn="ctr" defTabSz="457200" fontAlgn="auto">
                <a:spcBef>
                  <a:spcPts val="0"/>
                </a:spcBef>
                <a:spcAft>
                  <a:spcPts val="0"/>
                </a:spcAft>
              </a:pPr>
              <a:endParaRPr lang="en-GB" sz="1200" dirty="0">
                <a:solidFill>
                  <a:srgbClr val="B60D27"/>
                </a:solidFill>
                <a:latin typeface="Arial"/>
                <a:cs typeface="Arial"/>
              </a:endParaRPr>
            </a:p>
          </p:txBody>
        </p:sp>
        <p:sp>
          <p:nvSpPr>
            <p:cNvPr id="82" name="TextBox 81"/>
            <p:cNvSpPr txBox="1"/>
            <p:nvPr/>
          </p:nvSpPr>
          <p:spPr>
            <a:xfrm>
              <a:off x="3262676" y="4522748"/>
              <a:ext cx="488450" cy="1297578"/>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12</a:t>
              </a:r>
            </a:p>
            <a:p>
              <a:pPr algn="ctr" defTabSz="457200" fontAlgn="auto">
                <a:spcBef>
                  <a:spcPts val="0"/>
                </a:spcBef>
                <a:spcAft>
                  <a:spcPts val="0"/>
                </a:spcAft>
              </a:pPr>
              <a:endParaRPr lang="en-GB" sz="1200" dirty="0" smtClean="0">
                <a:solidFill>
                  <a:srgbClr val="000000"/>
                </a:solidFill>
                <a:latin typeface="Arial"/>
                <a:cs typeface="Arial"/>
              </a:endParaRPr>
            </a:p>
            <a:p>
              <a:pPr algn="ctr" defTabSz="457200" fontAlgn="auto">
                <a:spcBef>
                  <a:spcPts val="0"/>
                </a:spcBef>
                <a:spcAft>
                  <a:spcPts val="0"/>
                </a:spcAft>
              </a:pPr>
              <a:endParaRPr lang="en-GB" sz="1200" dirty="0" smtClean="0">
                <a:solidFill>
                  <a:srgbClr val="B60D27"/>
                </a:solidFill>
                <a:latin typeface="Arial"/>
                <a:cs typeface="Arial"/>
              </a:endParaRPr>
            </a:p>
            <a:p>
              <a:pPr algn="ctr" defTabSz="457200" fontAlgn="auto">
                <a:spcBef>
                  <a:spcPts val="0"/>
                </a:spcBef>
                <a:spcAft>
                  <a:spcPts val="0"/>
                </a:spcAft>
              </a:pPr>
              <a:r>
                <a:rPr lang="en-GB" sz="1200" dirty="0" smtClean="0">
                  <a:solidFill>
                    <a:srgbClr val="B60D27"/>
                  </a:solidFill>
                  <a:latin typeface="Arial"/>
                  <a:cs typeface="Arial"/>
                </a:rPr>
                <a:t>229</a:t>
              </a:r>
            </a:p>
            <a:p>
              <a:pPr algn="ctr" defTabSz="457200" fontAlgn="auto">
                <a:spcBef>
                  <a:spcPts val="0"/>
                </a:spcBef>
                <a:spcAft>
                  <a:spcPts val="0"/>
                </a:spcAft>
              </a:pPr>
              <a:r>
                <a:rPr lang="en-GB" sz="1200" dirty="0" smtClean="0">
                  <a:solidFill>
                    <a:schemeClr val="accent2"/>
                  </a:solidFill>
                  <a:latin typeface="Arial"/>
                  <a:cs typeface="Arial"/>
                </a:rPr>
                <a:t>209</a:t>
              </a:r>
            </a:p>
            <a:p>
              <a:pPr algn="ctr" defTabSz="457200" fontAlgn="auto">
                <a:spcBef>
                  <a:spcPts val="0"/>
                </a:spcBef>
                <a:spcAft>
                  <a:spcPts val="0"/>
                </a:spcAft>
              </a:pPr>
              <a:endParaRPr lang="en-GB" sz="1200" dirty="0">
                <a:solidFill>
                  <a:srgbClr val="B60D27"/>
                </a:solidFill>
                <a:latin typeface="Arial"/>
                <a:cs typeface="Arial"/>
              </a:endParaRPr>
            </a:p>
          </p:txBody>
        </p:sp>
        <p:sp>
          <p:nvSpPr>
            <p:cNvPr id="83" name="TextBox 82"/>
            <p:cNvSpPr txBox="1"/>
            <p:nvPr/>
          </p:nvSpPr>
          <p:spPr>
            <a:xfrm>
              <a:off x="3988310" y="4522748"/>
              <a:ext cx="488450" cy="1297578"/>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24</a:t>
              </a:r>
            </a:p>
            <a:p>
              <a:pPr algn="ctr" defTabSz="457200" fontAlgn="auto">
                <a:spcBef>
                  <a:spcPts val="0"/>
                </a:spcBef>
                <a:spcAft>
                  <a:spcPts val="0"/>
                </a:spcAft>
              </a:pPr>
              <a:endParaRPr lang="en-GB" sz="1200" dirty="0" smtClean="0">
                <a:solidFill>
                  <a:srgbClr val="000000"/>
                </a:solidFill>
                <a:latin typeface="Arial"/>
                <a:cs typeface="Arial"/>
              </a:endParaRPr>
            </a:p>
            <a:p>
              <a:pPr algn="r" defTabSz="457200" fontAlgn="auto">
                <a:spcBef>
                  <a:spcPts val="0"/>
                </a:spcBef>
                <a:spcAft>
                  <a:spcPts val="0"/>
                </a:spcAft>
              </a:pPr>
              <a:endParaRPr lang="en-GB" sz="1200" dirty="0" smtClean="0">
                <a:solidFill>
                  <a:srgbClr val="B60D27"/>
                </a:solidFill>
                <a:latin typeface="Arial"/>
                <a:cs typeface="Arial"/>
              </a:endParaRPr>
            </a:p>
            <a:p>
              <a:pPr algn="r" defTabSz="457200" fontAlgn="auto">
                <a:spcBef>
                  <a:spcPts val="0"/>
                </a:spcBef>
                <a:spcAft>
                  <a:spcPts val="0"/>
                </a:spcAft>
              </a:pPr>
              <a:r>
                <a:rPr lang="en-GB" sz="1200" dirty="0" smtClean="0">
                  <a:solidFill>
                    <a:srgbClr val="B60D27"/>
                  </a:solidFill>
                  <a:latin typeface="Arial"/>
                  <a:cs typeface="Arial"/>
                </a:rPr>
                <a:t>104</a:t>
              </a:r>
            </a:p>
            <a:p>
              <a:pPr algn="r" defTabSz="457200" fontAlgn="auto">
                <a:spcBef>
                  <a:spcPts val="0"/>
                </a:spcBef>
                <a:spcAft>
                  <a:spcPts val="0"/>
                </a:spcAft>
              </a:pPr>
              <a:r>
                <a:rPr lang="en-GB" sz="1200" dirty="0" smtClean="0">
                  <a:solidFill>
                    <a:schemeClr val="accent2"/>
                  </a:solidFill>
                  <a:latin typeface="Arial"/>
                  <a:cs typeface="Arial"/>
                </a:rPr>
                <a:t>78</a:t>
              </a:r>
            </a:p>
            <a:p>
              <a:pPr algn="r" defTabSz="457200" fontAlgn="auto">
                <a:spcBef>
                  <a:spcPts val="0"/>
                </a:spcBef>
                <a:spcAft>
                  <a:spcPts val="0"/>
                </a:spcAft>
              </a:pPr>
              <a:endParaRPr lang="en-GB" sz="1200" dirty="0">
                <a:solidFill>
                  <a:srgbClr val="B60D27"/>
                </a:solidFill>
                <a:latin typeface="Arial"/>
                <a:cs typeface="Arial"/>
              </a:endParaRPr>
            </a:p>
          </p:txBody>
        </p:sp>
        <p:sp>
          <p:nvSpPr>
            <p:cNvPr id="84" name="TextBox 83"/>
            <p:cNvSpPr txBox="1"/>
            <p:nvPr/>
          </p:nvSpPr>
          <p:spPr>
            <a:xfrm>
              <a:off x="4813722" y="4522748"/>
              <a:ext cx="393747" cy="1097950"/>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36</a:t>
              </a:r>
            </a:p>
            <a:p>
              <a:pPr algn="ctr" defTabSz="457200" fontAlgn="auto">
                <a:spcBef>
                  <a:spcPts val="0"/>
                </a:spcBef>
                <a:spcAft>
                  <a:spcPts val="0"/>
                </a:spcAft>
              </a:pPr>
              <a:endParaRPr lang="en-GB" sz="1200" dirty="0" smtClean="0">
                <a:solidFill>
                  <a:srgbClr val="000000"/>
                </a:solidFill>
                <a:latin typeface="Arial"/>
                <a:cs typeface="Arial"/>
              </a:endParaRPr>
            </a:p>
            <a:p>
              <a:pPr algn="r" defTabSz="457200" fontAlgn="auto">
                <a:spcBef>
                  <a:spcPts val="0"/>
                </a:spcBef>
                <a:spcAft>
                  <a:spcPts val="0"/>
                </a:spcAft>
              </a:pPr>
              <a:endParaRPr lang="en-GB" sz="1200" dirty="0" smtClean="0">
                <a:solidFill>
                  <a:srgbClr val="043882"/>
                </a:solidFill>
                <a:latin typeface="Arial"/>
                <a:cs typeface="Arial"/>
              </a:endParaRPr>
            </a:p>
            <a:p>
              <a:pPr algn="r" defTabSz="457200" fontAlgn="auto">
                <a:spcBef>
                  <a:spcPts val="0"/>
                </a:spcBef>
                <a:spcAft>
                  <a:spcPts val="0"/>
                </a:spcAft>
              </a:pPr>
              <a:r>
                <a:rPr lang="en-GB" sz="1200" dirty="0" smtClean="0">
                  <a:solidFill>
                    <a:srgbClr val="B60D27"/>
                  </a:solidFill>
                  <a:latin typeface="Arial"/>
                  <a:cs typeface="Arial"/>
                </a:rPr>
                <a:t>37</a:t>
              </a:r>
            </a:p>
            <a:p>
              <a:pPr algn="r" defTabSz="457200" fontAlgn="auto">
                <a:spcBef>
                  <a:spcPts val="0"/>
                </a:spcBef>
                <a:spcAft>
                  <a:spcPts val="0"/>
                </a:spcAft>
              </a:pPr>
              <a:r>
                <a:rPr lang="en-GB" sz="1200" dirty="0" smtClean="0">
                  <a:solidFill>
                    <a:schemeClr val="accent2"/>
                  </a:solidFill>
                  <a:latin typeface="Arial"/>
                  <a:cs typeface="Arial"/>
                </a:rPr>
                <a:t>37</a:t>
              </a:r>
              <a:endParaRPr lang="en-GB" sz="1200" dirty="0">
                <a:solidFill>
                  <a:schemeClr val="accent2"/>
                </a:solidFill>
                <a:latin typeface="Arial"/>
                <a:cs typeface="Arial"/>
              </a:endParaRPr>
            </a:p>
          </p:txBody>
        </p:sp>
        <p:sp>
          <p:nvSpPr>
            <p:cNvPr id="85" name="TextBox 84"/>
            <p:cNvSpPr txBox="1"/>
            <p:nvPr/>
          </p:nvSpPr>
          <p:spPr>
            <a:xfrm>
              <a:off x="5581446" y="4522748"/>
              <a:ext cx="393747" cy="1297578"/>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48</a:t>
              </a:r>
            </a:p>
            <a:p>
              <a:pPr algn="ctr" defTabSz="457200" fontAlgn="auto">
                <a:spcBef>
                  <a:spcPts val="0"/>
                </a:spcBef>
                <a:spcAft>
                  <a:spcPts val="0"/>
                </a:spcAft>
              </a:pPr>
              <a:endParaRPr lang="en-GB" sz="1200" dirty="0" smtClean="0">
                <a:solidFill>
                  <a:srgbClr val="000000"/>
                </a:solidFill>
                <a:latin typeface="Arial"/>
                <a:cs typeface="Arial"/>
              </a:endParaRPr>
            </a:p>
            <a:p>
              <a:pPr algn="r" defTabSz="457200" fontAlgn="auto">
                <a:spcBef>
                  <a:spcPts val="0"/>
                </a:spcBef>
                <a:spcAft>
                  <a:spcPts val="0"/>
                </a:spcAft>
              </a:pPr>
              <a:endParaRPr lang="en-GB" sz="1200" dirty="0" smtClean="0">
                <a:solidFill>
                  <a:srgbClr val="B60D27"/>
                </a:solidFill>
                <a:latin typeface="Arial"/>
                <a:cs typeface="Arial"/>
              </a:endParaRPr>
            </a:p>
            <a:p>
              <a:pPr algn="r" defTabSz="457200" fontAlgn="auto">
                <a:spcBef>
                  <a:spcPts val="0"/>
                </a:spcBef>
                <a:spcAft>
                  <a:spcPts val="0"/>
                </a:spcAft>
              </a:pPr>
              <a:r>
                <a:rPr lang="en-GB" sz="1200" dirty="0" smtClean="0">
                  <a:solidFill>
                    <a:srgbClr val="B60D27"/>
                  </a:solidFill>
                  <a:latin typeface="Arial"/>
                  <a:cs typeface="Arial"/>
                </a:rPr>
                <a:t>15</a:t>
              </a:r>
            </a:p>
            <a:p>
              <a:pPr algn="r" defTabSz="457200" fontAlgn="auto">
                <a:spcBef>
                  <a:spcPts val="0"/>
                </a:spcBef>
                <a:spcAft>
                  <a:spcPts val="0"/>
                </a:spcAft>
              </a:pPr>
              <a:r>
                <a:rPr lang="en-GB" sz="1200" dirty="0" smtClean="0">
                  <a:solidFill>
                    <a:schemeClr val="accent2"/>
                  </a:solidFill>
                  <a:latin typeface="Arial"/>
                  <a:cs typeface="Arial"/>
                </a:rPr>
                <a:t>14</a:t>
              </a:r>
            </a:p>
            <a:p>
              <a:pPr algn="r" defTabSz="457200" fontAlgn="auto">
                <a:spcBef>
                  <a:spcPts val="0"/>
                </a:spcBef>
                <a:spcAft>
                  <a:spcPts val="0"/>
                </a:spcAft>
              </a:pPr>
              <a:endParaRPr lang="en-GB" sz="1200" dirty="0">
                <a:solidFill>
                  <a:srgbClr val="B60D27"/>
                </a:solidFill>
                <a:latin typeface="Arial"/>
                <a:cs typeface="Arial"/>
              </a:endParaRPr>
            </a:p>
          </p:txBody>
        </p:sp>
        <p:sp>
          <p:nvSpPr>
            <p:cNvPr id="86" name="TextBox 85"/>
            <p:cNvSpPr txBox="1"/>
            <p:nvPr/>
          </p:nvSpPr>
          <p:spPr>
            <a:xfrm>
              <a:off x="6327528" y="4522748"/>
              <a:ext cx="393747" cy="1097950"/>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60</a:t>
              </a:r>
            </a:p>
            <a:p>
              <a:pPr algn="ctr" defTabSz="457200" fontAlgn="auto">
                <a:spcBef>
                  <a:spcPts val="0"/>
                </a:spcBef>
                <a:spcAft>
                  <a:spcPts val="0"/>
                </a:spcAft>
              </a:pPr>
              <a:endParaRPr lang="en-GB" sz="1200" dirty="0">
                <a:solidFill>
                  <a:srgbClr val="000000"/>
                </a:solidFill>
                <a:latin typeface="Arial"/>
                <a:cs typeface="Arial"/>
              </a:endParaRPr>
            </a:p>
            <a:p>
              <a:pPr algn="ctr" defTabSz="457200" fontAlgn="auto">
                <a:spcBef>
                  <a:spcPts val="0"/>
                </a:spcBef>
                <a:spcAft>
                  <a:spcPts val="0"/>
                </a:spcAft>
              </a:pPr>
              <a:endParaRPr lang="en-GB" sz="1200" dirty="0" smtClean="0">
                <a:solidFill>
                  <a:srgbClr val="B60D27"/>
                </a:solidFill>
                <a:latin typeface="Arial"/>
                <a:cs typeface="Arial"/>
              </a:endParaRPr>
            </a:p>
            <a:p>
              <a:pPr algn="ctr" defTabSz="457200" fontAlgn="auto">
                <a:spcBef>
                  <a:spcPts val="0"/>
                </a:spcBef>
                <a:spcAft>
                  <a:spcPts val="0"/>
                </a:spcAft>
              </a:pPr>
              <a:r>
                <a:rPr lang="en-GB" sz="1200" dirty="0" smtClean="0">
                  <a:solidFill>
                    <a:srgbClr val="B60D27"/>
                  </a:solidFill>
                  <a:latin typeface="Arial"/>
                  <a:cs typeface="Arial"/>
                </a:rPr>
                <a:t>7</a:t>
              </a:r>
              <a:endParaRPr lang="en-GB" sz="1200" dirty="0">
                <a:solidFill>
                  <a:srgbClr val="B60D27"/>
                </a:solidFill>
                <a:latin typeface="Arial"/>
                <a:cs typeface="Arial"/>
              </a:endParaRPr>
            </a:p>
            <a:p>
              <a:pPr algn="ctr" defTabSz="457200" fontAlgn="auto">
                <a:spcBef>
                  <a:spcPts val="0"/>
                </a:spcBef>
                <a:spcAft>
                  <a:spcPts val="0"/>
                </a:spcAft>
              </a:pPr>
              <a:r>
                <a:rPr lang="en-GB" sz="1200" dirty="0" smtClean="0">
                  <a:solidFill>
                    <a:schemeClr val="accent2"/>
                  </a:solidFill>
                  <a:latin typeface="Arial"/>
                  <a:cs typeface="Arial"/>
                </a:rPr>
                <a:t>6</a:t>
              </a:r>
            </a:p>
          </p:txBody>
        </p:sp>
      </p:grpSp>
      <p:graphicFrame>
        <p:nvGraphicFramePr>
          <p:cNvPr id="100" name="Group 88"/>
          <p:cNvGraphicFramePr>
            <a:graphicFrameLocks noGrp="1"/>
          </p:cNvGraphicFramePr>
          <p:nvPr>
            <p:extLst>
              <p:ext uri="{D42A27DB-BD31-4B8C-83A1-F6EECF244321}">
                <p14:modId xmlns:p14="http://schemas.microsoft.com/office/powerpoint/2010/main" xmlns="" val="3309930077"/>
              </p:ext>
            </p:extLst>
          </p:nvPr>
        </p:nvGraphicFramePr>
        <p:xfrm>
          <a:off x="5807168" y="2107973"/>
          <a:ext cx="2887252" cy="914400"/>
        </p:xfrm>
        <a:graphic>
          <a:graphicData uri="http://schemas.openxmlformats.org/drawingml/2006/table">
            <a:tbl>
              <a:tblPr firstRow="1" bandRow="1">
                <a:tableStyleId>{69012ECD-51FC-41F1-AA8D-1B2483CD663E}</a:tableStyleId>
              </a:tblPr>
              <a:tblGrid>
                <a:gridCol w="757555"/>
                <a:gridCol w="396815"/>
                <a:gridCol w="629728"/>
                <a:gridCol w="1103154"/>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900" b="1" i="0" u="none" strike="noStrike" cap="none" normalizeH="0" baseline="0" dirty="0" smtClean="0">
                          <a:ln>
                            <a:noFill/>
                          </a:ln>
                          <a:solidFill>
                            <a:schemeClr val="tx1"/>
                          </a:solidFill>
                          <a:effectLst/>
                          <a:latin typeface="+mn-lt"/>
                          <a:cs typeface="Arial" charset="0"/>
                        </a:rPr>
                        <a:t>Arm</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900" b="1" i="0" u="none" strike="noStrike" cap="none" normalizeH="0" baseline="0" dirty="0" smtClean="0">
                          <a:ln>
                            <a:noFill/>
                          </a:ln>
                          <a:solidFill>
                            <a:schemeClr val="tx1"/>
                          </a:solidFill>
                          <a:effectLst/>
                          <a:latin typeface="+mn-lt"/>
                          <a:cs typeface="Arial" charset="0"/>
                        </a:rPr>
                        <a:t>n</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u="none" strike="noStrike" cap="none" normalizeH="0" baseline="0" dirty="0" smtClean="0">
                          <a:ln>
                            <a:noFill/>
                          </a:ln>
                          <a:solidFill>
                            <a:schemeClr val="tx1"/>
                          </a:solidFill>
                          <a:effectLst/>
                          <a:latin typeface="+mn-lt"/>
                        </a:rPr>
                        <a:t>Events</a:t>
                      </a:r>
                      <a:endParaRPr kumimoji="0" lang="en-GB" sz="900" b="1" i="0" u="none" strike="noStrike" cap="none" normalizeH="0" baseline="0" dirty="0" smtClean="0">
                        <a:ln>
                          <a:noFill/>
                        </a:ln>
                        <a:solidFill>
                          <a:schemeClr val="tx1"/>
                        </a:solidFill>
                        <a:effectLst/>
                        <a:latin typeface="+mn-lt"/>
                        <a:cs typeface="Arial" charset="0"/>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b="1" i="0" u="none" strike="noStrike" cap="none" normalizeH="0" baseline="0" dirty="0" smtClean="0">
                          <a:ln>
                            <a:noFill/>
                          </a:ln>
                          <a:solidFill>
                            <a:schemeClr val="tx1"/>
                          </a:solidFill>
                          <a:effectLst/>
                          <a:latin typeface="+mn-lt"/>
                          <a:cs typeface="Arial" charset="0"/>
                        </a:rPr>
                        <a:t>Median, months</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1" i="0" u="none" strike="noStrike" cap="none" normalizeH="0" baseline="0" dirty="0" smtClean="0">
                          <a:ln>
                            <a:noFill/>
                          </a:ln>
                          <a:solidFill>
                            <a:srgbClr val="B60D27"/>
                          </a:solidFill>
                          <a:effectLst/>
                          <a:latin typeface="+mn-lt"/>
                          <a:cs typeface="Arial" charset="0"/>
                        </a:rPr>
                        <a:t>CT + SIRT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1" i="0" u="none" strike="noStrike" cap="none" normalizeH="0" baseline="0" dirty="0" smtClean="0">
                          <a:ln>
                            <a:noFill/>
                          </a:ln>
                          <a:solidFill>
                            <a:srgbClr val="B60D27"/>
                          </a:solidFill>
                          <a:effectLst/>
                          <a:latin typeface="+mn-lt"/>
                          <a:cs typeface="Arial" charset="0"/>
                        </a:rPr>
                        <a:t>554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1" i="0" u="none" strike="noStrike" cap="none" normalizeH="0" baseline="0" dirty="0" smtClean="0">
                          <a:ln>
                            <a:noFill/>
                          </a:ln>
                          <a:solidFill>
                            <a:srgbClr val="B60D27"/>
                          </a:solidFill>
                          <a:effectLst/>
                          <a:latin typeface="+mn-lt"/>
                          <a:cs typeface="Arial" charset="0"/>
                        </a:rPr>
                        <a:t>474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1" i="0" u="none" strike="noStrike" cap="none" normalizeH="0" baseline="0" dirty="0" smtClean="0">
                          <a:ln>
                            <a:noFill/>
                          </a:ln>
                          <a:solidFill>
                            <a:srgbClr val="B60D27"/>
                          </a:solidFill>
                          <a:effectLst/>
                          <a:latin typeface="+mn-lt"/>
                          <a:cs typeface="Arial" charset="0"/>
                        </a:rPr>
                        <a:t>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1" i="0" u="none" strike="noStrike" cap="none" normalizeH="0" baseline="0" dirty="0" smtClean="0">
                          <a:ln>
                            <a:noFill/>
                          </a:ln>
                          <a:solidFill>
                            <a:schemeClr val="accent2"/>
                          </a:solidFill>
                          <a:effectLst/>
                          <a:latin typeface="+mn-lt"/>
                          <a:cs typeface="Arial" charset="0"/>
                        </a:rPr>
                        <a:t>CT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1" i="0" u="none" strike="noStrike" cap="none" normalizeH="0" baseline="0" dirty="0" smtClean="0">
                          <a:ln>
                            <a:noFill/>
                          </a:ln>
                          <a:solidFill>
                            <a:schemeClr val="accent2"/>
                          </a:solidFill>
                          <a:effectLst/>
                          <a:latin typeface="+mn-lt"/>
                          <a:cs typeface="Arial" charset="0"/>
                        </a:rPr>
                        <a:t>549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b="1" i="0" u="none" strike="noStrike" cap="none" normalizeH="0" baseline="0" dirty="0" smtClean="0">
                          <a:ln>
                            <a:noFill/>
                          </a:ln>
                          <a:solidFill>
                            <a:schemeClr val="accent2"/>
                          </a:solidFill>
                          <a:effectLst/>
                          <a:latin typeface="+mn-lt"/>
                          <a:cs typeface="Arial" charset="0"/>
                        </a:rPr>
                        <a:t>467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900" b="1" i="0" u="none" strike="noStrike" cap="none" normalizeH="0" baseline="0" dirty="0" smtClean="0">
                          <a:ln>
                            <a:noFill/>
                          </a:ln>
                          <a:solidFill>
                            <a:schemeClr val="accent2"/>
                          </a:solidFill>
                          <a:effectLst/>
                          <a:latin typeface="+mn-lt"/>
                          <a:cs typeface="Arial" charset="0"/>
                        </a:rPr>
                        <a:t>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900" b="0" i="0" u="none" strike="noStrike" cap="none" normalizeH="0" baseline="0" dirty="0" smtClean="0">
                          <a:ln>
                            <a:noFill/>
                          </a:ln>
                          <a:solidFill>
                            <a:schemeClr val="tx1"/>
                          </a:solidFill>
                          <a:effectLst/>
                          <a:latin typeface="+mn-lt"/>
                          <a:cs typeface="Arial" charset="0"/>
                        </a:rPr>
                        <a:t>HR 0.90 (95%CI 0.79, 1.02); p=0.108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bl>
          </a:graphicData>
        </a:graphic>
      </p:graphicFrame>
      <p:sp>
        <p:nvSpPr>
          <p:cNvPr id="101" name="Freeform 4"/>
          <p:cNvSpPr>
            <a:spLocks/>
          </p:cNvSpPr>
          <p:nvPr/>
        </p:nvSpPr>
        <p:spPr bwMode="auto">
          <a:xfrm>
            <a:off x="5128174" y="2734111"/>
            <a:ext cx="3391971" cy="1778641"/>
          </a:xfrm>
          <a:custGeom>
            <a:avLst/>
            <a:gdLst>
              <a:gd name="T0" fmla="*/ 249 w 264"/>
              <a:gd name="T1" fmla="*/ 138 h 138"/>
              <a:gd name="T2" fmla="*/ 233 w 264"/>
              <a:gd name="T3" fmla="*/ 136 h 138"/>
              <a:gd name="T4" fmla="*/ 201 w 264"/>
              <a:gd name="T5" fmla="*/ 135 h 138"/>
              <a:gd name="T6" fmla="*/ 197 w 264"/>
              <a:gd name="T7" fmla="*/ 134 h 138"/>
              <a:gd name="T8" fmla="*/ 181 w 264"/>
              <a:gd name="T9" fmla="*/ 133 h 138"/>
              <a:gd name="T10" fmla="*/ 175 w 264"/>
              <a:gd name="T11" fmla="*/ 132 h 138"/>
              <a:gd name="T12" fmla="*/ 154 w 264"/>
              <a:gd name="T13" fmla="*/ 132 h 138"/>
              <a:gd name="T14" fmla="*/ 140 w 264"/>
              <a:gd name="T15" fmla="*/ 130 h 138"/>
              <a:gd name="T16" fmla="*/ 126 w 264"/>
              <a:gd name="T17" fmla="*/ 128 h 138"/>
              <a:gd name="T18" fmla="*/ 124 w 264"/>
              <a:gd name="T19" fmla="*/ 127 h 138"/>
              <a:gd name="T20" fmla="*/ 119 w 264"/>
              <a:gd name="T21" fmla="*/ 126 h 138"/>
              <a:gd name="T22" fmla="*/ 115 w 264"/>
              <a:gd name="T23" fmla="*/ 124 h 138"/>
              <a:gd name="T24" fmla="*/ 108 w 264"/>
              <a:gd name="T25" fmla="*/ 122 h 138"/>
              <a:gd name="T26" fmla="*/ 103 w 264"/>
              <a:gd name="T27" fmla="*/ 120 h 138"/>
              <a:gd name="T28" fmla="*/ 96 w 264"/>
              <a:gd name="T29" fmla="*/ 118 h 138"/>
              <a:gd name="T30" fmla="*/ 92 w 264"/>
              <a:gd name="T31" fmla="*/ 116 h 138"/>
              <a:gd name="T32" fmla="*/ 90 w 264"/>
              <a:gd name="T33" fmla="*/ 115 h 138"/>
              <a:gd name="T34" fmla="*/ 87 w 264"/>
              <a:gd name="T35" fmla="*/ 114 h 138"/>
              <a:gd name="T36" fmla="*/ 83 w 264"/>
              <a:gd name="T37" fmla="*/ 112 h 138"/>
              <a:gd name="T38" fmla="*/ 79 w 264"/>
              <a:gd name="T39" fmla="*/ 110 h 138"/>
              <a:gd name="T40" fmla="*/ 73 w 264"/>
              <a:gd name="T41" fmla="*/ 107 h 138"/>
              <a:gd name="T42" fmla="*/ 68 w 264"/>
              <a:gd name="T43" fmla="*/ 105 h 138"/>
              <a:gd name="T44" fmla="*/ 65 w 264"/>
              <a:gd name="T45" fmla="*/ 102 h 138"/>
              <a:gd name="T46" fmla="*/ 62 w 264"/>
              <a:gd name="T47" fmla="*/ 99 h 138"/>
              <a:gd name="T48" fmla="*/ 60 w 264"/>
              <a:gd name="T49" fmla="*/ 95 h 138"/>
              <a:gd name="T50" fmla="*/ 56 w 264"/>
              <a:gd name="T51" fmla="*/ 92 h 138"/>
              <a:gd name="T52" fmla="*/ 55 w 264"/>
              <a:gd name="T53" fmla="*/ 89 h 138"/>
              <a:gd name="T54" fmla="*/ 52 w 264"/>
              <a:gd name="T55" fmla="*/ 86 h 138"/>
              <a:gd name="T56" fmla="*/ 50 w 264"/>
              <a:gd name="T57" fmla="*/ 82 h 138"/>
              <a:gd name="T58" fmla="*/ 49 w 264"/>
              <a:gd name="T59" fmla="*/ 81 h 138"/>
              <a:gd name="T60" fmla="*/ 47 w 264"/>
              <a:gd name="T61" fmla="*/ 76 h 138"/>
              <a:gd name="T62" fmla="*/ 45 w 264"/>
              <a:gd name="T63" fmla="*/ 73 h 138"/>
              <a:gd name="T64" fmla="*/ 43 w 264"/>
              <a:gd name="T65" fmla="*/ 68 h 138"/>
              <a:gd name="T66" fmla="*/ 41 w 264"/>
              <a:gd name="T67" fmla="*/ 64 h 138"/>
              <a:gd name="T68" fmla="*/ 39 w 264"/>
              <a:gd name="T69" fmla="*/ 57 h 138"/>
              <a:gd name="T70" fmla="*/ 36 w 264"/>
              <a:gd name="T71" fmla="*/ 53 h 138"/>
              <a:gd name="T72" fmla="*/ 34 w 264"/>
              <a:gd name="T73" fmla="*/ 46 h 138"/>
              <a:gd name="T74" fmla="*/ 32 w 264"/>
              <a:gd name="T75" fmla="*/ 42 h 138"/>
              <a:gd name="T76" fmla="*/ 31 w 264"/>
              <a:gd name="T77" fmla="*/ 34 h 138"/>
              <a:gd name="T78" fmla="*/ 29 w 264"/>
              <a:gd name="T79" fmla="*/ 31 h 138"/>
              <a:gd name="T80" fmla="*/ 27 w 264"/>
              <a:gd name="T81" fmla="*/ 26 h 138"/>
              <a:gd name="T82" fmla="*/ 24 w 264"/>
              <a:gd name="T83" fmla="*/ 21 h 138"/>
              <a:gd name="T84" fmla="*/ 22 w 264"/>
              <a:gd name="T85" fmla="*/ 17 h 138"/>
              <a:gd name="T86" fmla="*/ 17 w 264"/>
              <a:gd name="T87" fmla="*/ 14 h 138"/>
              <a:gd name="T88" fmla="*/ 15 w 264"/>
              <a:gd name="T89" fmla="*/ 12 h 138"/>
              <a:gd name="T90" fmla="*/ 13 w 264"/>
              <a:gd name="T91" fmla="*/ 9 h 138"/>
              <a:gd name="T92" fmla="*/ 11 w 264"/>
              <a:gd name="T93" fmla="*/ 5 h 138"/>
              <a:gd name="T94" fmla="*/ 9 w 264"/>
              <a:gd name="T95" fmla="*/ 3 h 138"/>
              <a:gd name="T96" fmla="*/ 8 w 264"/>
              <a:gd name="T97" fmla="*/ 1 h 138"/>
              <a:gd name="T98" fmla="*/ 5 w 264"/>
              <a:gd name="T9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4" h="138">
                <a:moveTo>
                  <a:pt x="264" y="138"/>
                </a:moveTo>
                <a:lnTo>
                  <a:pt x="249" y="138"/>
                </a:lnTo>
                <a:lnTo>
                  <a:pt x="249" y="136"/>
                </a:lnTo>
                <a:lnTo>
                  <a:pt x="233" y="136"/>
                </a:lnTo>
                <a:lnTo>
                  <a:pt x="233" y="135"/>
                </a:lnTo>
                <a:lnTo>
                  <a:pt x="201" y="135"/>
                </a:lnTo>
                <a:lnTo>
                  <a:pt x="197" y="135"/>
                </a:lnTo>
                <a:lnTo>
                  <a:pt x="197" y="134"/>
                </a:lnTo>
                <a:lnTo>
                  <a:pt x="181" y="134"/>
                </a:lnTo>
                <a:lnTo>
                  <a:pt x="181" y="133"/>
                </a:lnTo>
                <a:lnTo>
                  <a:pt x="175" y="133"/>
                </a:lnTo>
                <a:lnTo>
                  <a:pt x="175" y="132"/>
                </a:lnTo>
                <a:lnTo>
                  <a:pt x="162" y="132"/>
                </a:lnTo>
                <a:lnTo>
                  <a:pt x="154" y="132"/>
                </a:lnTo>
                <a:lnTo>
                  <a:pt x="154" y="130"/>
                </a:lnTo>
                <a:lnTo>
                  <a:pt x="140" y="130"/>
                </a:lnTo>
                <a:lnTo>
                  <a:pt x="140" y="128"/>
                </a:lnTo>
                <a:lnTo>
                  <a:pt x="126" y="128"/>
                </a:lnTo>
                <a:lnTo>
                  <a:pt x="126" y="127"/>
                </a:lnTo>
                <a:lnTo>
                  <a:pt x="124" y="127"/>
                </a:lnTo>
                <a:lnTo>
                  <a:pt x="124" y="126"/>
                </a:lnTo>
                <a:lnTo>
                  <a:pt x="119" y="126"/>
                </a:lnTo>
                <a:lnTo>
                  <a:pt x="115" y="126"/>
                </a:lnTo>
                <a:lnTo>
                  <a:pt x="115" y="124"/>
                </a:lnTo>
                <a:lnTo>
                  <a:pt x="108" y="124"/>
                </a:lnTo>
                <a:lnTo>
                  <a:pt x="108" y="122"/>
                </a:lnTo>
                <a:lnTo>
                  <a:pt x="103" y="122"/>
                </a:lnTo>
                <a:lnTo>
                  <a:pt x="103" y="120"/>
                </a:lnTo>
                <a:lnTo>
                  <a:pt x="96" y="120"/>
                </a:lnTo>
                <a:lnTo>
                  <a:pt x="96" y="118"/>
                </a:lnTo>
                <a:lnTo>
                  <a:pt x="92" y="118"/>
                </a:lnTo>
                <a:lnTo>
                  <a:pt x="92" y="116"/>
                </a:lnTo>
                <a:lnTo>
                  <a:pt x="90" y="116"/>
                </a:lnTo>
                <a:lnTo>
                  <a:pt x="90" y="115"/>
                </a:lnTo>
                <a:lnTo>
                  <a:pt x="87" y="115"/>
                </a:lnTo>
                <a:lnTo>
                  <a:pt x="87" y="114"/>
                </a:lnTo>
                <a:lnTo>
                  <a:pt x="83" y="114"/>
                </a:lnTo>
                <a:lnTo>
                  <a:pt x="83" y="112"/>
                </a:lnTo>
                <a:lnTo>
                  <a:pt x="79" y="112"/>
                </a:lnTo>
                <a:lnTo>
                  <a:pt x="79" y="110"/>
                </a:lnTo>
                <a:lnTo>
                  <a:pt x="73" y="110"/>
                </a:lnTo>
                <a:lnTo>
                  <a:pt x="73" y="107"/>
                </a:lnTo>
                <a:lnTo>
                  <a:pt x="68" y="107"/>
                </a:lnTo>
                <a:lnTo>
                  <a:pt x="68" y="105"/>
                </a:lnTo>
                <a:lnTo>
                  <a:pt x="65" y="105"/>
                </a:lnTo>
                <a:lnTo>
                  <a:pt x="65" y="102"/>
                </a:lnTo>
                <a:lnTo>
                  <a:pt x="62" y="102"/>
                </a:lnTo>
                <a:lnTo>
                  <a:pt x="62" y="99"/>
                </a:lnTo>
                <a:lnTo>
                  <a:pt x="60" y="99"/>
                </a:lnTo>
                <a:lnTo>
                  <a:pt x="60" y="95"/>
                </a:lnTo>
                <a:lnTo>
                  <a:pt x="56" y="95"/>
                </a:lnTo>
                <a:lnTo>
                  <a:pt x="56" y="92"/>
                </a:lnTo>
                <a:lnTo>
                  <a:pt x="55" y="92"/>
                </a:lnTo>
                <a:lnTo>
                  <a:pt x="55" y="89"/>
                </a:lnTo>
                <a:lnTo>
                  <a:pt x="52" y="89"/>
                </a:lnTo>
                <a:lnTo>
                  <a:pt x="52" y="86"/>
                </a:lnTo>
                <a:lnTo>
                  <a:pt x="50" y="86"/>
                </a:lnTo>
                <a:lnTo>
                  <a:pt x="50" y="82"/>
                </a:lnTo>
                <a:lnTo>
                  <a:pt x="49" y="82"/>
                </a:lnTo>
                <a:lnTo>
                  <a:pt x="49" y="81"/>
                </a:lnTo>
                <a:lnTo>
                  <a:pt x="47" y="81"/>
                </a:lnTo>
                <a:lnTo>
                  <a:pt x="47" y="76"/>
                </a:lnTo>
                <a:lnTo>
                  <a:pt x="45" y="76"/>
                </a:lnTo>
                <a:lnTo>
                  <a:pt x="45" y="73"/>
                </a:lnTo>
                <a:lnTo>
                  <a:pt x="43" y="73"/>
                </a:lnTo>
                <a:lnTo>
                  <a:pt x="43" y="68"/>
                </a:lnTo>
                <a:lnTo>
                  <a:pt x="41" y="68"/>
                </a:lnTo>
                <a:lnTo>
                  <a:pt x="41" y="64"/>
                </a:lnTo>
                <a:lnTo>
                  <a:pt x="39" y="64"/>
                </a:lnTo>
                <a:lnTo>
                  <a:pt x="39" y="57"/>
                </a:lnTo>
                <a:lnTo>
                  <a:pt x="36" y="57"/>
                </a:lnTo>
                <a:lnTo>
                  <a:pt x="36" y="53"/>
                </a:lnTo>
                <a:lnTo>
                  <a:pt x="34" y="53"/>
                </a:lnTo>
                <a:lnTo>
                  <a:pt x="34" y="46"/>
                </a:lnTo>
                <a:lnTo>
                  <a:pt x="32" y="46"/>
                </a:lnTo>
                <a:lnTo>
                  <a:pt x="32" y="42"/>
                </a:lnTo>
                <a:lnTo>
                  <a:pt x="31" y="42"/>
                </a:lnTo>
                <a:lnTo>
                  <a:pt x="31" y="34"/>
                </a:lnTo>
                <a:lnTo>
                  <a:pt x="29" y="34"/>
                </a:lnTo>
                <a:lnTo>
                  <a:pt x="29" y="31"/>
                </a:lnTo>
                <a:lnTo>
                  <a:pt x="27" y="31"/>
                </a:lnTo>
                <a:lnTo>
                  <a:pt x="27" y="26"/>
                </a:lnTo>
                <a:lnTo>
                  <a:pt x="24" y="26"/>
                </a:lnTo>
                <a:lnTo>
                  <a:pt x="24" y="21"/>
                </a:lnTo>
                <a:lnTo>
                  <a:pt x="22" y="21"/>
                </a:lnTo>
                <a:lnTo>
                  <a:pt x="22" y="17"/>
                </a:lnTo>
                <a:lnTo>
                  <a:pt x="17" y="17"/>
                </a:lnTo>
                <a:lnTo>
                  <a:pt x="17" y="14"/>
                </a:lnTo>
                <a:lnTo>
                  <a:pt x="15" y="14"/>
                </a:lnTo>
                <a:lnTo>
                  <a:pt x="15" y="12"/>
                </a:lnTo>
                <a:lnTo>
                  <a:pt x="13" y="12"/>
                </a:lnTo>
                <a:lnTo>
                  <a:pt x="13" y="9"/>
                </a:lnTo>
                <a:lnTo>
                  <a:pt x="11" y="9"/>
                </a:lnTo>
                <a:lnTo>
                  <a:pt x="11" y="5"/>
                </a:lnTo>
                <a:lnTo>
                  <a:pt x="9" y="5"/>
                </a:lnTo>
                <a:lnTo>
                  <a:pt x="9" y="3"/>
                </a:lnTo>
                <a:lnTo>
                  <a:pt x="8" y="3"/>
                </a:lnTo>
                <a:lnTo>
                  <a:pt x="8" y="1"/>
                </a:lnTo>
                <a:lnTo>
                  <a:pt x="5" y="1"/>
                </a:lnTo>
                <a:lnTo>
                  <a:pt x="5" y="0"/>
                </a:lnTo>
                <a:lnTo>
                  <a:pt x="0" y="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4D4D4D"/>
              </a:solidFill>
              <a:latin typeface="Arial"/>
              <a:cs typeface="Arial"/>
            </a:endParaRPr>
          </a:p>
        </p:txBody>
      </p:sp>
      <p:sp>
        <p:nvSpPr>
          <p:cNvPr id="102" name="Freeform 5"/>
          <p:cNvSpPr>
            <a:spLocks/>
          </p:cNvSpPr>
          <p:nvPr/>
        </p:nvSpPr>
        <p:spPr bwMode="auto">
          <a:xfrm>
            <a:off x="5128174" y="2734111"/>
            <a:ext cx="3437258" cy="1764000"/>
          </a:xfrm>
          <a:custGeom>
            <a:avLst/>
            <a:gdLst>
              <a:gd name="T0" fmla="*/ 248 w 264"/>
              <a:gd name="T1" fmla="*/ 135 h 135"/>
              <a:gd name="T2" fmla="*/ 235 w 264"/>
              <a:gd name="T3" fmla="*/ 133 h 135"/>
              <a:gd name="T4" fmla="*/ 200 w 264"/>
              <a:gd name="T5" fmla="*/ 132 h 135"/>
              <a:gd name="T6" fmla="*/ 192 w 264"/>
              <a:gd name="T7" fmla="*/ 130 h 135"/>
              <a:gd name="T8" fmla="*/ 165 w 264"/>
              <a:gd name="T9" fmla="*/ 128 h 135"/>
              <a:gd name="T10" fmla="*/ 144 w 264"/>
              <a:gd name="T11" fmla="*/ 128 h 135"/>
              <a:gd name="T12" fmla="*/ 136 w 264"/>
              <a:gd name="T13" fmla="*/ 127 h 135"/>
              <a:gd name="T14" fmla="*/ 132 w 264"/>
              <a:gd name="T15" fmla="*/ 125 h 135"/>
              <a:gd name="T16" fmla="*/ 122 w 264"/>
              <a:gd name="T17" fmla="*/ 123 h 135"/>
              <a:gd name="T18" fmla="*/ 118 w 264"/>
              <a:gd name="T19" fmla="*/ 120 h 135"/>
              <a:gd name="T20" fmla="*/ 116 w 264"/>
              <a:gd name="T21" fmla="*/ 119 h 135"/>
              <a:gd name="T22" fmla="*/ 113 w 264"/>
              <a:gd name="T23" fmla="*/ 117 h 135"/>
              <a:gd name="T24" fmla="*/ 110 w 264"/>
              <a:gd name="T25" fmla="*/ 115 h 135"/>
              <a:gd name="T26" fmla="*/ 106 w 264"/>
              <a:gd name="T27" fmla="*/ 113 h 135"/>
              <a:gd name="T28" fmla="*/ 99 w 264"/>
              <a:gd name="T29" fmla="*/ 111 h 135"/>
              <a:gd name="T30" fmla="*/ 95 w 264"/>
              <a:gd name="T31" fmla="*/ 109 h 135"/>
              <a:gd name="T32" fmla="*/ 91 w 264"/>
              <a:gd name="T33" fmla="*/ 108 h 135"/>
              <a:gd name="T34" fmla="*/ 88 w 264"/>
              <a:gd name="T35" fmla="*/ 105 h 135"/>
              <a:gd name="T36" fmla="*/ 81 w 264"/>
              <a:gd name="T37" fmla="*/ 104 h 135"/>
              <a:gd name="T38" fmla="*/ 76 w 264"/>
              <a:gd name="T39" fmla="*/ 101 h 135"/>
              <a:gd name="T40" fmla="*/ 73 w 264"/>
              <a:gd name="T41" fmla="*/ 99 h 135"/>
              <a:gd name="T42" fmla="*/ 70 w 264"/>
              <a:gd name="T43" fmla="*/ 97 h 135"/>
              <a:gd name="T44" fmla="*/ 66 w 264"/>
              <a:gd name="T45" fmla="*/ 93 h 135"/>
              <a:gd name="T46" fmla="*/ 63 w 264"/>
              <a:gd name="T47" fmla="*/ 90 h 135"/>
              <a:gd name="T48" fmla="*/ 61 w 264"/>
              <a:gd name="T49" fmla="*/ 89 h 135"/>
              <a:gd name="T50" fmla="*/ 58 w 264"/>
              <a:gd name="T51" fmla="*/ 86 h 135"/>
              <a:gd name="T52" fmla="*/ 55 w 264"/>
              <a:gd name="T53" fmla="*/ 83 h 135"/>
              <a:gd name="T54" fmla="*/ 53 w 264"/>
              <a:gd name="T55" fmla="*/ 80 h 135"/>
              <a:gd name="T56" fmla="*/ 51 w 264"/>
              <a:gd name="T57" fmla="*/ 75 h 135"/>
              <a:gd name="T58" fmla="*/ 49 w 264"/>
              <a:gd name="T59" fmla="*/ 71 h 135"/>
              <a:gd name="T60" fmla="*/ 47 w 264"/>
              <a:gd name="T61" fmla="*/ 69 h 135"/>
              <a:gd name="T62" fmla="*/ 46 w 264"/>
              <a:gd name="T63" fmla="*/ 68 h 135"/>
              <a:gd name="T64" fmla="*/ 45 w 264"/>
              <a:gd name="T65" fmla="*/ 60 h 135"/>
              <a:gd name="T66" fmla="*/ 42 w 264"/>
              <a:gd name="T67" fmla="*/ 57 h 135"/>
              <a:gd name="T68" fmla="*/ 40 w 264"/>
              <a:gd name="T69" fmla="*/ 52 h 135"/>
              <a:gd name="T70" fmla="*/ 38 w 264"/>
              <a:gd name="T71" fmla="*/ 47 h 135"/>
              <a:gd name="T72" fmla="*/ 36 w 264"/>
              <a:gd name="T73" fmla="*/ 42 h 135"/>
              <a:gd name="T74" fmla="*/ 34 w 264"/>
              <a:gd name="T75" fmla="*/ 37 h 135"/>
              <a:gd name="T76" fmla="*/ 30 w 264"/>
              <a:gd name="T77" fmla="*/ 35 h 135"/>
              <a:gd name="T78" fmla="*/ 28 w 264"/>
              <a:gd name="T79" fmla="*/ 31 h 135"/>
              <a:gd name="T80" fmla="*/ 27 w 264"/>
              <a:gd name="T81" fmla="*/ 27 h 135"/>
              <a:gd name="T82" fmla="*/ 25 w 264"/>
              <a:gd name="T83" fmla="*/ 24 h 135"/>
              <a:gd name="T84" fmla="*/ 23 w 264"/>
              <a:gd name="T85" fmla="*/ 21 h 135"/>
              <a:gd name="T86" fmla="*/ 21 w 264"/>
              <a:gd name="T87" fmla="*/ 19 h 135"/>
              <a:gd name="T88" fmla="*/ 18 w 264"/>
              <a:gd name="T89" fmla="*/ 16 h 135"/>
              <a:gd name="T90" fmla="*/ 17 w 264"/>
              <a:gd name="T91" fmla="*/ 14 h 135"/>
              <a:gd name="T92" fmla="*/ 15 w 264"/>
              <a:gd name="T93" fmla="*/ 12 h 135"/>
              <a:gd name="T94" fmla="*/ 12 w 264"/>
              <a:gd name="T95" fmla="*/ 10 h 135"/>
              <a:gd name="T96" fmla="*/ 12 w 264"/>
              <a:gd name="T97" fmla="*/ 8 h 135"/>
              <a:gd name="T98" fmla="*/ 10 w 264"/>
              <a:gd name="T99" fmla="*/ 6 h 135"/>
              <a:gd name="T100" fmla="*/ 8 w 264"/>
              <a:gd name="T101" fmla="*/ 3 h 135"/>
              <a:gd name="T102" fmla="*/ 6 w 264"/>
              <a:gd name="T103" fmla="*/ 2 h 135"/>
              <a:gd name="T104" fmla="*/ 4 w 264"/>
              <a:gd name="T10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4" h="135">
                <a:moveTo>
                  <a:pt x="264" y="135"/>
                </a:moveTo>
                <a:lnTo>
                  <a:pt x="248" y="135"/>
                </a:lnTo>
                <a:lnTo>
                  <a:pt x="248" y="133"/>
                </a:lnTo>
                <a:lnTo>
                  <a:pt x="235" y="133"/>
                </a:lnTo>
                <a:lnTo>
                  <a:pt x="235" y="132"/>
                </a:lnTo>
                <a:lnTo>
                  <a:pt x="200" y="132"/>
                </a:lnTo>
                <a:lnTo>
                  <a:pt x="192" y="132"/>
                </a:lnTo>
                <a:lnTo>
                  <a:pt x="192" y="130"/>
                </a:lnTo>
                <a:lnTo>
                  <a:pt x="165" y="130"/>
                </a:lnTo>
                <a:lnTo>
                  <a:pt x="165" y="128"/>
                </a:lnTo>
                <a:lnTo>
                  <a:pt x="154" y="128"/>
                </a:lnTo>
                <a:lnTo>
                  <a:pt x="144" y="128"/>
                </a:lnTo>
                <a:lnTo>
                  <a:pt x="144" y="127"/>
                </a:lnTo>
                <a:lnTo>
                  <a:pt x="136" y="127"/>
                </a:lnTo>
                <a:lnTo>
                  <a:pt x="136" y="125"/>
                </a:lnTo>
                <a:lnTo>
                  <a:pt x="132" y="125"/>
                </a:lnTo>
                <a:lnTo>
                  <a:pt x="132" y="123"/>
                </a:lnTo>
                <a:lnTo>
                  <a:pt x="122" y="123"/>
                </a:lnTo>
                <a:lnTo>
                  <a:pt x="118" y="123"/>
                </a:lnTo>
                <a:lnTo>
                  <a:pt x="118" y="120"/>
                </a:lnTo>
                <a:lnTo>
                  <a:pt x="116" y="120"/>
                </a:lnTo>
                <a:lnTo>
                  <a:pt x="116" y="119"/>
                </a:lnTo>
                <a:lnTo>
                  <a:pt x="113" y="119"/>
                </a:lnTo>
                <a:lnTo>
                  <a:pt x="113" y="117"/>
                </a:lnTo>
                <a:lnTo>
                  <a:pt x="110" y="117"/>
                </a:lnTo>
                <a:lnTo>
                  <a:pt x="110" y="115"/>
                </a:lnTo>
                <a:lnTo>
                  <a:pt x="106" y="115"/>
                </a:lnTo>
                <a:lnTo>
                  <a:pt x="106" y="113"/>
                </a:lnTo>
                <a:lnTo>
                  <a:pt x="99" y="113"/>
                </a:lnTo>
                <a:lnTo>
                  <a:pt x="99" y="111"/>
                </a:lnTo>
                <a:lnTo>
                  <a:pt x="95" y="111"/>
                </a:lnTo>
                <a:lnTo>
                  <a:pt x="95" y="109"/>
                </a:lnTo>
                <a:lnTo>
                  <a:pt x="91" y="109"/>
                </a:lnTo>
                <a:lnTo>
                  <a:pt x="91" y="108"/>
                </a:lnTo>
                <a:lnTo>
                  <a:pt x="88" y="108"/>
                </a:lnTo>
                <a:lnTo>
                  <a:pt x="88" y="105"/>
                </a:lnTo>
                <a:lnTo>
                  <a:pt x="81" y="105"/>
                </a:lnTo>
                <a:lnTo>
                  <a:pt x="81" y="104"/>
                </a:lnTo>
                <a:lnTo>
                  <a:pt x="76" y="104"/>
                </a:lnTo>
                <a:lnTo>
                  <a:pt x="76" y="101"/>
                </a:lnTo>
                <a:lnTo>
                  <a:pt x="73" y="101"/>
                </a:lnTo>
                <a:lnTo>
                  <a:pt x="73" y="99"/>
                </a:lnTo>
                <a:lnTo>
                  <a:pt x="70" y="99"/>
                </a:lnTo>
                <a:lnTo>
                  <a:pt x="70" y="97"/>
                </a:lnTo>
                <a:lnTo>
                  <a:pt x="66" y="97"/>
                </a:lnTo>
                <a:lnTo>
                  <a:pt x="66" y="93"/>
                </a:lnTo>
                <a:lnTo>
                  <a:pt x="63" y="93"/>
                </a:lnTo>
                <a:lnTo>
                  <a:pt x="63" y="90"/>
                </a:lnTo>
                <a:lnTo>
                  <a:pt x="61" y="90"/>
                </a:lnTo>
                <a:lnTo>
                  <a:pt x="61" y="89"/>
                </a:lnTo>
                <a:lnTo>
                  <a:pt x="58" y="89"/>
                </a:lnTo>
                <a:lnTo>
                  <a:pt x="58" y="86"/>
                </a:lnTo>
                <a:lnTo>
                  <a:pt x="55" y="86"/>
                </a:lnTo>
                <a:lnTo>
                  <a:pt x="55" y="83"/>
                </a:lnTo>
                <a:lnTo>
                  <a:pt x="53" y="83"/>
                </a:lnTo>
                <a:lnTo>
                  <a:pt x="53" y="80"/>
                </a:lnTo>
                <a:lnTo>
                  <a:pt x="51" y="80"/>
                </a:lnTo>
                <a:lnTo>
                  <a:pt x="51" y="75"/>
                </a:lnTo>
                <a:lnTo>
                  <a:pt x="49" y="75"/>
                </a:lnTo>
                <a:lnTo>
                  <a:pt x="49" y="71"/>
                </a:lnTo>
                <a:lnTo>
                  <a:pt x="47" y="71"/>
                </a:lnTo>
                <a:lnTo>
                  <a:pt x="47" y="69"/>
                </a:lnTo>
                <a:lnTo>
                  <a:pt x="46" y="69"/>
                </a:lnTo>
                <a:lnTo>
                  <a:pt x="46" y="68"/>
                </a:lnTo>
                <a:lnTo>
                  <a:pt x="45" y="68"/>
                </a:lnTo>
                <a:lnTo>
                  <a:pt x="45" y="60"/>
                </a:lnTo>
                <a:lnTo>
                  <a:pt x="42" y="60"/>
                </a:lnTo>
                <a:lnTo>
                  <a:pt x="42" y="57"/>
                </a:lnTo>
                <a:lnTo>
                  <a:pt x="40" y="57"/>
                </a:lnTo>
                <a:lnTo>
                  <a:pt x="40" y="52"/>
                </a:lnTo>
                <a:lnTo>
                  <a:pt x="38" y="52"/>
                </a:lnTo>
                <a:lnTo>
                  <a:pt x="38" y="47"/>
                </a:lnTo>
                <a:lnTo>
                  <a:pt x="36" y="47"/>
                </a:lnTo>
                <a:lnTo>
                  <a:pt x="36" y="42"/>
                </a:lnTo>
                <a:lnTo>
                  <a:pt x="34" y="42"/>
                </a:lnTo>
                <a:lnTo>
                  <a:pt x="34" y="37"/>
                </a:lnTo>
                <a:lnTo>
                  <a:pt x="30" y="37"/>
                </a:lnTo>
                <a:lnTo>
                  <a:pt x="30" y="35"/>
                </a:lnTo>
                <a:lnTo>
                  <a:pt x="28" y="35"/>
                </a:lnTo>
                <a:lnTo>
                  <a:pt x="28" y="31"/>
                </a:lnTo>
                <a:lnTo>
                  <a:pt x="27" y="31"/>
                </a:lnTo>
                <a:lnTo>
                  <a:pt x="27" y="27"/>
                </a:lnTo>
                <a:lnTo>
                  <a:pt x="25" y="27"/>
                </a:lnTo>
                <a:lnTo>
                  <a:pt x="25" y="24"/>
                </a:lnTo>
                <a:lnTo>
                  <a:pt x="23" y="24"/>
                </a:lnTo>
                <a:lnTo>
                  <a:pt x="23" y="21"/>
                </a:lnTo>
                <a:lnTo>
                  <a:pt x="21" y="21"/>
                </a:lnTo>
                <a:lnTo>
                  <a:pt x="21" y="19"/>
                </a:lnTo>
                <a:lnTo>
                  <a:pt x="18" y="19"/>
                </a:lnTo>
                <a:lnTo>
                  <a:pt x="18" y="16"/>
                </a:lnTo>
                <a:lnTo>
                  <a:pt x="17" y="16"/>
                </a:lnTo>
                <a:lnTo>
                  <a:pt x="17" y="14"/>
                </a:lnTo>
                <a:lnTo>
                  <a:pt x="15" y="14"/>
                </a:lnTo>
                <a:lnTo>
                  <a:pt x="15" y="12"/>
                </a:lnTo>
                <a:lnTo>
                  <a:pt x="12" y="12"/>
                </a:lnTo>
                <a:lnTo>
                  <a:pt x="12" y="10"/>
                </a:lnTo>
                <a:lnTo>
                  <a:pt x="12" y="10"/>
                </a:lnTo>
                <a:lnTo>
                  <a:pt x="12" y="8"/>
                </a:lnTo>
                <a:lnTo>
                  <a:pt x="10" y="8"/>
                </a:lnTo>
                <a:lnTo>
                  <a:pt x="10" y="6"/>
                </a:lnTo>
                <a:lnTo>
                  <a:pt x="8" y="6"/>
                </a:lnTo>
                <a:lnTo>
                  <a:pt x="8" y="3"/>
                </a:lnTo>
                <a:lnTo>
                  <a:pt x="6" y="3"/>
                </a:lnTo>
                <a:lnTo>
                  <a:pt x="6" y="2"/>
                </a:lnTo>
                <a:lnTo>
                  <a:pt x="4" y="2"/>
                </a:lnTo>
                <a:lnTo>
                  <a:pt x="4"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solidFill>
                <a:srgbClr val="4D4D4D"/>
              </a:solidFill>
              <a:latin typeface="Arial"/>
              <a:cs typeface="Arial"/>
            </a:endParaRPr>
          </a:p>
        </p:txBody>
      </p:sp>
      <p:sp>
        <p:nvSpPr>
          <p:cNvPr id="103" name="Text Placeholder 4"/>
          <p:cNvSpPr>
            <a:spLocks noGrp="1"/>
          </p:cNvSpPr>
          <p:nvPr>
            <p:ph type="body" sz="quarter" idx="11"/>
          </p:nvPr>
        </p:nvSpPr>
        <p:spPr>
          <a:xfrm>
            <a:off x="4281234" y="6096000"/>
            <a:ext cx="4497642" cy="487363"/>
          </a:xfrm>
        </p:spPr>
        <p:txBody>
          <a:bodyPr/>
          <a:lstStyle/>
          <a:p>
            <a:r>
              <a:rPr lang="en-GB" dirty="0" err="1"/>
              <a:t>Wasan</a:t>
            </a:r>
            <a:r>
              <a:rPr lang="en-GB" dirty="0"/>
              <a:t> </a:t>
            </a:r>
            <a:r>
              <a:rPr lang="en-GB" dirty="0" smtClean="0"/>
              <a:t>H, </a:t>
            </a:r>
            <a:r>
              <a:rPr lang="en-GB" dirty="0"/>
              <a:t>et al. Ann </a:t>
            </a:r>
            <a:r>
              <a:rPr lang="en-GB" dirty="0" err="1"/>
              <a:t>Oncol</a:t>
            </a:r>
            <a:r>
              <a:rPr lang="en-GB" dirty="0"/>
              <a:t> 2017; 28 (</a:t>
            </a:r>
            <a:r>
              <a:rPr lang="en-GB" dirty="0" err="1"/>
              <a:t>suppl</a:t>
            </a:r>
            <a:r>
              <a:rPr lang="en-GB" dirty="0"/>
              <a:t> 3): </a:t>
            </a:r>
            <a:r>
              <a:rPr lang="en-GB" dirty="0" err="1"/>
              <a:t>abstr</a:t>
            </a:r>
            <a:r>
              <a:rPr lang="en-GB" dirty="0"/>
              <a:t> O-027</a:t>
            </a:r>
          </a:p>
        </p:txBody>
      </p:sp>
    </p:spTree>
    <p:extLst>
      <p:ext uri="{BB962C8B-B14F-4D97-AF65-F5344CB8AC3E}">
        <p14:creationId xmlns:p14="http://schemas.microsoft.com/office/powerpoint/2010/main" xmlns="" val="358294836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O-027: </a:t>
            </a:r>
            <a:r>
              <a:rPr lang="en-US" dirty="0"/>
              <a:t>Overall survival analysis of the FOXFIRE-SIRFLOX-FOXFIRE global prospective randomized studies of first-line selective internal radiotherapy (SIRT) in patients with liver metastases from colorectal cancer </a:t>
            </a:r>
            <a:br>
              <a:rPr lang="en-US" dirty="0"/>
            </a:br>
            <a:r>
              <a:rPr lang="en-GB" dirty="0"/>
              <a:t>– </a:t>
            </a:r>
            <a:r>
              <a:rPr lang="en-GB" dirty="0" err="1"/>
              <a:t>Wasan</a:t>
            </a:r>
            <a:r>
              <a:rPr lang="en-GB" dirty="0"/>
              <a:t> H, et al</a:t>
            </a:r>
            <a:endParaRPr lang="en-GB" sz="1800" dirty="0"/>
          </a:p>
        </p:txBody>
      </p:sp>
      <p:sp>
        <p:nvSpPr>
          <p:cNvPr id="3" name="Content Placeholder 2"/>
          <p:cNvSpPr>
            <a:spLocks noGrp="1"/>
          </p:cNvSpPr>
          <p:nvPr>
            <p:ph idx="1"/>
          </p:nvPr>
        </p:nvSpPr>
        <p:spPr>
          <a:xfrm>
            <a:off x="365124" y="1254035"/>
            <a:ext cx="8413751" cy="269965"/>
          </a:xfrm>
        </p:spPr>
        <p:txBody>
          <a:bodyPr/>
          <a:lstStyle/>
          <a:p>
            <a:pPr marL="0" indent="0">
              <a:buNone/>
            </a:pPr>
            <a:r>
              <a:rPr lang="en-GB" b="1" dirty="0" smtClean="0"/>
              <a:t>Key results (cont.)</a:t>
            </a:r>
            <a:endParaRPr lang="en-GB" b="1" dirty="0"/>
          </a:p>
        </p:txBody>
      </p:sp>
      <p:sp>
        <p:nvSpPr>
          <p:cNvPr id="5" name="Text Placeholder 4"/>
          <p:cNvSpPr>
            <a:spLocks noGrp="1"/>
          </p:cNvSpPr>
          <p:nvPr>
            <p:ph type="body" sz="quarter" idx="11"/>
          </p:nvPr>
        </p:nvSpPr>
        <p:spPr>
          <a:xfrm>
            <a:off x="4338316" y="6096000"/>
            <a:ext cx="4440559" cy="487363"/>
          </a:xfrm>
        </p:spPr>
        <p:txBody>
          <a:bodyPr/>
          <a:lstStyle/>
          <a:p>
            <a:r>
              <a:rPr lang="en-GB" dirty="0" err="1"/>
              <a:t>Wasan</a:t>
            </a:r>
            <a:r>
              <a:rPr lang="en-GB" dirty="0"/>
              <a:t> </a:t>
            </a:r>
            <a:r>
              <a:rPr lang="en-GB" dirty="0" smtClean="0"/>
              <a:t>H, </a:t>
            </a:r>
            <a:r>
              <a:rPr lang="en-GB" dirty="0"/>
              <a:t>et al. Ann </a:t>
            </a:r>
            <a:r>
              <a:rPr lang="en-GB" dirty="0" err="1"/>
              <a:t>Oncol</a:t>
            </a:r>
            <a:r>
              <a:rPr lang="en-GB" dirty="0"/>
              <a:t> 2017; 28 (</a:t>
            </a:r>
            <a:r>
              <a:rPr lang="en-GB" dirty="0" err="1"/>
              <a:t>suppl</a:t>
            </a:r>
            <a:r>
              <a:rPr lang="en-GB" dirty="0"/>
              <a:t> 3): </a:t>
            </a:r>
            <a:r>
              <a:rPr lang="en-GB" dirty="0" err="1"/>
              <a:t>abstr</a:t>
            </a:r>
            <a:r>
              <a:rPr lang="en-GB" dirty="0"/>
              <a:t> O-027</a:t>
            </a:r>
          </a:p>
        </p:txBody>
      </p:sp>
      <p:sp>
        <p:nvSpPr>
          <p:cNvPr id="6" name="Rectangle 5"/>
          <p:cNvSpPr/>
          <p:nvPr/>
        </p:nvSpPr>
        <p:spPr>
          <a:xfrm>
            <a:off x="1733711" y="1589588"/>
            <a:ext cx="5654724" cy="307777"/>
          </a:xfrm>
          <a:prstGeom prst="rect">
            <a:avLst/>
          </a:prstGeom>
        </p:spPr>
        <p:txBody>
          <a:bodyPr wrap="square">
            <a:spAutoFit/>
          </a:bodyPr>
          <a:lstStyle/>
          <a:p>
            <a:pPr algn="ctr" defTabSz="457200" fontAlgn="auto">
              <a:spcBef>
                <a:spcPts val="0"/>
              </a:spcBef>
              <a:spcAft>
                <a:spcPts val="0"/>
              </a:spcAft>
            </a:pPr>
            <a:r>
              <a:rPr lang="en-GB" sz="1400" b="1" dirty="0" smtClean="0">
                <a:solidFill>
                  <a:srgbClr val="4D4D4D"/>
                </a:solidFill>
                <a:latin typeface="Arial"/>
                <a:cs typeface="Arial"/>
              </a:rPr>
              <a:t>Liver-specific PFS</a:t>
            </a:r>
            <a:endParaRPr lang="en-US" sz="1400" dirty="0">
              <a:solidFill>
                <a:srgbClr val="4D4D4D"/>
              </a:solidFill>
              <a:latin typeface="Arial"/>
              <a:cs typeface="Arial"/>
            </a:endParaRPr>
          </a:p>
        </p:txBody>
      </p:sp>
      <p:sp>
        <p:nvSpPr>
          <p:cNvPr id="8" name="Rectangle 7"/>
          <p:cNvSpPr/>
          <p:nvPr/>
        </p:nvSpPr>
        <p:spPr>
          <a:xfrm>
            <a:off x="1015254" y="1975342"/>
            <a:ext cx="3323062" cy="523220"/>
          </a:xfrm>
          <a:prstGeom prst="rect">
            <a:avLst/>
          </a:prstGeom>
        </p:spPr>
        <p:txBody>
          <a:bodyPr wrap="square">
            <a:spAutoFit/>
          </a:bodyPr>
          <a:lstStyle/>
          <a:p>
            <a:pPr algn="ctr" defTabSz="457200" fontAlgn="auto">
              <a:spcBef>
                <a:spcPts val="0"/>
              </a:spcBef>
              <a:spcAft>
                <a:spcPts val="0"/>
              </a:spcAft>
            </a:pPr>
            <a:r>
              <a:rPr lang="en-GB" sz="1400" dirty="0" smtClean="0">
                <a:latin typeface="Arial"/>
                <a:cs typeface="Arial"/>
              </a:rPr>
              <a:t>First radiological progression</a:t>
            </a:r>
            <a:br>
              <a:rPr lang="en-GB" sz="1400" dirty="0" smtClean="0">
                <a:latin typeface="Arial"/>
                <a:cs typeface="Arial"/>
              </a:rPr>
            </a:br>
            <a:r>
              <a:rPr lang="en-GB" sz="1400" dirty="0" smtClean="0">
                <a:latin typeface="Arial"/>
                <a:cs typeface="Arial"/>
              </a:rPr>
              <a:t>within the liver</a:t>
            </a:r>
            <a:endParaRPr lang="en-US" sz="1400" dirty="0">
              <a:latin typeface="Arial"/>
              <a:cs typeface="Arial"/>
            </a:endParaRPr>
          </a:p>
        </p:txBody>
      </p:sp>
      <p:sp>
        <p:nvSpPr>
          <p:cNvPr id="9" name="Rectangle 8"/>
          <p:cNvSpPr/>
          <p:nvPr/>
        </p:nvSpPr>
        <p:spPr>
          <a:xfrm>
            <a:off x="5333268" y="1975342"/>
            <a:ext cx="3323062" cy="738664"/>
          </a:xfrm>
          <a:prstGeom prst="rect">
            <a:avLst/>
          </a:prstGeom>
        </p:spPr>
        <p:txBody>
          <a:bodyPr wrap="square">
            <a:spAutoFit/>
          </a:bodyPr>
          <a:lstStyle/>
          <a:p>
            <a:pPr algn="ctr" defTabSz="457200" fontAlgn="auto">
              <a:spcBef>
                <a:spcPts val="0"/>
              </a:spcBef>
              <a:spcAft>
                <a:spcPts val="0"/>
              </a:spcAft>
            </a:pPr>
            <a:r>
              <a:rPr lang="en-GB" sz="1400" dirty="0" smtClean="0">
                <a:latin typeface="Arial"/>
                <a:cs typeface="Arial"/>
              </a:rPr>
              <a:t>First progression extrahepatic or death</a:t>
            </a:r>
            <a:br>
              <a:rPr lang="en-GB" sz="1400" dirty="0" smtClean="0">
                <a:latin typeface="Arial"/>
                <a:cs typeface="Arial"/>
              </a:rPr>
            </a:br>
            <a:r>
              <a:rPr lang="en-GB" sz="1400" dirty="0" smtClean="0">
                <a:latin typeface="Arial"/>
                <a:cs typeface="Arial"/>
              </a:rPr>
              <a:t>without radiological progression </a:t>
            </a:r>
          </a:p>
          <a:p>
            <a:pPr algn="ctr" defTabSz="457200" fontAlgn="auto">
              <a:spcBef>
                <a:spcPts val="0"/>
              </a:spcBef>
              <a:spcAft>
                <a:spcPts val="0"/>
              </a:spcAft>
            </a:pPr>
            <a:r>
              <a:rPr lang="en-GB" sz="1400" dirty="0">
                <a:latin typeface="Arial"/>
                <a:cs typeface="Arial"/>
              </a:rPr>
              <a:t>h</a:t>
            </a:r>
            <a:r>
              <a:rPr lang="en-GB" sz="1400" dirty="0" smtClean="0">
                <a:latin typeface="Arial"/>
                <a:cs typeface="Arial"/>
              </a:rPr>
              <a:t>aving been documented</a:t>
            </a:r>
            <a:endParaRPr lang="en-US" sz="1400" dirty="0">
              <a:latin typeface="Arial"/>
              <a:cs typeface="Arial"/>
            </a:endParaRPr>
          </a:p>
        </p:txBody>
      </p:sp>
      <p:sp>
        <p:nvSpPr>
          <p:cNvPr id="10" name="Rectangle 9"/>
          <p:cNvSpPr/>
          <p:nvPr/>
        </p:nvSpPr>
        <p:spPr>
          <a:xfrm>
            <a:off x="1172738" y="2867880"/>
            <a:ext cx="3323062" cy="307777"/>
          </a:xfrm>
          <a:prstGeom prst="rect">
            <a:avLst/>
          </a:prstGeom>
        </p:spPr>
        <p:txBody>
          <a:bodyPr wrap="square">
            <a:spAutoFit/>
          </a:bodyPr>
          <a:lstStyle/>
          <a:p>
            <a:pPr algn="ctr" defTabSz="457200" fontAlgn="auto">
              <a:spcBef>
                <a:spcPts val="0"/>
              </a:spcBef>
              <a:spcAft>
                <a:spcPts val="0"/>
              </a:spcAft>
            </a:pPr>
            <a:r>
              <a:rPr lang="en-GB" sz="1400" dirty="0" smtClean="0">
                <a:latin typeface="Arial"/>
                <a:cs typeface="Arial"/>
              </a:rPr>
              <a:t>HR 0.51 (95%CI 0.43, 0.62); p&lt;0.001</a:t>
            </a:r>
            <a:endParaRPr lang="en-US" sz="1400" dirty="0">
              <a:latin typeface="Arial"/>
              <a:cs typeface="Arial"/>
            </a:endParaRPr>
          </a:p>
        </p:txBody>
      </p:sp>
      <p:sp>
        <p:nvSpPr>
          <p:cNvPr id="11" name="Rectangle 10"/>
          <p:cNvSpPr/>
          <p:nvPr/>
        </p:nvSpPr>
        <p:spPr>
          <a:xfrm>
            <a:off x="5351530" y="2867880"/>
            <a:ext cx="3323062" cy="307777"/>
          </a:xfrm>
          <a:prstGeom prst="rect">
            <a:avLst/>
          </a:prstGeom>
        </p:spPr>
        <p:txBody>
          <a:bodyPr wrap="square">
            <a:spAutoFit/>
          </a:bodyPr>
          <a:lstStyle/>
          <a:p>
            <a:pPr algn="ctr" defTabSz="457200" fontAlgn="auto">
              <a:spcBef>
                <a:spcPts val="0"/>
              </a:spcBef>
              <a:spcAft>
                <a:spcPts val="0"/>
              </a:spcAft>
            </a:pPr>
            <a:r>
              <a:rPr lang="en-GB" sz="1400" dirty="0" smtClean="0">
                <a:latin typeface="Arial"/>
                <a:cs typeface="Arial"/>
              </a:rPr>
              <a:t>HR 1.76 (95%CI 1.47, 2.11); p&lt;0.001</a:t>
            </a:r>
            <a:endParaRPr lang="en-US" sz="1400" dirty="0">
              <a:latin typeface="Arial"/>
              <a:cs typeface="Arial"/>
            </a:endParaRPr>
          </a:p>
        </p:txBody>
      </p:sp>
      <p:grpSp>
        <p:nvGrpSpPr>
          <p:cNvPr id="86" name="Group 85"/>
          <p:cNvGrpSpPr/>
          <p:nvPr/>
        </p:nvGrpSpPr>
        <p:grpSpPr>
          <a:xfrm>
            <a:off x="250548" y="2772285"/>
            <a:ext cx="4345950" cy="3523692"/>
            <a:chOff x="250548" y="2772285"/>
            <a:chExt cx="4345950" cy="3523692"/>
          </a:xfrm>
        </p:grpSpPr>
        <p:grpSp>
          <p:nvGrpSpPr>
            <p:cNvPr id="50" name="Group 49"/>
            <p:cNvGrpSpPr/>
            <p:nvPr/>
          </p:nvGrpSpPr>
          <p:grpSpPr>
            <a:xfrm>
              <a:off x="250548" y="2772285"/>
              <a:ext cx="4345950" cy="3523692"/>
              <a:chOff x="1911620" y="2291798"/>
              <a:chExt cx="4808962" cy="2606290"/>
            </a:xfrm>
          </p:grpSpPr>
          <p:grpSp>
            <p:nvGrpSpPr>
              <p:cNvPr id="52" name="Group 51"/>
              <p:cNvGrpSpPr/>
              <p:nvPr/>
            </p:nvGrpSpPr>
            <p:grpSpPr>
              <a:xfrm>
                <a:off x="2614623" y="2396465"/>
                <a:ext cx="3906738" cy="2146193"/>
                <a:chOff x="836615" y="2448719"/>
                <a:chExt cx="3906738" cy="2146193"/>
              </a:xfrm>
            </p:grpSpPr>
            <p:sp>
              <p:nvSpPr>
                <p:cNvPr id="67" name="Freeform 6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69"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0"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1"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2"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3"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4" name="Line 12"/>
                <p:cNvSpPr>
                  <a:spLocks noChangeShapeType="1"/>
                </p:cNvSpPr>
                <p:nvPr/>
              </p:nvSpPr>
              <p:spPr bwMode="auto">
                <a:xfrm>
                  <a:off x="3226852" y="4528344"/>
                  <a:ext cx="0" cy="665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5" name="Line 13"/>
                <p:cNvSpPr>
                  <a:spLocks noChangeShapeType="1"/>
                </p:cNvSpPr>
                <p:nvPr/>
              </p:nvSpPr>
              <p:spPr bwMode="auto">
                <a:xfrm>
                  <a:off x="2458258" y="4528344"/>
                  <a:ext cx="0" cy="665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6" name="Line 14"/>
                <p:cNvSpPr>
                  <a:spLocks noChangeShapeType="1"/>
                </p:cNvSpPr>
                <p:nvPr/>
              </p:nvSpPr>
              <p:spPr bwMode="auto">
                <a:xfrm>
                  <a:off x="4001732" y="4528344"/>
                  <a:ext cx="0" cy="665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7" name="Line 17"/>
                <p:cNvSpPr>
                  <a:spLocks noChangeShapeType="1"/>
                </p:cNvSpPr>
                <p:nvPr/>
              </p:nvSpPr>
              <p:spPr bwMode="auto">
                <a:xfrm>
                  <a:off x="4743353" y="4528344"/>
                  <a:ext cx="0" cy="665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8" name="Line 20"/>
                <p:cNvSpPr>
                  <a:spLocks noChangeShapeType="1"/>
                </p:cNvSpPr>
                <p:nvPr/>
              </p:nvSpPr>
              <p:spPr bwMode="auto">
                <a:xfrm>
                  <a:off x="1729204" y="4528344"/>
                  <a:ext cx="0" cy="665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79" name="Line 21"/>
                <p:cNvSpPr>
                  <a:spLocks noChangeShapeType="1"/>
                </p:cNvSpPr>
                <p:nvPr/>
              </p:nvSpPr>
              <p:spPr bwMode="auto">
                <a:xfrm>
                  <a:off x="925515" y="4528344"/>
                  <a:ext cx="0" cy="665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grpSp>
          <p:sp>
            <p:nvSpPr>
              <p:cNvPr id="53" name="TextBox 52"/>
              <p:cNvSpPr txBox="1"/>
              <p:nvPr/>
            </p:nvSpPr>
            <p:spPr>
              <a:xfrm rot="16200000">
                <a:off x="1458292" y="3289006"/>
                <a:ext cx="1213165" cy="306510"/>
              </a:xfrm>
              <a:prstGeom prst="rect">
                <a:avLst/>
              </a:prstGeom>
              <a:noFill/>
            </p:spPr>
            <p:txBody>
              <a:bodyPr wrap="none" rtlCol="0">
                <a:spAutoFit/>
              </a:bodyPr>
              <a:lstStyle/>
              <a:p>
                <a:pPr algn="ctr" defTabSz="457200"/>
                <a:r>
                  <a:rPr lang="en-GB" sz="1200" dirty="0" smtClean="0">
                    <a:latin typeface="Arial"/>
                    <a:cs typeface="Arial"/>
                  </a:rPr>
                  <a:t>Cumulative incidence</a:t>
                </a:r>
                <a:endParaRPr lang="en-GB" sz="1200" dirty="0">
                  <a:latin typeface="Arial"/>
                  <a:cs typeface="Arial"/>
                </a:endParaRPr>
              </a:p>
            </p:txBody>
          </p:sp>
          <p:sp>
            <p:nvSpPr>
              <p:cNvPr id="54" name="TextBox 53"/>
              <p:cNvSpPr txBox="1"/>
              <p:nvPr/>
            </p:nvSpPr>
            <p:spPr>
              <a:xfrm>
                <a:off x="3259444" y="4693206"/>
                <a:ext cx="2729216" cy="204882"/>
              </a:xfrm>
              <a:prstGeom prst="rect">
                <a:avLst/>
              </a:prstGeom>
              <a:noFill/>
            </p:spPr>
            <p:txBody>
              <a:bodyPr wrap="none" rtlCol="0">
                <a:spAutoFit/>
              </a:bodyPr>
              <a:lstStyle/>
              <a:p>
                <a:pPr algn="ctr" defTabSz="457200"/>
                <a:r>
                  <a:rPr lang="en-GB" sz="1200" dirty="0" smtClean="0">
                    <a:latin typeface="Arial"/>
                    <a:cs typeface="Arial"/>
                  </a:rPr>
                  <a:t>Time from randomisation, months</a:t>
                </a:r>
                <a:endParaRPr lang="en-GB" sz="1200" dirty="0">
                  <a:latin typeface="Arial"/>
                  <a:cs typeface="Arial"/>
                </a:endParaRPr>
              </a:p>
            </p:txBody>
          </p:sp>
          <p:sp>
            <p:nvSpPr>
              <p:cNvPr id="55" name="TextBox 54"/>
              <p:cNvSpPr txBox="1"/>
              <p:nvPr/>
            </p:nvSpPr>
            <p:spPr>
              <a:xfrm>
                <a:off x="2243218" y="2291798"/>
                <a:ext cx="440254" cy="204882"/>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1.0</a:t>
                </a:r>
                <a:endParaRPr lang="en-GB" sz="1200" dirty="0">
                  <a:latin typeface="Arial"/>
                  <a:cs typeface="Arial"/>
                </a:endParaRPr>
              </a:p>
            </p:txBody>
          </p:sp>
          <p:sp>
            <p:nvSpPr>
              <p:cNvPr id="56" name="TextBox 55"/>
              <p:cNvSpPr txBox="1"/>
              <p:nvPr/>
            </p:nvSpPr>
            <p:spPr>
              <a:xfrm>
                <a:off x="2243218" y="2709277"/>
                <a:ext cx="440254" cy="204882"/>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0.8</a:t>
                </a:r>
                <a:endParaRPr lang="en-GB" sz="1200" dirty="0">
                  <a:latin typeface="Arial"/>
                  <a:cs typeface="Arial"/>
                </a:endParaRPr>
              </a:p>
            </p:txBody>
          </p:sp>
          <p:sp>
            <p:nvSpPr>
              <p:cNvPr id="57" name="TextBox 56"/>
              <p:cNvSpPr txBox="1"/>
              <p:nvPr/>
            </p:nvSpPr>
            <p:spPr>
              <a:xfrm>
                <a:off x="2243218" y="3125017"/>
                <a:ext cx="440254" cy="204882"/>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0.6</a:t>
                </a:r>
                <a:endParaRPr lang="en-GB" sz="1200" dirty="0">
                  <a:latin typeface="Arial"/>
                  <a:cs typeface="Arial"/>
                </a:endParaRPr>
              </a:p>
            </p:txBody>
          </p:sp>
          <p:sp>
            <p:nvSpPr>
              <p:cNvPr id="58" name="TextBox 57"/>
              <p:cNvSpPr txBox="1"/>
              <p:nvPr/>
            </p:nvSpPr>
            <p:spPr>
              <a:xfrm>
                <a:off x="2243218" y="3540756"/>
                <a:ext cx="440254" cy="204882"/>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0.4</a:t>
                </a:r>
                <a:endParaRPr lang="en-GB" sz="1200" dirty="0">
                  <a:latin typeface="Arial"/>
                  <a:cs typeface="Arial"/>
                </a:endParaRPr>
              </a:p>
            </p:txBody>
          </p:sp>
          <p:sp>
            <p:nvSpPr>
              <p:cNvPr id="59" name="TextBox 58"/>
              <p:cNvSpPr txBox="1"/>
              <p:nvPr/>
            </p:nvSpPr>
            <p:spPr>
              <a:xfrm>
                <a:off x="2243218" y="3956497"/>
                <a:ext cx="440254" cy="204882"/>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0.2</a:t>
                </a:r>
                <a:endParaRPr lang="en-GB" sz="1200" dirty="0">
                  <a:latin typeface="Arial"/>
                  <a:cs typeface="Arial"/>
                </a:endParaRPr>
              </a:p>
            </p:txBody>
          </p:sp>
          <p:sp>
            <p:nvSpPr>
              <p:cNvPr id="60" name="TextBox 59"/>
              <p:cNvSpPr txBox="1"/>
              <p:nvPr/>
            </p:nvSpPr>
            <p:spPr>
              <a:xfrm>
                <a:off x="2385121" y="4372236"/>
                <a:ext cx="298352" cy="204882"/>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a:t>
                </a:r>
                <a:endParaRPr lang="en-GB" sz="1200" dirty="0">
                  <a:latin typeface="Arial"/>
                  <a:cs typeface="Arial"/>
                </a:endParaRPr>
              </a:p>
            </p:txBody>
          </p:sp>
          <p:sp>
            <p:nvSpPr>
              <p:cNvPr id="61" name="TextBox 60"/>
              <p:cNvSpPr txBox="1"/>
              <p:nvPr/>
            </p:nvSpPr>
            <p:spPr>
              <a:xfrm>
                <a:off x="2559201" y="4522748"/>
                <a:ext cx="298352" cy="341469"/>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0</a:t>
                </a:r>
              </a:p>
              <a:p>
                <a:pPr algn="ctr" defTabSz="457200" fontAlgn="auto">
                  <a:spcBef>
                    <a:spcPts val="0"/>
                  </a:spcBef>
                  <a:spcAft>
                    <a:spcPts val="0"/>
                  </a:spcAft>
                </a:pPr>
                <a:endParaRPr lang="en-GB" sz="1200" dirty="0" smtClean="0">
                  <a:latin typeface="Arial"/>
                  <a:cs typeface="Arial"/>
                </a:endParaRPr>
              </a:p>
            </p:txBody>
          </p:sp>
          <p:sp>
            <p:nvSpPr>
              <p:cNvPr id="62" name="TextBox 61"/>
              <p:cNvSpPr txBox="1"/>
              <p:nvPr/>
            </p:nvSpPr>
            <p:spPr>
              <a:xfrm>
                <a:off x="3310721" y="4522748"/>
                <a:ext cx="392361" cy="341469"/>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12</a:t>
                </a:r>
              </a:p>
              <a:p>
                <a:pPr algn="ctr" defTabSz="457200" fontAlgn="auto">
                  <a:spcBef>
                    <a:spcPts val="0"/>
                  </a:spcBef>
                  <a:spcAft>
                    <a:spcPts val="0"/>
                  </a:spcAft>
                </a:pPr>
                <a:endParaRPr lang="en-GB" sz="1200" dirty="0" smtClean="0">
                  <a:latin typeface="Arial"/>
                  <a:cs typeface="Arial"/>
                </a:endParaRPr>
              </a:p>
            </p:txBody>
          </p:sp>
          <p:sp>
            <p:nvSpPr>
              <p:cNvPr id="63" name="TextBox 62"/>
              <p:cNvSpPr txBox="1"/>
              <p:nvPr/>
            </p:nvSpPr>
            <p:spPr>
              <a:xfrm>
                <a:off x="4036357" y="4522748"/>
                <a:ext cx="392361" cy="341469"/>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24</a:t>
                </a:r>
              </a:p>
              <a:p>
                <a:pPr algn="ctr" defTabSz="457200" fontAlgn="auto">
                  <a:spcBef>
                    <a:spcPts val="0"/>
                  </a:spcBef>
                  <a:spcAft>
                    <a:spcPts val="0"/>
                  </a:spcAft>
                </a:pPr>
                <a:endParaRPr lang="en-GB" sz="1200" dirty="0" smtClean="0">
                  <a:latin typeface="Arial"/>
                  <a:cs typeface="Arial"/>
                </a:endParaRPr>
              </a:p>
            </p:txBody>
          </p:sp>
          <p:sp>
            <p:nvSpPr>
              <p:cNvPr id="64" name="TextBox 63"/>
              <p:cNvSpPr txBox="1"/>
              <p:nvPr/>
            </p:nvSpPr>
            <p:spPr>
              <a:xfrm>
                <a:off x="4814415" y="4522748"/>
                <a:ext cx="392361" cy="341469"/>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36</a:t>
                </a:r>
              </a:p>
              <a:p>
                <a:pPr algn="ctr" defTabSz="457200" fontAlgn="auto">
                  <a:spcBef>
                    <a:spcPts val="0"/>
                  </a:spcBef>
                  <a:spcAft>
                    <a:spcPts val="0"/>
                  </a:spcAft>
                </a:pPr>
                <a:endParaRPr lang="en-GB" sz="1200" dirty="0" smtClean="0">
                  <a:latin typeface="Arial"/>
                  <a:cs typeface="Arial"/>
                </a:endParaRPr>
              </a:p>
            </p:txBody>
          </p:sp>
          <p:sp>
            <p:nvSpPr>
              <p:cNvPr id="65" name="TextBox 64"/>
              <p:cNvSpPr txBox="1"/>
              <p:nvPr/>
            </p:nvSpPr>
            <p:spPr>
              <a:xfrm>
                <a:off x="5582140" y="4522748"/>
                <a:ext cx="392361" cy="341469"/>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48</a:t>
                </a:r>
              </a:p>
              <a:p>
                <a:pPr algn="ctr" defTabSz="457200" fontAlgn="auto">
                  <a:spcBef>
                    <a:spcPts val="0"/>
                  </a:spcBef>
                  <a:spcAft>
                    <a:spcPts val="0"/>
                  </a:spcAft>
                </a:pPr>
                <a:endParaRPr lang="en-GB" sz="1200" dirty="0" smtClean="0">
                  <a:latin typeface="Arial"/>
                  <a:cs typeface="Arial"/>
                </a:endParaRPr>
              </a:p>
            </p:txBody>
          </p:sp>
          <p:sp>
            <p:nvSpPr>
              <p:cNvPr id="66" name="TextBox 65"/>
              <p:cNvSpPr txBox="1"/>
              <p:nvPr/>
            </p:nvSpPr>
            <p:spPr>
              <a:xfrm>
                <a:off x="6328221" y="4522748"/>
                <a:ext cx="392361" cy="341469"/>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60</a:t>
                </a:r>
              </a:p>
              <a:p>
                <a:pPr algn="ctr" defTabSz="457200" fontAlgn="auto">
                  <a:spcBef>
                    <a:spcPts val="0"/>
                  </a:spcBef>
                  <a:spcAft>
                    <a:spcPts val="0"/>
                  </a:spcAft>
                </a:pPr>
                <a:endParaRPr lang="en-GB" sz="1200" dirty="0">
                  <a:latin typeface="Arial"/>
                  <a:cs typeface="Arial"/>
                </a:endParaRPr>
              </a:p>
            </p:txBody>
          </p:sp>
        </p:grpSp>
        <p:cxnSp>
          <p:nvCxnSpPr>
            <p:cNvPr id="81" name="Straight Connector 80"/>
            <p:cNvCxnSpPr/>
            <p:nvPr/>
          </p:nvCxnSpPr>
          <p:spPr>
            <a:xfrm>
              <a:off x="2893296" y="5345432"/>
              <a:ext cx="273978" cy="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82" name="TextBox 81"/>
            <p:cNvSpPr txBox="1"/>
            <p:nvPr/>
          </p:nvSpPr>
          <p:spPr>
            <a:xfrm>
              <a:off x="3125455" y="5217884"/>
              <a:ext cx="911724" cy="461665"/>
            </a:xfrm>
            <a:prstGeom prst="rect">
              <a:avLst/>
            </a:prstGeom>
            <a:noFill/>
          </p:spPr>
          <p:txBody>
            <a:bodyPr wrap="none" rtlCol="0">
              <a:spAutoFit/>
            </a:bodyPr>
            <a:lstStyle/>
            <a:p>
              <a:pPr defTabSz="457200" fontAlgn="auto">
                <a:spcBef>
                  <a:spcPts val="0"/>
                </a:spcBef>
                <a:spcAft>
                  <a:spcPts val="0"/>
                </a:spcAft>
              </a:pPr>
              <a:r>
                <a:rPr lang="en-GB" sz="1200" dirty="0" smtClean="0">
                  <a:latin typeface="Arial"/>
                  <a:cs typeface="Arial"/>
                </a:rPr>
                <a:t>CT + SIRT</a:t>
              </a:r>
            </a:p>
            <a:p>
              <a:pPr defTabSz="457200" fontAlgn="auto">
                <a:spcBef>
                  <a:spcPts val="0"/>
                </a:spcBef>
                <a:spcAft>
                  <a:spcPts val="0"/>
                </a:spcAft>
              </a:pPr>
              <a:r>
                <a:rPr lang="en-GB" sz="1200" dirty="0" smtClean="0">
                  <a:latin typeface="Arial"/>
                  <a:cs typeface="Arial"/>
                </a:rPr>
                <a:t>CT</a:t>
              </a:r>
              <a:endParaRPr lang="en-GB" sz="1200" dirty="0">
                <a:latin typeface="Arial"/>
                <a:cs typeface="Arial"/>
              </a:endParaRPr>
            </a:p>
          </p:txBody>
        </p:sp>
        <p:cxnSp>
          <p:nvCxnSpPr>
            <p:cNvPr id="83" name="Straight Connector 82"/>
            <p:cNvCxnSpPr/>
            <p:nvPr/>
          </p:nvCxnSpPr>
          <p:spPr>
            <a:xfrm>
              <a:off x="2893296" y="5531912"/>
              <a:ext cx="273978" cy="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84" name="Freeform 2"/>
            <p:cNvSpPr>
              <a:spLocks/>
            </p:cNvSpPr>
            <p:nvPr/>
          </p:nvSpPr>
          <p:spPr bwMode="auto">
            <a:xfrm>
              <a:off x="1005441" y="4162693"/>
              <a:ext cx="3413765" cy="1555042"/>
            </a:xfrm>
            <a:custGeom>
              <a:avLst/>
              <a:gdLst>
                <a:gd name="T0" fmla="*/ 5 w 269"/>
                <a:gd name="T1" fmla="*/ 121 h 121"/>
                <a:gd name="T2" fmla="*/ 9 w 269"/>
                <a:gd name="T3" fmla="*/ 119 h 121"/>
                <a:gd name="T4" fmla="*/ 10 w 269"/>
                <a:gd name="T5" fmla="*/ 115 h 121"/>
                <a:gd name="T6" fmla="*/ 14 w 269"/>
                <a:gd name="T7" fmla="*/ 113 h 121"/>
                <a:gd name="T8" fmla="*/ 17 w 269"/>
                <a:gd name="T9" fmla="*/ 110 h 121"/>
                <a:gd name="T10" fmla="*/ 20 w 269"/>
                <a:gd name="T11" fmla="*/ 108 h 121"/>
                <a:gd name="T12" fmla="*/ 24 w 269"/>
                <a:gd name="T13" fmla="*/ 106 h 121"/>
                <a:gd name="T14" fmla="*/ 27 w 269"/>
                <a:gd name="T15" fmla="*/ 100 h 121"/>
                <a:gd name="T16" fmla="*/ 30 w 269"/>
                <a:gd name="T17" fmla="*/ 95 h 121"/>
                <a:gd name="T18" fmla="*/ 35 w 269"/>
                <a:gd name="T19" fmla="*/ 90 h 121"/>
                <a:gd name="T20" fmla="*/ 36 w 269"/>
                <a:gd name="T21" fmla="*/ 83 h 121"/>
                <a:gd name="T22" fmla="*/ 38 w 269"/>
                <a:gd name="T23" fmla="*/ 76 h 121"/>
                <a:gd name="T24" fmla="*/ 40 w 269"/>
                <a:gd name="T25" fmla="*/ 71 h 121"/>
                <a:gd name="T26" fmla="*/ 43 w 269"/>
                <a:gd name="T27" fmla="*/ 66 h 121"/>
                <a:gd name="T28" fmla="*/ 45 w 269"/>
                <a:gd name="T29" fmla="*/ 61 h 121"/>
                <a:gd name="T30" fmla="*/ 47 w 269"/>
                <a:gd name="T31" fmla="*/ 55 h 121"/>
                <a:gd name="T32" fmla="*/ 49 w 269"/>
                <a:gd name="T33" fmla="*/ 51 h 121"/>
                <a:gd name="T34" fmla="*/ 51 w 269"/>
                <a:gd name="T35" fmla="*/ 46 h 121"/>
                <a:gd name="T36" fmla="*/ 53 w 269"/>
                <a:gd name="T37" fmla="*/ 42 h 121"/>
                <a:gd name="T38" fmla="*/ 56 w 269"/>
                <a:gd name="T39" fmla="*/ 38 h 121"/>
                <a:gd name="T40" fmla="*/ 58 w 269"/>
                <a:gd name="T41" fmla="*/ 34 h 121"/>
                <a:gd name="T42" fmla="*/ 60 w 269"/>
                <a:gd name="T43" fmla="*/ 31 h 121"/>
                <a:gd name="T44" fmla="*/ 63 w 269"/>
                <a:gd name="T45" fmla="*/ 28 h 121"/>
                <a:gd name="T46" fmla="*/ 65 w 269"/>
                <a:gd name="T47" fmla="*/ 25 h 121"/>
                <a:gd name="T48" fmla="*/ 68 w 269"/>
                <a:gd name="T49" fmla="*/ 23 h 121"/>
                <a:gd name="T50" fmla="*/ 71 w 269"/>
                <a:gd name="T51" fmla="*/ 20 h 121"/>
                <a:gd name="T52" fmla="*/ 75 w 269"/>
                <a:gd name="T53" fmla="*/ 17 h 121"/>
                <a:gd name="T54" fmla="*/ 79 w 269"/>
                <a:gd name="T55" fmla="*/ 15 h 121"/>
                <a:gd name="T56" fmla="*/ 85 w 269"/>
                <a:gd name="T57" fmla="*/ 14 h 121"/>
                <a:gd name="T58" fmla="*/ 93 w 269"/>
                <a:gd name="T59" fmla="*/ 14 h 121"/>
                <a:gd name="T60" fmla="*/ 98 w 269"/>
                <a:gd name="T61" fmla="*/ 10 h 121"/>
                <a:gd name="T62" fmla="*/ 112 w 269"/>
                <a:gd name="T63" fmla="*/ 8 h 121"/>
                <a:gd name="T64" fmla="*/ 124 w 269"/>
                <a:gd name="T65" fmla="*/ 6 h 121"/>
                <a:gd name="T66" fmla="*/ 139 w 269"/>
                <a:gd name="T67" fmla="*/ 3 h 121"/>
                <a:gd name="T68" fmla="*/ 191 w 269"/>
                <a:gd name="T69" fmla="*/ 1 h 121"/>
                <a:gd name="T70" fmla="*/ 269 w 269"/>
                <a:gd name="T7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9" h="121">
                  <a:moveTo>
                    <a:pt x="0" y="121"/>
                  </a:moveTo>
                  <a:lnTo>
                    <a:pt x="5" y="121"/>
                  </a:lnTo>
                  <a:lnTo>
                    <a:pt x="5" y="119"/>
                  </a:lnTo>
                  <a:lnTo>
                    <a:pt x="9" y="119"/>
                  </a:lnTo>
                  <a:lnTo>
                    <a:pt x="9" y="115"/>
                  </a:lnTo>
                  <a:lnTo>
                    <a:pt x="10" y="115"/>
                  </a:lnTo>
                  <a:lnTo>
                    <a:pt x="10" y="113"/>
                  </a:lnTo>
                  <a:lnTo>
                    <a:pt x="14" y="113"/>
                  </a:lnTo>
                  <a:lnTo>
                    <a:pt x="14" y="110"/>
                  </a:lnTo>
                  <a:lnTo>
                    <a:pt x="17" y="110"/>
                  </a:lnTo>
                  <a:lnTo>
                    <a:pt x="17" y="108"/>
                  </a:lnTo>
                  <a:lnTo>
                    <a:pt x="20" y="108"/>
                  </a:lnTo>
                  <a:lnTo>
                    <a:pt x="20" y="106"/>
                  </a:lnTo>
                  <a:lnTo>
                    <a:pt x="24" y="106"/>
                  </a:lnTo>
                  <a:lnTo>
                    <a:pt x="24" y="100"/>
                  </a:lnTo>
                  <a:lnTo>
                    <a:pt x="27" y="100"/>
                  </a:lnTo>
                  <a:lnTo>
                    <a:pt x="27" y="95"/>
                  </a:lnTo>
                  <a:lnTo>
                    <a:pt x="30" y="95"/>
                  </a:lnTo>
                  <a:lnTo>
                    <a:pt x="30" y="90"/>
                  </a:lnTo>
                  <a:lnTo>
                    <a:pt x="35" y="90"/>
                  </a:lnTo>
                  <a:lnTo>
                    <a:pt x="35" y="83"/>
                  </a:lnTo>
                  <a:lnTo>
                    <a:pt x="36" y="83"/>
                  </a:lnTo>
                  <a:lnTo>
                    <a:pt x="36" y="76"/>
                  </a:lnTo>
                  <a:lnTo>
                    <a:pt x="38" y="76"/>
                  </a:lnTo>
                  <a:lnTo>
                    <a:pt x="38" y="71"/>
                  </a:lnTo>
                  <a:lnTo>
                    <a:pt x="40" y="71"/>
                  </a:lnTo>
                  <a:lnTo>
                    <a:pt x="40" y="66"/>
                  </a:lnTo>
                  <a:lnTo>
                    <a:pt x="43" y="66"/>
                  </a:lnTo>
                  <a:lnTo>
                    <a:pt x="43" y="61"/>
                  </a:lnTo>
                  <a:lnTo>
                    <a:pt x="45" y="61"/>
                  </a:lnTo>
                  <a:lnTo>
                    <a:pt x="45" y="55"/>
                  </a:lnTo>
                  <a:lnTo>
                    <a:pt x="47" y="55"/>
                  </a:lnTo>
                  <a:lnTo>
                    <a:pt x="47" y="51"/>
                  </a:lnTo>
                  <a:lnTo>
                    <a:pt x="49" y="51"/>
                  </a:lnTo>
                  <a:lnTo>
                    <a:pt x="49" y="46"/>
                  </a:lnTo>
                  <a:lnTo>
                    <a:pt x="51" y="46"/>
                  </a:lnTo>
                  <a:lnTo>
                    <a:pt x="51" y="42"/>
                  </a:lnTo>
                  <a:lnTo>
                    <a:pt x="53" y="42"/>
                  </a:lnTo>
                  <a:lnTo>
                    <a:pt x="53" y="38"/>
                  </a:lnTo>
                  <a:lnTo>
                    <a:pt x="56" y="38"/>
                  </a:lnTo>
                  <a:lnTo>
                    <a:pt x="56" y="34"/>
                  </a:lnTo>
                  <a:lnTo>
                    <a:pt x="58" y="34"/>
                  </a:lnTo>
                  <a:lnTo>
                    <a:pt x="58" y="31"/>
                  </a:lnTo>
                  <a:lnTo>
                    <a:pt x="60" y="31"/>
                  </a:lnTo>
                  <a:lnTo>
                    <a:pt x="60" y="28"/>
                  </a:lnTo>
                  <a:lnTo>
                    <a:pt x="63" y="28"/>
                  </a:lnTo>
                  <a:lnTo>
                    <a:pt x="63" y="25"/>
                  </a:lnTo>
                  <a:lnTo>
                    <a:pt x="65" y="25"/>
                  </a:lnTo>
                  <a:lnTo>
                    <a:pt x="65" y="23"/>
                  </a:lnTo>
                  <a:lnTo>
                    <a:pt x="68" y="23"/>
                  </a:lnTo>
                  <a:lnTo>
                    <a:pt x="68" y="20"/>
                  </a:lnTo>
                  <a:lnTo>
                    <a:pt x="71" y="20"/>
                  </a:lnTo>
                  <a:lnTo>
                    <a:pt x="71" y="17"/>
                  </a:lnTo>
                  <a:lnTo>
                    <a:pt x="75" y="17"/>
                  </a:lnTo>
                  <a:lnTo>
                    <a:pt x="75" y="15"/>
                  </a:lnTo>
                  <a:lnTo>
                    <a:pt x="79" y="15"/>
                  </a:lnTo>
                  <a:lnTo>
                    <a:pt x="79" y="14"/>
                  </a:lnTo>
                  <a:lnTo>
                    <a:pt x="85" y="14"/>
                  </a:lnTo>
                  <a:lnTo>
                    <a:pt x="88" y="14"/>
                  </a:lnTo>
                  <a:lnTo>
                    <a:pt x="93" y="14"/>
                  </a:lnTo>
                  <a:lnTo>
                    <a:pt x="93" y="10"/>
                  </a:lnTo>
                  <a:lnTo>
                    <a:pt x="98" y="10"/>
                  </a:lnTo>
                  <a:lnTo>
                    <a:pt x="98" y="8"/>
                  </a:lnTo>
                  <a:lnTo>
                    <a:pt x="112" y="8"/>
                  </a:lnTo>
                  <a:lnTo>
                    <a:pt x="112" y="6"/>
                  </a:lnTo>
                  <a:lnTo>
                    <a:pt x="124" y="6"/>
                  </a:lnTo>
                  <a:lnTo>
                    <a:pt x="124" y="3"/>
                  </a:lnTo>
                  <a:lnTo>
                    <a:pt x="139" y="3"/>
                  </a:lnTo>
                  <a:lnTo>
                    <a:pt x="139" y="1"/>
                  </a:lnTo>
                  <a:lnTo>
                    <a:pt x="191" y="1"/>
                  </a:lnTo>
                  <a:lnTo>
                    <a:pt x="191" y="0"/>
                  </a:lnTo>
                  <a:lnTo>
                    <a:pt x="269" y="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85" name="Freeform 3"/>
            <p:cNvSpPr>
              <a:spLocks/>
            </p:cNvSpPr>
            <p:nvPr/>
          </p:nvSpPr>
          <p:spPr bwMode="auto">
            <a:xfrm>
              <a:off x="1005441" y="4745735"/>
              <a:ext cx="3406446" cy="972000"/>
            </a:xfrm>
            <a:custGeom>
              <a:avLst/>
              <a:gdLst>
                <a:gd name="T0" fmla="*/ 5 w 267"/>
                <a:gd name="T1" fmla="*/ 76 h 76"/>
                <a:gd name="T2" fmla="*/ 9 w 267"/>
                <a:gd name="T3" fmla="*/ 74 h 76"/>
                <a:gd name="T4" fmla="*/ 14 w 267"/>
                <a:gd name="T5" fmla="*/ 72 h 76"/>
                <a:gd name="T6" fmla="*/ 17 w 267"/>
                <a:gd name="T7" fmla="*/ 70 h 76"/>
                <a:gd name="T8" fmla="*/ 23 w 267"/>
                <a:gd name="T9" fmla="*/ 68 h 76"/>
                <a:gd name="T10" fmla="*/ 25 w 267"/>
                <a:gd name="T11" fmla="*/ 66 h 76"/>
                <a:gd name="T12" fmla="*/ 27 w 267"/>
                <a:gd name="T13" fmla="*/ 64 h 76"/>
                <a:gd name="T14" fmla="*/ 30 w 267"/>
                <a:gd name="T15" fmla="*/ 61 h 76"/>
                <a:gd name="T16" fmla="*/ 34 w 267"/>
                <a:gd name="T17" fmla="*/ 59 h 76"/>
                <a:gd name="T18" fmla="*/ 36 w 267"/>
                <a:gd name="T19" fmla="*/ 56 h 76"/>
                <a:gd name="T20" fmla="*/ 37 w 267"/>
                <a:gd name="T21" fmla="*/ 52 h 76"/>
                <a:gd name="T22" fmla="*/ 39 w 267"/>
                <a:gd name="T23" fmla="*/ 47 h 76"/>
                <a:gd name="T24" fmla="*/ 42 w 267"/>
                <a:gd name="T25" fmla="*/ 44 h 76"/>
                <a:gd name="T26" fmla="*/ 44 w 267"/>
                <a:gd name="T27" fmla="*/ 42 h 76"/>
                <a:gd name="T28" fmla="*/ 46 w 267"/>
                <a:gd name="T29" fmla="*/ 37 h 76"/>
                <a:gd name="T30" fmla="*/ 48 w 267"/>
                <a:gd name="T31" fmla="*/ 34 h 76"/>
                <a:gd name="T32" fmla="*/ 51 w 267"/>
                <a:gd name="T33" fmla="*/ 32 h 76"/>
                <a:gd name="T34" fmla="*/ 53 w 267"/>
                <a:gd name="T35" fmla="*/ 28 h 76"/>
                <a:gd name="T36" fmla="*/ 56 w 267"/>
                <a:gd name="T37" fmla="*/ 26 h 76"/>
                <a:gd name="T38" fmla="*/ 59 w 267"/>
                <a:gd name="T39" fmla="*/ 23 h 76"/>
                <a:gd name="T40" fmla="*/ 62 w 267"/>
                <a:gd name="T41" fmla="*/ 20 h 76"/>
                <a:gd name="T42" fmla="*/ 65 w 267"/>
                <a:gd name="T43" fmla="*/ 18 h 76"/>
                <a:gd name="T44" fmla="*/ 69 w 267"/>
                <a:gd name="T45" fmla="*/ 17 h 76"/>
                <a:gd name="T46" fmla="*/ 71 w 267"/>
                <a:gd name="T47" fmla="*/ 15 h 76"/>
                <a:gd name="T48" fmla="*/ 76 w 267"/>
                <a:gd name="T49" fmla="*/ 13 h 76"/>
                <a:gd name="T50" fmla="*/ 81 w 267"/>
                <a:gd name="T51" fmla="*/ 12 h 76"/>
                <a:gd name="T52" fmla="*/ 87 w 267"/>
                <a:gd name="T53" fmla="*/ 10 h 76"/>
                <a:gd name="T54" fmla="*/ 95 w 267"/>
                <a:gd name="T55" fmla="*/ 9 h 76"/>
                <a:gd name="T56" fmla="*/ 112 w 267"/>
                <a:gd name="T57" fmla="*/ 7 h 76"/>
                <a:gd name="T58" fmla="*/ 122 w 267"/>
                <a:gd name="T59" fmla="*/ 5 h 76"/>
                <a:gd name="T60" fmla="*/ 136 w 267"/>
                <a:gd name="T61" fmla="*/ 3 h 76"/>
                <a:gd name="T62" fmla="*/ 192 w 267"/>
                <a:gd name="T63" fmla="*/ 2 h 76"/>
                <a:gd name="T64" fmla="*/ 267 w 267"/>
                <a:gd name="T6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7" h="76">
                  <a:moveTo>
                    <a:pt x="0" y="76"/>
                  </a:moveTo>
                  <a:lnTo>
                    <a:pt x="5" y="76"/>
                  </a:lnTo>
                  <a:lnTo>
                    <a:pt x="5" y="74"/>
                  </a:lnTo>
                  <a:lnTo>
                    <a:pt x="9" y="74"/>
                  </a:lnTo>
                  <a:lnTo>
                    <a:pt x="9" y="72"/>
                  </a:lnTo>
                  <a:lnTo>
                    <a:pt x="14" y="72"/>
                  </a:lnTo>
                  <a:lnTo>
                    <a:pt x="14" y="70"/>
                  </a:lnTo>
                  <a:lnTo>
                    <a:pt x="17" y="70"/>
                  </a:lnTo>
                  <a:lnTo>
                    <a:pt x="17" y="68"/>
                  </a:lnTo>
                  <a:lnTo>
                    <a:pt x="23" y="68"/>
                  </a:lnTo>
                  <a:lnTo>
                    <a:pt x="23" y="66"/>
                  </a:lnTo>
                  <a:lnTo>
                    <a:pt x="25" y="66"/>
                  </a:lnTo>
                  <a:lnTo>
                    <a:pt x="25" y="64"/>
                  </a:lnTo>
                  <a:lnTo>
                    <a:pt x="27" y="64"/>
                  </a:lnTo>
                  <a:lnTo>
                    <a:pt x="27" y="61"/>
                  </a:lnTo>
                  <a:lnTo>
                    <a:pt x="30" y="61"/>
                  </a:lnTo>
                  <a:lnTo>
                    <a:pt x="30" y="59"/>
                  </a:lnTo>
                  <a:lnTo>
                    <a:pt x="34" y="59"/>
                  </a:lnTo>
                  <a:lnTo>
                    <a:pt x="34" y="56"/>
                  </a:lnTo>
                  <a:lnTo>
                    <a:pt x="36" y="56"/>
                  </a:lnTo>
                  <a:lnTo>
                    <a:pt x="36" y="52"/>
                  </a:lnTo>
                  <a:lnTo>
                    <a:pt x="37" y="52"/>
                  </a:lnTo>
                  <a:lnTo>
                    <a:pt x="37" y="47"/>
                  </a:lnTo>
                  <a:lnTo>
                    <a:pt x="39" y="47"/>
                  </a:lnTo>
                  <a:lnTo>
                    <a:pt x="39" y="44"/>
                  </a:lnTo>
                  <a:lnTo>
                    <a:pt x="42" y="44"/>
                  </a:lnTo>
                  <a:lnTo>
                    <a:pt x="42" y="42"/>
                  </a:lnTo>
                  <a:lnTo>
                    <a:pt x="44" y="42"/>
                  </a:lnTo>
                  <a:lnTo>
                    <a:pt x="44" y="37"/>
                  </a:lnTo>
                  <a:lnTo>
                    <a:pt x="46" y="37"/>
                  </a:lnTo>
                  <a:lnTo>
                    <a:pt x="46" y="34"/>
                  </a:lnTo>
                  <a:lnTo>
                    <a:pt x="48" y="34"/>
                  </a:lnTo>
                  <a:lnTo>
                    <a:pt x="48" y="32"/>
                  </a:lnTo>
                  <a:lnTo>
                    <a:pt x="51" y="32"/>
                  </a:lnTo>
                  <a:lnTo>
                    <a:pt x="51" y="28"/>
                  </a:lnTo>
                  <a:lnTo>
                    <a:pt x="53" y="28"/>
                  </a:lnTo>
                  <a:lnTo>
                    <a:pt x="53" y="26"/>
                  </a:lnTo>
                  <a:lnTo>
                    <a:pt x="56" y="26"/>
                  </a:lnTo>
                  <a:lnTo>
                    <a:pt x="56" y="23"/>
                  </a:lnTo>
                  <a:lnTo>
                    <a:pt x="59" y="23"/>
                  </a:lnTo>
                  <a:lnTo>
                    <a:pt x="59" y="20"/>
                  </a:lnTo>
                  <a:lnTo>
                    <a:pt x="62" y="20"/>
                  </a:lnTo>
                  <a:lnTo>
                    <a:pt x="62" y="18"/>
                  </a:lnTo>
                  <a:lnTo>
                    <a:pt x="65" y="18"/>
                  </a:lnTo>
                  <a:lnTo>
                    <a:pt x="65" y="17"/>
                  </a:lnTo>
                  <a:lnTo>
                    <a:pt x="69" y="17"/>
                  </a:lnTo>
                  <a:lnTo>
                    <a:pt x="69" y="15"/>
                  </a:lnTo>
                  <a:lnTo>
                    <a:pt x="71" y="15"/>
                  </a:lnTo>
                  <a:lnTo>
                    <a:pt x="71" y="13"/>
                  </a:lnTo>
                  <a:lnTo>
                    <a:pt x="76" y="13"/>
                  </a:lnTo>
                  <a:lnTo>
                    <a:pt x="76" y="12"/>
                  </a:lnTo>
                  <a:lnTo>
                    <a:pt x="81" y="12"/>
                  </a:lnTo>
                  <a:lnTo>
                    <a:pt x="81" y="10"/>
                  </a:lnTo>
                  <a:lnTo>
                    <a:pt x="87" y="10"/>
                  </a:lnTo>
                  <a:lnTo>
                    <a:pt x="87" y="9"/>
                  </a:lnTo>
                  <a:lnTo>
                    <a:pt x="95" y="9"/>
                  </a:lnTo>
                  <a:lnTo>
                    <a:pt x="95" y="7"/>
                  </a:lnTo>
                  <a:lnTo>
                    <a:pt x="112" y="7"/>
                  </a:lnTo>
                  <a:lnTo>
                    <a:pt x="112" y="5"/>
                  </a:lnTo>
                  <a:lnTo>
                    <a:pt x="122" y="5"/>
                  </a:lnTo>
                  <a:lnTo>
                    <a:pt x="122" y="3"/>
                  </a:lnTo>
                  <a:lnTo>
                    <a:pt x="136" y="3"/>
                  </a:lnTo>
                  <a:lnTo>
                    <a:pt x="136" y="2"/>
                  </a:lnTo>
                  <a:lnTo>
                    <a:pt x="192" y="2"/>
                  </a:lnTo>
                  <a:lnTo>
                    <a:pt x="192" y="0"/>
                  </a:lnTo>
                  <a:lnTo>
                    <a:pt x="267"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grpSp>
      <p:grpSp>
        <p:nvGrpSpPr>
          <p:cNvPr id="87" name="Group 86"/>
          <p:cNvGrpSpPr/>
          <p:nvPr/>
        </p:nvGrpSpPr>
        <p:grpSpPr>
          <a:xfrm>
            <a:off x="4561073" y="2772285"/>
            <a:ext cx="4345950" cy="3523692"/>
            <a:chOff x="250548" y="2772285"/>
            <a:chExt cx="4345950" cy="3523692"/>
          </a:xfrm>
        </p:grpSpPr>
        <p:grpSp>
          <p:nvGrpSpPr>
            <p:cNvPr id="88" name="Group 87"/>
            <p:cNvGrpSpPr/>
            <p:nvPr/>
          </p:nvGrpSpPr>
          <p:grpSpPr>
            <a:xfrm>
              <a:off x="250548" y="2772285"/>
              <a:ext cx="4345950" cy="3523692"/>
              <a:chOff x="1911620" y="2291798"/>
              <a:chExt cx="4808962" cy="2606290"/>
            </a:xfrm>
          </p:grpSpPr>
          <p:grpSp>
            <p:nvGrpSpPr>
              <p:cNvPr id="94" name="Group 93"/>
              <p:cNvGrpSpPr/>
              <p:nvPr/>
            </p:nvGrpSpPr>
            <p:grpSpPr>
              <a:xfrm>
                <a:off x="2614623" y="2396465"/>
                <a:ext cx="3906738" cy="2146193"/>
                <a:chOff x="836615" y="2448719"/>
                <a:chExt cx="3906738" cy="2146193"/>
              </a:xfrm>
            </p:grpSpPr>
            <p:sp>
              <p:nvSpPr>
                <p:cNvPr id="109" name="Freeform 10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1"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2"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3"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4"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5"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6" name="Line 12"/>
                <p:cNvSpPr>
                  <a:spLocks noChangeShapeType="1"/>
                </p:cNvSpPr>
                <p:nvPr/>
              </p:nvSpPr>
              <p:spPr bwMode="auto">
                <a:xfrm>
                  <a:off x="3226852" y="4528344"/>
                  <a:ext cx="0" cy="665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7" name="Line 13"/>
                <p:cNvSpPr>
                  <a:spLocks noChangeShapeType="1"/>
                </p:cNvSpPr>
                <p:nvPr/>
              </p:nvSpPr>
              <p:spPr bwMode="auto">
                <a:xfrm>
                  <a:off x="2458258" y="4528344"/>
                  <a:ext cx="0" cy="665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8" name="Line 14"/>
                <p:cNvSpPr>
                  <a:spLocks noChangeShapeType="1"/>
                </p:cNvSpPr>
                <p:nvPr/>
              </p:nvSpPr>
              <p:spPr bwMode="auto">
                <a:xfrm>
                  <a:off x="4001732" y="4528344"/>
                  <a:ext cx="0" cy="665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19" name="Line 17"/>
                <p:cNvSpPr>
                  <a:spLocks noChangeShapeType="1"/>
                </p:cNvSpPr>
                <p:nvPr/>
              </p:nvSpPr>
              <p:spPr bwMode="auto">
                <a:xfrm>
                  <a:off x="4743353" y="4528344"/>
                  <a:ext cx="0" cy="665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20" name="Line 20"/>
                <p:cNvSpPr>
                  <a:spLocks noChangeShapeType="1"/>
                </p:cNvSpPr>
                <p:nvPr/>
              </p:nvSpPr>
              <p:spPr bwMode="auto">
                <a:xfrm>
                  <a:off x="1729204" y="4528344"/>
                  <a:ext cx="0" cy="665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sp>
              <p:nvSpPr>
                <p:cNvPr id="121" name="Line 21"/>
                <p:cNvSpPr>
                  <a:spLocks noChangeShapeType="1"/>
                </p:cNvSpPr>
                <p:nvPr/>
              </p:nvSpPr>
              <p:spPr bwMode="auto">
                <a:xfrm>
                  <a:off x="925515" y="4528344"/>
                  <a:ext cx="0" cy="66568"/>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defTabSz="457200"/>
                  <a:endParaRPr lang="en-GB">
                    <a:latin typeface="Arial"/>
                    <a:cs typeface="Arial"/>
                  </a:endParaRPr>
                </a:p>
              </p:txBody>
            </p:sp>
          </p:grpSp>
          <p:sp>
            <p:nvSpPr>
              <p:cNvPr id="95" name="TextBox 94"/>
              <p:cNvSpPr txBox="1"/>
              <p:nvPr/>
            </p:nvSpPr>
            <p:spPr>
              <a:xfrm rot="16200000">
                <a:off x="1458292" y="3289006"/>
                <a:ext cx="1213165" cy="306510"/>
              </a:xfrm>
              <a:prstGeom prst="rect">
                <a:avLst/>
              </a:prstGeom>
              <a:noFill/>
            </p:spPr>
            <p:txBody>
              <a:bodyPr wrap="none" rtlCol="0">
                <a:spAutoFit/>
              </a:bodyPr>
              <a:lstStyle/>
              <a:p>
                <a:pPr algn="ctr" defTabSz="457200"/>
                <a:r>
                  <a:rPr lang="en-GB" sz="1200" dirty="0" smtClean="0">
                    <a:latin typeface="Arial"/>
                    <a:cs typeface="Arial"/>
                  </a:rPr>
                  <a:t>Cumulative incidence</a:t>
                </a:r>
                <a:endParaRPr lang="en-GB" sz="1200" dirty="0">
                  <a:latin typeface="Arial"/>
                  <a:cs typeface="Arial"/>
                </a:endParaRPr>
              </a:p>
            </p:txBody>
          </p:sp>
          <p:sp>
            <p:nvSpPr>
              <p:cNvPr id="96" name="TextBox 95"/>
              <p:cNvSpPr txBox="1"/>
              <p:nvPr/>
            </p:nvSpPr>
            <p:spPr>
              <a:xfrm>
                <a:off x="3259444" y="4693206"/>
                <a:ext cx="2729216" cy="204882"/>
              </a:xfrm>
              <a:prstGeom prst="rect">
                <a:avLst/>
              </a:prstGeom>
              <a:noFill/>
            </p:spPr>
            <p:txBody>
              <a:bodyPr wrap="none" rtlCol="0">
                <a:spAutoFit/>
              </a:bodyPr>
              <a:lstStyle/>
              <a:p>
                <a:pPr algn="ctr" defTabSz="457200"/>
                <a:r>
                  <a:rPr lang="en-GB" sz="1200" dirty="0" smtClean="0">
                    <a:latin typeface="Arial"/>
                    <a:cs typeface="Arial"/>
                  </a:rPr>
                  <a:t>Time from randomisation, months</a:t>
                </a:r>
                <a:endParaRPr lang="en-GB" sz="1200" dirty="0">
                  <a:latin typeface="Arial"/>
                  <a:cs typeface="Arial"/>
                </a:endParaRPr>
              </a:p>
            </p:txBody>
          </p:sp>
          <p:sp>
            <p:nvSpPr>
              <p:cNvPr id="97" name="TextBox 96"/>
              <p:cNvSpPr txBox="1"/>
              <p:nvPr/>
            </p:nvSpPr>
            <p:spPr>
              <a:xfrm>
                <a:off x="2243218" y="2291798"/>
                <a:ext cx="440254" cy="204882"/>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1.0</a:t>
                </a:r>
                <a:endParaRPr lang="en-GB" sz="1200" dirty="0">
                  <a:latin typeface="Arial"/>
                  <a:cs typeface="Arial"/>
                </a:endParaRPr>
              </a:p>
            </p:txBody>
          </p:sp>
          <p:sp>
            <p:nvSpPr>
              <p:cNvPr id="98" name="TextBox 97"/>
              <p:cNvSpPr txBox="1"/>
              <p:nvPr/>
            </p:nvSpPr>
            <p:spPr>
              <a:xfrm>
                <a:off x="2243218" y="2709277"/>
                <a:ext cx="440254" cy="204882"/>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0.8</a:t>
                </a:r>
                <a:endParaRPr lang="en-GB" sz="1200" dirty="0">
                  <a:latin typeface="Arial"/>
                  <a:cs typeface="Arial"/>
                </a:endParaRPr>
              </a:p>
            </p:txBody>
          </p:sp>
          <p:sp>
            <p:nvSpPr>
              <p:cNvPr id="99" name="TextBox 98"/>
              <p:cNvSpPr txBox="1"/>
              <p:nvPr/>
            </p:nvSpPr>
            <p:spPr>
              <a:xfrm>
                <a:off x="2243218" y="3125017"/>
                <a:ext cx="440254" cy="204882"/>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0.6</a:t>
                </a:r>
                <a:endParaRPr lang="en-GB" sz="1200" dirty="0">
                  <a:latin typeface="Arial"/>
                  <a:cs typeface="Arial"/>
                </a:endParaRPr>
              </a:p>
            </p:txBody>
          </p:sp>
          <p:sp>
            <p:nvSpPr>
              <p:cNvPr id="100" name="TextBox 99"/>
              <p:cNvSpPr txBox="1"/>
              <p:nvPr/>
            </p:nvSpPr>
            <p:spPr>
              <a:xfrm>
                <a:off x="2243218" y="3540756"/>
                <a:ext cx="440254" cy="204882"/>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0.4</a:t>
                </a:r>
                <a:endParaRPr lang="en-GB" sz="1200" dirty="0">
                  <a:latin typeface="Arial"/>
                  <a:cs typeface="Arial"/>
                </a:endParaRPr>
              </a:p>
            </p:txBody>
          </p:sp>
          <p:sp>
            <p:nvSpPr>
              <p:cNvPr id="101" name="TextBox 100"/>
              <p:cNvSpPr txBox="1"/>
              <p:nvPr/>
            </p:nvSpPr>
            <p:spPr>
              <a:xfrm>
                <a:off x="2243218" y="3956497"/>
                <a:ext cx="440254" cy="204882"/>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0.2</a:t>
                </a:r>
                <a:endParaRPr lang="en-GB" sz="1200" dirty="0">
                  <a:latin typeface="Arial"/>
                  <a:cs typeface="Arial"/>
                </a:endParaRPr>
              </a:p>
            </p:txBody>
          </p:sp>
          <p:sp>
            <p:nvSpPr>
              <p:cNvPr id="102" name="TextBox 101"/>
              <p:cNvSpPr txBox="1"/>
              <p:nvPr/>
            </p:nvSpPr>
            <p:spPr>
              <a:xfrm>
                <a:off x="2385121" y="4372236"/>
                <a:ext cx="298352" cy="204882"/>
              </a:xfrm>
              <a:prstGeom prst="rect">
                <a:avLst/>
              </a:prstGeom>
              <a:noFill/>
            </p:spPr>
            <p:txBody>
              <a:bodyPr wrap="none" rtlCol="0" anchor="ctr" anchorCtr="0">
                <a:spAutoFit/>
              </a:bodyPr>
              <a:lstStyle/>
              <a:p>
                <a:pPr algn="r" defTabSz="457200" fontAlgn="auto">
                  <a:spcBef>
                    <a:spcPts val="0"/>
                  </a:spcBef>
                  <a:spcAft>
                    <a:spcPts val="0"/>
                  </a:spcAft>
                </a:pPr>
                <a:r>
                  <a:rPr lang="en-GB" sz="1200" dirty="0" smtClean="0">
                    <a:latin typeface="Arial"/>
                    <a:cs typeface="Arial"/>
                  </a:rPr>
                  <a:t>0</a:t>
                </a:r>
                <a:endParaRPr lang="en-GB" sz="1200" dirty="0">
                  <a:latin typeface="Arial"/>
                  <a:cs typeface="Arial"/>
                </a:endParaRPr>
              </a:p>
            </p:txBody>
          </p:sp>
          <p:sp>
            <p:nvSpPr>
              <p:cNvPr id="103" name="TextBox 102"/>
              <p:cNvSpPr txBox="1"/>
              <p:nvPr/>
            </p:nvSpPr>
            <p:spPr>
              <a:xfrm>
                <a:off x="2559201" y="4522748"/>
                <a:ext cx="298352" cy="341469"/>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0</a:t>
                </a:r>
              </a:p>
              <a:p>
                <a:pPr algn="ctr" defTabSz="457200" fontAlgn="auto">
                  <a:spcBef>
                    <a:spcPts val="0"/>
                  </a:spcBef>
                  <a:spcAft>
                    <a:spcPts val="0"/>
                  </a:spcAft>
                </a:pPr>
                <a:endParaRPr lang="en-GB" sz="1200" dirty="0" smtClean="0">
                  <a:latin typeface="Arial"/>
                  <a:cs typeface="Arial"/>
                </a:endParaRPr>
              </a:p>
            </p:txBody>
          </p:sp>
          <p:sp>
            <p:nvSpPr>
              <p:cNvPr id="104" name="TextBox 103"/>
              <p:cNvSpPr txBox="1"/>
              <p:nvPr/>
            </p:nvSpPr>
            <p:spPr>
              <a:xfrm>
                <a:off x="3310721" y="4522748"/>
                <a:ext cx="392361" cy="341469"/>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12</a:t>
                </a:r>
              </a:p>
              <a:p>
                <a:pPr algn="ctr" defTabSz="457200" fontAlgn="auto">
                  <a:spcBef>
                    <a:spcPts val="0"/>
                  </a:spcBef>
                  <a:spcAft>
                    <a:spcPts val="0"/>
                  </a:spcAft>
                </a:pPr>
                <a:endParaRPr lang="en-GB" sz="1200" dirty="0" smtClean="0">
                  <a:latin typeface="Arial"/>
                  <a:cs typeface="Arial"/>
                </a:endParaRPr>
              </a:p>
            </p:txBody>
          </p:sp>
          <p:sp>
            <p:nvSpPr>
              <p:cNvPr id="105" name="TextBox 104"/>
              <p:cNvSpPr txBox="1"/>
              <p:nvPr/>
            </p:nvSpPr>
            <p:spPr>
              <a:xfrm>
                <a:off x="4036357" y="4522748"/>
                <a:ext cx="392361" cy="341469"/>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24</a:t>
                </a:r>
              </a:p>
              <a:p>
                <a:pPr algn="ctr" defTabSz="457200" fontAlgn="auto">
                  <a:spcBef>
                    <a:spcPts val="0"/>
                  </a:spcBef>
                  <a:spcAft>
                    <a:spcPts val="0"/>
                  </a:spcAft>
                </a:pPr>
                <a:endParaRPr lang="en-GB" sz="1200" dirty="0" smtClean="0">
                  <a:latin typeface="Arial"/>
                  <a:cs typeface="Arial"/>
                </a:endParaRPr>
              </a:p>
            </p:txBody>
          </p:sp>
          <p:sp>
            <p:nvSpPr>
              <p:cNvPr id="106" name="TextBox 105"/>
              <p:cNvSpPr txBox="1"/>
              <p:nvPr/>
            </p:nvSpPr>
            <p:spPr>
              <a:xfrm>
                <a:off x="4814415" y="4522748"/>
                <a:ext cx="392361" cy="341469"/>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36</a:t>
                </a:r>
              </a:p>
              <a:p>
                <a:pPr algn="ctr" defTabSz="457200" fontAlgn="auto">
                  <a:spcBef>
                    <a:spcPts val="0"/>
                  </a:spcBef>
                  <a:spcAft>
                    <a:spcPts val="0"/>
                  </a:spcAft>
                </a:pPr>
                <a:endParaRPr lang="en-GB" sz="1200" dirty="0" smtClean="0">
                  <a:latin typeface="Arial"/>
                  <a:cs typeface="Arial"/>
                </a:endParaRPr>
              </a:p>
            </p:txBody>
          </p:sp>
          <p:sp>
            <p:nvSpPr>
              <p:cNvPr id="107" name="TextBox 106"/>
              <p:cNvSpPr txBox="1"/>
              <p:nvPr/>
            </p:nvSpPr>
            <p:spPr>
              <a:xfrm>
                <a:off x="5582140" y="4522748"/>
                <a:ext cx="392361" cy="341469"/>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48</a:t>
                </a:r>
              </a:p>
              <a:p>
                <a:pPr algn="ctr" defTabSz="457200" fontAlgn="auto">
                  <a:spcBef>
                    <a:spcPts val="0"/>
                  </a:spcBef>
                  <a:spcAft>
                    <a:spcPts val="0"/>
                  </a:spcAft>
                </a:pPr>
                <a:endParaRPr lang="en-GB" sz="1200" dirty="0" smtClean="0">
                  <a:latin typeface="Arial"/>
                  <a:cs typeface="Arial"/>
                </a:endParaRPr>
              </a:p>
            </p:txBody>
          </p:sp>
          <p:sp>
            <p:nvSpPr>
              <p:cNvPr id="108" name="TextBox 107"/>
              <p:cNvSpPr txBox="1"/>
              <p:nvPr/>
            </p:nvSpPr>
            <p:spPr>
              <a:xfrm>
                <a:off x="6328221" y="4522748"/>
                <a:ext cx="392361" cy="341469"/>
              </a:xfrm>
              <a:prstGeom prst="rect">
                <a:avLst/>
              </a:prstGeom>
              <a:noFill/>
            </p:spPr>
            <p:txBody>
              <a:bodyPr wrap="none" rtlCol="0" anchor="t" anchorCtr="0">
                <a:spAutoFit/>
              </a:bodyPr>
              <a:lstStyle/>
              <a:p>
                <a:pPr algn="ctr" defTabSz="457200" fontAlgn="auto">
                  <a:spcBef>
                    <a:spcPts val="0"/>
                  </a:spcBef>
                  <a:spcAft>
                    <a:spcPts val="0"/>
                  </a:spcAft>
                </a:pPr>
                <a:r>
                  <a:rPr lang="en-GB" sz="1200" dirty="0" smtClean="0">
                    <a:latin typeface="Arial"/>
                    <a:cs typeface="Arial"/>
                  </a:rPr>
                  <a:t>60</a:t>
                </a:r>
              </a:p>
              <a:p>
                <a:pPr algn="ctr" defTabSz="457200" fontAlgn="auto">
                  <a:spcBef>
                    <a:spcPts val="0"/>
                  </a:spcBef>
                  <a:spcAft>
                    <a:spcPts val="0"/>
                  </a:spcAft>
                </a:pPr>
                <a:endParaRPr lang="en-GB" sz="1200" dirty="0">
                  <a:latin typeface="Arial"/>
                  <a:cs typeface="Arial"/>
                </a:endParaRPr>
              </a:p>
            </p:txBody>
          </p:sp>
        </p:grpSp>
        <p:cxnSp>
          <p:nvCxnSpPr>
            <p:cNvPr id="89" name="Straight Connector 88"/>
            <p:cNvCxnSpPr/>
            <p:nvPr/>
          </p:nvCxnSpPr>
          <p:spPr>
            <a:xfrm>
              <a:off x="2873859" y="5353052"/>
              <a:ext cx="273978" cy="0"/>
            </a:xfrm>
            <a:prstGeom prst="line">
              <a:avLst/>
            </a:prstGeom>
            <a:noFill/>
            <a:ln w="1905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90" name="TextBox 89"/>
            <p:cNvSpPr txBox="1"/>
            <p:nvPr/>
          </p:nvSpPr>
          <p:spPr>
            <a:xfrm>
              <a:off x="3125455" y="5217884"/>
              <a:ext cx="911724" cy="461665"/>
            </a:xfrm>
            <a:prstGeom prst="rect">
              <a:avLst/>
            </a:prstGeom>
            <a:noFill/>
          </p:spPr>
          <p:txBody>
            <a:bodyPr wrap="none" rtlCol="0">
              <a:spAutoFit/>
            </a:bodyPr>
            <a:lstStyle/>
            <a:p>
              <a:pPr defTabSz="457200" fontAlgn="auto">
                <a:spcBef>
                  <a:spcPts val="0"/>
                </a:spcBef>
                <a:spcAft>
                  <a:spcPts val="0"/>
                </a:spcAft>
              </a:pPr>
              <a:r>
                <a:rPr lang="en-GB" sz="1200" dirty="0" smtClean="0">
                  <a:latin typeface="Arial"/>
                  <a:cs typeface="Arial"/>
                </a:rPr>
                <a:t>CT + SIRT</a:t>
              </a:r>
            </a:p>
            <a:p>
              <a:pPr defTabSz="457200" fontAlgn="auto">
                <a:spcBef>
                  <a:spcPts val="0"/>
                </a:spcBef>
                <a:spcAft>
                  <a:spcPts val="0"/>
                </a:spcAft>
              </a:pPr>
              <a:r>
                <a:rPr lang="en-GB" sz="1200" dirty="0" smtClean="0">
                  <a:latin typeface="Arial"/>
                  <a:cs typeface="Arial"/>
                </a:rPr>
                <a:t>CT</a:t>
              </a:r>
              <a:endParaRPr lang="en-GB" sz="1200" dirty="0">
                <a:latin typeface="Arial"/>
                <a:cs typeface="Arial"/>
              </a:endParaRPr>
            </a:p>
          </p:txBody>
        </p:sp>
        <p:cxnSp>
          <p:nvCxnSpPr>
            <p:cNvPr id="91" name="Straight Connector 90"/>
            <p:cNvCxnSpPr/>
            <p:nvPr/>
          </p:nvCxnSpPr>
          <p:spPr>
            <a:xfrm>
              <a:off x="2873859" y="5539532"/>
              <a:ext cx="273978" cy="0"/>
            </a:xfrm>
            <a:prstGeom prst="line">
              <a:avLst/>
            </a:pr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cxnSp>
      </p:grpSp>
      <p:sp>
        <p:nvSpPr>
          <p:cNvPr id="122" name="Freeform 4"/>
          <p:cNvSpPr>
            <a:spLocks/>
          </p:cNvSpPr>
          <p:nvPr/>
        </p:nvSpPr>
        <p:spPr bwMode="auto">
          <a:xfrm>
            <a:off x="5281116" y="4473972"/>
            <a:ext cx="3393475" cy="1241497"/>
          </a:xfrm>
          <a:custGeom>
            <a:avLst/>
            <a:gdLst>
              <a:gd name="T0" fmla="*/ 6 w 266"/>
              <a:gd name="T1" fmla="*/ 99 h 99"/>
              <a:gd name="T2" fmla="*/ 10 w 266"/>
              <a:gd name="T3" fmla="*/ 95 h 99"/>
              <a:gd name="T4" fmla="*/ 13 w 266"/>
              <a:gd name="T5" fmla="*/ 91 h 99"/>
              <a:gd name="T6" fmla="*/ 17 w 266"/>
              <a:gd name="T7" fmla="*/ 89 h 99"/>
              <a:gd name="T8" fmla="*/ 20 w 266"/>
              <a:gd name="T9" fmla="*/ 86 h 99"/>
              <a:gd name="T10" fmla="*/ 23 w 266"/>
              <a:gd name="T11" fmla="*/ 85 h 99"/>
              <a:gd name="T12" fmla="*/ 26 w 266"/>
              <a:gd name="T13" fmla="*/ 82 h 99"/>
              <a:gd name="T14" fmla="*/ 28 w 266"/>
              <a:gd name="T15" fmla="*/ 79 h 99"/>
              <a:gd name="T16" fmla="*/ 32 w 266"/>
              <a:gd name="T17" fmla="*/ 76 h 99"/>
              <a:gd name="T18" fmla="*/ 33 w 266"/>
              <a:gd name="T19" fmla="*/ 74 h 99"/>
              <a:gd name="T20" fmla="*/ 36 w 266"/>
              <a:gd name="T21" fmla="*/ 71 h 99"/>
              <a:gd name="T22" fmla="*/ 40 w 266"/>
              <a:gd name="T23" fmla="*/ 68 h 99"/>
              <a:gd name="T24" fmla="*/ 43 w 266"/>
              <a:gd name="T25" fmla="*/ 64 h 99"/>
              <a:gd name="T26" fmla="*/ 45 w 266"/>
              <a:gd name="T27" fmla="*/ 61 h 99"/>
              <a:gd name="T28" fmla="*/ 50 w 266"/>
              <a:gd name="T29" fmla="*/ 58 h 99"/>
              <a:gd name="T30" fmla="*/ 53 w 266"/>
              <a:gd name="T31" fmla="*/ 55 h 99"/>
              <a:gd name="T32" fmla="*/ 55 w 266"/>
              <a:gd name="T33" fmla="*/ 52 h 99"/>
              <a:gd name="T34" fmla="*/ 58 w 266"/>
              <a:gd name="T35" fmla="*/ 49 h 99"/>
              <a:gd name="T36" fmla="*/ 62 w 266"/>
              <a:gd name="T37" fmla="*/ 48 h 99"/>
              <a:gd name="T38" fmla="*/ 65 w 266"/>
              <a:gd name="T39" fmla="*/ 45 h 99"/>
              <a:gd name="T40" fmla="*/ 69 w 266"/>
              <a:gd name="T41" fmla="*/ 42 h 99"/>
              <a:gd name="T42" fmla="*/ 72 w 266"/>
              <a:gd name="T43" fmla="*/ 41 h 99"/>
              <a:gd name="T44" fmla="*/ 74 w 266"/>
              <a:gd name="T45" fmla="*/ 39 h 99"/>
              <a:gd name="T46" fmla="*/ 78 w 266"/>
              <a:gd name="T47" fmla="*/ 38 h 99"/>
              <a:gd name="T48" fmla="*/ 81 w 266"/>
              <a:gd name="T49" fmla="*/ 36 h 99"/>
              <a:gd name="T50" fmla="*/ 89 w 266"/>
              <a:gd name="T51" fmla="*/ 34 h 99"/>
              <a:gd name="T52" fmla="*/ 94 w 266"/>
              <a:gd name="T53" fmla="*/ 32 h 99"/>
              <a:gd name="T54" fmla="*/ 98 w 266"/>
              <a:gd name="T55" fmla="*/ 30 h 99"/>
              <a:gd name="T56" fmla="*/ 104 w 266"/>
              <a:gd name="T57" fmla="*/ 28 h 99"/>
              <a:gd name="T58" fmla="*/ 109 w 266"/>
              <a:gd name="T59" fmla="*/ 27 h 99"/>
              <a:gd name="T60" fmla="*/ 113 w 266"/>
              <a:gd name="T61" fmla="*/ 25 h 99"/>
              <a:gd name="T62" fmla="*/ 121 w 266"/>
              <a:gd name="T63" fmla="*/ 22 h 99"/>
              <a:gd name="T64" fmla="*/ 127 w 266"/>
              <a:gd name="T65" fmla="*/ 19 h 99"/>
              <a:gd name="T66" fmla="*/ 137 w 266"/>
              <a:gd name="T67" fmla="*/ 17 h 99"/>
              <a:gd name="T68" fmla="*/ 143 w 266"/>
              <a:gd name="T69" fmla="*/ 15 h 99"/>
              <a:gd name="T70" fmla="*/ 154 w 266"/>
              <a:gd name="T71" fmla="*/ 13 h 99"/>
              <a:gd name="T72" fmla="*/ 167 w 266"/>
              <a:gd name="T73" fmla="*/ 12 h 99"/>
              <a:gd name="T74" fmla="*/ 180 w 266"/>
              <a:gd name="T75" fmla="*/ 10 h 99"/>
              <a:gd name="T76" fmla="*/ 193 w 266"/>
              <a:gd name="T77" fmla="*/ 9 h 99"/>
              <a:gd name="T78" fmla="*/ 202 w 266"/>
              <a:gd name="T79" fmla="*/ 6 h 99"/>
              <a:gd name="T80" fmla="*/ 237 w 266"/>
              <a:gd name="T81" fmla="*/ 4 h 99"/>
              <a:gd name="T82" fmla="*/ 252 w 266"/>
              <a:gd name="T83" fmla="*/ 2 h 99"/>
              <a:gd name="T84" fmla="*/ 266 w 266"/>
              <a:gd name="T8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99">
                <a:moveTo>
                  <a:pt x="0" y="99"/>
                </a:moveTo>
                <a:lnTo>
                  <a:pt x="6" y="99"/>
                </a:lnTo>
                <a:lnTo>
                  <a:pt x="6" y="95"/>
                </a:lnTo>
                <a:lnTo>
                  <a:pt x="10" y="95"/>
                </a:lnTo>
                <a:lnTo>
                  <a:pt x="10" y="91"/>
                </a:lnTo>
                <a:lnTo>
                  <a:pt x="13" y="91"/>
                </a:lnTo>
                <a:lnTo>
                  <a:pt x="13" y="89"/>
                </a:lnTo>
                <a:lnTo>
                  <a:pt x="17" y="89"/>
                </a:lnTo>
                <a:lnTo>
                  <a:pt x="17" y="86"/>
                </a:lnTo>
                <a:lnTo>
                  <a:pt x="20" y="86"/>
                </a:lnTo>
                <a:lnTo>
                  <a:pt x="20" y="85"/>
                </a:lnTo>
                <a:lnTo>
                  <a:pt x="23" y="85"/>
                </a:lnTo>
                <a:lnTo>
                  <a:pt x="23" y="82"/>
                </a:lnTo>
                <a:lnTo>
                  <a:pt x="26" y="82"/>
                </a:lnTo>
                <a:lnTo>
                  <a:pt x="26" y="79"/>
                </a:lnTo>
                <a:lnTo>
                  <a:pt x="28" y="79"/>
                </a:lnTo>
                <a:lnTo>
                  <a:pt x="28" y="76"/>
                </a:lnTo>
                <a:lnTo>
                  <a:pt x="32" y="76"/>
                </a:lnTo>
                <a:lnTo>
                  <a:pt x="32" y="74"/>
                </a:lnTo>
                <a:lnTo>
                  <a:pt x="33" y="74"/>
                </a:lnTo>
                <a:lnTo>
                  <a:pt x="33" y="71"/>
                </a:lnTo>
                <a:lnTo>
                  <a:pt x="36" y="71"/>
                </a:lnTo>
                <a:lnTo>
                  <a:pt x="36" y="68"/>
                </a:lnTo>
                <a:lnTo>
                  <a:pt x="40" y="68"/>
                </a:lnTo>
                <a:lnTo>
                  <a:pt x="40" y="64"/>
                </a:lnTo>
                <a:lnTo>
                  <a:pt x="43" y="64"/>
                </a:lnTo>
                <a:lnTo>
                  <a:pt x="43" y="61"/>
                </a:lnTo>
                <a:lnTo>
                  <a:pt x="45" y="61"/>
                </a:lnTo>
                <a:lnTo>
                  <a:pt x="45" y="58"/>
                </a:lnTo>
                <a:lnTo>
                  <a:pt x="50" y="58"/>
                </a:lnTo>
                <a:lnTo>
                  <a:pt x="50" y="55"/>
                </a:lnTo>
                <a:lnTo>
                  <a:pt x="53" y="55"/>
                </a:lnTo>
                <a:lnTo>
                  <a:pt x="53" y="52"/>
                </a:lnTo>
                <a:lnTo>
                  <a:pt x="55" y="52"/>
                </a:lnTo>
                <a:lnTo>
                  <a:pt x="55" y="49"/>
                </a:lnTo>
                <a:lnTo>
                  <a:pt x="58" y="49"/>
                </a:lnTo>
                <a:lnTo>
                  <a:pt x="58" y="48"/>
                </a:lnTo>
                <a:lnTo>
                  <a:pt x="62" y="48"/>
                </a:lnTo>
                <a:lnTo>
                  <a:pt x="62" y="45"/>
                </a:lnTo>
                <a:lnTo>
                  <a:pt x="65" y="45"/>
                </a:lnTo>
                <a:lnTo>
                  <a:pt x="65" y="42"/>
                </a:lnTo>
                <a:lnTo>
                  <a:pt x="69" y="42"/>
                </a:lnTo>
                <a:lnTo>
                  <a:pt x="69" y="41"/>
                </a:lnTo>
                <a:lnTo>
                  <a:pt x="72" y="41"/>
                </a:lnTo>
                <a:lnTo>
                  <a:pt x="72" y="39"/>
                </a:lnTo>
                <a:lnTo>
                  <a:pt x="74" y="39"/>
                </a:lnTo>
                <a:lnTo>
                  <a:pt x="74" y="38"/>
                </a:lnTo>
                <a:lnTo>
                  <a:pt x="78" y="38"/>
                </a:lnTo>
                <a:lnTo>
                  <a:pt x="78" y="36"/>
                </a:lnTo>
                <a:lnTo>
                  <a:pt x="81" y="36"/>
                </a:lnTo>
                <a:lnTo>
                  <a:pt x="81" y="34"/>
                </a:lnTo>
                <a:lnTo>
                  <a:pt x="89" y="34"/>
                </a:lnTo>
                <a:lnTo>
                  <a:pt x="89" y="32"/>
                </a:lnTo>
                <a:lnTo>
                  <a:pt x="94" y="32"/>
                </a:lnTo>
                <a:lnTo>
                  <a:pt x="94" y="30"/>
                </a:lnTo>
                <a:lnTo>
                  <a:pt x="98" y="30"/>
                </a:lnTo>
                <a:lnTo>
                  <a:pt x="98" y="28"/>
                </a:lnTo>
                <a:lnTo>
                  <a:pt x="104" y="28"/>
                </a:lnTo>
                <a:lnTo>
                  <a:pt x="104" y="27"/>
                </a:lnTo>
                <a:lnTo>
                  <a:pt x="109" y="27"/>
                </a:lnTo>
                <a:lnTo>
                  <a:pt x="109" y="25"/>
                </a:lnTo>
                <a:lnTo>
                  <a:pt x="113" y="25"/>
                </a:lnTo>
                <a:lnTo>
                  <a:pt x="113" y="22"/>
                </a:lnTo>
                <a:lnTo>
                  <a:pt x="121" y="22"/>
                </a:lnTo>
                <a:lnTo>
                  <a:pt x="121" y="19"/>
                </a:lnTo>
                <a:lnTo>
                  <a:pt x="127" y="19"/>
                </a:lnTo>
                <a:lnTo>
                  <a:pt x="127" y="17"/>
                </a:lnTo>
                <a:lnTo>
                  <a:pt x="137" y="17"/>
                </a:lnTo>
                <a:lnTo>
                  <a:pt x="137" y="15"/>
                </a:lnTo>
                <a:lnTo>
                  <a:pt x="143" y="15"/>
                </a:lnTo>
                <a:lnTo>
                  <a:pt x="143" y="13"/>
                </a:lnTo>
                <a:lnTo>
                  <a:pt x="154" y="13"/>
                </a:lnTo>
                <a:lnTo>
                  <a:pt x="154" y="12"/>
                </a:lnTo>
                <a:lnTo>
                  <a:pt x="167" y="12"/>
                </a:lnTo>
                <a:lnTo>
                  <a:pt x="167" y="10"/>
                </a:lnTo>
                <a:lnTo>
                  <a:pt x="180" y="10"/>
                </a:lnTo>
                <a:lnTo>
                  <a:pt x="180" y="9"/>
                </a:lnTo>
                <a:lnTo>
                  <a:pt x="193" y="9"/>
                </a:lnTo>
                <a:lnTo>
                  <a:pt x="193" y="6"/>
                </a:lnTo>
                <a:lnTo>
                  <a:pt x="202" y="6"/>
                </a:lnTo>
                <a:lnTo>
                  <a:pt x="202" y="4"/>
                </a:lnTo>
                <a:lnTo>
                  <a:pt x="237" y="4"/>
                </a:lnTo>
                <a:lnTo>
                  <a:pt x="237" y="2"/>
                </a:lnTo>
                <a:lnTo>
                  <a:pt x="252" y="2"/>
                </a:lnTo>
                <a:lnTo>
                  <a:pt x="252" y="0"/>
                </a:lnTo>
                <a:lnTo>
                  <a:pt x="266" y="0"/>
                </a:lnTo>
              </a:path>
            </a:pathLst>
          </a:custGeom>
          <a:noFill/>
          <a:ln w="19050">
            <a:solidFill>
              <a:schemeClr val="accent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
        <p:nvSpPr>
          <p:cNvPr id="123" name="Freeform 5"/>
          <p:cNvSpPr>
            <a:spLocks/>
          </p:cNvSpPr>
          <p:nvPr/>
        </p:nvSpPr>
        <p:spPr bwMode="auto">
          <a:xfrm>
            <a:off x="5281116" y="3911893"/>
            <a:ext cx="3393476" cy="1803576"/>
          </a:xfrm>
          <a:custGeom>
            <a:avLst/>
            <a:gdLst>
              <a:gd name="T0" fmla="*/ 3 w 266"/>
              <a:gd name="T1" fmla="*/ 142 h 142"/>
              <a:gd name="T2" fmla="*/ 7 w 266"/>
              <a:gd name="T3" fmla="*/ 140 h 142"/>
              <a:gd name="T4" fmla="*/ 9 w 266"/>
              <a:gd name="T5" fmla="*/ 136 h 142"/>
              <a:gd name="T6" fmla="*/ 11 w 266"/>
              <a:gd name="T7" fmla="*/ 133 h 142"/>
              <a:gd name="T8" fmla="*/ 13 w 266"/>
              <a:gd name="T9" fmla="*/ 130 h 142"/>
              <a:gd name="T10" fmla="*/ 15 w 266"/>
              <a:gd name="T11" fmla="*/ 127 h 142"/>
              <a:gd name="T12" fmla="*/ 17 w 266"/>
              <a:gd name="T13" fmla="*/ 124 h 142"/>
              <a:gd name="T14" fmla="*/ 20 w 266"/>
              <a:gd name="T15" fmla="*/ 120 h 142"/>
              <a:gd name="T16" fmla="*/ 23 w 266"/>
              <a:gd name="T17" fmla="*/ 118 h 142"/>
              <a:gd name="T18" fmla="*/ 26 w 266"/>
              <a:gd name="T19" fmla="*/ 115 h 142"/>
              <a:gd name="T20" fmla="*/ 28 w 266"/>
              <a:gd name="T21" fmla="*/ 107 h 142"/>
              <a:gd name="T22" fmla="*/ 31 w 266"/>
              <a:gd name="T23" fmla="*/ 104 h 142"/>
              <a:gd name="T24" fmla="*/ 34 w 266"/>
              <a:gd name="T25" fmla="*/ 101 h 142"/>
              <a:gd name="T26" fmla="*/ 35 w 266"/>
              <a:gd name="T27" fmla="*/ 96 h 142"/>
              <a:gd name="T28" fmla="*/ 38 w 266"/>
              <a:gd name="T29" fmla="*/ 92 h 142"/>
              <a:gd name="T30" fmla="*/ 40 w 266"/>
              <a:gd name="T31" fmla="*/ 89 h 142"/>
              <a:gd name="T32" fmla="*/ 43 w 266"/>
              <a:gd name="T33" fmla="*/ 85 h 142"/>
              <a:gd name="T34" fmla="*/ 44 w 266"/>
              <a:gd name="T35" fmla="*/ 80 h 142"/>
              <a:gd name="T36" fmla="*/ 46 w 266"/>
              <a:gd name="T37" fmla="*/ 77 h 142"/>
              <a:gd name="T38" fmla="*/ 48 w 266"/>
              <a:gd name="T39" fmla="*/ 75 h 142"/>
              <a:gd name="T40" fmla="*/ 50 w 266"/>
              <a:gd name="T41" fmla="*/ 72 h 142"/>
              <a:gd name="T42" fmla="*/ 53 w 266"/>
              <a:gd name="T43" fmla="*/ 71 h 142"/>
              <a:gd name="T44" fmla="*/ 55 w 266"/>
              <a:gd name="T45" fmla="*/ 66 h 142"/>
              <a:gd name="T46" fmla="*/ 57 w 266"/>
              <a:gd name="T47" fmla="*/ 63 h 142"/>
              <a:gd name="T48" fmla="*/ 61 w 266"/>
              <a:gd name="T49" fmla="*/ 60 h 142"/>
              <a:gd name="T50" fmla="*/ 63 w 266"/>
              <a:gd name="T51" fmla="*/ 58 h 142"/>
              <a:gd name="T52" fmla="*/ 68 w 266"/>
              <a:gd name="T53" fmla="*/ 54 h 142"/>
              <a:gd name="T54" fmla="*/ 69 w 266"/>
              <a:gd name="T55" fmla="*/ 52 h 142"/>
              <a:gd name="T56" fmla="*/ 72 w 266"/>
              <a:gd name="T57" fmla="*/ 50 h 142"/>
              <a:gd name="T58" fmla="*/ 76 w 266"/>
              <a:gd name="T59" fmla="*/ 48 h 142"/>
              <a:gd name="T60" fmla="*/ 79 w 266"/>
              <a:gd name="T61" fmla="*/ 46 h 142"/>
              <a:gd name="T62" fmla="*/ 82 w 266"/>
              <a:gd name="T63" fmla="*/ 44 h 142"/>
              <a:gd name="T64" fmla="*/ 88 w 266"/>
              <a:gd name="T65" fmla="*/ 42 h 142"/>
              <a:gd name="T66" fmla="*/ 92 w 266"/>
              <a:gd name="T67" fmla="*/ 40 h 142"/>
              <a:gd name="T68" fmla="*/ 94 w 266"/>
              <a:gd name="T69" fmla="*/ 38 h 142"/>
              <a:gd name="T70" fmla="*/ 97 w 266"/>
              <a:gd name="T71" fmla="*/ 37 h 142"/>
              <a:gd name="T72" fmla="*/ 102 w 266"/>
              <a:gd name="T73" fmla="*/ 34 h 142"/>
              <a:gd name="T74" fmla="*/ 107 w 266"/>
              <a:gd name="T75" fmla="*/ 33 h 142"/>
              <a:gd name="T76" fmla="*/ 111 w 266"/>
              <a:gd name="T77" fmla="*/ 30 h 142"/>
              <a:gd name="T78" fmla="*/ 114 w 266"/>
              <a:gd name="T79" fmla="*/ 27 h 142"/>
              <a:gd name="T80" fmla="*/ 119 w 266"/>
              <a:gd name="T81" fmla="*/ 24 h 142"/>
              <a:gd name="T82" fmla="*/ 127 w 266"/>
              <a:gd name="T83" fmla="*/ 22 h 142"/>
              <a:gd name="T84" fmla="*/ 135 w 266"/>
              <a:gd name="T85" fmla="*/ 21 h 142"/>
              <a:gd name="T86" fmla="*/ 141 w 266"/>
              <a:gd name="T87" fmla="*/ 18 h 142"/>
              <a:gd name="T88" fmla="*/ 145 w 266"/>
              <a:gd name="T89" fmla="*/ 16 h 142"/>
              <a:gd name="T90" fmla="*/ 155 w 266"/>
              <a:gd name="T91" fmla="*/ 15 h 142"/>
              <a:gd name="T92" fmla="*/ 164 w 266"/>
              <a:gd name="T93" fmla="*/ 13 h 142"/>
              <a:gd name="T94" fmla="*/ 181 w 266"/>
              <a:gd name="T95" fmla="*/ 11 h 142"/>
              <a:gd name="T96" fmla="*/ 196 w 266"/>
              <a:gd name="T97" fmla="*/ 9 h 142"/>
              <a:gd name="T98" fmla="*/ 202 w 266"/>
              <a:gd name="T99" fmla="*/ 7 h 142"/>
              <a:gd name="T100" fmla="*/ 235 w 266"/>
              <a:gd name="T101" fmla="*/ 5 h 142"/>
              <a:gd name="T102" fmla="*/ 238 w 266"/>
              <a:gd name="T103" fmla="*/ 4 h 142"/>
              <a:gd name="T104" fmla="*/ 251 w 266"/>
              <a:gd name="T105" fmla="*/ 2 h 142"/>
              <a:gd name="T106" fmla="*/ 266 w 266"/>
              <a:gd name="T10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6" h="142">
                <a:moveTo>
                  <a:pt x="0" y="142"/>
                </a:moveTo>
                <a:lnTo>
                  <a:pt x="3" y="142"/>
                </a:lnTo>
                <a:lnTo>
                  <a:pt x="3" y="140"/>
                </a:lnTo>
                <a:lnTo>
                  <a:pt x="7" y="140"/>
                </a:lnTo>
                <a:lnTo>
                  <a:pt x="7" y="136"/>
                </a:lnTo>
                <a:lnTo>
                  <a:pt x="9" y="136"/>
                </a:lnTo>
                <a:lnTo>
                  <a:pt x="9" y="133"/>
                </a:lnTo>
                <a:lnTo>
                  <a:pt x="11" y="133"/>
                </a:lnTo>
                <a:lnTo>
                  <a:pt x="11" y="130"/>
                </a:lnTo>
                <a:lnTo>
                  <a:pt x="13" y="130"/>
                </a:lnTo>
                <a:lnTo>
                  <a:pt x="13" y="127"/>
                </a:lnTo>
                <a:lnTo>
                  <a:pt x="15" y="127"/>
                </a:lnTo>
                <a:lnTo>
                  <a:pt x="15" y="124"/>
                </a:lnTo>
                <a:lnTo>
                  <a:pt x="17" y="124"/>
                </a:lnTo>
                <a:lnTo>
                  <a:pt x="17" y="120"/>
                </a:lnTo>
                <a:lnTo>
                  <a:pt x="20" y="120"/>
                </a:lnTo>
                <a:lnTo>
                  <a:pt x="20" y="118"/>
                </a:lnTo>
                <a:lnTo>
                  <a:pt x="23" y="118"/>
                </a:lnTo>
                <a:lnTo>
                  <a:pt x="23" y="115"/>
                </a:lnTo>
                <a:lnTo>
                  <a:pt x="26" y="115"/>
                </a:lnTo>
                <a:lnTo>
                  <a:pt x="26" y="107"/>
                </a:lnTo>
                <a:lnTo>
                  <a:pt x="28" y="107"/>
                </a:lnTo>
                <a:lnTo>
                  <a:pt x="28" y="104"/>
                </a:lnTo>
                <a:lnTo>
                  <a:pt x="31" y="104"/>
                </a:lnTo>
                <a:lnTo>
                  <a:pt x="31" y="101"/>
                </a:lnTo>
                <a:lnTo>
                  <a:pt x="34" y="101"/>
                </a:lnTo>
                <a:lnTo>
                  <a:pt x="34" y="96"/>
                </a:lnTo>
                <a:lnTo>
                  <a:pt x="35" y="96"/>
                </a:lnTo>
                <a:lnTo>
                  <a:pt x="35" y="92"/>
                </a:lnTo>
                <a:lnTo>
                  <a:pt x="38" y="92"/>
                </a:lnTo>
                <a:lnTo>
                  <a:pt x="38" y="89"/>
                </a:lnTo>
                <a:lnTo>
                  <a:pt x="40" y="89"/>
                </a:lnTo>
                <a:lnTo>
                  <a:pt x="40" y="85"/>
                </a:lnTo>
                <a:lnTo>
                  <a:pt x="43" y="85"/>
                </a:lnTo>
                <a:lnTo>
                  <a:pt x="43" y="80"/>
                </a:lnTo>
                <a:lnTo>
                  <a:pt x="44" y="80"/>
                </a:lnTo>
                <a:lnTo>
                  <a:pt x="44" y="77"/>
                </a:lnTo>
                <a:lnTo>
                  <a:pt x="46" y="77"/>
                </a:lnTo>
                <a:lnTo>
                  <a:pt x="46" y="75"/>
                </a:lnTo>
                <a:lnTo>
                  <a:pt x="48" y="75"/>
                </a:lnTo>
                <a:lnTo>
                  <a:pt x="48" y="72"/>
                </a:lnTo>
                <a:lnTo>
                  <a:pt x="50" y="72"/>
                </a:lnTo>
                <a:lnTo>
                  <a:pt x="50" y="71"/>
                </a:lnTo>
                <a:lnTo>
                  <a:pt x="53" y="71"/>
                </a:lnTo>
                <a:lnTo>
                  <a:pt x="53" y="66"/>
                </a:lnTo>
                <a:lnTo>
                  <a:pt x="55" y="66"/>
                </a:lnTo>
                <a:lnTo>
                  <a:pt x="55" y="63"/>
                </a:lnTo>
                <a:lnTo>
                  <a:pt x="57" y="63"/>
                </a:lnTo>
                <a:lnTo>
                  <a:pt x="57" y="60"/>
                </a:lnTo>
                <a:lnTo>
                  <a:pt x="61" y="60"/>
                </a:lnTo>
                <a:lnTo>
                  <a:pt x="61" y="58"/>
                </a:lnTo>
                <a:lnTo>
                  <a:pt x="63" y="58"/>
                </a:lnTo>
                <a:lnTo>
                  <a:pt x="63" y="54"/>
                </a:lnTo>
                <a:lnTo>
                  <a:pt x="68" y="54"/>
                </a:lnTo>
                <a:lnTo>
                  <a:pt x="68" y="52"/>
                </a:lnTo>
                <a:lnTo>
                  <a:pt x="69" y="52"/>
                </a:lnTo>
                <a:lnTo>
                  <a:pt x="69" y="50"/>
                </a:lnTo>
                <a:lnTo>
                  <a:pt x="72" y="50"/>
                </a:lnTo>
                <a:lnTo>
                  <a:pt x="72" y="48"/>
                </a:lnTo>
                <a:lnTo>
                  <a:pt x="76" y="48"/>
                </a:lnTo>
                <a:lnTo>
                  <a:pt x="76" y="46"/>
                </a:lnTo>
                <a:lnTo>
                  <a:pt x="79" y="46"/>
                </a:lnTo>
                <a:lnTo>
                  <a:pt x="79" y="44"/>
                </a:lnTo>
                <a:lnTo>
                  <a:pt x="82" y="44"/>
                </a:lnTo>
                <a:lnTo>
                  <a:pt x="82" y="42"/>
                </a:lnTo>
                <a:lnTo>
                  <a:pt x="88" y="42"/>
                </a:lnTo>
                <a:lnTo>
                  <a:pt x="88" y="40"/>
                </a:lnTo>
                <a:lnTo>
                  <a:pt x="92" y="40"/>
                </a:lnTo>
                <a:lnTo>
                  <a:pt x="92" y="38"/>
                </a:lnTo>
                <a:lnTo>
                  <a:pt x="94" y="38"/>
                </a:lnTo>
                <a:lnTo>
                  <a:pt x="94" y="37"/>
                </a:lnTo>
                <a:lnTo>
                  <a:pt x="97" y="37"/>
                </a:lnTo>
                <a:lnTo>
                  <a:pt x="97" y="34"/>
                </a:lnTo>
                <a:lnTo>
                  <a:pt x="102" y="34"/>
                </a:lnTo>
                <a:lnTo>
                  <a:pt x="102" y="33"/>
                </a:lnTo>
                <a:lnTo>
                  <a:pt x="107" y="33"/>
                </a:lnTo>
                <a:lnTo>
                  <a:pt x="107" y="30"/>
                </a:lnTo>
                <a:lnTo>
                  <a:pt x="111" y="30"/>
                </a:lnTo>
                <a:lnTo>
                  <a:pt x="111" y="27"/>
                </a:lnTo>
                <a:lnTo>
                  <a:pt x="114" y="27"/>
                </a:lnTo>
                <a:lnTo>
                  <a:pt x="114" y="24"/>
                </a:lnTo>
                <a:lnTo>
                  <a:pt x="119" y="24"/>
                </a:lnTo>
                <a:lnTo>
                  <a:pt x="119" y="22"/>
                </a:lnTo>
                <a:lnTo>
                  <a:pt x="127" y="22"/>
                </a:lnTo>
                <a:lnTo>
                  <a:pt x="127" y="21"/>
                </a:lnTo>
                <a:lnTo>
                  <a:pt x="135" y="21"/>
                </a:lnTo>
                <a:lnTo>
                  <a:pt x="135" y="18"/>
                </a:lnTo>
                <a:lnTo>
                  <a:pt x="141" y="18"/>
                </a:lnTo>
                <a:lnTo>
                  <a:pt x="141" y="16"/>
                </a:lnTo>
                <a:lnTo>
                  <a:pt x="145" y="16"/>
                </a:lnTo>
                <a:lnTo>
                  <a:pt x="145" y="15"/>
                </a:lnTo>
                <a:lnTo>
                  <a:pt x="155" y="15"/>
                </a:lnTo>
                <a:lnTo>
                  <a:pt x="155" y="13"/>
                </a:lnTo>
                <a:lnTo>
                  <a:pt x="164" y="13"/>
                </a:lnTo>
                <a:lnTo>
                  <a:pt x="164" y="11"/>
                </a:lnTo>
                <a:lnTo>
                  <a:pt x="181" y="11"/>
                </a:lnTo>
                <a:lnTo>
                  <a:pt x="181" y="9"/>
                </a:lnTo>
                <a:lnTo>
                  <a:pt x="196" y="9"/>
                </a:lnTo>
                <a:lnTo>
                  <a:pt x="196" y="7"/>
                </a:lnTo>
                <a:lnTo>
                  <a:pt x="202" y="7"/>
                </a:lnTo>
                <a:lnTo>
                  <a:pt x="202" y="5"/>
                </a:lnTo>
                <a:lnTo>
                  <a:pt x="235" y="5"/>
                </a:lnTo>
                <a:lnTo>
                  <a:pt x="235" y="4"/>
                </a:lnTo>
                <a:lnTo>
                  <a:pt x="238" y="4"/>
                </a:lnTo>
                <a:lnTo>
                  <a:pt x="238" y="2"/>
                </a:lnTo>
                <a:lnTo>
                  <a:pt x="251" y="2"/>
                </a:lnTo>
                <a:lnTo>
                  <a:pt x="251" y="0"/>
                </a:lnTo>
                <a:lnTo>
                  <a:pt x="266" y="0"/>
                </a:lnTo>
              </a:path>
            </a:pathLst>
          </a:custGeom>
          <a:noFill/>
          <a:ln w="1905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auto">
              <a:spcBef>
                <a:spcPts val="0"/>
              </a:spcBef>
              <a:spcAft>
                <a:spcPts val="0"/>
              </a:spcAft>
            </a:pPr>
            <a:endParaRPr lang="en-GB">
              <a:latin typeface="Arial"/>
              <a:cs typeface="Arial"/>
            </a:endParaRPr>
          </a:p>
        </p:txBody>
      </p:sp>
    </p:spTree>
    <p:extLst>
      <p:ext uri="{BB962C8B-B14F-4D97-AF65-F5344CB8AC3E}">
        <p14:creationId xmlns:p14="http://schemas.microsoft.com/office/powerpoint/2010/main" xmlns="" val="414658791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O-027: </a:t>
            </a:r>
            <a:r>
              <a:rPr lang="en-US" dirty="0"/>
              <a:t>Overall survival analysis of the FOXFIRE-SIRFLOX-FOXFIRE global prospective randomized studies of first-line selective internal radiotherapy (SIRT) in patients with liver metastases from colorectal cancer </a:t>
            </a:r>
            <a:br>
              <a:rPr lang="en-US" dirty="0"/>
            </a:br>
            <a:r>
              <a:rPr lang="en-GB" dirty="0"/>
              <a:t>– </a:t>
            </a:r>
            <a:r>
              <a:rPr lang="en-GB" dirty="0" err="1"/>
              <a:t>Wasan</a:t>
            </a:r>
            <a:r>
              <a:rPr lang="en-GB" dirty="0"/>
              <a:t> H,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b="1" dirty="0" smtClean="0"/>
          </a:p>
        </p:txBody>
      </p:sp>
      <p:sp>
        <p:nvSpPr>
          <p:cNvPr id="5" name="Text Placeholder 4"/>
          <p:cNvSpPr>
            <a:spLocks noGrp="1"/>
          </p:cNvSpPr>
          <p:nvPr>
            <p:ph type="body" sz="quarter" idx="11"/>
          </p:nvPr>
        </p:nvSpPr>
        <p:spPr>
          <a:xfrm>
            <a:off x="4281234" y="6096000"/>
            <a:ext cx="4497642" cy="487363"/>
          </a:xfrm>
        </p:spPr>
        <p:txBody>
          <a:bodyPr/>
          <a:lstStyle/>
          <a:p>
            <a:r>
              <a:rPr lang="en-GB" dirty="0" err="1"/>
              <a:t>Wasan</a:t>
            </a:r>
            <a:r>
              <a:rPr lang="en-GB" dirty="0"/>
              <a:t> </a:t>
            </a:r>
            <a:r>
              <a:rPr lang="en-GB" dirty="0" smtClean="0"/>
              <a:t>H, </a:t>
            </a:r>
            <a:r>
              <a:rPr lang="en-GB" dirty="0"/>
              <a:t>et al. Ann </a:t>
            </a:r>
            <a:r>
              <a:rPr lang="en-GB" dirty="0" err="1"/>
              <a:t>Oncol</a:t>
            </a:r>
            <a:r>
              <a:rPr lang="en-GB" dirty="0"/>
              <a:t> 2017; 28 (</a:t>
            </a:r>
            <a:r>
              <a:rPr lang="en-GB" dirty="0" err="1"/>
              <a:t>suppl</a:t>
            </a:r>
            <a:r>
              <a:rPr lang="en-GB" dirty="0"/>
              <a:t> 3): </a:t>
            </a:r>
            <a:r>
              <a:rPr lang="en-GB" dirty="0" err="1"/>
              <a:t>abstr</a:t>
            </a:r>
            <a:r>
              <a:rPr lang="en-GB" dirty="0"/>
              <a:t> O-027</a:t>
            </a:r>
          </a:p>
        </p:txBody>
      </p:sp>
      <p:sp>
        <p:nvSpPr>
          <p:cNvPr id="8" name="Rectangle 7"/>
          <p:cNvSpPr/>
          <p:nvPr/>
        </p:nvSpPr>
        <p:spPr>
          <a:xfrm>
            <a:off x="2084581" y="1457790"/>
            <a:ext cx="5654724" cy="307777"/>
          </a:xfrm>
          <a:prstGeom prst="rect">
            <a:avLst/>
          </a:prstGeom>
        </p:spPr>
        <p:txBody>
          <a:bodyPr wrap="square">
            <a:spAutoFit/>
          </a:bodyPr>
          <a:lstStyle/>
          <a:p>
            <a:pPr algn="ctr" defTabSz="457200" fontAlgn="auto">
              <a:spcBef>
                <a:spcPts val="0"/>
              </a:spcBef>
              <a:spcAft>
                <a:spcPts val="0"/>
              </a:spcAft>
            </a:pPr>
            <a:r>
              <a:rPr lang="en-GB" sz="1400" b="1" dirty="0" smtClean="0">
                <a:solidFill>
                  <a:srgbClr val="4D4D4D"/>
                </a:solidFill>
                <a:latin typeface="Arial"/>
                <a:cs typeface="Arial"/>
              </a:rPr>
              <a:t>Selected all-cause AEs (safety population)</a:t>
            </a:r>
            <a:endParaRPr lang="en-US" sz="1400" dirty="0">
              <a:solidFill>
                <a:srgbClr val="4D4D4D"/>
              </a:solidFill>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xmlns="" val="643879014"/>
              </p:ext>
            </p:extLst>
          </p:nvPr>
        </p:nvGraphicFramePr>
        <p:xfrm>
          <a:off x="1187647" y="1804841"/>
          <a:ext cx="6984774" cy="4495800"/>
        </p:xfrm>
        <a:graphic>
          <a:graphicData uri="http://schemas.openxmlformats.org/drawingml/2006/table">
            <a:tbl>
              <a:tblPr firstRow="1" bandRow="1">
                <a:tableStyleId>{5C22544A-7EE6-4342-B048-85BDC9FD1C3A}</a:tableStyleId>
              </a:tblPr>
              <a:tblGrid>
                <a:gridCol w="2328258"/>
                <a:gridCol w="2328258"/>
                <a:gridCol w="2328258"/>
              </a:tblGrid>
              <a:tr h="370840">
                <a:tc>
                  <a:txBody>
                    <a:bodyPr/>
                    <a:lstStyle/>
                    <a:p>
                      <a:r>
                        <a:rPr lang="en-GB" sz="1300" dirty="0" smtClean="0">
                          <a:solidFill>
                            <a:schemeClr val="tx2"/>
                          </a:solidFill>
                        </a:rPr>
                        <a:t>Adverse</a:t>
                      </a:r>
                      <a:r>
                        <a:rPr lang="en-GB" sz="1300" baseline="0" dirty="0" smtClean="0">
                          <a:solidFill>
                            <a:schemeClr val="tx2"/>
                          </a:solidFill>
                        </a:rPr>
                        <a:t> events. %</a:t>
                      </a:r>
                      <a:endParaRPr lang="en-GB" sz="1300" dirty="0">
                        <a:solidFill>
                          <a:schemeClr val="tx2"/>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0A0A0"/>
                    </a:solidFill>
                  </a:tcPr>
                </a:tc>
                <a:tc>
                  <a:txBody>
                    <a:bodyPr/>
                    <a:lstStyle/>
                    <a:p>
                      <a:pPr algn="ctr"/>
                      <a:r>
                        <a:rPr lang="en-GB" sz="1300" dirty="0" smtClean="0">
                          <a:solidFill>
                            <a:schemeClr val="tx2"/>
                          </a:solidFill>
                        </a:rPr>
                        <a:t>CT + SIRT</a:t>
                      </a:r>
                    </a:p>
                    <a:p>
                      <a:pPr algn="ctr"/>
                      <a:r>
                        <a:rPr lang="en-GB" sz="1300" dirty="0" smtClean="0">
                          <a:solidFill>
                            <a:schemeClr val="tx2"/>
                          </a:solidFill>
                        </a:rPr>
                        <a:t>(n=507)</a:t>
                      </a:r>
                      <a:endParaRPr lang="en-GB" sz="1300" dirty="0">
                        <a:solidFill>
                          <a:schemeClr val="tx2"/>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60D27"/>
                    </a:solidFill>
                  </a:tcPr>
                </a:tc>
                <a:tc>
                  <a:txBody>
                    <a:bodyPr/>
                    <a:lstStyle/>
                    <a:p>
                      <a:pPr algn="ctr"/>
                      <a:r>
                        <a:rPr lang="en-GB" sz="1300" dirty="0" smtClean="0">
                          <a:solidFill>
                            <a:schemeClr val="tx1"/>
                          </a:solidFill>
                        </a:rPr>
                        <a:t>CT</a:t>
                      </a:r>
                      <a:br>
                        <a:rPr lang="en-GB" sz="1300" dirty="0" smtClean="0">
                          <a:solidFill>
                            <a:schemeClr val="tx1"/>
                          </a:solidFill>
                        </a:rPr>
                      </a:br>
                      <a:r>
                        <a:rPr lang="en-GB" sz="1300" dirty="0" smtClean="0">
                          <a:solidFill>
                            <a:schemeClr val="tx1"/>
                          </a:solidFill>
                        </a:rPr>
                        <a:t>(n=571)</a:t>
                      </a:r>
                      <a:endParaRPr lang="en-GB" sz="1300" dirty="0">
                        <a:solidFill>
                          <a:schemeClr val="tx1"/>
                        </a:solidFill>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r>
              <a:tr h="304669">
                <a:tc>
                  <a:txBody>
                    <a:bodyPr/>
                    <a:lstStyle/>
                    <a:p>
                      <a:r>
                        <a:rPr lang="en-GB" sz="1300" dirty="0" smtClean="0">
                          <a:solidFill>
                            <a:srgbClr val="000000"/>
                          </a:solidFill>
                        </a:rPr>
                        <a:t>All patients any grade</a:t>
                      </a:r>
                    </a:p>
                    <a:p>
                      <a:r>
                        <a:rPr lang="en-GB" sz="1300" b="1" dirty="0" smtClean="0">
                          <a:solidFill>
                            <a:srgbClr val="000000"/>
                          </a:solidFill>
                        </a:rPr>
                        <a:t>All patients grade ≥3</a:t>
                      </a:r>
                    </a:p>
                    <a:p>
                      <a:r>
                        <a:rPr lang="en-GB" sz="1300" dirty="0" smtClean="0">
                          <a:solidFill>
                            <a:srgbClr val="000000"/>
                          </a:solidFill>
                        </a:rPr>
                        <a:t>All patients grade 5</a:t>
                      </a:r>
                      <a:endParaRPr lang="en-GB" sz="1300" dirty="0">
                        <a:solidFill>
                          <a:srgbClr val="00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0A0A0">
                        <a:alpha val="24706"/>
                      </a:srgbClr>
                    </a:solidFill>
                  </a:tcPr>
                </a:tc>
                <a:tc>
                  <a:txBody>
                    <a:bodyPr/>
                    <a:lstStyle/>
                    <a:p>
                      <a:pPr algn="ctr"/>
                      <a:r>
                        <a:rPr lang="en-GB" sz="1300" dirty="0" smtClean="0">
                          <a:solidFill>
                            <a:srgbClr val="000000"/>
                          </a:solidFill>
                        </a:rPr>
                        <a:t>99.8</a:t>
                      </a:r>
                    </a:p>
                    <a:p>
                      <a:pPr algn="ctr"/>
                      <a:r>
                        <a:rPr lang="en-GB" sz="1300" b="1" dirty="0" smtClean="0">
                          <a:solidFill>
                            <a:srgbClr val="000000"/>
                          </a:solidFill>
                        </a:rPr>
                        <a:t>74.0</a:t>
                      </a:r>
                    </a:p>
                    <a:p>
                      <a:pPr algn="ctr"/>
                      <a:r>
                        <a:rPr lang="en-GB" sz="1300" dirty="0" smtClean="0">
                          <a:solidFill>
                            <a:srgbClr val="000000"/>
                          </a:solidFill>
                        </a:rPr>
                        <a:t>2.0</a:t>
                      </a:r>
                      <a:endParaRPr lang="en-GB" sz="1300" dirty="0">
                        <a:solidFill>
                          <a:srgbClr val="00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0A0A0">
                        <a:alpha val="24706"/>
                      </a:srgbClr>
                    </a:solidFill>
                  </a:tcPr>
                </a:tc>
                <a:tc>
                  <a:txBody>
                    <a:bodyPr/>
                    <a:lstStyle/>
                    <a:p>
                      <a:pPr algn="ctr"/>
                      <a:r>
                        <a:rPr lang="en-GB" sz="1300" dirty="0" smtClean="0">
                          <a:solidFill>
                            <a:srgbClr val="000000"/>
                          </a:solidFill>
                        </a:rPr>
                        <a:t>99.6</a:t>
                      </a:r>
                    </a:p>
                    <a:p>
                      <a:pPr algn="ctr"/>
                      <a:r>
                        <a:rPr lang="en-GB" sz="1300" b="1" dirty="0" smtClean="0">
                          <a:solidFill>
                            <a:srgbClr val="000000"/>
                          </a:solidFill>
                        </a:rPr>
                        <a:t>66.5</a:t>
                      </a:r>
                    </a:p>
                    <a:p>
                      <a:pPr algn="ctr"/>
                      <a:r>
                        <a:rPr lang="en-GB" sz="1300" dirty="0" smtClean="0">
                          <a:solidFill>
                            <a:srgbClr val="000000"/>
                          </a:solidFill>
                        </a:rPr>
                        <a:t>1.9</a:t>
                      </a:r>
                      <a:endParaRPr lang="en-GB" sz="1300" dirty="0">
                        <a:solidFill>
                          <a:srgbClr val="00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A0A0A0">
                        <a:alpha val="24706"/>
                      </a:srgbClr>
                    </a:solidFill>
                  </a:tcPr>
                </a:tc>
              </a:tr>
              <a:tr h="0">
                <a:tc gridSpan="2">
                  <a:txBody>
                    <a:bodyPr/>
                    <a:lstStyle/>
                    <a:p>
                      <a:r>
                        <a:rPr lang="en-GB" sz="1300" dirty="0" smtClean="0">
                          <a:solidFill>
                            <a:srgbClr val="4D4D4D"/>
                          </a:solidFill>
                        </a:rPr>
                        <a:t>Haematological</a:t>
                      </a:r>
                      <a:r>
                        <a:rPr lang="en-GB" sz="1300" baseline="0" dirty="0" smtClean="0">
                          <a:solidFill>
                            <a:srgbClr val="4D4D4D"/>
                          </a:solidFill>
                        </a:rPr>
                        <a:t> (grade ≥3)</a:t>
                      </a:r>
                      <a:endParaRPr lang="en-GB" sz="1300" dirty="0">
                        <a:solidFill>
                          <a:srgbClr val="4D4D4D"/>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9804"/>
                      </a:srgbClr>
                    </a:solidFill>
                  </a:tcPr>
                </a:tc>
                <a:tc hMerge="1">
                  <a:txBody>
                    <a:bodyPr/>
                    <a:lstStyle/>
                    <a:p>
                      <a:endParaRPr lang="en-GB" dirty="0"/>
                    </a:p>
                  </a:txBody>
                  <a:tcPr>
                    <a:solidFill>
                      <a:srgbClr val="A0A0A0">
                        <a:alpha val="9804"/>
                      </a:srgbClr>
                    </a:solidFill>
                  </a:tcPr>
                </a:tc>
                <a:tc>
                  <a:txBody>
                    <a:bodyPr/>
                    <a:lstStyle/>
                    <a:p>
                      <a:endParaRPr lang="en-GB" sz="1300" dirty="0">
                        <a:solidFill>
                          <a:srgbClr val="4D4D4D"/>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9804"/>
                      </a:srgbClr>
                    </a:solidFill>
                  </a:tcPr>
                </a:tc>
              </a:tr>
              <a:tr h="393611">
                <a:tc>
                  <a:txBody>
                    <a:bodyPr/>
                    <a:lstStyle/>
                    <a:p>
                      <a:pPr marL="92075" indent="0"/>
                      <a:r>
                        <a:rPr lang="en-GB" sz="1300" b="1" dirty="0" smtClean="0">
                          <a:solidFill>
                            <a:srgbClr val="000000"/>
                          </a:solidFill>
                        </a:rPr>
                        <a:t>Neutropenia</a:t>
                      </a:r>
                    </a:p>
                    <a:p>
                      <a:pPr marL="92075" indent="0"/>
                      <a:r>
                        <a:rPr lang="en-GB" sz="1300" b="1" dirty="0" smtClean="0">
                          <a:solidFill>
                            <a:srgbClr val="000000"/>
                          </a:solidFill>
                        </a:rPr>
                        <a:t>Febrile neutropenia</a:t>
                      </a:r>
                    </a:p>
                    <a:p>
                      <a:pPr marL="92075" indent="0"/>
                      <a:r>
                        <a:rPr lang="en-GB" sz="1300" b="1" dirty="0" smtClean="0">
                          <a:solidFill>
                            <a:srgbClr val="000000"/>
                          </a:solidFill>
                        </a:rPr>
                        <a:t>Thrombocytopenia</a:t>
                      </a:r>
                    </a:p>
                    <a:p>
                      <a:pPr marL="92075" indent="0"/>
                      <a:r>
                        <a:rPr lang="en-GB" sz="1300" b="1" dirty="0" smtClean="0">
                          <a:solidFill>
                            <a:srgbClr val="000000"/>
                          </a:solidFill>
                        </a:rPr>
                        <a:t>Leukopenia</a:t>
                      </a:r>
                      <a:endParaRPr lang="en-GB" sz="1300" b="1"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300" b="1" dirty="0" smtClean="0">
                          <a:solidFill>
                            <a:srgbClr val="000000"/>
                          </a:solidFill>
                        </a:rPr>
                        <a:t>36.7</a:t>
                      </a:r>
                    </a:p>
                    <a:p>
                      <a:pPr algn="ctr"/>
                      <a:r>
                        <a:rPr lang="en-GB" sz="1300" b="1" dirty="0" smtClean="0">
                          <a:solidFill>
                            <a:srgbClr val="000000"/>
                          </a:solidFill>
                        </a:rPr>
                        <a:t>6.5</a:t>
                      </a:r>
                    </a:p>
                    <a:p>
                      <a:pPr algn="ctr"/>
                      <a:r>
                        <a:rPr lang="en-GB" sz="1300" b="1" dirty="0" smtClean="0">
                          <a:solidFill>
                            <a:srgbClr val="000000"/>
                          </a:solidFill>
                        </a:rPr>
                        <a:t>7.7</a:t>
                      </a:r>
                    </a:p>
                    <a:p>
                      <a:pPr algn="ctr"/>
                      <a:r>
                        <a:rPr lang="en-GB" sz="1300" b="1" dirty="0" smtClean="0">
                          <a:solidFill>
                            <a:srgbClr val="000000"/>
                          </a:solidFill>
                        </a:rPr>
                        <a:t>5.9</a:t>
                      </a:r>
                      <a:endParaRPr lang="en-GB" sz="1300" b="1"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300" b="1" dirty="0" smtClean="0">
                          <a:solidFill>
                            <a:srgbClr val="000000"/>
                          </a:solidFill>
                        </a:rPr>
                        <a:t>24.2</a:t>
                      </a:r>
                    </a:p>
                    <a:p>
                      <a:pPr algn="ctr"/>
                      <a:r>
                        <a:rPr lang="en-GB" sz="1300" b="1" dirty="0" smtClean="0">
                          <a:solidFill>
                            <a:srgbClr val="000000"/>
                          </a:solidFill>
                        </a:rPr>
                        <a:t>2.8</a:t>
                      </a:r>
                    </a:p>
                    <a:p>
                      <a:pPr algn="ctr"/>
                      <a:r>
                        <a:rPr lang="en-GB" sz="1300" b="1" dirty="0" smtClean="0">
                          <a:solidFill>
                            <a:srgbClr val="000000"/>
                          </a:solidFill>
                        </a:rPr>
                        <a:t>1.2</a:t>
                      </a:r>
                    </a:p>
                    <a:p>
                      <a:pPr algn="ctr"/>
                      <a:r>
                        <a:rPr lang="en-GB" sz="1300" b="1" dirty="0" smtClean="0">
                          <a:solidFill>
                            <a:srgbClr val="000000"/>
                          </a:solidFill>
                        </a:rPr>
                        <a:t>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r>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solidFill>
                            <a:srgbClr val="4D4D4D"/>
                          </a:solidFill>
                        </a:rPr>
                        <a:t>Non-haematological</a:t>
                      </a:r>
                      <a:r>
                        <a:rPr lang="en-GB" sz="1300" baseline="0" dirty="0" smtClean="0">
                          <a:solidFill>
                            <a:srgbClr val="4D4D4D"/>
                          </a:solidFill>
                        </a:rPr>
                        <a:t> (grade ≥3)</a:t>
                      </a:r>
                      <a:endParaRPr lang="en-GB" sz="1300" dirty="0" smtClean="0">
                        <a:solidFill>
                          <a:srgbClr val="4D4D4D"/>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9804"/>
                      </a:srgbClr>
                    </a:solidFill>
                  </a:tcPr>
                </a:tc>
                <a:tc hMerge="1">
                  <a:txBody>
                    <a:bodyPr/>
                    <a:lstStyle/>
                    <a:p>
                      <a:endParaRPr lang="en-GB" dirty="0"/>
                    </a:p>
                  </a:txBody>
                  <a:tcPr>
                    <a:solidFill>
                      <a:srgbClr val="A0A0A0">
                        <a:alpha val="9804"/>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300" dirty="0" smtClean="0">
                        <a:solidFill>
                          <a:srgbClr val="4D4D4D"/>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9804"/>
                      </a:srgbClr>
                    </a:solidFill>
                  </a:tcPr>
                </a:tc>
              </a:tr>
              <a:tr h="254452">
                <a:tc>
                  <a:txBody>
                    <a:bodyPr/>
                    <a:lstStyle/>
                    <a:p>
                      <a:pPr marL="92075" indent="0"/>
                      <a:r>
                        <a:rPr lang="en-GB" sz="1300" b="1" dirty="0" smtClean="0">
                          <a:solidFill>
                            <a:srgbClr val="000000"/>
                          </a:solidFill>
                        </a:rPr>
                        <a:t>Fatigue</a:t>
                      </a:r>
                    </a:p>
                    <a:p>
                      <a:pPr marL="92075" indent="0"/>
                      <a:r>
                        <a:rPr lang="en-GB" sz="1300" b="1" dirty="0" smtClean="0">
                          <a:solidFill>
                            <a:srgbClr val="000000"/>
                          </a:solidFill>
                        </a:rPr>
                        <a:t>Abdominal</a:t>
                      </a:r>
                      <a:r>
                        <a:rPr lang="en-GB" sz="1300" b="1" baseline="0" dirty="0" smtClean="0">
                          <a:solidFill>
                            <a:srgbClr val="000000"/>
                          </a:solidFill>
                        </a:rPr>
                        <a:t> pain</a:t>
                      </a:r>
                    </a:p>
                    <a:p>
                      <a:pPr marL="92075" indent="0"/>
                      <a:r>
                        <a:rPr lang="en-GB" sz="1300" baseline="0" dirty="0" smtClean="0">
                          <a:solidFill>
                            <a:srgbClr val="000000"/>
                          </a:solidFill>
                        </a:rPr>
                        <a:t>Diarrhoea</a:t>
                      </a:r>
                    </a:p>
                    <a:p>
                      <a:pPr marL="92075" indent="0"/>
                      <a:r>
                        <a:rPr lang="en-GB" sz="1300" b="1" baseline="0" dirty="0" smtClean="0">
                          <a:solidFill>
                            <a:srgbClr val="000000"/>
                          </a:solidFill>
                        </a:rPr>
                        <a:t>Peripheral neuropathy</a:t>
                      </a:r>
                      <a:endParaRPr lang="en-GB" sz="1300" b="1"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300" b="1" dirty="0" smtClean="0">
                          <a:solidFill>
                            <a:srgbClr val="000000"/>
                          </a:solidFill>
                        </a:rPr>
                        <a:t>8.5</a:t>
                      </a:r>
                    </a:p>
                    <a:p>
                      <a:pPr algn="ctr"/>
                      <a:r>
                        <a:rPr lang="en-GB" sz="1300" b="1" dirty="0" smtClean="0">
                          <a:solidFill>
                            <a:srgbClr val="000000"/>
                          </a:solidFill>
                        </a:rPr>
                        <a:t>6.1</a:t>
                      </a:r>
                    </a:p>
                    <a:p>
                      <a:pPr algn="ctr"/>
                      <a:r>
                        <a:rPr lang="en-GB" sz="1300" dirty="0" smtClean="0">
                          <a:solidFill>
                            <a:srgbClr val="000000"/>
                          </a:solidFill>
                        </a:rPr>
                        <a:t>6.7</a:t>
                      </a:r>
                    </a:p>
                    <a:p>
                      <a:pPr algn="ctr"/>
                      <a:r>
                        <a:rPr lang="en-GB" sz="1300" b="1" dirty="0" smtClean="0">
                          <a:solidFill>
                            <a:srgbClr val="000000"/>
                          </a:solidFill>
                        </a:rPr>
                        <a:t>3.6</a:t>
                      </a:r>
                      <a:endParaRPr lang="en-GB" sz="1300" b="1"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300" b="1" dirty="0" smtClean="0">
                          <a:solidFill>
                            <a:srgbClr val="000000"/>
                          </a:solidFill>
                        </a:rPr>
                        <a:t>4.9</a:t>
                      </a:r>
                    </a:p>
                    <a:p>
                      <a:pPr algn="ctr"/>
                      <a:r>
                        <a:rPr lang="en-GB" sz="1300" b="1" dirty="0" smtClean="0">
                          <a:solidFill>
                            <a:srgbClr val="000000"/>
                          </a:solidFill>
                        </a:rPr>
                        <a:t>2.3</a:t>
                      </a:r>
                    </a:p>
                    <a:p>
                      <a:pPr algn="ctr"/>
                      <a:r>
                        <a:rPr lang="en-GB" sz="1300" dirty="0" smtClean="0">
                          <a:solidFill>
                            <a:srgbClr val="000000"/>
                          </a:solidFill>
                        </a:rPr>
                        <a:t>6.5</a:t>
                      </a:r>
                    </a:p>
                    <a:p>
                      <a:pPr algn="ctr"/>
                      <a:r>
                        <a:rPr lang="en-GB" sz="1300" b="1" dirty="0" smtClean="0">
                          <a:solidFill>
                            <a:srgbClr val="000000"/>
                          </a:solidFill>
                        </a:rPr>
                        <a:t>5.8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r>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solidFill>
                            <a:srgbClr val="4D4D4D"/>
                          </a:solidFill>
                        </a:rPr>
                        <a:t>SIRT associated events </a:t>
                      </a:r>
                      <a:r>
                        <a:rPr lang="en-GB" sz="1300" baseline="0" dirty="0" smtClean="0">
                          <a:solidFill>
                            <a:srgbClr val="4D4D4D"/>
                          </a:solidFill>
                        </a:rPr>
                        <a:t>(grade ≥3)</a:t>
                      </a:r>
                      <a:endParaRPr lang="en-GB" sz="1300" dirty="0" smtClean="0">
                        <a:solidFill>
                          <a:srgbClr val="4D4D4D"/>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10196"/>
                      </a:srgbClr>
                    </a:solidFill>
                  </a:tcPr>
                </a:tc>
                <a:tc hMerge="1">
                  <a:txBody>
                    <a:bodyPr/>
                    <a:lstStyle/>
                    <a:p>
                      <a:endParaRPr lang="en-GB" dirty="0"/>
                    </a:p>
                  </a:txBody>
                  <a:tcPr>
                    <a:solidFill>
                      <a:srgbClr val="A0A0A0">
                        <a:alpha val="10196"/>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300" dirty="0" smtClean="0">
                        <a:solidFill>
                          <a:srgbClr val="4D4D4D"/>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10196"/>
                      </a:srgbClr>
                    </a:solidFill>
                  </a:tcPr>
                </a:tc>
              </a:tr>
              <a:tr h="370840">
                <a:tc>
                  <a:txBody>
                    <a:bodyPr/>
                    <a:lstStyle/>
                    <a:p>
                      <a:pPr marL="92075" indent="0"/>
                      <a:r>
                        <a:rPr lang="en-GB" sz="1300" dirty="0" smtClean="0">
                          <a:solidFill>
                            <a:srgbClr val="000000"/>
                          </a:solidFill>
                        </a:rPr>
                        <a:t>Radiation hepatitis</a:t>
                      </a:r>
                    </a:p>
                    <a:p>
                      <a:pPr marL="92075" indent="0"/>
                      <a:r>
                        <a:rPr lang="en-GB" sz="1300" b="1" dirty="0" smtClean="0">
                          <a:solidFill>
                            <a:srgbClr val="000000"/>
                          </a:solidFill>
                        </a:rPr>
                        <a:t>Gastric ulcer</a:t>
                      </a:r>
                    </a:p>
                    <a:p>
                      <a:pPr marL="92075" indent="0"/>
                      <a:r>
                        <a:rPr lang="en-GB" sz="1300" dirty="0" smtClean="0">
                          <a:solidFill>
                            <a:srgbClr val="000000"/>
                          </a:solidFill>
                        </a:rPr>
                        <a:t>Duodenal ulcer</a:t>
                      </a:r>
                      <a:endParaRPr lang="en-GB" sz="13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300" dirty="0" smtClean="0">
                          <a:solidFill>
                            <a:srgbClr val="000000"/>
                          </a:solidFill>
                        </a:rPr>
                        <a:t>0.8</a:t>
                      </a:r>
                    </a:p>
                    <a:p>
                      <a:pPr algn="ctr"/>
                      <a:r>
                        <a:rPr lang="en-GB" sz="1300" dirty="0" smtClean="0">
                          <a:solidFill>
                            <a:srgbClr val="000000"/>
                          </a:solidFill>
                        </a:rPr>
                        <a:t>0.8</a:t>
                      </a:r>
                    </a:p>
                    <a:p>
                      <a:pPr algn="ctr"/>
                      <a:r>
                        <a:rPr lang="en-GB" sz="1300" dirty="0" smtClean="0">
                          <a:solidFill>
                            <a:srgbClr val="000000"/>
                          </a:solidFill>
                        </a:rPr>
                        <a:t>0.6</a:t>
                      </a:r>
                      <a:endParaRPr lang="en-GB" sz="1300" dirty="0">
                        <a:solidFill>
                          <a:srgbClr val="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c>
                  <a:txBody>
                    <a:bodyPr/>
                    <a:lstStyle/>
                    <a:p>
                      <a:pPr algn="ctr"/>
                      <a:r>
                        <a:rPr lang="en-GB" sz="1300" dirty="0" smtClean="0">
                          <a:solidFill>
                            <a:srgbClr val="000000"/>
                          </a:solidFill>
                          <a:latin typeface="+mn-l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GB" sz="1300" dirty="0" smtClean="0">
                          <a:solidFill>
                            <a:srgbClr val="000000"/>
                          </a:solidFill>
                          <a:latin typeface="+mn-l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GB" sz="1300" dirty="0" smtClean="0">
                          <a:solidFill>
                            <a:srgbClr val="000000"/>
                          </a:solidFill>
                          <a:latin typeface="+mn-lt"/>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0A0A0">
                        <a:alpha val="25098"/>
                      </a:srgbClr>
                    </a:solidFill>
                  </a:tcPr>
                </a:tc>
              </a:tr>
            </a:tbl>
          </a:graphicData>
        </a:graphic>
      </p:graphicFrame>
    </p:spTree>
    <p:extLst>
      <p:ext uri="{BB962C8B-B14F-4D97-AF65-F5344CB8AC3E}">
        <p14:creationId xmlns:p14="http://schemas.microsoft.com/office/powerpoint/2010/main" xmlns="" val="32962317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O-027: </a:t>
            </a:r>
            <a:r>
              <a:rPr lang="en-US" dirty="0"/>
              <a:t>Overall survival analysis of the FOXFIRE-SIRFLOX-FOXFIRE global prospective randomized studies of first-line selective internal radiotherapy (SIRT) in patients with liver metastases from colorectal cancer </a:t>
            </a:r>
            <a:br>
              <a:rPr lang="en-US" dirty="0"/>
            </a:br>
            <a:r>
              <a:rPr lang="en-GB" dirty="0"/>
              <a:t>– </a:t>
            </a:r>
            <a:r>
              <a:rPr lang="en-GB" dirty="0" err="1"/>
              <a:t>Wasan</a:t>
            </a:r>
            <a:r>
              <a:rPr lang="en-GB" dirty="0"/>
              <a:t> H, et al</a:t>
            </a:r>
          </a:p>
        </p:txBody>
      </p:sp>
      <p:sp>
        <p:nvSpPr>
          <p:cNvPr id="3" name="Content Placeholder 2"/>
          <p:cNvSpPr>
            <a:spLocks noGrp="1"/>
          </p:cNvSpPr>
          <p:nvPr>
            <p:ph idx="1"/>
          </p:nvPr>
        </p:nvSpPr>
        <p:spPr/>
        <p:txBody>
          <a:bodyPr/>
          <a:lstStyle/>
          <a:p>
            <a:pPr marL="0" indent="0">
              <a:buNone/>
            </a:pPr>
            <a:r>
              <a:rPr lang="en-GB" b="1" dirty="0"/>
              <a:t>Conclusions</a:t>
            </a:r>
          </a:p>
          <a:p>
            <a:r>
              <a:rPr lang="en-GB" b="1" dirty="0" smtClean="0"/>
              <a:t>Addition of SIRT to 1L FOLFOX CT did not lead to any improvement in PFS (primary endpoint) or OS</a:t>
            </a:r>
          </a:p>
          <a:p>
            <a:r>
              <a:rPr lang="en-GB" b="1" dirty="0" smtClean="0"/>
              <a:t>Significant benefit of adding SIRT was observed in PFS specific to the liver</a:t>
            </a:r>
          </a:p>
          <a:p>
            <a:r>
              <a:rPr lang="en-GB" b="1" dirty="0" smtClean="0"/>
              <a:t>Toxicity, particularly for haematological AEs, was higher in the FOLFOX + SIRT group</a:t>
            </a:r>
            <a:endParaRPr lang="en-GB" b="1" dirty="0"/>
          </a:p>
        </p:txBody>
      </p:sp>
      <p:sp>
        <p:nvSpPr>
          <p:cNvPr id="25" name="Text Placeholder 24"/>
          <p:cNvSpPr>
            <a:spLocks noGrp="1"/>
          </p:cNvSpPr>
          <p:nvPr>
            <p:ph type="body" sz="quarter" idx="11"/>
          </p:nvPr>
        </p:nvSpPr>
        <p:spPr>
          <a:xfrm>
            <a:off x="4309774" y="6096000"/>
            <a:ext cx="4469101" cy="487363"/>
          </a:xfrm>
        </p:spPr>
        <p:txBody>
          <a:bodyPr/>
          <a:lstStyle/>
          <a:p>
            <a:r>
              <a:rPr lang="en-GB" dirty="0" err="1"/>
              <a:t>Wasan</a:t>
            </a:r>
            <a:r>
              <a:rPr lang="en-GB" dirty="0"/>
              <a:t> </a:t>
            </a:r>
            <a:r>
              <a:rPr lang="en-GB" dirty="0" smtClean="0"/>
              <a:t>H, </a:t>
            </a:r>
            <a:r>
              <a:rPr lang="en-GB" dirty="0"/>
              <a:t>et al. Ann </a:t>
            </a:r>
            <a:r>
              <a:rPr lang="en-GB" dirty="0" err="1"/>
              <a:t>Oncol</a:t>
            </a:r>
            <a:r>
              <a:rPr lang="en-GB" dirty="0"/>
              <a:t> 2017; 28 (</a:t>
            </a:r>
            <a:r>
              <a:rPr lang="en-GB" dirty="0" err="1"/>
              <a:t>suppl</a:t>
            </a:r>
            <a:r>
              <a:rPr lang="en-GB" dirty="0"/>
              <a:t> 3): </a:t>
            </a:r>
            <a:r>
              <a:rPr lang="en-GB" dirty="0" err="1"/>
              <a:t>abstr</a:t>
            </a:r>
            <a:r>
              <a:rPr lang="en-GB" dirty="0"/>
              <a:t> O-027</a:t>
            </a:r>
          </a:p>
        </p:txBody>
      </p:sp>
    </p:spTree>
    <p:extLst>
      <p:ext uri="{BB962C8B-B14F-4D97-AF65-F5344CB8AC3E}">
        <p14:creationId xmlns:p14="http://schemas.microsoft.com/office/powerpoint/2010/main" xmlns="" val="49249401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O-015: </a:t>
            </a:r>
            <a:r>
              <a:rPr lang="en-US" smtClean="0"/>
              <a:t>Prognostic value of primary tumor location in stage III colon cancer is associated with RAS and BRAF mutational status </a:t>
            </a:r>
            <a:r>
              <a:rPr lang="en-GB" smtClean="0"/>
              <a:t>– Taieb J,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investigate the impact of primary location on prognosis in patients with fully resected stage III colon cancer</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Primary tumour site was characterised as proximal (right; n=755) or distal (left; n=1114) to the splenic flexure</a:t>
            </a:r>
            <a:endParaRPr lang="en-GB" dirty="0"/>
          </a:p>
        </p:txBody>
      </p:sp>
      <p:sp>
        <p:nvSpPr>
          <p:cNvPr id="35" name="Text Placeholder 34"/>
          <p:cNvSpPr>
            <a:spLocks noGrp="1"/>
          </p:cNvSpPr>
          <p:nvPr>
            <p:ph type="body" sz="quarter" idx="10"/>
          </p:nvPr>
        </p:nvSpPr>
        <p:spPr/>
        <p:txBody>
          <a:bodyPr/>
          <a:lstStyle/>
          <a:p>
            <a:r>
              <a:rPr lang="en-GB" dirty="0" smtClean="0"/>
              <a:t>*Oxaliplatin 85 mg/m</a:t>
            </a:r>
            <a:r>
              <a:rPr lang="en-GB" baseline="30000" dirty="0" smtClean="0"/>
              <a:t>2</a:t>
            </a:r>
            <a:r>
              <a:rPr lang="en-GB" dirty="0" smtClean="0"/>
              <a:t> D1, leucovorin 200 mg/m</a:t>
            </a:r>
            <a:r>
              <a:rPr lang="en-GB" baseline="30000" dirty="0"/>
              <a:t>2</a:t>
            </a:r>
            <a:r>
              <a:rPr lang="en-GB" dirty="0" smtClean="0"/>
              <a:t>, 5FU bolus 400 mg/m</a:t>
            </a:r>
            <a:r>
              <a:rPr lang="en-GB" baseline="30000" dirty="0"/>
              <a:t>2</a:t>
            </a:r>
            <a:r>
              <a:rPr lang="en-GB" dirty="0" smtClean="0"/>
              <a:t> followed by 600 mg/m</a:t>
            </a:r>
            <a:r>
              <a:rPr lang="en-GB" baseline="30000" dirty="0"/>
              <a:t>2</a:t>
            </a:r>
            <a:r>
              <a:rPr lang="en-GB" dirty="0" smtClean="0"/>
              <a:t> 22-hour IV D1, 2 q2w</a:t>
            </a:r>
            <a:endParaRPr lang="en-GB" dirty="0"/>
          </a:p>
        </p:txBody>
      </p:sp>
      <p:sp>
        <p:nvSpPr>
          <p:cNvPr id="5" name="Text Placeholder 4"/>
          <p:cNvSpPr>
            <a:spLocks noGrp="1"/>
          </p:cNvSpPr>
          <p:nvPr>
            <p:ph type="body" sz="quarter" idx="11"/>
          </p:nvPr>
        </p:nvSpPr>
        <p:spPr/>
        <p:txBody>
          <a:bodyPr/>
          <a:lstStyle/>
          <a:p>
            <a:r>
              <a:rPr lang="en-GB" smtClean="0"/>
              <a:t>Taieb J, et al. Ann Oncol 2017; 28 (suppl 3): abstr O-015</a:t>
            </a:r>
            <a:endParaRPr lang="en-GB" dirty="0"/>
          </a:p>
        </p:txBody>
      </p:sp>
      <p:sp>
        <p:nvSpPr>
          <p:cNvPr id="8" name="AutoShape 9"/>
          <p:cNvSpPr>
            <a:spLocks noChangeArrowheads="1"/>
          </p:cNvSpPr>
          <p:nvPr/>
        </p:nvSpPr>
        <p:spPr bwMode="auto">
          <a:xfrm>
            <a:off x="113664" y="2937080"/>
            <a:ext cx="3319690" cy="122238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sz="1600" dirty="0" smtClean="0">
                <a:solidFill>
                  <a:schemeClr val="tx2"/>
                </a:solidFill>
              </a:rPr>
              <a:t>Fully resected stage III colon cancer</a:t>
            </a:r>
            <a:endParaRPr lang="en-GB" altLang="zh-CN" sz="1600" dirty="0" smtClean="0">
              <a:solidFill>
                <a:schemeClr val="tx2"/>
              </a:solidFill>
              <a:ea typeface="SimSun" pitchFamily="2" charset="-122"/>
            </a:endParaRPr>
          </a:p>
          <a:p>
            <a:pPr defTabSz="892175" eaLnBrk="0" hangingPunct="0">
              <a:spcAft>
                <a:spcPct val="30000"/>
              </a:spcAft>
            </a:pPr>
            <a:r>
              <a:rPr lang="en-GB" altLang="zh-CN" sz="1600" dirty="0" smtClean="0">
                <a:solidFill>
                  <a:schemeClr val="tx2"/>
                </a:solidFill>
                <a:ea typeface="SimSun" pitchFamily="2" charset="-122"/>
              </a:rPr>
              <a:t>(n=2559)</a:t>
            </a:r>
            <a:endParaRPr lang="en-GB" altLang="zh-CN" sz="1600" dirty="0">
              <a:solidFill>
                <a:schemeClr val="tx2"/>
              </a:solidFill>
              <a:ea typeface="SimSun" pitchFamily="2" charset="-122"/>
            </a:endParaRPr>
          </a:p>
        </p:txBody>
      </p:sp>
      <p:sp>
        <p:nvSpPr>
          <p:cNvPr id="9" name="Oval 14"/>
          <p:cNvSpPr>
            <a:spLocks noChangeArrowheads="1"/>
          </p:cNvSpPr>
          <p:nvPr/>
        </p:nvSpPr>
        <p:spPr bwMode="auto">
          <a:xfrm>
            <a:off x="3690077" y="325617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endParaRPr lang="en-GB" altLang="zh-CN" sz="1600" b="1" dirty="0">
              <a:solidFill>
                <a:srgbClr val="043882"/>
              </a:solidFill>
              <a:ea typeface="SimSun" pitchFamily="2" charset="-122"/>
            </a:endParaRPr>
          </a:p>
        </p:txBody>
      </p:sp>
      <p:cxnSp>
        <p:nvCxnSpPr>
          <p:cNvPr id="10" name="AutoShape 15"/>
          <p:cNvCxnSpPr>
            <a:cxnSpLocks noChangeShapeType="1"/>
            <a:stCxn id="9" idx="0"/>
            <a:endCxn id="14" idx="1"/>
          </p:cNvCxnSpPr>
          <p:nvPr/>
        </p:nvCxnSpPr>
        <p:spPr bwMode="auto">
          <a:xfrm rot="5400000" flipH="1" flipV="1">
            <a:off x="3739341" y="2678847"/>
            <a:ext cx="819861" cy="334793"/>
          </a:xfrm>
          <a:prstGeom prst="bentConnector2">
            <a:avLst/>
          </a:prstGeom>
          <a:noFill/>
          <a:ln w="57150">
            <a:solidFill>
              <a:schemeClr val="bg2">
                <a:lumMod val="60000"/>
                <a:lumOff val="40000"/>
              </a:schemeClr>
            </a:solidFill>
            <a:round/>
            <a:headEnd/>
            <a:tailEnd type="triangle" w="med" len="med"/>
          </a:ln>
        </p:spPr>
      </p:cxnSp>
      <p:cxnSp>
        <p:nvCxnSpPr>
          <p:cNvPr id="12" name="AutoShape 19"/>
          <p:cNvCxnSpPr>
            <a:cxnSpLocks noChangeShapeType="1"/>
            <a:stCxn id="8" idx="3"/>
            <a:endCxn id="9" idx="2"/>
          </p:cNvCxnSpPr>
          <p:nvPr/>
        </p:nvCxnSpPr>
        <p:spPr bwMode="auto">
          <a:xfrm>
            <a:off x="3433354" y="3548273"/>
            <a:ext cx="256723" cy="0"/>
          </a:xfrm>
          <a:prstGeom prst="straightConnector1">
            <a:avLst/>
          </a:prstGeom>
          <a:noFill/>
          <a:ln w="57150">
            <a:solidFill>
              <a:schemeClr val="bg2">
                <a:lumMod val="60000"/>
                <a:lumOff val="40000"/>
              </a:schemeClr>
            </a:solidFill>
            <a:round/>
            <a:headEnd type="none" w="med" len="med"/>
            <a:tailEnd type="none" w="med" len="med"/>
          </a:ln>
        </p:spPr>
      </p:cxnSp>
      <p:sp>
        <p:nvSpPr>
          <p:cNvPr id="14" name="AutoShape 8"/>
          <p:cNvSpPr>
            <a:spLocks noChangeArrowheads="1"/>
          </p:cNvSpPr>
          <p:nvPr/>
        </p:nvSpPr>
        <p:spPr bwMode="auto">
          <a:xfrm>
            <a:off x="4316668" y="2019691"/>
            <a:ext cx="3821491" cy="833241"/>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chemeClr val="tx2"/>
                </a:solidFill>
                <a:ea typeface="SimSun" pitchFamily="2" charset="-122"/>
              </a:rPr>
              <a:t>Cetuximab D1, 8 400 mg/m</a:t>
            </a:r>
            <a:r>
              <a:rPr lang="en-GB" altLang="zh-CN" sz="1600" baseline="30000" dirty="0" smtClean="0">
                <a:solidFill>
                  <a:schemeClr val="tx2"/>
                </a:solidFill>
                <a:ea typeface="SimSun" pitchFamily="2" charset="-122"/>
              </a:rPr>
              <a:t>2</a:t>
            </a:r>
            <a:r>
              <a:rPr lang="en-GB" altLang="zh-CN" sz="1600" dirty="0" smtClean="0">
                <a:solidFill>
                  <a:schemeClr val="tx2"/>
                </a:solidFill>
                <a:ea typeface="SimSun" pitchFamily="2" charset="-122"/>
              </a:rPr>
              <a:t> initial dose then 250 mg/m</a:t>
            </a:r>
            <a:r>
              <a:rPr lang="en-GB" altLang="zh-CN" sz="1600" baseline="30000" dirty="0" smtClean="0">
                <a:solidFill>
                  <a:schemeClr val="tx2"/>
                </a:solidFill>
                <a:ea typeface="SimSun" pitchFamily="2" charset="-122"/>
              </a:rPr>
              <a:t>2</a:t>
            </a:r>
            <a:r>
              <a:rPr lang="en-GB" altLang="zh-CN" sz="1600" dirty="0" smtClean="0">
                <a:solidFill>
                  <a:schemeClr val="tx2"/>
                </a:solidFill>
                <a:ea typeface="SimSun" pitchFamily="2" charset="-122"/>
              </a:rPr>
              <a:t> weekly + FOLFOX4* </a:t>
            </a:r>
            <a:br>
              <a:rPr lang="en-GB" altLang="zh-CN" sz="1600" dirty="0" smtClean="0">
                <a:solidFill>
                  <a:schemeClr val="tx2"/>
                </a:solidFill>
                <a:ea typeface="SimSun" pitchFamily="2" charset="-122"/>
              </a:rPr>
            </a:br>
            <a:r>
              <a:rPr lang="en-GB" altLang="zh-CN" sz="1600" dirty="0" smtClean="0">
                <a:solidFill>
                  <a:schemeClr val="tx2"/>
                </a:solidFill>
                <a:ea typeface="SimSun" pitchFamily="2" charset="-122"/>
              </a:rPr>
              <a:t>(</a:t>
            </a:r>
            <a:r>
              <a:rPr lang="en-GB" altLang="zh-CN" sz="1600" dirty="0">
                <a:solidFill>
                  <a:schemeClr val="tx2"/>
                </a:solidFill>
                <a:ea typeface="SimSun" pitchFamily="2" charset="-122"/>
              </a:rPr>
              <a:t>12 cycles</a:t>
            </a:r>
            <a:r>
              <a:rPr lang="en-GB" altLang="zh-CN" sz="1600" dirty="0" smtClean="0">
                <a:solidFill>
                  <a:schemeClr val="tx2"/>
                </a:solidFill>
                <a:ea typeface="SimSun" pitchFamily="2" charset="-122"/>
              </a:rPr>
              <a:t>)</a:t>
            </a:r>
            <a:endParaRPr lang="en-GB" altLang="zh-CN" sz="1600" dirty="0">
              <a:solidFill>
                <a:schemeClr val="tx2"/>
              </a:solidFill>
              <a:ea typeface="SimSun" pitchFamily="2" charset="-122"/>
            </a:endParaRPr>
          </a:p>
        </p:txBody>
      </p:sp>
      <p:cxnSp>
        <p:nvCxnSpPr>
          <p:cNvPr id="17" name="AutoShape 16"/>
          <p:cNvCxnSpPr>
            <a:cxnSpLocks noChangeShapeType="1"/>
            <a:stCxn id="9" idx="4"/>
            <a:endCxn id="20" idx="1"/>
          </p:cNvCxnSpPr>
          <p:nvPr/>
        </p:nvCxnSpPr>
        <p:spPr bwMode="auto">
          <a:xfrm rot="16200000" flipH="1">
            <a:off x="3780220" y="4042028"/>
            <a:ext cx="738104" cy="334794"/>
          </a:xfrm>
          <a:prstGeom prst="bentConnector2">
            <a:avLst/>
          </a:prstGeom>
          <a:noFill/>
          <a:ln w="57150">
            <a:solidFill>
              <a:schemeClr val="bg2">
                <a:lumMod val="60000"/>
                <a:lumOff val="40000"/>
              </a:schemeClr>
            </a:solidFill>
            <a:round/>
            <a:headEnd/>
            <a:tailEnd type="triangle" w="med" len="med"/>
          </a:ln>
        </p:spPr>
      </p:cxnSp>
      <p:sp>
        <p:nvSpPr>
          <p:cNvPr id="20" name="AutoShape 12"/>
          <p:cNvSpPr>
            <a:spLocks noChangeArrowheads="1"/>
          </p:cNvSpPr>
          <p:nvPr/>
        </p:nvSpPr>
        <p:spPr bwMode="auto">
          <a:xfrm>
            <a:off x="4316669" y="4161856"/>
            <a:ext cx="3821490" cy="83324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ea typeface="SimSun" pitchFamily="2" charset="-122"/>
              </a:rPr>
              <a:t>FOLFOX4* </a:t>
            </a:r>
            <a:br>
              <a:rPr lang="en-GB" altLang="zh-CN" sz="1600" dirty="0" smtClean="0">
                <a:ea typeface="SimSun" pitchFamily="2" charset="-122"/>
              </a:rPr>
            </a:br>
            <a:r>
              <a:rPr lang="en-GB" altLang="zh-CN" sz="1600" dirty="0" smtClean="0">
                <a:ea typeface="SimSun" pitchFamily="2" charset="-122"/>
              </a:rPr>
              <a:t>(</a:t>
            </a:r>
            <a:r>
              <a:rPr lang="en-GB" altLang="zh-CN" sz="1600" dirty="0">
                <a:ea typeface="SimSun" pitchFamily="2" charset="-122"/>
              </a:rPr>
              <a:t>12 cycles)</a:t>
            </a:r>
          </a:p>
        </p:txBody>
      </p:sp>
      <p:sp>
        <p:nvSpPr>
          <p:cNvPr id="22" name="Content Placeholder 26"/>
          <p:cNvSpPr txBox="1">
            <a:spLocks/>
          </p:cNvSpPr>
          <p:nvPr/>
        </p:nvSpPr>
        <p:spPr bwMode="auto">
          <a:xfrm>
            <a:off x="4648148" y="3090097"/>
            <a:ext cx="3489592" cy="948158"/>
          </a:xfrm>
          <a:prstGeom prst="rect">
            <a:avLst/>
          </a:prstGeom>
          <a:noFill/>
          <a:ln w="9525">
            <a:noFill/>
            <a:miter lim="800000"/>
            <a:headEnd/>
            <a:tailEnd/>
          </a:ln>
        </p:spPr>
        <p:txBody>
          <a:bodyPr/>
          <a:lstStyle/>
          <a:p>
            <a:pPr marL="190500" indent="-190500">
              <a:spcBef>
                <a:spcPts val="0"/>
              </a:spcBef>
              <a:spcAft>
                <a:spcPts val="400"/>
              </a:spcAft>
              <a:defRPr/>
            </a:pPr>
            <a:r>
              <a:rPr lang="en-GB" sz="1200" b="1" dirty="0">
                <a:solidFill>
                  <a:srgbClr val="043882"/>
                </a:solidFill>
                <a:latin typeface="Arial"/>
              </a:rPr>
              <a:t>Stratification</a:t>
            </a:r>
          </a:p>
          <a:p>
            <a:pPr marL="203200" indent="-203200">
              <a:spcBef>
                <a:spcPts val="0"/>
              </a:spcBef>
              <a:spcAft>
                <a:spcPts val="400"/>
              </a:spcAft>
              <a:buFont typeface="Arial" pitchFamily="34" charset="0"/>
              <a:buChar char="•"/>
              <a:defRPr/>
            </a:pPr>
            <a:r>
              <a:rPr lang="en-GB" sz="1200" dirty="0" smtClean="0">
                <a:solidFill>
                  <a:srgbClr val="4D4D4D"/>
                </a:solidFill>
                <a:latin typeface="Arial"/>
              </a:rPr>
              <a:t>N-status (N1 vs. N2)</a:t>
            </a:r>
            <a:endParaRPr lang="en-GB" sz="1200" dirty="0">
              <a:solidFill>
                <a:srgbClr val="4D4D4D"/>
              </a:solidFill>
              <a:latin typeface="Arial"/>
            </a:endParaRPr>
          </a:p>
          <a:p>
            <a:pPr marL="203200" indent="-203200">
              <a:spcBef>
                <a:spcPts val="0"/>
              </a:spcBef>
              <a:spcAft>
                <a:spcPts val="400"/>
              </a:spcAft>
              <a:buFont typeface="Arial" pitchFamily="34" charset="0"/>
              <a:buChar char="•"/>
              <a:defRPr/>
            </a:pPr>
            <a:r>
              <a:rPr lang="en-GB" sz="1200" dirty="0" smtClean="0">
                <a:solidFill>
                  <a:srgbClr val="4D4D4D"/>
                </a:solidFill>
                <a:latin typeface="Arial"/>
              </a:rPr>
              <a:t>T-status (T1-3 vs. T4)</a:t>
            </a:r>
          </a:p>
          <a:p>
            <a:pPr marL="203200" indent="-203200">
              <a:spcBef>
                <a:spcPts val="0"/>
              </a:spcBef>
              <a:spcAft>
                <a:spcPts val="400"/>
              </a:spcAft>
              <a:buFont typeface="Arial" pitchFamily="34" charset="0"/>
              <a:buChar char="•"/>
              <a:defRPr/>
            </a:pPr>
            <a:r>
              <a:rPr lang="en-GB" sz="1200" dirty="0" smtClean="0">
                <a:solidFill>
                  <a:srgbClr val="4D4D4D"/>
                </a:solidFill>
                <a:latin typeface="Arial"/>
              </a:rPr>
              <a:t>Obstruction/perforation status</a:t>
            </a:r>
            <a:endParaRPr lang="en-GB" sz="1200" dirty="0">
              <a:solidFill>
                <a:srgbClr val="4D4D4D"/>
              </a:solidFill>
              <a:latin typeface="Arial"/>
            </a:endParaRPr>
          </a:p>
        </p:txBody>
      </p:sp>
      <p:sp>
        <p:nvSpPr>
          <p:cNvPr id="18" name="AutoShape 12"/>
          <p:cNvSpPr>
            <a:spLocks noChangeArrowheads="1"/>
          </p:cNvSpPr>
          <p:nvPr/>
        </p:nvSpPr>
        <p:spPr bwMode="auto">
          <a:xfrm>
            <a:off x="8412480" y="217199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b="1" dirty="0" smtClean="0">
                <a:solidFill>
                  <a:srgbClr val="FFFFFF"/>
                </a:solidFill>
                <a:ea typeface="SimSun" pitchFamily="2" charset="-122"/>
              </a:rPr>
              <a:t>PD</a:t>
            </a:r>
            <a:endParaRPr lang="en-GB" altLang="zh-CN" sz="1600" b="1" dirty="0">
              <a:solidFill>
                <a:srgbClr val="FFFFFF"/>
              </a:solidFill>
              <a:ea typeface="SimSun" pitchFamily="2" charset="-122"/>
            </a:endParaRPr>
          </a:p>
        </p:txBody>
      </p:sp>
      <p:cxnSp>
        <p:nvCxnSpPr>
          <p:cNvPr id="19" name="AutoShape 21"/>
          <p:cNvCxnSpPr>
            <a:cxnSpLocks noChangeShapeType="1"/>
            <a:stCxn id="20" idx="3"/>
            <a:endCxn id="30" idx="1"/>
          </p:cNvCxnSpPr>
          <p:nvPr/>
        </p:nvCxnSpPr>
        <p:spPr bwMode="auto">
          <a:xfrm>
            <a:off x="8138159" y="4578477"/>
            <a:ext cx="274321" cy="0"/>
          </a:xfrm>
          <a:prstGeom prst="straightConnector1">
            <a:avLst/>
          </a:prstGeom>
          <a:noFill/>
          <a:ln w="57150">
            <a:solidFill>
              <a:schemeClr val="bg2">
                <a:lumMod val="60000"/>
                <a:lumOff val="40000"/>
              </a:schemeClr>
            </a:solidFill>
            <a:round/>
            <a:headEnd/>
            <a:tailEnd type="triangle" w="med" len="med"/>
          </a:ln>
        </p:spPr>
      </p:cxnSp>
      <p:cxnSp>
        <p:nvCxnSpPr>
          <p:cNvPr id="21" name="AutoShape 21"/>
          <p:cNvCxnSpPr>
            <a:cxnSpLocks noChangeShapeType="1"/>
            <a:stCxn id="14" idx="3"/>
            <a:endCxn id="18" idx="1"/>
          </p:cNvCxnSpPr>
          <p:nvPr/>
        </p:nvCxnSpPr>
        <p:spPr bwMode="auto">
          <a:xfrm>
            <a:off x="8138159" y="2436312"/>
            <a:ext cx="274321" cy="0"/>
          </a:xfrm>
          <a:prstGeom prst="straightConnector1">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8412480" y="431415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b="1" dirty="0" smtClean="0">
                <a:solidFill>
                  <a:srgbClr val="FFFFFF"/>
                </a:solidFill>
                <a:ea typeface="SimSun" pitchFamily="2" charset="-122"/>
              </a:rPr>
              <a:t>PD</a:t>
            </a:r>
            <a:endParaRPr lang="en-GB" altLang="zh-CN" sz="1600" b="1" dirty="0">
              <a:solidFill>
                <a:srgbClr val="FFFFFF"/>
              </a:solidFill>
              <a:ea typeface="SimSun" pitchFamily="2" charset="-122"/>
            </a:endParaRPr>
          </a:p>
        </p:txBody>
      </p:sp>
    </p:spTree>
    <p:extLst>
      <p:ext uri="{BB962C8B-B14F-4D97-AF65-F5344CB8AC3E}">
        <p14:creationId xmlns:p14="http://schemas.microsoft.com/office/powerpoint/2010/main" xmlns="" val="206520364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O-015: </a:t>
            </a:r>
            <a:r>
              <a:rPr lang="en-US" dirty="0"/>
              <a:t>Prognostic value of primary tumor location in stage III colon cancer is associated with RAS and BRAF mutational status </a:t>
            </a:r>
            <a:r>
              <a:rPr lang="en-GB" dirty="0"/>
              <a:t>– </a:t>
            </a:r>
            <a:r>
              <a:rPr lang="en-GB" dirty="0" err="1"/>
              <a:t>Taieb</a:t>
            </a:r>
            <a:r>
              <a:rPr lang="en-GB" dirty="0"/>
              <a:t> J, et al</a:t>
            </a:r>
            <a:endParaRPr lang="en-GB" sz="1800" dirty="0"/>
          </a:p>
        </p:txBody>
      </p:sp>
      <p:sp>
        <p:nvSpPr>
          <p:cNvPr id="3" name="Content Placeholder 2"/>
          <p:cNvSpPr>
            <a:spLocks noGrp="1"/>
          </p:cNvSpPr>
          <p:nvPr>
            <p:ph idx="1"/>
          </p:nvPr>
        </p:nvSpPr>
        <p:spPr>
          <a:xfrm>
            <a:off x="365124" y="1254035"/>
            <a:ext cx="8413751" cy="498565"/>
          </a:xfrm>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err="1"/>
              <a:t>Taieb</a:t>
            </a:r>
            <a:r>
              <a:rPr lang="en-GB" dirty="0"/>
              <a:t> J, et al. Ann </a:t>
            </a:r>
            <a:r>
              <a:rPr lang="en-GB" dirty="0" err="1"/>
              <a:t>Oncol</a:t>
            </a:r>
            <a:r>
              <a:rPr lang="en-GB" dirty="0"/>
              <a:t> 2017; 28 (</a:t>
            </a:r>
            <a:r>
              <a:rPr lang="en-GB" dirty="0" err="1"/>
              <a:t>suppl</a:t>
            </a:r>
            <a:r>
              <a:rPr lang="en-GB" dirty="0"/>
              <a:t> 3): </a:t>
            </a:r>
            <a:r>
              <a:rPr lang="en-GB" dirty="0" err="1"/>
              <a:t>abstr</a:t>
            </a:r>
            <a:r>
              <a:rPr lang="en-GB" dirty="0"/>
              <a:t> O-015</a:t>
            </a:r>
          </a:p>
        </p:txBody>
      </p:sp>
      <p:sp>
        <p:nvSpPr>
          <p:cNvPr id="7" name="Rectangle 6"/>
          <p:cNvSpPr/>
          <p:nvPr/>
        </p:nvSpPr>
        <p:spPr>
          <a:xfrm>
            <a:off x="1003189" y="2070622"/>
            <a:ext cx="2908168" cy="307777"/>
          </a:xfrm>
          <a:prstGeom prst="rect">
            <a:avLst/>
          </a:prstGeom>
        </p:spPr>
        <p:txBody>
          <a:bodyPr wrap="none">
            <a:spAutoFit/>
          </a:bodyPr>
          <a:lstStyle/>
          <a:p>
            <a:pPr defTabSz="914400" fontAlgn="base">
              <a:spcBef>
                <a:spcPct val="0"/>
              </a:spcBef>
              <a:spcAft>
                <a:spcPct val="0"/>
              </a:spcAft>
            </a:pPr>
            <a:r>
              <a:rPr lang="en-GB" sz="1400" b="1" dirty="0">
                <a:solidFill>
                  <a:srgbClr val="4D4D4D"/>
                </a:solidFill>
                <a:latin typeface="Arial" charset="0"/>
                <a:cs typeface="Arial" charset="0"/>
              </a:rPr>
              <a:t>OS in </a:t>
            </a:r>
            <a:r>
              <a:rPr lang="en-GB" sz="1400" b="1" dirty="0" smtClean="0">
                <a:solidFill>
                  <a:srgbClr val="4D4D4D"/>
                </a:solidFill>
                <a:latin typeface="Arial" charset="0"/>
                <a:cs typeface="Arial" charset="0"/>
              </a:rPr>
              <a:t>right- </a:t>
            </a:r>
            <a:r>
              <a:rPr lang="en-GB" sz="1400" b="1" dirty="0">
                <a:solidFill>
                  <a:srgbClr val="4D4D4D"/>
                </a:solidFill>
                <a:latin typeface="Arial" charset="0"/>
                <a:cs typeface="Arial" charset="0"/>
              </a:rPr>
              <a:t>and left-sided CRC</a:t>
            </a:r>
            <a:endParaRPr lang="en-US" sz="1400" dirty="0">
              <a:solidFill>
                <a:srgbClr val="4D4D4D"/>
              </a:solidFill>
              <a:latin typeface="Arial" charset="0"/>
              <a:cs typeface="Arial" charset="0"/>
            </a:endParaRPr>
          </a:p>
        </p:txBody>
      </p:sp>
      <p:sp>
        <p:nvSpPr>
          <p:cNvPr id="9" name="Rectangle 8"/>
          <p:cNvSpPr/>
          <p:nvPr/>
        </p:nvSpPr>
        <p:spPr>
          <a:xfrm>
            <a:off x="5390638" y="2106513"/>
            <a:ext cx="3028393" cy="307777"/>
          </a:xfrm>
          <a:prstGeom prst="rect">
            <a:avLst/>
          </a:prstGeom>
        </p:spPr>
        <p:txBody>
          <a:bodyPr wrap="none">
            <a:spAutoFit/>
          </a:bodyPr>
          <a:lstStyle/>
          <a:p>
            <a:pPr defTabSz="914400" fontAlgn="base">
              <a:spcBef>
                <a:spcPct val="0"/>
              </a:spcBef>
              <a:spcAft>
                <a:spcPct val="0"/>
              </a:spcAft>
            </a:pPr>
            <a:r>
              <a:rPr lang="en-GB" sz="1400" b="1" dirty="0">
                <a:solidFill>
                  <a:srgbClr val="4D4D4D"/>
                </a:solidFill>
                <a:latin typeface="Arial" charset="0"/>
                <a:cs typeface="Arial" charset="0"/>
              </a:rPr>
              <a:t>SAR in </a:t>
            </a:r>
            <a:r>
              <a:rPr lang="en-GB" sz="1400" b="1" dirty="0" smtClean="0">
                <a:solidFill>
                  <a:srgbClr val="4D4D4D"/>
                </a:solidFill>
                <a:latin typeface="Arial" charset="0"/>
                <a:cs typeface="Arial" charset="0"/>
              </a:rPr>
              <a:t>right- </a:t>
            </a:r>
            <a:r>
              <a:rPr lang="en-GB" sz="1400" b="1" dirty="0">
                <a:solidFill>
                  <a:srgbClr val="4D4D4D"/>
                </a:solidFill>
                <a:latin typeface="Arial" charset="0"/>
                <a:cs typeface="Arial" charset="0"/>
              </a:rPr>
              <a:t>and left-sided CRC</a:t>
            </a:r>
            <a:endParaRPr lang="en-US" sz="1400" dirty="0">
              <a:solidFill>
                <a:srgbClr val="4D4D4D"/>
              </a:solidFill>
              <a:latin typeface="Arial" charset="0"/>
              <a:cs typeface="Arial" charset="0"/>
            </a:endParaRPr>
          </a:p>
        </p:txBody>
      </p:sp>
      <p:sp>
        <p:nvSpPr>
          <p:cNvPr id="6" name="TextBox 5"/>
          <p:cNvSpPr txBox="1"/>
          <p:nvPr/>
        </p:nvSpPr>
        <p:spPr>
          <a:xfrm>
            <a:off x="25879" y="5517671"/>
            <a:ext cx="542135" cy="461665"/>
          </a:xfrm>
          <a:prstGeom prst="rect">
            <a:avLst/>
          </a:prstGeom>
          <a:noFill/>
        </p:spPr>
        <p:txBody>
          <a:bodyPr wrap="none" rtlCol="0">
            <a:spAutoFit/>
          </a:bodyPr>
          <a:lstStyle/>
          <a:p>
            <a:pPr algn="r"/>
            <a:r>
              <a:rPr lang="en-GB" sz="1200" dirty="0" smtClean="0">
                <a:solidFill>
                  <a:schemeClr val="accent1"/>
                </a:solidFill>
              </a:rPr>
              <a:t>Left</a:t>
            </a:r>
          </a:p>
          <a:p>
            <a:pPr algn="r"/>
            <a:r>
              <a:rPr lang="en-GB" sz="1200" dirty="0" smtClean="0">
                <a:solidFill>
                  <a:schemeClr val="accent3"/>
                </a:solidFill>
              </a:rPr>
              <a:t>Right</a:t>
            </a:r>
            <a:endParaRPr lang="en-GB" sz="1200" dirty="0">
              <a:solidFill>
                <a:schemeClr val="accent3"/>
              </a:solidFill>
            </a:endParaRPr>
          </a:p>
        </p:txBody>
      </p:sp>
      <p:graphicFrame>
        <p:nvGraphicFramePr>
          <p:cNvPr id="42" name="Group 88"/>
          <p:cNvGraphicFramePr>
            <a:graphicFrameLocks noGrp="1"/>
          </p:cNvGraphicFramePr>
          <p:nvPr>
            <p:extLst>
              <p:ext uri="{D42A27DB-BD31-4B8C-83A1-F6EECF244321}">
                <p14:modId xmlns:p14="http://schemas.microsoft.com/office/powerpoint/2010/main" xmlns="" val="1663626793"/>
              </p:ext>
            </p:extLst>
          </p:nvPr>
        </p:nvGraphicFramePr>
        <p:xfrm>
          <a:off x="1112520" y="3719715"/>
          <a:ext cx="2834640" cy="1005840"/>
        </p:xfrm>
        <a:graphic>
          <a:graphicData uri="http://schemas.openxmlformats.org/drawingml/2006/table">
            <a:tbl>
              <a:tblPr firstRow="1" bandRow="1">
                <a:tableStyleId>{69012ECD-51FC-41F1-AA8D-1B2483CD663E}</a:tableStyleId>
              </a:tblPr>
              <a:tblGrid>
                <a:gridCol w="1272540"/>
                <a:gridCol w="807720"/>
                <a:gridCol w="754380"/>
              </a:tblGrid>
              <a:tr h="3222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8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tx1"/>
                          </a:solidFill>
                          <a:effectLst/>
                          <a:latin typeface="+mn-lt"/>
                        </a:rPr>
                        <a:t>Left localisation</a:t>
                      </a:r>
                      <a:br>
                        <a:rPr kumimoji="0" lang="en-GB" sz="800" u="none" strike="noStrike" cap="none" normalizeH="0" baseline="0" dirty="0" smtClean="0">
                          <a:ln>
                            <a:noFill/>
                          </a:ln>
                          <a:solidFill>
                            <a:schemeClr val="tx1"/>
                          </a:solidFill>
                          <a:effectLst/>
                          <a:latin typeface="+mn-lt"/>
                        </a:rPr>
                      </a:br>
                      <a:r>
                        <a:rPr kumimoji="0" lang="en-GB" sz="800" u="none" strike="noStrike" cap="none" normalizeH="0" baseline="0" dirty="0" smtClean="0">
                          <a:ln>
                            <a:noFill/>
                          </a:ln>
                          <a:solidFill>
                            <a:schemeClr val="tx1"/>
                          </a:solidFill>
                          <a:effectLst/>
                          <a:latin typeface="+mn-lt"/>
                        </a:rPr>
                        <a:t>(n=1114)</a:t>
                      </a:r>
                      <a:endParaRPr kumimoji="0" lang="en-GB" sz="8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1" i="0" u="none" strike="noStrike" cap="none" normalizeH="0" baseline="0" dirty="0" smtClean="0">
                          <a:ln>
                            <a:noFill/>
                          </a:ln>
                          <a:solidFill>
                            <a:schemeClr val="tx1"/>
                          </a:solidFill>
                          <a:effectLst/>
                          <a:latin typeface="+mn-lt"/>
                          <a:cs typeface="Arial" charset="0"/>
                        </a:rPr>
                        <a:t>Right localisation</a:t>
                      </a:r>
                      <a:br>
                        <a:rPr kumimoji="0" lang="en-GB" sz="800" b="1" i="0" u="none" strike="noStrike" cap="none" normalizeH="0" baseline="0" dirty="0" smtClean="0">
                          <a:ln>
                            <a:noFill/>
                          </a:ln>
                          <a:solidFill>
                            <a:schemeClr val="tx1"/>
                          </a:solidFill>
                          <a:effectLst/>
                          <a:latin typeface="+mn-lt"/>
                          <a:cs typeface="Arial" charset="0"/>
                        </a:rPr>
                      </a:br>
                      <a:r>
                        <a:rPr kumimoji="0" lang="en-GB" sz="800" b="1" i="0" u="none" strike="noStrike" cap="none" normalizeH="0" baseline="0" dirty="0" smtClean="0">
                          <a:ln>
                            <a:noFill/>
                          </a:ln>
                          <a:solidFill>
                            <a:schemeClr val="tx1"/>
                          </a:solidFill>
                          <a:effectLst/>
                          <a:latin typeface="+mn-lt"/>
                          <a:cs typeface="Arial" charset="0"/>
                        </a:rPr>
                        <a:t>(n=755)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tx1"/>
                          </a:solidFill>
                          <a:effectLst/>
                          <a:latin typeface="+mn-lt"/>
                        </a:rPr>
                        <a:t>Number of events</a:t>
                      </a:r>
                      <a:endParaRPr kumimoji="0" lang="en-GB" sz="8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tx1"/>
                          </a:solidFill>
                          <a:effectLst/>
                          <a:latin typeface="+mn-lt"/>
                        </a:rPr>
                        <a:t>203</a:t>
                      </a:r>
                      <a:endParaRPr kumimoji="0" lang="en-GB" sz="8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165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tx1"/>
                          </a:solidFill>
                          <a:effectLst/>
                          <a:latin typeface="+mn-lt"/>
                        </a:rPr>
                        <a:t>5-year OS, % </a:t>
                      </a:r>
                      <a:br>
                        <a:rPr kumimoji="0" lang="en-GB" sz="800" u="none" strike="noStrike" cap="none" normalizeH="0" baseline="0" dirty="0" smtClean="0">
                          <a:ln>
                            <a:noFill/>
                          </a:ln>
                          <a:solidFill>
                            <a:schemeClr val="tx1"/>
                          </a:solidFill>
                          <a:effectLst/>
                          <a:latin typeface="+mn-lt"/>
                        </a:rPr>
                      </a:br>
                      <a:r>
                        <a:rPr kumimoji="0" lang="en-GB" sz="800" u="none" strike="noStrike" cap="none" normalizeH="0" baseline="0" dirty="0" smtClean="0">
                          <a:ln>
                            <a:noFill/>
                          </a:ln>
                          <a:solidFill>
                            <a:schemeClr val="tx1"/>
                          </a:solidFill>
                          <a:effectLst/>
                          <a:latin typeface="+mn-lt"/>
                        </a:rPr>
                        <a:t>(95%CI)</a:t>
                      </a:r>
                      <a:endParaRPr kumimoji="0" lang="en-GB" sz="8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84.2 </a:t>
                      </a:r>
                      <a:br>
                        <a:rPr kumimoji="0" lang="en-GB" sz="800" b="0" i="0" u="none" strike="noStrike" cap="none" normalizeH="0" baseline="0" dirty="0" smtClean="0">
                          <a:ln>
                            <a:noFill/>
                          </a:ln>
                          <a:solidFill>
                            <a:schemeClr val="tx1"/>
                          </a:solidFill>
                          <a:effectLst/>
                          <a:latin typeface="+mn-lt"/>
                          <a:cs typeface="Arial" charset="0"/>
                        </a:rPr>
                      </a:br>
                      <a:r>
                        <a:rPr kumimoji="0" lang="en-GB" sz="800" b="0" i="0" u="none" strike="noStrike" cap="none" normalizeH="0" baseline="0" dirty="0" smtClean="0">
                          <a:ln>
                            <a:noFill/>
                          </a:ln>
                          <a:solidFill>
                            <a:schemeClr val="tx1"/>
                          </a:solidFill>
                          <a:effectLst/>
                          <a:latin typeface="+mn-lt"/>
                          <a:cs typeface="Arial" charset="0"/>
                        </a:rPr>
                        <a:t>(81.8, 86.3)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800" b="0" i="0" u="none" strike="noStrike" cap="none" normalizeH="0" baseline="0" dirty="0" smtClean="0">
                          <a:ln>
                            <a:noFill/>
                          </a:ln>
                          <a:solidFill>
                            <a:schemeClr val="tx1"/>
                          </a:solidFill>
                          <a:effectLst/>
                          <a:latin typeface="+mn-lt"/>
                          <a:cs typeface="Arial" charset="0"/>
                        </a:rPr>
                        <a:t>78.6 </a:t>
                      </a:r>
                      <a:br>
                        <a:rPr kumimoji="0" lang="en-GB" sz="800" b="0" i="0" u="none" strike="noStrike" cap="none" normalizeH="0" baseline="0" dirty="0" smtClean="0">
                          <a:ln>
                            <a:noFill/>
                          </a:ln>
                          <a:solidFill>
                            <a:schemeClr val="tx1"/>
                          </a:solidFill>
                          <a:effectLst/>
                          <a:latin typeface="+mn-lt"/>
                          <a:cs typeface="Arial" charset="0"/>
                        </a:rPr>
                      </a:br>
                      <a:r>
                        <a:rPr kumimoji="0" lang="en-GB" sz="800" b="0" i="0" u="none" strike="noStrike" cap="none" normalizeH="0" baseline="0" dirty="0" smtClean="0">
                          <a:ln>
                            <a:noFill/>
                          </a:ln>
                          <a:solidFill>
                            <a:schemeClr val="tx1"/>
                          </a:solidFill>
                          <a:effectLst/>
                          <a:latin typeface="+mn-lt"/>
                          <a:cs typeface="Arial" charset="0"/>
                        </a:rPr>
                        <a:t>(75.4, 81.5)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87" name="Group 86"/>
          <p:cNvGrpSpPr/>
          <p:nvPr/>
        </p:nvGrpSpPr>
        <p:grpSpPr>
          <a:xfrm>
            <a:off x="3831623" y="2394205"/>
            <a:ext cx="1479079" cy="246221"/>
            <a:chOff x="3671969" y="2394205"/>
            <a:chExt cx="1479079" cy="246221"/>
          </a:xfrm>
        </p:grpSpPr>
        <p:cxnSp>
          <p:nvCxnSpPr>
            <p:cNvPr id="45" name="Straight Connector 44"/>
            <p:cNvCxnSpPr/>
            <p:nvPr/>
          </p:nvCxnSpPr>
          <p:spPr>
            <a:xfrm>
              <a:off x="3671969" y="2517315"/>
              <a:ext cx="249080" cy="0"/>
            </a:xfrm>
            <a:prstGeom prst="line">
              <a:avLst/>
            </a:prstGeom>
            <a:noFill/>
            <a:ln w="25400">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46" name="Straight Connector 45"/>
            <p:cNvCxnSpPr/>
            <p:nvPr/>
          </p:nvCxnSpPr>
          <p:spPr>
            <a:xfrm>
              <a:off x="4436576" y="2517315"/>
              <a:ext cx="249080" cy="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47" name="TextBox 46"/>
            <p:cNvSpPr txBox="1"/>
            <p:nvPr/>
          </p:nvSpPr>
          <p:spPr>
            <a:xfrm>
              <a:off x="3927636" y="2394205"/>
              <a:ext cx="1223412" cy="246221"/>
            </a:xfrm>
            <a:prstGeom prst="rect">
              <a:avLst/>
            </a:prstGeom>
            <a:noFill/>
          </p:spPr>
          <p:txBody>
            <a:bodyPr wrap="none" rtlCol="0">
              <a:spAutoFit/>
            </a:bodyPr>
            <a:lstStyle/>
            <a:p>
              <a:r>
                <a:rPr lang="en-GB" sz="1000" dirty="0" smtClean="0"/>
                <a:t>Left               Right</a:t>
              </a:r>
              <a:endParaRPr lang="en-GB" sz="1000" dirty="0"/>
            </a:p>
          </p:txBody>
        </p:sp>
      </p:grpSp>
      <p:grpSp>
        <p:nvGrpSpPr>
          <p:cNvPr id="51" name="Group 50"/>
          <p:cNvGrpSpPr/>
          <p:nvPr/>
        </p:nvGrpSpPr>
        <p:grpSpPr>
          <a:xfrm>
            <a:off x="184382" y="2715394"/>
            <a:ext cx="4110614" cy="3263942"/>
            <a:chOff x="184382" y="2715394"/>
            <a:chExt cx="4110614" cy="3263942"/>
          </a:xfrm>
        </p:grpSpPr>
        <p:grpSp>
          <p:nvGrpSpPr>
            <p:cNvPr id="12" name="Group 11"/>
            <p:cNvGrpSpPr/>
            <p:nvPr/>
          </p:nvGrpSpPr>
          <p:grpSpPr>
            <a:xfrm>
              <a:off x="184382" y="2715394"/>
              <a:ext cx="4027672" cy="3263942"/>
              <a:chOff x="2063552" y="2265755"/>
              <a:chExt cx="4452751" cy="3027892"/>
            </a:xfrm>
          </p:grpSpPr>
          <p:grpSp>
            <p:nvGrpSpPr>
              <p:cNvPr id="13" name="Group 12"/>
              <p:cNvGrpSpPr/>
              <p:nvPr/>
            </p:nvGrpSpPr>
            <p:grpSpPr>
              <a:xfrm>
                <a:off x="2614623" y="2396465"/>
                <a:ext cx="3901680" cy="2146418"/>
                <a:chOff x="836615" y="2448719"/>
                <a:chExt cx="3901680" cy="2146418"/>
              </a:xfrm>
            </p:grpSpPr>
            <p:sp>
              <p:nvSpPr>
                <p:cNvPr id="29" name="Freeform 2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0"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1" name="Line 7"/>
                <p:cNvSpPr>
                  <a:spLocks noChangeShapeType="1"/>
                </p:cNvSpPr>
                <p:nvPr/>
              </p:nvSpPr>
              <p:spPr bwMode="auto">
                <a:xfrm>
                  <a:off x="836615" y="286424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2" name="Line 8"/>
                <p:cNvSpPr>
                  <a:spLocks noChangeShapeType="1"/>
                </p:cNvSpPr>
                <p:nvPr/>
              </p:nvSpPr>
              <p:spPr bwMode="auto">
                <a:xfrm>
                  <a:off x="836615" y="327113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3" name="Line 9"/>
                <p:cNvSpPr>
                  <a:spLocks noChangeShapeType="1"/>
                </p:cNvSpPr>
                <p:nvPr/>
              </p:nvSpPr>
              <p:spPr bwMode="auto">
                <a:xfrm>
                  <a:off x="836615" y="367684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10"/>
                <p:cNvSpPr>
                  <a:spLocks noChangeShapeType="1"/>
                </p:cNvSpPr>
                <p:nvPr/>
              </p:nvSpPr>
              <p:spPr bwMode="auto">
                <a:xfrm>
                  <a:off x="836615" y="408805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 name="Line 11"/>
                <p:cNvSpPr>
                  <a:spLocks noChangeShapeType="1"/>
                </p:cNvSpPr>
                <p:nvPr/>
              </p:nvSpPr>
              <p:spPr bwMode="auto">
                <a:xfrm>
                  <a:off x="836615" y="449298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Line 12"/>
                <p:cNvSpPr>
                  <a:spLocks noChangeShapeType="1"/>
                </p:cNvSpPr>
                <p:nvPr/>
              </p:nvSpPr>
              <p:spPr bwMode="auto">
                <a:xfrm>
                  <a:off x="3490575" y="4528344"/>
                  <a:ext cx="0" cy="6679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7" name="Line 13"/>
                <p:cNvSpPr>
                  <a:spLocks noChangeShapeType="1"/>
                </p:cNvSpPr>
                <p:nvPr/>
              </p:nvSpPr>
              <p:spPr bwMode="auto">
                <a:xfrm>
                  <a:off x="2632491" y="4528344"/>
                  <a:ext cx="0" cy="6679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Line 14"/>
                <p:cNvSpPr>
                  <a:spLocks noChangeShapeType="1"/>
                </p:cNvSpPr>
                <p:nvPr/>
              </p:nvSpPr>
              <p:spPr bwMode="auto">
                <a:xfrm>
                  <a:off x="4330731" y="4528344"/>
                  <a:ext cx="0" cy="6679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0" name="Line 19"/>
                <p:cNvSpPr>
                  <a:spLocks noChangeShapeType="1"/>
                </p:cNvSpPr>
                <p:nvPr/>
              </p:nvSpPr>
              <p:spPr bwMode="auto">
                <a:xfrm>
                  <a:off x="1779063" y="4528344"/>
                  <a:ext cx="0" cy="6679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1" name="Line 21"/>
                <p:cNvSpPr>
                  <a:spLocks noChangeShapeType="1"/>
                </p:cNvSpPr>
                <p:nvPr/>
              </p:nvSpPr>
              <p:spPr bwMode="auto">
                <a:xfrm>
                  <a:off x="942164" y="4528344"/>
                  <a:ext cx="0" cy="66793"/>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grpSp>
          <p:sp>
            <p:nvSpPr>
              <p:cNvPr id="14" name="TextBox 13"/>
              <p:cNvSpPr txBox="1"/>
              <p:nvPr/>
            </p:nvSpPr>
            <p:spPr>
              <a:xfrm rot="16200000">
                <a:off x="1541389" y="3289144"/>
                <a:ext cx="1350560" cy="306233"/>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Overall survival, %</a:t>
                </a:r>
                <a:endParaRPr lang="en-GB" sz="1200" dirty="0">
                  <a:latin typeface="Arial" panose="020B0604020202020204" pitchFamily="34" charset="0"/>
                  <a:cs typeface="Arial" panose="020B0604020202020204" pitchFamily="34" charset="0"/>
                </a:endParaRPr>
              </a:p>
            </p:txBody>
          </p:sp>
          <p:sp>
            <p:nvSpPr>
              <p:cNvPr id="15" name="TextBox 14"/>
              <p:cNvSpPr txBox="1"/>
              <p:nvPr/>
            </p:nvSpPr>
            <p:spPr>
              <a:xfrm>
                <a:off x="4252644" y="4679170"/>
                <a:ext cx="1085711" cy="256966"/>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years</a:t>
                </a:r>
                <a:endParaRPr lang="en-GB" sz="1200" dirty="0">
                  <a:latin typeface="Arial" panose="020B0604020202020204" pitchFamily="34" charset="0"/>
                  <a:cs typeface="Arial" panose="020B0604020202020204" pitchFamily="34" charset="0"/>
                </a:endParaRPr>
              </a:p>
            </p:txBody>
          </p:sp>
          <p:sp>
            <p:nvSpPr>
              <p:cNvPr id="16" name="TextBox 15"/>
              <p:cNvSpPr txBox="1"/>
              <p:nvPr/>
            </p:nvSpPr>
            <p:spPr>
              <a:xfrm>
                <a:off x="2238574" y="2265755"/>
                <a:ext cx="439855" cy="256966"/>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a:t>
                </a:r>
                <a:endParaRPr lang="en-GB" sz="1200" dirty="0">
                  <a:latin typeface="Arial" panose="020B0604020202020204" pitchFamily="34" charset="0"/>
                  <a:cs typeface="Arial" panose="020B0604020202020204" pitchFamily="34" charset="0"/>
                </a:endParaRPr>
              </a:p>
            </p:txBody>
          </p:sp>
          <p:sp>
            <p:nvSpPr>
              <p:cNvPr id="17" name="TextBox 16"/>
              <p:cNvSpPr txBox="1"/>
              <p:nvPr/>
            </p:nvSpPr>
            <p:spPr>
              <a:xfrm>
                <a:off x="2238576" y="2682837"/>
                <a:ext cx="439855" cy="256966"/>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0.8</a:t>
                </a:r>
                <a:endParaRPr lang="en-GB" sz="1200" dirty="0">
                  <a:latin typeface="Arial" panose="020B0604020202020204" pitchFamily="34" charset="0"/>
                  <a:cs typeface="Arial" panose="020B0604020202020204" pitchFamily="34" charset="0"/>
                </a:endParaRPr>
              </a:p>
            </p:txBody>
          </p:sp>
          <p:sp>
            <p:nvSpPr>
              <p:cNvPr id="18" name="TextBox 17"/>
              <p:cNvSpPr txBox="1"/>
              <p:nvPr/>
            </p:nvSpPr>
            <p:spPr>
              <a:xfrm>
                <a:off x="2238576" y="3089543"/>
                <a:ext cx="439855" cy="256966"/>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0.6</a:t>
                </a:r>
                <a:endParaRPr lang="en-GB" sz="1200" dirty="0">
                  <a:latin typeface="Arial" panose="020B0604020202020204" pitchFamily="34" charset="0"/>
                  <a:cs typeface="Arial" panose="020B0604020202020204" pitchFamily="34" charset="0"/>
                </a:endParaRPr>
              </a:p>
            </p:txBody>
          </p:sp>
          <p:sp>
            <p:nvSpPr>
              <p:cNvPr id="19" name="TextBox 18"/>
              <p:cNvSpPr txBox="1"/>
              <p:nvPr/>
            </p:nvSpPr>
            <p:spPr>
              <a:xfrm>
                <a:off x="2238576" y="3495065"/>
                <a:ext cx="439855" cy="256966"/>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0.4</a:t>
                </a:r>
                <a:endParaRPr lang="en-GB" sz="1200" dirty="0">
                  <a:latin typeface="Arial" panose="020B0604020202020204" pitchFamily="34" charset="0"/>
                  <a:cs typeface="Arial" panose="020B0604020202020204" pitchFamily="34" charset="0"/>
                </a:endParaRPr>
              </a:p>
            </p:txBody>
          </p:sp>
          <p:sp>
            <p:nvSpPr>
              <p:cNvPr id="20" name="TextBox 19"/>
              <p:cNvSpPr txBox="1"/>
              <p:nvPr/>
            </p:nvSpPr>
            <p:spPr>
              <a:xfrm>
                <a:off x="2238576" y="3906094"/>
                <a:ext cx="439855" cy="256966"/>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0.2</a:t>
                </a:r>
                <a:endParaRPr lang="en-GB" sz="1200" dirty="0">
                  <a:latin typeface="Arial" panose="020B0604020202020204" pitchFamily="34" charset="0"/>
                  <a:cs typeface="Arial" panose="020B0604020202020204" pitchFamily="34" charset="0"/>
                </a:endParaRPr>
              </a:p>
            </p:txBody>
          </p:sp>
          <p:sp>
            <p:nvSpPr>
              <p:cNvPr id="21" name="TextBox 20"/>
              <p:cNvSpPr txBox="1"/>
              <p:nvPr/>
            </p:nvSpPr>
            <p:spPr>
              <a:xfrm>
                <a:off x="2380357" y="4310830"/>
                <a:ext cx="298081" cy="256966"/>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sp>
            <p:nvSpPr>
              <p:cNvPr id="22" name="TextBox 21"/>
              <p:cNvSpPr txBox="1"/>
              <p:nvPr/>
            </p:nvSpPr>
            <p:spPr>
              <a:xfrm>
                <a:off x="2447716" y="4522748"/>
                <a:ext cx="554623" cy="770899"/>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chemeClr val="accent1"/>
                    </a:solidFill>
                    <a:latin typeface="Arial" panose="020B0604020202020204" pitchFamily="34" charset="0"/>
                    <a:cs typeface="Arial" panose="020B0604020202020204" pitchFamily="34" charset="0"/>
                  </a:rPr>
                  <a:t>1114</a:t>
                </a:r>
              </a:p>
              <a:p>
                <a:pPr algn="r"/>
                <a:r>
                  <a:rPr lang="en-GB" sz="1200" dirty="0" smtClean="0">
                    <a:solidFill>
                      <a:schemeClr val="accent3"/>
                    </a:solidFill>
                    <a:latin typeface="Arial" panose="020B0604020202020204" pitchFamily="34" charset="0"/>
                    <a:cs typeface="Arial" panose="020B0604020202020204" pitchFamily="34" charset="0"/>
                  </a:rPr>
                  <a:t>755</a:t>
                </a:r>
                <a:endParaRPr lang="en-GB" sz="1200" dirty="0">
                  <a:solidFill>
                    <a:schemeClr val="accent3"/>
                  </a:solidFill>
                  <a:latin typeface="Arial" panose="020B0604020202020204" pitchFamily="34" charset="0"/>
                  <a:cs typeface="Arial" panose="020B0604020202020204" pitchFamily="34" charset="0"/>
                </a:endParaRPr>
              </a:p>
            </p:txBody>
          </p:sp>
          <p:sp>
            <p:nvSpPr>
              <p:cNvPr id="23" name="TextBox 22"/>
              <p:cNvSpPr txBox="1"/>
              <p:nvPr/>
            </p:nvSpPr>
            <p:spPr>
              <a:xfrm>
                <a:off x="3268977" y="4522748"/>
                <a:ext cx="579859" cy="770899"/>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chemeClr val="accent1"/>
                    </a:solidFill>
                    <a:latin typeface="Arial" panose="020B0604020202020204" pitchFamily="34" charset="0"/>
                    <a:cs typeface="Arial" panose="020B0604020202020204" pitchFamily="34" charset="0"/>
                  </a:rPr>
                  <a:t>1091</a:t>
                </a:r>
              </a:p>
              <a:p>
                <a:pPr algn="r"/>
                <a:r>
                  <a:rPr lang="en-GB" sz="1200" dirty="0" smtClean="0">
                    <a:solidFill>
                      <a:schemeClr val="accent3"/>
                    </a:solidFill>
                    <a:latin typeface="Arial" panose="020B0604020202020204" pitchFamily="34" charset="0"/>
                    <a:cs typeface="Arial" panose="020B0604020202020204" pitchFamily="34" charset="0"/>
                  </a:rPr>
                  <a:t>723</a:t>
                </a:r>
                <a:endParaRPr lang="en-GB" sz="1200" dirty="0">
                  <a:solidFill>
                    <a:schemeClr val="accent3"/>
                  </a:solidFill>
                  <a:latin typeface="Arial" panose="020B0604020202020204" pitchFamily="34" charset="0"/>
                  <a:cs typeface="Arial" panose="020B0604020202020204" pitchFamily="34" charset="0"/>
                </a:endParaRPr>
              </a:p>
            </p:txBody>
          </p:sp>
          <p:sp>
            <p:nvSpPr>
              <p:cNvPr id="24" name="TextBox 23"/>
              <p:cNvSpPr txBox="1"/>
              <p:nvPr/>
            </p:nvSpPr>
            <p:spPr>
              <a:xfrm>
                <a:off x="4043672" y="4522748"/>
                <a:ext cx="204226" cy="213328"/>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4116840" y="4522748"/>
                <a:ext cx="579859" cy="770899"/>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chemeClr val="accent1"/>
                    </a:solidFill>
                    <a:latin typeface="Arial" panose="020B0604020202020204" pitchFamily="34" charset="0"/>
                    <a:cs typeface="Arial" panose="020B0604020202020204" pitchFamily="34" charset="0"/>
                  </a:rPr>
                  <a:t>1047</a:t>
                </a:r>
              </a:p>
              <a:p>
                <a:pPr algn="r"/>
                <a:r>
                  <a:rPr lang="en-GB" sz="1200" dirty="0" smtClean="0">
                    <a:solidFill>
                      <a:schemeClr val="accent3"/>
                    </a:solidFill>
                    <a:latin typeface="Arial" panose="020B0604020202020204" pitchFamily="34" charset="0"/>
                    <a:cs typeface="Arial" panose="020B0604020202020204" pitchFamily="34" charset="0"/>
                  </a:rPr>
                  <a:t>683</a:t>
                </a:r>
                <a:endParaRPr lang="en-GB" sz="1200" dirty="0">
                  <a:solidFill>
                    <a:schemeClr val="accent3"/>
                  </a:solidFill>
                  <a:latin typeface="Arial" panose="020B0604020202020204" pitchFamily="34" charset="0"/>
                  <a:cs typeface="Arial" panose="020B0604020202020204" pitchFamily="34" charset="0"/>
                </a:endParaRPr>
              </a:p>
            </p:txBody>
          </p:sp>
          <p:sp>
            <p:nvSpPr>
              <p:cNvPr id="26" name="TextBox 25"/>
              <p:cNvSpPr txBox="1"/>
              <p:nvPr/>
            </p:nvSpPr>
            <p:spPr>
              <a:xfrm>
                <a:off x="5031350" y="4522748"/>
                <a:ext cx="485932" cy="770899"/>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3</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1"/>
                    </a:solidFill>
                    <a:latin typeface="Arial" panose="020B0604020202020204" pitchFamily="34" charset="0"/>
                    <a:cs typeface="Arial" panose="020B0604020202020204" pitchFamily="34" charset="0"/>
                  </a:rPr>
                  <a:t>963</a:t>
                </a:r>
              </a:p>
              <a:p>
                <a:pPr algn="ctr"/>
                <a:r>
                  <a:rPr lang="en-GB" sz="1200" dirty="0" smtClean="0">
                    <a:solidFill>
                      <a:schemeClr val="accent3"/>
                    </a:solidFill>
                    <a:latin typeface="Arial" panose="020B0604020202020204" pitchFamily="34" charset="0"/>
                    <a:cs typeface="Arial" panose="020B0604020202020204" pitchFamily="34" charset="0"/>
                  </a:rPr>
                  <a:t>613</a:t>
                </a:r>
                <a:endParaRPr lang="en-GB" sz="1200" dirty="0">
                  <a:solidFill>
                    <a:schemeClr val="accent3"/>
                  </a:solidFill>
                  <a:latin typeface="Arial" panose="020B0604020202020204" pitchFamily="34" charset="0"/>
                  <a:cs typeface="Arial" panose="020B0604020202020204" pitchFamily="34" charset="0"/>
                </a:endParaRPr>
              </a:p>
            </p:txBody>
          </p:sp>
          <p:sp>
            <p:nvSpPr>
              <p:cNvPr id="27" name="TextBox 26"/>
              <p:cNvSpPr txBox="1"/>
              <p:nvPr/>
            </p:nvSpPr>
            <p:spPr>
              <a:xfrm>
                <a:off x="5864352" y="4522748"/>
                <a:ext cx="485932" cy="770899"/>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1"/>
                    </a:solidFill>
                    <a:latin typeface="Arial" panose="020B0604020202020204" pitchFamily="34" charset="0"/>
                    <a:cs typeface="Arial" panose="020B0604020202020204" pitchFamily="34" charset="0"/>
                  </a:rPr>
                  <a:t>836</a:t>
                </a:r>
              </a:p>
              <a:p>
                <a:pPr algn="ctr"/>
                <a:r>
                  <a:rPr lang="en-GB" sz="1200" dirty="0" smtClean="0">
                    <a:solidFill>
                      <a:schemeClr val="accent3"/>
                    </a:solidFill>
                    <a:latin typeface="Arial" panose="020B0604020202020204" pitchFamily="34" charset="0"/>
                    <a:cs typeface="Arial" panose="020B0604020202020204" pitchFamily="34" charset="0"/>
                  </a:rPr>
                  <a:t>535</a:t>
                </a:r>
                <a:endParaRPr lang="en-GB" sz="1200" dirty="0">
                  <a:solidFill>
                    <a:schemeClr val="accent3"/>
                  </a:solidFill>
                  <a:latin typeface="Arial" panose="020B0604020202020204" pitchFamily="34" charset="0"/>
                  <a:cs typeface="Arial" panose="020B0604020202020204" pitchFamily="34" charset="0"/>
                </a:endParaRPr>
              </a:p>
            </p:txBody>
          </p:sp>
        </p:grpSp>
        <p:sp>
          <p:nvSpPr>
            <p:cNvPr id="8" name="TextBox 7"/>
            <p:cNvSpPr txBox="1"/>
            <p:nvPr/>
          </p:nvSpPr>
          <p:spPr>
            <a:xfrm>
              <a:off x="1044305" y="4743138"/>
              <a:ext cx="2279791" cy="215444"/>
            </a:xfrm>
            <a:prstGeom prst="rect">
              <a:avLst/>
            </a:prstGeom>
            <a:noFill/>
          </p:spPr>
          <p:txBody>
            <a:bodyPr wrap="none" rtlCol="0">
              <a:spAutoFit/>
            </a:bodyPr>
            <a:lstStyle/>
            <a:p>
              <a:r>
                <a:rPr lang="en-GB" sz="800" b="1" dirty="0" smtClean="0"/>
                <a:t>HR 1.25 (95%CI 1.02, 1.54); log-rank p=0.03</a:t>
              </a:r>
            </a:p>
          </p:txBody>
        </p:sp>
        <p:sp>
          <p:nvSpPr>
            <p:cNvPr id="48" name="Freeform 2"/>
            <p:cNvSpPr>
              <a:spLocks/>
            </p:cNvSpPr>
            <p:nvPr/>
          </p:nvSpPr>
          <p:spPr bwMode="auto">
            <a:xfrm>
              <a:off x="763258" y="2857370"/>
              <a:ext cx="3531738" cy="306000"/>
            </a:xfrm>
            <a:custGeom>
              <a:avLst/>
              <a:gdLst>
                <a:gd name="T0" fmla="*/ 302 w 302"/>
                <a:gd name="T1" fmla="*/ 28 h 28"/>
                <a:gd name="T2" fmla="*/ 293 w 302"/>
                <a:gd name="T3" fmla="*/ 28 h 28"/>
                <a:gd name="T4" fmla="*/ 293 w 302"/>
                <a:gd name="T5" fmla="*/ 27 h 28"/>
                <a:gd name="T6" fmla="*/ 287 w 302"/>
                <a:gd name="T7" fmla="*/ 27 h 28"/>
                <a:gd name="T8" fmla="*/ 287 w 302"/>
                <a:gd name="T9" fmla="*/ 26 h 28"/>
                <a:gd name="T10" fmla="*/ 279 w 302"/>
                <a:gd name="T11" fmla="*/ 26 h 28"/>
                <a:gd name="T12" fmla="*/ 279 w 302"/>
                <a:gd name="T13" fmla="*/ 25 h 28"/>
                <a:gd name="T14" fmla="*/ 268 w 302"/>
                <a:gd name="T15" fmla="*/ 25 h 28"/>
                <a:gd name="T16" fmla="*/ 268 w 302"/>
                <a:gd name="T17" fmla="*/ 24 h 28"/>
                <a:gd name="T18" fmla="*/ 263 w 302"/>
                <a:gd name="T19" fmla="*/ 24 h 28"/>
                <a:gd name="T20" fmla="*/ 263 w 302"/>
                <a:gd name="T21" fmla="*/ 23 h 28"/>
                <a:gd name="T22" fmla="*/ 245 w 302"/>
                <a:gd name="T23" fmla="*/ 23 h 28"/>
                <a:gd name="T24" fmla="*/ 245 w 302"/>
                <a:gd name="T25" fmla="*/ 22 h 28"/>
                <a:gd name="T26" fmla="*/ 239 w 302"/>
                <a:gd name="T27" fmla="*/ 22 h 28"/>
                <a:gd name="T28" fmla="*/ 239 w 302"/>
                <a:gd name="T29" fmla="*/ 21 h 28"/>
                <a:gd name="T30" fmla="*/ 228 w 302"/>
                <a:gd name="T31" fmla="*/ 21 h 28"/>
                <a:gd name="T32" fmla="*/ 228 w 302"/>
                <a:gd name="T33" fmla="*/ 21 h 28"/>
                <a:gd name="T34" fmla="*/ 220 w 302"/>
                <a:gd name="T35" fmla="*/ 21 h 28"/>
                <a:gd name="T36" fmla="*/ 220 w 302"/>
                <a:gd name="T37" fmla="*/ 20 h 28"/>
                <a:gd name="T38" fmla="*/ 215 w 302"/>
                <a:gd name="T39" fmla="*/ 20 h 28"/>
                <a:gd name="T40" fmla="*/ 215 w 302"/>
                <a:gd name="T41" fmla="*/ 19 h 28"/>
                <a:gd name="T42" fmla="*/ 214 w 302"/>
                <a:gd name="T43" fmla="*/ 19 h 28"/>
                <a:gd name="T44" fmla="*/ 214 w 302"/>
                <a:gd name="T45" fmla="*/ 18 h 28"/>
                <a:gd name="T46" fmla="*/ 198 w 302"/>
                <a:gd name="T47" fmla="*/ 18 h 28"/>
                <a:gd name="T48" fmla="*/ 198 w 302"/>
                <a:gd name="T49" fmla="*/ 17 h 28"/>
                <a:gd name="T50" fmla="*/ 188 w 302"/>
                <a:gd name="T51" fmla="*/ 17 h 28"/>
                <a:gd name="T52" fmla="*/ 188 w 302"/>
                <a:gd name="T53" fmla="*/ 16 h 28"/>
                <a:gd name="T54" fmla="*/ 186 w 302"/>
                <a:gd name="T55" fmla="*/ 16 h 28"/>
                <a:gd name="T56" fmla="*/ 186 w 302"/>
                <a:gd name="T57" fmla="*/ 15 h 28"/>
                <a:gd name="T58" fmla="*/ 171 w 302"/>
                <a:gd name="T59" fmla="*/ 15 h 28"/>
                <a:gd name="T60" fmla="*/ 171 w 302"/>
                <a:gd name="T61" fmla="*/ 13 h 28"/>
                <a:gd name="T62" fmla="*/ 165 w 302"/>
                <a:gd name="T63" fmla="*/ 13 h 28"/>
                <a:gd name="T64" fmla="*/ 165 w 302"/>
                <a:gd name="T65" fmla="*/ 12 h 28"/>
                <a:gd name="T66" fmla="*/ 157 w 302"/>
                <a:gd name="T67" fmla="*/ 12 h 28"/>
                <a:gd name="T68" fmla="*/ 157 w 302"/>
                <a:gd name="T69" fmla="*/ 11 h 28"/>
                <a:gd name="T70" fmla="*/ 146 w 302"/>
                <a:gd name="T71" fmla="*/ 11 h 28"/>
                <a:gd name="T72" fmla="*/ 146 w 302"/>
                <a:gd name="T73" fmla="*/ 9 h 28"/>
                <a:gd name="T74" fmla="*/ 139 w 302"/>
                <a:gd name="T75" fmla="*/ 9 h 28"/>
                <a:gd name="T76" fmla="*/ 139 w 302"/>
                <a:gd name="T77" fmla="*/ 9 h 28"/>
                <a:gd name="T78" fmla="*/ 128 w 302"/>
                <a:gd name="T79" fmla="*/ 9 h 28"/>
                <a:gd name="T80" fmla="*/ 128 w 302"/>
                <a:gd name="T81" fmla="*/ 7 h 28"/>
                <a:gd name="T82" fmla="*/ 117 w 302"/>
                <a:gd name="T83" fmla="*/ 7 h 28"/>
                <a:gd name="T84" fmla="*/ 117 w 302"/>
                <a:gd name="T85" fmla="*/ 7 h 28"/>
                <a:gd name="T86" fmla="*/ 109 w 302"/>
                <a:gd name="T87" fmla="*/ 7 h 28"/>
                <a:gd name="T88" fmla="*/ 109 w 302"/>
                <a:gd name="T89" fmla="*/ 6 h 28"/>
                <a:gd name="T90" fmla="*/ 103 w 302"/>
                <a:gd name="T91" fmla="*/ 6 h 28"/>
                <a:gd name="T92" fmla="*/ 103 w 302"/>
                <a:gd name="T93" fmla="*/ 4 h 28"/>
                <a:gd name="T94" fmla="*/ 92 w 302"/>
                <a:gd name="T95" fmla="*/ 4 h 28"/>
                <a:gd name="T96" fmla="*/ 92 w 302"/>
                <a:gd name="T97" fmla="*/ 4 h 28"/>
                <a:gd name="T98" fmla="*/ 75 w 302"/>
                <a:gd name="T99" fmla="*/ 4 h 28"/>
                <a:gd name="T100" fmla="*/ 75 w 302"/>
                <a:gd name="T101" fmla="*/ 3 h 28"/>
                <a:gd name="T102" fmla="*/ 59 w 302"/>
                <a:gd name="T103" fmla="*/ 3 h 28"/>
                <a:gd name="T104" fmla="*/ 59 w 302"/>
                <a:gd name="T105" fmla="*/ 2 h 28"/>
                <a:gd name="T106" fmla="*/ 42 w 302"/>
                <a:gd name="T107" fmla="*/ 2 h 28"/>
                <a:gd name="T108" fmla="*/ 42 w 302"/>
                <a:gd name="T109" fmla="*/ 1 h 28"/>
                <a:gd name="T110" fmla="*/ 29 w 302"/>
                <a:gd name="T111" fmla="*/ 1 h 28"/>
                <a:gd name="T112" fmla="*/ 29 w 302"/>
                <a:gd name="T113" fmla="*/ 0 h 28"/>
                <a:gd name="T114" fmla="*/ 0 w 302"/>
                <a:gd name="T11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 h="28">
                  <a:moveTo>
                    <a:pt x="302" y="28"/>
                  </a:moveTo>
                  <a:lnTo>
                    <a:pt x="293" y="28"/>
                  </a:lnTo>
                  <a:lnTo>
                    <a:pt x="293" y="27"/>
                  </a:lnTo>
                  <a:lnTo>
                    <a:pt x="287" y="27"/>
                  </a:lnTo>
                  <a:lnTo>
                    <a:pt x="287" y="26"/>
                  </a:lnTo>
                  <a:lnTo>
                    <a:pt x="279" y="26"/>
                  </a:lnTo>
                  <a:lnTo>
                    <a:pt x="279" y="25"/>
                  </a:lnTo>
                  <a:lnTo>
                    <a:pt x="268" y="25"/>
                  </a:lnTo>
                  <a:lnTo>
                    <a:pt x="268" y="24"/>
                  </a:lnTo>
                  <a:lnTo>
                    <a:pt x="263" y="24"/>
                  </a:lnTo>
                  <a:lnTo>
                    <a:pt x="263" y="23"/>
                  </a:lnTo>
                  <a:lnTo>
                    <a:pt x="245" y="23"/>
                  </a:lnTo>
                  <a:lnTo>
                    <a:pt x="245" y="22"/>
                  </a:lnTo>
                  <a:lnTo>
                    <a:pt x="239" y="22"/>
                  </a:lnTo>
                  <a:lnTo>
                    <a:pt x="239" y="21"/>
                  </a:lnTo>
                  <a:lnTo>
                    <a:pt x="228" y="21"/>
                  </a:lnTo>
                  <a:lnTo>
                    <a:pt x="228" y="21"/>
                  </a:lnTo>
                  <a:lnTo>
                    <a:pt x="220" y="21"/>
                  </a:lnTo>
                  <a:lnTo>
                    <a:pt x="220" y="20"/>
                  </a:lnTo>
                  <a:lnTo>
                    <a:pt x="215" y="20"/>
                  </a:lnTo>
                  <a:lnTo>
                    <a:pt x="215" y="19"/>
                  </a:lnTo>
                  <a:lnTo>
                    <a:pt x="214" y="19"/>
                  </a:lnTo>
                  <a:lnTo>
                    <a:pt x="214" y="18"/>
                  </a:lnTo>
                  <a:lnTo>
                    <a:pt x="198" y="18"/>
                  </a:lnTo>
                  <a:lnTo>
                    <a:pt x="198" y="17"/>
                  </a:lnTo>
                  <a:lnTo>
                    <a:pt x="188" y="17"/>
                  </a:lnTo>
                  <a:lnTo>
                    <a:pt x="188" y="16"/>
                  </a:lnTo>
                  <a:lnTo>
                    <a:pt x="186" y="16"/>
                  </a:lnTo>
                  <a:lnTo>
                    <a:pt x="186" y="15"/>
                  </a:lnTo>
                  <a:lnTo>
                    <a:pt x="171" y="15"/>
                  </a:lnTo>
                  <a:lnTo>
                    <a:pt x="171" y="13"/>
                  </a:lnTo>
                  <a:lnTo>
                    <a:pt x="165" y="13"/>
                  </a:lnTo>
                  <a:lnTo>
                    <a:pt x="165" y="12"/>
                  </a:lnTo>
                  <a:lnTo>
                    <a:pt x="157" y="12"/>
                  </a:lnTo>
                  <a:lnTo>
                    <a:pt x="157" y="11"/>
                  </a:lnTo>
                  <a:lnTo>
                    <a:pt x="146" y="11"/>
                  </a:lnTo>
                  <a:lnTo>
                    <a:pt x="146" y="9"/>
                  </a:lnTo>
                  <a:lnTo>
                    <a:pt x="139" y="9"/>
                  </a:lnTo>
                  <a:lnTo>
                    <a:pt x="139" y="9"/>
                  </a:lnTo>
                  <a:lnTo>
                    <a:pt x="128" y="9"/>
                  </a:lnTo>
                  <a:lnTo>
                    <a:pt x="128" y="7"/>
                  </a:lnTo>
                  <a:lnTo>
                    <a:pt x="117" y="7"/>
                  </a:lnTo>
                  <a:lnTo>
                    <a:pt x="117" y="7"/>
                  </a:lnTo>
                  <a:lnTo>
                    <a:pt x="109" y="7"/>
                  </a:lnTo>
                  <a:lnTo>
                    <a:pt x="109" y="6"/>
                  </a:lnTo>
                  <a:lnTo>
                    <a:pt x="103" y="6"/>
                  </a:lnTo>
                  <a:lnTo>
                    <a:pt x="103" y="4"/>
                  </a:lnTo>
                  <a:lnTo>
                    <a:pt x="92" y="4"/>
                  </a:lnTo>
                  <a:lnTo>
                    <a:pt x="92" y="4"/>
                  </a:lnTo>
                  <a:lnTo>
                    <a:pt x="75" y="4"/>
                  </a:lnTo>
                  <a:lnTo>
                    <a:pt x="75" y="3"/>
                  </a:lnTo>
                  <a:lnTo>
                    <a:pt x="59" y="3"/>
                  </a:lnTo>
                  <a:lnTo>
                    <a:pt x="59" y="2"/>
                  </a:lnTo>
                  <a:lnTo>
                    <a:pt x="42" y="2"/>
                  </a:lnTo>
                  <a:lnTo>
                    <a:pt x="42" y="1"/>
                  </a:lnTo>
                  <a:lnTo>
                    <a:pt x="29" y="1"/>
                  </a:lnTo>
                  <a:lnTo>
                    <a:pt x="29" y="0"/>
                  </a:lnTo>
                  <a:lnTo>
                    <a:pt x="0" y="0"/>
                  </a:lnTo>
                </a:path>
              </a:pathLst>
            </a:custGeom>
            <a:noFill/>
            <a:ln w="25400">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Freeform 3"/>
            <p:cNvSpPr>
              <a:spLocks/>
            </p:cNvSpPr>
            <p:nvPr/>
          </p:nvSpPr>
          <p:spPr bwMode="auto">
            <a:xfrm>
              <a:off x="763258" y="2857369"/>
              <a:ext cx="3531738" cy="432000"/>
            </a:xfrm>
            <a:custGeom>
              <a:avLst/>
              <a:gdLst>
                <a:gd name="T0" fmla="*/ 293 w 302"/>
                <a:gd name="T1" fmla="*/ 37 h 37"/>
                <a:gd name="T2" fmla="*/ 285 w 302"/>
                <a:gd name="T3" fmla="*/ 36 h 37"/>
                <a:gd name="T4" fmla="*/ 269 w 302"/>
                <a:gd name="T5" fmla="*/ 35 h 37"/>
                <a:gd name="T6" fmla="*/ 260 w 302"/>
                <a:gd name="T7" fmla="*/ 34 h 37"/>
                <a:gd name="T8" fmla="*/ 242 w 302"/>
                <a:gd name="T9" fmla="*/ 33 h 37"/>
                <a:gd name="T10" fmla="*/ 234 w 302"/>
                <a:gd name="T11" fmla="*/ 31 h 37"/>
                <a:gd name="T12" fmla="*/ 224 w 302"/>
                <a:gd name="T13" fmla="*/ 30 h 37"/>
                <a:gd name="T14" fmla="*/ 208 w 302"/>
                <a:gd name="T15" fmla="*/ 29 h 37"/>
                <a:gd name="T16" fmla="*/ 190 w 302"/>
                <a:gd name="T17" fmla="*/ 28 h 37"/>
                <a:gd name="T18" fmla="*/ 184 w 302"/>
                <a:gd name="T19" fmla="*/ 26 h 37"/>
                <a:gd name="T20" fmla="*/ 181 w 302"/>
                <a:gd name="T21" fmla="*/ 26 h 37"/>
                <a:gd name="T22" fmla="*/ 175 w 302"/>
                <a:gd name="T23" fmla="*/ 24 h 37"/>
                <a:gd name="T24" fmla="*/ 174 w 302"/>
                <a:gd name="T25" fmla="*/ 23 h 37"/>
                <a:gd name="T26" fmla="*/ 168 w 302"/>
                <a:gd name="T27" fmla="*/ 22 h 37"/>
                <a:gd name="T28" fmla="*/ 166 w 302"/>
                <a:gd name="T29" fmla="*/ 21 h 37"/>
                <a:gd name="T30" fmla="*/ 158 w 302"/>
                <a:gd name="T31" fmla="*/ 20 h 37"/>
                <a:gd name="T32" fmla="*/ 154 w 302"/>
                <a:gd name="T33" fmla="*/ 19 h 37"/>
                <a:gd name="T34" fmla="*/ 148 w 302"/>
                <a:gd name="T35" fmla="*/ 18 h 37"/>
                <a:gd name="T36" fmla="*/ 143 w 302"/>
                <a:gd name="T37" fmla="*/ 16 h 37"/>
                <a:gd name="T38" fmla="*/ 133 w 302"/>
                <a:gd name="T39" fmla="*/ 16 h 37"/>
                <a:gd name="T40" fmla="*/ 128 w 302"/>
                <a:gd name="T41" fmla="*/ 14 h 37"/>
                <a:gd name="T42" fmla="*/ 120 w 302"/>
                <a:gd name="T43" fmla="*/ 13 h 37"/>
                <a:gd name="T44" fmla="*/ 117 w 302"/>
                <a:gd name="T45" fmla="*/ 12 h 37"/>
                <a:gd name="T46" fmla="*/ 110 w 302"/>
                <a:gd name="T47" fmla="*/ 11 h 37"/>
                <a:gd name="T48" fmla="*/ 106 w 302"/>
                <a:gd name="T49" fmla="*/ 11 h 37"/>
                <a:gd name="T50" fmla="*/ 90 w 302"/>
                <a:gd name="T51" fmla="*/ 9 h 37"/>
                <a:gd name="T52" fmla="*/ 84 w 302"/>
                <a:gd name="T53" fmla="*/ 9 h 37"/>
                <a:gd name="T54" fmla="*/ 79 w 302"/>
                <a:gd name="T55" fmla="*/ 7 h 37"/>
                <a:gd name="T56" fmla="*/ 73 w 302"/>
                <a:gd name="T57" fmla="*/ 6 h 37"/>
                <a:gd name="T58" fmla="*/ 59 w 302"/>
                <a:gd name="T59" fmla="*/ 6 h 37"/>
                <a:gd name="T60" fmla="*/ 53 w 302"/>
                <a:gd name="T61" fmla="*/ 4 h 37"/>
                <a:gd name="T62" fmla="*/ 34 w 302"/>
                <a:gd name="T63" fmla="*/ 3 h 37"/>
                <a:gd name="T64" fmla="*/ 27 w 302"/>
                <a:gd name="T65" fmla="*/ 2 h 37"/>
                <a:gd name="T66" fmla="*/ 16 w 302"/>
                <a:gd name="T6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2" h="37">
                  <a:moveTo>
                    <a:pt x="302" y="37"/>
                  </a:moveTo>
                  <a:lnTo>
                    <a:pt x="293" y="37"/>
                  </a:lnTo>
                  <a:lnTo>
                    <a:pt x="293" y="36"/>
                  </a:lnTo>
                  <a:lnTo>
                    <a:pt x="285" y="36"/>
                  </a:lnTo>
                  <a:lnTo>
                    <a:pt x="285" y="35"/>
                  </a:lnTo>
                  <a:lnTo>
                    <a:pt x="269" y="35"/>
                  </a:lnTo>
                  <a:lnTo>
                    <a:pt x="269" y="34"/>
                  </a:lnTo>
                  <a:lnTo>
                    <a:pt x="260" y="34"/>
                  </a:lnTo>
                  <a:lnTo>
                    <a:pt x="260" y="33"/>
                  </a:lnTo>
                  <a:lnTo>
                    <a:pt x="242" y="33"/>
                  </a:lnTo>
                  <a:lnTo>
                    <a:pt x="242" y="31"/>
                  </a:lnTo>
                  <a:lnTo>
                    <a:pt x="234" y="31"/>
                  </a:lnTo>
                  <a:lnTo>
                    <a:pt x="234" y="30"/>
                  </a:lnTo>
                  <a:lnTo>
                    <a:pt x="224" y="30"/>
                  </a:lnTo>
                  <a:lnTo>
                    <a:pt x="224" y="29"/>
                  </a:lnTo>
                  <a:lnTo>
                    <a:pt x="208" y="29"/>
                  </a:lnTo>
                  <a:lnTo>
                    <a:pt x="208" y="28"/>
                  </a:lnTo>
                  <a:lnTo>
                    <a:pt x="190" y="28"/>
                  </a:lnTo>
                  <a:lnTo>
                    <a:pt x="190" y="26"/>
                  </a:lnTo>
                  <a:lnTo>
                    <a:pt x="184" y="26"/>
                  </a:lnTo>
                  <a:lnTo>
                    <a:pt x="184" y="26"/>
                  </a:lnTo>
                  <a:lnTo>
                    <a:pt x="181" y="26"/>
                  </a:lnTo>
                  <a:lnTo>
                    <a:pt x="181" y="24"/>
                  </a:lnTo>
                  <a:lnTo>
                    <a:pt x="175" y="24"/>
                  </a:lnTo>
                  <a:lnTo>
                    <a:pt x="174" y="24"/>
                  </a:lnTo>
                  <a:lnTo>
                    <a:pt x="174" y="23"/>
                  </a:lnTo>
                  <a:lnTo>
                    <a:pt x="168" y="23"/>
                  </a:lnTo>
                  <a:lnTo>
                    <a:pt x="168" y="22"/>
                  </a:lnTo>
                  <a:lnTo>
                    <a:pt x="166" y="22"/>
                  </a:lnTo>
                  <a:lnTo>
                    <a:pt x="166" y="21"/>
                  </a:lnTo>
                  <a:lnTo>
                    <a:pt x="158" y="21"/>
                  </a:lnTo>
                  <a:lnTo>
                    <a:pt x="158" y="20"/>
                  </a:lnTo>
                  <a:lnTo>
                    <a:pt x="154" y="20"/>
                  </a:lnTo>
                  <a:lnTo>
                    <a:pt x="154" y="19"/>
                  </a:lnTo>
                  <a:lnTo>
                    <a:pt x="148" y="19"/>
                  </a:lnTo>
                  <a:lnTo>
                    <a:pt x="148" y="18"/>
                  </a:lnTo>
                  <a:lnTo>
                    <a:pt x="143" y="18"/>
                  </a:lnTo>
                  <a:lnTo>
                    <a:pt x="143" y="16"/>
                  </a:lnTo>
                  <a:lnTo>
                    <a:pt x="133" y="16"/>
                  </a:lnTo>
                  <a:lnTo>
                    <a:pt x="133" y="16"/>
                  </a:lnTo>
                  <a:lnTo>
                    <a:pt x="128" y="16"/>
                  </a:lnTo>
                  <a:lnTo>
                    <a:pt x="128" y="14"/>
                  </a:lnTo>
                  <a:lnTo>
                    <a:pt x="120" y="14"/>
                  </a:lnTo>
                  <a:lnTo>
                    <a:pt x="120" y="13"/>
                  </a:lnTo>
                  <a:lnTo>
                    <a:pt x="117" y="13"/>
                  </a:lnTo>
                  <a:lnTo>
                    <a:pt x="117" y="12"/>
                  </a:lnTo>
                  <a:lnTo>
                    <a:pt x="110" y="12"/>
                  </a:lnTo>
                  <a:lnTo>
                    <a:pt x="110" y="11"/>
                  </a:lnTo>
                  <a:lnTo>
                    <a:pt x="106" y="11"/>
                  </a:lnTo>
                  <a:lnTo>
                    <a:pt x="106" y="11"/>
                  </a:lnTo>
                  <a:lnTo>
                    <a:pt x="90" y="11"/>
                  </a:lnTo>
                  <a:lnTo>
                    <a:pt x="90" y="9"/>
                  </a:lnTo>
                  <a:lnTo>
                    <a:pt x="84" y="9"/>
                  </a:lnTo>
                  <a:lnTo>
                    <a:pt x="84" y="9"/>
                  </a:lnTo>
                  <a:lnTo>
                    <a:pt x="79" y="9"/>
                  </a:lnTo>
                  <a:lnTo>
                    <a:pt x="79" y="7"/>
                  </a:lnTo>
                  <a:lnTo>
                    <a:pt x="73" y="7"/>
                  </a:lnTo>
                  <a:lnTo>
                    <a:pt x="73" y="6"/>
                  </a:lnTo>
                  <a:lnTo>
                    <a:pt x="59" y="6"/>
                  </a:lnTo>
                  <a:lnTo>
                    <a:pt x="59" y="6"/>
                  </a:lnTo>
                  <a:lnTo>
                    <a:pt x="53" y="6"/>
                  </a:lnTo>
                  <a:lnTo>
                    <a:pt x="53" y="4"/>
                  </a:lnTo>
                  <a:lnTo>
                    <a:pt x="34" y="4"/>
                  </a:lnTo>
                  <a:lnTo>
                    <a:pt x="34" y="3"/>
                  </a:lnTo>
                  <a:lnTo>
                    <a:pt x="27" y="3"/>
                  </a:lnTo>
                  <a:lnTo>
                    <a:pt x="27" y="2"/>
                  </a:lnTo>
                  <a:lnTo>
                    <a:pt x="16" y="2"/>
                  </a:lnTo>
                  <a:lnTo>
                    <a:pt x="16" y="0"/>
                  </a:lnTo>
                  <a:lnTo>
                    <a:pt x="0" y="0"/>
                  </a:lnTo>
                </a:path>
              </a:pathLst>
            </a:custGeom>
            <a:noFill/>
            <a:ln w="25400">
              <a:solidFill>
                <a:schemeClr val="accent3"/>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aphicFrame>
        <p:nvGraphicFramePr>
          <p:cNvPr id="86" name="Group 88"/>
          <p:cNvGraphicFramePr>
            <a:graphicFrameLocks noGrp="1"/>
          </p:cNvGraphicFramePr>
          <p:nvPr>
            <p:extLst>
              <p:ext uri="{D42A27DB-BD31-4B8C-83A1-F6EECF244321}">
                <p14:modId xmlns:p14="http://schemas.microsoft.com/office/powerpoint/2010/main" xmlns="" val="2097862939"/>
              </p:ext>
            </p:extLst>
          </p:nvPr>
        </p:nvGraphicFramePr>
        <p:xfrm>
          <a:off x="6210300" y="2463975"/>
          <a:ext cx="2758378" cy="1005840"/>
        </p:xfrm>
        <a:graphic>
          <a:graphicData uri="http://schemas.openxmlformats.org/drawingml/2006/table">
            <a:tbl>
              <a:tblPr firstRow="1" bandRow="1">
                <a:tableStyleId>{69012ECD-51FC-41F1-AA8D-1B2483CD663E}</a:tableStyleId>
              </a:tblPr>
              <a:tblGrid>
                <a:gridCol w="1211580"/>
                <a:gridCol w="795082"/>
                <a:gridCol w="751716"/>
              </a:tblGrid>
              <a:tr h="3222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8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tx1"/>
                          </a:solidFill>
                          <a:effectLst/>
                          <a:latin typeface="+mn-lt"/>
                        </a:rPr>
                        <a:t>Left localisation</a:t>
                      </a:r>
                      <a:br>
                        <a:rPr kumimoji="0" lang="en-GB" sz="800" u="none" strike="noStrike" cap="none" normalizeH="0" baseline="0" dirty="0" smtClean="0">
                          <a:ln>
                            <a:noFill/>
                          </a:ln>
                          <a:solidFill>
                            <a:schemeClr val="tx1"/>
                          </a:solidFill>
                          <a:effectLst/>
                          <a:latin typeface="+mn-lt"/>
                        </a:rPr>
                      </a:br>
                      <a:r>
                        <a:rPr kumimoji="0" lang="en-GB" sz="800" u="none" strike="noStrike" cap="none" normalizeH="0" baseline="0" dirty="0" smtClean="0">
                          <a:ln>
                            <a:noFill/>
                          </a:ln>
                          <a:solidFill>
                            <a:schemeClr val="tx1"/>
                          </a:solidFill>
                          <a:effectLst/>
                          <a:latin typeface="+mn-lt"/>
                        </a:rPr>
                        <a:t>(n=298)</a:t>
                      </a:r>
                      <a:endParaRPr kumimoji="0" lang="en-GB" sz="8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1" i="0" u="none" strike="noStrike" cap="none" normalizeH="0" baseline="0" dirty="0" smtClean="0">
                          <a:ln>
                            <a:noFill/>
                          </a:ln>
                          <a:solidFill>
                            <a:schemeClr val="tx1"/>
                          </a:solidFill>
                          <a:effectLst/>
                          <a:latin typeface="+mn-lt"/>
                          <a:cs typeface="Arial" charset="0"/>
                        </a:rPr>
                        <a:t>Right localisation</a:t>
                      </a:r>
                      <a:br>
                        <a:rPr kumimoji="0" lang="en-GB" sz="800" b="1" i="0" u="none" strike="noStrike" cap="none" normalizeH="0" baseline="0" dirty="0" smtClean="0">
                          <a:ln>
                            <a:noFill/>
                          </a:ln>
                          <a:solidFill>
                            <a:schemeClr val="tx1"/>
                          </a:solidFill>
                          <a:effectLst/>
                          <a:latin typeface="+mn-lt"/>
                          <a:cs typeface="Arial" charset="0"/>
                        </a:rPr>
                      </a:br>
                      <a:r>
                        <a:rPr kumimoji="0" lang="en-GB" sz="800" b="1" i="0" u="none" strike="noStrike" cap="none" normalizeH="0" baseline="0" dirty="0" smtClean="0">
                          <a:ln>
                            <a:noFill/>
                          </a:ln>
                          <a:solidFill>
                            <a:schemeClr val="tx1"/>
                          </a:solidFill>
                          <a:effectLst/>
                          <a:latin typeface="+mn-lt"/>
                          <a:cs typeface="Arial" charset="0"/>
                        </a:rPr>
                        <a:t>(n=187)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tx1"/>
                          </a:solidFill>
                          <a:effectLst/>
                          <a:latin typeface="+mn-lt"/>
                        </a:rPr>
                        <a:t>Number of events</a:t>
                      </a:r>
                      <a:endParaRPr kumimoji="0" lang="en-GB" sz="8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tx1"/>
                          </a:solidFill>
                          <a:effectLst/>
                          <a:latin typeface="+mn-lt"/>
                        </a:rPr>
                        <a:t>175</a:t>
                      </a:r>
                      <a:endParaRPr kumimoji="0" lang="en-GB" sz="8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136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tx1"/>
                          </a:solidFill>
                          <a:effectLst/>
                          <a:latin typeface="+mn-lt"/>
                        </a:rPr>
                        <a:t>5-year OS, % </a:t>
                      </a:r>
                      <a:br>
                        <a:rPr kumimoji="0" lang="en-GB" sz="800" u="none" strike="noStrike" cap="none" normalizeH="0" baseline="0" dirty="0" smtClean="0">
                          <a:ln>
                            <a:noFill/>
                          </a:ln>
                          <a:solidFill>
                            <a:schemeClr val="tx1"/>
                          </a:solidFill>
                          <a:effectLst/>
                          <a:latin typeface="+mn-lt"/>
                        </a:rPr>
                      </a:br>
                      <a:r>
                        <a:rPr kumimoji="0" lang="en-GB" sz="800" u="none" strike="noStrike" cap="none" normalizeH="0" baseline="0" dirty="0" smtClean="0">
                          <a:ln>
                            <a:noFill/>
                          </a:ln>
                          <a:solidFill>
                            <a:schemeClr val="tx1"/>
                          </a:solidFill>
                          <a:effectLst/>
                          <a:latin typeface="+mn-lt"/>
                        </a:rPr>
                        <a:t>(95%CI)</a:t>
                      </a:r>
                      <a:endParaRPr kumimoji="0" lang="en-GB" sz="8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31.1 </a:t>
                      </a:r>
                      <a:br>
                        <a:rPr kumimoji="0" lang="en-GB" sz="800" b="0" i="0" u="none" strike="noStrike" cap="none" normalizeH="0" baseline="0" dirty="0" smtClean="0">
                          <a:ln>
                            <a:noFill/>
                          </a:ln>
                          <a:solidFill>
                            <a:schemeClr val="tx1"/>
                          </a:solidFill>
                          <a:effectLst/>
                          <a:latin typeface="+mn-lt"/>
                          <a:cs typeface="Arial" charset="0"/>
                        </a:rPr>
                      </a:br>
                      <a:r>
                        <a:rPr kumimoji="0" lang="en-GB" sz="800" b="0" i="0" u="none" strike="noStrike" cap="none" normalizeH="0" baseline="0" dirty="0" smtClean="0">
                          <a:ln>
                            <a:noFill/>
                          </a:ln>
                          <a:solidFill>
                            <a:schemeClr val="tx1"/>
                          </a:solidFill>
                          <a:effectLst/>
                          <a:latin typeface="+mn-lt"/>
                          <a:cs typeface="Arial" charset="0"/>
                        </a:rPr>
                        <a:t>(24.9, 37.6)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800" b="0" i="0" u="none" strike="noStrike" cap="none" normalizeH="0" baseline="0" dirty="0" smtClean="0">
                          <a:ln>
                            <a:noFill/>
                          </a:ln>
                          <a:solidFill>
                            <a:schemeClr val="tx1"/>
                          </a:solidFill>
                          <a:effectLst/>
                          <a:latin typeface="+mn-lt"/>
                          <a:cs typeface="Arial" charset="0"/>
                        </a:rPr>
                        <a:t>18.5 </a:t>
                      </a:r>
                      <a:br>
                        <a:rPr kumimoji="0" lang="en-GB" sz="800" b="0" i="0" u="none" strike="noStrike" cap="none" normalizeH="0" baseline="0" dirty="0" smtClean="0">
                          <a:ln>
                            <a:noFill/>
                          </a:ln>
                          <a:solidFill>
                            <a:schemeClr val="tx1"/>
                          </a:solidFill>
                          <a:effectLst/>
                          <a:latin typeface="+mn-lt"/>
                          <a:cs typeface="Arial" charset="0"/>
                        </a:rPr>
                      </a:br>
                      <a:r>
                        <a:rPr kumimoji="0" lang="en-GB" sz="800" b="0" i="0" u="none" strike="noStrike" cap="none" normalizeH="0" baseline="0" dirty="0" smtClean="0">
                          <a:ln>
                            <a:noFill/>
                          </a:ln>
                          <a:solidFill>
                            <a:schemeClr val="tx1"/>
                          </a:solidFill>
                          <a:effectLst/>
                          <a:latin typeface="+mn-lt"/>
                          <a:cs typeface="Arial" charset="0"/>
                        </a:rPr>
                        <a:t>(12.3, 25.8)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94" name="Group 93"/>
          <p:cNvGrpSpPr/>
          <p:nvPr/>
        </p:nvGrpSpPr>
        <p:grpSpPr>
          <a:xfrm>
            <a:off x="4351276" y="2715394"/>
            <a:ext cx="4579854" cy="3263942"/>
            <a:chOff x="4351276" y="2715394"/>
            <a:chExt cx="4579854" cy="3263942"/>
          </a:xfrm>
        </p:grpSpPr>
        <p:sp>
          <p:nvSpPr>
            <p:cNvPr id="73" name="Freeform 72"/>
            <p:cNvSpPr>
              <a:spLocks/>
            </p:cNvSpPr>
            <p:nvPr/>
          </p:nvSpPr>
          <p:spPr bwMode="auto">
            <a:xfrm>
              <a:off x="4773351" y="2856295"/>
              <a:ext cx="4022967" cy="224137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4" name="Line 6"/>
            <p:cNvSpPr>
              <a:spLocks noChangeShapeType="1"/>
            </p:cNvSpPr>
            <p:nvPr/>
          </p:nvSpPr>
          <p:spPr bwMode="auto">
            <a:xfrm>
              <a:off x="4679549" y="2856294"/>
              <a:ext cx="938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5" name="Line 7"/>
            <p:cNvSpPr>
              <a:spLocks noChangeShapeType="1"/>
            </p:cNvSpPr>
            <p:nvPr/>
          </p:nvSpPr>
          <p:spPr bwMode="auto">
            <a:xfrm>
              <a:off x="4679549" y="3304218"/>
              <a:ext cx="938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6" name="Line 8"/>
            <p:cNvSpPr>
              <a:spLocks noChangeShapeType="1"/>
            </p:cNvSpPr>
            <p:nvPr/>
          </p:nvSpPr>
          <p:spPr bwMode="auto">
            <a:xfrm>
              <a:off x="4679549" y="3742826"/>
              <a:ext cx="938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7" name="Line 9"/>
            <p:cNvSpPr>
              <a:spLocks noChangeShapeType="1"/>
            </p:cNvSpPr>
            <p:nvPr/>
          </p:nvSpPr>
          <p:spPr bwMode="auto">
            <a:xfrm>
              <a:off x="4679549" y="4180167"/>
              <a:ext cx="938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8" name="Line 10"/>
            <p:cNvSpPr>
              <a:spLocks noChangeShapeType="1"/>
            </p:cNvSpPr>
            <p:nvPr/>
          </p:nvSpPr>
          <p:spPr bwMode="auto">
            <a:xfrm>
              <a:off x="4679549" y="4623429"/>
              <a:ext cx="938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9" name="Line 11"/>
            <p:cNvSpPr>
              <a:spLocks noChangeShapeType="1"/>
            </p:cNvSpPr>
            <p:nvPr/>
          </p:nvSpPr>
          <p:spPr bwMode="auto">
            <a:xfrm>
              <a:off x="4679549" y="5059929"/>
              <a:ext cx="938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0" name="Line 12"/>
            <p:cNvSpPr>
              <a:spLocks noChangeShapeType="1"/>
            </p:cNvSpPr>
            <p:nvPr/>
          </p:nvSpPr>
          <p:spPr bwMode="auto">
            <a:xfrm>
              <a:off x="7202380" y="5098044"/>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1" name="Line 13"/>
            <p:cNvSpPr>
              <a:spLocks noChangeShapeType="1"/>
            </p:cNvSpPr>
            <p:nvPr/>
          </p:nvSpPr>
          <p:spPr bwMode="auto">
            <a:xfrm>
              <a:off x="6401555" y="5098044"/>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3" name="Line 19"/>
            <p:cNvSpPr>
              <a:spLocks noChangeShapeType="1"/>
            </p:cNvSpPr>
            <p:nvPr/>
          </p:nvSpPr>
          <p:spPr bwMode="auto">
            <a:xfrm>
              <a:off x="5590820" y="5098044"/>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84" name="Line 21"/>
            <p:cNvSpPr>
              <a:spLocks noChangeShapeType="1"/>
            </p:cNvSpPr>
            <p:nvPr/>
          </p:nvSpPr>
          <p:spPr bwMode="auto">
            <a:xfrm>
              <a:off x="4790917" y="5098044"/>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0" name="TextBox 59"/>
            <p:cNvSpPr txBox="1"/>
            <p:nvPr/>
          </p:nvSpPr>
          <p:spPr>
            <a:xfrm>
              <a:off x="6322708" y="5316955"/>
              <a:ext cx="982064"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years</a:t>
              </a:r>
              <a:endParaRPr lang="en-GB" sz="1200" dirty="0">
                <a:latin typeface="Arial" panose="020B0604020202020204" pitchFamily="34" charset="0"/>
                <a:cs typeface="Arial" panose="020B0604020202020204" pitchFamily="34" charset="0"/>
              </a:endParaRPr>
            </a:p>
          </p:txBody>
        </p:sp>
        <p:sp>
          <p:nvSpPr>
            <p:cNvPr id="61" name="TextBox 60"/>
            <p:cNvSpPr txBox="1"/>
            <p:nvPr/>
          </p:nvSpPr>
          <p:spPr>
            <a:xfrm>
              <a:off x="4351276" y="2715394"/>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a:t>
              </a:r>
              <a:endParaRPr lang="en-GB" sz="1200" dirty="0">
                <a:latin typeface="Arial" panose="020B0604020202020204" pitchFamily="34" charset="0"/>
                <a:cs typeface="Arial" panose="020B0604020202020204" pitchFamily="34" charset="0"/>
              </a:endParaRPr>
            </a:p>
          </p:txBody>
        </p:sp>
        <p:sp>
          <p:nvSpPr>
            <p:cNvPr id="62" name="TextBox 61"/>
            <p:cNvSpPr txBox="1"/>
            <p:nvPr/>
          </p:nvSpPr>
          <p:spPr>
            <a:xfrm>
              <a:off x="4351277" y="3164991"/>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0.8</a:t>
              </a:r>
              <a:endParaRPr lang="en-GB" sz="1200" dirty="0">
                <a:latin typeface="Arial" panose="020B0604020202020204" pitchFamily="34" charset="0"/>
                <a:cs typeface="Arial" panose="020B0604020202020204" pitchFamily="34" charset="0"/>
              </a:endParaRPr>
            </a:p>
          </p:txBody>
        </p:sp>
        <p:sp>
          <p:nvSpPr>
            <p:cNvPr id="63" name="TextBox 62"/>
            <p:cNvSpPr txBox="1"/>
            <p:nvPr/>
          </p:nvSpPr>
          <p:spPr>
            <a:xfrm>
              <a:off x="4351277" y="3603403"/>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0.6</a:t>
              </a:r>
              <a:endParaRPr lang="en-GB" sz="1200" dirty="0">
                <a:latin typeface="Arial" panose="020B0604020202020204" pitchFamily="34" charset="0"/>
                <a:cs typeface="Arial" panose="020B0604020202020204" pitchFamily="34" charset="0"/>
              </a:endParaRPr>
            </a:p>
          </p:txBody>
        </p:sp>
        <p:sp>
          <p:nvSpPr>
            <p:cNvPr id="64" name="TextBox 63"/>
            <p:cNvSpPr txBox="1"/>
            <p:nvPr/>
          </p:nvSpPr>
          <p:spPr>
            <a:xfrm>
              <a:off x="4351277" y="4040539"/>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0.4</a:t>
              </a:r>
              <a:endParaRPr lang="en-GB" sz="1200" dirty="0">
                <a:latin typeface="Arial" panose="020B0604020202020204" pitchFamily="34" charset="0"/>
                <a:cs typeface="Arial" panose="020B0604020202020204" pitchFamily="34" charset="0"/>
              </a:endParaRPr>
            </a:p>
          </p:txBody>
        </p:sp>
        <p:sp>
          <p:nvSpPr>
            <p:cNvPr id="65" name="TextBox 64"/>
            <p:cNvSpPr txBox="1"/>
            <p:nvPr/>
          </p:nvSpPr>
          <p:spPr>
            <a:xfrm>
              <a:off x="4351277" y="4483611"/>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0.2</a:t>
              </a:r>
              <a:endParaRPr lang="en-GB" sz="1200" dirty="0">
                <a:latin typeface="Arial" panose="020B0604020202020204" pitchFamily="34" charset="0"/>
                <a:cs typeface="Arial" panose="020B0604020202020204" pitchFamily="34" charset="0"/>
              </a:endParaRPr>
            </a:p>
          </p:txBody>
        </p:sp>
        <p:sp>
          <p:nvSpPr>
            <p:cNvPr id="66" name="TextBox 65"/>
            <p:cNvSpPr txBox="1"/>
            <p:nvPr/>
          </p:nvSpPr>
          <p:spPr>
            <a:xfrm>
              <a:off x="4479523" y="4919900"/>
              <a:ext cx="26962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sp>
          <p:nvSpPr>
            <p:cNvPr id="67" name="TextBox 66"/>
            <p:cNvSpPr txBox="1"/>
            <p:nvPr/>
          </p:nvSpPr>
          <p:spPr>
            <a:xfrm>
              <a:off x="4571518" y="5148339"/>
              <a:ext cx="439543"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chemeClr val="accent1"/>
                  </a:solidFill>
                  <a:latin typeface="Arial" panose="020B0604020202020204" pitchFamily="34" charset="0"/>
                  <a:cs typeface="Arial" panose="020B0604020202020204" pitchFamily="34" charset="0"/>
                </a:rPr>
                <a:t>298</a:t>
              </a:r>
            </a:p>
            <a:p>
              <a:pPr algn="r"/>
              <a:r>
                <a:rPr lang="en-GB" sz="1200" dirty="0" smtClean="0">
                  <a:solidFill>
                    <a:srgbClr val="B60D27"/>
                  </a:solidFill>
                  <a:latin typeface="Arial" panose="020B0604020202020204" pitchFamily="34" charset="0"/>
                  <a:cs typeface="Arial" panose="020B0604020202020204" pitchFamily="34" charset="0"/>
                </a:rPr>
                <a:t>187</a:t>
              </a:r>
              <a:endParaRPr lang="en-GB" sz="1200" dirty="0">
                <a:solidFill>
                  <a:srgbClr val="B60D27"/>
                </a:solidFill>
                <a:latin typeface="Arial" panose="020B0604020202020204" pitchFamily="34" charset="0"/>
                <a:cs typeface="Arial" panose="020B0604020202020204" pitchFamily="34" charset="0"/>
              </a:endParaRPr>
            </a:p>
          </p:txBody>
        </p:sp>
        <p:sp>
          <p:nvSpPr>
            <p:cNvPr id="68" name="TextBox 67"/>
            <p:cNvSpPr txBox="1"/>
            <p:nvPr/>
          </p:nvSpPr>
          <p:spPr>
            <a:xfrm>
              <a:off x="5367358" y="5148339"/>
              <a:ext cx="439543"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chemeClr val="accent1"/>
                  </a:solidFill>
                  <a:latin typeface="Arial" panose="020B0604020202020204" pitchFamily="34" charset="0"/>
                  <a:cs typeface="Arial" panose="020B0604020202020204" pitchFamily="34" charset="0"/>
                </a:rPr>
                <a:t>235</a:t>
              </a:r>
            </a:p>
            <a:p>
              <a:pPr algn="r"/>
              <a:r>
                <a:rPr lang="en-GB" sz="1200" dirty="0" smtClean="0">
                  <a:solidFill>
                    <a:srgbClr val="B60D27"/>
                  </a:solidFill>
                  <a:latin typeface="Arial" panose="020B0604020202020204" pitchFamily="34" charset="0"/>
                  <a:cs typeface="Arial" panose="020B0604020202020204" pitchFamily="34" charset="0"/>
                </a:rPr>
                <a:t>124</a:t>
              </a:r>
              <a:endParaRPr lang="en-GB" sz="1200" dirty="0">
                <a:solidFill>
                  <a:srgbClr val="B60D27"/>
                </a:solidFill>
                <a:latin typeface="Arial" panose="020B0604020202020204" pitchFamily="34" charset="0"/>
                <a:cs typeface="Arial" panose="020B0604020202020204" pitchFamily="34" charset="0"/>
              </a:endParaRPr>
            </a:p>
          </p:txBody>
        </p:sp>
        <p:sp>
          <p:nvSpPr>
            <p:cNvPr id="69" name="TextBox 68"/>
            <p:cNvSpPr txBox="1"/>
            <p:nvPr/>
          </p:nvSpPr>
          <p:spPr>
            <a:xfrm>
              <a:off x="5984051" y="5148339"/>
              <a:ext cx="184730" cy="229959"/>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70" name="TextBox 69"/>
            <p:cNvSpPr txBox="1"/>
            <p:nvPr/>
          </p:nvSpPr>
          <p:spPr>
            <a:xfrm>
              <a:off x="6181784" y="5148339"/>
              <a:ext cx="439543"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chemeClr val="accent1"/>
                  </a:solidFill>
                  <a:latin typeface="Arial" panose="020B0604020202020204" pitchFamily="34" charset="0"/>
                  <a:cs typeface="Arial" panose="020B0604020202020204" pitchFamily="34" charset="0"/>
                </a:rPr>
                <a:t>158</a:t>
              </a:r>
            </a:p>
            <a:p>
              <a:pPr algn="r"/>
              <a:r>
                <a:rPr lang="en-GB" sz="1200" dirty="0" smtClean="0">
                  <a:solidFill>
                    <a:srgbClr val="B60D27"/>
                  </a:solidFill>
                  <a:latin typeface="Arial" panose="020B0604020202020204" pitchFamily="34" charset="0"/>
                  <a:cs typeface="Arial" panose="020B0604020202020204" pitchFamily="34" charset="0"/>
                </a:rPr>
                <a:t>72</a:t>
              </a:r>
              <a:endParaRPr lang="en-GB" sz="1200" dirty="0">
                <a:solidFill>
                  <a:srgbClr val="B60D27"/>
                </a:solidFill>
                <a:latin typeface="Arial" panose="020B0604020202020204" pitchFamily="34" charset="0"/>
                <a:cs typeface="Arial" panose="020B0604020202020204" pitchFamily="34" charset="0"/>
              </a:endParaRPr>
            </a:p>
          </p:txBody>
        </p:sp>
        <p:sp>
          <p:nvSpPr>
            <p:cNvPr id="71" name="TextBox 70"/>
            <p:cNvSpPr txBox="1"/>
            <p:nvPr/>
          </p:nvSpPr>
          <p:spPr>
            <a:xfrm>
              <a:off x="7025088" y="5148339"/>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3</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1"/>
                  </a:solidFill>
                  <a:latin typeface="Arial" panose="020B0604020202020204" pitchFamily="34" charset="0"/>
                  <a:cs typeface="Arial" panose="020B0604020202020204" pitchFamily="34" charset="0"/>
                </a:rPr>
                <a:t>90</a:t>
              </a:r>
            </a:p>
            <a:p>
              <a:pPr algn="ctr"/>
              <a:r>
                <a:rPr lang="en-GB" sz="1200" dirty="0" smtClean="0">
                  <a:solidFill>
                    <a:srgbClr val="B60D27"/>
                  </a:solidFill>
                  <a:latin typeface="Arial" panose="020B0604020202020204" pitchFamily="34" charset="0"/>
                  <a:cs typeface="Arial" panose="020B0604020202020204" pitchFamily="34" charset="0"/>
                </a:rPr>
                <a:t>47</a:t>
              </a:r>
              <a:endParaRPr lang="en-GB" sz="1200" dirty="0">
                <a:solidFill>
                  <a:srgbClr val="B60D27"/>
                </a:solidFill>
                <a:latin typeface="Arial" panose="020B0604020202020204" pitchFamily="34" charset="0"/>
                <a:cs typeface="Arial" panose="020B0604020202020204" pitchFamily="34" charset="0"/>
              </a:endParaRPr>
            </a:p>
          </p:txBody>
        </p:sp>
        <p:grpSp>
          <p:nvGrpSpPr>
            <p:cNvPr id="88" name="Group 87"/>
            <p:cNvGrpSpPr/>
            <p:nvPr/>
          </p:nvGrpSpPr>
          <p:grpSpPr>
            <a:xfrm>
              <a:off x="7827249" y="5098044"/>
              <a:ext cx="354584" cy="881292"/>
              <a:chOff x="7937423" y="5098044"/>
              <a:chExt cx="354584" cy="881292"/>
            </a:xfrm>
          </p:grpSpPr>
          <p:sp>
            <p:nvSpPr>
              <p:cNvPr id="82" name="Line 14"/>
              <p:cNvSpPr>
                <a:spLocks noChangeShapeType="1"/>
              </p:cNvSpPr>
              <p:nvPr/>
            </p:nvSpPr>
            <p:spPr bwMode="auto">
              <a:xfrm>
                <a:off x="8114715" y="5098044"/>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2" name="TextBox 71"/>
              <p:cNvSpPr txBox="1"/>
              <p:nvPr/>
            </p:nvSpPr>
            <p:spPr>
              <a:xfrm>
                <a:off x="7937423" y="5148339"/>
                <a:ext cx="35458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1"/>
                    </a:solidFill>
                    <a:latin typeface="Arial" panose="020B0604020202020204" pitchFamily="34" charset="0"/>
                    <a:cs typeface="Arial" panose="020B0604020202020204" pitchFamily="34" charset="0"/>
                  </a:rPr>
                  <a:t>64</a:t>
                </a:r>
              </a:p>
              <a:p>
                <a:pPr algn="ctr"/>
                <a:r>
                  <a:rPr lang="en-GB" sz="1200" dirty="0" smtClean="0">
                    <a:solidFill>
                      <a:srgbClr val="B60D27"/>
                    </a:solidFill>
                    <a:latin typeface="Arial" panose="020B0604020202020204" pitchFamily="34" charset="0"/>
                    <a:cs typeface="Arial" panose="020B0604020202020204" pitchFamily="34" charset="0"/>
                  </a:rPr>
                  <a:t>27</a:t>
                </a:r>
                <a:endParaRPr lang="en-GB" sz="1200" dirty="0">
                  <a:solidFill>
                    <a:srgbClr val="B60D27"/>
                  </a:solidFill>
                  <a:latin typeface="Arial" panose="020B0604020202020204" pitchFamily="34" charset="0"/>
                  <a:cs typeface="Arial" panose="020B0604020202020204" pitchFamily="34" charset="0"/>
                </a:endParaRPr>
              </a:p>
            </p:txBody>
          </p:sp>
        </p:grpSp>
        <p:sp>
          <p:nvSpPr>
            <p:cNvPr id="54" name="TextBox 53"/>
            <p:cNvSpPr txBox="1"/>
            <p:nvPr/>
          </p:nvSpPr>
          <p:spPr>
            <a:xfrm>
              <a:off x="5052885" y="4743138"/>
              <a:ext cx="2395207" cy="215444"/>
            </a:xfrm>
            <a:prstGeom prst="rect">
              <a:avLst/>
            </a:prstGeom>
            <a:noFill/>
          </p:spPr>
          <p:txBody>
            <a:bodyPr wrap="none" rtlCol="0">
              <a:spAutoFit/>
            </a:bodyPr>
            <a:lstStyle/>
            <a:p>
              <a:r>
                <a:rPr lang="en-GB" sz="800" b="1" dirty="0" smtClean="0"/>
                <a:t>HR 1.54 (95%CI 1.23, 1.93); log-rank p=0.0001</a:t>
              </a:r>
            </a:p>
          </p:txBody>
        </p:sp>
        <p:grpSp>
          <p:nvGrpSpPr>
            <p:cNvPr id="89" name="Group 88"/>
            <p:cNvGrpSpPr/>
            <p:nvPr/>
          </p:nvGrpSpPr>
          <p:grpSpPr>
            <a:xfrm>
              <a:off x="8661504" y="5098044"/>
              <a:ext cx="269626" cy="881292"/>
              <a:chOff x="7979902" y="5098044"/>
              <a:chExt cx="269626" cy="881292"/>
            </a:xfrm>
          </p:grpSpPr>
          <p:sp>
            <p:nvSpPr>
              <p:cNvPr id="90" name="Line 14"/>
              <p:cNvSpPr>
                <a:spLocks noChangeShapeType="1"/>
              </p:cNvSpPr>
              <p:nvPr/>
            </p:nvSpPr>
            <p:spPr bwMode="auto">
              <a:xfrm>
                <a:off x="8114715" y="5098044"/>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1" name="TextBox 90"/>
              <p:cNvSpPr txBox="1"/>
              <p:nvPr/>
            </p:nvSpPr>
            <p:spPr>
              <a:xfrm>
                <a:off x="7979902" y="5148339"/>
                <a:ext cx="269626"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5</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1"/>
                    </a:solidFill>
                    <a:latin typeface="Arial" panose="020B0604020202020204" pitchFamily="34" charset="0"/>
                    <a:cs typeface="Arial" panose="020B0604020202020204" pitchFamily="34" charset="0"/>
                  </a:rPr>
                  <a:t>3</a:t>
                </a:r>
              </a:p>
              <a:p>
                <a:pPr algn="ctr"/>
                <a:r>
                  <a:rPr lang="en-GB" sz="1200" dirty="0" smtClean="0">
                    <a:solidFill>
                      <a:srgbClr val="B60D27"/>
                    </a:solidFill>
                    <a:latin typeface="Arial" panose="020B0604020202020204" pitchFamily="34" charset="0"/>
                    <a:cs typeface="Arial" panose="020B0604020202020204" pitchFamily="34" charset="0"/>
                  </a:rPr>
                  <a:t>1</a:t>
                </a:r>
                <a:endParaRPr lang="en-GB" sz="1200" dirty="0">
                  <a:solidFill>
                    <a:srgbClr val="B60D27"/>
                  </a:solidFill>
                  <a:latin typeface="Arial" panose="020B0604020202020204" pitchFamily="34" charset="0"/>
                  <a:cs typeface="Arial" panose="020B0604020202020204" pitchFamily="34" charset="0"/>
                </a:endParaRPr>
              </a:p>
            </p:txBody>
          </p:sp>
        </p:grpSp>
        <p:sp>
          <p:nvSpPr>
            <p:cNvPr id="92" name="Freeform 4"/>
            <p:cNvSpPr>
              <a:spLocks/>
            </p:cNvSpPr>
            <p:nvPr/>
          </p:nvSpPr>
          <p:spPr bwMode="auto">
            <a:xfrm>
              <a:off x="4790614" y="2851411"/>
              <a:ext cx="4032000" cy="1534693"/>
            </a:xfrm>
            <a:custGeom>
              <a:avLst/>
              <a:gdLst>
                <a:gd name="T0" fmla="*/ 312 w 318"/>
                <a:gd name="T1" fmla="*/ 120 h 122"/>
                <a:gd name="T2" fmla="*/ 280 w 318"/>
                <a:gd name="T3" fmla="*/ 119 h 122"/>
                <a:gd name="T4" fmla="*/ 276 w 318"/>
                <a:gd name="T5" fmla="*/ 115 h 122"/>
                <a:gd name="T6" fmla="*/ 263 w 318"/>
                <a:gd name="T7" fmla="*/ 114 h 122"/>
                <a:gd name="T8" fmla="*/ 263 w 318"/>
                <a:gd name="T9" fmla="*/ 113 h 122"/>
                <a:gd name="T10" fmla="*/ 255 w 318"/>
                <a:gd name="T11" fmla="*/ 111 h 122"/>
                <a:gd name="T12" fmla="*/ 251 w 318"/>
                <a:gd name="T13" fmla="*/ 106 h 122"/>
                <a:gd name="T14" fmla="*/ 226 w 318"/>
                <a:gd name="T15" fmla="*/ 105 h 122"/>
                <a:gd name="T16" fmla="*/ 222 w 318"/>
                <a:gd name="T17" fmla="*/ 103 h 122"/>
                <a:gd name="T18" fmla="*/ 211 w 318"/>
                <a:gd name="T19" fmla="*/ 102 h 122"/>
                <a:gd name="T20" fmla="*/ 204 w 318"/>
                <a:gd name="T21" fmla="*/ 100 h 122"/>
                <a:gd name="T22" fmla="*/ 189 w 318"/>
                <a:gd name="T23" fmla="*/ 99 h 122"/>
                <a:gd name="T24" fmla="*/ 183 w 318"/>
                <a:gd name="T25" fmla="*/ 97 h 122"/>
                <a:gd name="T26" fmla="*/ 176 w 318"/>
                <a:gd name="T27" fmla="*/ 96 h 122"/>
                <a:gd name="T28" fmla="*/ 174 w 318"/>
                <a:gd name="T29" fmla="*/ 93 h 122"/>
                <a:gd name="T30" fmla="*/ 170 w 318"/>
                <a:gd name="T31" fmla="*/ 92 h 122"/>
                <a:gd name="T32" fmla="*/ 169 w 318"/>
                <a:gd name="T33" fmla="*/ 90 h 122"/>
                <a:gd name="T34" fmla="*/ 163 w 318"/>
                <a:gd name="T35" fmla="*/ 89 h 122"/>
                <a:gd name="T36" fmla="*/ 162 w 318"/>
                <a:gd name="T37" fmla="*/ 87 h 122"/>
                <a:gd name="T38" fmla="*/ 155 w 318"/>
                <a:gd name="T39" fmla="*/ 86 h 122"/>
                <a:gd name="T40" fmla="*/ 153 w 318"/>
                <a:gd name="T41" fmla="*/ 82 h 122"/>
                <a:gd name="T42" fmla="*/ 148 w 318"/>
                <a:gd name="T43" fmla="*/ 81 h 122"/>
                <a:gd name="T44" fmla="*/ 146 w 318"/>
                <a:gd name="T45" fmla="*/ 79 h 122"/>
                <a:gd name="T46" fmla="*/ 140 w 318"/>
                <a:gd name="T47" fmla="*/ 75 h 122"/>
                <a:gd name="T48" fmla="*/ 137 w 318"/>
                <a:gd name="T49" fmla="*/ 71 h 122"/>
                <a:gd name="T50" fmla="*/ 131 w 318"/>
                <a:gd name="T51" fmla="*/ 70 h 122"/>
                <a:gd name="T52" fmla="*/ 130 w 318"/>
                <a:gd name="T53" fmla="*/ 66 h 122"/>
                <a:gd name="T54" fmla="*/ 125 w 318"/>
                <a:gd name="T55" fmla="*/ 65 h 122"/>
                <a:gd name="T56" fmla="*/ 123 w 318"/>
                <a:gd name="T57" fmla="*/ 60 h 122"/>
                <a:gd name="T58" fmla="*/ 119 w 318"/>
                <a:gd name="T59" fmla="*/ 59 h 122"/>
                <a:gd name="T60" fmla="*/ 115 w 318"/>
                <a:gd name="T61" fmla="*/ 55 h 122"/>
                <a:gd name="T62" fmla="*/ 108 w 318"/>
                <a:gd name="T63" fmla="*/ 54 h 122"/>
                <a:gd name="T64" fmla="*/ 107 w 318"/>
                <a:gd name="T65" fmla="*/ 49 h 122"/>
                <a:gd name="T66" fmla="*/ 98 w 318"/>
                <a:gd name="T67" fmla="*/ 47 h 122"/>
                <a:gd name="T68" fmla="*/ 96 w 318"/>
                <a:gd name="T69" fmla="*/ 45 h 122"/>
                <a:gd name="T70" fmla="*/ 91 w 318"/>
                <a:gd name="T71" fmla="*/ 43 h 122"/>
                <a:gd name="T72" fmla="*/ 85 w 318"/>
                <a:gd name="T73" fmla="*/ 40 h 122"/>
                <a:gd name="T74" fmla="*/ 78 w 318"/>
                <a:gd name="T75" fmla="*/ 38 h 122"/>
                <a:gd name="T76" fmla="*/ 76 w 318"/>
                <a:gd name="T77" fmla="*/ 34 h 122"/>
                <a:gd name="T78" fmla="*/ 71 w 318"/>
                <a:gd name="T79" fmla="*/ 33 h 122"/>
                <a:gd name="T80" fmla="*/ 70 w 318"/>
                <a:gd name="T81" fmla="*/ 29 h 122"/>
                <a:gd name="T82" fmla="*/ 67 w 318"/>
                <a:gd name="T83" fmla="*/ 28 h 122"/>
                <a:gd name="T84" fmla="*/ 64 w 318"/>
                <a:gd name="T85" fmla="*/ 24 h 122"/>
                <a:gd name="T86" fmla="*/ 58 w 318"/>
                <a:gd name="T87" fmla="*/ 23 h 122"/>
                <a:gd name="T88" fmla="*/ 56 w 318"/>
                <a:gd name="T89" fmla="*/ 21 h 122"/>
                <a:gd name="T90" fmla="*/ 52 w 318"/>
                <a:gd name="T91" fmla="*/ 20 h 122"/>
                <a:gd name="T92" fmla="*/ 49 w 318"/>
                <a:gd name="T93" fmla="*/ 17 h 122"/>
                <a:gd name="T94" fmla="*/ 41 w 318"/>
                <a:gd name="T95" fmla="*/ 16 h 122"/>
                <a:gd name="T96" fmla="*/ 34 w 318"/>
                <a:gd name="T97" fmla="*/ 14 h 122"/>
                <a:gd name="T98" fmla="*/ 29 w 318"/>
                <a:gd name="T99" fmla="*/ 13 h 122"/>
                <a:gd name="T100" fmla="*/ 22 w 318"/>
                <a:gd name="T101" fmla="*/ 9 h 122"/>
                <a:gd name="T102" fmla="*/ 13 w 318"/>
                <a:gd name="T103" fmla="*/ 8 h 122"/>
                <a:gd name="T104" fmla="*/ 8 w 318"/>
                <a:gd name="T105" fmla="*/ 5 h 122"/>
                <a:gd name="T106" fmla="*/ 2 w 318"/>
                <a:gd name="T107" fmla="*/ 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8" h="122">
                  <a:moveTo>
                    <a:pt x="318" y="122"/>
                  </a:moveTo>
                  <a:lnTo>
                    <a:pt x="312" y="122"/>
                  </a:lnTo>
                  <a:lnTo>
                    <a:pt x="312" y="120"/>
                  </a:lnTo>
                  <a:lnTo>
                    <a:pt x="307" y="120"/>
                  </a:lnTo>
                  <a:lnTo>
                    <a:pt x="307" y="119"/>
                  </a:lnTo>
                  <a:lnTo>
                    <a:pt x="280" y="119"/>
                  </a:lnTo>
                  <a:lnTo>
                    <a:pt x="280" y="117"/>
                  </a:lnTo>
                  <a:lnTo>
                    <a:pt x="276" y="117"/>
                  </a:lnTo>
                  <a:lnTo>
                    <a:pt x="276" y="115"/>
                  </a:lnTo>
                  <a:lnTo>
                    <a:pt x="273" y="115"/>
                  </a:lnTo>
                  <a:lnTo>
                    <a:pt x="273" y="114"/>
                  </a:lnTo>
                  <a:lnTo>
                    <a:pt x="263" y="114"/>
                  </a:lnTo>
                  <a:lnTo>
                    <a:pt x="263" y="113"/>
                  </a:lnTo>
                  <a:lnTo>
                    <a:pt x="263" y="113"/>
                  </a:lnTo>
                  <a:lnTo>
                    <a:pt x="263" y="113"/>
                  </a:lnTo>
                  <a:lnTo>
                    <a:pt x="260" y="113"/>
                  </a:lnTo>
                  <a:lnTo>
                    <a:pt x="260" y="111"/>
                  </a:lnTo>
                  <a:lnTo>
                    <a:pt x="255" y="111"/>
                  </a:lnTo>
                  <a:lnTo>
                    <a:pt x="255" y="109"/>
                  </a:lnTo>
                  <a:lnTo>
                    <a:pt x="251" y="109"/>
                  </a:lnTo>
                  <a:lnTo>
                    <a:pt x="251" y="106"/>
                  </a:lnTo>
                  <a:lnTo>
                    <a:pt x="244" y="106"/>
                  </a:lnTo>
                  <a:lnTo>
                    <a:pt x="244" y="105"/>
                  </a:lnTo>
                  <a:lnTo>
                    <a:pt x="226" y="105"/>
                  </a:lnTo>
                  <a:lnTo>
                    <a:pt x="226" y="103"/>
                  </a:lnTo>
                  <a:lnTo>
                    <a:pt x="222" y="103"/>
                  </a:lnTo>
                  <a:lnTo>
                    <a:pt x="222" y="103"/>
                  </a:lnTo>
                  <a:lnTo>
                    <a:pt x="212" y="103"/>
                  </a:lnTo>
                  <a:lnTo>
                    <a:pt x="212" y="102"/>
                  </a:lnTo>
                  <a:lnTo>
                    <a:pt x="211" y="102"/>
                  </a:lnTo>
                  <a:lnTo>
                    <a:pt x="211" y="101"/>
                  </a:lnTo>
                  <a:lnTo>
                    <a:pt x="204" y="101"/>
                  </a:lnTo>
                  <a:lnTo>
                    <a:pt x="204" y="100"/>
                  </a:lnTo>
                  <a:lnTo>
                    <a:pt x="194" y="100"/>
                  </a:lnTo>
                  <a:lnTo>
                    <a:pt x="194" y="99"/>
                  </a:lnTo>
                  <a:lnTo>
                    <a:pt x="189" y="99"/>
                  </a:lnTo>
                  <a:lnTo>
                    <a:pt x="189" y="98"/>
                  </a:lnTo>
                  <a:lnTo>
                    <a:pt x="183" y="98"/>
                  </a:lnTo>
                  <a:lnTo>
                    <a:pt x="183" y="97"/>
                  </a:lnTo>
                  <a:lnTo>
                    <a:pt x="182" y="97"/>
                  </a:lnTo>
                  <a:lnTo>
                    <a:pt x="182" y="96"/>
                  </a:lnTo>
                  <a:lnTo>
                    <a:pt x="176" y="96"/>
                  </a:lnTo>
                  <a:lnTo>
                    <a:pt x="176" y="94"/>
                  </a:lnTo>
                  <a:lnTo>
                    <a:pt x="174" y="94"/>
                  </a:lnTo>
                  <a:lnTo>
                    <a:pt x="174" y="93"/>
                  </a:lnTo>
                  <a:lnTo>
                    <a:pt x="172" y="93"/>
                  </a:lnTo>
                  <a:lnTo>
                    <a:pt x="172" y="92"/>
                  </a:lnTo>
                  <a:lnTo>
                    <a:pt x="170" y="92"/>
                  </a:lnTo>
                  <a:lnTo>
                    <a:pt x="170" y="91"/>
                  </a:lnTo>
                  <a:lnTo>
                    <a:pt x="169" y="91"/>
                  </a:lnTo>
                  <a:lnTo>
                    <a:pt x="169" y="90"/>
                  </a:lnTo>
                  <a:lnTo>
                    <a:pt x="165" y="90"/>
                  </a:lnTo>
                  <a:lnTo>
                    <a:pt x="165" y="89"/>
                  </a:lnTo>
                  <a:lnTo>
                    <a:pt x="163" y="89"/>
                  </a:lnTo>
                  <a:lnTo>
                    <a:pt x="163" y="88"/>
                  </a:lnTo>
                  <a:lnTo>
                    <a:pt x="162" y="88"/>
                  </a:lnTo>
                  <a:lnTo>
                    <a:pt x="162" y="87"/>
                  </a:lnTo>
                  <a:lnTo>
                    <a:pt x="161" y="87"/>
                  </a:lnTo>
                  <a:lnTo>
                    <a:pt x="161" y="86"/>
                  </a:lnTo>
                  <a:lnTo>
                    <a:pt x="155" y="86"/>
                  </a:lnTo>
                  <a:lnTo>
                    <a:pt x="155" y="84"/>
                  </a:lnTo>
                  <a:lnTo>
                    <a:pt x="153" y="84"/>
                  </a:lnTo>
                  <a:lnTo>
                    <a:pt x="153" y="82"/>
                  </a:lnTo>
                  <a:lnTo>
                    <a:pt x="151" y="82"/>
                  </a:lnTo>
                  <a:lnTo>
                    <a:pt x="151" y="81"/>
                  </a:lnTo>
                  <a:lnTo>
                    <a:pt x="148" y="81"/>
                  </a:lnTo>
                  <a:lnTo>
                    <a:pt x="148" y="80"/>
                  </a:lnTo>
                  <a:lnTo>
                    <a:pt x="146" y="80"/>
                  </a:lnTo>
                  <a:lnTo>
                    <a:pt x="146" y="79"/>
                  </a:lnTo>
                  <a:lnTo>
                    <a:pt x="142" y="79"/>
                  </a:lnTo>
                  <a:lnTo>
                    <a:pt x="142" y="75"/>
                  </a:lnTo>
                  <a:lnTo>
                    <a:pt x="140" y="75"/>
                  </a:lnTo>
                  <a:lnTo>
                    <a:pt x="140" y="72"/>
                  </a:lnTo>
                  <a:lnTo>
                    <a:pt x="137" y="72"/>
                  </a:lnTo>
                  <a:lnTo>
                    <a:pt x="137" y="71"/>
                  </a:lnTo>
                  <a:lnTo>
                    <a:pt x="135" y="71"/>
                  </a:lnTo>
                  <a:lnTo>
                    <a:pt x="135" y="70"/>
                  </a:lnTo>
                  <a:lnTo>
                    <a:pt x="131" y="70"/>
                  </a:lnTo>
                  <a:lnTo>
                    <a:pt x="131" y="68"/>
                  </a:lnTo>
                  <a:lnTo>
                    <a:pt x="130" y="68"/>
                  </a:lnTo>
                  <a:lnTo>
                    <a:pt x="130" y="66"/>
                  </a:lnTo>
                  <a:lnTo>
                    <a:pt x="127" y="66"/>
                  </a:lnTo>
                  <a:lnTo>
                    <a:pt x="127" y="65"/>
                  </a:lnTo>
                  <a:lnTo>
                    <a:pt x="125" y="65"/>
                  </a:lnTo>
                  <a:lnTo>
                    <a:pt x="125" y="62"/>
                  </a:lnTo>
                  <a:lnTo>
                    <a:pt x="123" y="62"/>
                  </a:lnTo>
                  <a:lnTo>
                    <a:pt x="123" y="60"/>
                  </a:lnTo>
                  <a:lnTo>
                    <a:pt x="120" y="60"/>
                  </a:lnTo>
                  <a:lnTo>
                    <a:pt x="120" y="59"/>
                  </a:lnTo>
                  <a:lnTo>
                    <a:pt x="119" y="59"/>
                  </a:lnTo>
                  <a:lnTo>
                    <a:pt x="119" y="57"/>
                  </a:lnTo>
                  <a:lnTo>
                    <a:pt x="115" y="57"/>
                  </a:lnTo>
                  <a:lnTo>
                    <a:pt x="115" y="55"/>
                  </a:lnTo>
                  <a:lnTo>
                    <a:pt x="112" y="55"/>
                  </a:lnTo>
                  <a:lnTo>
                    <a:pt x="112" y="54"/>
                  </a:lnTo>
                  <a:lnTo>
                    <a:pt x="108" y="54"/>
                  </a:lnTo>
                  <a:lnTo>
                    <a:pt x="108" y="51"/>
                  </a:lnTo>
                  <a:lnTo>
                    <a:pt x="107" y="51"/>
                  </a:lnTo>
                  <a:lnTo>
                    <a:pt x="107" y="49"/>
                  </a:lnTo>
                  <a:lnTo>
                    <a:pt x="104" y="49"/>
                  </a:lnTo>
                  <a:lnTo>
                    <a:pt x="104" y="47"/>
                  </a:lnTo>
                  <a:lnTo>
                    <a:pt x="98" y="47"/>
                  </a:lnTo>
                  <a:lnTo>
                    <a:pt x="98" y="46"/>
                  </a:lnTo>
                  <a:lnTo>
                    <a:pt x="96" y="46"/>
                  </a:lnTo>
                  <a:lnTo>
                    <a:pt x="96" y="45"/>
                  </a:lnTo>
                  <a:lnTo>
                    <a:pt x="93" y="45"/>
                  </a:lnTo>
                  <a:lnTo>
                    <a:pt x="93" y="43"/>
                  </a:lnTo>
                  <a:lnTo>
                    <a:pt x="91" y="43"/>
                  </a:lnTo>
                  <a:lnTo>
                    <a:pt x="91" y="41"/>
                  </a:lnTo>
                  <a:lnTo>
                    <a:pt x="85" y="41"/>
                  </a:lnTo>
                  <a:lnTo>
                    <a:pt x="85" y="40"/>
                  </a:lnTo>
                  <a:lnTo>
                    <a:pt x="81" y="40"/>
                  </a:lnTo>
                  <a:lnTo>
                    <a:pt x="81" y="38"/>
                  </a:lnTo>
                  <a:lnTo>
                    <a:pt x="78" y="38"/>
                  </a:lnTo>
                  <a:lnTo>
                    <a:pt x="78" y="36"/>
                  </a:lnTo>
                  <a:lnTo>
                    <a:pt x="76" y="36"/>
                  </a:lnTo>
                  <a:lnTo>
                    <a:pt x="76" y="34"/>
                  </a:lnTo>
                  <a:lnTo>
                    <a:pt x="73" y="34"/>
                  </a:lnTo>
                  <a:lnTo>
                    <a:pt x="73" y="33"/>
                  </a:lnTo>
                  <a:lnTo>
                    <a:pt x="71" y="33"/>
                  </a:lnTo>
                  <a:lnTo>
                    <a:pt x="71" y="30"/>
                  </a:lnTo>
                  <a:lnTo>
                    <a:pt x="70" y="30"/>
                  </a:lnTo>
                  <a:lnTo>
                    <a:pt x="70" y="29"/>
                  </a:lnTo>
                  <a:lnTo>
                    <a:pt x="68" y="29"/>
                  </a:lnTo>
                  <a:lnTo>
                    <a:pt x="68" y="28"/>
                  </a:lnTo>
                  <a:lnTo>
                    <a:pt x="67" y="28"/>
                  </a:lnTo>
                  <a:lnTo>
                    <a:pt x="67" y="26"/>
                  </a:lnTo>
                  <a:lnTo>
                    <a:pt x="64" y="26"/>
                  </a:lnTo>
                  <a:lnTo>
                    <a:pt x="64" y="24"/>
                  </a:lnTo>
                  <a:lnTo>
                    <a:pt x="61" y="24"/>
                  </a:lnTo>
                  <a:lnTo>
                    <a:pt x="61" y="23"/>
                  </a:lnTo>
                  <a:lnTo>
                    <a:pt x="58" y="23"/>
                  </a:lnTo>
                  <a:lnTo>
                    <a:pt x="58" y="22"/>
                  </a:lnTo>
                  <a:lnTo>
                    <a:pt x="56" y="22"/>
                  </a:lnTo>
                  <a:lnTo>
                    <a:pt x="56" y="21"/>
                  </a:lnTo>
                  <a:lnTo>
                    <a:pt x="53" y="21"/>
                  </a:lnTo>
                  <a:lnTo>
                    <a:pt x="53" y="20"/>
                  </a:lnTo>
                  <a:lnTo>
                    <a:pt x="52" y="20"/>
                  </a:lnTo>
                  <a:lnTo>
                    <a:pt x="52" y="19"/>
                  </a:lnTo>
                  <a:lnTo>
                    <a:pt x="49" y="19"/>
                  </a:lnTo>
                  <a:lnTo>
                    <a:pt x="49" y="17"/>
                  </a:lnTo>
                  <a:lnTo>
                    <a:pt x="43" y="17"/>
                  </a:lnTo>
                  <a:lnTo>
                    <a:pt x="43" y="16"/>
                  </a:lnTo>
                  <a:lnTo>
                    <a:pt x="41" y="16"/>
                  </a:lnTo>
                  <a:lnTo>
                    <a:pt x="41" y="15"/>
                  </a:lnTo>
                  <a:lnTo>
                    <a:pt x="34" y="15"/>
                  </a:lnTo>
                  <a:lnTo>
                    <a:pt x="34" y="14"/>
                  </a:lnTo>
                  <a:lnTo>
                    <a:pt x="33" y="14"/>
                  </a:lnTo>
                  <a:lnTo>
                    <a:pt x="33" y="13"/>
                  </a:lnTo>
                  <a:lnTo>
                    <a:pt x="29" y="13"/>
                  </a:lnTo>
                  <a:lnTo>
                    <a:pt x="29" y="10"/>
                  </a:lnTo>
                  <a:lnTo>
                    <a:pt x="22" y="10"/>
                  </a:lnTo>
                  <a:lnTo>
                    <a:pt x="22" y="9"/>
                  </a:lnTo>
                  <a:lnTo>
                    <a:pt x="17" y="9"/>
                  </a:lnTo>
                  <a:lnTo>
                    <a:pt x="17" y="8"/>
                  </a:lnTo>
                  <a:lnTo>
                    <a:pt x="13" y="8"/>
                  </a:lnTo>
                  <a:lnTo>
                    <a:pt x="13" y="6"/>
                  </a:lnTo>
                  <a:lnTo>
                    <a:pt x="8" y="6"/>
                  </a:lnTo>
                  <a:lnTo>
                    <a:pt x="8" y="5"/>
                  </a:lnTo>
                  <a:lnTo>
                    <a:pt x="6" y="5"/>
                  </a:lnTo>
                  <a:lnTo>
                    <a:pt x="6" y="4"/>
                  </a:lnTo>
                  <a:lnTo>
                    <a:pt x="2" y="4"/>
                  </a:lnTo>
                  <a:lnTo>
                    <a:pt x="2" y="0"/>
                  </a:lnTo>
                  <a:lnTo>
                    <a:pt x="0" y="0"/>
                  </a:lnTo>
                </a:path>
              </a:pathLst>
            </a:custGeom>
            <a:noFill/>
            <a:ln w="25400">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Freeform 5"/>
            <p:cNvSpPr>
              <a:spLocks/>
            </p:cNvSpPr>
            <p:nvPr/>
          </p:nvSpPr>
          <p:spPr bwMode="auto">
            <a:xfrm>
              <a:off x="4790614" y="2851410"/>
              <a:ext cx="4032000" cy="1826097"/>
            </a:xfrm>
            <a:custGeom>
              <a:avLst/>
              <a:gdLst>
                <a:gd name="T0" fmla="*/ 307 w 317"/>
                <a:gd name="T1" fmla="*/ 144 h 144"/>
                <a:gd name="T2" fmla="*/ 278 w 317"/>
                <a:gd name="T3" fmla="*/ 141 h 144"/>
                <a:gd name="T4" fmla="*/ 275 w 317"/>
                <a:gd name="T5" fmla="*/ 140 h 144"/>
                <a:gd name="T6" fmla="*/ 262 w 317"/>
                <a:gd name="T7" fmla="*/ 136 h 144"/>
                <a:gd name="T8" fmla="*/ 259 w 317"/>
                <a:gd name="T9" fmla="*/ 135 h 144"/>
                <a:gd name="T10" fmla="*/ 257 w 317"/>
                <a:gd name="T11" fmla="*/ 133 h 144"/>
                <a:gd name="T12" fmla="*/ 252 w 317"/>
                <a:gd name="T13" fmla="*/ 131 h 144"/>
                <a:gd name="T14" fmla="*/ 244 w 317"/>
                <a:gd name="T15" fmla="*/ 129 h 144"/>
                <a:gd name="T16" fmla="*/ 233 w 317"/>
                <a:gd name="T17" fmla="*/ 128 h 144"/>
                <a:gd name="T18" fmla="*/ 223 w 317"/>
                <a:gd name="T19" fmla="*/ 126 h 144"/>
                <a:gd name="T20" fmla="*/ 220 w 317"/>
                <a:gd name="T21" fmla="*/ 125 h 144"/>
                <a:gd name="T22" fmla="*/ 214 w 317"/>
                <a:gd name="T23" fmla="*/ 123 h 144"/>
                <a:gd name="T24" fmla="*/ 206 w 317"/>
                <a:gd name="T25" fmla="*/ 122 h 144"/>
                <a:gd name="T26" fmla="*/ 173 w 317"/>
                <a:gd name="T27" fmla="*/ 118 h 144"/>
                <a:gd name="T28" fmla="*/ 163 w 317"/>
                <a:gd name="T29" fmla="*/ 117 h 144"/>
                <a:gd name="T30" fmla="*/ 157 w 317"/>
                <a:gd name="T31" fmla="*/ 115 h 144"/>
                <a:gd name="T32" fmla="*/ 153 w 317"/>
                <a:gd name="T33" fmla="*/ 113 h 144"/>
                <a:gd name="T34" fmla="*/ 150 w 317"/>
                <a:gd name="T35" fmla="*/ 110 h 144"/>
                <a:gd name="T36" fmla="*/ 141 w 317"/>
                <a:gd name="T37" fmla="*/ 108 h 144"/>
                <a:gd name="T38" fmla="*/ 138 w 317"/>
                <a:gd name="T39" fmla="*/ 106 h 144"/>
                <a:gd name="T40" fmla="*/ 133 w 317"/>
                <a:gd name="T41" fmla="*/ 105 h 144"/>
                <a:gd name="T42" fmla="*/ 130 w 317"/>
                <a:gd name="T43" fmla="*/ 104 h 144"/>
                <a:gd name="T44" fmla="*/ 127 w 317"/>
                <a:gd name="T45" fmla="*/ 100 h 144"/>
                <a:gd name="T46" fmla="*/ 125 w 317"/>
                <a:gd name="T47" fmla="*/ 96 h 144"/>
                <a:gd name="T48" fmla="*/ 119 w 317"/>
                <a:gd name="T49" fmla="*/ 94 h 144"/>
                <a:gd name="T50" fmla="*/ 115 w 317"/>
                <a:gd name="T51" fmla="*/ 92 h 144"/>
                <a:gd name="T52" fmla="*/ 114 w 317"/>
                <a:gd name="T53" fmla="*/ 90 h 144"/>
                <a:gd name="T54" fmla="*/ 110 w 317"/>
                <a:gd name="T55" fmla="*/ 87 h 144"/>
                <a:gd name="T56" fmla="*/ 100 w 317"/>
                <a:gd name="T57" fmla="*/ 86 h 144"/>
                <a:gd name="T58" fmla="*/ 92 w 317"/>
                <a:gd name="T59" fmla="*/ 83 h 144"/>
                <a:gd name="T60" fmla="*/ 90 w 317"/>
                <a:gd name="T61" fmla="*/ 81 h 144"/>
                <a:gd name="T62" fmla="*/ 90 w 317"/>
                <a:gd name="T63" fmla="*/ 77 h 144"/>
                <a:gd name="T64" fmla="*/ 85 w 317"/>
                <a:gd name="T65" fmla="*/ 71 h 144"/>
                <a:gd name="T66" fmla="*/ 82 w 317"/>
                <a:gd name="T67" fmla="*/ 67 h 144"/>
                <a:gd name="T68" fmla="*/ 79 w 317"/>
                <a:gd name="T69" fmla="*/ 65 h 144"/>
                <a:gd name="T70" fmla="*/ 78 w 317"/>
                <a:gd name="T71" fmla="*/ 63 h 144"/>
                <a:gd name="T72" fmla="*/ 72 w 317"/>
                <a:gd name="T73" fmla="*/ 62 h 144"/>
                <a:gd name="T74" fmla="*/ 69 w 317"/>
                <a:gd name="T75" fmla="*/ 60 h 144"/>
                <a:gd name="T76" fmla="*/ 64 w 317"/>
                <a:gd name="T77" fmla="*/ 57 h 144"/>
                <a:gd name="T78" fmla="*/ 61 w 317"/>
                <a:gd name="T79" fmla="*/ 55 h 144"/>
                <a:gd name="T80" fmla="*/ 58 w 317"/>
                <a:gd name="T81" fmla="*/ 50 h 144"/>
                <a:gd name="T82" fmla="*/ 56 w 317"/>
                <a:gd name="T83" fmla="*/ 46 h 144"/>
                <a:gd name="T84" fmla="*/ 54 w 317"/>
                <a:gd name="T85" fmla="*/ 44 h 144"/>
                <a:gd name="T86" fmla="*/ 49 w 317"/>
                <a:gd name="T87" fmla="*/ 42 h 144"/>
                <a:gd name="T88" fmla="*/ 46 w 317"/>
                <a:gd name="T89" fmla="*/ 40 h 144"/>
                <a:gd name="T90" fmla="*/ 38 w 317"/>
                <a:gd name="T91" fmla="*/ 38 h 144"/>
                <a:gd name="T92" fmla="*/ 34 w 317"/>
                <a:gd name="T93" fmla="*/ 36 h 144"/>
                <a:gd name="T94" fmla="*/ 33 w 317"/>
                <a:gd name="T95" fmla="*/ 33 h 144"/>
                <a:gd name="T96" fmla="*/ 31 w 317"/>
                <a:gd name="T97" fmla="*/ 31 h 144"/>
                <a:gd name="T98" fmla="*/ 27 w 317"/>
                <a:gd name="T99" fmla="*/ 28 h 144"/>
                <a:gd name="T100" fmla="*/ 25 w 317"/>
                <a:gd name="T101" fmla="*/ 27 h 144"/>
                <a:gd name="T102" fmla="*/ 22 w 317"/>
                <a:gd name="T103" fmla="*/ 25 h 144"/>
                <a:gd name="T104" fmla="*/ 20 w 317"/>
                <a:gd name="T105" fmla="*/ 24 h 144"/>
                <a:gd name="T106" fmla="*/ 17 w 317"/>
                <a:gd name="T107" fmla="*/ 22 h 144"/>
                <a:gd name="T108" fmla="*/ 14 w 317"/>
                <a:gd name="T109" fmla="*/ 20 h 144"/>
                <a:gd name="T110" fmla="*/ 12 w 317"/>
                <a:gd name="T111" fmla="*/ 17 h 144"/>
                <a:gd name="T112" fmla="*/ 10 w 317"/>
                <a:gd name="T113" fmla="*/ 15 h 144"/>
                <a:gd name="T114" fmla="*/ 8 w 317"/>
                <a:gd name="T115" fmla="*/ 11 h 144"/>
                <a:gd name="T116" fmla="*/ 7 w 317"/>
                <a:gd name="T117" fmla="*/ 8 h 144"/>
                <a:gd name="T118" fmla="*/ 5 w 317"/>
                <a:gd name="T119" fmla="*/ 6 h 144"/>
                <a:gd name="T120" fmla="*/ 2 w 317"/>
                <a:gd name="T121" fmla="*/ 4 h 144"/>
                <a:gd name="T122" fmla="*/ 0 w 317"/>
                <a:gd name="T123"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144">
                  <a:moveTo>
                    <a:pt x="317" y="144"/>
                  </a:moveTo>
                  <a:lnTo>
                    <a:pt x="307" y="144"/>
                  </a:lnTo>
                  <a:lnTo>
                    <a:pt x="307" y="141"/>
                  </a:lnTo>
                  <a:lnTo>
                    <a:pt x="278" y="141"/>
                  </a:lnTo>
                  <a:lnTo>
                    <a:pt x="278" y="140"/>
                  </a:lnTo>
                  <a:lnTo>
                    <a:pt x="275" y="140"/>
                  </a:lnTo>
                  <a:lnTo>
                    <a:pt x="275" y="136"/>
                  </a:lnTo>
                  <a:lnTo>
                    <a:pt x="262" y="136"/>
                  </a:lnTo>
                  <a:lnTo>
                    <a:pt x="262" y="135"/>
                  </a:lnTo>
                  <a:lnTo>
                    <a:pt x="259" y="135"/>
                  </a:lnTo>
                  <a:lnTo>
                    <a:pt x="259" y="133"/>
                  </a:lnTo>
                  <a:lnTo>
                    <a:pt x="257" y="133"/>
                  </a:lnTo>
                  <a:lnTo>
                    <a:pt x="257" y="131"/>
                  </a:lnTo>
                  <a:lnTo>
                    <a:pt x="252" y="131"/>
                  </a:lnTo>
                  <a:lnTo>
                    <a:pt x="252" y="129"/>
                  </a:lnTo>
                  <a:lnTo>
                    <a:pt x="244" y="129"/>
                  </a:lnTo>
                  <a:lnTo>
                    <a:pt x="244" y="128"/>
                  </a:lnTo>
                  <a:lnTo>
                    <a:pt x="233" y="128"/>
                  </a:lnTo>
                  <a:lnTo>
                    <a:pt x="233" y="126"/>
                  </a:lnTo>
                  <a:lnTo>
                    <a:pt x="223" y="126"/>
                  </a:lnTo>
                  <a:lnTo>
                    <a:pt x="223" y="125"/>
                  </a:lnTo>
                  <a:lnTo>
                    <a:pt x="220" y="125"/>
                  </a:lnTo>
                  <a:lnTo>
                    <a:pt x="220" y="123"/>
                  </a:lnTo>
                  <a:lnTo>
                    <a:pt x="214" y="123"/>
                  </a:lnTo>
                  <a:lnTo>
                    <a:pt x="214" y="122"/>
                  </a:lnTo>
                  <a:lnTo>
                    <a:pt x="206" y="122"/>
                  </a:lnTo>
                  <a:lnTo>
                    <a:pt x="206" y="118"/>
                  </a:lnTo>
                  <a:lnTo>
                    <a:pt x="173" y="118"/>
                  </a:lnTo>
                  <a:lnTo>
                    <a:pt x="173" y="117"/>
                  </a:lnTo>
                  <a:lnTo>
                    <a:pt x="163" y="117"/>
                  </a:lnTo>
                  <a:lnTo>
                    <a:pt x="163" y="115"/>
                  </a:lnTo>
                  <a:lnTo>
                    <a:pt x="157" y="115"/>
                  </a:lnTo>
                  <a:lnTo>
                    <a:pt x="157" y="113"/>
                  </a:lnTo>
                  <a:lnTo>
                    <a:pt x="153" y="113"/>
                  </a:lnTo>
                  <a:lnTo>
                    <a:pt x="153" y="110"/>
                  </a:lnTo>
                  <a:lnTo>
                    <a:pt x="150" y="110"/>
                  </a:lnTo>
                  <a:lnTo>
                    <a:pt x="150" y="108"/>
                  </a:lnTo>
                  <a:lnTo>
                    <a:pt x="141" y="108"/>
                  </a:lnTo>
                  <a:lnTo>
                    <a:pt x="141" y="106"/>
                  </a:lnTo>
                  <a:lnTo>
                    <a:pt x="138" y="106"/>
                  </a:lnTo>
                  <a:lnTo>
                    <a:pt x="138" y="105"/>
                  </a:lnTo>
                  <a:lnTo>
                    <a:pt x="133" y="105"/>
                  </a:lnTo>
                  <a:lnTo>
                    <a:pt x="133" y="104"/>
                  </a:lnTo>
                  <a:lnTo>
                    <a:pt x="130" y="104"/>
                  </a:lnTo>
                  <a:lnTo>
                    <a:pt x="130" y="100"/>
                  </a:lnTo>
                  <a:lnTo>
                    <a:pt x="127" y="100"/>
                  </a:lnTo>
                  <a:lnTo>
                    <a:pt x="127" y="96"/>
                  </a:lnTo>
                  <a:lnTo>
                    <a:pt x="125" y="96"/>
                  </a:lnTo>
                  <a:lnTo>
                    <a:pt x="125" y="94"/>
                  </a:lnTo>
                  <a:lnTo>
                    <a:pt x="119" y="94"/>
                  </a:lnTo>
                  <a:lnTo>
                    <a:pt x="119" y="92"/>
                  </a:lnTo>
                  <a:lnTo>
                    <a:pt x="115" y="92"/>
                  </a:lnTo>
                  <a:lnTo>
                    <a:pt x="115" y="90"/>
                  </a:lnTo>
                  <a:lnTo>
                    <a:pt x="114" y="90"/>
                  </a:lnTo>
                  <a:lnTo>
                    <a:pt x="114" y="87"/>
                  </a:lnTo>
                  <a:lnTo>
                    <a:pt x="110" y="87"/>
                  </a:lnTo>
                  <a:lnTo>
                    <a:pt x="110" y="86"/>
                  </a:lnTo>
                  <a:lnTo>
                    <a:pt x="100" y="86"/>
                  </a:lnTo>
                  <a:lnTo>
                    <a:pt x="100" y="83"/>
                  </a:lnTo>
                  <a:lnTo>
                    <a:pt x="92" y="83"/>
                  </a:lnTo>
                  <a:lnTo>
                    <a:pt x="92" y="81"/>
                  </a:lnTo>
                  <a:lnTo>
                    <a:pt x="90" y="81"/>
                  </a:lnTo>
                  <a:lnTo>
                    <a:pt x="90" y="77"/>
                  </a:lnTo>
                  <a:lnTo>
                    <a:pt x="90" y="77"/>
                  </a:lnTo>
                  <a:lnTo>
                    <a:pt x="90" y="71"/>
                  </a:lnTo>
                  <a:lnTo>
                    <a:pt x="85" y="71"/>
                  </a:lnTo>
                  <a:lnTo>
                    <a:pt x="85" y="67"/>
                  </a:lnTo>
                  <a:lnTo>
                    <a:pt x="82" y="67"/>
                  </a:lnTo>
                  <a:lnTo>
                    <a:pt x="82" y="65"/>
                  </a:lnTo>
                  <a:lnTo>
                    <a:pt x="79" y="65"/>
                  </a:lnTo>
                  <a:lnTo>
                    <a:pt x="79" y="63"/>
                  </a:lnTo>
                  <a:lnTo>
                    <a:pt x="78" y="63"/>
                  </a:lnTo>
                  <a:lnTo>
                    <a:pt x="78" y="62"/>
                  </a:lnTo>
                  <a:lnTo>
                    <a:pt x="72" y="62"/>
                  </a:lnTo>
                  <a:lnTo>
                    <a:pt x="72" y="60"/>
                  </a:lnTo>
                  <a:lnTo>
                    <a:pt x="69" y="60"/>
                  </a:lnTo>
                  <a:lnTo>
                    <a:pt x="69" y="57"/>
                  </a:lnTo>
                  <a:lnTo>
                    <a:pt x="64" y="57"/>
                  </a:lnTo>
                  <a:lnTo>
                    <a:pt x="64" y="55"/>
                  </a:lnTo>
                  <a:lnTo>
                    <a:pt x="61" y="55"/>
                  </a:lnTo>
                  <a:lnTo>
                    <a:pt x="61" y="50"/>
                  </a:lnTo>
                  <a:lnTo>
                    <a:pt x="58" y="50"/>
                  </a:lnTo>
                  <a:lnTo>
                    <a:pt x="58" y="46"/>
                  </a:lnTo>
                  <a:lnTo>
                    <a:pt x="56" y="46"/>
                  </a:lnTo>
                  <a:lnTo>
                    <a:pt x="56" y="44"/>
                  </a:lnTo>
                  <a:lnTo>
                    <a:pt x="54" y="44"/>
                  </a:lnTo>
                  <a:lnTo>
                    <a:pt x="54" y="42"/>
                  </a:lnTo>
                  <a:lnTo>
                    <a:pt x="49" y="42"/>
                  </a:lnTo>
                  <a:lnTo>
                    <a:pt x="49" y="40"/>
                  </a:lnTo>
                  <a:lnTo>
                    <a:pt x="46" y="40"/>
                  </a:lnTo>
                  <a:lnTo>
                    <a:pt x="46" y="38"/>
                  </a:lnTo>
                  <a:lnTo>
                    <a:pt x="38" y="38"/>
                  </a:lnTo>
                  <a:lnTo>
                    <a:pt x="38" y="36"/>
                  </a:lnTo>
                  <a:lnTo>
                    <a:pt x="34" y="36"/>
                  </a:lnTo>
                  <a:lnTo>
                    <a:pt x="34" y="33"/>
                  </a:lnTo>
                  <a:lnTo>
                    <a:pt x="33" y="33"/>
                  </a:lnTo>
                  <a:lnTo>
                    <a:pt x="33" y="31"/>
                  </a:lnTo>
                  <a:lnTo>
                    <a:pt x="31" y="31"/>
                  </a:lnTo>
                  <a:lnTo>
                    <a:pt x="31" y="28"/>
                  </a:lnTo>
                  <a:lnTo>
                    <a:pt x="27" y="28"/>
                  </a:lnTo>
                  <a:lnTo>
                    <a:pt x="27" y="27"/>
                  </a:lnTo>
                  <a:lnTo>
                    <a:pt x="25" y="27"/>
                  </a:lnTo>
                  <a:lnTo>
                    <a:pt x="25" y="25"/>
                  </a:lnTo>
                  <a:lnTo>
                    <a:pt x="22" y="25"/>
                  </a:lnTo>
                  <a:lnTo>
                    <a:pt x="22" y="24"/>
                  </a:lnTo>
                  <a:lnTo>
                    <a:pt x="20" y="24"/>
                  </a:lnTo>
                  <a:lnTo>
                    <a:pt x="20" y="22"/>
                  </a:lnTo>
                  <a:lnTo>
                    <a:pt x="17" y="22"/>
                  </a:lnTo>
                  <a:lnTo>
                    <a:pt x="17" y="20"/>
                  </a:lnTo>
                  <a:lnTo>
                    <a:pt x="14" y="20"/>
                  </a:lnTo>
                  <a:lnTo>
                    <a:pt x="14" y="17"/>
                  </a:lnTo>
                  <a:lnTo>
                    <a:pt x="12" y="17"/>
                  </a:lnTo>
                  <a:lnTo>
                    <a:pt x="12" y="15"/>
                  </a:lnTo>
                  <a:lnTo>
                    <a:pt x="10" y="15"/>
                  </a:lnTo>
                  <a:lnTo>
                    <a:pt x="10" y="11"/>
                  </a:lnTo>
                  <a:lnTo>
                    <a:pt x="8" y="11"/>
                  </a:lnTo>
                  <a:lnTo>
                    <a:pt x="8" y="8"/>
                  </a:lnTo>
                  <a:lnTo>
                    <a:pt x="7" y="8"/>
                  </a:lnTo>
                  <a:lnTo>
                    <a:pt x="7" y="6"/>
                  </a:lnTo>
                  <a:lnTo>
                    <a:pt x="5" y="6"/>
                  </a:lnTo>
                  <a:lnTo>
                    <a:pt x="5" y="4"/>
                  </a:lnTo>
                  <a:lnTo>
                    <a:pt x="2" y="4"/>
                  </a:lnTo>
                  <a:lnTo>
                    <a:pt x="2"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85" name="TextBox 84"/>
          <p:cNvSpPr txBox="1"/>
          <p:nvPr/>
        </p:nvSpPr>
        <p:spPr>
          <a:xfrm>
            <a:off x="-60" y="5316954"/>
            <a:ext cx="877163"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No. at risk</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394995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O-015: </a:t>
            </a:r>
            <a:r>
              <a:rPr lang="en-US" dirty="0"/>
              <a:t>Prognostic value of primary tumor location in stage III colon cancer is associated with RAS and BRAF mutational status </a:t>
            </a:r>
            <a:r>
              <a:rPr lang="en-GB" dirty="0"/>
              <a:t>– </a:t>
            </a:r>
            <a:r>
              <a:rPr lang="en-GB" dirty="0" err="1"/>
              <a:t>Taieb</a:t>
            </a:r>
            <a:r>
              <a:rPr lang="en-GB" dirty="0"/>
              <a:t> J, et al</a:t>
            </a:r>
            <a:endParaRPr lang="en-GB" sz="1800" dirty="0"/>
          </a:p>
        </p:txBody>
      </p:sp>
      <p:sp>
        <p:nvSpPr>
          <p:cNvPr id="3" name="Content Placeholder 2"/>
          <p:cNvSpPr>
            <a:spLocks noGrp="1"/>
          </p:cNvSpPr>
          <p:nvPr>
            <p:ph idx="1"/>
          </p:nvPr>
        </p:nvSpPr>
        <p:spPr>
          <a:xfrm>
            <a:off x="365124" y="1254035"/>
            <a:ext cx="8413751" cy="269965"/>
          </a:xfrm>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err="1"/>
              <a:t>Taieb</a:t>
            </a:r>
            <a:r>
              <a:rPr lang="en-GB" dirty="0"/>
              <a:t> J, et al. Ann </a:t>
            </a:r>
            <a:r>
              <a:rPr lang="en-GB" dirty="0" err="1"/>
              <a:t>Oncol</a:t>
            </a:r>
            <a:r>
              <a:rPr lang="en-GB" dirty="0"/>
              <a:t> 2017; 28 (</a:t>
            </a:r>
            <a:r>
              <a:rPr lang="en-GB" dirty="0" err="1"/>
              <a:t>suppl</a:t>
            </a:r>
            <a:r>
              <a:rPr lang="en-GB" dirty="0"/>
              <a:t> 3): </a:t>
            </a:r>
            <a:r>
              <a:rPr lang="en-GB" dirty="0" err="1"/>
              <a:t>abstr</a:t>
            </a:r>
            <a:r>
              <a:rPr lang="en-GB" dirty="0"/>
              <a:t> O-015</a:t>
            </a:r>
          </a:p>
        </p:txBody>
      </p:sp>
      <p:graphicFrame>
        <p:nvGraphicFramePr>
          <p:cNvPr id="7" name="Group 88"/>
          <p:cNvGraphicFramePr>
            <a:graphicFrameLocks noGrp="1"/>
          </p:cNvGraphicFramePr>
          <p:nvPr>
            <p:extLst>
              <p:ext uri="{D42A27DB-BD31-4B8C-83A1-F6EECF244321}">
                <p14:modId xmlns:p14="http://schemas.microsoft.com/office/powerpoint/2010/main" xmlns="" val="3104312645"/>
              </p:ext>
            </p:extLst>
          </p:nvPr>
        </p:nvGraphicFramePr>
        <p:xfrm>
          <a:off x="572566" y="1666780"/>
          <a:ext cx="8351212" cy="4511040"/>
        </p:xfrm>
        <a:graphic>
          <a:graphicData uri="http://schemas.openxmlformats.org/drawingml/2006/table">
            <a:tbl>
              <a:tblPr firstRow="1" bandRow="1">
                <a:tableStyleId>{69012ECD-51FC-41F1-AA8D-1B2483CD663E}</a:tableStyleId>
              </a:tblPr>
              <a:tblGrid>
                <a:gridCol w="3318037"/>
                <a:gridCol w="1815689"/>
                <a:gridCol w="1640956"/>
                <a:gridCol w="1576530"/>
              </a:tblGrid>
              <a:tr h="3011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000" b="1" i="0" u="none" strike="noStrike" cap="none" normalizeH="0" baseline="0" dirty="0" smtClean="0">
                          <a:ln>
                            <a:noFill/>
                          </a:ln>
                          <a:solidFill>
                            <a:schemeClr val="tx2"/>
                          </a:solidFill>
                          <a:effectLst/>
                          <a:latin typeface="+mn-lt"/>
                          <a:cs typeface="Arial" charset="0"/>
                        </a:rPr>
                        <a:t>Prognostic factors by multivariate analysis</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tx2"/>
                          </a:solidFill>
                          <a:effectLst/>
                          <a:latin typeface="+mn-lt"/>
                        </a:rPr>
                        <a:t>DFS,</a:t>
                      </a:r>
                      <a:br>
                        <a:rPr kumimoji="0" lang="en-GB" sz="1000" u="none" strike="noStrike" cap="none" normalizeH="0" baseline="0" dirty="0" smtClean="0">
                          <a:ln>
                            <a:noFill/>
                          </a:ln>
                          <a:solidFill>
                            <a:schemeClr val="tx2"/>
                          </a:solidFill>
                          <a:effectLst/>
                          <a:latin typeface="+mn-lt"/>
                        </a:rPr>
                      </a:br>
                      <a:r>
                        <a:rPr kumimoji="0" lang="en-GB" sz="1000" u="none" strike="noStrike" cap="none" normalizeH="0" baseline="0" dirty="0" smtClean="0">
                          <a:ln>
                            <a:noFill/>
                          </a:ln>
                          <a:solidFill>
                            <a:schemeClr val="tx2"/>
                          </a:solidFill>
                          <a:effectLst/>
                          <a:latin typeface="+mn-lt"/>
                        </a:rPr>
                        <a:t>HR (95%CI); p-value</a:t>
                      </a:r>
                      <a:endParaRPr kumimoji="0" lang="en-GB" sz="10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tx2"/>
                          </a:solidFill>
                          <a:effectLst/>
                          <a:latin typeface="+mn-lt"/>
                        </a:rPr>
                        <a:t>OS,</a:t>
                      </a:r>
                      <a:br>
                        <a:rPr kumimoji="0" lang="en-GB" sz="1000" u="none" strike="noStrike" cap="none" normalizeH="0" baseline="0" dirty="0" smtClean="0">
                          <a:ln>
                            <a:noFill/>
                          </a:ln>
                          <a:solidFill>
                            <a:schemeClr val="tx2"/>
                          </a:solidFill>
                          <a:effectLst/>
                          <a:latin typeface="+mn-lt"/>
                        </a:rPr>
                      </a:br>
                      <a:r>
                        <a:rPr kumimoji="0" lang="en-GB" sz="1000" u="none" strike="noStrike" cap="none" normalizeH="0" baseline="0" dirty="0" smtClean="0">
                          <a:ln>
                            <a:noFill/>
                          </a:ln>
                          <a:solidFill>
                            <a:schemeClr val="tx2"/>
                          </a:solidFill>
                          <a:effectLst/>
                          <a:latin typeface="+mn-lt"/>
                        </a:rPr>
                        <a:t>HR (95%CI); p-value</a:t>
                      </a:r>
                      <a:endParaRPr kumimoji="0" lang="en-GB" sz="10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solidFill>
                            <a:schemeClr val="tx2"/>
                          </a:solidFill>
                          <a:effectLst/>
                          <a:latin typeface="+mn-lt"/>
                        </a:rPr>
                        <a:t>SAR,</a:t>
                      </a:r>
                      <a:br>
                        <a:rPr kumimoji="0" lang="en-GB" sz="1000" u="none" strike="noStrike" cap="none" normalizeH="0" baseline="0" dirty="0" smtClean="0">
                          <a:ln>
                            <a:noFill/>
                          </a:ln>
                          <a:solidFill>
                            <a:schemeClr val="tx2"/>
                          </a:solidFill>
                          <a:effectLst/>
                          <a:latin typeface="+mn-lt"/>
                        </a:rPr>
                      </a:br>
                      <a:r>
                        <a:rPr kumimoji="0" lang="en-GB" sz="1000" u="none" strike="noStrike" cap="none" normalizeH="0" baseline="0" dirty="0" smtClean="0">
                          <a:ln>
                            <a:noFill/>
                          </a:ln>
                          <a:solidFill>
                            <a:schemeClr val="tx2"/>
                          </a:solidFill>
                          <a:effectLst/>
                          <a:latin typeface="+mn-lt"/>
                        </a:rPr>
                        <a:t>HR (95%CI); p-value</a:t>
                      </a:r>
                      <a:endParaRPr kumimoji="0" lang="en-GB" sz="1000" b="1" i="0" u="none" strike="noStrike" cap="none" normalizeH="0" baseline="0" dirty="0" smtClean="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u="none" strike="noStrike" cap="none" normalizeH="0" baseline="0" dirty="0" smtClean="0">
                          <a:ln>
                            <a:noFill/>
                          </a:ln>
                          <a:effectLst/>
                          <a:latin typeface="+mn-lt"/>
                        </a:rPr>
                        <a:t>Primary tumour location</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effectLst/>
                          <a:latin typeface="+mn-lt"/>
                        </a:rPr>
                        <a:t>Right vs. left</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0.91 (0.747, 1.11);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0.33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1.22 (0.96, 1.55);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0.11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1.48 (1.13, 1.92);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0.005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u="none" strike="noStrike" cap="none" normalizeH="0" baseline="0" dirty="0" smtClean="0">
                          <a:ln>
                            <a:noFill/>
                          </a:ln>
                          <a:effectLst/>
                          <a:latin typeface="+mn-lt"/>
                        </a:rPr>
                        <a:t>Histopathology grade</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u="none" strike="noStrike" cap="none" normalizeH="0" baseline="0" dirty="0" smtClean="0">
                          <a:ln>
                            <a:noFill/>
                          </a:ln>
                          <a:effectLst/>
                          <a:latin typeface="+mn-lt"/>
                        </a:rPr>
                        <a:t>3</a:t>
                      </a:r>
                      <a:r>
                        <a:rPr kumimoji="0" lang="en-GB" sz="1000" b="0" i="0" u="none" strike="noStrike" cap="none" normalizeH="0" baseline="0" dirty="0" smtClean="0">
                          <a:ln>
                            <a:noFill/>
                          </a:ln>
                          <a:solidFill>
                            <a:schemeClr val="tx1"/>
                          </a:solidFill>
                          <a:effectLst/>
                          <a:latin typeface="+mn-lt"/>
                          <a:cs typeface="Arial" charset="0"/>
                        </a:rPr>
                        <a:t>–</a:t>
                      </a:r>
                      <a:r>
                        <a:rPr kumimoji="0" lang="en-GB" sz="1000" u="none" strike="noStrike" cap="none" normalizeH="0" baseline="0" dirty="0" smtClean="0">
                          <a:ln>
                            <a:noFill/>
                          </a:ln>
                          <a:effectLst/>
                          <a:latin typeface="+mn-lt"/>
                        </a:rPr>
                        <a:t>4 vs. 1</a:t>
                      </a:r>
                      <a:r>
                        <a:rPr kumimoji="0" lang="en-GB" sz="1000" b="0" i="0" u="none" strike="noStrike" cap="none" normalizeH="0" baseline="0" dirty="0" smtClean="0">
                          <a:ln>
                            <a:noFill/>
                          </a:ln>
                          <a:solidFill>
                            <a:schemeClr val="tx1"/>
                          </a:solidFill>
                          <a:effectLst/>
                          <a:latin typeface="+mn-lt"/>
                          <a:cs typeface="Arial" charset="0"/>
                        </a:rPr>
                        <a:t>–</a:t>
                      </a:r>
                      <a:r>
                        <a:rPr kumimoji="0" lang="en-GB" sz="1000" u="none" strike="noStrike" cap="none" normalizeH="0" baseline="0" dirty="0" smtClean="0">
                          <a:ln>
                            <a:noFill/>
                          </a:ln>
                          <a:effectLst/>
                          <a:latin typeface="+mn-lt"/>
                        </a:rPr>
                        <a:t>2</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1.36 (1.08, 1.71);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0.009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1.45 (1.10, 1.90);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0.008</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1.49 (1.12, 1.98);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0.006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1" u="none" strike="noStrike" cap="none" normalizeH="0" baseline="0" dirty="0" smtClean="0">
                          <a:ln>
                            <a:noFill/>
                          </a:ln>
                          <a:effectLst/>
                          <a:latin typeface="+mn-lt"/>
                        </a:rPr>
                        <a:t>ECOG PS</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u="none" strike="noStrike" cap="none" normalizeH="0" baseline="0" dirty="0" smtClean="0">
                          <a:ln>
                            <a:noFill/>
                          </a:ln>
                          <a:effectLst/>
                          <a:latin typeface="+mn-lt"/>
                        </a:rPr>
                        <a:t>1</a:t>
                      </a:r>
                      <a:r>
                        <a:rPr kumimoji="0" lang="en-GB" sz="1000" b="0" i="0" u="none" strike="noStrike" cap="none" normalizeH="0" baseline="0" dirty="0" smtClean="0">
                          <a:ln>
                            <a:noFill/>
                          </a:ln>
                          <a:solidFill>
                            <a:schemeClr val="tx1"/>
                          </a:solidFill>
                          <a:effectLst/>
                          <a:latin typeface="+mn-lt"/>
                          <a:cs typeface="Arial" charset="0"/>
                        </a:rPr>
                        <a:t>–</a:t>
                      </a:r>
                      <a:r>
                        <a:rPr kumimoji="0" lang="en-GB" sz="1000" u="none" strike="noStrike" cap="none" normalizeH="0" baseline="0" dirty="0" smtClean="0">
                          <a:ln>
                            <a:noFill/>
                          </a:ln>
                          <a:effectLst/>
                          <a:latin typeface="+mn-lt"/>
                        </a:rPr>
                        <a:t>2 vs. 0</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1.33 (1.07, 1.65);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0.009</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1.45 (1.12, 1.87);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0.0047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1.15 (0.86, 1.54);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0.33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1" u="none" strike="noStrike" cap="none" normalizeH="0" baseline="0" dirty="0" err="1" smtClean="0">
                          <a:ln>
                            <a:noFill/>
                          </a:ln>
                          <a:effectLst/>
                          <a:latin typeface="+mn-lt"/>
                        </a:rPr>
                        <a:t>pT</a:t>
                      </a:r>
                      <a:endParaRPr kumimoji="0" lang="en-GB" sz="1000" b="1" u="none" strike="noStrike" cap="none" normalizeH="0" baseline="0" dirty="0" smtClean="0">
                        <a:ln>
                          <a:noFill/>
                        </a:ln>
                        <a:effectLst/>
                        <a:latin typeface="+mn-lt"/>
                      </a:endParaRP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u="none" strike="noStrike" cap="none" normalizeH="0" baseline="0" dirty="0" err="1" smtClean="0">
                          <a:ln>
                            <a:noFill/>
                          </a:ln>
                          <a:effectLst/>
                          <a:latin typeface="+mn-lt"/>
                        </a:rPr>
                        <a:t>pT</a:t>
                      </a:r>
                      <a:r>
                        <a:rPr kumimoji="0" lang="en-GB" sz="1000" u="none" strike="noStrike" cap="none" normalizeH="0" baseline="0" dirty="0" smtClean="0">
                          <a:ln>
                            <a:noFill/>
                          </a:ln>
                          <a:effectLst/>
                          <a:latin typeface="+mn-lt"/>
                        </a:rPr>
                        <a:t> 3</a:t>
                      </a:r>
                      <a:r>
                        <a:rPr kumimoji="0" lang="en-GB" sz="1000" b="0" i="0" u="none" strike="noStrike" cap="none" normalizeH="0" baseline="0" dirty="0" smtClean="0">
                          <a:ln>
                            <a:noFill/>
                          </a:ln>
                          <a:solidFill>
                            <a:schemeClr val="tx1"/>
                          </a:solidFill>
                          <a:effectLst/>
                          <a:latin typeface="+mn-lt"/>
                          <a:cs typeface="Arial" charset="0"/>
                        </a:rPr>
                        <a:t>–</a:t>
                      </a:r>
                      <a:r>
                        <a:rPr kumimoji="0" lang="en-GB" sz="1000" u="none" strike="noStrike" cap="none" normalizeH="0" baseline="0" dirty="0" smtClean="0">
                          <a:ln>
                            <a:noFill/>
                          </a:ln>
                          <a:effectLst/>
                          <a:latin typeface="+mn-lt"/>
                        </a:rPr>
                        <a:t>4 vs. </a:t>
                      </a:r>
                      <a:r>
                        <a:rPr kumimoji="0" lang="en-GB" sz="1000" u="none" strike="noStrike" cap="none" normalizeH="0" baseline="0" dirty="0" err="1" smtClean="0">
                          <a:ln>
                            <a:noFill/>
                          </a:ln>
                          <a:effectLst/>
                          <a:latin typeface="+mn-lt"/>
                        </a:rPr>
                        <a:t>pT</a:t>
                      </a:r>
                      <a:r>
                        <a:rPr kumimoji="0" lang="en-GB" sz="1000" u="none" strike="noStrike" cap="none" normalizeH="0" baseline="0" dirty="0" smtClean="0">
                          <a:ln>
                            <a:noFill/>
                          </a:ln>
                          <a:effectLst/>
                          <a:latin typeface="+mn-lt"/>
                        </a:rPr>
                        <a:t> 1</a:t>
                      </a:r>
                      <a:r>
                        <a:rPr kumimoji="0" lang="en-GB" sz="1000" b="0" i="0" u="none" strike="noStrike" cap="none" normalizeH="0" baseline="0" dirty="0" smtClean="0">
                          <a:ln>
                            <a:noFill/>
                          </a:ln>
                          <a:solidFill>
                            <a:schemeClr val="tx1"/>
                          </a:solidFill>
                          <a:effectLst/>
                          <a:latin typeface="+mn-lt"/>
                          <a:cs typeface="Arial" charset="0"/>
                        </a:rPr>
                        <a:t>–</a:t>
                      </a:r>
                      <a:r>
                        <a:rPr kumimoji="0" lang="en-GB" sz="1000" u="none" strike="noStrike" cap="none" normalizeH="0" baseline="0" dirty="0" smtClean="0">
                          <a:ln>
                            <a:noFill/>
                          </a:ln>
                          <a:effectLst/>
                          <a:latin typeface="+mn-lt"/>
                        </a:rPr>
                        <a:t>2</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2.28 (1.41, 3.66);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0.0007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2.59 (1.37, 4.89);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0.003</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1.61 (0.71, 3.65);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0.26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1" u="none" strike="noStrike" cap="none" normalizeH="0" baseline="0" dirty="0" err="1" smtClean="0">
                          <a:ln>
                            <a:noFill/>
                          </a:ln>
                          <a:effectLst/>
                          <a:latin typeface="+mn-lt"/>
                        </a:rPr>
                        <a:t>pN</a:t>
                      </a:r>
                      <a:endParaRPr kumimoji="0" lang="en-GB" sz="1000" b="1" u="none" strike="noStrike" cap="none" normalizeH="0" baseline="0" dirty="0" smtClean="0">
                        <a:ln>
                          <a:noFill/>
                        </a:ln>
                        <a:effectLst/>
                        <a:latin typeface="+mn-lt"/>
                      </a:endParaRP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u="none" strike="noStrike" cap="none" normalizeH="0" baseline="0" dirty="0" smtClean="0">
                          <a:ln>
                            <a:noFill/>
                          </a:ln>
                          <a:effectLst/>
                          <a:latin typeface="+mn-lt"/>
                        </a:rPr>
                        <a:t>pN2 vs. pN1</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2.0 (1.66, 2.40);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&lt;0.0001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2.12 (1.69, 2.66);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&lt;0.0001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1.38 (1.07, 1.80);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0.015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0" u="none" strike="noStrike" cap="none" normalizeH="0" baseline="0" dirty="0" smtClean="0">
                          <a:ln>
                            <a:noFill/>
                          </a:ln>
                          <a:solidFill>
                            <a:schemeClr val="tx1"/>
                          </a:solidFill>
                          <a:effectLst/>
                          <a:latin typeface="+mn-lt"/>
                          <a:cs typeface="Arial" charset="0"/>
                        </a:rPr>
                        <a:t>Bowel obstruction and perforation</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0" u="none" strike="noStrike" cap="none" normalizeH="0" baseline="0" dirty="0" smtClean="0">
                          <a:ln>
                            <a:noFill/>
                          </a:ln>
                          <a:solidFill>
                            <a:schemeClr val="tx1"/>
                          </a:solidFill>
                          <a:effectLst/>
                          <a:latin typeface="+mn-lt"/>
                          <a:cs typeface="Arial" charset="0"/>
                        </a:rPr>
                        <a:t>Bowel obstruction and/or perforation vs. </a:t>
                      </a:r>
                      <a:br>
                        <a:rPr kumimoji="0" lang="en-GB" sz="1000" b="0" i="0" u="none" strike="noStrike" cap="none" normalizeH="0" baseline="0" dirty="0" smtClean="0">
                          <a:ln>
                            <a:noFill/>
                          </a:ln>
                          <a:solidFill>
                            <a:schemeClr val="tx1"/>
                          </a:solidFill>
                          <a:effectLst/>
                          <a:latin typeface="+mn-lt"/>
                          <a:cs typeface="Arial" charset="0"/>
                        </a:rPr>
                      </a:br>
                      <a:r>
                        <a:rPr kumimoji="0" lang="en-GB" sz="1000" b="0" i="0" u="none" strike="noStrike" cap="none" normalizeH="0" baseline="0" dirty="0" smtClean="0">
                          <a:ln>
                            <a:noFill/>
                          </a:ln>
                          <a:solidFill>
                            <a:schemeClr val="tx1"/>
                          </a:solidFill>
                          <a:effectLst/>
                          <a:latin typeface="+mn-lt"/>
                          <a:cs typeface="Arial" charset="0"/>
                        </a:rPr>
                        <a:t>no bowel and no perforation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1.31 (1.05, 1.62);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0.015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1.30 (1.00, 1.69);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1.08 (0.80, 1.45);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0.61</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1" u="none" strike="noStrike" cap="none" normalizeH="0" baseline="0" dirty="0" smtClean="0">
                          <a:ln>
                            <a:noFill/>
                          </a:ln>
                          <a:effectLst/>
                          <a:latin typeface="+mn-lt"/>
                        </a:rPr>
                        <a:t>MMR status</a:t>
                      </a:r>
                      <a:endParaRPr kumimoji="0" lang="en-GB" sz="1000" u="none" strike="noStrike" cap="none" normalizeH="0" baseline="0" dirty="0" smtClean="0">
                        <a:ln>
                          <a:noFill/>
                        </a:ln>
                        <a:effectLst/>
                        <a:latin typeface="+mn-lt"/>
                      </a:endParaRP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u="none" strike="noStrike" cap="none" normalizeH="0" baseline="0" dirty="0" smtClean="0">
                          <a:ln>
                            <a:noFill/>
                          </a:ln>
                          <a:effectLst/>
                          <a:latin typeface="+mn-lt"/>
                        </a:rPr>
                        <a:t>MMR proficient vs. MMR deficient</a:t>
                      </a: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1.41 (0.97, 2.05);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0.076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1.62 (1.03, 2.56);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0.037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1.21 (0.72, 2.04);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0.47</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9552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1" i="1" u="none" strike="noStrike" cap="none" normalizeH="0" baseline="0" dirty="0" smtClean="0">
                          <a:ln>
                            <a:noFill/>
                          </a:ln>
                          <a:solidFill>
                            <a:schemeClr val="tx1"/>
                          </a:solidFill>
                          <a:effectLst/>
                          <a:latin typeface="+mn-lt"/>
                          <a:cs typeface="Arial" charset="0"/>
                        </a:rPr>
                        <a:t>RAS/BRAF</a:t>
                      </a:r>
                      <a:r>
                        <a:rPr kumimoji="0" lang="en-GB" sz="1000" b="1" i="0" u="none" strike="noStrike" cap="none" normalizeH="0" baseline="0" dirty="0" smtClean="0">
                          <a:ln>
                            <a:noFill/>
                          </a:ln>
                          <a:solidFill>
                            <a:schemeClr val="tx1"/>
                          </a:solidFill>
                          <a:effectLst/>
                          <a:latin typeface="+mn-lt"/>
                          <a:cs typeface="Arial" charset="0"/>
                        </a:rPr>
                        <a:t> status</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1" u="none" strike="noStrike" cap="none" normalizeH="0" baseline="0" dirty="0" smtClean="0">
                          <a:ln>
                            <a:noFill/>
                          </a:ln>
                          <a:solidFill>
                            <a:schemeClr val="tx1"/>
                          </a:solidFill>
                          <a:effectLst/>
                          <a:latin typeface="+mn-lt"/>
                          <a:cs typeface="Arial" charset="0"/>
                        </a:rPr>
                        <a:t>RAS</a:t>
                      </a:r>
                      <a:r>
                        <a:rPr kumimoji="0" lang="en-GB" sz="1000" b="0" i="0" u="none" strike="noStrike" cap="none" normalizeH="0" baseline="0" dirty="0" smtClean="0">
                          <a:ln>
                            <a:noFill/>
                          </a:ln>
                          <a:solidFill>
                            <a:schemeClr val="tx1"/>
                          </a:solidFill>
                          <a:effectLst/>
                          <a:latin typeface="+mn-lt"/>
                          <a:cs typeface="Arial" charset="0"/>
                        </a:rPr>
                        <a:t> mutated vs. double WT</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smtClean="0">
                        <a:ln>
                          <a:noFill/>
                        </a:ln>
                        <a:solidFill>
                          <a:schemeClr val="tx1"/>
                        </a:solidFill>
                        <a:effectLst/>
                        <a:latin typeface="+mn-lt"/>
                        <a:cs typeface="Arial" charset="0"/>
                      </a:endParaRP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00" b="0" i="1" u="none" strike="noStrike" cap="none" normalizeH="0" baseline="0" dirty="0" smtClean="0">
                          <a:ln>
                            <a:noFill/>
                          </a:ln>
                          <a:solidFill>
                            <a:schemeClr val="tx1"/>
                          </a:solidFill>
                          <a:effectLst/>
                          <a:latin typeface="+mn-lt"/>
                          <a:cs typeface="Arial" charset="0"/>
                        </a:rPr>
                        <a:t>BRAF</a:t>
                      </a:r>
                      <a:r>
                        <a:rPr kumimoji="0" lang="en-GB" sz="1000" b="0" i="0" u="none" strike="noStrike" cap="none" normalizeH="0" baseline="0" dirty="0" smtClean="0">
                          <a:ln>
                            <a:noFill/>
                          </a:ln>
                          <a:solidFill>
                            <a:schemeClr val="tx1"/>
                          </a:solidFill>
                          <a:effectLst/>
                          <a:latin typeface="+mn-lt"/>
                          <a:cs typeface="Arial" charset="0"/>
                        </a:rPr>
                        <a:t> mutated vs. double WT</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000" b="0" i="0" u="none" strike="noStrike" cap="none" normalizeH="0" baseline="0" dirty="0" smtClean="0">
                        <a:ln>
                          <a:noFill/>
                        </a:ln>
                        <a:solidFill>
                          <a:schemeClr val="tx1"/>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1.56 (1.27, 1.92);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&lt;0.0001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1.28 (0.91, 1.79);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0.16</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000" b="0" i="0" u="none" strike="noStrike" cap="none" normalizeH="0" baseline="0" dirty="0" smtClean="0">
                        <a:ln>
                          <a:noFill/>
                        </a:ln>
                        <a:solidFill>
                          <a:schemeClr val="tx1"/>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1.54 (1.19, 1.98);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0.0009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1.39 (0.93, 2.07)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0.10</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000" b="0" i="0" u="none" strike="noStrike" cap="none" normalizeH="0" baseline="0" dirty="0" smtClean="0">
                        <a:ln>
                          <a:noFill/>
                        </a:ln>
                        <a:solidFill>
                          <a:schemeClr val="tx1"/>
                        </a:solidFill>
                        <a:effectLst/>
                        <a:latin typeface="+mn-lt"/>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1.31 (0.98, 1.76);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0.07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1.81 (1.20, 2.75);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00" b="0" i="0" u="none" strike="noStrike" cap="none" normalizeH="0" baseline="0" dirty="0" smtClean="0">
                          <a:ln>
                            <a:noFill/>
                          </a:ln>
                          <a:solidFill>
                            <a:schemeClr val="tx1"/>
                          </a:solidFill>
                          <a:effectLst/>
                          <a:latin typeface="+mn-lt"/>
                          <a:cs typeface="Arial" charset="0"/>
                        </a:rPr>
                        <a:t>0.005</a:t>
                      </a:r>
                    </a:p>
                  </a:txBody>
                  <a:tcP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xmlns="" val="428080649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O-015: </a:t>
            </a:r>
            <a:r>
              <a:rPr lang="en-US" dirty="0"/>
              <a:t>Prognostic value of primary tumor location in stage III colon cancer is associated with RAS and BRAF mutational status </a:t>
            </a:r>
            <a:r>
              <a:rPr lang="en-GB" dirty="0"/>
              <a:t>– </a:t>
            </a:r>
            <a:r>
              <a:rPr lang="en-GB" dirty="0" err="1"/>
              <a:t>Taieb</a:t>
            </a:r>
            <a:r>
              <a:rPr lang="en-GB" dirty="0"/>
              <a:t> J, et al</a:t>
            </a:r>
            <a:endParaRPr lang="en-GB" sz="1800"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b="1" dirty="0" smtClean="0"/>
          </a:p>
        </p:txBody>
      </p:sp>
      <p:sp>
        <p:nvSpPr>
          <p:cNvPr id="5" name="Text Placeholder 4"/>
          <p:cNvSpPr>
            <a:spLocks noGrp="1"/>
          </p:cNvSpPr>
          <p:nvPr>
            <p:ph type="body" sz="quarter" idx="11"/>
          </p:nvPr>
        </p:nvSpPr>
        <p:spPr/>
        <p:txBody>
          <a:bodyPr/>
          <a:lstStyle/>
          <a:p>
            <a:r>
              <a:rPr lang="en-GB" dirty="0" err="1"/>
              <a:t>Taieb</a:t>
            </a:r>
            <a:r>
              <a:rPr lang="en-GB" dirty="0"/>
              <a:t> J, et al. Ann </a:t>
            </a:r>
            <a:r>
              <a:rPr lang="en-GB" dirty="0" err="1"/>
              <a:t>Oncol</a:t>
            </a:r>
            <a:r>
              <a:rPr lang="en-GB" dirty="0"/>
              <a:t> 2017; 28 (</a:t>
            </a:r>
            <a:r>
              <a:rPr lang="en-GB" dirty="0" err="1"/>
              <a:t>suppl</a:t>
            </a:r>
            <a:r>
              <a:rPr lang="en-GB" dirty="0"/>
              <a:t> 3): </a:t>
            </a:r>
            <a:r>
              <a:rPr lang="en-GB" dirty="0" err="1"/>
              <a:t>abstr</a:t>
            </a:r>
            <a:r>
              <a:rPr lang="en-GB" dirty="0"/>
              <a:t> O-015</a:t>
            </a:r>
          </a:p>
        </p:txBody>
      </p:sp>
      <p:sp>
        <p:nvSpPr>
          <p:cNvPr id="7" name="Rectangle 6"/>
          <p:cNvSpPr/>
          <p:nvPr/>
        </p:nvSpPr>
        <p:spPr>
          <a:xfrm>
            <a:off x="577392" y="2000717"/>
            <a:ext cx="3850413" cy="523220"/>
          </a:xfrm>
          <a:prstGeom prst="rect">
            <a:avLst/>
          </a:prstGeom>
        </p:spPr>
        <p:txBody>
          <a:bodyPr wrap="square">
            <a:spAutoFit/>
          </a:bodyPr>
          <a:lstStyle/>
          <a:p>
            <a:pPr algn="ctr" defTabSz="914400" fontAlgn="base">
              <a:spcBef>
                <a:spcPct val="0"/>
              </a:spcBef>
              <a:spcAft>
                <a:spcPct val="0"/>
              </a:spcAft>
            </a:pPr>
            <a:r>
              <a:rPr lang="en-GB" sz="1400" b="1" dirty="0">
                <a:solidFill>
                  <a:srgbClr val="4D4D4D"/>
                </a:solidFill>
                <a:latin typeface="Arial" charset="0"/>
                <a:cs typeface="Arial" charset="0"/>
              </a:rPr>
              <a:t>DFS in double wild-type </a:t>
            </a:r>
            <a:r>
              <a:rPr lang="en-GB" sz="1400" b="1" dirty="0" smtClean="0">
                <a:solidFill>
                  <a:srgbClr val="4D4D4D"/>
                </a:solidFill>
                <a:latin typeface="Arial" charset="0"/>
                <a:cs typeface="Arial" charset="0"/>
              </a:rPr>
              <a:t/>
            </a:r>
            <a:br>
              <a:rPr lang="en-GB" sz="1400" b="1" dirty="0" smtClean="0">
                <a:solidFill>
                  <a:srgbClr val="4D4D4D"/>
                </a:solidFill>
                <a:latin typeface="Arial" charset="0"/>
                <a:cs typeface="Arial" charset="0"/>
              </a:rPr>
            </a:br>
            <a:r>
              <a:rPr lang="en-GB" sz="1400" b="1" dirty="0" smtClean="0">
                <a:solidFill>
                  <a:srgbClr val="4D4D4D"/>
                </a:solidFill>
                <a:latin typeface="Arial" charset="0"/>
                <a:cs typeface="Arial" charset="0"/>
              </a:rPr>
              <a:t>right- </a:t>
            </a:r>
            <a:r>
              <a:rPr lang="en-GB" sz="1400" b="1" dirty="0">
                <a:solidFill>
                  <a:srgbClr val="4D4D4D"/>
                </a:solidFill>
                <a:latin typeface="Arial" charset="0"/>
                <a:cs typeface="Arial" charset="0"/>
              </a:rPr>
              <a:t>and left-sided CRC</a:t>
            </a:r>
            <a:endParaRPr lang="en-US" sz="1400" dirty="0">
              <a:solidFill>
                <a:srgbClr val="4D4D4D"/>
              </a:solidFill>
              <a:latin typeface="Arial" charset="0"/>
              <a:cs typeface="Arial" charset="0"/>
            </a:endParaRPr>
          </a:p>
        </p:txBody>
      </p:sp>
      <p:sp>
        <p:nvSpPr>
          <p:cNvPr id="8" name="Rectangle 7"/>
          <p:cNvSpPr/>
          <p:nvPr/>
        </p:nvSpPr>
        <p:spPr>
          <a:xfrm>
            <a:off x="5169249" y="2000717"/>
            <a:ext cx="3850413" cy="523220"/>
          </a:xfrm>
          <a:prstGeom prst="rect">
            <a:avLst/>
          </a:prstGeom>
        </p:spPr>
        <p:txBody>
          <a:bodyPr wrap="square">
            <a:spAutoFit/>
          </a:bodyPr>
          <a:lstStyle/>
          <a:p>
            <a:pPr algn="ctr" defTabSz="914400" fontAlgn="base">
              <a:spcBef>
                <a:spcPct val="0"/>
              </a:spcBef>
              <a:spcAft>
                <a:spcPct val="0"/>
              </a:spcAft>
            </a:pPr>
            <a:r>
              <a:rPr lang="en-GB" sz="1400" b="1" dirty="0">
                <a:solidFill>
                  <a:srgbClr val="4D4D4D"/>
                </a:solidFill>
                <a:latin typeface="Arial" charset="0"/>
                <a:cs typeface="Arial" charset="0"/>
              </a:rPr>
              <a:t>DFS in </a:t>
            </a:r>
            <a:r>
              <a:rPr lang="en-GB" sz="1400" b="1" i="1" dirty="0">
                <a:solidFill>
                  <a:srgbClr val="4D4D4D"/>
                </a:solidFill>
                <a:latin typeface="Arial" charset="0"/>
                <a:cs typeface="Arial" charset="0"/>
              </a:rPr>
              <a:t>RAS</a:t>
            </a:r>
            <a:r>
              <a:rPr lang="en-GB" sz="1400" b="1" dirty="0">
                <a:solidFill>
                  <a:srgbClr val="4D4D4D"/>
                </a:solidFill>
                <a:latin typeface="Arial" charset="0"/>
                <a:cs typeface="Arial" charset="0"/>
              </a:rPr>
              <a:t> or </a:t>
            </a:r>
            <a:r>
              <a:rPr lang="en-GB" sz="1400" b="1" i="1" dirty="0">
                <a:solidFill>
                  <a:srgbClr val="4D4D4D"/>
                </a:solidFill>
                <a:latin typeface="Arial" charset="0"/>
                <a:cs typeface="Arial" charset="0"/>
              </a:rPr>
              <a:t>BRAF</a:t>
            </a:r>
            <a:r>
              <a:rPr lang="en-GB" sz="1400" b="1" dirty="0">
                <a:solidFill>
                  <a:srgbClr val="4D4D4D"/>
                </a:solidFill>
                <a:latin typeface="Arial" charset="0"/>
                <a:cs typeface="Arial" charset="0"/>
              </a:rPr>
              <a:t>-mutated </a:t>
            </a:r>
            <a:r>
              <a:rPr lang="en-GB" sz="1400" b="1" dirty="0" smtClean="0">
                <a:solidFill>
                  <a:srgbClr val="4D4D4D"/>
                </a:solidFill>
                <a:latin typeface="Arial" charset="0"/>
                <a:cs typeface="Arial" charset="0"/>
              </a:rPr>
              <a:t/>
            </a:r>
            <a:br>
              <a:rPr lang="en-GB" sz="1400" b="1" dirty="0" smtClean="0">
                <a:solidFill>
                  <a:srgbClr val="4D4D4D"/>
                </a:solidFill>
                <a:latin typeface="Arial" charset="0"/>
                <a:cs typeface="Arial" charset="0"/>
              </a:rPr>
            </a:br>
            <a:r>
              <a:rPr lang="en-GB" sz="1400" b="1" dirty="0" smtClean="0">
                <a:solidFill>
                  <a:srgbClr val="4D4D4D"/>
                </a:solidFill>
                <a:latin typeface="Arial" charset="0"/>
                <a:cs typeface="Arial" charset="0"/>
              </a:rPr>
              <a:t>right- </a:t>
            </a:r>
            <a:r>
              <a:rPr lang="en-GB" sz="1400" b="1" dirty="0">
                <a:solidFill>
                  <a:srgbClr val="4D4D4D"/>
                </a:solidFill>
                <a:latin typeface="Arial" charset="0"/>
                <a:cs typeface="Arial" charset="0"/>
              </a:rPr>
              <a:t>and left-sided CRC</a:t>
            </a:r>
            <a:endParaRPr lang="en-US" sz="1400" dirty="0">
              <a:solidFill>
                <a:srgbClr val="4D4D4D"/>
              </a:solidFill>
              <a:latin typeface="Arial" charset="0"/>
              <a:cs typeface="Arial" charset="0"/>
            </a:endParaRPr>
          </a:p>
        </p:txBody>
      </p:sp>
      <p:sp>
        <p:nvSpPr>
          <p:cNvPr id="79" name="TextBox 78"/>
          <p:cNvSpPr txBox="1"/>
          <p:nvPr/>
        </p:nvSpPr>
        <p:spPr>
          <a:xfrm>
            <a:off x="25879" y="5517671"/>
            <a:ext cx="542135" cy="461665"/>
          </a:xfrm>
          <a:prstGeom prst="rect">
            <a:avLst/>
          </a:prstGeom>
          <a:noFill/>
        </p:spPr>
        <p:txBody>
          <a:bodyPr wrap="none" rtlCol="0">
            <a:spAutoFit/>
          </a:bodyPr>
          <a:lstStyle/>
          <a:p>
            <a:pPr algn="r"/>
            <a:r>
              <a:rPr lang="en-GB" sz="1200" dirty="0" smtClean="0">
                <a:solidFill>
                  <a:schemeClr val="accent1"/>
                </a:solidFill>
              </a:rPr>
              <a:t>Left</a:t>
            </a:r>
          </a:p>
          <a:p>
            <a:pPr algn="r"/>
            <a:r>
              <a:rPr lang="en-GB" sz="1200" dirty="0" smtClean="0">
                <a:solidFill>
                  <a:srgbClr val="B60D27"/>
                </a:solidFill>
              </a:rPr>
              <a:t>Right</a:t>
            </a:r>
            <a:endParaRPr lang="en-GB" sz="1200" dirty="0">
              <a:solidFill>
                <a:srgbClr val="B60D27"/>
              </a:solidFill>
            </a:endParaRPr>
          </a:p>
        </p:txBody>
      </p:sp>
      <p:graphicFrame>
        <p:nvGraphicFramePr>
          <p:cNvPr id="80" name="Group 88"/>
          <p:cNvGraphicFramePr>
            <a:graphicFrameLocks noGrp="1"/>
          </p:cNvGraphicFramePr>
          <p:nvPr>
            <p:extLst>
              <p:ext uri="{D42A27DB-BD31-4B8C-83A1-F6EECF244321}">
                <p14:modId xmlns:p14="http://schemas.microsoft.com/office/powerpoint/2010/main" xmlns="" val="1633566113"/>
              </p:ext>
            </p:extLst>
          </p:nvPr>
        </p:nvGraphicFramePr>
        <p:xfrm>
          <a:off x="1219249" y="3719715"/>
          <a:ext cx="2735531" cy="1005840"/>
        </p:xfrm>
        <a:graphic>
          <a:graphicData uri="http://schemas.openxmlformats.org/drawingml/2006/table">
            <a:tbl>
              <a:tblPr firstRow="1" bandRow="1">
                <a:tableStyleId>{69012ECD-51FC-41F1-AA8D-1B2483CD663E}</a:tableStyleId>
              </a:tblPr>
              <a:tblGrid>
                <a:gridCol w="1127544"/>
                <a:gridCol w="800267"/>
                <a:gridCol w="807720"/>
              </a:tblGrid>
              <a:tr h="3222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8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tx1"/>
                          </a:solidFill>
                          <a:effectLst/>
                          <a:latin typeface="+mn-lt"/>
                        </a:rPr>
                        <a:t>Left localisation</a:t>
                      </a:r>
                      <a:br>
                        <a:rPr kumimoji="0" lang="en-GB" sz="800" u="none" strike="noStrike" cap="none" normalizeH="0" baseline="0" dirty="0" smtClean="0">
                          <a:ln>
                            <a:noFill/>
                          </a:ln>
                          <a:solidFill>
                            <a:schemeClr val="tx1"/>
                          </a:solidFill>
                          <a:effectLst/>
                          <a:latin typeface="+mn-lt"/>
                        </a:rPr>
                      </a:br>
                      <a:r>
                        <a:rPr kumimoji="0" lang="en-GB" sz="800" u="none" strike="noStrike" cap="none" normalizeH="0" baseline="0" dirty="0" smtClean="0">
                          <a:ln>
                            <a:noFill/>
                          </a:ln>
                          <a:solidFill>
                            <a:schemeClr val="tx1"/>
                          </a:solidFill>
                          <a:effectLst/>
                          <a:latin typeface="+mn-lt"/>
                        </a:rPr>
                        <a:t>(n=536)</a:t>
                      </a:r>
                      <a:endParaRPr kumimoji="0" lang="en-GB" sz="8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1" i="0" u="none" strike="noStrike" cap="none" normalizeH="0" baseline="0" dirty="0" smtClean="0">
                          <a:ln>
                            <a:noFill/>
                          </a:ln>
                          <a:solidFill>
                            <a:schemeClr val="tx1"/>
                          </a:solidFill>
                          <a:effectLst/>
                          <a:latin typeface="+mn-lt"/>
                          <a:cs typeface="Arial" charset="0"/>
                        </a:rPr>
                        <a:t>Right localisation</a:t>
                      </a:r>
                      <a:br>
                        <a:rPr kumimoji="0" lang="en-GB" sz="800" b="1" i="0" u="none" strike="noStrike" cap="none" normalizeH="0" baseline="0" dirty="0" smtClean="0">
                          <a:ln>
                            <a:noFill/>
                          </a:ln>
                          <a:solidFill>
                            <a:schemeClr val="tx1"/>
                          </a:solidFill>
                          <a:effectLst/>
                          <a:latin typeface="+mn-lt"/>
                          <a:cs typeface="Arial" charset="0"/>
                        </a:rPr>
                      </a:br>
                      <a:r>
                        <a:rPr kumimoji="0" lang="en-GB" sz="800" b="1" i="0" u="none" strike="noStrike" cap="none" normalizeH="0" baseline="0" dirty="0" smtClean="0">
                          <a:ln>
                            <a:noFill/>
                          </a:ln>
                          <a:solidFill>
                            <a:schemeClr val="tx1"/>
                          </a:solidFill>
                          <a:effectLst/>
                          <a:latin typeface="+mn-lt"/>
                          <a:cs typeface="Arial" charset="0"/>
                        </a:rPr>
                        <a:t>(n=179)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tx1"/>
                          </a:solidFill>
                          <a:effectLst/>
                          <a:latin typeface="+mn-lt"/>
                        </a:rPr>
                        <a:t>Number of events</a:t>
                      </a:r>
                      <a:endParaRPr kumimoji="0" lang="en-GB" sz="8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tx1"/>
                          </a:solidFill>
                          <a:effectLst/>
                          <a:latin typeface="+mn-lt"/>
                        </a:rPr>
                        <a:t>119</a:t>
                      </a:r>
                      <a:endParaRPr kumimoji="0" lang="en-GB" sz="8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53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tx1"/>
                          </a:solidFill>
                          <a:effectLst/>
                          <a:latin typeface="+mn-lt"/>
                        </a:rPr>
                        <a:t>5-year DFS, % (95%CI)</a:t>
                      </a:r>
                      <a:endParaRPr kumimoji="0" lang="en-GB" sz="8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81.9 </a:t>
                      </a:r>
                      <a:br>
                        <a:rPr kumimoji="0" lang="en-GB" sz="800" b="0" i="0" u="none" strike="noStrike" cap="none" normalizeH="0" baseline="0" dirty="0" smtClean="0">
                          <a:ln>
                            <a:noFill/>
                          </a:ln>
                          <a:solidFill>
                            <a:schemeClr val="tx1"/>
                          </a:solidFill>
                          <a:effectLst/>
                          <a:latin typeface="+mn-lt"/>
                          <a:cs typeface="Arial" charset="0"/>
                        </a:rPr>
                      </a:br>
                      <a:r>
                        <a:rPr kumimoji="0" lang="en-GB" sz="800" b="0" i="0" u="none" strike="noStrike" cap="none" normalizeH="0" baseline="0" dirty="0" smtClean="0">
                          <a:ln>
                            <a:noFill/>
                          </a:ln>
                          <a:solidFill>
                            <a:schemeClr val="tx1"/>
                          </a:solidFill>
                          <a:effectLst/>
                          <a:latin typeface="+mn-lt"/>
                          <a:cs typeface="Arial" charset="0"/>
                        </a:rPr>
                        <a:t>(78.3, 84.9)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800" b="0" i="0" u="none" strike="noStrike" cap="none" normalizeH="0" baseline="0" dirty="0" smtClean="0">
                          <a:ln>
                            <a:noFill/>
                          </a:ln>
                          <a:solidFill>
                            <a:schemeClr val="tx1"/>
                          </a:solidFill>
                          <a:effectLst/>
                          <a:latin typeface="+mn-lt"/>
                          <a:cs typeface="Arial" charset="0"/>
                        </a:rPr>
                        <a:t>75.7 </a:t>
                      </a:r>
                      <a:br>
                        <a:rPr kumimoji="0" lang="en-GB" sz="800" b="0" i="0" u="none" strike="noStrike" cap="none" normalizeH="0" baseline="0" dirty="0" smtClean="0">
                          <a:ln>
                            <a:noFill/>
                          </a:ln>
                          <a:solidFill>
                            <a:schemeClr val="tx1"/>
                          </a:solidFill>
                          <a:effectLst/>
                          <a:latin typeface="+mn-lt"/>
                          <a:cs typeface="Arial" charset="0"/>
                        </a:rPr>
                      </a:br>
                      <a:r>
                        <a:rPr kumimoji="0" lang="en-GB" sz="800" b="0" i="0" u="none" strike="noStrike" cap="none" normalizeH="0" baseline="0" dirty="0" smtClean="0">
                          <a:ln>
                            <a:noFill/>
                          </a:ln>
                          <a:solidFill>
                            <a:schemeClr val="tx1"/>
                          </a:solidFill>
                          <a:effectLst/>
                          <a:latin typeface="+mn-lt"/>
                          <a:cs typeface="Arial" charset="0"/>
                        </a:rPr>
                        <a:t>(68.7, 81.4)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82" name="Straight Connector 81"/>
          <p:cNvCxnSpPr/>
          <p:nvPr/>
        </p:nvCxnSpPr>
        <p:spPr>
          <a:xfrm>
            <a:off x="3831623" y="2517315"/>
            <a:ext cx="249080" cy="0"/>
          </a:xfrm>
          <a:prstGeom prst="line">
            <a:avLst/>
          </a:prstGeom>
          <a:noFill/>
          <a:ln w="254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cxnSp>
      <p:cxnSp>
        <p:nvCxnSpPr>
          <p:cNvPr id="83" name="Straight Connector 82"/>
          <p:cNvCxnSpPr/>
          <p:nvPr/>
        </p:nvCxnSpPr>
        <p:spPr>
          <a:xfrm>
            <a:off x="4552688" y="2517315"/>
            <a:ext cx="249080" cy="0"/>
          </a:xfrm>
          <a:prstGeom prst="line">
            <a:avLst/>
          </a:pr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cxnSp>
      <p:sp>
        <p:nvSpPr>
          <p:cNvPr id="84" name="TextBox 83"/>
          <p:cNvSpPr txBox="1"/>
          <p:nvPr/>
        </p:nvSpPr>
        <p:spPr>
          <a:xfrm>
            <a:off x="4087290" y="2394205"/>
            <a:ext cx="1223412" cy="246221"/>
          </a:xfrm>
          <a:prstGeom prst="rect">
            <a:avLst/>
          </a:prstGeom>
          <a:noFill/>
        </p:spPr>
        <p:txBody>
          <a:bodyPr wrap="none" rtlCol="0">
            <a:spAutoFit/>
          </a:bodyPr>
          <a:lstStyle/>
          <a:p>
            <a:r>
              <a:rPr lang="en-GB" sz="1000" dirty="0" smtClean="0"/>
              <a:t>Left               Right</a:t>
            </a:r>
            <a:endParaRPr lang="en-GB" sz="1000" dirty="0"/>
          </a:p>
        </p:txBody>
      </p:sp>
      <p:sp>
        <p:nvSpPr>
          <p:cNvPr id="92" name="TextBox 91"/>
          <p:cNvSpPr txBox="1"/>
          <p:nvPr/>
        </p:nvSpPr>
        <p:spPr>
          <a:xfrm rot="16200000">
            <a:off x="-34510" y="3845119"/>
            <a:ext cx="714784"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DFS, %</a:t>
            </a:r>
            <a:endParaRPr lang="en-GB" sz="1200" dirty="0">
              <a:latin typeface="Arial" panose="020B0604020202020204" pitchFamily="34" charset="0"/>
              <a:cs typeface="Arial" panose="020B0604020202020204" pitchFamily="34" charset="0"/>
            </a:endParaRPr>
          </a:p>
        </p:txBody>
      </p:sp>
      <p:sp>
        <p:nvSpPr>
          <p:cNvPr id="93" name="TextBox 92"/>
          <p:cNvSpPr txBox="1"/>
          <p:nvPr/>
        </p:nvSpPr>
        <p:spPr>
          <a:xfrm>
            <a:off x="2164494" y="5316955"/>
            <a:ext cx="982064"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years</a:t>
            </a:r>
            <a:endParaRPr lang="en-GB" sz="1200" dirty="0">
              <a:latin typeface="Arial" panose="020B0604020202020204" pitchFamily="34" charset="0"/>
              <a:cs typeface="Arial" panose="020B0604020202020204" pitchFamily="34" charset="0"/>
            </a:endParaRPr>
          </a:p>
        </p:txBody>
      </p:sp>
      <p:sp>
        <p:nvSpPr>
          <p:cNvPr id="94" name="TextBox 93"/>
          <p:cNvSpPr txBox="1"/>
          <p:nvPr/>
        </p:nvSpPr>
        <p:spPr>
          <a:xfrm>
            <a:off x="342696" y="2715394"/>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a:t>
            </a:r>
            <a:endParaRPr lang="en-GB" sz="1200" dirty="0">
              <a:latin typeface="Arial" panose="020B0604020202020204" pitchFamily="34" charset="0"/>
              <a:cs typeface="Arial" panose="020B0604020202020204" pitchFamily="34" charset="0"/>
            </a:endParaRPr>
          </a:p>
        </p:txBody>
      </p:sp>
      <p:sp>
        <p:nvSpPr>
          <p:cNvPr id="95" name="TextBox 94"/>
          <p:cNvSpPr txBox="1"/>
          <p:nvPr/>
        </p:nvSpPr>
        <p:spPr>
          <a:xfrm>
            <a:off x="342697" y="3164991"/>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0.8</a:t>
            </a:r>
            <a:endParaRPr lang="en-GB" sz="1200" dirty="0">
              <a:latin typeface="Arial" panose="020B0604020202020204" pitchFamily="34" charset="0"/>
              <a:cs typeface="Arial" panose="020B0604020202020204" pitchFamily="34" charset="0"/>
            </a:endParaRPr>
          </a:p>
        </p:txBody>
      </p:sp>
      <p:sp>
        <p:nvSpPr>
          <p:cNvPr id="96" name="TextBox 95"/>
          <p:cNvSpPr txBox="1"/>
          <p:nvPr/>
        </p:nvSpPr>
        <p:spPr>
          <a:xfrm>
            <a:off x="342697" y="3603403"/>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0.6</a:t>
            </a:r>
            <a:endParaRPr lang="en-GB" sz="1200" dirty="0">
              <a:latin typeface="Arial" panose="020B0604020202020204" pitchFamily="34" charset="0"/>
              <a:cs typeface="Arial" panose="020B0604020202020204" pitchFamily="34" charset="0"/>
            </a:endParaRPr>
          </a:p>
        </p:txBody>
      </p:sp>
      <p:sp>
        <p:nvSpPr>
          <p:cNvPr id="97" name="TextBox 96"/>
          <p:cNvSpPr txBox="1"/>
          <p:nvPr/>
        </p:nvSpPr>
        <p:spPr>
          <a:xfrm>
            <a:off x="342697" y="4040539"/>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0.4</a:t>
            </a:r>
            <a:endParaRPr lang="en-GB" sz="1200" dirty="0">
              <a:latin typeface="Arial" panose="020B0604020202020204" pitchFamily="34" charset="0"/>
              <a:cs typeface="Arial" panose="020B0604020202020204" pitchFamily="34" charset="0"/>
            </a:endParaRPr>
          </a:p>
        </p:txBody>
      </p:sp>
      <p:sp>
        <p:nvSpPr>
          <p:cNvPr id="98" name="TextBox 97"/>
          <p:cNvSpPr txBox="1"/>
          <p:nvPr/>
        </p:nvSpPr>
        <p:spPr>
          <a:xfrm>
            <a:off x="342697" y="4483611"/>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0.2</a:t>
            </a:r>
            <a:endParaRPr lang="en-GB" sz="1200" dirty="0">
              <a:latin typeface="Arial" panose="020B0604020202020204" pitchFamily="34" charset="0"/>
              <a:cs typeface="Arial" panose="020B0604020202020204" pitchFamily="34" charset="0"/>
            </a:endParaRPr>
          </a:p>
        </p:txBody>
      </p:sp>
      <p:sp>
        <p:nvSpPr>
          <p:cNvPr id="99" name="TextBox 98"/>
          <p:cNvSpPr txBox="1"/>
          <p:nvPr/>
        </p:nvSpPr>
        <p:spPr>
          <a:xfrm>
            <a:off x="470943" y="4919900"/>
            <a:ext cx="26962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sp>
        <p:nvSpPr>
          <p:cNvPr id="100" name="TextBox 99"/>
          <p:cNvSpPr txBox="1"/>
          <p:nvPr/>
        </p:nvSpPr>
        <p:spPr>
          <a:xfrm>
            <a:off x="562938" y="5148339"/>
            <a:ext cx="439543"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chemeClr val="accent1"/>
                </a:solidFill>
                <a:latin typeface="Arial" panose="020B0604020202020204" pitchFamily="34" charset="0"/>
                <a:cs typeface="Arial" panose="020B0604020202020204" pitchFamily="34" charset="0"/>
              </a:rPr>
              <a:t>536</a:t>
            </a:r>
          </a:p>
          <a:p>
            <a:pPr algn="r"/>
            <a:r>
              <a:rPr lang="en-GB" sz="1200" dirty="0" smtClean="0">
                <a:solidFill>
                  <a:srgbClr val="B60D27"/>
                </a:solidFill>
                <a:latin typeface="Arial" panose="020B0604020202020204" pitchFamily="34" charset="0"/>
                <a:cs typeface="Arial" panose="020B0604020202020204" pitchFamily="34" charset="0"/>
              </a:rPr>
              <a:t>179</a:t>
            </a:r>
            <a:endParaRPr lang="en-GB" sz="1200" dirty="0">
              <a:solidFill>
                <a:srgbClr val="B60D27"/>
              </a:solidFill>
              <a:latin typeface="Arial" panose="020B0604020202020204" pitchFamily="34" charset="0"/>
              <a:cs typeface="Arial" panose="020B0604020202020204" pitchFamily="34" charset="0"/>
            </a:endParaRPr>
          </a:p>
        </p:txBody>
      </p:sp>
      <p:sp>
        <p:nvSpPr>
          <p:cNvPr id="101" name="TextBox 100"/>
          <p:cNvSpPr txBox="1"/>
          <p:nvPr/>
        </p:nvSpPr>
        <p:spPr>
          <a:xfrm>
            <a:off x="1289916" y="5148339"/>
            <a:ext cx="439543"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chemeClr val="accent1"/>
                </a:solidFill>
                <a:latin typeface="Arial" panose="020B0604020202020204" pitchFamily="34" charset="0"/>
                <a:cs typeface="Arial" panose="020B0604020202020204" pitchFamily="34" charset="0"/>
              </a:rPr>
              <a:t>500</a:t>
            </a:r>
          </a:p>
          <a:p>
            <a:pPr algn="r"/>
            <a:r>
              <a:rPr lang="en-GB" sz="1200" dirty="0" smtClean="0">
                <a:solidFill>
                  <a:srgbClr val="B60D27"/>
                </a:solidFill>
                <a:latin typeface="Arial" panose="020B0604020202020204" pitchFamily="34" charset="0"/>
                <a:cs typeface="Arial" panose="020B0604020202020204" pitchFamily="34" charset="0"/>
              </a:rPr>
              <a:t>163</a:t>
            </a:r>
            <a:endParaRPr lang="en-GB" sz="1200" dirty="0">
              <a:solidFill>
                <a:srgbClr val="B60D27"/>
              </a:solidFill>
              <a:latin typeface="Arial" panose="020B0604020202020204" pitchFamily="34" charset="0"/>
              <a:cs typeface="Arial" panose="020B0604020202020204" pitchFamily="34" charset="0"/>
            </a:endParaRPr>
          </a:p>
        </p:txBody>
      </p:sp>
      <p:sp>
        <p:nvSpPr>
          <p:cNvPr id="102" name="TextBox 101"/>
          <p:cNvSpPr txBox="1"/>
          <p:nvPr/>
        </p:nvSpPr>
        <p:spPr>
          <a:xfrm>
            <a:off x="1975471" y="5148339"/>
            <a:ext cx="184730" cy="229959"/>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103" name="TextBox 102"/>
          <p:cNvSpPr txBox="1"/>
          <p:nvPr/>
        </p:nvSpPr>
        <p:spPr>
          <a:xfrm>
            <a:off x="1995422" y="5148339"/>
            <a:ext cx="439543"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a:solidFill>
                  <a:schemeClr val="accent1"/>
                </a:solidFill>
                <a:latin typeface="Arial" panose="020B0604020202020204" pitchFamily="34" charset="0"/>
                <a:cs typeface="Arial" panose="020B0604020202020204" pitchFamily="34" charset="0"/>
              </a:rPr>
              <a:t>4</a:t>
            </a:r>
            <a:r>
              <a:rPr lang="en-GB" sz="1200" dirty="0" smtClean="0">
                <a:solidFill>
                  <a:schemeClr val="accent1"/>
                </a:solidFill>
                <a:latin typeface="Arial" panose="020B0604020202020204" pitchFamily="34" charset="0"/>
                <a:cs typeface="Arial" panose="020B0604020202020204" pitchFamily="34" charset="0"/>
              </a:rPr>
              <a:t>48</a:t>
            </a:r>
          </a:p>
          <a:p>
            <a:pPr algn="r"/>
            <a:r>
              <a:rPr lang="en-GB" sz="1200" dirty="0" smtClean="0">
                <a:solidFill>
                  <a:srgbClr val="B60D27"/>
                </a:solidFill>
                <a:latin typeface="Arial" panose="020B0604020202020204" pitchFamily="34" charset="0"/>
                <a:cs typeface="Arial" panose="020B0604020202020204" pitchFamily="34" charset="0"/>
              </a:rPr>
              <a:t>144</a:t>
            </a:r>
            <a:endParaRPr lang="en-GB" sz="1200" dirty="0">
              <a:solidFill>
                <a:srgbClr val="B60D27"/>
              </a:solidFill>
              <a:latin typeface="Arial" panose="020B0604020202020204" pitchFamily="34" charset="0"/>
              <a:cs typeface="Arial" panose="020B0604020202020204" pitchFamily="34" charset="0"/>
            </a:endParaRPr>
          </a:p>
        </p:txBody>
      </p:sp>
      <p:sp>
        <p:nvSpPr>
          <p:cNvPr id="104" name="TextBox 103"/>
          <p:cNvSpPr txBox="1"/>
          <p:nvPr/>
        </p:nvSpPr>
        <p:spPr>
          <a:xfrm>
            <a:off x="2705085" y="5148339"/>
            <a:ext cx="439543"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3</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1"/>
                </a:solidFill>
                <a:latin typeface="Arial" panose="020B0604020202020204" pitchFamily="34" charset="0"/>
                <a:cs typeface="Arial" panose="020B0604020202020204" pitchFamily="34" charset="0"/>
              </a:rPr>
              <a:t>414</a:t>
            </a:r>
          </a:p>
          <a:p>
            <a:pPr algn="ctr"/>
            <a:r>
              <a:rPr lang="en-GB" sz="1200" dirty="0" smtClean="0">
                <a:solidFill>
                  <a:srgbClr val="B60D27"/>
                </a:solidFill>
                <a:latin typeface="Arial" panose="020B0604020202020204" pitchFamily="34" charset="0"/>
                <a:cs typeface="Arial" panose="020B0604020202020204" pitchFamily="34" charset="0"/>
              </a:rPr>
              <a:t>131</a:t>
            </a:r>
            <a:endParaRPr lang="en-GB" sz="1200" dirty="0">
              <a:solidFill>
                <a:srgbClr val="B60D27"/>
              </a:solidFill>
              <a:latin typeface="Arial" panose="020B0604020202020204" pitchFamily="34" charset="0"/>
              <a:cs typeface="Arial" panose="020B0604020202020204" pitchFamily="34" charset="0"/>
            </a:endParaRPr>
          </a:p>
        </p:txBody>
      </p:sp>
      <p:sp>
        <p:nvSpPr>
          <p:cNvPr id="106" name="Freeform 105"/>
          <p:cNvSpPr>
            <a:spLocks/>
          </p:cNvSpPr>
          <p:nvPr/>
        </p:nvSpPr>
        <p:spPr bwMode="auto">
          <a:xfrm>
            <a:off x="763259" y="2856295"/>
            <a:ext cx="3664546" cy="224137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7" name="Line 6"/>
          <p:cNvSpPr>
            <a:spLocks noChangeShapeType="1"/>
          </p:cNvSpPr>
          <p:nvPr/>
        </p:nvSpPr>
        <p:spPr bwMode="auto">
          <a:xfrm>
            <a:off x="682845" y="2856294"/>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8" name="Line 7"/>
          <p:cNvSpPr>
            <a:spLocks noChangeShapeType="1"/>
          </p:cNvSpPr>
          <p:nvPr/>
        </p:nvSpPr>
        <p:spPr bwMode="auto">
          <a:xfrm>
            <a:off x="682845" y="3304218"/>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9" name="Line 8"/>
          <p:cNvSpPr>
            <a:spLocks noChangeShapeType="1"/>
          </p:cNvSpPr>
          <p:nvPr/>
        </p:nvSpPr>
        <p:spPr bwMode="auto">
          <a:xfrm>
            <a:off x="682845" y="3742826"/>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0" name="Line 9"/>
          <p:cNvSpPr>
            <a:spLocks noChangeShapeType="1"/>
          </p:cNvSpPr>
          <p:nvPr/>
        </p:nvSpPr>
        <p:spPr bwMode="auto">
          <a:xfrm>
            <a:off x="682845" y="4180167"/>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1" name="Line 10"/>
          <p:cNvSpPr>
            <a:spLocks noChangeShapeType="1"/>
          </p:cNvSpPr>
          <p:nvPr/>
        </p:nvSpPr>
        <p:spPr bwMode="auto">
          <a:xfrm>
            <a:off x="682845" y="4623429"/>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2" name="Line 11"/>
          <p:cNvSpPr>
            <a:spLocks noChangeShapeType="1"/>
          </p:cNvSpPr>
          <p:nvPr/>
        </p:nvSpPr>
        <p:spPr bwMode="auto">
          <a:xfrm>
            <a:off x="682845" y="5059929"/>
            <a:ext cx="8041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3" name="Line 12"/>
          <p:cNvSpPr>
            <a:spLocks noChangeShapeType="1"/>
          </p:cNvSpPr>
          <p:nvPr/>
        </p:nvSpPr>
        <p:spPr bwMode="auto">
          <a:xfrm>
            <a:off x="2919671" y="5098044"/>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4" name="Line 13"/>
          <p:cNvSpPr>
            <a:spLocks noChangeShapeType="1"/>
          </p:cNvSpPr>
          <p:nvPr/>
        </p:nvSpPr>
        <p:spPr bwMode="auto">
          <a:xfrm>
            <a:off x="2211743" y="5098044"/>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6" name="Line 19"/>
          <p:cNvSpPr>
            <a:spLocks noChangeShapeType="1"/>
          </p:cNvSpPr>
          <p:nvPr/>
        </p:nvSpPr>
        <p:spPr bwMode="auto">
          <a:xfrm>
            <a:off x="1508027" y="5098044"/>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7" name="Line 21"/>
          <p:cNvSpPr>
            <a:spLocks noChangeShapeType="1"/>
          </p:cNvSpPr>
          <p:nvPr/>
        </p:nvSpPr>
        <p:spPr bwMode="auto">
          <a:xfrm>
            <a:off x="778318" y="5098044"/>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grpSp>
        <p:nvGrpSpPr>
          <p:cNvPr id="169" name="Group 168"/>
          <p:cNvGrpSpPr/>
          <p:nvPr/>
        </p:nvGrpSpPr>
        <p:grpSpPr>
          <a:xfrm>
            <a:off x="3431269" y="5098044"/>
            <a:ext cx="439543" cy="881292"/>
            <a:chOff x="3622341" y="5098044"/>
            <a:chExt cx="439543" cy="881292"/>
          </a:xfrm>
        </p:grpSpPr>
        <p:sp>
          <p:nvSpPr>
            <p:cNvPr id="115" name="Line 14"/>
            <p:cNvSpPr>
              <a:spLocks noChangeShapeType="1"/>
            </p:cNvSpPr>
            <p:nvPr/>
          </p:nvSpPr>
          <p:spPr bwMode="auto">
            <a:xfrm>
              <a:off x="3843398" y="5098044"/>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5" name="TextBox 104"/>
            <p:cNvSpPr txBox="1"/>
            <p:nvPr/>
          </p:nvSpPr>
          <p:spPr>
            <a:xfrm>
              <a:off x="3622341" y="5148339"/>
              <a:ext cx="439543"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1"/>
                  </a:solidFill>
                  <a:latin typeface="Arial" panose="020B0604020202020204" pitchFamily="34" charset="0"/>
                  <a:cs typeface="Arial" panose="020B0604020202020204" pitchFamily="34" charset="0"/>
                </a:rPr>
                <a:t>371</a:t>
              </a:r>
            </a:p>
            <a:p>
              <a:pPr algn="ctr"/>
              <a:r>
                <a:rPr lang="en-GB" sz="1200" dirty="0" smtClean="0">
                  <a:solidFill>
                    <a:srgbClr val="B60D27"/>
                  </a:solidFill>
                  <a:latin typeface="Arial" panose="020B0604020202020204" pitchFamily="34" charset="0"/>
                  <a:cs typeface="Arial" panose="020B0604020202020204" pitchFamily="34" charset="0"/>
                </a:rPr>
                <a:t>114</a:t>
              </a:r>
              <a:endParaRPr lang="en-GB" sz="1200" dirty="0">
                <a:solidFill>
                  <a:srgbClr val="B60D27"/>
                </a:solidFill>
                <a:latin typeface="Arial" panose="020B0604020202020204" pitchFamily="34" charset="0"/>
                <a:cs typeface="Arial" panose="020B0604020202020204" pitchFamily="34" charset="0"/>
              </a:endParaRPr>
            </a:p>
          </p:txBody>
        </p:sp>
      </p:grpSp>
      <p:sp>
        <p:nvSpPr>
          <p:cNvPr id="87" name="TextBox 86"/>
          <p:cNvSpPr txBox="1"/>
          <p:nvPr/>
        </p:nvSpPr>
        <p:spPr>
          <a:xfrm>
            <a:off x="1044305" y="4743138"/>
            <a:ext cx="2279791" cy="215444"/>
          </a:xfrm>
          <a:prstGeom prst="rect">
            <a:avLst/>
          </a:prstGeom>
          <a:noFill/>
        </p:spPr>
        <p:txBody>
          <a:bodyPr wrap="none" rtlCol="0">
            <a:spAutoFit/>
          </a:bodyPr>
          <a:lstStyle/>
          <a:p>
            <a:r>
              <a:rPr lang="en-GB" sz="800" b="1" dirty="0" smtClean="0"/>
              <a:t>HR 1.39 (95%CI 1.01, 1.92); log-rank p=0.04</a:t>
            </a:r>
          </a:p>
        </p:txBody>
      </p:sp>
      <p:grpSp>
        <p:nvGrpSpPr>
          <p:cNvPr id="119" name="Group 118"/>
          <p:cNvGrpSpPr/>
          <p:nvPr/>
        </p:nvGrpSpPr>
        <p:grpSpPr>
          <a:xfrm>
            <a:off x="4472624" y="2715394"/>
            <a:ext cx="4664813" cy="3263942"/>
            <a:chOff x="4351276" y="2715394"/>
            <a:chExt cx="4664813" cy="3263942"/>
          </a:xfrm>
        </p:grpSpPr>
        <p:sp>
          <p:nvSpPr>
            <p:cNvPr id="120" name="Freeform 119"/>
            <p:cNvSpPr>
              <a:spLocks/>
            </p:cNvSpPr>
            <p:nvPr/>
          </p:nvSpPr>
          <p:spPr bwMode="auto">
            <a:xfrm>
              <a:off x="4773351" y="2856295"/>
              <a:ext cx="4022967" cy="224137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1" name="Line 6"/>
            <p:cNvSpPr>
              <a:spLocks noChangeShapeType="1"/>
            </p:cNvSpPr>
            <p:nvPr/>
          </p:nvSpPr>
          <p:spPr bwMode="auto">
            <a:xfrm>
              <a:off x="4679549" y="2856294"/>
              <a:ext cx="938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2" name="Line 7"/>
            <p:cNvSpPr>
              <a:spLocks noChangeShapeType="1"/>
            </p:cNvSpPr>
            <p:nvPr/>
          </p:nvSpPr>
          <p:spPr bwMode="auto">
            <a:xfrm>
              <a:off x="4679549" y="3304218"/>
              <a:ext cx="938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3" name="Line 8"/>
            <p:cNvSpPr>
              <a:spLocks noChangeShapeType="1"/>
            </p:cNvSpPr>
            <p:nvPr/>
          </p:nvSpPr>
          <p:spPr bwMode="auto">
            <a:xfrm>
              <a:off x="4679549" y="3742826"/>
              <a:ext cx="938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4" name="Line 9"/>
            <p:cNvSpPr>
              <a:spLocks noChangeShapeType="1"/>
            </p:cNvSpPr>
            <p:nvPr/>
          </p:nvSpPr>
          <p:spPr bwMode="auto">
            <a:xfrm>
              <a:off x="4679549" y="4180167"/>
              <a:ext cx="938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5" name="Line 10"/>
            <p:cNvSpPr>
              <a:spLocks noChangeShapeType="1"/>
            </p:cNvSpPr>
            <p:nvPr/>
          </p:nvSpPr>
          <p:spPr bwMode="auto">
            <a:xfrm>
              <a:off x="4679549" y="4623429"/>
              <a:ext cx="938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6" name="Line 11"/>
            <p:cNvSpPr>
              <a:spLocks noChangeShapeType="1"/>
            </p:cNvSpPr>
            <p:nvPr/>
          </p:nvSpPr>
          <p:spPr bwMode="auto">
            <a:xfrm>
              <a:off x="4679549" y="5059929"/>
              <a:ext cx="93801"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7" name="Line 12"/>
            <p:cNvSpPr>
              <a:spLocks noChangeShapeType="1"/>
            </p:cNvSpPr>
            <p:nvPr/>
          </p:nvSpPr>
          <p:spPr bwMode="auto">
            <a:xfrm>
              <a:off x="7202380" y="5098044"/>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8" name="Line 13"/>
            <p:cNvSpPr>
              <a:spLocks noChangeShapeType="1"/>
            </p:cNvSpPr>
            <p:nvPr/>
          </p:nvSpPr>
          <p:spPr bwMode="auto">
            <a:xfrm>
              <a:off x="6401555" y="5098044"/>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9" name="Line 19"/>
            <p:cNvSpPr>
              <a:spLocks noChangeShapeType="1"/>
            </p:cNvSpPr>
            <p:nvPr/>
          </p:nvSpPr>
          <p:spPr bwMode="auto">
            <a:xfrm>
              <a:off x="5590820" y="5098044"/>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0" name="Line 21"/>
            <p:cNvSpPr>
              <a:spLocks noChangeShapeType="1"/>
            </p:cNvSpPr>
            <p:nvPr/>
          </p:nvSpPr>
          <p:spPr bwMode="auto">
            <a:xfrm>
              <a:off x="4790917" y="5098044"/>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31" name="TextBox 130"/>
            <p:cNvSpPr txBox="1"/>
            <p:nvPr/>
          </p:nvSpPr>
          <p:spPr>
            <a:xfrm>
              <a:off x="6173074" y="5316955"/>
              <a:ext cx="982064"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Time, years</a:t>
              </a:r>
              <a:endParaRPr lang="en-GB" sz="1200" dirty="0">
                <a:latin typeface="Arial" panose="020B0604020202020204" pitchFamily="34" charset="0"/>
                <a:cs typeface="Arial" panose="020B0604020202020204" pitchFamily="34" charset="0"/>
              </a:endParaRPr>
            </a:p>
          </p:txBody>
        </p:sp>
        <p:sp>
          <p:nvSpPr>
            <p:cNvPr id="132" name="TextBox 131"/>
            <p:cNvSpPr txBox="1"/>
            <p:nvPr/>
          </p:nvSpPr>
          <p:spPr>
            <a:xfrm>
              <a:off x="4351276" y="2715394"/>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1.0</a:t>
              </a:r>
              <a:endParaRPr lang="en-GB" sz="1200" dirty="0">
                <a:latin typeface="Arial" panose="020B0604020202020204" pitchFamily="34" charset="0"/>
                <a:cs typeface="Arial" panose="020B0604020202020204" pitchFamily="34" charset="0"/>
              </a:endParaRPr>
            </a:p>
          </p:txBody>
        </p:sp>
        <p:sp>
          <p:nvSpPr>
            <p:cNvPr id="133" name="TextBox 132"/>
            <p:cNvSpPr txBox="1"/>
            <p:nvPr/>
          </p:nvSpPr>
          <p:spPr>
            <a:xfrm>
              <a:off x="4351277" y="3164991"/>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0.8</a:t>
              </a:r>
              <a:endParaRPr lang="en-GB" sz="1200" dirty="0">
                <a:latin typeface="Arial" panose="020B0604020202020204" pitchFamily="34" charset="0"/>
                <a:cs typeface="Arial" panose="020B0604020202020204" pitchFamily="34" charset="0"/>
              </a:endParaRPr>
            </a:p>
          </p:txBody>
        </p:sp>
        <p:sp>
          <p:nvSpPr>
            <p:cNvPr id="134" name="TextBox 133"/>
            <p:cNvSpPr txBox="1"/>
            <p:nvPr/>
          </p:nvSpPr>
          <p:spPr>
            <a:xfrm>
              <a:off x="4351277" y="3603403"/>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0.6</a:t>
              </a:r>
              <a:endParaRPr lang="en-GB" sz="1200" dirty="0">
                <a:latin typeface="Arial" panose="020B0604020202020204" pitchFamily="34" charset="0"/>
                <a:cs typeface="Arial" panose="020B0604020202020204" pitchFamily="34" charset="0"/>
              </a:endParaRPr>
            </a:p>
          </p:txBody>
        </p:sp>
        <p:sp>
          <p:nvSpPr>
            <p:cNvPr id="135" name="TextBox 134"/>
            <p:cNvSpPr txBox="1"/>
            <p:nvPr/>
          </p:nvSpPr>
          <p:spPr>
            <a:xfrm>
              <a:off x="4351277" y="4040539"/>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0.4</a:t>
              </a:r>
              <a:endParaRPr lang="en-GB" sz="1200" dirty="0">
                <a:latin typeface="Arial" panose="020B0604020202020204" pitchFamily="34" charset="0"/>
                <a:cs typeface="Arial" panose="020B0604020202020204" pitchFamily="34" charset="0"/>
              </a:endParaRPr>
            </a:p>
          </p:txBody>
        </p:sp>
        <p:sp>
          <p:nvSpPr>
            <p:cNvPr id="136" name="TextBox 135"/>
            <p:cNvSpPr txBox="1"/>
            <p:nvPr/>
          </p:nvSpPr>
          <p:spPr>
            <a:xfrm>
              <a:off x="4351277" y="4483611"/>
              <a:ext cx="39786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0.2</a:t>
              </a:r>
              <a:endParaRPr lang="en-GB" sz="1200" dirty="0">
                <a:latin typeface="Arial" panose="020B0604020202020204" pitchFamily="34" charset="0"/>
                <a:cs typeface="Arial" panose="020B0604020202020204" pitchFamily="34" charset="0"/>
              </a:endParaRPr>
            </a:p>
          </p:txBody>
        </p:sp>
        <p:sp>
          <p:nvSpPr>
            <p:cNvPr id="137" name="TextBox 136"/>
            <p:cNvSpPr txBox="1"/>
            <p:nvPr/>
          </p:nvSpPr>
          <p:spPr>
            <a:xfrm>
              <a:off x="4479523" y="4919900"/>
              <a:ext cx="269625" cy="276999"/>
            </a:xfrm>
            <a:prstGeom prst="rect">
              <a:avLst/>
            </a:prstGeom>
            <a:noFill/>
          </p:spPr>
          <p:txBody>
            <a:bodyPr wrap="none" rtlCol="0" anchor="ctr" anchorCtr="0">
              <a:spAutoFit/>
            </a:bodyPr>
            <a:lstStyle/>
            <a:p>
              <a:pPr algn="r"/>
              <a:r>
                <a:rPr lang="en-GB" sz="1200" dirty="0" smtClean="0">
                  <a:latin typeface="Arial" panose="020B0604020202020204" pitchFamily="34" charset="0"/>
                  <a:cs typeface="Arial" panose="020B0604020202020204" pitchFamily="34" charset="0"/>
                </a:rPr>
                <a:t>0</a:t>
              </a:r>
              <a:endParaRPr lang="en-GB" sz="1200" dirty="0">
                <a:latin typeface="Arial" panose="020B0604020202020204" pitchFamily="34" charset="0"/>
                <a:cs typeface="Arial" panose="020B0604020202020204" pitchFamily="34" charset="0"/>
              </a:endParaRPr>
            </a:p>
          </p:txBody>
        </p:sp>
        <p:sp>
          <p:nvSpPr>
            <p:cNvPr id="138" name="TextBox 137"/>
            <p:cNvSpPr txBox="1"/>
            <p:nvPr/>
          </p:nvSpPr>
          <p:spPr>
            <a:xfrm>
              <a:off x="4571518" y="5148339"/>
              <a:ext cx="439543"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chemeClr val="accent1"/>
                  </a:solidFill>
                  <a:latin typeface="Arial" panose="020B0604020202020204" pitchFamily="34" charset="0"/>
                  <a:cs typeface="Arial" panose="020B0604020202020204" pitchFamily="34" charset="0"/>
                </a:rPr>
                <a:t>578</a:t>
              </a:r>
            </a:p>
            <a:p>
              <a:pPr algn="r"/>
              <a:r>
                <a:rPr lang="en-GB" sz="1200" dirty="0" smtClean="0">
                  <a:solidFill>
                    <a:srgbClr val="B60D27"/>
                  </a:solidFill>
                  <a:latin typeface="Arial" panose="020B0604020202020204" pitchFamily="34" charset="0"/>
                  <a:cs typeface="Arial" panose="020B0604020202020204" pitchFamily="34" charset="0"/>
                </a:rPr>
                <a:t>576</a:t>
              </a:r>
              <a:endParaRPr lang="en-GB" sz="1200" dirty="0">
                <a:solidFill>
                  <a:srgbClr val="B60D27"/>
                </a:solidFill>
                <a:latin typeface="Arial" panose="020B0604020202020204" pitchFamily="34" charset="0"/>
                <a:cs typeface="Arial" panose="020B0604020202020204" pitchFamily="34" charset="0"/>
              </a:endParaRPr>
            </a:p>
          </p:txBody>
        </p:sp>
        <p:sp>
          <p:nvSpPr>
            <p:cNvPr id="139" name="TextBox 138"/>
            <p:cNvSpPr txBox="1"/>
            <p:nvPr/>
          </p:nvSpPr>
          <p:spPr>
            <a:xfrm>
              <a:off x="5367358" y="5148339"/>
              <a:ext cx="439543"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1</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chemeClr val="accent1"/>
                  </a:solidFill>
                  <a:latin typeface="Arial" panose="020B0604020202020204" pitchFamily="34" charset="0"/>
                  <a:cs typeface="Arial" panose="020B0604020202020204" pitchFamily="34" charset="0"/>
                </a:rPr>
                <a:t>500</a:t>
              </a:r>
            </a:p>
            <a:p>
              <a:pPr algn="r"/>
              <a:r>
                <a:rPr lang="en-GB" sz="1200" dirty="0" smtClean="0">
                  <a:solidFill>
                    <a:srgbClr val="B60D27"/>
                  </a:solidFill>
                  <a:latin typeface="Arial" panose="020B0604020202020204" pitchFamily="34" charset="0"/>
                  <a:cs typeface="Arial" panose="020B0604020202020204" pitchFamily="34" charset="0"/>
                </a:rPr>
                <a:t>503</a:t>
              </a:r>
              <a:endParaRPr lang="en-GB" sz="1200" dirty="0">
                <a:solidFill>
                  <a:srgbClr val="B60D27"/>
                </a:solidFill>
                <a:latin typeface="Arial" panose="020B0604020202020204" pitchFamily="34" charset="0"/>
                <a:cs typeface="Arial" panose="020B0604020202020204" pitchFamily="34" charset="0"/>
              </a:endParaRPr>
            </a:p>
          </p:txBody>
        </p:sp>
        <p:sp>
          <p:nvSpPr>
            <p:cNvPr id="140" name="TextBox 139"/>
            <p:cNvSpPr txBox="1"/>
            <p:nvPr/>
          </p:nvSpPr>
          <p:spPr>
            <a:xfrm>
              <a:off x="5984051" y="5148339"/>
              <a:ext cx="184730" cy="229959"/>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141" name="TextBox 140"/>
            <p:cNvSpPr txBox="1"/>
            <p:nvPr/>
          </p:nvSpPr>
          <p:spPr>
            <a:xfrm>
              <a:off x="6181783" y="5148339"/>
              <a:ext cx="43954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2</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chemeClr val="accent1"/>
                  </a:solidFill>
                  <a:latin typeface="Arial" panose="020B0604020202020204" pitchFamily="34" charset="0"/>
                  <a:cs typeface="Arial" panose="020B0604020202020204" pitchFamily="34" charset="0"/>
                </a:rPr>
                <a:t>414</a:t>
              </a:r>
            </a:p>
            <a:p>
              <a:pPr algn="r"/>
              <a:r>
                <a:rPr lang="en-GB" sz="1200" dirty="0" smtClean="0">
                  <a:solidFill>
                    <a:srgbClr val="B60D27"/>
                  </a:solidFill>
                  <a:latin typeface="Arial" panose="020B0604020202020204" pitchFamily="34" charset="0"/>
                  <a:cs typeface="Arial" panose="020B0604020202020204" pitchFamily="34" charset="0"/>
                </a:rPr>
                <a:t>438</a:t>
              </a:r>
              <a:endParaRPr lang="en-GB" sz="1200" dirty="0">
                <a:solidFill>
                  <a:srgbClr val="B60D27"/>
                </a:solidFill>
                <a:latin typeface="Arial" panose="020B0604020202020204" pitchFamily="34" charset="0"/>
                <a:cs typeface="Arial" panose="020B0604020202020204" pitchFamily="34" charset="0"/>
              </a:endParaRPr>
            </a:p>
          </p:txBody>
        </p:sp>
        <p:sp>
          <p:nvSpPr>
            <p:cNvPr id="142" name="TextBox 141"/>
            <p:cNvSpPr txBox="1"/>
            <p:nvPr/>
          </p:nvSpPr>
          <p:spPr>
            <a:xfrm>
              <a:off x="6982608" y="5148339"/>
              <a:ext cx="43954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3</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1"/>
                  </a:solidFill>
                  <a:latin typeface="Arial" panose="020B0604020202020204" pitchFamily="34" charset="0"/>
                  <a:cs typeface="Arial" panose="020B0604020202020204" pitchFamily="34" charset="0"/>
                </a:rPr>
                <a:t>364</a:t>
              </a:r>
            </a:p>
            <a:p>
              <a:pPr algn="ctr"/>
              <a:r>
                <a:rPr lang="en-GB" sz="1200" dirty="0" smtClean="0">
                  <a:solidFill>
                    <a:srgbClr val="B60D27"/>
                  </a:solidFill>
                  <a:latin typeface="Arial" panose="020B0604020202020204" pitchFamily="34" charset="0"/>
                  <a:cs typeface="Arial" panose="020B0604020202020204" pitchFamily="34" charset="0"/>
                </a:rPr>
                <a:t>403</a:t>
              </a:r>
              <a:endParaRPr lang="en-GB" sz="1200" dirty="0">
                <a:solidFill>
                  <a:srgbClr val="B60D27"/>
                </a:solidFill>
                <a:latin typeface="Arial" panose="020B0604020202020204" pitchFamily="34" charset="0"/>
                <a:cs typeface="Arial" panose="020B0604020202020204" pitchFamily="34" charset="0"/>
              </a:endParaRPr>
            </a:p>
          </p:txBody>
        </p:sp>
        <p:grpSp>
          <p:nvGrpSpPr>
            <p:cNvPr id="143" name="Group 142"/>
            <p:cNvGrpSpPr/>
            <p:nvPr/>
          </p:nvGrpSpPr>
          <p:grpSpPr>
            <a:xfrm>
              <a:off x="7784769" y="5098044"/>
              <a:ext cx="439544" cy="881292"/>
              <a:chOff x="7894943" y="5098044"/>
              <a:chExt cx="439544" cy="881292"/>
            </a:xfrm>
          </p:grpSpPr>
          <p:sp>
            <p:nvSpPr>
              <p:cNvPr id="151" name="Line 14"/>
              <p:cNvSpPr>
                <a:spLocks noChangeShapeType="1"/>
              </p:cNvSpPr>
              <p:nvPr/>
            </p:nvSpPr>
            <p:spPr bwMode="auto">
              <a:xfrm>
                <a:off x="8114715" y="5098044"/>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2" name="TextBox 151"/>
              <p:cNvSpPr txBox="1"/>
              <p:nvPr/>
            </p:nvSpPr>
            <p:spPr>
              <a:xfrm>
                <a:off x="7894943" y="5148339"/>
                <a:ext cx="43954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1"/>
                    </a:solidFill>
                    <a:latin typeface="Arial" panose="020B0604020202020204" pitchFamily="34" charset="0"/>
                    <a:cs typeface="Arial" panose="020B0604020202020204" pitchFamily="34" charset="0"/>
                  </a:rPr>
                  <a:t>328</a:t>
                </a:r>
              </a:p>
              <a:p>
                <a:pPr algn="ctr"/>
                <a:r>
                  <a:rPr lang="en-GB" sz="1200" dirty="0" smtClean="0">
                    <a:solidFill>
                      <a:srgbClr val="B60D27"/>
                    </a:solidFill>
                    <a:latin typeface="Arial" panose="020B0604020202020204" pitchFamily="34" charset="0"/>
                    <a:cs typeface="Arial" panose="020B0604020202020204" pitchFamily="34" charset="0"/>
                  </a:rPr>
                  <a:t>356</a:t>
                </a:r>
                <a:endParaRPr lang="en-GB" sz="1200" dirty="0">
                  <a:solidFill>
                    <a:srgbClr val="B60D27"/>
                  </a:solidFill>
                  <a:latin typeface="Arial" panose="020B0604020202020204" pitchFamily="34" charset="0"/>
                  <a:cs typeface="Arial" panose="020B0604020202020204" pitchFamily="34" charset="0"/>
                </a:endParaRPr>
              </a:p>
            </p:txBody>
          </p:sp>
        </p:grpSp>
        <p:sp>
          <p:nvSpPr>
            <p:cNvPr id="144" name="TextBox 143"/>
            <p:cNvSpPr txBox="1"/>
            <p:nvPr/>
          </p:nvSpPr>
          <p:spPr>
            <a:xfrm>
              <a:off x="5052885" y="4743138"/>
              <a:ext cx="2279791" cy="215444"/>
            </a:xfrm>
            <a:prstGeom prst="rect">
              <a:avLst/>
            </a:prstGeom>
            <a:noFill/>
          </p:spPr>
          <p:txBody>
            <a:bodyPr wrap="none" rtlCol="0">
              <a:spAutoFit/>
            </a:bodyPr>
            <a:lstStyle/>
            <a:p>
              <a:r>
                <a:rPr lang="en-GB" sz="800" b="1" dirty="0" smtClean="0"/>
                <a:t>HR 0.77 (95%CI 0.63, 0.95); log-rank p=0.01</a:t>
              </a:r>
            </a:p>
          </p:txBody>
        </p:sp>
        <p:grpSp>
          <p:nvGrpSpPr>
            <p:cNvPr id="146" name="Group 145"/>
            <p:cNvGrpSpPr/>
            <p:nvPr/>
          </p:nvGrpSpPr>
          <p:grpSpPr>
            <a:xfrm>
              <a:off x="8576545" y="5098044"/>
              <a:ext cx="439544" cy="881292"/>
              <a:chOff x="7894943" y="5098044"/>
              <a:chExt cx="439544" cy="881292"/>
            </a:xfrm>
          </p:grpSpPr>
          <p:sp>
            <p:nvSpPr>
              <p:cNvPr id="149" name="Line 14"/>
              <p:cNvSpPr>
                <a:spLocks noChangeShapeType="1"/>
              </p:cNvSpPr>
              <p:nvPr/>
            </p:nvSpPr>
            <p:spPr bwMode="auto">
              <a:xfrm>
                <a:off x="8114715" y="5098044"/>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50" name="TextBox 149"/>
              <p:cNvSpPr txBox="1"/>
              <p:nvPr/>
            </p:nvSpPr>
            <p:spPr>
              <a:xfrm>
                <a:off x="7894943" y="5148339"/>
                <a:ext cx="439544"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5</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chemeClr val="accent1"/>
                    </a:solidFill>
                    <a:latin typeface="Arial" panose="020B0604020202020204" pitchFamily="34" charset="0"/>
                    <a:cs typeface="Arial" panose="020B0604020202020204" pitchFamily="34" charset="0"/>
                  </a:rPr>
                  <a:t>246</a:t>
                </a:r>
              </a:p>
              <a:p>
                <a:pPr algn="ctr"/>
                <a:r>
                  <a:rPr lang="en-GB" sz="1200" dirty="0" smtClean="0">
                    <a:solidFill>
                      <a:srgbClr val="B60D27"/>
                    </a:solidFill>
                    <a:latin typeface="Arial" panose="020B0604020202020204" pitchFamily="34" charset="0"/>
                    <a:cs typeface="Arial" panose="020B0604020202020204" pitchFamily="34" charset="0"/>
                  </a:rPr>
                  <a:t>266</a:t>
                </a:r>
                <a:endParaRPr lang="en-GB" sz="1200" dirty="0">
                  <a:solidFill>
                    <a:srgbClr val="B60D27"/>
                  </a:solidFill>
                  <a:latin typeface="Arial" panose="020B0604020202020204" pitchFamily="34" charset="0"/>
                  <a:cs typeface="Arial" panose="020B0604020202020204" pitchFamily="34" charset="0"/>
                </a:endParaRPr>
              </a:p>
            </p:txBody>
          </p:sp>
        </p:grpSp>
      </p:grpSp>
      <p:graphicFrame>
        <p:nvGraphicFramePr>
          <p:cNvPr id="153" name="Group 88"/>
          <p:cNvGraphicFramePr>
            <a:graphicFrameLocks noGrp="1"/>
          </p:cNvGraphicFramePr>
          <p:nvPr>
            <p:extLst>
              <p:ext uri="{D42A27DB-BD31-4B8C-83A1-F6EECF244321}">
                <p14:modId xmlns:p14="http://schemas.microsoft.com/office/powerpoint/2010/main" xmlns="" val="41475171"/>
              </p:ext>
            </p:extLst>
          </p:nvPr>
        </p:nvGraphicFramePr>
        <p:xfrm>
          <a:off x="5550150" y="3719715"/>
          <a:ext cx="2664210" cy="1005840"/>
        </p:xfrm>
        <a:graphic>
          <a:graphicData uri="http://schemas.openxmlformats.org/drawingml/2006/table">
            <a:tbl>
              <a:tblPr firstRow="1" bandRow="1">
                <a:tableStyleId>{69012ECD-51FC-41F1-AA8D-1B2483CD663E}</a:tableStyleId>
              </a:tblPr>
              <a:tblGrid>
                <a:gridCol w="1127544"/>
                <a:gridCol w="782286"/>
                <a:gridCol w="754380"/>
              </a:tblGrid>
              <a:tr h="3222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8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tx1"/>
                          </a:solidFill>
                          <a:effectLst/>
                          <a:latin typeface="+mn-lt"/>
                        </a:rPr>
                        <a:t>Left localisation</a:t>
                      </a:r>
                      <a:br>
                        <a:rPr kumimoji="0" lang="en-GB" sz="800" u="none" strike="noStrike" cap="none" normalizeH="0" baseline="0" dirty="0" smtClean="0">
                          <a:ln>
                            <a:noFill/>
                          </a:ln>
                          <a:solidFill>
                            <a:schemeClr val="tx1"/>
                          </a:solidFill>
                          <a:effectLst/>
                          <a:latin typeface="+mn-lt"/>
                        </a:rPr>
                      </a:br>
                      <a:r>
                        <a:rPr kumimoji="0" lang="en-GB" sz="800" u="none" strike="noStrike" cap="none" normalizeH="0" baseline="0" dirty="0" smtClean="0">
                          <a:ln>
                            <a:noFill/>
                          </a:ln>
                          <a:solidFill>
                            <a:schemeClr val="tx1"/>
                          </a:solidFill>
                          <a:effectLst/>
                          <a:latin typeface="+mn-lt"/>
                        </a:rPr>
                        <a:t>(n=578)</a:t>
                      </a:r>
                      <a:endParaRPr kumimoji="0" lang="en-GB" sz="800" b="1"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1" i="0" u="none" strike="noStrike" cap="none" normalizeH="0" baseline="0" dirty="0" smtClean="0">
                          <a:ln>
                            <a:noFill/>
                          </a:ln>
                          <a:solidFill>
                            <a:schemeClr val="tx1"/>
                          </a:solidFill>
                          <a:effectLst/>
                          <a:latin typeface="+mn-lt"/>
                          <a:cs typeface="Arial" charset="0"/>
                        </a:rPr>
                        <a:t>Right localisation</a:t>
                      </a:r>
                      <a:br>
                        <a:rPr kumimoji="0" lang="en-GB" sz="800" b="1" i="0" u="none" strike="noStrike" cap="none" normalizeH="0" baseline="0" dirty="0" smtClean="0">
                          <a:ln>
                            <a:noFill/>
                          </a:ln>
                          <a:solidFill>
                            <a:schemeClr val="tx1"/>
                          </a:solidFill>
                          <a:effectLst/>
                          <a:latin typeface="+mn-lt"/>
                          <a:cs typeface="Arial" charset="0"/>
                        </a:rPr>
                      </a:br>
                      <a:r>
                        <a:rPr kumimoji="0" lang="en-GB" sz="800" b="1" i="0" u="none" strike="noStrike" cap="none" normalizeH="0" baseline="0" dirty="0" smtClean="0">
                          <a:ln>
                            <a:noFill/>
                          </a:ln>
                          <a:solidFill>
                            <a:schemeClr val="tx1"/>
                          </a:solidFill>
                          <a:effectLst/>
                          <a:latin typeface="+mn-lt"/>
                          <a:cs typeface="Arial" charset="0"/>
                        </a:rPr>
                        <a:t>(n=576)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tx1"/>
                          </a:solidFill>
                          <a:effectLst/>
                          <a:latin typeface="+mn-lt"/>
                        </a:rPr>
                        <a:t>Number of events</a:t>
                      </a:r>
                      <a:endParaRPr kumimoji="0" lang="en-GB" sz="8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tx1"/>
                          </a:solidFill>
                          <a:effectLst/>
                          <a:latin typeface="+mn-lt"/>
                        </a:rPr>
                        <a:t>215</a:t>
                      </a:r>
                      <a:endParaRPr kumimoji="0" lang="en-GB" sz="8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171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tx1"/>
                          </a:solidFill>
                          <a:effectLst/>
                          <a:latin typeface="+mn-lt"/>
                        </a:rPr>
                        <a:t>5-year OS, % (95%CI)</a:t>
                      </a:r>
                      <a:endParaRPr kumimoji="0" lang="en-GB" sz="8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800" b="0" i="0" u="none" strike="noStrike" cap="none" normalizeH="0" baseline="0" dirty="0" smtClean="0">
                          <a:ln>
                            <a:noFill/>
                          </a:ln>
                          <a:solidFill>
                            <a:schemeClr val="tx1"/>
                          </a:solidFill>
                          <a:effectLst/>
                          <a:latin typeface="+mn-lt"/>
                          <a:cs typeface="Arial" charset="0"/>
                        </a:rPr>
                        <a:t>69.0 </a:t>
                      </a:r>
                      <a:br>
                        <a:rPr kumimoji="0" lang="en-GB" sz="800" b="0" i="0" u="none" strike="noStrike" cap="none" normalizeH="0" baseline="0" dirty="0" smtClean="0">
                          <a:ln>
                            <a:noFill/>
                          </a:ln>
                          <a:solidFill>
                            <a:schemeClr val="tx1"/>
                          </a:solidFill>
                          <a:effectLst/>
                          <a:latin typeface="+mn-lt"/>
                          <a:cs typeface="Arial" charset="0"/>
                        </a:rPr>
                      </a:br>
                      <a:r>
                        <a:rPr kumimoji="0" lang="en-GB" sz="800" b="0" i="0" u="none" strike="noStrike" cap="none" normalizeH="0" baseline="0" dirty="0" smtClean="0">
                          <a:ln>
                            <a:noFill/>
                          </a:ln>
                          <a:solidFill>
                            <a:schemeClr val="tx1"/>
                          </a:solidFill>
                          <a:effectLst/>
                          <a:latin typeface="+mn-lt"/>
                          <a:cs typeface="Arial" charset="0"/>
                        </a:rPr>
                        <a:t>(65.0, 72.6)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800" b="0" i="0" u="none" strike="noStrike" cap="none" normalizeH="0" baseline="0" dirty="0" smtClean="0">
                          <a:ln>
                            <a:noFill/>
                          </a:ln>
                          <a:solidFill>
                            <a:schemeClr val="tx1"/>
                          </a:solidFill>
                          <a:effectLst/>
                          <a:latin typeface="+mn-lt"/>
                          <a:cs typeface="Arial" charset="0"/>
                        </a:rPr>
                        <a:t>73.9 </a:t>
                      </a:r>
                      <a:br>
                        <a:rPr kumimoji="0" lang="en-GB" sz="800" b="0" i="0" u="none" strike="noStrike" cap="none" normalizeH="0" baseline="0" dirty="0" smtClean="0">
                          <a:ln>
                            <a:noFill/>
                          </a:ln>
                          <a:solidFill>
                            <a:schemeClr val="tx1"/>
                          </a:solidFill>
                          <a:effectLst/>
                          <a:latin typeface="+mn-lt"/>
                          <a:cs typeface="Arial" charset="0"/>
                        </a:rPr>
                      </a:br>
                      <a:r>
                        <a:rPr kumimoji="0" lang="en-GB" sz="800" b="0" i="0" u="none" strike="noStrike" cap="none" normalizeH="0" baseline="0" dirty="0" smtClean="0">
                          <a:ln>
                            <a:noFill/>
                          </a:ln>
                          <a:solidFill>
                            <a:schemeClr val="tx1"/>
                          </a:solidFill>
                          <a:effectLst/>
                          <a:latin typeface="+mn-lt"/>
                          <a:cs typeface="Arial" charset="0"/>
                        </a:rPr>
                        <a:t>(70.1, 77.3)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70" name="Group 169"/>
          <p:cNvGrpSpPr/>
          <p:nvPr/>
        </p:nvGrpSpPr>
        <p:grpSpPr>
          <a:xfrm>
            <a:off x="4174792" y="5098044"/>
            <a:ext cx="439543" cy="881292"/>
            <a:chOff x="3622341" y="5098044"/>
            <a:chExt cx="439543" cy="881292"/>
          </a:xfrm>
        </p:grpSpPr>
        <p:sp>
          <p:nvSpPr>
            <p:cNvPr id="171" name="Line 14"/>
            <p:cNvSpPr>
              <a:spLocks noChangeShapeType="1"/>
            </p:cNvSpPr>
            <p:nvPr/>
          </p:nvSpPr>
          <p:spPr bwMode="auto">
            <a:xfrm>
              <a:off x="3843398" y="5098044"/>
              <a:ext cx="0" cy="7200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2" name="TextBox 171"/>
            <p:cNvSpPr txBox="1"/>
            <p:nvPr/>
          </p:nvSpPr>
          <p:spPr>
            <a:xfrm>
              <a:off x="3622341" y="5148339"/>
              <a:ext cx="439543" cy="830997"/>
            </a:xfrm>
            <a:prstGeom prst="rect">
              <a:avLst/>
            </a:prstGeom>
            <a:noFill/>
          </p:spPr>
          <p:txBody>
            <a:bodyPr wrap="none" rtlCol="0" anchor="t" anchorCtr="0">
              <a:spAutoFit/>
            </a:bodyPr>
            <a:lstStyle/>
            <a:p>
              <a:pPr algn="ctr"/>
              <a:r>
                <a:rPr lang="en-GB" sz="1200" dirty="0" smtClean="0">
                  <a:latin typeface="Arial" panose="020B0604020202020204" pitchFamily="34" charset="0"/>
                  <a:cs typeface="Arial" panose="020B0604020202020204" pitchFamily="34" charset="0"/>
                </a:rPr>
                <a:t>5</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chemeClr val="accent1"/>
                  </a:solidFill>
                  <a:latin typeface="Arial" panose="020B0604020202020204" pitchFamily="34" charset="0"/>
                  <a:cs typeface="Arial" panose="020B0604020202020204" pitchFamily="34" charset="0"/>
                </a:rPr>
                <a:t>282</a:t>
              </a:r>
            </a:p>
            <a:p>
              <a:pPr algn="r"/>
              <a:r>
                <a:rPr lang="en-GB" sz="1200" dirty="0" smtClean="0">
                  <a:solidFill>
                    <a:srgbClr val="B60D27"/>
                  </a:solidFill>
                  <a:latin typeface="Arial" panose="020B0604020202020204" pitchFamily="34" charset="0"/>
                  <a:cs typeface="Arial" panose="020B0604020202020204" pitchFamily="34" charset="0"/>
                </a:rPr>
                <a:t>84</a:t>
              </a:r>
              <a:endParaRPr lang="en-GB" sz="1200" dirty="0">
                <a:solidFill>
                  <a:srgbClr val="B60D27"/>
                </a:solidFill>
                <a:latin typeface="Arial" panose="020B0604020202020204" pitchFamily="34" charset="0"/>
                <a:cs typeface="Arial" panose="020B0604020202020204" pitchFamily="34" charset="0"/>
              </a:endParaRPr>
            </a:p>
          </p:txBody>
        </p:sp>
      </p:grpSp>
      <p:sp>
        <p:nvSpPr>
          <p:cNvPr id="175" name="Freeform 4"/>
          <p:cNvSpPr>
            <a:spLocks/>
          </p:cNvSpPr>
          <p:nvPr/>
        </p:nvSpPr>
        <p:spPr bwMode="auto">
          <a:xfrm>
            <a:off x="763259" y="2853892"/>
            <a:ext cx="3631304" cy="468000"/>
          </a:xfrm>
          <a:custGeom>
            <a:avLst/>
            <a:gdLst>
              <a:gd name="T0" fmla="*/ 276 w 282"/>
              <a:gd name="T1" fmla="*/ 37 h 37"/>
              <a:gd name="T2" fmla="*/ 242 w 282"/>
              <a:gd name="T3" fmla="*/ 36 h 37"/>
              <a:gd name="T4" fmla="*/ 222 w 282"/>
              <a:gd name="T5" fmla="*/ 35 h 37"/>
              <a:gd name="T6" fmla="*/ 198 w 282"/>
              <a:gd name="T7" fmla="*/ 34 h 37"/>
              <a:gd name="T8" fmla="*/ 181 w 282"/>
              <a:gd name="T9" fmla="*/ 32 h 37"/>
              <a:gd name="T10" fmla="*/ 161 w 282"/>
              <a:gd name="T11" fmla="*/ 31 h 37"/>
              <a:gd name="T12" fmla="*/ 153 w 282"/>
              <a:gd name="T13" fmla="*/ 29 h 37"/>
              <a:gd name="T14" fmla="*/ 146 w 282"/>
              <a:gd name="T15" fmla="*/ 28 h 37"/>
              <a:gd name="T16" fmla="*/ 135 w 282"/>
              <a:gd name="T17" fmla="*/ 27 h 37"/>
              <a:gd name="T18" fmla="*/ 124 w 282"/>
              <a:gd name="T19" fmla="*/ 26 h 37"/>
              <a:gd name="T20" fmla="*/ 117 w 282"/>
              <a:gd name="T21" fmla="*/ 25 h 37"/>
              <a:gd name="T22" fmla="*/ 113 w 282"/>
              <a:gd name="T23" fmla="*/ 24 h 37"/>
              <a:gd name="T24" fmla="*/ 109 w 282"/>
              <a:gd name="T25" fmla="*/ 23 h 37"/>
              <a:gd name="T26" fmla="*/ 99 w 282"/>
              <a:gd name="T27" fmla="*/ 23 h 37"/>
              <a:gd name="T28" fmla="*/ 97 w 282"/>
              <a:gd name="T29" fmla="*/ 22 h 37"/>
              <a:gd name="T30" fmla="*/ 93 w 282"/>
              <a:gd name="T31" fmla="*/ 21 h 37"/>
              <a:gd name="T32" fmla="*/ 88 w 282"/>
              <a:gd name="T33" fmla="*/ 20 h 37"/>
              <a:gd name="T34" fmla="*/ 81 w 282"/>
              <a:gd name="T35" fmla="*/ 19 h 37"/>
              <a:gd name="T36" fmla="*/ 78 w 282"/>
              <a:gd name="T37" fmla="*/ 17 h 37"/>
              <a:gd name="T38" fmla="*/ 75 w 282"/>
              <a:gd name="T39" fmla="*/ 16 h 37"/>
              <a:gd name="T40" fmla="*/ 70 w 282"/>
              <a:gd name="T41" fmla="*/ 15 h 37"/>
              <a:gd name="T42" fmla="*/ 68 w 282"/>
              <a:gd name="T43" fmla="*/ 14 h 37"/>
              <a:gd name="T44" fmla="*/ 66 w 282"/>
              <a:gd name="T45" fmla="*/ 13 h 37"/>
              <a:gd name="T46" fmla="*/ 61 w 282"/>
              <a:gd name="T47" fmla="*/ 11 h 37"/>
              <a:gd name="T48" fmla="*/ 56 w 282"/>
              <a:gd name="T49" fmla="*/ 11 h 37"/>
              <a:gd name="T50" fmla="*/ 52 w 282"/>
              <a:gd name="T51" fmla="*/ 10 h 37"/>
              <a:gd name="T52" fmla="*/ 48 w 282"/>
              <a:gd name="T53" fmla="*/ 9 h 37"/>
              <a:gd name="T54" fmla="*/ 45 w 282"/>
              <a:gd name="T55" fmla="*/ 7 h 37"/>
              <a:gd name="T56" fmla="*/ 40 w 282"/>
              <a:gd name="T57" fmla="*/ 6 h 37"/>
              <a:gd name="T58" fmla="*/ 28 w 282"/>
              <a:gd name="T59" fmla="*/ 5 h 37"/>
              <a:gd name="T60" fmla="*/ 25 w 282"/>
              <a:gd name="T61" fmla="*/ 3 h 37"/>
              <a:gd name="T62" fmla="*/ 16 w 282"/>
              <a:gd name="T63" fmla="*/ 2 h 37"/>
              <a:gd name="T64" fmla="*/ 9 w 282"/>
              <a:gd name="T65" fmla="*/ 1 h 37"/>
              <a:gd name="T66" fmla="*/ 0 w 282"/>
              <a:gd name="T6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37">
                <a:moveTo>
                  <a:pt x="282" y="37"/>
                </a:moveTo>
                <a:lnTo>
                  <a:pt x="276" y="37"/>
                </a:lnTo>
                <a:lnTo>
                  <a:pt x="276" y="36"/>
                </a:lnTo>
                <a:lnTo>
                  <a:pt x="242" y="36"/>
                </a:lnTo>
                <a:lnTo>
                  <a:pt x="242" y="35"/>
                </a:lnTo>
                <a:lnTo>
                  <a:pt x="222" y="35"/>
                </a:lnTo>
                <a:lnTo>
                  <a:pt x="222" y="34"/>
                </a:lnTo>
                <a:lnTo>
                  <a:pt x="198" y="34"/>
                </a:lnTo>
                <a:lnTo>
                  <a:pt x="198" y="32"/>
                </a:lnTo>
                <a:lnTo>
                  <a:pt x="181" y="32"/>
                </a:lnTo>
                <a:lnTo>
                  <a:pt x="181" y="31"/>
                </a:lnTo>
                <a:lnTo>
                  <a:pt x="161" y="31"/>
                </a:lnTo>
                <a:lnTo>
                  <a:pt x="161" y="29"/>
                </a:lnTo>
                <a:lnTo>
                  <a:pt x="153" y="29"/>
                </a:lnTo>
                <a:lnTo>
                  <a:pt x="153" y="28"/>
                </a:lnTo>
                <a:lnTo>
                  <a:pt x="146" y="28"/>
                </a:lnTo>
                <a:lnTo>
                  <a:pt x="146" y="27"/>
                </a:lnTo>
                <a:lnTo>
                  <a:pt x="135" y="27"/>
                </a:lnTo>
                <a:lnTo>
                  <a:pt x="124" y="27"/>
                </a:lnTo>
                <a:lnTo>
                  <a:pt x="124" y="26"/>
                </a:lnTo>
                <a:lnTo>
                  <a:pt x="117" y="26"/>
                </a:lnTo>
                <a:lnTo>
                  <a:pt x="117" y="25"/>
                </a:lnTo>
                <a:lnTo>
                  <a:pt x="113" y="25"/>
                </a:lnTo>
                <a:lnTo>
                  <a:pt x="113" y="24"/>
                </a:lnTo>
                <a:lnTo>
                  <a:pt x="109" y="24"/>
                </a:lnTo>
                <a:lnTo>
                  <a:pt x="109" y="23"/>
                </a:lnTo>
                <a:lnTo>
                  <a:pt x="101" y="23"/>
                </a:lnTo>
                <a:lnTo>
                  <a:pt x="99" y="23"/>
                </a:lnTo>
                <a:lnTo>
                  <a:pt x="99" y="22"/>
                </a:lnTo>
                <a:lnTo>
                  <a:pt x="97" y="22"/>
                </a:lnTo>
                <a:lnTo>
                  <a:pt x="97" y="21"/>
                </a:lnTo>
                <a:lnTo>
                  <a:pt x="93" y="21"/>
                </a:lnTo>
                <a:lnTo>
                  <a:pt x="93" y="20"/>
                </a:lnTo>
                <a:lnTo>
                  <a:pt x="88" y="20"/>
                </a:lnTo>
                <a:lnTo>
                  <a:pt x="88" y="19"/>
                </a:lnTo>
                <a:lnTo>
                  <a:pt x="81" y="19"/>
                </a:lnTo>
                <a:lnTo>
                  <a:pt x="81" y="17"/>
                </a:lnTo>
                <a:lnTo>
                  <a:pt x="78" y="17"/>
                </a:lnTo>
                <a:lnTo>
                  <a:pt x="78" y="16"/>
                </a:lnTo>
                <a:lnTo>
                  <a:pt x="75" y="16"/>
                </a:lnTo>
                <a:lnTo>
                  <a:pt x="75" y="15"/>
                </a:lnTo>
                <a:lnTo>
                  <a:pt x="70" y="15"/>
                </a:lnTo>
                <a:lnTo>
                  <a:pt x="70" y="14"/>
                </a:lnTo>
                <a:lnTo>
                  <a:pt x="68" y="14"/>
                </a:lnTo>
                <a:lnTo>
                  <a:pt x="68" y="13"/>
                </a:lnTo>
                <a:lnTo>
                  <a:pt x="66" y="13"/>
                </a:lnTo>
                <a:lnTo>
                  <a:pt x="66" y="11"/>
                </a:lnTo>
                <a:lnTo>
                  <a:pt x="61" y="11"/>
                </a:lnTo>
                <a:lnTo>
                  <a:pt x="61" y="11"/>
                </a:lnTo>
                <a:lnTo>
                  <a:pt x="56" y="11"/>
                </a:lnTo>
                <a:lnTo>
                  <a:pt x="56" y="10"/>
                </a:lnTo>
                <a:lnTo>
                  <a:pt x="52" y="10"/>
                </a:lnTo>
                <a:lnTo>
                  <a:pt x="52" y="9"/>
                </a:lnTo>
                <a:lnTo>
                  <a:pt x="48" y="9"/>
                </a:lnTo>
                <a:lnTo>
                  <a:pt x="48" y="7"/>
                </a:lnTo>
                <a:lnTo>
                  <a:pt x="45" y="7"/>
                </a:lnTo>
                <a:lnTo>
                  <a:pt x="45" y="6"/>
                </a:lnTo>
                <a:lnTo>
                  <a:pt x="40" y="6"/>
                </a:lnTo>
                <a:lnTo>
                  <a:pt x="40" y="5"/>
                </a:lnTo>
                <a:lnTo>
                  <a:pt x="28" y="5"/>
                </a:lnTo>
                <a:lnTo>
                  <a:pt x="28" y="3"/>
                </a:lnTo>
                <a:lnTo>
                  <a:pt x="25" y="3"/>
                </a:lnTo>
                <a:lnTo>
                  <a:pt x="25" y="2"/>
                </a:lnTo>
                <a:lnTo>
                  <a:pt x="16" y="2"/>
                </a:lnTo>
                <a:lnTo>
                  <a:pt x="16" y="1"/>
                </a:lnTo>
                <a:lnTo>
                  <a:pt x="9" y="1"/>
                </a:lnTo>
                <a:lnTo>
                  <a:pt x="9" y="0"/>
                </a:lnTo>
                <a:lnTo>
                  <a:pt x="0" y="0"/>
                </a:lnTo>
              </a:path>
            </a:pathLst>
          </a:custGeom>
          <a:noFill/>
          <a:ln w="254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Freeform 5"/>
          <p:cNvSpPr>
            <a:spLocks/>
          </p:cNvSpPr>
          <p:nvPr/>
        </p:nvSpPr>
        <p:spPr bwMode="auto">
          <a:xfrm>
            <a:off x="763259" y="2853893"/>
            <a:ext cx="3632400" cy="684000"/>
          </a:xfrm>
          <a:custGeom>
            <a:avLst/>
            <a:gdLst>
              <a:gd name="T0" fmla="*/ 283 w 283"/>
              <a:gd name="T1" fmla="*/ 53 h 53"/>
              <a:gd name="T2" fmla="*/ 268 w 283"/>
              <a:gd name="T3" fmla="*/ 53 h 53"/>
              <a:gd name="T4" fmla="*/ 268 w 283"/>
              <a:gd name="T5" fmla="*/ 51 h 53"/>
              <a:gd name="T6" fmla="*/ 241 w 283"/>
              <a:gd name="T7" fmla="*/ 51 h 53"/>
              <a:gd name="T8" fmla="*/ 241 w 283"/>
              <a:gd name="T9" fmla="*/ 50 h 53"/>
              <a:gd name="T10" fmla="*/ 224 w 283"/>
              <a:gd name="T11" fmla="*/ 50 h 53"/>
              <a:gd name="T12" fmla="*/ 224 w 283"/>
              <a:gd name="T13" fmla="*/ 48 h 53"/>
              <a:gd name="T14" fmla="*/ 189 w 283"/>
              <a:gd name="T15" fmla="*/ 48 h 53"/>
              <a:gd name="T16" fmla="*/ 189 w 283"/>
              <a:gd name="T17" fmla="*/ 47 h 53"/>
              <a:gd name="T18" fmla="*/ 178 w 283"/>
              <a:gd name="T19" fmla="*/ 47 h 53"/>
              <a:gd name="T20" fmla="*/ 178 w 283"/>
              <a:gd name="T21" fmla="*/ 45 h 53"/>
              <a:gd name="T22" fmla="*/ 171 w 283"/>
              <a:gd name="T23" fmla="*/ 45 h 53"/>
              <a:gd name="T24" fmla="*/ 171 w 283"/>
              <a:gd name="T25" fmla="*/ 43 h 53"/>
              <a:gd name="T26" fmla="*/ 162 w 283"/>
              <a:gd name="T27" fmla="*/ 43 h 53"/>
              <a:gd name="T28" fmla="*/ 162 w 283"/>
              <a:gd name="T29" fmla="*/ 41 h 53"/>
              <a:gd name="T30" fmla="*/ 158 w 283"/>
              <a:gd name="T31" fmla="*/ 41 h 53"/>
              <a:gd name="T32" fmla="*/ 158 w 283"/>
              <a:gd name="T33" fmla="*/ 38 h 53"/>
              <a:gd name="T34" fmla="*/ 153 w 283"/>
              <a:gd name="T35" fmla="*/ 38 h 53"/>
              <a:gd name="T36" fmla="*/ 153 w 283"/>
              <a:gd name="T37" fmla="*/ 37 h 53"/>
              <a:gd name="T38" fmla="*/ 138 w 283"/>
              <a:gd name="T39" fmla="*/ 37 h 53"/>
              <a:gd name="T40" fmla="*/ 138 w 283"/>
              <a:gd name="T41" fmla="*/ 34 h 53"/>
              <a:gd name="T42" fmla="*/ 130 w 283"/>
              <a:gd name="T43" fmla="*/ 34 h 53"/>
              <a:gd name="T44" fmla="*/ 130 w 283"/>
              <a:gd name="T45" fmla="*/ 33 h 53"/>
              <a:gd name="T46" fmla="*/ 120 w 283"/>
              <a:gd name="T47" fmla="*/ 33 h 53"/>
              <a:gd name="T48" fmla="*/ 110 w 283"/>
              <a:gd name="T49" fmla="*/ 33 h 53"/>
              <a:gd name="T50" fmla="*/ 110 w 283"/>
              <a:gd name="T51" fmla="*/ 30 h 53"/>
              <a:gd name="T52" fmla="*/ 105 w 283"/>
              <a:gd name="T53" fmla="*/ 30 h 53"/>
              <a:gd name="T54" fmla="*/ 105 w 283"/>
              <a:gd name="T55" fmla="*/ 29 h 53"/>
              <a:gd name="T56" fmla="*/ 92 w 283"/>
              <a:gd name="T57" fmla="*/ 29 h 53"/>
              <a:gd name="T58" fmla="*/ 92 w 283"/>
              <a:gd name="T59" fmla="*/ 28 h 53"/>
              <a:gd name="T60" fmla="*/ 86 w 283"/>
              <a:gd name="T61" fmla="*/ 28 h 53"/>
              <a:gd name="T62" fmla="*/ 86 w 283"/>
              <a:gd name="T63" fmla="*/ 26 h 53"/>
              <a:gd name="T64" fmla="*/ 82 w 283"/>
              <a:gd name="T65" fmla="*/ 26 h 53"/>
              <a:gd name="T66" fmla="*/ 82 w 283"/>
              <a:gd name="T67" fmla="*/ 24 h 53"/>
              <a:gd name="T68" fmla="*/ 78 w 283"/>
              <a:gd name="T69" fmla="*/ 24 h 53"/>
              <a:gd name="T70" fmla="*/ 78 w 283"/>
              <a:gd name="T71" fmla="*/ 21 h 53"/>
              <a:gd name="T72" fmla="*/ 70 w 283"/>
              <a:gd name="T73" fmla="*/ 21 h 53"/>
              <a:gd name="T74" fmla="*/ 70 w 283"/>
              <a:gd name="T75" fmla="*/ 20 h 53"/>
              <a:gd name="T76" fmla="*/ 66 w 283"/>
              <a:gd name="T77" fmla="*/ 20 h 53"/>
              <a:gd name="T78" fmla="*/ 66 w 283"/>
              <a:gd name="T79" fmla="*/ 18 h 53"/>
              <a:gd name="T80" fmla="*/ 59 w 283"/>
              <a:gd name="T81" fmla="*/ 18 h 53"/>
              <a:gd name="T82" fmla="*/ 59 w 283"/>
              <a:gd name="T83" fmla="*/ 15 h 53"/>
              <a:gd name="T84" fmla="*/ 46 w 283"/>
              <a:gd name="T85" fmla="*/ 15 h 53"/>
              <a:gd name="T86" fmla="*/ 46 w 283"/>
              <a:gd name="T87" fmla="*/ 14 h 53"/>
              <a:gd name="T88" fmla="*/ 40 w 283"/>
              <a:gd name="T89" fmla="*/ 14 h 53"/>
              <a:gd name="T90" fmla="*/ 40 w 283"/>
              <a:gd name="T91" fmla="*/ 12 h 53"/>
              <a:gd name="T92" fmla="*/ 36 w 283"/>
              <a:gd name="T93" fmla="*/ 12 h 53"/>
              <a:gd name="T94" fmla="*/ 36 w 283"/>
              <a:gd name="T95" fmla="*/ 11 h 53"/>
              <a:gd name="T96" fmla="*/ 35 w 283"/>
              <a:gd name="T97" fmla="*/ 11 h 53"/>
              <a:gd name="T98" fmla="*/ 35 w 283"/>
              <a:gd name="T99" fmla="*/ 9 h 53"/>
              <a:gd name="T100" fmla="*/ 31 w 283"/>
              <a:gd name="T101" fmla="*/ 9 h 53"/>
              <a:gd name="T102" fmla="*/ 31 w 283"/>
              <a:gd name="T103" fmla="*/ 7 h 53"/>
              <a:gd name="T104" fmla="*/ 28 w 283"/>
              <a:gd name="T105" fmla="*/ 7 h 53"/>
              <a:gd name="T106" fmla="*/ 28 w 283"/>
              <a:gd name="T107" fmla="*/ 5 h 53"/>
              <a:gd name="T108" fmla="*/ 18 w 283"/>
              <a:gd name="T109" fmla="*/ 5 h 53"/>
              <a:gd name="T110" fmla="*/ 18 w 283"/>
              <a:gd name="T111" fmla="*/ 3 h 53"/>
              <a:gd name="T112" fmla="*/ 8 w 283"/>
              <a:gd name="T113" fmla="*/ 3 h 53"/>
              <a:gd name="T114" fmla="*/ 8 w 283"/>
              <a:gd name="T115" fmla="*/ 2 h 53"/>
              <a:gd name="T116" fmla="*/ 6 w 283"/>
              <a:gd name="T117" fmla="*/ 2 h 53"/>
              <a:gd name="T118" fmla="*/ 6 w 283"/>
              <a:gd name="T119" fmla="*/ 0 h 53"/>
              <a:gd name="T120" fmla="*/ 0 w 283"/>
              <a:gd name="T1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53">
                <a:moveTo>
                  <a:pt x="283" y="53"/>
                </a:moveTo>
                <a:lnTo>
                  <a:pt x="268" y="53"/>
                </a:lnTo>
                <a:lnTo>
                  <a:pt x="268" y="51"/>
                </a:lnTo>
                <a:lnTo>
                  <a:pt x="241" y="51"/>
                </a:lnTo>
                <a:lnTo>
                  <a:pt x="241" y="50"/>
                </a:lnTo>
                <a:lnTo>
                  <a:pt x="224" y="50"/>
                </a:lnTo>
                <a:lnTo>
                  <a:pt x="224" y="48"/>
                </a:lnTo>
                <a:lnTo>
                  <a:pt x="189" y="48"/>
                </a:lnTo>
                <a:lnTo>
                  <a:pt x="189" y="47"/>
                </a:lnTo>
                <a:lnTo>
                  <a:pt x="178" y="47"/>
                </a:lnTo>
                <a:lnTo>
                  <a:pt x="178" y="45"/>
                </a:lnTo>
                <a:lnTo>
                  <a:pt x="171" y="45"/>
                </a:lnTo>
                <a:lnTo>
                  <a:pt x="171" y="43"/>
                </a:lnTo>
                <a:lnTo>
                  <a:pt x="162" y="43"/>
                </a:lnTo>
                <a:lnTo>
                  <a:pt x="162" y="41"/>
                </a:lnTo>
                <a:lnTo>
                  <a:pt x="158" y="41"/>
                </a:lnTo>
                <a:lnTo>
                  <a:pt x="158" y="38"/>
                </a:lnTo>
                <a:lnTo>
                  <a:pt x="153" y="38"/>
                </a:lnTo>
                <a:lnTo>
                  <a:pt x="153" y="37"/>
                </a:lnTo>
                <a:lnTo>
                  <a:pt x="138" y="37"/>
                </a:lnTo>
                <a:lnTo>
                  <a:pt x="138" y="34"/>
                </a:lnTo>
                <a:lnTo>
                  <a:pt x="130" y="34"/>
                </a:lnTo>
                <a:lnTo>
                  <a:pt x="130" y="33"/>
                </a:lnTo>
                <a:lnTo>
                  <a:pt x="120" y="33"/>
                </a:lnTo>
                <a:lnTo>
                  <a:pt x="110" y="33"/>
                </a:lnTo>
                <a:lnTo>
                  <a:pt x="110" y="30"/>
                </a:lnTo>
                <a:lnTo>
                  <a:pt x="105" y="30"/>
                </a:lnTo>
                <a:lnTo>
                  <a:pt x="105" y="29"/>
                </a:lnTo>
                <a:lnTo>
                  <a:pt x="92" y="29"/>
                </a:lnTo>
                <a:lnTo>
                  <a:pt x="92" y="28"/>
                </a:lnTo>
                <a:lnTo>
                  <a:pt x="86" y="28"/>
                </a:lnTo>
                <a:lnTo>
                  <a:pt x="86" y="26"/>
                </a:lnTo>
                <a:lnTo>
                  <a:pt x="82" y="26"/>
                </a:lnTo>
                <a:lnTo>
                  <a:pt x="82" y="24"/>
                </a:lnTo>
                <a:lnTo>
                  <a:pt x="78" y="24"/>
                </a:lnTo>
                <a:lnTo>
                  <a:pt x="78" y="21"/>
                </a:lnTo>
                <a:lnTo>
                  <a:pt x="70" y="21"/>
                </a:lnTo>
                <a:lnTo>
                  <a:pt x="70" y="20"/>
                </a:lnTo>
                <a:lnTo>
                  <a:pt x="66" y="20"/>
                </a:lnTo>
                <a:lnTo>
                  <a:pt x="66" y="18"/>
                </a:lnTo>
                <a:lnTo>
                  <a:pt x="59" y="18"/>
                </a:lnTo>
                <a:lnTo>
                  <a:pt x="59" y="15"/>
                </a:lnTo>
                <a:lnTo>
                  <a:pt x="46" y="15"/>
                </a:lnTo>
                <a:lnTo>
                  <a:pt x="46" y="14"/>
                </a:lnTo>
                <a:lnTo>
                  <a:pt x="40" y="14"/>
                </a:lnTo>
                <a:lnTo>
                  <a:pt x="40" y="12"/>
                </a:lnTo>
                <a:lnTo>
                  <a:pt x="36" y="12"/>
                </a:lnTo>
                <a:lnTo>
                  <a:pt x="36" y="11"/>
                </a:lnTo>
                <a:lnTo>
                  <a:pt x="35" y="11"/>
                </a:lnTo>
                <a:lnTo>
                  <a:pt x="35" y="9"/>
                </a:lnTo>
                <a:lnTo>
                  <a:pt x="31" y="9"/>
                </a:lnTo>
                <a:lnTo>
                  <a:pt x="31" y="7"/>
                </a:lnTo>
                <a:lnTo>
                  <a:pt x="28" y="7"/>
                </a:lnTo>
                <a:lnTo>
                  <a:pt x="28" y="5"/>
                </a:lnTo>
                <a:lnTo>
                  <a:pt x="18" y="5"/>
                </a:lnTo>
                <a:lnTo>
                  <a:pt x="18" y="3"/>
                </a:lnTo>
                <a:lnTo>
                  <a:pt x="8" y="3"/>
                </a:lnTo>
                <a:lnTo>
                  <a:pt x="8" y="2"/>
                </a:lnTo>
                <a:lnTo>
                  <a:pt x="6" y="2"/>
                </a:lnTo>
                <a:lnTo>
                  <a:pt x="6"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Freeform 6"/>
          <p:cNvSpPr>
            <a:spLocks/>
          </p:cNvSpPr>
          <p:nvPr/>
        </p:nvSpPr>
        <p:spPr bwMode="auto">
          <a:xfrm>
            <a:off x="4912265" y="2866525"/>
            <a:ext cx="4005400" cy="813514"/>
          </a:xfrm>
          <a:custGeom>
            <a:avLst/>
            <a:gdLst>
              <a:gd name="T0" fmla="*/ 309 w 312"/>
              <a:gd name="T1" fmla="*/ 64 h 64"/>
              <a:gd name="T2" fmla="*/ 283 w 312"/>
              <a:gd name="T3" fmla="*/ 62 h 64"/>
              <a:gd name="T4" fmla="*/ 271 w 312"/>
              <a:gd name="T5" fmla="*/ 61 h 64"/>
              <a:gd name="T6" fmla="*/ 242 w 312"/>
              <a:gd name="T7" fmla="*/ 60 h 64"/>
              <a:gd name="T8" fmla="*/ 236 w 312"/>
              <a:gd name="T9" fmla="*/ 59 h 64"/>
              <a:gd name="T10" fmla="*/ 232 w 312"/>
              <a:gd name="T11" fmla="*/ 58 h 64"/>
              <a:gd name="T12" fmla="*/ 215 w 312"/>
              <a:gd name="T13" fmla="*/ 57 h 64"/>
              <a:gd name="T14" fmla="*/ 207 w 312"/>
              <a:gd name="T15" fmla="*/ 56 h 64"/>
              <a:gd name="T16" fmla="*/ 190 w 312"/>
              <a:gd name="T17" fmla="*/ 55 h 64"/>
              <a:gd name="T18" fmla="*/ 183 w 312"/>
              <a:gd name="T19" fmla="*/ 53 h 64"/>
              <a:gd name="T20" fmla="*/ 176 w 312"/>
              <a:gd name="T21" fmla="*/ 53 h 64"/>
              <a:gd name="T22" fmla="*/ 169 w 312"/>
              <a:gd name="T23" fmla="*/ 52 h 64"/>
              <a:gd name="T24" fmla="*/ 160 w 312"/>
              <a:gd name="T25" fmla="*/ 51 h 64"/>
              <a:gd name="T26" fmla="*/ 149 w 312"/>
              <a:gd name="T27" fmla="*/ 50 h 64"/>
              <a:gd name="T28" fmla="*/ 133 w 312"/>
              <a:gd name="T29" fmla="*/ 49 h 64"/>
              <a:gd name="T30" fmla="*/ 128 w 312"/>
              <a:gd name="T31" fmla="*/ 48 h 64"/>
              <a:gd name="T32" fmla="*/ 124 w 312"/>
              <a:gd name="T33" fmla="*/ 47 h 64"/>
              <a:gd name="T34" fmla="*/ 121 w 312"/>
              <a:gd name="T35" fmla="*/ 46 h 64"/>
              <a:gd name="T36" fmla="*/ 119 w 312"/>
              <a:gd name="T37" fmla="*/ 45 h 64"/>
              <a:gd name="T38" fmla="*/ 117 w 312"/>
              <a:gd name="T39" fmla="*/ 44 h 64"/>
              <a:gd name="T40" fmla="*/ 109 w 312"/>
              <a:gd name="T41" fmla="*/ 43 h 64"/>
              <a:gd name="T42" fmla="*/ 104 w 312"/>
              <a:gd name="T43" fmla="*/ 42 h 64"/>
              <a:gd name="T44" fmla="*/ 100 w 312"/>
              <a:gd name="T45" fmla="*/ 41 h 64"/>
              <a:gd name="T46" fmla="*/ 97 w 312"/>
              <a:gd name="T47" fmla="*/ 39 h 64"/>
              <a:gd name="T48" fmla="*/ 91 w 312"/>
              <a:gd name="T49" fmla="*/ 38 h 64"/>
              <a:gd name="T50" fmla="*/ 89 w 312"/>
              <a:gd name="T51" fmla="*/ 37 h 64"/>
              <a:gd name="T52" fmla="*/ 89 w 312"/>
              <a:gd name="T53" fmla="*/ 36 h 64"/>
              <a:gd name="T54" fmla="*/ 87 w 312"/>
              <a:gd name="T55" fmla="*/ 35 h 64"/>
              <a:gd name="T56" fmla="*/ 84 w 312"/>
              <a:gd name="T57" fmla="*/ 33 h 64"/>
              <a:gd name="T58" fmla="*/ 83 w 312"/>
              <a:gd name="T59" fmla="*/ 32 h 64"/>
              <a:gd name="T60" fmla="*/ 79 w 312"/>
              <a:gd name="T61" fmla="*/ 31 h 64"/>
              <a:gd name="T62" fmla="*/ 73 w 312"/>
              <a:gd name="T63" fmla="*/ 30 h 64"/>
              <a:gd name="T64" fmla="*/ 72 w 312"/>
              <a:gd name="T65" fmla="*/ 28 h 64"/>
              <a:gd name="T66" fmla="*/ 68 w 312"/>
              <a:gd name="T67" fmla="*/ 27 h 64"/>
              <a:gd name="T68" fmla="*/ 65 w 312"/>
              <a:gd name="T69" fmla="*/ 25 h 64"/>
              <a:gd name="T70" fmla="*/ 60 w 312"/>
              <a:gd name="T71" fmla="*/ 21 h 64"/>
              <a:gd name="T72" fmla="*/ 58 w 312"/>
              <a:gd name="T73" fmla="*/ 19 h 64"/>
              <a:gd name="T74" fmla="*/ 55 w 312"/>
              <a:gd name="T75" fmla="*/ 17 h 64"/>
              <a:gd name="T76" fmla="*/ 53 w 312"/>
              <a:gd name="T77" fmla="*/ 15 h 64"/>
              <a:gd name="T78" fmla="*/ 50 w 312"/>
              <a:gd name="T79" fmla="*/ 13 h 64"/>
              <a:gd name="T80" fmla="*/ 47 w 312"/>
              <a:gd name="T81" fmla="*/ 11 h 64"/>
              <a:gd name="T82" fmla="*/ 43 w 312"/>
              <a:gd name="T83" fmla="*/ 10 h 64"/>
              <a:gd name="T84" fmla="*/ 41 w 312"/>
              <a:gd name="T85" fmla="*/ 8 h 64"/>
              <a:gd name="T86" fmla="*/ 35 w 312"/>
              <a:gd name="T87" fmla="*/ 7 h 64"/>
              <a:gd name="T88" fmla="*/ 32 w 312"/>
              <a:gd name="T89" fmla="*/ 6 h 64"/>
              <a:gd name="T90" fmla="*/ 30 w 312"/>
              <a:gd name="T91" fmla="*/ 5 h 64"/>
              <a:gd name="T92" fmla="*/ 23 w 312"/>
              <a:gd name="T93" fmla="*/ 4 h 64"/>
              <a:gd name="T94" fmla="*/ 19 w 312"/>
              <a:gd name="T95" fmla="*/ 3 h 64"/>
              <a:gd name="T96" fmla="*/ 11 w 312"/>
              <a:gd name="T97" fmla="*/ 1 h 64"/>
              <a:gd name="T98" fmla="*/ 0 w 312"/>
              <a:gd name="T9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 h="64">
                <a:moveTo>
                  <a:pt x="312" y="64"/>
                </a:moveTo>
                <a:lnTo>
                  <a:pt x="309" y="64"/>
                </a:lnTo>
                <a:lnTo>
                  <a:pt x="309" y="62"/>
                </a:lnTo>
                <a:lnTo>
                  <a:pt x="283" y="62"/>
                </a:lnTo>
                <a:lnTo>
                  <a:pt x="283" y="61"/>
                </a:lnTo>
                <a:lnTo>
                  <a:pt x="271" y="61"/>
                </a:lnTo>
                <a:lnTo>
                  <a:pt x="271" y="60"/>
                </a:lnTo>
                <a:lnTo>
                  <a:pt x="242" y="60"/>
                </a:lnTo>
                <a:lnTo>
                  <a:pt x="242" y="59"/>
                </a:lnTo>
                <a:lnTo>
                  <a:pt x="236" y="59"/>
                </a:lnTo>
                <a:lnTo>
                  <a:pt x="236" y="58"/>
                </a:lnTo>
                <a:lnTo>
                  <a:pt x="232" y="58"/>
                </a:lnTo>
                <a:lnTo>
                  <a:pt x="232" y="57"/>
                </a:lnTo>
                <a:lnTo>
                  <a:pt x="215" y="57"/>
                </a:lnTo>
                <a:lnTo>
                  <a:pt x="215" y="56"/>
                </a:lnTo>
                <a:lnTo>
                  <a:pt x="207" y="56"/>
                </a:lnTo>
                <a:lnTo>
                  <a:pt x="207" y="55"/>
                </a:lnTo>
                <a:lnTo>
                  <a:pt x="190" y="55"/>
                </a:lnTo>
                <a:lnTo>
                  <a:pt x="190" y="53"/>
                </a:lnTo>
                <a:lnTo>
                  <a:pt x="183" y="53"/>
                </a:lnTo>
                <a:lnTo>
                  <a:pt x="183" y="53"/>
                </a:lnTo>
                <a:lnTo>
                  <a:pt x="176" y="53"/>
                </a:lnTo>
                <a:lnTo>
                  <a:pt x="176" y="52"/>
                </a:lnTo>
                <a:lnTo>
                  <a:pt x="169" y="52"/>
                </a:lnTo>
                <a:lnTo>
                  <a:pt x="169" y="51"/>
                </a:lnTo>
                <a:lnTo>
                  <a:pt x="160" y="51"/>
                </a:lnTo>
                <a:lnTo>
                  <a:pt x="160" y="50"/>
                </a:lnTo>
                <a:lnTo>
                  <a:pt x="149" y="50"/>
                </a:lnTo>
                <a:lnTo>
                  <a:pt x="149" y="49"/>
                </a:lnTo>
                <a:lnTo>
                  <a:pt x="133" y="49"/>
                </a:lnTo>
                <a:lnTo>
                  <a:pt x="133" y="48"/>
                </a:lnTo>
                <a:lnTo>
                  <a:pt x="128" y="48"/>
                </a:lnTo>
                <a:lnTo>
                  <a:pt x="128" y="47"/>
                </a:lnTo>
                <a:lnTo>
                  <a:pt x="124" y="47"/>
                </a:lnTo>
                <a:lnTo>
                  <a:pt x="124" y="46"/>
                </a:lnTo>
                <a:lnTo>
                  <a:pt x="121" y="46"/>
                </a:lnTo>
                <a:lnTo>
                  <a:pt x="121" y="45"/>
                </a:lnTo>
                <a:lnTo>
                  <a:pt x="119" y="45"/>
                </a:lnTo>
                <a:lnTo>
                  <a:pt x="119" y="44"/>
                </a:lnTo>
                <a:lnTo>
                  <a:pt x="117" y="44"/>
                </a:lnTo>
                <a:lnTo>
                  <a:pt x="117" y="43"/>
                </a:lnTo>
                <a:lnTo>
                  <a:pt x="109" y="43"/>
                </a:lnTo>
                <a:lnTo>
                  <a:pt x="109" y="42"/>
                </a:lnTo>
                <a:lnTo>
                  <a:pt x="104" y="42"/>
                </a:lnTo>
                <a:lnTo>
                  <a:pt x="104" y="41"/>
                </a:lnTo>
                <a:lnTo>
                  <a:pt x="100" y="41"/>
                </a:lnTo>
                <a:lnTo>
                  <a:pt x="100" y="39"/>
                </a:lnTo>
                <a:lnTo>
                  <a:pt x="97" y="39"/>
                </a:lnTo>
                <a:lnTo>
                  <a:pt x="97" y="38"/>
                </a:lnTo>
                <a:lnTo>
                  <a:pt x="91" y="38"/>
                </a:lnTo>
                <a:lnTo>
                  <a:pt x="91" y="37"/>
                </a:lnTo>
                <a:lnTo>
                  <a:pt x="89" y="37"/>
                </a:lnTo>
                <a:lnTo>
                  <a:pt x="89" y="36"/>
                </a:lnTo>
                <a:lnTo>
                  <a:pt x="89" y="36"/>
                </a:lnTo>
                <a:lnTo>
                  <a:pt x="89" y="35"/>
                </a:lnTo>
                <a:lnTo>
                  <a:pt x="87" y="35"/>
                </a:lnTo>
                <a:lnTo>
                  <a:pt x="87" y="33"/>
                </a:lnTo>
                <a:lnTo>
                  <a:pt x="84" y="33"/>
                </a:lnTo>
                <a:lnTo>
                  <a:pt x="84" y="32"/>
                </a:lnTo>
                <a:lnTo>
                  <a:pt x="83" y="32"/>
                </a:lnTo>
                <a:lnTo>
                  <a:pt x="83" y="31"/>
                </a:lnTo>
                <a:lnTo>
                  <a:pt x="79" y="31"/>
                </a:lnTo>
                <a:lnTo>
                  <a:pt x="79" y="30"/>
                </a:lnTo>
                <a:lnTo>
                  <a:pt x="73" y="30"/>
                </a:lnTo>
                <a:lnTo>
                  <a:pt x="73" y="28"/>
                </a:lnTo>
                <a:lnTo>
                  <a:pt x="72" y="28"/>
                </a:lnTo>
                <a:lnTo>
                  <a:pt x="72" y="27"/>
                </a:lnTo>
                <a:lnTo>
                  <a:pt x="68" y="27"/>
                </a:lnTo>
                <a:lnTo>
                  <a:pt x="68" y="25"/>
                </a:lnTo>
                <a:lnTo>
                  <a:pt x="65" y="25"/>
                </a:lnTo>
                <a:lnTo>
                  <a:pt x="65" y="21"/>
                </a:lnTo>
                <a:lnTo>
                  <a:pt x="60" y="21"/>
                </a:lnTo>
                <a:lnTo>
                  <a:pt x="60" y="19"/>
                </a:lnTo>
                <a:lnTo>
                  <a:pt x="58" y="19"/>
                </a:lnTo>
                <a:lnTo>
                  <a:pt x="58" y="17"/>
                </a:lnTo>
                <a:lnTo>
                  <a:pt x="55" y="17"/>
                </a:lnTo>
                <a:lnTo>
                  <a:pt x="55" y="15"/>
                </a:lnTo>
                <a:lnTo>
                  <a:pt x="53" y="15"/>
                </a:lnTo>
                <a:lnTo>
                  <a:pt x="53" y="13"/>
                </a:lnTo>
                <a:lnTo>
                  <a:pt x="50" y="13"/>
                </a:lnTo>
                <a:lnTo>
                  <a:pt x="50" y="11"/>
                </a:lnTo>
                <a:lnTo>
                  <a:pt x="47" y="11"/>
                </a:lnTo>
                <a:lnTo>
                  <a:pt x="47" y="10"/>
                </a:lnTo>
                <a:lnTo>
                  <a:pt x="43" y="10"/>
                </a:lnTo>
                <a:lnTo>
                  <a:pt x="43" y="8"/>
                </a:lnTo>
                <a:lnTo>
                  <a:pt x="41" y="8"/>
                </a:lnTo>
                <a:lnTo>
                  <a:pt x="41" y="7"/>
                </a:lnTo>
                <a:lnTo>
                  <a:pt x="35" y="7"/>
                </a:lnTo>
                <a:lnTo>
                  <a:pt x="35" y="6"/>
                </a:lnTo>
                <a:lnTo>
                  <a:pt x="32" y="6"/>
                </a:lnTo>
                <a:lnTo>
                  <a:pt x="32" y="5"/>
                </a:lnTo>
                <a:lnTo>
                  <a:pt x="30" y="5"/>
                </a:lnTo>
                <a:lnTo>
                  <a:pt x="30" y="4"/>
                </a:lnTo>
                <a:lnTo>
                  <a:pt x="23" y="4"/>
                </a:lnTo>
                <a:lnTo>
                  <a:pt x="23" y="3"/>
                </a:lnTo>
                <a:lnTo>
                  <a:pt x="19" y="3"/>
                </a:lnTo>
                <a:lnTo>
                  <a:pt x="19" y="1"/>
                </a:lnTo>
                <a:lnTo>
                  <a:pt x="11" y="1"/>
                </a:lnTo>
                <a:lnTo>
                  <a:pt x="11" y="0"/>
                </a:lnTo>
                <a:lnTo>
                  <a:pt x="0" y="0"/>
                </a:lnTo>
              </a:path>
            </a:pathLst>
          </a:custGeom>
          <a:noFill/>
          <a:ln w="25400">
            <a:solidFill>
              <a:srgbClr val="04388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Freeform 8"/>
          <p:cNvSpPr>
            <a:spLocks/>
          </p:cNvSpPr>
          <p:nvPr/>
        </p:nvSpPr>
        <p:spPr bwMode="auto">
          <a:xfrm>
            <a:off x="4912265" y="2866525"/>
            <a:ext cx="4005400" cy="671368"/>
          </a:xfrm>
          <a:custGeom>
            <a:avLst/>
            <a:gdLst>
              <a:gd name="T0" fmla="*/ 310 w 312"/>
              <a:gd name="T1" fmla="*/ 52 h 52"/>
              <a:gd name="T2" fmla="*/ 306 w 312"/>
              <a:gd name="T3" fmla="*/ 50 h 52"/>
              <a:gd name="T4" fmla="*/ 266 w 312"/>
              <a:gd name="T5" fmla="*/ 49 h 52"/>
              <a:gd name="T6" fmla="*/ 242 w 312"/>
              <a:gd name="T7" fmla="*/ 48 h 52"/>
              <a:gd name="T8" fmla="*/ 233 w 312"/>
              <a:gd name="T9" fmla="*/ 47 h 52"/>
              <a:gd name="T10" fmla="*/ 214 w 312"/>
              <a:gd name="T11" fmla="*/ 46 h 52"/>
              <a:gd name="T12" fmla="*/ 201 w 312"/>
              <a:gd name="T13" fmla="*/ 46 h 52"/>
              <a:gd name="T14" fmla="*/ 186 w 312"/>
              <a:gd name="T15" fmla="*/ 45 h 52"/>
              <a:gd name="T16" fmla="*/ 170 w 312"/>
              <a:gd name="T17" fmla="*/ 44 h 52"/>
              <a:gd name="T18" fmla="*/ 164 w 312"/>
              <a:gd name="T19" fmla="*/ 43 h 52"/>
              <a:gd name="T20" fmla="*/ 156 w 312"/>
              <a:gd name="T21" fmla="*/ 41 h 52"/>
              <a:gd name="T22" fmla="*/ 150 w 312"/>
              <a:gd name="T23" fmla="*/ 40 h 52"/>
              <a:gd name="T24" fmla="*/ 137 w 312"/>
              <a:gd name="T25" fmla="*/ 40 h 52"/>
              <a:gd name="T26" fmla="*/ 131 w 312"/>
              <a:gd name="T27" fmla="*/ 39 h 52"/>
              <a:gd name="T28" fmla="*/ 125 w 312"/>
              <a:gd name="T29" fmla="*/ 38 h 52"/>
              <a:gd name="T30" fmla="*/ 120 w 312"/>
              <a:gd name="T31" fmla="*/ 36 h 52"/>
              <a:gd name="T32" fmla="*/ 113 w 312"/>
              <a:gd name="T33" fmla="*/ 35 h 52"/>
              <a:gd name="T34" fmla="*/ 107 w 312"/>
              <a:gd name="T35" fmla="*/ 33 h 52"/>
              <a:gd name="T36" fmla="*/ 100 w 312"/>
              <a:gd name="T37" fmla="*/ 32 h 52"/>
              <a:gd name="T38" fmla="*/ 93 w 312"/>
              <a:gd name="T39" fmla="*/ 30 h 52"/>
              <a:gd name="T40" fmla="*/ 88 w 312"/>
              <a:gd name="T41" fmla="*/ 29 h 52"/>
              <a:gd name="T42" fmla="*/ 85 w 312"/>
              <a:gd name="T43" fmla="*/ 27 h 52"/>
              <a:gd name="T44" fmla="*/ 81 w 312"/>
              <a:gd name="T45" fmla="*/ 25 h 52"/>
              <a:gd name="T46" fmla="*/ 75 w 312"/>
              <a:gd name="T47" fmla="*/ 23 h 52"/>
              <a:gd name="T48" fmla="*/ 67 w 312"/>
              <a:gd name="T49" fmla="*/ 22 h 52"/>
              <a:gd name="T50" fmla="*/ 65 w 312"/>
              <a:gd name="T51" fmla="*/ 20 h 52"/>
              <a:gd name="T52" fmla="*/ 60 w 312"/>
              <a:gd name="T53" fmla="*/ 18 h 52"/>
              <a:gd name="T54" fmla="*/ 56 w 312"/>
              <a:gd name="T55" fmla="*/ 16 h 52"/>
              <a:gd name="T56" fmla="*/ 53 w 312"/>
              <a:gd name="T57" fmla="*/ 15 h 52"/>
              <a:gd name="T58" fmla="*/ 49 w 312"/>
              <a:gd name="T59" fmla="*/ 13 h 52"/>
              <a:gd name="T60" fmla="*/ 44 w 312"/>
              <a:gd name="T61" fmla="*/ 12 h 52"/>
              <a:gd name="T62" fmla="*/ 40 w 312"/>
              <a:gd name="T63" fmla="*/ 10 h 52"/>
              <a:gd name="T64" fmla="*/ 37 w 312"/>
              <a:gd name="T65" fmla="*/ 9 h 52"/>
              <a:gd name="T66" fmla="*/ 31 w 312"/>
              <a:gd name="T67" fmla="*/ 7 h 52"/>
              <a:gd name="T68" fmla="*/ 29 w 312"/>
              <a:gd name="T69" fmla="*/ 5 h 52"/>
              <a:gd name="T70" fmla="*/ 25 w 312"/>
              <a:gd name="T71" fmla="*/ 4 h 52"/>
              <a:gd name="T72" fmla="*/ 21 w 312"/>
              <a:gd name="T73" fmla="*/ 2 h 52"/>
              <a:gd name="T74" fmla="*/ 16 w 312"/>
              <a:gd name="T75" fmla="*/ 1 h 52"/>
              <a:gd name="T76" fmla="*/ 3 w 312"/>
              <a:gd name="T7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2" h="52">
                <a:moveTo>
                  <a:pt x="312" y="52"/>
                </a:moveTo>
                <a:lnTo>
                  <a:pt x="310" y="52"/>
                </a:lnTo>
                <a:lnTo>
                  <a:pt x="310" y="50"/>
                </a:lnTo>
                <a:lnTo>
                  <a:pt x="306" y="50"/>
                </a:lnTo>
                <a:lnTo>
                  <a:pt x="306" y="49"/>
                </a:lnTo>
                <a:lnTo>
                  <a:pt x="266" y="49"/>
                </a:lnTo>
                <a:lnTo>
                  <a:pt x="266" y="48"/>
                </a:lnTo>
                <a:lnTo>
                  <a:pt x="242" y="48"/>
                </a:lnTo>
                <a:lnTo>
                  <a:pt x="233" y="48"/>
                </a:lnTo>
                <a:lnTo>
                  <a:pt x="233" y="47"/>
                </a:lnTo>
                <a:lnTo>
                  <a:pt x="214" y="47"/>
                </a:lnTo>
                <a:lnTo>
                  <a:pt x="214" y="46"/>
                </a:lnTo>
                <a:lnTo>
                  <a:pt x="208" y="46"/>
                </a:lnTo>
                <a:lnTo>
                  <a:pt x="201" y="46"/>
                </a:lnTo>
                <a:lnTo>
                  <a:pt x="201" y="45"/>
                </a:lnTo>
                <a:lnTo>
                  <a:pt x="186" y="45"/>
                </a:lnTo>
                <a:lnTo>
                  <a:pt x="186" y="44"/>
                </a:lnTo>
                <a:lnTo>
                  <a:pt x="170" y="44"/>
                </a:lnTo>
                <a:lnTo>
                  <a:pt x="170" y="43"/>
                </a:lnTo>
                <a:lnTo>
                  <a:pt x="164" y="43"/>
                </a:lnTo>
                <a:lnTo>
                  <a:pt x="164" y="41"/>
                </a:lnTo>
                <a:lnTo>
                  <a:pt x="156" y="41"/>
                </a:lnTo>
                <a:lnTo>
                  <a:pt x="156" y="40"/>
                </a:lnTo>
                <a:lnTo>
                  <a:pt x="150" y="40"/>
                </a:lnTo>
                <a:lnTo>
                  <a:pt x="150" y="40"/>
                </a:lnTo>
                <a:lnTo>
                  <a:pt x="137" y="40"/>
                </a:lnTo>
                <a:lnTo>
                  <a:pt x="131" y="40"/>
                </a:lnTo>
                <a:lnTo>
                  <a:pt x="131" y="39"/>
                </a:lnTo>
                <a:lnTo>
                  <a:pt x="125" y="39"/>
                </a:lnTo>
                <a:lnTo>
                  <a:pt x="125" y="38"/>
                </a:lnTo>
                <a:lnTo>
                  <a:pt x="120" y="38"/>
                </a:lnTo>
                <a:lnTo>
                  <a:pt x="120" y="36"/>
                </a:lnTo>
                <a:lnTo>
                  <a:pt x="113" y="36"/>
                </a:lnTo>
                <a:lnTo>
                  <a:pt x="113" y="35"/>
                </a:lnTo>
                <a:lnTo>
                  <a:pt x="107" y="35"/>
                </a:lnTo>
                <a:lnTo>
                  <a:pt x="107" y="33"/>
                </a:lnTo>
                <a:lnTo>
                  <a:pt x="100" y="33"/>
                </a:lnTo>
                <a:lnTo>
                  <a:pt x="100" y="32"/>
                </a:lnTo>
                <a:lnTo>
                  <a:pt x="93" y="32"/>
                </a:lnTo>
                <a:lnTo>
                  <a:pt x="93" y="30"/>
                </a:lnTo>
                <a:lnTo>
                  <a:pt x="88" y="30"/>
                </a:lnTo>
                <a:lnTo>
                  <a:pt x="88" y="29"/>
                </a:lnTo>
                <a:lnTo>
                  <a:pt x="85" y="29"/>
                </a:lnTo>
                <a:lnTo>
                  <a:pt x="85" y="27"/>
                </a:lnTo>
                <a:lnTo>
                  <a:pt x="81" y="27"/>
                </a:lnTo>
                <a:lnTo>
                  <a:pt x="81" y="25"/>
                </a:lnTo>
                <a:lnTo>
                  <a:pt x="75" y="25"/>
                </a:lnTo>
                <a:lnTo>
                  <a:pt x="75" y="23"/>
                </a:lnTo>
                <a:lnTo>
                  <a:pt x="67" y="23"/>
                </a:lnTo>
                <a:lnTo>
                  <a:pt x="67" y="22"/>
                </a:lnTo>
                <a:lnTo>
                  <a:pt x="65" y="22"/>
                </a:lnTo>
                <a:lnTo>
                  <a:pt x="65" y="20"/>
                </a:lnTo>
                <a:lnTo>
                  <a:pt x="60" y="20"/>
                </a:lnTo>
                <a:lnTo>
                  <a:pt x="60" y="18"/>
                </a:lnTo>
                <a:lnTo>
                  <a:pt x="56" y="18"/>
                </a:lnTo>
                <a:lnTo>
                  <a:pt x="56" y="16"/>
                </a:lnTo>
                <a:lnTo>
                  <a:pt x="53" y="16"/>
                </a:lnTo>
                <a:lnTo>
                  <a:pt x="53" y="15"/>
                </a:lnTo>
                <a:lnTo>
                  <a:pt x="49" y="15"/>
                </a:lnTo>
                <a:lnTo>
                  <a:pt x="49" y="13"/>
                </a:lnTo>
                <a:lnTo>
                  <a:pt x="44" y="13"/>
                </a:lnTo>
                <a:lnTo>
                  <a:pt x="44" y="12"/>
                </a:lnTo>
                <a:lnTo>
                  <a:pt x="40" y="12"/>
                </a:lnTo>
                <a:lnTo>
                  <a:pt x="40" y="10"/>
                </a:lnTo>
                <a:lnTo>
                  <a:pt x="37" y="10"/>
                </a:lnTo>
                <a:lnTo>
                  <a:pt x="37" y="9"/>
                </a:lnTo>
                <a:lnTo>
                  <a:pt x="31" y="9"/>
                </a:lnTo>
                <a:lnTo>
                  <a:pt x="31" y="7"/>
                </a:lnTo>
                <a:lnTo>
                  <a:pt x="29" y="7"/>
                </a:lnTo>
                <a:lnTo>
                  <a:pt x="29" y="5"/>
                </a:lnTo>
                <a:lnTo>
                  <a:pt x="25" y="5"/>
                </a:lnTo>
                <a:lnTo>
                  <a:pt x="25" y="4"/>
                </a:lnTo>
                <a:lnTo>
                  <a:pt x="21" y="4"/>
                </a:lnTo>
                <a:lnTo>
                  <a:pt x="21" y="2"/>
                </a:lnTo>
                <a:lnTo>
                  <a:pt x="16" y="2"/>
                </a:lnTo>
                <a:lnTo>
                  <a:pt x="16" y="1"/>
                </a:lnTo>
                <a:lnTo>
                  <a:pt x="3" y="1"/>
                </a:lnTo>
                <a:lnTo>
                  <a:pt x="3" y="0"/>
                </a:lnTo>
                <a:lnTo>
                  <a:pt x="0" y="0"/>
                </a:lnTo>
              </a:path>
            </a:pathLst>
          </a:custGeom>
          <a:noFill/>
          <a:ln w="25400">
            <a:solidFill>
              <a:srgbClr val="B60D27"/>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TextBox 88"/>
          <p:cNvSpPr txBox="1"/>
          <p:nvPr/>
        </p:nvSpPr>
        <p:spPr>
          <a:xfrm>
            <a:off x="-60" y="5316954"/>
            <a:ext cx="877163" cy="276999"/>
          </a:xfrm>
          <a:prstGeom prst="rect">
            <a:avLst/>
          </a:prstGeom>
          <a:noFill/>
        </p:spPr>
        <p:txBody>
          <a:bodyPr wrap="none" rtlCol="0">
            <a:spAutoFit/>
          </a:bodyPr>
          <a:lstStyle/>
          <a:p>
            <a:pPr algn="ctr" fontAlgn="base">
              <a:spcBef>
                <a:spcPct val="0"/>
              </a:spcBef>
              <a:spcAft>
                <a:spcPct val="0"/>
              </a:spcAft>
            </a:pPr>
            <a:r>
              <a:rPr lang="en-GB" sz="1200" dirty="0" smtClean="0">
                <a:latin typeface="Arial" panose="020B0604020202020204" pitchFamily="34" charset="0"/>
                <a:cs typeface="Arial" panose="020B0604020202020204" pitchFamily="34" charset="0"/>
              </a:rPr>
              <a:t>No. at risk</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7729591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O-015: </a:t>
            </a:r>
            <a:r>
              <a:rPr lang="en-US" dirty="0"/>
              <a:t>Prognostic value of primary tumor location in stage III colon cancer is associated with RAS and BRAF mutational status </a:t>
            </a:r>
            <a:r>
              <a:rPr lang="en-GB" dirty="0"/>
              <a:t>– </a:t>
            </a:r>
            <a:r>
              <a:rPr lang="en-GB" dirty="0" err="1"/>
              <a:t>Taieb</a:t>
            </a:r>
            <a:r>
              <a:rPr lang="en-GB" dirty="0"/>
              <a:t> J, et al</a:t>
            </a:r>
          </a:p>
        </p:txBody>
      </p:sp>
      <p:sp>
        <p:nvSpPr>
          <p:cNvPr id="3" name="Content Placeholder 2"/>
          <p:cNvSpPr>
            <a:spLocks noGrp="1"/>
          </p:cNvSpPr>
          <p:nvPr>
            <p:ph idx="1"/>
          </p:nvPr>
        </p:nvSpPr>
        <p:spPr/>
        <p:txBody>
          <a:bodyPr/>
          <a:lstStyle/>
          <a:p>
            <a:pPr marL="0" indent="0">
              <a:buNone/>
            </a:pPr>
            <a:r>
              <a:rPr lang="en-GB" b="1" dirty="0"/>
              <a:t>Conclusions</a:t>
            </a:r>
          </a:p>
          <a:p>
            <a:r>
              <a:rPr lang="en-GB" b="1" dirty="0" smtClean="0"/>
              <a:t>Patients with right-sided tumours showed worse survival with shorter OS and survival after relapse than those with left-sided tumours</a:t>
            </a:r>
          </a:p>
          <a:p>
            <a:r>
              <a:rPr lang="en-GB" b="1" dirty="0" smtClean="0"/>
              <a:t>DFS is not affected by sidedness across the overall population</a:t>
            </a:r>
          </a:p>
          <a:p>
            <a:r>
              <a:rPr lang="en-GB" b="1" dirty="0" smtClean="0"/>
              <a:t>However, analysis by </a:t>
            </a:r>
            <a:r>
              <a:rPr lang="en-GB" b="1" i="1" dirty="0" smtClean="0"/>
              <a:t>RAS</a:t>
            </a:r>
            <a:r>
              <a:rPr lang="en-GB" b="1" dirty="0" smtClean="0"/>
              <a:t> and </a:t>
            </a:r>
            <a:r>
              <a:rPr lang="en-GB" b="1" i="1" dirty="0" smtClean="0"/>
              <a:t>BRAF</a:t>
            </a:r>
            <a:r>
              <a:rPr lang="en-GB" b="1" dirty="0" smtClean="0"/>
              <a:t> mutation revealed</a:t>
            </a:r>
          </a:p>
          <a:p>
            <a:pPr lvl="1"/>
            <a:r>
              <a:rPr lang="en-GB" b="1" dirty="0" smtClean="0"/>
              <a:t>Shorter DFS in double wild-type patients</a:t>
            </a:r>
          </a:p>
          <a:p>
            <a:pPr lvl="1"/>
            <a:r>
              <a:rPr lang="en-GB" b="1" dirty="0" smtClean="0"/>
              <a:t>Longer DFS in patients harbouring </a:t>
            </a:r>
            <a:r>
              <a:rPr lang="en-GB" b="1" i="1" dirty="0" smtClean="0"/>
              <a:t>RAS</a:t>
            </a:r>
            <a:r>
              <a:rPr lang="en-GB" b="1" dirty="0" smtClean="0"/>
              <a:t>/</a:t>
            </a:r>
            <a:r>
              <a:rPr lang="en-GB" b="1" i="1" dirty="0" smtClean="0"/>
              <a:t>BRAF</a:t>
            </a:r>
            <a:r>
              <a:rPr lang="en-GB" b="1" dirty="0" smtClean="0"/>
              <a:t> mutations</a:t>
            </a:r>
          </a:p>
          <a:p>
            <a:endParaRPr lang="en-GB" b="1" dirty="0" smtClean="0"/>
          </a:p>
          <a:p>
            <a:pPr marL="0" indent="0">
              <a:buNone/>
            </a:pPr>
            <a:endParaRPr lang="en-GB" dirty="0"/>
          </a:p>
        </p:txBody>
      </p:sp>
      <p:sp>
        <p:nvSpPr>
          <p:cNvPr id="25" name="Text Placeholder 24"/>
          <p:cNvSpPr>
            <a:spLocks noGrp="1"/>
          </p:cNvSpPr>
          <p:nvPr>
            <p:ph type="body" sz="quarter" idx="11"/>
          </p:nvPr>
        </p:nvSpPr>
        <p:spPr/>
        <p:txBody>
          <a:bodyPr/>
          <a:lstStyle/>
          <a:p>
            <a:r>
              <a:rPr lang="en-GB" dirty="0" err="1"/>
              <a:t>Taieb</a:t>
            </a:r>
            <a:r>
              <a:rPr lang="en-GB" dirty="0"/>
              <a:t> J, et al. Ann </a:t>
            </a:r>
            <a:r>
              <a:rPr lang="en-GB" dirty="0" err="1"/>
              <a:t>Oncol</a:t>
            </a:r>
            <a:r>
              <a:rPr lang="en-GB" dirty="0"/>
              <a:t> 2017; 28 (</a:t>
            </a:r>
            <a:r>
              <a:rPr lang="en-GB" dirty="0" err="1"/>
              <a:t>suppl</a:t>
            </a:r>
            <a:r>
              <a:rPr lang="en-GB" dirty="0"/>
              <a:t> 3): </a:t>
            </a:r>
            <a:r>
              <a:rPr lang="en-GB" dirty="0" err="1"/>
              <a:t>abstr</a:t>
            </a:r>
            <a:r>
              <a:rPr lang="en-GB" dirty="0"/>
              <a:t> O-015</a:t>
            </a:r>
          </a:p>
        </p:txBody>
      </p:sp>
    </p:spTree>
    <p:extLst>
      <p:ext uri="{BB962C8B-B14F-4D97-AF65-F5344CB8AC3E}">
        <p14:creationId xmlns:p14="http://schemas.microsoft.com/office/powerpoint/2010/main" xmlns="" val="4924940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O-025: </a:t>
            </a:r>
            <a:r>
              <a:rPr lang="en-US" dirty="0"/>
              <a:t>FOLFOX4/XELOX in stage </a:t>
            </a:r>
            <a:r>
              <a:rPr lang="en-US" dirty="0" smtClean="0"/>
              <a:t>II–III </a:t>
            </a:r>
            <a:r>
              <a:rPr lang="en-US" dirty="0"/>
              <a:t>colon cancer: Early survival data of the Italian Three Or Six Colon Adjuvant (TOSCA) </a:t>
            </a:r>
            <a:r>
              <a:rPr lang="en-US" dirty="0" smtClean="0"/>
              <a:t>trial </a:t>
            </a:r>
            <a:r>
              <a:rPr lang="en-GB" dirty="0" smtClean="0"/>
              <a:t>– </a:t>
            </a:r>
            <a:r>
              <a:rPr lang="en-GB" dirty="0" err="1" smtClean="0"/>
              <a:t>Labianca</a:t>
            </a:r>
            <a:r>
              <a:rPr lang="en-GB" dirty="0" smtClean="0"/>
              <a:t> R, </a:t>
            </a:r>
            <a:r>
              <a:rPr lang="en-GB" dirty="0"/>
              <a:t>et al</a:t>
            </a:r>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test for non-inferiority of a shorter than standard adjuvant oxaliplatin-treatment </a:t>
            </a:r>
            <a:br>
              <a:rPr lang="en-GB" dirty="0" smtClean="0"/>
            </a:br>
            <a:r>
              <a:rPr lang="en-GB" dirty="0" smtClean="0"/>
              <a:t>(3 vs. 6 months) in patients with colon cancer</a:t>
            </a:r>
            <a:endParaRPr lang="en-GB" dirty="0"/>
          </a:p>
        </p:txBody>
      </p:sp>
      <p:sp>
        <p:nvSpPr>
          <p:cNvPr id="4" name="Text Placeholder 3"/>
          <p:cNvSpPr>
            <a:spLocks noGrp="1"/>
          </p:cNvSpPr>
          <p:nvPr>
            <p:ph type="body" sz="quarter" idx="10"/>
          </p:nvPr>
        </p:nvSpPr>
        <p:spPr/>
        <p:txBody>
          <a:bodyPr/>
          <a:lstStyle/>
          <a:p>
            <a:r>
              <a:rPr lang="en-GB" dirty="0" smtClean="0"/>
              <a:t>*Physician’s choice</a:t>
            </a:r>
            <a:endParaRPr lang="en-GB" dirty="0"/>
          </a:p>
        </p:txBody>
      </p:sp>
      <p:sp>
        <p:nvSpPr>
          <p:cNvPr id="5" name="Text Placeholder 4"/>
          <p:cNvSpPr>
            <a:spLocks noGrp="1"/>
          </p:cNvSpPr>
          <p:nvPr>
            <p:ph type="body" sz="quarter" idx="11"/>
          </p:nvPr>
        </p:nvSpPr>
        <p:spPr>
          <a:xfrm>
            <a:off x="4409670" y="6096000"/>
            <a:ext cx="4369205" cy="487363"/>
          </a:xfrm>
        </p:spPr>
        <p:txBody>
          <a:bodyPr/>
          <a:lstStyle/>
          <a:p>
            <a:r>
              <a:rPr lang="en-GB" dirty="0" err="1" smtClean="0"/>
              <a:t>Labianca</a:t>
            </a:r>
            <a:r>
              <a:rPr lang="en-GB" dirty="0" smtClean="0"/>
              <a:t> R, </a:t>
            </a:r>
            <a:r>
              <a:rPr lang="en-GB" dirty="0"/>
              <a:t>et al. Ann </a:t>
            </a:r>
            <a:r>
              <a:rPr lang="en-GB" dirty="0" err="1"/>
              <a:t>Oncol</a:t>
            </a:r>
            <a:r>
              <a:rPr lang="en-GB" dirty="0"/>
              <a:t> 2017; 28 (</a:t>
            </a:r>
            <a:r>
              <a:rPr lang="en-GB" dirty="0" err="1"/>
              <a:t>suppl</a:t>
            </a:r>
            <a:r>
              <a:rPr lang="en-GB" dirty="0"/>
              <a:t> 3): </a:t>
            </a:r>
            <a:r>
              <a:rPr lang="en-GB" dirty="0" err="1"/>
              <a:t>abstr</a:t>
            </a:r>
            <a:r>
              <a:rPr lang="en-GB" dirty="0"/>
              <a:t> O-</a:t>
            </a:r>
            <a:r>
              <a:rPr lang="en-GB" dirty="0" smtClean="0"/>
              <a:t>025</a:t>
            </a:r>
            <a:endParaRPr lang="en-GB" dirty="0"/>
          </a:p>
        </p:txBody>
      </p:sp>
      <p:sp>
        <p:nvSpPr>
          <p:cNvPr id="15" name="Rectangle 9"/>
          <p:cNvSpPr txBox="1">
            <a:spLocks noChangeArrowheads="1"/>
          </p:cNvSpPr>
          <p:nvPr/>
        </p:nvSpPr>
        <p:spPr bwMode="auto">
          <a:xfrm>
            <a:off x="365124" y="5285440"/>
            <a:ext cx="2987676" cy="658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Relapse-free survival</a:t>
            </a:r>
          </a:p>
          <a:p>
            <a:endParaRPr lang="en-GB" dirty="0" smtClean="0"/>
          </a:p>
        </p:txBody>
      </p:sp>
      <p:sp>
        <p:nvSpPr>
          <p:cNvPr id="8" name="AutoShape 9"/>
          <p:cNvSpPr>
            <a:spLocks noChangeArrowheads="1"/>
          </p:cNvSpPr>
          <p:nvPr/>
        </p:nvSpPr>
        <p:spPr bwMode="auto">
          <a:xfrm>
            <a:off x="365124" y="3059000"/>
            <a:ext cx="3319690" cy="97616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sz="1600" dirty="0" smtClean="0">
                <a:solidFill>
                  <a:schemeClr val="tx2"/>
                </a:solidFill>
              </a:rPr>
              <a:t>Stage II/III colon cancer</a:t>
            </a:r>
            <a:endParaRPr lang="en-GB" altLang="zh-CN" sz="1600" dirty="0" smtClean="0">
              <a:solidFill>
                <a:schemeClr val="tx2"/>
              </a:solidFill>
              <a:ea typeface="SimSun" pitchFamily="2" charset="-122"/>
            </a:endParaRPr>
          </a:p>
          <a:p>
            <a:pPr defTabSz="892175" eaLnBrk="0" hangingPunct="0">
              <a:spcAft>
                <a:spcPct val="30000"/>
              </a:spcAft>
            </a:pPr>
            <a:r>
              <a:rPr lang="en-GB" altLang="zh-CN" sz="1600" dirty="0" smtClean="0">
                <a:solidFill>
                  <a:schemeClr val="tx2"/>
                </a:solidFill>
                <a:ea typeface="SimSun" pitchFamily="2" charset="-122"/>
              </a:rPr>
              <a:t>(n=3759)</a:t>
            </a:r>
            <a:endParaRPr lang="en-GB" altLang="zh-CN" sz="1600" dirty="0">
              <a:solidFill>
                <a:schemeClr val="tx2"/>
              </a:solidFill>
              <a:ea typeface="SimSun" pitchFamily="2" charset="-122"/>
            </a:endParaRPr>
          </a:p>
        </p:txBody>
      </p:sp>
      <p:sp>
        <p:nvSpPr>
          <p:cNvPr id="9" name="Oval 14"/>
          <p:cNvSpPr>
            <a:spLocks noChangeArrowheads="1"/>
          </p:cNvSpPr>
          <p:nvPr/>
        </p:nvSpPr>
        <p:spPr bwMode="auto">
          <a:xfrm>
            <a:off x="3941537" y="325498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endParaRPr lang="en-GB" altLang="zh-CN" sz="1600" b="1" dirty="0">
              <a:solidFill>
                <a:srgbClr val="043882"/>
              </a:solidFill>
              <a:ea typeface="SimSun" pitchFamily="2" charset="-122"/>
            </a:endParaRPr>
          </a:p>
        </p:txBody>
      </p:sp>
      <p:cxnSp>
        <p:nvCxnSpPr>
          <p:cNvPr id="10" name="AutoShape 15"/>
          <p:cNvCxnSpPr>
            <a:cxnSpLocks noChangeShapeType="1"/>
            <a:stCxn id="9" idx="0"/>
            <a:endCxn id="12" idx="1"/>
          </p:cNvCxnSpPr>
          <p:nvPr/>
        </p:nvCxnSpPr>
        <p:spPr bwMode="auto">
          <a:xfrm rot="5400000" flipH="1" flipV="1">
            <a:off x="4239228" y="2628901"/>
            <a:ext cx="620188" cy="631974"/>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a:stCxn id="8" idx="3"/>
            <a:endCxn id="9" idx="2"/>
          </p:cNvCxnSpPr>
          <p:nvPr/>
        </p:nvCxnSpPr>
        <p:spPr bwMode="auto">
          <a:xfrm flipV="1">
            <a:off x="3684814" y="3547082"/>
            <a:ext cx="256723" cy="1"/>
          </a:xfrm>
          <a:prstGeom prst="straightConnector1">
            <a:avLst/>
          </a:prstGeom>
          <a:noFill/>
          <a:ln w="57150">
            <a:solidFill>
              <a:schemeClr val="bg2">
                <a:lumMod val="60000"/>
                <a:lumOff val="40000"/>
              </a:schemeClr>
            </a:solidFill>
            <a:round/>
            <a:headEnd type="none" w="med" len="med"/>
            <a:tailEnd type="none" w="med" len="med"/>
          </a:ln>
        </p:spPr>
      </p:cxnSp>
      <p:sp>
        <p:nvSpPr>
          <p:cNvPr id="12" name="AutoShape 8"/>
          <p:cNvSpPr>
            <a:spLocks noChangeArrowheads="1"/>
          </p:cNvSpPr>
          <p:nvPr/>
        </p:nvSpPr>
        <p:spPr bwMode="auto">
          <a:xfrm>
            <a:off x="4865309" y="2371156"/>
            <a:ext cx="3560288" cy="527275"/>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3 </a:t>
            </a:r>
            <a:r>
              <a:rPr lang="en-GB" altLang="zh-CN" sz="1600" dirty="0">
                <a:solidFill>
                  <a:srgbClr val="FFFFFF"/>
                </a:solidFill>
                <a:ea typeface="SimSun" pitchFamily="2" charset="-122"/>
              </a:rPr>
              <a:t>months FOLFOX or </a:t>
            </a:r>
            <a:r>
              <a:rPr lang="en-GB" altLang="zh-CN" sz="1600" dirty="0" smtClean="0">
                <a:solidFill>
                  <a:srgbClr val="FFFFFF"/>
                </a:solidFill>
                <a:ea typeface="SimSun" pitchFamily="2" charset="-122"/>
              </a:rPr>
              <a:t>CAPOX*</a:t>
            </a:r>
            <a:endParaRPr lang="en-GB" altLang="zh-CN" sz="1600" dirty="0">
              <a:solidFill>
                <a:srgbClr val="FFFFFF"/>
              </a:solidFill>
              <a:ea typeface="SimSun" pitchFamily="2" charset="-122"/>
            </a:endParaRPr>
          </a:p>
        </p:txBody>
      </p:sp>
      <p:cxnSp>
        <p:nvCxnSpPr>
          <p:cNvPr id="13" name="AutoShape 16"/>
          <p:cNvCxnSpPr>
            <a:cxnSpLocks noChangeShapeType="1"/>
            <a:stCxn id="9" idx="4"/>
            <a:endCxn id="14" idx="1"/>
          </p:cNvCxnSpPr>
          <p:nvPr/>
        </p:nvCxnSpPr>
        <p:spPr bwMode="auto">
          <a:xfrm rot="16200000" flipH="1">
            <a:off x="4236543" y="3835973"/>
            <a:ext cx="625558" cy="631975"/>
          </a:xfrm>
          <a:prstGeom prst="bentConnector2">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4865310" y="4201102"/>
            <a:ext cx="3558188" cy="527275"/>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solidFill>
                  <a:srgbClr val="4D4D4D"/>
                </a:solidFill>
                <a:ea typeface="SimSun" pitchFamily="2" charset="-122"/>
              </a:rPr>
              <a:t>6 months FOLFOX or CAPOX*</a:t>
            </a:r>
            <a:endParaRPr lang="en-GB" altLang="zh-CN" sz="1600" dirty="0">
              <a:solidFill>
                <a:srgbClr val="4D4D4D"/>
              </a:solidFill>
              <a:ea typeface="SimSun" pitchFamily="2" charset="-122"/>
            </a:endParaRPr>
          </a:p>
        </p:txBody>
      </p:sp>
    </p:spTree>
    <p:extLst>
      <p:ext uri="{BB962C8B-B14F-4D97-AF65-F5344CB8AC3E}">
        <p14:creationId xmlns:p14="http://schemas.microsoft.com/office/powerpoint/2010/main" xmlns="" val="20652036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15165</Words>
  <Application>Microsoft Office PowerPoint</Application>
  <PresentationFormat>Bildschirmpräsentation (4:3)</PresentationFormat>
  <Paragraphs>3964</Paragraphs>
  <Slides>109</Slides>
  <Notes>1</Notes>
  <HiddenSlides>0</HiddenSlides>
  <MMClips>0</MMClips>
  <ScaleCrop>false</ScaleCrop>
  <HeadingPairs>
    <vt:vector size="4" baseType="variant">
      <vt:variant>
        <vt:lpstr>Design</vt:lpstr>
      </vt:variant>
      <vt:variant>
        <vt:i4>5</vt:i4>
      </vt:variant>
      <vt:variant>
        <vt:lpstr>Folientitel</vt:lpstr>
      </vt:variant>
      <vt:variant>
        <vt:i4>109</vt:i4>
      </vt:variant>
    </vt:vector>
  </HeadingPairs>
  <TitlesOfParts>
    <vt:vector size="114" baseType="lpstr">
      <vt:lpstr>Default Design</vt:lpstr>
      <vt:lpstr>2_Default Design</vt:lpstr>
      <vt:lpstr>3_Default Design</vt:lpstr>
      <vt:lpstr>4_Default Design</vt:lpstr>
      <vt:lpstr>5_Default Design</vt:lpstr>
      <vt:lpstr>GI SLIDE DECK 2017 Selected abstracts from:</vt:lpstr>
      <vt:lpstr>Letter from ESDO</vt:lpstr>
      <vt:lpstr>ESDO Medical Oncology Slide Deck  Editors 2017</vt:lpstr>
      <vt:lpstr>Glossary</vt:lpstr>
      <vt:lpstr>Contents</vt:lpstr>
      <vt:lpstr>Cancers of the Oesophagus and stomach</vt:lpstr>
      <vt:lpstr>LBA-008: Docetaxel, oxaliplatin, and fluorouracil/leucovorin (FLOT) versus epirubicin, cisplatin, and fluorouracil or capecitabine (ECF/ECX) as perioperative treatment of resectable gastric or gastroesophageal junction adenocarcinoma: The multicenter, randomized phase 3 FLOT4 trial (German Gastric Group at AIO)  – Al-Batran S-E</vt:lpstr>
      <vt:lpstr>LBA-008: Docetaxel, oxaliplatin, and fluorouracil/leucovorin (FLOT) versus epirubicin, cisplatin, and fluorouracil or capecitabine (ECF/ECX) as perioperative treatment of resectable gastric or gastroesophageal junction adenocarcinoma: The multicenter, randomized phase 3 FLOT4 trial (German Gastric Group at AIO)  – Al-Batran S-E</vt:lpstr>
      <vt:lpstr>LBA-009: KEYNOTE-059 cohort 3: safety and efficacy of pembrolizumab monotherapy for first-line treatment of patients (pts) with PD-L1-positive advanced gastric/gastroesophageal (G/GEJ) cancer – Catenacci DV, et al</vt:lpstr>
      <vt:lpstr>LBA-009: KEYNOTE-059 cohort 3: safety and efficacy of pembrolizumab monotherapy for first-line treatment of patients (pts) with PD-L1-positive advanced gastric/gastroesophageal (G/GEJ) cancer – Catenacci DV, et al</vt:lpstr>
      <vt:lpstr>O-007: Nivolumab monotherapy in patients with advanced gastric of gastroesophageal junction (GEJ) cancer and 2 or more prior treatment regimens: Sub-analysis of the CheckMate 032 study – Ott P, et al</vt:lpstr>
      <vt:lpstr>O-007: Nivolumab monotherapy in patients with advanced gastric of gastroesophageal junction (GEJ) cancer and 2 or more prior treatment regimens: Sub-analysis of the CheckMate 032 study – Ott P, et al</vt:lpstr>
      <vt:lpstr>O-007: Nivolumab monotherapy in patients with advanced gastric of gastroesophageal junction (GEJ) cancer and 2 or more prior treatment regimens: Sub-analysis of the CheckMate 032 study – Ott P, et al</vt:lpstr>
      <vt:lpstr>O-007: Nivolumab monotherapy in patients with advanced gastric of gastroesophageal junction (GEJ) cancer and 2 or more prior treatment regimens: Sub-analysis of the CheckMate 032 study – Ott P, et al</vt:lpstr>
      <vt:lpstr>O-007: Nivolumab monotherapy in patients with advanced gastric of gastroesophageal junction (GEJ) cancer and 2 or more prior treatment regimens: Sub-analysis of the CheckMate 032 study – Ott P, et al</vt:lpstr>
      <vt:lpstr>O-016: Associations of quality of life (QoL) with adverse events and tumor response in patients with advanced gastric cancer: Exploratory analyses from RAINBOW and REGARD – Chau I, et al</vt:lpstr>
      <vt:lpstr>O-016: Associations of quality of life (QoL) with adverse events and tumor response in patients with advanced gastric cancer: Exploratory analyses from RAINBOW and REGARD – Chau I, et al</vt:lpstr>
      <vt:lpstr>O-016: Associations of quality of life (QoL) with adverse events and tumor response in patients with advanced gastric cancer: Exploratory analyses from RAINBOW and REGARD – Chau I, et al</vt:lpstr>
      <vt:lpstr>O-016: Associations of quality of life (QoL) with adverse events and tumor response in patients with advanced gastric cancer: Exploratory analyses from RAINBOW and REGARD – Chau I, et al</vt:lpstr>
      <vt:lpstr>Cancers of the Pancreas, small bowel and hepatobiliary tract</vt:lpstr>
      <vt:lpstr>Pancreatic cancer</vt:lpstr>
      <vt:lpstr>LBA-002: A phase 1b/II study of cancer stemness inhibitor napabucasin in combination with gemcitabine (gem) &amp; nab-paclitaxel (nabptx) in metastatic pancreatic adenocarcinoma (mpdac) patients (pts) – Bekaii-Saab T</vt:lpstr>
      <vt:lpstr>LBA-002: A phase 1b/II study of cancer stemness inhibitor napabucasin in combination with gemcitabine (gem) &amp; nab-paclitaxel (nabptx) in metastatic pancreatic adenocarcinoma (mpdac) patients (pts) – Bekaii-Saab T</vt:lpstr>
      <vt:lpstr>O-002: Survival analysis of patients with solid pseudopapillary tumors of the pancreas in a multicenter retrospective cohort – Huffman B, et al</vt:lpstr>
      <vt:lpstr>O-002: Survival analysis of patients with solid pseudopapillary tumors of the pancreas in a multicenter retrospective cohort – Huffman B, et al</vt:lpstr>
      <vt:lpstr>O-002: Survival analysis of patients with solid pseudopapillary tumors of the pancreas in a multicenter retrospective cohort – Huffman B, et al</vt:lpstr>
      <vt:lpstr>O-002: Survival analysis of patients with solid pseudopapillary tumors of the pancreas in a multicenter retrospective cohort – Huffman B, et al</vt:lpstr>
      <vt:lpstr>O-002: Survival analysis of patients with solid pseudopapillary tumors of the pancreas in a multicenter retrospective cohort – Huffman B, et al</vt:lpstr>
      <vt:lpstr>O-003: PEGPH20 improves PFS in patients with metastatic pancreatic ductal adenocarcinoma: A randomized phase 2 study in combination with nab-paclitaxel/gemcitabine – Sunil H, et al</vt:lpstr>
      <vt:lpstr>O-003: PEGPH20 improves PFS in patients with metastatic pancreatic ductal adenocarcinoma: A randomized phase 2 study in combination with nab-paclitaxel/gemcitabine – Sunil H, et al</vt:lpstr>
      <vt:lpstr>O-003: PEGPH20 improves PFS in patients with metastatic pancreatic ductal adenocarcinoma: A randomized phase 2 study in combination with nab-paclitaxel/gemcitabine – Sunil H, et al</vt:lpstr>
      <vt:lpstr>O-003: PEGPH20 improves PFS in patients with metastatic pancreatic ductal adenocarcinoma: A randomized phase 2 study in combination with nab-paclitaxel/gemcitabine – Sunil H, et al</vt:lpstr>
      <vt:lpstr>O-003: PEGPH20 improves PFS in patients with metastatic pancreatic ductal adenocarcinoma: A randomized phase 2 study in combination with nab-paclitaxel/gemcitabine – Sunil H, et al</vt:lpstr>
      <vt:lpstr>O-028: Tumor hyaluronan may predict benefit from PEGPH20 when added to nab paclitaxel/gemcitabine in patients with previously untreated metastatic pancreatic ductal adenocarcinoma (mPDA) – Hendifar A, et al</vt:lpstr>
      <vt:lpstr>O-028: Tumor hyaluronan may predict benefit from PEGPH20 when added to nab paclitaxel/gemcitabine in patients with previously untreated metastatic pancreatic ductal adenocarcinoma (mPDA) – Hendifar A, et al</vt:lpstr>
      <vt:lpstr>O-028: Tumor hyaluronan may predict benefit from PEGPH20 when added to nab paclitaxel/gemcitabine in patients with previously untreated metastatic pancreatic ductal adenocarcinoma (mPDA) – Hendifar A, et al</vt:lpstr>
      <vt:lpstr>O-028: Tumor hyaluronan may predict benefit from PEGPH20 when added to nab paclitaxel/gemcitabine in patients with previously untreated metastatic pancreatic ductal adenocarcinoma (mPDA) – Hendifar A, et al</vt:lpstr>
      <vt:lpstr>O-028: Tumor hyaluronan may predict benefit from PEGPH20 when added to nab paclitaxel/gemcitabine in patients with previously untreated metastatic pancreatic ductal adenocarcinoma (mPDA) – Hendifar A, et al</vt:lpstr>
      <vt:lpstr>O-004: Immunologic and objective tumor responses to PEGylated human IL-10 (AM0010) with 5-FU/LV and oxaliplatin (FOLFOX) in metastatic pancreatic adenocarcinoma (PDAC) – Hecht RJ, et al</vt:lpstr>
      <vt:lpstr>O-004: Immunologic and objective tumor responses to PEGylated human IL-10 (AM0010) with 5-FU/LV and oxaliplatin (FOLFOX) in metastatic pancreatic adenocarcinoma (PDAC) – Hecht RJ, et al</vt:lpstr>
      <vt:lpstr>O-004: Immunologic and objective tumor responses to PEGylated human IL-10 (AM0010) with 5-FU/LV and oxaliplatin (FOLFOX) in metastatic pancreatic adenocarcinoma (PDAC) – Hecht RJ, et al</vt:lpstr>
      <vt:lpstr>O-004: Immunologic and objective tumor responses to PEGylated human IL-10 (AM0010) with 5-FU/LV and oxaliplatin (FOLFOX) in metastatic pancreatic adenocarcinoma (PDAC) – Hecht RJ, et al</vt:lpstr>
      <vt:lpstr>O-004: Immunologic and objective tumor responses to PEGylated human IL-10 (AM0010) with 5-FU/LV and oxaliplatin (FOLFOX) in metastatic pancreatic adenocarcinoma (PDAC) – Hecht RJ, et al</vt:lpstr>
      <vt:lpstr>Biliary tract cancer</vt:lpstr>
      <vt:lpstr>O-020: Early clinical efficacy of TAS-120, a covalently bound FGFR inhibitor, in patients with cholangiocarcinoma – Goyal L, et al</vt:lpstr>
      <vt:lpstr>O-020: Early clinical efficacy of TAS-120, a covalently bound FGFR inhibitor, in patients with cholangiocarcinoma – Goyal L, et al</vt:lpstr>
      <vt:lpstr>O-020: Early clinical efficacy of TAS-120, a covalently bound FGFR inhibitor, in patients with cholangiocarcinoma – Goyal L, et al</vt:lpstr>
      <vt:lpstr>O-020: Early clinical efficacy of TAS-120, a covalently bound FGFR inhibitor, in patients with cholangiocarcinoma – Goyal L, et al</vt:lpstr>
      <vt:lpstr>O-020: Early clinical efficacy of TAS-120, a covalently bound FGFR inhibitor, in patients with cholangiocarcinoma – Goyal L, et al</vt:lpstr>
      <vt:lpstr>Hepatocellular carcinoma</vt:lpstr>
      <vt:lpstr>LBA-001: Efficacy, tolerability and impact on quality of life of selective internal radiation therapy (with yttrium-90 resin microspheres) or sorafenib in patients with locally advanced hepatocellular carcinoma: The SARAH trial – Bouattour M, et al</vt:lpstr>
      <vt:lpstr>LBA-001: Efficacy, tolerability and impact on quality of life of selective internal radiation therapy (with yttrium-90 resin microspheres) or sorafenib in patients with locally advanced hepatocellular carcinoma: The SARAH trial – Bouattour M, et al</vt:lpstr>
      <vt:lpstr>LBA-001: Efficacy, tolerability and impact on quality of life of selective internal radiation therapy (with yttrium-90 resin microspheres) or sorafenib in patients with locally advanced hepatocellular carcinoma: The SARAH trial – Bouattour M, et al</vt:lpstr>
      <vt:lpstr>LBA-001: Efficacy, tolerability and impact on quality of life of selective internal radiation therapy (with yttrium-90 resin microspheres) or sorafenib in patients with locally advanced hepatocellular carcinoma: The SARAH trial – Bouattour M, et al</vt:lpstr>
      <vt:lpstr>LBA-001: Efficacy, tolerability and impact on quality of life of selective internal radiation therapy (with yttrium-90 resin microspheres) or sorafenib in patients with locally advanced hepatocellular carcinoma: The SARAH trial – Bouattour M, et al</vt:lpstr>
      <vt:lpstr>O-008: Efficacy and safety of nivolumab in patients with advanced hepatocellular carcinoma analyzed by patient age: A sub-analysis of the CheckMate 040 study – Melero I, et al</vt:lpstr>
      <vt:lpstr>O-008: Efficacy and safety of nivolumab in patients with advanced hepatocellular carcinoma analyzed by patient age: A sub-analysis of the CheckMate 040 study – Melero I, et al</vt:lpstr>
      <vt:lpstr>O-009: Updated overall survival (OS) analysis from the international, phase 3, randomized, placebo-controlled RESORCE trial of regorafenib for patients with hepatocellular carcinoma (HCC) who progressed on sorafenib treatment – Bruix J, et al</vt:lpstr>
      <vt:lpstr>O-009: Updated overall survival (OS) analysis from the international, phase 3, randomized, placebo-controlled RESORCE trial of regorafenib for patients with hepatocellular carcinoma (HCC) who progressed on sorafenib treatment – Bruix J, et al</vt:lpstr>
      <vt:lpstr>Cancers of the colon, rectum and anus</vt:lpstr>
      <vt:lpstr>LBA-003 Phase 1b/II study of cancer stemness inhibitor napabucasin in combination with FOLFIRI 1/2 bevacizumab (bev) in metastatic colorectal cancer (mCRC) patients (pts) – Bendell J*</vt:lpstr>
      <vt:lpstr>LBA-003 Phase 1b/II study of cancer stemness inhibitor napabucasin in combination with FOLFIRI 1/2 bevacizumab (bev) in metastatic colorectal cancer (mCRC) patients (pts) – Bendell J*</vt:lpstr>
      <vt:lpstr>LBA-004: Novel carcinoembryonic antigen T-cell bispecific (CEA-TCB) antibody: Preliminary clinical data as a single agent and in combination with atezolizumab in patients with metastatic colorectal cancer (mCRC)  – Argilés G, et al</vt:lpstr>
      <vt:lpstr>LBA-004: Novel carcinoembryonic antigen T-cell bispecific (CEA-TCB) antibody: Preliminary clinical data as a single agent and in combination with atezolizumab in patients with metastatic colorectal cancer (mCRC)  – Argilés G, et al</vt:lpstr>
      <vt:lpstr>LBA-005: VELOUR trial biomarkers update: Impact of RAS, BRAF, and sidedness on aflibercept activity – Wirapati P*, et al</vt:lpstr>
      <vt:lpstr>LBA-005: VELOUR trial biomarkers update: Impact of RAS, BRAF, and sidedness on aflibercept activity – Wirapati P*, et al</vt:lpstr>
      <vt:lpstr>LBA-006: Impact of primary tumour location on survival in patients with metastatic colorectal cancer receiving selective internal radiation therapy and chemotherapy as first-line therapy – van Hazel G, et al</vt:lpstr>
      <vt:lpstr>LBA-006: Impact of primary tumour location on survival in patients with metastatic colorectal cancer receiving selective internal radiation therapy and chemotherapy as first-line therapy – van Hazel G, et al</vt:lpstr>
      <vt:lpstr>O-011: RET rearrangements define a new and rare molecular subtype of metastatic colorectal cancer (mCRC) – Pietrantonio F, et al</vt:lpstr>
      <vt:lpstr>O-011: RET rearrangements define a new and rare molecular subtype of metastatic colorectal cancer (mCRC) – Pietrantonio F, et al</vt:lpstr>
      <vt:lpstr>O-011: RET rearrangements define a new and rare molecular subtype of metastatic colorectal cancer (mCRC) – Pietrantonio F, et al</vt:lpstr>
      <vt:lpstr>O-011: RET rearrangements define a new and rare molecular subtype of metastatic colorectal cancer (mCRC) – Pietrantonio F, et al</vt:lpstr>
      <vt:lpstr>O-011: RET rearrangements define a new and rare molecular subtype of metastatic colorectal cancer (mCRC) – Pietrantonio F, et al</vt:lpstr>
      <vt:lpstr>O-012: Impact of prior bevacizumab treatment of VEGFA and PIGF levels and patient outcomes: A retrospective analysis of baseline plasma samples from the VELOUR trial – Van Cutsem E, et al</vt:lpstr>
      <vt:lpstr>O-012: Impact of prior bevacizumab treatment of VEGFA and PIGF levels and patient outcomes: A retrospective analysis of baseline plasma samples from the VELOUR trial – Van Cutsem E, et al</vt:lpstr>
      <vt:lpstr>O-012: Impact of prior bevacizumab treatment of VEGFA and PIGF levels and patient outcomes: A retrospective analysis of baseline plasma samples from the VELOUR trial – Van Cutsem E, et al</vt:lpstr>
      <vt:lpstr>O-012: Impact of prior bevacizumab treatment of VEGFA and PIGF levels and patient outcomes: A retrospective analysis of baseline plasma samples from the VELOUR trial – Van Cutsem E, et al</vt:lpstr>
      <vt:lpstr>O-012: Impact of prior bevacizumab treatment of VEGFA and PIGF levels and patient outcomes: A retrospective analysis of baseline plasma samples from the VELOUR trial – Van Cutsem E, et al</vt:lpstr>
      <vt:lpstr>O-029: Central evaluation for surgical treatment options in FIRE-3 – updated results and impact on overall survival – Modest DP, et al</vt:lpstr>
      <vt:lpstr>O-029: Central evaluation for surgical treatment options in FIRE-3 – updated results and impact on overall survival – Modest DP, et al</vt:lpstr>
      <vt:lpstr>O-029: Central evaluation for surgical treatment options in FIRE-3 – updated results and impact on overall survival – Modest DP, et al</vt:lpstr>
      <vt:lpstr>O-029: Central evaluation for surgical treatment options in FIRE-3 – updated results and impact on overall survival – Modest DP, et al</vt:lpstr>
      <vt:lpstr>O-029: Central evaluation for surgical treatment options in FIRE-3 – updated results and impact on overall survival – Modest DP, et al</vt:lpstr>
      <vt:lpstr>O-026: Randomized phase III study of fluoropyrimidine (FP) plus bevacizumab (BEV) vs. FP plus irinotecan (IRI) and BEV as first-line therapy for metastatic colorectal cancer (mCRC): German AIO KRK0110 (ML22011)- study – Modest D, et al</vt:lpstr>
      <vt:lpstr>O-026: Randomized phase III study of fluoropyrimidine (FP) plus bevacizumab (BEV) vs. FP plus irinotecan (IRI) and BEV as first-line therapy for metastatic colorectal cancer (mCRC): German AIO KRK0110 (ML22011)- study – Modest D, et al</vt:lpstr>
      <vt:lpstr>O-026: Randomized phase III study of fluoropyrimidine (FP) plus bevacizumab (BEV) vs. FP plus irinotecan (IRI) and BEV as first-line therapy for metastatic colorectal cancer (mCRC): German AIO KRK0110 (ML22011)- study – Modest D, et al</vt:lpstr>
      <vt:lpstr>O-026: Randomized phase III study of fluoropyrimidine (FP) plus bevacizumab (BEV) vs. FP plus irinotecan (IRI) and BEV as first-line therapy for metastatic colorectal cancer (mCRC): German AIO KRK0110 (ML22011)- study – Modest D, et al</vt:lpstr>
      <vt:lpstr>O-026: Randomized phase III study of fluoropyrimidine (FP) plus bevacizumab (BEV) vs. FP plus irinotecan (IRI) and BEV as first-line therapy for metastatic colorectal cancer (mCRC): German AIO KRK0110 (ML22011)- study – Modest D, et al</vt:lpstr>
      <vt:lpstr>O-027: Overall survival analysis of the FOXFIRE-SIRFLOX-FOXFIRE global prospective randomized studies of first-line selective internal radiotherapy (SIRT) in patients with liver metastases from colorectal cancer  – Wasan H, et al</vt:lpstr>
      <vt:lpstr>O-027: Overall survival analysis of the FOXFIRE-SIRFLOX-FOXFIRE global prospective randomized studies of first-line selective internal radiotherapy (SIRT) in patients with liver metastases from colorectal cancer  – Wasan H, et al</vt:lpstr>
      <vt:lpstr>O-027: Overall survival analysis of the FOXFIRE-SIRFLOX-FOXFIRE global prospective randomized studies of first-line selective internal radiotherapy (SIRT) in patients with liver metastases from colorectal cancer  – Wasan H, et al</vt:lpstr>
      <vt:lpstr>O-027: Overall survival analysis of the FOXFIRE-SIRFLOX-FOXFIRE global prospective randomized studies of first-line selective internal radiotherapy (SIRT) in patients with liver metastases from colorectal cancer  – Wasan H, et al</vt:lpstr>
      <vt:lpstr>O-027: Overall survival analysis of the FOXFIRE-SIRFLOX-FOXFIRE global prospective randomized studies of first-line selective internal radiotherapy (SIRT) in patients with liver metastases from colorectal cancer  – Wasan H, et al</vt:lpstr>
      <vt:lpstr>O-015: Prognostic value of primary tumor location in stage III colon cancer is associated with RAS and BRAF mutational status – Taieb J, et al</vt:lpstr>
      <vt:lpstr>O-015: Prognostic value of primary tumor location in stage III colon cancer is associated with RAS and BRAF mutational status – Taieb J, et al</vt:lpstr>
      <vt:lpstr>O-015: Prognostic value of primary tumor location in stage III colon cancer is associated with RAS and BRAF mutational status – Taieb J, et al</vt:lpstr>
      <vt:lpstr>O-015: Prognostic value of primary tumor location in stage III colon cancer is associated with RAS and BRAF mutational status – Taieb J, et al</vt:lpstr>
      <vt:lpstr>O-015: Prognostic value of primary tumor location in stage III colon cancer is associated with RAS and BRAF mutational status – Taieb J, et al</vt:lpstr>
      <vt:lpstr>O-025: FOLFOX4/XELOX in stage II–III colon cancer: Early survival data of the Italian Three Or Six Colon Adjuvant (TOSCA) trial – Labianca R, et al</vt:lpstr>
      <vt:lpstr>O-025: FOLFOX4/XELOX in stage II–III colon cancer: Early survival data of the Italian Three Or Six Colon Adjuvant (TOSCA) trial – Labianca R, et al</vt:lpstr>
      <vt:lpstr>O-025: FOLFOX4/XELOX in stage II–III colon cancer: Early survival data of the Italian Three Or Six Colon Adjuvant (TOSCA) trial – Labianca R, et al</vt:lpstr>
      <vt:lpstr>O-025: FOLFOX4/XELOX in stage II–III colon cancer: Early survival data of the Italian Three Or Six Colon Adjuvant (TOSCA) trial – Labianca R, et al</vt:lpstr>
      <vt:lpstr>O-025: FOLFOX4/XELOX in stage II–III colon cancer: Early survival data of the Italian Three Or Six Colon Adjuvant (TOSCA) trial – Labianca R, et al</vt:lpstr>
      <vt:lpstr>Gastrointestinal Cancers</vt:lpstr>
      <vt:lpstr>O-001: Systematic liquid biopsy identifies novel and heterogeneous mechanisms of acquired resistance in gastrointestinal (GI) cancer patients – Parikh A, et al</vt:lpstr>
      <vt:lpstr>O-001: Systematic liquid biopsy identifies novel and heterogeneous mechanisms of acquired resistance in gastrointestinal (GI) cancer patients – Parikh A, et al</vt:lpstr>
      <vt:lpstr>O-001: Systematic liquid biopsy identifies novel and heterogeneous mechanisms of acquired resistance in gastrointestinal (GI) cancer patients – Parikh A, et al</vt:lpstr>
      <vt:lpstr>O-001: Systematic liquid biopsy identifies novel and heterogeneous mechanisms of acquired resistance in gastrointestinal (GI) cancer patients – Parikh A, et al</vt:lpstr>
      <vt:lpstr>O-001: Systematic liquid biopsy identifies novel and heterogeneous mechanisms of acquired resistance in gastrointestinal (GI) cancer patients – Parikh A,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Notebook 32</cp:lastModifiedBy>
  <cp:revision>807</cp:revision>
  <cp:lastPrinted>2017-07-10T07:23:10Z</cp:lastPrinted>
  <dcterms:created xsi:type="dcterms:W3CDTF">2011-02-23T10:20:57Z</dcterms:created>
  <dcterms:modified xsi:type="dcterms:W3CDTF">2017-11-08T07:24:50Z</dcterms:modified>
</cp:coreProperties>
</file>