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77"/>
  </p:notesMasterIdLst>
  <p:handoutMasterIdLst>
    <p:handoutMasterId r:id="rId78"/>
  </p:handoutMasterIdLst>
  <p:sldIdLst>
    <p:sldId id="534" r:id="rId3"/>
    <p:sldId id="269" r:id="rId4"/>
    <p:sldId id="433" r:id="rId5"/>
    <p:sldId id="400" r:id="rId6"/>
    <p:sldId id="401" r:id="rId7"/>
    <p:sldId id="502" r:id="rId8"/>
    <p:sldId id="543" r:id="rId9"/>
    <p:sldId id="544" r:id="rId10"/>
    <p:sldId id="545" r:id="rId11"/>
    <p:sldId id="546" r:id="rId12"/>
    <p:sldId id="551" r:id="rId13"/>
    <p:sldId id="552" r:id="rId14"/>
    <p:sldId id="553" r:id="rId15"/>
    <p:sldId id="554" r:id="rId16"/>
    <p:sldId id="403" r:id="rId17"/>
    <p:sldId id="515" r:id="rId18"/>
    <p:sldId id="535" r:id="rId19"/>
    <p:sldId id="536" r:id="rId20"/>
    <p:sldId id="537" r:id="rId21"/>
    <p:sldId id="538" r:id="rId22"/>
    <p:sldId id="516" r:id="rId23"/>
    <p:sldId id="564" r:id="rId24"/>
    <p:sldId id="565" r:id="rId25"/>
    <p:sldId id="566" r:id="rId26"/>
    <p:sldId id="567" r:id="rId27"/>
    <p:sldId id="555" r:id="rId28"/>
    <p:sldId id="556" r:id="rId29"/>
    <p:sldId id="557" r:id="rId30"/>
    <p:sldId id="558" r:id="rId31"/>
    <p:sldId id="412" r:id="rId32"/>
    <p:sldId id="522" r:id="rId33"/>
    <p:sldId id="523" r:id="rId34"/>
    <p:sldId id="524" r:id="rId35"/>
    <p:sldId id="525" r:id="rId36"/>
    <p:sldId id="526" r:id="rId37"/>
    <p:sldId id="462" r:id="rId38"/>
    <p:sldId id="464" r:id="rId39"/>
    <p:sldId id="463" r:id="rId40"/>
    <p:sldId id="465" r:id="rId41"/>
    <p:sldId id="466" r:id="rId42"/>
    <p:sldId id="467" r:id="rId43"/>
    <p:sldId id="468" r:id="rId44"/>
    <p:sldId id="469" r:id="rId45"/>
    <p:sldId id="470" r:id="rId46"/>
    <p:sldId id="471" r:id="rId47"/>
    <p:sldId id="472" r:id="rId48"/>
    <p:sldId id="473" r:id="rId49"/>
    <p:sldId id="474" r:id="rId50"/>
    <p:sldId id="475" r:id="rId51"/>
    <p:sldId id="476" r:id="rId52"/>
    <p:sldId id="477" r:id="rId53"/>
    <p:sldId id="478" r:id="rId54"/>
    <p:sldId id="479" r:id="rId55"/>
    <p:sldId id="480" r:id="rId56"/>
    <p:sldId id="481" r:id="rId57"/>
    <p:sldId id="531" r:id="rId58"/>
    <p:sldId id="532" r:id="rId59"/>
    <p:sldId id="533" r:id="rId60"/>
    <p:sldId id="527" r:id="rId61"/>
    <p:sldId id="528" r:id="rId62"/>
    <p:sldId id="529" r:id="rId63"/>
    <p:sldId id="530" r:id="rId64"/>
    <p:sldId id="518" r:id="rId65"/>
    <p:sldId id="519" r:id="rId66"/>
    <p:sldId id="520" r:id="rId67"/>
    <p:sldId id="521" r:id="rId68"/>
    <p:sldId id="568" r:id="rId69"/>
    <p:sldId id="569" r:id="rId70"/>
    <p:sldId id="570" r:id="rId71"/>
    <p:sldId id="571" r:id="rId72"/>
    <p:sldId id="572" r:id="rId73"/>
    <p:sldId id="573" r:id="rId74"/>
    <p:sldId id="574" r:id="rId75"/>
    <p:sldId id="575" r:id="rId76"/>
  </p:sldIdLst>
  <p:sldSz cx="9144000" cy="6858000" type="screen4x3"/>
  <p:notesSz cx="6858000" cy="9144000"/>
  <p:custDataLst>
    <p:tags r:id="rId7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21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A0A0"/>
    <a:srgbClr val="000000"/>
    <a:srgbClr val="2894FF"/>
    <a:srgbClr val="4D4D4D"/>
    <a:srgbClr val="043882"/>
    <a:srgbClr val="DDDDDD"/>
    <a:srgbClr val="C0C0C0"/>
    <a:srgbClr val="B60D27"/>
    <a:srgbClr val="DAE1EC"/>
    <a:srgbClr val="E23A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showGuides="1">
      <p:cViewPr varScale="1">
        <p:scale>
          <a:sx n="66" d="100"/>
          <a:sy n="66" d="100"/>
        </p:scale>
        <p:origin x="-1444" y="-56"/>
      </p:cViewPr>
      <p:guideLst>
        <p:guide orient="horz" pos="4148"/>
        <p:guide orient="horz" pos="105"/>
        <p:guide orient="horz" pos="2160"/>
        <p:guide orient="horz" pos="731"/>
        <p:guide orient="horz" pos="2165"/>
        <p:guide pos="2880"/>
        <p:guide pos="233"/>
        <p:guide pos="5527"/>
      </p:guideLst>
    </p:cSldViewPr>
  </p:slideViewPr>
  <p:notesTextViewPr>
    <p:cViewPr>
      <p:scale>
        <a:sx n="100" d="100"/>
        <a:sy n="100" d="100"/>
      </p:scale>
      <p:origin x="0" y="0"/>
    </p:cViewPr>
  </p:notesTextViewPr>
  <p:sorterViewPr>
    <p:cViewPr>
      <p:scale>
        <a:sx n="200" d="100"/>
        <a:sy n="200" d="100"/>
      </p:scale>
      <p:origin x="0" y="-88488"/>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Arbeitsblat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Arbeitsblat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Arbeitsblat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Arbeitsblat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Arbeitsblat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Arbeitsblatt8.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3.6913161659611109E-2"/>
          <c:y val="4.0062500000000015E-2"/>
          <c:w val="0.69417210289517961"/>
          <c:h val="0.86434374999999997"/>
        </c:manualLayout>
      </c:layout>
      <c:barChart>
        <c:barDir val="col"/>
        <c:grouping val="clustered"/>
        <c:ser>
          <c:idx val="0"/>
          <c:order val="0"/>
          <c:tx>
            <c:strRef>
              <c:f>Sheet1!$B$1</c:f>
              <c:strCache>
                <c:ptCount val="1"/>
                <c:pt idx="0">
                  <c:v>(m)FOLFIRINOX</c:v>
                </c:pt>
              </c:strCache>
            </c:strRef>
          </c:tx>
          <c:spPr>
            <a:solidFill>
              <a:srgbClr val="043882"/>
            </a:solidFill>
          </c:spPr>
          <c:cat>
            <c:strRef>
              <c:f>Sheet1!$A$2:$A$6</c:f>
              <c:strCache>
                <c:ptCount val="5"/>
                <c:pt idx="0">
                  <c:v>France</c:v>
                </c:pt>
                <c:pt idx="1">
                  <c:v>Germany</c:v>
                </c:pt>
                <c:pt idx="2">
                  <c:v>Italy</c:v>
                </c:pt>
                <c:pt idx="3">
                  <c:v>Spain</c:v>
                </c:pt>
                <c:pt idx="4">
                  <c:v>UK</c:v>
                </c:pt>
              </c:strCache>
            </c:strRef>
          </c:cat>
          <c:val>
            <c:numRef>
              <c:f>Sheet1!$B$2:$B$6</c:f>
              <c:numCache>
                <c:formatCode>General</c:formatCode>
                <c:ptCount val="5"/>
                <c:pt idx="0">
                  <c:v>47.2</c:v>
                </c:pt>
                <c:pt idx="1">
                  <c:v>33.6</c:v>
                </c:pt>
                <c:pt idx="2">
                  <c:v>27.2</c:v>
                </c:pt>
                <c:pt idx="3">
                  <c:v>29.8</c:v>
                </c:pt>
                <c:pt idx="4">
                  <c:v>40.1</c:v>
                </c:pt>
              </c:numCache>
            </c:numRef>
          </c:val>
          <c:extLst xmlns:c16r2="http://schemas.microsoft.com/office/drawing/2015/06/chart">
            <c:ext xmlns:c16="http://schemas.microsoft.com/office/drawing/2014/chart" uri="{C3380CC4-5D6E-409C-BE32-E72D297353CC}">
              <c16:uniqueId val="{00000000-DCC6-4A04-88E7-47D605D12352}"/>
            </c:ext>
          </c:extLst>
        </c:ser>
        <c:ser>
          <c:idx val="1"/>
          <c:order val="1"/>
          <c:tx>
            <c:strRef>
              <c:f>Sheet1!$C$1</c:f>
              <c:strCache>
                <c:ptCount val="1"/>
                <c:pt idx="0">
                  <c:v>Gemcitabine + nab-paclitaxel</c:v>
                </c:pt>
              </c:strCache>
            </c:strRef>
          </c:tx>
          <c:spPr>
            <a:solidFill>
              <a:srgbClr val="B2C0EC"/>
            </a:solidFill>
          </c:spPr>
          <c:cat>
            <c:strRef>
              <c:f>Sheet1!$A$2:$A$6</c:f>
              <c:strCache>
                <c:ptCount val="5"/>
                <c:pt idx="0">
                  <c:v>France</c:v>
                </c:pt>
                <c:pt idx="1">
                  <c:v>Germany</c:v>
                </c:pt>
                <c:pt idx="2">
                  <c:v>Italy</c:v>
                </c:pt>
                <c:pt idx="3">
                  <c:v>Spain</c:v>
                </c:pt>
                <c:pt idx="4">
                  <c:v>UK</c:v>
                </c:pt>
              </c:strCache>
            </c:strRef>
          </c:cat>
          <c:val>
            <c:numRef>
              <c:f>Sheet1!$C$2:$C$6</c:f>
              <c:numCache>
                <c:formatCode>General</c:formatCode>
                <c:ptCount val="5"/>
                <c:pt idx="0">
                  <c:v>10.8</c:v>
                </c:pt>
                <c:pt idx="1">
                  <c:v>31</c:v>
                </c:pt>
                <c:pt idx="2">
                  <c:v>34.4</c:v>
                </c:pt>
                <c:pt idx="3">
                  <c:v>32.700000000000003</c:v>
                </c:pt>
                <c:pt idx="4">
                  <c:v>17.899999999999999</c:v>
                </c:pt>
              </c:numCache>
            </c:numRef>
          </c:val>
          <c:extLst xmlns:c16r2="http://schemas.microsoft.com/office/drawing/2015/06/chart">
            <c:ext xmlns:c16="http://schemas.microsoft.com/office/drawing/2014/chart" uri="{C3380CC4-5D6E-409C-BE32-E72D297353CC}">
              <c16:uniqueId val="{00000001-DCC6-4A04-88E7-47D605D12352}"/>
            </c:ext>
          </c:extLst>
        </c:ser>
        <c:ser>
          <c:idx val="2"/>
          <c:order val="2"/>
          <c:tx>
            <c:strRef>
              <c:f>Sheet1!$D$1</c:f>
              <c:strCache>
                <c:ptCount val="1"/>
                <c:pt idx="0">
                  <c:v>Gemcitabine monotherapy</c:v>
                </c:pt>
              </c:strCache>
            </c:strRef>
          </c:tx>
          <c:spPr>
            <a:solidFill>
              <a:srgbClr val="B60D27"/>
            </a:solidFill>
          </c:spPr>
          <c:cat>
            <c:strRef>
              <c:f>Sheet1!$A$2:$A$6</c:f>
              <c:strCache>
                <c:ptCount val="5"/>
                <c:pt idx="0">
                  <c:v>France</c:v>
                </c:pt>
                <c:pt idx="1">
                  <c:v>Germany</c:v>
                </c:pt>
                <c:pt idx="2">
                  <c:v>Italy</c:v>
                </c:pt>
                <c:pt idx="3">
                  <c:v>Spain</c:v>
                </c:pt>
                <c:pt idx="4">
                  <c:v>UK</c:v>
                </c:pt>
              </c:strCache>
            </c:strRef>
          </c:cat>
          <c:val>
            <c:numRef>
              <c:f>Sheet1!$D$2:$D$6</c:f>
              <c:numCache>
                <c:formatCode>General</c:formatCode>
                <c:ptCount val="5"/>
                <c:pt idx="0">
                  <c:v>28.3</c:v>
                </c:pt>
                <c:pt idx="1">
                  <c:v>15.9</c:v>
                </c:pt>
                <c:pt idx="2">
                  <c:v>19.8</c:v>
                </c:pt>
                <c:pt idx="3">
                  <c:v>17.899999999999999</c:v>
                </c:pt>
                <c:pt idx="4">
                  <c:v>23.4</c:v>
                </c:pt>
              </c:numCache>
            </c:numRef>
          </c:val>
          <c:extLst xmlns:c16r2="http://schemas.microsoft.com/office/drawing/2015/06/chart">
            <c:ext xmlns:c16="http://schemas.microsoft.com/office/drawing/2014/chart" uri="{C3380CC4-5D6E-409C-BE32-E72D297353CC}">
              <c16:uniqueId val="{00000002-DCC6-4A04-88E7-47D605D12352}"/>
            </c:ext>
          </c:extLst>
        </c:ser>
        <c:ser>
          <c:idx val="3"/>
          <c:order val="3"/>
          <c:tx>
            <c:strRef>
              <c:f>Sheet1!$E$1</c:f>
              <c:strCache>
                <c:ptCount val="1"/>
                <c:pt idx="0">
                  <c:v>Other gemcitabine-based therapies</c:v>
                </c:pt>
              </c:strCache>
            </c:strRef>
          </c:tx>
          <c:spPr>
            <a:solidFill>
              <a:srgbClr val="FFC000"/>
            </a:solidFill>
          </c:spPr>
          <c:cat>
            <c:strRef>
              <c:f>Sheet1!$A$2:$A$6</c:f>
              <c:strCache>
                <c:ptCount val="5"/>
                <c:pt idx="0">
                  <c:v>France</c:v>
                </c:pt>
                <c:pt idx="1">
                  <c:v>Germany</c:v>
                </c:pt>
                <c:pt idx="2">
                  <c:v>Italy</c:v>
                </c:pt>
                <c:pt idx="3">
                  <c:v>Spain</c:v>
                </c:pt>
                <c:pt idx="4">
                  <c:v>UK</c:v>
                </c:pt>
              </c:strCache>
            </c:strRef>
          </c:cat>
          <c:val>
            <c:numRef>
              <c:f>Sheet1!$E$2:$E$6</c:f>
              <c:numCache>
                <c:formatCode>General</c:formatCode>
                <c:ptCount val="5"/>
                <c:pt idx="0">
                  <c:v>7.1</c:v>
                </c:pt>
                <c:pt idx="1">
                  <c:v>10.6</c:v>
                </c:pt>
                <c:pt idx="2">
                  <c:v>5.6</c:v>
                </c:pt>
                <c:pt idx="3">
                  <c:v>8.9</c:v>
                </c:pt>
                <c:pt idx="4">
                  <c:v>12.8</c:v>
                </c:pt>
              </c:numCache>
            </c:numRef>
          </c:val>
          <c:extLst xmlns:c16r2="http://schemas.microsoft.com/office/drawing/2015/06/chart">
            <c:ext xmlns:c16="http://schemas.microsoft.com/office/drawing/2014/chart" uri="{C3380CC4-5D6E-409C-BE32-E72D297353CC}">
              <c16:uniqueId val="{00000003-DCC6-4A04-88E7-47D605D12352}"/>
            </c:ext>
          </c:extLst>
        </c:ser>
        <c:ser>
          <c:idx val="4"/>
          <c:order val="4"/>
          <c:tx>
            <c:strRef>
              <c:f>Sheet1!$F$1</c:f>
              <c:strCache>
                <c:ptCount val="1"/>
                <c:pt idx="0">
                  <c:v>5FU + oxaliplatin</c:v>
                </c:pt>
              </c:strCache>
            </c:strRef>
          </c:tx>
          <c:spPr>
            <a:solidFill>
              <a:srgbClr val="E75C00"/>
            </a:solidFill>
          </c:spPr>
          <c:cat>
            <c:strRef>
              <c:f>Sheet1!$A$2:$A$6</c:f>
              <c:strCache>
                <c:ptCount val="5"/>
                <c:pt idx="0">
                  <c:v>France</c:v>
                </c:pt>
                <c:pt idx="1">
                  <c:v>Germany</c:v>
                </c:pt>
                <c:pt idx="2">
                  <c:v>Italy</c:v>
                </c:pt>
                <c:pt idx="3">
                  <c:v>Spain</c:v>
                </c:pt>
                <c:pt idx="4">
                  <c:v>UK</c:v>
                </c:pt>
              </c:strCache>
            </c:strRef>
          </c:cat>
          <c:val>
            <c:numRef>
              <c:f>Sheet1!$F$2:$F$6</c:f>
              <c:numCache>
                <c:formatCode>General</c:formatCode>
                <c:ptCount val="5"/>
                <c:pt idx="0">
                  <c:v>4.4000000000000004</c:v>
                </c:pt>
                <c:pt idx="1">
                  <c:v>6.8</c:v>
                </c:pt>
                <c:pt idx="2">
                  <c:v>5</c:v>
                </c:pt>
                <c:pt idx="3">
                  <c:v>6.6</c:v>
                </c:pt>
                <c:pt idx="4">
                  <c:v>3.2</c:v>
                </c:pt>
              </c:numCache>
            </c:numRef>
          </c:val>
          <c:extLst xmlns:c16r2="http://schemas.microsoft.com/office/drawing/2015/06/chart">
            <c:ext xmlns:c16="http://schemas.microsoft.com/office/drawing/2014/chart" uri="{C3380CC4-5D6E-409C-BE32-E72D297353CC}">
              <c16:uniqueId val="{00000004-DCC6-4A04-88E7-47D605D12352}"/>
            </c:ext>
          </c:extLst>
        </c:ser>
        <c:ser>
          <c:idx val="5"/>
          <c:order val="5"/>
          <c:tx>
            <c:strRef>
              <c:f>Sheet1!$G$1</c:f>
              <c:strCache>
                <c:ptCount val="1"/>
                <c:pt idx="0">
                  <c:v>5FU + irinotecan</c:v>
                </c:pt>
              </c:strCache>
            </c:strRef>
          </c:tx>
          <c:cat>
            <c:strRef>
              <c:f>Sheet1!$A$2:$A$6</c:f>
              <c:strCache>
                <c:ptCount val="5"/>
                <c:pt idx="0">
                  <c:v>France</c:v>
                </c:pt>
                <c:pt idx="1">
                  <c:v>Germany</c:v>
                </c:pt>
                <c:pt idx="2">
                  <c:v>Italy</c:v>
                </c:pt>
                <c:pt idx="3">
                  <c:v>Spain</c:v>
                </c:pt>
                <c:pt idx="4">
                  <c:v>UK</c:v>
                </c:pt>
              </c:strCache>
            </c:strRef>
          </c:cat>
          <c:val>
            <c:numRef>
              <c:f>Sheet1!$G$2:$G$6</c:f>
              <c:numCache>
                <c:formatCode>General</c:formatCode>
                <c:ptCount val="5"/>
                <c:pt idx="0">
                  <c:v>1.4</c:v>
                </c:pt>
                <c:pt idx="1">
                  <c:v>0.8</c:v>
                </c:pt>
                <c:pt idx="2">
                  <c:v>0.4</c:v>
                </c:pt>
                <c:pt idx="3">
                  <c:v>1</c:v>
                </c:pt>
                <c:pt idx="4">
                  <c:v>0.2</c:v>
                </c:pt>
              </c:numCache>
            </c:numRef>
          </c:val>
          <c:extLst xmlns:c16r2="http://schemas.microsoft.com/office/drawing/2015/06/chart">
            <c:ext xmlns:c16="http://schemas.microsoft.com/office/drawing/2014/chart" uri="{C3380CC4-5D6E-409C-BE32-E72D297353CC}">
              <c16:uniqueId val="{00000005-DCC6-4A04-88E7-47D605D12352}"/>
            </c:ext>
          </c:extLst>
        </c:ser>
        <c:ser>
          <c:idx val="6"/>
          <c:order val="6"/>
          <c:tx>
            <c:strRef>
              <c:f>Sheet1!$H$1</c:f>
              <c:strCache>
                <c:ptCount val="1"/>
                <c:pt idx="0">
                  <c:v>5FU monotherapy</c:v>
                </c:pt>
              </c:strCache>
            </c:strRef>
          </c:tx>
          <c:spPr>
            <a:solidFill>
              <a:srgbClr val="4D4D4D"/>
            </a:solidFill>
          </c:spPr>
          <c:cat>
            <c:strRef>
              <c:f>Sheet1!$A$2:$A$6</c:f>
              <c:strCache>
                <c:ptCount val="5"/>
                <c:pt idx="0">
                  <c:v>France</c:v>
                </c:pt>
                <c:pt idx="1">
                  <c:v>Germany</c:v>
                </c:pt>
                <c:pt idx="2">
                  <c:v>Italy</c:v>
                </c:pt>
                <c:pt idx="3">
                  <c:v>Spain</c:v>
                </c:pt>
                <c:pt idx="4">
                  <c:v>UK</c:v>
                </c:pt>
              </c:strCache>
            </c:strRef>
          </c:cat>
          <c:val>
            <c:numRef>
              <c:f>Sheet1!$H$2:$H$6</c:f>
              <c:numCache>
                <c:formatCode>General</c:formatCode>
                <c:ptCount val="5"/>
                <c:pt idx="0">
                  <c:v>1.8</c:v>
                </c:pt>
                <c:pt idx="1">
                  <c:v>1.8</c:v>
                </c:pt>
                <c:pt idx="2">
                  <c:v>2.4</c:v>
                </c:pt>
                <c:pt idx="3">
                  <c:v>3.4</c:v>
                </c:pt>
                <c:pt idx="4">
                  <c:v>2</c:v>
                </c:pt>
              </c:numCache>
            </c:numRef>
          </c:val>
          <c:extLst xmlns:c16r2="http://schemas.microsoft.com/office/drawing/2015/06/chart">
            <c:ext xmlns:c16="http://schemas.microsoft.com/office/drawing/2014/chart" uri="{C3380CC4-5D6E-409C-BE32-E72D297353CC}">
              <c16:uniqueId val="{00000006-DCC6-4A04-88E7-47D605D12352}"/>
            </c:ext>
          </c:extLst>
        </c:ser>
        <c:ser>
          <c:idx val="7"/>
          <c:order val="7"/>
          <c:tx>
            <c:strRef>
              <c:f>Sheet1!$I$1</c:f>
              <c:strCache>
                <c:ptCount val="1"/>
                <c:pt idx="0">
                  <c:v>Other</c:v>
                </c:pt>
              </c:strCache>
            </c:strRef>
          </c:tx>
          <c:spPr>
            <a:solidFill>
              <a:srgbClr val="969696"/>
            </a:solidFill>
          </c:spPr>
          <c:cat>
            <c:strRef>
              <c:f>Sheet1!$A$2:$A$6</c:f>
              <c:strCache>
                <c:ptCount val="5"/>
                <c:pt idx="0">
                  <c:v>France</c:v>
                </c:pt>
                <c:pt idx="1">
                  <c:v>Germany</c:v>
                </c:pt>
                <c:pt idx="2">
                  <c:v>Italy</c:v>
                </c:pt>
                <c:pt idx="3">
                  <c:v>Spain</c:v>
                </c:pt>
                <c:pt idx="4">
                  <c:v>UK</c:v>
                </c:pt>
              </c:strCache>
            </c:strRef>
          </c:cat>
          <c:val>
            <c:numRef>
              <c:f>Sheet1!$I$2:$I$6</c:f>
              <c:numCache>
                <c:formatCode>General</c:formatCode>
                <c:ptCount val="5"/>
                <c:pt idx="0">
                  <c:v>0</c:v>
                </c:pt>
                <c:pt idx="1">
                  <c:v>0</c:v>
                </c:pt>
                <c:pt idx="2">
                  <c:v>3.2</c:v>
                </c:pt>
                <c:pt idx="3">
                  <c:v>2</c:v>
                </c:pt>
                <c:pt idx="4">
                  <c:v>0.8</c:v>
                </c:pt>
              </c:numCache>
            </c:numRef>
          </c:val>
          <c:extLst xmlns:c16r2="http://schemas.microsoft.com/office/drawing/2015/06/chart">
            <c:ext xmlns:c16="http://schemas.microsoft.com/office/drawing/2014/chart" uri="{C3380CC4-5D6E-409C-BE32-E72D297353CC}">
              <c16:uniqueId val="{00000007-DCC6-4A04-88E7-47D605D12352}"/>
            </c:ext>
          </c:extLst>
        </c:ser>
        <c:dLbls/>
        <c:axId val="164145408"/>
        <c:axId val="164159488"/>
      </c:barChart>
      <c:catAx>
        <c:axId val="164145408"/>
        <c:scaling>
          <c:orientation val="minMax"/>
        </c:scaling>
        <c:axPos val="b"/>
        <c:numFmt formatCode="General" sourceLinked="0"/>
        <c:tickLblPos val="nextTo"/>
        <c:txPr>
          <a:bodyPr/>
          <a:lstStyle/>
          <a:p>
            <a:pPr>
              <a:defRPr sz="1400" b="0"/>
            </a:pPr>
            <a:endParaRPr lang="en-US"/>
          </a:p>
        </c:txPr>
        <c:crossAx val="164159488"/>
        <c:crosses val="autoZero"/>
        <c:auto val="1"/>
        <c:lblAlgn val="ctr"/>
        <c:lblOffset val="100"/>
      </c:catAx>
      <c:valAx>
        <c:axId val="164159488"/>
        <c:scaling>
          <c:orientation val="minMax"/>
          <c:max val="60"/>
          <c:min val="0"/>
        </c:scaling>
        <c:axPos val="l"/>
        <c:numFmt formatCode="General" sourceLinked="1"/>
        <c:tickLblPos val="nextTo"/>
        <c:txPr>
          <a:bodyPr/>
          <a:lstStyle/>
          <a:p>
            <a:pPr>
              <a:defRPr sz="1400" b="0"/>
            </a:pPr>
            <a:endParaRPr lang="en-US"/>
          </a:p>
        </c:txPr>
        <c:crossAx val="164145408"/>
        <c:crosses val="autoZero"/>
        <c:crossBetween val="between"/>
        <c:majorUnit val="10"/>
      </c:valAx>
    </c:plotArea>
    <c:legend>
      <c:legendPos val="r"/>
      <c:legendEntry>
        <c:idx val="0"/>
        <c:txPr>
          <a:bodyPr/>
          <a:lstStyle/>
          <a:p>
            <a:pPr>
              <a:defRPr sz="1200">
                <a:latin typeface="+mn-lt"/>
              </a:defRPr>
            </a:pPr>
            <a:endParaRPr lang="en-US"/>
          </a:p>
        </c:txPr>
      </c:legendEntry>
      <c:layout>
        <c:manualLayout>
          <c:xMode val="edge"/>
          <c:yMode val="edge"/>
          <c:x val="0.2325780264360538"/>
          <c:y val="7.613877952755907E-2"/>
          <c:w val="0.47852258065395603"/>
          <c:h val="0.19147244094488192"/>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3.6913161659611109E-2"/>
          <c:y val="4.0062500000000008E-2"/>
          <c:w val="0.6941721028951795"/>
          <c:h val="0.86434374999999997"/>
        </c:manualLayout>
      </c:layout>
      <c:barChart>
        <c:barDir val="col"/>
        <c:grouping val="clustered"/>
        <c:ser>
          <c:idx val="0"/>
          <c:order val="0"/>
          <c:tx>
            <c:strRef>
              <c:f>Sheet1!$B$1</c:f>
              <c:strCache>
                <c:ptCount val="1"/>
                <c:pt idx="0">
                  <c:v>(m)FOLFIRINOX</c:v>
                </c:pt>
              </c:strCache>
            </c:strRef>
          </c:tx>
          <c:spPr>
            <a:solidFill>
              <a:srgbClr val="043882"/>
            </a:solidFill>
          </c:spPr>
          <c:cat>
            <c:strRef>
              <c:f>Sheet1!$A$2:$A$6</c:f>
              <c:strCache>
                <c:ptCount val="5"/>
                <c:pt idx="0">
                  <c:v>France</c:v>
                </c:pt>
                <c:pt idx="1">
                  <c:v>Germany</c:v>
                </c:pt>
                <c:pt idx="2">
                  <c:v>Italy</c:v>
                </c:pt>
                <c:pt idx="3">
                  <c:v>Spain</c:v>
                </c:pt>
                <c:pt idx="4">
                  <c:v>UK</c:v>
                </c:pt>
              </c:strCache>
            </c:strRef>
          </c:cat>
          <c:val>
            <c:numRef>
              <c:f>Sheet1!$B$2:$B$6</c:f>
              <c:numCache>
                <c:formatCode>General</c:formatCode>
                <c:ptCount val="5"/>
                <c:pt idx="0">
                  <c:v>2.2000000000000002</c:v>
                </c:pt>
                <c:pt idx="1">
                  <c:v>2.7</c:v>
                </c:pt>
                <c:pt idx="2">
                  <c:v>3.3</c:v>
                </c:pt>
                <c:pt idx="3">
                  <c:v>4</c:v>
                </c:pt>
                <c:pt idx="4">
                  <c:v>7.1</c:v>
                </c:pt>
              </c:numCache>
            </c:numRef>
          </c:val>
          <c:extLst xmlns:c16r2="http://schemas.microsoft.com/office/drawing/2015/06/chart">
            <c:ext xmlns:c16="http://schemas.microsoft.com/office/drawing/2014/chart" uri="{C3380CC4-5D6E-409C-BE32-E72D297353CC}">
              <c16:uniqueId val="{00000000-C494-49CA-B039-A4F94750BBE0}"/>
            </c:ext>
          </c:extLst>
        </c:ser>
        <c:ser>
          <c:idx val="1"/>
          <c:order val="1"/>
          <c:tx>
            <c:strRef>
              <c:f>Sheet1!$C$1</c:f>
              <c:strCache>
                <c:ptCount val="1"/>
                <c:pt idx="0">
                  <c:v>Gemcitabine + nab-paclitaxel</c:v>
                </c:pt>
              </c:strCache>
            </c:strRef>
          </c:tx>
          <c:spPr>
            <a:solidFill>
              <a:srgbClr val="B2C0EC"/>
            </a:solidFill>
          </c:spPr>
          <c:cat>
            <c:strRef>
              <c:f>Sheet1!$A$2:$A$6</c:f>
              <c:strCache>
                <c:ptCount val="5"/>
                <c:pt idx="0">
                  <c:v>France</c:v>
                </c:pt>
                <c:pt idx="1">
                  <c:v>Germany</c:v>
                </c:pt>
                <c:pt idx="2">
                  <c:v>Italy</c:v>
                </c:pt>
                <c:pt idx="3">
                  <c:v>Spain</c:v>
                </c:pt>
                <c:pt idx="4">
                  <c:v>UK</c:v>
                </c:pt>
              </c:strCache>
            </c:strRef>
          </c:cat>
          <c:val>
            <c:numRef>
              <c:f>Sheet1!$C$2:$C$6</c:f>
              <c:numCache>
                <c:formatCode>General</c:formatCode>
                <c:ptCount val="5"/>
                <c:pt idx="0">
                  <c:v>12.8</c:v>
                </c:pt>
                <c:pt idx="1">
                  <c:v>34.800000000000011</c:v>
                </c:pt>
                <c:pt idx="2">
                  <c:v>11.1</c:v>
                </c:pt>
                <c:pt idx="3">
                  <c:v>22.4</c:v>
                </c:pt>
                <c:pt idx="4">
                  <c:v>4.5</c:v>
                </c:pt>
              </c:numCache>
            </c:numRef>
          </c:val>
          <c:extLst xmlns:c16r2="http://schemas.microsoft.com/office/drawing/2015/06/chart">
            <c:ext xmlns:c16="http://schemas.microsoft.com/office/drawing/2014/chart" uri="{C3380CC4-5D6E-409C-BE32-E72D297353CC}">
              <c16:uniqueId val="{00000001-C494-49CA-B039-A4F94750BBE0}"/>
            </c:ext>
          </c:extLst>
        </c:ser>
        <c:ser>
          <c:idx val="2"/>
          <c:order val="2"/>
          <c:tx>
            <c:strRef>
              <c:f>Sheet1!$D$1</c:f>
              <c:strCache>
                <c:ptCount val="1"/>
                <c:pt idx="0">
                  <c:v>Gemcitabine monotherapy</c:v>
                </c:pt>
              </c:strCache>
            </c:strRef>
          </c:tx>
          <c:spPr>
            <a:solidFill>
              <a:srgbClr val="B60D27"/>
            </a:solidFill>
          </c:spPr>
          <c:cat>
            <c:strRef>
              <c:f>Sheet1!$A$2:$A$6</c:f>
              <c:strCache>
                <c:ptCount val="5"/>
                <c:pt idx="0">
                  <c:v>France</c:v>
                </c:pt>
                <c:pt idx="1">
                  <c:v>Germany</c:v>
                </c:pt>
                <c:pt idx="2">
                  <c:v>Italy</c:v>
                </c:pt>
                <c:pt idx="3">
                  <c:v>Spain</c:v>
                </c:pt>
                <c:pt idx="4">
                  <c:v>UK</c:v>
                </c:pt>
              </c:strCache>
            </c:strRef>
          </c:cat>
          <c:val>
            <c:numRef>
              <c:f>Sheet1!$D$2:$D$6</c:f>
              <c:numCache>
                <c:formatCode>General</c:formatCode>
                <c:ptCount val="5"/>
                <c:pt idx="0">
                  <c:v>50</c:v>
                </c:pt>
                <c:pt idx="1">
                  <c:v>16.3</c:v>
                </c:pt>
                <c:pt idx="2">
                  <c:v>22.6</c:v>
                </c:pt>
                <c:pt idx="3">
                  <c:v>12.5</c:v>
                </c:pt>
                <c:pt idx="4">
                  <c:v>34.1</c:v>
                </c:pt>
              </c:numCache>
            </c:numRef>
          </c:val>
          <c:extLst xmlns:c16r2="http://schemas.microsoft.com/office/drawing/2015/06/chart">
            <c:ext xmlns:c16="http://schemas.microsoft.com/office/drawing/2014/chart" uri="{C3380CC4-5D6E-409C-BE32-E72D297353CC}">
              <c16:uniqueId val="{00000002-C494-49CA-B039-A4F94750BBE0}"/>
            </c:ext>
          </c:extLst>
        </c:ser>
        <c:ser>
          <c:idx val="3"/>
          <c:order val="3"/>
          <c:tx>
            <c:strRef>
              <c:f>Sheet1!$E$1</c:f>
              <c:strCache>
                <c:ptCount val="1"/>
                <c:pt idx="0">
                  <c:v>Other gemcitabine-based therapies</c:v>
                </c:pt>
              </c:strCache>
            </c:strRef>
          </c:tx>
          <c:spPr>
            <a:solidFill>
              <a:srgbClr val="FFC000"/>
            </a:solidFill>
          </c:spPr>
          <c:cat>
            <c:strRef>
              <c:f>Sheet1!$A$2:$A$6</c:f>
              <c:strCache>
                <c:ptCount val="5"/>
                <c:pt idx="0">
                  <c:v>France</c:v>
                </c:pt>
                <c:pt idx="1">
                  <c:v>Germany</c:v>
                </c:pt>
                <c:pt idx="2">
                  <c:v>Italy</c:v>
                </c:pt>
                <c:pt idx="3">
                  <c:v>Spain</c:v>
                </c:pt>
                <c:pt idx="4">
                  <c:v>UK</c:v>
                </c:pt>
              </c:strCache>
            </c:strRef>
          </c:cat>
          <c:val>
            <c:numRef>
              <c:f>Sheet1!$E$2:$E$6</c:f>
              <c:numCache>
                <c:formatCode>General</c:formatCode>
                <c:ptCount val="5"/>
                <c:pt idx="0">
                  <c:v>4.2</c:v>
                </c:pt>
                <c:pt idx="1">
                  <c:v>10.5</c:v>
                </c:pt>
                <c:pt idx="2">
                  <c:v>5</c:v>
                </c:pt>
                <c:pt idx="3">
                  <c:v>9.9</c:v>
                </c:pt>
                <c:pt idx="4">
                  <c:v>12.5</c:v>
                </c:pt>
              </c:numCache>
            </c:numRef>
          </c:val>
          <c:extLst xmlns:c16r2="http://schemas.microsoft.com/office/drawing/2015/06/chart">
            <c:ext xmlns:c16="http://schemas.microsoft.com/office/drawing/2014/chart" uri="{C3380CC4-5D6E-409C-BE32-E72D297353CC}">
              <c16:uniqueId val="{00000003-C494-49CA-B039-A4F94750BBE0}"/>
            </c:ext>
          </c:extLst>
        </c:ser>
        <c:ser>
          <c:idx val="4"/>
          <c:order val="4"/>
          <c:tx>
            <c:strRef>
              <c:f>Sheet1!$F$1</c:f>
              <c:strCache>
                <c:ptCount val="1"/>
                <c:pt idx="0">
                  <c:v>5FU + oxaliplatin</c:v>
                </c:pt>
              </c:strCache>
            </c:strRef>
          </c:tx>
          <c:spPr>
            <a:solidFill>
              <a:srgbClr val="E75C00"/>
            </a:solidFill>
          </c:spPr>
          <c:cat>
            <c:strRef>
              <c:f>Sheet1!$A$2:$A$6</c:f>
              <c:strCache>
                <c:ptCount val="5"/>
                <c:pt idx="0">
                  <c:v>France</c:v>
                </c:pt>
                <c:pt idx="1">
                  <c:v>Germany</c:v>
                </c:pt>
                <c:pt idx="2">
                  <c:v>Italy</c:v>
                </c:pt>
                <c:pt idx="3">
                  <c:v>Spain</c:v>
                </c:pt>
                <c:pt idx="4">
                  <c:v>UK</c:v>
                </c:pt>
              </c:strCache>
            </c:strRef>
          </c:cat>
          <c:val>
            <c:numRef>
              <c:f>Sheet1!$F$2:$F$6</c:f>
              <c:numCache>
                <c:formatCode>General</c:formatCode>
                <c:ptCount val="5"/>
                <c:pt idx="0">
                  <c:v>10.9</c:v>
                </c:pt>
                <c:pt idx="1">
                  <c:v>17.7</c:v>
                </c:pt>
                <c:pt idx="2">
                  <c:v>20.8</c:v>
                </c:pt>
                <c:pt idx="3">
                  <c:v>17.3</c:v>
                </c:pt>
                <c:pt idx="4">
                  <c:v>20.9</c:v>
                </c:pt>
              </c:numCache>
            </c:numRef>
          </c:val>
          <c:extLst xmlns:c16r2="http://schemas.microsoft.com/office/drawing/2015/06/chart">
            <c:ext xmlns:c16="http://schemas.microsoft.com/office/drawing/2014/chart" uri="{C3380CC4-5D6E-409C-BE32-E72D297353CC}">
              <c16:uniqueId val="{00000004-C494-49CA-B039-A4F94750BBE0}"/>
            </c:ext>
          </c:extLst>
        </c:ser>
        <c:ser>
          <c:idx val="5"/>
          <c:order val="5"/>
          <c:tx>
            <c:strRef>
              <c:f>Sheet1!$G$1</c:f>
              <c:strCache>
                <c:ptCount val="1"/>
                <c:pt idx="0">
                  <c:v>5FU + irinotecan</c:v>
                </c:pt>
              </c:strCache>
            </c:strRef>
          </c:tx>
          <c:cat>
            <c:strRef>
              <c:f>Sheet1!$A$2:$A$6</c:f>
              <c:strCache>
                <c:ptCount val="5"/>
                <c:pt idx="0">
                  <c:v>France</c:v>
                </c:pt>
                <c:pt idx="1">
                  <c:v>Germany</c:v>
                </c:pt>
                <c:pt idx="2">
                  <c:v>Italy</c:v>
                </c:pt>
                <c:pt idx="3">
                  <c:v>Spain</c:v>
                </c:pt>
                <c:pt idx="4">
                  <c:v>UK</c:v>
                </c:pt>
              </c:strCache>
            </c:strRef>
          </c:cat>
          <c:val>
            <c:numRef>
              <c:f>Sheet1!$G$2:$G$6</c:f>
              <c:numCache>
                <c:formatCode>General</c:formatCode>
                <c:ptCount val="5"/>
                <c:pt idx="0">
                  <c:v>9.2000000000000011</c:v>
                </c:pt>
                <c:pt idx="1">
                  <c:v>7.2</c:v>
                </c:pt>
                <c:pt idx="2">
                  <c:v>9.7000000000000011</c:v>
                </c:pt>
                <c:pt idx="3">
                  <c:v>6.6</c:v>
                </c:pt>
                <c:pt idx="4">
                  <c:v>1.3</c:v>
                </c:pt>
              </c:numCache>
            </c:numRef>
          </c:val>
          <c:extLst xmlns:c16r2="http://schemas.microsoft.com/office/drawing/2015/06/chart">
            <c:ext xmlns:c16="http://schemas.microsoft.com/office/drawing/2014/chart" uri="{C3380CC4-5D6E-409C-BE32-E72D297353CC}">
              <c16:uniqueId val="{00000005-C494-49CA-B039-A4F94750BBE0}"/>
            </c:ext>
          </c:extLst>
        </c:ser>
        <c:ser>
          <c:idx val="6"/>
          <c:order val="6"/>
          <c:tx>
            <c:strRef>
              <c:f>Sheet1!$H$1</c:f>
              <c:strCache>
                <c:ptCount val="1"/>
                <c:pt idx="0">
                  <c:v>5FU monotherapy</c:v>
                </c:pt>
              </c:strCache>
            </c:strRef>
          </c:tx>
          <c:spPr>
            <a:solidFill>
              <a:srgbClr val="4D4D4D"/>
            </a:solidFill>
          </c:spPr>
          <c:cat>
            <c:strRef>
              <c:f>Sheet1!$A$2:$A$6</c:f>
              <c:strCache>
                <c:ptCount val="5"/>
                <c:pt idx="0">
                  <c:v>France</c:v>
                </c:pt>
                <c:pt idx="1">
                  <c:v>Germany</c:v>
                </c:pt>
                <c:pt idx="2">
                  <c:v>Italy</c:v>
                </c:pt>
                <c:pt idx="3">
                  <c:v>Spain</c:v>
                </c:pt>
                <c:pt idx="4">
                  <c:v>UK</c:v>
                </c:pt>
              </c:strCache>
            </c:strRef>
          </c:cat>
          <c:val>
            <c:numRef>
              <c:f>Sheet1!$H$2:$H$6</c:f>
              <c:numCache>
                <c:formatCode>General</c:formatCode>
                <c:ptCount val="5"/>
                <c:pt idx="0">
                  <c:v>9.5</c:v>
                </c:pt>
                <c:pt idx="1">
                  <c:v>9</c:v>
                </c:pt>
                <c:pt idx="2">
                  <c:v>26.4</c:v>
                </c:pt>
                <c:pt idx="3">
                  <c:v>23.9</c:v>
                </c:pt>
                <c:pt idx="4">
                  <c:v>18.3</c:v>
                </c:pt>
              </c:numCache>
            </c:numRef>
          </c:val>
          <c:extLst xmlns:c16r2="http://schemas.microsoft.com/office/drawing/2015/06/chart">
            <c:ext xmlns:c16="http://schemas.microsoft.com/office/drawing/2014/chart" uri="{C3380CC4-5D6E-409C-BE32-E72D297353CC}">
              <c16:uniqueId val="{00000006-C494-49CA-B039-A4F94750BBE0}"/>
            </c:ext>
          </c:extLst>
        </c:ser>
        <c:ser>
          <c:idx val="7"/>
          <c:order val="7"/>
          <c:tx>
            <c:strRef>
              <c:f>Sheet1!$I$1</c:f>
              <c:strCache>
                <c:ptCount val="1"/>
                <c:pt idx="0">
                  <c:v>Other</c:v>
                </c:pt>
              </c:strCache>
            </c:strRef>
          </c:tx>
          <c:spPr>
            <a:solidFill>
              <a:srgbClr val="969696"/>
            </a:solidFill>
          </c:spPr>
          <c:cat>
            <c:strRef>
              <c:f>Sheet1!$A$2:$A$6</c:f>
              <c:strCache>
                <c:ptCount val="5"/>
                <c:pt idx="0">
                  <c:v>France</c:v>
                </c:pt>
                <c:pt idx="1">
                  <c:v>Germany</c:v>
                </c:pt>
                <c:pt idx="2">
                  <c:v>Italy</c:v>
                </c:pt>
                <c:pt idx="3">
                  <c:v>Spain</c:v>
                </c:pt>
                <c:pt idx="4">
                  <c:v>UK</c:v>
                </c:pt>
              </c:strCache>
            </c:strRef>
          </c:cat>
          <c:val>
            <c:numRef>
              <c:f>Sheet1!$I$2:$I$6</c:f>
              <c:numCache>
                <c:formatCode>General</c:formatCode>
                <c:ptCount val="5"/>
                <c:pt idx="0">
                  <c:v>1.1000000000000001</c:v>
                </c:pt>
                <c:pt idx="1">
                  <c:v>1.2</c:v>
                </c:pt>
                <c:pt idx="2">
                  <c:v>3.2</c:v>
                </c:pt>
                <c:pt idx="3">
                  <c:v>2.8</c:v>
                </c:pt>
                <c:pt idx="4">
                  <c:v>1.3</c:v>
                </c:pt>
              </c:numCache>
            </c:numRef>
          </c:val>
          <c:extLst xmlns:c16r2="http://schemas.microsoft.com/office/drawing/2015/06/chart">
            <c:ext xmlns:c16="http://schemas.microsoft.com/office/drawing/2014/chart" uri="{C3380CC4-5D6E-409C-BE32-E72D297353CC}">
              <c16:uniqueId val="{00000007-C494-49CA-B039-A4F94750BBE0}"/>
            </c:ext>
          </c:extLst>
        </c:ser>
        <c:dLbls/>
        <c:axId val="164443264"/>
        <c:axId val="164444800"/>
      </c:barChart>
      <c:catAx>
        <c:axId val="164443264"/>
        <c:scaling>
          <c:orientation val="minMax"/>
        </c:scaling>
        <c:axPos val="b"/>
        <c:numFmt formatCode="General" sourceLinked="0"/>
        <c:tickLblPos val="nextTo"/>
        <c:txPr>
          <a:bodyPr/>
          <a:lstStyle/>
          <a:p>
            <a:pPr>
              <a:defRPr sz="1400" b="0"/>
            </a:pPr>
            <a:endParaRPr lang="en-US"/>
          </a:p>
        </c:txPr>
        <c:crossAx val="164444800"/>
        <c:crosses val="autoZero"/>
        <c:auto val="1"/>
        <c:lblAlgn val="ctr"/>
        <c:lblOffset val="100"/>
      </c:catAx>
      <c:valAx>
        <c:axId val="164444800"/>
        <c:scaling>
          <c:orientation val="minMax"/>
        </c:scaling>
        <c:axPos val="l"/>
        <c:numFmt formatCode="General" sourceLinked="1"/>
        <c:tickLblPos val="nextTo"/>
        <c:txPr>
          <a:bodyPr/>
          <a:lstStyle/>
          <a:p>
            <a:pPr>
              <a:defRPr sz="1400" b="0"/>
            </a:pPr>
            <a:endParaRPr lang="en-US"/>
          </a:p>
        </c:txPr>
        <c:crossAx val="164443264"/>
        <c:crosses val="autoZero"/>
        <c:crossBetween val="between"/>
      </c:valAx>
    </c:plotArea>
    <c:legend>
      <c:legendPos val="r"/>
      <c:legendEntry>
        <c:idx val="0"/>
        <c:txPr>
          <a:bodyPr/>
          <a:lstStyle/>
          <a:p>
            <a:pPr>
              <a:defRPr sz="1200">
                <a:latin typeface="+mn-lt"/>
              </a:defRPr>
            </a:pPr>
            <a:endParaRPr lang="en-US"/>
          </a:p>
        </c:txPr>
      </c:legendEntry>
      <c:layout>
        <c:manualLayout>
          <c:xMode val="edge"/>
          <c:yMode val="edge"/>
          <c:x val="0.2325780264360538"/>
          <c:y val="7.6138779527559056E-2"/>
          <c:w val="0.47852258065395603"/>
          <c:h val="0.19147244094488189"/>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Sheet1!$B$1</c:f>
              <c:strCache>
                <c:ptCount val="1"/>
                <c:pt idx="0">
                  <c:v>Cabozantinib</c:v>
                </c:pt>
              </c:strCache>
            </c:strRef>
          </c:tx>
          <c:spPr>
            <a:solidFill>
              <a:schemeClr val="accent3"/>
            </a:solidFill>
          </c:spPr>
          <c:dLbls>
            <c:dLbl>
              <c:idx val="0"/>
              <c:tx>
                <c:rich>
                  <a:bodyPr/>
                  <a:lstStyle/>
                  <a:p>
                    <a:r>
                      <a:rPr lang="en-US" dirty="0" smtClean="0"/>
                      <a:t>18</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32E-41B5-9B4C-CCFDDE8B9463}"/>
                </c:ext>
              </c:extLst>
            </c:dLbl>
            <c:dLbl>
              <c:idx val="1"/>
              <c:tx>
                <c:rich>
                  <a:bodyPr/>
                  <a:lstStyle/>
                  <a:p>
                    <a:r>
                      <a:rPr lang="en-US" dirty="0" smtClean="0"/>
                      <a:t>25</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32E-41B5-9B4C-CCFDDE8B9463}"/>
                </c:ext>
              </c:extLst>
            </c:dLbl>
            <c:dLbl>
              <c:idx val="2"/>
              <c:tx>
                <c:rich>
                  <a:bodyPr/>
                  <a:lstStyle/>
                  <a:p>
                    <a:r>
                      <a:rPr lang="en-US" dirty="0" smtClean="0"/>
                      <a:t>24</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2E-41B5-9B4C-CCFDDE8B9463}"/>
                </c:ext>
              </c:extLst>
            </c:dLbl>
            <c:dLbl>
              <c:idx val="3"/>
              <c:tx>
                <c:rich>
                  <a:bodyPr/>
                  <a:lstStyle/>
                  <a:p>
                    <a:r>
                      <a:rPr lang="en-US" dirty="0" smtClean="0"/>
                      <a:t>22</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32E-41B5-9B4C-CCFDDE8B9463}"/>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General</c:formatCode>
                <c:ptCount val="4"/>
                <c:pt idx="0">
                  <c:v>18</c:v>
                </c:pt>
                <c:pt idx="1">
                  <c:v>25</c:v>
                </c:pt>
                <c:pt idx="2">
                  <c:v>24</c:v>
                </c:pt>
                <c:pt idx="3">
                  <c:v>22</c:v>
                </c:pt>
              </c:numCache>
            </c:numRef>
          </c:val>
          <c:extLst xmlns:c16r2="http://schemas.microsoft.com/office/drawing/2015/06/chart">
            <c:ext xmlns:c16="http://schemas.microsoft.com/office/drawing/2014/chart" uri="{C3380CC4-5D6E-409C-BE32-E72D297353CC}">
              <c16:uniqueId val="{00000004-F32E-41B5-9B4C-CCFDDE8B9463}"/>
            </c:ext>
          </c:extLst>
        </c:ser>
        <c:ser>
          <c:idx val="1"/>
          <c:order val="1"/>
          <c:tx>
            <c:strRef>
              <c:f>Sheet1!$C$1</c:f>
              <c:strCache>
                <c:ptCount val="1"/>
                <c:pt idx="0">
                  <c:v>Placebo</c:v>
                </c:pt>
              </c:strCache>
            </c:strRef>
          </c:tx>
          <c:spPr>
            <a:solidFill>
              <a:schemeClr val="accent2"/>
            </a:solidFill>
          </c:spPr>
          <c:dLbls>
            <c:dLbl>
              <c:idx val="0"/>
              <c:tx>
                <c:rich>
                  <a:bodyPr/>
                  <a:lstStyle/>
                  <a:p>
                    <a:r>
                      <a:rPr lang="en-US" dirty="0" smtClean="0"/>
                      <a:t>1</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32E-41B5-9B4C-CCFDDE8B9463}"/>
                </c:ext>
              </c:extLst>
            </c:dLbl>
            <c:dLbl>
              <c:idx val="1"/>
              <c:tx>
                <c:rich>
                  <a:bodyPr/>
                  <a:lstStyle/>
                  <a:p>
                    <a:r>
                      <a:rPr lang="en-US" dirty="0" smtClean="0"/>
                      <a:t>8</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32E-41B5-9B4C-CCFDDE8B9463}"/>
                </c:ext>
              </c:extLst>
            </c:dLbl>
            <c:dLbl>
              <c:idx val="2"/>
              <c:tx>
                <c:rich>
                  <a:bodyPr/>
                  <a:lstStyle/>
                  <a:p>
                    <a:r>
                      <a:rPr lang="en-US" dirty="0" smtClean="0"/>
                      <a:t>4</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32E-41B5-9B4C-CCFDDE8B9463}"/>
                </c:ext>
              </c:extLst>
            </c:dLbl>
            <c:dLbl>
              <c:idx val="3"/>
              <c:layout>
                <c:manualLayout>
                  <c:x val="7.0583259484903391E-3"/>
                  <c:y val="0"/>
                </c:manualLayout>
              </c:layout>
              <c:tx>
                <c:rich>
                  <a:bodyPr/>
                  <a:lstStyle/>
                  <a:p>
                    <a:r>
                      <a:rPr lang="en-US" dirty="0" smtClean="0"/>
                      <a:t>7</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32E-41B5-9B4C-CCFDDE8B9463}"/>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Sheet1!$C$2:$C$5</c:f>
              <c:numCache>
                <c:formatCode>General</c:formatCode>
                <c:ptCount val="4"/>
                <c:pt idx="0">
                  <c:v>1</c:v>
                </c:pt>
                <c:pt idx="1">
                  <c:v>8</c:v>
                </c:pt>
                <c:pt idx="2">
                  <c:v>4</c:v>
                </c:pt>
                <c:pt idx="3">
                  <c:v>7</c:v>
                </c:pt>
              </c:numCache>
            </c:numRef>
          </c:val>
          <c:extLst xmlns:c16r2="http://schemas.microsoft.com/office/drawing/2015/06/chart">
            <c:ext xmlns:c16="http://schemas.microsoft.com/office/drawing/2014/chart" uri="{C3380CC4-5D6E-409C-BE32-E72D297353CC}">
              <c16:uniqueId val="{00000009-F32E-41B5-9B4C-CCFDDE8B9463}"/>
            </c:ext>
          </c:extLst>
        </c:ser>
        <c:dLbls/>
        <c:axId val="166011264"/>
        <c:axId val="166012800"/>
      </c:barChart>
      <c:catAx>
        <c:axId val="166011264"/>
        <c:scaling>
          <c:orientation val="minMax"/>
        </c:scaling>
        <c:axPos val="b"/>
        <c:numFmt formatCode="General" sourceLinked="1"/>
        <c:tickLblPos val="nextTo"/>
        <c:crossAx val="166012800"/>
        <c:crosses val="autoZero"/>
        <c:auto val="1"/>
        <c:lblAlgn val="ctr"/>
        <c:lblOffset val="100"/>
      </c:catAx>
      <c:valAx>
        <c:axId val="166012800"/>
        <c:scaling>
          <c:orientation val="minMax"/>
        </c:scaling>
        <c:axPos val="l"/>
        <c:numFmt formatCode="General" sourceLinked="1"/>
        <c:tickLblPos val="nextTo"/>
        <c:crossAx val="166011264"/>
        <c:crosses val="autoZero"/>
        <c:crossBetween val="between"/>
      </c:valAx>
    </c:plotArea>
    <c:plotVisOnly val="1"/>
    <c:dispBlanksAs val="gap"/>
  </c:chart>
  <c:txPr>
    <a:bodyPr/>
    <a:lstStyle/>
    <a:p>
      <a:pPr>
        <a:defRPr sz="12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Sheet1!$B$1</c:f>
              <c:strCache>
                <c:ptCount val="1"/>
                <c:pt idx="0">
                  <c:v>Series 1</c:v>
                </c:pt>
              </c:strCache>
            </c:strRef>
          </c:tx>
          <c:dPt>
            <c:idx val="0"/>
            <c:spPr>
              <a:solidFill>
                <a:schemeClr val="accent3"/>
              </a:solidFill>
            </c:spPr>
            <c:extLst xmlns:c16r2="http://schemas.microsoft.com/office/drawing/2015/06/chart">
              <c:ext xmlns:c16="http://schemas.microsoft.com/office/drawing/2014/chart" uri="{C3380CC4-5D6E-409C-BE32-E72D297353CC}">
                <c16:uniqueId val="{00000002-FCA4-4D2D-8468-2D24E961903A}"/>
              </c:ext>
            </c:extLst>
          </c:dPt>
          <c:dLbls>
            <c:spPr>
              <a:noFill/>
              <a:ln>
                <a:noFill/>
              </a:ln>
              <a:effectLst/>
            </c:spPr>
            <c:txPr>
              <a:bodyPr/>
              <a:lstStyle/>
              <a:p>
                <a:pPr>
                  <a:defRPr sz="1400"/>
                </a:pPr>
                <a:endParaRPr lang="en-US"/>
              </a:p>
            </c:txPr>
            <c:showVal val="1"/>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0-FCA4-4D2D-8468-2D24E961903A}"/>
            </c:ext>
          </c:extLst>
        </c:ser>
        <c:ser>
          <c:idx val="1"/>
          <c:order val="1"/>
          <c:tx>
            <c:strRef>
              <c:f>Sheet1!$C$1</c:f>
              <c:strCache>
                <c:ptCount val="1"/>
                <c:pt idx="0">
                  <c:v>Series 2</c:v>
                </c:pt>
              </c:strCache>
            </c:strRef>
          </c:tx>
          <c:spPr>
            <a:solidFill>
              <a:schemeClr val="accent6"/>
            </a:solidFill>
          </c:spPr>
          <c:dLbls>
            <c:spPr>
              <a:noFill/>
              <a:ln>
                <a:noFill/>
              </a:ln>
              <a:effectLst/>
            </c:spPr>
            <c:txPr>
              <a:bodyPr/>
              <a:lstStyle/>
              <a:p>
                <a:pPr>
                  <a:defRPr sz="1400"/>
                </a:pPr>
                <a:endParaRPr lang="en-US"/>
              </a:p>
            </c:txPr>
            <c:showVal val="1"/>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24</c:v>
                </c:pt>
              </c:numCache>
            </c:numRef>
          </c:val>
          <c:extLst xmlns:c16r2="http://schemas.microsoft.com/office/drawing/2015/06/chart">
            <c:ext xmlns:c16="http://schemas.microsoft.com/office/drawing/2014/chart" uri="{C3380CC4-5D6E-409C-BE32-E72D297353CC}">
              <c16:uniqueId val="{00000001-FCA4-4D2D-8468-2D24E961903A}"/>
            </c:ext>
          </c:extLst>
        </c:ser>
        <c:dLbls/>
        <c:overlap val="-40"/>
        <c:axId val="169339904"/>
        <c:axId val="169341696"/>
      </c:barChart>
      <c:catAx>
        <c:axId val="169339904"/>
        <c:scaling>
          <c:orientation val="minMax"/>
        </c:scaling>
        <c:delete val="1"/>
        <c:axPos val="b"/>
        <c:numFmt formatCode="General" sourceLinked="0"/>
        <c:tickLblPos val="none"/>
        <c:crossAx val="169341696"/>
        <c:crosses val="autoZero"/>
        <c:auto val="1"/>
        <c:lblAlgn val="ctr"/>
        <c:lblOffset val="100"/>
      </c:catAx>
      <c:valAx>
        <c:axId val="169341696"/>
        <c:scaling>
          <c:orientation val="minMax"/>
          <c:max val="50"/>
          <c:min val="0"/>
        </c:scaling>
        <c:axPos val="l"/>
        <c:numFmt formatCode="General" sourceLinked="1"/>
        <c:tickLblPos val="nextTo"/>
        <c:spPr>
          <a:ln w="19050">
            <a:solidFill>
              <a:srgbClr val="000000"/>
            </a:solidFill>
          </a:ln>
        </c:spPr>
        <c:txPr>
          <a:bodyPr/>
          <a:lstStyle/>
          <a:p>
            <a:pPr>
              <a:defRPr sz="1400"/>
            </a:pPr>
            <a:endParaRPr lang="en-US"/>
          </a:p>
        </c:txPr>
        <c:crossAx val="169339904"/>
        <c:crosses val="autoZero"/>
        <c:crossBetween val="between"/>
        <c:majorUnit val="10"/>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0251984908136483"/>
          <c:y val="6.2671998031496062E-2"/>
          <c:w val="0.88956938976377942"/>
          <c:h val="0.48945447834645678"/>
        </c:manualLayout>
      </c:layout>
      <c:barChart>
        <c:barDir val="col"/>
        <c:grouping val="stacked"/>
        <c:ser>
          <c:idx val="0"/>
          <c:order val="0"/>
          <c:tx>
            <c:strRef>
              <c:f>Sheet1!$B$1</c:f>
              <c:strCache>
                <c:ptCount val="1"/>
                <c:pt idx="0">
                  <c:v>Series 1</c:v>
                </c:pt>
              </c:strCache>
            </c:strRef>
          </c:tx>
          <c:spPr>
            <a:solidFill>
              <a:srgbClr val="043882"/>
            </a:solidFill>
          </c:spPr>
          <c:cat>
            <c:strRef>
              <c:f>Sheet1!$A$2:$A$14</c:f>
              <c:strCache>
                <c:ptCount val="13"/>
                <c:pt idx="0">
                  <c:v>Anaemia</c:v>
                </c:pt>
                <c:pt idx="1">
                  <c:v>Hyperthyroidism</c:v>
                </c:pt>
                <c:pt idx="2">
                  <c:v>Hypothyroidism</c:v>
                </c:pt>
                <c:pt idx="3">
                  <c:v>Diarrhoea</c:v>
                </c:pt>
                <c:pt idx="4">
                  <c:v>Nausea</c:v>
                </c:pt>
                <c:pt idx="5">
                  <c:v>Fatigue</c:v>
                </c:pt>
                <c:pt idx="6">
                  <c:v>ALT increased</c:v>
                </c:pt>
                <c:pt idx="7">
                  <c:v>AST increased</c:v>
                </c:pt>
                <c:pt idx="8">
                  <c:v>Arthralgia</c:v>
                </c:pt>
                <c:pt idx="9">
                  <c:v>Dyspnoea</c:v>
                </c:pt>
                <c:pt idx="10">
                  <c:v>Pruritus</c:v>
                </c:pt>
                <c:pt idx="11">
                  <c:v>Rash</c:v>
                </c:pt>
                <c:pt idx="12">
                  <c:v>Rash maculopapular</c:v>
                </c:pt>
              </c:strCache>
            </c:strRef>
          </c:cat>
          <c:val>
            <c:numRef>
              <c:f>Sheet1!$B$2:$B$14</c:f>
              <c:numCache>
                <c:formatCode>General</c:formatCode>
                <c:ptCount val="13"/>
                <c:pt idx="0">
                  <c:v>3.5</c:v>
                </c:pt>
                <c:pt idx="1">
                  <c:v>12</c:v>
                </c:pt>
                <c:pt idx="2">
                  <c:v>17</c:v>
                </c:pt>
                <c:pt idx="3">
                  <c:v>7</c:v>
                </c:pt>
                <c:pt idx="4">
                  <c:v>9</c:v>
                </c:pt>
                <c:pt idx="5">
                  <c:v>19</c:v>
                </c:pt>
                <c:pt idx="6">
                  <c:v>6</c:v>
                </c:pt>
                <c:pt idx="7">
                  <c:v>6</c:v>
                </c:pt>
                <c:pt idx="8">
                  <c:v>8</c:v>
                </c:pt>
                <c:pt idx="9">
                  <c:v>6</c:v>
                </c:pt>
                <c:pt idx="10">
                  <c:v>8</c:v>
                </c:pt>
                <c:pt idx="11">
                  <c:v>7</c:v>
                </c:pt>
                <c:pt idx="12">
                  <c:v>6</c:v>
                </c:pt>
              </c:numCache>
            </c:numRef>
          </c:val>
          <c:extLst xmlns:c16r2="http://schemas.microsoft.com/office/drawing/2015/06/chart">
            <c:ext xmlns:c16="http://schemas.microsoft.com/office/drawing/2014/chart" uri="{C3380CC4-5D6E-409C-BE32-E72D297353CC}">
              <c16:uniqueId val="{00000000-A23E-409A-8593-AF21E1FF6075}"/>
            </c:ext>
          </c:extLst>
        </c:ser>
        <c:ser>
          <c:idx val="1"/>
          <c:order val="1"/>
          <c:tx>
            <c:strRef>
              <c:f>Sheet1!$C$1</c:f>
              <c:strCache>
                <c:ptCount val="1"/>
                <c:pt idx="0">
                  <c:v>Series 2</c:v>
                </c:pt>
              </c:strCache>
            </c:strRef>
          </c:tx>
          <c:spPr>
            <a:solidFill>
              <a:srgbClr val="B2C0EC"/>
            </a:solidFill>
          </c:spPr>
          <c:cat>
            <c:strRef>
              <c:f>Sheet1!$A$2:$A$14</c:f>
              <c:strCache>
                <c:ptCount val="13"/>
                <c:pt idx="0">
                  <c:v>Anaemia</c:v>
                </c:pt>
                <c:pt idx="1">
                  <c:v>Hyperthyroidism</c:v>
                </c:pt>
                <c:pt idx="2">
                  <c:v>Hypothyroidism</c:v>
                </c:pt>
                <c:pt idx="3">
                  <c:v>Diarrhoea</c:v>
                </c:pt>
                <c:pt idx="4">
                  <c:v>Nausea</c:v>
                </c:pt>
                <c:pt idx="5">
                  <c:v>Fatigue</c:v>
                </c:pt>
                <c:pt idx="6">
                  <c:v>ALT increased</c:v>
                </c:pt>
                <c:pt idx="7">
                  <c:v>AST increased</c:v>
                </c:pt>
                <c:pt idx="8">
                  <c:v>Arthralgia</c:v>
                </c:pt>
                <c:pt idx="9">
                  <c:v>Dyspnoea</c:v>
                </c:pt>
                <c:pt idx="10">
                  <c:v>Pruritus</c:v>
                </c:pt>
                <c:pt idx="11">
                  <c:v>Rash</c:v>
                </c:pt>
                <c:pt idx="12">
                  <c:v>Rash maculopapular</c:v>
                </c:pt>
              </c:strCache>
            </c:strRef>
          </c:cat>
          <c:val>
            <c:numRef>
              <c:f>Sheet1!$C$2:$C$14</c:f>
              <c:numCache>
                <c:formatCode>General</c:formatCode>
                <c:ptCount val="13"/>
                <c:pt idx="0">
                  <c:v>2</c:v>
                </c:pt>
                <c:pt idx="3">
                  <c:v>2</c:v>
                </c:pt>
              </c:numCache>
            </c:numRef>
          </c:val>
          <c:extLst xmlns:c16r2="http://schemas.microsoft.com/office/drawing/2015/06/chart">
            <c:ext xmlns:c16="http://schemas.microsoft.com/office/drawing/2014/chart" uri="{C3380CC4-5D6E-409C-BE32-E72D297353CC}">
              <c16:uniqueId val="{00000001-A23E-409A-8593-AF21E1FF6075}"/>
            </c:ext>
          </c:extLst>
        </c:ser>
        <c:dLbls/>
        <c:gapWidth val="65"/>
        <c:overlap val="100"/>
        <c:axId val="174891776"/>
        <c:axId val="174893312"/>
      </c:barChart>
      <c:catAx>
        <c:axId val="174891776"/>
        <c:scaling>
          <c:orientation val="minMax"/>
        </c:scaling>
        <c:axPos val="b"/>
        <c:numFmt formatCode="General" sourceLinked="0"/>
        <c:tickLblPos val="nextTo"/>
        <c:txPr>
          <a:bodyPr/>
          <a:lstStyle/>
          <a:p>
            <a:pPr>
              <a:defRPr sz="1200"/>
            </a:pPr>
            <a:endParaRPr lang="en-US"/>
          </a:p>
        </c:txPr>
        <c:crossAx val="174893312"/>
        <c:crosses val="autoZero"/>
        <c:auto val="1"/>
        <c:lblAlgn val="ctr"/>
        <c:lblOffset val="100"/>
      </c:catAx>
      <c:valAx>
        <c:axId val="174893312"/>
        <c:scaling>
          <c:orientation val="minMax"/>
          <c:max val="20"/>
        </c:scaling>
        <c:axPos val="l"/>
        <c:numFmt formatCode="General" sourceLinked="1"/>
        <c:tickLblPos val="nextTo"/>
        <c:txPr>
          <a:bodyPr/>
          <a:lstStyle/>
          <a:p>
            <a:pPr>
              <a:defRPr sz="1200"/>
            </a:pPr>
            <a:endParaRPr lang="en-US"/>
          </a:p>
        </c:txPr>
        <c:crossAx val="174891776"/>
        <c:crosses val="autoZero"/>
        <c:crossBetween val="between"/>
        <c:majorUnit val="4"/>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0765676298744699"/>
          <c:y val="3.6288783083068245E-2"/>
          <c:w val="0.88956938976377942"/>
          <c:h val="0.8986926673228347"/>
        </c:manualLayout>
      </c:layout>
      <c:barChart>
        <c:barDir val="col"/>
        <c:grouping val="clustered"/>
        <c:ser>
          <c:idx val="0"/>
          <c:order val="0"/>
          <c:tx>
            <c:strRef>
              <c:f>Sheet1!$B$1</c:f>
              <c:strCache>
                <c:ptCount val="1"/>
                <c:pt idx="0">
                  <c:v>Column1</c:v>
                </c:pt>
              </c:strCache>
            </c:strRef>
          </c:tx>
          <c:dPt>
            <c:idx val="0"/>
            <c:spPr>
              <a:solidFill>
                <a:srgbClr val="B60D27"/>
              </a:solidFill>
            </c:spPr>
            <c:extLst xmlns:c16r2="http://schemas.microsoft.com/office/drawing/2015/06/chart">
              <c:ext xmlns:c16="http://schemas.microsoft.com/office/drawing/2014/chart" uri="{C3380CC4-5D6E-409C-BE32-E72D297353CC}">
                <c16:uniqueId val="{00000001-712D-4841-BC67-245A4AD209B4}"/>
              </c:ext>
            </c:extLst>
          </c:dPt>
          <c:cat>
            <c:numRef>
              <c:f>Sheet1!$A$2</c:f>
              <c:numCache>
                <c:formatCode>General</c:formatCode>
                <c:ptCount val="1"/>
              </c:numCache>
            </c:numRef>
          </c:cat>
          <c:val>
            <c:numRef>
              <c:f>Sheet1!$B$2</c:f>
              <c:numCache>
                <c:formatCode>General</c:formatCode>
                <c:ptCount val="1"/>
                <c:pt idx="0">
                  <c:v>33.300000000000011</c:v>
                </c:pt>
              </c:numCache>
            </c:numRef>
          </c:val>
          <c:extLst xmlns:c16r2="http://schemas.microsoft.com/office/drawing/2015/06/chart">
            <c:ext xmlns:c16="http://schemas.microsoft.com/office/drawing/2014/chart" uri="{C3380CC4-5D6E-409C-BE32-E72D297353CC}">
              <c16:uniqueId val="{00000002-712D-4841-BC67-245A4AD209B4}"/>
            </c:ext>
          </c:extLst>
        </c:ser>
        <c:ser>
          <c:idx val="1"/>
          <c:order val="1"/>
          <c:tx>
            <c:strRef>
              <c:f>Sheet1!$C$1</c:f>
              <c:strCache>
                <c:ptCount val="1"/>
                <c:pt idx="0">
                  <c:v>Series 2</c:v>
                </c:pt>
              </c:strCache>
            </c:strRef>
          </c:tx>
          <c:dPt>
            <c:idx val="0"/>
            <c:spPr>
              <a:solidFill>
                <a:srgbClr val="B2C0D8"/>
              </a:solidFill>
            </c:spPr>
            <c:extLst xmlns:c16r2="http://schemas.microsoft.com/office/drawing/2015/06/chart">
              <c:ext xmlns:c16="http://schemas.microsoft.com/office/drawing/2014/chart" uri="{C3380CC4-5D6E-409C-BE32-E72D297353CC}">
                <c16:uniqueId val="{00000004-712D-4841-BC67-245A4AD209B4}"/>
              </c:ext>
            </c:extLst>
          </c:dPt>
          <c:cat>
            <c:numRef>
              <c:f>Sheet1!$A$2</c:f>
              <c:numCache>
                <c:formatCode>General</c:formatCode>
                <c:ptCount val="1"/>
              </c:numCache>
            </c:numRef>
          </c:cat>
          <c:val>
            <c:numRef>
              <c:f>Sheet1!$C$2</c:f>
              <c:numCache>
                <c:formatCode>General</c:formatCode>
                <c:ptCount val="1"/>
                <c:pt idx="0">
                  <c:v>12.1</c:v>
                </c:pt>
              </c:numCache>
            </c:numRef>
          </c:val>
          <c:extLst xmlns:c16r2="http://schemas.microsoft.com/office/drawing/2015/06/chart">
            <c:ext xmlns:c16="http://schemas.microsoft.com/office/drawing/2014/chart" uri="{C3380CC4-5D6E-409C-BE32-E72D297353CC}">
              <c16:uniqueId val="{00000005-712D-4841-BC67-245A4AD209B4}"/>
            </c:ext>
          </c:extLst>
        </c:ser>
        <c:dLbls/>
        <c:overlap val="-82"/>
        <c:axId val="176174592"/>
        <c:axId val="176176128"/>
      </c:barChart>
      <c:catAx>
        <c:axId val="176174592"/>
        <c:scaling>
          <c:orientation val="minMax"/>
        </c:scaling>
        <c:axPos val="b"/>
        <c:numFmt formatCode="General" sourceLinked="1"/>
        <c:tickLblPos val="nextTo"/>
        <c:crossAx val="176176128"/>
        <c:crosses val="autoZero"/>
        <c:auto val="1"/>
        <c:lblAlgn val="ctr"/>
        <c:lblOffset val="100"/>
      </c:catAx>
      <c:valAx>
        <c:axId val="176176128"/>
        <c:scaling>
          <c:orientation val="minMax"/>
          <c:max val="80"/>
          <c:min val="0"/>
        </c:scaling>
        <c:axPos val="l"/>
        <c:numFmt formatCode="General" sourceLinked="1"/>
        <c:tickLblPos val="nextTo"/>
        <c:txPr>
          <a:bodyPr/>
          <a:lstStyle/>
          <a:p>
            <a:pPr>
              <a:defRPr sz="1100"/>
            </a:pPr>
            <a:endParaRPr lang="en-US"/>
          </a:p>
        </c:txPr>
        <c:crossAx val="176174592"/>
        <c:crosses val="autoZero"/>
        <c:crossBetween val="between"/>
      </c:valAx>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0765676298744699"/>
          <c:y val="3.6288783083068245E-2"/>
          <c:w val="0.88956938976377942"/>
          <c:h val="0.8986926673228347"/>
        </c:manualLayout>
      </c:layout>
      <c:barChart>
        <c:barDir val="col"/>
        <c:grouping val="clustered"/>
        <c:ser>
          <c:idx val="0"/>
          <c:order val="0"/>
          <c:tx>
            <c:strRef>
              <c:f>Sheet1!$B$1</c:f>
              <c:strCache>
                <c:ptCount val="1"/>
                <c:pt idx="0">
                  <c:v>Column1</c:v>
                </c:pt>
              </c:strCache>
            </c:strRef>
          </c:tx>
          <c:dPt>
            <c:idx val="0"/>
            <c:spPr>
              <a:solidFill>
                <a:srgbClr val="B60D27"/>
              </a:solidFill>
            </c:spPr>
            <c:extLst xmlns:c16r2="http://schemas.microsoft.com/office/drawing/2015/06/chart">
              <c:ext xmlns:c16="http://schemas.microsoft.com/office/drawing/2014/chart" uri="{C3380CC4-5D6E-409C-BE32-E72D297353CC}">
                <c16:uniqueId val="{00000001-8E79-4A7C-B59C-0CE8A2F2D33F}"/>
              </c:ext>
            </c:extLst>
          </c:dPt>
          <c:cat>
            <c:numRef>
              <c:f>Sheet1!$A$2</c:f>
              <c:numCache>
                <c:formatCode>General</c:formatCode>
                <c:ptCount val="1"/>
              </c:numCache>
            </c:numRef>
          </c:cat>
          <c:val>
            <c:numRef>
              <c:f>Sheet1!$B$2</c:f>
              <c:numCache>
                <c:formatCode>General</c:formatCode>
                <c:ptCount val="1"/>
                <c:pt idx="0">
                  <c:v>14</c:v>
                </c:pt>
              </c:numCache>
            </c:numRef>
          </c:val>
          <c:extLst xmlns:c16r2="http://schemas.microsoft.com/office/drawing/2015/06/chart">
            <c:ext xmlns:c16="http://schemas.microsoft.com/office/drawing/2014/chart" uri="{C3380CC4-5D6E-409C-BE32-E72D297353CC}">
              <c16:uniqueId val="{00000002-8E79-4A7C-B59C-0CE8A2F2D33F}"/>
            </c:ext>
          </c:extLst>
        </c:ser>
        <c:ser>
          <c:idx val="1"/>
          <c:order val="1"/>
          <c:tx>
            <c:strRef>
              <c:f>Sheet1!$C$1</c:f>
              <c:strCache>
                <c:ptCount val="1"/>
                <c:pt idx="0">
                  <c:v>Series 2</c:v>
                </c:pt>
              </c:strCache>
            </c:strRef>
          </c:tx>
          <c:dPt>
            <c:idx val="0"/>
            <c:spPr>
              <a:solidFill>
                <a:srgbClr val="B2C0D8"/>
              </a:solidFill>
            </c:spPr>
            <c:extLst xmlns:c16r2="http://schemas.microsoft.com/office/drawing/2015/06/chart">
              <c:ext xmlns:c16="http://schemas.microsoft.com/office/drawing/2014/chart" uri="{C3380CC4-5D6E-409C-BE32-E72D297353CC}">
                <c16:uniqueId val="{00000004-8E79-4A7C-B59C-0CE8A2F2D33F}"/>
              </c:ext>
            </c:extLst>
          </c:dPt>
          <c:cat>
            <c:numRef>
              <c:f>Sheet1!$A$2</c:f>
              <c:numCache>
                <c:formatCode>General</c:formatCode>
                <c:ptCount val="1"/>
              </c:numCache>
            </c:numRef>
          </c:cat>
          <c:val>
            <c:numRef>
              <c:f>Sheet1!$C$2</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8E79-4A7C-B59C-0CE8A2F2D33F}"/>
            </c:ext>
          </c:extLst>
        </c:ser>
        <c:dLbls/>
        <c:overlap val="-82"/>
        <c:axId val="176132864"/>
        <c:axId val="176134400"/>
      </c:barChart>
      <c:catAx>
        <c:axId val="176132864"/>
        <c:scaling>
          <c:orientation val="minMax"/>
        </c:scaling>
        <c:axPos val="b"/>
        <c:numFmt formatCode="General" sourceLinked="1"/>
        <c:tickLblPos val="nextTo"/>
        <c:crossAx val="176134400"/>
        <c:crosses val="autoZero"/>
        <c:auto val="1"/>
        <c:lblAlgn val="ctr"/>
        <c:lblOffset val="100"/>
      </c:catAx>
      <c:valAx>
        <c:axId val="176134400"/>
        <c:scaling>
          <c:orientation val="minMax"/>
          <c:max val="80"/>
          <c:min val="0"/>
        </c:scaling>
        <c:axPos val="l"/>
        <c:numFmt formatCode="General" sourceLinked="1"/>
        <c:tickLblPos val="nextTo"/>
        <c:txPr>
          <a:bodyPr/>
          <a:lstStyle/>
          <a:p>
            <a:pPr>
              <a:defRPr sz="1100"/>
            </a:pPr>
            <a:endParaRPr lang="en-US"/>
          </a:p>
        </c:txPr>
        <c:crossAx val="176132864"/>
        <c:crosses val="autoZero"/>
        <c:crossBetween val="between"/>
      </c:valAx>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0765676298744699"/>
          <c:y val="3.6288783083068245E-2"/>
          <c:w val="0.88956938976377942"/>
          <c:h val="0.8986926673228347"/>
        </c:manualLayout>
      </c:layout>
      <c:barChart>
        <c:barDir val="col"/>
        <c:grouping val="clustered"/>
        <c:ser>
          <c:idx val="0"/>
          <c:order val="0"/>
          <c:tx>
            <c:strRef>
              <c:f>Sheet1!$B$1</c:f>
              <c:strCache>
                <c:ptCount val="1"/>
                <c:pt idx="0">
                  <c:v>Column1</c:v>
                </c:pt>
              </c:strCache>
            </c:strRef>
          </c:tx>
          <c:dPt>
            <c:idx val="0"/>
            <c:spPr>
              <a:solidFill>
                <a:srgbClr val="B60D27"/>
              </a:solidFill>
            </c:spPr>
            <c:extLst xmlns:c16r2="http://schemas.microsoft.com/office/drawing/2015/06/chart">
              <c:ext xmlns:c16="http://schemas.microsoft.com/office/drawing/2014/chart" uri="{C3380CC4-5D6E-409C-BE32-E72D297353CC}">
                <c16:uniqueId val="{00000001-3EA6-45B9-A3C9-B41A0A9FDCA0}"/>
              </c:ext>
            </c:extLst>
          </c:dPt>
          <c:cat>
            <c:numRef>
              <c:f>Sheet1!$A$2</c:f>
              <c:numCache>
                <c:formatCode>General</c:formatCode>
                <c:ptCount val="1"/>
              </c:numCache>
            </c:numRef>
          </c:cat>
          <c:val>
            <c:numRef>
              <c:f>Sheet1!$B$2</c:f>
              <c:numCache>
                <c:formatCode>General</c:formatCode>
                <c:ptCount val="1"/>
                <c:pt idx="0">
                  <c:v>75</c:v>
                </c:pt>
              </c:numCache>
            </c:numRef>
          </c:val>
          <c:extLst xmlns:c16r2="http://schemas.microsoft.com/office/drawing/2015/06/chart">
            <c:ext xmlns:c16="http://schemas.microsoft.com/office/drawing/2014/chart" uri="{C3380CC4-5D6E-409C-BE32-E72D297353CC}">
              <c16:uniqueId val="{00000002-3EA6-45B9-A3C9-B41A0A9FDCA0}"/>
            </c:ext>
          </c:extLst>
        </c:ser>
        <c:ser>
          <c:idx val="1"/>
          <c:order val="1"/>
          <c:tx>
            <c:strRef>
              <c:f>Sheet1!$C$1</c:f>
              <c:strCache>
                <c:ptCount val="1"/>
                <c:pt idx="0">
                  <c:v>Series 2</c:v>
                </c:pt>
              </c:strCache>
            </c:strRef>
          </c:tx>
          <c:dPt>
            <c:idx val="0"/>
            <c:spPr>
              <a:solidFill>
                <a:srgbClr val="B2C0D8"/>
              </a:solidFill>
            </c:spPr>
            <c:extLst xmlns:c16r2="http://schemas.microsoft.com/office/drawing/2015/06/chart">
              <c:ext xmlns:c16="http://schemas.microsoft.com/office/drawing/2014/chart" uri="{C3380CC4-5D6E-409C-BE32-E72D297353CC}">
                <c16:uniqueId val="{00000004-3EA6-45B9-A3C9-B41A0A9FDCA0}"/>
              </c:ext>
            </c:extLst>
          </c:dPt>
          <c:cat>
            <c:numRef>
              <c:f>Sheet1!$A$2</c:f>
              <c:numCache>
                <c:formatCode>General</c:formatCode>
                <c:ptCount val="1"/>
              </c:numCache>
            </c:numRef>
          </c:cat>
          <c:val>
            <c:numRef>
              <c:f>Sheet1!$C$2</c:f>
              <c:numCache>
                <c:formatCode>General</c:formatCode>
                <c:ptCount val="1"/>
                <c:pt idx="0">
                  <c:v>36.4</c:v>
                </c:pt>
              </c:numCache>
            </c:numRef>
          </c:val>
          <c:extLst xmlns:c16r2="http://schemas.microsoft.com/office/drawing/2015/06/chart">
            <c:ext xmlns:c16="http://schemas.microsoft.com/office/drawing/2014/chart" uri="{C3380CC4-5D6E-409C-BE32-E72D297353CC}">
              <c16:uniqueId val="{00000005-3EA6-45B9-A3C9-B41A0A9FDCA0}"/>
            </c:ext>
          </c:extLst>
        </c:ser>
        <c:dLbls/>
        <c:overlap val="-82"/>
        <c:axId val="176309376"/>
        <c:axId val="176310912"/>
      </c:barChart>
      <c:catAx>
        <c:axId val="176309376"/>
        <c:scaling>
          <c:orientation val="minMax"/>
        </c:scaling>
        <c:axPos val="b"/>
        <c:numFmt formatCode="General" sourceLinked="1"/>
        <c:tickLblPos val="nextTo"/>
        <c:crossAx val="176310912"/>
        <c:crosses val="autoZero"/>
        <c:auto val="1"/>
        <c:lblAlgn val="ctr"/>
        <c:lblOffset val="100"/>
      </c:catAx>
      <c:valAx>
        <c:axId val="176310912"/>
        <c:scaling>
          <c:orientation val="minMax"/>
          <c:max val="80"/>
          <c:min val="0"/>
        </c:scaling>
        <c:axPos val="l"/>
        <c:numFmt formatCode="General" sourceLinked="1"/>
        <c:tickLblPos val="nextTo"/>
        <c:txPr>
          <a:bodyPr/>
          <a:lstStyle/>
          <a:p>
            <a:pPr>
              <a:defRPr sz="1100"/>
            </a:pPr>
            <a:endParaRPr lang="en-US"/>
          </a:p>
        </c:txPr>
        <c:crossAx val="176309376"/>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14/07/2018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xmlns="" val="148168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xmlns="" val="2669611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ECD2E078-915E-4555-BC89-C62A5046F9CB}"/>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32070"/>
          <a:stretch/>
        </p:blipFill>
        <p:spPr>
          <a:xfrm>
            <a:off x="-2" y="1460499"/>
            <a:ext cx="9143999" cy="455928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714375" y="1629268"/>
            <a:ext cx="7715250" cy="677108"/>
          </a:xfrm>
          <a:prstGeom prst="rect">
            <a:avLst/>
          </a:prstGeom>
          <a:noFill/>
        </p:spPr>
        <p:txBody>
          <a:bodyPr wrap="square">
            <a:spAutoFit/>
          </a:bodyPr>
          <a:lstStyle/>
          <a:p>
            <a:pPr algn="ctr">
              <a:spcAft>
                <a:spcPts val="600"/>
              </a:spcAft>
            </a:pPr>
            <a:r>
              <a:rPr lang="en-GB" sz="2000" b="1" kern="0" dirty="0">
                <a:solidFill>
                  <a:schemeClr val="tx2"/>
                </a:solidFill>
                <a:effectLst/>
                <a:latin typeface="Arial"/>
                <a:cs typeface="Arial"/>
              </a:rPr>
              <a:t>20th World Congress on Gastrointestinal Cancer</a:t>
            </a:r>
            <a:br>
              <a:rPr lang="en-GB" sz="2000" b="1" kern="0" dirty="0">
                <a:solidFill>
                  <a:schemeClr val="tx2"/>
                </a:solidFill>
                <a:effectLst/>
                <a:latin typeface="Arial"/>
                <a:cs typeface="Arial"/>
              </a:rPr>
            </a:br>
            <a:r>
              <a:rPr lang="en-GB" sz="1800" b="0" i="0" kern="1200" dirty="0">
                <a:solidFill>
                  <a:schemeClr val="tx2"/>
                </a:solidFill>
                <a:effectLst/>
                <a:latin typeface="Arial" charset="0"/>
                <a:ea typeface="+mn-ea"/>
                <a:cs typeface="Arial" charset="0"/>
              </a:rPr>
              <a:t>20–23 June 2018 </a:t>
            </a:r>
            <a:r>
              <a:rPr lang="en-GB" sz="1800" b="0" kern="0" dirty="0">
                <a:solidFill>
                  <a:schemeClr val="tx2"/>
                </a:solidFill>
                <a:effectLst/>
                <a:latin typeface="Arial"/>
                <a:cs typeface="Arial"/>
              </a:rPr>
              <a:t>| Barcelona, Spain</a:t>
            </a:r>
            <a:endParaRPr lang="en-GB" sz="2000" b="0" kern="0" dirty="0">
              <a:solidFill>
                <a:schemeClr val="tx2"/>
              </a:solidFill>
              <a:effectLst/>
              <a:latin typeface="Arial"/>
              <a:cs typeface="Arial"/>
            </a:endParaRPr>
          </a:p>
        </p:txBody>
      </p:sp>
    </p:spTree>
    <p:extLst>
      <p:ext uri="{BB962C8B-B14F-4D97-AF65-F5344CB8AC3E}">
        <p14:creationId xmlns:p14="http://schemas.microsoft.com/office/powerpoint/2010/main" xmlns="" val="107268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10851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692703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44388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19191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73485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58937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7333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807BC3E5-3AA3-4CFB-8114-5885FC90F685}"/>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32070"/>
          <a:stretch/>
        </p:blipFill>
        <p:spPr>
          <a:xfrm>
            <a:off x="0"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5" name="Rectangle 14">
            <a:extLst>
              <a:ext uri="{FF2B5EF4-FFF2-40B4-BE49-F238E27FC236}">
                <a16:creationId xmlns:a16="http://schemas.microsoft.com/office/drawing/2014/main" xmlns="" id="{57565642-9EA3-4ADC-9C67-2AC0D4A98711}"/>
              </a:ext>
            </a:extLst>
          </p:cNvPr>
          <p:cNvSpPr/>
          <p:nvPr userDrawn="1"/>
        </p:nvSpPr>
        <p:spPr>
          <a:xfrm>
            <a:off x="714375" y="1629268"/>
            <a:ext cx="7715250" cy="677108"/>
          </a:xfrm>
          <a:prstGeom prst="rect">
            <a:avLst/>
          </a:prstGeom>
          <a:noFill/>
        </p:spPr>
        <p:txBody>
          <a:bodyPr wrap="square">
            <a:spAutoFit/>
          </a:bodyPr>
          <a:lstStyle/>
          <a:p>
            <a:pPr algn="ctr">
              <a:spcAft>
                <a:spcPts val="600"/>
              </a:spcAft>
            </a:pPr>
            <a:r>
              <a:rPr lang="en-GB" sz="2000" b="1" kern="0" dirty="0">
                <a:solidFill>
                  <a:schemeClr val="bg1"/>
                </a:solidFill>
                <a:effectLst/>
                <a:latin typeface="Arial"/>
                <a:cs typeface="Arial"/>
              </a:rPr>
              <a:t>20th 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20–23 June 2018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spTree>
    <p:extLst>
      <p:ext uri="{BB962C8B-B14F-4D97-AF65-F5344CB8AC3E}">
        <p14:creationId xmlns:p14="http://schemas.microsoft.com/office/powerpoint/2010/main" xmlns="" val="1252616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4022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91652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9612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14858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ADB7230-13EF-4FB6-857D-5E8753117BC2}"/>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81" b="25152"/>
          <a:stretch/>
        </p:blipFill>
        <p:spPr>
          <a:xfrm>
            <a:off x="0" y="1474220"/>
            <a:ext cx="9144000" cy="454556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714375" y="1571793"/>
            <a:ext cx="7715250" cy="677108"/>
          </a:xfrm>
          <a:prstGeom prst="rect">
            <a:avLst/>
          </a:prstGeom>
          <a:noFill/>
        </p:spPr>
        <p:txBody>
          <a:bodyPr wrap="square">
            <a:spAutoFit/>
          </a:bodyPr>
          <a:lstStyle/>
          <a:p>
            <a:pPr algn="ctr">
              <a:spcAft>
                <a:spcPts val="600"/>
              </a:spcAft>
            </a:pPr>
            <a:r>
              <a:rPr lang="en-GB" sz="2000" b="1" kern="0" dirty="0">
                <a:solidFill>
                  <a:schemeClr val="tx2"/>
                </a:solidFill>
                <a:effectLst/>
                <a:latin typeface="Arial"/>
                <a:cs typeface="Arial"/>
              </a:rPr>
              <a:t>20th World Congress on Gastrointestinal Cancer</a:t>
            </a:r>
            <a:br>
              <a:rPr lang="en-GB" sz="2000" b="1" kern="0" dirty="0">
                <a:solidFill>
                  <a:schemeClr val="tx2"/>
                </a:solidFill>
                <a:effectLst/>
                <a:latin typeface="Arial"/>
                <a:cs typeface="Arial"/>
              </a:rPr>
            </a:br>
            <a:r>
              <a:rPr lang="en-GB" sz="1800" b="0" i="0" kern="1200" dirty="0">
                <a:solidFill>
                  <a:schemeClr val="tx2"/>
                </a:solidFill>
                <a:effectLst/>
                <a:latin typeface="Arial" charset="0"/>
                <a:ea typeface="+mn-ea"/>
                <a:cs typeface="Arial" charset="0"/>
              </a:rPr>
              <a:t>20–23 June 2018 </a:t>
            </a:r>
            <a:r>
              <a:rPr lang="en-GB" sz="1800" b="0" kern="0" dirty="0">
                <a:solidFill>
                  <a:schemeClr val="tx2"/>
                </a:solidFill>
                <a:effectLst/>
                <a:latin typeface="Arial"/>
                <a:cs typeface="Arial"/>
              </a:rPr>
              <a:t>| Barcelona, Spain</a:t>
            </a:r>
            <a:endParaRPr lang="en-GB" sz="2000" b="0" kern="0" dirty="0">
              <a:solidFill>
                <a:schemeClr val="tx2"/>
              </a:solidFill>
              <a:effectLst/>
              <a:latin typeface="Arial"/>
              <a:cs typeface="Arial"/>
            </a:endParaRPr>
          </a:p>
        </p:txBody>
      </p:sp>
    </p:spTree>
    <p:extLst>
      <p:ext uri="{BB962C8B-B14F-4D97-AF65-F5344CB8AC3E}">
        <p14:creationId xmlns:p14="http://schemas.microsoft.com/office/powerpoint/2010/main" xmlns="" val="2402455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18174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56208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67268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61296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98945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01B2603A-C546-409E-9767-326E73BE11B6}"/>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33400"/>
          <a:stretch/>
        </p:blipFill>
        <p:spPr>
          <a:xfrm>
            <a:off x="0" y="1460500"/>
            <a:ext cx="9143996"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21" name="Rectangle 20">
            <a:extLst>
              <a:ext uri="{FF2B5EF4-FFF2-40B4-BE49-F238E27FC236}">
                <a16:creationId xmlns:a16="http://schemas.microsoft.com/office/drawing/2014/main" xmlns="" id="{4901B0A8-029F-4BFB-B6D2-7EB4434D6F9E}"/>
              </a:ext>
            </a:extLst>
          </p:cNvPr>
          <p:cNvSpPr/>
          <p:nvPr userDrawn="1"/>
        </p:nvSpPr>
        <p:spPr>
          <a:xfrm>
            <a:off x="714375" y="1527668"/>
            <a:ext cx="7715250" cy="677108"/>
          </a:xfrm>
          <a:prstGeom prst="rect">
            <a:avLst/>
          </a:prstGeom>
          <a:noFill/>
        </p:spPr>
        <p:txBody>
          <a:bodyPr wrap="square">
            <a:spAutoFit/>
          </a:bodyPr>
          <a:lstStyle/>
          <a:p>
            <a:pPr algn="ctr">
              <a:spcAft>
                <a:spcPts val="600"/>
              </a:spcAft>
            </a:pPr>
            <a:r>
              <a:rPr lang="en-GB" sz="2000" b="1" kern="0" dirty="0">
                <a:solidFill>
                  <a:schemeClr val="bg1"/>
                </a:solidFill>
                <a:effectLst/>
                <a:latin typeface="Arial"/>
                <a:cs typeface="Arial"/>
              </a:rPr>
              <a:t>20th 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20–23 June 2018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spTree>
    <p:extLst>
      <p:ext uri="{BB962C8B-B14F-4D97-AF65-F5344CB8AC3E}">
        <p14:creationId xmlns:p14="http://schemas.microsoft.com/office/powerpoint/2010/main" xmlns="" val="3494389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0579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14098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83344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78317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190537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738231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7019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8039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28319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201500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969271A-D6AB-448A-BDF0-6DB0C14E5FF9}"/>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7805" b="24264"/>
          <a:stretch/>
        </p:blipFill>
        <p:spPr>
          <a:xfrm>
            <a:off x="0" y="1460499"/>
            <a:ext cx="9144000" cy="455929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a:extLst>
              <a:ext uri="{FF2B5EF4-FFF2-40B4-BE49-F238E27FC236}">
                <a16:creationId xmlns:a16="http://schemas.microsoft.com/office/drawing/2014/main" xmlns="" id="{D7657CB6-54F5-46C1-B270-B5AE4A460F38}"/>
              </a:ext>
            </a:extLst>
          </p:cNvPr>
          <p:cNvSpPr/>
          <p:nvPr userDrawn="1"/>
        </p:nvSpPr>
        <p:spPr>
          <a:xfrm>
            <a:off x="0" y="1496738"/>
            <a:ext cx="9144000" cy="677108"/>
          </a:xfrm>
          <a:prstGeom prst="rect">
            <a:avLst/>
          </a:prstGeom>
          <a:solidFill>
            <a:schemeClr val="tx2">
              <a:alpha val="30000"/>
            </a:schemeClr>
          </a:solidFill>
        </p:spPr>
        <p:txBody>
          <a:bodyPr wrap="square">
            <a:spAutoFit/>
          </a:bodyPr>
          <a:lstStyle/>
          <a:p>
            <a:pPr algn="ctr">
              <a:spcAft>
                <a:spcPts val="600"/>
              </a:spcAft>
            </a:pPr>
            <a:r>
              <a:rPr lang="en-GB" sz="2000" b="1" kern="0" dirty="0">
                <a:solidFill>
                  <a:schemeClr val="bg1"/>
                </a:solidFill>
                <a:effectLst/>
                <a:latin typeface="Arial"/>
                <a:cs typeface="Arial"/>
              </a:rPr>
              <a:t>20th 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20–23 June 2018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spTree>
    <p:extLst>
      <p:ext uri="{BB962C8B-B14F-4D97-AF65-F5344CB8AC3E}">
        <p14:creationId xmlns:p14="http://schemas.microsoft.com/office/powerpoint/2010/main" xmlns="" val="1653643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31158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3803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32882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E26240F-A2EA-4CF6-83A4-F8940D06A217}"/>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24757"/>
          <a:stretch/>
        </p:blipFill>
        <p:spPr>
          <a:xfrm>
            <a:off x="-2" y="1460500"/>
            <a:ext cx="9144000" cy="455929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5" name="Rectangle 14">
            <a:extLst>
              <a:ext uri="{FF2B5EF4-FFF2-40B4-BE49-F238E27FC236}">
                <a16:creationId xmlns:a16="http://schemas.microsoft.com/office/drawing/2014/main" xmlns="" id="{522B815E-8DFC-4E3F-8477-B5A9F63FCA38}"/>
              </a:ext>
            </a:extLst>
          </p:cNvPr>
          <p:cNvSpPr/>
          <p:nvPr userDrawn="1"/>
        </p:nvSpPr>
        <p:spPr>
          <a:xfrm>
            <a:off x="0" y="5342689"/>
            <a:ext cx="9144000" cy="677108"/>
          </a:xfrm>
          <a:prstGeom prst="rect">
            <a:avLst/>
          </a:prstGeom>
          <a:solidFill>
            <a:schemeClr val="tx2">
              <a:alpha val="60000"/>
            </a:schemeClr>
          </a:solidFill>
        </p:spPr>
        <p:txBody>
          <a:bodyPr wrap="square">
            <a:spAutoFit/>
          </a:bodyPr>
          <a:lstStyle/>
          <a:p>
            <a:pPr algn="ctr">
              <a:spcAft>
                <a:spcPts val="600"/>
              </a:spcAft>
            </a:pPr>
            <a:r>
              <a:rPr lang="en-GB" sz="2000" b="1" kern="0" dirty="0">
                <a:solidFill>
                  <a:schemeClr val="bg1"/>
                </a:solidFill>
                <a:effectLst/>
                <a:latin typeface="Arial"/>
                <a:cs typeface="Arial"/>
              </a:rPr>
              <a:t>20th World Congress on Gastrointestinal Cancer</a:t>
            </a:r>
            <a:br>
              <a:rPr lang="en-GB" sz="2000" b="1" kern="0" dirty="0">
                <a:solidFill>
                  <a:schemeClr val="bg1"/>
                </a:solidFill>
                <a:effectLst/>
                <a:latin typeface="Arial"/>
                <a:cs typeface="Arial"/>
              </a:rPr>
            </a:br>
            <a:r>
              <a:rPr lang="en-GB" sz="1800" b="0" i="0" kern="1200" dirty="0">
                <a:solidFill>
                  <a:schemeClr val="bg1"/>
                </a:solidFill>
                <a:effectLst/>
                <a:latin typeface="Arial" charset="0"/>
                <a:ea typeface="+mn-ea"/>
                <a:cs typeface="Arial" charset="0"/>
              </a:rPr>
              <a:t>20–23 June 2018 </a:t>
            </a:r>
            <a:r>
              <a:rPr lang="en-GB" sz="1800" b="0" kern="0" dirty="0">
                <a:solidFill>
                  <a:schemeClr val="bg1"/>
                </a:solidFill>
                <a:effectLst/>
                <a:latin typeface="Arial"/>
                <a:cs typeface="Arial"/>
              </a:rPr>
              <a:t>| Barcelona, Spain</a:t>
            </a:r>
            <a:endParaRPr lang="en-GB" sz="2000" b="0" kern="0" dirty="0">
              <a:solidFill>
                <a:schemeClr val="bg1"/>
              </a:solidFill>
              <a:effectLst/>
              <a:latin typeface="Arial"/>
              <a:cs typeface="Arial"/>
            </a:endParaRPr>
          </a:p>
        </p:txBody>
      </p:sp>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83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2108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7" r:id="rId1"/>
    <p:sldLayoutId id="2147483702" r:id="rId2"/>
    <p:sldLayoutId id="2147483701" r:id="rId3"/>
    <p:sldLayoutId id="2147483703" r:id="rId4"/>
    <p:sldLayoutId id="2147483704" r:id="rId5"/>
    <p:sldLayoutId id="2147483656" r:id="rId6"/>
    <p:sldLayoutId id="2147483650" r:id="rId7"/>
    <p:sldLayoutId id="2147483664" r:id="rId8"/>
    <p:sldLayoutId id="2147483651" r:id="rId9"/>
    <p:sldLayoutId id="2147483652" r:id="rId10"/>
    <p:sldLayoutId id="2147483654" r:id="rId11"/>
    <p:sldLayoutId id="2147483655" r:id="rId12"/>
    <p:sldLayoutId id="2147483687" r:id="rId13"/>
    <p:sldLayoutId id="2147483688" r:id="rId14"/>
    <p:sldLayoutId id="2147483690" r:id="rId15"/>
    <p:sldLayoutId id="2147483694" r:id="rId16"/>
    <p:sldLayoutId id="2147483697" r:id="rId17"/>
    <p:sldLayoutId id="2147483698" r:id="rId18"/>
    <p:sldLayoutId id="2147483700" r:id="rId19"/>
    <p:sldLayoutId id="2147483675" r:id="rId20"/>
    <p:sldLayoutId id="2147483678" r:id="rId21"/>
    <p:sldLayoutId id="2147483679" r:id="rId22"/>
    <p:sldLayoutId id="2147483681" r:id="rId2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995884676"/>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0.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2018</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xmlns="" val="3553718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LBA-002: </a:t>
            </a:r>
            <a:r>
              <a:rPr lang="en-GB" dirty="0"/>
              <a:t>Overall survival results from a </a:t>
            </a:r>
            <a:r>
              <a:rPr lang="en-GB" dirty="0" smtClean="0"/>
              <a:t>phase </a:t>
            </a:r>
            <a:r>
              <a:rPr lang="en-GB" dirty="0"/>
              <a:t>III trial of trifluridine/</a:t>
            </a:r>
            <a:r>
              <a:rPr lang="en-GB" dirty="0" err="1"/>
              <a:t>tipiracil</a:t>
            </a:r>
            <a:r>
              <a:rPr lang="en-GB" dirty="0"/>
              <a:t> vs. placebo in patients with metastatic gastric cancer refractory to standard therapies (TAGS</a:t>
            </a:r>
            <a:r>
              <a:rPr lang="en-GB" dirty="0" smtClean="0"/>
              <a:t>) – </a:t>
            </a:r>
            <a:r>
              <a:rPr lang="en-GB" dirty="0" err="1"/>
              <a:t>Tabernero</a:t>
            </a:r>
            <a:r>
              <a:rPr lang="en-GB" dirty="0"/>
              <a:t> </a:t>
            </a:r>
            <a:r>
              <a:rPr lang="en-GB" dirty="0" smtClean="0"/>
              <a:t>J,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Tabernero</a:t>
            </a:r>
            <a:r>
              <a:rPr lang="en-GB" dirty="0"/>
              <a:t> J</a:t>
            </a:r>
            <a:r>
              <a:rPr lang="en-GB" dirty="0" smtClean="0"/>
              <a:t>, </a:t>
            </a:r>
            <a:r>
              <a:rPr lang="fr-FR" dirty="0" smtClean="0"/>
              <a:t>et </a:t>
            </a:r>
            <a:r>
              <a:rPr lang="fr-FR" dirty="0"/>
              <a:t>al. Ann </a:t>
            </a:r>
            <a:r>
              <a:rPr lang="fr-FR" dirty="0" err="1"/>
              <a:t>Oncol</a:t>
            </a:r>
            <a:r>
              <a:rPr lang="fr-FR" dirty="0"/>
              <a:t> 2018;29(</a:t>
            </a:r>
            <a:r>
              <a:rPr lang="fr-FR" dirty="0" err="1"/>
              <a:t>suppl</a:t>
            </a:r>
            <a:r>
              <a:rPr lang="fr-FR" dirty="0"/>
              <a:t> </a:t>
            </a:r>
            <a:r>
              <a:rPr lang="fr-FR" dirty="0" smtClean="0"/>
              <a:t>5):</a:t>
            </a:r>
            <a:r>
              <a:rPr lang="fr-FR" dirty="0" err="1" smtClean="0"/>
              <a:t>abstr</a:t>
            </a:r>
            <a:r>
              <a:rPr lang="fr-FR" dirty="0" smtClean="0"/>
              <a:t> </a:t>
            </a:r>
            <a:r>
              <a:rPr lang="en-GB" dirty="0" smtClean="0"/>
              <a:t>LBA-002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Conclusions</a:t>
            </a:r>
            <a:endParaRPr lang="en-GB" b="1" dirty="0"/>
          </a:p>
          <a:p>
            <a:r>
              <a:rPr lang="en-GB" b="1" dirty="0" smtClean="0"/>
              <a:t>In heavily pre-treated patients </a:t>
            </a:r>
            <a:r>
              <a:rPr lang="en-GB" b="1" dirty="0"/>
              <a:t>with metastatic gastric </a:t>
            </a:r>
            <a:r>
              <a:rPr lang="en-GB" b="1" dirty="0" smtClean="0"/>
              <a:t>cancer, </a:t>
            </a:r>
            <a:r>
              <a:rPr lang="en-GB" b="1" dirty="0"/>
              <a:t>t</a:t>
            </a:r>
            <a:r>
              <a:rPr lang="en-GB" b="1" dirty="0" smtClean="0"/>
              <a:t>rifluridine/</a:t>
            </a:r>
            <a:r>
              <a:rPr lang="en-GB" b="1" dirty="0" err="1" smtClean="0"/>
              <a:t>tipiracil</a:t>
            </a:r>
            <a:r>
              <a:rPr lang="en-GB" b="1" dirty="0" smtClean="0"/>
              <a:t> was associated with a clinically meaningful and statistically significant improvement in survival vs. placebo</a:t>
            </a:r>
          </a:p>
          <a:p>
            <a:r>
              <a:rPr lang="en-GB" b="1" dirty="0" smtClean="0"/>
              <a:t>No new safety signals were noted and the safety profile was consistent with that previously seen in other patient populations</a:t>
            </a:r>
          </a:p>
          <a:p>
            <a:endParaRPr lang="en-GB" dirty="0"/>
          </a:p>
        </p:txBody>
      </p:sp>
    </p:spTree>
    <p:extLst>
      <p:ext uri="{BB962C8B-B14F-4D97-AF65-F5344CB8AC3E}">
        <p14:creationId xmlns:p14="http://schemas.microsoft.com/office/powerpoint/2010/main" xmlns="" val="2899991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O-010: Cisplatin/5-fluorouracil +/- panitumumab for patients with non-resectable, advanced or metastatic </a:t>
            </a:r>
            <a:r>
              <a:rPr lang="en-GB" dirty="0" err="1" smtClean="0"/>
              <a:t>esophageal</a:t>
            </a:r>
            <a:r>
              <a:rPr lang="en-GB" dirty="0" smtClean="0"/>
              <a:t> squamous cell cancer: </a:t>
            </a:r>
            <a:br>
              <a:rPr lang="en-GB" dirty="0" smtClean="0"/>
            </a:br>
            <a:r>
              <a:rPr lang="en-GB" dirty="0" smtClean="0"/>
              <a:t>A randomized phase III AIO/EORTC trial with an extensive biomarker program – </a:t>
            </a:r>
            <a:r>
              <a:rPr lang="en-GB" dirty="0" err="1" smtClean="0"/>
              <a:t>Moehler</a:t>
            </a:r>
            <a:r>
              <a:rPr lang="en-GB" dirty="0" smtClean="0"/>
              <a:t> M, et al</a:t>
            </a:r>
            <a:endParaRPr lang="en-GB" dirty="0"/>
          </a:p>
        </p:txBody>
      </p:sp>
      <p:sp>
        <p:nvSpPr>
          <p:cNvPr id="6"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cisplatin + 5FU with or without panitumumab in patients </a:t>
            </a:r>
            <a:r>
              <a:rPr lang="en-GB" dirty="0"/>
              <a:t>with </a:t>
            </a:r>
            <a:r>
              <a:rPr lang="en-GB" dirty="0" smtClean="0"/>
              <a:t>ESCC in an AIO/EORTC study*</a:t>
            </a:r>
            <a:endParaRPr lang="en-GB" dirty="0"/>
          </a:p>
        </p:txBody>
      </p:sp>
      <p:sp>
        <p:nvSpPr>
          <p:cNvPr id="9" name="Text Placeholder 8"/>
          <p:cNvSpPr>
            <a:spLocks noGrp="1"/>
          </p:cNvSpPr>
          <p:nvPr>
            <p:ph type="body" sz="quarter" idx="10"/>
          </p:nvPr>
        </p:nvSpPr>
        <p:spPr>
          <a:xfrm>
            <a:off x="365125" y="6096000"/>
            <a:ext cx="3947675" cy="487363"/>
          </a:xfrm>
        </p:spPr>
        <p:txBody>
          <a:bodyPr/>
          <a:lstStyle/>
          <a:p>
            <a:r>
              <a:rPr lang="en-GB" sz="1000" dirty="0" smtClean="0"/>
              <a:t>*Study stopped early due to futility and potential safety concerns; </a:t>
            </a:r>
            <a:r>
              <a:rPr lang="da-DK" sz="1000" baseline="30000" dirty="0" smtClean="0"/>
              <a:t>†</a:t>
            </a:r>
            <a:r>
              <a:rPr lang="da-DK" sz="1000" dirty="0" smtClean="0"/>
              <a:t>panitumumab </a:t>
            </a:r>
            <a:r>
              <a:rPr lang="da-DK" sz="1000" dirty="0"/>
              <a:t>9 mg/kg </a:t>
            </a:r>
            <a:r>
              <a:rPr lang="da-DK" sz="1000" dirty="0" smtClean="0"/>
              <a:t>D1 of each cycle prior to CT q3w</a:t>
            </a:r>
            <a:r>
              <a:rPr lang="da-DK" sz="1000" dirty="0"/>
              <a:t>; </a:t>
            </a:r>
            <a:r>
              <a:rPr lang="da-DK" sz="1000" baseline="30000" dirty="0"/>
              <a:t>‡</a:t>
            </a:r>
            <a:r>
              <a:rPr lang="da-DK" sz="1000" dirty="0"/>
              <a:t>cisplatin </a:t>
            </a:r>
            <a:r>
              <a:rPr lang="da-DK" sz="1000" dirty="0" smtClean="0"/>
              <a:t>100 </a:t>
            </a:r>
            <a:r>
              <a:rPr lang="da-DK" sz="1000" dirty="0"/>
              <a:t> </a:t>
            </a:r>
            <a:r>
              <a:rPr lang="da-DK" sz="1000" dirty="0" smtClean="0"/>
              <a:t>mg/m</a:t>
            </a:r>
            <a:r>
              <a:rPr lang="da-DK" sz="1000" baseline="30000" dirty="0" smtClean="0"/>
              <a:t>2</a:t>
            </a:r>
            <a:r>
              <a:rPr lang="da-DK" sz="1000" dirty="0" smtClean="0"/>
              <a:t> iv infusion </a:t>
            </a:r>
            <a:r>
              <a:rPr lang="da-DK" sz="1000" dirty="0"/>
              <a:t>over 2 hours </a:t>
            </a:r>
            <a:r>
              <a:rPr lang="da-DK" sz="1000" dirty="0" smtClean="0"/>
              <a:t>D1 + 5FU </a:t>
            </a:r>
            <a:r>
              <a:rPr lang="da-DK" sz="1000" dirty="0"/>
              <a:t>1000 mg/m</a:t>
            </a:r>
            <a:r>
              <a:rPr lang="da-DK" sz="1000" baseline="30000" dirty="0"/>
              <a:t>2</a:t>
            </a:r>
            <a:r>
              <a:rPr lang="da-DK" sz="1000" dirty="0"/>
              <a:t> </a:t>
            </a:r>
            <a:r>
              <a:rPr lang="da-DK" sz="1000" dirty="0" smtClean="0"/>
              <a:t>iv </a:t>
            </a:r>
            <a:r>
              <a:rPr lang="da-DK" sz="1000" dirty="0"/>
              <a:t>infusion over 24 hours </a:t>
            </a:r>
            <a:r>
              <a:rPr lang="da-DK" sz="1000" dirty="0" smtClean="0"/>
              <a:t>D1–4 q3w</a:t>
            </a:r>
            <a:endParaRPr lang="en-GB" sz="1000"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Moehler</a:t>
            </a:r>
            <a:r>
              <a:rPr lang="en-GB" dirty="0" smtClean="0"/>
              <a:t> M, </a:t>
            </a:r>
            <a:r>
              <a:rPr lang="fr-FR" dirty="0" smtClean="0"/>
              <a:t>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O-010</a:t>
            </a:r>
            <a:endParaRPr lang="fr-FR" dirty="0"/>
          </a:p>
        </p:txBody>
      </p:sp>
      <p:sp>
        <p:nvSpPr>
          <p:cNvPr id="8" name="Rectangle 9"/>
          <p:cNvSpPr txBox="1">
            <a:spLocks noChangeArrowheads="1"/>
          </p:cNvSpPr>
          <p:nvPr/>
        </p:nvSpPr>
        <p:spPr bwMode="auto">
          <a:xfrm>
            <a:off x="365124" y="5247969"/>
            <a:ext cx="4130676" cy="699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BOR, OS, PFS and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 name="Oval 14"/>
          <p:cNvSpPr>
            <a:spLocks noChangeArrowheads="1"/>
          </p:cNvSpPr>
          <p:nvPr/>
        </p:nvSpPr>
        <p:spPr bwMode="auto">
          <a:xfrm>
            <a:off x="3941537" y="346794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2" name="AutoShape 15"/>
          <p:cNvCxnSpPr>
            <a:cxnSpLocks noChangeShapeType="1"/>
            <a:stCxn id="11" idx="0"/>
            <a:endCxn id="17" idx="1"/>
          </p:cNvCxnSpPr>
          <p:nvPr/>
        </p:nvCxnSpPr>
        <p:spPr bwMode="auto">
          <a:xfrm rot="5400000" flipH="1" flipV="1">
            <a:off x="4198305" y="2800945"/>
            <a:ext cx="702035" cy="631974"/>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116435" y="2501595"/>
            <a:ext cx="65767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15" name="AutoShape 19"/>
          <p:cNvCxnSpPr>
            <a:cxnSpLocks noChangeShapeType="1"/>
            <a:stCxn id="18" idx="3"/>
            <a:endCxn id="11" idx="2"/>
          </p:cNvCxnSpPr>
          <p:nvPr/>
        </p:nvCxnSpPr>
        <p:spPr bwMode="auto">
          <a:xfrm flipV="1">
            <a:off x="3684814" y="3760049"/>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75638" y="2765914"/>
            <a:ext cx="440797"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865309" y="2355545"/>
            <a:ext cx="2810329"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Panitumumab</a:t>
            </a:r>
            <a:r>
              <a:rPr lang="en-GB" altLang="zh-CN" baseline="30000" dirty="0">
                <a:solidFill>
                  <a:srgbClr val="FFFFFF"/>
                </a:solidFill>
                <a:ea typeface="SimSun" pitchFamily="2" charset="-122"/>
              </a:rPr>
              <a:t>†</a:t>
            </a:r>
            <a:r>
              <a:rPr lang="en-GB" altLang="zh-CN" dirty="0" smtClean="0">
                <a:solidFill>
                  <a:srgbClr val="FFFFFF"/>
                </a:solidFill>
                <a:ea typeface="SimSun" pitchFamily="2" charset="-122"/>
              </a:rPr>
              <a:t> +</a:t>
            </a:r>
            <a:r>
              <a:rPr lang="en-GB" altLang="zh-CN" dirty="0">
                <a:solidFill>
                  <a:srgbClr val="FFFFFF"/>
                </a:solidFill>
                <a:ea typeface="SimSun" pitchFamily="2" charset="-122"/>
              </a:rPr>
              <a:t/>
            </a:r>
            <a:br>
              <a:rPr lang="en-GB" altLang="zh-CN" dirty="0">
                <a:solidFill>
                  <a:srgbClr val="FFFFFF"/>
                </a:solidFill>
                <a:ea typeface="SimSun" pitchFamily="2" charset="-122"/>
              </a:rPr>
            </a:br>
            <a:r>
              <a:rPr lang="en-GB" altLang="zh-CN" dirty="0" smtClean="0">
                <a:solidFill>
                  <a:srgbClr val="FFFFFF"/>
                </a:solidFill>
                <a:ea typeface="SimSun" pitchFamily="2" charset="-122"/>
              </a:rPr>
              <a:t>cisplatin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+ 5FU</a:t>
            </a:r>
            <a:r>
              <a:rPr kumimoji="0" lang="en-GB"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(n=73)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365124" y="2759519"/>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err="1" smtClean="0">
                <a:solidFill>
                  <a:srgbClr val="FFFFFF"/>
                </a:solidFill>
                <a:ea typeface="SimSun" pitchFamily="2" charset="-122"/>
              </a:rPr>
              <a:t>Unr</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esectable</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locally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or metastatic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ESCC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(n=146)</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6"/>
          <p:cNvCxnSpPr>
            <a:cxnSpLocks noChangeShapeType="1"/>
            <a:stCxn id="11" idx="4"/>
            <a:endCxn id="22" idx="1"/>
          </p:cNvCxnSpPr>
          <p:nvPr/>
        </p:nvCxnSpPr>
        <p:spPr bwMode="auto">
          <a:xfrm rot="16200000" flipH="1">
            <a:off x="4234384" y="4051100"/>
            <a:ext cx="629876" cy="63197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417706"/>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21" name="AutoShape 20"/>
          <p:cNvCxnSpPr>
            <a:cxnSpLocks noChangeShapeType="1"/>
            <a:stCxn id="22" idx="3"/>
            <a:endCxn id="20" idx="1"/>
          </p:cNvCxnSpPr>
          <p:nvPr/>
        </p:nvCxnSpPr>
        <p:spPr bwMode="auto">
          <a:xfrm>
            <a:off x="7673980" y="4682025"/>
            <a:ext cx="44245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09" y="4271657"/>
            <a:ext cx="2808671"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Cisplatin + 5FU</a:t>
            </a:r>
            <a:r>
              <a:rPr lang="da-DK" baseline="30000" dirty="0">
                <a:solidFill>
                  <a:srgbClr val="4D4D4D"/>
                </a:solidFill>
              </a:rPr>
              <a:t>‡</a:t>
            </a:r>
            <a:endPar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endParaRPr>
          </a:p>
          <a:p>
            <a:pPr lvl="0" algn="ctr" defTabSz="892175" eaLnBrk="0" hangingPunct="0">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(n=73</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142006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O-010: Cisplatin/5-fluorouracil +/- panitumumab for patients with non-resectable, advanced or metastatic </a:t>
            </a:r>
            <a:r>
              <a:rPr lang="en-GB" dirty="0" err="1"/>
              <a:t>esophageal</a:t>
            </a:r>
            <a:r>
              <a:rPr lang="en-GB" dirty="0"/>
              <a:t> squamous cell cancer: </a:t>
            </a:r>
            <a:br>
              <a:rPr lang="en-GB" dirty="0"/>
            </a:br>
            <a:r>
              <a:rPr lang="en-GB" dirty="0"/>
              <a:t>A randomized phase III AIO/EORTC trial with an extensive biomarker program – </a:t>
            </a:r>
            <a:r>
              <a:rPr lang="en-GB" dirty="0" err="1"/>
              <a:t>Moehler</a:t>
            </a:r>
            <a:r>
              <a:rPr lang="en-GB" dirty="0"/>
              <a:t> M, et al</a:t>
            </a:r>
          </a:p>
        </p:txBody>
      </p:sp>
      <p:sp>
        <p:nvSpPr>
          <p:cNvPr id="6" name="Content Placeholder 2"/>
          <p:cNvSpPr>
            <a:spLocks noGrp="1"/>
          </p:cNvSpPr>
          <p:nvPr>
            <p:ph idx="1"/>
          </p:nvPr>
        </p:nvSpPr>
        <p:spPr/>
        <p:txBody>
          <a:bodyPr/>
          <a:lstStyle/>
          <a:p>
            <a:pPr marL="0" indent="0">
              <a:buNone/>
            </a:pPr>
            <a:r>
              <a:rPr lang="en-GB" b="1" dirty="0" smtClean="0"/>
              <a:t>Key results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Moehler</a:t>
            </a:r>
            <a:r>
              <a:rPr lang="en-GB" dirty="0" smtClean="0"/>
              <a:t> M, </a:t>
            </a:r>
            <a:r>
              <a:rPr lang="fr-FR" dirty="0" smtClean="0"/>
              <a:t>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O-010</a:t>
            </a:r>
            <a:endParaRPr lang="fr-FR" dirty="0"/>
          </a:p>
        </p:txBody>
      </p:sp>
      <p:grpSp>
        <p:nvGrpSpPr>
          <p:cNvPr id="8" name="Group 7"/>
          <p:cNvGrpSpPr/>
          <p:nvPr/>
        </p:nvGrpSpPr>
        <p:grpSpPr>
          <a:xfrm>
            <a:off x="-29317" y="2237862"/>
            <a:ext cx="4601316" cy="2982594"/>
            <a:chOff x="84983" y="1949844"/>
            <a:chExt cx="4601316" cy="2982594"/>
          </a:xfrm>
        </p:grpSpPr>
        <p:sp>
          <p:nvSpPr>
            <p:cNvPr id="10" name="TextBox 9"/>
            <p:cNvSpPr txBox="1"/>
            <p:nvPr/>
          </p:nvSpPr>
          <p:spPr>
            <a:xfrm>
              <a:off x="2248540" y="1949844"/>
              <a:ext cx="5822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PFS</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 name="TextBox 10"/>
            <p:cNvSpPr txBox="1"/>
            <p:nvPr/>
          </p:nvSpPr>
          <p:spPr>
            <a:xfrm>
              <a:off x="2217544" y="4288619"/>
              <a:ext cx="89479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PFS, days</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12" name="Group 11"/>
            <p:cNvGrpSpPr/>
            <p:nvPr/>
          </p:nvGrpSpPr>
          <p:grpSpPr>
            <a:xfrm>
              <a:off x="84983" y="2047264"/>
              <a:ext cx="4601316" cy="2885174"/>
              <a:chOff x="261959" y="1663816"/>
              <a:chExt cx="4601316" cy="2885174"/>
            </a:xfrm>
          </p:grpSpPr>
          <p:sp>
            <p:nvSpPr>
              <p:cNvPr id="13" name="TextBox 12"/>
              <p:cNvSpPr txBox="1"/>
              <p:nvPr/>
            </p:nvSpPr>
            <p:spPr>
              <a:xfrm>
                <a:off x="606224" y="1663816"/>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261959" y="1803292"/>
                <a:ext cx="4601316" cy="2745698"/>
                <a:chOff x="261959" y="1803292"/>
                <a:chExt cx="4601316" cy="2745698"/>
              </a:xfrm>
            </p:grpSpPr>
            <p:sp>
              <p:nvSpPr>
                <p:cNvPr id="15" name="TextBox 14"/>
                <p:cNvSpPr txBox="1"/>
                <p:nvPr/>
              </p:nvSpPr>
              <p:spPr>
                <a:xfrm>
                  <a:off x="261959" y="3904389"/>
                  <a:ext cx="877228" cy="461665"/>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No. at risk</a:t>
                  </a:r>
                  <a:b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br>
                  <a:endPar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
              <p:nvSpPr>
                <p:cNvPr id="16" name="Freeform 15"/>
                <p:cNvSpPr>
                  <a:spLocks/>
                </p:cNvSpPr>
                <p:nvPr/>
              </p:nvSpPr>
              <p:spPr bwMode="auto">
                <a:xfrm>
                  <a:off x="1029476" y="1804320"/>
                  <a:ext cx="3762998" cy="18713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 name="Line 6"/>
                <p:cNvSpPr>
                  <a:spLocks noChangeShapeType="1"/>
                </p:cNvSpPr>
                <p:nvPr/>
              </p:nvSpPr>
              <p:spPr bwMode="auto">
                <a:xfrm>
                  <a:off x="944110" y="1804319"/>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 name="Line 7"/>
                <p:cNvSpPr>
                  <a:spLocks noChangeShapeType="1"/>
                </p:cNvSpPr>
                <p:nvPr/>
              </p:nvSpPr>
              <p:spPr bwMode="auto">
                <a:xfrm>
                  <a:off x="944110" y="2159212"/>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9" name="Line 8"/>
                <p:cNvSpPr>
                  <a:spLocks noChangeShapeType="1"/>
                </p:cNvSpPr>
                <p:nvPr/>
              </p:nvSpPr>
              <p:spPr bwMode="auto">
                <a:xfrm>
                  <a:off x="944110" y="2506329"/>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 name="Line 9"/>
                <p:cNvSpPr>
                  <a:spLocks noChangeShapeType="1"/>
                </p:cNvSpPr>
                <p:nvPr/>
              </p:nvSpPr>
              <p:spPr bwMode="auto">
                <a:xfrm>
                  <a:off x="944110" y="2865110"/>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1" name="Line 10"/>
                <p:cNvSpPr>
                  <a:spLocks noChangeShapeType="1"/>
                </p:cNvSpPr>
                <p:nvPr/>
              </p:nvSpPr>
              <p:spPr bwMode="auto">
                <a:xfrm>
                  <a:off x="944110" y="3216117"/>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2" name="Line 11"/>
                <p:cNvSpPr>
                  <a:spLocks noChangeShapeType="1"/>
                </p:cNvSpPr>
                <p:nvPr/>
              </p:nvSpPr>
              <p:spPr bwMode="auto">
                <a:xfrm>
                  <a:off x="944110" y="3571010"/>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 name="Line 13"/>
                <p:cNvSpPr>
                  <a:spLocks noChangeShapeType="1"/>
                </p:cNvSpPr>
                <p:nvPr/>
              </p:nvSpPr>
              <p:spPr bwMode="auto">
                <a:xfrm>
                  <a:off x="1993946" y="3675999"/>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 name="Line 14"/>
                <p:cNvSpPr>
                  <a:spLocks noChangeShapeType="1"/>
                </p:cNvSpPr>
                <p:nvPr/>
              </p:nvSpPr>
              <p:spPr bwMode="auto">
                <a:xfrm>
                  <a:off x="3260380" y="3675999"/>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 name="Line 19"/>
                <p:cNvSpPr>
                  <a:spLocks noChangeShapeType="1"/>
                </p:cNvSpPr>
                <p:nvPr/>
              </p:nvSpPr>
              <p:spPr bwMode="auto">
                <a:xfrm>
                  <a:off x="1545985" y="3675999"/>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 name="Line 21"/>
                <p:cNvSpPr>
                  <a:spLocks noChangeShapeType="1"/>
                </p:cNvSpPr>
                <p:nvPr/>
              </p:nvSpPr>
              <p:spPr bwMode="auto">
                <a:xfrm>
                  <a:off x="1098702" y="3675999"/>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rot="16200000">
                  <a:off x="-238635" y="2607044"/>
                  <a:ext cx="151355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Survival probability</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606227" y="202010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0.8</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606227" y="236705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0.6</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606227" y="2725674"/>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0.4</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1" name="TextBox 30"/>
                <p:cNvSpPr txBox="1"/>
                <p:nvPr/>
              </p:nvSpPr>
              <p:spPr>
                <a:xfrm>
                  <a:off x="606227" y="3076513"/>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0.2</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606231" y="3431240"/>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926069" y="3717993"/>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68</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1370457" y="3717993"/>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49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39</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2316334" y="3717992"/>
                  <a:ext cx="196105" cy="19199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TextBox 35"/>
                <p:cNvSpPr txBox="1"/>
                <p:nvPr/>
              </p:nvSpPr>
              <p:spPr>
                <a:xfrm>
                  <a:off x="1770594" y="3717993"/>
                  <a:ext cx="439543"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200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29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22</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nvGrpSpPr>
                <p:cNvPr id="37" name="Group 36"/>
                <p:cNvGrpSpPr/>
                <p:nvPr/>
              </p:nvGrpSpPr>
              <p:grpSpPr>
                <a:xfrm>
                  <a:off x="2254135" y="3676000"/>
                  <a:ext cx="354584" cy="872990"/>
                  <a:chOff x="2254135" y="3678277"/>
                  <a:chExt cx="354584" cy="817711"/>
                </a:xfrm>
              </p:grpSpPr>
              <p:sp>
                <p:nvSpPr>
                  <p:cNvPr id="65"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6" name="TextBox 65"/>
                  <p:cNvSpPr txBox="1"/>
                  <p:nvPr/>
                </p:nvSpPr>
                <p:spPr>
                  <a:xfrm>
                    <a:off x="2254135" y="3717611"/>
                    <a:ext cx="354584"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12</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sp>
              <p:nvSpPr>
                <p:cNvPr id="38" name="TextBox 37"/>
                <p:cNvSpPr txBox="1"/>
                <p:nvPr/>
              </p:nvSpPr>
              <p:spPr>
                <a:xfrm>
                  <a:off x="3124203" y="3717993"/>
                  <a:ext cx="269626"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3</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nvGrpSpPr>
                <p:cNvPr id="39" name="Group 38"/>
                <p:cNvGrpSpPr/>
                <p:nvPr/>
              </p:nvGrpSpPr>
              <p:grpSpPr>
                <a:xfrm>
                  <a:off x="3439796" y="3676000"/>
                  <a:ext cx="439543" cy="872990"/>
                  <a:chOff x="3528284" y="4313589"/>
                  <a:chExt cx="439543" cy="817711"/>
                </a:xfrm>
              </p:grpSpPr>
              <p:sp>
                <p:nvSpPr>
                  <p:cNvPr id="63" name="Line 17"/>
                  <p:cNvSpPr>
                    <a:spLocks noChangeShapeType="1"/>
                  </p:cNvSpPr>
                  <p:nvPr/>
                </p:nvSpPr>
                <p:spPr bwMode="auto">
                  <a:xfrm>
                    <a:off x="3745136" y="4313589"/>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4" name="TextBox 63"/>
                  <p:cNvSpPr txBox="1"/>
                  <p:nvPr/>
                </p:nvSpPr>
                <p:spPr>
                  <a:xfrm>
                    <a:off x="3528284" y="4352923"/>
                    <a:ext cx="439543"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600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2</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40" name="Group 39"/>
                <p:cNvGrpSpPr/>
                <p:nvPr/>
              </p:nvGrpSpPr>
              <p:grpSpPr>
                <a:xfrm>
                  <a:off x="3922865" y="3676000"/>
                  <a:ext cx="269626" cy="872990"/>
                  <a:chOff x="3500041" y="4313589"/>
                  <a:chExt cx="269626" cy="817711"/>
                </a:xfrm>
              </p:grpSpPr>
              <p:sp>
                <p:nvSpPr>
                  <p:cNvPr id="61" name="Line 17"/>
                  <p:cNvSpPr>
                    <a:spLocks noChangeShapeType="1"/>
                  </p:cNvSpPr>
                  <p:nvPr/>
                </p:nvSpPr>
                <p:spPr bwMode="auto">
                  <a:xfrm>
                    <a:off x="3631934" y="4313589"/>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2" name="TextBox 61"/>
                  <p:cNvSpPr txBox="1"/>
                  <p:nvPr/>
                </p:nvSpPr>
                <p:spPr>
                  <a:xfrm>
                    <a:off x="3500041" y="4352923"/>
                    <a:ext cx="269626"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1</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cxnSp>
              <p:nvCxnSpPr>
                <p:cNvPr id="41" name="Straight Connector 40"/>
                <p:cNvCxnSpPr/>
                <p:nvPr/>
              </p:nvCxnSpPr>
              <p:spPr>
                <a:xfrm>
                  <a:off x="2156292" y="2740005"/>
                  <a:ext cx="2696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56292" y="2581949"/>
                  <a:ext cx="26962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445913" y="1854834"/>
                  <a:ext cx="3417362"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err="1" smtClean="0">
                      <a:ln>
                        <a:noFill/>
                      </a:ln>
                      <a:solidFill>
                        <a:srgbClr val="4D4D4D"/>
                      </a:solidFill>
                      <a:effectLst/>
                      <a:uLnTx/>
                      <a:uFillTx/>
                      <a:latin typeface="Arial" charset="0"/>
                      <a:ea typeface="+mn-ea"/>
                      <a:cs typeface="Arial" charset="0"/>
                    </a:rPr>
                    <a:t>mPFS</a:t>
                  </a: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 </a:t>
                  </a: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5.3 </a:t>
                  </a: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vs. </a:t>
                  </a:r>
                  <a:r>
                    <a:rPr kumimoji="0" lang="en-GB" sz="1100" b="0" i="0" u="none" strike="noStrike" kern="1200" cap="none" spc="0" normalizeH="0" baseline="0" noProof="0" dirty="0" smtClean="0">
                      <a:ln>
                        <a:noFill/>
                      </a:ln>
                      <a:solidFill>
                        <a:srgbClr val="B2C0D8"/>
                      </a:solidFill>
                      <a:effectLst/>
                      <a:uLnTx/>
                      <a:uFillTx/>
                      <a:latin typeface="Arial" charset="0"/>
                      <a:ea typeface="+mn-ea"/>
                      <a:cs typeface="Arial" charset="0"/>
                    </a:rPr>
                    <a:t>5.8 </a:t>
                  </a: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months</a:t>
                  </a: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5" name="Rectangle 44"/>
                <p:cNvSpPr/>
                <p:nvPr/>
              </p:nvSpPr>
              <p:spPr>
                <a:xfrm>
                  <a:off x="1749139" y="2209832"/>
                  <a:ext cx="2723824" cy="276999"/>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HR 1.21 </a:t>
                  </a: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a:t>
                  </a: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95%CI 0.85, 1.73); p=0.29</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 name="Rectangle 45"/>
                <p:cNvSpPr/>
                <p:nvPr/>
              </p:nvSpPr>
              <p:spPr>
                <a:xfrm>
                  <a:off x="2370529" y="2455576"/>
                  <a:ext cx="198163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Cisplatin + 5FU + </a:t>
                  </a:r>
                  <a:r>
                    <a:rPr kumimoji="0" lang="en-GB" altLang="zh-CN" sz="10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panitumumab</a:t>
                  </a:r>
                  <a:endParaRPr kumimoji="0" lang="en-GB" sz="1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Cisplatin </a:t>
                  </a:r>
                  <a:r>
                    <a:rPr kumimoji="0" lang="en-GB" altLang="zh-CN" sz="10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r>
                    <a:rPr kumimoji="0" lang="en-GB" altLang="zh-CN" sz="10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5FU</a:t>
                  </a:r>
                </a:p>
              </p:txBody>
            </p:sp>
            <p:grpSp>
              <p:nvGrpSpPr>
                <p:cNvPr id="47" name="Group 46"/>
                <p:cNvGrpSpPr/>
                <p:nvPr/>
              </p:nvGrpSpPr>
              <p:grpSpPr>
                <a:xfrm>
                  <a:off x="2633681" y="3676000"/>
                  <a:ext cx="439543" cy="872990"/>
                  <a:chOff x="2211655" y="3678277"/>
                  <a:chExt cx="439543" cy="817711"/>
                </a:xfrm>
              </p:grpSpPr>
              <p:sp>
                <p:nvSpPr>
                  <p:cNvPr id="59"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0" name="TextBox 59"/>
                  <p:cNvSpPr txBox="1"/>
                  <p:nvPr/>
                </p:nvSpPr>
                <p:spPr>
                  <a:xfrm>
                    <a:off x="2211655" y="3717611"/>
                    <a:ext cx="439543"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400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8</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48" name="Group 47"/>
                <p:cNvGrpSpPr/>
                <p:nvPr/>
              </p:nvGrpSpPr>
              <p:grpSpPr>
                <a:xfrm>
                  <a:off x="4217415" y="3676000"/>
                  <a:ext cx="439543" cy="872990"/>
                  <a:chOff x="2211655" y="3678277"/>
                  <a:chExt cx="439543" cy="817711"/>
                </a:xfrm>
              </p:grpSpPr>
              <p:sp>
                <p:nvSpPr>
                  <p:cNvPr id="57"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8" name="TextBox 57"/>
                  <p:cNvSpPr txBox="1"/>
                  <p:nvPr/>
                </p:nvSpPr>
                <p:spPr>
                  <a:xfrm>
                    <a:off x="2211655" y="3717611"/>
                    <a:ext cx="439543"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800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0</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sp>
              <p:nvSpPr>
                <p:cNvPr id="49" name="Freeform 3"/>
                <p:cNvSpPr>
                  <a:spLocks/>
                </p:cNvSpPr>
                <p:nvPr/>
              </p:nvSpPr>
              <p:spPr bwMode="auto">
                <a:xfrm>
                  <a:off x="1098549" y="1803292"/>
                  <a:ext cx="3525105" cy="1799158"/>
                </a:xfrm>
                <a:custGeom>
                  <a:avLst/>
                  <a:gdLst>
                    <a:gd name="T0" fmla="*/ 274 w 274"/>
                    <a:gd name="T1" fmla="*/ 132 h 135"/>
                    <a:gd name="T2" fmla="*/ 264 w 274"/>
                    <a:gd name="T3" fmla="*/ 129 h 135"/>
                    <a:gd name="T4" fmla="*/ 236 w 274"/>
                    <a:gd name="T5" fmla="*/ 126 h 135"/>
                    <a:gd name="T6" fmla="*/ 199 w 274"/>
                    <a:gd name="T7" fmla="*/ 120 h 135"/>
                    <a:gd name="T8" fmla="*/ 154 w 274"/>
                    <a:gd name="T9" fmla="*/ 118 h 135"/>
                    <a:gd name="T10" fmla="*/ 148 w 274"/>
                    <a:gd name="T11" fmla="*/ 116 h 135"/>
                    <a:gd name="T12" fmla="*/ 132 w 274"/>
                    <a:gd name="T13" fmla="*/ 113 h 135"/>
                    <a:gd name="T14" fmla="*/ 124 w 274"/>
                    <a:gd name="T15" fmla="*/ 110 h 135"/>
                    <a:gd name="T16" fmla="*/ 120 w 274"/>
                    <a:gd name="T17" fmla="*/ 109 h 135"/>
                    <a:gd name="T18" fmla="*/ 113 w 274"/>
                    <a:gd name="T19" fmla="*/ 106 h 135"/>
                    <a:gd name="T20" fmla="*/ 112 w 274"/>
                    <a:gd name="T21" fmla="*/ 104 h 135"/>
                    <a:gd name="T22" fmla="*/ 111 w 274"/>
                    <a:gd name="T23" fmla="*/ 102 h 135"/>
                    <a:gd name="T24" fmla="*/ 107 w 274"/>
                    <a:gd name="T25" fmla="*/ 100 h 135"/>
                    <a:gd name="T26" fmla="*/ 98 w 274"/>
                    <a:gd name="T27" fmla="*/ 97 h 135"/>
                    <a:gd name="T28" fmla="*/ 86 w 274"/>
                    <a:gd name="T29" fmla="*/ 95 h 135"/>
                    <a:gd name="T30" fmla="*/ 85 w 274"/>
                    <a:gd name="T31" fmla="*/ 93 h 135"/>
                    <a:gd name="T32" fmla="*/ 83 w 274"/>
                    <a:gd name="T33" fmla="*/ 91 h 135"/>
                    <a:gd name="T34" fmla="*/ 82 w 274"/>
                    <a:gd name="T35" fmla="*/ 86 h 135"/>
                    <a:gd name="T36" fmla="*/ 77 w 274"/>
                    <a:gd name="T37" fmla="*/ 84 h 135"/>
                    <a:gd name="T38" fmla="*/ 75 w 274"/>
                    <a:gd name="T39" fmla="*/ 82 h 135"/>
                    <a:gd name="T40" fmla="*/ 74 w 274"/>
                    <a:gd name="T41" fmla="*/ 80 h 135"/>
                    <a:gd name="T42" fmla="*/ 72 w 274"/>
                    <a:gd name="T43" fmla="*/ 77 h 135"/>
                    <a:gd name="T44" fmla="*/ 71 w 274"/>
                    <a:gd name="T45" fmla="*/ 76 h 135"/>
                    <a:gd name="T46" fmla="*/ 70 w 274"/>
                    <a:gd name="T47" fmla="*/ 73 h 135"/>
                    <a:gd name="T48" fmla="*/ 68 w 274"/>
                    <a:gd name="T49" fmla="*/ 69 h 135"/>
                    <a:gd name="T50" fmla="*/ 64 w 274"/>
                    <a:gd name="T51" fmla="*/ 67 h 135"/>
                    <a:gd name="T52" fmla="*/ 61 w 274"/>
                    <a:gd name="T53" fmla="*/ 65 h 135"/>
                    <a:gd name="T54" fmla="*/ 59 w 274"/>
                    <a:gd name="T55" fmla="*/ 63 h 135"/>
                    <a:gd name="T56" fmla="*/ 58 w 274"/>
                    <a:gd name="T57" fmla="*/ 61 h 135"/>
                    <a:gd name="T58" fmla="*/ 50 w 274"/>
                    <a:gd name="T59" fmla="*/ 54 h 135"/>
                    <a:gd name="T60" fmla="*/ 48 w 274"/>
                    <a:gd name="T61" fmla="*/ 50 h 135"/>
                    <a:gd name="T62" fmla="*/ 46 w 274"/>
                    <a:gd name="T63" fmla="*/ 46 h 135"/>
                    <a:gd name="T64" fmla="*/ 44 w 274"/>
                    <a:gd name="T65" fmla="*/ 42 h 135"/>
                    <a:gd name="T66" fmla="*/ 41 w 274"/>
                    <a:gd name="T67" fmla="*/ 36 h 135"/>
                    <a:gd name="T68" fmla="*/ 40 w 274"/>
                    <a:gd name="T69" fmla="*/ 34 h 135"/>
                    <a:gd name="T70" fmla="*/ 34 w 274"/>
                    <a:gd name="T71" fmla="*/ 33 h 135"/>
                    <a:gd name="T72" fmla="*/ 33 w 274"/>
                    <a:gd name="T73" fmla="*/ 30 h 135"/>
                    <a:gd name="T74" fmla="*/ 30 w 274"/>
                    <a:gd name="T75" fmla="*/ 28 h 135"/>
                    <a:gd name="T76" fmla="*/ 28 w 274"/>
                    <a:gd name="T77" fmla="*/ 25 h 135"/>
                    <a:gd name="T78" fmla="*/ 27 w 274"/>
                    <a:gd name="T79" fmla="*/ 23 h 135"/>
                    <a:gd name="T80" fmla="*/ 25 w 274"/>
                    <a:gd name="T81" fmla="*/ 20 h 135"/>
                    <a:gd name="T82" fmla="*/ 23 w 274"/>
                    <a:gd name="T83" fmla="*/ 18 h 135"/>
                    <a:gd name="T84" fmla="*/ 22 w 274"/>
                    <a:gd name="T85" fmla="*/ 13 h 135"/>
                    <a:gd name="T86" fmla="*/ 20 w 274"/>
                    <a:gd name="T87" fmla="*/ 9 h 135"/>
                    <a:gd name="T88" fmla="*/ 17 w 274"/>
                    <a:gd name="T89" fmla="*/ 8 h 135"/>
                    <a:gd name="T90" fmla="*/ 16 w 274"/>
                    <a:gd name="T91" fmla="*/ 5 h 135"/>
                    <a:gd name="T92" fmla="*/ 9 w 274"/>
                    <a:gd name="T93" fmla="*/ 3 h 135"/>
                    <a:gd name="T94" fmla="*/ 3 w 274"/>
                    <a:gd name="T9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135">
                      <a:moveTo>
                        <a:pt x="274" y="135"/>
                      </a:moveTo>
                      <a:lnTo>
                        <a:pt x="274" y="132"/>
                      </a:lnTo>
                      <a:lnTo>
                        <a:pt x="264" y="132"/>
                      </a:lnTo>
                      <a:lnTo>
                        <a:pt x="264" y="129"/>
                      </a:lnTo>
                      <a:lnTo>
                        <a:pt x="236" y="129"/>
                      </a:lnTo>
                      <a:lnTo>
                        <a:pt x="236" y="126"/>
                      </a:lnTo>
                      <a:lnTo>
                        <a:pt x="199" y="126"/>
                      </a:lnTo>
                      <a:lnTo>
                        <a:pt x="199" y="120"/>
                      </a:lnTo>
                      <a:lnTo>
                        <a:pt x="154" y="120"/>
                      </a:lnTo>
                      <a:lnTo>
                        <a:pt x="154" y="118"/>
                      </a:lnTo>
                      <a:lnTo>
                        <a:pt x="148" y="118"/>
                      </a:lnTo>
                      <a:lnTo>
                        <a:pt x="148" y="116"/>
                      </a:lnTo>
                      <a:lnTo>
                        <a:pt x="132" y="116"/>
                      </a:lnTo>
                      <a:lnTo>
                        <a:pt x="132" y="113"/>
                      </a:lnTo>
                      <a:lnTo>
                        <a:pt x="124" y="113"/>
                      </a:lnTo>
                      <a:lnTo>
                        <a:pt x="124" y="110"/>
                      </a:lnTo>
                      <a:lnTo>
                        <a:pt x="120" y="110"/>
                      </a:lnTo>
                      <a:lnTo>
                        <a:pt x="120" y="109"/>
                      </a:lnTo>
                      <a:lnTo>
                        <a:pt x="113" y="109"/>
                      </a:lnTo>
                      <a:lnTo>
                        <a:pt x="113" y="106"/>
                      </a:lnTo>
                      <a:lnTo>
                        <a:pt x="112" y="106"/>
                      </a:lnTo>
                      <a:lnTo>
                        <a:pt x="112" y="104"/>
                      </a:lnTo>
                      <a:lnTo>
                        <a:pt x="111" y="104"/>
                      </a:lnTo>
                      <a:lnTo>
                        <a:pt x="111" y="102"/>
                      </a:lnTo>
                      <a:lnTo>
                        <a:pt x="107" y="102"/>
                      </a:lnTo>
                      <a:lnTo>
                        <a:pt x="107" y="100"/>
                      </a:lnTo>
                      <a:lnTo>
                        <a:pt x="98" y="100"/>
                      </a:lnTo>
                      <a:lnTo>
                        <a:pt x="98" y="97"/>
                      </a:lnTo>
                      <a:lnTo>
                        <a:pt x="86" y="97"/>
                      </a:lnTo>
                      <a:lnTo>
                        <a:pt x="86" y="95"/>
                      </a:lnTo>
                      <a:lnTo>
                        <a:pt x="85" y="95"/>
                      </a:lnTo>
                      <a:lnTo>
                        <a:pt x="85" y="93"/>
                      </a:lnTo>
                      <a:lnTo>
                        <a:pt x="83" y="93"/>
                      </a:lnTo>
                      <a:lnTo>
                        <a:pt x="83" y="91"/>
                      </a:lnTo>
                      <a:lnTo>
                        <a:pt x="82" y="91"/>
                      </a:lnTo>
                      <a:lnTo>
                        <a:pt x="82" y="86"/>
                      </a:lnTo>
                      <a:lnTo>
                        <a:pt x="77" y="86"/>
                      </a:lnTo>
                      <a:lnTo>
                        <a:pt x="77" y="84"/>
                      </a:lnTo>
                      <a:lnTo>
                        <a:pt x="75" y="84"/>
                      </a:lnTo>
                      <a:lnTo>
                        <a:pt x="75" y="82"/>
                      </a:lnTo>
                      <a:lnTo>
                        <a:pt x="74" y="82"/>
                      </a:lnTo>
                      <a:lnTo>
                        <a:pt x="74" y="80"/>
                      </a:lnTo>
                      <a:lnTo>
                        <a:pt x="72" y="80"/>
                      </a:lnTo>
                      <a:lnTo>
                        <a:pt x="72" y="77"/>
                      </a:lnTo>
                      <a:lnTo>
                        <a:pt x="71" y="77"/>
                      </a:lnTo>
                      <a:lnTo>
                        <a:pt x="71" y="76"/>
                      </a:lnTo>
                      <a:lnTo>
                        <a:pt x="70" y="76"/>
                      </a:lnTo>
                      <a:lnTo>
                        <a:pt x="70" y="73"/>
                      </a:lnTo>
                      <a:lnTo>
                        <a:pt x="68" y="73"/>
                      </a:lnTo>
                      <a:lnTo>
                        <a:pt x="68" y="69"/>
                      </a:lnTo>
                      <a:lnTo>
                        <a:pt x="64" y="69"/>
                      </a:lnTo>
                      <a:lnTo>
                        <a:pt x="64" y="67"/>
                      </a:lnTo>
                      <a:lnTo>
                        <a:pt x="61" y="67"/>
                      </a:lnTo>
                      <a:lnTo>
                        <a:pt x="61" y="65"/>
                      </a:lnTo>
                      <a:lnTo>
                        <a:pt x="59" y="65"/>
                      </a:lnTo>
                      <a:lnTo>
                        <a:pt x="59" y="63"/>
                      </a:lnTo>
                      <a:lnTo>
                        <a:pt x="58" y="63"/>
                      </a:lnTo>
                      <a:lnTo>
                        <a:pt x="58" y="61"/>
                      </a:lnTo>
                      <a:lnTo>
                        <a:pt x="50" y="61"/>
                      </a:lnTo>
                      <a:lnTo>
                        <a:pt x="50" y="54"/>
                      </a:lnTo>
                      <a:lnTo>
                        <a:pt x="48" y="54"/>
                      </a:lnTo>
                      <a:lnTo>
                        <a:pt x="48" y="50"/>
                      </a:lnTo>
                      <a:lnTo>
                        <a:pt x="46" y="50"/>
                      </a:lnTo>
                      <a:lnTo>
                        <a:pt x="46" y="46"/>
                      </a:lnTo>
                      <a:lnTo>
                        <a:pt x="44" y="46"/>
                      </a:lnTo>
                      <a:lnTo>
                        <a:pt x="44" y="42"/>
                      </a:lnTo>
                      <a:lnTo>
                        <a:pt x="41" y="42"/>
                      </a:lnTo>
                      <a:lnTo>
                        <a:pt x="41" y="36"/>
                      </a:lnTo>
                      <a:lnTo>
                        <a:pt x="40" y="36"/>
                      </a:lnTo>
                      <a:lnTo>
                        <a:pt x="40" y="34"/>
                      </a:lnTo>
                      <a:lnTo>
                        <a:pt x="34" y="34"/>
                      </a:lnTo>
                      <a:lnTo>
                        <a:pt x="34" y="33"/>
                      </a:lnTo>
                      <a:lnTo>
                        <a:pt x="33" y="33"/>
                      </a:lnTo>
                      <a:lnTo>
                        <a:pt x="33" y="30"/>
                      </a:lnTo>
                      <a:lnTo>
                        <a:pt x="30" y="30"/>
                      </a:lnTo>
                      <a:lnTo>
                        <a:pt x="30" y="28"/>
                      </a:lnTo>
                      <a:lnTo>
                        <a:pt x="28" y="28"/>
                      </a:lnTo>
                      <a:lnTo>
                        <a:pt x="28" y="25"/>
                      </a:lnTo>
                      <a:lnTo>
                        <a:pt x="27" y="25"/>
                      </a:lnTo>
                      <a:lnTo>
                        <a:pt x="27" y="23"/>
                      </a:lnTo>
                      <a:lnTo>
                        <a:pt x="25" y="23"/>
                      </a:lnTo>
                      <a:lnTo>
                        <a:pt x="25" y="20"/>
                      </a:lnTo>
                      <a:lnTo>
                        <a:pt x="23" y="20"/>
                      </a:lnTo>
                      <a:lnTo>
                        <a:pt x="23" y="18"/>
                      </a:lnTo>
                      <a:lnTo>
                        <a:pt x="22" y="18"/>
                      </a:lnTo>
                      <a:lnTo>
                        <a:pt x="22" y="13"/>
                      </a:lnTo>
                      <a:lnTo>
                        <a:pt x="20" y="13"/>
                      </a:lnTo>
                      <a:lnTo>
                        <a:pt x="20" y="9"/>
                      </a:lnTo>
                      <a:lnTo>
                        <a:pt x="17" y="9"/>
                      </a:lnTo>
                      <a:lnTo>
                        <a:pt x="17" y="8"/>
                      </a:lnTo>
                      <a:lnTo>
                        <a:pt x="16" y="8"/>
                      </a:lnTo>
                      <a:lnTo>
                        <a:pt x="16" y="5"/>
                      </a:lnTo>
                      <a:lnTo>
                        <a:pt x="9" y="5"/>
                      </a:lnTo>
                      <a:lnTo>
                        <a:pt x="9" y="3"/>
                      </a:lnTo>
                      <a:lnTo>
                        <a:pt x="3" y="3"/>
                      </a:lnTo>
                      <a:lnTo>
                        <a:pt x="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Line 4"/>
                <p:cNvSpPr>
                  <a:spLocks noChangeShapeType="1"/>
                </p:cNvSpPr>
                <p:nvPr/>
              </p:nvSpPr>
              <p:spPr bwMode="auto">
                <a:xfrm>
                  <a:off x="1626028" y="2284945"/>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Line 5"/>
                <p:cNvSpPr>
                  <a:spLocks noChangeShapeType="1"/>
                </p:cNvSpPr>
                <p:nvPr/>
              </p:nvSpPr>
              <p:spPr bwMode="auto">
                <a:xfrm>
                  <a:off x="2565199" y="3172382"/>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Line 6"/>
                <p:cNvSpPr>
                  <a:spLocks noChangeShapeType="1"/>
                </p:cNvSpPr>
                <p:nvPr/>
              </p:nvSpPr>
              <p:spPr bwMode="auto">
                <a:xfrm>
                  <a:off x="1664624" y="2284945"/>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Line 7"/>
                <p:cNvSpPr>
                  <a:spLocks noChangeShapeType="1"/>
                </p:cNvSpPr>
                <p:nvPr/>
              </p:nvSpPr>
              <p:spPr bwMode="auto">
                <a:xfrm>
                  <a:off x="1445913" y="2073019"/>
                  <a:ext cx="0" cy="7947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Line 8"/>
                <p:cNvSpPr>
                  <a:spLocks noChangeShapeType="1"/>
                </p:cNvSpPr>
                <p:nvPr/>
              </p:nvSpPr>
              <p:spPr bwMode="auto">
                <a:xfrm>
                  <a:off x="1342991" y="1861094"/>
                  <a:ext cx="0" cy="6622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Line 9"/>
                <p:cNvSpPr>
                  <a:spLocks noChangeShapeType="1"/>
                </p:cNvSpPr>
                <p:nvPr/>
              </p:nvSpPr>
              <p:spPr bwMode="auto">
                <a:xfrm>
                  <a:off x="1638894" y="2337926"/>
                  <a:ext cx="643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Freeform 11"/>
                <p:cNvSpPr>
                  <a:spLocks/>
                </p:cNvSpPr>
                <p:nvPr/>
              </p:nvSpPr>
              <p:spPr bwMode="auto">
                <a:xfrm>
                  <a:off x="1098549" y="1803292"/>
                  <a:ext cx="3330170" cy="1788117"/>
                </a:xfrm>
                <a:custGeom>
                  <a:avLst/>
                  <a:gdLst>
                    <a:gd name="T0" fmla="*/ 222 w 256"/>
                    <a:gd name="T1" fmla="*/ 133 h 133"/>
                    <a:gd name="T2" fmla="*/ 169 w 256"/>
                    <a:gd name="T3" fmla="*/ 129 h 133"/>
                    <a:gd name="T4" fmla="*/ 164 w 256"/>
                    <a:gd name="T5" fmla="*/ 126 h 133"/>
                    <a:gd name="T6" fmla="*/ 158 w 256"/>
                    <a:gd name="T7" fmla="*/ 124 h 133"/>
                    <a:gd name="T8" fmla="*/ 156 w 256"/>
                    <a:gd name="T9" fmla="*/ 121 h 133"/>
                    <a:gd name="T10" fmla="*/ 141 w 256"/>
                    <a:gd name="T11" fmla="*/ 119 h 133"/>
                    <a:gd name="T12" fmla="*/ 137 w 256"/>
                    <a:gd name="T13" fmla="*/ 116 h 133"/>
                    <a:gd name="T14" fmla="*/ 114 w 256"/>
                    <a:gd name="T15" fmla="*/ 114 h 133"/>
                    <a:gd name="T16" fmla="*/ 111 w 256"/>
                    <a:gd name="T17" fmla="*/ 111 h 133"/>
                    <a:gd name="T18" fmla="*/ 101 w 256"/>
                    <a:gd name="T19" fmla="*/ 108 h 133"/>
                    <a:gd name="T20" fmla="*/ 94 w 256"/>
                    <a:gd name="T21" fmla="*/ 106 h 133"/>
                    <a:gd name="T22" fmla="*/ 92 w 256"/>
                    <a:gd name="T23" fmla="*/ 103 h 133"/>
                    <a:gd name="T24" fmla="*/ 89 w 256"/>
                    <a:gd name="T25" fmla="*/ 99 h 133"/>
                    <a:gd name="T26" fmla="*/ 87 w 256"/>
                    <a:gd name="T27" fmla="*/ 95 h 133"/>
                    <a:gd name="T28" fmla="*/ 80 w 256"/>
                    <a:gd name="T29" fmla="*/ 91 h 133"/>
                    <a:gd name="T30" fmla="*/ 78 w 256"/>
                    <a:gd name="T31" fmla="*/ 89 h 133"/>
                    <a:gd name="T32" fmla="*/ 70 w 256"/>
                    <a:gd name="T33" fmla="*/ 87 h 133"/>
                    <a:gd name="T34" fmla="*/ 66 w 256"/>
                    <a:gd name="T35" fmla="*/ 84 h 133"/>
                    <a:gd name="T36" fmla="*/ 64 w 256"/>
                    <a:gd name="T37" fmla="*/ 77 h 133"/>
                    <a:gd name="T38" fmla="*/ 62 w 256"/>
                    <a:gd name="T39" fmla="*/ 74 h 133"/>
                    <a:gd name="T40" fmla="*/ 59 w 256"/>
                    <a:gd name="T41" fmla="*/ 72 h 133"/>
                    <a:gd name="T42" fmla="*/ 54 w 256"/>
                    <a:gd name="T43" fmla="*/ 67 h 133"/>
                    <a:gd name="T44" fmla="*/ 52 w 256"/>
                    <a:gd name="T45" fmla="*/ 64 h 133"/>
                    <a:gd name="T46" fmla="*/ 47 w 256"/>
                    <a:gd name="T47" fmla="*/ 63 h 133"/>
                    <a:gd name="T48" fmla="*/ 43 w 256"/>
                    <a:gd name="T49" fmla="*/ 57 h 133"/>
                    <a:gd name="T50" fmla="*/ 38 w 256"/>
                    <a:gd name="T51" fmla="*/ 55 h 133"/>
                    <a:gd name="T52" fmla="*/ 34 w 256"/>
                    <a:gd name="T53" fmla="*/ 50 h 133"/>
                    <a:gd name="T54" fmla="*/ 31 w 256"/>
                    <a:gd name="T55" fmla="*/ 48 h 133"/>
                    <a:gd name="T56" fmla="*/ 26 w 256"/>
                    <a:gd name="T57" fmla="*/ 43 h 133"/>
                    <a:gd name="T58" fmla="*/ 25 w 256"/>
                    <a:gd name="T59" fmla="*/ 41 h 133"/>
                    <a:gd name="T60" fmla="*/ 22 w 256"/>
                    <a:gd name="T61" fmla="*/ 37 h 133"/>
                    <a:gd name="T62" fmla="*/ 21 w 256"/>
                    <a:gd name="T63" fmla="*/ 28 h 133"/>
                    <a:gd name="T64" fmla="*/ 19 w 256"/>
                    <a:gd name="T65" fmla="*/ 24 h 133"/>
                    <a:gd name="T66" fmla="*/ 17 w 256"/>
                    <a:gd name="T67" fmla="*/ 17 h 133"/>
                    <a:gd name="T68" fmla="*/ 15 w 256"/>
                    <a:gd name="T69" fmla="*/ 13 h 133"/>
                    <a:gd name="T70" fmla="*/ 13 w 256"/>
                    <a:gd name="T71" fmla="*/ 11 h 133"/>
                    <a:gd name="T72" fmla="*/ 9 w 256"/>
                    <a:gd name="T73" fmla="*/ 9 h 133"/>
                    <a:gd name="T74" fmla="*/ 5 w 256"/>
                    <a:gd name="T75" fmla="*/ 5 h 133"/>
                    <a:gd name="T76" fmla="*/ 3 w 256"/>
                    <a:gd name="T77" fmla="*/ 3 h 133"/>
                    <a:gd name="T78" fmla="*/ 0 w 256"/>
                    <a:gd name="T7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133">
                      <a:moveTo>
                        <a:pt x="256" y="133"/>
                      </a:moveTo>
                      <a:lnTo>
                        <a:pt x="222" y="133"/>
                      </a:lnTo>
                      <a:lnTo>
                        <a:pt x="222" y="129"/>
                      </a:lnTo>
                      <a:lnTo>
                        <a:pt x="169" y="129"/>
                      </a:lnTo>
                      <a:lnTo>
                        <a:pt x="169" y="126"/>
                      </a:lnTo>
                      <a:lnTo>
                        <a:pt x="164" y="126"/>
                      </a:lnTo>
                      <a:lnTo>
                        <a:pt x="164" y="124"/>
                      </a:lnTo>
                      <a:lnTo>
                        <a:pt x="158" y="124"/>
                      </a:lnTo>
                      <a:lnTo>
                        <a:pt x="158" y="121"/>
                      </a:lnTo>
                      <a:lnTo>
                        <a:pt x="156" y="121"/>
                      </a:lnTo>
                      <a:lnTo>
                        <a:pt x="156" y="119"/>
                      </a:lnTo>
                      <a:lnTo>
                        <a:pt x="141" y="119"/>
                      </a:lnTo>
                      <a:lnTo>
                        <a:pt x="141" y="116"/>
                      </a:lnTo>
                      <a:lnTo>
                        <a:pt x="137" y="116"/>
                      </a:lnTo>
                      <a:lnTo>
                        <a:pt x="137" y="114"/>
                      </a:lnTo>
                      <a:lnTo>
                        <a:pt x="114" y="114"/>
                      </a:lnTo>
                      <a:lnTo>
                        <a:pt x="114" y="111"/>
                      </a:lnTo>
                      <a:lnTo>
                        <a:pt x="111" y="111"/>
                      </a:lnTo>
                      <a:lnTo>
                        <a:pt x="111" y="108"/>
                      </a:lnTo>
                      <a:lnTo>
                        <a:pt x="101" y="108"/>
                      </a:lnTo>
                      <a:lnTo>
                        <a:pt x="101" y="106"/>
                      </a:lnTo>
                      <a:lnTo>
                        <a:pt x="94" y="106"/>
                      </a:lnTo>
                      <a:lnTo>
                        <a:pt x="94" y="103"/>
                      </a:lnTo>
                      <a:lnTo>
                        <a:pt x="92" y="103"/>
                      </a:lnTo>
                      <a:lnTo>
                        <a:pt x="92" y="99"/>
                      </a:lnTo>
                      <a:lnTo>
                        <a:pt x="89" y="99"/>
                      </a:lnTo>
                      <a:lnTo>
                        <a:pt x="89" y="95"/>
                      </a:lnTo>
                      <a:lnTo>
                        <a:pt x="87" y="95"/>
                      </a:lnTo>
                      <a:lnTo>
                        <a:pt x="87" y="91"/>
                      </a:lnTo>
                      <a:lnTo>
                        <a:pt x="80" y="91"/>
                      </a:lnTo>
                      <a:lnTo>
                        <a:pt x="80" y="89"/>
                      </a:lnTo>
                      <a:lnTo>
                        <a:pt x="78" y="89"/>
                      </a:lnTo>
                      <a:lnTo>
                        <a:pt x="78" y="87"/>
                      </a:lnTo>
                      <a:lnTo>
                        <a:pt x="70" y="87"/>
                      </a:lnTo>
                      <a:lnTo>
                        <a:pt x="70" y="84"/>
                      </a:lnTo>
                      <a:lnTo>
                        <a:pt x="66" y="84"/>
                      </a:lnTo>
                      <a:lnTo>
                        <a:pt x="66" y="77"/>
                      </a:lnTo>
                      <a:lnTo>
                        <a:pt x="64" y="77"/>
                      </a:lnTo>
                      <a:lnTo>
                        <a:pt x="64" y="74"/>
                      </a:lnTo>
                      <a:lnTo>
                        <a:pt x="62" y="74"/>
                      </a:lnTo>
                      <a:lnTo>
                        <a:pt x="62" y="72"/>
                      </a:lnTo>
                      <a:lnTo>
                        <a:pt x="59" y="72"/>
                      </a:lnTo>
                      <a:lnTo>
                        <a:pt x="59" y="67"/>
                      </a:lnTo>
                      <a:lnTo>
                        <a:pt x="54" y="67"/>
                      </a:lnTo>
                      <a:lnTo>
                        <a:pt x="54" y="64"/>
                      </a:lnTo>
                      <a:lnTo>
                        <a:pt x="52" y="64"/>
                      </a:lnTo>
                      <a:lnTo>
                        <a:pt x="52" y="63"/>
                      </a:lnTo>
                      <a:lnTo>
                        <a:pt x="47" y="63"/>
                      </a:lnTo>
                      <a:lnTo>
                        <a:pt x="47" y="57"/>
                      </a:lnTo>
                      <a:lnTo>
                        <a:pt x="43" y="57"/>
                      </a:lnTo>
                      <a:lnTo>
                        <a:pt x="43" y="55"/>
                      </a:lnTo>
                      <a:lnTo>
                        <a:pt x="38" y="55"/>
                      </a:lnTo>
                      <a:lnTo>
                        <a:pt x="38" y="50"/>
                      </a:lnTo>
                      <a:lnTo>
                        <a:pt x="34" y="50"/>
                      </a:lnTo>
                      <a:lnTo>
                        <a:pt x="34" y="48"/>
                      </a:lnTo>
                      <a:lnTo>
                        <a:pt x="31" y="48"/>
                      </a:lnTo>
                      <a:lnTo>
                        <a:pt x="31" y="43"/>
                      </a:lnTo>
                      <a:lnTo>
                        <a:pt x="26" y="43"/>
                      </a:lnTo>
                      <a:lnTo>
                        <a:pt x="26" y="41"/>
                      </a:lnTo>
                      <a:lnTo>
                        <a:pt x="25" y="41"/>
                      </a:lnTo>
                      <a:lnTo>
                        <a:pt x="25" y="37"/>
                      </a:lnTo>
                      <a:lnTo>
                        <a:pt x="22" y="37"/>
                      </a:lnTo>
                      <a:lnTo>
                        <a:pt x="22" y="28"/>
                      </a:lnTo>
                      <a:lnTo>
                        <a:pt x="21" y="28"/>
                      </a:lnTo>
                      <a:lnTo>
                        <a:pt x="21" y="24"/>
                      </a:lnTo>
                      <a:lnTo>
                        <a:pt x="19" y="24"/>
                      </a:lnTo>
                      <a:lnTo>
                        <a:pt x="19" y="17"/>
                      </a:lnTo>
                      <a:lnTo>
                        <a:pt x="17" y="17"/>
                      </a:lnTo>
                      <a:lnTo>
                        <a:pt x="17" y="13"/>
                      </a:lnTo>
                      <a:lnTo>
                        <a:pt x="15" y="13"/>
                      </a:lnTo>
                      <a:lnTo>
                        <a:pt x="15" y="11"/>
                      </a:lnTo>
                      <a:lnTo>
                        <a:pt x="13" y="11"/>
                      </a:lnTo>
                      <a:lnTo>
                        <a:pt x="13" y="9"/>
                      </a:lnTo>
                      <a:lnTo>
                        <a:pt x="9" y="9"/>
                      </a:lnTo>
                      <a:lnTo>
                        <a:pt x="9" y="5"/>
                      </a:lnTo>
                      <a:lnTo>
                        <a:pt x="5" y="5"/>
                      </a:lnTo>
                      <a:lnTo>
                        <a:pt x="5" y="3"/>
                      </a:lnTo>
                      <a:lnTo>
                        <a:pt x="3" y="3"/>
                      </a:lnTo>
                      <a:lnTo>
                        <a:pt x="3"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grpSp>
      <p:grpSp>
        <p:nvGrpSpPr>
          <p:cNvPr id="67" name="Group 66"/>
          <p:cNvGrpSpPr/>
          <p:nvPr/>
        </p:nvGrpSpPr>
        <p:grpSpPr>
          <a:xfrm>
            <a:off x="4322795" y="2237862"/>
            <a:ext cx="4751410" cy="2982594"/>
            <a:chOff x="4437095" y="1949844"/>
            <a:chExt cx="4751410" cy="2982594"/>
          </a:xfrm>
        </p:grpSpPr>
        <p:sp>
          <p:nvSpPr>
            <p:cNvPr id="68" name="TextBox 67"/>
            <p:cNvSpPr txBox="1"/>
            <p:nvPr/>
          </p:nvSpPr>
          <p:spPr>
            <a:xfrm>
              <a:off x="6595501" y="1949844"/>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OS</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9" name="TextBox 68"/>
            <p:cNvSpPr txBox="1"/>
            <p:nvPr/>
          </p:nvSpPr>
          <p:spPr>
            <a:xfrm>
              <a:off x="6844332" y="4286091"/>
              <a:ext cx="817853"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OS, days</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0" name="TextBox 69"/>
            <p:cNvSpPr txBox="1"/>
            <p:nvPr/>
          </p:nvSpPr>
          <p:spPr>
            <a:xfrm>
              <a:off x="4824478" y="2047264"/>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1" name="TextBox 70"/>
            <p:cNvSpPr txBox="1"/>
            <p:nvPr/>
          </p:nvSpPr>
          <p:spPr>
            <a:xfrm>
              <a:off x="4437095" y="4288962"/>
              <a:ext cx="877163"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No. at risk</a:t>
              </a:r>
            </a:p>
          </p:txBody>
        </p:sp>
        <p:sp>
          <p:nvSpPr>
            <p:cNvPr id="72" name="Freeform 71"/>
            <p:cNvSpPr>
              <a:spLocks/>
            </p:cNvSpPr>
            <p:nvPr/>
          </p:nvSpPr>
          <p:spPr bwMode="auto">
            <a:xfrm>
              <a:off x="5247730" y="2187768"/>
              <a:ext cx="3762998" cy="18713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 name="Line 6"/>
            <p:cNvSpPr>
              <a:spLocks noChangeShapeType="1"/>
            </p:cNvSpPr>
            <p:nvPr/>
          </p:nvSpPr>
          <p:spPr bwMode="auto">
            <a:xfrm>
              <a:off x="5162364" y="2187767"/>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4" name="Line 7"/>
            <p:cNvSpPr>
              <a:spLocks noChangeShapeType="1"/>
            </p:cNvSpPr>
            <p:nvPr/>
          </p:nvSpPr>
          <p:spPr bwMode="auto">
            <a:xfrm>
              <a:off x="5162364" y="2542660"/>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5" name="Line 8"/>
            <p:cNvSpPr>
              <a:spLocks noChangeShapeType="1"/>
            </p:cNvSpPr>
            <p:nvPr/>
          </p:nvSpPr>
          <p:spPr bwMode="auto">
            <a:xfrm>
              <a:off x="5162364" y="2889777"/>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6" name="Line 9"/>
            <p:cNvSpPr>
              <a:spLocks noChangeShapeType="1"/>
            </p:cNvSpPr>
            <p:nvPr/>
          </p:nvSpPr>
          <p:spPr bwMode="auto">
            <a:xfrm>
              <a:off x="5162364" y="3248558"/>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7" name="Line 10"/>
            <p:cNvSpPr>
              <a:spLocks noChangeShapeType="1"/>
            </p:cNvSpPr>
            <p:nvPr/>
          </p:nvSpPr>
          <p:spPr bwMode="auto">
            <a:xfrm>
              <a:off x="5162364" y="3599565"/>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8" name="Line 11"/>
            <p:cNvSpPr>
              <a:spLocks noChangeShapeType="1"/>
            </p:cNvSpPr>
            <p:nvPr/>
          </p:nvSpPr>
          <p:spPr bwMode="auto">
            <a:xfrm>
              <a:off x="5162364" y="3954458"/>
              <a:ext cx="8536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9" name="Line 21"/>
            <p:cNvSpPr>
              <a:spLocks noChangeShapeType="1"/>
            </p:cNvSpPr>
            <p:nvPr/>
          </p:nvSpPr>
          <p:spPr bwMode="auto">
            <a:xfrm>
              <a:off x="5316956" y="4059447"/>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0" name="TextBox 79"/>
            <p:cNvSpPr txBox="1"/>
            <p:nvPr/>
          </p:nvSpPr>
          <p:spPr>
            <a:xfrm rot="16200000">
              <a:off x="3979619" y="2990492"/>
              <a:ext cx="151355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Survival probability</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1" name="TextBox 80"/>
            <p:cNvSpPr txBox="1"/>
            <p:nvPr/>
          </p:nvSpPr>
          <p:spPr>
            <a:xfrm>
              <a:off x="4824481" y="2403556"/>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0.8</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2" name="TextBox 81"/>
            <p:cNvSpPr txBox="1"/>
            <p:nvPr/>
          </p:nvSpPr>
          <p:spPr>
            <a:xfrm>
              <a:off x="4824481" y="2750506"/>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0.6</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3" name="TextBox 82"/>
            <p:cNvSpPr txBox="1"/>
            <p:nvPr/>
          </p:nvSpPr>
          <p:spPr>
            <a:xfrm>
              <a:off x="4824481" y="3109122"/>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0.4</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4" name="TextBox 83"/>
            <p:cNvSpPr txBox="1"/>
            <p:nvPr/>
          </p:nvSpPr>
          <p:spPr>
            <a:xfrm>
              <a:off x="4824481" y="3459961"/>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0.2</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5" name="TextBox 84"/>
            <p:cNvSpPr txBox="1"/>
            <p:nvPr/>
          </p:nvSpPr>
          <p:spPr>
            <a:xfrm>
              <a:off x="4824485" y="381468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6" name="TextBox 85"/>
            <p:cNvSpPr txBox="1"/>
            <p:nvPr/>
          </p:nvSpPr>
          <p:spPr>
            <a:xfrm>
              <a:off x="5144323" y="4101441"/>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72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73</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nvGrpSpPr>
            <p:cNvPr id="87" name="Group 86"/>
            <p:cNvGrpSpPr/>
            <p:nvPr/>
          </p:nvGrpSpPr>
          <p:grpSpPr>
            <a:xfrm>
              <a:off x="5452137" y="4059447"/>
              <a:ext cx="354584" cy="872991"/>
              <a:chOff x="5452137" y="3808731"/>
              <a:chExt cx="354584" cy="872991"/>
            </a:xfrm>
          </p:grpSpPr>
          <p:sp>
            <p:nvSpPr>
              <p:cNvPr id="167" name="Line 19"/>
              <p:cNvSpPr>
                <a:spLocks noChangeShapeType="1"/>
              </p:cNvSpPr>
              <p:nvPr/>
            </p:nvSpPr>
            <p:spPr bwMode="auto">
              <a:xfrm>
                <a:off x="5627665" y="3808731"/>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8" name="TextBox 167"/>
              <p:cNvSpPr txBox="1"/>
              <p:nvPr/>
            </p:nvSpPr>
            <p:spPr>
              <a:xfrm>
                <a:off x="5452137" y="3850725"/>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64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49</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sp>
          <p:nvSpPr>
            <p:cNvPr id="88" name="TextBox 87"/>
            <p:cNvSpPr txBox="1"/>
            <p:nvPr/>
          </p:nvSpPr>
          <p:spPr>
            <a:xfrm>
              <a:off x="6534588" y="4101440"/>
              <a:ext cx="196105" cy="19199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9" name="TextBox 88"/>
            <p:cNvSpPr txBox="1"/>
            <p:nvPr/>
          </p:nvSpPr>
          <p:spPr>
            <a:xfrm>
              <a:off x="5876026" y="4101440"/>
              <a:ext cx="439543"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250</a:t>
              </a:r>
            </a:p>
          </p:txBody>
        </p:sp>
        <p:grpSp>
          <p:nvGrpSpPr>
            <p:cNvPr id="90" name="Group 89"/>
            <p:cNvGrpSpPr/>
            <p:nvPr/>
          </p:nvGrpSpPr>
          <p:grpSpPr>
            <a:xfrm>
              <a:off x="6412549" y="4059448"/>
              <a:ext cx="354584" cy="872990"/>
              <a:chOff x="2254135" y="3678277"/>
              <a:chExt cx="354584" cy="817711"/>
            </a:xfrm>
          </p:grpSpPr>
          <p:sp>
            <p:nvSpPr>
              <p:cNvPr id="165"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6" name="TextBox 165"/>
              <p:cNvSpPr txBox="1"/>
              <p:nvPr/>
            </p:nvSpPr>
            <p:spPr>
              <a:xfrm>
                <a:off x="2254135" y="3717611"/>
                <a:ext cx="354584"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22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24</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sp>
          <p:nvSpPr>
            <p:cNvPr id="91" name="Line 14"/>
            <p:cNvSpPr>
              <a:spLocks noChangeShapeType="1"/>
            </p:cNvSpPr>
            <p:nvPr/>
          </p:nvSpPr>
          <p:spPr bwMode="auto">
            <a:xfrm>
              <a:off x="7110938" y="4059447"/>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2" name="TextBox 91"/>
            <p:cNvSpPr txBox="1"/>
            <p:nvPr/>
          </p:nvSpPr>
          <p:spPr>
            <a:xfrm>
              <a:off x="6932282" y="4101441"/>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9</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sp>
          <p:nvSpPr>
            <p:cNvPr id="93" name="TextBox 92"/>
            <p:cNvSpPr txBox="1"/>
            <p:nvPr/>
          </p:nvSpPr>
          <p:spPr>
            <a:xfrm>
              <a:off x="7355210" y="4101441"/>
              <a:ext cx="43954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750</a:t>
              </a:r>
            </a:p>
          </p:txBody>
        </p:sp>
        <p:grpSp>
          <p:nvGrpSpPr>
            <p:cNvPr id="94" name="Group 93"/>
            <p:cNvGrpSpPr/>
            <p:nvPr/>
          </p:nvGrpSpPr>
          <p:grpSpPr>
            <a:xfrm>
              <a:off x="7225759" y="4059448"/>
              <a:ext cx="269626" cy="872990"/>
              <a:chOff x="3500041" y="4313589"/>
              <a:chExt cx="269626" cy="817711"/>
            </a:xfrm>
          </p:grpSpPr>
          <p:sp>
            <p:nvSpPr>
              <p:cNvPr id="163" name="Line 17"/>
              <p:cNvSpPr>
                <a:spLocks noChangeShapeType="1"/>
              </p:cNvSpPr>
              <p:nvPr/>
            </p:nvSpPr>
            <p:spPr bwMode="auto">
              <a:xfrm>
                <a:off x="3631934" y="4313589"/>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4" name="TextBox 163"/>
              <p:cNvSpPr txBox="1"/>
              <p:nvPr/>
            </p:nvSpPr>
            <p:spPr>
              <a:xfrm>
                <a:off x="3500041" y="4352923"/>
                <a:ext cx="269626"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2</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cxnSp>
          <p:nvCxnSpPr>
            <p:cNvPr id="95" name="Straight Connector 94"/>
            <p:cNvCxnSpPr/>
            <p:nvPr/>
          </p:nvCxnSpPr>
          <p:spPr>
            <a:xfrm>
              <a:off x="5287892" y="3962225"/>
              <a:ext cx="2696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287892" y="3804169"/>
              <a:ext cx="26962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984238" y="2225582"/>
              <a:ext cx="4026489"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err="1" smtClean="0">
                  <a:ln>
                    <a:noFill/>
                  </a:ln>
                  <a:solidFill>
                    <a:srgbClr val="4D4D4D"/>
                  </a:solidFill>
                  <a:effectLst/>
                  <a:uLnTx/>
                  <a:uFillTx/>
                  <a:latin typeface="Arial" charset="0"/>
                  <a:ea typeface="+mn-ea"/>
                  <a:cs typeface="Arial" charset="0"/>
                </a:rPr>
                <a:t>mOS</a:t>
              </a: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 </a:t>
              </a: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9.4 </a:t>
              </a: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vs. </a:t>
              </a:r>
              <a:r>
                <a:rPr kumimoji="0" lang="en-GB" sz="1100" b="0" i="0" u="none" strike="noStrike" kern="1200" cap="none" spc="0" normalizeH="0" baseline="0" noProof="0" dirty="0" smtClean="0">
                  <a:ln>
                    <a:noFill/>
                  </a:ln>
                  <a:solidFill>
                    <a:srgbClr val="B2C0D8"/>
                  </a:solidFill>
                  <a:effectLst/>
                  <a:uLnTx/>
                  <a:uFillTx/>
                  <a:latin typeface="Arial" charset="0"/>
                  <a:ea typeface="+mn-ea"/>
                  <a:cs typeface="Arial" charset="0"/>
                </a:rPr>
                <a:t>10.2 </a:t>
              </a: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months</a:t>
              </a: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9" name="Rectangle 98"/>
            <p:cNvSpPr/>
            <p:nvPr/>
          </p:nvSpPr>
          <p:spPr>
            <a:xfrm>
              <a:off x="6001057" y="2593280"/>
              <a:ext cx="2690160" cy="276999"/>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HR 1.17 </a:t>
              </a: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a:t>
              </a: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95%CI 0.79, 1.75); p=0.43</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0" name="Rectangle 99"/>
            <p:cNvSpPr/>
            <p:nvPr/>
          </p:nvSpPr>
          <p:spPr>
            <a:xfrm>
              <a:off x="5479800" y="3677796"/>
              <a:ext cx="198163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Cisplatin + 5FU + </a:t>
              </a:r>
              <a:r>
                <a:rPr kumimoji="0" lang="en-GB" altLang="zh-CN" sz="10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panitumumab</a:t>
              </a:r>
              <a:endParaRPr kumimoji="0" lang="en-GB" sz="1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Cisplatin </a:t>
              </a:r>
              <a:r>
                <a:rPr kumimoji="0" lang="en-GB" altLang="zh-CN" sz="10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r>
                <a:rPr kumimoji="0" lang="en-GB" altLang="zh-CN" sz="10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5FU</a:t>
              </a:r>
              <a:endParaRPr kumimoji="0" lang="en-GB" altLang="zh-CN" sz="10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grpSp>
          <p:nvGrpSpPr>
            <p:cNvPr id="101" name="Group 100"/>
            <p:cNvGrpSpPr/>
            <p:nvPr/>
          </p:nvGrpSpPr>
          <p:grpSpPr>
            <a:xfrm>
              <a:off x="6638167" y="4059441"/>
              <a:ext cx="439543" cy="872995"/>
              <a:chOff x="2211655" y="3678277"/>
              <a:chExt cx="439543" cy="817717"/>
            </a:xfrm>
          </p:grpSpPr>
          <p:sp>
            <p:nvSpPr>
              <p:cNvPr id="161"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2" name="TextBox 161"/>
              <p:cNvSpPr txBox="1"/>
              <p:nvPr/>
            </p:nvSpPr>
            <p:spPr>
              <a:xfrm>
                <a:off x="2211655" y="3717616"/>
                <a:ext cx="439543" cy="77837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500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14</a:t>
                </a:r>
              </a:p>
            </p:txBody>
          </p:sp>
        </p:grpSp>
        <p:grpSp>
          <p:nvGrpSpPr>
            <p:cNvPr id="102" name="Group 101"/>
            <p:cNvGrpSpPr/>
            <p:nvPr/>
          </p:nvGrpSpPr>
          <p:grpSpPr>
            <a:xfrm>
              <a:off x="7576485" y="4059448"/>
              <a:ext cx="269626" cy="872990"/>
              <a:chOff x="2296613" y="3678277"/>
              <a:chExt cx="269626" cy="817711"/>
            </a:xfrm>
          </p:grpSpPr>
          <p:sp>
            <p:nvSpPr>
              <p:cNvPr id="159"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0" name="TextBox 159"/>
              <p:cNvSpPr txBox="1"/>
              <p:nvPr/>
            </p:nvSpPr>
            <p:spPr>
              <a:xfrm>
                <a:off x="2296613" y="3717611"/>
                <a:ext cx="269626"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1</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103" name="Group 102"/>
            <p:cNvGrpSpPr/>
            <p:nvPr/>
          </p:nvGrpSpPr>
          <p:grpSpPr>
            <a:xfrm>
              <a:off x="5719647" y="4059447"/>
              <a:ext cx="354584" cy="872991"/>
              <a:chOff x="5452137" y="3808731"/>
              <a:chExt cx="354584" cy="872991"/>
            </a:xfrm>
          </p:grpSpPr>
          <p:sp>
            <p:nvSpPr>
              <p:cNvPr id="157" name="Line 19"/>
              <p:cNvSpPr>
                <a:spLocks noChangeShapeType="1"/>
              </p:cNvSpPr>
              <p:nvPr/>
            </p:nvSpPr>
            <p:spPr bwMode="auto">
              <a:xfrm>
                <a:off x="5627665" y="3808731"/>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8" name="TextBox 157"/>
              <p:cNvSpPr txBox="1"/>
              <p:nvPr/>
            </p:nvSpPr>
            <p:spPr>
              <a:xfrm>
                <a:off x="5452137" y="3850725"/>
                <a:ext cx="35458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46</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42</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104" name="Group 103"/>
            <p:cNvGrpSpPr/>
            <p:nvPr/>
          </p:nvGrpSpPr>
          <p:grpSpPr>
            <a:xfrm>
              <a:off x="7859521" y="4059448"/>
              <a:ext cx="269626" cy="872990"/>
              <a:chOff x="2296613" y="3678277"/>
              <a:chExt cx="269626" cy="817711"/>
            </a:xfrm>
          </p:grpSpPr>
          <p:sp>
            <p:nvSpPr>
              <p:cNvPr id="155"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6" name="TextBox 155"/>
              <p:cNvSpPr txBox="1"/>
              <p:nvPr/>
            </p:nvSpPr>
            <p:spPr>
              <a:xfrm>
                <a:off x="2296613" y="3717611"/>
                <a:ext cx="269626"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1</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sp>
          <p:nvSpPr>
            <p:cNvPr id="105" name="TextBox 104"/>
            <p:cNvSpPr txBox="1"/>
            <p:nvPr/>
          </p:nvSpPr>
          <p:spPr>
            <a:xfrm>
              <a:off x="7994996" y="4101441"/>
              <a:ext cx="524504" cy="83099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1000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0</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nvGrpSpPr>
            <p:cNvPr id="106" name="Group 105"/>
            <p:cNvGrpSpPr/>
            <p:nvPr/>
          </p:nvGrpSpPr>
          <p:grpSpPr>
            <a:xfrm>
              <a:off x="8436255" y="4059448"/>
              <a:ext cx="269626" cy="872990"/>
              <a:chOff x="2296613" y="3678277"/>
              <a:chExt cx="269626" cy="817711"/>
            </a:xfrm>
          </p:grpSpPr>
          <p:sp>
            <p:nvSpPr>
              <p:cNvPr id="153"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4" name="TextBox 153"/>
              <p:cNvSpPr txBox="1"/>
              <p:nvPr/>
            </p:nvSpPr>
            <p:spPr>
              <a:xfrm>
                <a:off x="2296613" y="3717611"/>
                <a:ext cx="269626"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0</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107" name="Group 106"/>
            <p:cNvGrpSpPr/>
            <p:nvPr/>
          </p:nvGrpSpPr>
          <p:grpSpPr>
            <a:xfrm>
              <a:off x="8664001" y="4059448"/>
              <a:ext cx="524504" cy="872990"/>
              <a:chOff x="2169174" y="3678277"/>
              <a:chExt cx="524504" cy="817711"/>
            </a:xfrm>
          </p:grpSpPr>
          <p:sp>
            <p:nvSpPr>
              <p:cNvPr id="151"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2" name="TextBox 151"/>
              <p:cNvSpPr txBox="1"/>
              <p:nvPr/>
            </p:nvSpPr>
            <p:spPr>
              <a:xfrm>
                <a:off x="2169174" y="3717611"/>
                <a:ext cx="524504"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1250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0</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108" name="Group 107"/>
            <p:cNvGrpSpPr/>
            <p:nvPr/>
          </p:nvGrpSpPr>
          <p:grpSpPr>
            <a:xfrm>
              <a:off x="6164815" y="4059448"/>
              <a:ext cx="354584" cy="872990"/>
              <a:chOff x="2254135" y="3678277"/>
              <a:chExt cx="354584" cy="817711"/>
            </a:xfrm>
          </p:grpSpPr>
          <p:sp>
            <p:nvSpPr>
              <p:cNvPr id="149" name="Line 12"/>
              <p:cNvSpPr>
                <a:spLocks noChangeShapeType="1"/>
              </p:cNvSpPr>
              <p:nvPr/>
            </p:nvSpPr>
            <p:spPr bwMode="auto">
              <a:xfrm>
                <a:off x="2425918" y="3678277"/>
                <a:ext cx="0" cy="7762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0" name="TextBox 149"/>
              <p:cNvSpPr txBox="1"/>
              <p:nvPr/>
            </p:nvSpPr>
            <p:spPr>
              <a:xfrm>
                <a:off x="2254135" y="3717611"/>
                <a:ext cx="354584" cy="77837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rPr>
                  <a:t>31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Arial" panose="020B0604020202020204" pitchFamily="34" charset="0"/>
                  </a:rPr>
                  <a:t>30</a:t>
                </a:r>
                <a:endParaRPr kumimoji="0" lang="en-GB" sz="1200" b="0"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p:txBody>
          </p:sp>
        </p:grpSp>
        <p:grpSp>
          <p:nvGrpSpPr>
            <p:cNvPr id="109" name="Group 12"/>
            <p:cNvGrpSpPr>
              <a:grpSpLocks/>
            </p:cNvGrpSpPr>
            <p:nvPr/>
          </p:nvGrpSpPr>
          <p:grpSpPr bwMode="auto">
            <a:xfrm>
              <a:off x="5275192" y="2174782"/>
              <a:ext cx="3303155" cy="1789446"/>
              <a:chOff x="2102" y="1742"/>
              <a:chExt cx="1554" cy="834"/>
            </a:xfrm>
          </p:grpSpPr>
          <p:sp>
            <p:nvSpPr>
              <p:cNvPr id="130" name="Line 13"/>
              <p:cNvSpPr>
                <a:spLocks noChangeShapeType="1"/>
              </p:cNvSpPr>
              <p:nvPr/>
            </p:nvSpPr>
            <p:spPr bwMode="auto">
              <a:xfrm>
                <a:off x="2360" y="19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Line 14"/>
              <p:cNvSpPr>
                <a:spLocks noChangeShapeType="1"/>
              </p:cNvSpPr>
              <p:nvPr/>
            </p:nvSpPr>
            <p:spPr bwMode="auto">
              <a:xfrm>
                <a:off x="2672" y="2246"/>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Line 15"/>
              <p:cNvSpPr>
                <a:spLocks noChangeShapeType="1"/>
              </p:cNvSpPr>
              <p:nvPr/>
            </p:nvSpPr>
            <p:spPr bwMode="auto">
              <a:xfrm>
                <a:off x="2990"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Line 16"/>
              <p:cNvSpPr>
                <a:spLocks noChangeShapeType="1"/>
              </p:cNvSpPr>
              <p:nvPr/>
            </p:nvSpPr>
            <p:spPr bwMode="auto">
              <a:xfrm>
                <a:off x="2132"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Line 17"/>
              <p:cNvSpPr>
                <a:spLocks noChangeShapeType="1"/>
              </p:cNvSpPr>
              <p:nvPr/>
            </p:nvSpPr>
            <p:spPr bwMode="auto">
              <a:xfrm>
                <a:off x="2144"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5" name="Line 18"/>
              <p:cNvSpPr>
                <a:spLocks noChangeShapeType="1"/>
              </p:cNvSpPr>
              <p:nvPr/>
            </p:nvSpPr>
            <p:spPr bwMode="auto">
              <a:xfrm>
                <a:off x="2780" y="231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Line 19"/>
              <p:cNvSpPr>
                <a:spLocks noChangeShapeType="1"/>
              </p:cNvSpPr>
              <p:nvPr/>
            </p:nvSpPr>
            <p:spPr bwMode="auto">
              <a:xfrm>
                <a:off x="2798" y="231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Line 20"/>
              <p:cNvSpPr>
                <a:spLocks noChangeShapeType="1"/>
              </p:cNvSpPr>
              <p:nvPr/>
            </p:nvSpPr>
            <p:spPr bwMode="auto">
              <a:xfrm>
                <a:off x="3020"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8" name="Line 21"/>
              <p:cNvSpPr>
                <a:spLocks noChangeShapeType="1"/>
              </p:cNvSpPr>
              <p:nvPr/>
            </p:nvSpPr>
            <p:spPr bwMode="auto">
              <a:xfrm>
                <a:off x="3038" y="234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Line 22"/>
              <p:cNvSpPr>
                <a:spLocks noChangeShapeType="1"/>
              </p:cNvSpPr>
              <p:nvPr/>
            </p:nvSpPr>
            <p:spPr bwMode="auto">
              <a:xfrm>
                <a:off x="345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Line 23"/>
              <p:cNvSpPr>
                <a:spLocks noChangeShapeType="1"/>
              </p:cNvSpPr>
              <p:nvPr/>
            </p:nvSpPr>
            <p:spPr bwMode="auto">
              <a:xfrm>
                <a:off x="354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Line 24"/>
              <p:cNvSpPr>
                <a:spLocks noChangeShapeType="1"/>
              </p:cNvSpPr>
              <p:nvPr/>
            </p:nvSpPr>
            <p:spPr bwMode="auto">
              <a:xfrm>
                <a:off x="2108" y="17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Line 25"/>
              <p:cNvSpPr>
                <a:spLocks noChangeShapeType="1"/>
              </p:cNvSpPr>
              <p:nvPr/>
            </p:nvSpPr>
            <p:spPr bwMode="auto">
              <a:xfrm>
                <a:off x="2198" y="177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Line 26"/>
              <p:cNvSpPr>
                <a:spLocks noChangeShapeType="1"/>
              </p:cNvSpPr>
              <p:nvPr/>
            </p:nvSpPr>
            <p:spPr bwMode="auto">
              <a:xfrm>
                <a:off x="332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Line 27"/>
              <p:cNvSpPr>
                <a:spLocks noChangeShapeType="1"/>
              </p:cNvSpPr>
              <p:nvPr/>
            </p:nvSpPr>
            <p:spPr bwMode="auto">
              <a:xfrm>
                <a:off x="2300" y="184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Line 28"/>
              <p:cNvSpPr>
                <a:spLocks noChangeShapeType="1"/>
              </p:cNvSpPr>
              <p:nvPr/>
            </p:nvSpPr>
            <p:spPr bwMode="auto">
              <a:xfrm>
                <a:off x="2264" y="179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6" name="Line 29"/>
              <p:cNvSpPr>
                <a:spLocks noChangeShapeType="1"/>
              </p:cNvSpPr>
              <p:nvPr/>
            </p:nvSpPr>
            <p:spPr bwMode="auto">
              <a:xfrm>
                <a:off x="341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7" name="Line 30"/>
              <p:cNvSpPr>
                <a:spLocks noChangeShapeType="1"/>
              </p:cNvSpPr>
              <p:nvPr/>
            </p:nvSpPr>
            <p:spPr bwMode="auto">
              <a:xfrm>
                <a:off x="342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8" name="Freeform 31"/>
              <p:cNvSpPr>
                <a:spLocks/>
              </p:cNvSpPr>
              <p:nvPr/>
            </p:nvSpPr>
            <p:spPr bwMode="auto">
              <a:xfrm>
                <a:off x="2102" y="1760"/>
                <a:ext cx="1554" cy="816"/>
              </a:xfrm>
              <a:custGeom>
                <a:avLst/>
                <a:gdLst>
                  <a:gd name="T0" fmla="*/ 259 w 259"/>
                  <a:gd name="T1" fmla="*/ 110 h 136"/>
                  <a:gd name="T2" fmla="*/ 186 w 259"/>
                  <a:gd name="T3" fmla="*/ 105 h 136"/>
                  <a:gd name="T4" fmla="*/ 180 w 259"/>
                  <a:gd name="T5" fmla="*/ 101 h 136"/>
                  <a:gd name="T6" fmla="*/ 135 w 259"/>
                  <a:gd name="T7" fmla="*/ 95 h 136"/>
                  <a:gd name="T8" fmla="*/ 108 w 259"/>
                  <a:gd name="T9" fmla="*/ 91 h 136"/>
                  <a:gd name="T10" fmla="*/ 104 w 259"/>
                  <a:gd name="T11" fmla="*/ 88 h 136"/>
                  <a:gd name="T12" fmla="*/ 98 w 259"/>
                  <a:gd name="T13" fmla="*/ 84 h 136"/>
                  <a:gd name="T14" fmla="*/ 94 w 259"/>
                  <a:gd name="T15" fmla="*/ 81 h 136"/>
                  <a:gd name="T16" fmla="*/ 92 w 259"/>
                  <a:gd name="T17" fmla="*/ 79 h 136"/>
                  <a:gd name="T18" fmla="*/ 89 w 259"/>
                  <a:gd name="T19" fmla="*/ 75 h 136"/>
                  <a:gd name="T20" fmla="*/ 79 w 259"/>
                  <a:gd name="T21" fmla="*/ 70 h 136"/>
                  <a:gd name="T22" fmla="*/ 76 w 259"/>
                  <a:gd name="T23" fmla="*/ 68 h 136"/>
                  <a:gd name="T24" fmla="*/ 74 w 259"/>
                  <a:gd name="T25" fmla="*/ 65 h 136"/>
                  <a:gd name="T26" fmla="*/ 70 w 259"/>
                  <a:gd name="T27" fmla="*/ 63 h 136"/>
                  <a:gd name="T28" fmla="*/ 62 w 259"/>
                  <a:gd name="T29" fmla="*/ 61 h 136"/>
                  <a:gd name="T30" fmla="*/ 60 w 259"/>
                  <a:gd name="T31" fmla="*/ 53 h 136"/>
                  <a:gd name="T32" fmla="*/ 58 w 259"/>
                  <a:gd name="T33" fmla="*/ 48 h 136"/>
                  <a:gd name="T34" fmla="*/ 55 w 259"/>
                  <a:gd name="T35" fmla="*/ 46 h 136"/>
                  <a:gd name="T36" fmla="*/ 52 w 259"/>
                  <a:gd name="T37" fmla="*/ 44 h 136"/>
                  <a:gd name="T38" fmla="*/ 51 w 259"/>
                  <a:gd name="T39" fmla="*/ 41 h 136"/>
                  <a:gd name="T40" fmla="*/ 49 w 259"/>
                  <a:gd name="T41" fmla="*/ 35 h 136"/>
                  <a:gd name="T42" fmla="*/ 44 w 259"/>
                  <a:gd name="T43" fmla="*/ 34 h 136"/>
                  <a:gd name="T44" fmla="*/ 41 w 259"/>
                  <a:gd name="T45" fmla="*/ 31 h 136"/>
                  <a:gd name="T46" fmla="*/ 40 w 259"/>
                  <a:gd name="T47" fmla="*/ 27 h 136"/>
                  <a:gd name="T48" fmla="*/ 39 w 259"/>
                  <a:gd name="T49" fmla="*/ 25 h 136"/>
                  <a:gd name="T50" fmla="*/ 38 w 259"/>
                  <a:gd name="T51" fmla="*/ 21 h 136"/>
                  <a:gd name="T52" fmla="*/ 36 w 259"/>
                  <a:gd name="T53" fmla="*/ 18 h 136"/>
                  <a:gd name="T54" fmla="*/ 33 w 259"/>
                  <a:gd name="T55" fmla="*/ 16 h 136"/>
                  <a:gd name="T56" fmla="*/ 32 w 259"/>
                  <a:gd name="T57" fmla="*/ 13 h 136"/>
                  <a:gd name="T58" fmla="*/ 28 w 259"/>
                  <a:gd name="T59" fmla="*/ 9 h 136"/>
                  <a:gd name="T60" fmla="*/ 26 w 259"/>
                  <a:gd name="T61" fmla="*/ 7 h 136"/>
                  <a:gd name="T62" fmla="*/ 22 w 259"/>
                  <a:gd name="T63" fmla="*/ 5 h 136"/>
                  <a:gd name="T64" fmla="*/ 12 w 259"/>
                  <a:gd name="T65" fmla="*/ 3 h 136"/>
                  <a:gd name="T66" fmla="*/ 10 w 259"/>
                  <a:gd name="T6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 h="136">
                    <a:moveTo>
                      <a:pt x="259" y="136"/>
                    </a:moveTo>
                    <a:lnTo>
                      <a:pt x="259" y="110"/>
                    </a:lnTo>
                    <a:lnTo>
                      <a:pt x="186" y="110"/>
                    </a:lnTo>
                    <a:lnTo>
                      <a:pt x="186" y="105"/>
                    </a:lnTo>
                    <a:lnTo>
                      <a:pt x="180" y="105"/>
                    </a:lnTo>
                    <a:lnTo>
                      <a:pt x="180" y="101"/>
                    </a:lnTo>
                    <a:lnTo>
                      <a:pt x="135" y="101"/>
                    </a:lnTo>
                    <a:lnTo>
                      <a:pt x="135" y="95"/>
                    </a:lnTo>
                    <a:lnTo>
                      <a:pt x="108" y="95"/>
                    </a:lnTo>
                    <a:lnTo>
                      <a:pt x="108" y="91"/>
                    </a:lnTo>
                    <a:lnTo>
                      <a:pt x="104" y="91"/>
                    </a:lnTo>
                    <a:lnTo>
                      <a:pt x="104" y="88"/>
                    </a:lnTo>
                    <a:lnTo>
                      <a:pt x="98" y="88"/>
                    </a:lnTo>
                    <a:lnTo>
                      <a:pt x="98" y="84"/>
                    </a:lnTo>
                    <a:lnTo>
                      <a:pt x="94" y="84"/>
                    </a:lnTo>
                    <a:lnTo>
                      <a:pt x="94" y="81"/>
                    </a:lnTo>
                    <a:lnTo>
                      <a:pt x="92" y="81"/>
                    </a:lnTo>
                    <a:lnTo>
                      <a:pt x="92" y="79"/>
                    </a:lnTo>
                    <a:lnTo>
                      <a:pt x="89" y="79"/>
                    </a:lnTo>
                    <a:lnTo>
                      <a:pt x="89" y="75"/>
                    </a:lnTo>
                    <a:lnTo>
                      <a:pt x="79" y="75"/>
                    </a:lnTo>
                    <a:lnTo>
                      <a:pt x="79" y="70"/>
                    </a:lnTo>
                    <a:lnTo>
                      <a:pt x="76" y="70"/>
                    </a:lnTo>
                    <a:lnTo>
                      <a:pt x="76" y="68"/>
                    </a:lnTo>
                    <a:lnTo>
                      <a:pt x="74" y="68"/>
                    </a:lnTo>
                    <a:lnTo>
                      <a:pt x="74" y="65"/>
                    </a:lnTo>
                    <a:lnTo>
                      <a:pt x="70" y="65"/>
                    </a:lnTo>
                    <a:lnTo>
                      <a:pt x="70" y="63"/>
                    </a:lnTo>
                    <a:lnTo>
                      <a:pt x="62" y="63"/>
                    </a:lnTo>
                    <a:lnTo>
                      <a:pt x="62" y="61"/>
                    </a:lnTo>
                    <a:lnTo>
                      <a:pt x="60" y="61"/>
                    </a:lnTo>
                    <a:lnTo>
                      <a:pt x="60" y="53"/>
                    </a:lnTo>
                    <a:lnTo>
                      <a:pt x="58" y="53"/>
                    </a:lnTo>
                    <a:lnTo>
                      <a:pt x="58" y="48"/>
                    </a:lnTo>
                    <a:lnTo>
                      <a:pt x="55" y="48"/>
                    </a:lnTo>
                    <a:lnTo>
                      <a:pt x="55" y="46"/>
                    </a:lnTo>
                    <a:lnTo>
                      <a:pt x="52" y="46"/>
                    </a:lnTo>
                    <a:lnTo>
                      <a:pt x="52" y="44"/>
                    </a:lnTo>
                    <a:lnTo>
                      <a:pt x="51" y="44"/>
                    </a:lnTo>
                    <a:lnTo>
                      <a:pt x="51" y="41"/>
                    </a:lnTo>
                    <a:lnTo>
                      <a:pt x="49" y="41"/>
                    </a:lnTo>
                    <a:lnTo>
                      <a:pt x="49" y="35"/>
                    </a:lnTo>
                    <a:lnTo>
                      <a:pt x="44" y="35"/>
                    </a:lnTo>
                    <a:lnTo>
                      <a:pt x="44" y="34"/>
                    </a:lnTo>
                    <a:lnTo>
                      <a:pt x="41" y="34"/>
                    </a:lnTo>
                    <a:lnTo>
                      <a:pt x="41" y="31"/>
                    </a:lnTo>
                    <a:lnTo>
                      <a:pt x="40" y="31"/>
                    </a:lnTo>
                    <a:lnTo>
                      <a:pt x="40" y="27"/>
                    </a:lnTo>
                    <a:lnTo>
                      <a:pt x="39" y="27"/>
                    </a:lnTo>
                    <a:lnTo>
                      <a:pt x="39" y="25"/>
                    </a:lnTo>
                    <a:lnTo>
                      <a:pt x="38" y="25"/>
                    </a:lnTo>
                    <a:lnTo>
                      <a:pt x="38" y="21"/>
                    </a:lnTo>
                    <a:lnTo>
                      <a:pt x="36" y="21"/>
                    </a:lnTo>
                    <a:lnTo>
                      <a:pt x="36" y="18"/>
                    </a:lnTo>
                    <a:lnTo>
                      <a:pt x="33" y="18"/>
                    </a:lnTo>
                    <a:lnTo>
                      <a:pt x="33" y="16"/>
                    </a:lnTo>
                    <a:lnTo>
                      <a:pt x="32" y="16"/>
                    </a:lnTo>
                    <a:lnTo>
                      <a:pt x="32" y="13"/>
                    </a:lnTo>
                    <a:lnTo>
                      <a:pt x="28" y="13"/>
                    </a:lnTo>
                    <a:lnTo>
                      <a:pt x="28" y="9"/>
                    </a:lnTo>
                    <a:lnTo>
                      <a:pt x="26" y="9"/>
                    </a:lnTo>
                    <a:lnTo>
                      <a:pt x="26" y="7"/>
                    </a:lnTo>
                    <a:lnTo>
                      <a:pt x="22" y="7"/>
                    </a:lnTo>
                    <a:lnTo>
                      <a:pt x="22" y="5"/>
                    </a:lnTo>
                    <a:lnTo>
                      <a:pt x="12" y="5"/>
                    </a:lnTo>
                    <a:lnTo>
                      <a:pt x="12" y="3"/>
                    </a:lnTo>
                    <a:lnTo>
                      <a:pt x="10" y="3"/>
                    </a:lnTo>
                    <a:lnTo>
                      <a:pt x="10"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10" name="Group 50"/>
            <p:cNvGrpSpPr>
              <a:grpSpLocks/>
            </p:cNvGrpSpPr>
            <p:nvPr/>
          </p:nvGrpSpPr>
          <p:grpSpPr bwMode="auto">
            <a:xfrm>
              <a:off x="5275192" y="2174781"/>
              <a:ext cx="2982056" cy="1692000"/>
              <a:chOff x="2156" y="1769"/>
              <a:chExt cx="1374" cy="780"/>
            </a:xfrm>
          </p:grpSpPr>
          <p:sp>
            <p:nvSpPr>
              <p:cNvPr id="114" name="Line 51"/>
              <p:cNvSpPr>
                <a:spLocks noChangeShapeType="1"/>
              </p:cNvSpPr>
              <p:nvPr/>
            </p:nvSpPr>
            <p:spPr bwMode="auto">
              <a:xfrm>
                <a:off x="2516" y="209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Line 52"/>
              <p:cNvSpPr>
                <a:spLocks noChangeShapeType="1"/>
              </p:cNvSpPr>
              <p:nvPr/>
            </p:nvSpPr>
            <p:spPr bwMode="auto">
              <a:xfrm>
                <a:off x="2726" y="226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Line 53"/>
              <p:cNvSpPr>
                <a:spLocks noChangeShapeType="1"/>
              </p:cNvSpPr>
              <p:nvPr/>
            </p:nvSpPr>
            <p:spPr bwMode="auto">
              <a:xfrm>
                <a:off x="311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Line 54"/>
              <p:cNvSpPr>
                <a:spLocks noChangeShapeType="1"/>
              </p:cNvSpPr>
              <p:nvPr/>
            </p:nvSpPr>
            <p:spPr bwMode="auto">
              <a:xfrm>
                <a:off x="3524" y="25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Line 55"/>
              <p:cNvSpPr>
                <a:spLocks noChangeShapeType="1"/>
              </p:cNvSpPr>
              <p:nvPr/>
            </p:nvSpPr>
            <p:spPr bwMode="auto">
              <a:xfrm>
                <a:off x="2162" y="17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Line 56"/>
              <p:cNvSpPr>
                <a:spLocks noChangeShapeType="1"/>
              </p:cNvSpPr>
              <p:nvPr/>
            </p:nvSpPr>
            <p:spPr bwMode="auto">
              <a:xfrm>
                <a:off x="2174" y="17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Line 57"/>
              <p:cNvSpPr>
                <a:spLocks noChangeShapeType="1"/>
              </p:cNvSpPr>
              <p:nvPr/>
            </p:nvSpPr>
            <p:spPr bwMode="auto">
              <a:xfrm>
                <a:off x="2780" y="232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Line 58"/>
              <p:cNvSpPr>
                <a:spLocks noChangeShapeType="1"/>
              </p:cNvSpPr>
              <p:nvPr/>
            </p:nvSpPr>
            <p:spPr bwMode="auto">
              <a:xfrm>
                <a:off x="3002"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Line 59"/>
              <p:cNvSpPr>
                <a:spLocks noChangeShapeType="1"/>
              </p:cNvSpPr>
              <p:nvPr/>
            </p:nvSpPr>
            <p:spPr bwMode="auto">
              <a:xfrm>
                <a:off x="2912" y="23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Line 60"/>
              <p:cNvSpPr>
                <a:spLocks noChangeShapeType="1"/>
              </p:cNvSpPr>
              <p:nvPr/>
            </p:nvSpPr>
            <p:spPr bwMode="auto">
              <a:xfrm>
                <a:off x="2942" y="23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Line 61"/>
              <p:cNvSpPr>
                <a:spLocks noChangeShapeType="1"/>
              </p:cNvSpPr>
              <p:nvPr/>
            </p:nvSpPr>
            <p:spPr bwMode="auto">
              <a:xfrm>
                <a:off x="308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Line 62"/>
              <p:cNvSpPr>
                <a:spLocks noChangeShapeType="1"/>
              </p:cNvSpPr>
              <p:nvPr/>
            </p:nvSpPr>
            <p:spPr bwMode="auto">
              <a:xfrm>
                <a:off x="2258" y="189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Line 63"/>
              <p:cNvSpPr>
                <a:spLocks noChangeShapeType="1"/>
              </p:cNvSpPr>
              <p:nvPr/>
            </p:nvSpPr>
            <p:spPr bwMode="auto">
              <a:xfrm>
                <a:off x="2288" y="19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Line 64"/>
              <p:cNvSpPr>
                <a:spLocks noChangeShapeType="1"/>
              </p:cNvSpPr>
              <p:nvPr/>
            </p:nvSpPr>
            <p:spPr bwMode="auto">
              <a:xfrm>
                <a:off x="3038"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Line 65"/>
              <p:cNvSpPr>
                <a:spLocks noChangeShapeType="1"/>
              </p:cNvSpPr>
              <p:nvPr/>
            </p:nvSpPr>
            <p:spPr bwMode="auto">
              <a:xfrm>
                <a:off x="3050" y="24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Freeform 66"/>
              <p:cNvSpPr>
                <a:spLocks/>
              </p:cNvSpPr>
              <p:nvPr/>
            </p:nvSpPr>
            <p:spPr bwMode="auto">
              <a:xfrm>
                <a:off x="2156" y="1787"/>
                <a:ext cx="1374" cy="744"/>
              </a:xfrm>
              <a:custGeom>
                <a:avLst/>
                <a:gdLst>
                  <a:gd name="T0" fmla="*/ 183 w 229"/>
                  <a:gd name="T1" fmla="*/ 124 h 124"/>
                  <a:gd name="T2" fmla="*/ 138 w 229"/>
                  <a:gd name="T3" fmla="*/ 109 h 124"/>
                  <a:gd name="T4" fmla="*/ 133 w 229"/>
                  <a:gd name="T5" fmla="*/ 106 h 124"/>
                  <a:gd name="T6" fmla="*/ 120 w 229"/>
                  <a:gd name="T7" fmla="*/ 102 h 124"/>
                  <a:gd name="T8" fmla="*/ 111 w 229"/>
                  <a:gd name="T9" fmla="*/ 99 h 124"/>
                  <a:gd name="T10" fmla="*/ 105 w 229"/>
                  <a:gd name="T11" fmla="*/ 95 h 124"/>
                  <a:gd name="T12" fmla="*/ 103 w 229"/>
                  <a:gd name="T13" fmla="*/ 92 h 124"/>
                  <a:gd name="T14" fmla="*/ 98 w 229"/>
                  <a:gd name="T15" fmla="*/ 88 h 124"/>
                  <a:gd name="T16" fmla="*/ 91 w 229"/>
                  <a:gd name="T17" fmla="*/ 82 h 124"/>
                  <a:gd name="T18" fmla="*/ 89 w 229"/>
                  <a:gd name="T19" fmla="*/ 80 h 124"/>
                  <a:gd name="T20" fmla="*/ 80 w 229"/>
                  <a:gd name="T21" fmla="*/ 77 h 124"/>
                  <a:gd name="T22" fmla="*/ 78 w 229"/>
                  <a:gd name="T23" fmla="*/ 75 h 124"/>
                  <a:gd name="T24" fmla="*/ 72 w 229"/>
                  <a:gd name="T25" fmla="*/ 73 h 124"/>
                  <a:gd name="T26" fmla="*/ 70 w 229"/>
                  <a:gd name="T27" fmla="*/ 70 h 124"/>
                  <a:gd name="T28" fmla="*/ 69 w 229"/>
                  <a:gd name="T29" fmla="*/ 69 h 124"/>
                  <a:gd name="T30" fmla="*/ 67 w 229"/>
                  <a:gd name="T31" fmla="*/ 67 h 124"/>
                  <a:gd name="T32" fmla="*/ 65 w 229"/>
                  <a:gd name="T33" fmla="*/ 63 h 124"/>
                  <a:gd name="T34" fmla="*/ 63 w 229"/>
                  <a:gd name="T35" fmla="*/ 61 h 124"/>
                  <a:gd name="T36" fmla="*/ 58 w 229"/>
                  <a:gd name="T37" fmla="*/ 56 h 124"/>
                  <a:gd name="T38" fmla="*/ 56 w 229"/>
                  <a:gd name="T39" fmla="*/ 53 h 124"/>
                  <a:gd name="T40" fmla="*/ 56 w 229"/>
                  <a:gd name="T41" fmla="*/ 50 h 124"/>
                  <a:gd name="T42" fmla="*/ 54 w 229"/>
                  <a:gd name="T43" fmla="*/ 47 h 124"/>
                  <a:gd name="T44" fmla="*/ 46 w 229"/>
                  <a:gd name="T45" fmla="*/ 45 h 124"/>
                  <a:gd name="T46" fmla="*/ 44 w 229"/>
                  <a:gd name="T47" fmla="*/ 43 h 124"/>
                  <a:gd name="T48" fmla="*/ 39 w 229"/>
                  <a:gd name="T49" fmla="*/ 41 h 124"/>
                  <a:gd name="T50" fmla="*/ 35 w 229"/>
                  <a:gd name="T51" fmla="*/ 39 h 124"/>
                  <a:gd name="T52" fmla="*/ 28 w 229"/>
                  <a:gd name="T53" fmla="*/ 36 h 124"/>
                  <a:gd name="T54" fmla="*/ 26 w 229"/>
                  <a:gd name="T55" fmla="*/ 34 h 124"/>
                  <a:gd name="T56" fmla="*/ 23 w 229"/>
                  <a:gd name="T57" fmla="*/ 30 h 124"/>
                  <a:gd name="T58" fmla="*/ 21 w 229"/>
                  <a:gd name="T59" fmla="*/ 28 h 124"/>
                  <a:gd name="T60" fmla="*/ 19 w 229"/>
                  <a:gd name="T61" fmla="*/ 25 h 124"/>
                  <a:gd name="T62" fmla="*/ 16 w 229"/>
                  <a:gd name="T63" fmla="*/ 21 h 124"/>
                  <a:gd name="T64" fmla="*/ 14 w 229"/>
                  <a:gd name="T65" fmla="*/ 18 h 124"/>
                  <a:gd name="T66" fmla="*/ 13 w 229"/>
                  <a:gd name="T67" fmla="*/ 14 h 124"/>
                  <a:gd name="T68" fmla="*/ 11 w 229"/>
                  <a:gd name="T69" fmla="*/ 10 h 124"/>
                  <a:gd name="T70" fmla="*/ 6 w 229"/>
                  <a:gd name="T71" fmla="*/ 7 h 124"/>
                  <a:gd name="T72" fmla="*/ 4 w 229"/>
                  <a:gd name="T73" fmla="*/ 2 h 124"/>
                  <a:gd name="T74" fmla="*/ 0 w 229"/>
                  <a:gd name="T7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229" y="124"/>
                    </a:moveTo>
                    <a:lnTo>
                      <a:pt x="183" y="124"/>
                    </a:lnTo>
                    <a:lnTo>
                      <a:pt x="183" y="109"/>
                    </a:lnTo>
                    <a:lnTo>
                      <a:pt x="138" y="109"/>
                    </a:lnTo>
                    <a:lnTo>
                      <a:pt x="138" y="106"/>
                    </a:lnTo>
                    <a:lnTo>
                      <a:pt x="133" y="106"/>
                    </a:lnTo>
                    <a:lnTo>
                      <a:pt x="133" y="102"/>
                    </a:lnTo>
                    <a:lnTo>
                      <a:pt x="120" y="102"/>
                    </a:lnTo>
                    <a:lnTo>
                      <a:pt x="120" y="99"/>
                    </a:lnTo>
                    <a:lnTo>
                      <a:pt x="111" y="99"/>
                    </a:lnTo>
                    <a:lnTo>
                      <a:pt x="111" y="95"/>
                    </a:lnTo>
                    <a:lnTo>
                      <a:pt x="105" y="95"/>
                    </a:lnTo>
                    <a:lnTo>
                      <a:pt x="105" y="92"/>
                    </a:lnTo>
                    <a:lnTo>
                      <a:pt x="103" y="92"/>
                    </a:lnTo>
                    <a:lnTo>
                      <a:pt x="103" y="88"/>
                    </a:lnTo>
                    <a:lnTo>
                      <a:pt x="98" y="88"/>
                    </a:lnTo>
                    <a:lnTo>
                      <a:pt x="98" y="82"/>
                    </a:lnTo>
                    <a:lnTo>
                      <a:pt x="91" y="82"/>
                    </a:lnTo>
                    <a:lnTo>
                      <a:pt x="91" y="80"/>
                    </a:lnTo>
                    <a:lnTo>
                      <a:pt x="89" y="80"/>
                    </a:lnTo>
                    <a:lnTo>
                      <a:pt x="89" y="77"/>
                    </a:lnTo>
                    <a:lnTo>
                      <a:pt x="80" y="77"/>
                    </a:lnTo>
                    <a:lnTo>
                      <a:pt x="80" y="75"/>
                    </a:lnTo>
                    <a:lnTo>
                      <a:pt x="78" y="75"/>
                    </a:lnTo>
                    <a:lnTo>
                      <a:pt x="78" y="73"/>
                    </a:lnTo>
                    <a:lnTo>
                      <a:pt x="72" y="73"/>
                    </a:lnTo>
                    <a:lnTo>
                      <a:pt x="72" y="70"/>
                    </a:lnTo>
                    <a:lnTo>
                      <a:pt x="70" y="70"/>
                    </a:lnTo>
                    <a:lnTo>
                      <a:pt x="70" y="69"/>
                    </a:lnTo>
                    <a:lnTo>
                      <a:pt x="69" y="69"/>
                    </a:lnTo>
                    <a:lnTo>
                      <a:pt x="69" y="67"/>
                    </a:lnTo>
                    <a:lnTo>
                      <a:pt x="67" y="67"/>
                    </a:lnTo>
                    <a:lnTo>
                      <a:pt x="67" y="63"/>
                    </a:lnTo>
                    <a:lnTo>
                      <a:pt x="65" y="63"/>
                    </a:lnTo>
                    <a:lnTo>
                      <a:pt x="65" y="61"/>
                    </a:lnTo>
                    <a:lnTo>
                      <a:pt x="63" y="61"/>
                    </a:lnTo>
                    <a:lnTo>
                      <a:pt x="63" y="56"/>
                    </a:lnTo>
                    <a:lnTo>
                      <a:pt x="58" y="56"/>
                    </a:lnTo>
                    <a:lnTo>
                      <a:pt x="58" y="53"/>
                    </a:lnTo>
                    <a:lnTo>
                      <a:pt x="56" y="53"/>
                    </a:lnTo>
                    <a:lnTo>
                      <a:pt x="56" y="51"/>
                    </a:lnTo>
                    <a:lnTo>
                      <a:pt x="56" y="50"/>
                    </a:lnTo>
                    <a:lnTo>
                      <a:pt x="54" y="50"/>
                    </a:lnTo>
                    <a:lnTo>
                      <a:pt x="54" y="47"/>
                    </a:lnTo>
                    <a:lnTo>
                      <a:pt x="46" y="47"/>
                    </a:lnTo>
                    <a:lnTo>
                      <a:pt x="46" y="45"/>
                    </a:lnTo>
                    <a:lnTo>
                      <a:pt x="44" y="45"/>
                    </a:lnTo>
                    <a:lnTo>
                      <a:pt x="44" y="43"/>
                    </a:lnTo>
                    <a:lnTo>
                      <a:pt x="39" y="43"/>
                    </a:lnTo>
                    <a:lnTo>
                      <a:pt x="39" y="41"/>
                    </a:lnTo>
                    <a:lnTo>
                      <a:pt x="35" y="41"/>
                    </a:lnTo>
                    <a:lnTo>
                      <a:pt x="35" y="39"/>
                    </a:lnTo>
                    <a:lnTo>
                      <a:pt x="28" y="39"/>
                    </a:lnTo>
                    <a:lnTo>
                      <a:pt x="28" y="36"/>
                    </a:lnTo>
                    <a:lnTo>
                      <a:pt x="26" y="36"/>
                    </a:lnTo>
                    <a:lnTo>
                      <a:pt x="26" y="34"/>
                    </a:lnTo>
                    <a:lnTo>
                      <a:pt x="23" y="34"/>
                    </a:lnTo>
                    <a:lnTo>
                      <a:pt x="23" y="30"/>
                    </a:lnTo>
                    <a:lnTo>
                      <a:pt x="23" y="28"/>
                    </a:lnTo>
                    <a:lnTo>
                      <a:pt x="21" y="28"/>
                    </a:lnTo>
                    <a:lnTo>
                      <a:pt x="21" y="25"/>
                    </a:lnTo>
                    <a:lnTo>
                      <a:pt x="19" y="25"/>
                    </a:lnTo>
                    <a:lnTo>
                      <a:pt x="19" y="21"/>
                    </a:lnTo>
                    <a:lnTo>
                      <a:pt x="16" y="21"/>
                    </a:lnTo>
                    <a:lnTo>
                      <a:pt x="16" y="18"/>
                    </a:lnTo>
                    <a:lnTo>
                      <a:pt x="14" y="18"/>
                    </a:lnTo>
                    <a:lnTo>
                      <a:pt x="14" y="14"/>
                    </a:lnTo>
                    <a:lnTo>
                      <a:pt x="13" y="14"/>
                    </a:lnTo>
                    <a:lnTo>
                      <a:pt x="13" y="10"/>
                    </a:lnTo>
                    <a:lnTo>
                      <a:pt x="11" y="10"/>
                    </a:lnTo>
                    <a:lnTo>
                      <a:pt x="11" y="7"/>
                    </a:lnTo>
                    <a:lnTo>
                      <a:pt x="6" y="7"/>
                    </a:lnTo>
                    <a:lnTo>
                      <a:pt x="6" y="2"/>
                    </a:lnTo>
                    <a:lnTo>
                      <a:pt x="4" y="2"/>
                    </a:lnTo>
                    <a:lnTo>
                      <a:pt x="4"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11" name="Line 14"/>
            <p:cNvSpPr>
              <a:spLocks noChangeShapeType="1"/>
            </p:cNvSpPr>
            <p:nvPr/>
          </p:nvSpPr>
          <p:spPr bwMode="auto">
            <a:xfrm>
              <a:off x="8260651" y="4067792"/>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 name="Line 14"/>
            <p:cNvSpPr>
              <a:spLocks noChangeShapeType="1"/>
            </p:cNvSpPr>
            <p:nvPr/>
          </p:nvSpPr>
          <p:spPr bwMode="auto">
            <a:xfrm>
              <a:off x="6104527" y="4061713"/>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3" name="Line 14"/>
            <p:cNvSpPr>
              <a:spLocks noChangeShapeType="1"/>
            </p:cNvSpPr>
            <p:nvPr/>
          </p:nvSpPr>
          <p:spPr bwMode="auto">
            <a:xfrm>
              <a:off x="7542430" y="4067792"/>
              <a:ext cx="0" cy="828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Tree>
    <p:extLst>
      <p:ext uri="{BB962C8B-B14F-4D97-AF65-F5344CB8AC3E}">
        <p14:creationId xmlns:p14="http://schemas.microsoft.com/office/powerpoint/2010/main" xmlns="" val="1066880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O-010: Cisplatin/5-fluorouracil +/- panitumumab for patients with non-resectable, advanced or metastatic </a:t>
            </a:r>
            <a:r>
              <a:rPr lang="en-GB" dirty="0" err="1"/>
              <a:t>esophageal</a:t>
            </a:r>
            <a:r>
              <a:rPr lang="en-GB" dirty="0"/>
              <a:t> squamous cell cancer: </a:t>
            </a:r>
            <a:br>
              <a:rPr lang="en-GB" dirty="0"/>
            </a:br>
            <a:r>
              <a:rPr lang="en-GB" dirty="0"/>
              <a:t>A randomized phase III AIO/EORTC trial with an extensive biomarker program – </a:t>
            </a:r>
            <a:r>
              <a:rPr lang="en-GB" dirty="0" err="1"/>
              <a:t>Moehler</a:t>
            </a:r>
            <a:r>
              <a:rPr lang="en-GB" dirty="0"/>
              <a:t> M, et al</a:t>
            </a:r>
          </a:p>
        </p:txBody>
      </p:sp>
      <p:sp>
        <p:nvSpPr>
          <p:cNvPr id="6" name="Content Placeholder 2"/>
          <p:cNvSpPr>
            <a:spLocks noGrp="1"/>
          </p:cNvSpPr>
          <p:nvPr>
            <p:ph idx="1"/>
          </p:nvPr>
        </p:nvSpPr>
        <p:spPr/>
        <p:txBody>
          <a:bodyPr/>
          <a:lstStyle/>
          <a:p>
            <a:pPr marL="0" indent="0">
              <a:buNone/>
            </a:pPr>
            <a:r>
              <a:rPr lang="en-GB" b="1" dirty="0" smtClean="0"/>
              <a:t>Key results (cont.)</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a:p>
            <a:r>
              <a:rPr lang="en-GB" dirty="0" smtClean="0"/>
              <a:t>Panitumumab + cisplatin </a:t>
            </a:r>
            <a:r>
              <a:rPr lang="en-GB" dirty="0"/>
              <a:t>+ 5FU </a:t>
            </a:r>
            <a:r>
              <a:rPr lang="en-GB" dirty="0" smtClean="0"/>
              <a:t>demonstrated a trend for improved OS in patients who were EGFR-positive compared with cisplatin + 5FU alone</a:t>
            </a:r>
          </a:p>
          <a:p>
            <a:r>
              <a:rPr lang="en-GB" dirty="0" smtClean="0"/>
              <a:t>An improved PFS was observed in patients with low vs. high serum EGFR or HIF-1</a:t>
            </a:r>
            <a:r>
              <a:rPr lang="el-GR" dirty="0" smtClean="0"/>
              <a:t>α</a:t>
            </a:r>
            <a:r>
              <a:rPr lang="en-GB" dirty="0" smtClean="0"/>
              <a:t> (p=0.014 and p=0.109, respectively)</a:t>
            </a:r>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Moehler</a:t>
            </a:r>
            <a:r>
              <a:rPr lang="en-GB" dirty="0" smtClean="0"/>
              <a:t> M, </a:t>
            </a:r>
            <a:r>
              <a:rPr lang="fr-FR" dirty="0" smtClean="0"/>
              <a:t>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O-010</a:t>
            </a:r>
            <a:endParaRPr lang="fr-FR" dirty="0"/>
          </a:p>
        </p:txBody>
      </p:sp>
      <p:grpSp>
        <p:nvGrpSpPr>
          <p:cNvPr id="8" name="Group 7"/>
          <p:cNvGrpSpPr/>
          <p:nvPr/>
        </p:nvGrpSpPr>
        <p:grpSpPr>
          <a:xfrm>
            <a:off x="370423" y="1969981"/>
            <a:ext cx="3074959" cy="3087734"/>
            <a:chOff x="1634746" y="2276336"/>
            <a:chExt cx="4881557" cy="2628534"/>
          </a:xfrm>
        </p:grpSpPr>
        <p:grpSp>
          <p:nvGrpSpPr>
            <p:cNvPr id="10" name="Group 9"/>
            <p:cNvGrpSpPr/>
            <p:nvPr/>
          </p:nvGrpSpPr>
          <p:grpSpPr>
            <a:xfrm>
              <a:off x="2614623" y="2396465"/>
              <a:ext cx="3901680" cy="2171700"/>
              <a:chOff x="836615" y="2448719"/>
              <a:chExt cx="3901680" cy="2171700"/>
            </a:xfrm>
          </p:grpSpPr>
          <p:sp>
            <p:nvSpPr>
              <p:cNvPr id="24" name="Freeform 2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8"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9"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0"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1" name="Line 12"/>
              <p:cNvSpPr>
                <a:spLocks noChangeShapeType="1"/>
              </p:cNvSpPr>
              <p:nvPr/>
            </p:nvSpPr>
            <p:spPr bwMode="auto">
              <a:xfrm>
                <a:off x="40343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2" name="Line 13"/>
              <p:cNvSpPr>
                <a:spLocks noChangeShapeType="1"/>
              </p:cNvSpPr>
              <p:nvPr/>
            </p:nvSpPr>
            <p:spPr bwMode="auto">
              <a:xfrm>
                <a:off x="310883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3" name="Line 19"/>
              <p:cNvSpPr>
                <a:spLocks noChangeShapeType="1"/>
              </p:cNvSpPr>
              <p:nvPr/>
            </p:nvSpPr>
            <p:spPr bwMode="auto">
              <a:xfrm>
                <a:off x="218601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4" name="Line 21"/>
              <p:cNvSpPr>
                <a:spLocks noChangeShapeType="1"/>
              </p:cNvSpPr>
              <p:nvPr/>
            </p:nvSpPr>
            <p:spPr bwMode="auto">
              <a:xfrm>
                <a:off x="116119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 name="TextBox 10"/>
            <p:cNvSpPr txBox="1"/>
            <p:nvPr/>
          </p:nvSpPr>
          <p:spPr>
            <a:xfrm rot="16200000">
              <a:off x="1228808" y="3154966"/>
              <a:ext cx="1251618" cy="43974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Survival probability</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3713793" y="4669066"/>
              <a:ext cx="1477612" cy="23580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Time, days</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2073044" y="2276336"/>
              <a:ext cx="631618"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2073044" y="2672212"/>
              <a:ext cx="631620"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0.8</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2073044" y="3057709"/>
              <a:ext cx="631620"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0.6</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2073044" y="3456167"/>
              <a:ext cx="631620"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0.4</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2073044" y="3845984"/>
              <a:ext cx="631620"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0.2</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2073051" y="4240121"/>
              <a:ext cx="631620" cy="23580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2725184" y="4522748"/>
              <a:ext cx="428036" cy="23580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3616973" y="4522748"/>
              <a:ext cx="697785" cy="235805"/>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200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4043672" y="4522748"/>
              <a:ext cx="204226" cy="21332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4534225" y="4522748"/>
              <a:ext cx="697785" cy="235805"/>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400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5469158" y="4522748"/>
              <a:ext cx="697784" cy="235805"/>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600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grpSp>
        <p:nvGrpSpPr>
          <p:cNvPr id="35" name="Group 34"/>
          <p:cNvGrpSpPr>
            <a:grpSpLocks/>
          </p:cNvGrpSpPr>
          <p:nvPr/>
        </p:nvGrpSpPr>
        <p:grpSpPr bwMode="auto">
          <a:xfrm>
            <a:off x="1169321" y="2108479"/>
            <a:ext cx="1995453" cy="1223881"/>
            <a:chOff x="2435" y="1959"/>
            <a:chExt cx="942" cy="576"/>
          </a:xfrm>
        </p:grpSpPr>
        <p:sp>
          <p:nvSpPr>
            <p:cNvPr id="36" name="Line 3"/>
            <p:cNvSpPr>
              <a:spLocks noChangeShapeType="1"/>
            </p:cNvSpPr>
            <p:nvPr/>
          </p:nvSpPr>
          <p:spPr bwMode="auto">
            <a:xfrm>
              <a:off x="2795" y="2301"/>
              <a:ext cx="0" cy="30"/>
            </a:xfrm>
            <a:prstGeom prst="line">
              <a:avLst/>
            </a:prstGeom>
            <a:noFill/>
            <a:ln w="254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7" name="Line 4"/>
            <p:cNvSpPr>
              <a:spLocks noChangeShapeType="1"/>
            </p:cNvSpPr>
            <p:nvPr/>
          </p:nvSpPr>
          <p:spPr bwMode="auto">
            <a:xfrm>
              <a:off x="3323" y="2499"/>
              <a:ext cx="0" cy="36"/>
            </a:xfrm>
            <a:prstGeom prst="line">
              <a:avLst/>
            </a:prstGeom>
            <a:noFill/>
            <a:ln w="254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8" name="Line 5"/>
            <p:cNvSpPr>
              <a:spLocks noChangeShapeType="1"/>
            </p:cNvSpPr>
            <p:nvPr/>
          </p:nvSpPr>
          <p:spPr bwMode="auto">
            <a:xfrm>
              <a:off x="2903" y="2379"/>
              <a:ext cx="0" cy="36"/>
            </a:xfrm>
            <a:prstGeom prst="line">
              <a:avLst/>
            </a:prstGeom>
            <a:noFill/>
            <a:ln w="254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9" name="Line 6"/>
            <p:cNvSpPr>
              <a:spLocks noChangeShapeType="1"/>
            </p:cNvSpPr>
            <p:nvPr/>
          </p:nvSpPr>
          <p:spPr bwMode="auto">
            <a:xfrm>
              <a:off x="2993" y="2382"/>
              <a:ext cx="0" cy="36"/>
            </a:xfrm>
            <a:prstGeom prst="line">
              <a:avLst/>
            </a:prstGeom>
            <a:noFill/>
            <a:ln w="254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 name="Line 7"/>
            <p:cNvSpPr>
              <a:spLocks noChangeShapeType="1"/>
            </p:cNvSpPr>
            <p:nvPr/>
          </p:nvSpPr>
          <p:spPr bwMode="auto">
            <a:xfrm>
              <a:off x="2477" y="2022"/>
              <a:ext cx="0" cy="36"/>
            </a:xfrm>
            <a:prstGeom prst="line">
              <a:avLst/>
            </a:prstGeom>
            <a:noFill/>
            <a:ln w="254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 name="Line 8"/>
            <p:cNvSpPr>
              <a:spLocks noChangeShapeType="1"/>
            </p:cNvSpPr>
            <p:nvPr/>
          </p:nvSpPr>
          <p:spPr bwMode="auto">
            <a:xfrm>
              <a:off x="3203" y="2499"/>
              <a:ext cx="0" cy="30"/>
            </a:xfrm>
            <a:prstGeom prst="line">
              <a:avLst/>
            </a:prstGeom>
            <a:noFill/>
            <a:ln w="254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 name="Line 9"/>
            <p:cNvSpPr>
              <a:spLocks noChangeShapeType="1"/>
            </p:cNvSpPr>
            <p:nvPr/>
          </p:nvSpPr>
          <p:spPr bwMode="auto">
            <a:xfrm>
              <a:off x="2435" y="1959"/>
              <a:ext cx="0" cy="30"/>
            </a:xfrm>
            <a:prstGeom prst="line">
              <a:avLst/>
            </a:prstGeom>
            <a:noFill/>
            <a:ln w="254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 name="Line 10"/>
            <p:cNvSpPr>
              <a:spLocks noChangeShapeType="1"/>
            </p:cNvSpPr>
            <p:nvPr/>
          </p:nvSpPr>
          <p:spPr bwMode="auto">
            <a:xfrm>
              <a:off x="3359" y="2499"/>
              <a:ext cx="0" cy="36"/>
            </a:xfrm>
            <a:prstGeom prst="line">
              <a:avLst/>
            </a:prstGeom>
            <a:noFill/>
            <a:ln w="254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 name="Line 11"/>
            <p:cNvSpPr>
              <a:spLocks noChangeShapeType="1"/>
            </p:cNvSpPr>
            <p:nvPr/>
          </p:nvSpPr>
          <p:spPr bwMode="auto">
            <a:xfrm>
              <a:off x="3371" y="2499"/>
              <a:ext cx="0" cy="36"/>
            </a:xfrm>
            <a:prstGeom prst="line">
              <a:avLst/>
            </a:prstGeom>
            <a:noFill/>
            <a:ln w="254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 name="Freeform 12"/>
            <p:cNvSpPr>
              <a:spLocks/>
            </p:cNvSpPr>
            <p:nvPr/>
          </p:nvSpPr>
          <p:spPr bwMode="auto">
            <a:xfrm>
              <a:off x="2435" y="1971"/>
              <a:ext cx="942" cy="546"/>
            </a:xfrm>
            <a:custGeom>
              <a:avLst/>
              <a:gdLst>
                <a:gd name="T0" fmla="*/ 157 w 157"/>
                <a:gd name="T1" fmla="*/ 91 h 91"/>
                <a:gd name="T2" fmla="*/ 96 w 157"/>
                <a:gd name="T3" fmla="*/ 91 h 91"/>
                <a:gd name="T4" fmla="*/ 96 w 157"/>
                <a:gd name="T5" fmla="*/ 71 h 91"/>
                <a:gd name="T6" fmla="*/ 63 w 157"/>
                <a:gd name="T7" fmla="*/ 71 h 91"/>
                <a:gd name="T8" fmla="*/ 63 w 157"/>
                <a:gd name="T9" fmla="*/ 57 h 91"/>
                <a:gd name="T10" fmla="*/ 19 w 157"/>
                <a:gd name="T11" fmla="*/ 57 h 91"/>
                <a:gd name="T12" fmla="*/ 19 w 157"/>
                <a:gd name="T13" fmla="*/ 44 h 91"/>
                <a:gd name="T14" fmla="*/ 16 w 157"/>
                <a:gd name="T15" fmla="*/ 44 h 91"/>
                <a:gd name="T16" fmla="*/ 16 w 157"/>
                <a:gd name="T17" fmla="*/ 33 h 91"/>
                <a:gd name="T18" fmla="*/ 15 w 157"/>
                <a:gd name="T19" fmla="*/ 33 h 91"/>
                <a:gd name="T20" fmla="*/ 15 w 157"/>
                <a:gd name="T21" fmla="*/ 22 h 91"/>
                <a:gd name="T22" fmla="*/ 14 w 157"/>
                <a:gd name="T23" fmla="*/ 22 h 91"/>
                <a:gd name="T24" fmla="*/ 14 w 157"/>
                <a:gd name="T25" fmla="*/ 11 h 91"/>
                <a:gd name="T26" fmla="*/ 4 w 157"/>
                <a:gd name="T27" fmla="*/ 11 h 91"/>
                <a:gd name="T28" fmla="*/ 4 w 157"/>
                <a:gd name="T29" fmla="*/ 0 h 91"/>
                <a:gd name="T30" fmla="*/ 0 w 157"/>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91">
                  <a:moveTo>
                    <a:pt x="157" y="91"/>
                  </a:moveTo>
                  <a:lnTo>
                    <a:pt x="96" y="91"/>
                  </a:lnTo>
                  <a:lnTo>
                    <a:pt x="96" y="71"/>
                  </a:lnTo>
                  <a:lnTo>
                    <a:pt x="63" y="71"/>
                  </a:lnTo>
                  <a:lnTo>
                    <a:pt x="63" y="57"/>
                  </a:lnTo>
                  <a:lnTo>
                    <a:pt x="19" y="57"/>
                  </a:lnTo>
                  <a:lnTo>
                    <a:pt x="19" y="44"/>
                  </a:lnTo>
                  <a:lnTo>
                    <a:pt x="16" y="44"/>
                  </a:lnTo>
                  <a:lnTo>
                    <a:pt x="16" y="33"/>
                  </a:lnTo>
                  <a:lnTo>
                    <a:pt x="15" y="33"/>
                  </a:lnTo>
                  <a:lnTo>
                    <a:pt x="15" y="22"/>
                  </a:lnTo>
                  <a:lnTo>
                    <a:pt x="14" y="22"/>
                  </a:lnTo>
                  <a:lnTo>
                    <a:pt x="14" y="11"/>
                  </a:lnTo>
                  <a:lnTo>
                    <a:pt x="4" y="11"/>
                  </a:lnTo>
                  <a:lnTo>
                    <a:pt x="4"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46" name="TextBox 45"/>
          <p:cNvSpPr txBox="1"/>
          <p:nvPr/>
        </p:nvSpPr>
        <p:spPr>
          <a:xfrm>
            <a:off x="1834600" y="1976697"/>
            <a:ext cx="92038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CFP arm</a:t>
            </a:r>
            <a:endParaRPr kumimoji="0" lang="en-GB" sz="14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47" name="Group 46"/>
          <p:cNvGrpSpPr/>
          <p:nvPr/>
        </p:nvGrpSpPr>
        <p:grpSpPr>
          <a:xfrm>
            <a:off x="3299054" y="1976697"/>
            <a:ext cx="1400911" cy="1093219"/>
            <a:chOff x="3299054" y="1802124"/>
            <a:chExt cx="1400911" cy="1093219"/>
          </a:xfrm>
        </p:grpSpPr>
        <p:sp>
          <p:nvSpPr>
            <p:cNvPr id="48" name="TextBox 47"/>
            <p:cNvSpPr txBox="1"/>
            <p:nvPr/>
          </p:nvSpPr>
          <p:spPr>
            <a:xfrm>
              <a:off x="3419801" y="1802124"/>
              <a:ext cx="68320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EGFR</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 name="TextBox 48"/>
            <p:cNvSpPr txBox="1"/>
            <p:nvPr/>
          </p:nvSpPr>
          <p:spPr>
            <a:xfrm>
              <a:off x="3398006" y="2064346"/>
              <a:ext cx="1301959"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Negative/weak</a:t>
              </a:r>
              <a:b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Moderate/strong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Censored</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50" name="Straight Connector 49"/>
            <p:cNvCxnSpPr/>
            <p:nvPr/>
          </p:nvCxnSpPr>
          <p:spPr>
            <a:xfrm>
              <a:off x="3299054" y="2379680"/>
              <a:ext cx="142512" cy="0"/>
            </a:xfrm>
            <a:prstGeom prst="line">
              <a:avLst/>
            </a:prstGeom>
            <a:noFill/>
            <a:ln w="25400">
              <a:solidFill>
                <a:srgbClr val="FFC000"/>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 name="Straight Connector 50"/>
            <p:cNvCxnSpPr/>
            <p:nvPr/>
          </p:nvCxnSpPr>
          <p:spPr>
            <a:xfrm>
              <a:off x="3299054" y="2210043"/>
              <a:ext cx="142512" cy="0"/>
            </a:xfrm>
            <a:prstGeom prst="line">
              <a:avLst/>
            </a:prstGeom>
            <a:noFill/>
            <a:ln w="25400">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 name="Straight Connector 51"/>
            <p:cNvCxnSpPr/>
            <p:nvPr/>
          </p:nvCxnSpPr>
          <p:spPr>
            <a:xfrm rot="5400000">
              <a:off x="3232116" y="2760697"/>
              <a:ext cx="142512" cy="0"/>
            </a:xfrm>
            <a:prstGeom prst="line">
              <a:avLst/>
            </a:prstGeom>
            <a:noFill/>
            <a:ln w="25400">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 name="Straight Connector 52"/>
            <p:cNvCxnSpPr/>
            <p:nvPr/>
          </p:nvCxnSpPr>
          <p:spPr>
            <a:xfrm rot="5400000">
              <a:off x="3346926" y="2760697"/>
              <a:ext cx="142512" cy="0"/>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54" name="Freeform 16"/>
          <p:cNvSpPr>
            <a:spLocks/>
          </p:cNvSpPr>
          <p:nvPr/>
        </p:nvSpPr>
        <p:spPr bwMode="auto">
          <a:xfrm>
            <a:off x="1169321" y="2126293"/>
            <a:ext cx="1698570" cy="2359023"/>
          </a:xfrm>
          <a:custGeom>
            <a:avLst/>
            <a:gdLst>
              <a:gd name="T0" fmla="*/ 137 w 137"/>
              <a:gd name="T1" fmla="*/ 187 h 187"/>
              <a:gd name="T2" fmla="*/ 137 w 137"/>
              <a:gd name="T3" fmla="*/ 135 h 187"/>
              <a:gd name="T4" fmla="*/ 61 w 137"/>
              <a:gd name="T5" fmla="*/ 135 h 187"/>
              <a:gd name="T6" fmla="*/ 61 w 137"/>
              <a:gd name="T7" fmla="*/ 106 h 187"/>
              <a:gd name="T8" fmla="*/ 31 w 137"/>
              <a:gd name="T9" fmla="*/ 106 h 187"/>
              <a:gd name="T10" fmla="*/ 31 w 137"/>
              <a:gd name="T11" fmla="*/ 80 h 187"/>
              <a:gd name="T12" fmla="*/ 25 w 137"/>
              <a:gd name="T13" fmla="*/ 80 h 187"/>
              <a:gd name="T14" fmla="*/ 25 w 137"/>
              <a:gd name="T15" fmla="*/ 53 h 187"/>
              <a:gd name="T16" fmla="*/ 14 w 137"/>
              <a:gd name="T17" fmla="*/ 53 h 187"/>
              <a:gd name="T18" fmla="*/ 14 w 137"/>
              <a:gd name="T19" fmla="*/ 27 h 187"/>
              <a:gd name="T20" fmla="*/ 7 w 137"/>
              <a:gd name="T21" fmla="*/ 27 h 187"/>
              <a:gd name="T22" fmla="*/ 7 w 137"/>
              <a:gd name="T23" fmla="*/ 0 h 187"/>
              <a:gd name="T24" fmla="*/ 0 w 137"/>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7">
                <a:moveTo>
                  <a:pt x="137" y="187"/>
                </a:moveTo>
                <a:lnTo>
                  <a:pt x="137" y="135"/>
                </a:lnTo>
                <a:lnTo>
                  <a:pt x="61" y="135"/>
                </a:lnTo>
                <a:lnTo>
                  <a:pt x="61" y="106"/>
                </a:lnTo>
                <a:lnTo>
                  <a:pt x="31" y="106"/>
                </a:lnTo>
                <a:lnTo>
                  <a:pt x="31" y="80"/>
                </a:lnTo>
                <a:lnTo>
                  <a:pt x="25" y="80"/>
                </a:lnTo>
                <a:lnTo>
                  <a:pt x="25" y="53"/>
                </a:lnTo>
                <a:lnTo>
                  <a:pt x="14" y="53"/>
                </a:lnTo>
                <a:lnTo>
                  <a:pt x="14" y="27"/>
                </a:lnTo>
                <a:lnTo>
                  <a:pt x="7" y="27"/>
                </a:lnTo>
                <a:lnTo>
                  <a:pt x="7" y="0"/>
                </a:lnTo>
                <a:lnTo>
                  <a:pt x="0" y="0"/>
                </a:lnTo>
              </a:path>
            </a:pathLst>
          </a:custGeom>
          <a:noFill/>
          <a:ln w="25400">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nvGrpSpPr>
          <p:cNvPr id="55" name="Group 54"/>
          <p:cNvGrpSpPr/>
          <p:nvPr/>
        </p:nvGrpSpPr>
        <p:grpSpPr>
          <a:xfrm>
            <a:off x="7154502" y="1976697"/>
            <a:ext cx="1967761" cy="1093219"/>
            <a:chOff x="3118125" y="1802124"/>
            <a:chExt cx="2008788" cy="1093219"/>
          </a:xfrm>
        </p:grpSpPr>
        <p:sp>
          <p:nvSpPr>
            <p:cNvPr id="56" name="TextBox 55"/>
            <p:cNvSpPr txBox="1"/>
            <p:nvPr/>
          </p:nvSpPr>
          <p:spPr>
            <a:xfrm>
              <a:off x="3118125" y="1802124"/>
              <a:ext cx="1286558"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Serum EGFR</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7" name="TextBox 56"/>
            <p:cNvSpPr txBox="1"/>
            <p:nvPr/>
          </p:nvSpPr>
          <p:spPr>
            <a:xfrm>
              <a:off x="3398006" y="2064346"/>
              <a:ext cx="1728907"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Low serum marker</a:t>
              </a:r>
              <a:b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High serum marker</a:t>
              </a:r>
              <a:b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b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Censored</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58" name="Straight Connector 57"/>
            <p:cNvCxnSpPr/>
            <p:nvPr/>
          </p:nvCxnSpPr>
          <p:spPr>
            <a:xfrm>
              <a:off x="3299054" y="2393619"/>
              <a:ext cx="142512" cy="0"/>
            </a:xfrm>
            <a:prstGeom prst="line">
              <a:avLst/>
            </a:prstGeom>
            <a:noFill/>
            <a:ln w="25400">
              <a:solidFill>
                <a:srgbClr val="FFC000"/>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 name="Straight Connector 58"/>
            <p:cNvCxnSpPr/>
            <p:nvPr/>
          </p:nvCxnSpPr>
          <p:spPr>
            <a:xfrm>
              <a:off x="3299054" y="2217243"/>
              <a:ext cx="142512" cy="0"/>
            </a:xfrm>
            <a:prstGeom prst="line">
              <a:avLst/>
            </a:prstGeom>
            <a:noFill/>
            <a:ln w="25400">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 name="Straight Connector 59"/>
            <p:cNvCxnSpPr/>
            <p:nvPr/>
          </p:nvCxnSpPr>
          <p:spPr>
            <a:xfrm rot="5400000">
              <a:off x="3232116" y="2760697"/>
              <a:ext cx="142512" cy="0"/>
            </a:xfrm>
            <a:prstGeom prst="line">
              <a:avLst/>
            </a:prstGeom>
            <a:noFill/>
            <a:ln w="25400">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 name="Straight Connector 60"/>
            <p:cNvCxnSpPr/>
            <p:nvPr/>
          </p:nvCxnSpPr>
          <p:spPr>
            <a:xfrm rot="5400000">
              <a:off x="3346926" y="2760697"/>
              <a:ext cx="142512" cy="0"/>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63" name="Freeform 62"/>
          <p:cNvSpPr>
            <a:spLocks/>
          </p:cNvSpPr>
          <p:nvPr/>
        </p:nvSpPr>
        <p:spPr bwMode="auto">
          <a:xfrm>
            <a:off x="5325510" y="2076117"/>
            <a:ext cx="2993424" cy="24775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4" name="Line 6"/>
          <p:cNvSpPr>
            <a:spLocks noChangeShapeType="1"/>
          </p:cNvSpPr>
          <p:nvPr/>
        </p:nvSpPr>
        <p:spPr bwMode="auto">
          <a:xfrm>
            <a:off x="5255714" y="2076116"/>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5" name="Line 7"/>
          <p:cNvSpPr>
            <a:spLocks noChangeShapeType="1"/>
          </p:cNvSpPr>
          <p:nvPr/>
        </p:nvSpPr>
        <p:spPr bwMode="auto">
          <a:xfrm>
            <a:off x="5255714" y="2545966"/>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6" name="Line 8"/>
          <p:cNvSpPr>
            <a:spLocks noChangeShapeType="1"/>
          </p:cNvSpPr>
          <p:nvPr/>
        </p:nvSpPr>
        <p:spPr bwMode="auto">
          <a:xfrm>
            <a:off x="5255714" y="3005521"/>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7" name="Line 9"/>
          <p:cNvSpPr>
            <a:spLocks noChangeShapeType="1"/>
          </p:cNvSpPr>
          <p:nvPr/>
        </p:nvSpPr>
        <p:spPr bwMode="auto">
          <a:xfrm>
            <a:off x="5255714" y="3480518"/>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8" name="Line 10"/>
          <p:cNvSpPr>
            <a:spLocks noChangeShapeType="1"/>
          </p:cNvSpPr>
          <p:nvPr/>
        </p:nvSpPr>
        <p:spPr bwMode="auto">
          <a:xfrm>
            <a:off x="5255714" y="3945222"/>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 name="Line 11"/>
          <p:cNvSpPr>
            <a:spLocks noChangeShapeType="1"/>
          </p:cNvSpPr>
          <p:nvPr/>
        </p:nvSpPr>
        <p:spPr bwMode="auto">
          <a:xfrm>
            <a:off x="5255714" y="4415073"/>
            <a:ext cx="6979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 name="Line 13"/>
          <p:cNvSpPr>
            <a:spLocks noChangeShapeType="1"/>
          </p:cNvSpPr>
          <p:nvPr/>
        </p:nvSpPr>
        <p:spPr bwMode="auto">
          <a:xfrm>
            <a:off x="6616762" y="4554069"/>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1" name="Line 19"/>
          <p:cNvSpPr>
            <a:spLocks noChangeShapeType="1"/>
          </p:cNvSpPr>
          <p:nvPr/>
        </p:nvSpPr>
        <p:spPr bwMode="auto">
          <a:xfrm>
            <a:off x="6061407" y="4554069"/>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2" name="Line 21"/>
          <p:cNvSpPr>
            <a:spLocks noChangeShapeType="1"/>
          </p:cNvSpPr>
          <p:nvPr/>
        </p:nvSpPr>
        <p:spPr bwMode="auto">
          <a:xfrm>
            <a:off x="5510542" y="4554069"/>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 name="TextBox 72"/>
          <p:cNvSpPr txBox="1"/>
          <p:nvPr/>
        </p:nvSpPr>
        <p:spPr>
          <a:xfrm rot="16200000">
            <a:off x="4120292" y="3118922"/>
            <a:ext cx="147027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Survival probability</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4" name="TextBox 73"/>
          <p:cNvSpPr txBox="1"/>
          <p:nvPr/>
        </p:nvSpPr>
        <p:spPr>
          <a:xfrm>
            <a:off x="6452149" y="4784008"/>
            <a:ext cx="930768"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Time, days</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5" name="TextBox 74"/>
          <p:cNvSpPr txBox="1"/>
          <p:nvPr/>
        </p:nvSpPr>
        <p:spPr>
          <a:xfrm>
            <a:off x="4932348" y="1934963"/>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6" name="TextBox 75"/>
          <p:cNvSpPr txBox="1"/>
          <p:nvPr/>
        </p:nvSpPr>
        <p:spPr>
          <a:xfrm>
            <a:off x="4932350" y="2406664"/>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0.8</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7" name="TextBox 76"/>
          <p:cNvSpPr txBox="1"/>
          <p:nvPr/>
        </p:nvSpPr>
        <p:spPr>
          <a:xfrm>
            <a:off x="4932350" y="2865999"/>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0.6</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8" name="TextBox 77"/>
          <p:cNvSpPr txBox="1"/>
          <p:nvPr/>
        </p:nvSpPr>
        <p:spPr>
          <a:xfrm>
            <a:off x="4932350" y="3340777"/>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0.4</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79" name="TextBox 78"/>
          <p:cNvSpPr txBox="1"/>
          <p:nvPr/>
        </p:nvSpPr>
        <p:spPr>
          <a:xfrm>
            <a:off x="4932350" y="3805259"/>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0.2</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0" name="TextBox 79"/>
          <p:cNvSpPr txBox="1"/>
          <p:nvPr/>
        </p:nvSpPr>
        <p:spPr>
          <a:xfrm>
            <a:off x="4932354" y="427488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1" name="TextBox 80"/>
          <p:cNvSpPr txBox="1"/>
          <p:nvPr/>
        </p:nvSpPr>
        <p:spPr>
          <a:xfrm>
            <a:off x="5379538" y="4609664"/>
            <a:ext cx="269626"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2" name="TextBox 81"/>
          <p:cNvSpPr txBox="1"/>
          <p:nvPr/>
        </p:nvSpPr>
        <p:spPr>
          <a:xfrm>
            <a:off x="5843078" y="4609664"/>
            <a:ext cx="439543"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200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3" name="TextBox 82"/>
          <p:cNvSpPr txBox="1"/>
          <p:nvPr/>
        </p:nvSpPr>
        <p:spPr>
          <a:xfrm>
            <a:off x="6377664" y="4609664"/>
            <a:ext cx="160338" cy="25418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4" name="TextBox 83"/>
          <p:cNvSpPr txBox="1"/>
          <p:nvPr/>
        </p:nvSpPr>
        <p:spPr>
          <a:xfrm>
            <a:off x="6394063" y="4609664"/>
            <a:ext cx="439543"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400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85" name="Group 84"/>
          <p:cNvGrpSpPr/>
          <p:nvPr/>
        </p:nvGrpSpPr>
        <p:grpSpPr>
          <a:xfrm>
            <a:off x="6948357" y="4554069"/>
            <a:ext cx="439543" cy="332594"/>
            <a:chOff x="6800877" y="4379496"/>
            <a:chExt cx="439543" cy="332594"/>
          </a:xfrm>
        </p:grpSpPr>
        <p:sp>
          <p:nvSpPr>
            <p:cNvPr id="86" name="Line 12"/>
            <p:cNvSpPr>
              <a:spLocks noChangeShapeType="1"/>
            </p:cNvSpPr>
            <p:nvPr/>
          </p:nvSpPr>
          <p:spPr bwMode="auto">
            <a:xfrm>
              <a:off x="7016147" y="4379496"/>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effectLst/>
                <a:uLnTx/>
                <a:uFillTx/>
                <a:latin typeface="Arial" charset="0"/>
                <a:ea typeface="+mn-ea"/>
                <a:cs typeface="Arial" charset="0"/>
              </a:endParaRPr>
            </a:p>
          </p:txBody>
        </p:sp>
        <p:sp>
          <p:nvSpPr>
            <p:cNvPr id="87" name="TextBox 86"/>
            <p:cNvSpPr txBox="1"/>
            <p:nvPr/>
          </p:nvSpPr>
          <p:spPr>
            <a:xfrm>
              <a:off x="6800877" y="4435091"/>
              <a:ext cx="439543"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600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grpSp>
        <p:nvGrpSpPr>
          <p:cNvPr id="88" name="Group 87"/>
          <p:cNvGrpSpPr/>
          <p:nvPr/>
        </p:nvGrpSpPr>
        <p:grpSpPr>
          <a:xfrm>
            <a:off x="7496189" y="4554069"/>
            <a:ext cx="439543" cy="332594"/>
            <a:chOff x="6800877" y="4379496"/>
            <a:chExt cx="439543" cy="332594"/>
          </a:xfrm>
        </p:grpSpPr>
        <p:sp>
          <p:nvSpPr>
            <p:cNvPr id="89" name="Line 12"/>
            <p:cNvSpPr>
              <a:spLocks noChangeShapeType="1"/>
            </p:cNvSpPr>
            <p:nvPr/>
          </p:nvSpPr>
          <p:spPr bwMode="auto">
            <a:xfrm>
              <a:off x="7016147" y="4379496"/>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effectLst/>
                <a:uLnTx/>
                <a:uFillTx/>
                <a:latin typeface="Arial" charset="0"/>
                <a:ea typeface="+mn-ea"/>
                <a:cs typeface="Arial" charset="0"/>
              </a:endParaRPr>
            </a:p>
          </p:txBody>
        </p:sp>
        <p:sp>
          <p:nvSpPr>
            <p:cNvPr id="90" name="TextBox 89"/>
            <p:cNvSpPr txBox="1"/>
            <p:nvPr/>
          </p:nvSpPr>
          <p:spPr>
            <a:xfrm>
              <a:off x="6800877" y="4435091"/>
              <a:ext cx="439543"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800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grpSp>
        <p:nvGrpSpPr>
          <p:cNvPr id="91" name="Group 90"/>
          <p:cNvGrpSpPr/>
          <p:nvPr/>
        </p:nvGrpSpPr>
        <p:grpSpPr>
          <a:xfrm>
            <a:off x="8001541" y="4554069"/>
            <a:ext cx="524504" cy="332594"/>
            <a:chOff x="6758397" y="4379496"/>
            <a:chExt cx="524504" cy="332594"/>
          </a:xfrm>
        </p:grpSpPr>
        <p:sp>
          <p:nvSpPr>
            <p:cNvPr id="92" name="Line 12"/>
            <p:cNvSpPr>
              <a:spLocks noChangeShapeType="1"/>
            </p:cNvSpPr>
            <p:nvPr/>
          </p:nvSpPr>
          <p:spPr bwMode="auto">
            <a:xfrm>
              <a:off x="7016147" y="4379496"/>
              <a:ext cx="0" cy="1097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effectLst/>
                <a:uLnTx/>
                <a:uFillTx/>
                <a:latin typeface="Arial" charset="0"/>
                <a:ea typeface="+mn-ea"/>
                <a:cs typeface="Arial" charset="0"/>
              </a:endParaRPr>
            </a:p>
          </p:txBody>
        </p:sp>
        <p:sp>
          <p:nvSpPr>
            <p:cNvPr id="93" name="TextBox 92"/>
            <p:cNvSpPr txBox="1"/>
            <p:nvPr/>
          </p:nvSpPr>
          <p:spPr>
            <a:xfrm>
              <a:off x="6758397" y="4435091"/>
              <a:ext cx="52450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1000</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grpSp>
        <p:nvGrpSpPr>
          <p:cNvPr id="94" name="Group 17"/>
          <p:cNvGrpSpPr>
            <a:grpSpLocks/>
          </p:cNvGrpSpPr>
          <p:nvPr/>
        </p:nvGrpSpPr>
        <p:grpSpPr bwMode="auto">
          <a:xfrm>
            <a:off x="5501620" y="2084449"/>
            <a:ext cx="2320088" cy="2332548"/>
            <a:chOff x="2311" y="1584"/>
            <a:chExt cx="1134" cy="1152"/>
          </a:xfrm>
        </p:grpSpPr>
        <p:sp>
          <p:nvSpPr>
            <p:cNvPr id="95" name="Line 18"/>
            <p:cNvSpPr>
              <a:spLocks noChangeShapeType="1"/>
            </p:cNvSpPr>
            <p:nvPr/>
          </p:nvSpPr>
          <p:spPr bwMode="auto">
            <a:xfrm>
              <a:off x="2839" y="2484"/>
              <a:ext cx="0" cy="30"/>
            </a:xfrm>
            <a:prstGeom prst="line">
              <a:avLst/>
            </a:prstGeom>
            <a:noFill/>
            <a:ln w="25400">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Freeform 19"/>
            <p:cNvSpPr>
              <a:spLocks/>
            </p:cNvSpPr>
            <p:nvPr/>
          </p:nvSpPr>
          <p:spPr bwMode="auto">
            <a:xfrm>
              <a:off x="2311" y="1584"/>
              <a:ext cx="1134" cy="1152"/>
            </a:xfrm>
            <a:custGeom>
              <a:avLst/>
              <a:gdLst>
                <a:gd name="T0" fmla="*/ 189 w 189"/>
                <a:gd name="T1" fmla="*/ 184 h 192"/>
                <a:gd name="T2" fmla="*/ 176 w 189"/>
                <a:gd name="T3" fmla="*/ 179 h 192"/>
                <a:gd name="T4" fmla="*/ 163 w 189"/>
                <a:gd name="T5" fmla="*/ 172 h 192"/>
                <a:gd name="T6" fmla="*/ 152 w 189"/>
                <a:gd name="T7" fmla="*/ 167 h 192"/>
                <a:gd name="T8" fmla="*/ 136 w 189"/>
                <a:gd name="T9" fmla="*/ 161 h 192"/>
                <a:gd name="T10" fmla="*/ 94 w 189"/>
                <a:gd name="T11" fmla="*/ 153 h 192"/>
                <a:gd name="T12" fmla="*/ 82 w 189"/>
                <a:gd name="T13" fmla="*/ 147 h 192"/>
                <a:gd name="T14" fmla="*/ 77 w 189"/>
                <a:gd name="T15" fmla="*/ 142 h 192"/>
                <a:gd name="T16" fmla="*/ 67 w 189"/>
                <a:gd name="T17" fmla="*/ 137 h 192"/>
                <a:gd name="T18" fmla="*/ 64 w 189"/>
                <a:gd name="T19" fmla="*/ 132 h 192"/>
                <a:gd name="T20" fmla="*/ 62 w 189"/>
                <a:gd name="T21" fmla="*/ 127 h 192"/>
                <a:gd name="T22" fmla="*/ 59 w 189"/>
                <a:gd name="T23" fmla="*/ 122 h 192"/>
                <a:gd name="T24" fmla="*/ 56 w 189"/>
                <a:gd name="T25" fmla="*/ 112 h 192"/>
                <a:gd name="T26" fmla="*/ 52 w 189"/>
                <a:gd name="T27" fmla="*/ 107 h 192"/>
                <a:gd name="T28" fmla="*/ 49 w 189"/>
                <a:gd name="T29" fmla="*/ 97 h 192"/>
                <a:gd name="T30" fmla="*/ 48 w 189"/>
                <a:gd name="T31" fmla="*/ 92 h 192"/>
                <a:gd name="T32" fmla="*/ 45 w 189"/>
                <a:gd name="T33" fmla="*/ 87 h 192"/>
                <a:gd name="T34" fmla="*/ 42 w 189"/>
                <a:gd name="T35" fmla="*/ 77 h 192"/>
                <a:gd name="T36" fmla="*/ 39 w 189"/>
                <a:gd name="T37" fmla="*/ 72 h 192"/>
                <a:gd name="T38" fmla="*/ 33 w 189"/>
                <a:gd name="T39" fmla="*/ 67 h 192"/>
                <a:gd name="T40" fmla="*/ 32 w 189"/>
                <a:gd name="T41" fmla="*/ 63 h 192"/>
                <a:gd name="T42" fmla="*/ 30 w 189"/>
                <a:gd name="T43" fmla="*/ 58 h 192"/>
                <a:gd name="T44" fmla="*/ 28 w 189"/>
                <a:gd name="T45" fmla="*/ 52 h 192"/>
                <a:gd name="T46" fmla="*/ 26 w 189"/>
                <a:gd name="T47" fmla="*/ 48 h 192"/>
                <a:gd name="T48" fmla="*/ 23 w 189"/>
                <a:gd name="T49" fmla="*/ 48 h 192"/>
                <a:gd name="T50" fmla="*/ 20 w 189"/>
                <a:gd name="T51" fmla="*/ 43 h 192"/>
                <a:gd name="T52" fmla="*/ 18 w 189"/>
                <a:gd name="T53" fmla="*/ 38 h 192"/>
                <a:gd name="T54" fmla="*/ 17 w 189"/>
                <a:gd name="T55" fmla="*/ 34 h 192"/>
                <a:gd name="T56" fmla="*/ 15 w 189"/>
                <a:gd name="T57" fmla="*/ 24 h 192"/>
                <a:gd name="T58" fmla="*/ 12 w 189"/>
                <a:gd name="T59" fmla="*/ 19 h 192"/>
                <a:gd name="T60" fmla="*/ 6 w 189"/>
                <a:gd name="T61" fmla="*/ 10 h 192"/>
                <a:gd name="T62" fmla="*/ 2 w 189"/>
                <a:gd name="T63" fmla="*/ 5 h 192"/>
                <a:gd name="T64" fmla="*/ 0 w 189"/>
                <a:gd name="T6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192">
                  <a:moveTo>
                    <a:pt x="189" y="192"/>
                  </a:moveTo>
                  <a:lnTo>
                    <a:pt x="189" y="184"/>
                  </a:lnTo>
                  <a:lnTo>
                    <a:pt x="176" y="184"/>
                  </a:lnTo>
                  <a:lnTo>
                    <a:pt x="176" y="179"/>
                  </a:lnTo>
                  <a:lnTo>
                    <a:pt x="163" y="179"/>
                  </a:lnTo>
                  <a:lnTo>
                    <a:pt x="163" y="172"/>
                  </a:lnTo>
                  <a:lnTo>
                    <a:pt x="152" y="172"/>
                  </a:lnTo>
                  <a:lnTo>
                    <a:pt x="152" y="167"/>
                  </a:lnTo>
                  <a:lnTo>
                    <a:pt x="136" y="167"/>
                  </a:lnTo>
                  <a:lnTo>
                    <a:pt x="136" y="161"/>
                  </a:lnTo>
                  <a:lnTo>
                    <a:pt x="94" y="161"/>
                  </a:lnTo>
                  <a:lnTo>
                    <a:pt x="94" y="153"/>
                  </a:lnTo>
                  <a:lnTo>
                    <a:pt x="82" y="153"/>
                  </a:lnTo>
                  <a:lnTo>
                    <a:pt x="82" y="147"/>
                  </a:lnTo>
                  <a:lnTo>
                    <a:pt x="77" y="147"/>
                  </a:lnTo>
                  <a:lnTo>
                    <a:pt x="77" y="142"/>
                  </a:lnTo>
                  <a:lnTo>
                    <a:pt x="67" y="142"/>
                  </a:lnTo>
                  <a:lnTo>
                    <a:pt x="67" y="137"/>
                  </a:lnTo>
                  <a:lnTo>
                    <a:pt x="64" y="137"/>
                  </a:lnTo>
                  <a:lnTo>
                    <a:pt x="64" y="132"/>
                  </a:lnTo>
                  <a:lnTo>
                    <a:pt x="62" y="132"/>
                  </a:lnTo>
                  <a:lnTo>
                    <a:pt x="62" y="127"/>
                  </a:lnTo>
                  <a:lnTo>
                    <a:pt x="59" y="127"/>
                  </a:lnTo>
                  <a:lnTo>
                    <a:pt x="59" y="122"/>
                  </a:lnTo>
                  <a:lnTo>
                    <a:pt x="56" y="122"/>
                  </a:lnTo>
                  <a:lnTo>
                    <a:pt x="56" y="112"/>
                  </a:lnTo>
                  <a:lnTo>
                    <a:pt x="52" y="112"/>
                  </a:lnTo>
                  <a:lnTo>
                    <a:pt x="52" y="107"/>
                  </a:lnTo>
                  <a:lnTo>
                    <a:pt x="49" y="107"/>
                  </a:lnTo>
                  <a:lnTo>
                    <a:pt x="49" y="97"/>
                  </a:lnTo>
                  <a:lnTo>
                    <a:pt x="48" y="97"/>
                  </a:lnTo>
                  <a:lnTo>
                    <a:pt x="48" y="92"/>
                  </a:lnTo>
                  <a:lnTo>
                    <a:pt x="45" y="92"/>
                  </a:lnTo>
                  <a:lnTo>
                    <a:pt x="45" y="87"/>
                  </a:lnTo>
                  <a:lnTo>
                    <a:pt x="42" y="87"/>
                  </a:lnTo>
                  <a:lnTo>
                    <a:pt x="42" y="77"/>
                  </a:lnTo>
                  <a:lnTo>
                    <a:pt x="39" y="77"/>
                  </a:lnTo>
                  <a:lnTo>
                    <a:pt x="39" y="72"/>
                  </a:lnTo>
                  <a:lnTo>
                    <a:pt x="33" y="72"/>
                  </a:lnTo>
                  <a:lnTo>
                    <a:pt x="33" y="67"/>
                  </a:lnTo>
                  <a:lnTo>
                    <a:pt x="32" y="67"/>
                  </a:lnTo>
                  <a:lnTo>
                    <a:pt x="32" y="63"/>
                  </a:lnTo>
                  <a:lnTo>
                    <a:pt x="30" y="63"/>
                  </a:lnTo>
                  <a:lnTo>
                    <a:pt x="30" y="58"/>
                  </a:lnTo>
                  <a:lnTo>
                    <a:pt x="28" y="58"/>
                  </a:lnTo>
                  <a:lnTo>
                    <a:pt x="28" y="52"/>
                  </a:lnTo>
                  <a:lnTo>
                    <a:pt x="26" y="52"/>
                  </a:lnTo>
                  <a:lnTo>
                    <a:pt x="26" y="48"/>
                  </a:lnTo>
                  <a:lnTo>
                    <a:pt x="25" y="48"/>
                  </a:lnTo>
                  <a:lnTo>
                    <a:pt x="23" y="48"/>
                  </a:lnTo>
                  <a:lnTo>
                    <a:pt x="23" y="43"/>
                  </a:lnTo>
                  <a:lnTo>
                    <a:pt x="20" y="43"/>
                  </a:lnTo>
                  <a:lnTo>
                    <a:pt x="20" y="38"/>
                  </a:lnTo>
                  <a:lnTo>
                    <a:pt x="18" y="38"/>
                  </a:lnTo>
                  <a:lnTo>
                    <a:pt x="18" y="34"/>
                  </a:lnTo>
                  <a:lnTo>
                    <a:pt x="17" y="34"/>
                  </a:lnTo>
                  <a:lnTo>
                    <a:pt x="17" y="24"/>
                  </a:lnTo>
                  <a:lnTo>
                    <a:pt x="15" y="24"/>
                  </a:lnTo>
                  <a:lnTo>
                    <a:pt x="15" y="19"/>
                  </a:lnTo>
                  <a:lnTo>
                    <a:pt x="12" y="19"/>
                  </a:lnTo>
                  <a:lnTo>
                    <a:pt x="12" y="10"/>
                  </a:lnTo>
                  <a:lnTo>
                    <a:pt x="6" y="10"/>
                  </a:lnTo>
                  <a:lnTo>
                    <a:pt x="6" y="5"/>
                  </a:lnTo>
                  <a:lnTo>
                    <a:pt x="2" y="5"/>
                  </a:lnTo>
                  <a:lnTo>
                    <a:pt x="2" y="0"/>
                  </a:lnTo>
                  <a:lnTo>
                    <a:pt x="0" y="0"/>
                  </a:lnTo>
                </a:path>
              </a:pathLst>
            </a:custGeom>
            <a:noFill/>
            <a:ln w="25400">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97" name="Group 24"/>
          <p:cNvGrpSpPr>
            <a:grpSpLocks/>
          </p:cNvGrpSpPr>
          <p:nvPr/>
        </p:nvGrpSpPr>
        <p:grpSpPr bwMode="auto">
          <a:xfrm>
            <a:off x="5501620" y="2084448"/>
            <a:ext cx="1386131" cy="2328939"/>
            <a:chOff x="2540" y="1593"/>
            <a:chExt cx="678" cy="1128"/>
          </a:xfrm>
        </p:grpSpPr>
        <p:sp>
          <p:nvSpPr>
            <p:cNvPr id="98" name="Line 25"/>
            <p:cNvSpPr>
              <a:spLocks noChangeShapeType="1"/>
            </p:cNvSpPr>
            <p:nvPr/>
          </p:nvSpPr>
          <p:spPr bwMode="auto">
            <a:xfrm>
              <a:off x="3014" y="2577"/>
              <a:ext cx="0" cy="36"/>
            </a:xfrm>
            <a:prstGeom prst="line">
              <a:avLst/>
            </a:prstGeom>
            <a:noFill/>
            <a:ln w="25400">
              <a:solidFill>
                <a:srgbClr val="FFC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Freeform 26"/>
            <p:cNvSpPr>
              <a:spLocks/>
            </p:cNvSpPr>
            <p:nvPr/>
          </p:nvSpPr>
          <p:spPr bwMode="auto">
            <a:xfrm>
              <a:off x="2540" y="1593"/>
              <a:ext cx="678" cy="1128"/>
            </a:xfrm>
            <a:custGeom>
              <a:avLst/>
              <a:gdLst>
                <a:gd name="T0" fmla="*/ 113 w 113"/>
                <a:gd name="T1" fmla="*/ 188 h 188"/>
                <a:gd name="T2" fmla="*/ 113 w 113"/>
                <a:gd name="T3" fmla="*/ 181 h 188"/>
                <a:gd name="T4" fmla="*/ 109 w 113"/>
                <a:gd name="T5" fmla="*/ 181 h 188"/>
                <a:gd name="T6" fmla="*/ 109 w 113"/>
                <a:gd name="T7" fmla="*/ 174 h 188"/>
                <a:gd name="T8" fmla="*/ 91 w 113"/>
                <a:gd name="T9" fmla="*/ 174 h 188"/>
                <a:gd name="T10" fmla="*/ 91 w 113"/>
                <a:gd name="T11" fmla="*/ 167 h 188"/>
                <a:gd name="T12" fmla="*/ 66 w 113"/>
                <a:gd name="T13" fmla="*/ 167 h 188"/>
                <a:gd name="T14" fmla="*/ 66 w 113"/>
                <a:gd name="T15" fmla="*/ 161 h 188"/>
                <a:gd name="T16" fmla="*/ 61 w 113"/>
                <a:gd name="T17" fmla="*/ 161 h 188"/>
                <a:gd name="T18" fmla="*/ 61 w 113"/>
                <a:gd name="T19" fmla="*/ 156 h 188"/>
                <a:gd name="T20" fmla="*/ 59 w 113"/>
                <a:gd name="T21" fmla="*/ 156 h 188"/>
                <a:gd name="T22" fmla="*/ 59 w 113"/>
                <a:gd name="T23" fmla="*/ 151 h 188"/>
                <a:gd name="T24" fmla="*/ 56 w 113"/>
                <a:gd name="T25" fmla="*/ 151 h 188"/>
                <a:gd name="T26" fmla="*/ 56 w 113"/>
                <a:gd name="T27" fmla="*/ 146 h 188"/>
                <a:gd name="T28" fmla="*/ 54 w 113"/>
                <a:gd name="T29" fmla="*/ 146 h 188"/>
                <a:gd name="T30" fmla="*/ 54 w 113"/>
                <a:gd name="T31" fmla="*/ 141 h 188"/>
                <a:gd name="T32" fmla="*/ 49 w 113"/>
                <a:gd name="T33" fmla="*/ 141 h 188"/>
                <a:gd name="T34" fmla="*/ 49 w 113"/>
                <a:gd name="T35" fmla="*/ 137 h 188"/>
                <a:gd name="T36" fmla="*/ 47 w 113"/>
                <a:gd name="T37" fmla="*/ 137 h 188"/>
                <a:gd name="T38" fmla="*/ 47 w 113"/>
                <a:gd name="T39" fmla="*/ 132 h 188"/>
                <a:gd name="T40" fmla="*/ 46 w 113"/>
                <a:gd name="T41" fmla="*/ 132 h 188"/>
                <a:gd name="T42" fmla="*/ 46 w 113"/>
                <a:gd name="T43" fmla="*/ 128 h 188"/>
                <a:gd name="T44" fmla="*/ 43 w 113"/>
                <a:gd name="T45" fmla="*/ 128 h 188"/>
                <a:gd name="T46" fmla="*/ 43 w 113"/>
                <a:gd name="T47" fmla="*/ 122 h 188"/>
                <a:gd name="T48" fmla="*/ 35 w 113"/>
                <a:gd name="T49" fmla="*/ 122 h 188"/>
                <a:gd name="T50" fmla="*/ 35 w 113"/>
                <a:gd name="T51" fmla="*/ 112 h 188"/>
                <a:gd name="T52" fmla="*/ 34 w 113"/>
                <a:gd name="T53" fmla="*/ 112 h 188"/>
                <a:gd name="T54" fmla="*/ 34 w 113"/>
                <a:gd name="T55" fmla="*/ 107 h 188"/>
                <a:gd name="T56" fmla="*/ 31 w 113"/>
                <a:gd name="T57" fmla="*/ 107 h 188"/>
                <a:gd name="T58" fmla="*/ 31 w 113"/>
                <a:gd name="T59" fmla="*/ 98 h 188"/>
                <a:gd name="T60" fmla="*/ 29 w 113"/>
                <a:gd name="T61" fmla="*/ 98 h 188"/>
                <a:gd name="T62" fmla="*/ 29 w 113"/>
                <a:gd name="T63" fmla="*/ 90 h 188"/>
                <a:gd name="T64" fmla="*/ 27 w 113"/>
                <a:gd name="T65" fmla="*/ 90 h 188"/>
                <a:gd name="T66" fmla="*/ 27 w 113"/>
                <a:gd name="T67" fmla="*/ 84 h 188"/>
                <a:gd name="T68" fmla="*/ 23 w 113"/>
                <a:gd name="T69" fmla="*/ 84 h 188"/>
                <a:gd name="T70" fmla="*/ 23 w 113"/>
                <a:gd name="T71" fmla="*/ 79 h 188"/>
                <a:gd name="T72" fmla="*/ 21 w 113"/>
                <a:gd name="T73" fmla="*/ 79 h 188"/>
                <a:gd name="T74" fmla="*/ 21 w 113"/>
                <a:gd name="T75" fmla="*/ 71 h 188"/>
                <a:gd name="T76" fmla="*/ 19 w 113"/>
                <a:gd name="T77" fmla="*/ 71 h 188"/>
                <a:gd name="T78" fmla="*/ 19 w 113"/>
                <a:gd name="T79" fmla="*/ 62 h 188"/>
                <a:gd name="T80" fmla="*/ 17 w 113"/>
                <a:gd name="T81" fmla="*/ 62 h 188"/>
                <a:gd name="T82" fmla="*/ 17 w 113"/>
                <a:gd name="T83" fmla="*/ 57 h 188"/>
                <a:gd name="T84" fmla="*/ 17 w 113"/>
                <a:gd name="T85" fmla="*/ 51 h 188"/>
                <a:gd name="T86" fmla="*/ 17 w 113"/>
                <a:gd name="T87" fmla="*/ 44 h 188"/>
                <a:gd name="T88" fmla="*/ 15 w 113"/>
                <a:gd name="T89" fmla="*/ 44 h 188"/>
                <a:gd name="T90" fmla="*/ 15 w 113"/>
                <a:gd name="T91" fmla="*/ 38 h 188"/>
                <a:gd name="T92" fmla="*/ 13 w 113"/>
                <a:gd name="T93" fmla="*/ 38 h 188"/>
                <a:gd name="T94" fmla="*/ 13 w 113"/>
                <a:gd name="T95" fmla="*/ 27 h 188"/>
                <a:gd name="T96" fmla="*/ 12 w 113"/>
                <a:gd name="T97" fmla="*/ 27 h 188"/>
                <a:gd name="T98" fmla="*/ 12 w 113"/>
                <a:gd name="T99" fmla="*/ 19 h 188"/>
                <a:gd name="T100" fmla="*/ 10 w 113"/>
                <a:gd name="T101" fmla="*/ 19 h 188"/>
                <a:gd name="T102" fmla="*/ 10 w 113"/>
                <a:gd name="T103" fmla="*/ 13 h 188"/>
                <a:gd name="T104" fmla="*/ 8 w 113"/>
                <a:gd name="T105" fmla="*/ 13 h 188"/>
                <a:gd name="T106" fmla="*/ 8 w 113"/>
                <a:gd name="T107" fmla="*/ 8 h 188"/>
                <a:gd name="T108" fmla="*/ 6 w 113"/>
                <a:gd name="T109" fmla="*/ 8 h 188"/>
                <a:gd name="T110" fmla="*/ 6 w 113"/>
                <a:gd name="T111" fmla="*/ 0 h 188"/>
                <a:gd name="T112" fmla="*/ 0 w 113"/>
                <a:gd name="T11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 h="188">
                  <a:moveTo>
                    <a:pt x="113" y="188"/>
                  </a:moveTo>
                  <a:lnTo>
                    <a:pt x="113" y="181"/>
                  </a:lnTo>
                  <a:lnTo>
                    <a:pt x="109" y="181"/>
                  </a:lnTo>
                  <a:lnTo>
                    <a:pt x="109" y="174"/>
                  </a:lnTo>
                  <a:lnTo>
                    <a:pt x="91" y="174"/>
                  </a:lnTo>
                  <a:lnTo>
                    <a:pt x="91" y="167"/>
                  </a:lnTo>
                  <a:lnTo>
                    <a:pt x="66" y="167"/>
                  </a:lnTo>
                  <a:lnTo>
                    <a:pt x="66" y="161"/>
                  </a:lnTo>
                  <a:lnTo>
                    <a:pt x="61" y="161"/>
                  </a:lnTo>
                  <a:lnTo>
                    <a:pt x="61" y="156"/>
                  </a:lnTo>
                  <a:lnTo>
                    <a:pt x="59" y="156"/>
                  </a:lnTo>
                  <a:lnTo>
                    <a:pt x="59" y="151"/>
                  </a:lnTo>
                  <a:lnTo>
                    <a:pt x="56" y="151"/>
                  </a:lnTo>
                  <a:lnTo>
                    <a:pt x="56" y="146"/>
                  </a:lnTo>
                  <a:lnTo>
                    <a:pt x="54" y="146"/>
                  </a:lnTo>
                  <a:lnTo>
                    <a:pt x="54" y="141"/>
                  </a:lnTo>
                  <a:lnTo>
                    <a:pt x="49" y="141"/>
                  </a:lnTo>
                  <a:lnTo>
                    <a:pt x="49" y="137"/>
                  </a:lnTo>
                  <a:lnTo>
                    <a:pt x="47" y="137"/>
                  </a:lnTo>
                  <a:lnTo>
                    <a:pt x="47" y="132"/>
                  </a:lnTo>
                  <a:lnTo>
                    <a:pt x="46" y="132"/>
                  </a:lnTo>
                  <a:lnTo>
                    <a:pt x="46" y="128"/>
                  </a:lnTo>
                  <a:lnTo>
                    <a:pt x="43" y="128"/>
                  </a:lnTo>
                  <a:lnTo>
                    <a:pt x="43" y="122"/>
                  </a:lnTo>
                  <a:lnTo>
                    <a:pt x="35" y="122"/>
                  </a:lnTo>
                  <a:lnTo>
                    <a:pt x="35" y="112"/>
                  </a:lnTo>
                  <a:lnTo>
                    <a:pt x="34" y="112"/>
                  </a:lnTo>
                  <a:lnTo>
                    <a:pt x="34" y="107"/>
                  </a:lnTo>
                  <a:lnTo>
                    <a:pt x="31" y="107"/>
                  </a:lnTo>
                  <a:lnTo>
                    <a:pt x="31" y="98"/>
                  </a:lnTo>
                  <a:lnTo>
                    <a:pt x="29" y="98"/>
                  </a:lnTo>
                  <a:lnTo>
                    <a:pt x="29" y="90"/>
                  </a:lnTo>
                  <a:lnTo>
                    <a:pt x="27" y="90"/>
                  </a:lnTo>
                  <a:lnTo>
                    <a:pt x="27" y="84"/>
                  </a:lnTo>
                  <a:lnTo>
                    <a:pt x="23" y="84"/>
                  </a:lnTo>
                  <a:lnTo>
                    <a:pt x="23" y="79"/>
                  </a:lnTo>
                  <a:lnTo>
                    <a:pt x="21" y="79"/>
                  </a:lnTo>
                  <a:lnTo>
                    <a:pt x="21" y="71"/>
                  </a:lnTo>
                  <a:lnTo>
                    <a:pt x="19" y="71"/>
                  </a:lnTo>
                  <a:lnTo>
                    <a:pt x="19" y="62"/>
                  </a:lnTo>
                  <a:lnTo>
                    <a:pt x="17" y="62"/>
                  </a:lnTo>
                  <a:lnTo>
                    <a:pt x="17" y="57"/>
                  </a:lnTo>
                  <a:lnTo>
                    <a:pt x="17" y="51"/>
                  </a:lnTo>
                  <a:lnTo>
                    <a:pt x="17" y="44"/>
                  </a:lnTo>
                  <a:lnTo>
                    <a:pt x="15" y="44"/>
                  </a:lnTo>
                  <a:lnTo>
                    <a:pt x="15" y="38"/>
                  </a:lnTo>
                  <a:lnTo>
                    <a:pt x="13" y="38"/>
                  </a:lnTo>
                  <a:lnTo>
                    <a:pt x="13" y="27"/>
                  </a:lnTo>
                  <a:lnTo>
                    <a:pt x="12" y="27"/>
                  </a:lnTo>
                  <a:lnTo>
                    <a:pt x="12" y="19"/>
                  </a:lnTo>
                  <a:lnTo>
                    <a:pt x="10" y="19"/>
                  </a:lnTo>
                  <a:lnTo>
                    <a:pt x="10" y="13"/>
                  </a:lnTo>
                  <a:lnTo>
                    <a:pt x="8" y="13"/>
                  </a:lnTo>
                  <a:lnTo>
                    <a:pt x="8" y="8"/>
                  </a:lnTo>
                  <a:lnTo>
                    <a:pt x="6" y="8"/>
                  </a:lnTo>
                  <a:lnTo>
                    <a:pt x="6"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100" name="TextBox 99"/>
          <p:cNvSpPr txBox="1"/>
          <p:nvPr/>
        </p:nvSpPr>
        <p:spPr>
          <a:xfrm>
            <a:off x="2158707" y="1547978"/>
            <a:ext cx="44435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OS</a:t>
            </a:r>
            <a:endParaRPr kumimoji="0" lang="en-GB" sz="14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1" name="TextBox 100"/>
          <p:cNvSpPr txBox="1"/>
          <p:nvPr/>
        </p:nvSpPr>
        <p:spPr>
          <a:xfrm>
            <a:off x="6777897" y="1547978"/>
            <a:ext cx="53412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PFS</a:t>
            </a:r>
            <a:endParaRPr kumimoji="0" lang="en-GB" sz="14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1419896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O-010: Cisplatin/5-fluorouracil +/- panitumumab for patients with non-resectable, advanced or metastatic </a:t>
            </a:r>
            <a:r>
              <a:rPr lang="en-GB" dirty="0" err="1"/>
              <a:t>esophageal</a:t>
            </a:r>
            <a:r>
              <a:rPr lang="en-GB" dirty="0"/>
              <a:t> squamous cell cancer: </a:t>
            </a:r>
            <a:br>
              <a:rPr lang="en-GB" dirty="0"/>
            </a:br>
            <a:r>
              <a:rPr lang="en-GB" dirty="0"/>
              <a:t>A randomized phase III AIO/EORTC trial with an extensive biomarker program – </a:t>
            </a:r>
            <a:r>
              <a:rPr lang="en-GB" dirty="0" err="1"/>
              <a:t>Moehler</a:t>
            </a:r>
            <a:r>
              <a:rPr lang="en-GB" dirty="0"/>
              <a:t> M, et al</a:t>
            </a:r>
          </a:p>
        </p:txBody>
      </p:sp>
      <p:sp>
        <p:nvSpPr>
          <p:cNvPr id="6" name="Content Placeholder 2"/>
          <p:cNvSpPr>
            <a:spLocks noGrp="1"/>
          </p:cNvSpPr>
          <p:nvPr>
            <p:ph idx="1"/>
          </p:nvPr>
        </p:nvSpPr>
        <p:spPr/>
        <p:txBody>
          <a:bodyPr/>
          <a:lstStyle/>
          <a:p>
            <a:pPr marL="0" indent="0">
              <a:buNone/>
            </a:pPr>
            <a:r>
              <a:rPr lang="en-GB" b="1" dirty="0" smtClean="0"/>
              <a:t>Key results (cont.)</a:t>
            </a:r>
          </a:p>
          <a:p>
            <a:r>
              <a:rPr lang="en-GB" dirty="0"/>
              <a:t>At least one SAE was observed in 83.3% </a:t>
            </a:r>
            <a:r>
              <a:rPr lang="en-GB" dirty="0" smtClean="0"/>
              <a:t>vs. </a:t>
            </a:r>
            <a:r>
              <a:rPr lang="en-GB" dirty="0"/>
              <a:t>78.6% </a:t>
            </a:r>
            <a:r>
              <a:rPr lang="en-GB" dirty="0" smtClean="0"/>
              <a:t>of patients </a:t>
            </a:r>
            <a:r>
              <a:rPr lang="en-GB" dirty="0"/>
              <a:t>in </a:t>
            </a:r>
            <a:r>
              <a:rPr lang="en-GB" dirty="0" smtClean="0"/>
              <a:t>the panitumumab + cisplatin + 5FU </a:t>
            </a:r>
            <a:r>
              <a:rPr lang="en-GB" dirty="0"/>
              <a:t>vs. cisplatin + 5FU </a:t>
            </a:r>
            <a:r>
              <a:rPr lang="en-GB" dirty="0" smtClean="0"/>
              <a:t>arms, </a:t>
            </a:r>
            <a:r>
              <a:rPr lang="en-GB" dirty="0"/>
              <a:t>respectively</a:t>
            </a:r>
          </a:p>
          <a:p>
            <a:r>
              <a:rPr lang="en-GB" dirty="0" smtClean="0"/>
              <a:t>The most common grade </a:t>
            </a:r>
            <a:r>
              <a:rPr lang="en-GB" dirty="0"/>
              <a:t>≥3 AEs were </a:t>
            </a:r>
            <a:r>
              <a:rPr lang="en-GB" dirty="0" smtClean="0"/>
              <a:t>low </a:t>
            </a:r>
            <a:r>
              <a:rPr lang="en-GB" dirty="0"/>
              <a:t>neutrophils (21% vs. 24</a:t>
            </a:r>
            <a:r>
              <a:rPr lang="en-GB" dirty="0" smtClean="0"/>
              <a:t>%) </a:t>
            </a:r>
            <a:r>
              <a:rPr lang="en-GB" dirty="0"/>
              <a:t>and anaemia </a:t>
            </a:r>
            <a:r>
              <a:rPr lang="en-GB" dirty="0" smtClean="0"/>
              <a:t>(13</a:t>
            </a:r>
            <a:r>
              <a:rPr lang="en-GB" dirty="0"/>
              <a:t>% vs. 16</a:t>
            </a:r>
            <a:r>
              <a:rPr lang="en-GB" dirty="0" smtClean="0"/>
              <a:t>%) in panitumumab + cisplatin + </a:t>
            </a:r>
            <a:r>
              <a:rPr lang="en-GB" dirty="0"/>
              <a:t>5FU vs. cisplatin + 5FU </a:t>
            </a:r>
            <a:r>
              <a:rPr lang="en-GB" dirty="0" smtClean="0"/>
              <a:t>arms, respectively</a:t>
            </a:r>
          </a:p>
          <a:p>
            <a:pPr marL="0" indent="0">
              <a:buNone/>
            </a:pPr>
            <a:endParaRPr lang="en-GB" b="1" dirty="0"/>
          </a:p>
          <a:p>
            <a:pPr marL="0" indent="0">
              <a:buNone/>
            </a:pPr>
            <a:r>
              <a:rPr lang="en-GB" b="1" dirty="0" smtClean="0"/>
              <a:t>Conclusions</a:t>
            </a:r>
          </a:p>
          <a:p>
            <a:r>
              <a:rPr lang="en-GB" b="1" dirty="0" smtClean="0"/>
              <a:t>In patients with locally advanced or metastatic ESCC, </a:t>
            </a:r>
            <a:r>
              <a:rPr lang="en-GB" b="1" dirty="0"/>
              <a:t>t</a:t>
            </a:r>
            <a:r>
              <a:rPr lang="en-GB" b="1" dirty="0" smtClean="0"/>
              <a:t>he addition of panitumumab to cisplatin and 5FU was not associated with improved </a:t>
            </a:r>
            <a:r>
              <a:rPr lang="en-GB" b="1" dirty="0"/>
              <a:t>OS compared with </a:t>
            </a:r>
            <a:r>
              <a:rPr lang="en-GB" b="1" dirty="0" smtClean="0"/>
              <a:t>cisplatin + 5FU alone</a:t>
            </a:r>
          </a:p>
          <a:p>
            <a:r>
              <a:rPr lang="en-GB" b="1" dirty="0" smtClean="0"/>
              <a:t>EGFR-1, HIF-1</a:t>
            </a:r>
            <a:r>
              <a:rPr lang="el-GR" b="1" dirty="0" smtClean="0"/>
              <a:t>α</a:t>
            </a:r>
            <a:r>
              <a:rPr lang="en-GB" b="1" dirty="0" smtClean="0"/>
              <a:t> and serum EGFR under EGFR-1 inhibition may be potential biomarkers in locally advanced or metastatic ESCC</a:t>
            </a:r>
            <a:endParaRPr lang="en-GB"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Moehler</a:t>
            </a:r>
            <a:r>
              <a:rPr lang="en-GB" dirty="0" smtClean="0"/>
              <a:t> M, </a:t>
            </a:r>
            <a:r>
              <a:rPr lang="fr-FR" dirty="0" smtClean="0"/>
              <a:t>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O-010</a:t>
            </a:r>
            <a:endParaRPr lang="fr-FR" dirty="0"/>
          </a:p>
        </p:txBody>
      </p:sp>
    </p:spTree>
    <p:extLst>
      <p:ext uri="{BB962C8B-B14F-4D97-AF65-F5344CB8AC3E}">
        <p14:creationId xmlns:p14="http://schemas.microsoft.com/office/powerpoint/2010/main" xmlns="" val="4055190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hepatobiliary tract</a:t>
            </a:r>
          </a:p>
        </p:txBody>
      </p:sp>
    </p:spTree>
    <p:extLst>
      <p:ext uri="{BB962C8B-B14F-4D97-AF65-F5344CB8AC3E}">
        <p14:creationId xmlns:p14="http://schemas.microsoft.com/office/powerpoint/2010/main" xmlns="" val="1607832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Pancreatic cancer</a:t>
            </a:r>
          </a:p>
        </p:txBody>
      </p:sp>
    </p:spTree>
    <p:extLst>
      <p:ext uri="{BB962C8B-B14F-4D97-AF65-F5344CB8AC3E}">
        <p14:creationId xmlns:p14="http://schemas.microsoft.com/office/powerpoint/2010/main" xmlns="" val="2185166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O-002: </a:t>
            </a:r>
            <a:r>
              <a:rPr lang="en-GB" dirty="0"/>
              <a:t>Geographic variation in systemic treatment of metastatic pancreatic adenocarcinoma (</a:t>
            </a:r>
            <a:r>
              <a:rPr lang="en-GB" dirty="0" err="1"/>
              <a:t>mPAC</a:t>
            </a:r>
            <a:r>
              <a:rPr lang="en-GB" dirty="0"/>
              <a:t>) patients in real world across </a:t>
            </a:r>
            <a:r>
              <a:rPr lang="en-GB" dirty="0" smtClean="0"/>
              <a:t>Europe </a:t>
            </a:r>
            <a:br>
              <a:rPr lang="en-GB" dirty="0" smtClean="0"/>
            </a:br>
            <a:r>
              <a:rPr lang="en-GB" dirty="0" smtClean="0"/>
              <a:t>– </a:t>
            </a:r>
            <a:r>
              <a:rPr lang="en-GB" dirty="0" err="1" smtClean="0"/>
              <a:t>Taieb</a:t>
            </a:r>
            <a:r>
              <a:rPr lang="en-GB" dirty="0" smtClean="0"/>
              <a:t> J,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Taieb J,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O-002</a:t>
            </a:r>
            <a:endParaRPr lang="fr-FR" dirty="0"/>
          </a:p>
        </p:txBody>
      </p:sp>
      <p:sp>
        <p:nvSpPr>
          <p:cNvPr id="23" name="Text Placeholder 3"/>
          <p:cNvSpPr>
            <a:spLocks noGrp="1"/>
          </p:cNvSpPr>
          <p:nvPr>
            <p:ph type="body" sz="quarter" idx="10"/>
          </p:nvPr>
        </p:nvSpPr>
        <p:spPr>
          <a:xfrm>
            <a:off x="365125" y="6096000"/>
            <a:ext cx="4130675" cy="487363"/>
          </a:xfrm>
        </p:spPr>
        <p:txBody>
          <a:bodyPr/>
          <a:lstStyle/>
          <a:p>
            <a:r>
              <a:rPr lang="en-US" dirty="0" smtClean="0"/>
              <a:t>*Between July 2014 and January 2016</a:t>
            </a:r>
            <a:endParaRPr lang="en-US" dirty="0"/>
          </a:p>
        </p:txBody>
      </p:sp>
      <p:sp>
        <p:nvSpPr>
          <p:cNvPr id="14" name="Content Placeholder 2"/>
          <p:cNvSpPr>
            <a:spLocks noGrp="1"/>
          </p:cNvSpPr>
          <p:nvPr>
            <p:ph idx="1"/>
          </p:nvPr>
        </p:nvSpPr>
        <p:spPr>
          <a:xfrm>
            <a:off x="365124" y="1254035"/>
            <a:ext cx="8413751" cy="4746172"/>
          </a:xfrm>
        </p:spPr>
        <p:txBody>
          <a:bodyPr/>
          <a:lstStyle/>
          <a:p>
            <a:pPr marL="0" indent="0">
              <a:buFontTx/>
              <a:buNone/>
            </a:pPr>
            <a:r>
              <a:rPr lang="en-GB" b="1" dirty="0"/>
              <a:t>Study objective</a:t>
            </a:r>
          </a:p>
          <a:p>
            <a:r>
              <a:rPr lang="en-GB" dirty="0"/>
              <a:t>To </a:t>
            </a:r>
            <a:r>
              <a:rPr lang="en-GB" dirty="0" smtClean="0"/>
              <a:t>investigate the geographical variations</a:t>
            </a:r>
            <a:r>
              <a:rPr lang="en-GB" dirty="0"/>
              <a:t> </a:t>
            </a:r>
            <a:r>
              <a:rPr lang="en-GB" dirty="0" smtClean="0"/>
              <a:t>in treatment selection in European patients from 9 different countries </a:t>
            </a:r>
            <a:r>
              <a:rPr lang="en-GB" dirty="0"/>
              <a:t>who completed 1L </a:t>
            </a:r>
            <a:r>
              <a:rPr lang="en-GB" dirty="0" smtClean="0"/>
              <a:t>treatment for </a:t>
            </a:r>
            <a:r>
              <a:rPr lang="en-GB" dirty="0"/>
              <a:t>metastatic </a:t>
            </a:r>
            <a:r>
              <a:rPr lang="en-GB" dirty="0" smtClean="0"/>
              <a:t>pancreatic cancer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A retrospective electronic chart review based on data gathered from patient records</a:t>
            </a:r>
          </a:p>
          <a:p>
            <a:r>
              <a:rPr lang="en-GB" dirty="0" smtClean="0"/>
              <a:t>The following information was obtained:</a:t>
            </a:r>
          </a:p>
          <a:p>
            <a:pPr lvl="1"/>
            <a:r>
              <a:rPr lang="en-GB" dirty="0" smtClean="0"/>
              <a:t>General disease information and patient characteristics</a:t>
            </a:r>
          </a:p>
          <a:p>
            <a:pPr lvl="1"/>
            <a:r>
              <a:rPr lang="en-GB" dirty="0" smtClean="0"/>
              <a:t>Disease characteristics at diagnosis</a:t>
            </a:r>
          </a:p>
          <a:p>
            <a:pPr lvl="1"/>
            <a:r>
              <a:rPr lang="en-GB" dirty="0" smtClean="0"/>
              <a:t>Initial treatment for pancreatic cancer</a:t>
            </a:r>
          </a:p>
          <a:p>
            <a:pPr lvl="1"/>
            <a:r>
              <a:rPr lang="en-GB" dirty="0" smtClean="0"/>
              <a:t>Details of 1L, 2L and 3L treatment</a:t>
            </a:r>
          </a:p>
        </p:txBody>
      </p:sp>
      <p:sp>
        <p:nvSpPr>
          <p:cNvPr id="15" name="AutoShape 12"/>
          <p:cNvSpPr>
            <a:spLocks noChangeArrowheads="1"/>
          </p:cNvSpPr>
          <p:nvPr/>
        </p:nvSpPr>
        <p:spPr bwMode="auto">
          <a:xfrm>
            <a:off x="4618241" y="2764022"/>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2L treatment started/completed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(n=1666)</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AutoShape 19"/>
          <p:cNvCxnSpPr>
            <a:cxnSpLocks noChangeShapeType="1"/>
          </p:cNvCxnSpPr>
          <p:nvPr/>
        </p:nvCxnSpPr>
        <p:spPr bwMode="auto">
          <a:xfrm>
            <a:off x="3684814" y="3348222"/>
            <a:ext cx="933427" cy="0"/>
          </a:xfrm>
          <a:prstGeom prst="straightConnector1">
            <a:avLst/>
          </a:prstGeom>
          <a:noFill/>
          <a:ln w="57150">
            <a:solidFill>
              <a:schemeClr val="bg2">
                <a:lumMod val="60000"/>
                <a:lumOff val="40000"/>
              </a:schemeClr>
            </a:solidFill>
            <a:round/>
            <a:headEnd/>
            <a:tailEnd type="triangle" w="med" len="med"/>
          </a:ln>
        </p:spPr>
      </p:cxnSp>
      <p:cxnSp>
        <p:nvCxnSpPr>
          <p:cNvPr id="17" name="AutoShape 21"/>
          <p:cNvCxnSpPr>
            <a:cxnSpLocks noChangeShapeType="1"/>
          </p:cNvCxnSpPr>
          <p:nvPr/>
        </p:nvCxnSpPr>
        <p:spPr bwMode="auto">
          <a:xfrm>
            <a:off x="7179408" y="3348222"/>
            <a:ext cx="933427" cy="1"/>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2835" y="3083904"/>
            <a:ext cx="657678" cy="52863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19" name="AutoShape 9"/>
          <p:cNvSpPr>
            <a:spLocks noChangeArrowheads="1"/>
          </p:cNvSpPr>
          <p:nvPr/>
        </p:nvSpPr>
        <p:spPr bwMode="auto">
          <a:xfrm>
            <a:off x="365124" y="2400948"/>
            <a:ext cx="3319690"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Metastatic </a:t>
            </a: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pancreatic </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Completed 1L treatment*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charset="0"/>
              </a:rPr>
              <a:t>≥18 years</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n=2565)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1092949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O-002</a:t>
            </a:r>
            <a:r>
              <a:rPr lang="en-GB" dirty="0"/>
              <a:t>: Geographic variation in systemic treatment of metastatic pancreatic adenocarcinoma (</a:t>
            </a:r>
            <a:r>
              <a:rPr lang="en-GB" dirty="0" err="1"/>
              <a:t>mPAC</a:t>
            </a:r>
            <a:r>
              <a:rPr lang="en-GB" dirty="0"/>
              <a:t>) patients in real world across </a:t>
            </a:r>
            <a:r>
              <a:rPr lang="en-GB" dirty="0" smtClean="0"/>
              <a:t>Europe </a:t>
            </a:r>
            <a:br>
              <a:rPr lang="en-GB" dirty="0" smtClean="0"/>
            </a:br>
            <a:r>
              <a:rPr lang="en-GB" dirty="0" smtClean="0"/>
              <a:t>– </a:t>
            </a:r>
            <a:r>
              <a:rPr lang="en-GB" dirty="0" err="1" smtClean="0"/>
              <a:t>Taieb</a:t>
            </a:r>
            <a:r>
              <a:rPr lang="en-GB" dirty="0" smtClean="0"/>
              <a:t> J,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Taieb J,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O-002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a:t>
            </a:r>
          </a:p>
          <a:p>
            <a:endParaRPr lang="en-GB" dirty="0"/>
          </a:p>
        </p:txBody>
      </p:sp>
      <p:sp>
        <p:nvSpPr>
          <p:cNvPr id="3" name="TextBox 2"/>
          <p:cNvSpPr txBox="1"/>
          <p:nvPr/>
        </p:nvSpPr>
        <p:spPr>
          <a:xfrm>
            <a:off x="383398" y="1665029"/>
            <a:ext cx="837720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a:ea typeface="+mn-ea"/>
                <a:cs typeface="Arial"/>
              </a:rPr>
              <a:t>1L treatment selection</a:t>
            </a:r>
          </a:p>
        </p:txBody>
      </p:sp>
      <p:graphicFrame>
        <p:nvGraphicFramePr>
          <p:cNvPr id="7" name="Chart 6"/>
          <p:cNvGraphicFramePr/>
          <p:nvPr>
            <p:extLst>
              <p:ext uri="{D42A27DB-BD31-4B8C-83A1-F6EECF244321}">
                <p14:modId xmlns:p14="http://schemas.microsoft.com/office/powerpoint/2010/main" xmlns="" val="3106486631"/>
              </p:ext>
            </p:extLst>
          </p:nvPr>
        </p:nvGraphicFramePr>
        <p:xfrm>
          <a:off x="408198" y="1849695"/>
          <a:ext cx="1173730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flipH="1">
            <a:off x="-1085898" y="3666552"/>
            <a:ext cx="27991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smtClean="0">
                <a:ln>
                  <a:noFill/>
                </a:ln>
                <a:solidFill>
                  <a:srgbClr val="4D4D4D"/>
                </a:solidFill>
                <a:effectLst/>
                <a:uLnTx/>
                <a:uFillTx/>
                <a:latin typeface="Arial"/>
                <a:ea typeface="+mn-ea"/>
                <a:cs typeface="Arial"/>
              </a:rPr>
              <a:t>% patients</a:t>
            </a:r>
            <a:endParaRPr kumimoji="0" lang="en-GB" sz="140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958505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O-002</a:t>
            </a:r>
            <a:r>
              <a:rPr lang="en-GB" dirty="0"/>
              <a:t>: Geographic variation in systemic treatment of metastatic pancreatic adenocarcinoma (</a:t>
            </a:r>
            <a:r>
              <a:rPr lang="en-GB" dirty="0" err="1"/>
              <a:t>mPAC</a:t>
            </a:r>
            <a:r>
              <a:rPr lang="en-GB" dirty="0"/>
              <a:t>) patients in real world across </a:t>
            </a:r>
            <a:r>
              <a:rPr lang="en-GB" dirty="0" smtClean="0"/>
              <a:t>Europe </a:t>
            </a:r>
            <a:br>
              <a:rPr lang="en-GB" dirty="0" smtClean="0"/>
            </a:br>
            <a:r>
              <a:rPr lang="en-GB" dirty="0" smtClean="0"/>
              <a:t>– </a:t>
            </a:r>
            <a:r>
              <a:rPr lang="en-GB" dirty="0" err="1" smtClean="0"/>
              <a:t>Taieb</a:t>
            </a:r>
            <a:r>
              <a:rPr lang="en-GB" dirty="0" smtClean="0"/>
              <a:t> J,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Taieb J,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O-002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p>
          <a:p>
            <a:endParaRPr lang="en-GB" dirty="0"/>
          </a:p>
        </p:txBody>
      </p:sp>
      <p:sp>
        <p:nvSpPr>
          <p:cNvPr id="7" name="TextBox 6"/>
          <p:cNvSpPr txBox="1"/>
          <p:nvPr/>
        </p:nvSpPr>
        <p:spPr>
          <a:xfrm>
            <a:off x="383398" y="1665029"/>
            <a:ext cx="837720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a:ea typeface="+mn-ea"/>
                <a:cs typeface="Arial"/>
              </a:rPr>
              <a:t>2L treatment selection</a:t>
            </a:r>
          </a:p>
        </p:txBody>
      </p:sp>
      <p:graphicFrame>
        <p:nvGraphicFramePr>
          <p:cNvPr id="10" name="Chart 9"/>
          <p:cNvGraphicFramePr/>
          <p:nvPr>
            <p:extLst>
              <p:ext uri="{D42A27DB-BD31-4B8C-83A1-F6EECF244321}">
                <p14:modId xmlns:p14="http://schemas.microsoft.com/office/powerpoint/2010/main" xmlns="" val="3904845054"/>
              </p:ext>
            </p:extLst>
          </p:nvPr>
        </p:nvGraphicFramePr>
        <p:xfrm>
          <a:off x="408198" y="1849695"/>
          <a:ext cx="1173730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rot="16200000" flipH="1">
            <a:off x="-1085898" y="3666552"/>
            <a:ext cx="27991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smtClean="0">
                <a:ln>
                  <a:noFill/>
                </a:ln>
                <a:solidFill>
                  <a:srgbClr val="4D4D4D"/>
                </a:solidFill>
                <a:effectLst/>
                <a:uLnTx/>
                <a:uFillTx/>
                <a:latin typeface="Arial"/>
                <a:ea typeface="+mn-ea"/>
                <a:cs typeface="Arial"/>
              </a:rPr>
              <a:t>% patients</a:t>
            </a:r>
            <a:endParaRPr kumimoji="0" lang="en-GB" sz="140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56308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our pleasure to present this ESDO slide set which has been designed to highlight and summarise key findings in digestive cancers from the major congresses in 2018. This slide set specifically focuses on the </a:t>
            </a:r>
            <a:r>
              <a:rPr lang="en-US" sz="1400" b="1" dirty="0" smtClean="0"/>
              <a:t>20th World Congress on Gastrointestinal Cancer </a:t>
            </a:r>
            <a:r>
              <a:rPr lang="en-US" sz="1400" dirty="0"/>
              <a:t>and is available in English, </a:t>
            </a:r>
            <a:r>
              <a:rPr lang="en-US" sz="1400" dirty="0" smtClean="0"/>
              <a:t>French, Japanese and Chinese.</a:t>
            </a:r>
            <a:endParaRPr lang="en-US" sz="1400" dirty="0"/>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buNone/>
              <a:tabLst>
                <a:tab pos="441325" algn="l"/>
              </a:tabLst>
              <a:defRPr/>
            </a:pPr>
            <a:r>
              <a:rPr lang="en-US" sz="1400" dirty="0">
                <a:solidFill>
                  <a:schemeClr val="tx1"/>
                </a:solidFill>
              </a:rPr>
              <a:t>Yours sincerely, </a:t>
            </a:r>
          </a:p>
          <a:p>
            <a:pPr marL="0" indent="0">
              <a:buNone/>
              <a:tabLst>
                <a:tab pos="441325" algn="l"/>
              </a:tabLst>
              <a:defRPr/>
            </a:pPr>
            <a:endParaRPr lang="en-US" sz="1400" dirty="0">
              <a:solidFill>
                <a:schemeClr val="tx1"/>
              </a:solidFill>
            </a:endParaRPr>
          </a:p>
          <a:p>
            <a:pPr marL="0" indent="0">
              <a:buNone/>
              <a:tabLst>
                <a:tab pos="441325" algn="l"/>
                <a:tab pos="2870200" algn="l"/>
              </a:tabLst>
              <a:defRPr/>
            </a:pPr>
            <a:r>
              <a:rPr lang="en-GB" sz="1400" b="1" dirty="0">
                <a:solidFill>
                  <a:schemeClr val="tx1"/>
                </a:solidFill>
              </a:rPr>
              <a:t>Eric 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a:t>
            </a:r>
            <a:r>
              <a:rPr lang="en-GB" sz="1400" b="1" dirty="0" err="1">
                <a:solidFill>
                  <a:schemeClr val="tx1"/>
                </a:solidFill>
              </a:rPr>
              <a:t>Seufferlein</a:t>
            </a:r>
            <a:r>
              <a:rPr lang="en-GB" sz="1400" b="1" dirty="0">
                <a:solidFill>
                  <a:schemeClr val="tx1"/>
                </a:solidFill>
              </a:rPr>
              <a:t> 	Thomas </a:t>
            </a:r>
            <a:r>
              <a:rPr lang="en-GB" sz="1400" b="1" dirty="0" err="1">
                <a:solidFill>
                  <a:schemeClr val="tx1"/>
                </a:solidFill>
              </a:rPr>
              <a:t>Grünberger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a:t>
            </a:r>
            <a:r>
              <a:rPr lang="en-GB" sz="1400" b="1" dirty="0" err="1">
                <a:solidFill>
                  <a:schemeClr val="tx1"/>
                </a:solidFill>
              </a:rPr>
              <a:t>Lepage</a:t>
            </a:r>
            <a:r>
              <a:rPr lang="en-GB" sz="1400" b="1" dirty="0">
                <a:solidFill>
                  <a:schemeClr val="tx1"/>
                </a:solidFill>
              </a:rPr>
              <a:t>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err="1">
                <a:solidFill>
                  <a:schemeClr val="tx1"/>
                </a:solidFill>
              </a:rPr>
              <a:t>Jaroslaw</a:t>
            </a:r>
            <a:r>
              <a:rPr lang="en-GB" sz="1400" b="1" dirty="0">
                <a:solidFill>
                  <a:schemeClr val="tx1"/>
                </a:solidFill>
              </a:rPr>
              <a:t>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678" y="4944345"/>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O-002</a:t>
            </a:r>
            <a:r>
              <a:rPr lang="en-GB" dirty="0"/>
              <a:t>: Geographic variation in systemic treatment of metastatic pancreatic adenocarcinoma (</a:t>
            </a:r>
            <a:r>
              <a:rPr lang="en-GB" dirty="0" err="1"/>
              <a:t>mPAC</a:t>
            </a:r>
            <a:r>
              <a:rPr lang="en-GB" dirty="0"/>
              <a:t>) patients in real world across </a:t>
            </a:r>
            <a:r>
              <a:rPr lang="en-GB" dirty="0" smtClean="0"/>
              <a:t>Europe </a:t>
            </a:r>
            <a:br>
              <a:rPr lang="en-GB" dirty="0" smtClean="0"/>
            </a:br>
            <a:r>
              <a:rPr lang="en-GB" dirty="0" smtClean="0"/>
              <a:t>– </a:t>
            </a:r>
            <a:r>
              <a:rPr lang="en-GB" dirty="0" err="1" smtClean="0"/>
              <a:t>Taieb</a:t>
            </a:r>
            <a:r>
              <a:rPr lang="en-GB" dirty="0" smtClean="0"/>
              <a:t> J,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Taieb J, 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O-002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Conclusions</a:t>
            </a:r>
          </a:p>
          <a:p>
            <a:r>
              <a:rPr lang="en-GB" b="1" dirty="0" smtClean="0"/>
              <a:t>In </a:t>
            </a:r>
            <a:r>
              <a:rPr lang="en-GB" b="1" dirty="0"/>
              <a:t>European patients with metastatic pancreatic cancer </a:t>
            </a:r>
            <a:r>
              <a:rPr lang="en-GB" b="1" dirty="0" smtClean="0"/>
              <a:t>the 1L </a:t>
            </a:r>
            <a:r>
              <a:rPr lang="en-GB" b="1" dirty="0"/>
              <a:t>treatment selection </a:t>
            </a:r>
            <a:r>
              <a:rPr lang="en-GB" b="1" dirty="0" smtClean="0"/>
              <a:t>was broadly consistent with ESMO recommendations</a:t>
            </a:r>
          </a:p>
          <a:p>
            <a:pPr lvl="1"/>
            <a:r>
              <a:rPr lang="en-GB" b="1" dirty="0" smtClean="0"/>
              <a:t>There was variation between countries in the relative proportion of different treatments used</a:t>
            </a:r>
          </a:p>
          <a:p>
            <a:pPr lvl="1"/>
            <a:r>
              <a:rPr lang="en-GB" b="1" dirty="0" smtClean="0"/>
              <a:t>1L treatment choice depended on local reimbursement status and the patient’s condition</a:t>
            </a:r>
          </a:p>
          <a:p>
            <a:r>
              <a:rPr lang="en-GB" b="1" dirty="0" smtClean="0"/>
              <a:t>2L treatment selection varied widely between countries </a:t>
            </a:r>
          </a:p>
          <a:p>
            <a:pPr lvl="1"/>
            <a:r>
              <a:rPr lang="en-GB" b="1" dirty="0" smtClean="0"/>
              <a:t>2L choice was dependent on 1L treatment and local reimbursement policies</a:t>
            </a:r>
          </a:p>
          <a:p>
            <a:r>
              <a:rPr lang="en-GB" b="1" dirty="0" smtClean="0"/>
              <a:t>At the time of the study, there were no approved </a:t>
            </a:r>
            <a:r>
              <a:rPr lang="en-GB" b="1" dirty="0"/>
              <a:t>2L treatments</a:t>
            </a:r>
            <a:r>
              <a:rPr lang="en-GB" b="1" dirty="0" smtClean="0"/>
              <a:t> for patients with </a:t>
            </a:r>
            <a:r>
              <a:rPr lang="en-GB" b="1" dirty="0"/>
              <a:t>metastatic pancreatic cancer </a:t>
            </a:r>
          </a:p>
        </p:txBody>
      </p:sp>
    </p:spTree>
    <p:extLst>
      <p:ext uri="{BB962C8B-B14F-4D97-AF65-F5344CB8AC3E}">
        <p14:creationId xmlns:p14="http://schemas.microsoft.com/office/powerpoint/2010/main" xmlns="" val="3464387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205687" cy="1362075"/>
          </a:xfrm>
        </p:spPr>
        <p:txBody>
          <a:bodyPr/>
          <a:lstStyle/>
          <a:p>
            <a:r>
              <a:rPr lang="en-GB" dirty="0"/>
              <a:t>Hepatocellular carcinoma</a:t>
            </a:r>
          </a:p>
        </p:txBody>
      </p:sp>
    </p:spTree>
    <p:extLst>
      <p:ext uri="{BB962C8B-B14F-4D97-AF65-F5344CB8AC3E}">
        <p14:creationId xmlns:p14="http://schemas.microsoft.com/office/powerpoint/2010/main" xmlns="" val="1746177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LBA-001: </a:t>
            </a:r>
            <a:r>
              <a:rPr lang="en-GB" dirty="0"/>
              <a:t>Ramucirumab as second-line treatment in patients with advanced hepatocellular carcinoma (HCC) and elevated alpha-fetoprotein (AFP) following first-line sorafenib: Pooled efficacy and safety across two global randomized </a:t>
            </a:r>
            <a:r>
              <a:rPr lang="en-GB" dirty="0" smtClean="0"/>
              <a:t>phase </a:t>
            </a:r>
            <a:r>
              <a:rPr lang="en-GB" dirty="0"/>
              <a:t>3 studies (REACH-2 and REACH</a:t>
            </a:r>
            <a:r>
              <a:rPr lang="en-GB" dirty="0" smtClean="0"/>
              <a:t>)</a:t>
            </a:r>
            <a:r>
              <a:rPr lang="en-US" dirty="0" smtClean="0"/>
              <a:t> – Zhu A, et al</a:t>
            </a:r>
            <a:endParaRPr lang="en-US" dirty="0"/>
          </a:p>
        </p:txBody>
      </p:sp>
      <p:sp>
        <p:nvSpPr>
          <p:cNvPr id="5" name="Text Placeholder 4"/>
          <p:cNvSpPr>
            <a:spLocks noGrp="1"/>
          </p:cNvSpPr>
          <p:nvPr>
            <p:ph type="body" sz="quarter" idx="11"/>
          </p:nvPr>
        </p:nvSpPr>
        <p:spPr/>
        <p:txBody>
          <a:bodyPr/>
          <a:lstStyle/>
          <a:p>
            <a:r>
              <a:rPr lang="en-GB" dirty="0" smtClean="0"/>
              <a:t>Zhu A, </a:t>
            </a:r>
            <a:r>
              <a:rPr lang="fr-FR" dirty="0"/>
              <a:t>et al. </a:t>
            </a:r>
            <a:r>
              <a:rPr lang="fr-FR" dirty="0" smtClean="0"/>
              <a:t>Ann </a:t>
            </a:r>
            <a:r>
              <a:rPr lang="fr-FR" dirty="0" err="1"/>
              <a:t>Oncol</a:t>
            </a:r>
            <a:r>
              <a:rPr lang="fr-FR" dirty="0"/>
              <a:t> </a:t>
            </a:r>
            <a:r>
              <a:rPr lang="fr-FR" dirty="0" smtClean="0"/>
              <a:t>2018;29(</a:t>
            </a:r>
            <a:r>
              <a:rPr lang="fr-FR" dirty="0" err="1" smtClean="0"/>
              <a:t>suppl</a:t>
            </a:r>
            <a:r>
              <a:rPr lang="fr-FR" dirty="0" smtClean="0"/>
              <a:t> 5):</a:t>
            </a:r>
            <a:r>
              <a:rPr lang="en-GB" dirty="0" err="1"/>
              <a:t>abstr</a:t>
            </a:r>
            <a:r>
              <a:rPr lang="en-GB" dirty="0"/>
              <a:t> </a:t>
            </a:r>
            <a:r>
              <a:rPr lang="en-US" dirty="0"/>
              <a:t>LBA-001</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a:t>Study objective</a:t>
            </a:r>
          </a:p>
          <a:p>
            <a:r>
              <a:rPr lang="en-GB" dirty="0" smtClean="0"/>
              <a:t>To assess the benefit of ramucirumab in patients with advanced HCC </a:t>
            </a:r>
            <a:r>
              <a:rPr lang="en-GB" dirty="0"/>
              <a:t>and </a:t>
            </a:r>
            <a:r>
              <a:rPr lang="en-GB" dirty="0" smtClean="0"/>
              <a:t>baseline AFP </a:t>
            </a:r>
            <a:r>
              <a:rPr lang="en-GB" dirty="0"/>
              <a:t>≥400 ng/mL </a:t>
            </a:r>
            <a:r>
              <a:rPr lang="en-GB" dirty="0" smtClean="0"/>
              <a:t>in a pooled analysis of the phase III REACH and REACH-2 studies</a:t>
            </a:r>
            <a:endParaRPr lang="en-GB" dirty="0"/>
          </a:p>
        </p:txBody>
      </p:sp>
      <p:sp>
        <p:nvSpPr>
          <p:cNvPr id="7" name="Oval 14"/>
          <p:cNvSpPr>
            <a:spLocks noChangeArrowheads="1"/>
          </p:cNvSpPr>
          <p:nvPr/>
        </p:nvSpPr>
        <p:spPr bwMode="auto">
          <a:xfrm>
            <a:off x="4679333" y="350068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lvl="0" algn="ctr">
              <a:defRPr/>
            </a:pPr>
            <a:r>
              <a:rPr lang="en-GB" altLang="zh-CN" sz="1600" b="1" dirty="0">
                <a:solidFill>
                  <a:srgbClr val="043882"/>
                </a:solidFill>
                <a:ea typeface="SimSun" pitchFamily="2" charset="-122"/>
              </a:rPr>
              <a:t>R</a:t>
            </a:r>
            <a:r>
              <a:rPr lang="en-GB" altLang="zh-CN" sz="1600" b="1" baseline="30000" dirty="0">
                <a:solidFill>
                  <a:srgbClr val="043882"/>
                </a:solidFill>
                <a:ea typeface="SimSun" pitchFamily="2" charset="-122"/>
              </a:rPr>
              <a:t>†</a:t>
            </a:r>
            <a:endParaRPr kumimoji="0" lang="en-GB" altLang="zh-CN" sz="1600" b="1" i="0" u="none" strike="noStrike" kern="1200" cap="none" spc="0" normalizeH="0" baseline="30000" noProof="0" dirty="0">
              <a:ln>
                <a:noFill/>
              </a:ln>
              <a:solidFill>
                <a:srgbClr val="043882"/>
              </a:solidFill>
              <a:effectLst/>
              <a:uLnTx/>
              <a:uFillTx/>
              <a:ea typeface="SimSun" pitchFamily="2" charset="-122"/>
            </a:endParaRPr>
          </a:p>
        </p:txBody>
      </p:sp>
      <p:cxnSp>
        <p:nvCxnSpPr>
          <p:cNvPr id="8" name="AutoShape 15"/>
          <p:cNvCxnSpPr>
            <a:cxnSpLocks noChangeShapeType="1"/>
            <a:stCxn id="7" idx="0"/>
            <a:endCxn id="13" idx="1"/>
          </p:cNvCxnSpPr>
          <p:nvPr/>
        </p:nvCxnSpPr>
        <p:spPr bwMode="auto">
          <a:xfrm rot="5400000" flipH="1" flipV="1">
            <a:off x="4711927" y="2917708"/>
            <a:ext cx="842183" cy="3237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11504" y="2349083"/>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0" name="Content Placeholder 26"/>
          <p:cNvSpPr txBox="1">
            <a:spLocks/>
          </p:cNvSpPr>
          <p:nvPr/>
        </p:nvSpPr>
        <p:spPr bwMode="auto">
          <a:xfrm>
            <a:off x="5354581" y="3513959"/>
            <a:ext cx="3875144" cy="848939"/>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043882"/>
                </a:solidFill>
                <a:effectLst/>
                <a:uLnTx/>
                <a:uFillTx/>
                <a:latin typeface="Arial"/>
                <a:ea typeface="+mn-ea"/>
                <a:cs typeface="Arial" charset="0"/>
              </a:rPr>
              <a:t>Stratification of pooled analysis</a:t>
            </a:r>
            <a:endParaRPr kumimoji="0" lang="en-GB" sz="1600" b="1" i="0" u="none" strike="noStrike" kern="1200" cap="none" spc="0" normalizeH="0" baseline="0" noProof="0" dirty="0">
              <a:ln>
                <a:noFill/>
              </a:ln>
              <a:solidFill>
                <a:srgbClr val="043882"/>
              </a:solidFill>
              <a:effectLst/>
              <a:uLnTx/>
              <a:uFillTx/>
              <a:latin typeface="Arial"/>
              <a:ea typeface="+mn-ea"/>
              <a:cs typeface="Arial" charset="0"/>
            </a:endParaRP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charset="0"/>
              </a:rPr>
              <a:t>Study: REACH vs. REACH-2</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1" name="AutoShape 19"/>
          <p:cNvCxnSpPr>
            <a:cxnSpLocks noChangeShapeType="1"/>
            <a:stCxn id="14" idx="3"/>
            <a:endCxn id="7" idx="2"/>
          </p:cNvCxnSpPr>
          <p:nvPr/>
        </p:nvCxnSpPr>
        <p:spPr bwMode="auto">
          <a:xfrm>
            <a:off x="4519754" y="3792786"/>
            <a:ext cx="159579"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42906" y="2658503"/>
            <a:ext cx="268598"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294906" y="2248134"/>
            <a:ext cx="244800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Ramucirumab </a:t>
            </a:r>
            <a:b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8 mg/kg iv q2w + BSC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(n=316)</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132569" y="2210558"/>
            <a:ext cx="4387185" cy="31644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dirty="0">
                <a:solidFill>
                  <a:srgbClr val="FFFFFF"/>
                </a:solidFill>
                <a:ea typeface="SimSun" pitchFamily="2" charset="-122"/>
              </a:rPr>
              <a:t>Key patient inclusion </a:t>
            </a:r>
            <a:r>
              <a:rPr lang="en-US" altLang="zh-CN" dirty="0" smtClean="0">
                <a:solidFill>
                  <a:srgbClr val="FFFFFF"/>
                </a:solidFill>
                <a:ea typeface="SimSun" pitchFamily="2" charset="-122"/>
              </a:rPr>
              <a:t>criteria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for </a:t>
            </a:r>
            <a:r>
              <a:rPr lang="en-GB" altLang="zh-CN" dirty="0" smtClean="0">
                <a:solidFill>
                  <a:srgbClr val="FFFFFF"/>
                </a:solidFill>
                <a:ea typeface="SimSun" pitchFamily="2" charset="-122"/>
              </a:rPr>
              <a:t>REACH and REACH-2 studies</a:t>
            </a:r>
            <a:endPar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Advanced HCC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BCLC stage B or</a:t>
            </a:r>
            <a:r>
              <a:rPr kumimoji="0" lang="en-GB" altLang="zh-CN" sz="1800" b="0" i="0" u="none" strike="noStrike" kern="1200" cap="none" spc="0" normalizeH="0" noProof="0" dirty="0" smtClean="0">
                <a:ln>
                  <a:noFill/>
                </a:ln>
                <a:solidFill>
                  <a:srgbClr val="FFFFFF"/>
                </a:solidFill>
                <a:effectLst/>
                <a:uLnTx/>
                <a:uFillTx/>
                <a:latin typeface="Arial" panose="020B0604020202020204" pitchFamily="34" charset="0"/>
                <a:ea typeface="+mn-ea"/>
                <a:cs typeface="Arial" panose="020B0604020202020204" pitchFamily="34" charset="0"/>
              </a:rPr>
              <a:t> C</a:t>
            </a:r>
            <a:endPar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Prior sorafenib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Child-Pugh 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ECOG PS 0–1</a:t>
            </a:r>
          </a:p>
          <a:p>
            <a:pPr marL="285750" indent="-285750" defTabSz="892175" eaLnBrk="0" hangingPunct="0">
              <a:spcAft>
                <a:spcPct val="30000"/>
              </a:spcAft>
              <a:buFont typeface="Arial" panose="020B0604020202020204" pitchFamily="34" charset="0"/>
              <a:buChar char="•"/>
              <a:defRPr/>
            </a:pPr>
            <a:r>
              <a:rPr lang="en-GB" altLang="zh-CN" dirty="0">
                <a:solidFill>
                  <a:srgbClr val="FFFFFF"/>
                </a:solidFill>
                <a:ea typeface="SimSun" pitchFamily="2" charset="-122"/>
              </a:rPr>
              <a:t>REACH-2: </a:t>
            </a:r>
            <a:r>
              <a:rPr lang="en-GB" altLang="zh-CN" dirty="0">
                <a:solidFill>
                  <a:srgbClr val="FFFFFF"/>
                </a:solidFill>
                <a:latin typeface="Arial" panose="020B0604020202020204" pitchFamily="34" charset="0"/>
                <a:cs typeface="Arial" panose="020B0604020202020204" pitchFamily="34" charset="0"/>
              </a:rPr>
              <a:t>Baseline </a:t>
            </a:r>
            <a:r>
              <a:rPr lang="en-GB" altLang="zh-CN" dirty="0" smtClean="0">
                <a:solidFill>
                  <a:srgbClr val="FFFFFF"/>
                </a:solidFill>
                <a:latin typeface="Arial" panose="020B0604020202020204" pitchFamily="34" charset="0"/>
                <a:cs typeface="Arial" panose="020B0604020202020204" pitchFamily="34" charset="0"/>
              </a:rPr>
              <a:t>AFP* </a:t>
            </a:r>
            <a:r>
              <a:rPr lang="en-GB" altLang="zh-CN" dirty="0">
                <a:solidFill>
                  <a:srgbClr val="FFFFFF"/>
                </a:solidFill>
                <a:latin typeface="Arial" panose="020B0604020202020204" pitchFamily="34" charset="0"/>
                <a:cs typeface="Arial" panose="020B0604020202020204" pitchFamily="34" charset="0"/>
              </a:rPr>
              <a:t>≥400 </a:t>
            </a:r>
            <a:r>
              <a:rPr lang="en-GB" altLang="zh-CN" dirty="0" err="1" smtClean="0">
                <a:solidFill>
                  <a:srgbClr val="FFFFFF"/>
                </a:solidFill>
                <a:latin typeface="Arial" panose="020B0604020202020204" pitchFamily="34" charset="0"/>
                <a:cs typeface="Arial" panose="020B0604020202020204" pitchFamily="34" charset="0"/>
              </a:rPr>
              <a:t>ng</a:t>
            </a:r>
            <a:r>
              <a:rPr lang="en-GB" altLang="zh-CN" dirty="0" smtClean="0">
                <a:solidFill>
                  <a:srgbClr val="FFFFFF"/>
                </a:solidFill>
                <a:latin typeface="Arial" panose="020B0604020202020204" pitchFamily="34" charset="0"/>
                <a:cs typeface="Arial" panose="020B0604020202020204" pitchFamily="34" charset="0"/>
              </a:rPr>
              <a:t>/mL</a:t>
            </a:r>
            <a:endPar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n=542)</a:t>
            </a:r>
            <a:endPar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Rectangle 9"/>
          <p:cNvSpPr txBox="1">
            <a:spLocks noChangeArrowheads="1"/>
          </p:cNvSpPr>
          <p:nvPr/>
        </p:nvSpPr>
        <p:spPr bwMode="auto">
          <a:xfrm>
            <a:off x="365124" y="546825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 (</a:t>
            </a:r>
            <a:r>
              <a:rPr kumimoji="0" lang="en-GB" sz="1600" b="1" i="0" u="none" strike="noStrike" kern="1200" cap="none" spc="0" normalizeH="0" noProof="0" dirty="0" smtClean="0">
                <a:ln>
                  <a:noFill/>
                </a:ln>
                <a:solidFill>
                  <a:srgbClr val="A0A0A0"/>
                </a:solidFill>
                <a:effectLst/>
                <a:uLnTx/>
                <a:uFillTx/>
                <a:latin typeface="Arial"/>
                <a:ea typeface="+mn-ea"/>
                <a:cs typeface="Arial"/>
              </a:rPr>
              <a:t>BOTH STUDIES)</a:t>
            </a:r>
            <a:endParaRPr kumimoji="0" lang="en-GB" sz="1600" b="1" i="0" u="none" strike="noStrike" kern="1200" cap="none" spc="0" normalizeH="0" baseline="0" noProof="0" dirty="0" smtClean="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Content Placeholder 26"/>
          <p:cNvSpPr txBox="1">
            <a:spLocks/>
          </p:cNvSpPr>
          <p:nvPr/>
        </p:nvSpPr>
        <p:spPr>
          <a:xfrm>
            <a:off x="4476750" y="5468250"/>
            <a:ext cx="458152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buClr>
                <a:srgbClr val="043882"/>
              </a:buClr>
              <a:buNone/>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a:t>
            </a:r>
            <a:r>
              <a:rPr lang="en-GB" b="1" dirty="0">
                <a:solidFill>
                  <a:srgbClr val="A0A0A0"/>
                </a:solidFill>
              </a:rPr>
              <a:t>ENDPOINTS (BOTH STUDIES)</a:t>
            </a:r>
            <a:endParaRPr kumimoji="0" lang="en-GB" sz="1600" b="1" i="0" u="none" strike="noStrike" kern="1200" cap="none" spc="0" normalizeH="0" baseline="0" noProof="0" dirty="0" smtClean="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PFS, ORR, safety, patient-reported outcomes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7" name="AutoShape 16"/>
          <p:cNvCxnSpPr>
            <a:cxnSpLocks noChangeShapeType="1"/>
            <a:stCxn id="7" idx="4"/>
            <a:endCxn id="19" idx="1"/>
          </p:cNvCxnSpPr>
          <p:nvPr/>
        </p:nvCxnSpPr>
        <p:spPr bwMode="auto">
          <a:xfrm rot="16200000" flipH="1">
            <a:off x="4745698" y="4310318"/>
            <a:ext cx="774539" cy="323673"/>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0" idx="1"/>
          </p:cNvCxnSpPr>
          <p:nvPr/>
        </p:nvCxnSpPr>
        <p:spPr bwMode="auto">
          <a:xfrm>
            <a:off x="7742804" y="4859425"/>
            <a:ext cx="268700"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294804" y="4449057"/>
            <a:ext cx="244800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 + BSC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(n=226)</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0" name="AutoShape 12"/>
          <p:cNvSpPr>
            <a:spLocks noChangeArrowheads="1"/>
          </p:cNvSpPr>
          <p:nvPr/>
        </p:nvSpPr>
        <p:spPr bwMode="auto">
          <a:xfrm>
            <a:off x="8011504" y="4550006"/>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1" name="Text Placeholder 3"/>
          <p:cNvSpPr>
            <a:spLocks noGrp="1"/>
          </p:cNvSpPr>
          <p:nvPr>
            <p:ph type="body" sz="quarter" idx="10"/>
          </p:nvPr>
        </p:nvSpPr>
        <p:spPr>
          <a:xfrm>
            <a:off x="365125" y="6096000"/>
            <a:ext cx="4130675" cy="487363"/>
          </a:xfrm>
        </p:spPr>
        <p:txBody>
          <a:bodyPr/>
          <a:lstStyle/>
          <a:p>
            <a:r>
              <a:rPr lang="en-US" dirty="0" smtClean="0"/>
              <a:t>*Patients with AFP </a:t>
            </a:r>
            <a:r>
              <a:rPr lang="en-US" dirty="0"/>
              <a:t>≥400 </a:t>
            </a:r>
            <a:r>
              <a:rPr lang="en-US" dirty="0" smtClean="0"/>
              <a:t>ng/mL selected for both studies in the pooled analysis; </a:t>
            </a:r>
            <a:r>
              <a:rPr lang="en-US" baseline="30000" dirty="0" smtClean="0"/>
              <a:t>†</a:t>
            </a:r>
            <a:r>
              <a:rPr lang="en-US" dirty="0"/>
              <a:t>1:1 (REACH</a:t>
            </a:r>
            <a:r>
              <a:rPr lang="en-US" dirty="0" smtClean="0"/>
              <a:t>) or 2:1 (REACH-2)</a:t>
            </a:r>
            <a:endParaRPr lang="en-US" dirty="0"/>
          </a:p>
        </p:txBody>
      </p:sp>
    </p:spTree>
    <p:extLst>
      <p:ext uri="{BB962C8B-B14F-4D97-AF65-F5344CB8AC3E}">
        <p14:creationId xmlns:p14="http://schemas.microsoft.com/office/powerpoint/2010/main" xmlns="" val="1028517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LBA-001: </a:t>
            </a:r>
            <a:r>
              <a:rPr lang="en-GB" dirty="0"/>
              <a:t>Ramucirumab as second-line treatment in patients with advanced hepatocellular carcinoma (HCC) and elevated alpha-fetoprotein (AFP) following first-line sorafenib: Pooled efficacy and safety across two global randomized </a:t>
            </a:r>
            <a:r>
              <a:rPr lang="en-GB" dirty="0" smtClean="0"/>
              <a:t>phase </a:t>
            </a:r>
            <a:r>
              <a:rPr lang="en-GB" dirty="0"/>
              <a:t>3 studies (REACH-2 and REACH)</a:t>
            </a:r>
            <a:r>
              <a:rPr lang="en-US" dirty="0"/>
              <a:t> – Zhu A, et al</a:t>
            </a:r>
          </a:p>
        </p:txBody>
      </p:sp>
      <p:sp>
        <p:nvSpPr>
          <p:cNvPr id="5" name="Text Placeholder 4"/>
          <p:cNvSpPr>
            <a:spLocks noGrp="1"/>
          </p:cNvSpPr>
          <p:nvPr>
            <p:ph type="body" sz="quarter" idx="11"/>
          </p:nvPr>
        </p:nvSpPr>
        <p:spPr/>
        <p:txBody>
          <a:bodyPr/>
          <a:lstStyle/>
          <a:p>
            <a:r>
              <a:rPr lang="en-GB" dirty="0" smtClean="0"/>
              <a:t>Zhu A, </a:t>
            </a:r>
            <a:r>
              <a:rPr lang="fr-FR" dirty="0"/>
              <a:t>et al. </a:t>
            </a:r>
            <a:r>
              <a:rPr lang="fr-FR" dirty="0" smtClean="0"/>
              <a:t>Ann </a:t>
            </a:r>
            <a:r>
              <a:rPr lang="fr-FR" dirty="0" err="1"/>
              <a:t>Oncol</a:t>
            </a:r>
            <a:r>
              <a:rPr lang="fr-FR" dirty="0"/>
              <a:t> </a:t>
            </a:r>
            <a:r>
              <a:rPr lang="fr-FR" dirty="0" smtClean="0"/>
              <a:t>2018;29(</a:t>
            </a:r>
            <a:r>
              <a:rPr lang="fr-FR" dirty="0" err="1" smtClean="0"/>
              <a:t>suppl</a:t>
            </a:r>
            <a:r>
              <a:rPr lang="fr-FR" dirty="0" smtClean="0"/>
              <a:t> 5):</a:t>
            </a:r>
            <a:r>
              <a:rPr lang="en-GB" dirty="0" err="1"/>
              <a:t>abstr</a:t>
            </a:r>
            <a:r>
              <a:rPr lang="en-GB" dirty="0"/>
              <a:t> </a:t>
            </a:r>
            <a:r>
              <a:rPr lang="en-US" dirty="0"/>
              <a:t>LBA-001</a:t>
            </a:r>
          </a:p>
        </p:txBody>
      </p:sp>
      <p:sp>
        <p:nvSpPr>
          <p:cNvPr id="6" name="Content Placeholder 2"/>
          <p:cNvSpPr>
            <a:spLocks noGrp="1"/>
          </p:cNvSpPr>
          <p:nvPr>
            <p:ph idx="1"/>
          </p:nvPr>
        </p:nvSpPr>
        <p:spPr>
          <a:xfrm>
            <a:off x="365124" y="1254035"/>
            <a:ext cx="8413751" cy="4746172"/>
          </a:xfrm>
        </p:spPr>
        <p:txBody>
          <a:bodyPr/>
          <a:lstStyle/>
          <a:p>
            <a:pPr marL="0" indent="0">
              <a:buNone/>
            </a:pPr>
            <a:r>
              <a:rPr lang="en-GB" b="1" dirty="0"/>
              <a:t>Key results</a:t>
            </a:r>
          </a:p>
          <a:p>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xmlns="" val="51616485"/>
              </p:ext>
            </p:extLst>
          </p:nvPr>
        </p:nvGraphicFramePr>
        <p:xfrm>
          <a:off x="3648888" y="1933050"/>
          <a:ext cx="4907923" cy="1237488"/>
        </p:xfrm>
        <a:graphic>
          <a:graphicData uri="http://schemas.openxmlformats.org/drawingml/2006/table">
            <a:tbl>
              <a:tblPr firstRow="1" bandRow="1">
                <a:tableStyleId>{69012ECD-51FC-41F1-AA8D-1B2483CD663E}</a:tableStyleId>
              </a:tblPr>
              <a:tblGrid>
                <a:gridCol w="1285779">
                  <a:extLst>
                    <a:ext uri="{9D8B030D-6E8A-4147-A177-3AD203B41FA5}">
                      <a16:colId xmlns:a16="http://schemas.microsoft.com/office/drawing/2014/main" xmlns="" val="20000"/>
                    </a:ext>
                  </a:extLst>
                </a:gridCol>
                <a:gridCol w="1152163">
                  <a:extLst>
                    <a:ext uri="{9D8B030D-6E8A-4147-A177-3AD203B41FA5}">
                      <a16:colId xmlns:a16="http://schemas.microsoft.com/office/drawing/2014/main" xmlns="" val="20001"/>
                    </a:ext>
                  </a:extLst>
                </a:gridCol>
                <a:gridCol w="887814">
                  <a:extLst>
                    <a:ext uri="{9D8B030D-6E8A-4147-A177-3AD203B41FA5}">
                      <a16:colId xmlns:a16="http://schemas.microsoft.com/office/drawing/2014/main" xmlns="" val="20002"/>
                    </a:ext>
                  </a:extLst>
                </a:gridCol>
                <a:gridCol w="879921">
                  <a:extLst>
                    <a:ext uri="{9D8B030D-6E8A-4147-A177-3AD203B41FA5}">
                      <a16:colId xmlns:a16="http://schemas.microsoft.com/office/drawing/2014/main" xmlns="" val="20003"/>
                    </a:ext>
                  </a:extLst>
                </a:gridCol>
                <a:gridCol w="702246">
                  <a:extLst>
                    <a:ext uri="{9D8B030D-6E8A-4147-A177-3AD203B41FA5}">
                      <a16:colId xmlns:a16="http://schemas.microsoft.com/office/drawing/2014/main" xmlns="" val="20004"/>
                    </a:ext>
                  </a:extLst>
                </a:gridCol>
              </a:tblGrid>
              <a:tr h="25868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1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Ramucirumab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(n=316)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(n=226)</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dirty="0" smtClean="0">
                          <a:ln>
                            <a:noFill/>
                          </a:ln>
                          <a:solidFill>
                            <a:schemeClr val="tx1"/>
                          </a:solidFill>
                          <a:effectLst/>
                          <a:latin typeface="+mn-lt"/>
                          <a:cs typeface="Arial" charset="0"/>
                        </a:rPr>
                        <a:t>Difference</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cap="none" normalizeH="0" baseline="0" dirty="0" smtClean="0">
                          <a:ln>
                            <a:noFill/>
                          </a:ln>
                          <a:solidFill>
                            <a:schemeClr val="tx1"/>
                          </a:solidFill>
                          <a:effectLst/>
                          <a:latin typeface="+mn-lt"/>
                          <a:cs typeface="Arial" charset="0"/>
                        </a:rPr>
                        <a:t>p-value</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Death,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246 (77.8)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190 (84.1)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035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Median,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1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HR (95%CI)</a:t>
                      </a:r>
                      <a:endParaRPr kumimoji="0" lang="en-GB" sz="11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0.694 (0.571, 0.842)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1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1" name="TextBox 10"/>
          <p:cNvSpPr txBox="1"/>
          <p:nvPr/>
        </p:nvSpPr>
        <p:spPr>
          <a:xfrm>
            <a:off x="7085535" y="3382364"/>
            <a:ext cx="1924373" cy="1938992"/>
          </a:xfrm>
          <a:prstGeom prst="rect">
            <a:avLst/>
          </a:prstGeom>
          <a:noFill/>
        </p:spPr>
        <p:txBody>
          <a:bodyPr wrap="none" rtlCol="0">
            <a:spAutoFit/>
          </a:bodyPr>
          <a:lstStyle/>
          <a:p>
            <a:r>
              <a:rPr lang="en-GB" sz="1200" dirty="0" smtClean="0"/>
              <a:t>No heterogeneity in</a:t>
            </a:r>
            <a:br>
              <a:rPr lang="en-GB" sz="1200" dirty="0" smtClean="0"/>
            </a:br>
            <a:r>
              <a:rPr lang="en-GB" sz="1200" dirty="0" smtClean="0"/>
              <a:t>treatment effect observed</a:t>
            </a:r>
            <a:br>
              <a:rPr lang="en-GB" sz="1200" dirty="0" smtClean="0"/>
            </a:br>
            <a:r>
              <a:rPr lang="en-GB" sz="1200" dirty="0" smtClean="0"/>
              <a:t>across both studies</a:t>
            </a:r>
            <a:br>
              <a:rPr lang="en-GB" sz="1200" dirty="0" smtClean="0"/>
            </a:br>
            <a:endParaRPr lang="en-GB" sz="1200" dirty="0" smtClean="0"/>
          </a:p>
          <a:p>
            <a:r>
              <a:rPr lang="en-GB" sz="1200" dirty="0" smtClean="0"/>
              <a:t>A random effect frailty</a:t>
            </a:r>
            <a:br>
              <a:rPr lang="en-GB" sz="1200" dirty="0" smtClean="0"/>
            </a:br>
            <a:r>
              <a:rPr lang="en-GB" sz="1200" dirty="0" smtClean="0"/>
              <a:t>model after adjusting for</a:t>
            </a:r>
            <a:br>
              <a:rPr lang="en-GB" sz="1200" dirty="0" smtClean="0"/>
            </a:br>
            <a:r>
              <a:rPr lang="en-GB" sz="1200" dirty="0" smtClean="0"/>
              <a:t>study (as random effect)</a:t>
            </a:r>
            <a:br>
              <a:rPr lang="en-GB" sz="1200" dirty="0" smtClean="0"/>
            </a:br>
            <a:r>
              <a:rPr lang="en-GB" sz="1200" dirty="0" smtClean="0"/>
              <a:t>produced a similar</a:t>
            </a:r>
            <a:br>
              <a:rPr lang="en-GB" sz="1200" dirty="0" smtClean="0"/>
            </a:br>
            <a:r>
              <a:rPr lang="en-GB" sz="1200" dirty="0" smtClean="0"/>
              <a:t>treatment result</a:t>
            </a:r>
            <a:br>
              <a:rPr lang="en-GB" sz="1200" dirty="0" smtClean="0"/>
            </a:br>
            <a:r>
              <a:rPr lang="en-GB" sz="1200" dirty="0" smtClean="0"/>
              <a:t>(HR 0.689; p=0.0002)</a:t>
            </a:r>
            <a:endParaRPr lang="en-GB" sz="1200" dirty="0"/>
          </a:p>
        </p:txBody>
      </p:sp>
      <p:sp>
        <p:nvSpPr>
          <p:cNvPr id="12" name="TextBox 11"/>
          <p:cNvSpPr txBox="1"/>
          <p:nvPr/>
        </p:nvSpPr>
        <p:spPr>
          <a:xfrm>
            <a:off x="3857137" y="5450000"/>
            <a:ext cx="126162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months</a:t>
            </a:r>
            <a:endParaRPr lang="en-GB" sz="1400" dirty="0">
              <a:cs typeface="Arial" panose="020B0604020202020204" pitchFamily="34" charset="0"/>
            </a:endParaRPr>
          </a:p>
        </p:txBody>
      </p:sp>
      <p:sp>
        <p:nvSpPr>
          <p:cNvPr id="13" name="TextBox 12"/>
          <p:cNvSpPr txBox="1"/>
          <p:nvPr/>
        </p:nvSpPr>
        <p:spPr>
          <a:xfrm>
            <a:off x="251100" y="5446382"/>
            <a:ext cx="1298817" cy="738664"/>
          </a:xfrm>
          <a:prstGeom prst="rect">
            <a:avLst/>
          </a:prstGeom>
          <a:noFill/>
        </p:spPr>
        <p:txBody>
          <a:bodyPr wrap="none" rtlCol="0">
            <a:spAutoFit/>
          </a:bodyPr>
          <a:lstStyle/>
          <a:p>
            <a:pPr algn="r"/>
            <a:endParaRPr lang="en-GB" sz="1400" dirty="0" smtClean="0">
              <a:solidFill>
                <a:srgbClr val="000000"/>
              </a:solidFill>
            </a:endParaRPr>
          </a:p>
          <a:p>
            <a:pPr algn="r"/>
            <a:r>
              <a:rPr lang="en-GB" sz="1400" dirty="0" smtClean="0">
                <a:solidFill>
                  <a:srgbClr val="C00000"/>
                </a:solidFill>
              </a:rPr>
              <a:t>Ramucirumab</a:t>
            </a:r>
            <a:br>
              <a:rPr lang="en-GB" sz="1400" dirty="0" smtClean="0">
                <a:solidFill>
                  <a:srgbClr val="C00000"/>
                </a:solidFill>
              </a:rPr>
            </a:br>
            <a:r>
              <a:rPr lang="en-GB" sz="1400" dirty="0" smtClean="0">
                <a:solidFill>
                  <a:srgbClr val="B2C0D8"/>
                </a:solidFill>
              </a:rPr>
              <a:t>Censored</a:t>
            </a:r>
          </a:p>
        </p:txBody>
      </p:sp>
      <p:sp>
        <p:nvSpPr>
          <p:cNvPr id="14" name="Freeform 13"/>
          <p:cNvSpPr>
            <a:spLocks/>
          </p:cNvSpPr>
          <p:nvPr/>
        </p:nvSpPr>
        <p:spPr bwMode="auto">
          <a:xfrm>
            <a:off x="1673000" y="1958358"/>
            <a:ext cx="5191606" cy="32684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 name="Line 6"/>
          <p:cNvSpPr>
            <a:spLocks noChangeShapeType="1"/>
          </p:cNvSpPr>
          <p:nvPr/>
        </p:nvSpPr>
        <p:spPr bwMode="auto">
          <a:xfrm>
            <a:off x="1592726" y="1958357"/>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7"/>
          <p:cNvSpPr>
            <a:spLocks noChangeShapeType="1"/>
          </p:cNvSpPr>
          <p:nvPr/>
        </p:nvSpPr>
        <p:spPr bwMode="auto">
          <a:xfrm>
            <a:off x="1592726" y="2578199"/>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8"/>
          <p:cNvSpPr>
            <a:spLocks noChangeShapeType="1"/>
          </p:cNvSpPr>
          <p:nvPr/>
        </p:nvSpPr>
        <p:spPr bwMode="auto">
          <a:xfrm>
            <a:off x="1592726" y="3271921"/>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9"/>
          <p:cNvSpPr>
            <a:spLocks noChangeShapeType="1"/>
          </p:cNvSpPr>
          <p:nvPr/>
        </p:nvSpPr>
        <p:spPr bwMode="auto">
          <a:xfrm>
            <a:off x="1592726" y="3906508"/>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10"/>
          <p:cNvSpPr>
            <a:spLocks noChangeShapeType="1"/>
          </p:cNvSpPr>
          <p:nvPr/>
        </p:nvSpPr>
        <p:spPr bwMode="auto">
          <a:xfrm>
            <a:off x="1592726" y="4567269"/>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11"/>
          <p:cNvSpPr>
            <a:spLocks noChangeShapeType="1"/>
          </p:cNvSpPr>
          <p:nvPr/>
        </p:nvSpPr>
        <p:spPr bwMode="auto">
          <a:xfrm>
            <a:off x="1592726" y="5226869"/>
            <a:ext cx="79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TextBox 20"/>
          <p:cNvSpPr txBox="1"/>
          <p:nvPr/>
        </p:nvSpPr>
        <p:spPr>
          <a:xfrm rot="16200000">
            <a:off x="765886" y="3448376"/>
            <a:ext cx="704039"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OS, %</a:t>
            </a:r>
            <a:endParaRPr lang="en-GB" sz="1400" dirty="0">
              <a:cs typeface="Arial" panose="020B0604020202020204" pitchFamily="34" charset="0"/>
            </a:endParaRPr>
          </a:p>
        </p:txBody>
      </p:sp>
      <p:sp>
        <p:nvSpPr>
          <p:cNvPr id="22" name="TextBox 21"/>
          <p:cNvSpPr txBox="1"/>
          <p:nvPr/>
        </p:nvSpPr>
        <p:spPr>
          <a:xfrm>
            <a:off x="1148771" y="1800967"/>
            <a:ext cx="482823" cy="307776"/>
          </a:xfrm>
          <a:prstGeom prst="rect">
            <a:avLst/>
          </a:prstGeom>
          <a:noFill/>
        </p:spPr>
        <p:txBody>
          <a:bodyPr wrap="none" rtlCol="0" anchor="ctr" anchorCtr="0">
            <a:spAutoFit/>
          </a:bodyPr>
          <a:lstStyle/>
          <a:p>
            <a:pPr algn="r"/>
            <a:r>
              <a:rPr lang="en-GB" sz="1400" dirty="0" smtClean="0">
                <a:cs typeface="Arial" panose="020B0604020202020204" pitchFamily="34" charset="0"/>
              </a:rPr>
              <a:t>100</a:t>
            </a:r>
            <a:endParaRPr lang="en-GB" sz="1400" dirty="0">
              <a:cs typeface="Arial" panose="020B0604020202020204" pitchFamily="34" charset="0"/>
            </a:endParaRPr>
          </a:p>
        </p:txBody>
      </p:sp>
      <p:sp>
        <p:nvSpPr>
          <p:cNvPr id="23" name="TextBox 22"/>
          <p:cNvSpPr txBox="1"/>
          <p:nvPr/>
        </p:nvSpPr>
        <p:spPr>
          <a:xfrm>
            <a:off x="1248160" y="2423254"/>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80</a:t>
            </a:r>
            <a:endParaRPr lang="en-GB" sz="1400" dirty="0">
              <a:cs typeface="Arial" panose="020B0604020202020204" pitchFamily="34" charset="0"/>
            </a:endParaRPr>
          </a:p>
        </p:txBody>
      </p:sp>
      <p:sp>
        <p:nvSpPr>
          <p:cNvPr id="24" name="TextBox 23"/>
          <p:cNvSpPr txBox="1"/>
          <p:nvPr/>
        </p:nvSpPr>
        <p:spPr>
          <a:xfrm>
            <a:off x="1248160" y="3116686"/>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60</a:t>
            </a:r>
            <a:endParaRPr lang="en-GB" sz="1400" dirty="0">
              <a:cs typeface="Arial" panose="020B0604020202020204" pitchFamily="34" charset="0"/>
            </a:endParaRPr>
          </a:p>
        </p:txBody>
      </p:sp>
      <p:sp>
        <p:nvSpPr>
          <p:cNvPr id="25" name="TextBox 24"/>
          <p:cNvSpPr txBox="1"/>
          <p:nvPr/>
        </p:nvSpPr>
        <p:spPr>
          <a:xfrm>
            <a:off x="1248160" y="3750981"/>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40</a:t>
            </a:r>
            <a:endParaRPr lang="en-GB" sz="1400" dirty="0">
              <a:cs typeface="Arial" panose="020B0604020202020204" pitchFamily="34" charset="0"/>
            </a:endParaRPr>
          </a:p>
        </p:txBody>
      </p:sp>
      <p:sp>
        <p:nvSpPr>
          <p:cNvPr id="26" name="TextBox 25"/>
          <p:cNvSpPr txBox="1"/>
          <p:nvPr/>
        </p:nvSpPr>
        <p:spPr>
          <a:xfrm>
            <a:off x="1248160" y="4411447"/>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20</a:t>
            </a:r>
            <a:endParaRPr lang="en-GB" sz="1400" dirty="0">
              <a:cs typeface="Arial" panose="020B0604020202020204" pitchFamily="34" charset="0"/>
            </a:endParaRPr>
          </a:p>
        </p:txBody>
      </p:sp>
      <p:sp>
        <p:nvSpPr>
          <p:cNvPr id="27" name="TextBox 26"/>
          <p:cNvSpPr txBox="1"/>
          <p:nvPr/>
        </p:nvSpPr>
        <p:spPr>
          <a:xfrm>
            <a:off x="1347543" y="5070758"/>
            <a:ext cx="28405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grpSp>
        <p:nvGrpSpPr>
          <p:cNvPr id="28" name="Group 27"/>
          <p:cNvGrpSpPr/>
          <p:nvPr/>
        </p:nvGrpSpPr>
        <p:grpSpPr>
          <a:xfrm>
            <a:off x="1437741" y="5219415"/>
            <a:ext cx="482824" cy="980621"/>
            <a:chOff x="1319757" y="5219415"/>
            <a:chExt cx="482824" cy="980621"/>
          </a:xfrm>
        </p:grpSpPr>
        <p:sp>
          <p:nvSpPr>
            <p:cNvPr id="29"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0" name="TextBox 29"/>
            <p:cNvSpPr txBox="1"/>
            <p:nvPr/>
          </p:nvSpPr>
          <p:spPr>
            <a:xfrm>
              <a:off x="1319757" y="5245929"/>
              <a:ext cx="482824" cy="954107"/>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r"/>
              <a:r>
                <a:rPr lang="en-GB" sz="1400" dirty="0" smtClean="0">
                  <a:solidFill>
                    <a:srgbClr val="C00000"/>
                  </a:solidFill>
                  <a:cs typeface="Arial" panose="020B0604020202020204" pitchFamily="34" charset="0"/>
                </a:rPr>
                <a:t>316</a:t>
              </a:r>
            </a:p>
            <a:p>
              <a:pPr algn="r"/>
              <a:r>
                <a:rPr lang="en-GB" sz="1400" dirty="0" smtClean="0">
                  <a:solidFill>
                    <a:srgbClr val="B2C0D8"/>
                  </a:solidFill>
                  <a:cs typeface="Arial" panose="020B0604020202020204" pitchFamily="34" charset="0"/>
                </a:rPr>
                <a:t>226</a:t>
              </a:r>
              <a:endParaRPr lang="en-GB" sz="1400" dirty="0">
                <a:solidFill>
                  <a:srgbClr val="B2C0D8"/>
                </a:solidFill>
                <a:cs typeface="Arial" panose="020B0604020202020204" pitchFamily="34" charset="0"/>
              </a:endParaRPr>
            </a:p>
          </p:txBody>
        </p:sp>
      </p:grpSp>
      <p:cxnSp>
        <p:nvCxnSpPr>
          <p:cNvPr id="32" name="Straight Connector 31"/>
          <p:cNvCxnSpPr/>
          <p:nvPr/>
        </p:nvCxnSpPr>
        <p:spPr>
          <a:xfrm>
            <a:off x="1912614" y="4645573"/>
            <a:ext cx="388642" cy="0"/>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 name="Straight Connector 32"/>
          <p:cNvCxnSpPr/>
          <p:nvPr/>
        </p:nvCxnSpPr>
        <p:spPr>
          <a:xfrm>
            <a:off x="1912614" y="4810235"/>
            <a:ext cx="388642" cy="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34" name="TextBox 33"/>
          <p:cNvSpPr txBox="1"/>
          <p:nvPr/>
        </p:nvSpPr>
        <p:spPr>
          <a:xfrm>
            <a:off x="2301256" y="4487070"/>
            <a:ext cx="1138453" cy="646331"/>
          </a:xfrm>
          <a:prstGeom prst="rect">
            <a:avLst/>
          </a:prstGeom>
          <a:noFill/>
        </p:spPr>
        <p:txBody>
          <a:bodyPr wrap="none" rtlCol="0">
            <a:spAutoFit/>
          </a:bodyPr>
          <a:lstStyle/>
          <a:p>
            <a:r>
              <a:rPr lang="en-GB" sz="1200" dirty="0" smtClean="0"/>
              <a:t>Ramucirumab</a:t>
            </a:r>
          </a:p>
          <a:p>
            <a:r>
              <a:rPr lang="en-GB" sz="1200" dirty="0" smtClean="0"/>
              <a:t>Placebo</a:t>
            </a:r>
          </a:p>
          <a:p>
            <a:r>
              <a:rPr lang="en-GB" sz="1200" dirty="0" smtClean="0"/>
              <a:t>Censored </a:t>
            </a:r>
            <a:endParaRPr lang="en-GB" sz="1200" dirty="0"/>
          </a:p>
        </p:txBody>
      </p:sp>
      <p:cxnSp>
        <p:nvCxnSpPr>
          <p:cNvPr id="35" name="Straight Connector 34"/>
          <p:cNvCxnSpPr/>
          <p:nvPr/>
        </p:nvCxnSpPr>
        <p:spPr>
          <a:xfrm>
            <a:off x="2106935" y="4945131"/>
            <a:ext cx="0" cy="114752"/>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 name="Straight Connector 35"/>
          <p:cNvCxnSpPr/>
          <p:nvPr/>
        </p:nvCxnSpPr>
        <p:spPr>
          <a:xfrm>
            <a:off x="2218454" y="4945131"/>
            <a:ext cx="0" cy="114752"/>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37" name="TextBox 36"/>
          <p:cNvSpPr txBox="1"/>
          <p:nvPr/>
        </p:nvSpPr>
        <p:spPr>
          <a:xfrm>
            <a:off x="558940" y="5389411"/>
            <a:ext cx="990977" cy="307777"/>
          </a:xfrm>
          <a:prstGeom prst="rect">
            <a:avLst/>
          </a:prstGeom>
          <a:noFill/>
        </p:spPr>
        <p:txBody>
          <a:bodyPr wrap="none" rtlCol="0">
            <a:spAutoFit/>
          </a:bodyPr>
          <a:lstStyle/>
          <a:p>
            <a:pPr algn="r"/>
            <a:r>
              <a:rPr lang="en-GB" sz="1400" dirty="0" smtClean="0"/>
              <a:t>No. at risk</a:t>
            </a:r>
            <a:endParaRPr lang="en-GB" sz="1400" dirty="0"/>
          </a:p>
        </p:txBody>
      </p:sp>
      <p:grpSp>
        <p:nvGrpSpPr>
          <p:cNvPr id="38" name="Group 37"/>
          <p:cNvGrpSpPr/>
          <p:nvPr/>
        </p:nvGrpSpPr>
        <p:grpSpPr>
          <a:xfrm>
            <a:off x="1852524" y="5219415"/>
            <a:ext cx="482824" cy="980621"/>
            <a:chOff x="1319757" y="5219415"/>
            <a:chExt cx="482824" cy="980621"/>
          </a:xfrm>
        </p:grpSpPr>
        <p:sp>
          <p:nvSpPr>
            <p:cNvPr id="39"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0" name="TextBox 39"/>
            <p:cNvSpPr txBox="1"/>
            <p:nvPr/>
          </p:nvSpPr>
          <p:spPr>
            <a:xfrm>
              <a:off x="1319757" y="5245929"/>
              <a:ext cx="482824"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a:t>
              </a:r>
            </a:p>
            <a:p>
              <a:pPr algn="ctr"/>
              <a:endParaRPr lang="en-GB" sz="1400" dirty="0">
                <a:solidFill>
                  <a:srgbClr val="000000"/>
                </a:solidFill>
                <a:cs typeface="Arial" panose="020B0604020202020204" pitchFamily="34" charset="0"/>
              </a:endParaRPr>
            </a:p>
            <a:p>
              <a:pPr algn="r"/>
              <a:r>
                <a:rPr lang="en-GB" sz="1400" dirty="0" smtClean="0">
                  <a:solidFill>
                    <a:srgbClr val="C00000"/>
                  </a:solidFill>
                  <a:cs typeface="Arial" panose="020B0604020202020204" pitchFamily="34" charset="0"/>
                </a:rPr>
                <a:t>265</a:t>
              </a:r>
            </a:p>
            <a:p>
              <a:pPr algn="r"/>
              <a:r>
                <a:rPr lang="en-GB" sz="1400" dirty="0" smtClean="0">
                  <a:solidFill>
                    <a:srgbClr val="B2C0D8"/>
                  </a:solidFill>
                  <a:cs typeface="Arial" panose="020B0604020202020204" pitchFamily="34" charset="0"/>
                </a:rPr>
                <a:t>166</a:t>
              </a:r>
              <a:endParaRPr lang="en-GB" sz="1400" dirty="0">
                <a:solidFill>
                  <a:srgbClr val="B2C0D8"/>
                </a:solidFill>
                <a:cs typeface="Arial" panose="020B0604020202020204" pitchFamily="34" charset="0"/>
              </a:endParaRPr>
            </a:p>
          </p:txBody>
        </p:sp>
      </p:grpSp>
      <p:grpSp>
        <p:nvGrpSpPr>
          <p:cNvPr id="41" name="Group 40"/>
          <p:cNvGrpSpPr/>
          <p:nvPr/>
        </p:nvGrpSpPr>
        <p:grpSpPr>
          <a:xfrm>
            <a:off x="2267307" y="5219415"/>
            <a:ext cx="482824" cy="980621"/>
            <a:chOff x="1319757" y="5219415"/>
            <a:chExt cx="482824" cy="980621"/>
          </a:xfrm>
        </p:grpSpPr>
        <p:sp>
          <p:nvSpPr>
            <p:cNvPr id="42"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3" name="TextBox 42"/>
            <p:cNvSpPr txBox="1"/>
            <p:nvPr/>
          </p:nvSpPr>
          <p:spPr>
            <a:xfrm>
              <a:off x="1319757" y="5245929"/>
              <a:ext cx="482824"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solidFill>
                  <a:srgbClr val="000000"/>
                </a:solidFill>
                <a:cs typeface="Arial" panose="020B0604020202020204" pitchFamily="34" charset="0"/>
              </a:endParaRPr>
            </a:p>
            <a:p>
              <a:pPr algn="r"/>
              <a:r>
                <a:rPr lang="en-GB" sz="1400" dirty="0" smtClean="0">
                  <a:solidFill>
                    <a:srgbClr val="C00000"/>
                  </a:solidFill>
                  <a:cs typeface="Arial" panose="020B0604020202020204" pitchFamily="34" charset="0"/>
                </a:rPr>
                <a:t>186</a:t>
              </a:r>
            </a:p>
            <a:p>
              <a:pPr algn="r"/>
              <a:r>
                <a:rPr lang="en-GB" sz="1400" dirty="0" smtClean="0">
                  <a:solidFill>
                    <a:srgbClr val="B2C0D8"/>
                  </a:solidFill>
                  <a:cs typeface="Arial" panose="020B0604020202020204" pitchFamily="34" charset="0"/>
                </a:rPr>
                <a:t>94</a:t>
              </a:r>
              <a:endParaRPr lang="en-GB" sz="1400" dirty="0">
                <a:solidFill>
                  <a:srgbClr val="B2C0D8"/>
                </a:solidFill>
                <a:cs typeface="Arial" panose="020B0604020202020204" pitchFamily="34" charset="0"/>
              </a:endParaRPr>
            </a:p>
          </p:txBody>
        </p:sp>
      </p:grpSp>
      <p:grpSp>
        <p:nvGrpSpPr>
          <p:cNvPr id="44" name="Group 43"/>
          <p:cNvGrpSpPr/>
          <p:nvPr/>
        </p:nvGrpSpPr>
        <p:grpSpPr>
          <a:xfrm>
            <a:off x="2682090" y="5219415"/>
            <a:ext cx="482824" cy="980621"/>
            <a:chOff x="1319757" y="5219415"/>
            <a:chExt cx="482824" cy="980621"/>
          </a:xfrm>
        </p:grpSpPr>
        <p:sp>
          <p:nvSpPr>
            <p:cNvPr id="45"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6" name="TextBox 45"/>
            <p:cNvSpPr txBox="1"/>
            <p:nvPr/>
          </p:nvSpPr>
          <p:spPr>
            <a:xfrm>
              <a:off x="1319757" y="5245929"/>
              <a:ext cx="482824" cy="954107"/>
            </a:xfrm>
            <a:prstGeom prst="rect">
              <a:avLst/>
            </a:prstGeom>
            <a:noFill/>
          </p:spPr>
          <p:txBody>
            <a:bodyPr wrap="none" rtlCol="0" anchor="t" anchorCtr="0">
              <a:spAutoFit/>
            </a:bodyPr>
            <a:lstStyle/>
            <a:p>
              <a:pPr algn="ctr"/>
              <a:r>
                <a:rPr lang="en-GB" sz="1400" dirty="0" smtClean="0">
                  <a:cs typeface="Arial" panose="020B0604020202020204" pitchFamily="34" charset="0"/>
                </a:rPr>
                <a:t>9</a:t>
              </a:r>
            </a:p>
            <a:p>
              <a:pPr algn="ctr"/>
              <a:endParaRPr lang="en-GB" sz="1400" dirty="0">
                <a:solidFill>
                  <a:srgbClr val="000000"/>
                </a:solidFill>
                <a:cs typeface="Arial" panose="020B0604020202020204" pitchFamily="34" charset="0"/>
              </a:endParaRPr>
            </a:p>
            <a:p>
              <a:pPr algn="r"/>
              <a:r>
                <a:rPr lang="en-GB" sz="1400" dirty="0" smtClean="0">
                  <a:solidFill>
                    <a:srgbClr val="C00000"/>
                  </a:solidFill>
                  <a:cs typeface="Arial" panose="020B0604020202020204" pitchFamily="34" charset="0"/>
                </a:rPr>
                <a:t>133</a:t>
              </a:r>
            </a:p>
            <a:p>
              <a:pPr algn="r"/>
              <a:r>
                <a:rPr lang="en-GB" sz="1400" dirty="0" smtClean="0">
                  <a:solidFill>
                    <a:srgbClr val="B2C0D8"/>
                  </a:solidFill>
                  <a:cs typeface="Arial" panose="020B0604020202020204" pitchFamily="34" charset="0"/>
                </a:rPr>
                <a:t>64</a:t>
              </a:r>
              <a:endParaRPr lang="en-GB" sz="1400" dirty="0">
                <a:solidFill>
                  <a:srgbClr val="B2C0D8"/>
                </a:solidFill>
                <a:cs typeface="Arial" panose="020B0604020202020204" pitchFamily="34" charset="0"/>
              </a:endParaRPr>
            </a:p>
          </p:txBody>
        </p:sp>
      </p:grpSp>
      <p:grpSp>
        <p:nvGrpSpPr>
          <p:cNvPr id="47" name="Group 46"/>
          <p:cNvGrpSpPr/>
          <p:nvPr/>
        </p:nvGrpSpPr>
        <p:grpSpPr>
          <a:xfrm>
            <a:off x="3132940" y="5219415"/>
            <a:ext cx="410689" cy="980621"/>
            <a:chOff x="1355824" y="5219415"/>
            <a:chExt cx="410689" cy="980621"/>
          </a:xfrm>
        </p:grpSpPr>
        <p:sp>
          <p:nvSpPr>
            <p:cNvPr id="48"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9" name="TextBox 48"/>
            <p:cNvSpPr txBox="1"/>
            <p:nvPr/>
          </p:nvSpPr>
          <p:spPr>
            <a:xfrm>
              <a:off x="1355824" y="5245929"/>
              <a:ext cx="410689"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solidFill>
                  <a:srgbClr val="000000"/>
                </a:solidFill>
                <a:cs typeface="Arial" panose="020B0604020202020204" pitchFamily="34" charset="0"/>
              </a:endParaRPr>
            </a:p>
            <a:p>
              <a:pPr algn="r"/>
              <a:r>
                <a:rPr lang="en-GB" sz="1400" dirty="0" smtClean="0">
                  <a:solidFill>
                    <a:srgbClr val="C00000"/>
                  </a:solidFill>
                  <a:cs typeface="Arial" panose="020B0604020202020204" pitchFamily="34" charset="0"/>
                </a:rPr>
                <a:t>91</a:t>
              </a:r>
            </a:p>
            <a:p>
              <a:pPr algn="r"/>
              <a:r>
                <a:rPr lang="en-GB" sz="1400" dirty="0" smtClean="0">
                  <a:solidFill>
                    <a:srgbClr val="B2C0D8"/>
                  </a:solidFill>
                  <a:cs typeface="Arial" panose="020B0604020202020204" pitchFamily="34" charset="0"/>
                </a:rPr>
                <a:t>37</a:t>
              </a:r>
              <a:endParaRPr lang="en-GB" sz="1400" dirty="0">
                <a:solidFill>
                  <a:srgbClr val="B2C0D8"/>
                </a:solidFill>
                <a:cs typeface="Arial" panose="020B0604020202020204" pitchFamily="34" charset="0"/>
              </a:endParaRPr>
            </a:p>
          </p:txBody>
        </p:sp>
      </p:grpSp>
      <p:grpSp>
        <p:nvGrpSpPr>
          <p:cNvPr id="50" name="Group 49"/>
          <p:cNvGrpSpPr/>
          <p:nvPr/>
        </p:nvGrpSpPr>
        <p:grpSpPr>
          <a:xfrm>
            <a:off x="3547723" y="5219415"/>
            <a:ext cx="410689" cy="980621"/>
            <a:chOff x="1355824" y="5219415"/>
            <a:chExt cx="410689" cy="980621"/>
          </a:xfrm>
        </p:grpSpPr>
        <p:sp>
          <p:nvSpPr>
            <p:cNvPr id="51"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2" name="TextBox 51"/>
            <p:cNvSpPr txBox="1"/>
            <p:nvPr/>
          </p:nvSpPr>
          <p:spPr>
            <a:xfrm>
              <a:off x="1355824" y="5245929"/>
              <a:ext cx="410689"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15</a:t>
              </a:r>
            </a:p>
            <a:p>
              <a:pPr algn="ctr"/>
              <a:endParaRPr lang="en-GB" sz="1400" dirty="0">
                <a:solidFill>
                  <a:srgbClr val="000000"/>
                </a:solidFill>
                <a:cs typeface="Arial" panose="020B0604020202020204" pitchFamily="34" charset="0"/>
              </a:endParaRPr>
            </a:p>
            <a:p>
              <a:pPr algn="r"/>
              <a:r>
                <a:rPr lang="en-GB" sz="1400" dirty="0" smtClean="0">
                  <a:solidFill>
                    <a:srgbClr val="C00000"/>
                  </a:solidFill>
                  <a:cs typeface="Arial" panose="020B0604020202020204" pitchFamily="34" charset="0"/>
                </a:rPr>
                <a:t>59</a:t>
              </a:r>
            </a:p>
            <a:p>
              <a:pPr algn="r"/>
              <a:r>
                <a:rPr lang="en-GB" sz="1400" dirty="0" smtClean="0">
                  <a:solidFill>
                    <a:srgbClr val="B2C0D8"/>
                  </a:solidFill>
                  <a:cs typeface="Arial" panose="020B0604020202020204" pitchFamily="34" charset="0"/>
                </a:rPr>
                <a:t>26</a:t>
              </a:r>
              <a:endParaRPr lang="en-GB" sz="1400" dirty="0">
                <a:solidFill>
                  <a:srgbClr val="B2C0D8"/>
                </a:solidFill>
                <a:cs typeface="Arial" panose="020B0604020202020204" pitchFamily="34" charset="0"/>
              </a:endParaRPr>
            </a:p>
          </p:txBody>
        </p:sp>
      </p:grpSp>
      <p:grpSp>
        <p:nvGrpSpPr>
          <p:cNvPr id="53" name="Group 52"/>
          <p:cNvGrpSpPr/>
          <p:nvPr/>
        </p:nvGrpSpPr>
        <p:grpSpPr>
          <a:xfrm>
            <a:off x="3954555" y="5219415"/>
            <a:ext cx="410689" cy="980621"/>
            <a:chOff x="1355824" y="5219415"/>
            <a:chExt cx="410689" cy="980621"/>
          </a:xfrm>
        </p:grpSpPr>
        <p:sp>
          <p:nvSpPr>
            <p:cNvPr id="54"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5" name="TextBox 54"/>
            <p:cNvSpPr txBox="1"/>
            <p:nvPr/>
          </p:nvSpPr>
          <p:spPr>
            <a:xfrm>
              <a:off x="1355824" y="5245929"/>
              <a:ext cx="410689"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18</a:t>
              </a:r>
            </a:p>
            <a:p>
              <a:pPr algn="ctr"/>
              <a:endParaRPr lang="en-GB" sz="1400" dirty="0">
                <a:solidFill>
                  <a:srgbClr val="000000"/>
                </a:solidFill>
                <a:cs typeface="Arial" panose="020B0604020202020204" pitchFamily="34" charset="0"/>
              </a:endParaRPr>
            </a:p>
            <a:p>
              <a:pPr algn="r"/>
              <a:r>
                <a:rPr lang="en-GB" sz="1400" dirty="0" smtClean="0">
                  <a:solidFill>
                    <a:srgbClr val="C00000"/>
                  </a:solidFill>
                  <a:cs typeface="Arial" panose="020B0604020202020204" pitchFamily="34" charset="0"/>
                </a:rPr>
                <a:t>38</a:t>
              </a:r>
            </a:p>
            <a:p>
              <a:pPr algn="r"/>
              <a:r>
                <a:rPr lang="en-GB" sz="1400" dirty="0" smtClean="0">
                  <a:solidFill>
                    <a:srgbClr val="B2C0D8"/>
                  </a:solidFill>
                  <a:cs typeface="Arial" panose="020B0604020202020204" pitchFamily="34" charset="0"/>
                </a:rPr>
                <a:t>12</a:t>
              </a:r>
              <a:endParaRPr lang="en-GB" sz="1400" dirty="0">
                <a:solidFill>
                  <a:srgbClr val="B2C0D8"/>
                </a:solidFill>
                <a:cs typeface="Arial" panose="020B0604020202020204" pitchFamily="34" charset="0"/>
              </a:endParaRPr>
            </a:p>
          </p:txBody>
        </p:sp>
      </p:grpSp>
      <p:grpSp>
        <p:nvGrpSpPr>
          <p:cNvPr id="56" name="Group 55"/>
          <p:cNvGrpSpPr/>
          <p:nvPr/>
        </p:nvGrpSpPr>
        <p:grpSpPr>
          <a:xfrm>
            <a:off x="4353436" y="5219415"/>
            <a:ext cx="410689" cy="980621"/>
            <a:chOff x="1355824" y="5219415"/>
            <a:chExt cx="410689" cy="980621"/>
          </a:xfrm>
        </p:grpSpPr>
        <p:sp>
          <p:nvSpPr>
            <p:cNvPr id="57"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8" name="TextBox 57"/>
            <p:cNvSpPr txBox="1"/>
            <p:nvPr/>
          </p:nvSpPr>
          <p:spPr>
            <a:xfrm>
              <a:off x="1355824" y="5245929"/>
              <a:ext cx="410689" cy="954107"/>
            </a:xfrm>
            <a:prstGeom prst="rect">
              <a:avLst/>
            </a:prstGeom>
            <a:noFill/>
          </p:spPr>
          <p:txBody>
            <a:bodyPr wrap="none" rtlCol="0" anchor="t" anchorCtr="0">
              <a:spAutoFit/>
            </a:bodyPr>
            <a:lstStyle/>
            <a:p>
              <a:pPr algn="ctr"/>
              <a:r>
                <a:rPr lang="en-GB" sz="1400" dirty="0" smtClean="0">
                  <a:cs typeface="Arial" panose="020B0604020202020204" pitchFamily="34" charset="0"/>
                </a:rPr>
                <a:t>21</a:t>
              </a:r>
            </a:p>
            <a:p>
              <a:pPr algn="ctr"/>
              <a:endParaRPr lang="en-GB" sz="1400" dirty="0">
                <a:solidFill>
                  <a:srgbClr val="000000"/>
                </a:solidFill>
                <a:cs typeface="Arial" panose="020B0604020202020204" pitchFamily="34" charset="0"/>
              </a:endParaRPr>
            </a:p>
            <a:p>
              <a:pPr algn="r"/>
              <a:r>
                <a:rPr lang="en-GB" sz="1400" dirty="0" smtClean="0">
                  <a:solidFill>
                    <a:srgbClr val="C00000"/>
                  </a:solidFill>
                  <a:cs typeface="Arial" panose="020B0604020202020204" pitchFamily="34" charset="0"/>
                </a:rPr>
                <a:t>22</a:t>
              </a:r>
            </a:p>
            <a:p>
              <a:pPr algn="r"/>
              <a:r>
                <a:rPr lang="en-GB" sz="1400" dirty="0" smtClean="0">
                  <a:solidFill>
                    <a:srgbClr val="B2C0D8"/>
                  </a:solidFill>
                  <a:cs typeface="Arial" panose="020B0604020202020204" pitchFamily="34" charset="0"/>
                </a:rPr>
                <a:t>5</a:t>
              </a:r>
              <a:endParaRPr lang="en-GB" sz="1400" dirty="0">
                <a:solidFill>
                  <a:srgbClr val="B2C0D8"/>
                </a:solidFill>
                <a:cs typeface="Arial" panose="020B0604020202020204" pitchFamily="34" charset="0"/>
              </a:endParaRPr>
            </a:p>
          </p:txBody>
        </p:sp>
      </p:grpSp>
      <p:grpSp>
        <p:nvGrpSpPr>
          <p:cNvPr id="59" name="Group 58"/>
          <p:cNvGrpSpPr/>
          <p:nvPr/>
        </p:nvGrpSpPr>
        <p:grpSpPr>
          <a:xfrm>
            <a:off x="4757991" y="5219415"/>
            <a:ext cx="383438" cy="980621"/>
            <a:chOff x="1369449" y="5219415"/>
            <a:chExt cx="383438" cy="980621"/>
          </a:xfrm>
        </p:grpSpPr>
        <p:sp>
          <p:nvSpPr>
            <p:cNvPr id="60"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1" name="TextBox 60"/>
            <p:cNvSpPr txBox="1"/>
            <p:nvPr/>
          </p:nvSpPr>
          <p:spPr>
            <a:xfrm>
              <a:off x="1369449" y="5245929"/>
              <a:ext cx="383438" cy="954107"/>
            </a:xfrm>
            <a:prstGeom prst="rect">
              <a:avLst/>
            </a:prstGeom>
            <a:noFill/>
          </p:spPr>
          <p:txBody>
            <a:bodyPr wrap="none" rtlCol="0" anchor="t" anchorCtr="0">
              <a:spAutoFit/>
            </a:bodyPr>
            <a:lstStyle/>
            <a:p>
              <a:pPr algn="ctr"/>
              <a:r>
                <a:rPr lang="en-GB" sz="1400" dirty="0" smtClean="0">
                  <a:cs typeface="Arial" panose="020B0604020202020204" pitchFamily="34" charset="0"/>
                </a:rPr>
                <a:t>24</a:t>
              </a:r>
            </a:p>
            <a:p>
              <a:pPr algn="ctr"/>
              <a:endParaRPr lang="en-GB" sz="1400" dirty="0">
                <a:solidFill>
                  <a:srgbClr val="000000"/>
                </a:solidFill>
                <a:cs typeface="Arial" panose="020B0604020202020204" pitchFamily="34" charset="0"/>
              </a:endParaRPr>
            </a:p>
            <a:p>
              <a:pPr algn="ctr"/>
              <a:r>
                <a:rPr lang="en-GB" sz="1400" dirty="0" smtClean="0">
                  <a:solidFill>
                    <a:srgbClr val="C00000"/>
                  </a:solidFill>
                  <a:cs typeface="Arial" panose="020B0604020202020204" pitchFamily="34" charset="0"/>
                </a:rPr>
                <a:t>8</a:t>
              </a:r>
            </a:p>
            <a:p>
              <a:pPr algn="ctr"/>
              <a:r>
                <a:rPr lang="en-GB" sz="1400" dirty="0" smtClean="0">
                  <a:solidFill>
                    <a:srgbClr val="B2C0D8"/>
                  </a:solidFill>
                  <a:cs typeface="Arial" panose="020B0604020202020204" pitchFamily="34" charset="0"/>
                </a:rPr>
                <a:t>3</a:t>
              </a:r>
              <a:endParaRPr lang="en-GB" sz="1400" dirty="0">
                <a:solidFill>
                  <a:srgbClr val="B2C0D8"/>
                </a:solidFill>
                <a:cs typeface="Arial" panose="020B0604020202020204" pitchFamily="34" charset="0"/>
              </a:endParaRPr>
            </a:p>
          </p:txBody>
        </p:sp>
      </p:grpSp>
      <p:grpSp>
        <p:nvGrpSpPr>
          <p:cNvPr id="62" name="Group 61"/>
          <p:cNvGrpSpPr/>
          <p:nvPr/>
        </p:nvGrpSpPr>
        <p:grpSpPr>
          <a:xfrm>
            <a:off x="5140970" y="5219415"/>
            <a:ext cx="383438" cy="980621"/>
            <a:chOff x="1369449" y="5219415"/>
            <a:chExt cx="383438" cy="980621"/>
          </a:xfrm>
        </p:grpSpPr>
        <p:sp>
          <p:nvSpPr>
            <p:cNvPr id="63"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4" name="TextBox 63"/>
            <p:cNvSpPr txBox="1"/>
            <p:nvPr/>
          </p:nvSpPr>
          <p:spPr>
            <a:xfrm>
              <a:off x="1369449" y="5245929"/>
              <a:ext cx="383438" cy="954107"/>
            </a:xfrm>
            <a:prstGeom prst="rect">
              <a:avLst/>
            </a:prstGeom>
            <a:noFill/>
          </p:spPr>
          <p:txBody>
            <a:bodyPr wrap="none" rtlCol="0" anchor="t" anchorCtr="0">
              <a:spAutoFit/>
            </a:bodyPr>
            <a:lstStyle/>
            <a:p>
              <a:pPr algn="ctr"/>
              <a:r>
                <a:rPr lang="en-GB" sz="1400" dirty="0" smtClean="0">
                  <a:cs typeface="Arial" panose="020B0604020202020204" pitchFamily="34" charset="0"/>
                </a:rPr>
                <a:t>27</a:t>
              </a:r>
            </a:p>
            <a:p>
              <a:pPr algn="ctr"/>
              <a:endParaRPr lang="en-GB" sz="1400" dirty="0">
                <a:solidFill>
                  <a:srgbClr val="000000"/>
                </a:solidFill>
                <a:cs typeface="Arial" panose="020B0604020202020204" pitchFamily="34" charset="0"/>
              </a:endParaRPr>
            </a:p>
            <a:p>
              <a:pPr algn="ctr"/>
              <a:r>
                <a:rPr lang="en-GB" sz="1400" dirty="0" smtClean="0">
                  <a:solidFill>
                    <a:srgbClr val="C00000"/>
                  </a:solidFill>
                  <a:cs typeface="Arial" panose="020B0604020202020204" pitchFamily="34" charset="0"/>
                </a:rPr>
                <a:t>2</a:t>
              </a:r>
            </a:p>
            <a:p>
              <a:pPr algn="ctr"/>
              <a:r>
                <a:rPr lang="en-GB" sz="1400" dirty="0" smtClean="0">
                  <a:solidFill>
                    <a:srgbClr val="B2C0D8"/>
                  </a:solidFill>
                  <a:cs typeface="Arial" panose="020B0604020202020204" pitchFamily="34" charset="0"/>
                </a:rPr>
                <a:t>1</a:t>
              </a:r>
              <a:endParaRPr lang="en-GB" sz="1400" dirty="0">
                <a:solidFill>
                  <a:srgbClr val="B2C0D8"/>
                </a:solidFill>
                <a:cs typeface="Arial" panose="020B0604020202020204" pitchFamily="34" charset="0"/>
              </a:endParaRPr>
            </a:p>
          </p:txBody>
        </p:sp>
      </p:grpSp>
      <p:grpSp>
        <p:nvGrpSpPr>
          <p:cNvPr id="65" name="Group 64"/>
          <p:cNvGrpSpPr/>
          <p:nvPr/>
        </p:nvGrpSpPr>
        <p:grpSpPr>
          <a:xfrm>
            <a:off x="5523949" y="5219415"/>
            <a:ext cx="383438" cy="980621"/>
            <a:chOff x="1369449" y="5219415"/>
            <a:chExt cx="383438" cy="980621"/>
          </a:xfrm>
        </p:grpSpPr>
        <p:sp>
          <p:nvSpPr>
            <p:cNvPr id="66"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7" name="TextBox 66"/>
            <p:cNvSpPr txBox="1"/>
            <p:nvPr/>
          </p:nvSpPr>
          <p:spPr>
            <a:xfrm>
              <a:off x="1369449" y="5245929"/>
              <a:ext cx="383438"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30</a:t>
              </a:r>
            </a:p>
            <a:p>
              <a:pPr algn="ctr"/>
              <a:endParaRPr lang="en-GB" sz="1400" dirty="0">
                <a:solidFill>
                  <a:srgbClr val="000000"/>
                </a:solidFill>
                <a:cs typeface="Arial" panose="020B0604020202020204" pitchFamily="34" charset="0"/>
              </a:endParaRPr>
            </a:p>
            <a:p>
              <a:pPr algn="ctr"/>
              <a:r>
                <a:rPr lang="en-GB" sz="1400" dirty="0" smtClean="0">
                  <a:solidFill>
                    <a:srgbClr val="C00000"/>
                  </a:solidFill>
                  <a:cs typeface="Arial" panose="020B0604020202020204" pitchFamily="34" charset="0"/>
                </a:rPr>
                <a:t>1</a:t>
              </a:r>
            </a:p>
            <a:p>
              <a:pPr algn="ctr"/>
              <a:r>
                <a:rPr lang="en-GB" sz="1400" dirty="0" smtClean="0">
                  <a:solidFill>
                    <a:srgbClr val="B2C0D8"/>
                  </a:solidFill>
                  <a:cs typeface="Arial" panose="020B0604020202020204" pitchFamily="34" charset="0"/>
                </a:rPr>
                <a:t>0</a:t>
              </a:r>
              <a:endParaRPr lang="en-GB" sz="1400" dirty="0">
                <a:solidFill>
                  <a:srgbClr val="B2C0D8"/>
                </a:solidFill>
                <a:cs typeface="Arial" panose="020B0604020202020204" pitchFamily="34" charset="0"/>
              </a:endParaRPr>
            </a:p>
          </p:txBody>
        </p:sp>
      </p:grpSp>
      <p:grpSp>
        <p:nvGrpSpPr>
          <p:cNvPr id="68" name="Group 67"/>
          <p:cNvGrpSpPr/>
          <p:nvPr/>
        </p:nvGrpSpPr>
        <p:grpSpPr>
          <a:xfrm>
            <a:off x="5906928" y="5219415"/>
            <a:ext cx="383438" cy="980621"/>
            <a:chOff x="1369449" y="5219415"/>
            <a:chExt cx="383438" cy="980621"/>
          </a:xfrm>
        </p:grpSpPr>
        <p:sp>
          <p:nvSpPr>
            <p:cNvPr id="69"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70" name="TextBox 69"/>
            <p:cNvSpPr txBox="1"/>
            <p:nvPr/>
          </p:nvSpPr>
          <p:spPr>
            <a:xfrm>
              <a:off x="1369449" y="5245929"/>
              <a:ext cx="383438"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33</a:t>
              </a:r>
            </a:p>
            <a:p>
              <a:pPr algn="ctr"/>
              <a:endParaRPr lang="en-GB" sz="1400" dirty="0">
                <a:solidFill>
                  <a:srgbClr val="000000"/>
                </a:solidFill>
                <a:cs typeface="Arial" panose="020B0604020202020204" pitchFamily="34" charset="0"/>
              </a:endParaRPr>
            </a:p>
            <a:p>
              <a:pPr algn="ctr"/>
              <a:r>
                <a:rPr lang="en-GB" sz="1400" dirty="0" smtClean="0">
                  <a:solidFill>
                    <a:srgbClr val="C00000"/>
                  </a:solidFill>
                  <a:cs typeface="Arial" panose="020B0604020202020204" pitchFamily="34" charset="0"/>
                </a:rPr>
                <a:t>1</a:t>
              </a:r>
            </a:p>
            <a:p>
              <a:pPr algn="ctr"/>
              <a:r>
                <a:rPr lang="en-GB" sz="1400" dirty="0" smtClean="0">
                  <a:solidFill>
                    <a:srgbClr val="B2C0D8"/>
                  </a:solidFill>
                  <a:cs typeface="Arial" panose="020B0604020202020204" pitchFamily="34" charset="0"/>
                </a:rPr>
                <a:t>0</a:t>
              </a:r>
              <a:endParaRPr lang="en-GB" sz="1400" dirty="0">
                <a:solidFill>
                  <a:srgbClr val="B2C0D8"/>
                </a:solidFill>
                <a:cs typeface="Arial" panose="020B0604020202020204" pitchFamily="34" charset="0"/>
              </a:endParaRPr>
            </a:p>
          </p:txBody>
        </p:sp>
      </p:grpSp>
      <p:grpSp>
        <p:nvGrpSpPr>
          <p:cNvPr id="71" name="Group 70"/>
          <p:cNvGrpSpPr/>
          <p:nvPr/>
        </p:nvGrpSpPr>
        <p:grpSpPr>
          <a:xfrm>
            <a:off x="6289907" y="5219415"/>
            <a:ext cx="383438" cy="980621"/>
            <a:chOff x="1369449" y="5219415"/>
            <a:chExt cx="383438" cy="980621"/>
          </a:xfrm>
        </p:grpSpPr>
        <p:sp>
          <p:nvSpPr>
            <p:cNvPr id="72"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73" name="TextBox 72"/>
            <p:cNvSpPr txBox="1"/>
            <p:nvPr/>
          </p:nvSpPr>
          <p:spPr>
            <a:xfrm>
              <a:off x="1369449" y="5245929"/>
              <a:ext cx="383438"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36</a:t>
              </a:r>
            </a:p>
            <a:p>
              <a:pPr algn="ctr"/>
              <a:endParaRPr lang="en-GB" sz="1400" dirty="0">
                <a:solidFill>
                  <a:srgbClr val="000000"/>
                </a:solidFill>
                <a:cs typeface="Arial" panose="020B0604020202020204" pitchFamily="34" charset="0"/>
              </a:endParaRPr>
            </a:p>
            <a:p>
              <a:pPr algn="ctr"/>
              <a:r>
                <a:rPr lang="en-GB" sz="1400" dirty="0" smtClean="0">
                  <a:solidFill>
                    <a:srgbClr val="C00000"/>
                  </a:solidFill>
                  <a:cs typeface="Arial" panose="020B0604020202020204" pitchFamily="34" charset="0"/>
                </a:rPr>
                <a:t>1</a:t>
              </a:r>
            </a:p>
            <a:p>
              <a:pPr algn="ctr"/>
              <a:r>
                <a:rPr lang="en-GB" sz="1400" dirty="0" smtClean="0">
                  <a:solidFill>
                    <a:srgbClr val="B2C0D8"/>
                  </a:solidFill>
                  <a:cs typeface="Arial" panose="020B0604020202020204" pitchFamily="34" charset="0"/>
                </a:rPr>
                <a:t>0</a:t>
              </a:r>
              <a:endParaRPr lang="en-GB" sz="1400" dirty="0">
                <a:solidFill>
                  <a:srgbClr val="B2C0D8"/>
                </a:solidFill>
                <a:cs typeface="Arial" panose="020B0604020202020204" pitchFamily="34" charset="0"/>
              </a:endParaRPr>
            </a:p>
          </p:txBody>
        </p:sp>
      </p:grpSp>
      <p:grpSp>
        <p:nvGrpSpPr>
          <p:cNvPr id="74" name="Group 73"/>
          <p:cNvGrpSpPr/>
          <p:nvPr/>
        </p:nvGrpSpPr>
        <p:grpSpPr>
          <a:xfrm>
            <a:off x="6672886" y="5219415"/>
            <a:ext cx="383438" cy="980621"/>
            <a:chOff x="1369449" y="5219415"/>
            <a:chExt cx="383438" cy="980621"/>
          </a:xfrm>
        </p:grpSpPr>
        <p:sp>
          <p:nvSpPr>
            <p:cNvPr id="75" name="Line 21"/>
            <p:cNvSpPr>
              <a:spLocks noChangeShapeType="1"/>
            </p:cNvSpPr>
            <p:nvPr/>
          </p:nvSpPr>
          <p:spPr bwMode="auto">
            <a:xfrm>
              <a:off x="1561169" y="5219415"/>
              <a:ext cx="0" cy="770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76" name="TextBox 75"/>
            <p:cNvSpPr txBox="1"/>
            <p:nvPr/>
          </p:nvSpPr>
          <p:spPr>
            <a:xfrm>
              <a:off x="1369449" y="5245929"/>
              <a:ext cx="383438"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39</a:t>
              </a:r>
            </a:p>
            <a:p>
              <a:pPr algn="ctr"/>
              <a:endParaRPr lang="en-GB" sz="1400" dirty="0">
                <a:solidFill>
                  <a:srgbClr val="000000"/>
                </a:solidFill>
                <a:cs typeface="Arial" panose="020B0604020202020204" pitchFamily="34" charset="0"/>
              </a:endParaRPr>
            </a:p>
            <a:p>
              <a:pPr algn="ctr"/>
              <a:r>
                <a:rPr lang="en-GB" sz="1400" dirty="0" smtClean="0">
                  <a:solidFill>
                    <a:srgbClr val="C00000"/>
                  </a:solidFill>
                  <a:cs typeface="Arial" panose="020B0604020202020204" pitchFamily="34" charset="0"/>
                </a:rPr>
                <a:t>0</a:t>
              </a:r>
            </a:p>
            <a:p>
              <a:pPr algn="ctr"/>
              <a:r>
                <a:rPr lang="en-GB" sz="1400" dirty="0" smtClean="0">
                  <a:solidFill>
                    <a:srgbClr val="B2C0D8"/>
                  </a:solidFill>
                  <a:cs typeface="Arial" panose="020B0604020202020204" pitchFamily="34" charset="0"/>
                </a:rPr>
                <a:t>0</a:t>
              </a:r>
              <a:endParaRPr lang="en-GB" sz="1400" dirty="0">
                <a:solidFill>
                  <a:srgbClr val="B2C0D8"/>
                </a:solidFill>
                <a:cs typeface="Arial" panose="020B0604020202020204" pitchFamily="34" charset="0"/>
              </a:endParaRPr>
            </a:p>
          </p:txBody>
        </p:sp>
      </p:grpSp>
      <p:grpSp>
        <p:nvGrpSpPr>
          <p:cNvPr id="77" name="Group 2"/>
          <p:cNvGrpSpPr>
            <a:grpSpLocks/>
          </p:cNvGrpSpPr>
          <p:nvPr/>
        </p:nvGrpSpPr>
        <p:grpSpPr bwMode="auto">
          <a:xfrm>
            <a:off x="1672073" y="1958358"/>
            <a:ext cx="4809551" cy="3204000"/>
            <a:chOff x="1732" y="1400"/>
            <a:chExt cx="2292" cy="1518"/>
          </a:xfrm>
        </p:grpSpPr>
        <p:sp>
          <p:nvSpPr>
            <p:cNvPr id="78" name="Freeform 3"/>
            <p:cNvSpPr>
              <a:spLocks/>
            </p:cNvSpPr>
            <p:nvPr/>
          </p:nvSpPr>
          <p:spPr bwMode="auto">
            <a:xfrm>
              <a:off x="1732" y="1400"/>
              <a:ext cx="2292" cy="1500"/>
            </a:xfrm>
            <a:custGeom>
              <a:avLst/>
              <a:gdLst>
                <a:gd name="T0" fmla="*/ 294 w 382"/>
                <a:gd name="T1" fmla="*/ 241 h 250"/>
                <a:gd name="T2" fmla="*/ 263 w 382"/>
                <a:gd name="T3" fmla="*/ 238 h 250"/>
                <a:gd name="T4" fmla="*/ 260 w 382"/>
                <a:gd name="T5" fmla="*/ 234 h 250"/>
                <a:gd name="T6" fmla="*/ 249 w 382"/>
                <a:gd name="T7" fmla="*/ 231 h 250"/>
                <a:gd name="T8" fmla="*/ 246 w 382"/>
                <a:gd name="T9" fmla="*/ 227 h 250"/>
                <a:gd name="T10" fmla="*/ 238 w 382"/>
                <a:gd name="T11" fmla="*/ 225 h 250"/>
                <a:gd name="T12" fmla="*/ 229 w 382"/>
                <a:gd name="T13" fmla="*/ 218 h 250"/>
                <a:gd name="T14" fmla="*/ 217 w 382"/>
                <a:gd name="T15" fmla="*/ 215 h 250"/>
                <a:gd name="T16" fmla="*/ 211 w 382"/>
                <a:gd name="T17" fmla="*/ 211 h 250"/>
                <a:gd name="T18" fmla="*/ 199 w 382"/>
                <a:gd name="T19" fmla="*/ 207 h 250"/>
                <a:gd name="T20" fmla="*/ 192 w 382"/>
                <a:gd name="T21" fmla="*/ 202 h 250"/>
                <a:gd name="T22" fmla="*/ 178 w 382"/>
                <a:gd name="T23" fmla="*/ 198 h 250"/>
                <a:gd name="T24" fmla="*/ 176 w 382"/>
                <a:gd name="T25" fmla="*/ 190 h 250"/>
                <a:gd name="T26" fmla="*/ 169 w 382"/>
                <a:gd name="T27" fmla="*/ 188 h 250"/>
                <a:gd name="T28" fmla="*/ 162 w 382"/>
                <a:gd name="T29" fmla="*/ 184 h 250"/>
                <a:gd name="T30" fmla="*/ 152 w 382"/>
                <a:gd name="T31" fmla="*/ 182 h 250"/>
                <a:gd name="T32" fmla="*/ 149 w 382"/>
                <a:gd name="T33" fmla="*/ 175 h 250"/>
                <a:gd name="T34" fmla="*/ 142 w 382"/>
                <a:gd name="T35" fmla="*/ 170 h 250"/>
                <a:gd name="T36" fmla="*/ 132 w 382"/>
                <a:gd name="T37" fmla="*/ 165 h 250"/>
                <a:gd name="T38" fmla="*/ 126 w 382"/>
                <a:gd name="T39" fmla="*/ 163 h 250"/>
                <a:gd name="T40" fmla="*/ 124 w 382"/>
                <a:gd name="T41" fmla="*/ 156 h 250"/>
                <a:gd name="T42" fmla="*/ 117 w 382"/>
                <a:gd name="T43" fmla="*/ 154 h 250"/>
                <a:gd name="T44" fmla="*/ 115 w 382"/>
                <a:gd name="T45" fmla="*/ 150 h 250"/>
                <a:gd name="T46" fmla="*/ 109 w 382"/>
                <a:gd name="T47" fmla="*/ 148 h 250"/>
                <a:gd name="T48" fmla="*/ 103 w 382"/>
                <a:gd name="T49" fmla="*/ 142 h 250"/>
                <a:gd name="T50" fmla="*/ 97 w 382"/>
                <a:gd name="T51" fmla="*/ 139 h 250"/>
                <a:gd name="T52" fmla="*/ 94 w 382"/>
                <a:gd name="T53" fmla="*/ 132 h 250"/>
                <a:gd name="T54" fmla="*/ 88 w 382"/>
                <a:gd name="T55" fmla="*/ 127 h 250"/>
                <a:gd name="T56" fmla="*/ 85 w 382"/>
                <a:gd name="T57" fmla="*/ 120 h 250"/>
                <a:gd name="T58" fmla="*/ 79 w 382"/>
                <a:gd name="T59" fmla="*/ 118 h 250"/>
                <a:gd name="T60" fmla="*/ 76 w 382"/>
                <a:gd name="T61" fmla="*/ 111 h 250"/>
                <a:gd name="T62" fmla="*/ 72 w 382"/>
                <a:gd name="T63" fmla="*/ 108 h 250"/>
                <a:gd name="T64" fmla="*/ 68 w 382"/>
                <a:gd name="T65" fmla="*/ 101 h 250"/>
                <a:gd name="T66" fmla="*/ 65 w 382"/>
                <a:gd name="T67" fmla="*/ 97 h 250"/>
                <a:gd name="T68" fmla="*/ 63 w 382"/>
                <a:gd name="T69" fmla="*/ 92 h 250"/>
                <a:gd name="T70" fmla="*/ 59 w 382"/>
                <a:gd name="T71" fmla="*/ 90 h 250"/>
                <a:gd name="T72" fmla="*/ 57 w 382"/>
                <a:gd name="T73" fmla="*/ 82 h 250"/>
                <a:gd name="T74" fmla="*/ 53 w 382"/>
                <a:gd name="T75" fmla="*/ 75 h 250"/>
                <a:gd name="T76" fmla="*/ 50 w 382"/>
                <a:gd name="T77" fmla="*/ 68 h 250"/>
                <a:gd name="T78" fmla="*/ 46 w 382"/>
                <a:gd name="T79" fmla="*/ 66 h 250"/>
                <a:gd name="T80" fmla="*/ 44 w 382"/>
                <a:gd name="T81" fmla="*/ 58 h 250"/>
                <a:gd name="T82" fmla="*/ 41 w 382"/>
                <a:gd name="T83" fmla="*/ 53 h 250"/>
                <a:gd name="T84" fmla="*/ 39 w 382"/>
                <a:gd name="T85" fmla="*/ 45 h 250"/>
                <a:gd name="T86" fmla="*/ 36 w 382"/>
                <a:gd name="T87" fmla="*/ 42 h 250"/>
                <a:gd name="T88" fmla="*/ 35 w 382"/>
                <a:gd name="T89" fmla="*/ 37 h 250"/>
                <a:gd name="T90" fmla="*/ 31 w 382"/>
                <a:gd name="T91" fmla="*/ 34 h 250"/>
                <a:gd name="T92" fmla="*/ 29 w 382"/>
                <a:gd name="T93" fmla="*/ 24 h 250"/>
                <a:gd name="T94" fmla="*/ 23 w 382"/>
                <a:gd name="T95" fmla="*/ 18 h 250"/>
                <a:gd name="T96" fmla="*/ 21 w 382"/>
                <a:gd name="T97" fmla="*/ 11 h 250"/>
                <a:gd name="T98" fmla="*/ 11 w 382"/>
                <a:gd name="T99" fmla="*/ 9 h 250"/>
                <a:gd name="T100" fmla="*/ 7 w 382"/>
                <a:gd name="T101" fmla="*/ 4 h 250"/>
                <a:gd name="T102" fmla="*/ 3 w 382"/>
                <a:gd name="T10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2" h="250">
                  <a:moveTo>
                    <a:pt x="382" y="250"/>
                  </a:moveTo>
                  <a:lnTo>
                    <a:pt x="294" y="250"/>
                  </a:lnTo>
                  <a:lnTo>
                    <a:pt x="294" y="241"/>
                  </a:lnTo>
                  <a:lnTo>
                    <a:pt x="277" y="241"/>
                  </a:lnTo>
                  <a:lnTo>
                    <a:pt x="277" y="238"/>
                  </a:lnTo>
                  <a:lnTo>
                    <a:pt x="263" y="238"/>
                  </a:lnTo>
                  <a:lnTo>
                    <a:pt x="263" y="235"/>
                  </a:lnTo>
                  <a:lnTo>
                    <a:pt x="260" y="235"/>
                  </a:lnTo>
                  <a:lnTo>
                    <a:pt x="260" y="234"/>
                  </a:lnTo>
                  <a:lnTo>
                    <a:pt x="258" y="234"/>
                  </a:lnTo>
                  <a:lnTo>
                    <a:pt x="258" y="231"/>
                  </a:lnTo>
                  <a:lnTo>
                    <a:pt x="249" y="231"/>
                  </a:lnTo>
                  <a:lnTo>
                    <a:pt x="249" y="230"/>
                  </a:lnTo>
                  <a:lnTo>
                    <a:pt x="246" y="230"/>
                  </a:lnTo>
                  <a:lnTo>
                    <a:pt x="246" y="227"/>
                  </a:lnTo>
                  <a:lnTo>
                    <a:pt x="240" y="227"/>
                  </a:lnTo>
                  <a:lnTo>
                    <a:pt x="240" y="225"/>
                  </a:lnTo>
                  <a:lnTo>
                    <a:pt x="238" y="225"/>
                  </a:lnTo>
                  <a:lnTo>
                    <a:pt x="238" y="220"/>
                  </a:lnTo>
                  <a:lnTo>
                    <a:pt x="229" y="220"/>
                  </a:lnTo>
                  <a:lnTo>
                    <a:pt x="229" y="218"/>
                  </a:lnTo>
                  <a:lnTo>
                    <a:pt x="222" y="218"/>
                  </a:lnTo>
                  <a:lnTo>
                    <a:pt x="222" y="215"/>
                  </a:lnTo>
                  <a:lnTo>
                    <a:pt x="217" y="215"/>
                  </a:lnTo>
                  <a:lnTo>
                    <a:pt x="217" y="213"/>
                  </a:lnTo>
                  <a:lnTo>
                    <a:pt x="211" y="213"/>
                  </a:lnTo>
                  <a:lnTo>
                    <a:pt x="211" y="211"/>
                  </a:lnTo>
                  <a:lnTo>
                    <a:pt x="208" y="211"/>
                  </a:lnTo>
                  <a:lnTo>
                    <a:pt x="208" y="207"/>
                  </a:lnTo>
                  <a:lnTo>
                    <a:pt x="199" y="207"/>
                  </a:lnTo>
                  <a:lnTo>
                    <a:pt x="199" y="205"/>
                  </a:lnTo>
                  <a:lnTo>
                    <a:pt x="192" y="205"/>
                  </a:lnTo>
                  <a:lnTo>
                    <a:pt x="192" y="202"/>
                  </a:lnTo>
                  <a:lnTo>
                    <a:pt x="183" y="202"/>
                  </a:lnTo>
                  <a:lnTo>
                    <a:pt x="183" y="198"/>
                  </a:lnTo>
                  <a:lnTo>
                    <a:pt x="178" y="198"/>
                  </a:lnTo>
                  <a:lnTo>
                    <a:pt x="178" y="193"/>
                  </a:lnTo>
                  <a:lnTo>
                    <a:pt x="176" y="193"/>
                  </a:lnTo>
                  <a:lnTo>
                    <a:pt x="176" y="190"/>
                  </a:lnTo>
                  <a:lnTo>
                    <a:pt x="173" y="190"/>
                  </a:lnTo>
                  <a:lnTo>
                    <a:pt x="173" y="188"/>
                  </a:lnTo>
                  <a:lnTo>
                    <a:pt x="169" y="188"/>
                  </a:lnTo>
                  <a:lnTo>
                    <a:pt x="169" y="186"/>
                  </a:lnTo>
                  <a:lnTo>
                    <a:pt x="162" y="186"/>
                  </a:lnTo>
                  <a:lnTo>
                    <a:pt x="162" y="184"/>
                  </a:lnTo>
                  <a:lnTo>
                    <a:pt x="159" y="184"/>
                  </a:lnTo>
                  <a:lnTo>
                    <a:pt x="159" y="182"/>
                  </a:lnTo>
                  <a:lnTo>
                    <a:pt x="152" y="182"/>
                  </a:lnTo>
                  <a:lnTo>
                    <a:pt x="152" y="178"/>
                  </a:lnTo>
                  <a:lnTo>
                    <a:pt x="149" y="178"/>
                  </a:lnTo>
                  <a:lnTo>
                    <a:pt x="149" y="175"/>
                  </a:lnTo>
                  <a:lnTo>
                    <a:pt x="147" y="175"/>
                  </a:lnTo>
                  <a:lnTo>
                    <a:pt x="147" y="170"/>
                  </a:lnTo>
                  <a:lnTo>
                    <a:pt x="142" y="170"/>
                  </a:lnTo>
                  <a:lnTo>
                    <a:pt x="142" y="168"/>
                  </a:lnTo>
                  <a:lnTo>
                    <a:pt x="132" y="168"/>
                  </a:lnTo>
                  <a:lnTo>
                    <a:pt x="132" y="165"/>
                  </a:lnTo>
                  <a:lnTo>
                    <a:pt x="130" y="165"/>
                  </a:lnTo>
                  <a:lnTo>
                    <a:pt x="130" y="163"/>
                  </a:lnTo>
                  <a:lnTo>
                    <a:pt x="126" y="163"/>
                  </a:lnTo>
                  <a:lnTo>
                    <a:pt x="126" y="159"/>
                  </a:lnTo>
                  <a:lnTo>
                    <a:pt x="124" y="159"/>
                  </a:lnTo>
                  <a:lnTo>
                    <a:pt x="124" y="156"/>
                  </a:lnTo>
                  <a:lnTo>
                    <a:pt x="121" y="156"/>
                  </a:lnTo>
                  <a:lnTo>
                    <a:pt x="121" y="154"/>
                  </a:lnTo>
                  <a:lnTo>
                    <a:pt x="117" y="154"/>
                  </a:lnTo>
                  <a:lnTo>
                    <a:pt x="117" y="152"/>
                  </a:lnTo>
                  <a:lnTo>
                    <a:pt x="115" y="152"/>
                  </a:lnTo>
                  <a:lnTo>
                    <a:pt x="115" y="150"/>
                  </a:lnTo>
                  <a:lnTo>
                    <a:pt x="112" y="150"/>
                  </a:lnTo>
                  <a:lnTo>
                    <a:pt x="112" y="148"/>
                  </a:lnTo>
                  <a:lnTo>
                    <a:pt x="109" y="148"/>
                  </a:lnTo>
                  <a:lnTo>
                    <a:pt x="109" y="146"/>
                  </a:lnTo>
                  <a:lnTo>
                    <a:pt x="103" y="146"/>
                  </a:lnTo>
                  <a:lnTo>
                    <a:pt x="103" y="142"/>
                  </a:lnTo>
                  <a:lnTo>
                    <a:pt x="100" y="142"/>
                  </a:lnTo>
                  <a:lnTo>
                    <a:pt x="100" y="139"/>
                  </a:lnTo>
                  <a:lnTo>
                    <a:pt x="97" y="139"/>
                  </a:lnTo>
                  <a:lnTo>
                    <a:pt x="97" y="135"/>
                  </a:lnTo>
                  <a:lnTo>
                    <a:pt x="94" y="135"/>
                  </a:lnTo>
                  <a:lnTo>
                    <a:pt x="94" y="132"/>
                  </a:lnTo>
                  <a:lnTo>
                    <a:pt x="91" y="132"/>
                  </a:lnTo>
                  <a:lnTo>
                    <a:pt x="91" y="127"/>
                  </a:lnTo>
                  <a:lnTo>
                    <a:pt x="88" y="127"/>
                  </a:lnTo>
                  <a:lnTo>
                    <a:pt x="88" y="124"/>
                  </a:lnTo>
                  <a:lnTo>
                    <a:pt x="85" y="124"/>
                  </a:lnTo>
                  <a:lnTo>
                    <a:pt x="85" y="120"/>
                  </a:lnTo>
                  <a:lnTo>
                    <a:pt x="81" y="120"/>
                  </a:lnTo>
                  <a:lnTo>
                    <a:pt x="81" y="118"/>
                  </a:lnTo>
                  <a:lnTo>
                    <a:pt x="79" y="118"/>
                  </a:lnTo>
                  <a:lnTo>
                    <a:pt x="79" y="114"/>
                  </a:lnTo>
                  <a:lnTo>
                    <a:pt x="76" y="114"/>
                  </a:lnTo>
                  <a:lnTo>
                    <a:pt x="76" y="111"/>
                  </a:lnTo>
                  <a:lnTo>
                    <a:pt x="74" y="111"/>
                  </a:lnTo>
                  <a:lnTo>
                    <a:pt x="74" y="108"/>
                  </a:lnTo>
                  <a:lnTo>
                    <a:pt x="72" y="108"/>
                  </a:lnTo>
                  <a:lnTo>
                    <a:pt x="72" y="104"/>
                  </a:lnTo>
                  <a:lnTo>
                    <a:pt x="68" y="104"/>
                  </a:lnTo>
                  <a:lnTo>
                    <a:pt x="68" y="101"/>
                  </a:lnTo>
                  <a:lnTo>
                    <a:pt x="67" y="101"/>
                  </a:lnTo>
                  <a:lnTo>
                    <a:pt x="67" y="97"/>
                  </a:lnTo>
                  <a:lnTo>
                    <a:pt x="65" y="97"/>
                  </a:lnTo>
                  <a:lnTo>
                    <a:pt x="65" y="94"/>
                  </a:lnTo>
                  <a:lnTo>
                    <a:pt x="63" y="94"/>
                  </a:lnTo>
                  <a:lnTo>
                    <a:pt x="63" y="92"/>
                  </a:lnTo>
                  <a:lnTo>
                    <a:pt x="61" y="92"/>
                  </a:lnTo>
                  <a:lnTo>
                    <a:pt x="61" y="90"/>
                  </a:lnTo>
                  <a:lnTo>
                    <a:pt x="59" y="90"/>
                  </a:lnTo>
                  <a:lnTo>
                    <a:pt x="59" y="86"/>
                  </a:lnTo>
                  <a:lnTo>
                    <a:pt x="57" y="86"/>
                  </a:lnTo>
                  <a:lnTo>
                    <a:pt x="57" y="82"/>
                  </a:lnTo>
                  <a:lnTo>
                    <a:pt x="55" y="82"/>
                  </a:lnTo>
                  <a:lnTo>
                    <a:pt x="55" y="75"/>
                  </a:lnTo>
                  <a:lnTo>
                    <a:pt x="53" y="75"/>
                  </a:lnTo>
                  <a:lnTo>
                    <a:pt x="53" y="72"/>
                  </a:lnTo>
                  <a:lnTo>
                    <a:pt x="50" y="72"/>
                  </a:lnTo>
                  <a:lnTo>
                    <a:pt x="50" y="68"/>
                  </a:lnTo>
                  <a:lnTo>
                    <a:pt x="48" y="68"/>
                  </a:lnTo>
                  <a:lnTo>
                    <a:pt x="48" y="66"/>
                  </a:lnTo>
                  <a:lnTo>
                    <a:pt x="46" y="66"/>
                  </a:lnTo>
                  <a:lnTo>
                    <a:pt x="46" y="63"/>
                  </a:lnTo>
                  <a:lnTo>
                    <a:pt x="44" y="63"/>
                  </a:lnTo>
                  <a:lnTo>
                    <a:pt x="44" y="58"/>
                  </a:lnTo>
                  <a:lnTo>
                    <a:pt x="42" y="58"/>
                  </a:lnTo>
                  <a:lnTo>
                    <a:pt x="42" y="53"/>
                  </a:lnTo>
                  <a:lnTo>
                    <a:pt x="41" y="53"/>
                  </a:lnTo>
                  <a:lnTo>
                    <a:pt x="41" y="49"/>
                  </a:lnTo>
                  <a:lnTo>
                    <a:pt x="39" y="49"/>
                  </a:lnTo>
                  <a:lnTo>
                    <a:pt x="39" y="45"/>
                  </a:lnTo>
                  <a:lnTo>
                    <a:pt x="38" y="45"/>
                  </a:lnTo>
                  <a:lnTo>
                    <a:pt x="38" y="42"/>
                  </a:lnTo>
                  <a:lnTo>
                    <a:pt x="36" y="42"/>
                  </a:lnTo>
                  <a:lnTo>
                    <a:pt x="36" y="40"/>
                  </a:lnTo>
                  <a:lnTo>
                    <a:pt x="35" y="40"/>
                  </a:lnTo>
                  <a:lnTo>
                    <a:pt x="35" y="37"/>
                  </a:lnTo>
                  <a:lnTo>
                    <a:pt x="34" y="37"/>
                  </a:lnTo>
                  <a:lnTo>
                    <a:pt x="34" y="34"/>
                  </a:lnTo>
                  <a:lnTo>
                    <a:pt x="31" y="34"/>
                  </a:lnTo>
                  <a:lnTo>
                    <a:pt x="31" y="29"/>
                  </a:lnTo>
                  <a:lnTo>
                    <a:pt x="29" y="29"/>
                  </a:lnTo>
                  <a:lnTo>
                    <a:pt x="29" y="24"/>
                  </a:lnTo>
                  <a:lnTo>
                    <a:pt x="26" y="24"/>
                  </a:lnTo>
                  <a:lnTo>
                    <a:pt x="26" y="18"/>
                  </a:lnTo>
                  <a:lnTo>
                    <a:pt x="23" y="18"/>
                  </a:lnTo>
                  <a:lnTo>
                    <a:pt x="23" y="14"/>
                  </a:lnTo>
                  <a:lnTo>
                    <a:pt x="21" y="14"/>
                  </a:lnTo>
                  <a:lnTo>
                    <a:pt x="21" y="11"/>
                  </a:lnTo>
                  <a:lnTo>
                    <a:pt x="17" y="11"/>
                  </a:lnTo>
                  <a:lnTo>
                    <a:pt x="17" y="9"/>
                  </a:lnTo>
                  <a:lnTo>
                    <a:pt x="11" y="9"/>
                  </a:lnTo>
                  <a:lnTo>
                    <a:pt x="11" y="6"/>
                  </a:lnTo>
                  <a:lnTo>
                    <a:pt x="7" y="6"/>
                  </a:lnTo>
                  <a:lnTo>
                    <a:pt x="7" y="4"/>
                  </a:lnTo>
                  <a:lnTo>
                    <a:pt x="5" y="4"/>
                  </a:lnTo>
                  <a:lnTo>
                    <a:pt x="5" y="1"/>
                  </a:lnTo>
                  <a:lnTo>
                    <a:pt x="3" y="1"/>
                  </a:lnTo>
                  <a:lnTo>
                    <a:pt x="3" y="0"/>
                  </a:lnTo>
                  <a:lnTo>
                    <a:pt x="0" y="0"/>
                  </a:lnTo>
                </a:path>
              </a:pathLst>
            </a:cu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
            <p:cNvSpPr>
              <a:spLocks noChangeShapeType="1"/>
            </p:cNvSpPr>
            <p:nvPr/>
          </p:nvSpPr>
          <p:spPr bwMode="auto">
            <a:xfrm>
              <a:off x="2356" y="225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5"/>
            <p:cNvSpPr>
              <a:spLocks noChangeShapeType="1"/>
            </p:cNvSpPr>
            <p:nvPr/>
          </p:nvSpPr>
          <p:spPr bwMode="auto">
            <a:xfrm>
              <a:off x="2368" y="225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6"/>
            <p:cNvSpPr>
              <a:spLocks noChangeShapeType="1"/>
            </p:cNvSpPr>
            <p:nvPr/>
          </p:nvSpPr>
          <p:spPr bwMode="auto">
            <a:xfrm>
              <a:off x="2410" y="228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7"/>
            <p:cNvSpPr>
              <a:spLocks noChangeShapeType="1"/>
            </p:cNvSpPr>
            <p:nvPr/>
          </p:nvSpPr>
          <p:spPr bwMode="auto">
            <a:xfrm>
              <a:off x="1810" y="1436"/>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8"/>
            <p:cNvSpPr>
              <a:spLocks noChangeShapeType="1"/>
            </p:cNvSpPr>
            <p:nvPr/>
          </p:nvSpPr>
          <p:spPr bwMode="auto">
            <a:xfrm>
              <a:off x="1822" y="1436"/>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9"/>
            <p:cNvSpPr>
              <a:spLocks noChangeShapeType="1"/>
            </p:cNvSpPr>
            <p:nvPr/>
          </p:nvSpPr>
          <p:spPr bwMode="auto">
            <a:xfrm>
              <a:off x="2854" y="2594"/>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0"/>
            <p:cNvSpPr>
              <a:spLocks noChangeShapeType="1"/>
            </p:cNvSpPr>
            <p:nvPr/>
          </p:nvSpPr>
          <p:spPr bwMode="auto">
            <a:xfrm>
              <a:off x="2728" y="249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1"/>
            <p:cNvSpPr>
              <a:spLocks noChangeShapeType="1"/>
            </p:cNvSpPr>
            <p:nvPr/>
          </p:nvSpPr>
          <p:spPr bwMode="auto">
            <a:xfrm>
              <a:off x="2908" y="261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2"/>
            <p:cNvSpPr>
              <a:spLocks noChangeShapeType="1"/>
            </p:cNvSpPr>
            <p:nvPr/>
          </p:nvSpPr>
          <p:spPr bwMode="auto">
            <a:xfrm>
              <a:off x="2434" y="2300"/>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3"/>
            <p:cNvSpPr>
              <a:spLocks noChangeShapeType="1"/>
            </p:cNvSpPr>
            <p:nvPr/>
          </p:nvSpPr>
          <p:spPr bwMode="auto">
            <a:xfrm>
              <a:off x="2950" y="2624"/>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4"/>
            <p:cNvSpPr>
              <a:spLocks noChangeShapeType="1"/>
            </p:cNvSpPr>
            <p:nvPr/>
          </p:nvSpPr>
          <p:spPr bwMode="auto">
            <a:xfrm>
              <a:off x="2986" y="264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5"/>
            <p:cNvSpPr>
              <a:spLocks noChangeShapeType="1"/>
            </p:cNvSpPr>
            <p:nvPr/>
          </p:nvSpPr>
          <p:spPr bwMode="auto">
            <a:xfrm>
              <a:off x="3082" y="2690"/>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16"/>
            <p:cNvSpPr>
              <a:spLocks noChangeShapeType="1"/>
            </p:cNvSpPr>
            <p:nvPr/>
          </p:nvSpPr>
          <p:spPr bwMode="auto">
            <a:xfrm>
              <a:off x="3136" y="270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17"/>
            <p:cNvSpPr>
              <a:spLocks noChangeShapeType="1"/>
            </p:cNvSpPr>
            <p:nvPr/>
          </p:nvSpPr>
          <p:spPr bwMode="auto">
            <a:xfrm>
              <a:off x="3322" y="2804"/>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18"/>
            <p:cNvSpPr>
              <a:spLocks noChangeShapeType="1"/>
            </p:cNvSpPr>
            <p:nvPr/>
          </p:nvSpPr>
          <p:spPr bwMode="auto">
            <a:xfrm>
              <a:off x="3406" y="2834"/>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19"/>
            <p:cNvSpPr>
              <a:spLocks noChangeShapeType="1"/>
            </p:cNvSpPr>
            <p:nvPr/>
          </p:nvSpPr>
          <p:spPr bwMode="auto">
            <a:xfrm>
              <a:off x="3484" y="2834"/>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0"/>
            <p:cNvSpPr>
              <a:spLocks noChangeShapeType="1"/>
            </p:cNvSpPr>
            <p:nvPr/>
          </p:nvSpPr>
          <p:spPr bwMode="auto">
            <a:xfrm>
              <a:off x="4024" y="288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1"/>
            <p:cNvSpPr>
              <a:spLocks noChangeShapeType="1"/>
            </p:cNvSpPr>
            <p:nvPr/>
          </p:nvSpPr>
          <p:spPr bwMode="auto">
            <a:xfrm>
              <a:off x="3268" y="2774"/>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2"/>
            <p:cNvSpPr>
              <a:spLocks noChangeShapeType="1"/>
            </p:cNvSpPr>
            <p:nvPr/>
          </p:nvSpPr>
          <p:spPr bwMode="auto">
            <a:xfrm>
              <a:off x="3238" y="276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3"/>
            <p:cNvSpPr>
              <a:spLocks noChangeShapeType="1"/>
            </p:cNvSpPr>
            <p:nvPr/>
          </p:nvSpPr>
          <p:spPr bwMode="auto">
            <a:xfrm>
              <a:off x="2650" y="246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4"/>
            <p:cNvSpPr>
              <a:spLocks noChangeShapeType="1"/>
            </p:cNvSpPr>
            <p:nvPr/>
          </p:nvSpPr>
          <p:spPr bwMode="auto">
            <a:xfrm>
              <a:off x="2578" y="2402"/>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5"/>
            <p:cNvSpPr>
              <a:spLocks noChangeShapeType="1"/>
            </p:cNvSpPr>
            <p:nvPr/>
          </p:nvSpPr>
          <p:spPr bwMode="auto">
            <a:xfrm>
              <a:off x="2716" y="2498"/>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6"/>
            <p:cNvSpPr>
              <a:spLocks noChangeShapeType="1"/>
            </p:cNvSpPr>
            <p:nvPr/>
          </p:nvSpPr>
          <p:spPr bwMode="auto">
            <a:xfrm>
              <a:off x="2848" y="2594"/>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7"/>
            <p:cNvSpPr>
              <a:spLocks noChangeShapeType="1"/>
            </p:cNvSpPr>
            <p:nvPr/>
          </p:nvSpPr>
          <p:spPr bwMode="auto">
            <a:xfrm>
              <a:off x="2554" y="2390"/>
              <a:ext cx="0" cy="36"/>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8"/>
            <p:cNvSpPr>
              <a:spLocks noChangeShapeType="1"/>
            </p:cNvSpPr>
            <p:nvPr/>
          </p:nvSpPr>
          <p:spPr bwMode="auto">
            <a:xfrm>
              <a:off x="2338" y="2240"/>
              <a:ext cx="0" cy="30"/>
            </a:xfrm>
            <a:prstGeom prst="line">
              <a:avLst/>
            </a:prstGeom>
            <a:noFill/>
            <a:ln w="25400">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4" name="Group 29"/>
          <p:cNvGrpSpPr>
            <a:grpSpLocks/>
          </p:cNvGrpSpPr>
          <p:nvPr/>
        </p:nvGrpSpPr>
        <p:grpSpPr bwMode="auto">
          <a:xfrm>
            <a:off x="1672073" y="1958358"/>
            <a:ext cx="3996000" cy="3204000"/>
            <a:chOff x="1933" y="1403"/>
            <a:chExt cx="1890" cy="1512"/>
          </a:xfrm>
        </p:grpSpPr>
        <p:sp>
          <p:nvSpPr>
            <p:cNvPr id="105" name="Freeform 30"/>
            <p:cNvSpPr>
              <a:spLocks/>
            </p:cNvSpPr>
            <p:nvPr/>
          </p:nvSpPr>
          <p:spPr bwMode="auto">
            <a:xfrm>
              <a:off x="1933" y="1403"/>
              <a:ext cx="1890" cy="1494"/>
            </a:xfrm>
            <a:custGeom>
              <a:avLst/>
              <a:gdLst>
                <a:gd name="T0" fmla="*/ 273 w 315"/>
                <a:gd name="T1" fmla="*/ 246 h 249"/>
                <a:gd name="T2" fmla="*/ 229 w 315"/>
                <a:gd name="T3" fmla="*/ 242 h 249"/>
                <a:gd name="T4" fmla="*/ 223 w 315"/>
                <a:gd name="T5" fmla="*/ 237 h 249"/>
                <a:gd name="T6" fmla="*/ 212 w 315"/>
                <a:gd name="T7" fmla="*/ 235 h 249"/>
                <a:gd name="T8" fmla="*/ 208 w 315"/>
                <a:gd name="T9" fmla="*/ 230 h 249"/>
                <a:gd name="T10" fmla="*/ 179 w 315"/>
                <a:gd name="T11" fmla="*/ 225 h 249"/>
                <a:gd name="T12" fmla="*/ 177 w 315"/>
                <a:gd name="T13" fmla="*/ 220 h 249"/>
                <a:gd name="T14" fmla="*/ 171 w 315"/>
                <a:gd name="T15" fmla="*/ 218 h 249"/>
                <a:gd name="T16" fmla="*/ 168 w 315"/>
                <a:gd name="T17" fmla="*/ 212 h 249"/>
                <a:gd name="T18" fmla="*/ 158 w 315"/>
                <a:gd name="T19" fmla="*/ 210 h 249"/>
                <a:gd name="T20" fmla="*/ 144 w 315"/>
                <a:gd name="T21" fmla="*/ 205 h 249"/>
                <a:gd name="T22" fmla="*/ 134 w 315"/>
                <a:gd name="T23" fmla="*/ 202 h 249"/>
                <a:gd name="T24" fmla="*/ 126 w 315"/>
                <a:gd name="T25" fmla="*/ 196 h 249"/>
                <a:gd name="T26" fmla="*/ 118 w 315"/>
                <a:gd name="T27" fmla="*/ 192 h 249"/>
                <a:gd name="T28" fmla="*/ 116 w 315"/>
                <a:gd name="T29" fmla="*/ 187 h 249"/>
                <a:gd name="T30" fmla="*/ 109 w 315"/>
                <a:gd name="T31" fmla="*/ 186 h 249"/>
                <a:gd name="T32" fmla="*/ 105 w 315"/>
                <a:gd name="T33" fmla="*/ 180 h 249"/>
                <a:gd name="T34" fmla="*/ 100 w 315"/>
                <a:gd name="T35" fmla="*/ 176 h 249"/>
                <a:gd name="T36" fmla="*/ 98 w 315"/>
                <a:gd name="T37" fmla="*/ 171 h 249"/>
                <a:gd name="T38" fmla="*/ 90 w 315"/>
                <a:gd name="T39" fmla="*/ 168 h 249"/>
                <a:gd name="T40" fmla="*/ 86 w 315"/>
                <a:gd name="T41" fmla="*/ 163 h 249"/>
                <a:gd name="T42" fmla="*/ 81 w 315"/>
                <a:gd name="T43" fmla="*/ 161 h 249"/>
                <a:gd name="T44" fmla="*/ 79 w 315"/>
                <a:gd name="T45" fmla="*/ 155 h 249"/>
                <a:gd name="T46" fmla="*/ 73 w 315"/>
                <a:gd name="T47" fmla="*/ 152 h 249"/>
                <a:gd name="T48" fmla="*/ 71 w 315"/>
                <a:gd name="T49" fmla="*/ 145 h 249"/>
                <a:gd name="T50" fmla="*/ 67 w 315"/>
                <a:gd name="T51" fmla="*/ 142 h 249"/>
                <a:gd name="T52" fmla="*/ 64 w 315"/>
                <a:gd name="T53" fmla="*/ 136 h 249"/>
                <a:gd name="T54" fmla="*/ 60 w 315"/>
                <a:gd name="T55" fmla="*/ 134 h 249"/>
                <a:gd name="T56" fmla="*/ 57 w 315"/>
                <a:gd name="T57" fmla="*/ 123 h 249"/>
                <a:gd name="T58" fmla="*/ 52 w 315"/>
                <a:gd name="T59" fmla="*/ 116 h 249"/>
                <a:gd name="T60" fmla="*/ 49 w 315"/>
                <a:gd name="T61" fmla="*/ 105 h 249"/>
                <a:gd name="T62" fmla="*/ 47 w 315"/>
                <a:gd name="T63" fmla="*/ 97 h 249"/>
                <a:gd name="T64" fmla="*/ 45 w 315"/>
                <a:gd name="T65" fmla="*/ 87 h 249"/>
                <a:gd name="T66" fmla="*/ 40 w 315"/>
                <a:gd name="T67" fmla="*/ 81 h 249"/>
                <a:gd name="T68" fmla="*/ 38 w 315"/>
                <a:gd name="T69" fmla="*/ 68 h 249"/>
                <a:gd name="T70" fmla="*/ 35 w 315"/>
                <a:gd name="T71" fmla="*/ 64 h 249"/>
                <a:gd name="T72" fmla="*/ 34 w 315"/>
                <a:gd name="T73" fmla="*/ 53 h 249"/>
                <a:gd name="T74" fmla="*/ 31 w 315"/>
                <a:gd name="T75" fmla="*/ 49 h 249"/>
                <a:gd name="T76" fmla="*/ 28 w 315"/>
                <a:gd name="T77" fmla="*/ 38 h 249"/>
                <a:gd name="T78" fmla="*/ 24 w 315"/>
                <a:gd name="T79" fmla="*/ 29 h 249"/>
                <a:gd name="T80" fmla="*/ 23 w 315"/>
                <a:gd name="T81" fmla="*/ 22 h 249"/>
                <a:gd name="T82" fmla="*/ 19 w 315"/>
                <a:gd name="T83" fmla="*/ 19 h 249"/>
                <a:gd name="T84" fmla="*/ 18 w 315"/>
                <a:gd name="T85" fmla="*/ 12 h 249"/>
                <a:gd name="T86" fmla="*/ 11 w 315"/>
                <a:gd name="T87" fmla="*/ 9 h 249"/>
                <a:gd name="T88" fmla="*/ 6 w 315"/>
                <a:gd name="T89" fmla="*/ 3 h 249"/>
                <a:gd name="T90" fmla="*/ 0 w 315"/>
                <a:gd name="T9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249">
                  <a:moveTo>
                    <a:pt x="315" y="249"/>
                  </a:moveTo>
                  <a:lnTo>
                    <a:pt x="273" y="249"/>
                  </a:lnTo>
                  <a:lnTo>
                    <a:pt x="273" y="246"/>
                  </a:lnTo>
                  <a:lnTo>
                    <a:pt x="243" y="246"/>
                  </a:lnTo>
                  <a:lnTo>
                    <a:pt x="243" y="242"/>
                  </a:lnTo>
                  <a:lnTo>
                    <a:pt x="229" y="242"/>
                  </a:lnTo>
                  <a:lnTo>
                    <a:pt x="229" y="240"/>
                  </a:lnTo>
                  <a:lnTo>
                    <a:pt x="223" y="240"/>
                  </a:lnTo>
                  <a:lnTo>
                    <a:pt x="223" y="237"/>
                  </a:lnTo>
                  <a:lnTo>
                    <a:pt x="221" y="237"/>
                  </a:lnTo>
                  <a:lnTo>
                    <a:pt x="221" y="235"/>
                  </a:lnTo>
                  <a:lnTo>
                    <a:pt x="212" y="235"/>
                  </a:lnTo>
                  <a:lnTo>
                    <a:pt x="212" y="232"/>
                  </a:lnTo>
                  <a:lnTo>
                    <a:pt x="208" y="232"/>
                  </a:lnTo>
                  <a:lnTo>
                    <a:pt x="208" y="230"/>
                  </a:lnTo>
                  <a:lnTo>
                    <a:pt x="198" y="230"/>
                  </a:lnTo>
                  <a:lnTo>
                    <a:pt x="198" y="225"/>
                  </a:lnTo>
                  <a:lnTo>
                    <a:pt x="179" y="225"/>
                  </a:lnTo>
                  <a:lnTo>
                    <a:pt x="179" y="223"/>
                  </a:lnTo>
                  <a:lnTo>
                    <a:pt x="177" y="223"/>
                  </a:lnTo>
                  <a:lnTo>
                    <a:pt x="177" y="220"/>
                  </a:lnTo>
                  <a:lnTo>
                    <a:pt x="173" y="220"/>
                  </a:lnTo>
                  <a:lnTo>
                    <a:pt x="173" y="218"/>
                  </a:lnTo>
                  <a:lnTo>
                    <a:pt x="171" y="218"/>
                  </a:lnTo>
                  <a:lnTo>
                    <a:pt x="171" y="215"/>
                  </a:lnTo>
                  <a:lnTo>
                    <a:pt x="168" y="215"/>
                  </a:lnTo>
                  <a:lnTo>
                    <a:pt x="168" y="212"/>
                  </a:lnTo>
                  <a:lnTo>
                    <a:pt x="162" y="212"/>
                  </a:lnTo>
                  <a:lnTo>
                    <a:pt x="162" y="210"/>
                  </a:lnTo>
                  <a:lnTo>
                    <a:pt x="158" y="210"/>
                  </a:lnTo>
                  <a:lnTo>
                    <a:pt x="158" y="208"/>
                  </a:lnTo>
                  <a:lnTo>
                    <a:pt x="144" y="208"/>
                  </a:lnTo>
                  <a:lnTo>
                    <a:pt x="144" y="205"/>
                  </a:lnTo>
                  <a:lnTo>
                    <a:pt x="142" y="205"/>
                  </a:lnTo>
                  <a:lnTo>
                    <a:pt x="142" y="202"/>
                  </a:lnTo>
                  <a:lnTo>
                    <a:pt x="134" y="202"/>
                  </a:lnTo>
                  <a:lnTo>
                    <a:pt x="134" y="198"/>
                  </a:lnTo>
                  <a:lnTo>
                    <a:pt x="126" y="198"/>
                  </a:lnTo>
                  <a:lnTo>
                    <a:pt x="126" y="196"/>
                  </a:lnTo>
                  <a:lnTo>
                    <a:pt x="120" y="196"/>
                  </a:lnTo>
                  <a:lnTo>
                    <a:pt x="120" y="192"/>
                  </a:lnTo>
                  <a:lnTo>
                    <a:pt x="118" y="192"/>
                  </a:lnTo>
                  <a:lnTo>
                    <a:pt x="118" y="189"/>
                  </a:lnTo>
                  <a:lnTo>
                    <a:pt x="116" y="189"/>
                  </a:lnTo>
                  <a:lnTo>
                    <a:pt x="116" y="187"/>
                  </a:lnTo>
                  <a:lnTo>
                    <a:pt x="112" y="187"/>
                  </a:lnTo>
                  <a:lnTo>
                    <a:pt x="112" y="186"/>
                  </a:lnTo>
                  <a:lnTo>
                    <a:pt x="109" y="186"/>
                  </a:lnTo>
                  <a:lnTo>
                    <a:pt x="109" y="183"/>
                  </a:lnTo>
                  <a:lnTo>
                    <a:pt x="105" y="183"/>
                  </a:lnTo>
                  <a:lnTo>
                    <a:pt x="105" y="180"/>
                  </a:lnTo>
                  <a:lnTo>
                    <a:pt x="102" y="180"/>
                  </a:lnTo>
                  <a:lnTo>
                    <a:pt x="102" y="176"/>
                  </a:lnTo>
                  <a:lnTo>
                    <a:pt x="100" y="176"/>
                  </a:lnTo>
                  <a:lnTo>
                    <a:pt x="100" y="173"/>
                  </a:lnTo>
                  <a:lnTo>
                    <a:pt x="98" y="173"/>
                  </a:lnTo>
                  <a:lnTo>
                    <a:pt x="98" y="171"/>
                  </a:lnTo>
                  <a:lnTo>
                    <a:pt x="96" y="171"/>
                  </a:lnTo>
                  <a:lnTo>
                    <a:pt x="96" y="168"/>
                  </a:lnTo>
                  <a:lnTo>
                    <a:pt x="90" y="168"/>
                  </a:lnTo>
                  <a:lnTo>
                    <a:pt x="90" y="165"/>
                  </a:lnTo>
                  <a:lnTo>
                    <a:pt x="86" y="165"/>
                  </a:lnTo>
                  <a:lnTo>
                    <a:pt x="86" y="163"/>
                  </a:lnTo>
                  <a:lnTo>
                    <a:pt x="83" y="163"/>
                  </a:lnTo>
                  <a:lnTo>
                    <a:pt x="83" y="161"/>
                  </a:lnTo>
                  <a:lnTo>
                    <a:pt x="81" y="161"/>
                  </a:lnTo>
                  <a:lnTo>
                    <a:pt x="81" y="158"/>
                  </a:lnTo>
                  <a:lnTo>
                    <a:pt x="79" y="158"/>
                  </a:lnTo>
                  <a:lnTo>
                    <a:pt x="79" y="155"/>
                  </a:lnTo>
                  <a:lnTo>
                    <a:pt x="76" y="155"/>
                  </a:lnTo>
                  <a:lnTo>
                    <a:pt x="76" y="152"/>
                  </a:lnTo>
                  <a:lnTo>
                    <a:pt x="73" y="152"/>
                  </a:lnTo>
                  <a:lnTo>
                    <a:pt x="73" y="150"/>
                  </a:lnTo>
                  <a:lnTo>
                    <a:pt x="71" y="150"/>
                  </a:lnTo>
                  <a:lnTo>
                    <a:pt x="71" y="145"/>
                  </a:lnTo>
                  <a:lnTo>
                    <a:pt x="69" y="145"/>
                  </a:lnTo>
                  <a:lnTo>
                    <a:pt x="69" y="142"/>
                  </a:lnTo>
                  <a:lnTo>
                    <a:pt x="67" y="142"/>
                  </a:lnTo>
                  <a:lnTo>
                    <a:pt x="67" y="138"/>
                  </a:lnTo>
                  <a:lnTo>
                    <a:pt x="64" y="138"/>
                  </a:lnTo>
                  <a:lnTo>
                    <a:pt x="64" y="136"/>
                  </a:lnTo>
                  <a:lnTo>
                    <a:pt x="62" y="136"/>
                  </a:lnTo>
                  <a:lnTo>
                    <a:pt x="62" y="134"/>
                  </a:lnTo>
                  <a:lnTo>
                    <a:pt x="60" y="134"/>
                  </a:lnTo>
                  <a:lnTo>
                    <a:pt x="60" y="128"/>
                  </a:lnTo>
                  <a:lnTo>
                    <a:pt x="57" y="128"/>
                  </a:lnTo>
                  <a:lnTo>
                    <a:pt x="57" y="123"/>
                  </a:lnTo>
                  <a:lnTo>
                    <a:pt x="54" y="123"/>
                  </a:lnTo>
                  <a:lnTo>
                    <a:pt x="54" y="116"/>
                  </a:lnTo>
                  <a:lnTo>
                    <a:pt x="52" y="116"/>
                  </a:lnTo>
                  <a:lnTo>
                    <a:pt x="52" y="110"/>
                  </a:lnTo>
                  <a:lnTo>
                    <a:pt x="49" y="110"/>
                  </a:lnTo>
                  <a:lnTo>
                    <a:pt x="49" y="105"/>
                  </a:lnTo>
                  <a:lnTo>
                    <a:pt x="48" y="105"/>
                  </a:lnTo>
                  <a:lnTo>
                    <a:pt x="48" y="97"/>
                  </a:lnTo>
                  <a:lnTo>
                    <a:pt x="47" y="97"/>
                  </a:lnTo>
                  <a:lnTo>
                    <a:pt x="47" y="92"/>
                  </a:lnTo>
                  <a:lnTo>
                    <a:pt x="45" y="92"/>
                  </a:lnTo>
                  <a:lnTo>
                    <a:pt x="45" y="87"/>
                  </a:lnTo>
                  <a:lnTo>
                    <a:pt x="42" y="87"/>
                  </a:lnTo>
                  <a:lnTo>
                    <a:pt x="42" y="81"/>
                  </a:lnTo>
                  <a:lnTo>
                    <a:pt x="40" y="81"/>
                  </a:lnTo>
                  <a:lnTo>
                    <a:pt x="40" y="72"/>
                  </a:lnTo>
                  <a:lnTo>
                    <a:pt x="38" y="72"/>
                  </a:lnTo>
                  <a:lnTo>
                    <a:pt x="38" y="68"/>
                  </a:lnTo>
                  <a:lnTo>
                    <a:pt x="37" y="68"/>
                  </a:lnTo>
                  <a:lnTo>
                    <a:pt x="37" y="64"/>
                  </a:lnTo>
                  <a:lnTo>
                    <a:pt x="35" y="64"/>
                  </a:lnTo>
                  <a:lnTo>
                    <a:pt x="35" y="58"/>
                  </a:lnTo>
                  <a:lnTo>
                    <a:pt x="34" y="58"/>
                  </a:lnTo>
                  <a:lnTo>
                    <a:pt x="34" y="53"/>
                  </a:lnTo>
                  <a:lnTo>
                    <a:pt x="32" y="53"/>
                  </a:lnTo>
                  <a:lnTo>
                    <a:pt x="32" y="49"/>
                  </a:lnTo>
                  <a:lnTo>
                    <a:pt x="31" y="49"/>
                  </a:lnTo>
                  <a:lnTo>
                    <a:pt x="31" y="45"/>
                  </a:lnTo>
                  <a:lnTo>
                    <a:pt x="28" y="45"/>
                  </a:lnTo>
                  <a:lnTo>
                    <a:pt x="28" y="38"/>
                  </a:lnTo>
                  <a:lnTo>
                    <a:pt x="27" y="38"/>
                  </a:lnTo>
                  <a:lnTo>
                    <a:pt x="27" y="29"/>
                  </a:lnTo>
                  <a:lnTo>
                    <a:pt x="24" y="29"/>
                  </a:lnTo>
                  <a:lnTo>
                    <a:pt x="24" y="26"/>
                  </a:lnTo>
                  <a:lnTo>
                    <a:pt x="23" y="26"/>
                  </a:lnTo>
                  <a:lnTo>
                    <a:pt x="23" y="22"/>
                  </a:lnTo>
                  <a:lnTo>
                    <a:pt x="21" y="22"/>
                  </a:lnTo>
                  <a:lnTo>
                    <a:pt x="21" y="19"/>
                  </a:lnTo>
                  <a:lnTo>
                    <a:pt x="19" y="19"/>
                  </a:lnTo>
                  <a:lnTo>
                    <a:pt x="19" y="14"/>
                  </a:lnTo>
                  <a:lnTo>
                    <a:pt x="18" y="14"/>
                  </a:lnTo>
                  <a:lnTo>
                    <a:pt x="18" y="12"/>
                  </a:lnTo>
                  <a:lnTo>
                    <a:pt x="16" y="12"/>
                  </a:lnTo>
                  <a:lnTo>
                    <a:pt x="16" y="9"/>
                  </a:lnTo>
                  <a:lnTo>
                    <a:pt x="11" y="9"/>
                  </a:lnTo>
                  <a:lnTo>
                    <a:pt x="11" y="5"/>
                  </a:lnTo>
                  <a:lnTo>
                    <a:pt x="6" y="5"/>
                  </a:lnTo>
                  <a:lnTo>
                    <a:pt x="6" y="3"/>
                  </a:lnTo>
                  <a:lnTo>
                    <a:pt x="4" y="3"/>
                  </a:lnTo>
                  <a:lnTo>
                    <a:pt x="4"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31"/>
            <p:cNvSpPr>
              <a:spLocks noChangeShapeType="1"/>
            </p:cNvSpPr>
            <p:nvPr/>
          </p:nvSpPr>
          <p:spPr bwMode="auto">
            <a:xfrm>
              <a:off x="2971" y="2693"/>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32"/>
            <p:cNvSpPr>
              <a:spLocks noChangeShapeType="1"/>
            </p:cNvSpPr>
            <p:nvPr/>
          </p:nvSpPr>
          <p:spPr bwMode="auto">
            <a:xfrm>
              <a:off x="3235" y="2795"/>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33"/>
            <p:cNvSpPr>
              <a:spLocks noChangeShapeType="1"/>
            </p:cNvSpPr>
            <p:nvPr/>
          </p:nvSpPr>
          <p:spPr bwMode="auto">
            <a:xfrm>
              <a:off x="3337" y="2843"/>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34"/>
            <p:cNvSpPr>
              <a:spLocks noChangeShapeType="1"/>
            </p:cNvSpPr>
            <p:nvPr/>
          </p:nvSpPr>
          <p:spPr bwMode="auto">
            <a:xfrm>
              <a:off x="3145" y="275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35"/>
            <p:cNvSpPr>
              <a:spLocks noChangeShapeType="1"/>
            </p:cNvSpPr>
            <p:nvPr/>
          </p:nvSpPr>
          <p:spPr bwMode="auto">
            <a:xfrm>
              <a:off x="3583" y="287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36"/>
            <p:cNvSpPr>
              <a:spLocks noChangeShapeType="1"/>
            </p:cNvSpPr>
            <p:nvPr/>
          </p:nvSpPr>
          <p:spPr bwMode="auto">
            <a:xfrm>
              <a:off x="2719" y="2585"/>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37"/>
            <p:cNvSpPr>
              <a:spLocks noChangeShapeType="1"/>
            </p:cNvSpPr>
            <p:nvPr/>
          </p:nvSpPr>
          <p:spPr bwMode="auto">
            <a:xfrm>
              <a:off x="3031" y="273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38"/>
            <p:cNvSpPr>
              <a:spLocks noChangeShapeType="1"/>
            </p:cNvSpPr>
            <p:nvPr/>
          </p:nvSpPr>
          <p:spPr bwMode="auto">
            <a:xfrm>
              <a:off x="3421" y="2861"/>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39"/>
            <p:cNvSpPr>
              <a:spLocks noChangeShapeType="1"/>
            </p:cNvSpPr>
            <p:nvPr/>
          </p:nvSpPr>
          <p:spPr bwMode="auto">
            <a:xfrm>
              <a:off x="2983" y="269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0"/>
            <p:cNvSpPr>
              <a:spLocks noChangeShapeType="1"/>
            </p:cNvSpPr>
            <p:nvPr/>
          </p:nvSpPr>
          <p:spPr bwMode="auto">
            <a:xfrm>
              <a:off x="3061" y="2735"/>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1"/>
            <p:cNvSpPr>
              <a:spLocks noChangeShapeType="1"/>
            </p:cNvSpPr>
            <p:nvPr/>
          </p:nvSpPr>
          <p:spPr bwMode="auto">
            <a:xfrm>
              <a:off x="2929" y="2663"/>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42"/>
            <p:cNvSpPr>
              <a:spLocks noChangeShapeType="1"/>
            </p:cNvSpPr>
            <p:nvPr/>
          </p:nvSpPr>
          <p:spPr bwMode="auto">
            <a:xfrm>
              <a:off x="3511" y="2861"/>
              <a:ext cx="0" cy="3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3"/>
            <p:cNvSpPr>
              <a:spLocks noChangeShapeType="1"/>
            </p:cNvSpPr>
            <p:nvPr/>
          </p:nvSpPr>
          <p:spPr bwMode="auto">
            <a:xfrm>
              <a:off x="3823" y="2879"/>
              <a:ext cx="0" cy="36"/>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1571086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LBA-001: </a:t>
            </a:r>
            <a:r>
              <a:rPr lang="en-GB" dirty="0"/>
              <a:t>Ramucirumab as second-line treatment in patients with advanced hepatocellular carcinoma (HCC) and elevated alpha-fetoprotein (AFP) following first-line sorafenib: Pooled efficacy and safety across two global randomized </a:t>
            </a:r>
            <a:r>
              <a:rPr lang="en-GB" dirty="0" smtClean="0"/>
              <a:t>phase </a:t>
            </a:r>
            <a:r>
              <a:rPr lang="en-GB" dirty="0"/>
              <a:t>3 studies (REACH-2 and REACH)</a:t>
            </a:r>
            <a:r>
              <a:rPr lang="en-US" dirty="0"/>
              <a:t> – Zhu A, et al</a:t>
            </a:r>
          </a:p>
        </p:txBody>
      </p:sp>
      <p:sp>
        <p:nvSpPr>
          <p:cNvPr id="5" name="Text Placeholder 4"/>
          <p:cNvSpPr>
            <a:spLocks noGrp="1"/>
          </p:cNvSpPr>
          <p:nvPr>
            <p:ph type="body" sz="quarter" idx="11"/>
          </p:nvPr>
        </p:nvSpPr>
        <p:spPr/>
        <p:txBody>
          <a:bodyPr/>
          <a:lstStyle/>
          <a:p>
            <a:r>
              <a:rPr lang="en-GB" dirty="0" smtClean="0"/>
              <a:t>Zhu A, </a:t>
            </a:r>
            <a:r>
              <a:rPr lang="fr-FR" dirty="0"/>
              <a:t>et al. </a:t>
            </a:r>
            <a:r>
              <a:rPr lang="fr-FR" dirty="0" smtClean="0"/>
              <a:t>Ann </a:t>
            </a:r>
            <a:r>
              <a:rPr lang="fr-FR" dirty="0" err="1"/>
              <a:t>Oncol</a:t>
            </a:r>
            <a:r>
              <a:rPr lang="fr-FR" dirty="0"/>
              <a:t> </a:t>
            </a:r>
            <a:r>
              <a:rPr lang="fr-FR" dirty="0" smtClean="0"/>
              <a:t>2018;29(</a:t>
            </a:r>
            <a:r>
              <a:rPr lang="fr-FR" dirty="0" err="1" smtClean="0"/>
              <a:t>suppl</a:t>
            </a:r>
            <a:r>
              <a:rPr lang="fr-FR" dirty="0" smtClean="0"/>
              <a:t> 5):</a:t>
            </a:r>
            <a:r>
              <a:rPr lang="en-GB" dirty="0" err="1"/>
              <a:t>abstr</a:t>
            </a:r>
            <a:r>
              <a:rPr lang="en-GB" dirty="0"/>
              <a:t> </a:t>
            </a:r>
            <a:r>
              <a:rPr lang="en-US" dirty="0"/>
              <a:t>LBA-001</a:t>
            </a:r>
          </a:p>
        </p:txBody>
      </p:sp>
      <p:sp>
        <p:nvSpPr>
          <p:cNvPr id="6" name="Content Placeholder 2"/>
          <p:cNvSpPr>
            <a:spLocks noGrp="1"/>
          </p:cNvSpPr>
          <p:nvPr>
            <p:ph idx="1"/>
          </p:nvPr>
        </p:nvSpPr>
        <p:spPr>
          <a:xfrm>
            <a:off x="365124" y="1254035"/>
            <a:ext cx="8413751" cy="4746172"/>
          </a:xfrm>
        </p:spPr>
        <p:txBody>
          <a:bodyPr/>
          <a:lstStyle/>
          <a:p>
            <a:pPr marL="0" indent="0">
              <a:buNone/>
            </a:pPr>
            <a:r>
              <a:rPr lang="en-GB" b="1" dirty="0"/>
              <a:t>Key </a:t>
            </a:r>
            <a:r>
              <a:rPr lang="en-GB" b="1" dirty="0" smtClean="0"/>
              <a:t>results (cont.)</a:t>
            </a:r>
            <a:endParaRPr lang="en-GB" b="1" dirty="0"/>
          </a:p>
          <a:p>
            <a:endParaRPr lang="en-GB" dirty="0"/>
          </a:p>
        </p:txBody>
      </p:sp>
      <p:graphicFrame>
        <p:nvGraphicFramePr>
          <p:cNvPr id="70" name="Group 88"/>
          <p:cNvGraphicFramePr>
            <a:graphicFrameLocks noGrp="1"/>
          </p:cNvGraphicFramePr>
          <p:nvPr>
            <p:extLst>
              <p:ext uri="{D42A27DB-BD31-4B8C-83A1-F6EECF244321}">
                <p14:modId xmlns:p14="http://schemas.microsoft.com/office/powerpoint/2010/main" xmlns="" val="1098839742"/>
              </p:ext>
            </p:extLst>
          </p:nvPr>
        </p:nvGraphicFramePr>
        <p:xfrm>
          <a:off x="369888" y="1624520"/>
          <a:ext cx="8376180" cy="2887522"/>
        </p:xfrm>
        <a:graphic>
          <a:graphicData uri="http://schemas.openxmlformats.org/drawingml/2006/table">
            <a:tbl>
              <a:tblPr firstRow="1" bandRow="1">
                <a:tableStyleId>{69012ECD-51FC-41F1-AA8D-1B2483CD663E}</a:tableStyleId>
              </a:tblPr>
              <a:tblGrid>
                <a:gridCol w="2253391">
                  <a:extLst>
                    <a:ext uri="{9D8B030D-6E8A-4147-A177-3AD203B41FA5}">
                      <a16:colId xmlns:a16="http://schemas.microsoft.com/office/drawing/2014/main" xmlns="" val="20000"/>
                    </a:ext>
                  </a:extLst>
                </a:gridCol>
                <a:gridCol w="2304738">
                  <a:extLst>
                    <a:ext uri="{9D8B030D-6E8A-4147-A177-3AD203B41FA5}">
                      <a16:colId xmlns:a16="http://schemas.microsoft.com/office/drawing/2014/main" xmlns="" val="20001"/>
                    </a:ext>
                  </a:extLst>
                </a:gridCol>
                <a:gridCol w="2304738">
                  <a:extLst>
                    <a:ext uri="{9D8B030D-6E8A-4147-A177-3AD203B41FA5}">
                      <a16:colId xmlns:a16="http://schemas.microsoft.com/office/drawing/2014/main" xmlns="" val="20002"/>
                    </a:ext>
                  </a:extLst>
                </a:gridCol>
                <a:gridCol w="1513313">
                  <a:extLst>
                    <a:ext uri="{9D8B030D-6E8A-4147-A177-3AD203B41FA5}">
                      <a16:colId xmlns:a16="http://schemas.microsoft.com/office/drawing/2014/main" xmlns="" val="20003"/>
                    </a:ext>
                  </a:extLst>
                </a:gridCol>
              </a:tblGrid>
              <a:tr h="549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Ramucirumab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(n=316)</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(n=226)</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6533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mn-lt"/>
                          <a:cs typeface="Arial" charset="0"/>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65338">
                <a:tc>
                  <a:txBody>
                    <a:bodyPr/>
                    <a:lstStyle/>
                    <a:p>
                      <a:pPr marL="179388"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Median,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2.8</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65338">
                <a:tc>
                  <a:txBody>
                    <a:bodyPr/>
                    <a:lstStyle/>
                    <a:p>
                      <a:pPr marL="179388"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HR (95%CI)</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0.572 (0.472, 0.694)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&lt;0.0001</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4653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mn-lt"/>
                          <a:cs typeface="Arial" charset="0"/>
                        </a:rPr>
                        <a:t>ORR</a:t>
                      </a:r>
                      <a:r>
                        <a:rPr kumimoji="0" lang="en-GB" sz="1400" b="0" i="0" u="none" strike="noStrike" cap="none" normalizeH="0" baseline="0" dirty="0" smtClean="0">
                          <a:ln>
                            <a:noFill/>
                          </a:ln>
                          <a:solidFill>
                            <a:schemeClr val="tx1"/>
                          </a:solidFill>
                          <a:effectLst/>
                          <a:latin typeface="+mn-lt"/>
                          <a:cs typeface="Arial" charset="0"/>
                        </a:rPr>
                        <a:t>, 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 (5.4) [2.9, 7.9]</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(0.9) [0.0, 2.1]</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0.0064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4653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mn-lt"/>
                          <a:cs typeface="Arial" charset="0"/>
                        </a:rPr>
                        <a:t>DCR</a:t>
                      </a:r>
                      <a:r>
                        <a:rPr kumimoji="0" lang="en-GB" sz="1400" b="0" i="0" u="none" strike="noStrike" cap="none" normalizeH="0" baseline="0" dirty="0" smtClean="0">
                          <a:ln>
                            <a:noFill/>
                          </a:ln>
                          <a:solidFill>
                            <a:schemeClr val="tx1"/>
                          </a:solidFill>
                          <a:effectLst/>
                          <a:latin typeface="+mn-lt"/>
                          <a:cs typeface="Arial" charset="0"/>
                        </a:rPr>
                        <a:t>, n (%) [95%CI]</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178 (56.3) [50.9, 61.8]</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84 (37.2) [30.9, 43.5]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&lt;0.001</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571086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LBA-001: </a:t>
            </a:r>
            <a:r>
              <a:rPr lang="en-GB" dirty="0"/>
              <a:t>Ramucirumab as second-line treatment in patients with advanced hepatocellular carcinoma (HCC) and elevated alpha-fetoprotein (AFP) following first-line sorafenib: Pooled efficacy and safety across two global randomized </a:t>
            </a:r>
            <a:r>
              <a:rPr lang="en-GB" dirty="0" smtClean="0"/>
              <a:t>phase </a:t>
            </a:r>
            <a:r>
              <a:rPr lang="en-GB" dirty="0"/>
              <a:t>3 studies (REACH-2 and REACH)</a:t>
            </a:r>
            <a:r>
              <a:rPr lang="en-US" dirty="0"/>
              <a:t> – Zhu A, et al</a:t>
            </a:r>
          </a:p>
        </p:txBody>
      </p:sp>
      <p:sp>
        <p:nvSpPr>
          <p:cNvPr id="5" name="Text Placeholder 4"/>
          <p:cNvSpPr>
            <a:spLocks noGrp="1"/>
          </p:cNvSpPr>
          <p:nvPr>
            <p:ph type="body" sz="quarter" idx="11"/>
          </p:nvPr>
        </p:nvSpPr>
        <p:spPr/>
        <p:txBody>
          <a:bodyPr/>
          <a:lstStyle/>
          <a:p>
            <a:r>
              <a:rPr lang="en-GB" dirty="0" smtClean="0"/>
              <a:t>Zhu A, </a:t>
            </a:r>
            <a:r>
              <a:rPr lang="fr-FR" dirty="0"/>
              <a:t>et al. </a:t>
            </a:r>
            <a:r>
              <a:rPr lang="fr-FR" dirty="0" smtClean="0"/>
              <a:t>Ann </a:t>
            </a:r>
            <a:r>
              <a:rPr lang="fr-FR" dirty="0" err="1"/>
              <a:t>Oncol</a:t>
            </a:r>
            <a:r>
              <a:rPr lang="fr-FR" dirty="0"/>
              <a:t> </a:t>
            </a:r>
            <a:r>
              <a:rPr lang="fr-FR" dirty="0" smtClean="0"/>
              <a:t>2018;29(</a:t>
            </a:r>
            <a:r>
              <a:rPr lang="fr-FR" dirty="0" err="1" smtClean="0"/>
              <a:t>suppl</a:t>
            </a:r>
            <a:r>
              <a:rPr lang="fr-FR" dirty="0" smtClean="0"/>
              <a:t> 5):</a:t>
            </a:r>
            <a:r>
              <a:rPr lang="en-GB" dirty="0" err="1"/>
              <a:t>abstr</a:t>
            </a:r>
            <a:r>
              <a:rPr lang="en-GB" dirty="0"/>
              <a:t> </a:t>
            </a:r>
            <a:r>
              <a:rPr lang="en-US" dirty="0"/>
              <a:t>LBA-001</a:t>
            </a:r>
          </a:p>
        </p:txBody>
      </p:sp>
      <p:sp>
        <p:nvSpPr>
          <p:cNvPr id="6" name="Content Placeholder 2"/>
          <p:cNvSpPr>
            <a:spLocks noGrp="1"/>
          </p:cNvSpPr>
          <p:nvPr>
            <p:ph idx="1"/>
          </p:nvPr>
        </p:nvSpPr>
        <p:spPr>
          <a:xfrm>
            <a:off x="365124" y="1254035"/>
            <a:ext cx="8413751" cy="4746172"/>
          </a:xfrm>
        </p:spPr>
        <p:txBody>
          <a:bodyPr/>
          <a:lstStyle/>
          <a:p>
            <a:pPr marL="0" indent="0">
              <a:buNone/>
            </a:pPr>
            <a:r>
              <a:rPr lang="en-GB" b="1" dirty="0"/>
              <a:t>Key results (cont.)</a:t>
            </a:r>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r>
              <a:rPr lang="en-GB" b="1" dirty="0" smtClean="0"/>
              <a:t>Conclusions</a:t>
            </a:r>
            <a:endParaRPr lang="en-GB" b="1" dirty="0"/>
          </a:p>
          <a:p>
            <a:r>
              <a:rPr lang="en-GB" b="1" dirty="0" smtClean="0"/>
              <a:t>In </a:t>
            </a:r>
            <a:r>
              <a:rPr lang="en-GB" b="1" dirty="0"/>
              <a:t>patients with advanced HCC and baseline AFP </a:t>
            </a:r>
            <a:r>
              <a:rPr lang="en-GB" b="1" dirty="0">
                <a:latin typeface="Arial" panose="020B0604020202020204" pitchFamily="34" charset="0"/>
                <a:cs typeface="Arial" panose="020B0604020202020204" pitchFamily="34" charset="0"/>
              </a:rPr>
              <a:t>≥</a:t>
            </a:r>
            <a:r>
              <a:rPr lang="en-GB" b="1" dirty="0"/>
              <a:t>400 </a:t>
            </a:r>
            <a:r>
              <a:rPr lang="en-GB" b="1" dirty="0" smtClean="0"/>
              <a:t>ng/mL, </a:t>
            </a:r>
            <a:r>
              <a:rPr lang="en-GB" b="1" dirty="0"/>
              <a:t>ramucirumab improved OS vs. </a:t>
            </a:r>
            <a:r>
              <a:rPr lang="en-GB" b="1" dirty="0" smtClean="0"/>
              <a:t>placebo in a pooled analysis of the REACH and REACH-2 studies</a:t>
            </a:r>
          </a:p>
          <a:p>
            <a:r>
              <a:rPr lang="en-GB" b="1" dirty="0" smtClean="0"/>
              <a:t>Ramucirumab was well tolerated, with a safety profile consistent with other ramucirumab monotherapy studies</a:t>
            </a:r>
          </a:p>
          <a:p>
            <a:r>
              <a:rPr lang="en-GB" b="1" dirty="0" smtClean="0"/>
              <a:t>In </a:t>
            </a:r>
            <a:r>
              <a:rPr lang="en-GB" b="1" dirty="0"/>
              <a:t>patients with HCC and elevated </a:t>
            </a:r>
            <a:r>
              <a:rPr lang="en-GB" b="1" dirty="0" smtClean="0"/>
              <a:t>AFP who have received</a:t>
            </a:r>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prior sorafenib treatment</a:t>
            </a:r>
            <a:r>
              <a:rPr lang="en-GB" b="1" dirty="0" smtClean="0"/>
              <a:t>, ramucirumab is potentially an important new treatment option</a:t>
            </a:r>
            <a:endParaRPr lang="en-GB" b="1" dirty="0"/>
          </a:p>
          <a:p>
            <a:endParaRPr lang="en-GB" b="1" dirty="0" smtClean="0"/>
          </a:p>
          <a:p>
            <a:endParaRPr lang="en-GB" b="1" dirty="0" smtClean="0"/>
          </a:p>
          <a:p>
            <a:endParaRPr lang="en-GB" b="1" dirty="0"/>
          </a:p>
        </p:txBody>
      </p:sp>
      <p:graphicFrame>
        <p:nvGraphicFramePr>
          <p:cNvPr id="7" name="Group 88"/>
          <p:cNvGraphicFramePr>
            <a:graphicFrameLocks noGrp="1"/>
          </p:cNvGraphicFramePr>
          <p:nvPr>
            <p:extLst>
              <p:ext uri="{D42A27DB-BD31-4B8C-83A1-F6EECF244321}">
                <p14:modId xmlns:p14="http://schemas.microsoft.com/office/powerpoint/2010/main" xmlns="" val="1898965782"/>
              </p:ext>
            </p:extLst>
          </p:nvPr>
        </p:nvGraphicFramePr>
        <p:xfrm>
          <a:off x="369888" y="1624521"/>
          <a:ext cx="8376179" cy="2084832"/>
        </p:xfrm>
        <a:graphic>
          <a:graphicData uri="http://schemas.openxmlformats.org/drawingml/2006/table">
            <a:tbl>
              <a:tblPr firstRow="1" bandRow="1">
                <a:tableStyleId>{69012ECD-51FC-41F1-AA8D-1B2483CD663E}</a:tableStyleId>
              </a:tblPr>
              <a:tblGrid>
                <a:gridCol w="3354387">
                  <a:extLst>
                    <a:ext uri="{9D8B030D-6E8A-4147-A177-3AD203B41FA5}">
                      <a16:colId xmlns:a16="http://schemas.microsoft.com/office/drawing/2014/main" xmlns="" val="20000"/>
                    </a:ext>
                  </a:extLst>
                </a:gridCol>
                <a:gridCol w="2510896">
                  <a:extLst>
                    <a:ext uri="{9D8B030D-6E8A-4147-A177-3AD203B41FA5}">
                      <a16:colId xmlns:a16="http://schemas.microsoft.com/office/drawing/2014/main" xmlns="" val="20001"/>
                    </a:ext>
                  </a:extLst>
                </a:gridCol>
                <a:gridCol w="2510896">
                  <a:extLst>
                    <a:ext uri="{9D8B030D-6E8A-4147-A177-3AD203B41FA5}">
                      <a16:colId xmlns:a16="http://schemas.microsoft.com/office/drawing/2014/main" xmlns=""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&gt;3 AEs of special interest occurring in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of patients,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Ramucirumab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(n=316)</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(n=223)</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Liver injury/failure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63 (19.9)</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59 (26.5)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Ascites</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 (4.7)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 (4.0)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Bleeding/haemorrhage events</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 (4.7)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 (6.7)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GI haemorrhage events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11 (3.5)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 (5.4)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Hypertension</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40 (12.7)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 (3.6)</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571086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O-011: Assessment of </a:t>
            </a:r>
            <a:r>
              <a:rPr lang="en-GB" dirty="0" err="1" smtClean="0"/>
              <a:t>tumor</a:t>
            </a:r>
            <a:r>
              <a:rPr lang="en-GB" dirty="0" smtClean="0"/>
              <a:t> response, AFP response, and </a:t>
            </a:r>
            <a:r>
              <a:rPr lang="en-GB" dirty="0"/>
              <a:t>t</a:t>
            </a:r>
            <a:r>
              <a:rPr lang="en-GB" dirty="0" smtClean="0"/>
              <a:t>ime to progression in the phase 3 CELESTIAL trial of cabozantinib versus placebo in advanced hepatocellular carcinoma (HCC) – Merle P, et al</a:t>
            </a:r>
            <a:endParaRPr lang="en-GB" dirty="0"/>
          </a:p>
        </p:txBody>
      </p:sp>
      <p:sp>
        <p:nvSpPr>
          <p:cNvPr id="6" name="Content Placeholder 2"/>
          <p:cNvSpPr>
            <a:spLocks noGrp="1"/>
          </p:cNvSpPr>
          <p:nvPr>
            <p:ph idx="1"/>
          </p:nvPr>
        </p:nvSpPr>
        <p:spPr/>
        <p:txBody>
          <a:bodyPr/>
          <a:lstStyle/>
          <a:p>
            <a:pPr marL="0" indent="0">
              <a:buNone/>
            </a:pPr>
            <a:r>
              <a:rPr lang="en-GB" b="1" dirty="0" smtClean="0"/>
              <a:t>Study objective</a:t>
            </a:r>
          </a:p>
          <a:p>
            <a:r>
              <a:rPr lang="en-GB" dirty="0" smtClean="0"/>
              <a:t>To assess the tumour response, AFP response and TTP in patients with advanced HCC receiving cabozantinib vs. placebo in the CELESTIAL trial</a:t>
            </a:r>
            <a:endParaRPr lang="en-GB" dirty="0"/>
          </a:p>
        </p:txBody>
      </p:sp>
      <p:sp>
        <p:nvSpPr>
          <p:cNvPr id="9" name="Text Placeholder 8"/>
          <p:cNvSpPr>
            <a:spLocks noGrp="1"/>
          </p:cNvSpPr>
          <p:nvPr>
            <p:ph type="body" sz="quarter" idx="10"/>
          </p:nvPr>
        </p:nvSpPr>
        <p:spPr/>
        <p:txBody>
          <a:bodyPr/>
          <a:lstStyle/>
          <a:p>
            <a:r>
              <a:rPr lang="en-GB" dirty="0" smtClean="0"/>
              <a:t>*Primary (OS) and secondary (</a:t>
            </a:r>
            <a:r>
              <a:rPr lang="en-GB" dirty="0"/>
              <a:t>PFS, ORR and safety</a:t>
            </a:r>
            <a:r>
              <a:rPr lang="en-GB" dirty="0" smtClean="0"/>
              <a:t>) endpoints presented previously</a:t>
            </a:r>
            <a:endParaRPr lang="en-GB"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smtClean="0"/>
              <a:t>Merle P,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O-011</a:t>
            </a:r>
            <a:endParaRPr lang="fr-FR" dirty="0"/>
          </a:p>
        </p:txBody>
      </p:sp>
      <p:sp>
        <p:nvSpPr>
          <p:cNvPr id="8" name="Rectangle 9"/>
          <p:cNvSpPr txBox="1">
            <a:spLocks noChangeArrowheads="1"/>
          </p:cNvSpPr>
          <p:nvPr/>
        </p:nvSpPr>
        <p:spPr bwMode="auto">
          <a:xfrm>
            <a:off x="365124" y="5247969"/>
            <a:ext cx="4130676" cy="699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EXPLORATORY ENDPOINTS*</a:t>
            </a:r>
          </a:p>
          <a:p>
            <a:pPr lvl="0">
              <a:buClr>
                <a:srgbClr val="043882"/>
              </a:buClr>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 Tumour </a:t>
            </a:r>
            <a:r>
              <a:rPr lang="en-GB" dirty="0"/>
              <a:t>response, AFP response, TTP</a:t>
            </a:r>
            <a:endParaRPr kumimoji="0" lang="en-GB" sz="1600" b="0" i="0" u="none" strike="noStrike" kern="1200" cap="none" spc="0" normalizeH="0" baseline="0" noProof="0" dirty="0" smtClean="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 name="Oval 14"/>
          <p:cNvSpPr>
            <a:spLocks noChangeArrowheads="1"/>
          </p:cNvSpPr>
          <p:nvPr/>
        </p:nvSpPr>
        <p:spPr bwMode="auto">
          <a:xfrm>
            <a:off x="3941537" y="34488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2</a:t>
            </a: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2" name="AutoShape 15"/>
          <p:cNvCxnSpPr>
            <a:cxnSpLocks noChangeShapeType="1"/>
            <a:stCxn id="11" idx="0"/>
            <a:endCxn id="17" idx="1"/>
          </p:cNvCxnSpPr>
          <p:nvPr/>
        </p:nvCxnSpPr>
        <p:spPr bwMode="auto">
          <a:xfrm rot="5400000" flipH="1" flipV="1">
            <a:off x="4207832" y="2791417"/>
            <a:ext cx="682980" cy="631974"/>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013600" y="2468711"/>
            <a:ext cx="1057073" cy="59440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Content Placeholder 26"/>
          <p:cNvSpPr txBox="1">
            <a:spLocks/>
          </p:cNvSpPr>
          <p:nvPr/>
        </p:nvSpPr>
        <p:spPr bwMode="auto">
          <a:xfrm>
            <a:off x="4855936" y="3212551"/>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charset="0"/>
              </a:rPr>
              <a:t>Disease aetiology (HBV, HCV, other)</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charset="0"/>
              </a:rPr>
              <a:t>Region (Asia, other)</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charset="0"/>
              </a:rPr>
              <a:t>Presence of </a:t>
            </a:r>
            <a:r>
              <a:rPr kumimoji="0" lang="en-GB" sz="1000" b="0" i="0" u="none" strike="noStrike" kern="1200" cap="none" spc="0" normalizeH="0" baseline="0" noProof="0" dirty="0" err="1" smtClean="0">
                <a:ln>
                  <a:noFill/>
                </a:ln>
                <a:solidFill>
                  <a:srgbClr val="4D4D4D"/>
                </a:solidFill>
                <a:effectLst/>
                <a:uLnTx/>
                <a:uFillTx/>
                <a:latin typeface="Arial"/>
                <a:ea typeface="+mn-ea"/>
                <a:cs typeface="Arial" charset="0"/>
              </a:rPr>
              <a:t>macrovascular</a:t>
            </a:r>
            <a:r>
              <a:rPr kumimoji="0" lang="en-GB" sz="1000" b="0" i="0" u="none" strike="noStrike" kern="1200" cap="none" spc="0" normalizeH="0" baseline="0" noProof="0" dirty="0" smtClean="0">
                <a:ln>
                  <a:noFill/>
                </a:ln>
                <a:solidFill>
                  <a:srgbClr val="4D4D4D"/>
                </a:solidFill>
                <a:effectLst/>
                <a:uLnTx/>
                <a:uFillTx/>
                <a:latin typeface="Arial"/>
                <a:ea typeface="+mn-ea"/>
                <a:cs typeface="Arial" charset="0"/>
              </a:rPr>
              <a:t> invasion and/or extra-hepatic spread of disease (Y/N)</a:t>
            </a:r>
          </a:p>
        </p:txBody>
      </p:sp>
      <p:cxnSp>
        <p:nvCxnSpPr>
          <p:cNvPr id="15" name="AutoShape 19"/>
          <p:cNvCxnSpPr>
            <a:cxnSpLocks noChangeShapeType="1"/>
            <a:stCxn id="18" idx="3"/>
            <a:endCxn id="11" idx="2"/>
          </p:cNvCxnSpPr>
          <p:nvPr/>
        </p:nvCxnSpPr>
        <p:spPr bwMode="auto">
          <a:xfrm flipV="1">
            <a:off x="3684814" y="3740994"/>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75638" y="2765914"/>
            <a:ext cx="337962"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865309" y="2355545"/>
            <a:ext cx="2810329"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Cabozantinib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60 mg/day </a:t>
            </a:r>
            <a:r>
              <a:rPr lang="en-GB" altLang="zh-CN" dirty="0" smtClean="0">
                <a:solidFill>
                  <a:srgbClr val="FFFFFF"/>
                </a:solidFill>
                <a:ea typeface="SimSun" pitchFamily="2" charset="-122"/>
              </a:rPr>
              <a:t>oral</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(n=470)</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365124" y="2338816"/>
            <a:ext cx="3319690"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HCC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Child-Pugh A</a:t>
            </a:r>
          </a:p>
          <a:p>
            <a:pPr marL="22860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Prior </a:t>
            </a:r>
            <a:r>
              <a:rPr lang="en-GB" altLang="zh-CN" dirty="0" smtClean="0">
                <a:solidFill>
                  <a:srgbClr val="FFFFFF"/>
                </a:solidFill>
                <a:ea typeface="SimSun" pitchFamily="2" charset="-122"/>
              </a:rPr>
              <a:t>sorafenib</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a:t>
            </a:r>
            <a:r>
              <a:rPr lang="en-GB" altLang="zh-CN" dirty="0">
                <a:solidFill>
                  <a:srgbClr val="FFFFFF"/>
                </a:solidFill>
                <a:ea typeface="SimSun" pitchFamily="2" charset="-122"/>
              </a:rPr>
              <a:t>2 systemic regimens and progressed following ≥1</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(n=760)</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6"/>
          <p:cNvCxnSpPr>
            <a:cxnSpLocks noChangeShapeType="1"/>
            <a:stCxn id="11" idx="4"/>
            <a:endCxn id="22" idx="1"/>
          </p:cNvCxnSpPr>
          <p:nvPr/>
        </p:nvCxnSpPr>
        <p:spPr bwMode="auto">
          <a:xfrm rot="16200000" flipH="1">
            <a:off x="4224857" y="4041572"/>
            <a:ext cx="648931" cy="631974"/>
          </a:xfrm>
          <a:prstGeom prst="bentConnector2">
            <a:avLst/>
          </a:prstGeom>
          <a:noFill/>
          <a:ln w="57150">
            <a:solidFill>
              <a:schemeClr val="bg2">
                <a:lumMod val="60000"/>
                <a:lumOff val="40000"/>
              </a:schemeClr>
            </a:solidFill>
            <a:round/>
            <a:headEnd/>
            <a:tailEnd type="triangle" w="med" len="med"/>
          </a:ln>
        </p:spPr>
      </p:cxnSp>
      <p:cxnSp>
        <p:nvCxnSpPr>
          <p:cNvPr id="21" name="AutoShape 20"/>
          <p:cNvCxnSpPr>
            <a:cxnSpLocks noChangeShapeType="1"/>
            <a:stCxn id="22" idx="3"/>
            <a:endCxn id="27" idx="1"/>
          </p:cNvCxnSpPr>
          <p:nvPr/>
        </p:nvCxnSpPr>
        <p:spPr bwMode="auto">
          <a:xfrm>
            <a:off x="7673980" y="4682025"/>
            <a:ext cx="339620"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09" y="4271657"/>
            <a:ext cx="2808671"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n=237)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7" name="AutoShape 12"/>
          <p:cNvSpPr>
            <a:spLocks noChangeArrowheads="1"/>
          </p:cNvSpPr>
          <p:nvPr/>
        </p:nvSpPr>
        <p:spPr bwMode="auto">
          <a:xfrm>
            <a:off x="8013600" y="4384822"/>
            <a:ext cx="1057073" cy="59440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1197530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O-011: Assessment of </a:t>
            </a:r>
            <a:r>
              <a:rPr lang="en-GB" dirty="0" err="1"/>
              <a:t>tumor</a:t>
            </a:r>
            <a:r>
              <a:rPr lang="en-GB" dirty="0"/>
              <a:t> response, AFP response, and time to progression in the phase 3 CELESTIAL trial of cabozantinib versus placebo in advanced hepatocellular carcinoma (HCC) – Merle P, et al</a:t>
            </a:r>
          </a:p>
        </p:txBody>
      </p:sp>
      <p:sp>
        <p:nvSpPr>
          <p:cNvPr id="6" name="Content Placeholder 2"/>
          <p:cNvSpPr>
            <a:spLocks noGrp="1"/>
          </p:cNvSpPr>
          <p:nvPr>
            <p:ph idx="1"/>
          </p:nvPr>
        </p:nvSpPr>
        <p:spPr/>
        <p:txBody>
          <a:bodyPr/>
          <a:lstStyle/>
          <a:p>
            <a:pPr marL="0" indent="0">
              <a:buNone/>
            </a:pPr>
            <a:r>
              <a:rPr lang="en-GB" b="1" dirty="0" smtClean="0"/>
              <a:t>Key results</a:t>
            </a:r>
          </a:p>
          <a:p>
            <a:pPr marL="0" indent="0">
              <a:buNone/>
            </a:pPr>
            <a:endParaRPr lang="en-GB"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smtClean="0"/>
              <a:t>Merle P,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O-011</a:t>
            </a:r>
            <a:endParaRPr lang="fr-FR" dirty="0"/>
          </a:p>
        </p:txBody>
      </p:sp>
      <p:sp>
        <p:nvSpPr>
          <p:cNvPr id="10" name="Freeform 2"/>
          <p:cNvSpPr>
            <a:spLocks/>
          </p:cNvSpPr>
          <p:nvPr/>
        </p:nvSpPr>
        <p:spPr bwMode="auto">
          <a:xfrm>
            <a:off x="590847" y="2741574"/>
            <a:ext cx="696628" cy="693186"/>
          </a:xfrm>
          <a:custGeom>
            <a:avLst/>
            <a:gdLst>
              <a:gd name="T0" fmla="*/ 0 w 56"/>
              <a:gd name="T1" fmla="*/ 39 h 54"/>
              <a:gd name="T2" fmla="*/ 0 w 56"/>
              <a:gd name="T3" fmla="*/ 49 h 54"/>
              <a:gd name="T4" fmla="*/ 0 w 56"/>
              <a:gd name="T5" fmla="*/ 54 h 54"/>
              <a:gd name="T6" fmla="*/ 2 w 56"/>
              <a:gd name="T7" fmla="*/ 53 h 54"/>
              <a:gd name="T8" fmla="*/ 14 w 56"/>
              <a:gd name="T9" fmla="*/ 53 h 54"/>
              <a:gd name="T10" fmla="*/ 36 w 56"/>
              <a:gd name="T11" fmla="*/ 53 h 54"/>
              <a:gd name="T12" fmla="*/ 47 w 56"/>
              <a:gd name="T13" fmla="*/ 53 h 54"/>
              <a:gd name="T14" fmla="*/ 53 w 56"/>
              <a:gd name="T15" fmla="*/ 53 h 54"/>
              <a:gd name="T16" fmla="*/ 56 w 56"/>
              <a:gd name="T17" fmla="*/ 51 h 54"/>
              <a:gd name="T18" fmla="*/ 54 w 56"/>
              <a:gd name="T19" fmla="*/ 51 h 54"/>
              <a:gd name="T20" fmla="*/ 51 w 56"/>
              <a:gd name="T21" fmla="*/ 51 h 54"/>
              <a:gd name="T22" fmla="*/ 51 w 56"/>
              <a:gd name="T23" fmla="*/ 50 h 54"/>
              <a:gd name="T24" fmla="*/ 48 w 56"/>
              <a:gd name="T25" fmla="*/ 50 h 54"/>
              <a:gd name="T26" fmla="*/ 44 w 56"/>
              <a:gd name="T27" fmla="*/ 50 h 54"/>
              <a:gd name="T28" fmla="*/ 43 w 56"/>
              <a:gd name="T29" fmla="*/ 49 h 54"/>
              <a:gd name="T30" fmla="*/ 39 w 56"/>
              <a:gd name="T31" fmla="*/ 48 h 54"/>
              <a:gd name="T32" fmla="*/ 34 w 56"/>
              <a:gd name="T33" fmla="*/ 46 h 54"/>
              <a:gd name="T34" fmla="*/ 32 w 56"/>
              <a:gd name="T35" fmla="*/ 44 h 54"/>
              <a:gd name="T36" fmla="*/ 27 w 56"/>
              <a:gd name="T37" fmla="*/ 42 h 54"/>
              <a:gd name="T38" fmla="*/ 26 w 56"/>
              <a:gd name="T39" fmla="*/ 42 h 54"/>
              <a:gd name="T40" fmla="*/ 22 w 56"/>
              <a:gd name="T41" fmla="*/ 40 h 54"/>
              <a:gd name="T42" fmla="*/ 19 w 56"/>
              <a:gd name="T43" fmla="*/ 37 h 54"/>
              <a:gd name="T44" fmla="*/ 12 w 56"/>
              <a:gd name="T45" fmla="*/ 32 h 54"/>
              <a:gd name="T46" fmla="*/ 11 w 56"/>
              <a:gd name="T47" fmla="*/ 28 h 54"/>
              <a:gd name="T48" fmla="*/ 8 w 56"/>
              <a:gd name="T49" fmla="*/ 26 h 54"/>
              <a:gd name="T50" fmla="*/ 7 w 56"/>
              <a:gd name="T51" fmla="*/ 19 h 54"/>
              <a:gd name="T52" fmla="*/ 4 w 56"/>
              <a:gd name="T53" fmla="*/ 14 h 54"/>
              <a:gd name="T54" fmla="*/ 3 w 56"/>
              <a:gd name="T55" fmla="*/ 12 h 54"/>
              <a:gd name="T56" fmla="*/ 2 w 56"/>
              <a:gd name="T57" fmla="*/ 3 h 54"/>
              <a:gd name="T58" fmla="*/ 0 w 56"/>
              <a:gd name="T59" fmla="*/ 0 h 54"/>
              <a:gd name="T60" fmla="*/ 0 w 56"/>
              <a:gd name="T61" fmla="*/ 33 h 54"/>
              <a:gd name="T62" fmla="*/ 0 w 56"/>
              <a:gd name="T63"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54">
                <a:moveTo>
                  <a:pt x="0" y="39"/>
                </a:moveTo>
                <a:lnTo>
                  <a:pt x="0" y="49"/>
                </a:lnTo>
                <a:lnTo>
                  <a:pt x="0" y="54"/>
                </a:lnTo>
                <a:cubicBezTo>
                  <a:pt x="1" y="53"/>
                  <a:pt x="1" y="53"/>
                  <a:pt x="2" y="53"/>
                </a:cubicBezTo>
                <a:lnTo>
                  <a:pt x="14" y="53"/>
                </a:lnTo>
                <a:cubicBezTo>
                  <a:pt x="21" y="53"/>
                  <a:pt x="29" y="52"/>
                  <a:pt x="36" y="53"/>
                </a:cubicBezTo>
                <a:cubicBezTo>
                  <a:pt x="39" y="53"/>
                  <a:pt x="44" y="53"/>
                  <a:pt x="47" y="53"/>
                </a:cubicBezTo>
                <a:cubicBezTo>
                  <a:pt x="49" y="53"/>
                  <a:pt x="51" y="53"/>
                  <a:pt x="53" y="53"/>
                </a:cubicBezTo>
                <a:cubicBezTo>
                  <a:pt x="55" y="53"/>
                  <a:pt x="56" y="54"/>
                  <a:pt x="56" y="51"/>
                </a:cubicBezTo>
                <a:cubicBezTo>
                  <a:pt x="55" y="51"/>
                  <a:pt x="55" y="51"/>
                  <a:pt x="54" y="51"/>
                </a:cubicBezTo>
                <a:lnTo>
                  <a:pt x="51" y="51"/>
                </a:lnTo>
                <a:lnTo>
                  <a:pt x="51" y="50"/>
                </a:lnTo>
                <a:lnTo>
                  <a:pt x="48" y="50"/>
                </a:lnTo>
                <a:lnTo>
                  <a:pt x="44" y="50"/>
                </a:lnTo>
                <a:lnTo>
                  <a:pt x="43" y="49"/>
                </a:lnTo>
                <a:lnTo>
                  <a:pt x="39" y="48"/>
                </a:lnTo>
                <a:cubicBezTo>
                  <a:pt x="38" y="46"/>
                  <a:pt x="36" y="48"/>
                  <a:pt x="34" y="46"/>
                </a:cubicBezTo>
                <a:cubicBezTo>
                  <a:pt x="33" y="46"/>
                  <a:pt x="32" y="45"/>
                  <a:pt x="32" y="44"/>
                </a:cubicBezTo>
                <a:cubicBezTo>
                  <a:pt x="29" y="44"/>
                  <a:pt x="28" y="44"/>
                  <a:pt x="27" y="42"/>
                </a:cubicBezTo>
                <a:lnTo>
                  <a:pt x="26" y="42"/>
                </a:lnTo>
                <a:cubicBezTo>
                  <a:pt x="24" y="41"/>
                  <a:pt x="24" y="41"/>
                  <a:pt x="22" y="40"/>
                </a:cubicBezTo>
                <a:cubicBezTo>
                  <a:pt x="21" y="40"/>
                  <a:pt x="21" y="38"/>
                  <a:pt x="19" y="37"/>
                </a:cubicBezTo>
                <a:cubicBezTo>
                  <a:pt x="14" y="37"/>
                  <a:pt x="16" y="34"/>
                  <a:pt x="12" y="32"/>
                </a:cubicBezTo>
                <a:cubicBezTo>
                  <a:pt x="12" y="30"/>
                  <a:pt x="12" y="29"/>
                  <a:pt x="11" y="28"/>
                </a:cubicBezTo>
                <a:cubicBezTo>
                  <a:pt x="9" y="27"/>
                  <a:pt x="10" y="27"/>
                  <a:pt x="8" y="26"/>
                </a:cubicBezTo>
                <a:cubicBezTo>
                  <a:pt x="8" y="24"/>
                  <a:pt x="8" y="21"/>
                  <a:pt x="7" y="19"/>
                </a:cubicBezTo>
                <a:cubicBezTo>
                  <a:pt x="6" y="18"/>
                  <a:pt x="6" y="14"/>
                  <a:pt x="4" y="14"/>
                </a:cubicBezTo>
                <a:cubicBezTo>
                  <a:pt x="4" y="12"/>
                  <a:pt x="4" y="12"/>
                  <a:pt x="3" y="12"/>
                </a:cubicBezTo>
                <a:lnTo>
                  <a:pt x="2" y="3"/>
                </a:lnTo>
                <a:cubicBezTo>
                  <a:pt x="1" y="1"/>
                  <a:pt x="2" y="0"/>
                  <a:pt x="0" y="0"/>
                </a:cubicBezTo>
                <a:lnTo>
                  <a:pt x="0" y="33"/>
                </a:lnTo>
                <a:lnTo>
                  <a:pt x="0" y="39"/>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E75C00"/>
              </a:solidFill>
              <a:effectLst/>
              <a:uLnTx/>
              <a:uFillTx/>
              <a:latin typeface="Arial" charset="0"/>
              <a:ea typeface="+mn-ea"/>
              <a:cs typeface="Arial" charset="0"/>
            </a:endParaRPr>
          </a:p>
        </p:txBody>
      </p:sp>
      <p:sp>
        <p:nvSpPr>
          <p:cNvPr id="11" name="Freeform 3"/>
          <p:cNvSpPr>
            <a:spLocks/>
          </p:cNvSpPr>
          <p:nvPr/>
        </p:nvSpPr>
        <p:spPr bwMode="auto">
          <a:xfrm>
            <a:off x="1525692" y="3425920"/>
            <a:ext cx="1163525" cy="1063573"/>
          </a:xfrm>
          <a:custGeom>
            <a:avLst/>
            <a:gdLst>
              <a:gd name="T0" fmla="*/ 91 w 91"/>
              <a:gd name="T1" fmla="*/ 77 h 77"/>
              <a:gd name="T2" fmla="*/ 90 w 91"/>
              <a:gd name="T3" fmla="*/ 1 h 77"/>
              <a:gd name="T4" fmla="*/ 45 w 91"/>
              <a:gd name="T5" fmla="*/ 1 h 77"/>
              <a:gd name="T6" fmla="*/ 22 w 91"/>
              <a:gd name="T7" fmla="*/ 0 h 77"/>
              <a:gd name="T8" fmla="*/ 0 w 91"/>
              <a:gd name="T9" fmla="*/ 1 h 77"/>
              <a:gd name="T10" fmla="*/ 4 w 91"/>
              <a:gd name="T11" fmla="*/ 1 h 77"/>
              <a:gd name="T12" fmla="*/ 3 w 91"/>
              <a:gd name="T13" fmla="*/ 2 h 77"/>
              <a:gd name="T14" fmla="*/ 10 w 91"/>
              <a:gd name="T15" fmla="*/ 4 h 77"/>
              <a:gd name="T16" fmla="*/ 16 w 91"/>
              <a:gd name="T17" fmla="*/ 5 h 77"/>
              <a:gd name="T18" fmla="*/ 18 w 91"/>
              <a:gd name="T19" fmla="*/ 5 h 77"/>
              <a:gd name="T20" fmla="*/ 23 w 91"/>
              <a:gd name="T21" fmla="*/ 6 h 77"/>
              <a:gd name="T22" fmla="*/ 31 w 91"/>
              <a:gd name="T23" fmla="*/ 8 h 77"/>
              <a:gd name="T24" fmla="*/ 34 w 91"/>
              <a:gd name="T25" fmla="*/ 8 h 77"/>
              <a:gd name="T26" fmla="*/ 37 w 91"/>
              <a:gd name="T27" fmla="*/ 8 h 77"/>
              <a:gd name="T28" fmla="*/ 37 w 91"/>
              <a:gd name="T29" fmla="*/ 9 h 77"/>
              <a:gd name="T30" fmla="*/ 43 w 91"/>
              <a:gd name="T31" fmla="*/ 10 h 77"/>
              <a:gd name="T32" fmla="*/ 44 w 91"/>
              <a:gd name="T33" fmla="*/ 10 h 77"/>
              <a:gd name="T34" fmla="*/ 49 w 91"/>
              <a:gd name="T35" fmla="*/ 13 h 77"/>
              <a:gd name="T36" fmla="*/ 56 w 91"/>
              <a:gd name="T37" fmla="*/ 14 h 77"/>
              <a:gd name="T38" fmla="*/ 64 w 91"/>
              <a:gd name="T39" fmla="*/ 17 h 77"/>
              <a:gd name="T40" fmla="*/ 67 w 91"/>
              <a:gd name="T41" fmla="*/ 19 h 77"/>
              <a:gd name="T42" fmla="*/ 70 w 91"/>
              <a:gd name="T43" fmla="*/ 20 h 77"/>
              <a:gd name="T44" fmla="*/ 71 w 91"/>
              <a:gd name="T45" fmla="*/ 20 h 77"/>
              <a:gd name="T46" fmla="*/ 73 w 91"/>
              <a:gd name="T47" fmla="*/ 23 h 77"/>
              <a:gd name="T48" fmla="*/ 74 w 91"/>
              <a:gd name="T49" fmla="*/ 24 h 77"/>
              <a:gd name="T50" fmla="*/ 76 w 91"/>
              <a:gd name="T51" fmla="*/ 24 h 77"/>
              <a:gd name="T52" fmla="*/ 77 w 91"/>
              <a:gd name="T53" fmla="*/ 27 h 77"/>
              <a:gd name="T54" fmla="*/ 80 w 91"/>
              <a:gd name="T55" fmla="*/ 29 h 77"/>
              <a:gd name="T56" fmla="*/ 80 w 91"/>
              <a:gd name="T57" fmla="*/ 30 h 77"/>
              <a:gd name="T58" fmla="*/ 81 w 91"/>
              <a:gd name="T59" fmla="*/ 34 h 77"/>
              <a:gd name="T60" fmla="*/ 83 w 91"/>
              <a:gd name="T61" fmla="*/ 37 h 77"/>
              <a:gd name="T62" fmla="*/ 84 w 91"/>
              <a:gd name="T63" fmla="*/ 39 h 77"/>
              <a:gd name="T64" fmla="*/ 88 w 91"/>
              <a:gd name="T65" fmla="*/ 50 h 77"/>
              <a:gd name="T66" fmla="*/ 88 w 91"/>
              <a:gd name="T67" fmla="*/ 57 h 77"/>
              <a:gd name="T68" fmla="*/ 89 w 91"/>
              <a:gd name="T69" fmla="*/ 64 h 77"/>
              <a:gd name="T70" fmla="*/ 89 w 91"/>
              <a:gd name="T71" fmla="*/ 77 h 77"/>
              <a:gd name="T72" fmla="*/ 91 w 91"/>
              <a:gd name="T73" fmla="*/ 77 h 77"/>
              <a:gd name="connsiteX0" fmla="*/ 10000 w 10000"/>
              <a:gd name="connsiteY0" fmla="*/ 9870 h 9870"/>
              <a:gd name="connsiteX1" fmla="*/ 9890 w 10000"/>
              <a:gd name="connsiteY1" fmla="*/ 0 h 9870"/>
              <a:gd name="connsiteX2" fmla="*/ 4945 w 10000"/>
              <a:gd name="connsiteY2" fmla="*/ 0 h 9870"/>
              <a:gd name="connsiteX3" fmla="*/ 0 w 10000"/>
              <a:gd name="connsiteY3" fmla="*/ 0 h 9870"/>
              <a:gd name="connsiteX4" fmla="*/ 440 w 10000"/>
              <a:gd name="connsiteY4" fmla="*/ 0 h 9870"/>
              <a:gd name="connsiteX5" fmla="*/ 330 w 10000"/>
              <a:gd name="connsiteY5" fmla="*/ 130 h 9870"/>
              <a:gd name="connsiteX6" fmla="*/ 1099 w 10000"/>
              <a:gd name="connsiteY6" fmla="*/ 389 h 9870"/>
              <a:gd name="connsiteX7" fmla="*/ 1758 w 10000"/>
              <a:gd name="connsiteY7" fmla="*/ 519 h 9870"/>
              <a:gd name="connsiteX8" fmla="*/ 1978 w 10000"/>
              <a:gd name="connsiteY8" fmla="*/ 519 h 9870"/>
              <a:gd name="connsiteX9" fmla="*/ 2527 w 10000"/>
              <a:gd name="connsiteY9" fmla="*/ 649 h 9870"/>
              <a:gd name="connsiteX10" fmla="*/ 3407 w 10000"/>
              <a:gd name="connsiteY10" fmla="*/ 909 h 9870"/>
              <a:gd name="connsiteX11" fmla="*/ 3736 w 10000"/>
              <a:gd name="connsiteY11" fmla="*/ 909 h 9870"/>
              <a:gd name="connsiteX12" fmla="*/ 4066 w 10000"/>
              <a:gd name="connsiteY12" fmla="*/ 909 h 9870"/>
              <a:gd name="connsiteX13" fmla="*/ 4066 w 10000"/>
              <a:gd name="connsiteY13" fmla="*/ 1039 h 9870"/>
              <a:gd name="connsiteX14" fmla="*/ 4725 w 10000"/>
              <a:gd name="connsiteY14" fmla="*/ 1169 h 9870"/>
              <a:gd name="connsiteX15" fmla="*/ 4835 w 10000"/>
              <a:gd name="connsiteY15" fmla="*/ 1169 h 9870"/>
              <a:gd name="connsiteX16" fmla="*/ 5385 w 10000"/>
              <a:gd name="connsiteY16" fmla="*/ 1558 h 9870"/>
              <a:gd name="connsiteX17" fmla="*/ 6154 w 10000"/>
              <a:gd name="connsiteY17" fmla="*/ 1688 h 9870"/>
              <a:gd name="connsiteX18" fmla="*/ 7033 w 10000"/>
              <a:gd name="connsiteY18" fmla="*/ 2078 h 9870"/>
              <a:gd name="connsiteX19" fmla="*/ 7363 w 10000"/>
              <a:gd name="connsiteY19" fmla="*/ 2338 h 9870"/>
              <a:gd name="connsiteX20" fmla="*/ 7692 w 10000"/>
              <a:gd name="connsiteY20" fmla="*/ 2467 h 9870"/>
              <a:gd name="connsiteX21" fmla="*/ 7802 w 10000"/>
              <a:gd name="connsiteY21" fmla="*/ 2467 h 9870"/>
              <a:gd name="connsiteX22" fmla="*/ 8022 w 10000"/>
              <a:gd name="connsiteY22" fmla="*/ 2857 h 9870"/>
              <a:gd name="connsiteX23" fmla="*/ 8132 w 10000"/>
              <a:gd name="connsiteY23" fmla="*/ 2987 h 9870"/>
              <a:gd name="connsiteX24" fmla="*/ 8352 w 10000"/>
              <a:gd name="connsiteY24" fmla="*/ 2987 h 9870"/>
              <a:gd name="connsiteX25" fmla="*/ 8462 w 10000"/>
              <a:gd name="connsiteY25" fmla="*/ 3376 h 9870"/>
              <a:gd name="connsiteX26" fmla="*/ 8791 w 10000"/>
              <a:gd name="connsiteY26" fmla="*/ 3636 h 9870"/>
              <a:gd name="connsiteX27" fmla="*/ 8791 w 10000"/>
              <a:gd name="connsiteY27" fmla="*/ 3766 h 9870"/>
              <a:gd name="connsiteX28" fmla="*/ 8901 w 10000"/>
              <a:gd name="connsiteY28" fmla="*/ 4286 h 9870"/>
              <a:gd name="connsiteX29" fmla="*/ 9121 w 10000"/>
              <a:gd name="connsiteY29" fmla="*/ 4675 h 9870"/>
              <a:gd name="connsiteX30" fmla="*/ 9231 w 10000"/>
              <a:gd name="connsiteY30" fmla="*/ 4935 h 9870"/>
              <a:gd name="connsiteX31" fmla="*/ 9670 w 10000"/>
              <a:gd name="connsiteY31" fmla="*/ 6364 h 9870"/>
              <a:gd name="connsiteX32" fmla="*/ 9670 w 10000"/>
              <a:gd name="connsiteY32" fmla="*/ 7273 h 9870"/>
              <a:gd name="connsiteX33" fmla="*/ 9780 w 10000"/>
              <a:gd name="connsiteY33" fmla="*/ 8182 h 9870"/>
              <a:gd name="connsiteX34" fmla="*/ 9780 w 10000"/>
              <a:gd name="connsiteY34" fmla="*/ 9870 h 9870"/>
              <a:gd name="connsiteX35" fmla="*/ 10000 w 10000"/>
              <a:gd name="connsiteY35" fmla="*/ 9870 h 9870"/>
              <a:gd name="connsiteX0" fmla="*/ 10000 w 10000"/>
              <a:gd name="connsiteY0" fmla="*/ 10000 h 10000"/>
              <a:gd name="connsiteX1" fmla="*/ 9890 w 10000"/>
              <a:gd name="connsiteY1" fmla="*/ 0 h 10000"/>
              <a:gd name="connsiteX2" fmla="*/ 0 w 10000"/>
              <a:gd name="connsiteY2" fmla="*/ 0 h 10000"/>
              <a:gd name="connsiteX3" fmla="*/ 440 w 10000"/>
              <a:gd name="connsiteY3" fmla="*/ 0 h 10000"/>
              <a:gd name="connsiteX4" fmla="*/ 330 w 10000"/>
              <a:gd name="connsiteY4" fmla="*/ 132 h 10000"/>
              <a:gd name="connsiteX5" fmla="*/ 1099 w 10000"/>
              <a:gd name="connsiteY5" fmla="*/ 394 h 10000"/>
              <a:gd name="connsiteX6" fmla="*/ 1758 w 10000"/>
              <a:gd name="connsiteY6" fmla="*/ 526 h 10000"/>
              <a:gd name="connsiteX7" fmla="*/ 1978 w 10000"/>
              <a:gd name="connsiteY7" fmla="*/ 526 h 10000"/>
              <a:gd name="connsiteX8" fmla="*/ 2527 w 10000"/>
              <a:gd name="connsiteY8" fmla="*/ 658 h 10000"/>
              <a:gd name="connsiteX9" fmla="*/ 3407 w 10000"/>
              <a:gd name="connsiteY9" fmla="*/ 921 h 10000"/>
              <a:gd name="connsiteX10" fmla="*/ 3736 w 10000"/>
              <a:gd name="connsiteY10" fmla="*/ 921 h 10000"/>
              <a:gd name="connsiteX11" fmla="*/ 4066 w 10000"/>
              <a:gd name="connsiteY11" fmla="*/ 921 h 10000"/>
              <a:gd name="connsiteX12" fmla="*/ 4066 w 10000"/>
              <a:gd name="connsiteY12" fmla="*/ 1053 h 10000"/>
              <a:gd name="connsiteX13" fmla="*/ 4725 w 10000"/>
              <a:gd name="connsiteY13" fmla="*/ 1184 h 10000"/>
              <a:gd name="connsiteX14" fmla="*/ 4835 w 10000"/>
              <a:gd name="connsiteY14" fmla="*/ 1184 h 10000"/>
              <a:gd name="connsiteX15" fmla="*/ 5385 w 10000"/>
              <a:gd name="connsiteY15" fmla="*/ 1579 h 10000"/>
              <a:gd name="connsiteX16" fmla="*/ 6154 w 10000"/>
              <a:gd name="connsiteY16" fmla="*/ 1710 h 10000"/>
              <a:gd name="connsiteX17" fmla="*/ 7033 w 10000"/>
              <a:gd name="connsiteY17" fmla="*/ 2105 h 10000"/>
              <a:gd name="connsiteX18" fmla="*/ 7363 w 10000"/>
              <a:gd name="connsiteY18" fmla="*/ 2369 h 10000"/>
              <a:gd name="connsiteX19" fmla="*/ 7692 w 10000"/>
              <a:gd name="connsiteY19" fmla="*/ 2499 h 10000"/>
              <a:gd name="connsiteX20" fmla="*/ 7802 w 10000"/>
              <a:gd name="connsiteY20" fmla="*/ 2499 h 10000"/>
              <a:gd name="connsiteX21" fmla="*/ 8022 w 10000"/>
              <a:gd name="connsiteY21" fmla="*/ 2895 h 10000"/>
              <a:gd name="connsiteX22" fmla="*/ 8132 w 10000"/>
              <a:gd name="connsiteY22" fmla="*/ 3026 h 10000"/>
              <a:gd name="connsiteX23" fmla="*/ 8352 w 10000"/>
              <a:gd name="connsiteY23" fmla="*/ 3026 h 10000"/>
              <a:gd name="connsiteX24" fmla="*/ 8462 w 10000"/>
              <a:gd name="connsiteY24" fmla="*/ 3420 h 10000"/>
              <a:gd name="connsiteX25" fmla="*/ 8791 w 10000"/>
              <a:gd name="connsiteY25" fmla="*/ 3684 h 10000"/>
              <a:gd name="connsiteX26" fmla="*/ 8791 w 10000"/>
              <a:gd name="connsiteY26" fmla="*/ 3816 h 10000"/>
              <a:gd name="connsiteX27" fmla="*/ 8901 w 10000"/>
              <a:gd name="connsiteY27" fmla="*/ 4342 h 10000"/>
              <a:gd name="connsiteX28" fmla="*/ 9121 w 10000"/>
              <a:gd name="connsiteY28" fmla="*/ 4737 h 10000"/>
              <a:gd name="connsiteX29" fmla="*/ 9231 w 10000"/>
              <a:gd name="connsiteY29" fmla="*/ 5000 h 10000"/>
              <a:gd name="connsiteX30" fmla="*/ 9670 w 10000"/>
              <a:gd name="connsiteY30" fmla="*/ 6448 h 10000"/>
              <a:gd name="connsiteX31" fmla="*/ 9670 w 10000"/>
              <a:gd name="connsiteY31" fmla="*/ 7369 h 10000"/>
              <a:gd name="connsiteX32" fmla="*/ 9780 w 10000"/>
              <a:gd name="connsiteY32" fmla="*/ 8290 h 10000"/>
              <a:gd name="connsiteX33" fmla="*/ 9780 w 10000"/>
              <a:gd name="connsiteY33" fmla="*/ 10000 h 10000"/>
              <a:gd name="connsiteX34" fmla="*/ 10000 w 10000"/>
              <a:gd name="connsiteY34" fmla="*/ 10000 h 10000"/>
              <a:gd name="connsiteX0" fmla="*/ 10000 w 10000"/>
              <a:gd name="connsiteY0" fmla="*/ 10000 h 10000"/>
              <a:gd name="connsiteX1" fmla="*/ 9890 w 10000"/>
              <a:gd name="connsiteY1" fmla="*/ 0 h 10000"/>
              <a:gd name="connsiteX2" fmla="*/ 0 w 10000"/>
              <a:gd name="connsiteY2" fmla="*/ 0 h 10000"/>
              <a:gd name="connsiteX3" fmla="*/ 330 w 10000"/>
              <a:gd name="connsiteY3" fmla="*/ 132 h 10000"/>
              <a:gd name="connsiteX4" fmla="*/ 1099 w 10000"/>
              <a:gd name="connsiteY4" fmla="*/ 394 h 10000"/>
              <a:gd name="connsiteX5" fmla="*/ 1758 w 10000"/>
              <a:gd name="connsiteY5" fmla="*/ 526 h 10000"/>
              <a:gd name="connsiteX6" fmla="*/ 1978 w 10000"/>
              <a:gd name="connsiteY6" fmla="*/ 526 h 10000"/>
              <a:gd name="connsiteX7" fmla="*/ 2527 w 10000"/>
              <a:gd name="connsiteY7" fmla="*/ 658 h 10000"/>
              <a:gd name="connsiteX8" fmla="*/ 3407 w 10000"/>
              <a:gd name="connsiteY8" fmla="*/ 921 h 10000"/>
              <a:gd name="connsiteX9" fmla="*/ 3736 w 10000"/>
              <a:gd name="connsiteY9" fmla="*/ 921 h 10000"/>
              <a:gd name="connsiteX10" fmla="*/ 4066 w 10000"/>
              <a:gd name="connsiteY10" fmla="*/ 921 h 10000"/>
              <a:gd name="connsiteX11" fmla="*/ 4066 w 10000"/>
              <a:gd name="connsiteY11" fmla="*/ 1053 h 10000"/>
              <a:gd name="connsiteX12" fmla="*/ 4725 w 10000"/>
              <a:gd name="connsiteY12" fmla="*/ 1184 h 10000"/>
              <a:gd name="connsiteX13" fmla="*/ 4835 w 10000"/>
              <a:gd name="connsiteY13" fmla="*/ 1184 h 10000"/>
              <a:gd name="connsiteX14" fmla="*/ 5385 w 10000"/>
              <a:gd name="connsiteY14" fmla="*/ 1579 h 10000"/>
              <a:gd name="connsiteX15" fmla="*/ 6154 w 10000"/>
              <a:gd name="connsiteY15" fmla="*/ 1710 h 10000"/>
              <a:gd name="connsiteX16" fmla="*/ 7033 w 10000"/>
              <a:gd name="connsiteY16" fmla="*/ 2105 h 10000"/>
              <a:gd name="connsiteX17" fmla="*/ 7363 w 10000"/>
              <a:gd name="connsiteY17" fmla="*/ 2369 h 10000"/>
              <a:gd name="connsiteX18" fmla="*/ 7692 w 10000"/>
              <a:gd name="connsiteY18" fmla="*/ 2499 h 10000"/>
              <a:gd name="connsiteX19" fmla="*/ 7802 w 10000"/>
              <a:gd name="connsiteY19" fmla="*/ 2499 h 10000"/>
              <a:gd name="connsiteX20" fmla="*/ 8022 w 10000"/>
              <a:gd name="connsiteY20" fmla="*/ 2895 h 10000"/>
              <a:gd name="connsiteX21" fmla="*/ 8132 w 10000"/>
              <a:gd name="connsiteY21" fmla="*/ 3026 h 10000"/>
              <a:gd name="connsiteX22" fmla="*/ 8352 w 10000"/>
              <a:gd name="connsiteY22" fmla="*/ 3026 h 10000"/>
              <a:gd name="connsiteX23" fmla="*/ 8462 w 10000"/>
              <a:gd name="connsiteY23" fmla="*/ 3420 h 10000"/>
              <a:gd name="connsiteX24" fmla="*/ 8791 w 10000"/>
              <a:gd name="connsiteY24" fmla="*/ 3684 h 10000"/>
              <a:gd name="connsiteX25" fmla="*/ 8791 w 10000"/>
              <a:gd name="connsiteY25" fmla="*/ 3816 h 10000"/>
              <a:gd name="connsiteX26" fmla="*/ 8901 w 10000"/>
              <a:gd name="connsiteY26" fmla="*/ 4342 h 10000"/>
              <a:gd name="connsiteX27" fmla="*/ 9121 w 10000"/>
              <a:gd name="connsiteY27" fmla="*/ 4737 h 10000"/>
              <a:gd name="connsiteX28" fmla="*/ 9231 w 10000"/>
              <a:gd name="connsiteY28" fmla="*/ 5000 h 10000"/>
              <a:gd name="connsiteX29" fmla="*/ 9670 w 10000"/>
              <a:gd name="connsiteY29" fmla="*/ 6448 h 10000"/>
              <a:gd name="connsiteX30" fmla="*/ 9670 w 10000"/>
              <a:gd name="connsiteY30" fmla="*/ 7369 h 10000"/>
              <a:gd name="connsiteX31" fmla="*/ 9780 w 10000"/>
              <a:gd name="connsiteY31" fmla="*/ 8290 h 10000"/>
              <a:gd name="connsiteX32" fmla="*/ 9780 w 10000"/>
              <a:gd name="connsiteY32" fmla="*/ 10000 h 10000"/>
              <a:gd name="connsiteX33" fmla="*/ 10000 w 10000"/>
              <a:gd name="connsiteY3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10000" y="10000"/>
                </a:moveTo>
                <a:cubicBezTo>
                  <a:pt x="9963" y="6667"/>
                  <a:pt x="9927" y="3333"/>
                  <a:pt x="9890" y="0"/>
                </a:cubicBezTo>
                <a:lnTo>
                  <a:pt x="0" y="0"/>
                </a:lnTo>
                <a:lnTo>
                  <a:pt x="330" y="132"/>
                </a:lnTo>
                <a:cubicBezTo>
                  <a:pt x="769" y="263"/>
                  <a:pt x="769" y="0"/>
                  <a:pt x="1099" y="394"/>
                </a:cubicBezTo>
                <a:cubicBezTo>
                  <a:pt x="1319" y="394"/>
                  <a:pt x="1648" y="394"/>
                  <a:pt x="1758" y="526"/>
                </a:cubicBezTo>
                <a:lnTo>
                  <a:pt x="1978" y="526"/>
                </a:lnTo>
                <a:cubicBezTo>
                  <a:pt x="2198" y="526"/>
                  <a:pt x="2527" y="526"/>
                  <a:pt x="2527" y="658"/>
                </a:cubicBezTo>
                <a:cubicBezTo>
                  <a:pt x="2747" y="658"/>
                  <a:pt x="3407" y="789"/>
                  <a:pt x="3407" y="921"/>
                </a:cubicBezTo>
                <a:lnTo>
                  <a:pt x="3736" y="921"/>
                </a:lnTo>
                <a:lnTo>
                  <a:pt x="4066" y="921"/>
                </a:lnTo>
                <a:lnTo>
                  <a:pt x="4066" y="1053"/>
                </a:lnTo>
                <a:cubicBezTo>
                  <a:pt x="4396" y="1053"/>
                  <a:pt x="4396" y="1184"/>
                  <a:pt x="4725" y="1184"/>
                </a:cubicBezTo>
                <a:lnTo>
                  <a:pt x="4835" y="1184"/>
                </a:lnTo>
                <a:cubicBezTo>
                  <a:pt x="4945" y="1447"/>
                  <a:pt x="5275" y="1184"/>
                  <a:pt x="5385" y="1579"/>
                </a:cubicBezTo>
                <a:lnTo>
                  <a:pt x="6154" y="1710"/>
                </a:lnTo>
                <a:cubicBezTo>
                  <a:pt x="6484" y="1842"/>
                  <a:pt x="6813" y="1974"/>
                  <a:pt x="7033" y="2105"/>
                </a:cubicBezTo>
                <a:cubicBezTo>
                  <a:pt x="7033" y="2105"/>
                  <a:pt x="7363" y="2237"/>
                  <a:pt x="7363" y="2369"/>
                </a:cubicBezTo>
                <a:cubicBezTo>
                  <a:pt x="7692" y="2499"/>
                  <a:pt x="7582" y="2499"/>
                  <a:pt x="7692" y="2499"/>
                </a:cubicBezTo>
                <a:lnTo>
                  <a:pt x="7802" y="2499"/>
                </a:lnTo>
                <a:lnTo>
                  <a:pt x="8022" y="2895"/>
                </a:lnTo>
                <a:cubicBezTo>
                  <a:pt x="8059" y="2938"/>
                  <a:pt x="8095" y="2983"/>
                  <a:pt x="8132" y="3026"/>
                </a:cubicBezTo>
                <a:lnTo>
                  <a:pt x="8352" y="3026"/>
                </a:lnTo>
                <a:cubicBezTo>
                  <a:pt x="8389" y="3158"/>
                  <a:pt x="8425" y="3289"/>
                  <a:pt x="8462" y="3420"/>
                </a:cubicBezTo>
                <a:lnTo>
                  <a:pt x="8791" y="3684"/>
                </a:lnTo>
                <a:lnTo>
                  <a:pt x="8791" y="3816"/>
                </a:lnTo>
                <a:cubicBezTo>
                  <a:pt x="8791" y="4079"/>
                  <a:pt x="8901" y="3816"/>
                  <a:pt x="8901" y="4342"/>
                </a:cubicBezTo>
                <a:cubicBezTo>
                  <a:pt x="8974" y="4474"/>
                  <a:pt x="9048" y="4605"/>
                  <a:pt x="9121" y="4737"/>
                </a:cubicBezTo>
                <a:cubicBezTo>
                  <a:pt x="9158" y="4825"/>
                  <a:pt x="9194" y="4912"/>
                  <a:pt x="9231" y="5000"/>
                </a:cubicBezTo>
                <a:cubicBezTo>
                  <a:pt x="9780" y="5395"/>
                  <a:pt x="9451" y="5526"/>
                  <a:pt x="9670" y="6448"/>
                </a:cubicBezTo>
                <a:lnTo>
                  <a:pt x="9670" y="7369"/>
                </a:lnTo>
                <a:cubicBezTo>
                  <a:pt x="9670" y="7895"/>
                  <a:pt x="9780" y="8026"/>
                  <a:pt x="9780" y="8290"/>
                </a:cubicBezTo>
                <a:lnTo>
                  <a:pt x="9780" y="10000"/>
                </a:lnTo>
                <a:lnTo>
                  <a:pt x="10000" y="1000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E75C00"/>
              </a:solidFill>
              <a:effectLst/>
              <a:uLnTx/>
              <a:uFillTx/>
              <a:latin typeface="Arial" charset="0"/>
              <a:ea typeface="+mn-ea"/>
              <a:cs typeface="Arial" charset="0"/>
            </a:endParaRPr>
          </a:p>
        </p:txBody>
      </p:sp>
      <p:grpSp>
        <p:nvGrpSpPr>
          <p:cNvPr id="12" name="Group 11"/>
          <p:cNvGrpSpPr/>
          <p:nvPr/>
        </p:nvGrpSpPr>
        <p:grpSpPr>
          <a:xfrm>
            <a:off x="76900" y="2278992"/>
            <a:ext cx="2612320" cy="2286619"/>
            <a:chOff x="-45020" y="2278992"/>
            <a:chExt cx="2612320" cy="2286619"/>
          </a:xfrm>
        </p:grpSpPr>
        <p:grpSp>
          <p:nvGrpSpPr>
            <p:cNvPr id="13" name="Group 12"/>
            <p:cNvGrpSpPr/>
            <p:nvPr/>
          </p:nvGrpSpPr>
          <p:grpSpPr>
            <a:xfrm>
              <a:off x="-45020" y="2278992"/>
              <a:ext cx="2612320" cy="2286619"/>
              <a:chOff x="2117857" y="2222288"/>
              <a:chExt cx="4855404" cy="2286619"/>
            </a:xfrm>
          </p:grpSpPr>
          <p:sp>
            <p:nvSpPr>
              <p:cNvPr id="16" name="TextBox 15"/>
              <p:cNvSpPr txBox="1"/>
              <p:nvPr/>
            </p:nvSpPr>
            <p:spPr>
              <a:xfrm>
                <a:off x="3910508" y="2269575"/>
                <a:ext cx="2408435"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Cabozantinib (n=388)</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17" name="Group 16"/>
              <p:cNvGrpSpPr/>
              <p:nvPr/>
            </p:nvGrpSpPr>
            <p:grpSpPr>
              <a:xfrm>
                <a:off x="2972561" y="2333162"/>
                <a:ext cx="4000700" cy="2072210"/>
                <a:chOff x="2291341" y="1973094"/>
                <a:chExt cx="5075065" cy="3926658"/>
              </a:xfrm>
            </p:grpSpPr>
            <p:cxnSp>
              <p:nvCxnSpPr>
                <p:cNvPr id="29" name="Straight Connector 28"/>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91341" y="353126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91341" y="449729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rot="16200000">
                <a:off x="1463331" y="3160489"/>
                <a:ext cx="1730208" cy="42115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Best % change from baseline</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2497828" y="2222288"/>
                <a:ext cx="52841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100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2628925" y="2483012"/>
                <a:ext cx="397319"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75</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2628925" y="2730895"/>
                <a:ext cx="397319"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50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2628925" y="3036477"/>
                <a:ext cx="397319"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20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2760019" y="3255921"/>
                <a:ext cx="26622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2497827" y="3548516"/>
                <a:ext cx="52841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–30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2497828" y="3773858"/>
                <a:ext cx="52841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–50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2497828" y="4039468"/>
                <a:ext cx="52841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–75</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2366733" y="4282316"/>
                <a:ext cx="659511"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–100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4284429" y="4022952"/>
                <a:ext cx="2095596"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47% any reduction</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cxnSp>
          <p:nvCxnSpPr>
            <p:cNvPr id="14" name="Straight Connector 13"/>
            <p:cNvCxnSpPr/>
            <p:nvPr/>
          </p:nvCxnSpPr>
          <p:spPr>
            <a:xfrm>
              <a:off x="461612" y="3721957"/>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1612" y="3217098"/>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
        <p:nvSpPr>
          <p:cNvPr id="39" name="Freeform 4"/>
          <p:cNvSpPr>
            <a:spLocks/>
          </p:cNvSpPr>
          <p:nvPr/>
        </p:nvSpPr>
        <p:spPr bwMode="auto">
          <a:xfrm>
            <a:off x="3043858" y="2583015"/>
            <a:ext cx="1995652" cy="1428624"/>
          </a:xfrm>
          <a:custGeom>
            <a:avLst/>
            <a:gdLst>
              <a:gd name="T0" fmla="*/ 1 w 156"/>
              <a:gd name="T1" fmla="*/ 43 h 97"/>
              <a:gd name="T2" fmla="*/ 1 w 156"/>
              <a:gd name="T3" fmla="*/ 56 h 97"/>
              <a:gd name="T4" fmla="*/ 1 w 156"/>
              <a:gd name="T5" fmla="*/ 69 h 97"/>
              <a:gd name="T6" fmla="*/ 138 w 156"/>
              <a:gd name="T7" fmla="*/ 71 h 97"/>
              <a:gd name="T8" fmla="*/ 145 w 156"/>
              <a:gd name="T9" fmla="*/ 74 h 97"/>
              <a:gd name="T10" fmla="*/ 148 w 156"/>
              <a:gd name="T11" fmla="*/ 79 h 97"/>
              <a:gd name="T12" fmla="*/ 152 w 156"/>
              <a:gd name="T13" fmla="*/ 82 h 97"/>
              <a:gd name="T14" fmla="*/ 154 w 156"/>
              <a:gd name="T15" fmla="*/ 91 h 97"/>
              <a:gd name="T16" fmla="*/ 155 w 156"/>
              <a:gd name="T17" fmla="*/ 94 h 97"/>
              <a:gd name="T18" fmla="*/ 156 w 156"/>
              <a:gd name="T19" fmla="*/ 97 h 97"/>
              <a:gd name="T20" fmla="*/ 156 w 156"/>
              <a:gd name="T21" fmla="*/ 73 h 97"/>
              <a:gd name="T22" fmla="*/ 146 w 156"/>
              <a:gd name="T23" fmla="*/ 69 h 97"/>
              <a:gd name="T24" fmla="*/ 120 w 156"/>
              <a:gd name="T25" fmla="*/ 68 h 97"/>
              <a:gd name="T26" fmla="*/ 110 w 156"/>
              <a:gd name="T27" fmla="*/ 67 h 97"/>
              <a:gd name="T28" fmla="*/ 96 w 156"/>
              <a:gd name="T29" fmla="*/ 64 h 97"/>
              <a:gd name="T30" fmla="*/ 88 w 156"/>
              <a:gd name="T31" fmla="*/ 62 h 97"/>
              <a:gd name="T32" fmla="*/ 82 w 156"/>
              <a:gd name="T33" fmla="*/ 62 h 97"/>
              <a:gd name="T34" fmla="*/ 78 w 156"/>
              <a:gd name="T35" fmla="*/ 61 h 97"/>
              <a:gd name="T36" fmla="*/ 75 w 156"/>
              <a:gd name="T37" fmla="*/ 60 h 97"/>
              <a:gd name="T38" fmla="*/ 56 w 156"/>
              <a:gd name="T39" fmla="*/ 57 h 97"/>
              <a:gd name="T40" fmla="*/ 50 w 156"/>
              <a:gd name="T41" fmla="*/ 55 h 97"/>
              <a:gd name="T42" fmla="*/ 39 w 156"/>
              <a:gd name="T43" fmla="*/ 53 h 97"/>
              <a:gd name="T44" fmla="*/ 37 w 156"/>
              <a:gd name="T45" fmla="*/ 51 h 97"/>
              <a:gd name="T46" fmla="*/ 33 w 156"/>
              <a:gd name="T47" fmla="*/ 49 h 97"/>
              <a:gd name="T48" fmla="*/ 26 w 156"/>
              <a:gd name="T49" fmla="*/ 47 h 97"/>
              <a:gd name="T50" fmla="*/ 20 w 156"/>
              <a:gd name="T51" fmla="*/ 44 h 97"/>
              <a:gd name="T52" fmla="*/ 13 w 156"/>
              <a:gd name="T53" fmla="*/ 39 h 97"/>
              <a:gd name="T54" fmla="*/ 9 w 156"/>
              <a:gd name="T55" fmla="*/ 36 h 97"/>
              <a:gd name="T56" fmla="*/ 8 w 156"/>
              <a:gd name="T57" fmla="*/ 34 h 97"/>
              <a:gd name="T58" fmla="*/ 5 w 156"/>
              <a:gd name="T59" fmla="*/ 31 h 97"/>
              <a:gd name="T60" fmla="*/ 3 w 156"/>
              <a:gd name="T61" fmla="*/ 26 h 97"/>
              <a:gd name="T62" fmla="*/ 2 w 156"/>
              <a:gd name="T63" fmla="*/ 20 h 97"/>
              <a:gd name="T64" fmla="*/ 1 w 156"/>
              <a:gd name="T65" fmla="*/ 16 h 97"/>
              <a:gd name="T66" fmla="*/ 0 w 156"/>
              <a:gd name="T67" fmla="*/ 0 h 97"/>
              <a:gd name="connsiteX0" fmla="*/ 64 w 10036"/>
              <a:gd name="connsiteY0" fmla="*/ 4021 h 12098"/>
              <a:gd name="connsiteX1" fmla="*/ 64 w 10036"/>
              <a:gd name="connsiteY1" fmla="*/ 4433 h 12098"/>
              <a:gd name="connsiteX2" fmla="*/ 64 w 10036"/>
              <a:gd name="connsiteY2" fmla="*/ 5361 h 12098"/>
              <a:gd name="connsiteX3" fmla="*/ 64 w 10036"/>
              <a:gd name="connsiteY3" fmla="*/ 5773 h 12098"/>
              <a:gd name="connsiteX4" fmla="*/ 64 w 10036"/>
              <a:gd name="connsiteY4" fmla="*/ 7216 h 12098"/>
              <a:gd name="connsiteX5" fmla="*/ 64 w 10036"/>
              <a:gd name="connsiteY5" fmla="*/ 7113 h 12098"/>
              <a:gd name="connsiteX6" fmla="*/ 8846 w 10036"/>
              <a:gd name="connsiteY6" fmla="*/ 7320 h 12098"/>
              <a:gd name="connsiteX7" fmla="*/ 8846 w 10036"/>
              <a:gd name="connsiteY7" fmla="*/ 7320 h 12098"/>
              <a:gd name="connsiteX8" fmla="*/ 9231 w 10036"/>
              <a:gd name="connsiteY8" fmla="*/ 7629 h 12098"/>
              <a:gd name="connsiteX9" fmla="*/ 9295 w 10036"/>
              <a:gd name="connsiteY9" fmla="*/ 7629 h 12098"/>
              <a:gd name="connsiteX10" fmla="*/ 9359 w 10036"/>
              <a:gd name="connsiteY10" fmla="*/ 7938 h 12098"/>
              <a:gd name="connsiteX11" fmla="*/ 9487 w 10036"/>
              <a:gd name="connsiteY11" fmla="*/ 8144 h 12098"/>
              <a:gd name="connsiteX12" fmla="*/ 9679 w 10036"/>
              <a:gd name="connsiteY12" fmla="*/ 8247 h 12098"/>
              <a:gd name="connsiteX13" fmla="*/ 9744 w 10036"/>
              <a:gd name="connsiteY13" fmla="*/ 8454 h 12098"/>
              <a:gd name="connsiteX14" fmla="*/ 9808 w 10036"/>
              <a:gd name="connsiteY14" fmla="*/ 8763 h 12098"/>
              <a:gd name="connsiteX15" fmla="*/ 9872 w 10036"/>
              <a:gd name="connsiteY15" fmla="*/ 9381 h 12098"/>
              <a:gd name="connsiteX16" fmla="*/ 9872 w 10036"/>
              <a:gd name="connsiteY16" fmla="*/ 9588 h 12098"/>
              <a:gd name="connsiteX17" fmla="*/ 9936 w 10036"/>
              <a:gd name="connsiteY17" fmla="*/ 9691 h 12098"/>
              <a:gd name="connsiteX18" fmla="*/ 9936 w 10036"/>
              <a:gd name="connsiteY18" fmla="*/ 10000 h 12098"/>
              <a:gd name="connsiteX19" fmla="*/ 10036 w 10036"/>
              <a:gd name="connsiteY19" fmla="*/ 12098 h 12098"/>
              <a:gd name="connsiteX20" fmla="*/ 10000 w 10036"/>
              <a:gd name="connsiteY20" fmla="*/ 8866 h 12098"/>
              <a:gd name="connsiteX21" fmla="*/ 10000 w 10036"/>
              <a:gd name="connsiteY21" fmla="*/ 7526 h 12098"/>
              <a:gd name="connsiteX22" fmla="*/ 9808 w 10036"/>
              <a:gd name="connsiteY22" fmla="*/ 7113 h 12098"/>
              <a:gd name="connsiteX23" fmla="*/ 9359 w 10036"/>
              <a:gd name="connsiteY23" fmla="*/ 7113 h 12098"/>
              <a:gd name="connsiteX24" fmla="*/ 7692 w 10036"/>
              <a:gd name="connsiteY24" fmla="*/ 7113 h 12098"/>
              <a:gd name="connsiteX25" fmla="*/ 7692 w 10036"/>
              <a:gd name="connsiteY25" fmla="*/ 7010 h 12098"/>
              <a:gd name="connsiteX26" fmla="*/ 7051 w 10036"/>
              <a:gd name="connsiteY26" fmla="*/ 6907 h 12098"/>
              <a:gd name="connsiteX27" fmla="*/ 7051 w 10036"/>
              <a:gd name="connsiteY27" fmla="*/ 6907 h 12098"/>
              <a:gd name="connsiteX28" fmla="*/ 6410 w 10036"/>
              <a:gd name="connsiteY28" fmla="*/ 6907 h 12098"/>
              <a:gd name="connsiteX29" fmla="*/ 6154 w 10036"/>
              <a:gd name="connsiteY29" fmla="*/ 6598 h 12098"/>
              <a:gd name="connsiteX30" fmla="*/ 5705 w 10036"/>
              <a:gd name="connsiteY30" fmla="*/ 6495 h 12098"/>
              <a:gd name="connsiteX31" fmla="*/ 5641 w 10036"/>
              <a:gd name="connsiteY31" fmla="*/ 6392 h 12098"/>
              <a:gd name="connsiteX32" fmla="*/ 5256 w 10036"/>
              <a:gd name="connsiteY32" fmla="*/ 6392 h 12098"/>
              <a:gd name="connsiteX33" fmla="*/ 5256 w 10036"/>
              <a:gd name="connsiteY33" fmla="*/ 6392 h 12098"/>
              <a:gd name="connsiteX34" fmla="*/ 5000 w 10036"/>
              <a:gd name="connsiteY34" fmla="*/ 6392 h 12098"/>
              <a:gd name="connsiteX35" fmla="*/ 5000 w 10036"/>
              <a:gd name="connsiteY35" fmla="*/ 6289 h 12098"/>
              <a:gd name="connsiteX36" fmla="*/ 4872 w 10036"/>
              <a:gd name="connsiteY36" fmla="*/ 6289 h 12098"/>
              <a:gd name="connsiteX37" fmla="*/ 4808 w 10036"/>
              <a:gd name="connsiteY37" fmla="*/ 6186 h 12098"/>
              <a:gd name="connsiteX38" fmla="*/ 4167 w 10036"/>
              <a:gd name="connsiteY38" fmla="*/ 6082 h 12098"/>
              <a:gd name="connsiteX39" fmla="*/ 3590 w 10036"/>
              <a:gd name="connsiteY39" fmla="*/ 5876 h 12098"/>
              <a:gd name="connsiteX40" fmla="*/ 3205 w 10036"/>
              <a:gd name="connsiteY40" fmla="*/ 5773 h 12098"/>
              <a:gd name="connsiteX41" fmla="*/ 3205 w 10036"/>
              <a:gd name="connsiteY41" fmla="*/ 5670 h 12098"/>
              <a:gd name="connsiteX42" fmla="*/ 2692 w 10036"/>
              <a:gd name="connsiteY42" fmla="*/ 5567 h 12098"/>
              <a:gd name="connsiteX43" fmla="*/ 2500 w 10036"/>
              <a:gd name="connsiteY43" fmla="*/ 5464 h 12098"/>
              <a:gd name="connsiteX44" fmla="*/ 2372 w 10036"/>
              <a:gd name="connsiteY44" fmla="*/ 5464 h 12098"/>
              <a:gd name="connsiteX45" fmla="*/ 2372 w 10036"/>
              <a:gd name="connsiteY45" fmla="*/ 5258 h 12098"/>
              <a:gd name="connsiteX46" fmla="*/ 2308 w 10036"/>
              <a:gd name="connsiteY46" fmla="*/ 5258 h 12098"/>
              <a:gd name="connsiteX47" fmla="*/ 2115 w 10036"/>
              <a:gd name="connsiteY47" fmla="*/ 5052 h 12098"/>
              <a:gd name="connsiteX48" fmla="*/ 1923 w 10036"/>
              <a:gd name="connsiteY48" fmla="*/ 5052 h 12098"/>
              <a:gd name="connsiteX49" fmla="*/ 1667 w 10036"/>
              <a:gd name="connsiteY49" fmla="*/ 4845 h 12098"/>
              <a:gd name="connsiteX50" fmla="*/ 1474 w 10036"/>
              <a:gd name="connsiteY50" fmla="*/ 4845 h 12098"/>
              <a:gd name="connsiteX51" fmla="*/ 1282 w 10036"/>
              <a:gd name="connsiteY51" fmla="*/ 4536 h 12098"/>
              <a:gd name="connsiteX52" fmla="*/ 1090 w 10036"/>
              <a:gd name="connsiteY52" fmla="*/ 4227 h 12098"/>
              <a:gd name="connsiteX53" fmla="*/ 833 w 10036"/>
              <a:gd name="connsiteY53" fmla="*/ 4021 h 12098"/>
              <a:gd name="connsiteX54" fmla="*/ 577 w 10036"/>
              <a:gd name="connsiteY54" fmla="*/ 3918 h 12098"/>
              <a:gd name="connsiteX55" fmla="*/ 577 w 10036"/>
              <a:gd name="connsiteY55" fmla="*/ 3711 h 12098"/>
              <a:gd name="connsiteX56" fmla="*/ 577 w 10036"/>
              <a:gd name="connsiteY56" fmla="*/ 3608 h 12098"/>
              <a:gd name="connsiteX57" fmla="*/ 513 w 10036"/>
              <a:gd name="connsiteY57" fmla="*/ 3505 h 12098"/>
              <a:gd name="connsiteX58" fmla="*/ 385 w 10036"/>
              <a:gd name="connsiteY58" fmla="*/ 3505 h 12098"/>
              <a:gd name="connsiteX59" fmla="*/ 321 w 10036"/>
              <a:gd name="connsiteY59" fmla="*/ 3196 h 12098"/>
              <a:gd name="connsiteX60" fmla="*/ 192 w 10036"/>
              <a:gd name="connsiteY60" fmla="*/ 3093 h 12098"/>
              <a:gd name="connsiteX61" fmla="*/ 192 w 10036"/>
              <a:gd name="connsiteY61" fmla="*/ 2680 h 12098"/>
              <a:gd name="connsiteX62" fmla="*/ 192 w 10036"/>
              <a:gd name="connsiteY62" fmla="*/ 2062 h 12098"/>
              <a:gd name="connsiteX63" fmla="*/ 128 w 10036"/>
              <a:gd name="connsiteY63" fmla="*/ 2062 h 12098"/>
              <a:gd name="connsiteX64" fmla="*/ 128 w 10036"/>
              <a:gd name="connsiteY64" fmla="*/ 1856 h 12098"/>
              <a:gd name="connsiteX65" fmla="*/ 64 w 10036"/>
              <a:gd name="connsiteY65" fmla="*/ 1649 h 12098"/>
              <a:gd name="connsiteX66" fmla="*/ 64 w 10036"/>
              <a:gd name="connsiteY66" fmla="*/ 206 h 12098"/>
              <a:gd name="connsiteX67" fmla="*/ 0 w 10036"/>
              <a:gd name="connsiteY67" fmla="*/ 0 h 12098"/>
              <a:gd name="connsiteX68" fmla="*/ 64 w 10036"/>
              <a:gd name="connsiteY68" fmla="*/ 4021 h 12098"/>
              <a:gd name="connsiteX0" fmla="*/ 64 w 10037"/>
              <a:gd name="connsiteY0" fmla="*/ 4021 h 12098"/>
              <a:gd name="connsiteX1" fmla="*/ 64 w 10037"/>
              <a:gd name="connsiteY1" fmla="*/ 4433 h 12098"/>
              <a:gd name="connsiteX2" fmla="*/ 64 w 10037"/>
              <a:gd name="connsiteY2" fmla="*/ 5361 h 12098"/>
              <a:gd name="connsiteX3" fmla="*/ 64 w 10037"/>
              <a:gd name="connsiteY3" fmla="*/ 5773 h 12098"/>
              <a:gd name="connsiteX4" fmla="*/ 64 w 10037"/>
              <a:gd name="connsiteY4" fmla="*/ 7216 h 12098"/>
              <a:gd name="connsiteX5" fmla="*/ 64 w 10037"/>
              <a:gd name="connsiteY5" fmla="*/ 7113 h 12098"/>
              <a:gd name="connsiteX6" fmla="*/ 8846 w 10037"/>
              <a:gd name="connsiteY6" fmla="*/ 7320 h 12098"/>
              <a:gd name="connsiteX7" fmla="*/ 8846 w 10037"/>
              <a:gd name="connsiteY7" fmla="*/ 7320 h 12098"/>
              <a:gd name="connsiteX8" fmla="*/ 9231 w 10037"/>
              <a:gd name="connsiteY8" fmla="*/ 7629 h 12098"/>
              <a:gd name="connsiteX9" fmla="*/ 9295 w 10037"/>
              <a:gd name="connsiteY9" fmla="*/ 7629 h 12098"/>
              <a:gd name="connsiteX10" fmla="*/ 9359 w 10037"/>
              <a:gd name="connsiteY10" fmla="*/ 7938 h 12098"/>
              <a:gd name="connsiteX11" fmla="*/ 9487 w 10037"/>
              <a:gd name="connsiteY11" fmla="*/ 8144 h 12098"/>
              <a:gd name="connsiteX12" fmla="*/ 9679 w 10037"/>
              <a:gd name="connsiteY12" fmla="*/ 8247 h 12098"/>
              <a:gd name="connsiteX13" fmla="*/ 9744 w 10037"/>
              <a:gd name="connsiteY13" fmla="*/ 8454 h 12098"/>
              <a:gd name="connsiteX14" fmla="*/ 9808 w 10037"/>
              <a:gd name="connsiteY14" fmla="*/ 8763 h 12098"/>
              <a:gd name="connsiteX15" fmla="*/ 9872 w 10037"/>
              <a:gd name="connsiteY15" fmla="*/ 9381 h 12098"/>
              <a:gd name="connsiteX16" fmla="*/ 9872 w 10037"/>
              <a:gd name="connsiteY16" fmla="*/ 9588 h 12098"/>
              <a:gd name="connsiteX17" fmla="*/ 9936 w 10037"/>
              <a:gd name="connsiteY17" fmla="*/ 9691 h 12098"/>
              <a:gd name="connsiteX18" fmla="*/ 9936 w 10037"/>
              <a:gd name="connsiteY18" fmla="*/ 10000 h 12098"/>
              <a:gd name="connsiteX19" fmla="*/ 10036 w 10037"/>
              <a:gd name="connsiteY19" fmla="*/ 12098 h 12098"/>
              <a:gd name="connsiteX20" fmla="*/ 10000 w 10037"/>
              <a:gd name="connsiteY20" fmla="*/ 8866 h 12098"/>
              <a:gd name="connsiteX21" fmla="*/ 10000 w 10037"/>
              <a:gd name="connsiteY21" fmla="*/ 7526 h 12098"/>
              <a:gd name="connsiteX22" fmla="*/ 9808 w 10037"/>
              <a:gd name="connsiteY22" fmla="*/ 7113 h 12098"/>
              <a:gd name="connsiteX23" fmla="*/ 9359 w 10037"/>
              <a:gd name="connsiteY23" fmla="*/ 7113 h 12098"/>
              <a:gd name="connsiteX24" fmla="*/ 7692 w 10037"/>
              <a:gd name="connsiteY24" fmla="*/ 7113 h 12098"/>
              <a:gd name="connsiteX25" fmla="*/ 7692 w 10037"/>
              <a:gd name="connsiteY25" fmla="*/ 7010 h 12098"/>
              <a:gd name="connsiteX26" fmla="*/ 7051 w 10037"/>
              <a:gd name="connsiteY26" fmla="*/ 6907 h 12098"/>
              <a:gd name="connsiteX27" fmla="*/ 7051 w 10037"/>
              <a:gd name="connsiteY27" fmla="*/ 6907 h 12098"/>
              <a:gd name="connsiteX28" fmla="*/ 6410 w 10037"/>
              <a:gd name="connsiteY28" fmla="*/ 6907 h 12098"/>
              <a:gd name="connsiteX29" fmla="*/ 6154 w 10037"/>
              <a:gd name="connsiteY29" fmla="*/ 6598 h 12098"/>
              <a:gd name="connsiteX30" fmla="*/ 5705 w 10037"/>
              <a:gd name="connsiteY30" fmla="*/ 6495 h 12098"/>
              <a:gd name="connsiteX31" fmla="*/ 5641 w 10037"/>
              <a:gd name="connsiteY31" fmla="*/ 6392 h 12098"/>
              <a:gd name="connsiteX32" fmla="*/ 5256 w 10037"/>
              <a:gd name="connsiteY32" fmla="*/ 6392 h 12098"/>
              <a:gd name="connsiteX33" fmla="*/ 5256 w 10037"/>
              <a:gd name="connsiteY33" fmla="*/ 6392 h 12098"/>
              <a:gd name="connsiteX34" fmla="*/ 5000 w 10037"/>
              <a:gd name="connsiteY34" fmla="*/ 6392 h 12098"/>
              <a:gd name="connsiteX35" fmla="*/ 5000 w 10037"/>
              <a:gd name="connsiteY35" fmla="*/ 6289 h 12098"/>
              <a:gd name="connsiteX36" fmla="*/ 4872 w 10037"/>
              <a:gd name="connsiteY36" fmla="*/ 6289 h 12098"/>
              <a:gd name="connsiteX37" fmla="*/ 4808 w 10037"/>
              <a:gd name="connsiteY37" fmla="*/ 6186 h 12098"/>
              <a:gd name="connsiteX38" fmla="*/ 4167 w 10037"/>
              <a:gd name="connsiteY38" fmla="*/ 6082 h 12098"/>
              <a:gd name="connsiteX39" fmla="*/ 3590 w 10037"/>
              <a:gd name="connsiteY39" fmla="*/ 5876 h 12098"/>
              <a:gd name="connsiteX40" fmla="*/ 3205 w 10037"/>
              <a:gd name="connsiteY40" fmla="*/ 5773 h 12098"/>
              <a:gd name="connsiteX41" fmla="*/ 3205 w 10037"/>
              <a:gd name="connsiteY41" fmla="*/ 5670 h 12098"/>
              <a:gd name="connsiteX42" fmla="*/ 2692 w 10037"/>
              <a:gd name="connsiteY42" fmla="*/ 5567 h 12098"/>
              <a:gd name="connsiteX43" fmla="*/ 2500 w 10037"/>
              <a:gd name="connsiteY43" fmla="*/ 5464 h 12098"/>
              <a:gd name="connsiteX44" fmla="*/ 2372 w 10037"/>
              <a:gd name="connsiteY44" fmla="*/ 5464 h 12098"/>
              <a:gd name="connsiteX45" fmla="*/ 2372 w 10037"/>
              <a:gd name="connsiteY45" fmla="*/ 5258 h 12098"/>
              <a:gd name="connsiteX46" fmla="*/ 2308 w 10037"/>
              <a:gd name="connsiteY46" fmla="*/ 5258 h 12098"/>
              <a:gd name="connsiteX47" fmla="*/ 2115 w 10037"/>
              <a:gd name="connsiteY47" fmla="*/ 5052 h 12098"/>
              <a:gd name="connsiteX48" fmla="*/ 1923 w 10037"/>
              <a:gd name="connsiteY48" fmla="*/ 5052 h 12098"/>
              <a:gd name="connsiteX49" fmla="*/ 1667 w 10037"/>
              <a:gd name="connsiteY49" fmla="*/ 4845 h 12098"/>
              <a:gd name="connsiteX50" fmla="*/ 1474 w 10037"/>
              <a:gd name="connsiteY50" fmla="*/ 4845 h 12098"/>
              <a:gd name="connsiteX51" fmla="*/ 1282 w 10037"/>
              <a:gd name="connsiteY51" fmla="*/ 4536 h 12098"/>
              <a:gd name="connsiteX52" fmla="*/ 1090 w 10037"/>
              <a:gd name="connsiteY52" fmla="*/ 4227 h 12098"/>
              <a:gd name="connsiteX53" fmla="*/ 833 w 10037"/>
              <a:gd name="connsiteY53" fmla="*/ 4021 h 12098"/>
              <a:gd name="connsiteX54" fmla="*/ 577 w 10037"/>
              <a:gd name="connsiteY54" fmla="*/ 3918 h 12098"/>
              <a:gd name="connsiteX55" fmla="*/ 577 w 10037"/>
              <a:gd name="connsiteY55" fmla="*/ 3711 h 12098"/>
              <a:gd name="connsiteX56" fmla="*/ 577 w 10037"/>
              <a:gd name="connsiteY56" fmla="*/ 3608 h 12098"/>
              <a:gd name="connsiteX57" fmla="*/ 513 w 10037"/>
              <a:gd name="connsiteY57" fmla="*/ 3505 h 12098"/>
              <a:gd name="connsiteX58" fmla="*/ 385 w 10037"/>
              <a:gd name="connsiteY58" fmla="*/ 3505 h 12098"/>
              <a:gd name="connsiteX59" fmla="*/ 321 w 10037"/>
              <a:gd name="connsiteY59" fmla="*/ 3196 h 12098"/>
              <a:gd name="connsiteX60" fmla="*/ 192 w 10037"/>
              <a:gd name="connsiteY60" fmla="*/ 3093 h 12098"/>
              <a:gd name="connsiteX61" fmla="*/ 192 w 10037"/>
              <a:gd name="connsiteY61" fmla="*/ 2680 h 12098"/>
              <a:gd name="connsiteX62" fmla="*/ 192 w 10037"/>
              <a:gd name="connsiteY62" fmla="*/ 2062 h 12098"/>
              <a:gd name="connsiteX63" fmla="*/ 128 w 10037"/>
              <a:gd name="connsiteY63" fmla="*/ 2062 h 12098"/>
              <a:gd name="connsiteX64" fmla="*/ 128 w 10037"/>
              <a:gd name="connsiteY64" fmla="*/ 1856 h 12098"/>
              <a:gd name="connsiteX65" fmla="*/ 64 w 10037"/>
              <a:gd name="connsiteY65" fmla="*/ 1649 h 12098"/>
              <a:gd name="connsiteX66" fmla="*/ 64 w 10037"/>
              <a:gd name="connsiteY66" fmla="*/ 206 h 12098"/>
              <a:gd name="connsiteX67" fmla="*/ 0 w 10037"/>
              <a:gd name="connsiteY67" fmla="*/ 0 h 12098"/>
              <a:gd name="connsiteX68" fmla="*/ 64 w 10037"/>
              <a:gd name="connsiteY68" fmla="*/ 4021 h 12098"/>
              <a:gd name="connsiteX0" fmla="*/ 64 w 10037"/>
              <a:gd name="connsiteY0" fmla="*/ 4021 h 12098"/>
              <a:gd name="connsiteX1" fmla="*/ 64 w 10037"/>
              <a:gd name="connsiteY1" fmla="*/ 4433 h 12098"/>
              <a:gd name="connsiteX2" fmla="*/ 64 w 10037"/>
              <a:gd name="connsiteY2" fmla="*/ 5361 h 12098"/>
              <a:gd name="connsiteX3" fmla="*/ 64 w 10037"/>
              <a:gd name="connsiteY3" fmla="*/ 5773 h 12098"/>
              <a:gd name="connsiteX4" fmla="*/ 64 w 10037"/>
              <a:gd name="connsiteY4" fmla="*/ 7216 h 12098"/>
              <a:gd name="connsiteX5" fmla="*/ 64 w 10037"/>
              <a:gd name="connsiteY5" fmla="*/ 7113 h 12098"/>
              <a:gd name="connsiteX6" fmla="*/ 8846 w 10037"/>
              <a:gd name="connsiteY6" fmla="*/ 7320 h 12098"/>
              <a:gd name="connsiteX7" fmla="*/ 8846 w 10037"/>
              <a:gd name="connsiteY7" fmla="*/ 7320 h 12098"/>
              <a:gd name="connsiteX8" fmla="*/ 9231 w 10037"/>
              <a:gd name="connsiteY8" fmla="*/ 7629 h 12098"/>
              <a:gd name="connsiteX9" fmla="*/ 9295 w 10037"/>
              <a:gd name="connsiteY9" fmla="*/ 7629 h 12098"/>
              <a:gd name="connsiteX10" fmla="*/ 9359 w 10037"/>
              <a:gd name="connsiteY10" fmla="*/ 7938 h 12098"/>
              <a:gd name="connsiteX11" fmla="*/ 9487 w 10037"/>
              <a:gd name="connsiteY11" fmla="*/ 8144 h 12098"/>
              <a:gd name="connsiteX12" fmla="*/ 9679 w 10037"/>
              <a:gd name="connsiteY12" fmla="*/ 8247 h 12098"/>
              <a:gd name="connsiteX13" fmla="*/ 9744 w 10037"/>
              <a:gd name="connsiteY13" fmla="*/ 8454 h 12098"/>
              <a:gd name="connsiteX14" fmla="*/ 9808 w 10037"/>
              <a:gd name="connsiteY14" fmla="*/ 8763 h 12098"/>
              <a:gd name="connsiteX15" fmla="*/ 9872 w 10037"/>
              <a:gd name="connsiteY15" fmla="*/ 9381 h 12098"/>
              <a:gd name="connsiteX16" fmla="*/ 9872 w 10037"/>
              <a:gd name="connsiteY16" fmla="*/ 9588 h 12098"/>
              <a:gd name="connsiteX17" fmla="*/ 9936 w 10037"/>
              <a:gd name="connsiteY17" fmla="*/ 9691 h 12098"/>
              <a:gd name="connsiteX18" fmla="*/ 9936 w 10037"/>
              <a:gd name="connsiteY18" fmla="*/ 10000 h 12098"/>
              <a:gd name="connsiteX19" fmla="*/ 10036 w 10037"/>
              <a:gd name="connsiteY19" fmla="*/ 12098 h 12098"/>
              <a:gd name="connsiteX20" fmla="*/ 10000 w 10037"/>
              <a:gd name="connsiteY20" fmla="*/ 8866 h 12098"/>
              <a:gd name="connsiteX21" fmla="*/ 10000 w 10037"/>
              <a:gd name="connsiteY21" fmla="*/ 7526 h 12098"/>
              <a:gd name="connsiteX22" fmla="*/ 9808 w 10037"/>
              <a:gd name="connsiteY22" fmla="*/ 7113 h 12098"/>
              <a:gd name="connsiteX23" fmla="*/ 9359 w 10037"/>
              <a:gd name="connsiteY23" fmla="*/ 7113 h 12098"/>
              <a:gd name="connsiteX24" fmla="*/ 7692 w 10037"/>
              <a:gd name="connsiteY24" fmla="*/ 7113 h 12098"/>
              <a:gd name="connsiteX25" fmla="*/ 7692 w 10037"/>
              <a:gd name="connsiteY25" fmla="*/ 7010 h 12098"/>
              <a:gd name="connsiteX26" fmla="*/ 7051 w 10037"/>
              <a:gd name="connsiteY26" fmla="*/ 6907 h 12098"/>
              <a:gd name="connsiteX27" fmla="*/ 7051 w 10037"/>
              <a:gd name="connsiteY27" fmla="*/ 6907 h 12098"/>
              <a:gd name="connsiteX28" fmla="*/ 6410 w 10037"/>
              <a:gd name="connsiteY28" fmla="*/ 6907 h 12098"/>
              <a:gd name="connsiteX29" fmla="*/ 6154 w 10037"/>
              <a:gd name="connsiteY29" fmla="*/ 6598 h 12098"/>
              <a:gd name="connsiteX30" fmla="*/ 5705 w 10037"/>
              <a:gd name="connsiteY30" fmla="*/ 6495 h 12098"/>
              <a:gd name="connsiteX31" fmla="*/ 5641 w 10037"/>
              <a:gd name="connsiteY31" fmla="*/ 6392 h 12098"/>
              <a:gd name="connsiteX32" fmla="*/ 5256 w 10037"/>
              <a:gd name="connsiteY32" fmla="*/ 6392 h 12098"/>
              <a:gd name="connsiteX33" fmla="*/ 5256 w 10037"/>
              <a:gd name="connsiteY33" fmla="*/ 6392 h 12098"/>
              <a:gd name="connsiteX34" fmla="*/ 5000 w 10037"/>
              <a:gd name="connsiteY34" fmla="*/ 6392 h 12098"/>
              <a:gd name="connsiteX35" fmla="*/ 5000 w 10037"/>
              <a:gd name="connsiteY35" fmla="*/ 6289 h 12098"/>
              <a:gd name="connsiteX36" fmla="*/ 4872 w 10037"/>
              <a:gd name="connsiteY36" fmla="*/ 6289 h 12098"/>
              <a:gd name="connsiteX37" fmla="*/ 4808 w 10037"/>
              <a:gd name="connsiteY37" fmla="*/ 6186 h 12098"/>
              <a:gd name="connsiteX38" fmla="*/ 4167 w 10037"/>
              <a:gd name="connsiteY38" fmla="*/ 6082 h 12098"/>
              <a:gd name="connsiteX39" fmla="*/ 3590 w 10037"/>
              <a:gd name="connsiteY39" fmla="*/ 5876 h 12098"/>
              <a:gd name="connsiteX40" fmla="*/ 3205 w 10037"/>
              <a:gd name="connsiteY40" fmla="*/ 5773 h 12098"/>
              <a:gd name="connsiteX41" fmla="*/ 3205 w 10037"/>
              <a:gd name="connsiteY41" fmla="*/ 5670 h 12098"/>
              <a:gd name="connsiteX42" fmla="*/ 2692 w 10037"/>
              <a:gd name="connsiteY42" fmla="*/ 5567 h 12098"/>
              <a:gd name="connsiteX43" fmla="*/ 2500 w 10037"/>
              <a:gd name="connsiteY43" fmla="*/ 5464 h 12098"/>
              <a:gd name="connsiteX44" fmla="*/ 2372 w 10037"/>
              <a:gd name="connsiteY44" fmla="*/ 5464 h 12098"/>
              <a:gd name="connsiteX45" fmla="*/ 2372 w 10037"/>
              <a:gd name="connsiteY45" fmla="*/ 5258 h 12098"/>
              <a:gd name="connsiteX46" fmla="*/ 2308 w 10037"/>
              <a:gd name="connsiteY46" fmla="*/ 5258 h 12098"/>
              <a:gd name="connsiteX47" fmla="*/ 2115 w 10037"/>
              <a:gd name="connsiteY47" fmla="*/ 5052 h 12098"/>
              <a:gd name="connsiteX48" fmla="*/ 1923 w 10037"/>
              <a:gd name="connsiteY48" fmla="*/ 5052 h 12098"/>
              <a:gd name="connsiteX49" fmla="*/ 1667 w 10037"/>
              <a:gd name="connsiteY49" fmla="*/ 4845 h 12098"/>
              <a:gd name="connsiteX50" fmla="*/ 1474 w 10037"/>
              <a:gd name="connsiteY50" fmla="*/ 4845 h 12098"/>
              <a:gd name="connsiteX51" fmla="*/ 1282 w 10037"/>
              <a:gd name="connsiteY51" fmla="*/ 4536 h 12098"/>
              <a:gd name="connsiteX52" fmla="*/ 1090 w 10037"/>
              <a:gd name="connsiteY52" fmla="*/ 4227 h 12098"/>
              <a:gd name="connsiteX53" fmla="*/ 833 w 10037"/>
              <a:gd name="connsiteY53" fmla="*/ 4021 h 12098"/>
              <a:gd name="connsiteX54" fmla="*/ 577 w 10037"/>
              <a:gd name="connsiteY54" fmla="*/ 3918 h 12098"/>
              <a:gd name="connsiteX55" fmla="*/ 577 w 10037"/>
              <a:gd name="connsiteY55" fmla="*/ 3711 h 12098"/>
              <a:gd name="connsiteX56" fmla="*/ 577 w 10037"/>
              <a:gd name="connsiteY56" fmla="*/ 3608 h 12098"/>
              <a:gd name="connsiteX57" fmla="*/ 513 w 10037"/>
              <a:gd name="connsiteY57" fmla="*/ 3505 h 12098"/>
              <a:gd name="connsiteX58" fmla="*/ 385 w 10037"/>
              <a:gd name="connsiteY58" fmla="*/ 3505 h 12098"/>
              <a:gd name="connsiteX59" fmla="*/ 321 w 10037"/>
              <a:gd name="connsiteY59" fmla="*/ 3196 h 12098"/>
              <a:gd name="connsiteX60" fmla="*/ 192 w 10037"/>
              <a:gd name="connsiteY60" fmla="*/ 3093 h 12098"/>
              <a:gd name="connsiteX61" fmla="*/ 192 w 10037"/>
              <a:gd name="connsiteY61" fmla="*/ 2680 h 12098"/>
              <a:gd name="connsiteX62" fmla="*/ 192 w 10037"/>
              <a:gd name="connsiteY62" fmla="*/ 2062 h 12098"/>
              <a:gd name="connsiteX63" fmla="*/ 128 w 10037"/>
              <a:gd name="connsiteY63" fmla="*/ 2062 h 12098"/>
              <a:gd name="connsiteX64" fmla="*/ 128 w 10037"/>
              <a:gd name="connsiteY64" fmla="*/ 1856 h 12098"/>
              <a:gd name="connsiteX65" fmla="*/ 64 w 10037"/>
              <a:gd name="connsiteY65" fmla="*/ 1649 h 12098"/>
              <a:gd name="connsiteX66" fmla="*/ 64 w 10037"/>
              <a:gd name="connsiteY66" fmla="*/ 206 h 12098"/>
              <a:gd name="connsiteX67" fmla="*/ 0 w 10037"/>
              <a:gd name="connsiteY67" fmla="*/ 0 h 12098"/>
              <a:gd name="connsiteX68" fmla="*/ 64 w 10037"/>
              <a:gd name="connsiteY68" fmla="*/ 4021 h 12098"/>
              <a:gd name="connsiteX0" fmla="*/ 64 w 10037"/>
              <a:gd name="connsiteY0" fmla="*/ 4021 h 12098"/>
              <a:gd name="connsiteX1" fmla="*/ 64 w 10037"/>
              <a:gd name="connsiteY1" fmla="*/ 4433 h 12098"/>
              <a:gd name="connsiteX2" fmla="*/ 64 w 10037"/>
              <a:gd name="connsiteY2" fmla="*/ 5361 h 12098"/>
              <a:gd name="connsiteX3" fmla="*/ 64 w 10037"/>
              <a:gd name="connsiteY3" fmla="*/ 5773 h 12098"/>
              <a:gd name="connsiteX4" fmla="*/ 64 w 10037"/>
              <a:gd name="connsiteY4" fmla="*/ 7216 h 12098"/>
              <a:gd name="connsiteX5" fmla="*/ 64 w 10037"/>
              <a:gd name="connsiteY5" fmla="*/ 7113 h 12098"/>
              <a:gd name="connsiteX6" fmla="*/ 8846 w 10037"/>
              <a:gd name="connsiteY6" fmla="*/ 7320 h 12098"/>
              <a:gd name="connsiteX7" fmla="*/ 8846 w 10037"/>
              <a:gd name="connsiteY7" fmla="*/ 7320 h 12098"/>
              <a:gd name="connsiteX8" fmla="*/ 9231 w 10037"/>
              <a:gd name="connsiteY8" fmla="*/ 7629 h 12098"/>
              <a:gd name="connsiteX9" fmla="*/ 9295 w 10037"/>
              <a:gd name="connsiteY9" fmla="*/ 7629 h 12098"/>
              <a:gd name="connsiteX10" fmla="*/ 9359 w 10037"/>
              <a:gd name="connsiteY10" fmla="*/ 7938 h 12098"/>
              <a:gd name="connsiteX11" fmla="*/ 9487 w 10037"/>
              <a:gd name="connsiteY11" fmla="*/ 8144 h 12098"/>
              <a:gd name="connsiteX12" fmla="*/ 9679 w 10037"/>
              <a:gd name="connsiteY12" fmla="*/ 8247 h 12098"/>
              <a:gd name="connsiteX13" fmla="*/ 9744 w 10037"/>
              <a:gd name="connsiteY13" fmla="*/ 8454 h 12098"/>
              <a:gd name="connsiteX14" fmla="*/ 9808 w 10037"/>
              <a:gd name="connsiteY14" fmla="*/ 8763 h 12098"/>
              <a:gd name="connsiteX15" fmla="*/ 9872 w 10037"/>
              <a:gd name="connsiteY15" fmla="*/ 9381 h 12098"/>
              <a:gd name="connsiteX16" fmla="*/ 9872 w 10037"/>
              <a:gd name="connsiteY16" fmla="*/ 9588 h 12098"/>
              <a:gd name="connsiteX17" fmla="*/ 9936 w 10037"/>
              <a:gd name="connsiteY17" fmla="*/ 9691 h 12098"/>
              <a:gd name="connsiteX18" fmla="*/ 9936 w 10037"/>
              <a:gd name="connsiteY18" fmla="*/ 10000 h 12098"/>
              <a:gd name="connsiteX19" fmla="*/ 10036 w 10037"/>
              <a:gd name="connsiteY19" fmla="*/ 12098 h 12098"/>
              <a:gd name="connsiteX20" fmla="*/ 10000 w 10037"/>
              <a:gd name="connsiteY20" fmla="*/ 8866 h 12098"/>
              <a:gd name="connsiteX21" fmla="*/ 10000 w 10037"/>
              <a:gd name="connsiteY21" fmla="*/ 7526 h 12098"/>
              <a:gd name="connsiteX22" fmla="*/ 9935 w 10037"/>
              <a:gd name="connsiteY22" fmla="*/ 7134 h 12098"/>
              <a:gd name="connsiteX23" fmla="*/ 9808 w 10037"/>
              <a:gd name="connsiteY23" fmla="*/ 7113 h 12098"/>
              <a:gd name="connsiteX24" fmla="*/ 9359 w 10037"/>
              <a:gd name="connsiteY24" fmla="*/ 7113 h 12098"/>
              <a:gd name="connsiteX25" fmla="*/ 7692 w 10037"/>
              <a:gd name="connsiteY25" fmla="*/ 7113 h 12098"/>
              <a:gd name="connsiteX26" fmla="*/ 7692 w 10037"/>
              <a:gd name="connsiteY26" fmla="*/ 7010 h 12098"/>
              <a:gd name="connsiteX27" fmla="*/ 7051 w 10037"/>
              <a:gd name="connsiteY27" fmla="*/ 6907 h 12098"/>
              <a:gd name="connsiteX28" fmla="*/ 7051 w 10037"/>
              <a:gd name="connsiteY28" fmla="*/ 6907 h 12098"/>
              <a:gd name="connsiteX29" fmla="*/ 6410 w 10037"/>
              <a:gd name="connsiteY29" fmla="*/ 6907 h 12098"/>
              <a:gd name="connsiteX30" fmla="*/ 6154 w 10037"/>
              <a:gd name="connsiteY30" fmla="*/ 6598 h 12098"/>
              <a:gd name="connsiteX31" fmla="*/ 5705 w 10037"/>
              <a:gd name="connsiteY31" fmla="*/ 6495 h 12098"/>
              <a:gd name="connsiteX32" fmla="*/ 5641 w 10037"/>
              <a:gd name="connsiteY32" fmla="*/ 6392 h 12098"/>
              <a:gd name="connsiteX33" fmla="*/ 5256 w 10037"/>
              <a:gd name="connsiteY33" fmla="*/ 6392 h 12098"/>
              <a:gd name="connsiteX34" fmla="*/ 5256 w 10037"/>
              <a:gd name="connsiteY34" fmla="*/ 6392 h 12098"/>
              <a:gd name="connsiteX35" fmla="*/ 5000 w 10037"/>
              <a:gd name="connsiteY35" fmla="*/ 6392 h 12098"/>
              <a:gd name="connsiteX36" fmla="*/ 5000 w 10037"/>
              <a:gd name="connsiteY36" fmla="*/ 6289 h 12098"/>
              <a:gd name="connsiteX37" fmla="*/ 4872 w 10037"/>
              <a:gd name="connsiteY37" fmla="*/ 6289 h 12098"/>
              <a:gd name="connsiteX38" fmla="*/ 4808 w 10037"/>
              <a:gd name="connsiteY38" fmla="*/ 6186 h 12098"/>
              <a:gd name="connsiteX39" fmla="*/ 4167 w 10037"/>
              <a:gd name="connsiteY39" fmla="*/ 6082 h 12098"/>
              <a:gd name="connsiteX40" fmla="*/ 3590 w 10037"/>
              <a:gd name="connsiteY40" fmla="*/ 5876 h 12098"/>
              <a:gd name="connsiteX41" fmla="*/ 3205 w 10037"/>
              <a:gd name="connsiteY41" fmla="*/ 5773 h 12098"/>
              <a:gd name="connsiteX42" fmla="*/ 3205 w 10037"/>
              <a:gd name="connsiteY42" fmla="*/ 5670 h 12098"/>
              <a:gd name="connsiteX43" fmla="*/ 2692 w 10037"/>
              <a:gd name="connsiteY43" fmla="*/ 5567 h 12098"/>
              <a:gd name="connsiteX44" fmla="*/ 2500 w 10037"/>
              <a:gd name="connsiteY44" fmla="*/ 5464 h 12098"/>
              <a:gd name="connsiteX45" fmla="*/ 2372 w 10037"/>
              <a:gd name="connsiteY45" fmla="*/ 5464 h 12098"/>
              <a:gd name="connsiteX46" fmla="*/ 2372 w 10037"/>
              <a:gd name="connsiteY46" fmla="*/ 5258 h 12098"/>
              <a:gd name="connsiteX47" fmla="*/ 2308 w 10037"/>
              <a:gd name="connsiteY47" fmla="*/ 5258 h 12098"/>
              <a:gd name="connsiteX48" fmla="*/ 2115 w 10037"/>
              <a:gd name="connsiteY48" fmla="*/ 5052 h 12098"/>
              <a:gd name="connsiteX49" fmla="*/ 1923 w 10037"/>
              <a:gd name="connsiteY49" fmla="*/ 5052 h 12098"/>
              <a:gd name="connsiteX50" fmla="*/ 1667 w 10037"/>
              <a:gd name="connsiteY50" fmla="*/ 4845 h 12098"/>
              <a:gd name="connsiteX51" fmla="*/ 1474 w 10037"/>
              <a:gd name="connsiteY51" fmla="*/ 4845 h 12098"/>
              <a:gd name="connsiteX52" fmla="*/ 1282 w 10037"/>
              <a:gd name="connsiteY52" fmla="*/ 4536 h 12098"/>
              <a:gd name="connsiteX53" fmla="*/ 1090 w 10037"/>
              <a:gd name="connsiteY53" fmla="*/ 4227 h 12098"/>
              <a:gd name="connsiteX54" fmla="*/ 833 w 10037"/>
              <a:gd name="connsiteY54" fmla="*/ 4021 h 12098"/>
              <a:gd name="connsiteX55" fmla="*/ 577 w 10037"/>
              <a:gd name="connsiteY55" fmla="*/ 3918 h 12098"/>
              <a:gd name="connsiteX56" fmla="*/ 577 w 10037"/>
              <a:gd name="connsiteY56" fmla="*/ 3711 h 12098"/>
              <a:gd name="connsiteX57" fmla="*/ 577 w 10037"/>
              <a:gd name="connsiteY57" fmla="*/ 3608 h 12098"/>
              <a:gd name="connsiteX58" fmla="*/ 513 w 10037"/>
              <a:gd name="connsiteY58" fmla="*/ 3505 h 12098"/>
              <a:gd name="connsiteX59" fmla="*/ 385 w 10037"/>
              <a:gd name="connsiteY59" fmla="*/ 3505 h 12098"/>
              <a:gd name="connsiteX60" fmla="*/ 321 w 10037"/>
              <a:gd name="connsiteY60" fmla="*/ 3196 h 12098"/>
              <a:gd name="connsiteX61" fmla="*/ 192 w 10037"/>
              <a:gd name="connsiteY61" fmla="*/ 3093 h 12098"/>
              <a:gd name="connsiteX62" fmla="*/ 192 w 10037"/>
              <a:gd name="connsiteY62" fmla="*/ 2680 h 12098"/>
              <a:gd name="connsiteX63" fmla="*/ 192 w 10037"/>
              <a:gd name="connsiteY63" fmla="*/ 2062 h 12098"/>
              <a:gd name="connsiteX64" fmla="*/ 128 w 10037"/>
              <a:gd name="connsiteY64" fmla="*/ 2062 h 12098"/>
              <a:gd name="connsiteX65" fmla="*/ 128 w 10037"/>
              <a:gd name="connsiteY65" fmla="*/ 1856 h 12098"/>
              <a:gd name="connsiteX66" fmla="*/ 64 w 10037"/>
              <a:gd name="connsiteY66" fmla="*/ 1649 h 12098"/>
              <a:gd name="connsiteX67" fmla="*/ 64 w 10037"/>
              <a:gd name="connsiteY67" fmla="*/ 206 h 12098"/>
              <a:gd name="connsiteX68" fmla="*/ 0 w 10037"/>
              <a:gd name="connsiteY68" fmla="*/ 0 h 12098"/>
              <a:gd name="connsiteX69" fmla="*/ 64 w 10037"/>
              <a:gd name="connsiteY69" fmla="*/ 4021 h 12098"/>
              <a:gd name="connsiteX0" fmla="*/ 64 w 10037"/>
              <a:gd name="connsiteY0" fmla="*/ 4021 h 12098"/>
              <a:gd name="connsiteX1" fmla="*/ 64 w 10037"/>
              <a:gd name="connsiteY1" fmla="*/ 4433 h 12098"/>
              <a:gd name="connsiteX2" fmla="*/ 64 w 10037"/>
              <a:gd name="connsiteY2" fmla="*/ 5361 h 12098"/>
              <a:gd name="connsiteX3" fmla="*/ 64 w 10037"/>
              <a:gd name="connsiteY3" fmla="*/ 5773 h 12098"/>
              <a:gd name="connsiteX4" fmla="*/ 64 w 10037"/>
              <a:gd name="connsiteY4" fmla="*/ 7216 h 12098"/>
              <a:gd name="connsiteX5" fmla="*/ 64 w 10037"/>
              <a:gd name="connsiteY5" fmla="*/ 7113 h 12098"/>
              <a:gd name="connsiteX6" fmla="*/ 8846 w 10037"/>
              <a:gd name="connsiteY6" fmla="*/ 7320 h 12098"/>
              <a:gd name="connsiteX7" fmla="*/ 8846 w 10037"/>
              <a:gd name="connsiteY7" fmla="*/ 7320 h 12098"/>
              <a:gd name="connsiteX8" fmla="*/ 9231 w 10037"/>
              <a:gd name="connsiteY8" fmla="*/ 7629 h 12098"/>
              <a:gd name="connsiteX9" fmla="*/ 9295 w 10037"/>
              <a:gd name="connsiteY9" fmla="*/ 7629 h 12098"/>
              <a:gd name="connsiteX10" fmla="*/ 9359 w 10037"/>
              <a:gd name="connsiteY10" fmla="*/ 7938 h 12098"/>
              <a:gd name="connsiteX11" fmla="*/ 9487 w 10037"/>
              <a:gd name="connsiteY11" fmla="*/ 8144 h 12098"/>
              <a:gd name="connsiteX12" fmla="*/ 9679 w 10037"/>
              <a:gd name="connsiteY12" fmla="*/ 8247 h 12098"/>
              <a:gd name="connsiteX13" fmla="*/ 9744 w 10037"/>
              <a:gd name="connsiteY13" fmla="*/ 8454 h 12098"/>
              <a:gd name="connsiteX14" fmla="*/ 9808 w 10037"/>
              <a:gd name="connsiteY14" fmla="*/ 8763 h 12098"/>
              <a:gd name="connsiteX15" fmla="*/ 9872 w 10037"/>
              <a:gd name="connsiteY15" fmla="*/ 9381 h 12098"/>
              <a:gd name="connsiteX16" fmla="*/ 9872 w 10037"/>
              <a:gd name="connsiteY16" fmla="*/ 9588 h 12098"/>
              <a:gd name="connsiteX17" fmla="*/ 9936 w 10037"/>
              <a:gd name="connsiteY17" fmla="*/ 9691 h 12098"/>
              <a:gd name="connsiteX18" fmla="*/ 9936 w 10037"/>
              <a:gd name="connsiteY18" fmla="*/ 10000 h 12098"/>
              <a:gd name="connsiteX19" fmla="*/ 10036 w 10037"/>
              <a:gd name="connsiteY19" fmla="*/ 12098 h 12098"/>
              <a:gd name="connsiteX20" fmla="*/ 10000 w 10037"/>
              <a:gd name="connsiteY20" fmla="*/ 8866 h 12098"/>
              <a:gd name="connsiteX21" fmla="*/ 10000 w 10037"/>
              <a:gd name="connsiteY21" fmla="*/ 7526 h 12098"/>
              <a:gd name="connsiteX22" fmla="*/ 9983 w 10037"/>
              <a:gd name="connsiteY22" fmla="*/ 7134 h 12098"/>
              <a:gd name="connsiteX23" fmla="*/ 9808 w 10037"/>
              <a:gd name="connsiteY23" fmla="*/ 7113 h 12098"/>
              <a:gd name="connsiteX24" fmla="*/ 9359 w 10037"/>
              <a:gd name="connsiteY24" fmla="*/ 7113 h 12098"/>
              <a:gd name="connsiteX25" fmla="*/ 7692 w 10037"/>
              <a:gd name="connsiteY25" fmla="*/ 7113 h 12098"/>
              <a:gd name="connsiteX26" fmla="*/ 7692 w 10037"/>
              <a:gd name="connsiteY26" fmla="*/ 7010 h 12098"/>
              <a:gd name="connsiteX27" fmla="*/ 7051 w 10037"/>
              <a:gd name="connsiteY27" fmla="*/ 6907 h 12098"/>
              <a:gd name="connsiteX28" fmla="*/ 7051 w 10037"/>
              <a:gd name="connsiteY28" fmla="*/ 6907 h 12098"/>
              <a:gd name="connsiteX29" fmla="*/ 6410 w 10037"/>
              <a:gd name="connsiteY29" fmla="*/ 6907 h 12098"/>
              <a:gd name="connsiteX30" fmla="*/ 6154 w 10037"/>
              <a:gd name="connsiteY30" fmla="*/ 6598 h 12098"/>
              <a:gd name="connsiteX31" fmla="*/ 5705 w 10037"/>
              <a:gd name="connsiteY31" fmla="*/ 6495 h 12098"/>
              <a:gd name="connsiteX32" fmla="*/ 5641 w 10037"/>
              <a:gd name="connsiteY32" fmla="*/ 6392 h 12098"/>
              <a:gd name="connsiteX33" fmla="*/ 5256 w 10037"/>
              <a:gd name="connsiteY33" fmla="*/ 6392 h 12098"/>
              <a:gd name="connsiteX34" fmla="*/ 5256 w 10037"/>
              <a:gd name="connsiteY34" fmla="*/ 6392 h 12098"/>
              <a:gd name="connsiteX35" fmla="*/ 5000 w 10037"/>
              <a:gd name="connsiteY35" fmla="*/ 6392 h 12098"/>
              <a:gd name="connsiteX36" fmla="*/ 5000 w 10037"/>
              <a:gd name="connsiteY36" fmla="*/ 6289 h 12098"/>
              <a:gd name="connsiteX37" fmla="*/ 4872 w 10037"/>
              <a:gd name="connsiteY37" fmla="*/ 6289 h 12098"/>
              <a:gd name="connsiteX38" fmla="*/ 4808 w 10037"/>
              <a:gd name="connsiteY38" fmla="*/ 6186 h 12098"/>
              <a:gd name="connsiteX39" fmla="*/ 4167 w 10037"/>
              <a:gd name="connsiteY39" fmla="*/ 6082 h 12098"/>
              <a:gd name="connsiteX40" fmla="*/ 3590 w 10037"/>
              <a:gd name="connsiteY40" fmla="*/ 5876 h 12098"/>
              <a:gd name="connsiteX41" fmla="*/ 3205 w 10037"/>
              <a:gd name="connsiteY41" fmla="*/ 5773 h 12098"/>
              <a:gd name="connsiteX42" fmla="*/ 3205 w 10037"/>
              <a:gd name="connsiteY42" fmla="*/ 5670 h 12098"/>
              <a:gd name="connsiteX43" fmla="*/ 2692 w 10037"/>
              <a:gd name="connsiteY43" fmla="*/ 5567 h 12098"/>
              <a:gd name="connsiteX44" fmla="*/ 2500 w 10037"/>
              <a:gd name="connsiteY44" fmla="*/ 5464 h 12098"/>
              <a:gd name="connsiteX45" fmla="*/ 2372 w 10037"/>
              <a:gd name="connsiteY45" fmla="*/ 5464 h 12098"/>
              <a:gd name="connsiteX46" fmla="*/ 2372 w 10037"/>
              <a:gd name="connsiteY46" fmla="*/ 5258 h 12098"/>
              <a:gd name="connsiteX47" fmla="*/ 2308 w 10037"/>
              <a:gd name="connsiteY47" fmla="*/ 5258 h 12098"/>
              <a:gd name="connsiteX48" fmla="*/ 2115 w 10037"/>
              <a:gd name="connsiteY48" fmla="*/ 5052 h 12098"/>
              <a:gd name="connsiteX49" fmla="*/ 1923 w 10037"/>
              <a:gd name="connsiteY49" fmla="*/ 5052 h 12098"/>
              <a:gd name="connsiteX50" fmla="*/ 1667 w 10037"/>
              <a:gd name="connsiteY50" fmla="*/ 4845 h 12098"/>
              <a:gd name="connsiteX51" fmla="*/ 1474 w 10037"/>
              <a:gd name="connsiteY51" fmla="*/ 4845 h 12098"/>
              <a:gd name="connsiteX52" fmla="*/ 1282 w 10037"/>
              <a:gd name="connsiteY52" fmla="*/ 4536 h 12098"/>
              <a:gd name="connsiteX53" fmla="*/ 1090 w 10037"/>
              <a:gd name="connsiteY53" fmla="*/ 4227 h 12098"/>
              <a:gd name="connsiteX54" fmla="*/ 833 w 10037"/>
              <a:gd name="connsiteY54" fmla="*/ 4021 h 12098"/>
              <a:gd name="connsiteX55" fmla="*/ 577 w 10037"/>
              <a:gd name="connsiteY55" fmla="*/ 3918 h 12098"/>
              <a:gd name="connsiteX56" fmla="*/ 577 w 10037"/>
              <a:gd name="connsiteY56" fmla="*/ 3711 h 12098"/>
              <a:gd name="connsiteX57" fmla="*/ 577 w 10037"/>
              <a:gd name="connsiteY57" fmla="*/ 3608 h 12098"/>
              <a:gd name="connsiteX58" fmla="*/ 513 w 10037"/>
              <a:gd name="connsiteY58" fmla="*/ 3505 h 12098"/>
              <a:gd name="connsiteX59" fmla="*/ 385 w 10037"/>
              <a:gd name="connsiteY59" fmla="*/ 3505 h 12098"/>
              <a:gd name="connsiteX60" fmla="*/ 321 w 10037"/>
              <a:gd name="connsiteY60" fmla="*/ 3196 h 12098"/>
              <a:gd name="connsiteX61" fmla="*/ 192 w 10037"/>
              <a:gd name="connsiteY61" fmla="*/ 3093 h 12098"/>
              <a:gd name="connsiteX62" fmla="*/ 192 w 10037"/>
              <a:gd name="connsiteY62" fmla="*/ 2680 h 12098"/>
              <a:gd name="connsiteX63" fmla="*/ 192 w 10037"/>
              <a:gd name="connsiteY63" fmla="*/ 2062 h 12098"/>
              <a:gd name="connsiteX64" fmla="*/ 128 w 10037"/>
              <a:gd name="connsiteY64" fmla="*/ 2062 h 12098"/>
              <a:gd name="connsiteX65" fmla="*/ 128 w 10037"/>
              <a:gd name="connsiteY65" fmla="*/ 1856 h 12098"/>
              <a:gd name="connsiteX66" fmla="*/ 64 w 10037"/>
              <a:gd name="connsiteY66" fmla="*/ 1649 h 12098"/>
              <a:gd name="connsiteX67" fmla="*/ 64 w 10037"/>
              <a:gd name="connsiteY67" fmla="*/ 206 h 12098"/>
              <a:gd name="connsiteX68" fmla="*/ 0 w 10037"/>
              <a:gd name="connsiteY68" fmla="*/ 0 h 12098"/>
              <a:gd name="connsiteX69" fmla="*/ 64 w 10037"/>
              <a:gd name="connsiteY69" fmla="*/ 4021 h 12098"/>
              <a:gd name="connsiteX0" fmla="*/ 64 w 10037"/>
              <a:gd name="connsiteY0" fmla="*/ 4021 h 12098"/>
              <a:gd name="connsiteX1" fmla="*/ 64 w 10037"/>
              <a:gd name="connsiteY1" fmla="*/ 4433 h 12098"/>
              <a:gd name="connsiteX2" fmla="*/ 64 w 10037"/>
              <a:gd name="connsiteY2" fmla="*/ 5361 h 12098"/>
              <a:gd name="connsiteX3" fmla="*/ 64 w 10037"/>
              <a:gd name="connsiteY3" fmla="*/ 5773 h 12098"/>
              <a:gd name="connsiteX4" fmla="*/ 64 w 10037"/>
              <a:gd name="connsiteY4" fmla="*/ 7216 h 12098"/>
              <a:gd name="connsiteX5" fmla="*/ 64 w 10037"/>
              <a:gd name="connsiteY5" fmla="*/ 7113 h 12098"/>
              <a:gd name="connsiteX6" fmla="*/ 8846 w 10037"/>
              <a:gd name="connsiteY6" fmla="*/ 7320 h 12098"/>
              <a:gd name="connsiteX7" fmla="*/ 8846 w 10037"/>
              <a:gd name="connsiteY7" fmla="*/ 7320 h 12098"/>
              <a:gd name="connsiteX8" fmla="*/ 9231 w 10037"/>
              <a:gd name="connsiteY8" fmla="*/ 7629 h 12098"/>
              <a:gd name="connsiteX9" fmla="*/ 9295 w 10037"/>
              <a:gd name="connsiteY9" fmla="*/ 7629 h 12098"/>
              <a:gd name="connsiteX10" fmla="*/ 9359 w 10037"/>
              <a:gd name="connsiteY10" fmla="*/ 7938 h 12098"/>
              <a:gd name="connsiteX11" fmla="*/ 9487 w 10037"/>
              <a:gd name="connsiteY11" fmla="*/ 8144 h 12098"/>
              <a:gd name="connsiteX12" fmla="*/ 9679 w 10037"/>
              <a:gd name="connsiteY12" fmla="*/ 8247 h 12098"/>
              <a:gd name="connsiteX13" fmla="*/ 9744 w 10037"/>
              <a:gd name="connsiteY13" fmla="*/ 8454 h 12098"/>
              <a:gd name="connsiteX14" fmla="*/ 9808 w 10037"/>
              <a:gd name="connsiteY14" fmla="*/ 8763 h 12098"/>
              <a:gd name="connsiteX15" fmla="*/ 9872 w 10037"/>
              <a:gd name="connsiteY15" fmla="*/ 9381 h 12098"/>
              <a:gd name="connsiteX16" fmla="*/ 9872 w 10037"/>
              <a:gd name="connsiteY16" fmla="*/ 9588 h 12098"/>
              <a:gd name="connsiteX17" fmla="*/ 9936 w 10037"/>
              <a:gd name="connsiteY17" fmla="*/ 9691 h 12098"/>
              <a:gd name="connsiteX18" fmla="*/ 9936 w 10037"/>
              <a:gd name="connsiteY18" fmla="*/ 10000 h 12098"/>
              <a:gd name="connsiteX19" fmla="*/ 10036 w 10037"/>
              <a:gd name="connsiteY19" fmla="*/ 12098 h 12098"/>
              <a:gd name="connsiteX20" fmla="*/ 10000 w 10037"/>
              <a:gd name="connsiteY20" fmla="*/ 7526 h 12098"/>
              <a:gd name="connsiteX21" fmla="*/ 9983 w 10037"/>
              <a:gd name="connsiteY21" fmla="*/ 7134 h 12098"/>
              <a:gd name="connsiteX22" fmla="*/ 9808 w 10037"/>
              <a:gd name="connsiteY22" fmla="*/ 7113 h 12098"/>
              <a:gd name="connsiteX23" fmla="*/ 9359 w 10037"/>
              <a:gd name="connsiteY23" fmla="*/ 7113 h 12098"/>
              <a:gd name="connsiteX24" fmla="*/ 7692 w 10037"/>
              <a:gd name="connsiteY24" fmla="*/ 7113 h 12098"/>
              <a:gd name="connsiteX25" fmla="*/ 7692 w 10037"/>
              <a:gd name="connsiteY25" fmla="*/ 7010 h 12098"/>
              <a:gd name="connsiteX26" fmla="*/ 7051 w 10037"/>
              <a:gd name="connsiteY26" fmla="*/ 6907 h 12098"/>
              <a:gd name="connsiteX27" fmla="*/ 7051 w 10037"/>
              <a:gd name="connsiteY27" fmla="*/ 6907 h 12098"/>
              <a:gd name="connsiteX28" fmla="*/ 6410 w 10037"/>
              <a:gd name="connsiteY28" fmla="*/ 6907 h 12098"/>
              <a:gd name="connsiteX29" fmla="*/ 6154 w 10037"/>
              <a:gd name="connsiteY29" fmla="*/ 6598 h 12098"/>
              <a:gd name="connsiteX30" fmla="*/ 5705 w 10037"/>
              <a:gd name="connsiteY30" fmla="*/ 6495 h 12098"/>
              <a:gd name="connsiteX31" fmla="*/ 5641 w 10037"/>
              <a:gd name="connsiteY31" fmla="*/ 6392 h 12098"/>
              <a:gd name="connsiteX32" fmla="*/ 5256 w 10037"/>
              <a:gd name="connsiteY32" fmla="*/ 6392 h 12098"/>
              <a:gd name="connsiteX33" fmla="*/ 5256 w 10037"/>
              <a:gd name="connsiteY33" fmla="*/ 6392 h 12098"/>
              <a:gd name="connsiteX34" fmla="*/ 5000 w 10037"/>
              <a:gd name="connsiteY34" fmla="*/ 6392 h 12098"/>
              <a:gd name="connsiteX35" fmla="*/ 5000 w 10037"/>
              <a:gd name="connsiteY35" fmla="*/ 6289 h 12098"/>
              <a:gd name="connsiteX36" fmla="*/ 4872 w 10037"/>
              <a:gd name="connsiteY36" fmla="*/ 6289 h 12098"/>
              <a:gd name="connsiteX37" fmla="*/ 4808 w 10037"/>
              <a:gd name="connsiteY37" fmla="*/ 6186 h 12098"/>
              <a:gd name="connsiteX38" fmla="*/ 4167 w 10037"/>
              <a:gd name="connsiteY38" fmla="*/ 6082 h 12098"/>
              <a:gd name="connsiteX39" fmla="*/ 3590 w 10037"/>
              <a:gd name="connsiteY39" fmla="*/ 5876 h 12098"/>
              <a:gd name="connsiteX40" fmla="*/ 3205 w 10037"/>
              <a:gd name="connsiteY40" fmla="*/ 5773 h 12098"/>
              <a:gd name="connsiteX41" fmla="*/ 3205 w 10037"/>
              <a:gd name="connsiteY41" fmla="*/ 5670 h 12098"/>
              <a:gd name="connsiteX42" fmla="*/ 2692 w 10037"/>
              <a:gd name="connsiteY42" fmla="*/ 5567 h 12098"/>
              <a:gd name="connsiteX43" fmla="*/ 2500 w 10037"/>
              <a:gd name="connsiteY43" fmla="*/ 5464 h 12098"/>
              <a:gd name="connsiteX44" fmla="*/ 2372 w 10037"/>
              <a:gd name="connsiteY44" fmla="*/ 5464 h 12098"/>
              <a:gd name="connsiteX45" fmla="*/ 2372 w 10037"/>
              <a:gd name="connsiteY45" fmla="*/ 5258 h 12098"/>
              <a:gd name="connsiteX46" fmla="*/ 2308 w 10037"/>
              <a:gd name="connsiteY46" fmla="*/ 5258 h 12098"/>
              <a:gd name="connsiteX47" fmla="*/ 2115 w 10037"/>
              <a:gd name="connsiteY47" fmla="*/ 5052 h 12098"/>
              <a:gd name="connsiteX48" fmla="*/ 1923 w 10037"/>
              <a:gd name="connsiteY48" fmla="*/ 5052 h 12098"/>
              <a:gd name="connsiteX49" fmla="*/ 1667 w 10037"/>
              <a:gd name="connsiteY49" fmla="*/ 4845 h 12098"/>
              <a:gd name="connsiteX50" fmla="*/ 1474 w 10037"/>
              <a:gd name="connsiteY50" fmla="*/ 4845 h 12098"/>
              <a:gd name="connsiteX51" fmla="*/ 1282 w 10037"/>
              <a:gd name="connsiteY51" fmla="*/ 4536 h 12098"/>
              <a:gd name="connsiteX52" fmla="*/ 1090 w 10037"/>
              <a:gd name="connsiteY52" fmla="*/ 4227 h 12098"/>
              <a:gd name="connsiteX53" fmla="*/ 833 w 10037"/>
              <a:gd name="connsiteY53" fmla="*/ 4021 h 12098"/>
              <a:gd name="connsiteX54" fmla="*/ 577 w 10037"/>
              <a:gd name="connsiteY54" fmla="*/ 3918 h 12098"/>
              <a:gd name="connsiteX55" fmla="*/ 577 w 10037"/>
              <a:gd name="connsiteY55" fmla="*/ 3711 h 12098"/>
              <a:gd name="connsiteX56" fmla="*/ 577 w 10037"/>
              <a:gd name="connsiteY56" fmla="*/ 3608 h 12098"/>
              <a:gd name="connsiteX57" fmla="*/ 513 w 10037"/>
              <a:gd name="connsiteY57" fmla="*/ 3505 h 12098"/>
              <a:gd name="connsiteX58" fmla="*/ 385 w 10037"/>
              <a:gd name="connsiteY58" fmla="*/ 3505 h 12098"/>
              <a:gd name="connsiteX59" fmla="*/ 321 w 10037"/>
              <a:gd name="connsiteY59" fmla="*/ 3196 h 12098"/>
              <a:gd name="connsiteX60" fmla="*/ 192 w 10037"/>
              <a:gd name="connsiteY60" fmla="*/ 3093 h 12098"/>
              <a:gd name="connsiteX61" fmla="*/ 192 w 10037"/>
              <a:gd name="connsiteY61" fmla="*/ 2680 h 12098"/>
              <a:gd name="connsiteX62" fmla="*/ 192 w 10037"/>
              <a:gd name="connsiteY62" fmla="*/ 2062 h 12098"/>
              <a:gd name="connsiteX63" fmla="*/ 128 w 10037"/>
              <a:gd name="connsiteY63" fmla="*/ 2062 h 12098"/>
              <a:gd name="connsiteX64" fmla="*/ 128 w 10037"/>
              <a:gd name="connsiteY64" fmla="*/ 1856 h 12098"/>
              <a:gd name="connsiteX65" fmla="*/ 64 w 10037"/>
              <a:gd name="connsiteY65" fmla="*/ 1649 h 12098"/>
              <a:gd name="connsiteX66" fmla="*/ 64 w 10037"/>
              <a:gd name="connsiteY66" fmla="*/ 206 h 12098"/>
              <a:gd name="connsiteX67" fmla="*/ 0 w 10037"/>
              <a:gd name="connsiteY67" fmla="*/ 0 h 12098"/>
              <a:gd name="connsiteX68" fmla="*/ 64 w 10037"/>
              <a:gd name="connsiteY68" fmla="*/ 4021 h 12098"/>
              <a:gd name="connsiteX0" fmla="*/ 64 w 10037"/>
              <a:gd name="connsiteY0" fmla="*/ 4021 h 12220"/>
              <a:gd name="connsiteX1" fmla="*/ 64 w 10037"/>
              <a:gd name="connsiteY1" fmla="*/ 4433 h 12220"/>
              <a:gd name="connsiteX2" fmla="*/ 64 w 10037"/>
              <a:gd name="connsiteY2" fmla="*/ 5361 h 12220"/>
              <a:gd name="connsiteX3" fmla="*/ 64 w 10037"/>
              <a:gd name="connsiteY3" fmla="*/ 5773 h 12220"/>
              <a:gd name="connsiteX4" fmla="*/ 64 w 10037"/>
              <a:gd name="connsiteY4" fmla="*/ 7216 h 12220"/>
              <a:gd name="connsiteX5" fmla="*/ 64 w 10037"/>
              <a:gd name="connsiteY5" fmla="*/ 7113 h 12220"/>
              <a:gd name="connsiteX6" fmla="*/ 8846 w 10037"/>
              <a:gd name="connsiteY6" fmla="*/ 7320 h 12220"/>
              <a:gd name="connsiteX7" fmla="*/ 8846 w 10037"/>
              <a:gd name="connsiteY7" fmla="*/ 7320 h 12220"/>
              <a:gd name="connsiteX8" fmla="*/ 9231 w 10037"/>
              <a:gd name="connsiteY8" fmla="*/ 7629 h 12220"/>
              <a:gd name="connsiteX9" fmla="*/ 9295 w 10037"/>
              <a:gd name="connsiteY9" fmla="*/ 7629 h 12220"/>
              <a:gd name="connsiteX10" fmla="*/ 9359 w 10037"/>
              <a:gd name="connsiteY10" fmla="*/ 7938 h 12220"/>
              <a:gd name="connsiteX11" fmla="*/ 9487 w 10037"/>
              <a:gd name="connsiteY11" fmla="*/ 8144 h 12220"/>
              <a:gd name="connsiteX12" fmla="*/ 9679 w 10037"/>
              <a:gd name="connsiteY12" fmla="*/ 8247 h 12220"/>
              <a:gd name="connsiteX13" fmla="*/ 9744 w 10037"/>
              <a:gd name="connsiteY13" fmla="*/ 8454 h 12220"/>
              <a:gd name="connsiteX14" fmla="*/ 9808 w 10037"/>
              <a:gd name="connsiteY14" fmla="*/ 8763 h 12220"/>
              <a:gd name="connsiteX15" fmla="*/ 9872 w 10037"/>
              <a:gd name="connsiteY15" fmla="*/ 9381 h 12220"/>
              <a:gd name="connsiteX16" fmla="*/ 9872 w 10037"/>
              <a:gd name="connsiteY16" fmla="*/ 9588 h 12220"/>
              <a:gd name="connsiteX17" fmla="*/ 9936 w 10037"/>
              <a:gd name="connsiteY17" fmla="*/ 9691 h 12220"/>
              <a:gd name="connsiteX18" fmla="*/ 9936 w 10037"/>
              <a:gd name="connsiteY18" fmla="*/ 10000 h 12220"/>
              <a:gd name="connsiteX19" fmla="*/ 10036 w 10037"/>
              <a:gd name="connsiteY19" fmla="*/ 12220 h 12220"/>
              <a:gd name="connsiteX20" fmla="*/ 10000 w 10037"/>
              <a:gd name="connsiteY20" fmla="*/ 7526 h 12220"/>
              <a:gd name="connsiteX21" fmla="*/ 9983 w 10037"/>
              <a:gd name="connsiteY21" fmla="*/ 7134 h 12220"/>
              <a:gd name="connsiteX22" fmla="*/ 9808 w 10037"/>
              <a:gd name="connsiteY22" fmla="*/ 7113 h 12220"/>
              <a:gd name="connsiteX23" fmla="*/ 9359 w 10037"/>
              <a:gd name="connsiteY23" fmla="*/ 7113 h 12220"/>
              <a:gd name="connsiteX24" fmla="*/ 7692 w 10037"/>
              <a:gd name="connsiteY24" fmla="*/ 7113 h 12220"/>
              <a:gd name="connsiteX25" fmla="*/ 7692 w 10037"/>
              <a:gd name="connsiteY25" fmla="*/ 7010 h 12220"/>
              <a:gd name="connsiteX26" fmla="*/ 7051 w 10037"/>
              <a:gd name="connsiteY26" fmla="*/ 6907 h 12220"/>
              <a:gd name="connsiteX27" fmla="*/ 7051 w 10037"/>
              <a:gd name="connsiteY27" fmla="*/ 6907 h 12220"/>
              <a:gd name="connsiteX28" fmla="*/ 6410 w 10037"/>
              <a:gd name="connsiteY28" fmla="*/ 6907 h 12220"/>
              <a:gd name="connsiteX29" fmla="*/ 6154 w 10037"/>
              <a:gd name="connsiteY29" fmla="*/ 6598 h 12220"/>
              <a:gd name="connsiteX30" fmla="*/ 5705 w 10037"/>
              <a:gd name="connsiteY30" fmla="*/ 6495 h 12220"/>
              <a:gd name="connsiteX31" fmla="*/ 5641 w 10037"/>
              <a:gd name="connsiteY31" fmla="*/ 6392 h 12220"/>
              <a:gd name="connsiteX32" fmla="*/ 5256 w 10037"/>
              <a:gd name="connsiteY32" fmla="*/ 6392 h 12220"/>
              <a:gd name="connsiteX33" fmla="*/ 5256 w 10037"/>
              <a:gd name="connsiteY33" fmla="*/ 6392 h 12220"/>
              <a:gd name="connsiteX34" fmla="*/ 5000 w 10037"/>
              <a:gd name="connsiteY34" fmla="*/ 6392 h 12220"/>
              <a:gd name="connsiteX35" fmla="*/ 5000 w 10037"/>
              <a:gd name="connsiteY35" fmla="*/ 6289 h 12220"/>
              <a:gd name="connsiteX36" fmla="*/ 4872 w 10037"/>
              <a:gd name="connsiteY36" fmla="*/ 6289 h 12220"/>
              <a:gd name="connsiteX37" fmla="*/ 4808 w 10037"/>
              <a:gd name="connsiteY37" fmla="*/ 6186 h 12220"/>
              <a:gd name="connsiteX38" fmla="*/ 4167 w 10037"/>
              <a:gd name="connsiteY38" fmla="*/ 6082 h 12220"/>
              <a:gd name="connsiteX39" fmla="*/ 3590 w 10037"/>
              <a:gd name="connsiteY39" fmla="*/ 5876 h 12220"/>
              <a:gd name="connsiteX40" fmla="*/ 3205 w 10037"/>
              <a:gd name="connsiteY40" fmla="*/ 5773 h 12220"/>
              <a:gd name="connsiteX41" fmla="*/ 3205 w 10037"/>
              <a:gd name="connsiteY41" fmla="*/ 5670 h 12220"/>
              <a:gd name="connsiteX42" fmla="*/ 2692 w 10037"/>
              <a:gd name="connsiteY42" fmla="*/ 5567 h 12220"/>
              <a:gd name="connsiteX43" fmla="*/ 2500 w 10037"/>
              <a:gd name="connsiteY43" fmla="*/ 5464 h 12220"/>
              <a:gd name="connsiteX44" fmla="*/ 2372 w 10037"/>
              <a:gd name="connsiteY44" fmla="*/ 5464 h 12220"/>
              <a:gd name="connsiteX45" fmla="*/ 2372 w 10037"/>
              <a:gd name="connsiteY45" fmla="*/ 5258 h 12220"/>
              <a:gd name="connsiteX46" fmla="*/ 2308 w 10037"/>
              <a:gd name="connsiteY46" fmla="*/ 5258 h 12220"/>
              <a:gd name="connsiteX47" fmla="*/ 2115 w 10037"/>
              <a:gd name="connsiteY47" fmla="*/ 5052 h 12220"/>
              <a:gd name="connsiteX48" fmla="*/ 1923 w 10037"/>
              <a:gd name="connsiteY48" fmla="*/ 5052 h 12220"/>
              <a:gd name="connsiteX49" fmla="*/ 1667 w 10037"/>
              <a:gd name="connsiteY49" fmla="*/ 4845 h 12220"/>
              <a:gd name="connsiteX50" fmla="*/ 1474 w 10037"/>
              <a:gd name="connsiteY50" fmla="*/ 4845 h 12220"/>
              <a:gd name="connsiteX51" fmla="*/ 1282 w 10037"/>
              <a:gd name="connsiteY51" fmla="*/ 4536 h 12220"/>
              <a:gd name="connsiteX52" fmla="*/ 1090 w 10037"/>
              <a:gd name="connsiteY52" fmla="*/ 4227 h 12220"/>
              <a:gd name="connsiteX53" fmla="*/ 833 w 10037"/>
              <a:gd name="connsiteY53" fmla="*/ 4021 h 12220"/>
              <a:gd name="connsiteX54" fmla="*/ 577 w 10037"/>
              <a:gd name="connsiteY54" fmla="*/ 3918 h 12220"/>
              <a:gd name="connsiteX55" fmla="*/ 577 w 10037"/>
              <a:gd name="connsiteY55" fmla="*/ 3711 h 12220"/>
              <a:gd name="connsiteX56" fmla="*/ 577 w 10037"/>
              <a:gd name="connsiteY56" fmla="*/ 3608 h 12220"/>
              <a:gd name="connsiteX57" fmla="*/ 513 w 10037"/>
              <a:gd name="connsiteY57" fmla="*/ 3505 h 12220"/>
              <a:gd name="connsiteX58" fmla="*/ 385 w 10037"/>
              <a:gd name="connsiteY58" fmla="*/ 3505 h 12220"/>
              <a:gd name="connsiteX59" fmla="*/ 321 w 10037"/>
              <a:gd name="connsiteY59" fmla="*/ 3196 h 12220"/>
              <a:gd name="connsiteX60" fmla="*/ 192 w 10037"/>
              <a:gd name="connsiteY60" fmla="*/ 3093 h 12220"/>
              <a:gd name="connsiteX61" fmla="*/ 192 w 10037"/>
              <a:gd name="connsiteY61" fmla="*/ 2680 h 12220"/>
              <a:gd name="connsiteX62" fmla="*/ 192 w 10037"/>
              <a:gd name="connsiteY62" fmla="*/ 2062 h 12220"/>
              <a:gd name="connsiteX63" fmla="*/ 128 w 10037"/>
              <a:gd name="connsiteY63" fmla="*/ 2062 h 12220"/>
              <a:gd name="connsiteX64" fmla="*/ 128 w 10037"/>
              <a:gd name="connsiteY64" fmla="*/ 1856 h 12220"/>
              <a:gd name="connsiteX65" fmla="*/ 64 w 10037"/>
              <a:gd name="connsiteY65" fmla="*/ 1649 h 12220"/>
              <a:gd name="connsiteX66" fmla="*/ 64 w 10037"/>
              <a:gd name="connsiteY66" fmla="*/ 206 h 12220"/>
              <a:gd name="connsiteX67" fmla="*/ 0 w 10037"/>
              <a:gd name="connsiteY67" fmla="*/ 0 h 12220"/>
              <a:gd name="connsiteX68" fmla="*/ 64 w 10037"/>
              <a:gd name="connsiteY68" fmla="*/ 4021 h 12220"/>
              <a:gd name="connsiteX0" fmla="*/ 64 w 10038"/>
              <a:gd name="connsiteY0" fmla="*/ 4021 h 12220"/>
              <a:gd name="connsiteX1" fmla="*/ 64 w 10038"/>
              <a:gd name="connsiteY1" fmla="*/ 4433 h 12220"/>
              <a:gd name="connsiteX2" fmla="*/ 64 w 10038"/>
              <a:gd name="connsiteY2" fmla="*/ 5361 h 12220"/>
              <a:gd name="connsiteX3" fmla="*/ 64 w 10038"/>
              <a:gd name="connsiteY3" fmla="*/ 5773 h 12220"/>
              <a:gd name="connsiteX4" fmla="*/ 64 w 10038"/>
              <a:gd name="connsiteY4" fmla="*/ 7216 h 12220"/>
              <a:gd name="connsiteX5" fmla="*/ 64 w 10038"/>
              <a:gd name="connsiteY5" fmla="*/ 7113 h 12220"/>
              <a:gd name="connsiteX6" fmla="*/ 8846 w 10038"/>
              <a:gd name="connsiteY6" fmla="*/ 7320 h 12220"/>
              <a:gd name="connsiteX7" fmla="*/ 8846 w 10038"/>
              <a:gd name="connsiteY7" fmla="*/ 7320 h 12220"/>
              <a:gd name="connsiteX8" fmla="*/ 9231 w 10038"/>
              <a:gd name="connsiteY8" fmla="*/ 7629 h 12220"/>
              <a:gd name="connsiteX9" fmla="*/ 9295 w 10038"/>
              <a:gd name="connsiteY9" fmla="*/ 7629 h 12220"/>
              <a:gd name="connsiteX10" fmla="*/ 9359 w 10038"/>
              <a:gd name="connsiteY10" fmla="*/ 7938 h 12220"/>
              <a:gd name="connsiteX11" fmla="*/ 9487 w 10038"/>
              <a:gd name="connsiteY11" fmla="*/ 8144 h 12220"/>
              <a:gd name="connsiteX12" fmla="*/ 9679 w 10038"/>
              <a:gd name="connsiteY12" fmla="*/ 8247 h 12220"/>
              <a:gd name="connsiteX13" fmla="*/ 9744 w 10038"/>
              <a:gd name="connsiteY13" fmla="*/ 8454 h 12220"/>
              <a:gd name="connsiteX14" fmla="*/ 9808 w 10038"/>
              <a:gd name="connsiteY14" fmla="*/ 8763 h 12220"/>
              <a:gd name="connsiteX15" fmla="*/ 9872 w 10038"/>
              <a:gd name="connsiteY15" fmla="*/ 9381 h 12220"/>
              <a:gd name="connsiteX16" fmla="*/ 9872 w 10038"/>
              <a:gd name="connsiteY16" fmla="*/ 9588 h 12220"/>
              <a:gd name="connsiteX17" fmla="*/ 9936 w 10038"/>
              <a:gd name="connsiteY17" fmla="*/ 9691 h 12220"/>
              <a:gd name="connsiteX18" fmla="*/ 9948 w 10038"/>
              <a:gd name="connsiteY18" fmla="*/ 10978 h 12220"/>
              <a:gd name="connsiteX19" fmla="*/ 10036 w 10038"/>
              <a:gd name="connsiteY19" fmla="*/ 12220 h 12220"/>
              <a:gd name="connsiteX20" fmla="*/ 10000 w 10038"/>
              <a:gd name="connsiteY20" fmla="*/ 7526 h 12220"/>
              <a:gd name="connsiteX21" fmla="*/ 9983 w 10038"/>
              <a:gd name="connsiteY21" fmla="*/ 7134 h 12220"/>
              <a:gd name="connsiteX22" fmla="*/ 9808 w 10038"/>
              <a:gd name="connsiteY22" fmla="*/ 7113 h 12220"/>
              <a:gd name="connsiteX23" fmla="*/ 9359 w 10038"/>
              <a:gd name="connsiteY23" fmla="*/ 7113 h 12220"/>
              <a:gd name="connsiteX24" fmla="*/ 7692 w 10038"/>
              <a:gd name="connsiteY24" fmla="*/ 7113 h 12220"/>
              <a:gd name="connsiteX25" fmla="*/ 7692 w 10038"/>
              <a:gd name="connsiteY25" fmla="*/ 7010 h 12220"/>
              <a:gd name="connsiteX26" fmla="*/ 7051 w 10038"/>
              <a:gd name="connsiteY26" fmla="*/ 6907 h 12220"/>
              <a:gd name="connsiteX27" fmla="*/ 7051 w 10038"/>
              <a:gd name="connsiteY27" fmla="*/ 6907 h 12220"/>
              <a:gd name="connsiteX28" fmla="*/ 6410 w 10038"/>
              <a:gd name="connsiteY28" fmla="*/ 6907 h 12220"/>
              <a:gd name="connsiteX29" fmla="*/ 6154 w 10038"/>
              <a:gd name="connsiteY29" fmla="*/ 6598 h 12220"/>
              <a:gd name="connsiteX30" fmla="*/ 5705 w 10038"/>
              <a:gd name="connsiteY30" fmla="*/ 6495 h 12220"/>
              <a:gd name="connsiteX31" fmla="*/ 5641 w 10038"/>
              <a:gd name="connsiteY31" fmla="*/ 6392 h 12220"/>
              <a:gd name="connsiteX32" fmla="*/ 5256 w 10038"/>
              <a:gd name="connsiteY32" fmla="*/ 6392 h 12220"/>
              <a:gd name="connsiteX33" fmla="*/ 5256 w 10038"/>
              <a:gd name="connsiteY33" fmla="*/ 6392 h 12220"/>
              <a:gd name="connsiteX34" fmla="*/ 5000 w 10038"/>
              <a:gd name="connsiteY34" fmla="*/ 6392 h 12220"/>
              <a:gd name="connsiteX35" fmla="*/ 5000 w 10038"/>
              <a:gd name="connsiteY35" fmla="*/ 6289 h 12220"/>
              <a:gd name="connsiteX36" fmla="*/ 4872 w 10038"/>
              <a:gd name="connsiteY36" fmla="*/ 6289 h 12220"/>
              <a:gd name="connsiteX37" fmla="*/ 4808 w 10038"/>
              <a:gd name="connsiteY37" fmla="*/ 6186 h 12220"/>
              <a:gd name="connsiteX38" fmla="*/ 4167 w 10038"/>
              <a:gd name="connsiteY38" fmla="*/ 6082 h 12220"/>
              <a:gd name="connsiteX39" fmla="*/ 3590 w 10038"/>
              <a:gd name="connsiteY39" fmla="*/ 5876 h 12220"/>
              <a:gd name="connsiteX40" fmla="*/ 3205 w 10038"/>
              <a:gd name="connsiteY40" fmla="*/ 5773 h 12220"/>
              <a:gd name="connsiteX41" fmla="*/ 3205 w 10038"/>
              <a:gd name="connsiteY41" fmla="*/ 5670 h 12220"/>
              <a:gd name="connsiteX42" fmla="*/ 2692 w 10038"/>
              <a:gd name="connsiteY42" fmla="*/ 5567 h 12220"/>
              <a:gd name="connsiteX43" fmla="*/ 2500 w 10038"/>
              <a:gd name="connsiteY43" fmla="*/ 5464 h 12220"/>
              <a:gd name="connsiteX44" fmla="*/ 2372 w 10038"/>
              <a:gd name="connsiteY44" fmla="*/ 5464 h 12220"/>
              <a:gd name="connsiteX45" fmla="*/ 2372 w 10038"/>
              <a:gd name="connsiteY45" fmla="*/ 5258 h 12220"/>
              <a:gd name="connsiteX46" fmla="*/ 2308 w 10038"/>
              <a:gd name="connsiteY46" fmla="*/ 5258 h 12220"/>
              <a:gd name="connsiteX47" fmla="*/ 2115 w 10038"/>
              <a:gd name="connsiteY47" fmla="*/ 5052 h 12220"/>
              <a:gd name="connsiteX48" fmla="*/ 1923 w 10038"/>
              <a:gd name="connsiteY48" fmla="*/ 5052 h 12220"/>
              <a:gd name="connsiteX49" fmla="*/ 1667 w 10038"/>
              <a:gd name="connsiteY49" fmla="*/ 4845 h 12220"/>
              <a:gd name="connsiteX50" fmla="*/ 1474 w 10038"/>
              <a:gd name="connsiteY50" fmla="*/ 4845 h 12220"/>
              <a:gd name="connsiteX51" fmla="*/ 1282 w 10038"/>
              <a:gd name="connsiteY51" fmla="*/ 4536 h 12220"/>
              <a:gd name="connsiteX52" fmla="*/ 1090 w 10038"/>
              <a:gd name="connsiteY52" fmla="*/ 4227 h 12220"/>
              <a:gd name="connsiteX53" fmla="*/ 833 w 10038"/>
              <a:gd name="connsiteY53" fmla="*/ 4021 h 12220"/>
              <a:gd name="connsiteX54" fmla="*/ 577 w 10038"/>
              <a:gd name="connsiteY54" fmla="*/ 3918 h 12220"/>
              <a:gd name="connsiteX55" fmla="*/ 577 w 10038"/>
              <a:gd name="connsiteY55" fmla="*/ 3711 h 12220"/>
              <a:gd name="connsiteX56" fmla="*/ 577 w 10038"/>
              <a:gd name="connsiteY56" fmla="*/ 3608 h 12220"/>
              <a:gd name="connsiteX57" fmla="*/ 513 w 10038"/>
              <a:gd name="connsiteY57" fmla="*/ 3505 h 12220"/>
              <a:gd name="connsiteX58" fmla="*/ 385 w 10038"/>
              <a:gd name="connsiteY58" fmla="*/ 3505 h 12220"/>
              <a:gd name="connsiteX59" fmla="*/ 321 w 10038"/>
              <a:gd name="connsiteY59" fmla="*/ 3196 h 12220"/>
              <a:gd name="connsiteX60" fmla="*/ 192 w 10038"/>
              <a:gd name="connsiteY60" fmla="*/ 3093 h 12220"/>
              <a:gd name="connsiteX61" fmla="*/ 192 w 10038"/>
              <a:gd name="connsiteY61" fmla="*/ 2680 h 12220"/>
              <a:gd name="connsiteX62" fmla="*/ 192 w 10038"/>
              <a:gd name="connsiteY62" fmla="*/ 2062 h 12220"/>
              <a:gd name="connsiteX63" fmla="*/ 128 w 10038"/>
              <a:gd name="connsiteY63" fmla="*/ 2062 h 12220"/>
              <a:gd name="connsiteX64" fmla="*/ 128 w 10038"/>
              <a:gd name="connsiteY64" fmla="*/ 1856 h 12220"/>
              <a:gd name="connsiteX65" fmla="*/ 64 w 10038"/>
              <a:gd name="connsiteY65" fmla="*/ 1649 h 12220"/>
              <a:gd name="connsiteX66" fmla="*/ 64 w 10038"/>
              <a:gd name="connsiteY66" fmla="*/ 206 h 12220"/>
              <a:gd name="connsiteX67" fmla="*/ 0 w 10038"/>
              <a:gd name="connsiteY67" fmla="*/ 0 h 12220"/>
              <a:gd name="connsiteX68" fmla="*/ 64 w 10038"/>
              <a:gd name="connsiteY68" fmla="*/ 4021 h 1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038" h="12220">
                <a:moveTo>
                  <a:pt x="64" y="4021"/>
                </a:moveTo>
                <a:lnTo>
                  <a:pt x="64" y="4433"/>
                </a:lnTo>
                <a:lnTo>
                  <a:pt x="64" y="5361"/>
                </a:lnTo>
                <a:lnTo>
                  <a:pt x="64" y="5773"/>
                </a:lnTo>
                <a:lnTo>
                  <a:pt x="64" y="7216"/>
                </a:lnTo>
                <a:lnTo>
                  <a:pt x="64" y="7113"/>
                </a:lnTo>
                <a:lnTo>
                  <a:pt x="8846" y="7320"/>
                </a:lnTo>
                <a:lnTo>
                  <a:pt x="8846" y="7320"/>
                </a:lnTo>
                <a:cubicBezTo>
                  <a:pt x="8974" y="7423"/>
                  <a:pt x="9038" y="7629"/>
                  <a:pt x="9231" y="7629"/>
                </a:cubicBezTo>
                <a:lnTo>
                  <a:pt x="9295" y="7629"/>
                </a:lnTo>
                <a:cubicBezTo>
                  <a:pt x="9295" y="7835"/>
                  <a:pt x="9359" y="7732"/>
                  <a:pt x="9359" y="7938"/>
                </a:cubicBezTo>
                <a:cubicBezTo>
                  <a:pt x="9423" y="7938"/>
                  <a:pt x="9423" y="8041"/>
                  <a:pt x="9487" y="8144"/>
                </a:cubicBezTo>
                <a:cubicBezTo>
                  <a:pt x="9551" y="8144"/>
                  <a:pt x="9615" y="8144"/>
                  <a:pt x="9679" y="8247"/>
                </a:cubicBezTo>
                <a:cubicBezTo>
                  <a:pt x="9744" y="8351"/>
                  <a:pt x="9679" y="8351"/>
                  <a:pt x="9744" y="8454"/>
                </a:cubicBezTo>
                <a:cubicBezTo>
                  <a:pt x="9765" y="8557"/>
                  <a:pt x="9787" y="8660"/>
                  <a:pt x="9808" y="8763"/>
                </a:cubicBezTo>
                <a:cubicBezTo>
                  <a:pt x="9829" y="8969"/>
                  <a:pt x="9851" y="9175"/>
                  <a:pt x="9872" y="9381"/>
                </a:cubicBezTo>
                <a:lnTo>
                  <a:pt x="9872" y="9588"/>
                </a:lnTo>
                <a:cubicBezTo>
                  <a:pt x="9872" y="9588"/>
                  <a:pt x="9936" y="9588"/>
                  <a:pt x="9936" y="9691"/>
                </a:cubicBezTo>
                <a:lnTo>
                  <a:pt x="9948" y="10978"/>
                </a:lnTo>
                <a:cubicBezTo>
                  <a:pt x="9981" y="11677"/>
                  <a:pt x="10051" y="11521"/>
                  <a:pt x="10036" y="12220"/>
                </a:cubicBezTo>
                <a:cubicBezTo>
                  <a:pt x="10047" y="11808"/>
                  <a:pt x="10009" y="8374"/>
                  <a:pt x="10000" y="7526"/>
                </a:cubicBezTo>
                <a:cubicBezTo>
                  <a:pt x="9991" y="6678"/>
                  <a:pt x="10015" y="7203"/>
                  <a:pt x="9983" y="7134"/>
                </a:cubicBezTo>
                <a:cubicBezTo>
                  <a:pt x="9951" y="7065"/>
                  <a:pt x="9912" y="7117"/>
                  <a:pt x="9808" y="7113"/>
                </a:cubicBezTo>
                <a:cubicBezTo>
                  <a:pt x="9704" y="7110"/>
                  <a:pt x="9509" y="7113"/>
                  <a:pt x="9359" y="7113"/>
                </a:cubicBezTo>
                <a:lnTo>
                  <a:pt x="7692" y="7113"/>
                </a:lnTo>
                <a:lnTo>
                  <a:pt x="7692" y="7010"/>
                </a:lnTo>
                <a:lnTo>
                  <a:pt x="7051" y="6907"/>
                </a:lnTo>
                <a:lnTo>
                  <a:pt x="7051" y="6907"/>
                </a:lnTo>
                <a:lnTo>
                  <a:pt x="6410" y="6907"/>
                </a:lnTo>
                <a:cubicBezTo>
                  <a:pt x="6410" y="6804"/>
                  <a:pt x="6154" y="6598"/>
                  <a:pt x="6154" y="6598"/>
                </a:cubicBezTo>
                <a:cubicBezTo>
                  <a:pt x="6090" y="6598"/>
                  <a:pt x="5769" y="6495"/>
                  <a:pt x="5705" y="6495"/>
                </a:cubicBezTo>
                <a:cubicBezTo>
                  <a:pt x="5641" y="6495"/>
                  <a:pt x="5641" y="6392"/>
                  <a:pt x="5641" y="6392"/>
                </a:cubicBezTo>
                <a:lnTo>
                  <a:pt x="5256" y="6392"/>
                </a:lnTo>
                <a:lnTo>
                  <a:pt x="5256" y="6392"/>
                </a:lnTo>
                <a:lnTo>
                  <a:pt x="5000" y="6392"/>
                </a:lnTo>
                <a:lnTo>
                  <a:pt x="5000" y="6289"/>
                </a:lnTo>
                <a:lnTo>
                  <a:pt x="4872" y="6289"/>
                </a:lnTo>
                <a:cubicBezTo>
                  <a:pt x="4872" y="6289"/>
                  <a:pt x="4872" y="6186"/>
                  <a:pt x="4808" y="6186"/>
                </a:cubicBezTo>
                <a:cubicBezTo>
                  <a:pt x="4551" y="6186"/>
                  <a:pt x="4359" y="6186"/>
                  <a:pt x="4167" y="6082"/>
                </a:cubicBezTo>
                <a:cubicBezTo>
                  <a:pt x="3910" y="6082"/>
                  <a:pt x="3654" y="6186"/>
                  <a:pt x="3590" y="5876"/>
                </a:cubicBezTo>
                <a:lnTo>
                  <a:pt x="3205" y="5773"/>
                </a:lnTo>
                <a:lnTo>
                  <a:pt x="3205" y="5670"/>
                </a:lnTo>
                <a:lnTo>
                  <a:pt x="2692" y="5567"/>
                </a:lnTo>
                <a:cubicBezTo>
                  <a:pt x="2628" y="5464"/>
                  <a:pt x="2564" y="5464"/>
                  <a:pt x="2500" y="5464"/>
                </a:cubicBezTo>
                <a:lnTo>
                  <a:pt x="2372" y="5464"/>
                </a:lnTo>
                <a:lnTo>
                  <a:pt x="2372" y="5258"/>
                </a:lnTo>
                <a:lnTo>
                  <a:pt x="2308" y="5258"/>
                </a:lnTo>
                <a:cubicBezTo>
                  <a:pt x="2244" y="5258"/>
                  <a:pt x="2115" y="5155"/>
                  <a:pt x="2115" y="5052"/>
                </a:cubicBezTo>
                <a:lnTo>
                  <a:pt x="1923" y="5052"/>
                </a:lnTo>
                <a:cubicBezTo>
                  <a:pt x="1923" y="4845"/>
                  <a:pt x="1731" y="5052"/>
                  <a:pt x="1667" y="4845"/>
                </a:cubicBezTo>
                <a:lnTo>
                  <a:pt x="1474" y="4845"/>
                </a:lnTo>
                <a:cubicBezTo>
                  <a:pt x="1474" y="4742"/>
                  <a:pt x="1346" y="4639"/>
                  <a:pt x="1282" y="4536"/>
                </a:cubicBezTo>
                <a:cubicBezTo>
                  <a:pt x="1154" y="4227"/>
                  <a:pt x="1218" y="4433"/>
                  <a:pt x="1090" y="4227"/>
                </a:cubicBezTo>
                <a:cubicBezTo>
                  <a:pt x="962" y="4227"/>
                  <a:pt x="833" y="4330"/>
                  <a:pt x="833" y="4021"/>
                </a:cubicBezTo>
                <a:lnTo>
                  <a:pt x="577" y="3918"/>
                </a:lnTo>
                <a:lnTo>
                  <a:pt x="577" y="3711"/>
                </a:lnTo>
                <a:lnTo>
                  <a:pt x="577" y="3608"/>
                </a:lnTo>
                <a:cubicBezTo>
                  <a:pt x="449" y="3608"/>
                  <a:pt x="577" y="3608"/>
                  <a:pt x="513" y="3505"/>
                </a:cubicBezTo>
                <a:lnTo>
                  <a:pt x="385" y="3505"/>
                </a:lnTo>
                <a:cubicBezTo>
                  <a:pt x="321" y="3402"/>
                  <a:pt x="321" y="3299"/>
                  <a:pt x="321" y="3196"/>
                </a:cubicBezTo>
                <a:lnTo>
                  <a:pt x="192" y="3093"/>
                </a:lnTo>
                <a:lnTo>
                  <a:pt x="192" y="2680"/>
                </a:lnTo>
                <a:lnTo>
                  <a:pt x="192" y="2062"/>
                </a:lnTo>
                <a:lnTo>
                  <a:pt x="128" y="2062"/>
                </a:lnTo>
                <a:lnTo>
                  <a:pt x="128" y="1856"/>
                </a:lnTo>
                <a:cubicBezTo>
                  <a:pt x="128" y="1753"/>
                  <a:pt x="128" y="1649"/>
                  <a:pt x="64" y="1649"/>
                </a:cubicBezTo>
                <a:lnTo>
                  <a:pt x="64" y="206"/>
                </a:lnTo>
                <a:cubicBezTo>
                  <a:pt x="43" y="137"/>
                  <a:pt x="21" y="69"/>
                  <a:pt x="0" y="0"/>
                </a:cubicBezTo>
                <a:cubicBezTo>
                  <a:pt x="21" y="1340"/>
                  <a:pt x="43" y="2681"/>
                  <a:pt x="64" y="40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nvGrpSpPr>
          <p:cNvPr id="40" name="Group 39"/>
          <p:cNvGrpSpPr/>
          <p:nvPr/>
        </p:nvGrpSpPr>
        <p:grpSpPr>
          <a:xfrm>
            <a:off x="2675761" y="2278992"/>
            <a:ext cx="2363749" cy="2286619"/>
            <a:chOff x="68627" y="2278992"/>
            <a:chExt cx="2498673" cy="2286619"/>
          </a:xfrm>
        </p:grpSpPr>
        <p:grpSp>
          <p:nvGrpSpPr>
            <p:cNvPr id="41" name="Group 40"/>
            <p:cNvGrpSpPr/>
            <p:nvPr/>
          </p:nvGrpSpPr>
          <p:grpSpPr>
            <a:xfrm>
              <a:off x="68627" y="2278992"/>
              <a:ext cx="2498673" cy="2286619"/>
              <a:chOff x="2329088" y="2222288"/>
              <a:chExt cx="4644173" cy="2286619"/>
            </a:xfrm>
          </p:grpSpPr>
          <p:sp>
            <p:nvSpPr>
              <p:cNvPr id="44" name="TextBox 43"/>
              <p:cNvSpPr txBox="1"/>
              <p:nvPr/>
            </p:nvSpPr>
            <p:spPr>
              <a:xfrm>
                <a:off x="4120505" y="2269575"/>
                <a:ext cx="1988450"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Placebo (n=205)</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5" name="Group 44"/>
              <p:cNvGrpSpPr/>
              <p:nvPr/>
            </p:nvGrpSpPr>
            <p:grpSpPr>
              <a:xfrm>
                <a:off x="2972561" y="2333162"/>
                <a:ext cx="4000700" cy="2072210"/>
                <a:chOff x="2291341" y="1973094"/>
                <a:chExt cx="5075065" cy="3926658"/>
              </a:xfrm>
            </p:grpSpPr>
            <p:cxnSp>
              <p:nvCxnSpPr>
                <p:cNvPr id="56" name="Straight Connector 55"/>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91341" y="353126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91341" y="449729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2467666" y="2222288"/>
                <a:ext cx="55857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100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7" name="TextBox 46"/>
              <p:cNvSpPr txBox="1"/>
              <p:nvPr/>
            </p:nvSpPr>
            <p:spPr>
              <a:xfrm>
                <a:off x="2606246" y="2483012"/>
                <a:ext cx="41999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75</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8" name="TextBox 47"/>
              <p:cNvSpPr txBox="1"/>
              <p:nvPr/>
            </p:nvSpPr>
            <p:spPr>
              <a:xfrm>
                <a:off x="2606246" y="2730895"/>
                <a:ext cx="41999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50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9" name="TextBox 48"/>
              <p:cNvSpPr txBox="1"/>
              <p:nvPr/>
            </p:nvSpPr>
            <p:spPr>
              <a:xfrm>
                <a:off x="2606246" y="3036477"/>
                <a:ext cx="41999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20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0" name="TextBox 49"/>
              <p:cNvSpPr txBox="1"/>
              <p:nvPr/>
            </p:nvSpPr>
            <p:spPr>
              <a:xfrm>
                <a:off x="2744823" y="3255921"/>
                <a:ext cx="281421"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1" name="TextBox 50"/>
              <p:cNvSpPr txBox="1"/>
              <p:nvPr/>
            </p:nvSpPr>
            <p:spPr>
              <a:xfrm>
                <a:off x="2467664" y="3548516"/>
                <a:ext cx="55857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–30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2" name="TextBox 51"/>
              <p:cNvSpPr txBox="1"/>
              <p:nvPr/>
            </p:nvSpPr>
            <p:spPr>
              <a:xfrm>
                <a:off x="2467666" y="3773858"/>
                <a:ext cx="55857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–50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3" name="TextBox 52"/>
              <p:cNvSpPr txBox="1"/>
              <p:nvPr/>
            </p:nvSpPr>
            <p:spPr>
              <a:xfrm>
                <a:off x="2467666" y="4039468"/>
                <a:ext cx="558578"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–75</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TextBox 53"/>
              <p:cNvSpPr txBox="1"/>
              <p:nvPr/>
            </p:nvSpPr>
            <p:spPr>
              <a:xfrm>
                <a:off x="2329088" y="4282316"/>
                <a:ext cx="69715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–100</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4224619" y="4022952"/>
                <a:ext cx="2215213"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11% any reduction</a:t>
                </a:r>
                <a:endParaRPr kumimoji="0" lang="en-GB" sz="1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cxnSp>
          <p:nvCxnSpPr>
            <p:cNvPr id="42" name="Straight Connector 41"/>
            <p:cNvCxnSpPr/>
            <p:nvPr/>
          </p:nvCxnSpPr>
          <p:spPr>
            <a:xfrm>
              <a:off x="461612" y="3721957"/>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1612" y="3217098"/>
              <a:ext cx="2105688"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66" name="Chart 65"/>
          <p:cNvGraphicFramePr/>
          <p:nvPr>
            <p:extLst>
              <p:ext uri="{D42A27DB-BD31-4B8C-83A1-F6EECF244321}">
                <p14:modId xmlns:p14="http://schemas.microsoft.com/office/powerpoint/2010/main" xmlns="" val="3112357292"/>
              </p:ext>
            </p:extLst>
          </p:nvPr>
        </p:nvGraphicFramePr>
        <p:xfrm>
          <a:off x="5435054" y="2046466"/>
          <a:ext cx="3598587" cy="2885660"/>
        </p:xfrm>
        <a:graphic>
          <a:graphicData uri="http://schemas.openxmlformats.org/drawingml/2006/chart">
            <c:chart xmlns:c="http://schemas.openxmlformats.org/drawingml/2006/chart" xmlns:r="http://schemas.openxmlformats.org/officeDocument/2006/relationships" r:id="rId2"/>
          </a:graphicData>
        </a:graphic>
      </p:graphicFrame>
      <p:sp>
        <p:nvSpPr>
          <p:cNvPr id="67" name="Rectangle 66"/>
          <p:cNvSpPr>
            <a:spLocks noChangeAspect="1"/>
          </p:cNvSpPr>
          <p:nvPr/>
        </p:nvSpPr>
        <p:spPr>
          <a:xfrm>
            <a:off x="3000587" y="5058436"/>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Rectangle 67"/>
          <p:cNvSpPr>
            <a:spLocks noChangeAspect="1"/>
          </p:cNvSpPr>
          <p:nvPr/>
        </p:nvSpPr>
        <p:spPr>
          <a:xfrm>
            <a:off x="3000587" y="5382974"/>
            <a:ext cx="144000" cy="144000"/>
          </a:xfrm>
          <a:prstGeom prst="rect">
            <a:avLst/>
          </a:prstGeom>
          <a:solidFill>
            <a:schemeClr val="accent2"/>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Rectangle 68"/>
          <p:cNvSpPr/>
          <p:nvPr/>
        </p:nvSpPr>
        <p:spPr>
          <a:xfrm>
            <a:off x="3121991" y="4996508"/>
            <a:ext cx="1077539" cy="590931"/>
          </a:xfrm>
          <a:prstGeom prst="rect">
            <a:avLst/>
          </a:prstGeo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Cabozantinib</a:t>
            </a:r>
            <a:b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br>
            <a:endPar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Placebo</a:t>
            </a:r>
            <a:endParaRPr kumimoji="0" lang="en-GB" sz="1200" b="0" i="0" u="none" strike="noStrike" kern="1200" cap="none" spc="0" normalizeH="0" baseline="0" noProof="0" dirty="0">
              <a:ln>
                <a:noFill/>
              </a:ln>
              <a:effectLst/>
              <a:uLnTx/>
              <a:uFillTx/>
              <a:ea typeface="+mn-ea"/>
            </a:endParaRPr>
          </a:p>
        </p:txBody>
      </p:sp>
      <p:sp>
        <p:nvSpPr>
          <p:cNvPr id="70" name="TextBox 69"/>
          <p:cNvSpPr txBox="1"/>
          <p:nvPr/>
        </p:nvSpPr>
        <p:spPr>
          <a:xfrm rot="16200000">
            <a:off x="4166471" y="3343000"/>
            <a:ext cx="2459328" cy="24622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u="none" strike="noStrike" kern="1200" cap="none" spc="0" normalizeH="0" baseline="0" noProof="0" dirty="0" smtClean="0">
                <a:ln>
                  <a:noFill/>
                </a:ln>
                <a:solidFill>
                  <a:srgbClr val="4D4D4D"/>
                </a:solidFill>
                <a:effectLst/>
                <a:uLnTx/>
                <a:uFillTx/>
                <a:latin typeface="Arial" charset="0"/>
                <a:ea typeface="+mn-ea"/>
                <a:cs typeface="Arial" charset="0"/>
              </a:rPr>
              <a:t>ITT patients with ≥50% reduction in AFP</a:t>
            </a:r>
            <a:endParaRPr kumimoji="0" lang="en-GB" sz="100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1" name="TextBox 70"/>
          <p:cNvSpPr txBox="1"/>
          <p:nvPr/>
        </p:nvSpPr>
        <p:spPr>
          <a:xfrm>
            <a:off x="5798468" y="4760349"/>
            <a:ext cx="790601" cy="24622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&lt;20 ng/mL</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2" name="TextBox 71"/>
          <p:cNvSpPr txBox="1"/>
          <p:nvPr/>
        </p:nvSpPr>
        <p:spPr>
          <a:xfrm>
            <a:off x="6482848" y="4932296"/>
            <a:ext cx="1734770"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i="0" u="none" strike="noStrike" kern="1200" cap="none" spc="0" normalizeH="0" baseline="0" noProof="0" dirty="0" smtClean="0">
                <a:ln>
                  <a:noFill/>
                </a:ln>
                <a:solidFill>
                  <a:srgbClr val="4D4D4D"/>
                </a:solidFill>
                <a:effectLst/>
                <a:uLnTx/>
                <a:uFillTx/>
                <a:latin typeface="Arial" charset="0"/>
                <a:ea typeface="+mn-ea"/>
                <a:cs typeface="Arial" charset="0"/>
              </a:rPr>
              <a:t>Baseline AFP category</a:t>
            </a:r>
            <a:endParaRPr kumimoji="0" lang="en-GB" sz="120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3" name="TextBox 72"/>
          <p:cNvSpPr txBox="1"/>
          <p:nvPr/>
        </p:nvSpPr>
        <p:spPr>
          <a:xfrm>
            <a:off x="6572726" y="4756995"/>
            <a:ext cx="785793" cy="24622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≥20 ng/mL</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4" name="TextBox 73"/>
          <p:cNvSpPr txBox="1"/>
          <p:nvPr/>
        </p:nvSpPr>
        <p:spPr>
          <a:xfrm>
            <a:off x="7306910" y="4753641"/>
            <a:ext cx="861133" cy="24622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&lt;400 ng/mL</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5" name="TextBox 74"/>
          <p:cNvSpPr txBox="1"/>
          <p:nvPr/>
        </p:nvSpPr>
        <p:spPr>
          <a:xfrm>
            <a:off x="8081168" y="4750287"/>
            <a:ext cx="856325" cy="24622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≥400 ng/mL</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6" name="TextBox 75"/>
          <p:cNvSpPr txBox="1"/>
          <p:nvPr/>
        </p:nvSpPr>
        <p:spPr>
          <a:xfrm>
            <a:off x="4199530" y="5192043"/>
            <a:ext cx="173957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4D4D4D"/>
                </a:solidFill>
                <a:effectLst/>
                <a:uLnTx/>
                <a:uFillTx/>
                <a:latin typeface="Arial" charset="0"/>
                <a:ea typeface="+mn-ea"/>
                <a:cs typeface="Arial" charset="0"/>
              </a:rPr>
              <a:t>ITT patients, 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rgbClr val="4D4D4D"/>
                </a:solidFill>
                <a:effectLst/>
                <a:uLnTx/>
                <a:uFillTx/>
                <a:latin typeface="Arial" charset="0"/>
                <a:ea typeface="+mn-ea"/>
                <a:cs typeface="Arial" charset="0"/>
              </a:rPr>
              <a:t>AFP-evaluable patients, n</a:t>
            </a:r>
            <a:endParaRPr kumimoji="0" lang="en-GB" sz="10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7" name="TextBox 76"/>
          <p:cNvSpPr txBox="1"/>
          <p:nvPr/>
        </p:nvSpPr>
        <p:spPr>
          <a:xfrm>
            <a:off x="5878289" y="5192043"/>
            <a:ext cx="3963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139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112</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8" name="TextBox 77"/>
          <p:cNvSpPr txBox="1"/>
          <p:nvPr/>
        </p:nvSpPr>
        <p:spPr>
          <a:xfrm>
            <a:off x="6157053" y="5192043"/>
            <a:ext cx="32579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77</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66</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9" name="TextBox 78"/>
          <p:cNvSpPr txBox="1"/>
          <p:nvPr/>
        </p:nvSpPr>
        <p:spPr>
          <a:xfrm>
            <a:off x="6625948" y="5192043"/>
            <a:ext cx="396262"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331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261</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0" name="TextBox 79"/>
          <p:cNvSpPr txBox="1"/>
          <p:nvPr/>
        </p:nvSpPr>
        <p:spPr>
          <a:xfrm>
            <a:off x="6868619" y="5192043"/>
            <a:ext cx="3963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160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126</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1" name="TextBox 80"/>
          <p:cNvSpPr txBox="1"/>
          <p:nvPr/>
        </p:nvSpPr>
        <p:spPr>
          <a:xfrm>
            <a:off x="7450731" y="5192043"/>
            <a:ext cx="3963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278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221</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2" name="TextBox 81"/>
          <p:cNvSpPr txBox="1"/>
          <p:nvPr/>
        </p:nvSpPr>
        <p:spPr>
          <a:xfrm>
            <a:off x="7693467" y="5192043"/>
            <a:ext cx="3963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136</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119</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3" name="TextBox 82"/>
          <p:cNvSpPr txBox="1"/>
          <p:nvPr/>
        </p:nvSpPr>
        <p:spPr>
          <a:xfrm>
            <a:off x="8209075" y="5192043"/>
            <a:ext cx="3963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192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152</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4" name="TextBox 83"/>
          <p:cNvSpPr txBox="1"/>
          <p:nvPr/>
        </p:nvSpPr>
        <p:spPr>
          <a:xfrm>
            <a:off x="8451811" y="5192043"/>
            <a:ext cx="39632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101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charset="0"/>
                <a:ea typeface="+mn-ea"/>
                <a:cs typeface="Arial" charset="0"/>
              </a:rPr>
              <a:t>73</a:t>
            </a:r>
            <a:endParaRPr kumimoji="0" lang="en-GB" sz="1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5" name="TextBox 84"/>
          <p:cNvSpPr txBox="1"/>
          <p:nvPr/>
        </p:nvSpPr>
        <p:spPr>
          <a:xfrm>
            <a:off x="171540" y="1825257"/>
            <a:ext cx="503535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Best % change from baseline in sum of diameters</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6" name="TextBox 85"/>
          <p:cNvSpPr txBox="1"/>
          <p:nvPr/>
        </p:nvSpPr>
        <p:spPr>
          <a:xfrm>
            <a:off x="6467028" y="1808380"/>
            <a:ext cx="155792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AFP response</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733107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O-011: Assessment of </a:t>
            </a:r>
            <a:r>
              <a:rPr lang="en-GB" dirty="0" err="1"/>
              <a:t>tumor</a:t>
            </a:r>
            <a:r>
              <a:rPr lang="en-GB" dirty="0"/>
              <a:t> response, AFP response, and time to progression in the phase 3 CELESTIAL trial of cabozantinib versus placebo in advanced hepatocellular carcinoma (HCC) – Merle P, et al</a:t>
            </a:r>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buNone/>
            </a:pP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dirty="0"/>
          </a:p>
          <a:p>
            <a:endParaRPr lang="en-GB" dirty="0" smtClean="0"/>
          </a:p>
          <a:p>
            <a:pPr>
              <a:spcBef>
                <a:spcPts val="1800"/>
              </a:spcBef>
            </a:pPr>
            <a:r>
              <a:rPr lang="en-GB" dirty="0" smtClean="0"/>
              <a:t>Dose reductions occurred in 62% and 13% of patients in the cabozantinib and placebo arms, respectively</a:t>
            </a:r>
          </a:p>
          <a:p>
            <a:r>
              <a:rPr lang="en-GB" dirty="0" smtClean="0"/>
              <a:t>Discontinuations </a:t>
            </a:r>
            <a:r>
              <a:rPr lang="en-GB" dirty="0"/>
              <a:t>due to TRAEs occurred in 16% and 3% of patients in the cabozantinib and placebo arms, </a:t>
            </a:r>
            <a:r>
              <a:rPr lang="en-GB" dirty="0" smtClean="0"/>
              <a:t>respectively</a:t>
            </a:r>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smtClean="0"/>
              <a:t>Merle P,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O-011</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xmlns="" val="218278258"/>
              </p:ext>
            </p:extLst>
          </p:nvPr>
        </p:nvGraphicFramePr>
        <p:xfrm>
          <a:off x="4393252" y="1537787"/>
          <a:ext cx="3925567" cy="1005840"/>
        </p:xfrm>
        <a:graphic>
          <a:graphicData uri="http://schemas.openxmlformats.org/drawingml/2006/table">
            <a:tbl>
              <a:tblPr firstRow="1" bandRow="1">
                <a:tableStyleId>{69012ECD-51FC-41F1-AA8D-1B2483CD663E}</a:tableStyleId>
              </a:tblPr>
              <a:tblGrid>
                <a:gridCol w="1723057">
                  <a:extLst>
                    <a:ext uri="{9D8B030D-6E8A-4147-A177-3AD203B41FA5}">
                      <a16:colId xmlns:a16="http://schemas.microsoft.com/office/drawing/2014/main" xmlns="" val="20000"/>
                    </a:ext>
                  </a:extLst>
                </a:gridCol>
                <a:gridCol w="1337880">
                  <a:extLst>
                    <a:ext uri="{9D8B030D-6E8A-4147-A177-3AD203B41FA5}">
                      <a16:colId xmlns:a16="http://schemas.microsoft.com/office/drawing/2014/main" xmlns="" val="20001"/>
                    </a:ext>
                  </a:extLst>
                </a:gridCol>
                <a:gridCol w="864630">
                  <a:extLst>
                    <a:ext uri="{9D8B030D-6E8A-4147-A177-3AD203B41FA5}">
                      <a16:colId xmlns:a16="http://schemas.microsoft.com/office/drawing/2014/main" xmlns="" val="20002"/>
                    </a:ext>
                  </a:extLst>
                </a:gridCol>
              </a:tblGrid>
              <a:tr h="2834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Median TTP, months (95%CI)</a:t>
                      </a:r>
                      <a:endParaRPr kumimoji="0" lang="en-GB" sz="12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No. of events</a:t>
                      </a:r>
                      <a:endParaRPr kumimoji="0" lang="en-GB" sz="12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200" dirty="0" smtClean="0">
                          <a:solidFill>
                            <a:schemeClr val="accent3"/>
                          </a:solidFill>
                          <a:latin typeface="Arial" panose="020B0604020202020204" pitchFamily="34" charset="0"/>
                          <a:cs typeface="Arial" panose="020B0604020202020204" pitchFamily="34" charset="0"/>
                        </a:rPr>
                        <a:t>Cabozantinib (n=470)</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5.4 (4.0</a:t>
                      </a:r>
                      <a:r>
                        <a:rPr kumimoji="0" lang="en-GB" sz="1200" u="none" strike="noStrike" cap="none" normalizeH="0" baseline="0" dirty="0" smtClean="0">
                          <a:ln>
                            <a:noFill/>
                          </a:ln>
                          <a:solidFill>
                            <a:schemeClr val="accent3"/>
                          </a:solidFill>
                          <a:effectLst/>
                          <a:latin typeface="Arial"/>
                          <a:cs typeface="Arial"/>
                        </a:rPr>
                        <a:t>, 5.6)</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3"/>
                          </a:solidFill>
                          <a:effectLst/>
                          <a:latin typeface="+mn-lt"/>
                        </a:rPr>
                        <a:t>323</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Placebo (n=237)</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1.9 (1.9</a:t>
                      </a:r>
                      <a:r>
                        <a:rPr kumimoji="0" lang="en-GB" sz="1200" u="none" strike="noStrike" cap="none" normalizeH="0" baseline="0" dirty="0" smtClean="0">
                          <a:ln>
                            <a:noFill/>
                          </a:ln>
                          <a:solidFill>
                            <a:schemeClr val="accent2"/>
                          </a:solidFill>
                          <a:effectLst/>
                          <a:latin typeface="+mn-lt"/>
                          <a:cs typeface="+mn-cs"/>
                        </a:rPr>
                        <a:t>, 1.9)</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accent2"/>
                          </a:solidFill>
                          <a:effectLst/>
                          <a:latin typeface="+mn-lt"/>
                        </a:rPr>
                        <a:t>200</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10" name="Group 9"/>
          <p:cNvGrpSpPr/>
          <p:nvPr/>
        </p:nvGrpSpPr>
        <p:grpSpPr>
          <a:xfrm>
            <a:off x="1031164" y="1452165"/>
            <a:ext cx="7042350" cy="3711474"/>
            <a:chOff x="1031164" y="1813687"/>
            <a:chExt cx="7042350" cy="3711474"/>
          </a:xfrm>
        </p:grpSpPr>
        <p:grpSp>
          <p:nvGrpSpPr>
            <p:cNvPr id="11" name="Group 10"/>
            <p:cNvGrpSpPr/>
            <p:nvPr/>
          </p:nvGrpSpPr>
          <p:grpSpPr>
            <a:xfrm>
              <a:off x="2339576" y="1954879"/>
              <a:ext cx="5552289" cy="2597081"/>
              <a:chOff x="870827" y="2448719"/>
              <a:chExt cx="3872526" cy="2148251"/>
            </a:xfrm>
          </p:grpSpPr>
          <p:sp>
            <p:nvSpPr>
              <p:cNvPr id="37" name="Freeform 3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8" name="Line 6"/>
              <p:cNvSpPr>
                <a:spLocks noChangeShapeType="1"/>
              </p:cNvSpPr>
              <p:nvPr/>
            </p:nvSpPr>
            <p:spPr bwMode="auto">
              <a:xfrm>
                <a:off x="870827" y="2448719"/>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 name="Line 7"/>
              <p:cNvSpPr>
                <a:spLocks noChangeShapeType="1"/>
              </p:cNvSpPr>
              <p:nvPr/>
            </p:nvSpPr>
            <p:spPr bwMode="auto">
              <a:xfrm>
                <a:off x="870827" y="2864644"/>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0" name="Line 8"/>
              <p:cNvSpPr>
                <a:spLocks noChangeShapeType="1"/>
              </p:cNvSpPr>
              <p:nvPr/>
            </p:nvSpPr>
            <p:spPr bwMode="auto">
              <a:xfrm>
                <a:off x="870827" y="3280569"/>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1" name="Line 9"/>
              <p:cNvSpPr>
                <a:spLocks noChangeShapeType="1"/>
              </p:cNvSpPr>
              <p:nvPr/>
            </p:nvSpPr>
            <p:spPr bwMode="auto">
              <a:xfrm>
                <a:off x="870827" y="3696494"/>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2" name="Line 10"/>
              <p:cNvSpPr>
                <a:spLocks noChangeShapeType="1"/>
              </p:cNvSpPr>
              <p:nvPr/>
            </p:nvSpPr>
            <p:spPr bwMode="auto">
              <a:xfrm>
                <a:off x="870827" y="4112419"/>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3" name="Line 11"/>
              <p:cNvSpPr>
                <a:spLocks noChangeShapeType="1"/>
              </p:cNvSpPr>
              <p:nvPr/>
            </p:nvSpPr>
            <p:spPr bwMode="auto">
              <a:xfrm>
                <a:off x="870827" y="4528344"/>
                <a:ext cx="5949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4" name="Line 12"/>
              <p:cNvSpPr>
                <a:spLocks noChangeShapeType="1"/>
              </p:cNvSpPr>
              <p:nvPr/>
            </p:nvSpPr>
            <p:spPr bwMode="auto">
              <a:xfrm>
                <a:off x="3317878"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 name="Line 13"/>
              <p:cNvSpPr>
                <a:spLocks noChangeShapeType="1"/>
              </p:cNvSpPr>
              <p:nvPr/>
            </p:nvSpPr>
            <p:spPr bwMode="auto">
              <a:xfrm>
                <a:off x="2838453"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 name="Line 14"/>
              <p:cNvSpPr>
                <a:spLocks noChangeShapeType="1"/>
              </p:cNvSpPr>
              <p:nvPr/>
            </p:nvSpPr>
            <p:spPr bwMode="auto">
              <a:xfrm>
                <a:off x="4273553"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 name="Line 15"/>
              <p:cNvSpPr>
                <a:spLocks noChangeShapeType="1"/>
              </p:cNvSpPr>
              <p:nvPr/>
            </p:nvSpPr>
            <p:spPr bwMode="auto">
              <a:xfrm>
                <a:off x="3794128"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 name="Line 17"/>
              <p:cNvSpPr>
                <a:spLocks noChangeShapeType="1"/>
              </p:cNvSpPr>
              <p:nvPr/>
            </p:nvSpPr>
            <p:spPr bwMode="auto">
              <a:xfrm>
                <a:off x="4743353"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 name="Line 18"/>
              <p:cNvSpPr>
                <a:spLocks noChangeShapeType="1"/>
              </p:cNvSpPr>
              <p:nvPr/>
            </p:nvSpPr>
            <p:spPr bwMode="auto">
              <a:xfrm>
                <a:off x="2359028"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 name="Line 19"/>
              <p:cNvSpPr>
                <a:spLocks noChangeShapeType="1"/>
              </p:cNvSpPr>
              <p:nvPr/>
            </p:nvSpPr>
            <p:spPr bwMode="auto">
              <a:xfrm>
                <a:off x="1884365"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 name="Line 20"/>
              <p:cNvSpPr>
                <a:spLocks noChangeShapeType="1"/>
              </p:cNvSpPr>
              <p:nvPr/>
            </p:nvSpPr>
            <p:spPr bwMode="auto">
              <a:xfrm>
                <a:off x="1404940"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 name="Line 21"/>
              <p:cNvSpPr>
                <a:spLocks noChangeShapeType="1"/>
              </p:cNvSpPr>
              <p:nvPr/>
            </p:nvSpPr>
            <p:spPr bwMode="auto">
              <a:xfrm>
                <a:off x="925515" y="4528344"/>
                <a:ext cx="0" cy="6862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12" name="TextBox 11"/>
            <p:cNvSpPr txBox="1"/>
            <p:nvPr/>
          </p:nvSpPr>
          <p:spPr>
            <a:xfrm rot="16200000">
              <a:off x="1149963" y="3080671"/>
              <a:ext cx="140339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Probability of TTP</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3" name="TextBox 12"/>
            <p:cNvSpPr txBox="1"/>
            <p:nvPr/>
          </p:nvSpPr>
          <p:spPr>
            <a:xfrm>
              <a:off x="2002173" y="1813687"/>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1.0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 name="TextBox 13"/>
            <p:cNvSpPr txBox="1"/>
            <p:nvPr/>
          </p:nvSpPr>
          <p:spPr>
            <a:xfrm>
              <a:off x="2002173" y="2318389"/>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0.8</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 name="TextBox 14"/>
            <p:cNvSpPr txBox="1"/>
            <p:nvPr/>
          </p:nvSpPr>
          <p:spPr>
            <a:xfrm>
              <a:off x="2002173" y="2820989"/>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0.6</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 name="TextBox 15"/>
            <p:cNvSpPr txBox="1"/>
            <p:nvPr/>
          </p:nvSpPr>
          <p:spPr>
            <a:xfrm>
              <a:off x="2002173" y="332358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0.4</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 name="TextBox 16"/>
            <p:cNvSpPr txBox="1"/>
            <p:nvPr/>
          </p:nvSpPr>
          <p:spPr>
            <a:xfrm>
              <a:off x="2002173" y="382618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0.2</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 name="TextBox 17"/>
            <p:cNvSpPr txBox="1"/>
            <p:nvPr/>
          </p:nvSpPr>
          <p:spPr>
            <a:xfrm>
              <a:off x="2002173" y="432878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0.0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 name="TextBox 18"/>
            <p:cNvSpPr txBox="1"/>
            <p:nvPr/>
          </p:nvSpPr>
          <p:spPr>
            <a:xfrm>
              <a:off x="2205173" y="4509498"/>
              <a:ext cx="439543"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charset="0"/>
                  <a:ea typeface="+mn-ea"/>
                  <a:cs typeface="Arial" charset="0"/>
                </a:rPr>
                <a:t>470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charset="0"/>
                  <a:ea typeface="+mn-ea"/>
                  <a:cs typeface="Arial" charset="0"/>
                </a:rPr>
                <a:t>237</a:t>
              </a:r>
              <a:endParaRPr kumimoji="0" lang="en-GB" sz="12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20" name="TextBox 19"/>
            <p:cNvSpPr txBox="1"/>
            <p:nvPr/>
          </p:nvSpPr>
          <p:spPr>
            <a:xfrm>
              <a:off x="2885149" y="4509498"/>
              <a:ext cx="439543"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charset="0"/>
                  <a:ea typeface="+mn-ea"/>
                  <a:cs typeface="Arial" charset="0"/>
                </a:rPr>
                <a:t>251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charset="0"/>
                  <a:ea typeface="+mn-ea"/>
                  <a:cs typeface="Arial" charset="0"/>
                </a:rPr>
                <a:t>65</a:t>
              </a:r>
              <a:endParaRPr kumimoji="0" lang="en-GB" sz="12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21" name="TextBox 20"/>
            <p:cNvSpPr txBox="1"/>
            <p:nvPr/>
          </p:nvSpPr>
          <p:spPr>
            <a:xfrm>
              <a:off x="3575615" y="4509498"/>
              <a:ext cx="439543"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charset="0"/>
                  <a:ea typeface="+mn-ea"/>
                  <a:cs typeface="Arial" charset="0"/>
                </a:rPr>
                <a:t>127</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charset="0"/>
                  <a:ea typeface="+mn-ea"/>
                  <a:cs typeface="Arial" charset="0"/>
                </a:rPr>
                <a:t>19</a:t>
              </a:r>
              <a:endParaRPr kumimoji="0" lang="en-GB" sz="12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22" name="TextBox 21"/>
            <p:cNvSpPr txBox="1"/>
            <p:nvPr/>
          </p:nvSpPr>
          <p:spPr>
            <a:xfrm>
              <a:off x="4308560"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charset="0"/>
                  <a:ea typeface="+mn-ea"/>
                  <a:cs typeface="Arial" charset="0"/>
                </a:rPr>
                <a:t>78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charset="0"/>
                  <a:ea typeface="+mn-ea"/>
                  <a:cs typeface="Arial" charset="0"/>
                </a:rPr>
                <a:t>13</a:t>
              </a:r>
              <a:endParaRPr kumimoji="0" lang="en-GB" sz="12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23" name="TextBox 22"/>
            <p:cNvSpPr txBox="1"/>
            <p:nvPr/>
          </p:nvSpPr>
          <p:spPr>
            <a:xfrm>
              <a:off x="4978047"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charset="0"/>
                  <a:ea typeface="+mn-ea"/>
                  <a:cs typeface="Arial" charset="0"/>
                </a:rPr>
                <a:t>38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charset="0"/>
                  <a:ea typeface="+mn-ea"/>
                  <a:cs typeface="Arial" charset="0"/>
                </a:rPr>
                <a:t>5</a:t>
              </a:r>
            </a:p>
          </p:txBody>
        </p:sp>
        <p:sp>
          <p:nvSpPr>
            <p:cNvPr id="24" name="TextBox 23"/>
            <p:cNvSpPr txBox="1"/>
            <p:nvPr/>
          </p:nvSpPr>
          <p:spPr>
            <a:xfrm>
              <a:off x="5679000"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charset="0"/>
                  <a:ea typeface="+mn-ea"/>
                  <a:cs typeface="Arial" charset="0"/>
                </a:rPr>
                <a:t>14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charset="0"/>
                  <a:ea typeface="+mn-ea"/>
                  <a:cs typeface="Arial" charset="0"/>
                </a:rPr>
                <a:t>2</a:t>
              </a:r>
            </a:p>
          </p:txBody>
        </p:sp>
        <p:sp>
          <p:nvSpPr>
            <p:cNvPr id="25" name="TextBox 24"/>
            <p:cNvSpPr txBox="1"/>
            <p:nvPr/>
          </p:nvSpPr>
          <p:spPr>
            <a:xfrm>
              <a:off x="6358977"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18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charset="0"/>
                  <a:ea typeface="+mn-ea"/>
                  <a:cs typeface="Arial" charset="0"/>
                </a:rPr>
                <a:t>10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charset="0"/>
                  <a:ea typeface="+mn-ea"/>
                  <a:cs typeface="Arial" charset="0"/>
                </a:rPr>
                <a:t>2</a:t>
              </a:r>
            </a:p>
          </p:txBody>
        </p:sp>
        <p:sp>
          <p:nvSpPr>
            <p:cNvPr id="26" name="TextBox 25"/>
            <p:cNvSpPr txBox="1"/>
            <p:nvPr/>
          </p:nvSpPr>
          <p:spPr>
            <a:xfrm>
              <a:off x="7038954"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21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charset="0"/>
                  <a:ea typeface="+mn-ea"/>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charset="0"/>
                  <a:ea typeface="+mn-ea"/>
                  <a:cs typeface="Arial" charset="0"/>
                </a:rPr>
                <a:t>2</a:t>
              </a:r>
            </a:p>
          </p:txBody>
        </p:sp>
        <p:sp>
          <p:nvSpPr>
            <p:cNvPr id="27" name="TextBox 26"/>
            <p:cNvSpPr txBox="1"/>
            <p:nvPr/>
          </p:nvSpPr>
          <p:spPr>
            <a:xfrm>
              <a:off x="7718930" y="4509498"/>
              <a:ext cx="354584" cy="1015663"/>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24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charset="0"/>
                  <a:ea typeface="+mn-ea"/>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chemeClr val="accent2"/>
                  </a:solidFill>
                  <a:effectLst/>
                  <a:uLnTx/>
                  <a:uFillTx/>
                  <a:latin typeface="Arial" charset="0"/>
                  <a:ea typeface="+mn-ea"/>
                  <a:cs typeface="Arial" charset="0"/>
                </a:rPr>
                <a:t>1</a:t>
              </a:r>
            </a:p>
          </p:txBody>
        </p:sp>
        <p:sp>
          <p:nvSpPr>
            <p:cNvPr id="28" name="Freeform 27"/>
            <p:cNvSpPr>
              <a:spLocks/>
            </p:cNvSpPr>
            <p:nvPr/>
          </p:nvSpPr>
          <p:spPr bwMode="auto">
            <a:xfrm>
              <a:off x="2414788" y="1962937"/>
              <a:ext cx="5470214" cy="2457597"/>
            </a:xfrm>
            <a:custGeom>
              <a:avLst/>
              <a:gdLst>
                <a:gd name="T0" fmla="*/ 367 w 434"/>
                <a:gd name="T1" fmla="*/ 185 h 186"/>
                <a:gd name="T2" fmla="*/ 304 w 434"/>
                <a:gd name="T3" fmla="*/ 183 h 186"/>
                <a:gd name="T4" fmla="*/ 271 w 434"/>
                <a:gd name="T5" fmla="*/ 182 h 186"/>
                <a:gd name="T6" fmla="*/ 269 w 434"/>
                <a:gd name="T7" fmla="*/ 177 h 186"/>
                <a:gd name="T8" fmla="*/ 266 w 434"/>
                <a:gd name="T9" fmla="*/ 175 h 186"/>
                <a:gd name="T10" fmla="*/ 238 w 434"/>
                <a:gd name="T11" fmla="*/ 170 h 186"/>
                <a:gd name="T12" fmla="*/ 230 w 434"/>
                <a:gd name="T13" fmla="*/ 167 h 186"/>
                <a:gd name="T14" fmla="*/ 219 w 434"/>
                <a:gd name="T15" fmla="*/ 164 h 186"/>
                <a:gd name="T16" fmla="*/ 201 w 434"/>
                <a:gd name="T17" fmla="*/ 162 h 186"/>
                <a:gd name="T18" fmla="*/ 200 w 434"/>
                <a:gd name="T19" fmla="*/ 157 h 186"/>
                <a:gd name="T20" fmla="*/ 172 w 434"/>
                <a:gd name="T21" fmla="*/ 156 h 186"/>
                <a:gd name="T22" fmla="*/ 170 w 434"/>
                <a:gd name="T23" fmla="*/ 152 h 186"/>
                <a:gd name="T24" fmla="*/ 167 w 434"/>
                <a:gd name="T25" fmla="*/ 149 h 186"/>
                <a:gd name="T26" fmla="*/ 158 w 434"/>
                <a:gd name="T27" fmla="*/ 145 h 186"/>
                <a:gd name="T28" fmla="*/ 145 w 434"/>
                <a:gd name="T29" fmla="*/ 144 h 186"/>
                <a:gd name="T30" fmla="*/ 142 w 434"/>
                <a:gd name="T31" fmla="*/ 139 h 186"/>
                <a:gd name="T32" fmla="*/ 138 w 434"/>
                <a:gd name="T33" fmla="*/ 137 h 186"/>
                <a:gd name="T34" fmla="*/ 136 w 434"/>
                <a:gd name="T35" fmla="*/ 125 h 186"/>
                <a:gd name="T36" fmla="*/ 121 w 434"/>
                <a:gd name="T37" fmla="*/ 123 h 186"/>
                <a:gd name="T38" fmla="*/ 114 w 434"/>
                <a:gd name="T39" fmla="*/ 119 h 186"/>
                <a:gd name="T40" fmla="*/ 104 w 434"/>
                <a:gd name="T41" fmla="*/ 116 h 186"/>
                <a:gd name="T42" fmla="*/ 103 w 434"/>
                <a:gd name="T43" fmla="*/ 107 h 186"/>
                <a:gd name="T44" fmla="*/ 100 w 434"/>
                <a:gd name="T45" fmla="*/ 101 h 186"/>
                <a:gd name="T46" fmla="*/ 95 w 434"/>
                <a:gd name="T47" fmla="*/ 95 h 186"/>
                <a:gd name="T48" fmla="*/ 87 w 434"/>
                <a:gd name="T49" fmla="*/ 94 h 186"/>
                <a:gd name="T50" fmla="*/ 80 w 434"/>
                <a:gd name="T51" fmla="*/ 90 h 186"/>
                <a:gd name="T52" fmla="*/ 75 w 434"/>
                <a:gd name="T53" fmla="*/ 89 h 186"/>
                <a:gd name="T54" fmla="*/ 74 w 434"/>
                <a:gd name="T55" fmla="*/ 85 h 186"/>
                <a:gd name="T56" fmla="*/ 69 w 434"/>
                <a:gd name="T57" fmla="*/ 78 h 186"/>
                <a:gd name="T58" fmla="*/ 67 w 434"/>
                <a:gd name="T59" fmla="*/ 68 h 186"/>
                <a:gd name="T60" fmla="*/ 59 w 434"/>
                <a:gd name="T61" fmla="*/ 66 h 186"/>
                <a:gd name="T62" fmla="*/ 55 w 434"/>
                <a:gd name="T63" fmla="*/ 63 h 186"/>
                <a:gd name="T64" fmla="*/ 49 w 434"/>
                <a:gd name="T65" fmla="*/ 62 h 186"/>
                <a:gd name="T66" fmla="*/ 44 w 434"/>
                <a:gd name="T67" fmla="*/ 58 h 186"/>
                <a:gd name="T68" fmla="*/ 40 w 434"/>
                <a:gd name="T69" fmla="*/ 56 h 186"/>
                <a:gd name="T70" fmla="*/ 38 w 434"/>
                <a:gd name="T71" fmla="*/ 45 h 186"/>
                <a:gd name="T72" fmla="*/ 34 w 434"/>
                <a:gd name="T73" fmla="*/ 34 h 186"/>
                <a:gd name="T74" fmla="*/ 33 w 434"/>
                <a:gd name="T75" fmla="*/ 21 h 186"/>
                <a:gd name="T76" fmla="*/ 30 w 434"/>
                <a:gd name="T77" fmla="*/ 15 h 186"/>
                <a:gd name="T78" fmla="*/ 28 w 434"/>
                <a:gd name="T79" fmla="*/ 9 h 186"/>
                <a:gd name="T80" fmla="*/ 24 w 434"/>
                <a:gd name="T81" fmla="*/ 7 h 186"/>
                <a:gd name="T82" fmla="*/ 19 w 434"/>
                <a:gd name="T83" fmla="*/ 3 h 186"/>
                <a:gd name="T84" fmla="*/ 8 w 434"/>
                <a:gd name="T85"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4" h="186">
                  <a:moveTo>
                    <a:pt x="434" y="186"/>
                  </a:moveTo>
                  <a:lnTo>
                    <a:pt x="367" y="186"/>
                  </a:lnTo>
                  <a:lnTo>
                    <a:pt x="367" y="185"/>
                  </a:lnTo>
                  <a:lnTo>
                    <a:pt x="335" y="185"/>
                  </a:lnTo>
                  <a:lnTo>
                    <a:pt x="335" y="183"/>
                  </a:lnTo>
                  <a:lnTo>
                    <a:pt x="304" y="183"/>
                  </a:lnTo>
                  <a:lnTo>
                    <a:pt x="298" y="183"/>
                  </a:lnTo>
                  <a:lnTo>
                    <a:pt x="298" y="182"/>
                  </a:lnTo>
                  <a:lnTo>
                    <a:pt x="271" y="182"/>
                  </a:lnTo>
                  <a:lnTo>
                    <a:pt x="271" y="179"/>
                  </a:lnTo>
                  <a:lnTo>
                    <a:pt x="269" y="179"/>
                  </a:lnTo>
                  <a:lnTo>
                    <a:pt x="269" y="177"/>
                  </a:lnTo>
                  <a:lnTo>
                    <a:pt x="268" y="177"/>
                  </a:lnTo>
                  <a:lnTo>
                    <a:pt x="268" y="175"/>
                  </a:lnTo>
                  <a:lnTo>
                    <a:pt x="266" y="175"/>
                  </a:lnTo>
                  <a:lnTo>
                    <a:pt x="266" y="172"/>
                  </a:lnTo>
                  <a:lnTo>
                    <a:pt x="238" y="172"/>
                  </a:lnTo>
                  <a:lnTo>
                    <a:pt x="238" y="170"/>
                  </a:lnTo>
                  <a:lnTo>
                    <a:pt x="236" y="170"/>
                  </a:lnTo>
                  <a:lnTo>
                    <a:pt x="236" y="167"/>
                  </a:lnTo>
                  <a:lnTo>
                    <a:pt x="230" y="167"/>
                  </a:lnTo>
                  <a:lnTo>
                    <a:pt x="230" y="166"/>
                  </a:lnTo>
                  <a:lnTo>
                    <a:pt x="219" y="166"/>
                  </a:lnTo>
                  <a:lnTo>
                    <a:pt x="219" y="164"/>
                  </a:lnTo>
                  <a:lnTo>
                    <a:pt x="204" y="164"/>
                  </a:lnTo>
                  <a:lnTo>
                    <a:pt x="204" y="162"/>
                  </a:lnTo>
                  <a:lnTo>
                    <a:pt x="201" y="162"/>
                  </a:lnTo>
                  <a:lnTo>
                    <a:pt x="201" y="160"/>
                  </a:lnTo>
                  <a:lnTo>
                    <a:pt x="200" y="160"/>
                  </a:lnTo>
                  <a:lnTo>
                    <a:pt x="200" y="157"/>
                  </a:lnTo>
                  <a:lnTo>
                    <a:pt x="176" y="157"/>
                  </a:lnTo>
                  <a:lnTo>
                    <a:pt x="176" y="156"/>
                  </a:lnTo>
                  <a:lnTo>
                    <a:pt x="172" y="156"/>
                  </a:lnTo>
                  <a:lnTo>
                    <a:pt x="172" y="155"/>
                  </a:lnTo>
                  <a:lnTo>
                    <a:pt x="170" y="155"/>
                  </a:lnTo>
                  <a:lnTo>
                    <a:pt x="170" y="152"/>
                  </a:lnTo>
                  <a:lnTo>
                    <a:pt x="169" y="152"/>
                  </a:lnTo>
                  <a:lnTo>
                    <a:pt x="169" y="149"/>
                  </a:lnTo>
                  <a:lnTo>
                    <a:pt x="167" y="149"/>
                  </a:lnTo>
                  <a:lnTo>
                    <a:pt x="167" y="146"/>
                  </a:lnTo>
                  <a:lnTo>
                    <a:pt x="158" y="146"/>
                  </a:lnTo>
                  <a:lnTo>
                    <a:pt x="158" y="145"/>
                  </a:lnTo>
                  <a:lnTo>
                    <a:pt x="151" y="145"/>
                  </a:lnTo>
                  <a:lnTo>
                    <a:pt x="151" y="144"/>
                  </a:lnTo>
                  <a:lnTo>
                    <a:pt x="145" y="144"/>
                  </a:lnTo>
                  <a:lnTo>
                    <a:pt x="145" y="141"/>
                  </a:lnTo>
                  <a:lnTo>
                    <a:pt x="142" y="141"/>
                  </a:lnTo>
                  <a:lnTo>
                    <a:pt x="142" y="139"/>
                  </a:lnTo>
                  <a:lnTo>
                    <a:pt x="139" y="139"/>
                  </a:lnTo>
                  <a:lnTo>
                    <a:pt x="139" y="137"/>
                  </a:lnTo>
                  <a:lnTo>
                    <a:pt x="138" y="137"/>
                  </a:lnTo>
                  <a:lnTo>
                    <a:pt x="138" y="129"/>
                  </a:lnTo>
                  <a:lnTo>
                    <a:pt x="136" y="129"/>
                  </a:lnTo>
                  <a:lnTo>
                    <a:pt x="136" y="125"/>
                  </a:lnTo>
                  <a:lnTo>
                    <a:pt x="134" y="125"/>
                  </a:lnTo>
                  <a:lnTo>
                    <a:pt x="134" y="123"/>
                  </a:lnTo>
                  <a:lnTo>
                    <a:pt x="121" y="123"/>
                  </a:lnTo>
                  <a:lnTo>
                    <a:pt x="121" y="121"/>
                  </a:lnTo>
                  <a:lnTo>
                    <a:pt x="114" y="121"/>
                  </a:lnTo>
                  <a:lnTo>
                    <a:pt x="114" y="119"/>
                  </a:lnTo>
                  <a:lnTo>
                    <a:pt x="107" y="119"/>
                  </a:lnTo>
                  <a:lnTo>
                    <a:pt x="107" y="116"/>
                  </a:lnTo>
                  <a:lnTo>
                    <a:pt x="104" y="116"/>
                  </a:lnTo>
                  <a:lnTo>
                    <a:pt x="104" y="111"/>
                  </a:lnTo>
                  <a:lnTo>
                    <a:pt x="103" y="111"/>
                  </a:lnTo>
                  <a:lnTo>
                    <a:pt x="103" y="107"/>
                  </a:lnTo>
                  <a:lnTo>
                    <a:pt x="101" y="107"/>
                  </a:lnTo>
                  <a:lnTo>
                    <a:pt x="101" y="101"/>
                  </a:lnTo>
                  <a:lnTo>
                    <a:pt x="100" y="101"/>
                  </a:lnTo>
                  <a:lnTo>
                    <a:pt x="100" y="97"/>
                  </a:lnTo>
                  <a:lnTo>
                    <a:pt x="95" y="97"/>
                  </a:lnTo>
                  <a:lnTo>
                    <a:pt x="95" y="95"/>
                  </a:lnTo>
                  <a:lnTo>
                    <a:pt x="91" y="95"/>
                  </a:lnTo>
                  <a:lnTo>
                    <a:pt x="91" y="94"/>
                  </a:lnTo>
                  <a:lnTo>
                    <a:pt x="87" y="94"/>
                  </a:lnTo>
                  <a:lnTo>
                    <a:pt x="87" y="92"/>
                  </a:lnTo>
                  <a:lnTo>
                    <a:pt x="80" y="92"/>
                  </a:lnTo>
                  <a:lnTo>
                    <a:pt x="80" y="90"/>
                  </a:lnTo>
                  <a:lnTo>
                    <a:pt x="78" y="90"/>
                  </a:lnTo>
                  <a:lnTo>
                    <a:pt x="78" y="89"/>
                  </a:lnTo>
                  <a:lnTo>
                    <a:pt x="75" y="89"/>
                  </a:lnTo>
                  <a:lnTo>
                    <a:pt x="75" y="87"/>
                  </a:lnTo>
                  <a:lnTo>
                    <a:pt x="74" y="87"/>
                  </a:lnTo>
                  <a:lnTo>
                    <a:pt x="74" y="85"/>
                  </a:lnTo>
                  <a:lnTo>
                    <a:pt x="71" y="85"/>
                  </a:lnTo>
                  <a:lnTo>
                    <a:pt x="71" y="78"/>
                  </a:lnTo>
                  <a:lnTo>
                    <a:pt x="69" y="78"/>
                  </a:lnTo>
                  <a:lnTo>
                    <a:pt x="69" y="70"/>
                  </a:lnTo>
                  <a:lnTo>
                    <a:pt x="67" y="70"/>
                  </a:lnTo>
                  <a:lnTo>
                    <a:pt x="67" y="68"/>
                  </a:lnTo>
                  <a:lnTo>
                    <a:pt x="64" y="68"/>
                  </a:lnTo>
                  <a:lnTo>
                    <a:pt x="64" y="66"/>
                  </a:lnTo>
                  <a:lnTo>
                    <a:pt x="59" y="66"/>
                  </a:lnTo>
                  <a:lnTo>
                    <a:pt x="59" y="64"/>
                  </a:lnTo>
                  <a:lnTo>
                    <a:pt x="55" y="64"/>
                  </a:lnTo>
                  <a:lnTo>
                    <a:pt x="55" y="63"/>
                  </a:lnTo>
                  <a:lnTo>
                    <a:pt x="52" y="63"/>
                  </a:lnTo>
                  <a:lnTo>
                    <a:pt x="52" y="62"/>
                  </a:lnTo>
                  <a:lnTo>
                    <a:pt x="49" y="62"/>
                  </a:lnTo>
                  <a:lnTo>
                    <a:pt x="49" y="59"/>
                  </a:lnTo>
                  <a:lnTo>
                    <a:pt x="44" y="59"/>
                  </a:lnTo>
                  <a:lnTo>
                    <a:pt x="44" y="58"/>
                  </a:lnTo>
                  <a:lnTo>
                    <a:pt x="43" y="58"/>
                  </a:lnTo>
                  <a:lnTo>
                    <a:pt x="43" y="56"/>
                  </a:lnTo>
                  <a:lnTo>
                    <a:pt x="40" y="56"/>
                  </a:lnTo>
                  <a:lnTo>
                    <a:pt x="40" y="52"/>
                  </a:lnTo>
                  <a:lnTo>
                    <a:pt x="38" y="52"/>
                  </a:lnTo>
                  <a:lnTo>
                    <a:pt x="38" y="45"/>
                  </a:lnTo>
                  <a:lnTo>
                    <a:pt x="36" y="45"/>
                  </a:lnTo>
                  <a:lnTo>
                    <a:pt x="36" y="34"/>
                  </a:lnTo>
                  <a:lnTo>
                    <a:pt x="34" y="34"/>
                  </a:lnTo>
                  <a:lnTo>
                    <a:pt x="34" y="29"/>
                  </a:lnTo>
                  <a:lnTo>
                    <a:pt x="33" y="29"/>
                  </a:lnTo>
                  <a:lnTo>
                    <a:pt x="33" y="21"/>
                  </a:lnTo>
                  <a:lnTo>
                    <a:pt x="31" y="21"/>
                  </a:lnTo>
                  <a:lnTo>
                    <a:pt x="31" y="15"/>
                  </a:lnTo>
                  <a:lnTo>
                    <a:pt x="30" y="15"/>
                  </a:lnTo>
                  <a:lnTo>
                    <a:pt x="30" y="11"/>
                  </a:lnTo>
                  <a:lnTo>
                    <a:pt x="28" y="11"/>
                  </a:lnTo>
                  <a:lnTo>
                    <a:pt x="28" y="9"/>
                  </a:lnTo>
                  <a:lnTo>
                    <a:pt x="26" y="9"/>
                  </a:lnTo>
                  <a:lnTo>
                    <a:pt x="26" y="7"/>
                  </a:lnTo>
                  <a:lnTo>
                    <a:pt x="24" y="7"/>
                  </a:lnTo>
                  <a:lnTo>
                    <a:pt x="24" y="6"/>
                  </a:lnTo>
                  <a:lnTo>
                    <a:pt x="19" y="6"/>
                  </a:lnTo>
                  <a:lnTo>
                    <a:pt x="19" y="3"/>
                  </a:lnTo>
                  <a:lnTo>
                    <a:pt x="11" y="3"/>
                  </a:lnTo>
                  <a:lnTo>
                    <a:pt x="11" y="2"/>
                  </a:lnTo>
                  <a:lnTo>
                    <a:pt x="8" y="2"/>
                  </a:lnTo>
                  <a:lnTo>
                    <a:pt x="8" y="0"/>
                  </a:lnTo>
                  <a:lnTo>
                    <a:pt x="0" y="0"/>
                  </a:lnTo>
                </a:path>
              </a:pathLst>
            </a:custGeom>
            <a:solidFill>
              <a:srgbClr val="FFFFFF"/>
            </a:solidFill>
            <a:ln w="25400">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 name="Freeform 28"/>
            <p:cNvSpPr>
              <a:spLocks/>
            </p:cNvSpPr>
            <p:nvPr/>
          </p:nvSpPr>
          <p:spPr bwMode="auto">
            <a:xfrm>
              <a:off x="2414788" y="1962936"/>
              <a:ext cx="5469825" cy="2506059"/>
            </a:xfrm>
            <a:custGeom>
              <a:avLst/>
              <a:gdLst>
                <a:gd name="T0" fmla="*/ 403 w 433"/>
                <a:gd name="T1" fmla="*/ 190 h 190"/>
                <a:gd name="T2" fmla="*/ 236 w 433"/>
                <a:gd name="T3" fmla="*/ 188 h 190"/>
                <a:gd name="T4" fmla="*/ 213 w 433"/>
                <a:gd name="T5" fmla="*/ 187 h 190"/>
                <a:gd name="T6" fmla="*/ 205 w 433"/>
                <a:gd name="T7" fmla="*/ 185 h 190"/>
                <a:gd name="T8" fmla="*/ 174 w 433"/>
                <a:gd name="T9" fmla="*/ 184 h 190"/>
                <a:gd name="T10" fmla="*/ 172 w 433"/>
                <a:gd name="T11" fmla="*/ 182 h 190"/>
                <a:gd name="T12" fmla="*/ 169 w 433"/>
                <a:gd name="T13" fmla="*/ 181 h 190"/>
                <a:gd name="T14" fmla="*/ 159 w 433"/>
                <a:gd name="T15" fmla="*/ 179 h 190"/>
                <a:gd name="T16" fmla="*/ 143 w 433"/>
                <a:gd name="T17" fmla="*/ 177 h 190"/>
                <a:gd name="T18" fmla="*/ 139 w 433"/>
                <a:gd name="T19" fmla="*/ 176 h 190"/>
                <a:gd name="T20" fmla="*/ 118 w 433"/>
                <a:gd name="T21" fmla="*/ 175 h 190"/>
                <a:gd name="T22" fmla="*/ 110 w 433"/>
                <a:gd name="T23" fmla="*/ 173 h 190"/>
                <a:gd name="T24" fmla="*/ 105 w 433"/>
                <a:gd name="T25" fmla="*/ 171 h 190"/>
                <a:gd name="T26" fmla="*/ 103 w 433"/>
                <a:gd name="T27" fmla="*/ 168 h 190"/>
                <a:gd name="T28" fmla="*/ 101 w 433"/>
                <a:gd name="T29" fmla="*/ 163 h 190"/>
                <a:gd name="T30" fmla="*/ 98 w 433"/>
                <a:gd name="T31" fmla="*/ 159 h 190"/>
                <a:gd name="T32" fmla="*/ 91 w 433"/>
                <a:gd name="T33" fmla="*/ 158 h 190"/>
                <a:gd name="T34" fmla="*/ 86 w 433"/>
                <a:gd name="T35" fmla="*/ 156 h 190"/>
                <a:gd name="T36" fmla="*/ 80 w 433"/>
                <a:gd name="T37" fmla="*/ 153 h 190"/>
                <a:gd name="T38" fmla="*/ 74 w 433"/>
                <a:gd name="T39" fmla="*/ 151 h 190"/>
                <a:gd name="T40" fmla="*/ 72 w 433"/>
                <a:gd name="T41" fmla="*/ 148 h 190"/>
                <a:gd name="T42" fmla="*/ 71 w 433"/>
                <a:gd name="T43" fmla="*/ 140 h 190"/>
                <a:gd name="T44" fmla="*/ 68 w 433"/>
                <a:gd name="T45" fmla="*/ 135 h 190"/>
                <a:gd name="T46" fmla="*/ 66 w 433"/>
                <a:gd name="T47" fmla="*/ 132 h 190"/>
                <a:gd name="T48" fmla="*/ 61 w 433"/>
                <a:gd name="T49" fmla="*/ 131 h 190"/>
                <a:gd name="T50" fmla="*/ 53 w 433"/>
                <a:gd name="T51" fmla="*/ 129 h 190"/>
                <a:gd name="T52" fmla="*/ 48 w 433"/>
                <a:gd name="T53" fmla="*/ 128 h 190"/>
                <a:gd name="T54" fmla="*/ 43 w 433"/>
                <a:gd name="T55" fmla="*/ 126 h 190"/>
                <a:gd name="T56" fmla="*/ 41 w 433"/>
                <a:gd name="T57" fmla="*/ 124 h 190"/>
                <a:gd name="T58" fmla="*/ 39 w 433"/>
                <a:gd name="T59" fmla="*/ 119 h 190"/>
                <a:gd name="T60" fmla="*/ 37 w 433"/>
                <a:gd name="T61" fmla="*/ 111 h 190"/>
                <a:gd name="T62" fmla="*/ 36 w 433"/>
                <a:gd name="T63" fmla="*/ 105 h 190"/>
                <a:gd name="T64" fmla="*/ 34 w 433"/>
                <a:gd name="T65" fmla="*/ 75 h 190"/>
                <a:gd name="T66" fmla="*/ 32 w 433"/>
                <a:gd name="T67" fmla="*/ 60 h 190"/>
                <a:gd name="T68" fmla="*/ 30 w 433"/>
                <a:gd name="T69" fmla="*/ 30 h 190"/>
                <a:gd name="T70" fmla="*/ 29 w 433"/>
                <a:gd name="T71" fmla="*/ 21 h 190"/>
                <a:gd name="T72" fmla="*/ 27 w 433"/>
                <a:gd name="T73" fmla="*/ 18 h 190"/>
                <a:gd name="T74" fmla="*/ 25 w 433"/>
                <a:gd name="T75" fmla="*/ 14 h 190"/>
                <a:gd name="T76" fmla="*/ 22 w 433"/>
                <a:gd name="T77" fmla="*/ 12 h 190"/>
                <a:gd name="T78" fmla="*/ 20 w 433"/>
                <a:gd name="T79" fmla="*/ 9 h 190"/>
                <a:gd name="T80" fmla="*/ 17 w 433"/>
                <a:gd name="T81" fmla="*/ 6 h 190"/>
                <a:gd name="T82" fmla="*/ 11 w 433"/>
                <a:gd name="T83" fmla="*/ 3 h 190"/>
                <a:gd name="T84" fmla="*/ 9 w 433"/>
                <a:gd name="T85" fmla="*/ 2 h 190"/>
                <a:gd name="T86" fmla="*/ 0 w 433"/>
                <a:gd name="T8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3" h="190">
                  <a:moveTo>
                    <a:pt x="433" y="190"/>
                  </a:moveTo>
                  <a:lnTo>
                    <a:pt x="403" y="190"/>
                  </a:lnTo>
                  <a:lnTo>
                    <a:pt x="403" y="188"/>
                  </a:lnTo>
                  <a:lnTo>
                    <a:pt x="236" y="188"/>
                  </a:lnTo>
                  <a:lnTo>
                    <a:pt x="236" y="187"/>
                  </a:lnTo>
                  <a:lnTo>
                    <a:pt x="213" y="187"/>
                  </a:lnTo>
                  <a:lnTo>
                    <a:pt x="213" y="185"/>
                  </a:lnTo>
                  <a:lnTo>
                    <a:pt x="205" y="185"/>
                  </a:lnTo>
                  <a:lnTo>
                    <a:pt x="205" y="184"/>
                  </a:lnTo>
                  <a:lnTo>
                    <a:pt x="174" y="184"/>
                  </a:lnTo>
                  <a:lnTo>
                    <a:pt x="174" y="182"/>
                  </a:lnTo>
                  <a:lnTo>
                    <a:pt x="172" y="182"/>
                  </a:lnTo>
                  <a:lnTo>
                    <a:pt x="172" y="181"/>
                  </a:lnTo>
                  <a:lnTo>
                    <a:pt x="169" y="181"/>
                  </a:lnTo>
                  <a:lnTo>
                    <a:pt x="169" y="179"/>
                  </a:lnTo>
                  <a:lnTo>
                    <a:pt x="159" y="179"/>
                  </a:lnTo>
                  <a:lnTo>
                    <a:pt x="159" y="177"/>
                  </a:lnTo>
                  <a:lnTo>
                    <a:pt x="143" y="177"/>
                  </a:lnTo>
                  <a:lnTo>
                    <a:pt x="143" y="176"/>
                  </a:lnTo>
                  <a:lnTo>
                    <a:pt x="139" y="176"/>
                  </a:lnTo>
                  <a:lnTo>
                    <a:pt x="139" y="175"/>
                  </a:lnTo>
                  <a:lnTo>
                    <a:pt x="118" y="175"/>
                  </a:lnTo>
                  <a:lnTo>
                    <a:pt x="118" y="173"/>
                  </a:lnTo>
                  <a:lnTo>
                    <a:pt x="110" y="173"/>
                  </a:lnTo>
                  <a:lnTo>
                    <a:pt x="110" y="171"/>
                  </a:lnTo>
                  <a:lnTo>
                    <a:pt x="105" y="171"/>
                  </a:lnTo>
                  <a:lnTo>
                    <a:pt x="105" y="168"/>
                  </a:lnTo>
                  <a:lnTo>
                    <a:pt x="103" y="168"/>
                  </a:lnTo>
                  <a:lnTo>
                    <a:pt x="103" y="163"/>
                  </a:lnTo>
                  <a:lnTo>
                    <a:pt x="101" y="163"/>
                  </a:lnTo>
                  <a:lnTo>
                    <a:pt x="101" y="159"/>
                  </a:lnTo>
                  <a:lnTo>
                    <a:pt x="98" y="159"/>
                  </a:lnTo>
                  <a:lnTo>
                    <a:pt x="98" y="158"/>
                  </a:lnTo>
                  <a:lnTo>
                    <a:pt x="91" y="158"/>
                  </a:lnTo>
                  <a:lnTo>
                    <a:pt x="86" y="158"/>
                  </a:lnTo>
                  <a:lnTo>
                    <a:pt x="86" y="156"/>
                  </a:lnTo>
                  <a:lnTo>
                    <a:pt x="80" y="156"/>
                  </a:lnTo>
                  <a:lnTo>
                    <a:pt x="80" y="153"/>
                  </a:lnTo>
                  <a:lnTo>
                    <a:pt x="74" y="153"/>
                  </a:lnTo>
                  <a:lnTo>
                    <a:pt x="74" y="151"/>
                  </a:lnTo>
                  <a:lnTo>
                    <a:pt x="72" y="151"/>
                  </a:lnTo>
                  <a:lnTo>
                    <a:pt x="72" y="148"/>
                  </a:lnTo>
                  <a:lnTo>
                    <a:pt x="71" y="148"/>
                  </a:lnTo>
                  <a:lnTo>
                    <a:pt x="71" y="140"/>
                  </a:lnTo>
                  <a:lnTo>
                    <a:pt x="68" y="140"/>
                  </a:lnTo>
                  <a:lnTo>
                    <a:pt x="68" y="135"/>
                  </a:lnTo>
                  <a:lnTo>
                    <a:pt x="68" y="132"/>
                  </a:lnTo>
                  <a:lnTo>
                    <a:pt x="66" y="132"/>
                  </a:lnTo>
                  <a:lnTo>
                    <a:pt x="66" y="131"/>
                  </a:lnTo>
                  <a:lnTo>
                    <a:pt x="61" y="131"/>
                  </a:lnTo>
                  <a:lnTo>
                    <a:pt x="61" y="129"/>
                  </a:lnTo>
                  <a:lnTo>
                    <a:pt x="53" y="129"/>
                  </a:lnTo>
                  <a:lnTo>
                    <a:pt x="53" y="128"/>
                  </a:lnTo>
                  <a:lnTo>
                    <a:pt x="48" y="128"/>
                  </a:lnTo>
                  <a:lnTo>
                    <a:pt x="48" y="126"/>
                  </a:lnTo>
                  <a:lnTo>
                    <a:pt x="43" y="126"/>
                  </a:lnTo>
                  <a:lnTo>
                    <a:pt x="43" y="124"/>
                  </a:lnTo>
                  <a:lnTo>
                    <a:pt x="41" y="124"/>
                  </a:lnTo>
                  <a:lnTo>
                    <a:pt x="41" y="119"/>
                  </a:lnTo>
                  <a:lnTo>
                    <a:pt x="39" y="119"/>
                  </a:lnTo>
                  <a:lnTo>
                    <a:pt x="39" y="111"/>
                  </a:lnTo>
                  <a:lnTo>
                    <a:pt x="37" y="111"/>
                  </a:lnTo>
                  <a:lnTo>
                    <a:pt x="37" y="105"/>
                  </a:lnTo>
                  <a:lnTo>
                    <a:pt x="36" y="105"/>
                  </a:lnTo>
                  <a:lnTo>
                    <a:pt x="36" y="75"/>
                  </a:lnTo>
                  <a:lnTo>
                    <a:pt x="34" y="75"/>
                  </a:lnTo>
                  <a:lnTo>
                    <a:pt x="34" y="60"/>
                  </a:lnTo>
                  <a:lnTo>
                    <a:pt x="32" y="60"/>
                  </a:lnTo>
                  <a:lnTo>
                    <a:pt x="32" y="30"/>
                  </a:lnTo>
                  <a:lnTo>
                    <a:pt x="30" y="30"/>
                  </a:lnTo>
                  <a:lnTo>
                    <a:pt x="30" y="21"/>
                  </a:lnTo>
                  <a:lnTo>
                    <a:pt x="29" y="21"/>
                  </a:lnTo>
                  <a:lnTo>
                    <a:pt x="29" y="18"/>
                  </a:lnTo>
                  <a:lnTo>
                    <a:pt x="27" y="18"/>
                  </a:lnTo>
                  <a:lnTo>
                    <a:pt x="27" y="14"/>
                  </a:lnTo>
                  <a:lnTo>
                    <a:pt x="25" y="14"/>
                  </a:lnTo>
                  <a:lnTo>
                    <a:pt x="25" y="12"/>
                  </a:lnTo>
                  <a:lnTo>
                    <a:pt x="22" y="12"/>
                  </a:lnTo>
                  <a:lnTo>
                    <a:pt x="22" y="9"/>
                  </a:lnTo>
                  <a:lnTo>
                    <a:pt x="20" y="9"/>
                  </a:lnTo>
                  <a:lnTo>
                    <a:pt x="20" y="6"/>
                  </a:lnTo>
                  <a:lnTo>
                    <a:pt x="17" y="6"/>
                  </a:lnTo>
                  <a:lnTo>
                    <a:pt x="17" y="3"/>
                  </a:lnTo>
                  <a:lnTo>
                    <a:pt x="11" y="3"/>
                  </a:lnTo>
                  <a:lnTo>
                    <a:pt x="11" y="2"/>
                  </a:lnTo>
                  <a:lnTo>
                    <a:pt x="9" y="2"/>
                  </a:lnTo>
                  <a:lnTo>
                    <a:pt x="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 name="TextBox 29"/>
            <p:cNvSpPr txBox="1"/>
            <p:nvPr/>
          </p:nvSpPr>
          <p:spPr>
            <a:xfrm>
              <a:off x="5293043" y="3280286"/>
              <a:ext cx="2122697"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HR 0.41 (95%CI 0.34</a:t>
              </a: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a:rPr>
                <a:t>, 0.49)</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31" name="Straight Connector 30"/>
            <p:cNvCxnSpPr/>
            <p:nvPr/>
          </p:nvCxnSpPr>
          <p:spPr>
            <a:xfrm>
              <a:off x="3930198" y="2481472"/>
              <a:ext cx="36000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 name="Straight Connector 31"/>
            <p:cNvCxnSpPr/>
            <p:nvPr/>
          </p:nvCxnSpPr>
          <p:spPr>
            <a:xfrm>
              <a:off x="3930198" y="2759678"/>
              <a:ext cx="360000"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33" name="TextBox 32"/>
            <p:cNvSpPr txBox="1"/>
            <p:nvPr/>
          </p:nvSpPr>
          <p:spPr>
            <a:xfrm>
              <a:off x="1031164" y="4878830"/>
              <a:ext cx="1120820" cy="646331"/>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No. at risk</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Cabozantinib </a:t>
              </a:r>
              <a:endParaRPr kumimoji="0" lang="en-GB" sz="1200" b="0" i="0" u="none" strike="noStrike" kern="1200" cap="none" spc="0" normalizeH="0" baseline="0" noProof="0" dirty="0" smtClean="0">
                <a:ln>
                  <a:noFill/>
                </a:ln>
                <a:solidFill>
                  <a:srgbClr val="B60D27"/>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charset="0"/>
                  <a:ea typeface="+mn-ea"/>
                  <a:cs typeface="Arial" panose="020B0604020202020204" pitchFamily="34" charset="0"/>
                </a:rPr>
                <a:t>Placebo</a:t>
              </a:r>
              <a:endParaRPr kumimoji="0" lang="en-GB" sz="1200" b="0" i="0" u="none" strike="noStrike" kern="1200" cap="none" spc="0" normalizeH="0" baseline="0" noProof="0" dirty="0">
                <a:ln>
                  <a:noFill/>
                </a:ln>
                <a:solidFill>
                  <a:schemeClr val="accent2"/>
                </a:solidFill>
                <a:effectLst/>
                <a:uLnTx/>
                <a:uFillTx/>
                <a:latin typeface="Arial" charset="0"/>
                <a:ea typeface="+mn-ea"/>
              </a:endParaRPr>
            </a:p>
          </p:txBody>
        </p:sp>
        <p:sp>
          <p:nvSpPr>
            <p:cNvPr id="34" name="TextBox 33"/>
            <p:cNvSpPr txBox="1"/>
            <p:nvPr/>
          </p:nvSpPr>
          <p:spPr>
            <a:xfrm>
              <a:off x="4654548" y="4771703"/>
              <a:ext cx="111030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35" name="Straight Connector 34"/>
            <p:cNvCxnSpPr/>
            <p:nvPr/>
          </p:nvCxnSpPr>
          <p:spPr>
            <a:xfrm rot="5400000">
              <a:off x="4074198" y="2481472"/>
              <a:ext cx="7200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 name="Straight Connector 35"/>
            <p:cNvCxnSpPr/>
            <p:nvPr/>
          </p:nvCxnSpPr>
          <p:spPr>
            <a:xfrm rot="5400000">
              <a:off x="4074198" y="2759678"/>
              <a:ext cx="72000"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53" name="TextBox 52"/>
          <p:cNvSpPr txBox="1"/>
          <p:nvPr/>
        </p:nvSpPr>
        <p:spPr>
          <a:xfrm>
            <a:off x="3378618" y="1501696"/>
            <a:ext cx="57099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TTP</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2928398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O-011: Assessment of </a:t>
            </a:r>
            <a:r>
              <a:rPr lang="en-GB" dirty="0" err="1"/>
              <a:t>tumor</a:t>
            </a:r>
            <a:r>
              <a:rPr lang="en-GB" dirty="0"/>
              <a:t> response, AFP response, and time to progression in the phase 3 CELESTIAL trial of cabozantinib versus placebo in advanced hepatocellular carcinoma (HCC) – Merle P, et al</a:t>
            </a:r>
          </a:p>
        </p:txBody>
      </p:sp>
      <p:sp>
        <p:nvSpPr>
          <p:cNvPr id="6" name="Content Placeholder 2"/>
          <p:cNvSpPr>
            <a:spLocks noGrp="1"/>
          </p:cNvSpPr>
          <p:nvPr>
            <p:ph idx="1"/>
          </p:nvPr>
        </p:nvSpPr>
        <p:spPr/>
        <p:txBody>
          <a:bodyPr/>
          <a:lstStyle/>
          <a:p>
            <a:pPr marL="0" indent="0">
              <a:buNone/>
            </a:pPr>
            <a:r>
              <a:rPr lang="en-GB" b="1" dirty="0" smtClean="0"/>
              <a:t>Results (cont.)</a:t>
            </a:r>
          </a:p>
          <a:p>
            <a:pPr marL="0" indent="0">
              <a:spcBef>
                <a:spcPts val="24000"/>
              </a:spcBef>
              <a:buNone/>
            </a:pPr>
            <a:r>
              <a:rPr lang="en-GB" b="1" dirty="0" smtClean="0"/>
              <a:t>Conclusions</a:t>
            </a:r>
          </a:p>
          <a:p>
            <a:r>
              <a:rPr lang="en-GB" b="1" dirty="0" smtClean="0"/>
              <a:t>In </a:t>
            </a:r>
            <a:r>
              <a:rPr lang="en-GB" b="1" dirty="0"/>
              <a:t>patients with advanced </a:t>
            </a:r>
            <a:r>
              <a:rPr lang="en-GB" b="1" dirty="0" smtClean="0"/>
              <a:t>HCC, </a:t>
            </a:r>
            <a:r>
              <a:rPr lang="en-GB" b="1" dirty="0"/>
              <a:t>c</a:t>
            </a:r>
            <a:r>
              <a:rPr lang="en-GB" b="1" dirty="0" smtClean="0"/>
              <a:t>abozantinib demonstrated greater reductions in target lesions than placebo</a:t>
            </a:r>
          </a:p>
          <a:p>
            <a:r>
              <a:rPr lang="en-GB" b="1" dirty="0" smtClean="0"/>
              <a:t>In patients with elevated AFP at baseline, reductions of ≥50% in AFP were observed in a quarter of those in the cabozantinib arm</a:t>
            </a:r>
          </a:p>
          <a:p>
            <a:r>
              <a:rPr lang="en-GB" b="1" dirty="0" smtClean="0"/>
              <a:t>Cabozantinib was also associated with improved TTP compared with placebo</a:t>
            </a:r>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smtClean="0"/>
              <a:t>Merle P,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O-011</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xmlns="" val="3641617286"/>
              </p:ext>
            </p:extLst>
          </p:nvPr>
        </p:nvGraphicFramePr>
        <p:xfrm>
          <a:off x="365124" y="1657264"/>
          <a:ext cx="8397876" cy="2926080"/>
        </p:xfrm>
        <a:graphic>
          <a:graphicData uri="http://schemas.openxmlformats.org/drawingml/2006/table">
            <a:tbl>
              <a:tblPr firstRow="1" bandRow="1">
                <a:tableStyleId>{69012ECD-51FC-41F1-AA8D-1B2483CD663E}</a:tableStyleId>
              </a:tblPr>
              <a:tblGrid>
                <a:gridCol w="3521076">
                  <a:extLst>
                    <a:ext uri="{9D8B030D-6E8A-4147-A177-3AD203B41FA5}">
                      <a16:colId xmlns:a16="http://schemas.microsoft.com/office/drawing/2014/main" xmlns="" val="1709975499"/>
                    </a:ext>
                  </a:extLst>
                </a:gridCol>
                <a:gridCol w="2438400">
                  <a:extLst>
                    <a:ext uri="{9D8B030D-6E8A-4147-A177-3AD203B41FA5}">
                      <a16:colId xmlns:a16="http://schemas.microsoft.com/office/drawing/2014/main" xmlns="" val="1247476413"/>
                    </a:ext>
                  </a:extLst>
                </a:gridCol>
                <a:gridCol w="2438400">
                  <a:extLst>
                    <a:ext uri="{9D8B030D-6E8A-4147-A177-3AD203B41FA5}">
                      <a16:colId xmlns:a16="http://schemas.microsoft.com/office/drawing/2014/main" xmlns="" val="3883849508"/>
                    </a:ext>
                  </a:extLst>
                </a:gridCol>
              </a:tblGrid>
              <a:tr h="370840">
                <a:tc>
                  <a:txBody>
                    <a:bodyPr/>
                    <a:lstStyle/>
                    <a:p>
                      <a:pPr algn="l"/>
                      <a:r>
                        <a:rPr lang="en-GB" sz="1600" dirty="0" smtClean="0">
                          <a:solidFill>
                            <a:schemeClr val="tx2"/>
                          </a:solidFill>
                        </a:rPr>
                        <a:t>Grade 3 AEs occurring in </a:t>
                      </a:r>
                      <a:r>
                        <a:rPr lang="en-GB" sz="1600" dirty="0" smtClean="0">
                          <a:solidFill>
                            <a:schemeClr val="tx2"/>
                          </a:solidFill>
                          <a:latin typeface="Arial" panose="020B0604020202020204" pitchFamily="34" charset="0"/>
                          <a:cs typeface="Arial" panose="020B0604020202020204" pitchFamily="34" charset="0"/>
                        </a:rPr>
                        <a:t>≥</a:t>
                      </a:r>
                      <a:r>
                        <a:rPr lang="en-GB" sz="1600" dirty="0" smtClean="0">
                          <a:solidFill>
                            <a:schemeClr val="tx2"/>
                          </a:solidFill>
                          <a:latin typeface="+mn-lt"/>
                          <a:cs typeface="+mn-cs"/>
                        </a:rPr>
                        <a:t>5</a:t>
                      </a:r>
                      <a:r>
                        <a:rPr lang="en-GB" sz="1600" dirty="0" smtClean="0">
                          <a:solidFill>
                            <a:schemeClr val="tx2"/>
                          </a:solidFill>
                        </a:rPr>
                        <a:t>% in cabozantinib</a:t>
                      </a:r>
                      <a:r>
                        <a:rPr lang="en-GB" sz="1600" baseline="0" dirty="0" smtClean="0">
                          <a:solidFill>
                            <a:schemeClr val="tx2"/>
                          </a:solidFill>
                        </a:rPr>
                        <a:t> arm</a:t>
                      </a:r>
                      <a:r>
                        <a:rPr lang="en-GB" sz="1600" dirty="0" smtClean="0">
                          <a:solidFill>
                            <a:schemeClr val="tx2"/>
                          </a:solidFill>
                        </a:rPr>
                        <a:t>,</a:t>
                      </a:r>
                      <a:r>
                        <a:rPr lang="en-GB" sz="1600" baseline="0" dirty="0" smtClean="0">
                          <a:solidFill>
                            <a:schemeClr val="tx2"/>
                          </a:solidFill>
                        </a:rPr>
                        <a:t> %</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Cabozantinib </a:t>
                      </a:r>
                      <a:br>
                        <a:rPr lang="en-GB" sz="1600" dirty="0" smtClean="0">
                          <a:solidFill>
                            <a:schemeClr val="tx2"/>
                          </a:solidFill>
                        </a:rPr>
                      </a:br>
                      <a:r>
                        <a:rPr lang="en-GB" sz="1600" dirty="0" smtClean="0">
                          <a:solidFill>
                            <a:schemeClr val="tx2"/>
                          </a:solidFill>
                        </a:rPr>
                        <a:t>(n=467)</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Placebo</a:t>
                      </a:r>
                      <a:r>
                        <a:rPr lang="en-GB" sz="1600" baseline="0" dirty="0" smtClean="0">
                          <a:solidFill>
                            <a:schemeClr val="tx2"/>
                          </a:solidFill>
                        </a:rPr>
                        <a:t> </a:t>
                      </a:r>
                      <a:br>
                        <a:rPr lang="en-GB" sz="1600" baseline="0" dirty="0" smtClean="0">
                          <a:solidFill>
                            <a:schemeClr val="tx2"/>
                          </a:solidFill>
                        </a:rPr>
                      </a:br>
                      <a:r>
                        <a:rPr lang="en-GB" sz="1600" baseline="0" dirty="0" smtClean="0">
                          <a:solidFill>
                            <a:schemeClr val="tx2"/>
                          </a:solidFill>
                        </a:rPr>
                        <a:t>(n=237)</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858489181"/>
                  </a:ext>
                </a:extLst>
              </a:tr>
              <a:tr h="175616">
                <a:tc>
                  <a:txBody>
                    <a:bodyPr/>
                    <a:lstStyle/>
                    <a:p>
                      <a:r>
                        <a:rPr lang="en-GB" sz="1600" dirty="0" smtClean="0"/>
                        <a:t>Diarrhoea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50781373"/>
                  </a:ext>
                </a:extLst>
              </a:tr>
              <a:tr h="121136">
                <a:tc>
                  <a:txBody>
                    <a:bodyPr/>
                    <a:lstStyle/>
                    <a:p>
                      <a:pPr marL="0" indent="0"/>
                      <a:r>
                        <a:rPr lang="en-GB" sz="1600" dirty="0" smtClean="0"/>
                        <a:t>Decreased appetite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&lt;1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723584832"/>
                  </a:ext>
                </a:extLst>
              </a:tr>
              <a:tr h="145856">
                <a:tc>
                  <a:txBody>
                    <a:bodyPr/>
                    <a:lstStyle/>
                    <a:p>
                      <a:pPr marL="0" indent="0"/>
                      <a:r>
                        <a:rPr lang="en-GB" sz="1600" dirty="0" smtClean="0"/>
                        <a:t>Hand-foot</a:t>
                      </a:r>
                      <a:r>
                        <a:rPr lang="en-GB" sz="1600" baseline="0" dirty="0" smtClean="0"/>
                        <a:t> syndrome</a:t>
                      </a:r>
                      <a:endParaRPr lang="en-GB" sz="1600" dirty="0" smtClean="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17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51371244"/>
                  </a:ext>
                </a:extLst>
              </a:tr>
              <a:tr h="0">
                <a:tc>
                  <a:txBody>
                    <a:bodyPr/>
                    <a:lstStyle/>
                    <a:p>
                      <a:pPr marL="0" indent="0"/>
                      <a:r>
                        <a:rPr lang="en-GB" sz="1600" dirty="0" smtClean="0"/>
                        <a:t>Fatigue</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10</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4</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2936486"/>
                  </a:ext>
                </a:extLst>
              </a:tr>
              <a:tr h="0">
                <a:tc>
                  <a:txBody>
                    <a:bodyPr/>
                    <a:lstStyle/>
                    <a:p>
                      <a:r>
                        <a:rPr lang="en-GB" sz="1600" dirty="0" smtClean="0"/>
                        <a:t>Hypertension</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16</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2</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30150912"/>
                  </a:ext>
                </a:extLst>
              </a:tr>
              <a:tr h="0">
                <a:tc>
                  <a:txBody>
                    <a:bodyPr/>
                    <a:lstStyle/>
                    <a:p>
                      <a:r>
                        <a:rPr lang="en-GB" sz="1600" dirty="0" smtClean="0"/>
                        <a:t>AST increased</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11</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6</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963676841"/>
                  </a:ext>
                </a:extLst>
              </a:tr>
              <a:tr h="0">
                <a:tc>
                  <a:txBody>
                    <a:bodyPr/>
                    <a:lstStyle/>
                    <a:p>
                      <a:r>
                        <a:rPr lang="en-GB" sz="1600" dirty="0" smtClean="0"/>
                        <a:t>Asthenia</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7</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2</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597157841"/>
                  </a:ext>
                </a:extLst>
              </a:tr>
            </a:tbl>
          </a:graphicData>
        </a:graphic>
      </p:graphicFrame>
    </p:spTree>
    <p:extLst>
      <p:ext uri="{BB962C8B-B14F-4D97-AF65-F5344CB8AC3E}">
        <p14:creationId xmlns:p14="http://schemas.microsoft.com/office/powerpoint/2010/main" xmlns="" val="2344190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2018</a:t>
            </a:r>
          </a:p>
        </p:txBody>
      </p:sp>
      <p:grpSp>
        <p:nvGrpSpPr>
          <p:cNvPr id="24" name="Group 23"/>
          <p:cNvGrpSpPr/>
          <p:nvPr/>
        </p:nvGrpSpPr>
        <p:grpSpPr>
          <a:xfrm>
            <a:off x="365124" y="5031295"/>
            <a:ext cx="8441919" cy="822917"/>
            <a:chOff x="365124" y="4904298"/>
            <a:chExt cx="8441919" cy="822917"/>
          </a:xfrm>
        </p:grpSpPr>
        <p:sp>
          <p:nvSpPr>
            <p:cNvPr id="6"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p:txBody>
        </p:sp>
        <p:pic>
          <p:nvPicPr>
            <p:cNvPr id="10" name="Picture 9"/>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21" name="Group 20"/>
          <p:cNvGrpSpPr/>
          <p:nvPr/>
        </p:nvGrpSpPr>
        <p:grpSpPr>
          <a:xfrm>
            <a:off x="365125" y="1307743"/>
            <a:ext cx="8439810" cy="1377073"/>
            <a:chOff x="365125" y="1307743"/>
            <a:chExt cx="8439810" cy="1377073"/>
          </a:xfrm>
        </p:grpSpPr>
        <p:grpSp>
          <p:nvGrpSpPr>
            <p:cNvPr id="15" name="Group 14"/>
            <p:cNvGrpSpPr/>
            <p:nvPr/>
          </p:nvGrpSpPr>
          <p:grpSpPr>
            <a:xfrm>
              <a:off x="365125" y="1307743"/>
              <a:ext cx="8428808" cy="1377073"/>
              <a:chOff x="365125" y="1307743"/>
              <a:chExt cx="8428808" cy="1377073"/>
            </a:xfrm>
          </p:grpSpPr>
          <p:sp>
            <p:nvSpPr>
              <p:cNvPr id="4"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Wolff </a:t>
                </a:r>
                <a:r>
                  <a:rPr lang="en-GB" sz="1100" b="1" dirty="0" err="1">
                    <a:solidFill>
                      <a:srgbClr val="4D4D4D"/>
                    </a:solidFill>
                  </a:rPr>
                  <a:t>Schmiegel</a:t>
                </a:r>
                <a:r>
                  <a:rPr lang="en-GB" sz="1100" dirty="0">
                    <a:solidFill>
                      <a:srgbClr val="4D4D4D"/>
                    </a:solidFill>
                  </a:rPr>
                  <a:t> 	Department of Medicine, Ruhr University, Bochum, Germany</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en-GB" sz="1100" dirty="0" smtClean="0">
                    <a:solidFill>
                      <a:srgbClr val="4D4D4D"/>
                    </a:solidFill>
                  </a:rPr>
                  <a:t>Department </a:t>
                </a:r>
                <a:r>
                  <a:rPr lang="en-GB" sz="1100" dirty="0">
                    <a:solidFill>
                      <a:srgbClr val="4D4D4D"/>
                    </a:solidFill>
                  </a:rPr>
                  <a:t>of Surgery, Kaiser-Franz-Josef Hospital, Vienna, </a:t>
                </a:r>
                <a:r>
                  <a:rPr lang="en-GB" sz="1100" dirty="0" smtClean="0">
                    <a:solidFill>
                      <a:srgbClr val="4D4D4D"/>
                    </a:solidFill>
                  </a:rPr>
                  <a:t>Austria</a:t>
                </a:r>
              </a:p>
              <a:p>
                <a:pPr>
                  <a:lnSpc>
                    <a:spcPct val="150000"/>
                  </a:lnSpc>
                  <a:spcAft>
                    <a:spcPts val="0"/>
                  </a:spcAft>
                  <a:tabLst>
                    <a:tab pos="1973263" algn="l"/>
                  </a:tabLst>
                </a:pPr>
                <a:r>
                  <a:rPr lang="en-GB" sz="1100" b="1" dirty="0" smtClean="0">
                    <a:solidFill>
                      <a:schemeClr val="tx1"/>
                    </a:solidFill>
                  </a:rPr>
                  <a:t>Prof </a:t>
                </a:r>
                <a:r>
                  <a:rPr lang="en-GB" sz="1100" b="1" dirty="0" err="1" smtClean="0">
                    <a:solidFill>
                      <a:schemeClr val="tx1"/>
                    </a:solidFill>
                  </a:rPr>
                  <a:t>Jaroslaw</a:t>
                </a:r>
                <a:r>
                  <a:rPr lang="en-GB" sz="1100" b="1" dirty="0" smtClean="0">
                    <a:solidFill>
                      <a:schemeClr val="tx1"/>
                    </a:solidFill>
                  </a:rPr>
                  <a:t> Regula	</a:t>
                </a:r>
                <a:r>
                  <a:rPr lang="en-GB" sz="1100" dirty="0" smtClean="0">
                    <a:solidFill>
                      <a:schemeClr val="tx1"/>
                    </a:solidFill>
                  </a:rPr>
                  <a:t>Department of Gastroenterology and </a:t>
                </a:r>
                <a:r>
                  <a:rPr lang="en-GB" sz="1100" dirty="0" err="1" smtClean="0">
                    <a:solidFill>
                      <a:schemeClr val="tx1"/>
                    </a:solidFill>
                  </a:rPr>
                  <a:t>Hepatology</a:t>
                </a:r>
                <a:r>
                  <a:rPr lang="en-GB" sz="1100" dirty="0" smtClean="0">
                    <a:solidFill>
                      <a:schemeClr val="tx1"/>
                    </a:solidFill>
                  </a:rPr>
                  <a:t>, Institute of Oncology, Warsaw, Poland</a:t>
                </a:r>
                <a:endParaRPr lang="en-US" sz="1100" dirty="0">
                  <a:solidFill>
                    <a:srgbClr val="4D4D4D"/>
                  </a:solidFill>
                </a:endParaRPr>
              </a:p>
            </p:txBody>
          </p:sp>
          <p:grpSp>
            <p:nvGrpSpPr>
              <p:cNvPr id="19" name="Group 18"/>
              <p:cNvGrpSpPr/>
              <p:nvPr/>
            </p:nvGrpSpPr>
            <p:grpSpPr>
              <a:xfrm>
                <a:off x="6925002" y="1307743"/>
                <a:ext cx="1241525" cy="723733"/>
                <a:chOff x="6506646" y="1614299"/>
                <a:chExt cx="997631" cy="581560"/>
              </a:xfrm>
            </p:grpSpPr>
            <p:pic>
              <p:nvPicPr>
                <p:cNvPr id="7" name="Picture 6"/>
                <p:cNvPicPr>
                  <a:picLocks/>
                </p:cNvPicPr>
                <p:nvPr/>
              </p:nvPicPr>
              <p:blipFill rotWithShape="1">
                <a:blip r:embed="rId4" cstate="print">
                  <a:extLst>
                    <a:ext uri="{28A0092B-C50C-407E-A947-70E740481C1C}">
                      <a14:useLocalDpi xmlns:a14="http://schemas.microsoft.com/office/drawing/2010/main" xmlns="" val="0"/>
                    </a:ext>
                  </a:extLst>
                </a:blip>
                <a:srcRect t="2449" b="14763"/>
                <a:stretch/>
              </p:blipFill>
              <p:spPr>
                <a:xfrm>
                  <a:off x="6506646" y="1614301"/>
                  <a:ext cx="484632" cy="581558"/>
                </a:xfrm>
                <a:prstGeom prst="rect">
                  <a:avLst/>
                </a:prstGeom>
              </p:spPr>
            </p:pic>
            <p:pic>
              <p:nvPicPr>
                <p:cNvPr id="16" name="Picture 15"/>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19645" y="1614299"/>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1" name="Picture 10"/>
            <p:cNvPicPr>
              <a:picLocks noChangeAspect="1"/>
            </p:cNvPicPr>
            <p:nvPr/>
          </p:nvPicPr>
          <p:blipFill rotWithShape="1">
            <a:blip r:embed="rId6" cstate="print">
              <a:extLst>
                <a:ext uri="{28A0092B-C50C-407E-A947-70E740481C1C}">
                  <a14:useLocalDpi xmlns:a14="http://schemas.microsoft.com/office/drawing/2010/main" xmlns="" val="0"/>
                </a:ext>
              </a:extLst>
            </a:blip>
            <a:srcRect t="5212" b="14357"/>
            <a:stretch/>
          </p:blipFill>
          <p:spPr>
            <a:xfrm>
              <a:off x="8201825" y="1307745"/>
              <a:ext cx="603110" cy="724256"/>
            </a:xfrm>
            <a:prstGeom prst="rect">
              <a:avLst/>
            </a:prstGeom>
          </p:spPr>
        </p:pic>
      </p:grpSp>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en-GB" sz="1100" dirty="0">
                    <a:solidFill>
                      <a:srgbClr val="4D4D4D"/>
                    </a:solidFill>
                  </a:rPr>
                  <a:t>Digestive Oncology, </a:t>
                </a:r>
                <a:r>
                  <a:rPr lang="en-GB" sz="1100" dirty="0" err="1">
                    <a:solidFill>
                      <a:srgbClr val="4D4D4D"/>
                    </a:solidFill>
                  </a:rPr>
                  <a:t>Erasme</a:t>
                </a:r>
                <a:r>
                  <a:rPr lang="en-GB" sz="11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Ulrich </a:t>
                </a:r>
                <a:r>
                  <a:rPr lang="en-GB" sz="1100" b="1" dirty="0" err="1">
                    <a:solidFill>
                      <a:srgbClr val="4D4D4D"/>
                    </a:solidFill>
                  </a:rPr>
                  <a:t>Güller</a:t>
                </a:r>
                <a:r>
                  <a:rPr lang="en-GB" sz="1100" dirty="0">
                    <a:solidFill>
                      <a:srgbClr val="4D4D4D"/>
                    </a:solidFill>
                  </a:rPr>
                  <a:t>	Medical Oncology &amp; </a:t>
                </a:r>
                <a:r>
                  <a:rPr lang="en-GB" sz="1100" dirty="0" err="1">
                    <a:solidFill>
                      <a:srgbClr val="4D4D4D"/>
                    </a:solidFill>
                  </a:rPr>
                  <a:t>Hematology</a:t>
                </a:r>
                <a:r>
                  <a:rPr lang="en-GB" sz="1100" dirty="0">
                    <a:solidFill>
                      <a:srgbClr val="4D4D4D"/>
                    </a:solidFill>
                  </a:rPr>
                  <a:t>, </a:t>
                </a:r>
                <a:r>
                  <a:rPr lang="en-GB" sz="1100" dirty="0" err="1">
                    <a:solidFill>
                      <a:srgbClr val="4D4D4D"/>
                    </a:solidFill>
                  </a:rPr>
                  <a:t>Kantonsspital</a:t>
                </a:r>
                <a:r>
                  <a:rPr lang="en-GB" sz="1100" dirty="0">
                    <a:solidFill>
                      <a:srgbClr val="4D4D4D"/>
                    </a:solidFill>
                  </a:rPr>
                  <a:t> St </a:t>
                </a:r>
                <a:r>
                  <a:rPr lang="en-GB" sz="1100" dirty="0" err="1">
                    <a:solidFill>
                      <a:srgbClr val="4D4D4D"/>
                    </a:solidFill>
                  </a:rPr>
                  <a:t>Gallen</a:t>
                </a:r>
                <a:r>
                  <a:rPr lang="en-GB" sz="1100" dirty="0">
                    <a:solidFill>
                      <a:srgbClr val="4D4D4D"/>
                    </a:solidFill>
                  </a:rPr>
                  <a:t>, St </a:t>
                </a:r>
                <a:r>
                  <a:rPr lang="en-GB" sz="1100" dirty="0" err="1">
                    <a:solidFill>
                      <a:srgbClr val="4D4D4D"/>
                    </a:solidFill>
                  </a:rPr>
                  <a:t>Gallen</a:t>
                </a:r>
                <a:r>
                  <a:rPr lang="en-GB" sz="1100" dirty="0">
                    <a:solidFill>
                      <a:srgbClr val="4D4D4D"/>
                    </a:solidFill>
                  </a:rPr>
                  <a:t>, Switzerland</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25" name="Picture 24"/>
            <p:cNvPicPr>
              <a:picLocks noChangeAspect="1"/>
            </p:cNvPicPr>
            <p:nvPr/>
          </p:nvPicPr>
          <p:blipFill rotWithShape="1">
            <a:blip r:embed="rId8" cstate="print">
              <a:extLst>
                <a:ext uri="{28A0092B-C50C-407E-A947-70E740481C1C}">
                  <a14:useLocalDpi xmlns:a14="http://schemas.microsoft.com/office/drawing/2010/main" xmlns="" val="0"/>
                </a:ext>
              </a:extLst>
            </a:blip>
            <a:srcRect b="17216"/>
            <a:stretch/>
          </p:blipFill>
          <p:spPr>
            <a:xfrm>
              <a:off x="8201825" y="2819781"/>
              <a:ext cx="603110" cy="729886"/>
            </a:xfrm>
            <a:prstGeom prst="rect">
              <a:avLst/>
            </a:prstGeom>
          </p:spPr>
        </p:pic>
      </p:grpSp>
      <p:grpSp>
        <p:nvGrpSpPr>
          <p:cNvPr id="28" name="Group 27"/>
          <p:cNvGrpSpPr/>
          <p:nvPr/>
        </p:nvGrpSpPr>
        <p:grpSpPr>
          <a:xfrm>
            <a:off x="365125" y="3921781"/>
            <a:ext cx="8428808" cy="1045676"/>
            <a:chOff x="365125" y="4016876"/>
            <a:chExt cx="8428808" cy="1045676"/>
          </a:xfrm>
        </p:grpSpPr>
        <p:grpSp>
          <p:nvGrpSpPr>
            <p:cNvPr id="22" name="Group 21"/>
            <p:cNvGrpSpPr/>
            <p:nvPr/>
          </p:nvGrpSpPr>
          <p:grpSpPr>
            <a:xfrm>
              <a:off x="365125" y="4016876"/>
              <a:ext cx="8428808" cy="1045676"/>
              <a:chOff x="365125" y="3819832"/>
              <a:chExt cx="8428808" cy="1045676"/>
            </a:xfrm>
          </p:grpSpPr>
          <p:sp>
            <p:nvSpPr>
              <p:cNvPr id="5"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1973263" algn="l"/>
                  </a:tabLst>
                </a:pPr>
                <a:r>
                  <a:rPr lang="en-GB" sz="1100" b="1" dirty="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en-GB" sz="1100" dirty="0">
                    <a:solidFill>
                      <a:srgbClr val="4D4D4D"/>
                    </a:solidFill>
                  </a:rPr>
                  <a:t>University Hospital &amp; INSERM, Dijon, France</a:t>
                </a:r>
              </a:p>
              <a:p>
                <a:pPr>
                  <a:spcBef>
                    <a:spcPts val="600"/>
                  </a:spcBef>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Hepato</a:t>
                </a:r>
                <a:r>
                  <a:rPr lang="en-GB" sz="1100" dirty="0">
                    <a:solidFill>
                      <a:srgbClr val="4D4D4D"/>
                    </a:solidFill>
                  </a:rPr>
                  <a:t>-Gastroenterology &amp; Digestive Oncology, Institute of Digestive Diseases, </a:t>
                </a:r>
                <a:br>
                  <a:rPr lang="en-GB" sz="1100" dirty="0">
                    <a:solidFill>
                      <a:srgbClr val="4D4D4D"/>
                    </a:solidFill>
                  </a:rPr>
                </a:br>
                <a:r>
                  <a:rPr lang="en-GB" sz="1100" dirty="0">
                    <a:solidFill>
                      <a:srgbClr val="4D4D4D"/>
                    </a:solidFill>
                  </a:rPr>
                  <a:t>	Nantes, France</a:t>
                </a:r>
              </a:p>
            </p:txBody>
          </p:sp>
          <p:pic>
            <p:nvPicPr>
              <p:cNvPr id="12" name="Picture 11"/>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7" name="Picture 26"/>
            <p:cNvPicPr>
              <a:picLocks noChangeAspect="1"/>
            </p:cNvPicPr>
            <p:nvPr/>
          </p:nvPicPr>
          <p:blipFill rotWithShape="1">
            <a:blip r:embed="rId10" cstate="print">
              <a:extLst>
                <a:ext uri="{28A0092B-C50C-407E-A947-70E740481C1C}">
                  <a14:useLocalDpi xmlns:a14="http://schemas.microsoft.com/office/drawing/2010/main" xmlns="" val="0"/>
                </a:ext>
              </a:extLst>
            </a:blip>
            <a:srcRect l="19305" t="10567" r="8517" b="24084"/>
            <a:stretch/>
          </p:blipFill>
          <p:spPr>
            <a:xfrm>
              <a:off x="8207839" y="4016876"/>
              <a:ext cx="586094" cy="707524"/>
            </a:xfrm>
            <a:prstGeom prst="rect">
              <a:avLst/>
            </a:prstGeom>
          </p:spPr>
        </p:pic>
      </p:grpSp>
      <p:pic>
        <p:nvPicPr>
          <p:cNvPr id="29" name="Picture 28"/>
          <p:cNvPicPr>
            <a:picLocks noChangeAspect="1"/>
          </p:cNvPicPr>
          <p:nvPr/>
        </p:nvPicPr>
        <p:blipFill rotWithShape="1">
          <a:blip r:embed="rId11" cstate="print">
            <a:extLst>
              <a:ext uri="{28A0092B-C50C-407E-A947-70E740481C1C}">
                <a14:useLocalDpi xmlns:a14="http://schemas.microsoft.com/office/drawing/2010/main" xmlns="" val="0"/>
              </a:ext>
            </a:extLst>
          </a:blip>
          <a:srcRect l="19785" r="29888" b="49999"/>
          <a:stretch/>
        </p:blipFill>
        <p:spPr>
          <a:xfrm>
            <a:off x="6288083" y="1297495"/>
            <a:ext cx="587384" cy="727360"/>
          </a:xfrm>
          <a:prstGeom prst="rect">
            <a:avLst/>
          </a:prstGeom>
        </p:spPr>
      </p:pic>
      <p:pic>
        <p:nvPicPr>
          <p:cNvPr id="30" name="Picture 29"/>
          <p:cNvPicPr>
            <a:picLocks noChangeAspect="1"/>
          </p:cNvPicPr>
          <p:nvPr/>
        </p:nvPicPr>
        <p:blipFill rotWithShape="1">
          <a:blip r:embed="rId11" cstate="print">
            <a:extLst>
              <a:ext uri="{28A0092B-C50C-407E-A947-70E740481C1C}">
                <a14:useLocalDpi xmlns:a14="http://schemas.microsoft.com/office/drawing/2010/main" xmlns="" val="0"/>
              </a:ext>
            </a:extLst>
          </a:blip>
          <a:srcRect l="19785" r="29888" b="49999"/>
          <a:stretch/>
        </p:blipFill>
        <p:spPr>
          <a:xfrm>
            <a:off x="7554321" y="5031295"/>
            <a:ext cx="587384" cy="727360"/>
          </a:xfrm>
          <a:prstGeom prst="rect">
            <a:avLst/>
          </a:prstGeom>
        </p:spPr>
      </p:pic>
    </p:spTree>
    <p:extLst>
      <p:ext uri="{BB962C8B-B14F-4D97-AF65-F5344CB8AC3E}">
        <p14:creationId xmlns:p14="http://schemas.microsoft.com/office/powerpoint/2010/main" xmlns="" val="1106255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Cancers of the colon, rectum and anus</a:t>
            </a:r>
          </a:p>
        </p:txBody>
      </p:sp>
    </p:spTree>
    <p:extLst>
      <p:ext uri="{BB962C8B-B14F-4D97-AF65-F5344CB8AC3E}">
        <p14:creationId xmlns:p14="http://schemas.microsoft.com/office/powerpoint/2010/main" xmlns="" val="3973543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LBA-004: Efficacy and safety results from IMblaze370, a randomized </a:t>
            </a:r>
            <a:br>
              <a:rPr lang="en-GB" dirty="0" smtClean="0"/>
            </a:br>
            <a:r>
              <a:rPr lang="en-GB" dirty="0" smtClean="0"/>
              <a:t>phase III study comparing atezolizumab plus cobimetinib and atezolizumab monotherapy vs. regorafenib in chemotherapy-refractory metastatic colorectal cancer – </a:t>
            </a:r>
            <a:r>
              <a:rPr lang="en-GB" dirty="0" err="1" smtClean="0"/>
              <a:t>Bendell</a:t>
            </a:r>
            <a:r>
              <a:rPr lang="en-GB" dirty="0" smtClean="0"/>
              <a:t> J, et al</a:t>
            </a:r>
            <a:endParaRPr lang="en-GB" dirty="0"/>
          </a:p>
        </p:txBody>
      </p:sp>
      <p:sp>
        <p:nvSpPr>
          <p:cNvPr id="6"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atezolizumab + cobimetinib vs. atezolizumab alone vs. regorafenib in patients with chemotherapy refractory </a:t>
            </a:r>
            <a:r>
              <a:rPr lang="en-GB" dirty="0" err="1" smtClean="0"/>
              <a:t>mCRC</a:t>
            </a:r>
            <a:r>
              <a:rPr lang="en-GB" dirty="0" smtClean="0"/>
              <a:t> in the IMblaze370 study</a:t>
            </a:r>
            <a:endParaRPr lang="en-GB"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Bendell</a:t>
            </a:r>
            <a:r>
              <a:rPr lang="en-GB" dirty="0" smtClean="0"/>
              <a:t> J, </a:t>
            </a:r>
            <a:r>
              <a:rPr lang="fr-FR" dirty="0" smtClean="0"/>
              <a:t>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en-GB" dirty="0" smtClean="0"/>
              <a:t>LBA-004</a:t>
            </a:r>
            <a:endParaRPr lang="fr-FR" dirty="0"/>
          </a:p>
        </p:txBody>
      </p:sp>
      <p:sp>
        <p:nvSpPr>
          <p:cNvPr id="8" name="Rectangle 9"/>
          <p:cNvSpPr txBox="1">
            <a:spLocks noChangeArrowheads="1"/>
          </p:cNvSpPr>
          <p:nvPr/>
        </p:nvSpPr>
        <p:spPr bwMode="auto">
          <a:xfrm>
            <a:off x="365124" y="5594158"/>
            <a:ext cx="4130676" cy="909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 for atezolizumab + cobimetinib or atezolizumab vs. regorafenib </a:t>
            </a:r>
            <a:endParaRPr lang="en-GB" kern="0" dirty="0"/>
          </a:p>
        </p:txBody>
      </p:sp>
      <p:sp>
        <p:nvSpPr>
          <p:cNvPr id="10" name="Content Placeholder 26"/>
          <p:cNvSpPr txBox="1">
            <a:spLocks/>
          </p:cNvSpPr>
          <p:nvPr/>
        </p:nvSpPr>
        <p:spPr>
          <a:xfrm>
            <a:off x="4648200" y="5594158"/>
            <a:ext cx="4130675" cy="9098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ORR, </a:t>
            </a:r>
            <a:r>
              <a:rPr lang="en-GB" kern="0" dirty="0" err="1" smtClean="0"/>
              <a:t>DoR</a:t>
            </a:r>
            <a:endParaRPr lang="en-GB" kern="0" dirty="0"/>
          </a:p>
        </p:txBody>
      </p:sp>
      <p:sp>
        <p:nvSpPr>
          <p:cNvPr id="11" name="Oval 14"/>
          <p:cNvSpPr>
            <a:spLocks noChangeArrowheads="1"/>
          </p:cNvSpPr>
          <p:nvPr/>
        </p:nvSpPr>
        <p:spPr bwMode="auto">
          <a:xfrm>
            <a:off x="3290366" y="33670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2:1:1</a:t>
            </a:r>
            <a:endParaRPr kumimoji="0" lang="en-GB"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2" name="AutoShape 15"/>
          <p:cNvCxnSpPr>
            <a:cxnSpLocks noChangeShapeType="1"/>
            <a:stCxn id="11" idx="0"/>
            <a:endCxn id="21" idx="1"/>
          </p:cNvCxnSpPr>
          <p:nvPr/>
        </p:nvCxnSpPr>
        <p:spPr bwMode="auto">
          <a:xfrm rot="5400000" flipH="1" flipV="1">
            <a:off x="3528687" y="2717288"/>
            <a:ext cx="703260" cy="596306"/>
          </a:xfrm>
          <a:prstGeom prst="bentConnector2">
            <a:avLst/>
          </a:prstGeom>
          <a:noFill/>
          <a:ln w="57150">
            <a:solidFill>
              <a:schemeClr val="bg2">
                <a:lumMod val="60000"/>
                <a:lumOff val="40000"/>
              </a:schemeClr>
            </a:solidFill>
            <a:round/>
            <a:headEnd/>
            <a:tailEnd type="triangle" w="med" len="med"/>
          </a:ln>
        </p:spPr>
      </p:cxnSp>
      <p:cxnSp>
        <p:nvCxnSpPr>
          <p:cNvPr id="13" name="AutoShape 16"/>
          <p:cNvCxnSpPr>
            <a:cxnSpLocks noChangeShapeType="1"/>
            <a:stCxn id="11" idx="4"/>
            <a:endCxn id="20" idx="1"/>
          </p:cNvCxnSpPr>
          <p:nvPr/>
        </p:nvCxnSpPr>
        <p:spPr bwMode="auto">
          <a:xfrm rot="16200000" flipH="1">
            <a:off x="3551704" y="3981730"/>
            <a:ext cx="657226" cy="596307"/>
          </a:xfrm>
          <a:prstGeom prst="bentConnector2">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8367640" y="2349485"/>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Loss of clinical benefit</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6" name="Content Placeholder 26"/>
          <p:cNvSpPr txBox="1">
            <a:spLocks/>
          </p:cNvSpPr>
          <p:nvPr/>
        </p:nvSpPr>
        <p:spPr bwMode="auto">
          <a:xfrm>
            <a:off x="3118015" y="4809155"/>
            <a:ext cx="545557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Extended</a:t>
            </a:r>
            <a:r>
              <a:rPr kumimoji="0" lang="en-GB" sz="1200" b="0" i="0" u="none" strike="noStrike" kern="1200" cap="none" spc="0" normalizeH="0" noProof="0" dirty="0" smtClean="0">
                <a:ln>
                  <a:noFill/>
                </a:ln>
                <a:solidFill>
                  <a:srgbClr val="4D4D4D"/>
                </a:solidFill>
                <a:effectLst/>
                <a:uLnTx/>
                <a:uFillTx/>
                <a:latin typeface="Arial"/>
                <a:ea typeface="+mn-ea"/>
                <a:cs typeface="Arial" charset="0"/>
              </a:rPr>
              <a:t> RAS mutation status (</a:t>
            </a:r>
            <a:r>
              <a:rPr kumimoji="0" lang="en-GB" sz="1200" b="0" i="0" u="none" strike="noStrike" kern="1200" cap="none" spc="0" normalizeH="0" noProof="0" dirty="0" smtClean="0">
                <a:ln>
                  <a:noFill/>
                </a:ln>
                <a:solidFill>
                  <a:srgbClr val="4D4D4D"/>
                </a:solidFill>
                <a:effectLst/>
                <a:uLnTx/>
                <a:uFillTx/>
                <a:latin typeface="Arial" panose="020B0604020202020204" pitchFamily="34" charset="0"/>
                <a:cs typeface="Arial" panose="020B0604020202020204" pitchFamily="34" charset="0"/>
              </a:rPr>
              <a:t>≥50% of patients in each arm)</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Time since</a:t>
            </a:r>
            <a:r>
              <a:rPr kumimoji="0" lang="en-GB" sz="1200" b="0" i="0" u="none" strike="noStrike" kern="1200" cap="none" spc="0" normalizeH="0" noProof="0" dirty="0" smtClean="0">
                <a:ln>
                  <a:noFill/>
                </a:ln>
                <a:solidFill>
                  <a:srgbClr val="4D4D4D"/>
                </a:solidFill>
                <a:effectLst/>
                <a:uLnTx/>
                <a:uFillTx/>
                <a:latin typeface="Arial"/>
                <a:ea typeface="+mn-ea"/>
                <a:cs typeface="Arial" charset="0"/>
              </a:rPr>
              <a:t> diagnosis of first metastasis (&lt;18 vs. </a:t>
            </a:r>
            <a:r>
              <a:rPr kumimoji="0" lang="en-GB" sz="1200" b="0" i="0" u="none" strike="noStrike" kern="1200" cap="none" spc="0" normalizeH="0" noProof="0" dirty="0" smtClean="0">
                <a:ln>
                  <a:noFill/>
                </a:ln>
                <a:solidFill>
                  <a:srgbClr val="4D4D4D"/>
                </a:solidFill>
                <a:effectLst/>
                <a:uLnTx/>
                <a:uFillTx/>
                <a:latin typeface="Arial" panose="020B0604020202020204" pitchFamily="34" charset="0"/>
                <a:cs typeface="Arial" panose="020B0604020202020204" pitchFamily="34" charset="0"/>
              </a:rPr>
              <a:t>≥18 months)</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7" name="AutoShape 19"/>
          <p:cNvCxnSpPr>
            <a:cxnSpLocks noChangeShapeType="1"/>
            <a:stCxn id="22" idx="3"/>
            <a:endCxn id="11" idx="2"/>
          </p:cNvCxnSpPr>
          <p:nvPr/>
        </p:nvCxnSpPr>
        <p:spPr bwMode="auto">
          <a:xfrm flipV="1">
            <a:off x="3187413" y="3659171"/>
            <a:ext cx="102953" cy="1"/>
          </a:xfrm>
          <a:prstGeom prst="straightConnector1">
            <a:avLst/>
          </a:prstGeom>
          <a:noFill/>
          <a:ln w="57150">
            <a:solidFill>
              <a:schemeClr val="bg2">
                <a:lumMod val="60000"/>
                <a:lumOff val="40000"/>
              </a:schemeClr>
            </a:solidFill>
            <a:round/>
            <a:headEnd type="none" w="med" len="med"/>
            <a:tailEnd type="none" w="med" len="med"/>
          </a:ln>
        </p:spPr>
      </p:cxnSp>
      <p:cxnSp>
        <p:nvCxnSpPr>
          <p:cNvPr id="19" name="AutoShape 21"/>
          <p:cNvCxnSpPr>
            <a:cxnSpLocks noChangeShapeType="1"/>
            <a:stCxn id="21" idx="3"/>
          </p:cNvCxnSpPr>
          <p:nvPr/>
        </p:nvCxnSpPr>
        <p:spPr bwMode="auto">
          <a:xfrm flipV="1">
            <a:off x="8092035" y="2663810"/>
            <a:ext cx="275605"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178471" y="4198129"/>
            <a:ext cx="3911256"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Regorafenib</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160 mg oral 21/7 days</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(n=90)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1" name="AutoShape 8"/>
          <p:cNvSpPr>
            <a:spLocks noChangeArrowheads="1"/>
          </p:cNvSpPr>
          <p:nvPr/>
        </p:nvSpPr>
        <p:spPr bwMode="auto">
          <a:xfrm>
            <a:off x="4178470" y="2253442"/>
            <a:ext cx="391356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Atezolizumab 840 mg iv</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q2w + cobimetinib 60 mg oral 21/7 days</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(n=183)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2" name="AutoShape 9"/>
          <p:cNvSpPr>
            <a:spLocks noChangeArrowheads="1"/>
          </p:cNvSpPr>
          <p:nvPr/>
        </p:nvSpPr>
        <p:spPr bwMode="auto">
          <a:xfrm>
            <a:off x="126411" y="2160043"/>
            <a:ext cx="3061002"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Unresectable locally</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advanced or metastatic CRC</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2 prior</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regimens of cytotoxic chemotherapy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MSI-H capped at 5%</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ea typeface="SimSun" pitchFamily="2" charset="-122"/>
              </a:rPr>
              <a:t>ECOG PS 0–1 </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n=363)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5" name="AutoShape 8"/>
          <p:cNvSpPr>
            <a:spLocks noChangeArrowheads="1"/>
          </p:cNvSpPr>
          <p:nvPr/>
        </p:nvSpPr>
        <p:spPr bwMode="auto">
          <a:xfrm>
            <a:off x="4178470" y="3248803"/>
            <a:ext cx="391356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Atezolizumab</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1200 mg iv q3w</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(n=90)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6" name="AutoShape 19"/>
          <p:cNvCxnSpPr>
            <a:cxnSpLocks noChangeShapeType="1"/>
            <a:stCxn id="11" idx="6"/>
            <a:endCxn id="25" idx="1"/>
          </p:cNvCxnSpPr>
          <p:nvPr/>
        </p:nvCxnSpPr>
        <p:spPr bwMode="auto">
          <a:xfrm>
            <a:off x="3873961" y="3659171"/>
            <a:ext cx="304509" cy="1"/>
          </a:xfrm>
          <a:prstGeom prst="straightConnector1">
            <a:avLst/>
          </a:prstGeom>
          <a:noFill/>
          <a:ln w="57150">
            <a:solidFill>
              <a:schemeClr val="bg2">
                <a:lumMod val="60000"/>
                <a:lumOff val="40000"/>
              </a:schemeClr>
            </a:solidFill>
            <a:round/>
            <a:headEnd/>
            <a:tailEnd type="triangle" w="med" len="med"/>
          </a:ln>
        </p:spPr>
      </p:cxnSp>
      <p:cxnSp>
        <p:nvCxnSpPr>
          <p:cNvPr id="44" name="AutoShape 20"/>
          <p:cNvCxnSpPr>
            <a:cxnSpLocks noChangeShapeType="1"/>
            <a:stCxn id="20" idx="3"/>
          </p:cNvCxnSpPr>
          <p:nvPr/>
        </p:nvCxnSpPr>
        <p:spPr bwMode="auto">
          <a:xfrm>
            <a:off x="8089727" y="4608497"/>
            <a:ext cx="277913"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5" name="AutoShape 21"/>
          <p:cNvCxnSpPr>
            <a:cxnSpLocks noChangeShapeType="1"/>
            <a:stCxn id="25" idx="3"/>
            <a:endCxn id="15" idx="1"/>
          </p:cNvCxnSpPr>
          <p:nvPr/>
        </p:nvCxnSpPr>
        <p:spPr bwMode="auto">
          <a:xfrm>
            <a:off x="8092035" y="3659172"/>
            <a:ext cx="275605"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688251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LBA-004: Efficacy and safety results from IMblaze370, a randomized </a:t>
            </a:r>
            <a:br>
              <a:rPr lang="en-GB" dirty="0" smtClean="0"/>
            </a:br>
            <a:r>
              <a:rPr lang="en-GB" dirty="0" smtClean="0"/>
              <a:t>phase III study comparing atezolizumab plus cobimetinib and atezolizumab monotherapy vs. regorafenib in chemotherapy-refractory metastatic colorectal cancer – </a:t>
            </a:r>
            <a:r>
              <a:rPr lang="en-GB" dirty="0" err="1" smtClean="0"/>
              <a:t>Bendell</a:t>
            </a:r>
            <a:r>
              <a:rPr lang="en-GB" dirty="0" smtClean="0"/>
              <a:t> J,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a:t>
            </a:r>
          </a:p>
          <a:p>
            <a:pPr marL="0" indent="0" algn="ctr">
              <a:buNone/>
            </a:pPr>
            <a:r>
              <a:rPr lang="en-GB" b="1" dirty="0" smtClean="0"/>
              <a:t>OS</a:t>
            </a:r>
            <a:r>
              <a:rPr lang="en-GB" dirty="0" smtClean="0"/>
              <a:t> </a:t>
            </a:r>
            <a:endParaRPr lang="en-GB" dirty="0"/>
          </a:p>
        </p:txBody>
      </p:sp>
      <p:sp>
        <p:nvSpPr>
          <p:cNvPr id="9" name="Text Placeholder 8"/>
          <p:cNvSpPr>
            <a:spLocks noGrp="1"/>
          </p:cNvSpPr>
          <p:nvPr>
            <p:ph type="body" sz="quarter" idx="10"/>
          </p:nvPr>
        </p:nvSpPr>
        <p:spPr/>
        <p:txBody>
          <a:bodyPr/>
          <a:lstStyle/>
          <a:p>
            <a:r>
              <a:rPr lang="en-GB" dirty="0" smtClean="0"/>
              <a:t>HRs are from stratified log-rank tests. Data cut-off: </a:t>
            </a:r>
            <a:br>
              <a:rPr lang="en-GB" dirty="0" smtClean="0"/>
            </a:br>
            <a:r>
              <a:rPr lang="en-GB" dirty="0" smtClean="0"/>
              <a:t>March 9, 2018. *For descriptive purposes only</a:t>
            </a:r>
            <a:endParaRPr lang="en-GB"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Bendell</a:t>
            </a:r>
            <a:r>
              <a:rPr lang="en-GB" dirty="0" smtClean="0"/>
              <a:t> J, </a:t>
            </a:r>
            <a:r>
              <a:rPr lang="fr-FR" dirty="0" smtClean="0"/>
              <a:t>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en-GB" dirty="0" smtClean="0"/>
              <a:t>LBA-004</a:t>
            </a:r>
            <a:endParaRPr lang="fr-FR" dirty="0"/>
          </a:p>
        </p:txBody>
      </p:sp>
      <p:grpSp>
        <p:nvGrpSpPr>
          <p:cNvPr id="7" name="Group 6"/>
          <p:cNvGrpSpPr/>
          <p:nvPr/>
        </p:nvGrpSpPr>
        <p:grpSpPr>
          <a:xfrm>
            <a:off x="-39976" y="1740190"/>
            <a:ext cx="7179554" cy="4404708"/>
            <a:chOff x="-198376" y="1961410"/>
            <a:chExt cx="7179554" cy="4404708"/>
          </a:xfrm>
        </p:grpSpPr>
        <p:grpSp>
          <p:nvGrpSpPr>
            <p:cNvPr id="8" name="Group 7"/>
            <p:cNvGrpSpPr/>
            <p:nvPr/>
          </p:nvGrpSpPr>
          <p:grpSpPr>
            <a:xfrm>
              <a:off x="-198376" y="1961410"/>
              <a:ext cx="7179554" cy="4404708"/>
              <a:chOff x="-198376" y="1961410"/>
              <a:chExt cx="7179554" cy="4404708"/>
            </a:xfrm>
          </p:grpSpPr>
          <p:sp>
            <p:nvSpPr>
              <p:cNvPr id="13" name="TextBox 12"/>
              <p:cNvSpPr txBox="1"/>
              <p:nvPr/>
            </p:nvSpPr>
            <p:spPr>
              <a:xfrm>
                <a:off x="4022674" y="5379741"/>
                <a:ext cx="126162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months</a:t>
                </a:r>
                <a:endParaRPr lang="en-GB" sz="1400" dirty="0">
                  <a:cs typeface="Arial" panose="020B0604020202020204" pitchFamily="34" charset="0"/>
                </a:endParaRPr>
              </a:p>
            </p:txBody>
          </p:sp>
          <p:sp>
            <p:nvSpPr>
              <p:cNvPr id="14" name="TextBox 13"/>
              <p:cNvSpPr txBox="1"/>
              <p:nvPr/>
            </p:nvSpPr>
            <p:spPr>
              <a:xfrm>
                <a:off x="-198376" y="5412011"/>
                <a:ext cx="2369559" cy="954107"/>
              </a:xfrm>
              <a:prstGeom prst="rect">
                <a:avLst/>
              </a:prstGeom>
              <a:noFill/>
            </p:spPr>
            <p:txBody>
              <a:bodyPr wrap="none" rtlCol="0">
                <a:spAutoFit/>
              </a:bodyPr>
              <a:lstStyle/>
              <a:p>
                <a:pPr algn="r"/>
                <a:r>
                  <a:rPr lang="en-GB" sz="1400" dirty="0" smtClean="0"/>
                  <a:t>No. at risk</a:t>
                </a:r>
              </a:p>
              <a:p>
                <a:pPr algn="r"/>
                <a:r>
                  <a:rPr lang="en-GB" sz="1400" dirty="0" smtClean="0">
                    <a:solidFill>
                      <a:schemeClr val="accent3"/>
                    </a:solidFill>
                  </a:rPr>
                  <a:t>Atezolizumab + cobimetinib</a:t>
                </a:r>
              </a:p>
              <a:p>
                <a:pPr algn="r"/>
                <a:r>
                  <a:rPr lang="en-GB" sz="1400" dirty="0" smtClean="0">
                    <a:solidFill>
                      <a:schemeClr val="accent4"/>
                    </a:solidFill>
                  </a:rPr>
                  <a:t>Atezolizumab</a:t>
                </a:r>
              </a:p>
              <a:p>
                <a:pPr algn="r"/>
                <a:r>
                  <a:rPr lang="en-GB" sz="1400" dirty="0" smtClean="0">
                    <a:solidFill>
                      <a:schemeClr val="accent2"/>
                    </a:solidFill>
                  </a:rPr>
                  <a:t>Regorafenib</a:t>
                </a:r>
              </a:p>
            </p:txBody>
          </p:sp>
          <p:grpSp>
            <p:nvGrpSpPr>
              <p:cNvPr id="15" name="Group 14"/>
              <p:cNvGrpSpPr/>
              <p:nvPr/>
            </p:nvGrpSpPr>
            <p:grpSpPr>
              <a:xfrm>
                <a:off x="1396376" y="1961410"/>
                <a:ext cx="5584802" cy="4404708"/>
                <a:chOff x="1171022" y="1961410"/>
                <a:chExt cx="5429582" cy="4404708"/>
              </a:xfrm>
            </p:grpSpPr>
            <p:sp>
              <p:nvSpPr>
                <p:cNvPr id="16" name="Freeform 15"/>
                <p:cNvSpPr>
                  <a:spLocks/>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1"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2"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3" name="Line 12"/>
                <p:cNvSpPr>
                  <a:spLocks noChangeShapeType="1"/>
                </p:cNvSpPr>
                <p:nvPr/>
              </p:nvSpPr>
              <p:spPr bwMode="auto">
                <a:xfrm>
                  <a:off x="3323577"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4" name="Line 13"/>
                <p:cNvSpPr>
                  <a:spLocks noChangeShapeType="1"/>
                </p:cNvSpPr>
                <p:nvPr/>
              </p:nvSpPr>
              <p:spPr bwMode="auto">
                <a:xfrm>
                  <a:off x="2681297"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5" name="TextBox 24"/>
                <p:cNvSpPr txBox="1"/>
                <p:nvPr/>
              </p:nvSpPr>
              <p:spPr>
                <a:xfrm rot="16200000">
                  <a:off x="486110" y="3504357"/>
                  <a:ext cx="1669047" cy="299223"/>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Overall survival, %</a:t>
                  </a:r>
                  <a:endParaRPr lang="en-GB" sz="1400" dirty="0">
                    <a:cs typeface="Arial" panose="020B0604020202020204" pitchFamily="34" charset="0"/>
                  </a:endParaRPr>
                </a:p>
              </p:txBody>
            </p:sp>
            <p:sp>
              <p:nvSpPr>
                <p:cNvPr id="26" name="TextBox 25"/>
                <p:cNvSpPr txBox="1"/>
                <p:nvPr/>
              </p:nvSpPr>
              <p:spPr>
                <a:xfrm>
                  <a:off x="1435559" y="1961410"/>
                  <a:ext cx="469405"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100</a:t>
                  </a:r>
                  <a:endParaRPr lang="en-GB" sz="1400" dirty="0">
                    <a:cs typeface="Arial" panose="020B0604020202020204" pitchFamily="34" charset="0"/>
                  </a:endParaRPr>
                </a:p>
              </p:txBody>
            </p:sp>
            <p:sp>
              <p:nvSpPr>
                <p:cNvPr id="27" name="TextBox 26"/>
                <p:cNvSpPr txBox="1"/>
                <p:nvPr/>
              </p:nvSpPr>
              <p:spPr>
                <a:xfrm>
                  <a:off x="1532184" y="2542622"/>
                  <a:ext cx="37278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80</a:t>
                  </a:r>
                  <a:endParaRPr lang="en-GB" sz="1400" dirty="0">
                    <a:cs typeface="Arial" panose="020B0604020202020204" pitchFamily="34" charset="0"/>
                  </a:endParaRPr>
                </a:p>
              </p:txBody>
            </p:sp>
            <p:sp>
              <p:nvSpPr>
                <p:cNvPr id="28" name="TextBox 27"/>
                <p:cNvSpPr txBox="1"/>
                <p:nvPr/>
              </p:nvSpPr>
              <p:spPr>
                <a:xfrm>
                  <a:off x="1532184" y="3108596"/>
                  <a:ext cx="37278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60</a:t>
                  </a:r>
                  <a:endParaRPr lang="en-GB" sz="1400" dirty="0">
                    <a:cs typeface="Arial" panose="020B0604020202020204" pitchFamily="34" charset="0"/>
                  </a:endParaRPr>
                </a:p>
              </p:txBody>
            </p:sp>
            <p:sp>
              <p:nvSpPr>
                <p:cNvPr id="29" name="TextBox 28"/>
                <p:cNvSpPr txBox="1"/>
                <p:nvPr/>
              </p:nvSpPr>
              <p:spPr>
                <a:xfrm>
                  <a:off x="1532184" y="3693597"/>
                  <a:ext cx="37278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40</a:t>
                  </a:r>
                  <a:endParaRPr lang="en-GB" sz="1400" dirty="0">
                    <a:cs typeface="Arial" panose="020B0604020202020204" pitchFamily="34" charset="0"/>
                  </a:endParaRPr>
                </a:p>
              </p:txBody>
            </p:sp>
            <p:sp>
              <p:nvSpPr>
                <p:cNvPr id="30" name="TextBox 29"/>
                <p:cNvSpPr txBox="1"/>
                <p:nvPr/>
              </p:nvSpPr>
              <p:spPr>
                <a:xfrm>
                  <a:off x="1532184" y="4265913"/>
                  <a:ext cx="372781" cy="307777"/>
                </a:xfrm>
                <a:prstGeom prst="rect">
                  <a:avLst/>
                </a:prstGeom>
                <a:noFill/>
              </p:spPr>
              <p:txBody>
                <a:bodyPr wrap="none" rtlCol="0" anchor="ctr" anchorCtr="0">
                  <a:spAutoFit/>
                </a:bodyPr>
                <a:lstStyle/>
                <a:p>
                  <a:pPr algn="r"/>
                  <a:r>
                    <a:rPr lang="en-GB" sz="1400" dirty="0" smtClean="0">
                      <a:cs typeface="Arial" panose="020B0604020202020204" pitchFamily="34" charset="0"/>
                    </a:rPr>
                    <a:t>20</a:t>
                  </a:r>
                  <a:endParaRPr lang="en-GB" sz="1400" dirty="0">
                    <a:cs typeface="Arial" panose="020B0604020202020204" pitchFamily="34" charset="0"/>
                  </a:endParaRPr>
                </a:p>
              </p:txBody>
            </p:sp>
            <p:sp>
              <p:nvSpPr>
                <p:cNvPr id="31" name="TextBox 30"/>
                <p:cNvSpPr txBox="1"/>
                <p:nvPr/>
              </p:nvSpPr>
              <p:spPr>
                <a:xfrm>
                  <a:off x="1628808" y="4844572"/>
                  <a:ext cx="276157"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grpSp>
              <p:nvGrpSpPr>
                <p:cNvPr id="32" name="Group 31"/>
                <p:cNvGrpSpPr/>
                <p:nvPr/>
              </p:nvGrpSpPr>
              <p:grpSpPr>
                <a:xfrm>
                  <a:off x="1784686" y="5171802"/>
                  <a:ext cx="469405" cy="1194316"/>
                  <a:chOff x="1784686" y="5171802"/>
                  <a:chExt cx="469405" cy="1194316"/>
                </a:xfrm>
              </p:grpSpPr>
              <p:sp>
                <p:nvSpPr>
                  <p:cNvPr id="50" name="Line 21"/>
                  <p:cNvSpPr>
                    <a:spLocks noChangeShapeType="1"/>
                  </p:cNvSpPr>
                  <p:nvPr/>
                </p:nvSpPr>
                <p:spPr bwMode="auto">
                  <a:xfrm>
                    <a:off x="2013489"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1" name="TextBox 50"/>
                  <p:cNvSpPr txBox="1"/>
                  <p:nvPr/>
                </p:nvSpPr>
                <p:spPr>
                  <a:xfrm>
                    <a:off x="1784686" y="5196567"/>
                    <a:ext cx="469405"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183</a:t>
                    </a:r>
                  </a:p>
                  <a:p>
                    <a:pPr algn="r"/>
                    <a:r>
                      <a:rPr lang="en-GB" sz="1400" dirty="0" smtClean="0">
                        <a:solidFill>
                          <a:schemeClr val="accent4"/>
                        </a:solidFill>
                        <a:cs typeface="Arial" panose="020B0604020202020204" pitchFamily="34" charset="0"/>
                      </a:rPr>
                      <a:t>90</a:t>
                    </a:r>
                  </a:p>
                  <a:p>
                    <a:pPr algn="r"/>
                    <a:r>
                      <a:rPr lang="en-GB" sz="1400" dirty="0" smtClean="0">
                        <a:solidFill>
                          <a:schemeClr val="accent2"/>
                        </a:solidFill>
                        <a:cs typeface="Arial" panose="020B0604020202020204" pitchFamily="34" charset="0"/>
                      </a:rPr>
                      <a:t>90</a:t>
                    </a:r>
                    <a:endParaRPr lang="en-GB" sz="1400" dirty="0">
                      <a:solidFill>
                        <a:schemeClr val="accent2"/>
                      </a:solidFill>
                      <a:cs typeface="Arial" panose="020B0604020202020204" pitchFamily="34" charset="0"/>
                    </a:endParaRPr>
                  </a:p>
                </p:txBody>
              </p:sp>
            </p:grpSp>
            <p:sp>
              <p:nvSpPr>
                <p:cNvPr id="33" name="TextBox 32"/>
                <p:cNvSpPr txBox="1"/>
                <p:nvPr/>
              </p:nvSpPr>
              <p:spPr>
                <a:xfrm>
                  <a:off x="3564393" y="5240303"/>
                  <a:ext cx="190775" cy="307777"/>
                </a:xfrm>
                <a:prstGeom prst="rect">
                  <a:avLst/>
                </a:prstGeom>
                <a:noFill/>
              </p:spPr>
              <p:txBody>
                <a:bodyPr wrap="none" rtlCol="0" anchor="t" anchorCtr="0">
                  <a:spAutoFit/>
                </a:bodyPr>
                <a:lstStyle/>
                <a:p>
                  <a:pPr algn="ctr"/>
                  <a:endParaRPr lang="en-GB" sz="1400" dirty="0">
                    <a:solidFill>
                      <a:srgbClr val="000000"/>
                    </a:solidFill>
                    <a:cs typeface="Arial" panose="020B0604020202020204" pitchFamily="34" charset="0"/>
                  </a:endParaRPr>
                </a:p>
              </p:txBody>
            </p:sp>
            <p:sp>
              <p:nvSpPr>
                <p:cNvPr id="34" name="TextBox 33"/>
                <p:cNvSpPr txBox="1"/>
                <p:nvPr/>
              </p:nvSpPr>
              <p:spPr>
                <a:xfrm>
                  <a:off x="2442059" y="5196567"/>
                  <a:ext cx="469405"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3</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150</a:t>
                  </a:r>
                </a:p>
                <a:p>
                  <a:pPr algn="r"/>
                  <a:r>
                    <a:rPr lang="en-GB" sz="1400" dirty="0" smtClean="0">
                      <a:solidFill>
                        <a:schemeClr val="accent4"/>
                      </a:solidFill>
                      <a:cs typeface="Arial" panose="020B0604020202020204" pitchFamily="34" charset="0"/>
                    </a:rPr>
                    <a:t>73</a:t>
                  </a:r>
                </a:p>
                <a:p>
                  <a:pPr algn="r"/>
                  <a:r>
                    <a:rPr lang="en-GB" sz="1400" dirty="0" smtClean="0">
                      <a:solidFill>
                        <a:schemeClr val="accent2"/>
                      </a:solidFill>
                      <a:cs typeface="Arial" panose="020B0604020202020204" pitchFamily="34" charset="0"/>
                    </a:rPr>
                    <a:t>67</a:t>
                  </a:r>
                  <a:endParaRPr lang="en-GB" sz="1400" dirty="0">
                    <a:solidFill>
                      <a:schemeClr val="accent2"/>
                    </a:solidFill>
                    <a:cs typeface="Arial" panose="020B0604020202020204" pitchFamily="34" charset="0"/>
                  </a:endParaRPr>
                </a:p>
              </p:txBody>
            </p:sp>
            <p:sp>
              <p:nvSpPr>
                <p:cNvPr id="35" name="TextBox 34"/>
                <p:cNvSpPr txBox="1"/>
                <p:nvPr/>
              </p:nvSpPr>
              <p:spPr>
                <a:xfrm>
                  <a:off x="3102331" y="5196567"/>
                  <a:ext cx="456438"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110</a:t>
                  </a:r>
                </a:p>
                <a:p>
                  <a:pPr algn="r"/>
                  <a:r>
                    <a:rPr lang="en-GB" sz="1400" dirty="0" smtClean="0">
                      <a:solidFill>
                        <a:schemeClr val="accent4"/>
                      </a:solidFill>
                      <a:cs typeface="Arial" panose="020B0604020202020204" pitchFamily="34" charset="0"/>
                    </a:rPr>
                    <a:t>51</a:t>
                  </a:r>
                </a:p>
                <a:p>
                  <a:pPr algn="r"/>
                  <a:r>
                    <a:rPr lang="en-GB" sz="1400" dirty="0" smtClean="0">
                      <a:solidFill>
                        <a:schemeClr val="accent2"/>
                      </a:solidFill>
                      <a:cs typeface="Arial" panose="020B0604020202020204" pitchFamily="34" charset="0"/>
                    </a:rPr>
                    <a:t>52</a:t>
                  </a:r>
                  <a:endParaRPr lang="en-GB" sz="1400" dirty="0">
                    <a:solidFill>
                      <a:schemeClr val="accent2"/>
                    </a:solidFill>
                    <a:cs typeface="Arial" panose="020B0604020202020204" pitchFamily="34" charset="0"/>
                  </a:endParaRPr>
                </a:p>
              </p:txBody>
            </p:sp>
            <p:grpSp>
              <p:nvGrpSpPr>
                <p:cNvPr id="36" name="Group 35"/>
                <p:cNvGrpSpPr/>
                <p:nvPr/>
              </p:nvGrpSpPr>
              <p:grpSpPr>
                <a:xfrm>
                  <a:off x="4419463" y="5171802"/>
                  <a:ext cx="376896" cy="1194316"/>
                  <a:chOff x="4419463" y="5171802"/>
                  <a:chExt cx="376896" cy="1194316"/>
                </a:xfrm>
              </p:grpSpPr>
              <p:sp>
                <p:nvSpPr>
                  <p:cNvPr id="48" name="Line 17"/>
                  <p:cNvSpPr>
                    <a:spLocks noChangeShapeType="1"/>
                  </p:cNvSpPr>
                  <p:nvPr/>
                </p:nvSpPr>
                <p:spPr bwMode="auto">
                  <a:xfrm>
                    <a:off x="4604218"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9" name="TextBox 48"/>
                  <p:cNvSpPr txBox="1"/>
                  <p:nvPr/>
                </p:nvSpPr>
                <p:spPr>
                  <a:xfrm>
                    <a:off x="4419463" y="5196567"/>
                    <a:ext cx="376896"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63</a:t>
                    </a:r>
                  </a:p>
                  <a:p>
                    <a:pPr algn="r"/>
                    <a:r>
                      <a:rPr lang="en-GB" sz="1400" dirty="0" smtClean="0">
                        <a:solidFill>
                          <a:schemeClr val="accent4"/>
                        </a:solidFill>
                        <a:cs typeface="Arial" panose="020B0604020202020204" pitchFamily="34" charset="0"/>
                      </a:rPr>
                      <a:t>22</a:t>
                    </a:r>
                  </a:p>
                  <a:p>
                    <a:pPr algn="r"/>
                    <a:r>
                      <a:rPr lang="en-GB" sz="1400" dirty="0" smtClean="0">
                        <a:solidFill>
                          <a:schemeClr val="accent2"/>
                        </a:solidFill>
                        <a:cs typeface="Arial" panose="020B0604020202020204" pitchFamily="34" charset="0"/>
                      </a:rPr>
                      <a:t>30</a:t>
                    </a:r>
                    <a:endParaRPr lang="en-GB" sz="1400" dirty="0">
                      <a:solidFill>
                        <a:schemeClr val="accent2"/>
                      </a:solidFill>
                      <a:cs typeface="Arial" panose="020B0604020202020204" pitchFamily="34" charset="0"/>
                    </a:endParaRPr>
                  </a:p>
                </p:txBody>
              </p:sp>
            </p:grpSp>
            <p:sp>
              <p:nvSpPr>
                <p:cNvPr id="37" name="Line 14"/>
                <p:cNvSpPr>
                  <a:spLocks noChangeShapeType="1"/>
                </p:cNvSpPr>
                <p:nvPr/>
              </p:nvSpPr>
              <p:spPr bwMode="auto">
                <a:xfrm>
                  <a:off x="3976661" y="517177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8" name="TextBox 37"/>
                <p:cNvSpPr txBox="1"/>
                <p:nvPr/>
              </p:nvSpPr>
              <p:spPr>
                <a:xfrm>
                  <a:off x="3788545" y="5196535"/>
                  <a:ext cx="372781"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9</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83</a:t>
                  </a:r>
                </a:p>
                <a:p>
                  <a:pPr algn="ctr"/>
                  <a:r>
                    <a:rPr lang="en-GB" sz="1400" dirty="0" smtClean="0">
                      <a:solidFill>
                        <a:schemeClr val="accent4"/>
                      </a:solidFill>
                      <a:cs typeface="Arial" panose="020B0604020202020204" pitchFamily="34" charset="0"/>
                    </a:rPr>
                    <a:t>34</a:t>
                  </a:r>
                </a:p>
                <a:p>
                  <a:pPr algn="ctr"/>
                  <a:r>
                    <a:rPr lang="en-GB" sz="1400" dirty="0" smtClean="0">
                      <a:solidFill>
                        <a:schemeClr val="accent2"/>
                      </a:solidFill>
                      <a:cs typeface="Arial" panose="020B0604020202020204" pitchFamily="34" charset="0"/>
                    </a:rPr>
                    <a:t>40</a:t>
                  </a:r>
                  <a:endParaRPr lang="en-GB" sz="1400" dirty="0">
                    <a:solidFill>
                      <a:schemeClr val="accent2"/>
                    </a:solidFill>
                    <a:cs typeface="Arial" panose="020B0604020202020204" pitchFamily="34" charset="0"/>
                  </a:endParaRPr>
                </a:p>
              </p:txBody>
            </p:sp>
            <p:grpSp>
              <p:nvGrpSpPr>
                <p:cNvPr id="39" name="Group 38"/>
                <p:cNvGrpSpPr/>
                <p:nvPr/>
              </p:nvGrpSpPr>
              <p:grpSpPr>
                <a:xfrm>
                  <a:off x="5027371" y="5171802"/>
                  <a:ext cx="372781" cy="1194316"/>
                  <a:chOff x="4216349" y="5171802"/>
                  <a:chExt cx="372781" cy="1194316"/>
                </a:xfrm>
              </p:grpSpPr>
              <p:sp>
                <p:nvSpPr>
                  <p:cNvPr id="46" name="Line 17"/>
                  <p:cNvSpPr>
                    <a:spLocks noChangeShapeType="1"/>
                  </p:cNvSpPr>
                  <p:nvPr/>
                </p:nvSpPr>
                <p:spPr bwMode="auto">
                  <a:xfrm>
                    <a:off x="4399045"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7" name="TextBox 46"/>
                  <p:cNvSpPr txBox="1"/>
                  <p:nvPr/>
                </p:nvSpPr>
                <p:spPr>
                  <a:xfrm>
                    <a:off x="4216349" y="5196567"/>
                    <a:ext cx="372781"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15</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28</a:t>
                    </a:r>
                  </a:p>
                  <a:p>
                    <a:pPr algn="r"/>
                    <a:r>
                      <a:rPr lang="en-GB" sz="1400" dirty="0" smtClean="0">
                        <a:solidFill>
                          <a:schemeClr val="accent4"/>
                        </a:solidFill>
                        <a:cs typeface="Arial" panose="020B0604020202020204" pitchFamily="34" charset="0"/>
                      </a:rPr>
                      <a:t>9</a:t>
                    </a:r>
                  </a:p>
                  <a:p>
                    <a:pPr algn="r"/>
                    <a:r>
                      <a:rPr lang="en-GB" sz="1400" dirty="0">
                        <a:solidFill>
                          <a:schemeClr val="accent2"/>
                        </a:solidFill>
                        <a:cs typeface="Arial" panose="020B0604020202020204" pitchFamily="34" charset="0"/>
                      </a:rPr>
                      <a:t>9</a:t>
                    </a:r>
                  </a:p>
                </p:txBody>
              </p:sp>
            </p:grpSp>
            <p:grpSp>
              <p:nvGrpSpPr>
                <p:cNvPr id="40" name="Group 39"/>
                <p:cNvGrpSpPr/>
                <p:nvPr/>
              </p:nvGrpSpPr>
              <p:grpSpPr>
                <a:xfrm>
                  <a:off x="5636362" y="5171802"/>
                  <a:ext cx="372781" cy="763429"/>
                  <a:chOff x="4425544" y="5171802"/>
                  <a:chExt cx="372781" cy="763429"/>
                </a:xfrm>
              </p:grpSpPr>
              <p:sp>
                <p:nvSpPr>
                  <p:cNvPr id="44" name="Line 17"/>
                  <p:cNvSpPr>
                    <a:spLocks noChangeShapeType="1"/>
                  </p:cNvSpPr>
                  <p:nvPr/>
                </p:nvSpPr>
                <p:spPr bwMode="auto">
                  <a:xfrm>
                    <a:off x="4608241"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5" name="TextBox 44"/>
                  <p:cNvSpPr txBox="1"/>
                  <p:nvPr/>
                </p:nvSpPr>
                <p:spPr>
                  <a:xfrm>
                    <a:off x="4425544" y="5196567"/>
                    <a:ext cx="372781"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18</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3</a:t>
                    </a:r>
                    <a:endParaRPr lang="en-GB" sz="1400" dirty="0">
                      <a:solidFill>
                        <a:schemeClr val="accent3"/>
                      </a:solidFill>
                      <a:cs typeface="Arial" panose="020B0604020202020204" pitchFamily="34" charset="0"/>
                    </a:endParaRPr>
                  </a:p>
                </p:txBody>
              </p:sp>
            </p:grpSp>
            <p:grpSp>
              <p:nvGrpSpPr>
                <p:cNvPr id="41" name="Group 40"/>
                <p:cNvGrpSpPr/>
                <p:nvPr/>
              </p:nvGrpSpPr>
              <p:grpSpPr>
                <a:xfrm>
                  <a:off x="6227823" y="5171802"/>
                  <a:ext cx="372781" cy="547985"/>
                  <a:chOff x="4236463" y="5171802"/>
                  <a:chExt cx="372781" cy="547985"/>
                </a:xfrm>
              </p:grpSpPr>
              <p:sp>
                <p:nvSpPr>
                  <p:cNvPr id="42" name="Line 17"/>
                  <p:cNvSpPr>
                    <a:spLocks noChangeShapeType="1"/>
                  </p:cNvSpPr>
                  <p:nvPr/>
                </p:nvSpPr>
                <p:spPr bwMode="auto">
                  <a:xfrm>
                    <a:off x="441916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3" name="TextBox 42"/>
                  <p:cNvSpPr txBox="1"/>
                  <p:nvPr/>
                </p:nvSpPr>
                <p:spPr>
                  <a:xfrm>
                    <a:off x="4236463" y="5196567"/>
                    <a:ext cx="372781" cy="523220"/>
                  </a:xfrm>
                  <a:prstGeom prst="rect">
                    <a:avLst/>
                  </a:prstGeom>
                  <a:noFill/>
                </p:spPr>
                <p:txBody>
                  <a:bodyPr wrap="none" rtlCol="0" anchor="t" anchorCtr="0">
                    <a:spAutoFit/>
                  </a:bodyPr>
                  <a:lstStyle/>
                  <a:p>
                    <a:pPr algn="ctr"/>
                    <a:r>
                      <a:rPr lang="en-GB" sz="1400" dirty="0" smtClean="0">
                        <a:cs typeface="Arial" panose="020B0604020202020204" pitchFamily="34" charset="0"/>
                      </a:rPr>
                      <a:t>21</a:t>
                    </a:r>
                  </a:p>
                  <a:p>
                    <a:pPr algn="ctr"/>
                    <a:endParaRPr lang="en-GB" sz="1400" dirty="0">
                      <a:solidFill>
                        <a:srgbClr val="000000"/>
                      </a:solidFill>
                      <a:cs typeface="Arial" panose="020B0604020202020204" pitchFamily="34" charset="0"/>
                    </a:endParaRPr>
                  </a:p>
                </p:txBody>
              </p:sp>
            </p:grpSp>
          </p:grpSp>
        </p:grpSp>
        <p:cxnSp>
          <p:nvCxnSpPr>
            <p:cNvPr id="10" name="Straight Connector 9"/>
            <p:cNvCxnSpPr/>
            <p:nvPr/>
          </p:nvCxnSpPr>
          <p:spPr>
            <a:xfrm>
              <a:off x="2330451" y="4937049"/>
              <a:ext cx="360000"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 name="Straight Connector 10"/>
            <p:cNvCxnSpPr/>
            <p:nvPr/>
          </p:nvCxnSpPr>
          <p:spPr>
            <a:xfrm>
              <a:off x="2330451" y="4761638"/>
              <a:ext cx="360000" cy="0"/>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2" name="Straight Connector 11"/>
            <p:cNvCxnSpPr/>
            <p:nvPr/>
          </p:nvCxnSpPr>
          <p:spPr>
            <a:xfrm>
              <a:off x="2330451" y="4572159"/>
              <a:ext cx="36000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grpSp>
      <p:graphicFrame>
        <p:nvGraphicFramePr>
          <p:cNvPr id="52" name="Group 88"/>
          <p:cNvGraphicFramePr>
            <a:graphicFrameLocks noGrp="1"/>
          </p:cNvGraphicFramePr>
          <p:nvPr>
            <p:extLst>
              <p:ext uri="{D42A27DB-BD31-4B8C-83A1-F6EECF244321}">
                <p14:modId xmlns:p14="http://schemas.microsoft.com/office/powerpoint/2010/main" xmlns="" val="1308076087"/>
              </p:ext>
            </p:extLst>
          </p:nvPr>
        </p:nvGraphicFramePr>
        <p:xfrm>
          <a:off x="4933953" y="1624228"/>
          <a:ext cx="4167987" cy="1999488"/>
        </p:xfrm>
        <a:graphic>
          <a:graphicData uri="http://schemas.openxmlformats.org/drawingml/2006/table">
            <a:tbl>
              <a:tblPr firstRow="1" bandRow="1">
                <a:tableStyleId>{69012ECD-51FC-41F1-AA8D-1B2483CD663E}</a:tableStyleId>
              </a:tblPr>
              <a:tblGrid>
                <a:gridCol w="1021792">
                  <a:extLst>
                    <a:ext uri="{9D8B030D-6E8A-4147-A177-3AD203B41FA5}">
                      <a16:colId xmlns:a16="http://schemas.microsoft.com/office/drawing/2014/main" xmlns="" val="20000"/>
                    </a:ext>
                  </a:extLst>
                </a:gridCol>
                <a:gridCol w="1078655">
                  <a:extLst>
                    <a:ext uri="{9D8B030D-6E8A-4147-A177-3AD203B41FA5}">
                      <a16:colId xmlns:a16="http://schemas.microsoft.com/office/drawing/2014/main" xmlns="" val="20001"/>
                    </a:ext>
                  </a:extLst>
                </a:gridCol>
                <a:gridCol w="1094400">
                  <a:extLst>
                    <a:ext uri="{9D8B030D-6E8A-4147-A177-3AD203B41FA5}">
                      <a16:colId xmlns:a16="http://schemas.microsoft.com/office/drawing/2014/main" xmlns="" val="20002"/>
                    </a:ext>
                  </a:extLst>
                </a:gridCol>
                <a:gridCol w="973140">
                  <a:extLst>
                    <a:ext uri="{9D8B030D-6E8A-4147-A177-3AD203B41FA5}">
                      <a16:colId xmlns:a16="http://schemas.microsoft.com/office/drawing/2014/main" xmlns="" val="20003"/>
                    </a:ext>
                  </a:extLst>
                </a:gridCol>
              </a:tblGrid>
              <a:tr h="4493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1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Atezolizumab + cobimetinib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(n=183)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Atezolizumab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cap="none" normalizeH="0" baseline="0" dirty="0" smtClean="0">
                          <a:ln>
                            <a:noFill/>
                          </a:ln>
                          <a:solidFill>
                            <a:schemeClr val="tx1"/>
                          </a:solidFill>
                          <a:effectLst/>
                          <a:latin typeface="+mn-lt"/>
                          <a:cs typeface="Arial" charset="0"/>
                        </a:rPr>
                        <a:t>Regorafenib</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Median OS, </a:t>
                      </a:r>
                      <a:r>
                        <a:rPr kumimoji="0" lang="en-GB" sz="1100" b="0" i="0" u="none" strike="noStrike" cap="none" normalizeH="0" baseline="0" dirty="0" err="1" smtClean="0">
                          <a:ln>
                            <a:noFill/>
                          </a:ln>
                          <a:solidFill>
                            <a:schemeClr val="tx1"/>
                          </a:solidFill>
                          <a:effectLst/>
                          <a:latin typeface="+mn-lt"/>
                          <a:cs typeface="Arial" charset="0"/>
                        </a:rPr>
                        <a:t>mo</a:t>
                      </a:r>
                      <a:r>
                        <a:rPr kumimoji="0" lang="en-GB" sz="1100" b="0" i="0" u="none" strike="noStrike" cap="none" normalizeH="0" baseline="0" dirty="0" smtClean="0">
                          <a:ln>
                            <a:noFill/>
                          </a:ln>
                          <a:solidFill>
                            <a:schemeClr val="tx1"/>
                          </a:solidFill>
                          <a:effectLst/>
                          <a:latin typeface="+mn-lt"/>
                          <a:cs typeface="Arial" charset="0"/>
                        </a:rPr>
                        <a:t>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8.9</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(7.00, 10.61)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7.1</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(6.05, 10.05)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8.5</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(6.41, 10.71)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HR vs. </a:t>
                      </a:r>
                      <a:r>
                        <a:rPr kumimoji="0" lang="en-GB" sz="1100" b="0" i="0" u="none" strike="noStrike" cap="none" normalizeH="0" baseline="0" dirty="0" err="1" smtClean="0">
                          <a:ln>
                            <a:noFill/>
                          </a:ln>
                          <a:solidFill>
                            <a:schemeClr val="tx1"/>
                          </a:solidFill>
                          <a:effectLst/>
                          <a:latin typeface="+mn-lt"/>
                          <a:cs typeface="Arial" charset="0"/>
                        </a:rPr>
                        <a:t>rego</a:t>
                      </a:r>
                      <a:r>
                        <a:rPr kumimoji="0" lang="en-GB" sz="1100" b="0" i="0" u="none" strike="noStrike" cap="none" normalizeH="0" baseline="0" dirty="0" smtClean="0">
                          <a:ln>
                            <a:noFill/>
                          </a:ln>
                          <a:solidFill>
                            <a:schemeClr val="tx1"/>
                          </a:solidFill>
                          <a:effectLst/>
                          <a:latin typeface="+mn-lt"/>
                          <a:cs typeface="Arial" charset="0"/>
                        </a:rPr>
                        <a:t>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1.00</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(0.73, 1.38)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1.19</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(0.83, 1.71)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6324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p-value</a:t>
                      </a:r>
                      <a:endParaRPr kumimoji="0" lang="en-GB" sz="11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0.9871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0.3360*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p>
                      <a:r>
                        <a:rPr lang="en-GB" sz="1100" dirty="0" smtClean="0">
                          <a:solidFill>
                            <a:schemeClr val="tx1"/>
                          </a:solidFill>
                        </a:rPr>
                        <a:t>12-mo OS, %</a:t>
                      </a:r>
                      <a:endParaRPr lang="en-GB" sz="11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38.5</a:t>
                      </a:r>
                      <a:endParaRPr lang="en-GB" sz="11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27.2</a:t>
                      </a:r>
                      <a:endParaRPr lang="en-GB" sz="11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36.6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pSp>
        <p:nvGrpSpPr>
          <p:cNvPr id="53" name="Group 2"/>
          <p:cNvGrpSpPr>
            <a:grpSpLocks/>
          </p:cNvGrpSpPr>
          <p:nvPr/>
        </p:nvGrpSpPr>
        <p:grpSpPr bwMode="auto">
          <a:xfrm>
            <a:off x="2436462" y="1910048"/>
            <a:ext cx="3744000" cy="2232000"/>
            <a:chOff x="1931" y="1675"/>
            <a:chExt cx="1818" cy="1020"/>
          </a:xfrm>
        </p:grpSpPr>
        <p:sp>
          <p:nvSpPr>
            <p:cNvPr id="54" name="Line 3"/>
            <p:cNvSpPr>
              <a:spLocks noChangeShapeType="1"/>
            </p:cNvSpPr>
            <p:nvPr/>
          </p:nvSpPr>
          <p:spPr bwMode="auto">
            <a:xfrm>
              <a:off x="3449" y="2647"/>
              <a:ext cx="0" cy="36"/>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4"/>
            <p:cNvSpPr>
              <a:spLocks noChangeShapeType="1"/>
            </p:cNvSpPr>
            <p:nvPr/>
          </p:nvSpPr>
          <p:spPr bwMode="auto">
            <a:xfrm>
              <a:off x="3485" y="2647"/>
              <a:ext cx="0" cy="36"/>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5"/>
            <p:cNvSpPr>
              <a:spLocks noChangeShapeType="1"/>
            </p:cNvSpPr>
            <p:nvPr/>
          </p:nvSpPr>
          <p:spPr bwMode="auto">
            <a:xfrm>
              <a:off x="3497" y="2647"/>
              <a:ext cx="0" cy="36"/>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6"/>
            <p:cNvSpPr>
              <a:spLocks noChangeShapeType="1"/>
            </p:cNvSpPr>
            <p:nvPr/>
          </p:nvSpPr>
          <p:spPr bwMode="auto">
            <a:xfrm>
              <a:off x="3515" y="2647"/>
              <a:ext cx="0" cy="36"/>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7"/>
            <p:cNvSpPr>
              <a:spLocks noChangeShapeType="1"/>
            </p:cNvSpPr>
            <p:nvPr/>
          </p:nvSpPr>
          <p:spPr bwMode="auto">
            <a:xfrm>
              <a:off x="3527" y="2647"/>
              <a:ext cx="0" cy="36"/>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8"/>
            <p:cNvSpPr>
              <a:spLocks noChangeShapeType="1"/>
            </p:cNvSpPr>
            <p:nvPr/>
          </p:nvSpPr>
          <p:spPr bwMode="auto">
            <a:xfrm>
              <a:off x="3473" y="2650"/>
              <a:ext cx="0" cy="4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9"/>
            <p:cNvSpPr>
              <a:spLocks noChangeShapeType="1"/>
            </p:cNvSpPr>
            <p:nvPr/>
          </p:nvSpPr>
          <p:spPr bwMode="auto">
            <a:xfrm>
              <a:off x="3593" y="2650"/>
              <a:ext cx="0" cy="4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0"/>
            <p:cNvSpPr>
              <a:spLocks noChangeShapeType="1"/>
            </p:cNvSpPr>
            <p:nvPr/>
          </p:nvSpPr>
          <p:spPr bwMode="auto">
            <a:xfrm>
              <a:off x="3557" y="2647"/>
              <a:ext cx="0" cy="3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1"/>
            <p:cNvSpPr>
              <a:spLocks noChangeShapeType="1"/>
            </p:cNvSpPr>
            <p:nvPr/>
          </p:nvSpPr>
          <p:spPr bwMode="auto">
            <a:xfrm>
              <a:off x="3569" y="2650"/>
              <a:ext cx="0" cy="4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2"/>
            <p:cNvSpPr>
              <a:spLocks noChangeShapeType="1"/>
            </p:cNvSpPr>
            <p:nvPr/>
          </p:nvSpPr>
          <p:spPr bwMode="auto">
            <a:xfrm>
              <a:off x="3401" y="2650"/>
              <a:ext cx="0" cy="4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3"/>
            <p:cNvSpPr>
              <a:spLocks noChangeShapeType="1"/>
            </p:cNvSpPr>
            <p:nvPr/>
          </p:nvSpPr>
          <p:spPr bwMode="auto">
            <a:xfrm>
              <a:off x="3539" y="2650"/>
              <a:ext cx="0" cy="4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4"/>
            <p:cNvSpPr>
              <a:spLocks noChangeShapeType="1"/>
            </p:cNvSpPr>
            <p:nvPr/>
          </p:nvSpPr>
          <p:spPr bwMode="auto">
            <a:xfrm>
              <a:off x="3431" y="2650"/>
              <a:ext cx="0" cy="4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5"/>
            <p:cNvSpPr>
              <a:spLocks noChangeShapeType="1"/>
            </p:cNvSpPr>
            <p:nvPr/>
          </p:nvSpPr>
          <p:spPr bwMode="auto">
            <a:xfrm>
              <a:off x="3335" y="2605"/>
              <a:ext cx="0" cy="3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6"/>
            <p:cNvSpPr>
              <a:spLocks noChangeShapeType="1"/>
            </p:cNvSpPr>
            <p:nvPr/>
          </p:nvSpPr>
          <p:spPr bwMode="auto">
            <a:xfrm>
              <a:off x="3677" y="2650"/>
              <a:ext cx="0" cy="4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7"/>
            <p:cNvSpPr>
              <a:spLocks noChangeShapeType="1"/>
            </p:cNvSpPr>
            <p:nvPr/>
          </p:nvSpPr>
          <p:spPr bwMode="auto">
            <a:xfrm>
              <a:off x="3749" y="2650"/>
              <a:ext cx="0" cy="4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18"/>
            <p:cNvSpPr>
              <a:spLocks/>
            </p:cNvSpPr>
            <p:nvPr/>
          </p:nvSpPr>
          <p:spPr bwMode="auto">
            <a:xfrm>
              <a:off x="1931" y="1675"/>
              <a:ext cx="1812" cy="996"/>
            </a:xfrm>
            <a:custGeom>
              <a:avLst/>
              <a:gdLst>
                <a:gd name="T0" fmla="*/ 242 w 302"/>
                <a:gd name="T1" fmla="*/ 166 h 166"/>
                <a:gd name="T2" fmla="*/ 238 w 302"/>
                <a:gd name="T3" fmla="*/ 161 h 166"/>
                <a:gd name="T4" fmla="*/ 230 w 302"/>
                <a:gd name="T5" fmla="*/ 157 h 166"/>
                <a:gd name="T6" fmla="*/ 225 w 302"/>
                <a:gd name="T7" fmla="*/ 154 h 166"/>
                <a:gd name="T8" fmla="*/ 218 w 302"/>
                <a:gd name="T9" fmla="*/ 152 h 166"/>
                <a:gd name="T10" fmla="*/ 191 w 302"/>
                <a:gd name="T11" fmla="*/ 149 h 166"/>
                <a:gd name="T12" fmla="*/ 189 w 302"/>
                <a:gd name="T13" fmla="*/ 146 h 166"/>
                <a:gd name="T14" fmla="*/ 177 w 302"/>
                <a:gd name="T15" fmla="*/ 140 h 166"/>
                <a:gd name="T16" fmla="*/ 174 w 302"/>
                <a:gd name="T17" fmla="*/ 135 h 166"/>
                <a:gd name="T18" fmla="*/ 171 w 302"/>
                <a:gd name="T19" fmla="*/ 132 h 166"/>
                <a:gd name="T20" fmla="*/ 168 w 302"/>
                <a:gd name="T21" fmla="*/ 127 h 166"/>
                <a:gd name="T22" fmla="*/ 162 w 302"/>
                <a:gd name="T23" fmla="*/ 123 h 166"/>
                <a:gd name="T24" fmla="*/ 151 w 302"/>
                <a:gd name="T25" fmla="*/ 120 h 166"/>
                <a:gd name="T26" fmla="*/ 149 w 302"/>
                <a:gd name="T27" fmla="*/ 118 h 166"/>
                <a:gd name="T28" fmla="*/ 141 w 302"/>
                <a:gd name="T29" fmla="*/ 115 h 166"/>
                <a:gd name="T30" fmla="*/ 136 w 302"/>
                <a:gd name="T31" fmla="*/ 112 h 166"/>
                <a:gd name="T32" fmla="*/ 135 w 302"/>
                <a:gd name="T33" fmla="*/ 109 h 166"/>
                <a:gd name="T34" fmla="*/ 131 w 302"/>
                <a:gd name="T35" fmla="*/ 106 h 166"/>
                <a:gd name="T36" fmla="*/ 116 w 302"/>
                <a:gd name="T37" fmla="*/ 103 h 166"/>
                <a:gd name="T38" fmla="*/ 114 w 302"/>
                <a:gd name="T39" fmla="*/ 99 h 166"/>
                <a:gd name="T40" fmla="*/ 109 w 302"/>
                <a:gd name="T41" fmla="*/ 91 h 166"/>
                <a:gd name="T42" fmla="*/ 107 w 302"/>
                <a:gd name="T43" fmla="*/ 89 h 166"/>
                <a:gd name="T44" fmla="*/ 102 w 302"/>
                <a:gd name="T45" fmla="*/ 86 h 166"/>
                <a:gd name="T46" fmla="*/ 97 w 302"/>
                <a:gd name="T47" fmla="*/ 84 h 166"/>
                <a:gd name="T48" fmla="*/ 95 w 302"/>
                <a:gd name="T49" fmla="*/ 75 h 166"/>
                <a:gd name="T50" fmla="*/ 92 w 302"/>
                <a:gd name="T51" fmla="*/ 72 h 166"/>
                <a:gd name="T52" fmla="*/ 79 w 302"/>
                <a:gd name="T53" fmla="*/ 69 h 166"/>
                <a:gd name="T54" fmla="*/ 77 w 302"/>
                <a:gd name="T55" fmla="*/ 66 h 166"/>
                <a:gd name="T56" fmla="*/ 74 w 302"/>
                <a:gd name="T57" fmla="*/ 61 h 166"/>
                <a:gd name="T58" fmla="*/ 72 w 302"/>
                <a:gd name="T59" fmla="*/ 58 h 166"/>
                <a:gd name="T60" fmla="*/ 66 w 302"/>
                <a:gd name="T61" fmla="*/ 55 h 166"/>
                <a:gd name="T62" fmla="*/ 62 w 302"/>
                <a:gd name="T63" fmla="*/ 52 h 166"/>
                <a:gd name="T64" fmla="*/ 56 w 302"/>
                <a:gd name="T65" fmla="*/ 47 h 166"/>
                <a:gd name="T66" fmla="*/ 53 w 302"/>
                <a:gd name="T67" fmla="*/ 44 h 166"/>
                <a:gd name="T68" fmla="*/ 51 w 302"/>
                <a:gd name="T69" fmla="*/ 39 h 166"/>
                <a:gd name="T70" fmla="*/ 48 w 302"/>
                <a:gd name="T71" fmla="*/ 34 h 166"/>
                <a:gd name="T72" fmla="*/ 46 w 302"/>
                <a:gd name="T73" fmla="*/ 29 h 166"/>
                <a:gd name="T74" fmla="*/ 45 w 302"/>
                <a:gd name="T75" fmla="*/ 27 h 166"/>
                <a:gd name="T76" fmla="*/ 44 w 302"/>
                <a:gd name="T77" fmla="*/ 26 h 166"/>
                <a:gd name="T78" fmla="*/ 41 w 302"/>
                <a:gd name="T79" fmla="*/ 21 h 166"/>
                <a:gd name="T80" fmla="*/ 40 w 302"/>
                <a:gd name="T81" fmla="*/ 19 h 166"/>
                <a:gd name="T82" fmla="*/ 35 w 302"/>
                <a:gd name="T83" fmla="*/ 17 h 166"/>
                <a:gd name="T84" fmla="*/ 30 w 302"/>
                <a:gd name="T85" fmla="*/ 13 h 166"/>
                <a:gd name="T86" fmla="*/ 25 w 302"/>
                <a:gd name="T87" fmla="*/ 11 h 166"/>
                <a:gd name="T88" fmla="*/ 12 w 302"/>
                <a:gd name="T89" fmla="*/ 8 h 166"/>
                <a:gd name="T90" fmla="*/ 6 w 302"/>
                <a:gd name="T91" fmla="*/ 3 h 166"/>
                <a:gd name="T92" fmla="*/ 0 w 302"/>
                <a:gd name="T9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2" h="166">
                  <a:moveTo>
                    <a:pt x="302" y="166"/>
                  </a:moveTo>
                  <a:lnTo>
                    <a:pt x="242" y="166"/>
                  </a:lnTo>
                  <a:lnTo>
                    <a:pt x="242" y="161"/>
                  </a:lnTo>
                  <a:lnTo>
                    <a:pt x="238" y="161"/>
                  </a:lnTo>
                  <a:lnTo>
                    <a:pt x="238" y="157"/>
                  </a:lnTo>
                  <a:lnTo>
                    <a:pt x="230" y="157"/>
                  </a:lnTo>
                  <a:lnTo>
                    <a:pt x="230" y="154"/>
                  </a:lnTo>
                  <a:lnTo>
                    <a:pt x="225" y="154"/>
                  </a:lnTo>
                  <a:lnTo>
                    <a:pt x="225" y="152"/>
                  </a:lnTo>
                  <a:lnTo>
                    <a:pt x="218" y="152"/>
                  </a:lnTo>
                  <a:lnTo>
                    <a:pt x="218" y="149"/>
                  </a:lnTo>
                  <a:lnTo>
                    <a:pt x="191" y="149"/>
                  </a:lnTo>
                  <a:lnTo>
                    <a:pt x="191" y="146"/>
                  </a:lnTo>
                  <a:lnTo>
                    <a:pt x="189" y="146"/>
                  </a:lnTo>
                  <a:lnTo>
                    <a:pt x="189" y="140"/>
                  </a:lnTo>
                  <a:lnTo>
                    <a:pt x="177" y="140"/>
                  </a:lnTo>
                  <a:lnTo>
                    <a:pt x="177" y="135"/>
                  </a:lnTo>
                  <a:lnTo>
                    <a:pt x="174" y="135"/>
                  </a:lnTo>
                  <a:lnTo>
                    <a:pt x="174" y="132"/>
                  </a:lnTo>
                  <a:lnTo>
                    <a:pt x="171" y="132"/>
                  </a:lnTo>
                  <a:lnTo>
                    <a:pt x="171" y="127"/>
                  </a:lnTo>
                  <a:lnTo>
                    <a:pt x="168" y="127"/>
                  </a:lnTo>
                  <a:lnTo>
                    <a:pt x="168" y="123"/>
                  </a:lnTo>
                  <a:lnTo>
                    <a:pt x="162" y="123"/>
                  </a:lnTo>
                  <a:lnTo>
                    <a:pt x="162" y="120"/>
                  </a:lnTo>
                  <a:lnTo>
                    <a:pt x="151" y="120"/>
                  </a:lnTo>
                  <a:lnTo>
                    <a:pt x="151" y="118"/>
                  </a:lnTo>
                  <a:lnTo>
                    <a:pt x="149" y="118"/>
                  </a:lnTo>
                  <a:lnTo>
                    <a:pt x="149" y="115"/>
                  </a:lnTo>
                  <a:lnTo>
                    <a:pt x="141" y="115"/>
                  </a:lnTo>
                  <a:lnTo>
                    <a:pt x="141" y="112"/>
                  </a:lnTo>
                  <a:lnTo>
                    <a:pt x="136" y="112"/>
                  </a:lnTo>
                  <a:lnTo>
                    <a:pt x="136" y="109"/>
                  </a:lnTo>
                  <a:lnTo>
                    <a:pt x="135" y="109"/>
                  </a:lnTo>
                  <a:lnTo>
                    <a:pt x="135" y="106"/>
                  </a:lnTo>
                  <a:lnTo>
                    <a:pt x="131" y="106"/>
                  </a:lnTo>
                  <a:lnTo>
                    <a:pt x="131" y="103"/>
                  </a:lnTo>
                  <a:lnTo>
                    <a:pt x="116" y="103"/>
                  </a:lnTo>
                  <a:lnTo>
                    <a:pt x="116" y="99"/>
                  </a:lnTo>
                  <a:lnTo>
                    <a:pt x="114" y="99"/>
                  </a:lnTo>
                  <a:lnTo>
                    <a:pt x="114" y="91"/>
                  </a:lnTo>
                  <a:lnTo>
                    <a:pt x="109" y="91"/>
                  </a:lnTo>
                  <a:lnTo>
                    <a:pt x="109" y="89"/>
                  </a:lnTo>
                  <a:lnTo>
                    <a:pt x="107" y="89"/>
                  </a:lnTo>
                  <a:lnTo>
                    <a:pt x="107" y="86"/>
                  </a:lnTo>
                  <a:lnTo>
                    <a:pt x="102" y="86"/>
                  </a:lnTo>
                  <a:lnTo>
                    <a:pt x="102" y="84"/>
                  </a:lnTo>
                  <a:lnTo>
                    <a:pt x="97" y="84"/>
                  </a:lnTo>
                  <a:lnTo>
                    <a:pt x="97" y="75"/>
                  </a:lnTo>
                  <a:lnTo>
                    <a:pt x="95" y="75"/>
                  </a:lnTo>
                  <a:lnTo>
                    <a:pt x="95" y="72"/>
                  </a:lnTo>
                  <a:lnTo>
                    <a:pt x="92" y="72"/>
                  </a:lnTo>
                  <a:lnTo>
                    <a:pt x="92" y="69"/>
                  </a:lnTo>
                  <a:lnTo>
                    <a:pt x="79" y="69"/>
                  </a:lnTo>
                  <a:lnTo>
                    <a:pt x="79" y="66"/>
                  </a:lnTo>
                  <a:lnTo>
                    <a:pt x="77" y="66"/>
                  </a:lnTo>
                  <a:lnTo>
                    <a:pt x="77" y="61"/>
                  </a:lnTo>
                  <a:lnTo>
                    <a:pt x="74" y="61"/>
                  </a:lnTo>
                  <a:lnTo>
                    <a:pt x="74" y="58"/>
                  </a:lnTo>
                  <a:lnTo>
                    <a:pt x="72" y="58"/>
                  </a:lnTo>
                  <a:lnTo>
                    <a:pt x="72" y="55"/>
                  </a:lnTo>
                  <a:lnTo>
                    <a:pt x="66" y="55"/>
                  </a:lnTo>
                  <a:lnTo>
                    <a:pt x="66" y="52"/>
                  </a:lnTo>
                  <a:lnTo>
                    <a:pt x="62" y="52"/>
                  </a:lnTo>
                  <a:lnTo>
                    <a:pt x="62" y="47"/>
                  </a:lnTo>
                  <a:lnTo>
                    <a:pt x="56" y="47"/>
                  </a:lnTo>
                  <a:lnTo>
                    <a:pt x="56" y="44"/>
                  </a:lnTo>
                  <a:lnTo>
                    <a:pt x="53" y="44"/>
                  </a:lnTo>
                  <a:lnTo>
                    <a:pt x="53" y="39"/>
                  </a:lnTo>
                  <a:lnTo>
                    <a:pt x="51" y="39"/>
                  </a:lnTo>
                  <a:lnTo>
                    <a:pt x="51" y="34"/>
                  </a:lnTo>
                  <a:lnTo>
                    <a:pt x="48" y="34"/>
                  </a:lnTo>
                  <a:lnTo>
                    <a:pt x="48" y="29"/>
                  </a:lnTo>
                  <a:lnTo>
                    <a:pt x="46" y="29"/>
                  </a:lnTo>
                  <a:lnTo>
                    <a:pt x="46" y="27"/>
                  </a:lnTo>
                  <a:lnTo>
                    <a:pt x="45" y="27"/>
                  </a:lnTo>
                  <a:lnTo>
                    <a:pt x="45" y="26"/>
                  </a:lnTo>
                  <a:lnTo>
                    <a:pt x="44" y="26"/>
                  </a:lnTo>
                  <a:lnTo>
                    <a:pt x="44" y="21"/>
                  </a:lnTo>
                  <a:lnTo>
                    <a:pt x="41" y="21"/>
                  </a:lnTo>
                  <a:lnTo>
                    <a:pt x="41" y="19"/>
                  </a:lnTo>
                  <a:lnTo>
                    <a:pt x="40" y="19"/>
                  </a:lnTo>
                  <a:lnTo>
                    <a:pt x="40" y="17"/>
                  </a:lnTo>
                  <a:lnTo>
                    <a:pt x="35" y="17"/>
                  </a:lnTo>
                  <a:lnTo>
                    <a:pt x="35" y="13"/>
                  </a:lnTo>
                  <a:lnTo>
                    <a:pt x="30" y="13"/>
                  </a:lnTo>
                  <a:lnTo>
                    <a:pt x="30" y="11"/>
                  </a:lnTo>
                  <a:lnTo>
                    <a:pt x="25" y="11"/>
                  </a:lnTo>
                  <a:lnTo>
                    <a:pt x="25" y="8"/>
                  </a:lnTo>
                  <a:lnTo>
                    <a:pt x="12" y="8"/>
                  </a:lnTo>
                  <a:lnTo>
                    <a:pt x="12" y="3"/>
                  </a:lnTo>
                  <a:lnTo>
                    <a:pt x="6" y="3"/>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0" name="TextBox 69"/>
          <p:cNvSpPr txBox="1"/>
          <p:nvPr/>
        </p:nvSpPr>
        <p:spPr>
          <a:xfrm>
            <a:off x="2874131" y="4189048"/>
            <a:ext cx="2055371" cy="646331"/>
          </a:xfrm>
          <a:prstGeom prst="rect">
            <a:avLst/>
          </a:prstGeom>
          <a:noFill/>
        </p:spPr>
        <p:txBody>
          <a:bodyPr wrap="none" rtlCol="0">
            <a:spAutoFit/>
          </a:bodyPr>
          <a:lstStyle/>
          <a:p>
            <a:r>
              <a:rPr lang="en-GB" sz="1200" dirty="0" smtClean="0"/>
              <a:t>Atezolizumab + cobimetinib</a:t>
            </a:r>
          </a:p>
          <a:p>
            <a:r>
              <a:rPr lang="en-GB" sz="1200" dirty="0" smtClean="0"/>
              <a:t>Atezolizumab</a:t>
            </a:r>
          </a:p>
          <a:p>
            <a:r>
              <a:rPr lang="en-GB" sz="1200" dirty="0" smtClean="0"/>
              <a:t>Regorafenib</a:t>
            </a:r>
            <a:endParaRPr lang="en-GB" sz="1200" dirty="0"/>
          </a:p>
        </p:txBody>
      </p:sp>
      <p:grpSp>
        <p:nvGrpSpPr>
          <p:cNvPr id="71" name="Group 35"/>
          <p:cNvGrpSpPr>
            <a:grpSpLocks/>
          </p:cNvGrpSpPr>
          <p:nvPr/>
        </p:nvGrpSpPr>
        <p:grpSpPr bwMode="auto">
          <a:xfrm>
            <a:off x="2436462" y="1910048"/>
            <a:ext cx="4140000" cy="2502000"/>
            <a:chOff x="1886" y="1578"/>
            <a:chExt cx="1986" cy="1162"/>
          </a:xfrm>
        </p:grpSpPr>
        <p:sp>
          <p:nvSpPr>
            <p:cNvPr id="72" name="Line 36"/>
            <p:cNvSpPr>
              <a:spLocks noChangeShapeType="1"/>
            </p:cNvSpPr>
            <p:nvPr/>
          </p:nvSpPr>
          <p:spPr bwMode="auto">
            <a:xfrm>
              <a:off x="3524" y="261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7"/>
            <p:cNvSpPr>
              <a:spLocks noChangeShapeType="1"/>
            </p:cNvSpPr>
            <p:nvPr/>
          </p:nvSpPr>
          <p:spPr bwMode="auto">
            <a:xfrm>
              <a:off x="3686" y="2706"/>
              <a:ext cx="0" cy="34"/>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38"/>
            <p:cNvSpPr>
              <a:spLocks noChangeShapeType="1"/>
            </p:cNvSpPr>
            <p:nvPr/>
          </p:nvSpPr>
          <p:spPr bwMode="auto">
            <a:xfrm>
              <a:off x="3374" y="252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39"/>
            <p:cNvSpPr>
              <a:spLocks noChangeShapeType="1"/>
            </p:cNvSpPr>
            <p:nvPr/>
          </p:nvSpPr>
          <p:spPr bwMode="auto">
            <a:xfrm>
              <a:off x="3482" y="261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40"/>
            <p:cNvSpPr>
              <a:spLocks noChangeShapeType="1"/>
            </p:cNvSpPr>
            <p:nvPr/>
          </p:nvSpPr>
          <p:spPr bwMode="auto">
            <a:xfrm>
              <a:off x="3560" y="264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1"/>
            <p:cNvSpPr>
              <a:spLocks noChangeShapeType="1"/>
            </p:cNvSpPr>
            <p:nvPr/>
          </p:nvSpPr>
          <p:spPr bwMode="auto">
            <a:xfrm>
              <a:off x="3572" y="264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2"/>
            <p:cNvSpPr>
              <a:spLocks noChangeShapeType="1"/>
            </p:cNvSpPr>
            <p:nvPr/>
          </p:nvSpPr>
          <p:spPr bwMode="auto">
            <a:xfrm>
              <a:off x="3584" y="264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3"/>
            <p:cNvSpPr>
              <a:spLocks noChangeShapeType="1"/>
            </p:cNvSpPr>
            <p:nvPr/>
          </p:nvSpPr>
          <p:spPr bwMode="auto">
            <a:xfrm>
              <a:off x="3596" y="264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4"/>
            <p:cNvSpPr>
              <a:spLocks noChangeShapeType="1"/>
            </p:cNvSpPr>
            <p:nvPr/>
          </p:nvSpPr>
          <p:spPr bwMode="auto">
            <a:xfrm>
              <a:off x="3644" y="2706"/>
              <a:ext cx="0" cy="34"/>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5"/>
            <p:cNvSpPr>
              <a:spLocks noChangeShapeType="1"/>
            </p:cNvSpPr>
            <p:nvPr/>
          </p:nvSpPr>
          <p:spPr bwMode="auto">
            <a:xfrm>
              <a:off x="3806" y="2706"/>
              <a:ext cx="0" cy="34"/>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6"/>
            <p:cNvSpPr>
              <a:spLocks noChangeShapeType="1"/>
            </p:cNvSpPr>
            <p:nvPr/>
          </p:nvSpPr>
          <p:spPr bwMode="auto">
            <a:xfrm>
              <a:off x="3818" y="2706"/>
              <a:ext cx="0" cy="34"/>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7"/>
            <p:cNvSpPr>
              <a:spLocks noChangeShapeType="1"/>
            </p:cNvSpPr>
            <p:nvPr/>
          </p:nvSpPr>
          <p:spPr bwMode="auto">
            <a:xfrm>
              <a:off x="3266" y="2490"/>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8"/>
            <p:cNvSpPr>
              <a:spLocks noChangeShapeType="1"/>
            </p:cNvSpPr>
            <p:nvPr/>
          </p:nvSpPr>
          <p:spPr bwMode="auto">
            <a:xfrm>
              <a:off x="3872" y="2706"/>
              <a:ext cx="0" cy="34"/>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9"/>
            <p:cNvSpPr>
              <a:spLocks noChangeShapeType="1"/>
            </p:cNvSpPr>
            <p:nvPr/>
          </p:nvSpPr>
          <p:spPr bwMode="auto">
            <a:xfrm>
              <a:off x="3500" y="261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50"/>
            <p:cNvSpPr>
              <a:spLocks noChangeShapeType="1"/>
            </p:cNvSpPr>
            <p:nvPr/>
          </p:nvSpPr>
          <p:spPr bwMode="auto">
            <a:xfrm>
              <a:off x="3350" y="2526"/>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51"/>
            <p:cNvSpPr>
              <a:spLocks/>
            </p:cNvSpPr>
            <p:nvPr/>
          </p:nvSpPr>
          <p:spPr bwMode="auto">
            <a:xfrm>
              <a:off x="1886" y="1578"/>
              <a:ext cx="1986" cy="1146"/>
            </a:xfrm>
            <a:custGeom>
              <a:avLst/>
              <a:gdLst>
                <a:gd name="T0" fmla="*/ 290 w 331"/>
                <a:gd name="T1" fmla="*/ 181 h 191"/>
                <a:gd name="T2" fmla="*/ 265 w 331"/>
                <a:gd name="T3" fmla="*/ 176 h 191"/>
                <a:gd name="T4" fmla="*/ 249 w 331"/>
                <a:gd name="T5" fmla="*/ 161 h 191"/>
                <a:gd name="T6" fmla="*/ 231 w 331"/>
                <a:gd name="T7" fmla="*/ 157 h 191"/>
                <a:gd name="T8" fmla="*/ 224 w 331"/>
                <a:gd name="T9" fmla="*/ 153 h 191"/>
                <a:gd name="T10" fmla="*/ 219 w 331"/>
                <a:gd name="T11" fmla="*/ 150 h 191"/>
                <a:gd name="T12" fmla="*/ 215 w 331"/>
                <a:gd name="T13" fmla="*/ 144 h 191"/>
                <a:gd name="T14" fmla="*/ 193 w 331"/>
                <a:gd name="T15" fmla="*/ 142 h 191"/>
                <a:gd name="T16" fmla="*/ 191 w 331"/>
                <a:gd name="T17" fmla="*/ 137 h 191"/>
                <a:gd name="T18" fmla="*/ 182 w 331"/>
                <a:gd name="T19" fmla="*/ 134 h 191"/>
                <a:gd name="T20" fmla="*/ 180 w 331"/>
                <a:gd name="T21" fmla="*/ 129 h 191"/>
                <a:gd name="T22" fmla="*/ 170 w 331"/>
                <a:gd name="T23" fmla="*/ 128 h 191"/>
                <a:gd name="T24" fmla="*/ 164 w 331"/>
                <a:gd name="T25" fmla="*/ 126 h 191"/>
                <a:gd name="T26" fmla="*/ 161 w 331"/>
                <a:gd name="T27" fmla="*/ 122 h 191"/>
                <a:gd name="T28" fmla="*/ 156 w 331"/>
                <a:gd name="T29" fmla="*/ 119 h 191"/>
                <a:gd name="T30" fmla="*/ 152 w 331"/>
                <a:gd name="T31" fmla="*/ 113 h 191"/>
                <a:gd name="T32" fmla="*/ 148 w 331"/>
                <a:gd name="T33" fmla="*/ 111 h 191"/>
                <a:gd name="T34" fmla="*/ 144 w 331"/>
                <a:gd name="T35" fmla="*/ 108 h 191"/>
                <a:gd name="T36" fmla="*/ 138 w 331"/>
                <a:gd name="T37" fmla="*/ 106 h 191"/>
                <a:gd name="T38" fmla="*/ 124 w 331"/>
                <a:gd name="T39" fmla="*/ 100 h 191"/>
                <a:gd name="T40" fmla="*/ 122 w 331"/>
                <a:gd name="T41" fmla="*/ 99 h 191"/>
                <a:gd name="T42" fmla="*/ 119 w 331"/>
                <a:gd name="T43" fmla="*/ 95 h 191"/>
                <a:gd name="T44" fmla="*/ 113 w 331"/>
                <a:gd name="T45" fmla="*/ 93 h 191"/>
                <a:gd name="T46" fmla="*/ 112 w 331"/>
                <a:gd name="T47" fmla="*/ 88 h 191"/>
                <a:gd name="T48" fmla="*/ 106 w 331"/>
                <a:gd name="T49" fmla="*/ 87 h 191"/>
                <a:gd name="T50" fmla="*/ 105 w 331"/>
                <a:gd name="T51" fmla="*/ 82 h 191"/>
                <a:gd name="T52" fmla="*/ 99 w 331"/>
                <a:gd name="T53" fmla="*/ 79 h 191"/>
                <a:gd name="T54" fmla="*/ 97 w 331"/>
                <a:gd name="T55" fmla="*/ 76 h 191"/>
                <a:gd name="T56" fmla="*/ 92 w 331"/>
                <a:gd name="T57" fmla="*/ 73 h 191"/>
                <a:gd name="T58" fmla="*/ 90 w 331"/>
                <a:gd name="T59" fmla="*/ 65 h 191"/>
                <a:gd name="T60" fmla="*/ 81 w 331"/>
                <a:gd name="T61" fmla="*/ 63 h 191"/>
                <a:gd name="T62" fmla="*/ 79 w 331"/>
                <a:gd name="T63" fmla="*/ 56 h 191"/>
                <a:gd name="T64" fmla="*/ 72 w 331"/>
                <a:gd name="T65" fmla="*/ 53 h 191"/>
                <a:gd name="T66" fmla="*/ 65 w 331"/>
                <a:gd name="T67" fmla="*/ 48 h 191"/>
                <a:gd name="T68" fmla="*/ 62 w 331"/>
                <a:gd name="T69" fmla="*/ 42 h 191"/>
                <a:gd name="T70" fmla="*/ 54 w 331"/>
                <a:gd name="T71" fmla="*/ 39 h 191"/>
                <a:gd name="T72" fmla="*/ 49 w 331"/>
                <a:gd name="T73" fmla="*/ 36 h 191"/>
                <a:gd name="T74" fmla="*/ 48 w 331"/>
                <a:gd name="T75" fmla="*/ 29 h 191"/>
                <a:gd name="T76" fmla="*/ 39 w 331"/>
                <a:gd name="T77" fmla="*/ 26 h 191"/>
                <a:gd name="T78" fmla="*/ 38 w 331"/>
                <a:gd name="T79" fmla="*/ 23 h 191"/>
                <a:gd name="T80" fmla="*/ 30 w 331"/>
                <a:gd name="T81" fmla="*/ 21 h 191"/>
                <a:gd name="T82" fmla="*/ 27 w 331"/>
                <a:gd name="T83" fmla="*/ 16 h 191"/>
                <a:gd name="T84" fmla="*/ 22 w 331"/>
                <a:gd name="T85" fmla="*/ 13 h 191"/>
                <a:gd name="T86" fmla="*/ 20 w 331"/>
                <a:gd name="T87" fmla="*/ 7 h 191"/>
                <a:gd name="T88" fmla="*/ 16 w 331"/>
                <a:gd name="T89" fmla="*/ 4 h 191"/>
                <a:gd name="T90" fmla="*/ 0 w 331"/>
                <a:gd name="T9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191">
                  <a:moveTo>
                    <a:pt x="331" y="191"/>
                  </a:moveTo>
                  <a:lnTo>
                    <a:pt x="290" y="191"/>
                  </a:lnTo>
                  <a:lnTo>
                    <a:pt x="290" y="181"/>
                  </a:lnTo>
                  <a:lnTo>
                    <a:pt x="276" y="181"/>
                  </a:lnTo>
                  <a:lnTo>
                    <a:pt x="276" y="176"/>
                  </a:lnTo>
                  <a:lnTo>
                    <a:pt x="265" y="176"/>
                  </a:lnTo>
                  <a:lnTo>
                    <a:pt x="265" y="165"/>
                  </a:lnTo>
                  <a:lnTo>
                    <a:pt x="249" y="165"/>
                  </a:lnTo>
                  <a:lnTo>
                    <a:pt x="249" y="161"/>
                  </a:lnTo>
                  <a:lnTo>
                    <a:pt x="239" y="161"/>
                  </a:lnTo>
                  <a:lnTo>
                    <a:pt x="239" y="157"/>
                  </a:lnTo>
                  <a:lnTo>
                    <a:pt x="231" y="157"/>
                  </a:lnTo>
                  <a:lnTo>
                    <a:pt x="231" y="155"/>
                  </a:lnTo>
                  <a:lnTo>
                    <a:pt x="224" y="155"/>
                  </a:lnTo>
                  <a:lnTo>
                    <a:pt x="224" y="153"/>
                  </a:lnTo>
                  <a:lnTo>
                    <a:pt x="222" y="153"/>
                  </a:lnTo>
                  <a:lnTo>
                    <a:pt x="222" y="150"/>
                  </a:lnTo>
                  <a:lnTo>
                    <a:pt x="219" y="150"/>
                  </a:lnTo>
                  <a:lnTo>
                    <a:pt x="219" y="149"/>
                  </a:lnTo>
                  <a:lnTo>
                    <a:pt x="215" y="149"/>
                  </a:lnTo>
                  <a:lnTo>
                    <a:pt x="215" y="144"/>
                  </a:lnTo>
                  <a:lnTo>
                    <a:pt x="209" y="144"/>
                  </a:lnTo>
                  <a:lnTo>
                    <a:pt x="209" y="142"/>
                  </a:lnTo>
                  <a:lnTo>
                    <a:pt x="193" y="142"/>
                  </a:lnTo>
                  <a:lnTo>
                    <a:pt x="193" y="140"/>
                  </a:lnTo>
                  <a:lnTo>
                    <a:pt x="191" y="140"/>
                  </a:lnTo>
                  <a:lnTo>
                    <a:pt x="191" y="137"/>
                  </a:lnTo>
                  <a:lnTo>
                    <a:pt x="186" y="137"/>
                  </a:lnTo>
                  <a:lnTo>
                    <a:pt x="186" y="134"/>
                  </a:lnTo>
                  <a:lnTo>
                    <a:pt x="182" y="134"/>
                  </a:lnTo>
                  <a:lnTo>
                    <a:pt x="182" y="132"/>
                  </a:lnTo>
                  <a:lnTo>
                    <a:pt x="180" y="132"/>
                  </a:lnTo>
                  <a:lnTo>
                    <a:pt x="180" y="129"/>
                  </a:lnTo>
                  <a:lnTo>
                    <a:pt x="174" y="129"/>
                  </a:lnTo>
                  <a:lnTo>
                    <a:pt x="174" y="128"/>
                  </a:lnTo>
                  <a:lnTo>
                    <a:pt x="170" y="128"/>
                  </a:lnTo>
                  <a:lnTo>
                    <a:pt x="170" y="126"/>
                  </a:lnTo>
                  <a:lnTo>
                    <a:pt x="167" y="126"/>
                  </a:lnTo>
                  <a:lnTo>
                    <a:pt x="164" y="126"/>
                  </a:lnTo>
                  <a:lnTo>
                    <a:pt x="164" y="125"/>
                  </a:lnTo>
                  <a:lnTo>
                    <a:pt x="161" y="125"/>
                  </a:lnTo>
                  <a:lnTo>
                    <a:pt x="161" y="122"/>
                  </a:lnTo>
                  <a:lnTo>
                    <a:pt x="159" y="122"/>
                  </a:lnTo>
                  <a:lnTo>
                    <a:pt x="159" y="119"/>
                  </a:lnTo>
                  <a:lnTo>
                    <a:pt x="156" y="119"/>
                  </a:lnTo>
                  <a:lnTo>
                    <a:pt x="156" y="117"/>
                  </a:lnTo>
                  <a:lnTo>
                    <a:pt x="152" y="117"/>
                  </a:lnTo>
                  <a:lnTo>
                    <a:pt x="152" y="113"/>
                  </a:lnTo>
                  <a:lnTo>
                    <a:pt x="150" y="113"/>
                  </a:lnTo>
                  <a:lnTo>
                    <a:pt x="150" y="111"/>
                  </a:lnTo>
                  <a:lnTo>
                    <a:pt x="148" y="111"/>
                  </a:lnTo>
                  <a:lnTo>
                    <a:pt x="148" y="110"/>
                  </a:lnTo>
                  <a:lnTo>
                    <a:pt x="144" y="110"/>
                  </a:lnTo>
                  <a:lnTo>
                    <a:pt x="144" y="108"/>
                  </a:lnTo>
                  <a:lnTo>
                    <a:pt x="142" y="108"/>
                  </a:lnTo>
                  <a:lnTo>
                    <a:pt x="142" y="106"/>
                  </a:lnTo>
                  <a:lnTo>
                    <a:pt x="138" y="106"/>
                  </a:lnTo>
                  <a:lnTo>
                    <a:pt x="138" y="104"/>
                  </a:lnTo>
                  <a:lnTo>
                    <a:pt x="124" y="104"/>
                  </a:lnTo>
                  <a:lnTo>
                    <a:pt x="124" y="100"/>
                  </a:lnTo>
                  <a:lnTo>
                    <a:pt x="123" y="100"/>
                  </a:lnTo>
                  <a:lnTo>
                    <a:pt x="123" y="99"/>
                  </a:lnTo>
                  <a:lnTo>
                    <a:pt x="122" y="99"/>
                  </a:lnTo>
                  <a:lnTo>
                    <a:pt x="122" y="97"/>
                  </a:lnTo>
                  <a:lnTo>
                    <a:pt x="119" y="97"/>
                  </a:lnTo>
                  <a:lnTo>
                    <a:pt x="119" y="95"/>
                  </a:lnTo>
                  <a:lnTo>
                    <a:pt x="116" y="95"/>
                  </a:lnTo>
                  <a:lnTo>
                    <a:pt x="116" y="93"/>
                  </a:lnTo>
                  <a:lnTo>
                    <a:pt x="113" y="93"/>
                  </a:lnTo>
                  <a:lnTo>
                    <a:pt x="113" y="91"/>
                  </a:lnTo>
                  <a:lnTo>
                    <a:pt x="112" y="91"/>
                  </a:lnTo>
                  <a:lnTo>
                    <a:pt x="112" y="88"/>
                  </a:lnTo>
                  <a:lnTo>
                    <a:pt x="108" y="88"/>
                  </a:lnTo>
                  <a:lnTo>
                    <a:pt x="108" y="87"/>
                  </a:lnTo>
                  <a:lnTo>
                    <a:pt x="106" y="87"/>
                  </a:lnTo>
                  <a:lnTo>
                    <a:pt x="106" y="84"/>
                  </a:lnTo>
                  <a:lnTo>
                    <a:pt x="105" y="84"/>
                  </a:lnTo>
                  <a:lnTo>
                    <a:pt x="105" y="82"/>
                  </a:lnTo>
                  <a:lnTo>
                    <a:pt x="102" y="82"/>
                  </a:lnTo>
                  <a:lnTo>
                    <a:pt x="102" y="79"/>
                  </a:lnTo>
                  <a:lnTo>
                    <a:pt x="99" y="79"/>
                  </a:lnTo>
                  <a:lnTo>
                    <a:pt x="99" y="77"/>
                  </a:lnTo>
                  <a:lnTo>
                    <a:pt x="97" y="77"/>
                  </a:lnTo>
                  <a:lnTo>
                    <a:pt x="97" y="76"/>
                  </a:lnTo>
                  <a:lnTo>
                    <a:pt x="94" y="76"/>
                  </a:lnTo>
                  <a:lnTo>
                    <a:pt x="94" y="73"/>
                  </a:lnTo>
                  <a:lnTo>
                    <a:pt x="92" y="73"/>
                  </a:lnTo>
                  <a:lnTo>
                    <a:pt x="92" y="70"/>
                  </a:lnTo>
                  <a:lnTo>
                    <a:pt x="90" y="70"/>
                  </a:lnTo>
                  <a:lnTo>
                    <a:pt x="90" y="65"/>
                  </a:lnTo>
                  <a:lnTo>
                    <a:pt x="84" y="65"/>
                  </a:lnTo>
                  <a:lnTo>
                    <a:pt x="84" y="63"/>
                  </a:lnTo>
                  <a:lnTo>
                    <a:pt x="81" y="63"/>
                  </a:lnTo>
                  <a:lnTo>
                    <a:pt x="81" y="61"/>
                  </a:lnTo>
                  <a:lnTo>
                    <a:pt x="79" y="61"/>
                  </a:lnTo>
                  <a:lnTo>
                    <a:pt x="79" y="56"/>
                  </a:lnTo>
                  <a:lnTo>
                    <a:pt x="77" y="56"/>
                  </a:lnTo>
                  <a:lnTo>
                    <a:pt x="77" y="53"/>
                  </a:lnTo>
                  <a:lnTo>
                    <a:pt x="72" y="53"/>
                  </a:lnTo>
                  <a:lnTo>
                    <a:pt x="72" y="48"/>
                  </a:lnTo>
                  <a:lnTo>
                    <a:pt x="66" y="48"/>
                  </a:lnTo>
                  <a:lnTo>
                    <a:pt x="65" y="48"/>
                  </a:lnTo>
                  <a:lnTo>
                    <a:pt x="65" y="45"/>
                  </a:lnTo>
                  <a:lnTo>
                    <a:pt x="62" y="45"/>
                  </a:lnTo>
                  <a:lnTo>
                    <a:pt x="62" y="42"/>
                  </a:lnTo>
                  <a:lnTo>
                    <a:pt x="60" y="42"/>
                  </a:lnTo>
                  <a:lnTo>
                    <a:pt x="60" y="39"/>
                  </a:lnTo>
                  <a:lnTo>
                    <a:pt x="54" y="39"/>
                  </a:lnTo>
                  <a:lnTo>
                    <a:pt x="54" y="36"/>
                  </a:lnTo>
                  <a:lnTo>
                    <a:pt x="51" y="36"/>
                  </a:lnTo>
                  <a:lnTo>
                    <a:pt x="49" y="36"/>
                  </a:lnTo>
                  <a:lnTo>
                    <a:pt x="49" y="32"/>
                  </a:lnTo>
                  <a:lnTo>
                    <a:pt x="48" y="32"/>
                  </a:lnTo>
                  <a:lnTo>
                    <a:pt x="48" y="29"/>
                  </a:lnTo>
                  <a:lnTo>
                    <a:pt x="45" y="29"/>
                  </a:lnTo>
                  <a:lnTo>
                    <a:pt x="45" y="26"/>
                  </a:lnTo>
                  <a:lnTo>
                    <a:pt x="39" y="26"/>
                  </a:lnTo>
                  <a:lnTo>
                    <a:pt x="39" y="24"/>
                  </a:lnTo>
                  <a:lnTo>
                    <a:pt x="38" y="24"/>
                  </a:lnTo>
                  <a:lnTo>
                    <a:pt x="38" y="23"/>
                  </a:lnTo>
                  <a:lnTo>
                    <a:pt x="34" y="23"/>
                  </a:lnTo>
                  <a:lnTo>
                    <a:pt x="34" y="21"/>
                  </a:lnTo>
                  <a:lnTo>
                    <a:pt x="30" y="21"/>
                  </a:lnTo>
                  <a:lnTo>
                    <a:pt x="30" y="20"/>
                  </a:lnTo>
                  <a:lnTo>
                    <a:pt x="27" y="20"/>
                  </a:lnTo>
                  <a:lnTo>
                    <a:pt x="27" y="16"/>
                  </a:lnTo>
                  <a:lnTo>
                    <a:pt x="24" y="16"/>
                  </a:lnTo>
                  <a:lnTo>
                    <a:pt x="24" y="13"/>
                  </a:lnTo>
                  <a:lnTo>
                    <a:pt x="22" y="13"/>
                  </a:lnTo>
                  <a:lnTo>
                    <a:pt x="22" y="11"/>
                  </a:lnTo>
                  <a:lnTo>
                    <a:pt x="20" y="11"/>
                  </a:lnTo>
                  <a:lnTo>
                    <a:pt x="20" y="7"/>
                  </a:lnTo>
                  <a:lnTo>
                    <a:pt x="19" y="7"/>
                  </a:lnTo>
                  <a:lnTo>
                    <a:pt x="19" y="4"/>
                  </a:lnTo>
                  <a:lnTo>
                    <a:pt x="16" y="4"/>
                  </a:lnTo>
                  <a:lnTo>
                    <a:pt x="13" y="4"/>
                  </a:lnTo>
                  <a:lnTo>
                    <a:pt x="1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8" name="Group 52"/>
          <p:cNvGrpSpPr>
            <a:grpSpLocks/>
          </p:cNvGrpSpPr>
          <p:nvPr/>
        </p:nvGrpSpPr>
        <p:grpSpPr bwMode="auto">
          <a:xfrm>
            <a:off x="2436462" y="1910048"/>
            <a:ext cx="3539637" cy="2428792"/>
            <a:chOff x="2017" y="1599"/>
            <a:chExt cx="1722" cy="1122"/>
          </a:xfrm>
        </p:grpSpPr>
        <p:sp>
          <p:nvSpPr>
            <p:cNvPr id="89" name="Line 53"/>
            <p:cNvSpPr>
              <a:spLocks noChangeShapeType="1"/>
            </p:cNvSpPr>
            <p:nvPr/>
          </p:nvSpPr>
          <p:spPr bwMode="auto">
            <a:xfrm>
              <a:off x="3577" y="2685"/>
              <a:ext cx="0" cy="30"/>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4"/>
            <p:cNvSpPr>
              <a:spLocks noChangeShapeType="1"/>
            </p:cNvSpPr>
            <p:nvPr/>
          </p:nvSpPr>
          <p:spPr bwMode="auto">
            <a:xfrm>
              <a:off x="3655" y="268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5"/>
            <p:cNvSpPr>
              <a:spLocks noChangeShapeType="1"/>
            </p:cNvSpPr>
            <p:nvPr/>
          </p:nvSpPr>
          <p:spPr bwMode="auto">
            <a:xfrm>
              <a:off x="3439" y="2619"/>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6"/>
            <p:cNvSpPr>
              <a:spLocks noChangeShapeType="1"/>
            </p:cNvSpPr>
            <p:nvPr/>
          </p:nvSpPr>
          <p:spPr bwMode="auto">
            <a:xfrm>
              <a:off x="3511" y="2667"/>
              <a:ext cx="0" cy="30"/>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7"/>
            <p:cNvSpPr>
              <a:spLocks noChangeShapeType="1"/>
            </p:cNvSpPr>
            <p:nvPr/>
          </p:nvSpPr>
          <p:spPr bwMode="auto">
            <a:xfrm>
              <a:off x="3601" y="268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8"/>
            <p:cNvSpPr>
              <a:spLocks noChangeShapeType="1"/>
            </p:cNvSpPr>
            <p:nvPr/>
          </p:nvSpPr>
          <p:spPr bwMode="auto">
            <a:xfrm>
              <a:off x="3613" y="268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9"/>
            <p:cNvSpPr>
              <a:spLocks noChangeShapeType="1"/>
            </p:cNvSpPr>
            <p:nvPr/>
          </p:nvSpPr>
          <p:spPr bwMode="auto">
            <a:xfrm>
              <a:off x="3625" y="268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60"/>
            <p:cNvSpPr>
              <a:spLocks noChangeShapeType="1"/>
            </p:cNvSpPr>
            <p:nvPr/>
          </p:nvSpPr>
          <p:spPr bwMode="auto">
            <a:xfrm>
              <a:off x="3211" y="256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61"/>
            <p:cNvSpPr>
              <a:spLocks noChangeShapeType="1"/>
            </p:cNvSpPr>
            <p:nvPr/>
          </p:nvSpPr>
          <p:spPr bwMode="auto">
            <a:xfrm>
              <a:off x="3739" y="2685"/>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62"/>
            <p:cNvSpPr>
              <a:spLocks noChangeShapeType="1"/>
            </p:cNvSpPr>
            <p:nvPr/>
          </p:nvSpPr>
          <p:spPr bwMode="auto">
            <a:xfrm>
              <a:off x="3553" y="2685"/>
              <a:ext cx="0" cy="30"/>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63"/>
            <p:cNvSpPr>
              <a:spLocks noChangeShapeType="1"/>
            </p:cNvSpPr>
            <p:nvPr/>
          </p:nvSpPr>
          <p:spPr bwMode="auto">
            <a:xfrm>
              <a:off x="3421" y="2619"/>
              <a:ext cx="0" cy="36"/>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Freeform 64"/>
            <p:cNvSpPr>
              <a:spLocks/>
            </p:cNvSpPr>
            <p:nvPr/>
          </p:nvSpPr>
          <p:spPr bwMode="auto">
            <a:xfrm>
              <a:off x="2017" y="1599"/>
              <a:ext cx="1722" cy="1104"/>
            </a:xfrm>
            <a:custGeom>
              <a:avLst/>
              <a:gdLst>
                <a:gd name="T0" fmla="*/ 250 w 287"/>
                <a:gd name="T1" fmla="*/ 184 h 184"/>
                <a:gd name="T2" fmla="*/ 247 w 287"/>
                <a:gd name="T3" fmla="*/ 180 h 184"/>
                <a:gd name="T4" fmla="*/ 241 w 287"/>
                <a:gd name="T5" fmla="*/ 176 h 184"/>
                <a:gd name="T6" fmla="*/ 222 w 287"/>
                <a:gd name="T7" fmla="*/ 173 h 184"/>
                <a:gd name="T8" fmla="*/ 209 w 287"/>
                <a:gd name="T9" fmla="*/ 170 h 184"/>
                <a:gd name="T10" fmla="*/ 195 w 287"/>
                <a:gd name="T11" fmla="*/ 163 h 184"/>
                <a:gd name="T12" fmla="*/ 191 w 287"/>
                <a:gd name="T13" fmla="*/ 160 h 184"/>
                <a:gd name="T14" fmla="*/ 190 w 287"/>
                <a:gd name="T15" fmla="*/ 157 h 184"/>
                <a:gd name="T16" fmla="*/ 184 w 287"/>
                <a:gd name="T17" fmla="*/ 154 h 184"/>
                <a:gd name="T18" fmla="*/ 181 w 287"/>
                <a:gd name="T19" fmla="*/ 152 h 184"/>
                <a:gd name="T20" fmla="*/ 180 w 287"/>
                <a:gd name="T21" fmla="*/ 149 h 184"/>
                <a:gd name="T22" fmla="*/ 177 w 287"/>
                <a:gd name="T23" fmla="*/ 145 h 184"/>
                <a:gd name="T24" fmla="*/ 159 w 287"/>
                <a:gd name="T25" fmla="*/ 138 h 184"/>
                <a:gd name="T26" fmla="*/ 148 w 287"/>
                <a:gd name="T27" fmla="*/ 134 h 184"/>
                <a:gd name="T28" fmla="*/ 146 w 287"/>
                <a:gd name="T29" fmla="*/ 131 h 184"/>
                <a:gd name="T30" fmla="*/ 145 w 287"/>
                <a:gd name="T31" fmla="*/ 129 h 184"/>
                <a:gd name="T32" fmla="*/ 142 w 287"/>
                <a:gd name="T33" fmla="*/ 125 h 184"/>
                <a:gd name="T34" fmla="*/ 130 w 287"/>
                <a:gd name="T35" fmla="*/ 123 h 184"/>
                <a:gd name="T36" fmla="*/ 126 w 287"/>
                <a:gd name="T37" fmla="*/ 117 h 184"/>
                <a:gd name="T38" fmla="*/ 123 w 287"/>
                <a:gd name="T39" fmla="*/ 115 h 184"/>
                <a:gd name="T40" fmla="*/ 120 w 287"/>
                <a:gd name="T41" fmla="*/ 109 h 184"/>
                <a:gd name="T42" fmla="*/ 118 w 287"/>
                <a:gd name="T43" fmla="*/ 107 h 184"/>
                <a:gd name="T44" fmla="*/ 116 w 287"/>
                <a:gd name="T45" fmla="*/ 104 h 184"/>
                <a:gd name="T46" fmla="*/ 114 w 287"/>
                <a:gd name="T47" fmla="*/ 100 h 184"/>
                <a:gd name="T48" fmla="*/ 111 w 287"/>
                <a:gd name="T49" fmla="*/ 97 h 184"/>
                <a:gd name="T50" fmla="*/ 108 w 287"/>
                <a:gd name="T51" fmla="*/ 95 h 184"/>
                <a:gd name="T52" fmla="*/ 107 w 287"/>
                <a:gd name="T53" fmla="*/ 93 h 184"/>
                <a:gd name="T54" fmla="*/ 105 w 287"/>
                <a:gd name="T55" fmla="*/ 90 h 184"/>
                <a:gd name="T56" fmla="*/ 101 w 287"/>
                <a:gd name="T57" fmla="*/ 88 h 184"/>
                <a:gd name="T58" fmla="*/ 97 w 287"/>
                <a:gd name="T59" fmla="*/ 86 h 184"/>
                <a:gd name="T60" fmla="*/ 92 w 287"/>
                <a:gd name="T61" fmla="*/ 82 h 184"/>
                <a:gd name="T62" fmla="*/ 89 w 287"/>
                <a:gd name="T63" fmla="*/ 80 h 184"/>
                <a:gd name="T64" fmla="*/ 87 w 287"/>
                <a:gd name="T65" fmla="*/ 76 h 184"/>
                <a:gd name="T66" fmla="*/ 85 w 287"/>
                <a:gd name="T67" fmla="*/ 69 h 184"/>
                <a:gd name="T68" fmla="*/ 83 w 287"/>
                <a:gd name="T69" fmla="*/ 64 h 184"/>
                <a:gd name="T70" fmla="*/ 79 w 287"/>
                <a:gd name="T71" fmla="*/ 59 h 184"/>
                <a:gd name="T72" fmla="*/ 74 w 287"/>
                <a:gd name="T73" fmla="*/ 55 h 184"/>
                <a:gd name="T74" fmla="*/ 70 w 287"/>
                <a:gd name="T75" fmla="*/ 52 h 184"/>
                <a:gd name="T76" fmla="*/ 67 w 287"/>
                <a:gd name="T77" fmla="*/ 49 h 184"/>
                <a:gd name="T78" fmla="*/ 64 w 287"/>
                <a:gd name="T79" fmla="*/ 47 h 184"/>
                <a:gd name="T80" fmla="*/ 60 w 287"/>
                <a:gd name="T81" fmla="*/ 44 h 184"/>
                <a:gd name="T82" fmla="*/ 53 w 287"/>
                <a:gd name="T83" fmla="*/ 42 h 184"/>
                <a:gd name="T84" fmla="*/ 50 w 287"/>
                <a:gd name="T85" fmla="*/ 36 h 184"/>
                <a:gd name="T86" fmla="*/ 45 w 287"/>
                <a:gd name="T87" fmla="*/ 29 h 184"/>
                <a:gd name="T88" fmla="*/ 44 w 287"/>
                <a:gd name="T89" fmla="*/ 24 h 184"/>
                <a:gd name="T90" fmla="*/ 40 w 287"/>
                <a:gd name="T91" fmla="*/ 21 h 184"/>
                <a:gd name="T92" fmla="*/ 32 w 287"/>
                <a:gd name="T93" fmla="*/ 17 h 184"/>
                <a:gd name="T94" fmla="*/ 25 w 287"/>
                <a:gd name="T95" fmla="*/ 14 h 184"/>
                <a:gd name="T96" fmla="*/ 23 w 287"/>
                <a:gd name="T97" fmla="*/ 12 h 184"/>
                <a:gd name="T98" fmla="*/ 21 w 287"/>
                <a:gd name="T99" fmla="*/ 10 h 184"/>
                <a:gd name="T100" fmla="*/ 19 w 287"/>
                <a:gd name="T101" fmla="*/ 7 h 184"/>
                <a:gd name="T102" fmla="*/ 16 w 287"/>
                <a:gd name="T103" fmla="*/ 3 h 184"/>
                <a:gd name="T104" fmla="*/ 0 w 287"/>
                <a:gd name="T10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7" h="184">
                  <a:moveTo>
                    <a:pt x="287" y="184"/>
                  </a:moveTo>
                  <a:lnTo>
                    <a:pt x="250" y="184"/>
                  </a:lnTo>
                  <a:lnTo>
                    <a:pt x="250" y="180"/>
                  </a:lnTo>
                  <a:lnTo>
                    <a:pt x="247" y="180"/>
                  </a:lnTo>
                  <a:lnTo>
                    <a:pt x="247" y="176"/>
                  </a:lnTo>
                  <a:lnTo>
                    <a:pt x="241" y="176"/>
                  </a:lnTo>
                  <a:lnTo>
                    <a:pt x="241" y="173"/>
                  </a:lnTo>
                  <a:lnTo>
                    <a:pt x="222" y="173"/>
                  </a:lnTo>
                  <a:lnTo>
                    <a:pt x="222" y="170"/>
                  </a:lnTo>
                  <a:lnTo>
                    <a:pt x="209" y="170"/>
                  </a:lnTo>
                  <a:lnTo>
                    <a:pt x="209" y="163"/>
                  </a:lnTo>
                  <a:lnTo>
                    <a:pt x="195" y="163"/>
                  </a:lnTo>
                  <a:lnTo>
                    <a:pt x="195" y="160"/>
                  </a:lnTo>
                  <a:lnTo>
                    <a:pt x="191" y="160"/>
                  </a:lnTo>
                  <a:lnTo>
                    <a:pt x="191" y="157"/>
                  </a:lnTo>
                  <a:lnTo>
                    <a:pt x="190" y="157"/>
                  </a:lnTo>
                  <a:lnTo>
                    <a:pt x="190" y="154"/>
                  </a:lnTo>
                  <a:lnTo>
                    <a:pt x="184" y="154"/>
                  </a:lnTo>
                  <a:lnTo>
                    <a:pt x="184" y="152"/>
                  </a:lnTo>
                  <a:lnTo>
                    <a:pt x="181" y="152"/>
                  </a:lnTo>
                  <a:lnTo>
                    <a:pt x="181" y="149"/>
                  </a:lnTo>
                  <a:lnTo>
                    <a:pt x="180" y="149"/>
                  </a:lnTo>
                  <a:lnTo>
                    <a:pt x="180" y="145"/>
                  </a:lnTo>
                  <a:lnTo>
                    <a:pt x="177" y="145"/>
                  </a:lnTo>
                  <a:lnTo>
                    <a:pt x="177" y="138"/>
                  </a:lnTo>
                  <a:lnTo>
                    <a:pt x="159" y="138"/>
                  </a:lnTo>
                  <a:lnTo>
                    <a:pt x="159" y="134"/>
                  </a:lnTo>
                  <a:lnTo>
                    <a:pt x="148" y="134"/>
                  </a:lnTo>
                  <a:lnTo>
                    <a:pt x="148" y="131"/>
                  </a:lnTo>
                  <a:lnTo>
                    <a:pt x="146" y="131"/>
                  </a:lnTo>
                  <a:lnTo>
                    <a:pt x="146" y="129"/>
                  </a:lnTo>
                  <a:lnTo>
                    <a:pt x="145" y="129"/>
                  </a:lnTo>
                  <a:lnTo>
                    <a:pt x="145" y="125"/>
                  </a:lnTo>
                  <a:lnTo>
                    <a:pt x="142" y="125"/>
                  </a:lnTo>
                  <a:lnTo>
                    <a:pt x="142" y="123"/>
                  </a:lnTo>
                  <a:lnTo>
                    <a:pt x="130" y="123"/>
                  </a:lnTo>
                  <a:lnTo>
                    <a:pt x="130" y="117"/>
                  </a:lnTo>
                  <a:lnTo>
                    <a:pt x="126" y="117"/>
                  </a:lnTo>
                  <a:lnTo>
                    <a:pt x="126" y="115"/>
                  </a:lnTo>
                  <a:lnTo>
                    <a:pt x="123" y="115"/>
                  </a:lnTo>
                  <a:lnTo>
                    <a:pt x="123" y="109"/>
                  </a:lnTo>
                  <a:lnTo>
                    <a:pt x="120" y="109"/>
                  </a:lnTo>
                  <a:lnTo>
                    <a:pt x="120" y="107"/>
                  </a:lnTo>
                  <a:lnTo>
                    <a:pt x="118" y="107"/>
                  </a:lnTo>
                  <a:lnTo>
                    <a:pt x="118" y="104"/>
                  </a:lnTo>
                  <a:lnTo>
                    <a:pt x="116" y="104"/>
                  </a:lnTo>
                  <a:lnTo>
                    <a:pt x="116" y="100"/>
                  </a:lnTo>
                  <a:lnTo>
                    <a:pt x="114" y="100"/>
                  </a:lnTo>
                  <a:lnTo>
                    <a:pt x="114" y="97"/>
                  </a:lnTo>
                  <a:lnTo>
                    <a:pt x="111" y="97"/>
                  </a:lnTo>
                  <a:lnTo>
                    <a:pt x="111" y="95"/>
                  </a:lnTo>
                  <a:lnTo>
                    <a:pt x="108" y="95"/>
                  </a:lnTo>
                  <a:lnTo>
                    <a:pt x="108" y="93"/>
                  </a:lnTo>
                  <a:lnTo>
                    <a:pt x="107" y="93"/>
                  </a:lnTo>
                  <a:lnTo>
                    <a:pt x="107" y="90"/>
                  </a:lnTo>
                  <a:lnTo>
                    <a:pt x="105" y="90"/>
                  </a:lnTo>
                  <a:lnTo>
                    <a:pt x="105" y="88"/>
                  </a:lnTo>
                  <a:lnTo>
                    <a:pt x="101" y="88"/>
                  </a:lnTo>
                  <a:lnTo>
                    <a:pt x="101" y="86"/>
                  </a:lnTo>
                  <a:lnTo>
                    <a:pt x="97" y="86"/>
                  </a:lnTo>
                  <a:lnTo>
                    <a:pt x="97" y="82"/>
                  </a:lnTo>
                  <a:lnTo>
                    <a:pt x="92" y="82"/>
                  </a:lnTo>
                  <a:lnTo>
                    <a:pt x="92" y="80"/>
                  </a:lnTo>
                  <a:lnTo>
                    <a:pt x="89" y="80"/>
                  </a:lnTo>
                  <a:lnTo>
                    <a:pt x="89" y="76"/>
                  </a:lnTo>
                  <a:lnTo>
                    <a:pt x="87" y="76"/>
                  </a:lnTo>
                  <a:lnTo>
                    <a:pt x="87" y="69"/>
                  </a:lnTo>
                  <a:lnTo>
                    <a:pt x="85" y="69"/>
                  </a:lnTo>
                  <a:lnTo>
                    <a:pt x="85" y="64"/>
                  </a:lnTo>
                  <a:lnTo>
                    <a:pt x="83" y="64"/>
                  </a:lnTo>
                  <a:lnTo>
                    <a:pt x="83" y="59"/>
                  </a:lnTo>
                  <a:lnTo>
                    <a:pt x="79" y="59"/>
                  </a:lnTo>
                  <a:lnTo>
                    <a:pt x="79" y="55"/>
                  </a:lnTo>
                  <a:lnTo>
                    <a:pt x="74" y="55"/>
                  </a:lnTo>
                  <a:lnTo>
                    <a:pt x="74" y="52"/>
                  </a:lnTo>
                  <a:lnTo>
                    <a:pt x="70" y="52"/>
                  </a:lnTo>
                  <a:lnTo>
                    <a:pt x="70" y="49"/>
                  </a:lnTo>
                  <a:lnTo>
                    <a:pt x="67" y="49"/>
                  </a:lnTo>
                  <a:lnTo>
                    <a:pt x="67" y="47"/>
                  </a:lnTo>
                  <a:lnTo>
                    <a:pt x="64" y="47"/>
                  </a:lnTo>
                  <a:lnTo>
                    <a:pt x="64" y="44"/>
                  </a:lnTo>
                  <a:lnTo>
                    <a:pt x="60" y="44"/>
                  </a:lnTo>
                  <a:lnTo>
                    <a:pt x="60" y="42"/>
                  </a:lnTo>
                  <a:lnTo>
                    <a:pt x="53" y="42"/>
                  </a:lnTo>
                  <a:lnTo>
                    <a:pt x="53" y="36"/>
                  </a:lnTo>
                  <a:lnTo>
                    <a:pt x="50" y="36"/>
                  </a:lnTo>
                  <a:lnTo>
                    <a:pt x="50" y="29"/>
                  </a:lnTo>
                  <a:lnTo>
                    <a:pt x="45" y="29"/>
                  </a:lnTo>
                  <a:lnTo>
                    <a:pt x="45" y="24"/>
                  </a:lnTo>
                  <a:lnTo>
                    <a:pt x="44" y="24"/>
                  </a:lnTo>
                  <a:lnTo>
                    <a:pt x="44" y="21"/>
                  </a:lnTo>
                  <a:lnTo>
                    <a:pt x="40" y="21"/>
                  </a:lnTo>
                  <a:lnTo>
                    <a:pt x="40" y="17"/>
                  </a:lnTo>
                  <a:lnTo>
                    <a:pt x="32" y="17"/>
                  </a:lnTo>
                  <a:lnTo>
                    <a:pt x="32" y="14"/>
                  </a:lnTo>
                  <a:lnTo>
                    <a:pt x="25" y="14"/>
                  </a:lnTo>
                  <a:lnTo>
                    <a:pt x="25" y="12"/>
                  </a:lnTo>
                  <a:lnTo>
                    <a:pt x="23" y="12"/>
                  </a:lnTo>
                  <a:lnTo>
                    <a:pt x="23" y="10"/>
                  </a:lnTo>
                  <a:lnTo>
                    <a:pt x="21" y="10"/>
                  </a:lnTo>
                  <a:lnTo>
                    <a:pt x="21" y="7"/>
                  </a:lnTo>
                  <a:lnTo>
                    <a:pt x="19" y="7"/>
                  </a:lnTo>
                  <a:lnTo>
                    <a:pt x="19" y="3"/>
                  </a:lnTo>
                  <a:lnTo>
                    <a:pt x="16" y="3"/>
                  </a:lnTo>
                  <a:lnTo>
                    <a:pt x="16"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3725249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LBA-004: Efficacy and safety results from IMblaze370, a randomized </a:t>
            </a:r>
            <a:br>
              <a:rPr lang="en-GB" dirty="0" smtClean="0"/>
            </a:br>
            <a:r>
              <a:rPr lang="en-GB" dirty="0" smtClean="0"/>
              <a:t>phase III study comparing atezolizumab plus cobimetinib and atezolizumab monotherapy vs. regorafenib in chemotherapy-refractory metastatic colorectal cancer – </a:t>
            </a:r>
            <a:r>
              <a:rPr lang="en-GB" dirty="0" err="1" smtClean="0"/>
              <a:t>Bendell</a:t>
            </a:r>
            <a:r>
              <a:rPr lang="en-GB" dirty="0" smtClean="0"/>
              <a:t> J,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lgn="ctr">
              <a:buNone/>
            </a:pPr>
            <a:r>
              <a:rPr lang="en-GB" b="1" dirty="0" smtClean="0"/>
              <a:t>OS in key subgroups</a:t>
            </a:r>
            <a:endParaRPr lang="en-GB" b="1"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Bendell</a:t>
            </a:r>
            <a:r>
              <a:rPr lang="en-GB" dirty="0" smtClean="0"/>
              <a:t> J, </a:t>
            </a:r>
            <a:r>
              <a:rPr lang="fr-FR" dirty="0" smtClean="0"/>
              <a:t>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en-GB" dirty="0" smtClean="0"/>
              <a:t>LBA-004</a:t>
            </a:r>
            <a:endParaRPr lang="fr-FR" dirty="0"/>
          </a:p>
        </p:txBody>
      </p:sp>
      <p:sp>
        <p:nvSpPr>
          <p:cNvPr id="7" name="TextBox 6"/>
          <p:cNvSpPr txBox="1"/>
          <p:nvPr/>
        </p:nvSpPr>
        <p:spPr>
          <a:xfrm>
            <a:off x="888078" y="2250091"/>
            <a:ext cx="2162772" cy="3477875"/>
          </a:xfrm>
          <a:prstGeom prst="rect">
            <a:avLst/>
          </a:prstGeom>
          <a:noFill/>
        </p:spPr>
        <p:txBody>
          <a:bodyPr wrap="none" rtlCol="0">
            <a:spAutoFit/>
          </a:bodyPr>
          <a:lstStyle/>
          <a:p>
            <a:r>
              <a:rPr lang="en-GB" sz="1100" b="1" dirty="0" smtClean="0">
                <a:latin typeface="Arial" panose="020B0604020202020204" pitchFamily="34" charset="0"/>
                <a:cs typeface="Arial" panose="020B0604020202020204" pitchFamily="34" charset="0"/>
              </a:rPr>
              <a:t>Subgroup</a:t>
            </a:r>
          </a:p>
          <a:p>
            <a:r>
              <a:rPr lang="en-GB" sz="1100" dirty="0" smtClean="0">
                <a:latin typeface="Arial" panose="020B0604020202020204" pitchFamily="34" charset="0"/>
                <a:cs typeface="Arial" panose="020B0604020202020204" pitchFamily="34" charset="0"/>
              </a:rPr>
              <a:t>≥65 years</a:t>
            </a:r>
          </a:p>
          <a:p>
            <a:r>
              <a:rPr lang="en-GB" sz="1100" dirty="0" smtClean="0">
                <a:latin typeface="Arial" panose="020B0604020202020204" pitchFamily="34" charset="0"/>
                <a:cs typeface="Arial" panose="020B0604020202020204" pitchFamily="34" charset="0"/>
              </a:rPr>
              <a:t>&lt;65 years</a:t>
            </a:r>
          </a:p>
          <a:p>
            <a:r>
              <a:rPr lang="en-GB" sz="1100" dirty="0" smtClean="0">
                <a:latin typeface="Arial" panose="020B0604020202020204" pitchFamily="34" charset="0"/>
                <a:cs typeface="Arial" panose="020B0604020202020204" pitchFamily="34" charset="0"/>
              </a:rPr>
              <a:t>White</a:t>
            </a:r>
          </a:p>
          <a:p>
            <a:r>
              <a:rPr lang="en-GB" sz="1100" dirty="0" smtClean="0">
                <a:latin typeface="Arial" panose="020B0604020202020204" pitchFamily="34" charset="0"/>
                <a:cs typeface="Arial" panose="020B0604020202020204" pitchFamily="34" charset="0"/>
              </a:rPr>
              <a:t>Non-white</a:t>
            </a:r>
          </a:p>
          <a:p>
            <a:r>
              <a:rPr lang="en-GB" sz="1100" dirty="0" smtClean="0">
                <a:latin typeface="Arial" panose="020B0604020202020204" pitchFamily="34" charset="0"/>
                <a:cs typeface="Arial" panose="020B0604020202020204" pitchFamily="34" charset="0"/>
              </a:rPr>
              <a:t>ECOG PS 0</a:t>
            </a:r>
          </a:p>
          <a:p>
            <a:r>
              <a:rPr lang="en-GB" sz="1100" dirty="0" smtClean="0">
                <a:latin typeface="Arial" panose="020B0604020202020204" pitchFamily="34" charset="0"/>
                <a:cs typeface="Arial" panose="020B0604020202020204" pitchFamily="34" charset="0"/>
              </a:rPr>
              <a:t>ECOG PS 1</a:t>
            </a:r>
          </a:p>
          <a:p>
            <a:r>
              <a:rPr lang="en-GB" sz="1100" dirty="0" smtClean="0">
                <a:latin typeface="Arial" panose="020B0604020202020204" pitchFamily="34" charset="0"/>
                <a:cs typeface="Arial" panose="020B0604020202020204" pitchFamily="34" charset="0"/>
              </a:rPr>
              <a:t>&lt;18 </a:t>
            </a:r>
            <a:r>
              <a:rPr lang="en-GB" sz="1100" dirty="0" err="1" smtClean="0">
                <a:latin typeface="Arial" panose="020B0604020202020204" pitchFamily="34" charset="0"/>
                <a:cs typeface="Arial" panose="020B0604020202020204" pitchFamily="34" charset="0"/>
              </a:rPr>
              <a:t>mo</a:t>
            </a:r>
            <a:r>
              <a:rPr lang="en-GB" sz="1100" dirty="0" smtClean="0">
                <a:latin typeface="Arial" panose="020B0604020202020204" pitchFamily="34" charset="0"/>
                <a:cs typeface="Arial" panose="020B0604020202020204" pitchFamily="34" charset="0"/>
              </a:rPr>
              <a:t> since 1</a:t>
            </a:r>
            <a:r>
              <a:rPr lang="en-GB" sz="1100" baseline="30000" dirty="0" smtClean="0">
                <a:latin typeface="Arial" panose="020B0604020202020204" pitchFamily="34" charset="0"/>
                <a:cs typeface="Arial" panose="020B0604020202020204" pitchFamily="34" charset="0"/>
              </a:rPr>
              <a:t>st</a:t>
            </a:r>
            <a:r>
              <a:rPr lang="en-GB" sz="1100" dirty="0" smtClean="0">
                <a:latin typeface="Arial" panose="020B0604020202020204" pitchFamily="34" charset="0"/>
                <a:cs typeface="Arial" panose="020B0604020202020204" pitchFamily="34" charset="0"/>
              </a:rPr>
              <a:t> met diagnosis</a:t>
            </a:r>
          </a:p>
          <a:p>
            <a:r>
              <a:rPr lang="en-GB" sz="1100" dirty="0" smtClean="0">
                <a:latin typeface="Arial" panose="020B0604020202020204" pitchFamily="34" charset="0"/>
                <a:cs typeface="Arial" panose="020B0604020202020204" pitchFamily="34" charset="0"/>
              </a:rPr>
              <a:t>≥18 </a:t>
            </a:r>
            <a:r>
              <a:rPr lang="en-GB" sz="1100" dirty="0" err="1">
                <a:latin typeface="Arial" panose="020B0604020202020204" pitchFamily="34" charset="0"/>
                <a:cs typeface="Arial" panose="020B0604020202020204" pitchFamily="34" charset="0"/>
              </a:rPr>
              <a:t>mo</a:t>
            </a:r>
            <a:r>
              <a:rPr lang="en-GB" sz="1100" dirty="0">
                <a:latin typeface="Arial" panose="020B0604020202020204" pitchFamily="34" charset="0"/>
                <a:cs typeface="Arial" panose="020B0604020202020204" pitchFamily="34" charset="0"/>
              </a:rPr>
              <a:t> since 1</a:t>
            </a:r>
            <a:r>
              <a:rPr lang="en-GB" sz="1100" baseline="30000" dirty="0">
                <a:latin typeface="Arial" panose="020B0604020202020204" pitchFamily="34" charset="0"/>
                <a:cs typeface="Arial" panose="020B0604020202020204" pitchFamily="34" charset="0"/>
              </a:rPr>
              <a:t>st</a:t>
            </a:r>
            <a:r>
              <a:rPr lang="en-GB" sz="1100" dirty="0">
                <a:latin typeface="Arial" panose="020B0604020202020204" pitchFamily="34" charset="0"/>
                <a:cs typeface="Arial" panose="020B0604020202020204" pitchFamily="34" charset="0"/>
              </a:rPr>
              <a:t> met </a:t>
            </a:r>
            <a:r>
              <a:rPr lang="en-GB" sz="1100" dirty="0" smtClean="0">
                <a:latin typeface="Arial" panose="020B0604020202020204" pitchFamily="34" charset="0"/>
                <a:cs typeface="Arial" panose="020B0604020202020204" pitchFamily="34" charset="0"/>
              </a:rPr>
              <a:t>diagnosis</a:t>
            </a:r>
          </a:p>
          <a:p>
            <a:r>
              <a:rPr lang="en-GB" sz="1100" dirty="0">
                <a:latin typeface="Arial" panose="020B0604020202020204" pitchFamily="34" charset="0"/>
                <a:cs typeface="Arial" panose="020B0604020202020204" pitchFamily="34" charset="0"/>
              </a:rPr>
              <a:t>&gt;</a:t>
            </a:r>
            <a:r>
              <a:rPr lang="en-GB" sz="1100" dirty="0" smtClean="0">
                <a:latin typeface="Arial" panose="020B0604020202020204" pitchFamily="34" charset="0"/>
                <a:cs typeface="Arial" panose="020B0604020202020204" pitchFamily="34" charset="0"/>
              </a:rPr>
              <a:t>3 prior </a:t>
            </a:r>
            <a:r>
              <a:rPr lang="en-GB" sz="1100" dirty="0" err="1" smtClean="0">
                <a:latin typeface="Arial" panose="020B0604020202020204" pitchFamily="34" charset="0"/>
                <a:cs typeface="Arial" panose="020B0604020202020204" pitchFamily="34" charset="0"/>
              </a:rPr>
              <a:t>tx</a:t>
            </a:r>
            <a:r>
              <a:rPr lang="en-GB" sz="1100" dirty="0" smtClean="0">
                <a:latin typeface="Arial" panose="020B0604020202020204" pitchFamily="34" charset="0"/>
                <a:cs typeface="Arial" panose="020B0604020202020204" pitchFamily="34" charset="0"/>
              </a:rPr>
              <a:t> in met setting</a:t>
            </a:r>
          </a:p>
          <a:p>
            <a:r>
              <a:rPr lang="en-GB" sz="1100" dirty="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rPr>
              <a:t>3 </a:t>
            </a:r>
            <a:r>
              <a:rPr lang="en-GB" sz="1100" dirty="0">
                <a:latin typeface="Arial" panose="020B0604020202020204" pitchFamily="34" charset="0"/>
                <a:cs typeface="Arial" panose="020B0604020202020204" pitchFamily="34" charset="0"/>
              </a:rPr>
              <a:t>prior </a:t>
            </a:r>
            <a:r>
              <a:rPr lang="en-GB" sz="1100" dirty="0" err="1">
                <a:latin typeface="Arial" panose="020B0604020202020204" pitchFamily="34" charset="0"/>
                <a:cs typeface="Arial" panose="020B0604020202020204" pitchFamily="34" charset="0"/>
              </a:rPr>
              <a:t>tx</a:t>
            </a:r>
            <a:r>
              <a:rPr lang="en-GB" sz="1100" dirty="0">
                <a:latin typeface="Arial" panose="020B0604020202020204" pitchFamily="34" charset="0"/>
                <a:cs typeface="Arial" panose="020B0604020202020204" pitchFamily="34" charset="0"/>
              </a:rPr>
              <a:t> in met </a:t>
            </a:r>
            <a:r>
              <a:rPr lang="en-GB" sz="1100" dirty="0" smtClean="0">
                <a:latin typeface="Arial" panose="020B0604020202020204" pitchFamily="34" charset="0"/>
                <a:cs typeface="Arial" panose="020B0604020202020204" pitchFamily="34" charset="0"/>
              </a:rPr>
              <a:t>setting</a:t>
            </a:r>
          </a:p>
          <a:p>
            <a:r>
              <a:rPr lang="en-GB" sz="1100" dirty="0" smtClean="0">
                <a:latin typeface="Arial" panose="020B0604020202020204" pitchFamily="34" charset="0"/>
                <a:cs typeface="Arial" panose="020B0604020202020204" pitchFamily="34" charset="0"/>
              </a:rPr>
              <a:t>Left sided tumour</a:t>
            </a:r>
          </a:p>
          <a:p>
            <a:r>
              <a:rPr lang="en-GB" sz="1100" dirty="0" smtClean="0">
                <a:latin typeface="Arial" panose="020B0604020202020204" pitchFamily="34" charset="0"/>
                <a:cs typeface="Arial" panose="020B0604020202020204" pitchFamily="34" charset="0"/>
              </a:rPr>
              <a:t>Right sided tumour</a:t>
            </a:r>
          </a:p>
          <a:p>
            <a:r>
              <a:rPr lang="en-GB" sz="1100" dirty="0" smtClean="0">
                <a:latin typeface="Arial" panose="020B0604020202020204" pitchFamily="34" charset="0"/>
                <a:cs typeface="Arial" panose="020B0604020202020204" pitchFamily="34" charset="0"/>
              </a:rPr>
              <a:t>RAS mutant</a:t>
            </a:r>
          </a:p>
          <a:p>
            <a:r>
              <a:rPr lang="en-GB" sz="1100" dirty="0" smtClean="0">
                <a:latin typeface="Arial" panose="020B0604020202020204" pitchFamily="34" charset="0"/>
                <a:cs typeface="Arial" panose="020B0604020202020204" pitchFamily="34" charset="0"/>
              </a:rPr>
              <a:t>RAS wild-type</a:t>
            </a:r>
          </a:p>
          <a:p>
            <a:r>
              <a:rPr lang="en-GB" sz="1100" dirty="0" smtClean="0">
                <a:latin typeface="Arial" panose="020B0604020202020204" pitchFamily="34" charset="0"/>
                <a:cs typeface="Arial" panose="020B0604020202020204" pitchFamily="34" charset="0"/>
              </a:rPr>
              <a:t>MSI high</a:t>
            </a:r>
          </a:p>
          <a:p>
            <a:r>
              <a:rPr lang="en-GB" sz="1100" dirty="0" smtClean="0">
                <a:latin typeface="Arial" panose="020B0604020202020204" pitchFamily="34" charset="0"/>
                <a:cs typeface="Arial" panose="020B0604020202020204" pitchFamily="34" charset="0"/>
              </a:rPr>
              <a:t>MSI stable/low</a:t>
            </a:r>
          </a:p>
          <a:p>
            <a:r>
              <a:rPr lang="en-GB" sz="1100" dirty="0" smtClean="0">
                <a:latin typeface="Arial" panose="020B0604020202020204" pitchFamily="34" charset="0"/>
                <a:cs typeface="Arial" panose="020B0604020202020204" pitchFamily="34" charset="0"/>
              </a:rPr>
              <a:t>PD-L1 high</a:t>
            </a:r>
          </a:p>
          <a:p>
            <a:r>
              <a:rPr lang="en-GB" sz="1100" dirty="0" smtClean="0">
                <a:latin typeface="Arial" panose="020B0604020202020204" pitchFamily="34" charset="0"/>
                <a:cs typeface="Arial" panose="020B0604020202020204" pitchFamily="34" charset="0"/>
              </a:rPr>
              <a:t>PD-L1 low</a:t>
            </a:r>
          </a:p>
          <a:p>
            <a:r>
              <a:rPr lang="en-GB" sz="1100" dirty="0" smtClean="0">
                <a:latin typeface="Arial" panose="020B0604020202020204" pitchFamily="34" charset="0"/>
                <a:cs typeface="Arial" panose="020B0604020202020204" pitchFamily="34" charset="0"/>
              </a:rPr>
              <a:t>ITT</a:t>
            </a:r>
            <a:endParaRPr lang="en-GB" sz="1100" dirty="0">
              <a:latin typeface="Arial" panose="020B0604020202020204" pitchFamily="34" charset="0"/>
              <a:cs typeface="Arial" panose="020B0604020202020204" pitchFamily="34" charset="0"/>
            </a:endParaRPr>
          </a:p>
        </p:txBody>
      </p:sp>
      <p:cxnSp>
        <p:nvCxnSpPr>
          <p:cNvPr id="8" name="Straight Connector 7"/>
          <p:cNvCxnSpPr/>
          <p:nvPr/>
        </p:nvCxnSpPr>
        <p:spPr>
          <a:xfrm>
            <a:off x="3786457" y="5756553"/>
            <a:ext cx="3515760" cy="0"/>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941132" y="2448767"/>
            <a:ext cx="20030" cy="3303094"/>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44253"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40931"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796425" y="57565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487408" y="6113231"/>
            <a:ext cx="2169184" cy="230832"/>
          </a:xfrm>
          <a:prstGeom prst="rect">
            <a:avLst/>
          </a:prstGeom>
          <a:noFill/>
        </p:spPr>
        <p:txBody>
          <a:bodyPr wrap="none" rtlCol="0">
            <a:spAutoFit/>
          </a:bodyPr>
          <a:lstStyle/>
          <a:p>
            <a:pPr algn="ctr"/>
            <a:r>
              <a:rPr lang="en-GB" sz="900" b="1" dirty="0" smtClean="0">
                <a:solidFill>
                  <a:schemeClr val="accent3"/>
                </a:solidFill>
                <a:latin typeface="Arial" panose="020B0604020202020204" pitchFamily="34" charset="0"/>
                <a:cs typeface="Arial" panose="020B0604020202020204" pitchFamily="34" charset="0"/>
              </a:rPr>
              <a:t>Favours atezolizumab + cobimetinib</a:t>
            </a:r>
            <a:endParaRPr lang="en-GB" sz="900" b="1" dirty="0">
              <a:solidFill>
                <a:schemeClr val="accent3"/>
              </a:solidFill>
              <a:latin typeface="Arial" panose="020B0604020202020204" pitchFamily="34" charset="0"/>
              <a:cs typeface="Arial" panose="020B0604020202020204" pitchFamily="34" charset="0"/>
            </a:endParaRPr>
          </a:p>
        </p:txBody>
      </p:sp>
      <p:sp>
        <p:nvSpPr>
          <p:cNvPr id="14" name="TextBox 13"/>
          <p:cNvSpPr txBox="1"/>
          <p:nvPr/>
        </p:nvSpPr>
        <p:spPr>
          <a:xfrm>
            <a:off x="3623942" y="5835592"/>
            <a:ext cx="344966" cy="230832"/>
          </a:xfrm>
          <a:prstGeom prst="rect">
            <a:avLst/>
          </a:prstGeom>
          <a:noFill/>
        </p:spPr>
        <p:txBody>
          <a:bodyPr wrap="none" rtlCol="0">
            <a:spAutoFit/>
          </a:bodyPr>
          <a:lstStyle/>
          <a:p>
            <a:pPr algn="ctr"/>
            <a:r>
              <a:rPr lang="en-GB" sz="900" dirty="0" smtClean="0">
                <a:latin typeface="Arial" panose="020B0604020202020204" pitchFamily="34" charset="0"/>
                <a:cs typeface="Arial" panose="020B0604020202020204" pitchFamily="34" charset="0"/>
              </a:rPr>
              <a:t>0.2</a:t>
            </a:r>
            <a:endParaRPr lang="en-GB" sz="900" dirty="0">
              <a:latin typeface="Arial" panose="020B0604020202020204" pitchFamily="34" charset="0"/>
              <a:cs typeface="Arial" panose="020B0604020202020204" pitchFamily="34" charset="0"/>
            </a:endParaRPr>
          </a:p>
        </p:txBody>
      </p:sp>
      <p:sp>
        <p:nvSpPr>
          <p:cNvPr id="15" name="TextBox 14"/>
          <p:cNvSpPr txBox="1"/>
          <p:nvPr/>
        </p:nvSpPr>
        <p:spPr>
          <a:xfrm>
            <a:off x="5820285" y="5835592"/>
            <a:ext cx="248786" cy="230832"/>
          </a:xfrm>
          <a:prstGeom prst="rect">
            <a:avLst/>
          </a:prstGeom>
          <a:noFill/>
        </p:spPr>
        <p:txBody>
          <a:bodyPr wrap="none" rtlCol="0">
            <a:spAutoFit/>
          </a:bodyPr>
          <a:lstStyle/>
          <a:p>
            <a:pPr algn="ctr"/>
            <a:r>
              <a:rPr lang="en-GB" sz="900" dirty="0" smtClean="0">
                <a:latin typeface="Arial" panose="020B0604020202020204" pitchFamily="34" charset="0"/>
                <a:cs typeface="Arial" panose="020B0604020202020204" pitchFamily="34" charset="0"/>
              </a:rPr>
              <a:t>1</a:t>
            </a:r>
            <a:endParaRPr lang="en-GB" sz="900" dirty="0">
              <a:latin typeface="Arial" panose="020B0604020202020204" pitchFamily="34" charset="0"/>
              <a:cs typeface="Arial" panose="020B0604020202020204" pitchFamily="34" charset="0"/>
            </a:endParaRPr>
          </a:p>
        </p:txBody>
      </p:sp>
      <p:sp>
        <p:nvSpPr>
          <p:cNvPr id="16" name="TextBox 15"/>
          <p:cNvSpPr txBox="1"/>
          <p:nvPr/>
        </p:nvSpPr>
        <p:spPr>
          <a:xfrm>
            <a:off x="6720335" y="5835592"/>
            <a:ext cx="248786" cy="230832"/>
          </a:xfrm>
          <a:prstGeom prst="rect">
            <a:avLst/>
          </a:prstGeom>
          <a:noFill/>
        </p:spPr>
        <p:txBody>
          <a:bodyPr wrap="none" rtlCol="0">
            <a:spAutoFit/>
          </a:bodyPr>
          <a:lstStyle/>
          <a:p>
            <a:pPr algn="ctr"/>
            <a:r>
              <a:rPr lang="en-GB" sz="900" dirty="0" smtClean="0">
                <a:latin typeface="Arial" panose="020B0604020202020204" pitchFamily="34" charset="0"/>
                <a:cs typeface="Arial" panose="020B0604020202020204" pitchFamily="34" charset="0"/>
              </a:rPr>
              <a:t>2</a:t>
            </a:r>
            <a:endParaRPr lang="en-GB" sz="900" dirty="0">
              <a:latin typeface="Arial" panose="020B0604020202020204" pitchFamily="34" charset="0"/>
              <a:cs typeface="Arial" panose="020B0604020202020204" pitchFamily="34" charset="0"/>
            </a:endParaRPr>
          </a:p>
        </p:txBody>
      </p:sp>
      <p:grpSp>
        <p:nvGrpSpPr>
          <p:cNvPr id="17" name="Group 16"/>
          <p:cNvGrpSpPr/>
          <p:nvPr/>
        </p:nvGrpSpPr>
        <p:grpSpPr>
          <a:xfrm>
            <a:off x="5165002" y="2638096"/>
            <a:ext cx="955141" cy="137424"/>
            <a:chOff x="4113495" y="2021282"/>
            <a:chExt cx="625499" cy="137424"/>
          </a:xfrm>
        </p:grpSpPr>
        <p:cxnSp>
          <p:nvCxnSpPr>
            <p:cNvPr id="18" name="Straight Connector 17"/>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113495"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6317436" y="6113231"/>
            <a:ext cx="1300356" cy="230832"/>
          </a:xfrm>
          <a:prstGeom prst="rect">
            <a:avLst/>
          </a:prstGeom>
          <a:noFill/>
        </p:spPr>
        <p:txBody>
          <a:bodyPr wrap="none" rtlCol="0">
            <a:spAutoFit/>
          </a:bodyPr>
          <a:lstStyle/>
          <a:p>
            <a:pPr algn="ctr"/>
            <a:r>
              <a:rPr lang="en-GB" sz="900" b="1" dirty="0" smtClean="0">
                <a:solidFill>
                  <a:schemeClr val="accent2"/>
                </a:solidFill>
                <a:latin typeface="Arial" panose="020B0604020202020204" pitchFamily="34" charset="0"/>
                <a:cs typeface="Arial" panose="020B0604020202020204" pitchFamily="34" charset="0"/>
              </a:rPr>
              <a:t>Favours regorafenib</a:t>
            </a:r>
            <a:endParaRPr lang="en-GB" sz="900" b="1" dirty="0">
              <a:solidFill>
                <a:schemeClr val="accent2"/>
              </a:solidFill>
              <a:latin typeface="Arial" panose="020B0604020202020204" pitchFamily="34" charset="0"/>
              <a:cs typeface="Arial" panose="020B0604020202020204" pitchFamily="34" charset="0"/>
            </a:endParaRPr>
          </a:p>
        </p:txBody>
      </p:sp>
      <p:sp>
        <p:nvSpPr>
          <p:cNvPr id="22" name="TextBox 21"/>
          <p:cNvSpPr txBox="1"/>
          <p:nvPr/>
        </p:nvSpPr>
        <p:spPr>
          <a:xfrm>
            <a:off x="5500107" y="5982313"/>
            <a:ext cx="896400" cy="230832"/>
          </a:xfrm>
          <a:prstGeom prst="rect">
            <a:avLst/>
          </a:prstGeom>
          <a:noFill/>
        </p:spPr>
        <p:txBody>
          <a:bodyPr wrap="none" rtlCol="0">
            <a:spAutoFit/>
          </a:bodyPr>
          <a:lstStyle/>
          <a:p>
            <a:pPr algn="ctr"/>
            <a:r>
              <a:rPr lang="en-GB" sz="900" b="1" dirty="0" smtClean="0">
                <a:latin typeface="Arial" panose="020B0604020202020204" pitchFamily="34" charset="0"/>
                <a:cs typeface="Arial" panose="020B0604020202020204" pitchFamily="34" charset="0"/>
              </a:rPr>
              <a:t>Hazard ratio*</a:t>
            </a:r>
            <a:endParaRPr lang="en-GB" sz="900" b="1" baseline="30000" dirty="0">
              <a:latin typeface="Arial" panose="020B0604020202020204" pitchFamily="34" charset="0"/>
              <a:cs typeface="Arial" panose="020B0604020202020204" pitchFamily="34" charset="0"/>
            </a:endParaRPr>
          </a:p>
        </p:txBody>
      </p:sp>
      <p:cxnSp>
        <p:nvCxnSpPr>
          <p:cNvPr id="23" name="Straight Arrow Connector 22"/>
          <p:cNvCxnSpPr/>
          <p:nvPr/>
        </p:nvCxnSpPr>
        <p:spPr>
          <a:xfrm>
            <a:off x="6434853" y="6097729"/>
            <a:ext cx="638581"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905756" y="6097729"/>
            <a:ext cx="638581"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43377" y="2250091"/>
            <a:ext cx="420308" cy="3477875"/>
          </a:xfrm>
          <a:prstGeom prst="rect">
            <a:avLst/>
          </a:prstGeom>
          <a:noFill/>
        </p:spPr>
        <p:txBody>
          <a:bodyPr wrap="none" rtlCol="0">
            <a:spAutoFit/>
          </a:bodyPr>
          <a:lstStyle/>
          <a:p>
            <a:pPr algn="ctr"/>
            <a:r>
              <a:rPr lang="en-GB" sz="1100" b="1" dirty="0" smtClean="0">
                <a:latin typeface="Arial" panose="020B0604020202020204" pitchFamily="34" charset="0"/>
                <a:cs typeface="Arial" panose="020B0604020202020204" pitchFamily="34" charset="0"/>
              </a:rPr>
              <a:t>n</a:t>
            </a:r>
          </a:p>
          <a:p>
            <a:pPr algn="r"/>
            <a:r>
              <a:rPr lang="en-GB" sz="1100" dirty="0" smtClean="0">
                <a:latin typeface="Arial" panose="020B0604020202020204" pitchFamily="34" charset="0"/>
                <a:cs typeface="Arial" panose="020B0604020202020204" pitchFamily="34" charset="0"/>
              </a:rPr>
              <a:t>86</a:t>
            </a:r>
          </a:p>
          <a:p>
            <a:pPr algn="r"/>
            <a:r>
              <a:rPr lang="en-GB" sz="1100" dirty="0" smtClean="0">
                <a:latin typeface="Arial" panose="020B0604020202020204" pitchFamily="34" charset="0"/>
                <a:cs typeface="Arial" panose="020B0604020202020204" pitchFamily="34" charset="0"/>
              </a:rPr>
              <a:t>187</a:t>
            </a:r>
          </a:p>
          <a:p>
            <a:pPr algn="r"/>
            <a:r>
              <a:rPr lang="en-GB" sz="1100" dirty="0" smtClean="0">
                <a:latin typeface="Arial" panose="020B0604020202020204" pitchFamily="34" charset="0"/>
                <a:cs typeface="Arial" panose="020B0604020202020204" pitchFamily="34" charset="0"/>
              </a:rPr>
              <a:t>223</a:t>
            </a:r>
          </a:p>
          <a:p>
            <a:pPr algn="r"/>
            <a:r>
              <a:rPr lang="en-GB" sz="1100" dirty="0" smtClean="0">
                <a:latin typeface="Arial" panose="020B0604020202020204" pitchFamily="34" charset="0"/>
                <a:cs typeface="Arial" panose="020B0604020202020204" pitchFamily="34" charset="0"/>
              </a:rPr>
              <a:t>39</a:t>
            </a:r>
          </a:p>
          <a:p>
            <a:pPr algn="r"/>
            <a:r>
              <a:rPr lang="en-GB" sz="1100" dirty="0" smtClean="0">
                <a:latin typeface="Arial" panose="020B0604020202020204" pitchFamily="34" charset="0"/>
                <a:cs typeface="Arial" panose="020B0604020202020204" pitchFamily="34" charset="0"/>
              </a:rPr>
              <a:t>133</a:t>
            </a:r>
          </a:p>
          <a:p>
            <a:pPr algn="r"/>
            <a:r>
              <a:rPr lang="en-GB" sz="1100" dirty="0" smtClean="0">
                <a:latin typeface="Arial" panose="020B0604020202020204" pitchFamily="34" charset="0"/>
                <a:cs typeface="Arial" panose="020B0604020202020204" pitchFamily="34" charset="0"/>
              </a:rPr>
              <a:t>140</a:t>
            </a:r>
          </a:p>
          <a:p>
            <a:pPr algn="r"/>
            <a:r>
              <a:rPr lang="en-GB" sz="1100" dirty="0" smtClean="0">
                <a:latin typeface="Arial" panose="020B0604020202020204" pitchFamily="34" charset="0"/>
                <a:cs typeface="Arial" panose="020B0604020202020204" pitchFamily="34" charset="0"/>
              </a:rPr>
              <a:t>83</a:t>
            </a:r>
          </a:p>
          <a:p>
            <a:pPr algn="r"/>
            <a:r>
              <a:rPr lang="en-GB" sz="1100" dirty="0" smtClean="0">
                <a:latin typeface="Arial" panose="020B0604020202020204" pitchFamily="34" charset="0"/>
                <a:cs typeface="Arial" panose="020B0604020202020204" pitchFamily="34" charset="0"/>
              </a:rPr>
              <a:t>190</a:t>
            </a:r>
          </a:p>
          <a:p>
            <a:pPr algn="r"/>
            <a:r>
              <a:rPr lang="en-GB" sz="1100" dirty="0" smtClean="0">
                <a:latin typeface="Arial" panose="020B0604020202020204" pitchFamily="34" charset="0"/>
                <a:cs typeface="Arial" panose="020B0604020202020204" pitchFamily="34" charset="0"/>
              </a:rPr>
              <a:t>70</a:t>
            </a:r>
          </a:p>
          <a:p>
            <a:pPr algn="r"/>
            <a:r>
              <a:rPr lang="en-GB" sz="1100" dirty="0" smtClean="0">
                <a:latin typeface="Arial" panose="020B0604020202020204" pitchFamily="34" charset="0"/>
                <a:cs typeface="Arial" panose="020B0604020202020204" pitchFamily="34" charset="0"/>
              </a:rPr>
              <a:t>203</a:t>
            </a:r>
          </a:p>
          <a:p>
            <a:pPr algn="r"/>
            <a:r>
              <a:rPr lang="en-GB" sz="1100" dirty="0" smtClean="0">
                <a:latin typeface="Arial" panose="020B0604020202020204" pitchFamily="34" charset="0"/>
                <a:cs typeface="Arial" panose="020B0604020202020204" pitchFamily="34" charset="0"/>
              </a:rPr>
              <a:t>148</a:t>
            </a:r>
          </a:p>
          <a:p>
            <a:pPr algn="r"/>
            <a:r>
              <a:rPr lang="en-GB" sz="1100" dirty="0" smtClean="0">
                <a:latin typeface="Arial" panose="020B0604020202020204" pitchFamily="34" charset="0"/>
                <a:cs typeface="Arial" panose="020B0604020202020204" pitchFamily="34" charset="0"/>
              </a:rPr>
              <a:t>72</a:t>
            </a:r>
          </a:p>
          <a:p>
            <a:pPr algn="r"/>
            <a:r>
              <a:rPr lang="en-GB" sz="1100" dirty="0" smtClean="0">
                <a:latin typeface="Arial" panose="020B0604020202020204" pitchFamily="34" charset="0"/>
                <a:cs typeface="Arial" panose="020B0604020202020204" pitchFamily="34" charset="0"/>
              </a:rPr>
              <a:t>148</a:t>
            </a:r>
          </a:p>
          <a:p>
            <a:pPr algn="r"/>
            <a:r>
              <a:rPr lang="en-GB" sz="1100" dirty="0" smtClean="0">
                <a:latin typeface="Arial" panose="020B0604020202020204" pitchFamily="34" charset="0"/>
                <a:cs typeface="Arial" panose="020B0604020202020204" pitchFamily="34" charset="0"/>
              </a:rPr>
              <a:t>104</a:t>
            </a:r>
          </a:p>
          <a:p>
            <a:pPr algn="r"/>
            <a:r>
              <a:rPr lang="en-GB" sz="1100" dirty="0" smtClean="0">
                <a:latin typeface="Arial" panose="020B0604020202020204" pitchFamily="34" charset="0"/>
                <a:cs typeface="Arial" panose="020B0604020202020204" pitchFamily="34" charset="0"/>
              </a:rPr>
              <a:t>3</a:t>
            </a:r>
          </a:p>
          <a:p>
            <a:pPr algn="r"/>
            <a:r>
              <a:rPr lang="en-GB" sz="1100" dirty="0" smtClean="0">
                <a:latin typeface="Arial" panose="020B0604020202020204" pitchFamily="34" charset="0"/>
                <a:cs typeface="Arial" panose="020B0604020202020204" pitchFamily="34" charset="0"/>
              </a:rPr>
              <a:t>250</a:t>
            </a:r>
          </a:p>
          <a:p>
            <a:pPr algn="r"/>
            <a:r>
              <a:rPr lang="en-GB" sz="1100" dirty="0" smtClean="0">
                <a:latin typeface="Arial" panose="020B0604020202020204" pitchFamily="34" charset="0"/>
                <a:cs typeface="Arial" panose="020B0604020202020204" pitchFamily="34" charset="0"/>
              </a:rPr>
              <a:t>110</a:t>
            </a:r>
          </a:p>
          <a:p>
            <a:pPr algn="r"/>
            <a:r>
              <a:rPr lang="en-GB" sz="1100" dirty="0" smtClean="0">
                <a:latin typeface="Arial" panose="020B0604020202020204" pitchFamily="34" charset="0"/>
                <a:cs typeface="Arial" panose="020B0604020202020204" pitchFamily="34" charset="0"/>
              </a:rPr>
              <a:t>124</a:t>
            </a:r>
          </a:p>
          <a:p>
            <a:pPr algn="r"/>
            <a:r>
              <a:rPr lang="en-GB" sz="1100" dirty="0" smtClean="0">
                <a:latin typeface="Arial" panose="020B0604020202020204" pitchFamily="34" charset="0"/>
                <a:cs typeface="Arial" panose="020B0604020202020204" pitchFamily="34" charset="0"/>
              </a:rPr>
              <a:t>273</a:t>
            </a:r>
            <a:endParaRPr lang="en-GB" sz="1100" dirty="0">
              <a:latin typeface="Arial" panose="020B0604020202020204" pitchFamily="34" charset="0"/>
              <a:cs typeface="Arial" panose="020B0604020202020204" pitchFamily="34" charset="0"/>
            </a:endParaRPr>
          </a:p>
        </p:txBody>
      </p:sp>
      <p:sp>
        <p:nvSpPr>
          <p:cNvPr id="26" name="TextBox 25"/>
          <p:cNvSpPr txBox="1"/>
          <p:nvPr/>
        </p:nvSpPr>
        <p:spPr>
          <a:xfrm>
            <a:off x="7366130" y="2250091"/>
            <a:ext cx="474168" cy="3477875"/>
          </a:xfrm>
          <a:prstGeom prst="rect">
            <a:avLst/>
          </a:prstGeom>
          <a:noFill/>
        </p:spPr>
        <p:txBody>
          <a:bodyPr wrap="none" rtlCol="0">
            <a:spAutoFit/>
          </a:bodyPr>
          <a:lstStyle/>
          <a:p>
            <a:pPr algn="ctr"/>
            <a:r>
              <a:rPr lang="en-GB" sz="1100" b="1" dirty="0" smtClean="0">
                <a:latin typeface="Arial" panose="020B0604020202020204" pitchFamily="34" charset="0"/>
                <a:cs typeface="Arial" panose="020B0604020202020204" pitchFamily="34" charset="0"/>
              </a:rPr>
              <a:t>HR</a:t>
            </a:r>
          </a:p>
          <a:p>
            <a:pPr algn="r"/>
            <a:r>
              <a:rPr lang="en-GB" sz="1100" dirty="0" smtClean="0">
                <a:latin typeface="Arial" panose="020B0604020202020204" pitchFamily="34" charset="0"/>
                <a:cs typeface="Arial" panose="020B0604020202020204" pitchFamily="34" charset="0"/>
              </a:rPr>
              <a:t>1.50</a:t>
            </a:r>
          </a:p>
          <a:p>
            <a:pPr algn="r"/>
            <a:r>
              <a:rPr lang="en-GB" sz="1100" dirty="0" smtClean="0">
                <a:latin typeface="Arial" panose="020B0604020202020204" pitchFamily="34" charset="0"/>
                <a:cs typeface="Arial" panose="020B0604020202020204" pitchFamily="34" charset="0"/>
              </a:rPr>
              <a:t>0.84</a:t>
            </a:r>
          </a:p>
          <a:p>
            <a:pPr algn="r"/>
            <a:r>
              <a:rPr lang="en-GB" sz="1100" dirty="0" smtClean="0">
                <a:latin typeface="Arial" panose="020B0604020202020204" pitchFamily="34" charset="0"/>
                <a:cs typeface="Arial" panose="020B0604020202020204" pitchFamily="34" charset="0"/>
              </a:rPr>
              <a:t>1.24</a:t>
            </a:r>
          </a:p>
          <a:p>
            <a:pPr algn="r"/>
            <a:r>
              <a:rPr lang="en-GB" sz="1100" dirty="0" smtClean="0">
                <a:latin typeface="Arial" panose="020B0604020202020204" pitchFamily="34" charset="0"/>
                <a:cs typeface="Arial" panose="020B0604020202020204" pitchFamily="34" charset="0"/>
              </a:rPr>
              <a:t>0.40</a:t>
            </a:r>
          </a:p>
          <a:p>
            <a:pPr algn="r"/>
            <a:r>
              <a:rPr lang="en-GB" sz="1100" dirty="0" smtClean="0">
                <a:latin typeface="Arial" panose="020B0604020202020204" pitchFamily="34" charset="0"/>
                <a:cs typeface="Arial" panose="020B0604020202020204" pitchFamily="34" charset="0"/>
              </a:rPr>
              <a:t>1.13</a:t>
            </a:r>
          </a:p>
          <a:p>
            <a:pPr algn="r"/>
            <a:r>
              <a:rPr lang="en-GB" sz="1100" dirty="0" smtClean="0">
                <a:latin typeface="Arial" panose="020B0604020202020204" pitchFamily="34" charset="0"/>
                <a:cs typeface="Arial" panose="020B0604020202020204" pitchFamily="34" charset="0"/>
              </a:rPr>
              <a:t>0.85</a:t>
            </a:r>
          </a:p>
          <a:p>
            <a:pPr algn="r"/>
            <a:r>
              <a:rPr lang="en-GB" sz="1100" dirty="0" smtClean="0">
                <a:latin typeface="Arial" panose="020B0604020202020204" pitchFamily="34" charset="0"/>
                <a:cs typeface="Arial" panose="020B0604020202020204" pitchFamily="34" charset="0"/>
              </a:rPr>
              <a:t>1.15</a:t>
            </a:r>
          </a:p>
          <a:p>
            <a:pPr algn="r"/>
            <a:r>
              <a:rPr lang="en-GB" sz="1100" dirty="0" smtClean="0">
                <a:latin typeface="Arial" panose="020B0604020202020204" pitchFamily="34" charset="0"/>
                <a:cs typeface="Arial" panose="020B0604020202020204" pitchFamily="34" charset="0"/>
              </a:rPr>
              <a:t>0.95</a:t>
            </a:r>
          </a:p>
          <a:p>
            <a:pPr algn="r"/>
            <a:r>
              <a:rPr lang="en-GB" sz="1100" dirty="0" smtClean="0">
                <a:latin typeface="Arial" panose="020B0604020202020204" pitchFamily="34" charset="0"/>
                <a:cs typeface="Arial" panose="020B0604020202020204" pitchFamily="34" charset="0"/>
              </a:rPr>
              <a:t>1.58</a:t>
            </a:r>
          </a:p>
          <a:p>
            <a:pPr algn="r"/>
            <a:r>
              <a:rPr lang="en-GB" sz="1100" dirty="0" smtClean="0">
                <a:latin typeface="Arial" panose="020B0604020202020204" pitchFamily="34" charset="0"/>
                <a:cs typeface="Arial" panose="020B0604020202020204" pitchFamily="34" charset="0"/>
              </a:rPr>
              <a:t>0.86</a:t>
            </a:r>
          </a:p>
          <a:p>
            <a:pPr algn="r"/>
            <a:r>
              <a:rPr lang="en-GB" sz="1100" dirty="0" smtClean="0">
                <a:latin typeface="Arial" panose="020B0604020202020204" pitchFamily="34" charset="0"/>
                <a:cs typeface="Arial" panose="020B0604020202020204" pitchFamily="34" charset="0"/>
              </a:rPr>
              <a:t>0.97</a:t>
            </a:r>
          </a:p>
          <a:p>
            <a:pPr algn="r"/>
            <a:r>
              <a:rPr lang="en-GB" sz="1100" dirty="0" smtClean="0">
                <a:latin typeface="Arial" panose="020B0604020202020204" pitchFamily="34" charset="0"/>
                <a:cs typeface="Arial" panose="020B0604020202020204" pitchFamily="34" charset="0"/>
              </a:rPr>
              <a:t>0.77</a:t>
            </a:r>
          </a:p>
          <a:p>
            <a:pPr algn="r"/>
            <a:r>
              <a:rPr lang="en-GB" sz="1100" dirty="0" smtClean="0">
                <a:latin typeface="Arial" panose="020B0604020202020204" pitchFamily="34" charset="0"/>
                <a:cs typeface="Arial" panose="020B0604020202020204" pitchFamily="34" charset="0"/>
              </a:rPr>
              <a:t>0.81</a:t>
            </a:r>
          </a:p>
          <a:p>
            <a:pPr algn="r"/>
            <a:r>
              <a:rPr lang="en-GB" sz="1100" dirty="0" smtClean="0">
                <a:latin typeface="Arial" panose="020B0604020202020204" pitchFamily="34" charset="0"/>
                <a:cs typeface="Arial" panose="020B0604020202020204" pitchFamily="34" charset="0"/>
              </a:rPr>
              <a:t>1.39</a:t>
            </a:r>
          </a:p>
          <a:p>
            <a:pPr algn="r"/>
            <a:r>
              <a:rPr lang="en-GB" sz="1100" dirty="0" smtClean="0">
                <a:latin typeface="Arial" panose="020B0604020202020204" pitchFamily="34" charset="0"/>
                <a:cs typeface="Arial" panose="020B0604020202020204" pitchFamily="34" charset="0"/>
              </a:rPr>
              <a:t>NE</a:t>
            </a:r>
          </a:p>
          <a:p>
            <a:pPr algn="r"/>
            <a:r>
              <a:rPr lang="en-GB" sz="1100" dirty="0" smtClean="0">
                <a:latin typeface="Arial" panose="020B0604020202020204" pitchFamily="34" charset="0"/>
                <a:cs typeface="Arial" panose="020B0604020202020204" pitchFamily="34" charset="0"/>
              </a:rPr>
              <a:t>1.01</a:t>
            </a:r>
          </a:p>
          <a:p>
            <a:pPr algn="r"/>
            <a:r>
              <a:rPr lang="en-GB" sz="1100" dirty="0" smtClean="0">
                <a:latin typeface="Arial" panose="020B0604020202020204" pitchFamily="34" charset="0"/>
                <a:cs typeface="Arial" panose="020B0604020202020204" pitchFamily="34" charset="0"/>
              </a:rPr>
              <a:t>0.80</a:t>
            </a:r>
          </a:p>
          <a:p>
            <a:pPr algn="r"/>
            <a:r>
              <a:rPr lang="en-GB" sz="1100" dirty="0" smtClean="0">
                <a:latin typeface="Arial" panose="020B0604020202020204" pitchFamily="34" charset="0"/>
                <a:cs typeface="Arial" panose="020B0604020202020204" pitchFamily="34" charset="0"/>
              </a:rPr>
              <a:t>1.26</a:t>
            </a:r>
          </a:p>
          <a:p>
            <a:pPr algn="r"/>
            <a:r>
              <a:rPr lang="en-GB" sz="1100" dirty="0" smtClean="0">
                <a:latin typeface="Arial" panose="020B0604020202020204" pitchFamily="34" charset="0"/>
                <a:cs typeface="Arial" panose="020B0604020202020204" pitchFamily="34" charset="0"/>
              </a:rPr>
              <a:t>1.01</a:t>
            </a:r>
            <a:endParaRPr lang="en-GB" sz="1100" dirty="0">
              <a:latin typeface="Arial" panose="020B0604020202020204" pitchFamily="34" charset="0"/>
              <a:cs typeface="Arial" panose="020B0604020202020204" pitchFamily="34" charset="0"/>
            </a:endParaRPr>
          </a:p>
        </p:txBody>
      </p:sp>
      <p:grpSp>
        <p:nvGrpSpPr>
          <p:cNvPr id="27" name="Group 26"/>
          <p:cNvGrpSpPr/>
          <p:nvPr/>
        </p:nvGrpSpPr>
        <p:grpSpPr>
          <a:xfrm>
            <a:off x="5668581" y="2442553"/>
            <a:ext cx="1361435" cy="137424"/>
            <a:chOff x="4113495" y="2021282"/>
            <a:chExt cx="625499" cy="137424"/>
          </a:xfrm>
        </p:grpSpPr>
        <p:cxnSp>
          <p:nvCxnSpPr>
            <p:cNvPr id="28" name="Straight Connector 27"/>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113495"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rot="2700000">
            <a:off x="6320622" y="2458051"/>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rot="2700000">
            <a:off x="5593223" y="265145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3" name="Group 32"/>
          <p:cNvGrpSpPr/>
          <p:nvPr/>
        </p:nvGrpSpPr>
        <p:grpSpPr>
          <a:xfrm>
            <a:off x="3864331" y="2968132"/>
            <a:ext cx="2004835" cy="137424"/>
            <a:chOff x="4114904" y="2021282"/>
            <a:chExt cx="624090" cy="137424"/>
          </a:xfrm>
        </p:grpSpPr>
        <p:cxnSp>
          <p:nvCxnSpPr>
            <p:cNvPr id="34" name="Straight Connector 3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37" name="Rectangle 36"/>
          <p:cNvSpPr/>
          <p:nvPr/>
        </p:nvSpPr>
        <p:spPr>
          <a:xfrm rot="2700000">
            <a:off x="4727364" y="2982844"/>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8" name="Group 37"/>
          <p:cNvGrpSpPr/>
          <p:nvPr/>
        </p:nvGrpSpPr>
        <p:grpSpPr>
          <a:xfrm>
            <a:off x="5681837" y="2806768"/>
            <a:ext cx="890979" cy="137424"/>
            <a:chOff x="4114904" y="2021282"/>
            <a:chExt cx="624090" cy="137424"/>
          </a:xfrm>
        </p:grpSpPr>
        <p:cxnSp>
          <p:nvCxnSpPr>
            <p:cNvPr id="39" name="Straight Connector 3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42" name="Rectangle 41"/>
          <p:cNvSpPr/>
          <p:nvPr/>
        </p:nvSpPr>
        <p:spPr>
          <a:xfrm rot="2700000">
            <a:off x="6091439" y="281754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3" name="Group 42"/>
          <p:cNvGrpSpPr/>
          <p:nvPr/>
        </p:nvGrpSpPr>
        <p:grpSpPr>
          <a:xfrm>
            <a:off x="5500909" y="3134414"/>
            <a:ext cx="1198788" cy="137424"/>
            <a:chOff x="4114904" y="2021282"/>
            <a:chExt cx="624090" cy="137424"/>
          </a:xfrm>
        </p:grpSpPr>
        <p:cxnSp>
          <p:nvCxnSpPr>
            <p:cNvPr id="44" name="Straight Connector 4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a:xfrm rot="2700000">
            <a:off x="6066143" y="315678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8" name="Group 47"/>
          <p:cNvGrpSpPr/>
          <p:nvPr/>
        </p:nvGrpSpPr>
        <p:grpSpPr>
          <a:xfrm>
            <a:off x="5225045" y="3299143"/>
            <a:ext cx="1062869" cy="137424"/>
            <a:chOff x="4114904" y="2021282"/>
            <a:chExt cx="624090" cy="137424"/>
          </a:xfrm>
        </p:grpSpPr>
        <p:cxnSp>
          <p:nvCxnSpPr>
            <p:cNvPr id="49" name="Straight Connector 4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52" name="Rectangle 51"/>
          <p:cNvSpPr/>
          <p:nvPr/>
        </p:nvSpPr>
        <p:spPr>
          <a:xfrm rot="2700000">
            <a:off x="5710889" y="330982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3" name="Group 52"/>
          <p:cNvGrpSpPr/>
          <p:nvPr/>
        </p:nvGrpSpPr>
        <p:grpSpPr>
          <a:xfrm>
            <a:off x="5388121" y="3470964"/>
            <a:ext cx="1456132" cy="137424"/>
            <a:chOff x="4114904" y="2021282"/>
            <a:chExt cx="624090" cy="137424"/>
          </a:xfrm>
        </p:grpSpPr>
        <p:cxnSp>
          <p:nvCxnSpPr>
            <p:cNvPr id="54" name="Straight Connector 5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57" name="Rectangle 56"/>
          <p:cNvSpPr/>
          <p:nvPr/>
        </p:nvSpPr>
        <p:spPr>
          <a:xfrm rot="2700000">
            <a:off x="6097963" y="3485675"/>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8" name="Group 57"/>
          <p:cNvGrpSpPr/>
          <p:nvPr/>
        </p:nvGrpSpPr>
        <p:grpSpPr>
          <a:xfrm>
            <a:off x="5423897" y="3640440"/>
            <a:ext cx="950725" cy="137424"/>
            <a:chOff x="4114904" y="2021282"/>
            <a:chExt cx="624090" cy="137424"/>
          </a:xfrm>
        </p:grpSpPr>
        <p:cxnSp>
          <p:nvCxnSpPr>
            <p:cNvPr id="59" name="Straight Connector 5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rot="2700000">
            <a:off x="5860667" y="3643100"/>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3" name="Group 62"/>
          <p:cNvGrpSpPr/>
          <p:nvPr/>
        </p:nvGrpSpPr>
        <p:grpSpPr>
          <a:xfrm>
            <a:off x="5616471" y="3806175"/>
            <a:ext cx="1685746" cy="137424"/>
            <a:chOff x="4114904" y="2021282"/>
            <a:chExt cx="624090" cy="137424"/>
          </a:xfrm>
        </p:grpSpPr>
        <p:cxnSp>
          <p:nvCxnSpPr>
            <p:cNvPr id="64" name="Straight Connector 6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67" name="Rectangle 66"/>
          <p:cNvSpPr/>
          <p:nvPr/>
        </p:nvSpPr>
        <p:spPr>
          <a:xfrm rot="2700000">
            <a:off x="6475175" y="382415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8" name="Group 67"/>
          <p:cNvGrpSpPr/>
          <p:nvPr/>
        </p:nvGrpSpPr>
        <p:grpSpPr>
          <a:xfrm>
            <a:off x="5296616" y="3972614"/>
            <a:ext cx="899895" cy="137424"/>
            <a:chOff x="4114904" y="2021282"/>
            <a:chExt cx="624090" cy="137424"/>
          </a:xfrm>
        </p:grpSpPr>
        <p:cxnSp>
          <p:nvCxnSpPr>
            <p:cNvPr id="69" name="Straight Connector 6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72" name="Rectangle 71"/>
          <p:cNvSpPr/>
          <p:nvPr/>
        </p:nvSpPr>
        <p:spPr>
          <a:xfrm rot="2700000">
            <a:off x="5710890" y="3974918"/>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3" name="Group 72"/>
          <p:cNvGrpSpPr/>
          <p:nvPr/>
        </p:nvGrpSpPr>
        <p:grpSpPr>
          <a:xfrm>
            <a:off x="5342299" y="4136039"/>
            <a:ext cx="1123368" cy="137424"/>
            <a:chOff x="4114904" y="2021282"/>
            <a:chExt cx="624090" cy="137424"/>
          </a:xfrm>
        </p:grpSpPr>
        <p:cxnSp>
          <p:nvCxnSpPr>
            <p:cNvPr id="74" name="Straight Connector 7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rot="2700000">
            <a:off x="5863290" y="414542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8" name="Group 77"/>
          <p:cNvGrpSpPr/>
          <p:nvPr/>
        </p:nvGrpSpPr>
        <p:grpSpPr>
          <a:xfrm>
            <a:off x="4862213" y="4312339"/>
            <a:ext cx="1493714" cy="137424"/>
            <a:chOff x="4114904" y="2021282"/>
            <a:chExt cx="624090" cy="137424"/>
          </a:xfrm>
        </p:grpSpPr>
        <p:cxnSp>
          <p:nvCxnSpPr>
            <p:cNvPr id="79" name="Straight Connector 7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82" name="Rectangle 81"/>
          <p:cNvSpPr/>
          <p:nvPr/>
        </p:nvSpPr>
        <p:spPr>
          <a:xfrm rot="2700000">
            <a:off x="5593223" y="4313230"/>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3" name="Group 82"/>
          <p:cNvGrpSpPr/>
          <p:nvPr/>
        </p:nvGrpSpPr>
        <p:grpSpPr>
          <a:xfrm>
            <a:off x="5165002" y="4480614"/>
            <a:ext cx="1056805" cy="137424"/>
            <a:chOff x="4114904" y="2021282"/>
            <a:chExt cx="624090" cy="137424"/>
          </a:xfrm>
        </p:grpSpPr>
        <p:cxnSp>
          <p:nvCxnSpPr>
            <p:cNvPr id="84" name="Straight Connector 8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87" name="Rectangle 86"/>
          <p:cNvSpPr/>
          <p:nvPr/>
        </p:nvSpPr>
        <p:spPr>
          <a:xfrm rot="2700000">
            <a:off x="5651486" y="4485726"/>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8" name="Group 87"/>
          <p:cNvGrpSpPr/>
          <p:nvPr/>
        </p:nvGrpSpPr>
        <p:grpSpPr>
          <a:xfrm>
            <a:off x="5642892" y="4640518"/>
            <a:ext cx="1430542" cy="137424"/>
            <a:chOff x="4114904" y="2021282"/>
            <a:chExt cx="624090" cy="137424"/>
          </a:xfrm>
        </p:grpSpPr>
        <p:cxnSp>
          <p:nvCxnSpPr>
            <p:cNvPr id="89" name="Straight Connector 8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92" name="Rectangle 91"/>
          <p:cNvSpPr/>
          <p:nvPr/>
        </p:nvSpPr>
        <p:spPr>
          <a:xfrm rot="2700000">
            <a:off x="6334114" y="465045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3" name="Group 92"/>
          <p:cNvGrpSpPr/>
          <p:nvPr/>
        </p:nvGrpSpPr>
        <p:grpSpPr>
          <a:xfrm>
            <a:off x="5538579" y="4987026"/>
            <a:ext cx="824950" cy="137424"/>
            <a:chOff x="4114904" y="2021282"/>
            <a:chExt cx="624090" cy="137424"/>
          </a:xfrm>
        </p:grpSpPr>
        <p:cxnSp>
          <p:nvCxnSpPr>
            <p:cNvPr id="94" name="Straight Connector 9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97" name="Rectangle 96"/>
          <p:cNvSpPr/>
          <p:nvPr/>
        </p:nvSpPr>
        <p:spPr>
          <a:xfrm rot="2700000">
            <a:off x="5894306" y="4994081"/>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8" name="Group 97"/>
          <p:cNvGrpSpPr/>
          <p:nvPr/>
        </p:nvGrpSpPr>
        <p:grpSpPr>
          <a:xfrm>
            <a:off x="5018554" y="5162223"/>
            <a:ext cx="1269360" cy="137424"/>
            <a:chOff x="4114904" y="2021282"/>
            <a:chExt cx="624090" cy="137424"/>
          </a:xfrm>
        </p:grpSpPr>
        <p:cxnSp>
          <p:nvCxnSpPr>
            <p:cNvPr id="99" name="Straight Connector 9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02" name="Rectangle 101"/>
          <p:cNvSpPr/>
          <p:nvPr/>
        </p:nvSpPr>
        <p:spPr>
          <a:xfrm rot="2700000">
            <a:off x="5599624" y="5182452"/>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3" name="Group 102"/>
          <p:cNvGrpSpPr/>
          <p:nvPr/>
        </p:nvGrpSpPr>
        <p:grpSpPr>
          <a:xfrm>
            <a:off x="5606206" y="5324391"/>
            <a:ext cx="1269360" cy="137424"/>
            <a:chOff x="4114904" y="2021282"/>
            <a:chExt cx="624090" cy="137424"/>
          </a:xfrm>
        </p:grpSpPr>
        <p:cxnSp>
          <p:nvCxnSpPr>
            <p:cNvPr id="104" name="Straight Connector 103"/>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07" name="Rectangle 106"/>
          <p:cNvSpPr/>
          <p:nvPr/>
        </p:nvSpPr>
        <p:spPr>
          <a:xfrm rot="2700000">
            <a:off x="6191646" y="5339877"/>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8" name="Group 107"/>
          <p:cNvGrpSpPr/>
          <p:nvPr/>
        </p:nvGrpSpPr>
        <p:grpSpPr>
          <a:xfrm>
            <a:off x="5559049" y="5482326"/>
            <a:ext cx="796878" cy="137424"/>
            <a:chOff x="4114904" y="2021282"/>
            <a:chExt cx="624090" cy="137424"/>
          </a:xfrm>
        </p:grpSpPr>
        <p:cxnSp>
          <p:nvCxnSpPr>
            <p:cNvPr id="109" name="Straight Connector 108"/>
            <p:cNvCxnSpPr/>
            <p:nvPr/>
          </p:nvCxnSpPr>
          <p:spPr>
            <a:xfrm>
              <a:off x="4119586" y="2089994"/>
              <a:ext cx="619408" cy="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11490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738994" y="2021282"/>
              <a:ext cx="0" cy="137424"/>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cxnSp>
      </p:grpSp>
      <p:sp>
        <p:nvSpPr>
          <p:cNvPr id="112" name="Rectangle 111"/>
          <p:cNvSpPr/>
          <p:nvPr/>
        </p:nvSpPr>
        <p:spPr>
          <a:xfrm rot="2700000">
            <a:off x="5913407" y="5497073"/>
            <a:ext cx="108000" cy="108000"/>
          </a:xfrm>
          <a:prstGeom prst="rect">
            <a:avLst/>
          </a:prstGeom>
          <a:solidFill>
            <a:srgbClr val="1D2F50"/>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Text Placeholder 8"/>
          <p:cNvSpPr>
            <a:spLocks noGrp="1"/>
          </p:cNvSpPr>
          <p:nvPr>
            <p:ph type="body" sz="quarter" idx="10"/>
          </p:nvPr>
        </p:nvSpPr>
        <p:spPr>
          <a:xfrm>
            <a:off x="365125" y="6096000"/>
            <a:ext cx="4130675" cy="487363"/>
          </a:xfrm>
        </p:spPr>
        <p:txBody>
          <a:bodyPr/>
          <a:lstStyle/>
          <a:p>
            <a:r>
              <a:rPr lang="en-GB" dirty="0" smtClean="0"/>
              <a:t>*Unstratified</a:t>
            </a:r>
            <a:endParaRPr lang="en-GB" dirty="0"/>
          </a:p>
        </p:txBody>
      </p:sp>
    </p:spTree>
    <p:extLst>
      <p:ext uri="{BB962C8B-B14F-4D97-AF65-F5344CB8AC3E}">
        <p14:creationId xmlns:p14="http://schemas.microsoft.com/office/powerpoint/2010/main" xmlns="" val="2372780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LBA-004: Efficacy and safety results from IMblaze370, a randomized </a:t>
            </a:r>
            <a:br>
              <a:rPr lang="en-GB" dirty="0" smtClean="0"/>
            </a:br>
            <a:r>
              <a:rPr lang="en-GB" dirty="0" smtClean="0"/>
              <a:t>phase III study comparing atezolizumab plus cobimetinib and atezolizumab monotherapy vs. regorafenib in chemotherapy-refractory metastatic colorectal cancer – </a:t>
            </a:r>
            <a:r>
              <a:rPr lang="en-GB" dirty="0" err="1" smtClean="0"/>
              <a:t>Bendell</a:t>
            </a:r>
            <a:r>
              <a:rPr lang="en-GB" dirty="0" smtClean="0"/>
              <a:t> J,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lgn="ctr">
              <a:buNone/>
            </a:pPr>
            <a:r>
              <a:rPr lang="en-GB" b="1" dirty="0" smtClean="0"/>
              <a:t>PFS</a:t>
            </a:r>
            <a:endParaRPr lang="en-GB" b="1"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Bendell</a:t>
            </a:r>
            <a:r>
              <a:rPr lang="en-GB" dirty="0" smtClean="0"/>
              <a:t> J, </a:t>
            </a:r>
            <a:r>
              <a:rPr lang="fr-FR" dirty="0" smtClean="0"/>
              <a:t>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en-GB" dirty="0" smtClean="0"/>
              <a:t>LBA-004</a:t>
            </a:r>
            <a:endParaRPr lang="fr-FR" dirty="0"/>
          </a:p>
        </p:txBody>
      </p:sp>
      <p:sp>
        <p:nvSpPr>
          <p:cNvPr id="7" name="TextBox 6"/>
          <p:cNvSpPr txBox="1"/>
          <p:nvPr/>
        </p:nvSpPr>
        <p:spPr>
          <a:xfrm>
            <a:off x="4268586" y="5158521"/>
            <a:ext cx="126162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months</a:t>
            </a:r>
            <a:endParaRPr lang="en-GB" sz="1400" dirty="0">
              <a:cs typeface="Arial" panose="020B0604020202020204" pitchFamily="34" charset="0"/>
            </a:endParaRPr>
          </a:p>
        </p:txBody>
      </p:sp>
      <p:sp>
        <p:nvSpPr>
          <p:cNvPr id="8" name="TextBox 7"/>
          <p:cNvSpPr txBox="1"/>
          <p:nvPr/>
        </p:nvSpPr>
        <p:spPr>
          <a:xfrm>
            <a:off x="-2864" y="5190791"/>
            <a:ext cx="2369559" cy="954107"/>
          </a:xfrm>
          <a:prstGeom prst="rect">
            <a:avLst/>
          </a:prstGeom>
          <a:noFill/>
        </p:spPr>
        <p:txBody>
          <a:bodyPr wrap="none" rtlCol="0">
            <a:spAutoFit/>
          </a:bodyPr>
          <a:lstStyle/>
          <a:p>
            <a:pPr algn="r"/>
            <a:r>
              <a:rPr lang="en-GB" sz="1400" dirty="0" smtClean="0"/>
              <a:t>No. at risk</a:t>
            </a:r>
          </a:p>
          <a:p>
            <a:pPr algn="r"/>
            <a:r>
              <a:rPr lang="en-GB" sz="1400" dirty="0" smtClean="0">
                <a:solidFill>
                  <a:schemeClr val="accent3"/>
                </a:solidFill>
              </a:rPr>
              <a:t>Atezolizumab + cobimetinib</a:t>
            </a:r>
          </a:p>
          <a:p>
            <a:pPr algn="r"/>
            <a:r>
              <a:rPr lang="en-GB" sz="1400" dirty="0" smtClean="0">
                <a:solidFill>
                  <a:schemeClr val="accent4"/>
                </a:solidFill>
              </a:rPr>
              <a:t>Atezolizumab</a:t>
            </a:r>
          </a:p>
          <a:p>
            <a:pPr algn="r"/>
            <a:r>
              <a:rPr lang="en-GB" sz="1400" dirty="0" smtClean="0">
                <a:solidFill>
                  <a:schemeClr val="accent2"/>
                </a:solidFill>
              </a:rPr>
              <a:t>Regorafenib</a:t>
            </a:r>
          </a:p>
        </p:txBody>
      </p:sp>
      <p:sp>
        <p:nvSpPr>
          <p:cNvPr id="9" name="Freeform 8"/>
          <p:cNvSpPr>
            <a:spLocks/>
          </p:cNvSpPr>
          <p:nvPr/>
        </p:nvSpPr>
        <p:spPr bwMode="auto">
          <a:xfrm>
            <a:off x="2398737" y="1897349"/>
            <a:ext cx="476764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 name="Line 6"/>
          <p:cNvSpPr>
            <a:spLocks noChangeShapeType="1"/>
          </p:cNvSpPr>
          <p:nvPr/>
        </p:nvSpPr>
        <p:spPr bwMode="auto">
          <a:xfrm>
            <a:off x="2324380" y="1897348"/>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1" name="Line 7"/>
          <p:cNvSpPr>
            <a:spLocks noChangeShapeType="1"/>
          </p:cNvSpPr>
          <p:nvPr/>
        </p:nvSpPr>
        <p:spPr bwMode="auto">
          <a:xfrm>
            <a:off x="2324380" y="2476277"/>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2" name="Line 8"/>
          <p:cNvSpPr>
            <a:spLocks noChangeShapeType="1"/>
          </p:cNvSpPr>
          <p:nvPr/>
        </p:nvSpPr>
        <p:spPr bwMode="auto">
          <a:xfrm>
            <a:off x="2324380" y="3042522"/>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 name="Line 9"/>
          <p:cNvSpPr>
            <a:spLocks noChangeShapeType="1"/>
          </p:cNvSpPr>
          <p:nvPr/>
        </p:nvSpPr>
        <p:spPr bwMode="auto">
          <a:xfrm>
            <a:off x="2324380" y="3627795"/>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 name="Line 10"/>
          <p:cNvSpPr>
            <a:spLocks noChangeShapeType="1"/>
          </p:cNvSpPr>
          <p:nvPr/>
        </p:nvSpPr>
        <p:spPr bwMode="auto">
          <a:xfrm>
            <a:off x="2324380" y="4200384"/>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 name="Line 11"/>
          <p:cNvSpPr>
            <a:spLocks noChangeShapeType="1"/>
          </p:cNvSpPr>
          <p:nvPr/>
        </p:nvSpPr>
        <p:spPr bwMode="auto">
          <a:xfrm>
            <a:off x="2324380" y="4779316"/>
            <a:ext cx="7405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12"/>
          <p:cNvSpPr>
            <a:spLocks noChangeShapeType="1"/>
          </p:cNvSpPr>
          <p:nvPr/>
        </p:nvSpPr>
        <p:spPr bwMode="auto">
          <a:xfrm>
            <a:off x="4097611"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13"/>
          <p:cNvSpPr>
            <a:spLocks noChangeShapeType="1"/>
          </p:cNvSpPr>
          <p:nvPr/>
        </p:nvSpPr>
        <p:spPr bwMode="auto">
          <a:xfrm>
            <a:off x="3335990"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TextBox 17"/>
          <p:cNvSpPr txBox="1"/>
          <p:nvPr/>
        </p:nvSpPr>
        <p:spPr>
          <a:xfrm rot="16200000">
            <a:off x="98697" y="3239590"/>
            <a:ext cx="3394968"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Progression-free survival probability, %</a:t>
            </a:r>
            <a:endParaRPr lang="en-GB" sz="1400" dirty="0">
              <a:cs typeface="Arial" panose="020B0604020202020204" pitchFamily="34" charset="0"/>
            </a:endParaRPr>
          </a:p>
        </p:txBody>
      </p:sp>
      <p:sp>
        <p:nvSpPr>
          <p:cNvPr id="19" name="TextBox 18"/>
          <p:cNvSpPr txBox="1"/>
          <p:nvPr/>
        </p:nvSpPr>
        <p:spPr>
          <a:xfrm>
            <a:off x="1914389" y="1740190"/>
            <a:ext cx="48282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100</a:t>
            </a:r>
            <a:endParaRPr lang="en-GB" sz="1400" dirty="0">
              <a:cs typeface="Arial" panose="020B0604020202020204" pitchFamily="34" charset="0"/>
            </a:endParaRPr>
          </a:p>
        </p:txBody>
      </p:sp>
      <p:sp>
        <p:nvSpPr>
          <p:cNvPr id="20" name="TextBox 19"/>
          <p:cNvSpPr txBox="1"/>
          <p:nvPr/>
        </p:nvSpPr>
        <p:spPr>
          <a:xfrm>
            <a:off x="2013775" y="2321402"/>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80</a:t>
            </a:r>
            <a:endParaRPr lang="en-GB" sz="1400" dirty="0">
              <a:cs typeface="Arial" panose="020B0604020202020204" pitchFamily="34" charset="0"/>
            </a:endParaRPr>
          </a:p>
        </p:txBody>
      </p:sp>
      <p:sp>
        <p:nvSpPr>
          <p:cNvPr id="21" name="TextBox 20"/>
          <p:cNvSpPr txBox="1"/>
          <p:nvPr/>
        </p:nvSpPr>
        <p:spPr>
          <a:xfrm>
            <a:off x="2013775" y="2887376"/>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60</a:t>
            </a:r>
            <a:endParaRPr lang="en-GB" sz="1400" dirty="0">
              <a:cs typeface="Arial" panose="020B0604020202020204" pitchFamily="34" charset="0"/>
            </a:endParaRPr>
          </a:p>
        </p:txBody>
      </p:sp>
      <p:sp>
        <p:nvSpPr>
          <p:cNvPr id="22" name="TextBox 21"/>
          <p:cNvSpPr txBox="1"/>
          <p:nvPr/>
        </p:nvSpPr>
        <p:spPr>
          <a:xfrm>
            <a:off x="2013775" y="3472377"/>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40</a:t>
            </a:r>
            <a:endParaRPr lang="en-GB" sz="1400" dirty="0">
              <a:cs typeface="Arial" panose="020B0604020202020204" pitchFamily="34" charset="0"/>
            </a:endParaRPr>
          </a:p>
        </p:txBody>
      </p:sp>
      <p:sp>
        <p:nvSpPr>
          <p:cNvPr id="23" name="TextBox 22"/>
          <p:cNvSpPr txBox="1"/>
          <p:nvPr/>
        </p:nvSpPr>
        <p:spPr>
          <a:xfrm>
            <a:off x="2013775" y="4044693"/>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20</a:t>
            </a:r>
            <a:endParaRPr lang="en-GB" sz="1400" dirty="0">
              <a:cs typeface="Arial" panose="020B0604020202020204" pitchFamily="34" charset="0"/>
            </a:endParaRPr>
          </a:p>
        </p:txBody>
      </p:sp>
      <p:sp>
        <p:nvSpPr>
          <p:cNvPr id="24" name="TextBox 23"/>
          <p:cNvSpPr txBox="1"/>
          <p:nvPr/>
        </p:nvSpPr>
        <p:spPr>
          <a:xfrm>
            <a:off x="2113161" y="4623352"/>
            <a:ext cx="28405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sp>
        <p:nvSpPr>
          <p:cNvPr id="25" name="Line 21"/>
          <p:cNvSpPr>
            <a:spLocks noChangeShapeType="1"/>
          </p:cNvSpPr>
          <p:nvPr/>
        </p:nvSpPr>
        <p:spPr bwMode="auto">
          <a:xfrm>
            <a:off x="2508839"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26" name="TextBox 25"/>
          <p:cNvSpPr txBox="1"/>
          <p:nvPr/>
        </p:nvSpPr>
        <p:spPr>
          <a:xfrm>
            <a:off x="2273495" y="4975347"/>
            <a:ext cx="482824"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183</a:t>
            </a:r>
          </a:p>
          <a:p>
            <a:pPr algn="r"/>
            <a:r>
              <a:rPr lang="en-GB" sz="1400" dirty="0" smtClean="0">
                <a:solidFill>
                  <a:schemeClr val="accent4"/>
                </a:solidFill>
                <a:cs typeface="Arial" panose="020B0604020202020204" pitchFamily="34" charset="0"/>
              </a:rPr>
              <a:t>90</a:t>
            </a:r>
          </a:p>
          <a:p>
            <a:pPr algn="r"/>
            <a:r>
              <a:rPr lang="en-GB" sz="1400" dirty="0">
                <a:solidFill>
                  <a:schemeClr val="accent2"/>
                </a:solidFill>
                <a:cs typeface="Arial" panose="020B0604020202020204" pitchFamily="34" charset="0"/>
              </a:rPr>
              <a:t>9</a:t>
            </a:r>
            <a:r>
              <a:rPr lang="en-GB" sz="1400" dirty="0" smtClean="0">
                <a:solidFill>
                  <a:schemeClr val="accent2"/>
                </a:solidFill>
                <a:cs typeface="Arial" panose="020B0604020202020204" pitchFamily="34" charset="0"/>
              </a:rPr>
              <a:t>0</a:t>
            </a:r>
            <a:endParaRPr lang="en-GB" sz="1400" dirty="0">
              <a:solidFill>
                <a:schemeClr val="accent2"/>
              </a:solidFill>
              <a:cs typeface="Arial" panose="020B0604020202020204" pitchFamily="34" charset="0"/>
            </a:endParaRPr>
          </a:p>
        </p:txBody>
      </p:sp>
      <p:sp>
        <p:nvSpPr>
          <p:cNvPr id="27" name="TextBox 26"/>
          <p:cNvSpPr txBox="1"/>
          <p:nvPr/>
        </p:nvSpPr>
        <p:spPr>
          <a:xfrm>
            <a:off x="4104081" y="5019083"/>
            <a:ext cx="196229" cy="307777"/>
          </a:xfrm>
          <a:prstGeom prst="rect">
            <a:avLst/>
          </a:prstGeom>
          <a:noFill/>
        </p:spPr>
        <p:txBody>
          <a:bodyPr wrap="none" rtlCol="0" anchor="t" anchorCtr="0">
            <a:spAutoFit/>
          </a:bodyPr>
          <a:lstStyle/>
          <a:p>
            <a:pPr algn="ctr"/>
            <a:endParaRPr lang="en-GB" sz="1400" dirty="0">
              <a:solidFill>
                <a:srgbClr val="000000"/>
              </a:solidFill>
              <a:cs typeface="Arial" panose="020B0604020202020204" pitchFamily="34" charset="0"/>
            </a:endParaRPr>
          </a:p>
        </p:txBody>
      </p:sp>
      <p:sp>
        <p:nvSpPr>
          <p:cNvPr id="28" name="TextBox 27"/>
          <p:cNvSpPr txBox="1"/>
          <p:nvPr/>
        </p:nvSpPr>
        <p:spPr>
          <a:xfrm>
            <a:off x="3138802" y="4975347"/>
            <a:ext cx="385041"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3</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49</a:t>
            </a:r>
          </a:p>
          <a:p>
            <a:pPr algn="ctr"/>
            <a:r>
              <a:rPr lang="en-GB" sz="1400" dirty="0" smtClean="0">
                <a:solidFill>
                  <a:schemeClr val="accent4"/>
                </a:solidFill>
                <a:cs typeface="Arial" panose="020B0604020202020204" pitchFamily="34" charset="0"/>
              </a:rPr>
              <a:t>22</a:t>
            </a:r>
          </a:p>
          <a:p>
            <a:pPr algn="ctr"/>
            <a:r>
              <a:rPr lang="en-GB" sz="1400" dirty="0" smtClean="0">
                <a:solidFill>
                  <a:schemeClr val="accent2"/>
                </a:solidFill>
                <a:cs typeface="Arial" panose="020B0604020202020204" pitchFamily="34" charset="0"/>
              </a:rPr>
              <a:t>33</a:t>
            </a:r>
            <a:endParaRPr lang="en-GB" sz="1400" dirty="0">
              <a:solidFill>
                <a:schemeClr val="accent2"/>
              </a:solidFill>
              <a:cs typeface="Arial" panose="020B0604020202020204" pitchFamily="34" charset="0"/>
            </a:endParaRPr>
          </a:p>
        </p:txBody>
      </p:sp>
      <p:sp>
        <p:nvSpPr>
          <p:cNvPr id="29" name="TextBox 28"/>
          <p:cNvSpPr txBox="1"/>
          <p:nvPr/>
        </p:nvSpPr>
        <p:spPr>
          <a:xfrm>
            <a:off x="3913065" y="4975347"/>
            <a:ext cx="383438"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18</a:t>
            </a:r>
          </a:p>
          <a:p>
            <a:pPr algn="r"/>
            <a:r>
              <a:rPr lang="en-GB" sz="1400" dirty="0" smtClean="0">
                <a:solidFill>
                  <a:schemeClr val="accent4"/>
                </a:solidFill>
                <a:cs typeface="Arial" panose="020B0604020202020204" pitchFamily="34" charset="0"/>
              </a:rPr>
              <a:t>7</a:t>
            </a:r>
          </a:p>
          <a:p>
            <a:pPr algn="r"/>
            <a:r>
              <a:rPr lang="en-GB" sz="1400" dirty="0" smtClean="0">
                <a:solidFill>
                  <a:schemeClr val="accent2"/>
                </a:solidFill>
                <a:cs typeface="Arial" panose="020B0604020202020204" pitchFamily="34" charset="0"/>
              </a:rPr>
              <a:t>13</a:t>
            </a:r>
            <a:endParaRPr lang="en-GB" sz="1400" dirty="0">
              <a:solidFill>
                <a:schemeClr val="accent2"/>
              </a:solidFill>
              <a:cs typeface="Arial" panose="020B0604020202020204" pitchFamily="34" charset="0"/>
            </a:endParaRPr>
          </a:p>
        </p:txBody>
      </p:sp>
      <p:sp>
        <p:nvSpPr>
          <p:cNvPr id="30" name="Line 17"/>
          <p:cNvSpPr>
            <a:spLocks noChangeShapeType="1"/>
          </p:cNvSpPr>
          <p:nvPr/>
        </p:nvSpPr>
        <p:spPr bwMode="auto">
          <a:xfrm>
            <a:off x="5588767"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1" name="TextBox 30"/>
          <p:cNvSpPr txBox="1"/>
          <p:nvPr/>
        </p:nvSpPr>
        <p:spPr>
          <a:xfrm>
            <a:off x="5398730" y="4975347"/>
            <a:ext cx="387671"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6</a:t>
            </a:r>
          </a:p>
          <a:p>
            <a:pPr algn="ctr"/>
            <a:r>
              <a:rPr lang="en-GB" sz="1400" dirty="0" smtClean="0">
                <a:solidFill>
                  <a:schemeClr val="accent4"/>
                </a:solidFill>
                <a:cs typeface="Arial" panose="020B0604020202020204" pitchFamily="34" charset="0"/>
              </a:rPr>
              <a:t>1</a:t>
            </a:r>
          </a:p>
          <a:p>
            <a:pPr algn="ctr"/>
            <a:r>
              <a:rPr lang="en-GB" sz="1400" dirty="0" smtClean="0">
                <a:solidFill>
                  <a:schemeClr val="accent2"/>
                </a:solidFill>
                <a:cs typeface="Arial" panose="020B0604020202020204" pitchFamily="34" charset="0"/>
              </a:rPr>
              <a:t>5</a:t>
            </a:r>
            <a:endParaRPr lang="en-GB" sz="1400" dirty="0">
              <a:solidFill>
                <a:schemeClr val="accent2"/>
              </a:solidFill>
              <a:cs typeface="Arial" panose="020B0604020202020204" pitchFamily="34" charset="0"/>
            </a:endParaRPr>
          </a:p>
        </p:txBody>
      </p:sp>
      <p:sp>
        <p:nvSpPr>
          <p:cNvPr id="32" name="Line 14"/>
          <p:cNvSpPr>
            <a:spLocks noChangeShapeType="1"/>
          </p:cNvSpPr>
          <p:nvPr/>
        </p:nvSpPr>
        <p:spPr bwMode="auto">
          <a:xfrm>
            <a:off x="4864736" y="495055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3" name="TextBox 32"/>
          <p:cNvSpPr txBox="1"/>
          <p:nvPr/>
        </p:nvSpPr>
        <p:spPr>
          <a:xfrm>
            <a:off x="4671238" y="4975315"/>
            <a:ext cx="383438" cy="1169551"/>
          </a:xfrm>
          <a:prstGeom prst="rect">
            <a:avLst/>
          </a:prstGeom>
          <a:noFill/>
        </p:spPr>
        <p:txBody>
          <a:bodyPr wrap="none" rtlCol="0" anchor="t" anchorCtr="0">
            <a:spAutoFit/>
          </a:bodyPr>
          <a:lstStyle/>
          <a:p>
            <a:pPr algn="ctr"/>
            <a:r>
              <a:rPr lang="en-GB" sz="1400" dirty="0" smtClean="0">
                <a:cs typeface="Arial" panose="020B0604020202020204" pitchFamily="34" charset="0"/>
              </a:rPr>
              <a:t>9</a:t>
            </a:r>
          </a:p>
          <a:p>
            <a:pPr algn="ctr"/>
            <a:endParaRPr lang="en-GB" sz="1400" dirty="0">
              <a:solidFill>
                <a:srgbClr val="000000"/>
              </a:solidFill>
              <a:cs typeface="Arial" panose="020B0604020202020204" pitchFamily="34" charset="0"/>
            </a:endParaRPr>
          </a:p>
          <a:p>
            <a:pPr algn="r"/>
            <a:r>
              <a:rPr lang="en-GB" sz="1400" dirty="0" smtClean="0">
                <a:solidFill>
                  <a:schemeClr val="accent3"/>
                </a:solidFill>
                <a:cs typeface="Arial" panose="020B0604020202020204" pitchFamily="34" charset="0"/>
              </a:rPr>
              <a:t>11</a:t>
            </a:r>
          </a:p>
          <a:p>
            <a:pPr algn="r"/>
            <a:r>
              <a:rPr lang="en-GB" sz="1400" dirty="0" smtClean="0">
                <a:solidFill>
                  <a:schemeClr val="accent4"/>
                </a:solidFill>
                <a:cs typeface="Arial" panose="020B0604020202020204" pitchFamily="34" charset="0"/>
              </a:rPr>
              <a:t>1</a:t>
            </a:r>
          </a:p>
          <a:p>
            <a:pPr algn="r"/>
            <a:r>
              <a:rPr lang="en-GB" sz="1400" dirty="0" smtClean="0">
                <a:solidFill>
                  <a:schemeClr val="accent2"/>
                </a:solidFill>
                <a:cs typeface="Arial" panose="020B0604020202020204" pitchFamily="34" charset="0"/>
              </a:rPr>
              <a:t>7</a:t>
            </a:r>
            <a:endParaRPr lang="en-GB" sz="1400" dirty="0">
              <a:solidFill>
                <a:schemeClr val="accent2"/>
              </a:solidFill>
              <a:cs typeface="Arial" panose="020B0604020202020204" pitchFamily="34" charset="0"/>
            </a:endParaRPr>
          </a:p>
        </p:txBody>
      </p:sp>
      <p:sp>
        <p:nvSpPr>
          <p:cNvPr id="34" name="Line 17"/>
          <p:cNvSpPr>
            <a:spLocks noChangeShapeType="1"/>
          </p:cNvSpPr>
          <p:nvPr/>
        </p:nvSpPr>
        <p:spPr bwMode="auto">
          <a:xfrm>
            <a:off x="6312913"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5" name="TextBox 34"/>
          <p:cNvSpPr txBox="1"/>
          <p:nvPr/>
        </p:nvSpPr>
        <p:spPr>
          <a:xfrm>
            <a:off x="6123712" y="4975347"/>
            <a:ext cx="386002"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15</a:t>
            </a:r>
          </a:p>
          <a:p>
            <a:pPr algn="ctr"/>
            <a:endParaRPr lang="en-GB" sz="1400" dirty="0">
              <a:solidFill>
                <a:srgbClr val="000000"/>
              </a:solidFill>
              <a:cs typeface="Arial" panose="020B0604020202020204" pitchFamily="34" charset="0"/>
            </a:endParaRPr>
          </a:p>
          <a:p>
            <a:pPr algn="ctr"/>
            <a:r>
              <a:rPr lang="en-GB" sz="1400" dirty="0" smtClean="0">
                <a:solidFill>
                  <a:schemeClr val="accent3"/>
                </a:solidFill>
                <a:cs typeface="Arial" panose="020B0604020202020204" pitchFamily="34" charset="0"/>
              </a:rPr>
              <a:t>1</a:t>
            </a:r>
            <a:endParaRPr lang="en-GB" sz="1400" dirty="0">
              <a:solidFill>
                <a:schemeClr val="accent3"/>
              </a:solidFill>
              <a:cs typeface="Arial" panose="020B0604020202020204" pitchFamily="34" charset="0"/>
            </a:endParaRPr>
          </a:p>
        </p:txBody>
      </p:sp>
      <p:sp>
        <p:nvSpPr>
          <p:cNvPr id="36" name="Line 17"/>
          <p:cNvSpPr>
            <a:spLocks noChangeShapeType="1"/>
          </p:cNvSpPr>
          <p:nvPr/>
        </p:nvSpPr>
        <p:spPr bwMode="auto">
          <a:xfrm>
            <a:off x="7017855" y="495058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7" name="TextBox 36"/>
          <p:cNvSpPr txBox="1"/>
          <p:nvPr/>
        </p:nvSpPr>
        <p:spPr>
          <a:xfrm>
            <a:off x="6829935" y="4975347"/>
            <a:ext cx="383438" cy="523220"/>
          </a:xfrm>
          <a:prstGeom prst="rect">
            <a:avLst/>
          </a:prstGeom>
          <a:noFill/>
        </p:spPr>
        <p:txBody>
          <a:bodyPr wrap="none" rtlCol="0" anchor="t" anchorCtr="0">
            <a:spAutoFit/>
          </a:bodyPr>
          <a:lstStyle/>
          <a:p>
            <a:pPr algn="ctr"/>
            <a:r>
              <a:rPr lang="en-GB" sz="1400" dirty="0" smtClean="0">
                <a:cs typeface="Arial" panose="020B0604020202020204" pitchFamily="34" charset="0"/>
              </a:rPr>
              <a:t>18</a:t>
            </a:r>
          </a:p>
          <a:p>
            <a:pPr algn="ctr"/>
            <a:endParaRPr lang="en-GB" sz="1400" dirty="0">
              <a:solidFill>
                <a:srgbClr val="000000"/>
              </a:solidFill>
              <a:cs typeface="Arial" panose="020B0604020202020204" pitchFamily="34" charset="0"/>
            </a:endParaRPr>
          </a:p>
        </p:txBody>
      </p:sp>
      <p:cxnSp>
        <p:nvCxnSpPr>
          <p:cNvPr id="38" name="Straight Connector 37"/>
          <p:cNvCxnSpPr/>
          <p:nvPr/>
        </p:nvCxnSpPr>
        <p:spPr>
          <a:xfrm>
            <a:off x="4901087" y="3912827"/>
            <a:ext cx="360000"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 name="Straight Connector 38"/>
          <p:cNvCxnSpPr/>
          <p:nvPr/>
        </p:nvCxnSpPr>
        <p:spPr>
          <a:xfrm>
            <a:off x="4901087" y="3715816"/>
            <a:ext cx="360000" cy="0"/>
          </a:xfrm>
          <a:prstGeom prst="line">
            <a:avLst/>
          </a:pr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 name="Straight Connector 39"/>
          <p:cNvCxnSpPr/>
          <p:nvPr/>
        </p:nvCxnSpPr>
        <p:spPr>
          <a:xfrm>
            <a:off x="4901087" y="3534433"/>
            <a:ext cx="36000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graphicFrame>
        <p:nvGraphicFramePr>
          <p:cNvPr id="41" name="Group 88"/>
          <p:cNvGraphicFramePr>
            <a:graphicFrameLocks noGrp="1"/>
          </p:cNvGraphicFramePr>
          <p:nvPr>
            <p:extLst>
              <p:ext uri="{D42A27DB-BD31-4B8C-83A1-F6EECF244321}">
                <p14:modId xmlns:p14="http://schemas.microsoft.com/office/powerpoint/2010/main" xmlns="" val="2307887921"/>
              </p:ext>
            </p:extLst>
          </p:nvPr>
        </p:nvGraphicFramePr>
        <p:xfrm>
          <a:off x="4791548" y="1835388"/>
          <a:ext cx="4167987" cy="1481328"/>
        </p:xfrm>
        <a:graphic>
          <a:graphicData uri="http://schemas.openxmlformats.org/drawingml/2006/table">
            <a:tbl>
              <a:tblPr firstRow="1" bandRow="1">
                <a:tableStyleId>{69012ECD-51FC-41F1-AA8D-1B2483CD663E}</a:tableStyleId>
              </a:tblPr>
              <a:tblGrid>
                <a:gridCol w="1021792">
                  <a:extLst>
                    <a:ext uri="{9D8B030D-6E8A-4147-A177-3AD203B41FA5}">
                      <a16:colId xmlns:a16="http://schemas.microsoft.com/office/drawing/2014/main" xmlns="" val="20000"/>
                    </a:ext>
                  </a:extLst>
                </a:gridCol>
                <a:gridCol w="1041060">
                  <a:extLst>
                    <a:ext uri="{9D8B030D-6E8A-4147-A177-3AD203B41FA5}">
                      <a16:colId xmlns:a16="http://schemas.microsoft.com/office/drawing/2014/main" xmlns="" val="20001"/>
                    </a:ext>
                  </a:extLst>
                </a:gridCol>
                <a:gridCol w="1031184">
                  <a:extLst>
                    <a:ext uri="{9D8B030D-6E8A-4147-A177-3AD203B41FA5}">
                      <a16:colId xmlns:a16="http://schemas.microsoft.com/office/drawing/2014/main" xmlns="" val="20002"/>
                    </a:ext>
                  </a:extLst>
                </a:gridCol>
                <a:gridCol w="1073951">
                  <a:extLst>
                    <a:ext uri="{9D8B030D-6E8A-4147-A177-3AD203B41FA5}">
                      <a16:colId xmlns:a16="http://schemas.microsoft.com/office/drawing/2014/main" xmlns="" val="20003"/>
                    </a:ext>
                  </a:extLst>
                </a:gridCol>
              </a:tblGrid>
              <a:tr h="258686">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1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Atezolizumab + cobimetinib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(n=183)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Atezolizumab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cap="none" normalizeH="0" baseline="0" dirty="0" smtClean="0">
                          <a:ln>
                            <a:noFill/>
                          </a:ln>
                          <a:solidFill>
                            <a:schemeClr val="tx1"/>
                          </a:solidFill>
                          <a:effectLst/>
                          <a:latin typeface="+mn-lt"/>
                          <a:cs typeface="Arial" charset="0"/>
                        </a:rPr>
                        <a:t>Regorafenib</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(n=90)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Median PFS, </a:t>
                      </a:r>
                      <a:r>
                        <a:rPr kumimoji="0" lang="en-GB" sz="1100" b="0" i="0" u="none" strike="noStrike" cap="none" normalizeH="0" baseline="0" dirty="0" err="1" smtClean="0">
                          <a:ln>
                            <a:noFill/>
                          </a:ln>
                          <a:solidFill>
                            <a:schemeClr val="tx1"/>
                          </a:solidFill>
                          <a:effectLst/>
                          <a:latin typeface="+mn-lt"/>
                          <a:cs typeface="Arial" charset="0"/>
                        </a:rPr>
                        <a:t>mo</a:t>
                      </a:r>
                      <a:r>
                        <a:rPr kumimoji="0" lang="en-GB" sz="1100" b="0" i="0" u="none" strike="noStrike" cap="none" normalizeH="0" baseline="0" dirty="0" smtClean="0">
                          <a:ln>
                            <a:noFill/>
                          </a:ln>
                          <a:solidFill>
                            <a:schemeClr val="tx1"/>
                          </a:solidFill>
                          <a:effectLst/>
                          <a:latin typeface="+mn-lt"/>
                          <a:cs typeface="Arial" charset="0"/>
                        </a:rPr>
                        <a:t>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1.9</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(1.87, 1.97)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1.9</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(1.91, 2.10)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2.0</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(1.87, 3.61)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HR vs. </a:t>
                      </a:r>
                      <a:r>
                        <a:rPr kumimoji="0" lang="en-GB" sz="1100" b="0" i="0" u="none" strike="noStrike" cap="none" normalizeH="0" baseline="0" dirty="0" err="1" smtClean="0">
                          <a:ln>
                            <a:noFill/>
                          </a:ln>
                          <a:solidFill>
                            <a:schemeClr val="tx1"/>
                          </a:solidFill>
                          <a:effectLst/>
                          <a:latin typeface="+mn-lt"/>
                          <a:cs typeface="Arial" charset="0"/>
                        </a:rPr>
                        <a:t>rego</a:t>
                      </a:r>
                      <a:r>
                        <a:rPr kumimoji="0" lang="en-GB" sz="1100" b="0" i="0" u="none" strike="noStrike" cap="none" normalizeH="0" baseline="0" dirty="0" smtClean="0">
                          <a:ln>
                            <a:noFill/>
                          </a:ln>
                          <a:solidFill>
                            <a:schemeClr val="tx1"/>
                          </a:solidFill>
                          <a:effectLst/>
                          <a:latin typeface="+mn-lt"/>
                          <a:cs typeface="Arial" charset="0"/>
                        </a:rPr>
                        <a:t>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1.25</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(0.94, 1.65)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1.39</a:t>
                      </a:r>
                      <a:br>
                        <a:rPr kumimoji="0" lang="en-GB" sz="1100" b="0" i="0" u="none" strike="noStrike" cap="none" normalizeH="0" baseline="0" dirty="0" smtClean="0">
                          <a:ln>
                            <a:noFill/>
                          </a:ln>
                          <a:solidFill>
                            <a:schemeClr val="tx1"/>
                          </a:solidFill>
                          <a:effectLst/>
                          <a:latin typeface="+mn-lt"/>
                          <a:cs typeface="Arial" charset="0"/>
                        </a:rPr>
                      </a:br>
                      <a:r>
                        <a:rPr kumimoji="0" lang="en-GB" sz="1100" b="0" i="0" u="none" strike="noStrike" cap="none" normalizeH="0" baseline="0" dirty="0" smtClean="0">
                          <a:ln>
                            <a:noFill/>
                          </a:ln>
                          <a:solidFill>
                            <a:schemeClr val="tx1"/>
                          </a:solidFill>
                          <a:effectLst/>
                          <a:latin typeface="+mn-lt"/>
                          <a:cs typeface="Arial" charset="0"/>
                        </a:rPr>
                        <a:t>(1.00, 1.94)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42" name="TextBox 41"/>
          <p:cNvSpPr txBox="1"/>
          <p:nvPr/>
        </p:nvSpPr>
        <p:spPr>
          <a:xfrm>
            <a:off x="5342855" y="3390030"/>
            <a:ext cx="2296345" cy="646331"/>
          </a:xfrm>
          <a:prstGeom prst="rect">
            <a:avLst/>
          </a:prstGeom>
          <a:noFill/>
        </p:spPr>
        <p:txBody>
          <a:bodyPr wrap="square" rtlCol="0">
            <a:spAutoFit/>
          </a:bodyPr>
          <a:lstStyle/>
          <a:p>
            <a:r>
              <a:rPr lang="en-GB" sz="1200" dirty="0" smtClean="0"/>
              <a:t>Atezolizumab + cobimetinib</a:t>
            </a:r>
          </a:p>
          <a:p>
            <a:r>
              <a:rPr lang="en-GB" sz="1200" dirty="0" smtClean="0"/>
              <a:t>Atezolizumab</a:t>
            </a:r>
          </a:p>
          <a:p>
            <a:r>
              <a:rPr lang="en-GB" sz="1200" dirty="0" smtClean="0"/>
              <a:t>Regorafenib</a:t>
            </a:r>
            <a:endParaRPr lang="en-GB" sz="1200" dirty="0"/>
          </a:p>
        </p:txBody>
      </p:sp>
      <p:grpSp>
        <p:nvGrpSpPr>
          <p:cNvPr id="43" name="Group 2"/>
          <p:cNvGrpSpPr>
            <a:grpSpLocks/>
          </p:cNvGrpSpPr>
          <p:nvPr/>
        </p:nvGrpSpPr>
        <p:grpSpPr bwMode="auto">
          <a:xfrm>
            <a:off x="2484315" y="1897349"/>
            <a:ext cx="3780000" cy="2938030"/>
            <a:chOff x="1978" y="1500"/>
            <a:chExt cx="1800" cy="1314"/>
          </a:xfrm>
        </p:grpSpPr>
        <p:sp>
          <p:nvSpPr>
            <p:cNvPr id="44" name="Line 3"/>
            <p:cNvSpPr>
              <a:spLocks noChangeShapeType="1"/>
            </p:cNvSpPr>
            <p:nvPr/>
          </p:nvSpPr>
          <p:spPr bwMode="auto">
            <a:xfrm>
              <a:off x="3598" y="2778"/>
              <a:ext cx="0" cy="36"/>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4"/>
            <p:cNvSpPr>
              <a:spLocks noChangeShapeType="1"/>
            </p:cNvSpPr>
            <p:nvPr/>
          </p:nvSpPr>
          <p:spPr bwMode="auto">
            <a:xfrm>
              <a:off x="3778" y="2778"/>
              <a:ext cx="0" cy="36"/>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5"/>
            <p:cNvSpPr>
              <a:spLocks/>
            </p:cNvSpPr>
            <p:nvPr/>
          </p:nvSpPr>
          <p:spPr bwMode="auto">
            <a:xfrm>
              <a:off x="1978" y="1500"/>
              <a:ext cx="1800" cy="1296"/>
            </a:xfrm>
            <a:custGeom>
              <a:avLst/>
              <a:gdLst>
                <a:gd name="T0" fmla="*/ 265 w 300"/>
                <a:gd name="T1" fmla="*/ 216 h 216"/>
                <a:gd name="T2" fmla="*/ 263 w 300"/>
                <a:gd name="T3" fmla="*/ 212 h 216"/>
                <a:gd name="T4" fmla="*/ 227 w 300"/>
                <a:gd name="T5" fmla="*/ 209 h 216"/>
                <a:gd name="T6" fmla="*/ 191 w 300"/>
                <a:gd name="T7" fmla="*/ 206 h 216"/>
                <a:gd name="T8" fmla="*/ 187 w 300"/>
                <a:gd name="T9" fmla="*/ 203 h 216"/>
                <a:gd name="T10" fmla="*/ 178 w 300"/>
                <a:gd name="T11" fmla="*/ 199 h 216"/>
                <a:gd name="T12" fmla="*/ 158 w 300"/>
                <a:gd name="T13" fmla="*/ 196 h 216"/>
                <a:gd name="T14" fmla="*/ 149 w 300"/>
                <a:gd name="T15" fmla="*/ 193 h 216"/>
                <a:gd name="T16" fmla="*/ 132 w 300"/>
                <a:gd name="T17" fmla="*/ 190 h 216"/>
                <a:gd name="T18" fmla="*/ 130 w 300"/>
                <a:gd name="T19" fmla="*/ 188 h 216"/>
                <a:gd name="T20" fmla="*/ 122 w 300"/>
                <a:gd name="T21" fmla="*/ 184 h 216"/>
                <a:gd name="T22" fmla="*/ 121 w 300"/>
                <a:gd name="T23" fmla="*/ 181 h 216"/>
                <a:gd name="T24" fmla="*/ 120 w 300"/>
                <a:gd name="T25" fmla="*/ 179 h 216"/>
                <a:gd name="T26" fmla="*/ 111 w 300"/>
                <a:gd name="T27" fmla="*/ 175 h 216"/>
                <a:gd name="T28" fmla="*/ 107 w 300"/>
                <a:gd name="T29" fmla="*/ 172 h 216"/>
                <a:gd name="T30" fmla="*/ 95 w 300"/>
                <a:gd name="T31" fmla="*/ 170 h 216"/>
                <a:gd name="T32" fmla="*/ 93 w 300"/>
                <a:gd name="T33" fmla="*/ 167 h 216"/>
                <a:gd name="T34" fmla="*/ 92 w 300"/>
                <a:gd name="T35" fmla="*/ 163 h 216"/>
                <a:gd name="T36" fmla="*/ 87 w 300"/>
                <a:gd name="T37" fmla="*/ 161 h 216"/>
                <a:gd name="T38" fmla="*/ 83 w 300"/>
                <a:gd name="T39" fmla="*/ 158 h 216"/>
                <a:gd name="T40" fmla="*/ 82 w 300"/>
                <a:gd name="T41" fmla="*/ 146 h 216"/>
                <a:gd name="T42" fmla="*/ 81 w 300"/>
                <a:gd name="T43" fmla="*/ 139 h 216"/>
                <a:gd name="T44" fmla="*/ 80 w 300"/>
                <a:gd name="T45" fmla="*/ 135 h 216"/>
                <a:gd name="T46" fmla="*/ 68 w 300"/>
                <a:gd name="T47" fmla="*/ 132 h 216"/>
                <a:gd name="T48" fmla="*/ 56 w 300"/>
                <a:gd name="T49" fmla="*/ 129 h 216"/>
                <a:gd name="T50" fmla="*/ 48 w 300"/>
                <a:gd name="T51" fmla="*/ 126 h 216"/>
                <a:gd name="T52" fmla="*/ 47 w 300"/>
                <a:gd name="T53" fmla="*/ 122 h 216"/>
                <a:gd name="T54" fmla="*/ 46 w 300"/>
                <a:gd name="T55" fmla="*/ 111 h 216"/>
                <a:gd name="T56" fmla="*/ 45 w 300"/>
                <a:gd name="T57" fmla="*/ 108 h 216"/>
                <a:gd name="T58" fmla="*/ 43 w 300"/>
                <a:gd name="T59" fmla="*/ 106 h 216"/>
                <a:gd name="T60" fmla="*/ 42 w 300"/>
                <a:gd name="T61" fmla="*/ 97 h 216"/>
                <a:gd name="T62" fmla="*/ 41 w 300"/>
                <a:gd name="T63" fmla="*/ 84 h 216"/>
                <a:gd name="T64" fmla="*/ 39 w 300"/>
                <a:gd name="T65" fmla="*/ 65 h 216"/>
                <a:gd name="T66" fmla="*/ 37 w 300"/>
                <a:gd name="T67" fmla="*/ 54 h 216"/>
                <a:gd name="T68" fmla="*/ 36 w 300"/>
                <a:gd name="T69" fmla="*/ 44 h 216"/>
                <a:gd name="T70" fmla="*/ 34 w 300"/>
                <a:gd name="T71" fmla="*/ 33 h 216"/>
                <a:gd name="T72" fmla="*/ 33 w 300"/>
                <a:gd name="T73" fmla="*/ 31 h 216"/>
                <a:gd name="T74" fmla="*/ 31 w 300"/>
                <a:gd name="T75" fmla="*/ 28 h 216"/>
                <a:gd name="T76" fmla="*/ 30 w 300"/>
                <a:gd name="T77" fmla="*/ 26 h 216"/>
                <a:gd name="T78" fmla="*/ 27 w 300"/>
                <a:gd name="T79" fmla="*/ 24 h 216"/>
                <a:gd name="T80" fmla="*/ 25 w 300"/>
                <a:gd name="T81" fmla="*/ 20 h 216"/>
                <a:gd name="T82" fmla="*/ 22 w 300"/>
                <a:gd name="T83" fmla="*/ 18 h 216"/>
                <a:gd name="T84" fmla="*/ 18 w 300"/>
                <a:gd name="T85" fmla="*/ 15 h 216"/>
                <a:gd name="T86" fmla="*/ 16 w 300"/>
                <a:gd name="T87" fmla="*/ 12 h 216"/>
                <a:gd name="T88" fmla="*/ 15 w 300"/>
                <a:gd name="T89" fmla="*/ 8 h 216"/>
                <a:gd name="T90" fmla="*/ 10 w 300"/>
                <a:gd name="T91" fmla="*/ 4 h 216"/>
                <a:gd name="T92" fmla="*/ 9 w 300"/>
                <a:gd name="T93" fmla="*/ 2 h 216"/>
                <a:gd name="T94" fmla="*/ 0 w 300"/>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 h="216">
                  <a:moveTo>
                    <a:pt x="300" y="216"/>
                  </a:moveTo>
                  <a:lnTo>
                    <a:pt x="265" y="216"/>
                  </a:lnTo>
                  <a:lnTo>
                    <a:pt x="265" y="212"/>
                  </a:lnTo>
                  <a:lnTo>
                    <a:pt x="263" y="212"/>
                  </a:lnTo>
                  <a:lnTo>
                    <a:pt x="263" y="209"/>
                  </a:lnTo>
                  <a:lnTo>
                    <a:pt x="227" y="209"/>
                  </a:lnTo>
                  <a:lnTo>
                    <a:pt x="227" y="206"/>
                  </a:lnTo>
                  <a:lnTo>
                    <a:pt x="191" y="206"/>
                  </a:lnTo>
                  <a:lnTo>
                    <a:pt x="191" y="203"/>
                  </a:lnTo>
                  <a:lnTo>
                    <a:pt x="187" y="203"/>
                  </a:lnTo>
                  <a:lnTo>
                    <a:pt x="187" y="199"/>
                  </a:lnTo>
                  <a:lnTo>
                    <a:pt x="178" y="199"/>
                  </a:lnTo>
                  <a:lnTo>
                    <a:pt x="178" y="196"/>
                  </a:lnTo>
                  <a:lnTo>
                    <a:pt x="158" y="196"/>
                  </a:lnTo>
                  <a:lnTo>
                    <a:pt x="158" y="193"/>
                  </a:lnTo>
                  <a:lnTo>
                    <a:pt x="149" y="193"/>
                  </a:lnTo>
                  <a:lnTo>
                    <a:pt x="149" y="190"/>
                  </a:lnTo>
                  <a:lnTo>
                    <a:pt x="132" y="190"/>
                  </a:lnTo>
                  <a:lnTo>
                    <a:pt x="132" y="188"/>
                  </a:lnTo>
                  <a:lnTo>
                    <a:pt x="130" y="188"/>
                  </a:lnTo>
                  <a:lnTo>
                    <a:pt x="130" y="184"/>
                  </a:lnTo>
                  <a:lnTo>
                    <a:pt x="122" y="184"/>
                  </a:lnTo>
                  <a:lnTo>
                    <a:pt x="122" y="181"/>
                  </a:lnTo>
                  <a:lnTo>
                    <a:pt x="121" y="181"/>
                  </a:lnTo>
                  <a:lnTo>
                    <a:pt x="121" y="179"/>
                  </a:lnTo>
                  <a:lnTo>
                    <a:pt x="120" y="179"/>
                  </a:lnTo>
                  <a:lnTo>
                    <a:pt x="120" y="175"/>
                  </a:lnTo>
                  <a:lnTo>
                    <a:pt x="111" y="175"/>
                  </a:lnTo>
                  <a:lnTo>
                    <a:pt x="111" y="172"/>
                  </a:lnTo>
                  <a:lnTo>
                    <a:pt x="107" y="172"/>
                  </a:lnTo>
                  <a:lnTo>
                    <a:pt x="107" y="170"/>
                  </a:lnTo>
                  <a:lnTo>
                    <a:pt x="95" y="170"/>
                  </a:lnTo>
                  <a:lnTo>
                    <a:pt x="95" y="167"/>
                  </a:lnTo>
                  <a:lnTo>
                    <a:pt x="93" y="167"/>
                  </a:lnTo>
                  <a:lnTo>
                    <a:pt x="93" y="163"/>
                  </a:lnTo>
                  <a:lnTo>
                    <a:pt x="92" y="163"/>
                  </a:lnTo>
                  <a:lnTo>
                    <a:pt x="92" y="161"/>
                  </a:lnTo>
                  <a:lnTo>
                    <a:pt x="87" y="161"/>
                  </a:lnTo>
                  <a:lnTo>
                    <a:pt x="87" y="158"/>
                  </a:lnTo>
                  <a:lnTo>
                    <a:pt x="83" y="158"/>
                  </a:lnTo>
                  <a:lnTo>
                    <a:pt x="83" y="146"/>
                  </a:lnTo>
                  <a:lnTo>
                    <a:pt x="82" y="146"/>
                  </a:lnTo>
                  <a:lnTo>
                    <a:pt x="82" y="139"/>
                  </a:lnTo>
                  <a:lnTo>
                    <a:pt x="81" y="139"/>
                  </a:lnTo>
                  <a:lnTo>
                    <a:pt x="81" y="135"/>
                  </a:lnTo>
                  <a:lnTo>
                    <a:pt x="80" y="135"/>
                  </a:lnTo>
                  <a:lnTo>
                    <a:pt x="80" y="132"/>
                  </a:lnTo>
                  <a:lnTo>
                    <a:pt x="68" y="132"/>
                  </a:lnTo>
                  <a:lnTo>
                    <a:pt x="68" y="129"/>
                  </a:lnTo>
                  <a:lnTo>
                    <a:pt x="56" y="129"/>
                  </a:lnTo>
                  <a:lnTo>
                    <a:pt x="56" y="126"/>
                  </a:lnTo>
                  <a:lnTo>
                    <a:pt x="48" y="126"/>
                  </a:lnTo>
                  <a:lnTo>
                    <a:pt x="48" y="122"/>
                  </a:lnTo>
                  <a:lnTo>
                    <a:pt x="47" y="122"/>
                  </a:lnTo>
                  <a:lnTo>
                    <a:pt x="47" y="111"/>
                  </a:lnTo>
                  <a:lnTo>
                    <a:pt x="46" y="111"/>
                  </a:lnTo>
                  <a:lnTo>
                    <a:pt x="46" y="108"/>
                  </a:lnTo>
                  <a:lnTo>
                    <a:pt x="45" y="108"/>
                  </a:lnTo>
                  <a:lnTo>
                    <a:pt x="45" y="106"/>
                  </a:lnTo>
                  <a:lnTo>
                    <a:pt x="43" y="106"/>
                  </a:lnTo>
                  <a:lnTo>
                    <a:pt x="43" y="97"/>
                  </a:lnTo>
                  <a:lnTo>
                    <a:pt x="42" y="97"/>
                  </a:lnTo>
                  <a:lnTo>
                    <a:pt x="42" y="84"/>
                  </a:lnTo>
                  <a:lnTo>
                    <a:pt x="41" y="84"/>
                  </a:lnTo>
                  <a:lnTo>
                    <a:pt x="41" y="65"/>
                  </a:lnTo>
                  <a:lnTo>
                    <a:pt x="39" y="65"/>
                  </a:lnTo>
                  <a:lnTo>
                    <a:pt x="39" y="54"/>
                  </a:lnTo>
                  <a:lnTo>
                    <a:pt x="37" y="54"/>
                  </a:lnTo>
                  <a:lnTo>
                    <a:pt x="37" y="44"/>
                  </a:lnTo>
                  <a:lnTo>
                    <a:pt x="36" y="44"/>
                  </a:lnTo>
                  <a:lnTo>
                    <a:pt x="36" y="33"/>
                  </a:lnTo>
                  <a:lnTo>
                    <a:pt x="34" y="33"/>
                  </a:lnTo>
                  <a:lnTo>
                    <a:pt x="34" y="31"/>
                  </a:lnTo>
                  <a:lnTo>
                    <a:pt x="33" y="31"/>
                  </a:lnTo>
                  <a:lnTo>
                    <a:pt x="33" y="28"/>
                  </a:lnTo>
                  <a:lnTo>
                    <a:pt x="31" y="28"/>
                  </a:lnTo>
                  <a:lnTo>
                    <a:pt x="31" y="26"/>
                  </a:lnTo>
                  <a:lnTo>
                    <a:pt x="30" y="26"/>
                  </a:lnTo>
                  <a:lnTo>
                    <a:pt x="30" y="24"/>
                  </a:lnTo>
                  <a:lnTo>
                    <a:pt x="27" y="24"/>
                  </a:lnTo>
                  <a:lnTo>
                    <a:pt x="27" y="20"/>
                  </a:lnTo>
                  <a:lnTo>
                    <a:pt x="25" y="20"/>
                  </a:lnTo>
                  <a:lnTo>
                    <a:pt x="25" y="18"/>
                  </a:lnTo>
                  <a:lnTo>
                    <a:pt x="22" y="18"/>
                  </a:lnTo>
                  <a:lnTo>
                    <a:pt x="22" y="15"/>
                  </a:lnTo>
                  <a:lnTo>
                    <a:pt x="18" y="15"/>
                  </a:lnTo>
                  <a:lnTo>
                    <a:pt x="18" y="12"/>
                  </a:lnTo>
                  <a:lnTo>
                    <a:pt x="16" y="12"/>
                  </a:lnTo>
                  <a:lnTo>
                    <a:pt x="16" y="8"/>
                  </a:lnTo>
                  <a:lnTo>
                    <a:pt x="15" y="8"/>
                  </a:lnTo>
                  <a:lnTo>
                    <a:pt x="15" y="4"/>
                  </a:lnTo>
                  <a:lnTo>
                    <a:pt x="10" y="4"/>
                  </a:lnTo>
                  <a:lnTo>
                    <a:pt x="10" y="2"/>
                  </a:lnTo>
                  <a:lnTo>
                    <a:pt x="9" y="2"/>
                  </a:lnTo>
                  <a:lnTo>
                    <a:pt x="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7" name="Group 6"/>
          <p:cNvGrpSpPr>
            <a:grpSpLocks/>
          </p:cNvGrpSpPr>
          <p:nvPr/>
        </p:nvGrpSpPr>
        <p:grpSpPr bwMode="auto">
          <a:xfrm>
            <a:off x="2484315" y="1897348"/>
            <a:ext cx="3828598" cy="2988000"/>
            <a:chOff x="1962" y="1494"/>
            <a:chExt cx="1830" cy="1332"/>
          </a:xfrm>
        </p:grpSpPr>
        <p:sp>
          <p:nvSpPr>
            <p:cNvPr id="48" name="Line 7"/>
            <p:cNvSpPr>
              <a:spLocks noChangeShapeType="1"/>
            </p:cNvSpPr>
            <p:nvPr/>
          </p:nvSpPr>
          <p:spPr bwMode="auto">
            <a:xfrm>
              <a:off x="3588" y="2790"/>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8"/>
            <p:cNvSpPr>
              <a:spLocks noChangeShapeType="1"/>
            </p:cNvSpPr>
            <p:nvPr/>
          </p:nvSpPr>
          <p:spPr bwMode="auto">
            <a:xfrm>
              <a:off x="3792" y="2790"/>
              <a:ext cx="0" cy="36"/>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9"/>
            <p:cNvSpPr>
              <a:spLocks/>
            </p:cNvSpPr>
            <p:nvPr/>
          </p:nvSpPr>
          <p:spPr bwMode="auto">
            <a:xfrm>
              <a:off x="1962" y="1494"/>
              <a:ext cx="1830" cy="1314"/>
            </a:xfrm>
            <a:custGeom>
              <a:avLst/>
              <a:gdLst>
                <a:gd name="T0" fmla="*/ 268 w 305"/>
                <a:gd name="T1" fmla="*/ 219 h 219"/>
                <a:gd name="T2" fmla="*/ 246 w 305"/>
                <a:gd name="T3" fmla="*/ 216 h 219"/>
                <a:gd name="T4" fmla="*/ 223 w 305"/>
                <a:gd name="T5" fmla="*/ 214 h 219"/>
                <a:gd name="T6" fmla="*/ 219 w 305"/>
                <a:gd name="T7" fmla="*/ 213 h 219"/>
                <a:gd name="T8" fmla="*/ 196 w 305"/>
                <a:gd name="T9" fmla="*/ 211 h 219"/>
                <a:gd name="T10" fmla="*/ 192 w 305"/>
                <a:gd name="T11" fmla="*/ 210 h 219"/>
                <a:gd name="T12" fmla="*/ 174 w 305"/>
                <a:gd name="T13" fmla="*/ 209 h 219"/>
                <a:gd name="T14" fmla="*/ 169 w 305"/>
                <a:gd name="T15" fmla="*/ 207 h 219"/>
                <a:gd name="T16" fmla="*/ 157 w 305"/>
                <a:gd name="T17" fmla="*/ 206 h 219"/>
                <a:gd name="T18" fmla="*/ 152 w 305"/>
                <a:gd name="T19" fmla="*/ 204 h 219"/>
                <a:gd name="T20" fmla="*/ 144 w 305"/>
                <a:gd name="T21" fmla="*/ 202 h 219"/>
                <a:gd name="T22" fmla="*/ 137 w 305"/>
                <a:gd name="T23" fmla="*/ 201 h 219"/>
                <a:gd name="T24" fmla="*/ 123 w 305"/>
                <a:gd name="T25" fmla="*/ 199 h 219"/>
                <a:gd name="T26" fmla="*/ 120 w 305"/>
                <a:gd name="T27" fmla="*/ 197 h 219"/>
                <a:gd name="T28" fmla="*/ 116 w 305"/>
                <a:gd name="T29" fmla="*/ 195 h 219"/>
                <a:gd name="T30" fmla="*/ 110 w 305"/>
                <a:gd name="T31" fmla="*/ 192 h 219"/>
                <a:gd name="T32" fmla="*/ 105 w 305"/>
                <a:gd name="T33" fmla="*/ 190 h 219"/>
                <a:gd name="T34" fmla="*/ 103 w 305"/>
                <a:gd name="T35" fmla="*/ 188 h 219"/>
                <a:gd name="T36" fmla="*/ 97 w 305"/>
                <a:gd name="T37" fmla="*/ 186 h 219"/>
                <a:gd name="T38" fmla="*/ 91 w 305"/>
                <a:gd name="T39" fmla="*/ 185 h 219"/>
                <a:gd name="T40" fmla="*/ 88 w 305"/>
                <a:gd name="T41" fmla="*/ 184 h 219"/>
                <a:gd name="T42" fmla="*/ 86 w 305"/>
                <a:gd name="T43" fmla="*/ 181 h 219"/>
                <a:gd name="T44" fmla="*/ 84 w 305"/>
                <a:gd name="T45" fmla="*/ 179 h 219"/>
                <a:gd name="T46" fmla="*/ 82 w 305"/>
                <a:gd name="T47" fmla="*/ 177 h 219"/>
                <a:gd name="T48" fmla="*/ 81 w 305"/>
                <a:gd name="T49" fmla="*/ 173 h 219"/>
                <a:gd name="T50" fmla="*/ 80 w 305"/>
                <a:gd name="T51" fmla="*/ 169 h 219"/>
                <a:gd name="T52" fmla="*/ 78 w 305"/>
                <a:gd name="T53" fmla="*/ 166 h 219"/>
                <a:gd name="T54" fmla="*/ 76 w 305"/>
                <a:gd name="T55" fmla="*/ 164 h 219"/>
                <a:gd name="T56" fmla="*/ 71 w 305"/>
                <a:gd name="T57" fmla="*/ 160 h 219"/>
                <a:gd name="T58" fmla="*/ 67 w 305"/>
                <a:gd name="T59" fmla="*/ 159 h 219"/>
                <a:gd name="T60" fmla="*/ 65 w 305"/>
                <a:gd name="T61" fmla="*/ 158 h 219"/>
                <a:gd name="T62" fmla="*/ 59 w 305"/>
                <a:gd name="T63" fmla="*/ 156 h 219"/>
                <a:gd name="T64" fmla="*/ 55 w 305"/>
                <a:gd name="T65" fmla="*/ 154 h 219"/>
                <a:gd name="T66" fmla="*/ 52 w 305"/>
                <a:gd name="T67" fmla="*/ 153 h 219"/>
                <a:gd name="T68" fmla="*/ 50 w 305"/>
                <a:gd name="T69" fmla="*/ 151 h 219"/>
                <a:gd name="T70" fmla="*/ 48 w 305"/>
                <a:gd name="T71" fmla="*/ 147 h 219"/>
                <a:gd name="T72" fmla="*/ 46 w 305"/>
                <a:gd name="T73" fmla="*/ 135 h 219"/>
                <a:gd name="T74" fmla="*/ 45 w 305"/>
                <a:gd name="T75" fmla="*/ 133 h 219"/>
                <a:gd name="T76" fmla="*/ 43 w 305"/>
                <a:gd name="T77" fmla="*/ 120 h 219"/>
                <a:gd name="T78" fmla="*/ 41 w 305"/>
                <a:gd name="T79" fmla="*/ 102 h 219"/>
                <a:gd name="T80" fmla="*/ 41 w 305"/>
                <a:gd name="T81" fmla="*/ 74 h 219"/>
                <a:gd name="T82" fmla="*/ 39 w 305"/>
                <a:gd name="T83" fmla="*/ 59 h 219"/>
                <a:gd name="T84" fmla="*/ 38 w 305"/>
                <a:gd name="T85" fmla="*/ 49 h 219"/>
                <a:gd name="T86" fmla="*/ 37 w 305"/>
                <a:gd name="T87" fmla="*/ 39 h 219"/>
                <a:gd name="T88" fmla="*/ 35 w 305"/>
                <a:gd name="T89" fmla="*/ 37 h 219"/>
                <a:gd name="T90" fmla="*/ 32 w 305"/>
                <a:gd name="T91" fmla="*/ 34 h 219"/>
                <a:gd name="T92" fmla="*/ 29 w 305"/>
                <a:gd name="T93" fmla="*/ 31 h 219"/>
                <a:gd name="T94" fmla="*/ 27 w 305"/>
                <a:gd name="T95" fmla="*/ 23 h 219"/>
                <a:gd name="T96" fmla="*/ 24 w 305"/>
                <a:gd name="T97" fmla="*/ 20 h 219"/>
                <a:gd name="T98" fmla="*/ 22 w 305"/>
                <a:gd name="T99" fmla="*/ 15 h 219"/>
                <a:gd name="T100" fmla="*/ 20 w 305"/>
                <a:gd name="T101" fmla="*/ 12 h 219"/>
                <a:gd name="T102" fmla="*/ 17 w 305"/>
                <a:gd name="T103" fmla="*/ 10 h 219"/>
                <a:gd name="T104" fmla="*/ 14 w 305"/>
                <a:gd name="T105" fmla="*/ 8 h 219"/>
                <a:gd name="T106" fmla="*/ 11 w 305"/>
                <a:gd name="T107" fmla="*/ 5 h 219"/>
                <a:gd name="T108" fmla="*/ 9 w 305"/>
                <a:gd name="T109" fmla="*/ 3 h 219"/>
                <a:gd name="T110" fmla="*/ 0 w 305"/>
                <a:gd name="T11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 h="219">
                  <a:moveTo>
                    <a:pt x="305" y="219"/>
                  </a:moveTo>
                  <a:lnTo>
                    <a:pt x="268" y="219"/>
                  </a:lnTo>
                  <a:lnTo>
                    <a:pt x="268" y="216"/>
                  </a:lnTo>
                  <a:lnTo>
                    <a:pt x="246" y="216"/>
                  </a:lnTo>
                  <a:lnTo>
                    <a:pt x="246" y="214"/>
                  </a:lnTo>
                  <a:lnTo>
                    <a:pt x="223" y="214"/>
                  </a:lnTo>
                  <a:lnTo>
                    <a:pt x="223" y="213"/>
                  </a:lnTo>
                  <a:lnTo>
                    <a:pt x="219" y="213"/>
                  </a:lnTo>
                  <a:lnTo>
                    <a:pt x="219" y="211"/>
                  </a:lnTo>
                  <a:lnTo>
                    <a:pt x="196" y="211"/>
                  </a:lnTo>
                  <a:lnTo>
                    <a:pt x="196" y="210"/>
                  </a:lnTo>
                  <a:lnTo>
                    <a:pt x="192" y="210"/>
                  </a:lnTo>
                  <a:lnTo>
                    <a:pt x="192" y="209"/>
                  </a:lnTo>
                  <a:lnTo>
                    <a:pt x="174" y="209"/>
                  </a:lnTo>
                  <a:lnTo>
                    <a:pt x="174" y="207"/>
                  </a:lnTo>
                  <a:lnTo>
                    <a:pt x="169" y="207"/>
                  </a:lnTo>
                  <a:lnTo>
                    <a:pt x="169" y="206"/>
                  </a:lnTo>
                  <a:lnTo>
                    <a:pt x="157" y="206"/>
                  </a:lnTo>
                  <a:lnTo>
                    <a:pt x="157" y="204"/>
                  </a:lnTo>
                  <a:lnTo>
                    <a:pt x="152" y="204"/>
                  </a:lnTo>
                  <a:lnTo>
                    <a:pt x="152" y="202"/>
                  </a:lnTo>
                  <a:lnTo>
                    <a:pt x="144" y="202"/>
                  </a:lnTo>
                  <a:lnTo>
                    <a:pt x="144" y="201"/>
                  </a:lnTo>
                  <a:lnTo>
                    <a:pt x="137" y="201"/>
                  </a:lnTo>
                  <a:lnTo>
                    <a:pt x="137" y="199"/>
                  </a:lnTo>
                  <a:lnTo>
                    <a:pt x="123" y="199"/>
                  </a:lnTo>
                  <a:lnTo>
                    <a:pt x="123" y="197"/>
                  </a:lnTo>
                  <a:lnTo>
                    <a:pt x="120" y="197"/>
                  </a:lnTo>
                  <a:lnTo>
                    <a:pt x="120" y="195"/>
                  </a:lnTo>
                  <a:lnTo>
                    <a:pt x="116" y="195"/>
                  </a:lnTo>
                  <a:lnTo>
                    <a:pt x="116" y="192"/>
                  </a:lnTo>
                  <a:lnTo>
                    <a:pt x="110" y="192"/>
                  </a:lnTo>
                  <a:lnTo>
                    <a:pt x="110" y="190"/>
                  </a:lnTo>
                  <a:lnTo>
                    <a:pt x="105" y="190"/>
                  </a:lnTo>
                  <a:lnTo>
                    <a:pt x="105" y="188"/>
                  </a:lnTo>
                  <a:lnTo>
                    <a:pt x="103" y="188"/>
                  </a:lnTo>
                  <a:lnTo>
                    <a:pt x="103" y="186"/>
                  </a:lnTo>
                  <a:lnTo>
                    <a:pt x="97" y="186"/>
                  </a:lnTo>
                  <a:lnTo>
                    <a:pt x="97" y="185"/>
                  </a:lnTo>
                  <a:lnTo>
                    <a:pt x="91" y="185"/>
                  </a:lnTo>
                  <a:lnTo>
                    <a:pt x="91" y="184"/>
                  </a:lnTo>
                  <a:lnTo>
                    <a:pt x="88" y="184"/>
                  </a:lnTo>
                  <a:lnTo>
                    <a:pt x="88" y="181"/>
                  </a:lnTo>
                  <a:lnTo>
                    <a:pt x="86" y="181"/>
                  </a:lnTo>
                  <a:lnTo>
                    <a:pt x="86" y="179"/>
                  </a:lnTo>
                  <a:lnTo>
                    <a:pt x="84" y="179"/>
                  </a:lnTo>
                  <a:lnTo>
                    <a:pt x="84" y="177"/>
                  </a:lnTo>
                  <a:lnTo>
                    <a:pt x="82" y="177"/>
                  </a:lnTo>
                  <a:lnTo>
                    <a:pt x="82" y="173"/>
                  </a:lnTo>
                  <a:lnTo>
                    <a:pt x="81" y="173"/>
                  </a:lnTo>
                  <a:lnTo>
                    <a:pt x="81" y="169"/>
                  </a:lnTo>
                  <a:lnTo>
                    <a:pt x="80" y="169"/>
                  </a:lnTo>
                  <a:lnTo>
                    <a:pt x="80" y="166"/>
                  </a:lnTo>
                  <a:lnTo>
                    <a:pt x="78" y="166"/>
                  </a:lnTo>
                  <a:lnTo>
                    <a:pt x="78" y="164"/>
                  </a:lnTo>
                  <a:lnTo>
                    <a:pt x="76" y="164"/>
                  </a:lnTo>
                  <a:lnTo>
                    <a:pt x="76" y="160"/>
                  </a:lnTo>
                  <a:lnTo>
                    <a:pt x="71" y="160"/>
                  </a:lnTo>
                  <a:lnTo>
                    <a:pt x="71" y="159"/>
                  </a:lnTo>
                  <a:lnTo>
                    <a:pt x="67" y="159"/>
                  </a:lnTo>
                  <a:lnTo>
                    <a:pt x="67" y="158"/>
                  </a:lnTo>
                  <a:lnTo>
                    <a:pt x="65" y="158"/>
                  </a:lnTo>
                  <a:lnTo>
                    <a:pt x="65" y="156"/>
                  </a:lnTo>
                  <a:lnTo>
                    <a:pt x="59" y="156"/>
                  </a:lnTo>
                  <a:lnTo>
                    <a:pt x="59" y="154"/>
                  </a:lnTo>
                  <a:lnTo>
                    <a:pt x="55" y="154"/>
                  </a:lnTo>
                  <a:lnTo>
                    <a:pt x="55" y="153"/>
                  </a:lnTo>
                  <a:lnTo>
                    <a:pt x="52" y="153"/>
                  </a:lnTo>
                  <a:lnTo>
                    <a:pt x="52" y="151"/>
                  </a:lnTo>
                  <a:lnTo>
                    <a:pt x="50" y="151"/>
                  </a:lnTo>
                  <a:lnTo>
                    <a:pt x="50" y="147"/>
                  </a:lnTo>
                  <a:lnTo>
                    <a:pt x="48" y="147"/>
                  </a:lnTo>
                  <a:lnTo>
                    <a:pt x="48" y="135"/>
                  </a:lnTo>
                  <a:lnTo>
                    <a:pt x="46" y="135"/>
                  </a:lnTo>
                  <a:lnTo>
                    <a:pt x="46" y="133"/>
                  </a:lnTo>
                  <a:lnTo>
                    <a:pt x="45" y="133"/>
                  </a:lnTo>
                  <a:lnTo>
                    <a:pt x="45" y="120"/>
                  </a:lnTo>
                  <a:lnTo>
                    <a:pt x="43" y="120"/>
                  </a:lnTo>
                  <a:lnTo>
                    <a:pt x="43" y="102"/>
                  </a:lnTo>
                  <a:lnTo>
                    <a:pt x="41" y="102"/>
                  </a:lnTo>
                  <a:lnTo>
                    <a:pt x="41" y="85"/>
                  </a:lnTo>
                  <a:lnTo>
                    <a:pt x="41" y="74"/>
                  </a:lnTo>
                  <a:lnTo>
                    <a:pt x="39" y="74"/>
                  </a:lnTo>
                  <a:lnTo>
                    <a:pt x="39" y="59"/>
                  </a:lnTo>
                  <a:lnTo>
                    <a:pt x="38" y="59"/>
                  </a:lnTo>
                  <a:lnTo>
                    <a:pt x="38" y="49"/>
                  </a:lnTo>
                  <a:lnTo>
                    <a:pt x="37" y="49"/>
                  </a:lnTo>
                  <a:lnTo>
                    <a:pt x="37" y="39"/>
                  </a:lnTo>
                  <a:lnTo>
                    <a:pt x="35" y="39"/>
                  </a:lnTo>
                  <a:lnTo>
                    <a:pt x="35" y="37"/>
                  </a:lnTo>
                  <a:lnTo>
                    <a:pt x="32" y="37"/>
                  </a:lnTo>
                  <a:lnTo>
                    <a:pt x="32" y="34"/>
                  </a:lnTo>
                  <a:lnTo>
                    <a:pt x="29" y="34"/>
                  </a:lnTo>
                  <a:lnTo>
                    <a:pt x="29" y="31"/>
                  </a:lnTo>
                  <a:lnTo>
                    <a:pt x="27" y="31"/>
                  </a:lnTo>
                  <a:lnTo>
                    <a:pt x="27" y="23"/>
                  </a:lnTo>
                  <a:lnTo>
                    <a:pt x="27" y="20"/>
                  </a:lnTo>
                  <a:lnTo>
                    <a:pt x="24" y="20"/>
                  </a:lnTo>
                  <a:lnTo>
                    <a:pt x="24" y="15"/>
                  </a:lnTo>
                  <a:lnTo>
                    <a:pt x="22" y="15"/>
                  </a:lnTo>
                  <a:lnTo>
                    <a:pt x="22" y="12"/>
                  </a:lnTo>
                  <a:lnTo>
                    <a:pt x="20" y="12"/>
                  </a:lnTo>
                  <a:lnTo>
                    <a:pt x="20" y="10"/>
                  </a:lnTo>
                  <a:lnTo>
                    <a:pt x="17" y="10"/>
                  </a:lnTo>
                  <a:lnTo>
                    <a:pt x="17" y="8"/>
                  </a:lnTo>
                  <a:lnTo>
                    <a:pt x="14" y="8"/>
                  </a:lnTo>
                  <a:lnTo>
                    <a:pt x="14" y="5"/>
                  </a:lnTo>
                  <a:lnTo>
                    <a:pt x="11" y="5"/>
                  </a:lnTo>
                  <a:lnTo>
                    <a:pt x="11" y="3"/>
                  </a:lnTo>
                  <a:lnTo>
                    <a:pt x="9" y="3"/>
                  </a:lnTo>
                  <a:lnTo>
                    <a:pt x="9"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1" name="Freeform 10"/>
          <p:cNvSpPr>
            <a:spLocks/>
          </p:cNvSpPr>
          <p:nvPr/>
        </p:nvSpPr>
        <p:spPr bwMode="auto">
          <a:xfrm>
            <a:off x="2484315" y="1897348"/>
            <a:ext cx="3780000" cy="3042000"/>
          </a:xfrm>
          <a:custGeom>
            <a:avLst/>
            <a:gdLst>
              <a:gd name="T0" fmla="*/ 298 w 298"/>
              <a:gd name="T1" fmla="*/ 221 h 225"/>
              <a:gd name="T2" fmla="*/ 176 w 298"/>
              <a:gd name="T3" fmla="*/ 217 h 225"/>
              <a:gd name="T4" fmla="*/ 162 w 298"/>
              <a:gd name="T5" fmla="*/ 214 h 225"/>
              <a:gd name="T6" fmla="*/ 159 w 298"/>
              <a:gd name="T7" fmla="*/ 211 h 225"/>
              <a:gd name="T8" fmla="*/ 148 w 298"/>
              <a:gd name="T9" fmla="*/ 205 h 225"/>
              <a:gd name="T10" fmla="*/ 131 w 298"/>
              <a:gd name="T11" fmla="*/ 203 h 225"/>
              <a:gd name="T12" fmla="*/ 94 w 298"/>
              <a:gd name="T13" fmla="*/ 199 h 225"/>
              <a:gd name="T14" fmla="*/ 91 w 298"/>
              <a:gd name="T15" fmla="*/ 196 h 225"/>
              <a:gd name="T16" fmla="*/ 89 w 298"/>
              <a:gd name="T17" fmla="*/ 193 h 225"/>
              <a:gd name="T18" fmla="*/ 87 w 298"/>
              <a:gd name="T19" fmla="*/ 191 h 225"/>
              <a:gd name="T20" fmla="*/ 86 w 298"/>
              <a:gd name="T21" fmla="*/ 188 h 225"/>
              <a:gd name="T22" fmla="*/ 83 w 298"/>
              <a:gd name="T23" fmla="*/ 181 h 225"/>
              <a:gd name="T24" fmla="*/ 81 w 298"/>
              <a:gd name="T25" fmla="*/ 177 h 225"/>
              <a:gd name="T26" fmla="*/ 80 w 298"/>
              <a:gd name="T27" fmla="*/ 172 h 225"/>
              <a:gd name="T28" fmla="*/ 78 w 298"/>
              <a:gd name="T29" fmla="*/ 171 h 225"/>
              <a:gd name="T30" fmla="*/ 68 w 298"/>
              <a:gd name="T31" fmla="*/ 166 h 225"/>
              <a:gd name="T32" fmla="*/ 58 w 298"/>
              <a:gd name="T33" fmla="*/ 161 h 225"/>
              <a:gd name="T34" fmla="*/ 56 w 298"/>
              <a:gd name="T35" fmla="*/ 158 h 225"/>
              <a:gd name="T36" fmla="*/ 53 w 298"/>
              <a:gd name="T37" fmla="*/ 153 h 225"/>
              <a:gd name="T38" fmla="*/ 50 w 298"/>
              <a:gd name="T39" fmla="*/ 147 h 225"/>
              <a:gd name="T40" fmla="*/ 48 w 298"/>
              <a:gd name="T41" fmla="*/ 142 h 225"/>
              <a:gd name="T42" fmla="*/ 46 w 298"/>
              <a:gd name="T43" fmla="*/ 136 h 225"/>
              <a:gd name="T44" fmla="*/ 44 w 298"/>
              <a:gd name="T45" fmla="*/ 127 h 225"/>
              <a:gd name="T46" fmla="*/ 43 w 298"/>
              <a:gd name="T47" fmla="*/ 119 h 225"/>
              <a:gd name="T48" fmla="*/ 42 w 298"/>
              <a:gd name="T49" fmla="*/ 106 h 225"/>
              <a:gd name="T50" fmla="*/ 40 w 298"/>
              <a:gd name="T51" fmla="*/ 98 h 225"/>
              <a:gd name="T52" fmla="*/ 40 w 298"/>
              <a:gd name="T53" fmla="*/ 72 h 225"/>
              <a:gd name="T54" fmla="*/ 39 w 298"/>
              <a:gd name="T55" fmla="*/ 63 h 225"/>
              <a:gd name="T56" fmla="*/ 37 w 298"/>
              <a:gd name="T57" fmla="*/ 49 h 225"/>
              <a:gd name="T58" fmla="*/ 35 w 298"/>
              <a:gd name="T59" fmla="*/ 42 h 225"/>
              <a:gd name="T60" fmla="*/ 32 w 298"/>
              <a:gd name="T61" fmla="*/ 37 h 225"/>
              <a:gd name="T62" fmla="*/ 29 w 298"/>
              <a:gd name="T63" fmla="*/ 34 h 225"/>
              <a:gd name="T64" fmla="*/ 27 w 298"/>
              <a:gd name="T65" fmla="*/ 30 h 225"/>
              <a:gd name="T66" fmla="*/ 27 w 298"/>
              <a:gd name="T67" fmla="*/ 18 h 225"/>
              <a:gd name="T68" fmla="*/ 24 w 298"/>
              <a:gd name="T69" fmla="*/ 15 h 225"/>
              <a:gd name="T70" fmla="*/ 22 w 298"/>
              <a:gd name="T71" fmla="*/ 12 h 225"/>
              <a:gd name="T72" fmla="*/ 20 w 298"/>
              <a:gd name="T73" fmla="*/ 11 h 225"/>
              <a:gd name="T74" fmla="*/ 17 w 298"/>
              <a:gd name="T75" fmla="*/ 8 h 225"/>
              <a:gd name="T76" fmla="*/ 14 w 298"/>
              <a:gd name="T77" fmla="*/ 5 h 225"/>
              <a:gd name="T78" fmla="*/ 10 w 298"/>
              <a:gd name="T7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225">
                <a:moveTo>
                  <a:pt x="298" y="225"/>
                </a:moveTo>
                <a:lnTo>
                  <a:pt x="298" y="221"/>
                </a:lnTo>
                <a:lnTo>
                  <a:pt x="176" y="221"/>
                </a:lnTo>
                <a:lnTo>
                  <a:pt x="176" y="217"/>
                </a:lnTo>
                <a:lnTo>
                  <a:pt x="162" y="217"/>
                </a:lnTo>
                <a:lnTo>
                  <a:pt x="162" y="214"/>
                </a:lnTo>
                <a:lnTo>
                  <a:pt x="159" y="214"/>
                </a:lnTo>
                <a:lnTo>
                  <a:pt x="159" y="211"/>
                </a:lnTo>
                <a:lnTo>
                  <a:pt x="148" y="211"/>
                </a:lnTo>
                <a:lnTo>
                  <a:pt x="148" y="205"/>
                </a:lnTo>
                <a:lnTo>
                  <a:pt x="131" y="205"/>
                </a:lnTo>
                <a:lnTo>
                  <a:pt x="131" y="203"/>
                </a:lnTo>
                <a:lnTo>
                  <a:pt x="94" y="203"/>
                </a:lnTo>
                <a:lnTo>
                  <a:pt x="94" y="199"/>
                </a:lnTo>
                <a:lnTo>
                  <a:pt x="91" y="199"/>
                </a:lnTo>
                <a:lnTo>
                  <a:pt x="91" y="196"/>
                </a:lnTo>
                <a:lnTo>
                  <a:pt x="89" y="196"/>
                </a:lnTo>
                <a:lnTo>
                  <a:pt x="89" y="193"/>
                </a:lnTo>
                <a:lnTo>
                  <a:pt x="87" y="193"/>
                </a:lnTo>
                <a:lnTo>
                  <a:pt x="87" y="191"/>
                </a:lnTo>
                <a:lnTo>
                  <a:pt x="86" y="191"/>
                </a:lnTo>
                <a:lnTo>
                  <a:pt x="86" y="188"/>
                </a:lnTo>
                <a:lnTo>
                  <a:pt x="83" y="188"/>
                </a:lnTo>
                <a:lnTo>
                  <a:pt x="83" y="181"/>
                </a:lnTo>
                <a:lnTo>
                  <a:pt x="81" y="181"/>
                </a:lnTo>
                <a:lnTo>
                  <a:pt x="81" y="177"/>
                </a:lnTo>
                <a:lnTo>
                  <a:pt x="80" y="177"/>
                </a:lnTo>
                <a:lnTo>
                  <a:pt x="80" y="172"/>
                </a:lnTo>
                <a:lnTo>
                  <a:pt x="78" y="172"/>
                </a:lnTo>
                <a:lnTo>
                  <a:pt x="78" y="171"/>
                </a:lnTo>
                <a:lnTo>
                  <a:pt x="68" y="171"/>
                </a:lnTo>
                <a:lnTo>
                  <a:pt x="68" y="166"/>
                </a:lnTo>
                <a:lnTo>
                  <a:pt x="58" y="166"/>
                </a:lnTo>
                <a:lnTo>
                  <a:pt x="58" y="161"/>
                </a:lnTo>
                <a:lnTo>
                  <a:pt x="56" y="161"/>
                </a:lnTo>
                <a:lnTo>
                  <a:pt x="56" y="158"/>
                </a:lnTo>
                <a:lnTo>
                  <a:pt x="53" y="158"/>
                </a:lnTo>
                <a:lnTo>
                  <a:pt x="53" y="153"/>
                </a:lnTo>
                <a:lnTo>
                  <a:pt x="50" y="153"/>
                </a:lnTo>
                <a:lnTo>
                  <a:pt x="50" y="147"/>
                </a:lnTo>
                <a:lnTo>
                  <a:pt x="50" y="142"/>
                </a:lnTo>
                <a:lnTo>
                  <a:pt x="48" y="142"/>
                </a:lnTo>
                <a:lnTo>
                  <a:pt x="48" y="136"/>
                </a:lnTo>
                <a:lnTo>
                  <a:pt x="46" y="136"/>
                </a:lnTo>
                <a:lnTo>
                  <a:pt x="46" y="127"/>
                </a:lnTo>
                <a:lnTo>
                  <a:pt x="44" y="127"/>
                </a:lnTo>
                <a:lnTo>
                  <a:pt x="44" y="119"/>
                </a:lnTo>
                <a:lnTo>
                  <a:pt x="43" y="119"/>
                </a:lnTo>
                <a:lnTo>
                  <a:pt x="43" y="106"/>
                </a:lnTo>
                <a:lnTo>
                  <a:pt x="42" y="106"/>
                </a:lnTo>
                <a:lnTo>
                  <a:pt x="42" y="98"/>
                </a:lnTo>
                <a:lnTo>
                  <a:pt x="40" y="98"/>
                </a:lnTo>
                <a:lnTo>
                  <a:pt x="40" y="84"/>
                </a:lnTo>
                <a:lnTo>
                  <a:pt x="40" y="72"/>
                </a:lnTo>
                <a:lnTo>
                  <a:pt x="39" y="72"/>
                </a:lnTo>
                <a:lnTo>
                  <a:pt x="39" y="63"/>
                </a:lnTo>
                <a:lnTo>
                  <a:pt x="37" y="63"/>
                </a:lnTo>
                <a:lnTo>
                  <a:pt x="37" y="49"/>
                </a:lnTo>
                <a:lnTo>
                  <a:pt x="37" y="42"/>
                </a:lnTo>
                <a:lnTo>
                  <a:pt x="35" y="42"/>
                </a:lnTo>
                <a:lnTo>
                  <a:pt x="35" y="37"/>
                </a:lnTo>
                <a:lnTo>
                  <a:pt x="32" y="37"/>
                </a:lnTo>
                <a:lnTo>
                  <a:pt x="32" y="34"/>
                </a:lnTo>
                <a:lnTo>
                  <a:pt x="29" y="34"/>
                </a:lnTo>
                <a:lnTo>
                  <a:pt x="29" y="30"/>
                </a:lnTo>
                <a:lnTo>
                  <a:pt x="27" y="30"/>
                </a:lnTo>
                <a:lnTo>
                  <a:pt x="27" y="21"/>
                </a:lnTo>
                <a:lnTo>
                  <a:pt x="27" y="18"/>
                </a:lnTo>
                <a:lnTo>
                  <a:pt x="24" y="18"/>
                </a:lnTo>
                <a:lnTo>
                  <a:pt x="24" y="15"/>
                </a:lnTo>
                <a:lnTo>
                  <a:pt x="22" y="15"/>
                </a:lnTo>
                <a:lnTo>
                  <a:pt x="22" y="12"/>
                </a:lnTo>
                <a:lnTo>
                  <a:pt x="20" y="12"/>
                </a:lnTo>
                <a:lnTo>
                  <a:pt x="20" y="11"/>
                </a:lnTo>
                <a:lnTo>
                  <a:pt x="17" y="11"/>
                </a:lnTo>
                <a:lnTo>
                  <a:pt x="17" y="8"/>
                </a:lnTo>
                <a:lnTo>
                  <a:pt x="14" y="8"/>
                </a:lnTo>
                <a:lnTo>
                  <a:pt x="14" y="5"/>
                </a:lnTo>
                <a:lnTo>
                  <a:pt x="10" y="5"/>
                </a:lnTo>
                <a:lnTo>
                  <a:pt x="10"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1857044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LBA-004: Efficacy and safety results from IMblaze370, a randomized </a:t>
            </a:r>
            <a:br>
              <a:rPr lang="en-GB" dirty="0" smtClean="0"/>
            </a:br>
            <a:r>
              <a:rPr lang="en-GB" dirty="0" smtClean="0"/>
              <a:t>phase III study comparing atezolizumab plus cobimetinib and atezolizumab monotherapy vs. regorafenib in chemotherapy-refractory metastatic colorectal cancer – </a:t>
            </a:r>
            <a:r>
              <a:rPr lang="en-GB" dirty="0" err="1" smtClean="0"/>
              <a:t>Bendell</a:t>
            </a:r>
            <a:r>
              <a:rPr lang="en-GB" dirty="0" smtClean="0"/>
              <a:t> J,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spcBef>
                <a:spcPts val="24000"/>
              </a:spcBef>
              <a:buNone/>
            </a:pPr>
            <a:r>
              <a:rPr lang="en-GB" b="1" dirty="0" smtClean="0"/>
              <a:t>Conclusions</a:t>
            </a:r>
          </a:p>
          <a:p>
            <a:r>
              <a:rPr lang="en-GB" b="1" dirty="0" smtClean="0"/>
              <a:t>In patients with chemotherapy refractory </a:t>
            </a:r>
            <a:r>
              <a:rPr lang="en-GB" b="1" dirty="0" err="1" smtClean="0"/>
              <a:t>mCRC</a:t>
            </a:r>
            <a:r>
              <a:rPr lang="en-GB" b="1" dirty="0"/>
              <a:t> </a:t>
            </a:r>
            <a:r>
              <a:rPr lang="en-GB" b="1" dirty="0" smtClean="0"/>
              <a:t>neither atezolizumab + cobimetinib or atezolizumab alone improved OS compared with regorafenib</a:t>
            </a:r>
          </a:p>
          <a:p>
            <a:r>
              <a:rPr lang="en-GB" b="1" dirty="0" smtClean="0"/>
              <a:t>The safety profile of atezolizumab + cobimetinib was similar to the safety profiles of the individual agents</a:t>
            </a:r>
            <a:endParaRPr lang="en-GB" b="1"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Bendell</a:t>
            </a:r>
            <a:r>
              <a:rPr lang="en-GB" dirty="0" smtClean="0"/>
              <a:t> J, </a:t>
            </a:r>
            <a:r>
              <a:rPr lang="fr-FR" dirty="0" smtClean="0"/>
              <a:t>et al. Ann </a:t>
            </a:r>
            <a:r>
              <a:rPr lang="fr-FR" dirty="0" err="1" smtClean="0"/>
              <a:t>Oncol</a:t>
            </a:r>
            <a:r>
              <a:rPr lang="fr-FR" dirty="0" smtClean="0"/>
              <a:t> 2018;29(</a:t>
            </a:r>
            <a:r>
              <a:rPr lang="fr-FR" dirty="0" err="1" smtClean="0"/>
              <a:t>suppl</a:t>
            </a:r>
            <a:r>
              <a:rPr lang="fr-FR" dirty="0" smtClean="0"/>
              <a:t> 5):</a:t>
            </a:r>
            <a:r>
              <a:rPr lang="fr-FR" dirty="0" err="1" smtClean="0"/>
              <a:t>abstr</a:t>
            </a:r>
            <a:r>
              <a:rPr lang="fr-FR" dirty="0" smtClean="0"/>
              <a:t> </a:t>
            </a:r>
            <a:r>
              <a:rPr lang="en-GB" dirty="0" smtClean="0"/>
              <a:t>LBA-004</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xmlns="" val="1533474787"/>
              </p:ext>
            </p:extLst>
          </p:nvPr>
        </p:nvGraphicFramePr>
        <p:xfrm>
          <a:off x="365124" y="1611544"/>
          <a:ext cx="8428356" cy="2931160"/>
        </p:xfrm>
        <a:graphic>
          <a:graphicData uri="http://schemas.openxmlformats.org/drawingml/2006/table">
            <a:tbl>
              <a:tblPr firstRow="1" bandRow="1">
                <a:tableStyleId>{69012ECD-51FC-41F1-AA8D-1B2483CD663E}</a:tableStyleId>
              </a:tblPr>
              <a:tblGrid>
                <a:gridCol w="2880996">
                  <a:extLst>
                    <a:ext uri="{9D8B030D-6E8A-4147-A177-3AD203B41FA5}">
                      <a16:colId xmlns:a16="http://schemas.microsoft.com/office/drawing/2014/main" xmlns="" val="1709975499"/>
                    </a:ext>
                  </a:extLst>
                </a:gridCol>
                <a:gridCol w="2164080">
                  <a:extLst>
                    <a:ext uri="{9D8B030D-6E8A-4147-A177-3AD203B41FA5}">
                      <a16:colId xmlns:a16="http://schemas.microsoft.com/office/drawing/2014/main" xmlns="" val="1247476413"/>
                    </a:ext>
                  </a:extLst>
                </a:gridCol>
                <a:gridCol w="1691640">
                  <a:extLst>
                    <a:ext uri="{9D8B030D-6E8A-4147-A177-3AD203B41FA5}">
                      <a16:colId xmlns:a16="http://schemas.microsoft.com/office/drawing/2014/main" xmlns="" val="3883849508"/>
                    </a:ext>
                  </a:extLst>
                </a:gridCol>
                <a:gridCol w="1691640">
                  <a:extLst>
                    <a:ext uri="{9D8B030D-6E8A-4147-A177-3AD203B41FA5}">
                      <a16:colId xmlns:a16="http://schemas.microsoft.com/office/drawing/2014/main" xmlns="" val="3132721051"/>
                    </a:ext>
                  </a:extLst>
                </a:gridCol>
              </a:tblGrid>
              <a:tr h="370840">
                <a:tc>
                  <a:txBody>
                    <a:bodyPr/>
                    <a:lstStyle/>
                    <a:p>
                      <a:pPr algn="l"/>
                      <a:r>
                        <a:rPr lang="en-GB" sz="1600" dirty="0" smtClean="0">
                          <a:solidFill>
                            <a:schemeClr val="tx2"/>
                          </a:solidFill>
                        </a:rPr>
                        <a:t>AEs,</a:t>
                      </a:r>
                      <a:r>
                        <a:rPr lang="en-GB" sz="1600" baseline="0" dirty="0" smtClean="0">
                          <a:solidFill>
                            <a:schemeClr val="tx2"/>
                          </a:solidFill>
                        </a:rPr>
                        <a:t> n (%)</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Atezolizumab + cobimetinib</a:t>
                      </a:r>
                      <a:r>
                        <a:rPr lang="en-GB" sz="1600" baseline="0" dirty="0" smtClean="0">
                          <a:solidFill>
                            <a:schemeClr val="tx2"/>
                          </a:solidFill>
                        </a:rPr>
                        <a:t> (n=179)</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Atezolizumab (n=90)</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Regorafenib</a:t>
                      </a:r>
                      <a:r>
                        <a:rPr lang="en-GB" sz="1600" baseline="0" dirty="0" smtClean="0">
                          <a:solidFill>
                            <a:schemeClr val="tx2"/>
                          </a:solidFill>
                        </a:rPr>
                        <a:t> (n=80)</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858489181"/>
                  </a:ext>
                </a:extLst>
              </a:tr>
              <a:tr h="370840">
                <a:tc>
                  <a:txBody>
                    <a:bodyPr/>
                    <a:lstStyle/>
                    <a:p>
                      <a:r>
                        <a:rPr lang="en-GB" sz="1600" dirty="0" smtClean="0"/>
                        <a:t>TRAEs</a:t>
                      </a:r>
                    </a:p>
                    <a:p>
                      <a:pPr marL="182563" indent="0"/>
                      <a:r>
                        <a:rPr lang="en-GB" sz="1600" dirty="0" smtClean="0"/>
                        <a:t>Grade 3</a:t>
                      </a:r>
                      <a:r>
                        <a:rPr lang="en-GB" sz="1600" baseline="0" dirty="0" smtClean="0"/>
                        <a:t>–4</a:t>
                      </a:r>
                    </a:p>
                    <a:p>
                      <a:pPr marL="182563" indent="0"/>
                      <a:r>
                        <a:rPr lang="en-GB" sz="1600" baseline="0" dirty="0" smtClean="0"/>
                        <a:t>Grade 5 </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170 (95)</a:t>
                      </a:r>
                    </a:p>
                    <a:p>
                      <a:pPr algn="ctr"/>
                      <a:r>
                        <a:rPr lang="en-GB" sz="1600" dirty="0" smtClean="0"/>
                        <a:t>80 (45)</a:t>
                      </a:r>
                    </a:p>
                    <a:p>
                      <a:pPr algn="ctr"/>
                      <a:r>
                        <a:rPr lang="en-GB" sz="1600" dirty="0" smtClean="0"/>
                        <a:t>2 (1)</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49 (54)</a:t>
                      </a:r>
                    </a:p>
                    <a:p>
                      <a:pPr algn="ctr"/>
                      <a:r>
                        <a:rPr lang="en-GB" sz="1600" dirty="0" smtClean="0"/>
                        <a:t>9</a:t>
                      </a:r>
                      <a:r>
                        <a:rPr lang="en-GB" sz="1600" baseline="0" dirty="0" smtClean="0"/>
                        <a:t> (10)</a:t>
                      </a:r>
                    </a:p>
                    <a:p>
                      <a:pPr algn="ctr"/>
                      <a:r>
                        <a:rPr lang="en-GB" sz="1600" baseline="0" dirty="0" smtClean="0"/>
                        <a:t>0</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77 (96)</a:t>
                      </a:r>
                    </a:p>
                    <a:p>
                      <a:pPr algn="ctr"/>
                      <a:r>
                        <a:rPr lang="en-GB" sz="1600" dirty="0" smtClean="0"/>
                        <a:t>39</a:t>
                      </a:r>
                      <a:r>
                        <a:rPr lang="en-GB" sz="1600" baseline="0" dirty="0" smtClean="0"/>
                        <a:t> (49)</a:t>
                      </a:r>
                    </a:p>
                    <a:p>
                      <a:pPr algn="ctr"/>
                      <a:r>
                        <a:rPr lang="en-GB" sz="1600" baseline="0" dirty="0" smtClean="0"/>
                        <a:t>1 (1)</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50781373"/>
                  </a:ext>
                </a:extLst>
              </a:tr>
              <a:tr h="370840">
                <a:tc>
                  <a:txBody>
                    <a:bodyPr/>
                    <a:lstStyle/>
                    <a:p>
                      <a:pPr marL="0" indent="0"/>
                      <a:r>
                        <a:rPr lang="en-GB" sz="1600" dirty="0" smtClean="0"/>
                        <a:t>SAEs</a:t>
                      </a:r>
                    </a:p>
                    <a:p>
                      <a:pPr marL="92075" indent="0"/>
                      <a:r>
                        <a:rPr lang="en-GB" sz="1600" dirty="0" smtClean="0"/>
                        <a:t>Treatment</a:t>
                      </a:r>
                      <a:r>
                        <a:rPr lang="en-GB" sz="1600" baseline="0" dirty="0" smtClean="0"/>
                        <a:t> related</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71 (40)</a:t>
                      </a:r>
                    </a:p>
                    <a:p>
                      <a:pPr algn="ctr"/>
                      <a:r>
                        <a:rPr lang="en-GB" sz="1600" dirty="0" smtClean="0"/>
                        <a:t>46 (26)</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15 (17)</a:t>
                      </a:r>
                    </a:p>
                    <a:p>
                      <a:pPr algn="ctr"/>
                      <a:r>
                        <a:rPr lang="en-GB" sz="1600" dirty="0" smtClean="0"/>
                        <a:t>7</a:t>
                      </a:r>
                      <a:r>
                        <a:rPr lang="en-GB" sz="1600" baseline="0" dirty="0" smtClean="0"/>
                        <a:t> (8)</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18 (23)</a:t>
                      </a:r>
                    </a:p>
                    <a:p>
                      <a:pPr algn="ctr"/>
                      <a:r>
                        <a:rPr lang="en-GB" sz="1600" dirty="0" smtClean="0"/>
                        <a:t>9 (11)</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51371244"/>
                  </a:ext>
                </a:extLst>
              </a:tr>
              <a:tr h="370840">
                <a:tc>
                  <a:txBody>
                    <a:bodyPr/>
                    <a:lstStyle/>
                    <a:p>
                      <a:pPr marL="0" indent="0"/>
                      <a:r>
                        <a:rPr lang="en-GB" sz="1600" dirty="0" smtClean="0"/>
                        <a:t>Leading to withdrawal </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37 (21)</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4 (4)</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t>7 (9)</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2936486"/>
                  </a:ext>
                </a:extLst>
              </a:tr>
              <a:tr h="370840">
                <a:tc>
                  <a:txBody>
                    <a:bodyPr/>
                    <a:lstStyle/>
                    <a:p>
                      <a:r>
                        <a:rPr lang="en-GB" sz="1600" dirty="0" smtClean="0"/>
                        <a:t>Leading</a:t>
                      </a:r>
                      <a:r>
                        <a:rPr lang="en-GB" sz="1600" baseline="0" dirty="0" smtClean="0"/>
                        <a:t> to dose interruption or modification</a:t>
                      </a:r>
                      <a:endParaRPr lang="en-GB" sz="16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109 (61)</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18 (20)</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55 (69)</a:t>
                      </a:r>
                      <a:endParaRPr lang="en-GB" sz="16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963676841"/>
                  </a:ext>
                </a:extLst>
              </a:tr>
            </a:tbl>
          </a:graphicData>
        </a:graphic>
      </p:graphicFrame>
    </p:spTree>
    <p:extLst>
      <p:ext uri="{BB962C8B-B14F-4D97-AF65-F5344CB8AC3E}">
        <p14:creationId xmlns:p14="http://schemas.microsoft.com/office/powerpoint/2010/main" xmlns="" val="807617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O-012</a:t>
            </a:r>
            <a:r>
              <a:rPr lang="en-GB" dirty="0"/>
              <a:t>: Safety and effectiveness of regorafenib in patients with metastatic colorectal cancer (</a:t>
            </a:r>
            <a:r>
              <a:rPr lang="en-GB" dirty="0" err="1"/>
              <a:t>mCRC</a:t>
            </a:r>
            <a:r>
              <a:rPr lang="en-GB" dirty="0"/>
              <a:t>) in routine clinical practice: Final analysis from prospective, observational CORRELATE </a:t>
            </a:r>
            <a:r>
              <a:rPr lang="en-GB" dirty="0" smtClean="0"/>
              <a:t>study – </a:t>
            </a:r>
            <a:r>
              <a:rPr lang="en-GB" dirty="0" err="1" smtClean="0"/>
              <a:t>Ducreux</a:t>
            </a:r>
            <a:r>
              <a:rPr lang="en-GB" dirty="0" smtClean="0"/>
              <a:t> M,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Ducreux</a:t>
            </a:r>
            <a:r>
              <a:rPr lang="en-GB" dirty="0"/>
              <a:t> M</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O-012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Study objectives</a:t>
            </a:r>
            <a:endParaRPr lang="en-GB" b="1" dirty="0"/>
          </a:p>
          <a:p>
            <a:r>
              <a:rPr lang="en-GB" dirty="0" smtClean="0"/>
              <a:t>To assess the efficacy and safety of regorafenib in patients with </a:t>
            </a:r>
            <a:r>
              <a:rPr lang="en-GB" dirty="0" err="1" smtClean="0"/>
              <a:t>mCRC</a:t>
            </a:r>
            <a:r>
              <a:rPr lang="en-GB" dirty="0" smtClean="0"/>
              <a:t> in the real-world CORRELATE study</a:t>
            </a:r>
            <a:endParaRPr lang="en-GB" dirty="0"/>
          </a:p>
        </p:txBody>
      </p:sp>
      <p:sp>
        <p:nvSpPr>
          <p:cNvPr id="8" name="Rectangle 9"/>
          <p:cNvSpPr txBox="1">
            <a:spLocks noChangeArrowheads="1"/>
          </p:cNvSpPr>
          <p:nvPr/>
        </p:nvSpPr>
        <p:spPr bwMode="auto">
          <a:xfrm>
            <a:off x="365124" y="4881692"/>
            <a:ext cx="4130676" cy="980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Safety</a:t>
            </a:r>
          </a:p>
          <a:p>
            <a:endParaRPr lang="en-GB" kern="0" dirty="0"/>
          </a:p>
        </p:txBody>
      </p:sp>
      <p:sp>
        <p:nvSpPr>
          <p:cNvPr id="9" name="Content Placeholder 26"/>
          <p:cNvSpPr txBox="1">
            <a:spLocks/>
          </p:cNvSpPr>
          <p:nvPr/>
        </p:nvSpPr>
        <p:spPr>
          <a:xfrm>
            <a:off x="4648200" y="4881692"/>
            <a:ext cx="4130675" cy="98032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PFS</a:t>
            </a:r>
            <a:endParaRPr lang="en-GB" kern="0" dirty="0"/>
          </a:p>
        </p:txBody>
      </p:sp>
      <p:sp>
        <p:nvSpPr>
          <p:cNvPr id="10" name="AutoShape 12"/>
          <p:cNvSpPr>
            <a:spLocks noChangeArrowheads="1"/>
          </p:cNvSpPr>
          <p:nvPr/>
        </p:nvSpPr>
        <p:spPr bwMode="auto">
          <a:xfrm>
            <a:off x="4597441" y="2882927"/>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Regorafenib</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discretion of physician according to local approved label</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1" name="AutoShape 19"/>
          <p:cNvCxnSpPr>
            <a:cxnSpLocks noChangeShapeType="1"/>
            <a:stCxn id="14" idx="3"/>
            <a:endCxn id="10" idx="1"/>
          </p:cNvCxnSpPr>
          <p:nvPr/>
        </p:nvCxnSpPr>
        <p:spPr bwMode="auto">
          <a:xfrm flipV="1">
            <a:off x="3664014" y="3467127"/>
            <a:ext cx="933427" cy="1"/>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0" idx="3"/>
            <a:endCxn id="13" idx="1"/>
          </p:cNvCxnSpPr>
          <p:nvPr/>
        </p:nvCxnSpPr>
        <p:spPr bwMode="auto">
          <a:xfrm>
            <a:off x="7158608" y="3467127"/>
            <a:ext cx="933427"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092035" y="3202809"/>
            <a:ext cx="657678" cy="52863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14" name="AutoShape 9"/>
          <p:cNvSpPr>
            <a:spLocks noChangeArrowheads="1"/>
          </p:cNvSpPr>
          <p:nvPr/>
        </p:nvSpPr>
        <p:spPr bwMode="auto">
          <a:xfrm>
            <a:off x="344324" y="2286548"/>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mCRC</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Previously treated with other approved therapies</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Physician’s decision to treat with regorafenib</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(n=1037)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458895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O-012</a:t>
            </a:r>
            <a:r>
              <a:rPr lang="en-GB" dirty="0"/>
              <a:t>: Safety and effectiveness of regorafenib in patients with metastatic colorectal cancer (</a:t>
            </a:r>
            <a:r>
              <a:rPr lang="en-GB" dirty="0" err="1"/>
              <a:t>mCRC</a:t>
            </a:r>
            <a:r>
              <a:rPr lang="en-GB" dirty="0"/>
              <a:t>) in routine clinical practice: Final analysis from prospective, observational CORRELATE </a:t>
            </a:r>
            <a:r>
              <a:rPr lang="en-GB" dirty="0" smtClean="0"/>
              <a:t>study – </a:t>
            </a:r>
            <a:r>
              <a:rPr lang="en-GB" dirty="0" err="1" smtClean="0"/>
              <a:t>Ducreux</a:t>
            </a:r>
            <a:r>
              <a:rPr lang="en-GB" dirty="0" smtClean="0"/>
              <a:t> M,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Ducreux</a:t>
            </a:r>
            <a:r>
              <a:rPr lang="en-GB" dirty="0"/>
              <a:t> M</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O-012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a:t>
            </a:r>
          </a:p>
          <a:p>
            <a:pPr>
              <a:spcBef>
                <a:spcPts val="25200"/>
              </a:spcBef>
            </a:pPr>
            <a:r>
              <a:rPr lang="en-GB" dirty="0" smtClean="0"/>
              <a:t>Drug-related grade </a:t>
            </a:r>
            <a:r>
              <a:rPr lang="en-GB" dirty="0" smtClean="0">
                <a:latin typeface="Arial" panose="020B0604020202020204" pitchFamily="34" charset="0"/>
                <a:cs typeface="Arial" panose="020B0604020202020204" pitchFamily="34" charset="0"/>
              </a:rPr>
              <a:t>≥</a:t>
            </a:r>
            <a:r>
              <a:rPr lang="en-GB" dirty="0" smtClean="0"/>
              <a:t>3 AEs occurring &gt;5% of patients in included: fatigue (9%), hand-foot skin reaction (7%) and hypertension (6%)</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xmlns="" val="2741749956"/>
              </p:ext>
            </p:extLst>
          </p:nvPr>
        </p:nvGraphicFramePr>
        <p:xfrm>
          <a:off x="365124" y="1657264"/>
          <a:ext cx="8397876" cy="2921000"/>
        </p:xfrm>
        <a:graphic>
          <a:graphicData uri="http://schemas.openxmlformats.org/drawingml/2006/table">
            <a:tbl>
              <a:tblPr firstRow="1" bandRow="1">
                <a:tableStyleId>{69012ECD-51FC-41F1-AA8D-1B2483CD663E}</a:tableStyleId>
              </a:tblPr>
              <a:tblGrid>
                <a:gridCol w="3521076">
                  <a:extLst>
                    <a:ext uri="{9D8B030D-6E8A-4147-A177-3AD203B41FA5}">
                      <a16:colId xmlns:a16="http://schemas.microsoft.com/office/drawing/2014/main" xmlns="" val="1709975499"/>
                    </a:ext>
                  </a:extLst>
                </a:gridCol>
                <a:gridCol w="3185160">
                  <a:extLst>
                    <a:ext uri="{9D8B030D-6E8A-4147-A177-3AD203B41FA5}">
                      <a16:colId xmlns:a16="http://schemas.microsoft.com/office/drawing/2014/main" xmlns="" val="1247476413"/>
                    </a:ext>
                  </a:extLst>
                </a:gridCol>
                <a:gridCol w="1691640">
                  <a:extLst>
                    <a:ext uri="{9D8B030D-6E8A-4147-A177-3AD203B41FA5}">
                      <a16:colId xmlns:a16="http://schemas.microsoft.com/office/drawing/2014/main" xmlns="" val="3883849508"/>
                    </a:ext>
                  </a:extLst>
                </a:gridCol>
              </a:tblGrid>
              <a:tr h="370840">
                <a:tc>
                  <a:txBody>
                    <a:bodyPr/>
                    <a:lstStyle/>
                    <a:p>
                      <a:pPr algn="l"/>
                      <a:r>
                        <a:rPr lang="en-GB" sz="1600" dirty="0" smtClean="0">
                          <a:solidFill>
                            <a:schemeClr val="tx2"/>
                          </a:solidFill>
                        </a:rPr>
                        <a:t>AE,</a:t>
                      </a:r>
                      <a:r>
                        <a:rPr lang="en-GB" sz="1600" baseline="0" dirty="0" smtClean="0">
                          <a:solidFill>
                            <a:schemeClr val="tx2"/>
                          </a:solidFill>
                        </a:rPr>
                        <a:t> n (%)</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Regardless of relation to drug</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Drug related</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858489181"/>
                  </a:ext>
                </a:extLst>
              </a:tr>
              <a:tr h="370840">
                <a:tc>
                  <a:txBody>
                    <a:bodyPr/>
                    <a:lstStyle/>
                    <a:p>
                      <a:r>
                        <a:rPr lang="en-GB" sz="1600" dirty="0" smtClean="0">
                          <a:solidFill>
                            <a:schemeClr val="tx1"/>
                          </a:solidFill>
                        </a:rPr>
                        <a:t>Any</a:t>
                      </a:r>
                    </a:p>
                    <a:p>
                      <a:pPr marL="182563" indent="0"/>
                      <a:r>
                        <a:rPr lang="en-GB" sz="1600" dirty="0" smtClean="0">
                          <a:solidFill>
                            <a:schemeClr val="tx1"/>
                          </a:solidFill>
                        </a:rPr>
                        <a:t>Grade</a:t>
                      </a:r>
                      <a:r>
                        <a:rPr lang="en-GB" sz="1600" baseline="0" dirty="0" smtClean="0">
                          <a:solidFill>
                            <a:schemeClr val="tx1"/>
                          </a:solidFill>
                        </a:rPr>
                        <a:t> 3</a:t>
                      </a:r>
                    </a:p>
                    <a:p>
                      <a:pPr marL="182563" indent="0"/>
                      <a:r>
                        <a:rPr lang="en-GB" sz="1600" baseline="0" dirty="0" smtClean="0">
                          <a:solidFill>
                            <a:schemeClr val="tx1"/>
                          </a:solidFill>
                        </a:rPr>
                        <a:t>Grade 4</a:t>
                      </a:r>
                    </a:p>
                    <a:p>
                      <a:pPr marL="182563" indent="0"/>
                      <a:r>
                        <a:rPr lang="en-GB" sz="1600" baseline="0" dirty="0" smtClean="0">
                          <a:solidFill>
                            <a:schemeClr val="tx1"/>
                          </a:solidFill>
                        </a:rPr>
                        <a:t>Grade 5 </a:t>
                      </a:r>
                      <a:endParaRPr lang="en-GB" sz="16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990 (95)</a:t>
                      </a:r>
                    </a:p>
                    <a:p>
                      <a:pPr algn="ctr"/>
                      <a:r>
                        <a:rPr lang="en-GB" sz="1600" dirty="0" smtClean="0">
                          <a:solidFill>
                            <a:schemeClr val="tx1"/>
                          </a:solidFill>
                        </a:rPr>
                        <a:t>426 (41)</a:t>
                      </a:r>
                    </a:p>
                    <a:p>
                      <a:pPr algn="ctr"/>
                      <a:r>
                        <a:rPr lang="en-GB" sz="1600" dirty="0" smtClean="0">
                          <a:solidFill>
                            <a:schemeClr val="tx1"/>
                          </a:solidFill>
                        </a:rPr>
                        <a:t>41 (4)</a:t>
                      </a:r>
                    </a:p>
                    <a:p>
                      <a:pPr algn="ctr"/>
                      <a:r>
                        <a:rPr lang="en-GB" sz="1600" dirty="0" smtClean="0">
                          <a:solidFill>
                            <a:schemeClr val="tx1"/>
                          </a:solidFill>
                        </a:rPr>
                        <a:t>175 (17)</a:t>
                      </a:r>
                      <a:endParaRPr lang="en-GB" sz="16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830 (80)</a:t>
                      </a:r>
                    </a:p>
                    <a:p>
                      <a:pPr algn="ctr"/>
                      <a:r>
                        <a:rPr lang="en-GB" sz="1600" baseline="0" dirty="0" smtClean="0">
                          <a:solidFill>
                            <a:schemeClr val="tx1"/>
                          </a:solidFill>
                        </a:rPr>
                        <a:t>338 (33)</a:t>
                      </a:r>
                    </a:p>
                    <a:p>
                      <a:pPr algn="ctr"/>
                      <a:r>
                        <a:rPr lang="en-GB" sz="1600" baseline="0" dirty="0" smtClean="0">
                          <a:solidFill>
                            <a:schemeClr val="tx1"/>
                          </a:solidFill>
                        </a:rPr>
                        <a:t>22 (2)</a:t>
                      </a:r>
                    </a:p>
                    <a:p>
                      <a:pPr algn="ctr"/>
                      <a:r>
                        <a:rPr lang="en-GB" sz="1600" baseline="0" dirty="0" smtClean="0">
                          <a:solidFill>
                            <a:schemeClr val="tx1"/>
                          </a:solidFill>
                        </a:rPr>
                        <a:t>10 (1)</a:t>
                      </a:r>
                      <a:endParaRPr lang="en-GB" sz="16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50781373"/>
                  </a:ext>
                </a:extLst>
              </a:tr>
              <a:tr h="370840">
                <a:tc>
                  <a:txBody>
                    <a:bodyPr/>
                    <a:lstStyle/>
                    <a:p>
                      <a:pPr marL="0" indent="0"/>
                      <a:r>
                        <a:rPr lang="en-GB" sz="1600" dirty="0" smtClean="0">
                          <a:solidFill>
                            <a:schemeClr val="tx1"/>
                          </a:solidFill>
                        </a:rPr>
                        <a:t>SAEs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solidFill>
                            <a:schemeClr val="tx1"/>
                          </a:solidFill>
                        </a:rPr>
                        <a:t>443 (43)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solidFill>
                            <a:schemeClr val="tx1"/>
                          </a:solidFill>
                        </a:rPr>
                        <a:t>116 (11)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51371244"/>
                  </a:ext>
                </a:extLst>
              </a:tr>
              <a:tr h="370840">
                <a:tc>
                  <a:txBody>
                    <a:bodyPr/>
                    <a:lstStyle/>
                    <a:p>
                      <a:pPr marL="0" indent="0"/>
                      <a:r>
                        <a:rPr lang="en-GB" sz="1600" dirty="0" smtClean="0">
                          <a:solidFill>
                            <a:schemeClr val="tx1"/>
                          </a:solidFill>
                        </a:rPr>
                        <a:t>Leading to treatment discontinuation </a:t>
                      </a:r>
                      <a:endParaRPr lang="en-GB" sz="16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330 (32)</a:t>
                      </a:r>
                      <a:endParaRPr lang="en-GB" sz="16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163 (16)</a:t>
                      </a:r>
                      <a:endParaRPr lang="en-GB" sz="16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2936486"/>
                  </a:ext>
                </a:extLst>
              </a:tr>
              <a:tr h="370840">
                <a:tc>
                  <a:txBody>
                    <a:bodyPr/>
                    <a:lstStyle/>
                    <a:p>
                      <a:r>
                        <a:rPr lang="en-GB" sz="1600" dirty="0" smtClean="0">
                          <a:solidFill>
                            <a:schemeClr val="tx1"/>
                          </a:solidFill>
                        </a:rPr>
                        <a:t>Leading to dose reduction</a:t>
                      </a:r>
                      <a:endParaRPr lang="en-GB" sz="16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solidFill>
                            <a:schemeClr val="tx1"/>
                          </a:solidFill>
                        </a:rPr>
                        <a:t>266 (26)</a:t>
                      </a:r>
                      <a:endParaRPr lang="en-GB" sz="16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solidFill>
                            <a:schemeClr val="tx1"/>
                          </a:solidFill>
                        </a:rPr>
                        <a:t>251 (24)</a:t>
                      </a:r>
                      <a:endParaRPr lang="en-GB" sz="16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30150912"/>
                  </a:ext>
                </a:extLst>
              </a:tr>
              <a:tr h="370840">
                <a:tc>
                  <a:txBody>
                    <a:bodyPr/>
                    <a:lstStyle/>
                    <a:p>
                      <a:r>
                        <a:rPr lang="en-GB" sz="1600" dirty="0" smtClean="0">
                          <a:solidFill>
                            <a:schemeClr val="tx1"/>
                          </a:solidFill>
                        </a:rPr>
                        <a:t>Leading</a:t>
                      </a:r>
                      <a:r>
                        <a:rPr lang="en-GB" sz="1600" baseline="0" dirty="0" smtClean="0">
                          <a:solidFill>
                            <a:schemeClr val="tx1"/>
                          </a:solidFill>
                        </a:rPr>
                        <a:t> to treatment interruption</a:t>
                      </a:r>
                      <a:endParaRPr lang="en-GB" sz="16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439 (42)</a:t>
                      </a:r>
                      <a:endParaRPr lang="en-GB" sz="16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319 (31)</a:t>
                      </a:r>
                      <a:endParaRPr lang="en-GB" sz="16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963676841"/>
                  </a:ext>
                </a:extLst>
              </a:tr>
            </a:tbl>
          </a:graphicData>
        </a:graphic>
      </p:graphicFrame>
    </p:spTree>
    <p:extLst>
      <p:ext uri="{BB962C8B-B14F-4D97-AF65-F5344CB8AC3E}">
        <p14:creationId xmlns:p14="http://schemas.microsoft.com/office/powerpoint/2010/main" xmlns="" val="3543432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O-012</a:t>
            </a:r>
            <a:r>
              <a:rPr lang="en-GB" dirty="0"/>
              <a:t>: Safety and effectiveness of regorafenib in patients with metastatic colorectal cancer (</a:t>
            </a:r>
            <a:r>
              <a:rPr lang="en-GB" dirty="0" err="1"/>
              <a:t>mCRC</a:t>
            </a:r>
            <a:r>
              <a:rPr lang="en-GB" dirty="0"/>
              <a:t>) in routine clinical practice: Final analysis from prospective, observational CORRELATE </a:t>
            </a:r>
            <a:r>
              <a:rPr lang="en-GB" dirty="0" smtClean="0"/>
              <a:t>study – </a:t>
            </a:r>
            <a:r>
              <a:rPr lang="en-GB" dirty="0" err="1" smtClean="0"/>
              <a:t>Ducreux</a:t>
            </a:r>
            <a:r>
              <a:rPr lang="en-GB" dirty="0" smtClean="0"/>
              <a:t> M,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Ducreux</a:t>
            </a:r>
            <a:r>
              <a:rPr lang="en-GB" dirty="0"/>
              <a:t> M</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O-012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r>
              <a:rPr lang="en-GB" dirty="0" smtClean="0"/>
              <a:t> </a:t>
            </a:r>
            <a:endParaRPr lang="en-GB" dirty="0"/>
          </a:p>
        </p:txBody>
      </p:sp>
      <p:grpSp>
        <p:nvGrpSpPr>
          <p:cNvPr id="7" name="Group 6"/>
          <p:cNvGrpSpPr/>
          <p:nvPr/>
        </p:nvGrpSpPr>
        <p:grpSpPr>
          <a:xfrm>
            <a:off x="441627" y="1646463"/>
            <a:ext cx="3996642" cy="4097648"/>
            <a:chOff x="441627" y="1646463"/>
            <a:chExt cx="3996642" cy="4097648"/>
          </a:xfrm>
        </p:grpSpPr>
        <p:grpSp>
          <p:nvGrpSpPr>
            <p:cNvPr id="8" name="Group 7"/>
            <p:cNvGrpSpPr/>
            <p:nvPr/>
          </p:nvGrpSpPr>
          <p:grpSpPr>
            <a:xfrm>
              <a:off x="441627" y="2458924"/>
              <a:ext cx="3996642" cy="3285187"/>
              <a:chOff x="439656" y="2458924"/>
              <a:chExt cx="3952877" cy="3285187"/>
            </a:xfrm>
          </p:grpSpPr>
          <p:sp>
            <p:nvSpPr>
              <p:cNvPr id="45" name="Freeform 44"/>
              <p:cNvSpPr>
                <a:spLocks/>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6"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8"/>
              <p:cNvSpPr>
                <a:spLocks noChangeShapeType="1"/>
              </p:cNvSpPr>
              <p:nvPr/>
            </p:nvSpPr>
            <p:spPr bwMode="auto">
              <a:xfrm>
                <a:off x="974527" y="351630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9"/>
              <p:cNvSpPr>
                <a:spLocks noChangeShapeType="1"/>
              </p:cNvSpPr>
              <p:nvPr/>
            </p:nvSpPr>
            <p:spPr bwMode="auto">
              <a:xfrm>
                <a:off x="974527" y="3984592"/>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0" name="Line 10"/>
              <p:cNvSpPr>
                <a:spLocks noChangeShapeType="1"/>
              </p:cNvSpPr>
              <p:nvPr/>
            </p:nvSpPr>
            <p:spPr bwMode="auto">
              <a:xfrm>
                <a:off x="974527" y="444272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 name="Line 11"/>
              <p:cNvSpPr>
                <a:spLocks noChangeShapeType="1"/>
              </p:cNvSpPr>
              <p:nvPr/>
            </p:nvSpPr>
            <p:spPr bwMode="auto">
              <a:xfrm>
                <a:off x="974527" y="4905939"/>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2" name="Line 12"/>
              <p:cNvSpPr>
                <a:spLocks noChangeShapeType="1"/>
              </p:cNvSpPr>
              <p:nvPr/>
            </p:nvSpPr>
            <p:spPr bwMode="auto">
              <a:xfrm>
                <a:off x="2490741"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3" name="Line 13"/>
              <p:cNvSpPr>
                <a:spLocks noChangeShapeType="1"/>
              </p:cNvSpPr>
              <p:nvPr/>
            </p:nvSpPr>
            <p:spPr bwMode="auto">
              <a:xfrm>
                <a:off x="204408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4" name="Line 17"/>
              <p:cNvSpPr>
                <a:spLocks noChangeShapeType="1"/>
              </p:cNvSpPr>
              <p:nvPr/>
            </p:nvSpPr>
            <p:spPr bwMode="auto">
              <a:xfrm>
                <a:off x="4212722"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5" name="Line 19"/>
              <p:cNvSpPr>
                <a:spLocks noChangeShapeType="1"/>
              </p:cNvSpPr>
              <p:nvPr/>
            </p:nvSpPr>
            <p:spPr bwMode="auto">
              <a:xfrm>
                <a:off x="1588055"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Line 21"/>
              <p:cNvSpPr>
                <a:spLocks noChangeShapeType="1"/>
              </p:cNvSpPr>
              <p:nvPr/>
            </p:nvSpPr>
            <p:spPr bwMode="auto">
              <a:xfrm>
                <a:off x="112119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57" name="TextBox 56"/>
              <p:cNvSpPr txBox="1"/>
              <p:nvPr/>
            </p:nvSpPr>
            <p:spPr>
              <a:xfrm rot="16200000">
                <a:off x="-91974" y="3691551"/>
                <a:ext cx="1337226" cy="273966"/>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Probability of OS</a:t>
                </a:r>
                <a:endParaRPr lang="en-GB" sz="1200" dirty="0">
                  <a:latin typeface="Arial" panose="020B0604020202020204" pitchFamily="34" charset="0"/>
                  <a:cs typeface="Arial" panose="020B0604020202020204" pitchFamily="34" charset="0"/>
                </a:endParaRPr>
              </a:p>
            </p:txBody>
          </p:sp>
          <p:sp>
            <p:nvSpPr>
              <p:cNvPr id="58" name="TextBox 57"/>
              <p:cNvSpPr txBox="1"/>
              <p:nvPr/>
            </p:nvSpPr>
            <p:spPr>
              <a:xfrm>
                <a:off x="2171106" y="5254216"/>
                <a:ext cx="1098146"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59" name="TextBox 58"/>
              <p:cNvSpPr txBox="1"/>
              <p:nvPr/>
            </p:nvSpPr>
            <p:spPr>
              <a:xfrm>
                <a:off x="632832" y="2458924"/>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60" name="TextBox 59"/>
              <p:cNvSpPr txBox="1"/>
              <p:nvPr/>
            </p:nvSpPr>
            <p:spPr>
              <a:xfrm>
                <a:off x="632837" y="2923959"/>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61" name="TextBox 60"/>
              <p:cNvSpPr txBox="1"/>
              <p:nvPr/>
            </p:nvSpPr>
            <p:spPr>
              <a:xfrm>
                <a:off x="632837" y="3376802"/>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62" name="TextBox 61"/>
              <p:cNvSpPr txBox="1"/>
              <p:nvPr/>
            </p:nvSpPr>
            <p:spPr>
              <a:xfrm>
                <a:off x="632837" y="3844869"/>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63" name="TextBox 62"/>
              <p:cNvSpPr txBox="1"/>
              <p:nvPr/>
            </p:nvSpPr>
            <p:spPr>
              <a:xfrm>
                <a:off x="632837" y="4302787"/>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64" name="TextBox 63"/>
              <p:cNvSpPr txBox="1"/>
              <p:nvPr/>
            </p:nvSpPr>
            <p:spPr>
              <a:xfrm>
                <a:off x="632840" y="4765779"/>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0.0</a:t>
                </a:r>
                <a:endParaRPr lang="en-GB" sz="1200" dirty="0">
                  <a:latin typeface="Arial" panose="020B0604020202020204" pitchFamily="34" charset="0"/>
                  <a:cs typeface="Arial" panose="020B0604020202020204" pitchFamily="34" charset="0"/>
                </a:endParaRPr>
              </a:p>
            </p:txBody>
          </p:sp>
          <p:sp>
            <p:nvSpPr>
              <p:cNvPr id="65" name="TextBox 64"/>
              <p:cNvSpPr txBox="1"/>
              <p:nvPr/>
            </p:nvSpPr>
            <p:spPr>
              <a:xfrm>
                <a:off x="865840" y="5097780"/>
                <a:ext cx="518760"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1037</a:t>
                </a:r>
                <a:endParaRPr lang="en-GB" sz="1200" dirty="0">
                  <a:latin typeface="Arial" panose="020B0604020202020204" pitchFamily="34" charset="0"/>
                  <a:cs typeface="Arial" panose="020B0604020202020204" pitchFamily="34" charset="0"/>
                </a:endParaRPr>
              </a:p>
            </p:txBody>
          </p:sp>
          <p:sp>
            <p:nvSpPr>
              <p:cNvPr id="66" name="TextBox 65"/>
              <p:cNvSpPr txBox="1"/>
              <p:nvPr/>
            </p:nvSpPr>
            <p:spPr>
              <a:xfrm>
                <a:off x="1372212" y="5097780"/>
                <a:ext cx="434731"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586</a:t>
                </a:r>
                <a:endParaRPr lang="en-GB" sz="1200" dirty="0">
                  <a:latin typeface="Arial" panose="020B0604020202020204" pitchFamily="34" charset="0"/>
                  <a:cs typeface="Arial" panose="020B0604020202020204" pitchFamily="34" charset="0"/>
                </a:endParaRPr>
              </a:p>
            </p:txBody>
          </p:sp>
          <p:sp>
            <p:nvSpPr>
              <p:cNvPr id="67" name="TextBox 66"/>
              <p:cNvSpPr txBox="1"/>
              <p:nvPr/>
            </p:nvSpPr>
            <p:spPr>
              <a:xfrm>
                <a:off x="2152314" y="5097780"/>
                <a:ext cx="182708" cy="276999"/>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68" name="TextBox 67"/>
              <p:cNvSpPr txBox="1"/>
              <p:nvPr/>
            </p:nvSpPr>
            <p:spPr>
              <a:xfrm>
                <a:off x="1823625" y="5097780"/>
                <a:ext cx="434731"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210</a:t>
                </a:r>
                <a:endParaRPr lang="en-GB" sz="1200" dirty="0">
                  <a:latin typeface="Arial" panose="020B0604020202020204" pitchFamily="34" charset="0"/>
                  <a:cs typeface="Arial" panose="020B0604020202020204" pitchFamily="34" charset="0"/>
                </a:endParaRPr>
              </a:p>
            </p:txBody>
          </p:sp>
          <p:sp>
            <p:nvSpPr>
              <p:cNvPr id="69" name="TextBox 68"/>
              <p:cNvSpPr txBox="1"/>
              <p:nvPr/>
            </p:nvSpPr>
            <p:spPr>
              <a:xfrm>
                <a:off x="2320145" y="5097780"/>
                <a:ext cx="350701"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50</a:t>
                </a:r>
                <a:endParaRPr lang="en-GB" sz="1200" dirty="0">
                  <a:latin typeface="Arial" panose="020B0604020202020204" pitchFamily="34" charset="0"/>
                  <a:cs typeface="Arial" panose="020B0604020202020204" pitchFamily="34" charset="0"/>
                </a:endParaRPr>
              </a:p>
            </p:txBody>
          </p:sp>
          <p:grpSp>
            <p:nvGrpSpPr>
              <p:cNvPr id="70" name="Group 69"/>
              <p:cNvGrpSpPr/>
              <p:nvPr/>
            </p:nvGrpSpPr>
            <p:grpSpPr>
              <a:xfrm>
                <a:off x="2769899" y="5042971"/>
                <a:ext cx="350701" cy="701140"/>
                <a:chOff x="2769899" y="5042971"/>
                <a:chExt cx="350701" cy="701140"/>
              </a:xfrm>
            </p:grpSpPr>
            <p:sp>
              <p:nvSpPr>
                <p:cNvPr id="78" name="Line 14"/>
                <p:cNvSpPr>
                  <a:spLocks noChangeShapeType="1"/>
                </p:cNvSpPr>
                <p:nvPr/>
              </p:nvSpPr>
              <p:spPr bwMode="auto">
                <a:xfrm>
                  <a:off x="294642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9" name="TextBox 78"/>
                <p:cNvSpPr txBox="1"/>
                <p:nvPr/>
              </p:nvSpPr>
              <p:spPr>
                <a:xfrm>
                  <a:off x="2769899" y="5097780"/>
                  <a:ext cx="350701"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24</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18</a:t>
                  </a:r>
                  <a:endParaRPr lang="en-GB" sz="1200" dirty="0">
                    <a:latin typeface="Arial" panose="020B0604020202020204" pitchFamily="34" charset="0"/>
                    <a:cs typeface="Arial" panose="020B0604020202020204" pitchFamily="34" charset="0"/>
                  </a:endParaRPr>
                </a:p>
              </p:txBody>
            </p:sp>
          </p:grpSp>
          <p:sp>
            <p:nvSpPr>
              <p:cNvPr id="71" name="TextBox 70"/>
              <p:cNvSpPr txBox="1"/>
              <p:nvPr/>
            </p:nvSpPr>
            <p:spPr>
              <a:xfrm>
                <a:off x="4037949" y="5097780"/>
                <a:ext cx="354584" cy="27699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42</a:t>
                </a:r>
                <a:endParaRPr lang="en-GB" sz="1200" dirty="0">
                  <a:latin typeface="Arial" panose="020B0604020202020204" pitchFamily="34" charset="0"/>
                  <a:cs typeface="Arial" panose="020B0604020202020204" pitchFamily="34" charset="0"/>
                </a:endParaRPr>
              </a:p>
            </p:txBody>
          </p:sp>
          <p:grpSp>
            <p:nvGrpSpPr>
              <p:cNvPr id="72" name="Group 71"/>
              <p:cNvGrpSpPr/>
              <p:nvPr/>
            </p:nvGrpSpPr>
            <p:grpSpPr>
              <a:xfrm>
                <a:off x="3207836" y="5042971"/>
                <a:ext cx="350701" cy="701140"/>
                <a:chOff x="2769899" y="5042971"/>
                <a:chExt cx="350701" cy="701140"/>
              </a:xfrm>
            </p:grpSpPr>
            <p:sp>
              <p:nvSpPr>
                <p:cNvPr id="76" name="Line 14"/>
                <p:cNvSpPr>
                  <a:spLocks noChangeShapeType="1"/>
                </p:cNvSpPr>
                <p:nvPr/>
              </p:nvSpPr>
              <p:spPr bwMode="auto">
                <a:xfrm>
                  <a:off x="294642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7" name="TextBox 76"/>
                <p:cNvSpPr txBox="1"/>
                <p:nvPr/>
              </p:nvSpPr>
              <p:spPr>
                <a:xfrm>
                  <a:off x="2769899" y="5097780"/>
                  <a:ext cx="350701"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30</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5</a:t>
                  </a:r>
                  <a:endParaRPr lang="en-GB" sz="1200" dirty="0">
                    <a:latin typeface="Arial" panose="020B0604020202020204" pitchFamily="34" charset="0"/>
                    <a:cs typeface="Arial" panose="020B0604020202020204" pitchFamily="34" charset="0"/>
                  </a:endParaRPr>
                </a:p>
              </p:txBody>
            </p:sp>
          </p:grpSp>
          <p:grpSp>
            <p:nvGrpSpPr>
              <p:cNvPr id="73" name="Group 72"/>
              <p:cNvGrpSpPr/>
              <p:nvPr/>
            </p:nvGrpSpPr>
            <p:grpSpPr>
              <a:xfrm>
                <a:off x="3655972" y="5042971"/>
                <a:ext cx="350701" cy="701140"/>
                <a:chOff x="2769899" y="5042971"/>
                <a:chExt cx="350701" cy="701140"/>
              </a:xfrm>
            </p:grpSpPr>
            <p:sp>
              <p:nvSpPr>
                <p:cNvPr id="74" name="Line 14"/>
                <p:cNvSpPr>
                  <a:spLocks noChangeShapeType="1"/>
                </p:cNvSpPr>
                <p:nvPr/>
              </p:nvSpPr>
              <p:spPr bwMode="auto">
                <a:xfrm>
                  <a:off x="294642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5" name="TextBox 74"/>
                <p:cNvSpPr txBox="1"/>
                <p:nvPr/>
              </p:nvSpPr>
              <p:spPr>
                <a:xfrm>
                  <a:off x="2769899" y="5097780"/>
                  <a:ext cx="350701"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36</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a:t>
                  </a:r>
                  <a:endParaRPr lang="en-GB" sz="1200" dirty="0">
                    <a:latin typeface="Arial" panose="020B0604020202020204" pitchFamily="34" charset="0"/>
                    <a:cs typeface="Arial" panose="020B0604020202020204" pitchFamily="34" charset="0"/>
                  </a:endParaRPr>
                </a:p>
              </p:txBody>
            </p:sp>
          </p:grpSp>
        </p:grpSp>
        <p:sp>
          <p:nvSpPr>
            <p:cNvPr id="9" name="TextBox 8"/>
            <p:cNvSpPr txBox="1"/>
            <p:nvPr/>
          </p:nvSpPr>
          <p:spPr>
            <a:xfrm>
              <a:off x="1581414" y="1646463"/>
              <a:ext cx="1715534" cy="338554"/>
            </a:xfrm>
            <a:prstGeom prst="rect">
              <a:avLst/>
            </a:prstGeom>
            <a:noFill/>
          </p:spPr>
          <p:txBody>
            <a:bodyPr wrap="none" rtlCol="0">
              <a:spAutoFit/>
            </a:bodyPr>
            <a:lstStyle/>
            <a:p>
              <a:r>
                <a:rPr lang="en-GB" sz="1600" b="1" dirty="0" smtClean="0"/>
                <a:t>Overall survival</a:t>
              </a:r>
              <a:endParaRPr lang="en-GB" sz="1600" b="1" dirty="0"/>
            </a:p>
          </p:txBody>
        </p:sp>
        <p:sp>
          <p:nvSpPr>
            <p:cNvPr id="10" name="TextBox 9"/>
            <p:cNvSpPr txBox="1"/>
            <p:nvPr/>
          </p:nvSpPr>
          <p:spPr>
            <a:xfrm>
              <a:off x="1229207" y="1997259"/>
              <a:ext cx="3058850" cy="954107"/>
            </a:xfrm>
            <a:prstGeom prst="rect">
              <a:avLst/>
            </a:prstGeom>
            <a:noFill/>
          </p:spPr>
          <p:txBody>
            <a:bodyPr wrap="none" rtlCol="0">
              <a:spAutoFit/>
            </a:bodyPr>
            <a:lstStyle/>
            <a:p>
              <a:pPr algn="ctr"/>
              <a:r>
                <a:rPr lang="en-GB" sz="1400" dirty="0" smtClean="0"/>
                <a:t>Median 7.6 months (95%CI 7.1, 8.2)</a:t>
              </a:r>
            </a:p>
            <a:p>
              <a:pPr algn="ctr"/>
              <a:r>
                <a:rPr lang="en-GB" sz="1400" dirty="0" smtClean="0"/>
                <a:t>3-month estimate: 82%</a:t>
              </a:r>
            </a:p>
            <a:p>
              <a:pPr algn="ctr"/>
              <a:r>
                <a:rPr lang="en-GB" sz="1400" dirty="0" smtClean="0"/>
                <a:t>6-month estimate: 60%</a:t>
              </a:r>
            </a:p>
            <a:p>
              <a:pPr algn="ctr"/>
              <a:r>
                <a:rPr lang="en-GB" sz="1400" b="1" dirty="0" smtClean="0"/>
                <a:t>1-year estimate: 33.8%</a:t>
              </a:r>
              <a:endParaRPr lang="en-GB" sz="1400" b="1" dirty="0"/>
            </a:p>
          </p:txBody>
        </p:sp>
        <p:sp>
          <p:nvSpPr>
            <p:cNvPr id="11" name="Line 3"/>
            <p:cNvSpPr>
              <a:spLocks noChangeShapeType="1"/>
            </p:cNvSpPr>
            <p:nvPr/>
          </p:nvSpPr>
          <p:spPr bwMode="auto">
            <a:xfrm>
              <a:off x="1519053" y="3344747"/>
              <a:ext cx="0" cy="75121"/>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4"/>
            <p:cNvSpPr>
              <a:spLocks noChangeShapeType="1"/>
            </p:cNvSpPr>
            <p:nvPr/>
          </p:nvSpPr>
          <p:spPr bwMode="auto">
            <a:xfrm>
              <a:off x="3463359"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5"/>
            <p:cNvSpPr>
              <a:spLocks noChangeShapeType="1"/>
            </p:cNvSpPr>
            <p:nvPr/>
          </p:nvSpPr>
          <p:spPr bwMode="auto">
            <a:xfrm>
              <a:off x="2546934" y="4478085"/>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6"/>
            <p:cNvSpPr>
              <a:spLocks noChangeShapeType="1"/>
            </p:cNvSpPr>
            <p:nvPr/>
          </p:nvSpPr>
          <p:spPr bwMode="auto">
            <a:xfrm>
              <a:off x="3289981"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7"/>
            <p:cNvSpPr>
              <a:spLocks noChangeShapeType="1"/>
            </p:cNvSpPr>
            <p:nvPr/>
          </p:nvSpPr>
          <p:spPr bwMode="auto">
            <a:xfrm>
              <a:off x="3314750"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p:cNvSpPr>
              <a:spLocks noChangeShapeType="1"/>
            </p:cNvSpPr>
            <p:nvPr/>
          </p:nvSpPr>
          <p:spPr bwMode="auto">
            <a:xfrm>
              <a:off x="3364286"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9"/>
            <p:cNvSpPr>
              <a:spLocks noChangeShapeType="1"/>
            </p:cNvSpPr>
            <p:nvPr/>
          </p:nvSpPr>
          <p:spPr bwMode="auto">
            <a:xfrm>
              <a:off x="3413823"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0"/>
            <p:cNvSpPr>
              <a:spLocks noChangeShapeType="1"/>
            </p:cNvSpPr>
            <p:nvPr/>
          </p:nvSpPr>
          <p:spPr bwMode="auto">
            <a:xfrm>
              <a:off x="3636737"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1"/>
            <p:cNvSpPr>
              <a:spLocks noChangeShapeType="1"/>
            </p:cNvSpPr>
            <p:nvPr/>
          </p:nvSpPr>
          <p:spPr bwMode="auto">
            <a:xfrm>
              <a:off x="2472630" y="4440525"/>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2"/>
            <p:cNvSpPr>
              <a:spLocks noChangeShapeType="1"/>
            </p:cNvSpPr>
            <p:nvPr/>
          </p:nvSpPr>
          <p:spPr bwMode="auto">
            <a:xfrm>
              <a:off x="2497398" y="4440525"/>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
            <p:cNvSpPr>
              <a:spLocks noChangeShapeType="1"/>
            </p:cNvSpPr>
            <p:nvPr/>
          </p:nvSpPr>
          <p:spPr bwMode="auto">
            <a:xfrm>
              <a:off x="3215677"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
            <p:cNvSpPr>
              <a:spLocks noChangeShapeType="1"/>
            </p:cNvSpPr>
            <p:nvPr/>
          </p:nvSpPr>
          <p:spPr bwMode="auto">
            <a:xfrm>
              <a:off x="3240445"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5"/>
            <p:cNvSpPr>
              <a:spLocks noChangeShapeType="1"/>
            </p:cNvSpPr>
            <p:nvPr/>
          </p:nvSpPr>
          <p:spPr bwMode="auto">
            <a:xfrm>
              <a:off x="3686273"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a:off x="3550048"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7"/>
            <p:cNvSpPr>
              <a:spLocks noChangeShapeType="1"/>
            </p:cNvSpPr>
            <p:nvPr/>
          </p:nvSpPr>
          <p:spPr bwMode="auto">
            <a:xfrm>
              <a:off x="2844153" y="4615808"/>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8"/>
            <p:cNvSpPr>
              <a:spLocks noChangeShapeType="1"/>
            </p:cNvSpPr>
            <p:nvPr/>
          </p:nvSpPr>
          <p:spPr bwMode="auto">
            <a:xfrm>
              <a:off x="2757464" y="457824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9"/>
            <p:cNvSpPr>
              <a:spLocks noChangeShapeType="1"/>
            </p:cNvSpPr>
            <p:nvPr/>
          </p:nvSpPr>
          <p:spPr bwMode="auto">
            <a:xfrm>
              <a:off x="3760578"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a:off x="3785346"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1"/>
            <p:cNvSpPr>
              <a:spLocks noChangeShapeType="1"/>
            </p:cNvSpPr>
            <p:nvPr/>
          </p:nvSpPr>
          <p:spPr bwMode="auto">
            <a:xfrm>
              <a:off x="3822499"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a:off x="3847267"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a:off x="1729583" y="3757911"/>
              <a:ext cx="0" cy="75121"/>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4"/>
            <p:cNvSpPr>
              <a:spLocks noChangeShapeType="1"/>
            </p:cNvSpPr>
            <p:nvPr/>
          </p:nvSpPr>
          <p:spPr bwMode="auto">
            <a:xfrm>
              <a:off x="2955610" y="4678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5"/>
            <p:cNvSpPr>
              <a:spLocks noChangeShapeType="1"/>
            </p:cNvSpPr>
            <p:nvPr/>
          </p:nvSpPr>
          <p:spPr bwMode="auto">
            <a:xfrm>
              <a:off x="3500511"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6"/>
            <p:cNvSpPr>
              <a:spLocks noChangeShapeType="1"/>
            </p:cNvSpPr>
            <p:nvPr/>
          </p:nvSpPr>
          <p:spPr bwMode="auto">
            <a:xfrm>
              <a:off x="3128988"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7"/>
            <p:cNvSpPr>
              <a:spLocks noChangeShapeType="1"/>
            </p:cNvSpPr>
            <p:nvPr/>
          </p:nvSpPr>
          <p:spPr bwMode="auto">
            <a:xfrm>
              <a:off x="2683160" y="454068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8"/>
            <p:cNvSpPr>
              <a:spLocks noChangeShapeType="1"/>
            </p:cNvSpPr>
            <p:nvPr/>
          </p:nvSpPr>
          <p:spPr bwMode="auto">
            <a:xfrm>
              <a:off x="3711041" y="47224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9"/>
            <p:cNvSpPr>
              <a:spLocks noChangeShapeType="1"/>
            </p:cNvSpPr>
            <p:nvPr/>
          </p:nvSpPr>
          <p:spPr bwMode="auto">
            <a:xfrm>
              <a:off x="2794617" y="457824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30"/>
            <p:cNvSpPr>
              <a:spLocks noChangeShapeType="1"/>
            </p:cNvSpPr>
            <p:nvPr/>
          </p:nvSpPr>
          <p:spPr bwMode="auto">
            <a:xfrm>
              <a:off x="1680046" y="3645230"/>
              <a:ext cx="0" cy="62601"/>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31"/>
            <p:cNvSpPr>
              <a:spLocks noChangeShapeType="1"/>
            </p:cNvSpPr>
            <p:nvPr/>
          </p:nvSpPr>
          <p:spPr bwMode="auto">
            <a:xfrm>
              <a:off x="2633623" y="4528166"/>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32"/>
            <p:cNvSpPr>
              <a:spLocks noChangeShapeType="1"/>
            </p:cNvSpPr>
            <p:nvPr/>
          </p:nvSpPr>
          <p:spPr bwMode="auto">
            <a:xfrm>
              <a:off x="1618126" y="3545069"/>
              <a:ext cx="0" cy="75121"/>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33"/>
            <p:cNvSpPr>
              <a:spLocks noChangeShapeType="1"/>
            </p:cNvSpPr>
            <p:nvPr/>
          </p:nvSpPr>
          <p:spPr bwMode="auto">
            <a:xfrm>
              <a:off x="2584087" y="4490607"/>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34"/>
            <p:cNvSpPr>
              <a:spLocks noChangeShapeType="1"/>
            </p:cNvSpPr>
            <p:nvPr/>
          </p:nvSpPr>
          <p:spPr bwMode="auto">
            <a:xfrm>
              <a:off x="2918458" y="4628328"/>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35"/>
            <p:cNvSpPr>
              <a:spLocks/>
            </p:cNvSpPr>
            <p:nvPr/>
          </p:nvSpPr>
          <p:spPr bwMode="auto">
            <a:xfrm>
              <a:off x="1122761" y="2618581"/>
              <a:ext cx="2749274" cy="2143025"/>
            </a:xfrm>
            <a:custGeom>
              <a:avLst/>
              <a:gdLst>
                <a:gd name="T0" fmla="*/ 161 w 222"/>
                <a:gd name="T1" fmla="*/ 169 h 169"/>
                <a:gd name="T2" fmla="*/ 151 w 222"/>
                <a:gd name="T3" fmla="*/ 167 h 169"/>
                <a:gd name="T4" fmla="*/ 146 w 222"/>
                <a:gd name="T5" fmla="*/ 165 h 169"/>
                <a:gd name="T6" fmla="*/ 141 w 222"/>
                <a:gd name="T7" fmla="*/ 162 h 169"/>
                <a:gd name="T8" fmla="*/ 138 w 222"/>
                <a:gd name="T9" fmla="*/ 161 h 169"/>
                <a:gd name="T10" fmla="*/ 135 w 222"/>
                <a:gd name="T11" fmla="*/ 159 h 169"/>
                <a:gd name="T12" fmla="*/ 130 w 222"/>
                <a:gd name="T13" fmla="*/ 157 h 169"/>
                <a:gd name="T14" fmla="*/ 128 w 222"/>
                <a:gd name="T15" fmla="*/ 155 h 169"/>
                <a:gd name="T16" fmla="*/ 124 w 222"/>
                <a:gd name="T17" fmla="*/ 153 h 169"/>
                <a:gd name="T18" fmla="*/ 121 w 222"/>
                <a:gd name="T19" fmla="*/ 151 h 169"/>
                <a:gd name="T20" fmla="*/ 116 w 222"/>
                <a:gd name="T21" fmla="*/ 149 h 169"/>
                <a:gd name="T22" fmla="*/ 114 w 222"/>
                <a:gd name="T23" fmla="*/ 147 h 169"/>
                <a:gd name="T24" fmla="*/ 108 w 222"/>
                <a:gd name="T25" fmla="*/ 145 h 169"/>
                <a:gd name="T26" fmla="*/ 104 w 222"/>
                <a:gd name="T27" fmla="*/ 143 h 169"/>
                <a:gd name="T28" fmla="*/ 100 w 222"/>
                <a:gd name="T29" fmla="*/ 142 h 169"/>
                <a:gd name="T30" fmla="*/ 96 w 222"/>
                <a:gd name="T31" fmla="*/ 137 h 169"/>
                <a:gd name="T32" fmla="*/ 93 w 222"/>
                <a:gd name="T33" fmla="*/ 135 h 169"/>
                <a:gd name="T34" fmla="*/ 91 w 222"/>
                <a:gd name="T35" fmla="*/ 133 h 169"/>
                <a:gd name="T36" fmla="*/ 87 w 222"/>
                <a:gd name="T37" fmla="*/ 130 h 169"/>
                <a:gd name="T38" fmla="*/ 84 w 222"/>
                <a:gd name="T39" fmla="*/ 127 h 169"/>
                <a:gd name="T40" fmla="*/ 81 w 222"/>
                <a:gd name="T41" fmla="*/ 125 h 169"/>
                <a:gd name="T42" fmla="*/ 78 w 222"/>
                <a:gd name="T43" fmla="*/ 123 h 169"/>
                <a:gd name="T44" fmla="*/ 75 w 222"/>
                <a:gd name="T45" fmla="*/ 119 h 169"/>
                <a:gd name="T46" fmla="*/ 72 w 222"/>
                <a:gd name="T47" fmla="*/ 116 h 169"/>
                <a:gd name="T48" fmla="*/ 70 w 222"/>
                <a:gd name="T49" fmla="*/ 114 h 169"/>
                <a:gd name="T50" fmla="*/ 66 w 222"/>
                <a:gd name="T51" fmla="*/ 110 h 169"/>
                <a:gd name="T52" fmla="*/ 63 w 222"/>
                <a:gd name="T53" fmla="*/ 107 h 169"/>
                <a:gd name="T54" fmla="*/ 60 w 222"/>
                <a:gd name="T55" fmla="*/ 105 h 169"/>
                <a:gd name="T56" fmla="*/ 57 w 222"/>
                <a:gd name="T57" fmla="*/ 102 h 169"/>
                <a:gd name="T58" fmla="*/ 55 w 222"/>
                <a:gd name="T59" fmla="*/ 99 h 169"/>
                <a:gd name="T60" fmla="*/ 53 w 222"/>
                <a:gd name="T61" fmla="*/ 97 h 169"/>
                <a:gd name="T62" fmla="*/ 51 w 222"/>
                <a:gd name="T63" fmla="*/ 93 h 169"/>
                <a:gd name="T64" fmla="*/ 48 w 222"/>
                <a:gd name="T65" fmla="*/ 87 h 169"/>
                <a:gd name="T66" fmla="*/ 46 w 222"/>
                <a:gd name="T67" fmla="*/ 84 h 169"/>
                <a:gd name="T68" fmla="*/ 43 w 222"/>
                <a:gd name="T69" fmla="*/ 80 h 169"/>
                <a:gd name="T70" fmla="*/ 42 w 222"/>
                <a:gd name="T71" fmla="*/ 77 h 169"/>
                <a:gd name="T72" fmla="*/ 38 w 222"/>
                <a:gd name="T73" fmla="*/ 70 h 169"/>
                <a:gd name="T74" fmla="*/ 36 w 222"/>
                <a:gd name="T75" fmla="*/ 69 h 169"/>
                <a:gd name="T76" fmla="*/ 33 w 222"/>
                <a:gd name="T77" fmla="*/ 62 h 169"/>
                <a:gd name="T78" fmla="*/ 31 w 222"/>
                <a:gd name="T79" fmla="*/ 58 h 169"/>
                <a:gd name="T80" fmla="*/ 29 w 222"/>
                <a:gd name="T81" fmla="*/ 55 h 169"/>
                <a:gd name="T82" fmla="*/ 27 w 222"/>
                <a:gd name="T83" fmla="*/ 53 h 169"/>
                <a:gd name="T84" fmla="*/ 25 w 222"/>
                <a:gd name="T85" fmla="*/ 49 h 169"/>
                <a:gd name="T86" fmla="*/ 24 w 222"/>
                <a:gd name="T87" fmla="*/ 45 h 169"/>
                <a:gd name="T88" fmla="*/ 22 w 222"/>
                <a:gd name="T89" fmla="*/ 42 h 169"/>
                <a:gd name="T90" fmla="*/ 22 w 222"/>
                <a:gd name="T91" fmla="*/ 35 h 169"/>
                <a:gd name="T92" fmla="*/ 20 w 222"/>
                <a:gd name="T93" fmla="*/ 32 h 169"/>
                <a:gd name="T94" fmla="*/ 18 w 222"/>
                <a:gd name="T95" fmla="*/ 28 h 169"/>
                <a:gd name="T96" fmla="*/ 17 w 222"/>
                <a:gd name="T97" fmla="*/ 22 h 169"/>
                <a:gd name="T98" fmla="*/ 14 w 222"/>
                <a:gd name="T99" fmla="*/ 19 h 169"/>
                <a:gd name="T100" fmla="*/ 12 w 222"/>
                <a:gd name="T101" fmla="*/ 15 h 169"/>
                <a:gd name="T102" fmla="*/ 10 w 222"/>
                <a:gd name="T103" fmla="*/ 13 h 169"/>
                <a:gd name="T104" fmla="*/ 8 w 222"/>
                <a:gd name="T105" fmla="*/ 7 h 169"/>
                <a:gd name="T106" fmla="*/ 6 w 222"/>
                <a:gd name="T107" fmla="*/ 5 h 169"/>
                <a:gd name="T108" fmla="*/ 4 w 222"/>
                <a:gd name="T109" fmla="*/ 3 h 169"/>
                <a:gd name="T110" fmla="*/ 2 w 222"/>
                <a:gd name="T111" fmla="*/ 2 h 169"/>
                <a:gd name="T112" fmla="*/ 0 w 222"/>
                <a:gd name="T11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169">
                  <a:moveTo>
                    <a:pt x="222" y="169"/>
                  </a:moveTo>
                  <a:lnTo>
                    <a:pt x="161" y="169"/>
                  </a:lnTo>
                  <a:lnTo>
                    <a:pt x="161" y="167"/>
                  </a:lnTo>
                  <a:lnTo>
                    <a:pt x="151" y="167"/>
                  </a:lnTo>
                  <a:lnTo>
                    <a:pt x="151" y="165"/>
                  </a:lnTo>
                  <a:lnTo>
                    <a:pt x="146" y="165"/>
                  </a:lnTo>
                  <a:lnTo>
                    <a:pt x="146" y="162"/>
                  </a:lnTo>
                  <a:lnTo>
                    <a:pt x="141" y="162"/>
                  </a:lnTo>
                  <a:lnTo>
                    <a:pt x="141" y="161"/>
                  </a:lnTo>
                  <a:lnTo>
                    <a:pt x="138" y="161"/>
                  </a:lnTo>
                  <a:lnTo>
                    <a:pt x="138" y="159"/>
                  </a:lnTo>
                  <a:lnTo>
                    <a:pt x="135" y="159"/>
                  </a:lnTo>
                  <a:lnTo>
                    <a:pt x="130" y="159"/>
                  </a:lnTo>
                  <a:lnTo>
                    <a:pt x="130" y="157"/>
                  </a:lnTo>
                  <a:lnTo>
                    <a:pt x="128" y="157"/>
                  </a:lnTo>
                  <a:lnTo>
                    <a:pt x="128" y="155"/>
                  </a:lnTo>
                  <a:lnTo>
                    <a:pt x="124" y="155"/>
                  </a:lnTo>
                  <a:lnTo>
                    <a:pt x="124" y="153"/>
                  </a:lnTo>
                  <a:lnTo>
                    <a:pt x="121" y="153"/>
                  </a:lnTo>
                  <a:lnTo>
                    <a:pt x="121" y="151"/>
                  </a:lnTo>
                  <a:lnTo>
                    <a:pt x="116" y="151"/>
                  </a:lnTo>
                  <a:lnTo>
                    <a:pt x="116" y="149"/>
                  </a:lnTo>
                  <a:lnTo>
                    <a:pt x="114" y="149"/>
                  </a:lnTo>
                  <a:lnTo>
                    <a:pt x="114" y="147"/>
                  </a:lnTo>
                  <a:lnTo>
                    <a:pt x="108" y="147"/>
                  </a:lnTo>
                  <a:lnTo>
                    <a:pt x="108" y="145"/>
                  </a:lnTo>
                  <a:lnTo>
                    <a:pt x="104" y="145"/>
                  </a:lnTo>
                  <a:lnTo>
                    <a:pt x="104" y="143"/>
                  </a:lnTo>
                  <a:lnTo>
                    <a:pt x="100" y="143"/>
                  </a:lnTo>
                  <a:lnTo>
                    <a:pt x="100" y="142"/>
                  </a:lnTo>
                  <a:lnTo>
                    <a:pt x="96" y="142"/>
                  </a:lnTo>
                  <a:lnTo>
                    <a:pt x="96" y="137"/>
                  </a:lnTo>
                  <a:lnTo>
                    <a:pt x="93" y="137"/>
                  </a:lnTo>
                  <a:lnTo>
                    <a:pt x="93" y="135"/>
                  </a:lnTo>
                  <a:lnTo>
                    <a:pt x="91" y="135"/>
                  </a:lnTo>
                  <a:lnTo>
                    <a:pt x="91" y="133"/>
                  </a:lnTo>
                  <a:lnTo>
                    <a:pt x="87" y="133"/>
                  </a:lnTo>
                  <a:lnTo>
                    <a:pt x="87" y="130"/>
                  </a:lnTo>
                  <a:lnTo>
                    <a:pt x="84" y="130"/>
                  </a:lnTo>
                  <a:lnTo>
                    <a:pt x="84" y="127"/>
                  </a:lnTo>
                  <a:lnTo>
                    <a:pt x="81" y="127"/>
                  </a:lnTo>
                  <a:lnTo>
                    <a:pt x="81" y="125"/>
                  </a:lnTo>
                  <a:lnTo>
                    <a:pt x="78" y="125"/>
                  </a:lnTo>
                  <a:lnTo>
                    <a:pt x="78" y="123"/>
                  </a:lnTo>
                  <a:lnTo>
                    <a:pt x="75" y="123"/>
                  </a:lnTo>
                  <a:lnTo>
                    <a:pt x="75" y="119"/>
                  </a:lnTo>
                  <a:lnTo>
                    <a:pt x="72" y="119"/>
                  </a:lnTo>
                  <a:lnTo>
                    <a:pt x="72" y="116"/>
                  </a:lnTo>
                  <a:lnTo>
                    <a:pt x="70" y="116"/>
                  </a:lnTo>
                  <a:lnTo>
                    <a:pt x="70" y="114"/>
                  </a:lnTo>
                  <a:lnTo>
                    <a:pt x="66" y="114"/>
                  </a:lnTo>
                  <a:lnTo>
                    <a:pt x="66" y="110"/>
                  </a:lnTo>
                  <a:lnTo>
                    <a:pt x="63" y="110"/>
                  </a:lnTo>
                  <a:lnTo>
                    <a:pt x="63" y="107"/>
                  </a:lnTo>
                  <a:lnTo>
                    <a:pt x="60" y="107"/>
                  </a:lnTo>
                  <a:lnTo>
                    <a:pt x="60" y="105"/>
                  </a:lnTo>
                  <a:lnTo>
                    <a:pt x="57" y="105"/>
                  </a:lnTo>
                  <a:lnTo>
                    <a:pt x="57" y="102"/>
                  </a:lnTo>
                  <a:lnTo>
                    <a:pt x="55" y="102"/>
                  </a:lnTo>
                  <a:lnTo>
                    <a:pt x="55" y="99"/>
                  </a:lnTo>
                  <a:lnTo>
                    <a:pt x="53" y="99"/>
                  </a:lnTo>
                  <a:lnTo>
                    <a:pt x="53" y="97"/>
                  </a:lnTo>
                  <a:lnTo>
                    <a:pt x="51" y="97"/>
                  </a:lnTo>
                  <a:lnTo>
                    <a:pt x="51" y="93"/>
                  </a:lnTo>
                  <a:lnTo>
                    <a:pt x="48" y="93"/>
                  </a:lnTo>
                  <a:lnTo>
                    <a:pt x="48" y="87"/>
                  </a:lnTo>
                  <a:lnTo>
                    <a:pt x="46" y="87"/>
                  </a:lnTo>
                  <a:lnTo>
                    <a:pt x="46" y="84"/>
                  </a:lnTo>
                  <a:lnTo>
                    <a:pt x="43" y="84"/>
                  </a:lnTo>
                  <a:lnTo>
                    <a:pt x="43" y="80"/>
                  </a:lnTo>
                  <a:lnTo>
                    <a:pt x="42" y="80"/>
                  </a:lnTo>
                  <a:lnTo>
                    <a:pt x="42" y="77"/>
                  </a:lnTo>
                  <a:lnTo>
                    <a:pt x="38" y="77"/>
                  </a:lnTo>
                  <a:lnTo>
                    <a:pt x="38" y="70"/>
                  </a:lnTo>
                  <a:lnTo>
                    <a:pt x="36" y="70"/>
                  </a:lnTo>
                  <a:lnTo>
                    <a:pt x="36" y="69"/>
                  </a:lnTo>
                  <a:lnTo>
                    <a:pt x="33" y="69"/>
                  </a:lnTo>
                  <a:lnTo>
                    <a:pt x="33" y="62"/>
                  </a:lnTo>
                  <a:lnTo>
                    <a:pt x="31" y="62"/>
                  </a:lnTo>
                  <a:lnTo>
                    <a:pt x="31" y="58"/>
                  </a:lnTo>
                  <a:lnTo>
                    <a:pt x="31" y="55"/>
                  </a:lnTo>
                  <a:lnTo>
                    <a:pt x="29" y="55"/>
                  </a:lnTo>
                  <a:lnTo>
                    <a:pt x="29" y="53"/>
                  </a:lnTo>
                  <a:lnTo>
                    <a:pt x="27" y="53"/>
                  </a:lnTo>
                  <a:lnTo>
                    <a:pt x="27" y="49"/>
                  </a:lnTo>
                  <a:lnTo>
                    <a:pt x="25" y="49"/>
                  </a:lnTo>
                  <a:lnTo>
                    <a:pt x="25" y="45"/>
                  </a:lnTo>
                  <a:lnTo>
                    <a:pt x="24" y="45"/>
                  </a:lnTo>
                  <a:lnTo>
                    <a:pt x="24" y="42"/>
                  </a:lnTo>
                  <a:lnTo>
                    <a:pt x="22" y="42"/>
                  </a:lnTo>
                  <a:lnTo>
                    <a:pt x="22" y="37"/>
                  </a:lnTo>
                  <a:lnTo>
                    <a:pt x="22" y="35"/>
                  </a:lnTo>
                  <a:lnTo>
                    <a:pt x="20" y="35"/>
                  </a:lnTo>
                  <a:lnTo>
                    <a:pt x="20" y="32"/>
                  </a:lnTo>
                  <a:lnTo>
                    <a:pt x="18" y="32"/>
                  </a:lnTo>
                  <a:lnTo>
                    <a:pt x="18" y="28"/>
                  </a:lnTo>
                  <a:lnTo>
                    <a:pt x="17" y="28"/>
                  </a:lnTo>
                  <a:lnTo>
                    <a:pt x="17" y="22"/>
                  </a:lnTo>
                  <a:lnTo>
                    <a:pt x="14" y="22"/>
                  </a:lnTo>
                  <a:lnTo>
                    <a:pt x="14" y="19"/>
                  </a:lnTo>
                  <a:lnTo>
                    <a:pt x="14" y="15"/>
                  </a:lnTo>
                  <a:lnTo>
                    <a:pt x="12" y="15"/>
                  </a:lnTo>
                  <a:lnTo>
                    <a:pt x="12" y="13"/>
                  </a:lnTo>
                  <a:lnTo>
                    <a:pt x="10" y="13"/>
                  </a:lnTo>
                  <a:lnTo>
                    <a:pt x="10" y="7"/>
                  </a:lnTo>
                  <a:lnTo>
                    <a:pt x="8" y="7"/>
                  </a:lnTo>
                  <a:lnTo>
                    <a:pt x="8" y="5"/>
                  </a:lnTo>
                  <a:lnTo>
                    <a:pt x="6" y="5"/>
                  </a:lnTo>
                  <a:lnTo>
                    <a:pt x="6" y="3"/>
                  </a:lnTo>
                  <a:lnTo>
                    <a:pt x="4" y="3"/>
                  </a:lnTo>
                  <a:lnTo>
                    <a:pt x="4" y="2"/>
                  </a:lnTo>
                  <a:lnTo>
                    <a:pt x="2" y="2"/>
                  </a:lnTo>
                  <a:lnTo>
                    <a:pt x="2"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9"/>
            <p:cNvSpPr>
              <a:spLocks noChangeShapeType="1"/>
            </p:cNvSpPr>
            <p:nvPr/>
          </p:nvSpPr>
          <p:spPr bwMode="auto">
            <a:xfrm>
              <a:off x="1486536" y="4816920"/>
              <a:ext cx="0" cy="7200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0" name="Freeform 79"/>
          <p:cNvSpPr>
            <a:spLocks/>
          </p:cNvSpPr>
          <p:nvPr/>
        </p:nvSpPr>
        <p:spPr bwMode="auto">
          <a:xfrm>
            <a:off x="5430540" y="2600040"/>
            <a:ext cx="319530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6"/>
          <p:cNvSpPr>
            <a:spLocks noChangeShapeType="1"/>
          </p:cNvSpPr>
          <p:nvPr/>
        </p:nvSpPr>
        <p:spPr bwMode="auto">
          <a:xfrm>
            <a:off x="5356036" y="2600039"/>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2" name="Line 7"/>
          <p:cNvSpPr>
            <a:spLocks noChangeShapeType="1"/>
          </p:cNvSpPr>
          <p:nvPr/>
        </p:nvSpPr>
        <p:spPr bwMode="auto">
          <a:xfrm>
            <a:off x="5356036" y="3063248"/>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Line 8"/>
          <p:cNvSpPr>
            <a:spLocks noChangeShapeType="1"/>
          </p:cNvSpPr>
          <p:nvPr/>
        </p:nvSpPr>
        <p:spPr bwMode="auto">
          <a:xfrm>
            <a:off x="5356036" y="3516308"/>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4" name="Line 9"/>
          <p:cNvSpPr>
            <a:spLocks noChangeShapeType="1"/>
          </p:cNvSpPr>
          <p:nvPr/>
        </p:nvSpPr>
        <p:spPr bwMode="auto">
          <a:xfrm>
            <a:off x="5356036" y="3984592"/>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5" name="Line 10"/>
          <p:cNvSpPr>
            <a:spLocks noChangeShapeType="1"/>
          </p:cNvSpPr>
          <p:nvPr/>
        </p:nvSpPr>
        <p:spPr bwMode="auto">
          <a:xfrm>
            <a:off x="5356036" y="4442728"/>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6" name="Line 11"/>
          <p:cNvSpPr>
            <a:spLocks noChangeShapeType="1"/>
          </p:cNvSpPr>
          <p:nvPr/>
        </p:nvSpPr>
        <p:spPr bwMode="auto">
          <a:xfrm>
            <a:off x="5356036" y="4905939"/>
            <a:ext cx="7450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7" name="Line 12"/>
          <p:cNvSpPr>
            <a:spLocks noChangeShapeType="1"/>
          </p:cNvSpPr>
          <p:nvPr/>
        </p:nvSpPr>
        <p:spPr bwMode="auto">
          <a:xfrm>
            <a:off x="657153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8" name="Line 13"/>
          <p:cNvSpPr>
            <a:spLocks noChangeShapeType="1"/>
          </p:cNvSpPr>
          <p:nvPr/>
        </p:nvSpPr>
        <p:spPr bwMode="auto">
          <a:xfrm>
            <a:off x="6221535"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9" name="Line 17"/>
          <p:cNvSpPr>
            <a:spLocks noChangeShapeType="1"/>
          </p:cNvSpPr>
          <p:nvPr/>
        </p:nvSpPr>
        <p:spPr bwMode="auto">
          <a:xfrm>
            <a:off x="863008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0" name="Line 19"/>
          <p:cNvSpPr>
            <a:spLocks noChangeShapeType="1"/>
          </p:cNvSpPr>
          <p:nvPr/>
        </p:nvSpPr>
        <p:spPr bwMode="auto">
          <a:xfrm>
            <a:off x="5849356"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1" name="Line 21"/>
          <p:cNvSpPr>
            <a:spLocks noChangeShapeType="1"/>
          </p:cNvSpPr>
          <p:nvPr/>
        </p:nvSpPr>
        <p:spPr bwMode="auto">
          <a:xfrm>
            <a:off x="5504331"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92" name="TextBox 91"/>
          <p:cNvSpPr txBox="1"/>
          <p:nvPr/>
        </p:nvSpPr>
        <p:spPr>
          <a:xfrm rot="16200000">
            <a:off x="4246658" y="3690034"/>
            <a:ext cx="1414170"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Probability of PFS</a:t>
            </a:r>
            <a:endParaRPr lang="en-GB" sz="1200" dirty="0">
              <a:latin typeface="Arial" panose="020B0604020202020204" pitchFamily="34" charset="0"/>
              <a:cs typeface="Arial" panose="020B0604020202020204" pitchFamily="34" charset="0"/>
            </a:endParaRPr>
          </a:p>
        </p:txBody>
      </p:sp>
      <p:sp>
        <p:nvSpPr>
          <p:cNvPr id="93" name="TextBox 92"/>
          <p:cNvSpPr txBox="1"/>
          <p:nvPr/>
        </p:nvSpPr>
        <p:spPr>
          <a:xfrm>
            <a:off x="6633178" y="5254216"/>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94" name="TextBox 93"/>
          <p:cNvSpPr txBox="1"/>
          <p:nvPr/>
        </p:nvSpPr>
        <p:spPr>
          <a:xfrm>
            <a:off x="5010560" y="2458924"/>
            <a:ext cx="402271"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95" name="TextBox 94"/>
          <p:cNvSpPr txBox="1"/>
          <p:nvPr/>
        </p:nvSpPr>
        <p:spPr>
          <a:xfrm>
            <a:off x="5010564" y="2923959"/>
            <a:ext cx="402271"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96" name="TextBox 95"/>
          <p:cNvSpPr txBox="1"/>
          <p:nvPr/>
        </p:nvSpPr>
        <p:spPr>
          <a:xfrm>
            <a:off x="5010564" y="3376802"/>
            <a:ext cx="402271"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97" name="TextBox 96"/>
          <p:cNvSpPr txBox="1"/>
          <p:nvPr/>
        </p:nvSpPr>
        <p:spPr>
          <a:xfrm>
            <a:off x="5010564" y="3844869"/>
            <a:ext cx="402271"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98" name="TextBox 97"/>
          <p:cNvSpPr txBox="1"/>
          <p:nvPr/>
        </p:nvSpPr>
        <p:spPr>
          <a:xfrm>
            <a:off x="5010564" y="4302787"/>
            <a:ext cx="402271"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99" name="TextBox 98"/>
          <p:cNvSpPr txBox="1"/>
          <p:nvPr/>
        </p:nvSpPr>
        <p:spPr>
          <a:xfrm>
            <a:off x="5010567" y="4765779"/>
            <a:ext cx="402271"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0.0</a:t>
            </a:r>
            <a:endParaRPr lang="en-GB" sz="1200" dirty="0">
              <a:latin typeface="Arial" panose="020B0604020202020204" pitchFamily="34" charset="0"/>
              <a:cs typeface="Arial" panose="020B0604020202020204" pitchFamily="34" charset="0"/>
            </a:endParaRPr>
          </a:p>
        </p:txBody>
      </p:sp>
      <p:sp>
        <p:nvSpPr>
          <p:cNvPr id="100" name="TextBox 99"/>
          <p:cNvSpPr txBox="1"/>
          <p:nvPr/>
        </p:nvSpPr>
        <p:spPr>
          <a:xfrm>
            <a:off x="5246146" y="5097780"/>
            <a:ext cx="52450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1037</a:t>
            </a:r>
            <a:endParaRPr lang="en-GB" sz="1200" dirty="0">
              <a:latin typeface="Arial" panose="020B0604020202020204" pitchFamily="34" charset="0"/>
              <a:cs typeface="Arial" panose="020B0604020202020204" pitchFamily="34" charset="0"/>
            </a:endParaRPr>
          </a:p>
        </p:txBody>
      </p:sp>
      <p:sp>
        <p:nvSpPr>
          <p:cNvPr id="101" name="TextBox 100"/>
          <p:cNvSpPr txBox="1"/>
          <p:nvPr/>
        </p:nvSpPr>
        <p:spPr>
          <a:xfrm>
            <a:off x="5631124" y="5097780"/>
            <a:ext cx="43954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417</a:t>
            </a:r>
            <a:endParaRPr lang="en-GB" sz="1200" dirty="0">
              <a:latin typeface="Arial" panose="020B0604020202020204" pitchFamily="34" charset="0"/>
              <a:cs typeface="Arial" panose="020B0604020202020204" pitchFamily="34" charset="0"/>
            </a:endParaRPr>
          </a:p>
        </p:txBody>
      </p:sp>
      <p:sp>
        <p:nvSpPr>
          <p:cNvPr id="102" name="TextBox 101"/>
          <p:cNvSpPr txBox="1"/>
          <p:nvPr/>
        </p:nvSpPr>
        <p:spPr>
          <a:xfrm>
            <a:off x="6546863" y="5097780"/>
            <a:ext cx="184731" cy="276999"/>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103" name="TextBox 102"/>
          <p:cNvSpPr txBox="1"/>
          <p:nvPr/>
        </p:nvSpPr>
        <p:spPr>
          <a:xfrm>
            <a:off x="5998635" y="5097780"/>
            <a:ext cx="43954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167</a:t>
            </a:r>
            <a:endParaRPr lang="en-GB" sz="1200" dirty="0">
              <a:latin typeface="Arial" panose="020B0604020202020204" pitchFamily="34" charset="0"/>
              <a:cs typeface="Arial" panose="020B0604020202020204" pitchFamily="34" charset="0"/>
            </a:endParaRPr>
          </a:p>
        </p:txBody>
      </p:sp>
      <p:sp>
        <p:nvSpPr>
          <p:cNvPr id="104" name="TextBox 103"/>
          <p:cNvSpPr txBox="1"/>
          <p:nvPr/>
        </p:nvSpPr>
        <p:spPr>
          <a:xfrm>
            <a:off x="6399053" y="5097780"/>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9</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59</a:t>
            </a:r>
            <a:endParaRPr lang="en-GB" sz="1200" dirty="0">
              <a:latin typeface="Arial" panose="020B0604020202020204" pitchFamily="34" charset="0"/>
              <a:cs typeface="Arial" panose="020B0604020202020204" pitchFamily="34" charset="0"/>
            </a:endParaRPr>
          </a:p>
        </p:txBody>
      </p:sp>
      <p:grpSp>
        <p:nvGrpSpPr>
          <p:cNvPr id="105" name="Group 104"/>
          <p:cNvGrpSpPr/>
          <p:nvPr/>
        </p:nvGrpSpPr>
        <p:grpSpPr>
          <a:xfrm>
            <a:off x="6752217" y="5042971"/>
            <a:ext cx="354584" cy="701140"/>
            <a:chOff x="2355419" y="5042971"/>
            <a:chExt cx="350701" cy="701140"/>
          </a:xfrm>
        </p:grpSpPr>
        <p:sp>
          <p:nvSpPr>
            <p:cNvPr id="106" name="Line 14"/>
            <p:cNvSpPr>
              <a:spLocks noChangeShapeType="1"/>
            </p:cNvSpPr>
            <p:nvPr/>
          </p:nvSpPr>
          <p:spPr bwMode="auto">
            <a:xfrm>
              <a:off x="253194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7" name="TextBox 106"/>
            <p:cNvSpPr txBox="1"/>
            <p:nvPr/>
          </p:nvSpPr>
          <p:spPr>
            <a:xfrm>
              <a:off x="2355419" y="5097780"/>
              <a:ext cx="350701"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31</a:t>
              </a:r>
              <a:endParaRPr lang="en-GB" sz="1200" dirty="0">
                <a:latin typeface="Arial" panose="020B0604020202020204" pitchFamily="34" charset="0"/>
                <a:cs typeface="Arial" panose="020B0604020202020204" pitchFamily="34" charset="0"/>
              </a:endParaRPr>
            </a:p>
          </p:txBody>
        </p:sp>
      </p:grpSp>
      <p:sp>
        <p:nvSpPr>
          <p:cNvPr id="108" name="TextBox 107"/>
          <p:cNvSpPr txBox="1"/>
          <p:nvPr/>
        </p:nvSpPr>
        <p:spPr>
          <a:xfrm>
            <a:off x="8455338" y="5097780"/>
            <a:ext cx="354584" cy="27699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27</a:t>
            </a:r>
            <a:endParaRPr lang="en-GB" sz="1200" dirty="0">
              <a:latin typeface="Arial" panose="020B0604020202020204" pitchFamily="34" charset="0"/>
              <a:cs typeface="Arial" panose="020B0604020202020204" pitchFamily="34" charset="0"/>
            </a:endParaRPr>
          </a:p>
        </p:txBody>
      </p:sp>
      <p:grpSp>
        <p:nvGrpSpPr>
          <p:cNvPr id="109" name="Group 108"/>
          <p:cNvGrpSpPr/>
          <p:nvPr/>
        </p:nvGrpSpPr>
        <p:grpSpPr>
          <a:xfrm>
            <a:off x="7106109" y="5042971"/>
            <a:ext cx="354584" cy="701140"/>
            <a:chOff x="2267499" y="5042971"/>
            <a:chExt cx="350701" cy="701140"/>
          </a:xfrm>
        </p:grpSpPr>
        <p:sp>
          <p:nvSpPr>
            <p:cNvPr id="110" name="Line 14"/>
            <p:cNvSpPr>
              <a:spLocks noChangeShapeType="1"/>
            </p:cNvSpPr>
            <p:nvPr/>
          </p:nvSpPr>
          <p:spPr bwMode="auto">
            <a:xfrm>
              <a:off x="244402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1" name="TextBox 110"/>
            <p:cNvSpPr txBox="1"/>
            <p:nvPr/>
          </p:nvSpPr>
          <p:spPr>
            <a:xfrm>
              <a:off x="2267499" y="5097780"/>
              <a:ext cx="350701"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15</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12</a:t>
              </a:r>
              <a:endParaRPr lang="en-GB" sz="1200" dirty="0">
                <a:latin typeface="Arial" panose="020B0604020202020204" pitchFamily="34" charset="0"/>
                <a:cs typeface="Arial" panose="020B0604020202020204" pitchFamily="34" charset="0"/>
              </a:endParaRPr>
            </a:p>
          </p:txBody>
        </p:sp>
      </p:grpSp>
      <p:grpSp>
        <p:nvGrpSpPr>
          <p:cNvPr id="112" name="Group 111"/>
          <p:cNvGrpSpPr/>
          <p:nvPr/>
        </p:nvGrpSpPr>
        <p:grpSpPr>
          <a:xfrm>
            <a:off x="7451265" y="5042971"/>
            <a:ext cx="354584" cy="701140"/>
            <a:chOff x="7212109" y="5042971"/>
            <a:chExt cx="354584" cy="701140"/>
          </a:xfrm>
        </p:grpSpPr>
        <p:sp>
          <p:nvSpPr>
            <p:cNvPr id="113" name="Line 14"/>
            <p:cNvSpPr>
              <a:spLocks noChangeShapeType="1"/>
            </p:cNvSpPr>
            <p:nvPr/>
          </p:nvSpPr>
          <p:spPr bwMode="auto">
            <a:xfrm>
              <a:off x="739059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4" name="TextBox 113"/>
            <p:cNvSpPr txBox="1"/>
            <p:nvPr/>
          </p:nvSpPr>
          <p:spPr>
            <a:xfrm>
              <a:off x="7212109" y="5097780"/>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4</a:t>
              </a:r>
              <a:endParaRPr lang="en-GB" sz="1200" dirty="0">
                <a:latin typeface="Arial" panose="020B0604020202020204" pitchFamily="34" charset="0"/>
                <a:cs typeface="Arial" panose="020B0604020202020204" pitchFamily="34" charset="0"/>
              </a:endParaRPr>
            </a:p>
          </p:txBody>
        </p:sp>
      </p:grpSp>
      <p:sp>
        <p:nvSpPr>
          <p:cNvPr id="115" name="TextBox 114"/>
          <p:cNvSpPr txBox="1"/>
          <p:nvPr/>
        </p:nvSpPr>
        <p:spPr>
          <a:xfrm>
            <a:off x="5955030" y="1646463"/>
            <a:ext cx="2659702" cy="338554"/>
          </a:xfrm>
          <a:prstGeom prst="rect">
            <a:avLst/>
          </a:prstGeom>
          <a:noFill/>
        </p:spPr>
        <p:txBody>
          <a:bodyPr wrap="none" rtlCol="0">
            <a:spAutoFit/>
          </a:bodyPr>
          <a:lstStyle/>
          <a:p>
            <a:r>
              <a:rPr lang="en-GB" sz="1600" b="1" dirty="0" smtClean="0"/>
              <a:t>Progression-free survival</a:t>
            </a:r>
            <a:endParaRPr lang="en-GB" sz="1600" b="1" dirty="0"/>
          </a:p>
        </p:txBody>
      </p:sp>
      <p:sp>
        <p:nvSpPr>
          <p:cNvPr id="116" name="TextBox 115"/>
          <p:cNvSpPr txBox="1"/>
          <p:nvPr/>
        </p:nvSpPr>
        <p:spPr>
          <a:xfrm>
            <a:off x="5742305" y="1997259"/>
            <a:ext cx="3058851" cy="738664"/>
          </a:xfrm>
          <a:prstGeom prst="rect">
            <a:avLst/>
          </a:prstGeom>
          <a:noFill/>
        </p:spPr>
        <p:txBody>
          <a:bodyPr wrap="none" rtlCol="0">
            <a:spAutoFit/>
          </a:bodyPr>
          <a:lstStyle/>
          <a:p>
            <a:pPr algn="ctr"/>
            <a:r>
              <a:rPr lang="en-GB" sz="1400" dirty="0" smtClean="0"/>
              <a:t>Median 2.8 months (95%CI 2.6, 2.8)</a:t>
            </a:r>
          </a:p>
          <a:p>
            <a:pPr algn="ctr"/>
            <a:r>
              <a:rPr lang="en-GB" sz="1400" dirty="0" smtClean="0"/>
              <a:t>3-month estimate: 43%</a:t>
            </a:r>
          </a:p>
          <a:p>
            <a:pPr algn="ctr"/>
            <a:r>
              <a:rPr lang="en-GB" sz="1400" dirty="0" smtClean="0"/>
              <a:t>6-month estimate: 15%</a:t>
            </a:r>
            <a:endParaRPr lang="en-GB" sz="1400" dirty="0"/>
          </a:p>
        </p:txBody>
      </p:sp>
      <p:grpSp>
        <p:nvGrpSpPr>
          <p:cNvPr id="117" name="Group 116"/>
          <p:cNvGrpSpPr/>
          <p:nvPr/>
        </p:nvGrpSpPr>
        <p:grpSpPr>
          <a:xfrm>
            <a:off x="7780957" y="5042971"/>
            <a:ext cx="354584" cy="701140"/>
            <a:chOff x="7212109" y="5042971"/>
            <a:chExt cx="354584" cy="701140"/>
          </a:xfrm>
        </p:grpSpPr>
        <p:sp>
          <p:nvSpPr>
            <p:cNvPr id="118" name="Line 14"/>
            <p:cNvSpPr>
              <a:spLocks noChangeShapeType="1"/>
            </p:cNvSpPr>
            <p:nvPr/>
          </p:nvSpPr>
          <p:spPr bwMode="auto">
            <a:xfrm>
              <a:off x="739059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9" name="TextBox 118"/>
            <p:cNvSpPr txBox="1"/>
            <p:nvPr/>
          </p:nvSpPr>
          <p:spPr>
            <a:xfrm>
              <a:off x="7212109" y="5097780"/>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21</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a:t>
              </a:r>
              <a:endParaRPr lang="en-GB" sz="1200" dirty="0">
                <a:latin typeface="Arial" panose="020B0604020202020204" pitchFamily="34" charset="0"/>
                <a:cs typeface="Arial" panose="020B0604020202020204" pitchFamily="34" charset="0"/>
              </a:endParaRPr>
            </a:p>
          </p:txBody>
        </p:sp>
      </p:grpSp>
      <p:grpSp>
        <p:nvGrpSpPr>
          <p:cNvPr id="120" name="Group 119"/>
          <p:cNvGrpSpPr/>
          <p:nvPr/>
        </p:nvGrpSpPr>
        <p:grpSpPr>
          <a:xfrm>
            <a:off x="8116999" y="5042971"/>
            <a:ext cx="354584" cy="701140"/>
            <a:chOff x="7212109" y="5042971"/>
            <a:chExt cx="354584" cy="701140"/>
          </a:xfrm>
        </p:grpSpPr>
        <p:sp>
          <p:nvSpPr>
            <p:cNvPr id="121" name="Line 14"/>
            <p:cNvSpPr>
              <a:spLocks noChangeShapeType="1"/>
            </p:cNvSpPr>
            <p:nvPr/>
          </p:nvSpPr>
          <p:spPr bwMode="auto">
            <a:xfrm>
              <a:off x="739059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2" name="TextBox 121"/>
            <p:cNvSpPr txBox="1"/>
            <p:nvPr/>
          </p:nvSpPr>
          <p:spPr>
            <a:xfrm>
              <a:off x="7212109" y="5097780"/>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24</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a:t>
              </a:r>
              <a:endParaRPr lang="en-GB" sz="1200" dirty="0">
                <a:latin typeface="Arial" panose="020B0604020202020204" pitchFamily="34" charset="0"/>
                <a:cs typeface="Arial" panose="020B0604020202020204" pitchFamily="34" charset="0"/>
              </a:endParaRPr>
            </a:p>
          </p:txBody>
        </p:sp>
      </p:grpSp>
      <p:grpSp>
        <p:nvGrpSpPr>
          <p:cNvPr id="123" name="Group 2"/>
          <p:cNvGrpSpPr>
            <a:grpSpLocks/>
          </p:cNvGrpSpPr>
          <p:nvPr/>
        </p:nvGrpSpPr>
        <p:grpSpPr bwMode="auto">
          <a:xfrm>
            <a:off x="5514419" y="2611456"/>
            <a:ext cx="3100313" cy="2360526"/>
            <a:chOff x="2139" y="1575"/>
            <a:chExt cx="1482" cy="1150"/>
          </a:xfrm>
        </p:grpSpPr>
        <p:sp>
          <p:nvSpPr>
            <p:cNvPr id="124" name="Line 3"/>
            <p:cNvSpPr>
              <a:spLocks noChangeShapeType="1"/>
            </p:cNvSpPr>
            <p:nvPr/>
          </p:nvSpPr>
          <p:spPr bwMode="auto">
            <a:xfrm>
              <a:off x="2733" y="2593"/>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4"/>
            <p:cNvSpPr>
              <a:spLocks noChangeShapeType="1"/>
            </p:cNvSpPr>
            <p:nvPr/>
          </p:nvSpPr>
          <p:spPr bwMode="auto">
            <a:xfrm>
              <a:off x="3177" y="2675"/>
              <a:ext cx="0" cy="3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
            <p:cNvSpPr>
              <a:spLocks noChangeShapeType="1"/>
            </p:cNvSpPr>
            <p:nvPr/>
          </p:nvSpPr>
          <p:spPr bwMode="auto">
            <a:xfrm>
              <a:off x="3531" y="268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6"/>
            <p:cNvSpPr>
              <a:spLocks noChangeShapeType="1"/>
            </p:cNvSpPr>
            <p:nvPr/>
          </p:nvSpPr>
          <p:spPr bwMode="auto">
            <a:xfrm>
              <a:off x="3555" y="268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7"/>
            <p:cNvSpPr>
              <a:spLocks noChangeShapeType="1"/>
            </p:cNvSpPr>
            <p:nvPr/>
          </p:nvSpPr>
          <p:spPr bwMode="auto">
            <a:xfrm>
              <a:off x="3579" y="268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
            <p:cNvSpPr>
              <a:spLocks noChangeShapeType="1"/>
            </p:cNvSpPr>
            <p:nvPr/>
          </p:nvSpPr>
          <p:spPr bwMode="auto">
            <a:xfrm>
              <a:off x="3603" y="268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9"/>
            <p:cNvSpPr>
              <a:spLocks noChangeShapeType="1"/>
            </p:cNvSpPr>
            <p:nvPr/>
          </p:nvSpPr>
          <p:spPr bwMode="auto">
            <a:xfrm>
              <a:off x="3363" y="268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0"/>
            <p:cNvSpPr>
              <a:spLocks noChangeShapeType="1"/>
            </p:cNvSpPr>
            <p:nvPr/>
          </p:nvSpPr>
          <p:spPr bwMode="auto">
            <a:xfrm>
              <a:off x="3501" y="2687"/>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1"/>
            <p:cNvSpPr>
              <a:spLocks noChangeShapeType="1"/>
            </p:cNvSpPr>
            <p:nvPr/>
          </p:nvSpPr>
          <p:spPr bwMode="auto">
            <a:xfrm>
              <a:off x="3201" y="267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2"/>
            <p:cNvSpPr>
              <a:spLocks noChangeShapeType="1"/>
            </p:cNvSpPr>
            <p:nvPr/>
          </p:nvSpPr>
          <p:spPr bwMode="auto">
            <a:xfrm>
              <a:off x="3297" y="2681"/>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3"/>
            <p:cNvSpPr>
              <a:spLocks noChangeShapeType="1"/>
            </p:cNvSpPr>
            <p:nvPr/>
          </p:nvSpPr>
          <p:spPr bwMode="auto">
            <a:xfrm>
              <a:off x="3009" y="2655"/>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Freeform 14"/>
            <p:cNvSpPr>
              <a:spLocks/>
            </p:cNvSpPr>
            <p:nvPr/>
          </p:nvSpPr>
          <p:spPr bwMode="auto">
            <a:xfrm>
              <a:off x="2139" y="1575"/>
              <a:ext cx="1482" cy="1131"/>
            </a:xfrm>
            <a:custGeom>
              <a:avLst/>
              <a:gdLst>
                <a:gd name="T0" fmla="*/ 229 w 247"/>
                <a:gd name="T1" fmla="*/ 187 h 187"/>
                <a:gd name="T2" fmla="*/ 207 w 247"/>
                <a:gd name="T3" fmla="*/ 186 h 187"/>
                <a:gd name="T4" fmla="*/ 188 w 247"/>
                <a:gd name="T5" fmla="*/ 185 h 187"/>
                <a:gd name="T6" fmla="*/ 175 w 247"/>
                <a:gd name="T7" fmla="*/ 184 h 187"/>
                <a:gd name="T8" fmla="*/ 168 w 247"/>
                <a:gd name="T9" fmla="*/ 183 h 187"/>
                <a:gd name="T10" fmla="*/ 156 w 247"/>
                <a:gd name="T11" fmla="*/ 181 h 187"/>
                <a:gd name="T12" fmla="*/ 142 w 247"/>
                <a:gd name="T13" fmla="*/ 180 h 187"/>
                <a:gd name="T14" fmla="*/ 136 w 247"/>
                <a:gd name="T15" fmla="*/ 179 h 187"/>
                <a:gd name="T16" fmla="*/ 126 w 247"/>
                <a:gd name="T17" fmla="*/ 178 h 187"/>
                <a:gd name="T18" fmla="*/ 121 w 247"/>
                <a:gd name="T19" fmla="*/ 176 h 187"/>
                <a:gd name="T20" fmla="*/ 115 w 247"/>
                <a:gd name="T21" fmla="*/ 175 h 187"/>
                <a:gd name="T22" fmla="*/ 108 w 247"/>
                <a:gd name="T23" fmla="*/ 173 h 187"/>
                <a:gd name="T24" fmla="*/ 105 w 247"/>
                <a:gd name="T25" fmla="*/ 171 h 187"/>
                <a:gd name="T26" fmla="*/ 95 w 247"/>
                <a:gd name="T27" fmla="*/ 171 h 187"/>
                <a:gd name="T28" fmla="*/ 94 w 247"/>
                <a:gd name="T29" fmla="*/ 171 h 187"/>
                <a:gd name="T30" fmla="*/ 89 w 247"/>
                <a:gd name="T31" fmla="*/ 169 h 187"/>
                <a:gd name="T32" fmla="*/ 86 w 247"/>
                <a:gd name="T33" fmla="*/ 168 h 187"/>
                <a:gd name="T34" fmla="*/ 83 w 247"/>
                <a:gd name="T35" fmla="*/ 166 h 187"/>
                <a:gd name="T36" fmla="*/ 81 w 247"/>
                <a:gd name="T37" fmla="*/ 164 h 187"/>
                <a:gd name="T38" fmla="*/ 79 w 247"/>
                <a:gd name="T39" fmla="*/ 162 h 187"/>
                <a:gd name="T40" fmla="*/ 77 w 247"/>
                <a:gd name="T41" fmla="*/ 161 h 187"/>
                <a:gd name="T42" fmla="*/ 75 w 247"/>
                <a:gd name="T43" fmla="*/ 160 h 187"/>
                <a:gd name="T44" fmla="*/ 74 w 247"/>
                <a:gd name="T45" fmla="*/ 158 h 187"/>
                <a:gd name="T46" fmla="*/ 72 w 247"/>
                <a:gd name="T47" fmla="*/ 156 h 187"/>
                <a:gd name="T48" fmla="*/ 71 w 247"/>
                <a:gd name="T49" fmla="*/ 155 h 187"/>
                <a:gd name="T50" fmla="*/ 70 w 247"/>
                <a:gd name="T51" fmla="*/ 153 h 187"/>
                <a:gd name="T52" fmla="*/ 68 w 247"/>
                <a:gd name="T53" fmla="*/ 152 h 187"/>
                <a:gd name="T54" fmla="*/ 64 w 247"/>
                <a:gd name="T55" fmla="*/ 149 h 187"/>
                <a:gd name="T56" fmla="*/ 62 w 247"/>
                <a:gd name="T57" fmla="*/ 148 h 187"/>
                <a:gd name="T58" fmla="*/ 60 w 247"/>
                <a:gd name="T59" fmla="*/ 146 h 187"/>
                <a:gd name="T60" fmla="*/ 59 w 247"/>
                <a:gd name="T61" fmla="*/ 145 h 187"/>
                <a:gd name="T62" fmla="*/ 57 w 247"/>
                <a:gd name="T63" fmla="*/ 142 h 187"/>
                <a:gd name="T64" fmla="*/ 55 w 247"/>
                <a:gd name="T65" fmla="*/ 140 h 187"/>
                <a:gd name="T66" fmla="*/ 53 w 247"/>
                <a:gd name="T67" fmla="*/ 138 h 187"/>
                <a:gd name="T68" fmla="*/ 51 w 247"/>
                <a:gd name="T69" fmla="*/ 135 h 187"/>
                <a:gd name="T70" fmla="*/ 48 w 247"/>
                <a:gd name="T71" fmla="*/ 132 h 187"/>
                <a:gd name="T72" fmla="*/ 46 w 247"/>
                <a:gd name="T73" fmla="*/ 129 h 187"/>
                <a:gd name="T74" fmla="*/ 44 w 247"/>
                <a:gd name="T75" fmla="*/ 126 h 187"/>
                <a:gd name="T76" fmla="*/ 43 w 247"/>
                <a:gd name="T77" fmla="*/ 122 h 187"/>
                <a:gd name="T78" fmla="*/ 42 w 247"/>
                <a:gd name="T79" fmla="*/ 120 h 187"/>
                <a:gd name="T80" fmla="*/ 41 w 247"/>
                <a:gd name="T81" fmla="*/ 116 h 187"/>
                <a:gd name="T82" fmla="*/ 40 w 247"/>
                <a:gd name="T83" fmla="*/ 112 h 187"/>
                <a:gd name="T84" fmla="*/ 39 w 247"/>
                <a:gd name="T85" fmla="*/ 107 h 187"/>
                <a:gd name="T86" fmla="*/ 37 w 247"/>
                <a:gd name="T87" fmla="*/ 104 h 187"/>
                <a:gd name="T88" fmla="*/ 35 w 247"/>
                <a:gd name="T89" fmla="*/ 98 h 187"/>
                <a:gd name="T90" fmla="*/ 33 w 247"/>
                <a:gd name="T91" fmla="*/ 90 h 187"/>
                <a:gd name="T92" fmla="*/ 32 w 247"/>
                <a:gd name="T93" fmla="*/ 81 h 187"/>
                <a:gd name="T94" fmla="*/ 30 w 247"/>
                <a:gd name="T95" fmla="*/ 79 h 187"/>
                <a:gd name="T96" fmla="*/ 28 w 247"/>
                <a:gd name="T97" fmla="*/ 76 h 187"/>
                <a:gd name="T98" fmla="*/ 26 w 247"/>
                <a:gd name="T99" fmla="*/ 72 h 187"/>
                <a:gd name="T100" fmla="*/ 25 w 247"/>
                <a:gd name="T101" fmla="*/ 66 h 187"/>
                <a:gd name="T102" fmla="*/ 22 w 247"/>
                <a:gd name="T103" fmla="*/ 59 h 187"/>
                <a:gd name="T104" fmla="*/ 21 w 247"/>
                <a:gd name="T105" fmla="*/ 51 h 187"/>
                <a:gd name="T106" fmla="*/ 19 w 247"/>
                <a:gd name="T107" fmla="*/ 47 h 187"/>
                <a:gd name="T108" fmla="*/ 17 w 247"/>
                <a:gd name="T109" fmla="*/ 40 h 187"/>
                <a:gd name="T110" fmla="*/ 15 w 247"/>
                <a:gd name="T111" fmla="*/ 37 h 187"/>
                <a:gd name="T112" fmla="*/ 13 w 247"/>
                <a:gd name="T113" fmla="*/ 32 h 187"/>
                <a:gd name="T114" fmla="*/ 12 w 247"/>
                <a:gd name="T115" fmla="*/ 26 h 187"/>
                <a:gd name="T116" fmla="*/ 9 w 247"/>
                <a:gd name="T117" fmla="*/ 23 h 187"/>
                <a:gd name="T118" fmla="*/ 7 w 247"/>
                <a:gd name="T119" fmla="*/ 20 h 187"/>
                <a:gd name="T120" fmla="*/ 5 w 247"/>
                <a:gd name="T121" fmla="*/ 17 h 187"/>
                <a:gd name="T122" fmla="*/ 3 w 247"/>
                <a:gd name="T123" fmla="*/ 15 h 187"/>
                <a:gd name="T124" fmla="*/ 0 w 247"/>
                <a:gd name="T1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187">
                  <a:moveTo>
                    <a:pt x="247" y="187"/>
                  </a:moveTo>
                  <a:lnTo>
                    <a:pt x="229" y="187"/>
                  </a:lnTo>
                  <a:lnTo>
                    <a:pt x="229" y="186"/>
                  </a:lnTo>
                  <a:lnTo>
                    <a:pt x="207" y="186"/>
                  </a:lnTo>
                  <a:lnTo>
                    <a:pt x="207" y="185"/>
                  </a:lnTo>
                  <a:lnTo>
                    <a:pt x="188" y="185"/>
                  </a:lnTo>
                  <a:lnTo>
                    <a:pt x="175" y="185"/>
                  </a:lnTo>
                  <a:lnTo>
                    <a:pt x="175" y="184"/>
                  </a:lnTo>
                  <a:lnTo>
                    <a:pt x="168" y="184"/>
                  </a:lnTo>
                  <a:lnTo>
                    <a:pt x="168" y="183"/>
                  </a:lnTo>
                  <a:lnTo>
                    <a:pt x="156" y="183"/>
                  </a:lnTo>
                  <a:lnTo>
                    <a:pt x="156" y="181"/>
                  </a:lnTo>
                  <a:lnTo>
                    <a:pt x="142" y="181"/>
                  </a:lnTo>
                  <a:lnTo>
                    <a:pt x="142" y="180"/>
                  </a:lnTo>
                  <a:lnTo>
                    <a:pt x="136" y="180"/>
                  </a:lnTo>
                  <a:lnTo>
                    <a:pt x="136" y="179"/>
                  </a:lnTo>
                  <a:lnTo>
                    <a:pt x="126" y="179"/>
                  </a:lnTo>
                  <a:lnTo>
                    <a:pt x="126" y="178"/>
                  </a:lnTo>
                  <a:lnTo>
                    <a:pt x="121" y="178"/>
                  </a:lnTo>
                  <a:lnTo>
                    <a:pt x="121" y="176"/>
                  </a:lnTo>
                  <a:lnTo>
                    <a:pt x="115" y="176"/>
                  </a:lnTo>
                  <a:lnTo>
                    <a:pt x="115" y="175"/>
                  </a:lnTo>
                  <a:lnTo>
                    <a:pt x="108" y="175"/>
                  </a:lnTo>
                  <a:lnTo>
                    <a:pt x="108" y="173"/>
                  </a:lnTo>
                  <a:lnTo>
                    <a:pt x="105" y="173"/>
                  </a:lnTo>
                  <a:lnTo>
                    <a:pt x="105" y="171"/>
                  </a:lnTo>
                  <a:lnTo>
                    <a:pt x="99" y="171"/>
                  </a:lnTo>
                  <a:lnTo>
                    <a:pt x="95" y="171"/>
                  </a:lnTo>
                  <a:lnTo>
                    <a:pt x="95" y="171"/>
                  </a:lnTo>
                  <a:lnTo>
                    <a:pt x="94" y="171"/>
                  </a:lnTo>
                  <a:lnTo>
                    <a:pt x="94" y="169"/>
                  </a:lnTo>
                  <a:lnTo>
                    <a:pt x="89" y="169"/>
                  </a:lnTo>
                  <a:lnTo>
                    <a:pt x="89" y="168"/>
                  </a:lnTo>
                  <a:lnTo>
                    <a:pt x="86" y="168"/>
                  </a:lnTo>
                  <a:lnTo>
                    <a:pt x="86" y="166"/>
                  </a:lnTo>
                  <a:lnTo>
                    <a:pt x="83" y="166"/>
                  </a:lnTo>
                  <a:lnTo>
                    <a:pt x="83" y="164"/>
                  </a:lnTo>
                  <a:lnTo>
                    <a:pt x="81" y="164"/>
                  </a:lnTo>
                  <a:lnTo>
                    <a:pt x="81" y="162"/>
                  </a:lnTo>
                  <a:lnTo>
                    <a:pt x="79" y="162"/>
                  </a:lnTo>
                  <a:lnTo>
                    <a:pt x="79" y="161"/>
                  </a:lnTo>
                  <a:lnTo>
                    <a:pt x="77" y="161"/>
                  </a:lnTo>
                  <a:lnTo>
                    <a:pt x="77" y="160"/>
                  </a:lnTo>
                  <a:lnTo>
                    <a:pt x="75" y="160"/>
                  </a:lnTo>
                  <a:lnTo>
                    <a:pt x="75" y="158"/>
                  </a:lnTo>
                  <a:lnTo>
                    <a:pt x="74" y="158"/>
                  </a:lnTo>
                  <a:lnTo>
                    <a:pt x="74" y="156"/>
                  </a:lnTo>
                  <a:lnTo>
                    <a:pt x="72" y="156"/>
                  </a:lnTo>
                  <a:lnTo>
                    <a:pt x="72" y="155"/>
                  </a:lnTo>
                  <a:lnTo>
                    <a:pt x="71" y="155"/>
                  </a:lnTo>
                  <a:lnTo>
                    <a:pt x="71" y="153"/>
                  </a:lnTo>
                  <a:lnTo>
                    <a:pt x="70" y="153"/>
                  </a:lnTo>
                  <a:lnTo>
                    <a:pt x="70" y="152"/>
                  </a:lnTo>
                  <a:lnTo>
                    <a:pt x="68" y="152"/>
                  </a:lnTo>
                  <a:lnTo>
                    <a:pt x="68" y="149"/>
                  </a:lnTo>
                  <a:lnTo>
                    <a:pt x="64" y="149"/>
                  </a:lnTo>
                  <a:lnTo>
                    <a:pt x="64" y="148"/>
                  </a:lnTo>
                  <a:lnTo>
                    <a:pt x="62" y="148"/>
                  </a:lnTo>
                  <a:lnTo>
                    <a:pt x="62" y="146"/>
                  </a:lnTo>
                  <a:lnTo>
                    <a:pt x="60" y="146"/>
                  </a:lnTo>
                  <a:lnTo>
                    <a:pt x="60" y="145"/>
                  </a:lnTo>
                  <a:lnTo>
                    <a:pt x="59" y="145"/>
                  </a:lnTo>
                  <a:lnTo>
                    <a:pt x="59" y="142"/>
                  </a:lnTo>
                  <a:lnTo>
                    <a:pt x="57" y="142"/>
                  </a:lnTo>
                  <a:lnTo>
                    <a:pt x="57" y="140"/>
                  </a:lnTo>
                  <a:lnTo>
                    <a:pt x="55" y="140"/>
                  </a:lnTo>
                  <a:lnTo>
                    <a:pt x="55" y="138"/>
                  </a:lnTo>
                  <a:lnTo>
                    <a:pt x="53" y="138"/>
                  </a:lnTo>
                  <a:lnTo>
                    <a:pt x="53" y="135"/>
                  </a:lnTo>
                  <a:lnTo>
                    <a:pt x="51" y="135"/>
                  </a:lnTo>
                  <a:lnTo>
                    <a:pt x="51" y="132"/>
                  </a:lnTo>
                  <a:lnTo>
                    <a:pt x="48" y="132"/>
                  </a:lnTo>
                  <a:lnTo>
                    <a:pt x="48" y="129"/>
                  </a:lnTo>
                  <a:lnTo>
                    <a:pt x="46" y="129"/>
                  </a:lnTo>
                  <a:lnTo>
                    <a:pt x="46" y="126"/>
                  </a:lnTo>
                  <a:lnTo>
                    <a:pt x="44" y="126"/>
                  </a:lnTo>
                  <a:lnTo>
                    <a:pt x="44" y="122"/>
                  </a:lnTo>
                  <a:lnTo>
                    <a:pt x="43" y="122"/>
                  </a:lnTo>
                  <a:lnTo>
                    <a:pt x="43" y="120"/>
                  </a:lnTo>
                  <a:lnTo>
                    <a:pt x="42" y="120"/>
                  </a:lnTo>
                  <a:lnTo>
                    <a:pt x="42" y="116"/>
                  </a:lnTo>
                  <a:lnTo>
                    <a:pt x="41" y="116"/>
                  </a:lnTo>
                  <a:lnTo>
                    <a:pt x="40" y="116"/>
                  </a:lnTo>
                  <a:lnTo>
                    <a:pt x="40" y="112"/>
                  </a:lnTo>
                  <a:lnTo>
                    <a:pt x="39" y="112"/>
                  </a:lnTo>
                  <a:lnTo>
                    <a:pt x="39" y="107"/>
                  </a:lnTo>
                  <a:lnTo>
                    <a:pt x="37" y="107"/>
                  </a:lnTo>
                  <a:lnTo>
                    <a:pt x="37" y="104"/>
                  </a:lnTo>
                  <a:lnTo>
                    <a:pt x="35" y="104"/>
                  </a:lnTo>
                  <a:lnTo>
                    <a:pt x="35" y="98"/>
                  </a:lnTo>
                  <a:lnTo>
                    <a:pt x="33" y="98"/>
                  </a:lnTo>
                  <a:lnTo>
                    <a:pt x="33" y="90"/>
                  </a:lnTo>
                  <a:lnTo>
                    <a:pt x="32" y="90"/>
                  </a:lnTo>
                  <a:lnTo>
                    <a:pt x="32" y="81"/>
                  </a:lnTo>
                  <a:lnTo>
                    <a:pt x="30" y="81"/>
                  </a:lnTo>
                  <a:lnTo>
                    <a:pt x="30" y="79"/>
                  </a:lnTo>
                  <a:lnTo>
                    <a:pt x="30" y="76"/>
                  </a:lnTo>
                  <a:lnTo>
                    <a:pt x="28" y="76"/>
                  </a:lnTo>
                  <a:lnTo>
                    <a:pt x="28" y="72"/>
                  </a:lnTo>
                  <a:lnTo>
                    <a:pt x="26" y="72"/>
                  </a:lnTo>
                  <a:lnTo>
                    <a:pt x="26" y="66"/>
                  </a:lnTo>
                  <a:lnTo>
                    <a:pt x="25" y="66"/>
                  </a:lnTo>
                  <a:lnTo>
                    <a:pt x="25" y="59"/>
                  </a:lnTo>
                  <a:lnTo>
                    <a:pt x="22" y="59"/>
                  </a:lnTo>
                  <a:lnTo>
                    <a:pt x="22" y="51"/>
                  </a:lnTo>
                  <a:lnTo>
                    <a:pt x="21" y="51"/>
                  </a:lnTo>
                  <a:lnTo>
                    <a:pt x="21" y="47"/>
                  </a:lnTo>
                  <a:lnTo>
                    <a:pt x="19" y="47"/>
                  </a:lnTo>
                  <a:lnTo>
                    <a:pt x="19" y="40"/>
                  </a:lnTo>
                  <a:lnTo>
                    <a:pt x="17" y="40"/>
                  </a:lnTo>
                  <a:lnTo>
                    <a:pt x="17" y="37"/>
                  </a:lnTo>
                  <a:lnTo>
                    <a:pt x="15" y="37"/>
                  </a:lnTo>
                  <a:lnTo>
                    <a:pt x="15" y="32"/>
                  </a:lnTo>
                  <a:lnTo>
                    <a:pt x="13" y="32"/>
                  </a:lnTo>
                  <a:lnTo>
                    <a:pt x="13" y="26"/>
                  </a:lnTo>
                  <a:lnTo>
                    <a:pt x="12" y="26"/>
                  </a:lnTo>
                  <a:lnTo>
                    <a:pt x="12" y="23"/>
                  </a:lnTo>
                  <a:lnTo>
                    <a:pt x="9" y="23"/>
                  </a:lnTo>
                  <a:lnTo>
                    <a:pt x="9" y="20"/>
                  </a:lnTo>
                  <a:lnTo>
                    <a:pt x="7" y="20"/>
                  </a:lnTo>
                  <a:lnTo>
                    <a:pt x="7" y="17"/>
                  </a:lnTo>
                  <a:lnTo>
                    <a:pt x="5" y="17"/>
                  </a:lnTo>
                  <a:lnTo>
                    <a:pt x="5" y="15"/>
                  </a:lnTo>
                  <a:lnTo>
                    <a:pt x="3" y="15"/>
                  </a:lnTo>
                  <a:lnTo>
                    <a:pt x="3"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3"/>
            <p:cNvSpPr>
              <a:spLocks noChangeShapeType="1"/>
            </p:cNvSpPr>
            <p:nvPr/>
          </p:nvSpPr>
          <p:spPr bwMode="auto">
            <a:xfrm>
              <a:off x="2196" y="2649"/>
              <a:ext cx="0" cy="36"/>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7" name="TextBox 136"/>
          <p:cNvSpPr txBox="1"/>
          <p:nvPr/>
        </p:nvSpPr>
        <p:spPr>
          <a:xfrm>
            <a:off x="1478662" y="4700328"/>
            <a:ext cx="960519" cy="307777"/>
          </a:xfrm>
          <a:prstGeom prst="rect">
            <a:avLst/>
          </a:prstGeom>
          <a:noFill/>
        </p:spPr>
        <p:txBody>
          <a:bodyPr wrap="none" rtlCol="0">
            <a:spAutoFit/>
          </a:bodyPr>
          <a:lstStyle/>
          <a:p>
            <a:r>
              <a:rPr lang="en-GB" sz="1400" dirty="0" smtClean="0"/>
              <a:t>Censored</a:t>
            </a:r>
            <a:endParaRPr lang="en-GB" sz="1400" dirty="0"/>
          </a:p>
        </p:txBody>
      </p:sp>
      <p:sp>
        <p:nvSpPr>
          <p:cNvPr id="138" name="TextBox 137"/>
          <p:cNvSpPr txBox="1"/>
          <p:nvPr/>
        </p:nvSpPr>
        <p:spPr>
          <a:xfrm>
            <a:off x="5646680" y="4700328"/>
            <a:ext cx="960519" cy="307777"/>
          </a:xfrm>
          <a:prstGeom prst="rect">
            <a:avLst/>
          </a:prstGeom>
          <a:noFill/>
        </p:spPr>
        <p:txBody>
          <a:bodyPr wrap="none" rtlCol="0">
            <a:spAutoFit/>
          </a:bodyPr>
          <a:lstStyle/>
          <a:p>
            <a:r>
              <a:rPr lang="en-GB" sz="1400" dirty="0" smtClean="0"/>
              <a:t>Censored</a:t>
            </a:r>
            <a:endParaRPr lang="en-GB" sz="1400" dirty="0"/>
          </a:p>
        </p:txBody>
      </p:sp>
      <p:sp>
        <p:nvSpPr>
          <p:cNvPr id="139" name="TextBox 138"/>
          <p:cNvSpPr txBox="1"/>
          <p:nvPr/>
        </p:nvSpPr>
        <p:spPr>
          <a:xfrm>
            <a:off x="71237" y="5465329"/>
            <a:ext cx="877163" cy="276999"/>
          </a:xfrm>
          <a:prstGeom prst="rect">
            <a:avLst/>
          </a:prstGeom>
          <a:noFill/>
        </p:spPr>
        <p:txBody>
          <a:bodyPr wrap="none" rtlCol="0">
            <a:spAutoFit/>
          </a:bodyPr>
          <a:lstStyle/>
          <a:p>
            <a:r>
              <a:rPr lang="en-GB" sz="1200" dirty="0" smtClean="0"/>
              <a:t>No. at risk</a:t>
            </a:r>
            <a:endParaRPr lang="en-GB" sz="1200" dirty="0"/>
          </a:p>
        </p:txBody>
      </p:sp>
      <p:sp>
        <p:nvSpPr>
          <p:cNvPr id="140" name="TextBox 139"/>
          <p:cNvSpPr txBox="1"/>
          <p:nvPr/>
        </p:nvSpPr>
        <p:spPr>
          <a:xfrm>
            <a:off x="4481858" y="5465329"/>
            <a:ext cx="877163" cy="276999"/>
          </a:xfrm>
          <a:prstGeom prst="rect">
            <a:avLst/>
          </a:prstGeom>
          <a:noFill/>
        </p:spPr>
        <p:txBody>
          <a:bodyPr wrap="none" rtlCol="0">
            <a:spAutoFit/>
          </a:bodyPr>
          <a:lstStyle/>
          <a:p>
            <a:r>
              <a:rPr lang="en-GB" sz="1200" dirty="0" smtClean="0"/>
              <a:t>No. at risk</a:t>
            </a:r>
            <a:endParaRPr lang="en-GB" sz="1200" dirty="0"/>
          </a:p>
        </p:txBody>
      </p:sp>
    </p:spTree>
    <p:extLst>
      <p:ext uri="{BB962C8B-B14F-4D97-AF65-F5344CB8AC3E}">
        <p14:creationId xmlns:p14="http://schemas.microsoft.com/office/powerpoint/2010/main" xmlns="" val="2637788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O-012</a:t>
            </a:r>
            <a:r>
              <a:rPr lang="en-GB" dirty="0"/>
              <a:t>: Safety and effectiveness of regorafenib in patients with metastatic colorectal cancer (</a:t>
            </a:r>
            <a:r>
              <a:rPr lang="en-GB" dirty="0" err="1"/>
              <a:t>mCRC</a:t>
            </a:r>
            <a:r>
              <a:rPr lang="en-GB" dirty="0"/>
              <a:t>) in routine clinical practice: Final analysis from prospective, observational CORRELATE </a:t>
            </a:r>
            <a:r>
              <a:rPr lang="en-GB" dirty="0" smtClean="0"/>
              <a:t>study – </a:t>
            </a:r>
            <a:r>
              <a:rPr lang="en-GB" dirty="0" err="1" smtClean="0"/>
              <a:t>Ducreux</a:t>
            </a:r>
            <a:r>
              <a:rPr lang="en-GB" dirty="0" smtClean="0"/>
              <a:t> M,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Ducreux</a:t>
            </a:r>
            <a:r>
              <a:rPr lang="en-GB" dirty="0"/>
              <a:t> M</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O-012</a:t>
            </a:r>
            <a:endParaRPr lang="fr-FR" dirty="0"/>
          </a:p>
        </p:txBody>
      </p:sp>
      <p:sp>
        <p:nvSpPr>
          <p:cNvPr id="6" name="Content Placeholder 2"/>
          <p:cNvSpPr>
            <a:spLocks noGrp="1"/>
          </p:cNvSpPr>
          <p:nvPr>
            <p:ph idx="1"/>
          </p:nvPr>
        </p:nvSpPr>
        <p:spPr>
          <a:xfrm>
            <a:off x="365124" y="1254035"/>
            <a:ext cx="8565516" cy="4746172"/>
          </a:xfrm>
        </p:spPr>
        <p:txBody>
          <a:bodyPr/>
          <a:lstStyle/>
          <a:p>
            <a:pPr marL="0" indent="0">
              <a:buFontTx/>
              <a:buNone/>
            </a:pPr>
            <a:r>
              <a:rPr lang="en-GB" b="1" dirty="0" smtClean="0"/>
              <a:t>Conclusions</a:t>
            </a:r>
            <a:endParaRPr lang="en-GB" b="1" dirty="0"/>
          </a:p>
          <a:p>
            <a:r>
              <a:rPr lang="en-GB" b="1" dirty="0" smtClean="0"/>
              <a:t>In patients with </a:t>
            </a:r>
            <a:r>
              <a:rPr lang="en-GB" b="1" dirty="0" err="1" smtClean="0"/>
              <a:t>mCRC</a:t>
            </a:r>
            <a:r>
              <a:rPr lang="en-GB" b="1" dirty="0" smtClean="0"/>
              <a:t>, regorafenib demonstrated a safety profile that was similar to previous findings</a:t>
            </a:r>
          </a:p>
          <a:p>
            <a:r>
              <a:rPr lang="en-GB" b="1" dirty="0" smtClean="0"/>
              <a:t>Nearly 50% of the patients initiated regorafenib at a lower dose than the recommended 160 mg/day</a:t>
            </a:r>
          </a:p>
          <a:p>
            <a:r>
              <a:rPr lang="en-GB" b="1" dirty="0" smtClean="0"/>
              <a:t>Survival rates with regorafenib were comparable to those seen in previous phase III clinical trials even with flexible dosing</a:t>
            </a:r>
            <a:endParaRPr lang="en-GB" dirty="0"/>
          </a:p>
        </p:txBody>
      </p:sp>
    </p:spTree>
    <p:extLst>
      <p:ext uri="{BB962C8B-B14F-4D97-AF65-F5344CB8AC3E}">
        <p14:creationId xmlns:p14="http://schemas.microsoft.com/office/powerpoint/2010/main" xmlns="" val="176909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ts val="0"/>
              </a:spcAft>
              <a:buClr>
                <a:srgbClr val="043882"/>
              </a:buClr>
              <a:buNone/>
              <a:tabLst>
                <a:tab pos="806450" algn="l"/>
              </a:tabLst>
              <a:defRPr/>
            </a:pPr>
            <a:r>
              <a:rPr lang="en-GB" sz="1000" dirty="0"/>
              <a:t>1/2/3L	first/second/third line</a:t>
            </a:r>
          </a:p>
          <a:p>
            <a:pPr marL="0" lvl="0" indent="0">
              <a:lnSpc>
                <a:spcPts val="1300"/>
              </a:lnSpc>
              <a:spcAft>
                <a:spcPts val="0"/>
              </a:spcAft>
              <a:buClr>
                <a:srgbClr val="043882"/>
              </a:buClr>
              <a:buNone/>
              <a:tabLst>
                <a:tab pos="806450" algn="l"/>
              </a:tabLst>
              <a:defRPr/>
            </a:pPr>
            <a:r>
              <a:rPr lang="en-GB" sz="1000" dirty="0"/>
              <a:t>5FU	</a:t>
            </a:r>
            <a:r>
              <a:rPr lang="en-GB" sz="1000" dirty="0" smtClean="0"/>
              <a:t>5-fluorouracil</a:t>
            </a:r>
            <a:endParaRPr lang="en-GB" sz="1000" dirty="0"/>
          </a:p>
          <a:p>
            <a:pPr marL="0" lvl="0" indent="0">
              <a:lnSpc>
                <a:spcPts val="1300"/>
              </a:lnSpc>
              <a:spcAft>
                <a:spcPts val="0"/>
              </a:spcAft>
              <a:buClr>
                <a:srgbClr val="043882"/>
              </a:buClr>
              <a:buNone/>
              <a:tabLst>
                <a:tab pos="806450" algn="l"/>
              </a:tabLst>
              <a:defRPr/>
            </a:pPr>
            <a:r>
              <a:rPr lang="en-GB" sz="1000" dirty="0"/>
              <a:t>AE	adverse event</a:t>
            </a:r>
          </a:p>
          <a:p>
            <a:pPr marL="0" lvl="0" indent="0">
              <a:lnSpc>
                <a:spcPts val="1300"/>
              </a:lnSpc>
              <a:spcAft>
                <a:spcPts val="0"/>
              </a:spcAft>
              <a:buClr>
                <a:srgbClr val="043882"/>
              </a:buClr>
              <a:buNone/>
              <a:tabLst>
                <a:tab pos="806450" algn="l"/>
              </a:tabLst>
              <a:defRPr/>
            </a:pPr>
            <a:r>
              <a:rPr lang="en-GB" sz="1000" dirty="0" smtClean="0"/>
              <a:t>AFP	alpha-fetoprotein</a:t>
            </a:r>
            <a:endParaRPr lang="en-GB" sz="1000" dirty="0"/>
          </a:p>
          <a:p>
            <a:pPr marL="0" lvl="0" indent="0">
              <a:lnSpc>
                <a:spcPts val="1300"/>
              </a:lnSpc>
              <a:spcAft>
                <a:spcPts val="0"/>
              </a:spcAft>
              <a:buClr>
                <a:srgbClr val="043882"/>
              </a:buClr>
              <a:buNone/>
              <a:tabLst>
                <a:tab pos="806450" algn="l"/>
              </a:tabLst>
              <a:defRPr/>
            </a:pPr>
            <a:r>
              <a:rPr lang="en-GB" sz="1000" dirty="0"/>
              <a:t>ALP	alkaline phosphatase</a:t>
            </a:r>
          </a:p>
          <a:p>
            <a:pPr marL="0" lvl="0" indent="0">
              <a:lnSpc>
                <a:spcPts val="1300"/>
              </a:lnSpc>
              <a:spcAft>
                <a:spcPts val="0"/>
              </a:spcAft>
              <a:buClr>
                <a:srgbClr val="043882"/>
              </a:buClr>
              <a:buNone/>
              <a:tabLst>
                <a:tab pos="806450" algn="l"/>
              </a:tabLst>
              <a:defRPr/>
            </a:pPr>
            <a:r>
              <a:rPr lang="en-GB" sz="1000" dirty="0"/>
              <a:t>ALT	alanine aminotransferase</a:t>
            </a:r>
          </a:p>
          <a:p>
            <a:pPr marL="0" lvl="0" indent="0">
              <a:lnSpc>
                <a:spcPts val="1300"/>
              </a:lnSpc>
              <a:spcAft>
                <a:spcPts val="0"/>
              </a:spcAft>
              <a:buClr>
                <a:srgbClr val="043882"/>
              </a:buClr>
              <a:buNone/>
              <a:tabLst>
                <a:tab pos="806450" algn="l"/>
              </a:tabLst>
              <a:defRPr/>
            </a:pPr>
            <a:r>
              <a:rPr lang="en-GB" sz="1000" dirty="0"/>
              <a:t>AST	aspartate aminotransferase</a:t>
            </a:r>
          </a:p>
          <a:p>
            <a:pPr marL="0" lvl="0" indent="0">
              <a:lnSpc>
                <a:spcPts val="1300"/>
              </a:lnSpc>
              <a:spcAft>
                <a:spcPts val="0"/>
              </a:spcAft>
              <a:buClr>
                <a:srgbClr val="043882"/>
              </a:buClr>
              <a:buNone/>
              <a:tabLst>
                <a:tab pos="806450" algn="l"/>
              </a:tabLst>
              <a:defRPr/>
            </a:pPr>
            <a:r>
              <a:rPr lang="en-GB" sz="1000" dirty="0"/>
              <a:t>BCLC	Barcelona clinic liver cancer </a:t>
            </a:r>
          </a:p>
          <a:p>
            <a:pPr marL="0" lvl="0" indent="0">
              <a:lnSpc>
                <a:spcPts val="1300"/>
              </a:lnSpc>
              <a:spcAft>
                <a:spcPts val="0"/>
              </a:spcAft>
              <a:buClr>
                <a:srgbClr val="043882"/>
              </a:buClr>
              <a:buNone/>
              <a:tabLst>
                <a:tab pos="806450" algn="l"/>
              </a:tabLst>
              <a:defRPr/>
            </a:pPr>
            <a:r>
              <a:rPr lang="en-GB" sz="1000" dirty="0" smtClean="0"/>
              <a:t>BICR</a:t>
            </a:r>
            <a:r>
              <a:rPr lang="en-GB" sz="1000" dirty="0"/>
              <a:t>	blinded-independent central review</a:t>
            </a:r>
          </a:p>
          <a:p>
            <a:pPr marL="0" lvl="0" indent="0">
              <a:lnSpc>
                <a:spcPts val="1300"/>
              </a:lnSpc>
              <a:spcAft>
                <a:spcPts val="0"/>
              </a:spcAft>
              <a:buClr>
                <a:srgbClr val="043882"/>
              </a:buClr>
              <a:buNone/>
              <a:tabLst>
                <a:tab pos="806450" algn="l"/>
              </a:tabLst>
              <a:defRPr/>
            </a:pPr>
            <a:r>
              <a:rPr lang="en-GB" sz="1000" dirty="0"/>
              <a:t>bid	twice daily</a:t>
            </a:r>
          </a:p>
          <a:p>
            <a:pPr marL="0" lvl="0" indent="0">
              <a:lnSpc>
                <a:spcPts val="1300"/>
              </a:lnSpc>
              <a:spcAft>
                <a:spcPts val="0"/>
              </a:spcAft>
              <a:buClr>
                <a:srgbClr val="043882"/>
              </a:buClr>
              <a:buNone/>
              <a:tabLst>
                <a:tab pos="806450" algn="l"/>
              </a:tabLst>
              <a:defRPr/>
            </a:pPr>
            <a:r>
              <a:rPr lang="en-GB" sz="1000" dirty="0"/>
              <a:t>BOR	best overall response</a:t>
            </a:r>
          </a:p>
          <a:p>
            <a:pPr marL="0" lvl="0" indent="0">
              <a:lnSpc>
                <a:spcPts val="1300"/>
              </a:lnSpc>
              <a:spcAft>
                <a:spcPts val="0"/>
              </a:spcAft>
              <a:buClr>
                <a:srgbClr val="043882"/>
              </a:buClr>
              <a:buNone/>
              <a:tabLst>
                <a:tab pos="806450" algn="l"/>
              </a:tabLst>
              <a:defRPr/>
            </a:pPr>
            <a:r>
              <a:rPr lang="en-GB" sz="1000" dirty="0" smtClean="0"/>
              <a:t>BSC</a:t>
            </a:r>
            <a:r>
              <a:rPr lang="en-GB" sz="1000" dirty="0"/>
              <a:t>	best supportive care</a:t>
            </a:r>
          </a:p>
          <a:p>
            <a:pPr marL="0" lvl="0" indent="0">
              <a:lnSpc>
                <a:spcPts val="1300"/>
              </a:lnSpc>
              <a:spcAft>
                <a:spcPts val="0"/>
              </a:spcAft>
              <a:buClr>
                <a:srgbClr val="043882"/>
              </a:buClr>
              <a:buNone/>
              <a:tabLst>
                <a:tab pos="806450" algn="l"/>
              </a:tabLst>
              <a:defRPr/>
            </a:pPr>
            <a:r>
              <a:rPr lang="en-GB" sz="1000" dirty="0"/>
              <a:t>CI	confidence interval</a:t>
            </a:r>
          </a:p>
          <a:p>
            <a:pPr marL="0" lvl="0" indent="0">
              <a:lnSpc>
                <a:spcPts val="1300"/>
              </a:lnSpc>
              <a:spcAft>
                <a:spcPts val="0"/>
              </a:spcAft>
              <a:buClr>
                <a:srgbClr val="043882"/>
              </a:buClr>
              <a:buNone/>
              <a:tabLst>
                <a:tab pos="806450" algn="l"/>
              </a:tabLst>
              <a:defRPr/>
            </a:pPr>
            <a:r>
              <a:rPr lang="en-GB" sz="1000" dirty="0" smtClean="0"/>
              <a:t>CPS	combined positive score</a:t>
            </a:r>
            <a:endParaRPr lang="en-GB" sz="1000" dirty="0"/>
          </a:p>
          <a:p>
            <a:pPr marL="0" lvl="0" indent="0">
              <a:lnSpc>
                <a:spcPts val="1300"/>
              </a:lnSpc>
              <a:spcAft>
                <a:spcPts val="0"/>
              </a:spcAft>
              <a:buClr>
                <a:srgbClr val="043882"/>
              </a:buClr>
              <a:buNone/>
              <a:tabLst>
                <a:tab pos="806450" algn="l"/>
              </a:tabLst>
              <a:defRPr/>
            </a:pPr>
            <a:r>
              <a:rPr lang="en-GB" sz="1000" dirty="0"/>
              <a:t>CR	complete response</a:t>
            </a:r>
          </a:p>
          <a:p>
            <a:pPr marL="0" lvl="0" indent="0">
              <a:lnSpc>
                <a:spcPts val="1300"/>
              </a:lnSpc>
              <a:spcAft>
                <a:spcPts val="0"/>
              </a:spcAft>
              <a:buClr>
                <a:srgbClr val="043882"/>
              </a:buClr>
              <a:buNone/>
              <a:tabLst>
                <a:tab pos="806450" algn="l"/>
              </a:tabLst>
              <a:defRPr/>
            </a:pPr>
            <a:r>
              <a:rPr lang="en-GB" sz="1000" dirty="0"/>
              <a:t>CRC	colorectal cancer</a:t>
            </a:r>
          </a:p>
          <a:p>
            <a:pPr marL="0" lvl="0" indent="0">
              <a:lnSpc>
                <a:spcPts val="1300"/>
              </a:lnSpc>
              <a:spcAft>
                <a:spcPts val="0"/>
              </a:spcAft>
              <a:buClr>
                <a:srgbClr val="043882"/>
              </a:buClr>
              <a:buNone/>
              <a:tabLst>
                <a:tab pos="806450" algn="l"/>
              </a:tabLst>
              <a:defRPr/>
            </a:pPr>
            <a:r>
              <a:rPr lang="en-GB" sz="1000" dirty="0"/>
              <a:t>CT	chemotherapy</a:t>
            </a:r>
          </a:p>
          <a:p>
            <a:pPr marL="0" lvl="0" indent="0">
              <a:lnSpc>
                <a:spcPts val="1300"/>
              </a:lnSpc>
              <a:spcAft>
                <a:spcPts val="0"/>
              </a:spcAft>
              <a:buClr>
                <a:srgbClr val="043882"/>
              </a:buClr>
              <a:buNone/>
              <a:tabLst>
                <a:tab pos="806450" algn="l"/>
              </a:tabLst>
              <a:defRPr/>
            </a:pPr>
            <a:r>
              <a:rPr lang="en-GB" sz="1000" dirty="0"/>
              <a:t>ctDNA	circulating tumour DNA</a:t>
            </a:r>
          </a:p>
          <a:p>
            <a:pPr marL="0" lvl="0" indent="0">
              <a:lnSpc>
                <a:spcPts val="1300"/>
              </a:lnSpc>
              <a:spcAft>
                <a:spcPts val="0"/>
              </a:spcAft>
              <a:buClr>
                <a:srgbClr val="043882"/>
              </a:buClr>
              <a:buNone/>
              <a:tabLst>
                <a:tab pos="806450" algn="l"/>
              </a:tabLst>
              <a:defRPr/>
            </a:pPr>
            <a:r>
              <a:rPr lang="en-GB" sz="1000" dirty="0"/>
              <a:t>DCR	disease control rate</a:t>
            </a:r>
          </a:p>
          <a:p>
            <a:pPr marL="0" lvl="0" indent="0">
              <a:lnSpc>
                <a:spcPts val="1300"/>
              </a:lnSpc>
              <a:spcAft>
                <a:spcPts val="0"/>
              </a:spcAft>
              <a:buClr>
                <a:srgbClr val="043882"/>
              </a:buClr>
              <a:buNone/>
              <a:tabLst>
                <a:tab pos="806450" algn="l"/>
              </a:tabLst>
              <a:defRPr/>
            </a:pPr>
            <a:r>
              <a:rPr lang="en-GB" sz="1000" dirty="0"/>
              <a:t>DFS	disease-free survival</a:t>
            </a:r>
          </a:p>
          <a:p>
            <a:pPr marL="0" lvl="0" indent="0">
              <a:lnSpc>
                <a:spcPts val="1300"/>
              </a:lnSpc>
              <a:spcAft>
                <a:spcPts val="0"/>
              </a:spcAft>
              <a:buClr>
                <a:srgbClr val="043882"/>
              </a:buClr>
              <a:buNone/>
              <a:tabLst>
                <a:tab pos="806450" algn="l"/>
              </a:tabLst>
              <a:defRPr/>
            </a:pPr>
            <a:r>
              <a:rPr lang="en-GB" sz="1000" dirty="0" err="1"/>
              <a:t>dMMR</a:t>
            </a:r>
            <a:r>
              <a:rPr lang="en-GB" sz="1000" dirty="0"/>
              <a:t>	deficient mismatch repair</a:t>
            </a:r>
          </a:p>
          <a:p>
            <a:pPr marL="0" lvl="0" indent="0">
              <a:lnSpc>
                <a:spcPts val="1300"/>
              </a:lnSpc>
              <a:spcAft>
                <a:spcPts val="0"/>
              </a:spcAft>
              <a:buClr>
                <a:srgbClr val="043882"/>
              </a:buClr>
              <a:buNone/>
              <a:tabLst>
                <a:tab pos="806450" algn="l"/>
              </a:tabLst>
              <a:defRPr/>
            </a:pPr>
            <a:r>
              <a:rPr lang="en-GB" sz="1000" dirty="0"/>
              <a:t>(m)</a:t>
            </a:r>
            <a:r>
              <a:rPr lang="en-GB" sz="1000" dirty="0" err="1"/>
              <a:t>DoR</a:t>
            </a:r>
            <a:r>
              <a:rPr lang="en-GB" sz="1000" dirty="0"/>
              <a:t>	(median) duration of response</a:t>
            </a:r>
          </a:p>
          <a:p>
            <a:pPr marL="0" lvl="0" indent="0">
              <a:lnSpc>
                <a:spcPts val="1300"/>
              </a:lnSpc>
              <a:spcAft>
                <a:spcPts val="0"/>
              </a:spcAft>
              <a:buClr>
                <a:srgbClr val="043882"/>
              </a:buClr>
              <a:buNone/>
              <a:tabLst>
                <a:tab pos="806450" algn="l"/>
              </a:tabLst>
              <a:defRPr/>
            </a:pPr>
            <a:r>
              <a:rPr lang="en-GB" sz="1000" dirty="0"/>
              <a:t>ECOG	Eastern Cooperative Oncology Group </a:t>
            </a:r>
          </a:p>
          <a:p>
            <a:pPr marL="0" lvl="0" indent="0">
              <a:lnSpc>
                <a:spcPts val="1300"/>
              </a:lnSpc>
              <a:spcAft>
                <a:spcPts val="0"/>
              </a:spcAft>
              <a:buClr>
                <a:srgbClr val="043882"/>
              </a:buClr>
              <a:buNone/>
              <a:tabLst>
                <a:tab pos="806450" algn="l"/>
              </a:tabLst>
              <a:defRPr/>
            </a:pPr>
            <a:r>
              <a:rPr lang="en-GB" sz="1000" dirty="0"/>
              <a:t>EGFR	epidermal growth factor receptor</a:t>
            </a:r>
          </a:p>
          <a:p>
            <a:pPr marL="0" lvl="0" indent="0">
              <a:lnSpc>
                <a:spcPts val="1300"/>
              </a:lnSpc>
              <a:spcAft>
                <a:spcPts val="0"/>
              </a:spcAft>
              <a:buClr>
                <a:srgbClr val="043882"/>
              </a:buClr>
              <a:buNone/>
              <a:tabLst>
                <a:tab pos="806450" algn="l"/>
              </a:tabLst>
              <a:defRPr/>
            </a:pPr>
            <a:r>
              <a:rPr lang="en-GB" sz="1000" dirty="0"/>
              <a:t>ESCC	</a:t>
            </a:r>
            <a:r>
              <a:rPr lang="en-GB" sz="1000" dirty="0" smtClean="0"/>
              <a:t>oesophageal </a:t>
            </a:r>
            <a:r>
              <a:rPr lang="en-GB" sz="1000" dirty="0"/>
              <a:t>squamous cell cancer</a:t>
            </a:r>
          </a:p>
          <a:p>
            <a:pPr marL="0" lvl="0" indent="0">
              <a:lnSpc>
                <a:spcPts val="1300"/>
              </a:lnSpc>
              <a:spcAft>
                <a:spcPts val="0"/>
              </a:spcAft>
              <a:buClr>
                <a:srgbClr val="043882"/>
              </a:buClr>
              <a:buNone/>
              <a:tabLst>
                <a:tab pos="806450" algn="l"/>
              </a:tabLst>
              <a:defRPr/>
            </a:pPr>
            <a:r>
              <a:rPr lang="en-GB" sz="1000" dirty="0"/>
              <a:t>ESMO	European Society of Medical </a:t>
            </a:r>
            <a:r>
              <a:rPr lang="en-GB" sz="1000" dirty="0" smtClean="0"/>
              <a:t>	Oncology</a:t>
            </a:r>
            <a:endParaRPr lang="en-GB" sz="1000" dirty="0"/>
          </a:p>
          <a:p>
            <a:pPr marL="0" lvl="0" indent="0">
              <a:lnSpc>
                <a:spcPts val="1300"/>
              </a:lnSpc>
              <a:spcAft>
                <a:spcPts val="0"/>
              </a:spcAft>
              <a:buClr>
                <a:srgbClr val="043882"/>
              </a:buClr>
              <a:buNone/>
              <a:tabLst>
                <a:tab pos="806450" algn="l"/>
              </a:tabLst>
              <a:defRPr/>
            </a:pPr>
            <a:r>
              <a:rPr lang="en-GB" sz="1000" spc="-10" dirty="0" smtClean="0"/>
              <a:t>FAS	full analysis set</a:t>
            </a:r>
          </a:p>
          <a:p>
            <a:pPr marL="0" lvl="0" indent="0">
              <a:lnSpc>
                <a:spcPts val="1300"/>
              </a:lnSpc>
              <a:spcAft>
                <a:spcPts val="0"/>
              </a:spcAft>
              <a:buClr>
                <a:srgbClr val="043882"/>
              </a:buClr>
              <a:buNone/>
              <a:tabLst>
                <a:tab pos="806450" algn="l"/>
              </a:tabLst>
              <a:defRPr/>
            </a:pPr>
            <a:r>
              <a:rPr lang="en-GB" sz="1000" spc="-10" dirty="0" smtClean="0"/>
              <a:t>FOLFIRINOX	leucovorin + 5-fluorouracil + irinotecan 	+ oxaliplatin</a:t>
            </a:r>
          </a:p>
          <a:p>
            <a:pPr marL="0" lvl="0" indent="0" defTabSz="809625">
              <a:lnSpc>
                <a:spcPts val="1300"/>
              </a:lnSpc>
              <a:spcAft>
                <a:spcPts val="0"/>
              </a:spcAft>
              <a:buClr>
                <a:srgbClr val="043882"/>
              </a:buClr>
              <a:buNone/>
              <a:tabLst>
                <a:tab pos="804863" algn="l"/>
              </a:tabLst>
              <a:defRPr/>
            </a:pPr>
            <a:r>
              <a:rPr lang="en-GB" sz="1000" spc="-10" dirty="0" smtClean="0"/>
              <a:t>FOLFOX	leucovorin + 5-fluorouracil </a:t>
            </a:r>
            <a:r>
              <a:rPr lang="en-GB" sz="1000" dirty="0" smtClean="0"/>
              <a:t>+</a:t>
            </a:r>
            <a:r>
              <a:rPr lang="en-GB" sz="1000" dirty="0"/>
              <a:t> </a:t>
            </a:r>
            <a:r>
              <a:rPr lang="en-GB" sz="1000" dirty="0" smtClean="0"/>
              <a:t>	oxaliplatin</a:t>
            </a:r>
          </a:p>
          <a:p>
            <a:pPr marL="87313" lvl="0" indent="0">
              <a:lnSpc>
                <a:spcPts val="1300"/>
              </a:lnSpc>
              <a:spcAft>
                <a:spcPts val="0"/>
              </a:spcAft>
              <a:buClr>
                <a:srgbClr val="043882"/>
              </a:buClr>
              <a:buNone/>
              <a:tabLst>
                <a:tab pos="1079500" algn="l"/>
              </a:tabLst>
              <a:defRPr/>
            </a:pPr>
            <a:r>
              <a:rPr lang="en-GB" sz="1000" dirty="0" smtClean="0"/>
              <a:t>(m)FOLFOXIRI	(modified) leucovorin </a:t>
            </a:r>
            <a:r>
              <a:rPr lang="en-GB" sz="1000" smtClean="0"/>
              <a:t>+ </a:t>
            </a:r>
            <a:br>
              <a:rPr lang="en-GB" sz="1000" smtClean="0"/>
            </a:br>
            <a:r>
              <a:rPr lang="en-GB" sz="1000" smtClean="0"/>
              <a:t>	5-fluorouracil </a:t>
            </a:r>
            <a:r>
              <a:rPr lang="en-GB" sz="1000" dirty="0" smtClean="0"/>
              <a:t>+ oxaliplatin + 	irinotecan</a:t>
            </a:r>
            <a:endParaRPr lang="en-GB" sz="1000" dirty="0"/>
          </a:p>
          <a:p>
            <a:pPr marL="87313" lvl="0" indent="0">
              <a:lnSpc>
                <a:spcPts val="1300"/>
              </a:lnSpc>
              <a:spcAft>
                <a:spcPts val="0"/>
              </a:spcAft>
              <a:buClr>
                <a:srgbClr val="043882"/>
              </a:buClr>
              <a:buNone/>
              <a:tabLst>
                <a:tab pos="1079500" algn="l"/>
              </a:tabLst>
              <a:defRPr/>
            </a:pPr>
            <a:r>
              <a:rPr lang="en-GB" sz="1000" dirty="0"/>
              <a:t>GEJ	gastro-oesophageal junction</a:t>
            </a:r>
          </a:p>
          <a:p>
            <a:pPr marL="87313" lvl="0" indent="0">
              <a:lnSpc>
                <a:spcPts val="1300"/>
              </a:lnSpc>
              <a:spcAft>
                <a:spcPts val="0"/>
              </a:spcAft>
              <a:buClr>
                <a:srgbClr val="043882"/>
              </a:buClr>
              <a:buNone/>
              <a:tabLst>
                <a:tab pos="1079500" algn="l"/>
              </a:tabLst>
              <a:defRPr/>
            </a:pPr>
            <a:r>
              <a:rPr lang="en-GB" sz="1000" dirty="0"/>
              <a:t>GI	gastrointestinal</a:t>
            </a:r>
          </a:p>
          <a:p>
            <a:pPr marL="87313" lvl="0" indent="0">
              <a:lnSpc>
                <a:spcPts val="1300"/>
              </a:lnSpc>
              <a:spcAft>
                <a:spcPts val="0"/>
              </a:spcAft>
              <a:buClr>
                <a:srgbClr val="043882"/>
              </a:buClr>
              <a:buNone/>
              <a:tabLst>
                <a:tab pos="1079500" algn="l"/>
              </a:tabLst>
              <a:defRPr/>
            </a:pPr>
            <a:r>
              <a:rPr lang="en-GB" sz="1000" dirty="0"/>
              <a:t>GIST	gastrointestinal stromal tumour</a:t>
            </a:r>
          </a:p>
          <a:p>
            <a:pPr marL="87313" lvl="0" indent="0">
              <a:lnSpc>
                <a:spcPts val="1300"/>
              </a:lnSpc>
              <a:spcAft>
                <a:spcPts val="0"/>
              </a:spcAft>
              <a:buClr>
                <a:srgbClr val="043882"/>
              </a:buClr>
              <a:buNone/>
              <a:tabLst>
                <a:tab pos="1079500" algn="l"/>
              </a:tabLst>
              <a:defRPr/>
            </a:pPr>
            <a:r>
              <a:rPr lang="en-GB" sz="1000" dirty="0"/>
              <a:t>HBV	hepatitis B virus</a:t>
            </a:r>
          </a:p>
          <a:p>
            <a:pPr marL="87313" lvl="0" indent="0">
              <a:lnSpc>
                <a:spcPts val="1300"/>
              </a:lnSpc>
              <a:spcAft>
                <a:spcPts val="0"/>
              </a:spcAft>
              <a:buClr>
                <a:srgbClr val="043882"/>
              </a:buClr>
              <a:buNone/>
              <a:tabLst>
                <a:tab pos="1079500" algn="l"/>
              </a:tabLst>
              <a:defRPr/>
            </a:pPr>
            <a:r>
              <a:rPr lang="en-GB" sz="1000" dirty="0"/>
              <a:t>HCC	hepatocellular carcinoma</a:t>
            </a:r>
          </a:p>
          <a:p>
            <a:pPr marL="87313" lvl="0" indent="0">
              <a:lnSpc>
                <a:spcPts val="1300"/>
              </a:lnSpc>
              <a:spcAft>
                <a:spcPts val="0"/>
              </a:spcAft>
              <a:buClr>
                <a:srgbClr val="043882"/>
              </a:buClr>
              <a:buNone/>
              <a:tabLst>
                <a:tab pos="1079500" algn="l"/>
              </a:tabLst>
              <a:defRPr/>
            </a:pPr>
            <a:r>
              <a:rPr lang="en-GB" sz="1000" spc="-10" dirty="0"/>
              <a:t>HCV	hepatitis C virus</a:t>
            </a:r>
          </a:p>
          <a:p>
            <a:pPr marL="87313" lvl="0" indent="0">
              <a:lnSpc>
                <a:spcPts val="1300"/>
              </a:lnSpc>
              <a:spcAft>
                <a:spcPts val="0"/>
              </a:spcAft>
              <a:buClr>
                <a:srgbClr val="043882"/>
              </a:buClr>
              <a:buNone/>
              <a:tabLst>
                <a:tab pos="1079500" algn="l"/>
              </a:tabLst>
              <a:defRPr/>
            </a:pPr>
            <a:r>
              <a:rPr lang="en-GB" sz="1000" dirty="0"/>
              <a:t>HIF-1</a:t>
            </a:r>
            <a:r>
              <a:rPr lang="el-GR" sz="1000" dirty="0" smtClean="0">
                <a:latin typeface="Arial" panose="020B0604020202020204" pitchFamily="34" charset="0"/>
                <a:cs typeface="Arial" panose="020B0604020202020204" pitchFamily="34" charset="0"/>
              </a:rPr>
              <a:t>α</a:t>
            </a:r>
            <a:r>
              <a:rPr lang="en-GB" sz="1000" dirty="0" smtClean="0">
                <a:latin typeface="Arial" panose="020B0604020202020204" pitchFamily="34" charset="0"/>
                <a:cs typeface="Arial" panose="020B0604020202020204" pitchFamily="34" charset="0"/>
              </a:rPr>
              <a:t>	hypoxia-inducible factor-1</a:t>
            </a:r>
            <a:r>
              <a:rPr lang="el-GR" sz="1000" dirty="0" smtClean="0">
                <a:latin typeface="Arial" panose="020B0604020202020204" pitchFamily="34" charset="0"/>
                <a:cs typeface="Arial" panose="020B0604020202020204" pitchFamily="34" charset="0"/>
              </a:rPr>
              <a:t>α</a:t>
            </a:r>
            <a:endParaRPr lang="en-GB" sz="1000" dirty="0"/>
          </a:p>
          <a:p>
            <a:pPr marL="87313" lvl="0" indent="0">
              <a:lnSpc>
                <a:spcPts val="1300"/>
              </a:lnSpc>
              <a:spcAft>
                <a:spcPts val="0"/>
              </a:spcAft>
              <a:buClr>
                <a:srgbClr val="043882"/>
              </a:buClr>
              <a:buNone/>
              <a:tabLst>
                <a:tab pos="1079500" algn="l"/>
              </a:tabLst>
              <a:defRPr/>
            </a:pPr>
            <a:r>
              <a:rPr lang="en-GB" sz="1000" dirty="0"/>
              <a:t>HR	hazard ratio </a:t>
            </a:r>
          </a:p>
          <a:p>
            <a:pPr marL="87313" lvl="0" indent="0">
              <a:lnSpc>
                <a:spcPts val="1300"/>
              </a:lnSpc>
              <a:spcAft>
                <a:spcPts val="0"/>
              </a:spcAft>
              <a:buClr>
                <a:srgbClr val="043882"/>
              </a:buClr>
              <a:buNone/>
              <a:tabLst>
                <a:tab pos="1079500" algn="l"/>
              </a:tabLst>
              <a:defRPr/>
            </a:pPr>
            <a:r>
              <a:rPr lang="en-GB" sz="1000" dirty="0"/>
              <a:t>IHC	immunohistochemistry</a:t>
            </a:r>
          </a:p>
          <a:p>
            <a:pPr marL="87313" lvl="0" indent="0">
              <a:lnSpc>
                <a:spcPts val="1300"/>
              </a:lnSpc>
              <a:spcAft>
                <a:spcPts val="0"/>
              </a:spcAft>
              <a:buClr>
                <a:srgbClr val="043882"/>
              </a:buClr>
              <a:buNone/>
              <a:tabLst>
                <a:tab pos="1079500" algn="l"/>
              </a:tabLst>
              <a:defRPr/>
            </a:pPr>
            <a:r>
              <a:rPr lang="en-GB" sz="1000" dirty="0"/>
              <a:t>IQR	interquartile range</a:t>
            </a:r>
          </a:p>
          <a:p>
            <a:pPr marL="87313" lvl="0" indent="0">
              <a:lnSpc>
                <a:spcPts val="1300"/>
              </a:lnSpc>
              <a:spcAft>
                <a:spcPts val="0"/>
              </a:spcAft>
              <a:buClr>
                <a:srgbClr val="043882"/>
              </a:buClr>
              <a:buNone/>
              <a:tabLst>
                <a:tab pos="1079500" algn="l"/>
              </a:tabLst>
              <a:defRPr/>
            </a:pPr>
            <a:r>
              <a:rPr lang="en-GB" sz="1000" dirty="0"/>
              <a:t>ITT	intent-to-treat</a:t>
            </a:r>
          </a:p>
          <a:p>
            <a:pPr marL="87313" lvl="0" indent="0">
              <a:lnSpc>
                <a:spcPts val="1300"/>
              </a:lnSpc>
              <a:spcAft>
                <a:spcPts val="0"/>
              </a:spcAft>
              <a:buClr>
                <a:srgbClr val="043882"/>
              </a:buClr>
              <a:buNone/>
              <a:tabLst>
                <a:tab pos="1079500" algn="l"/>
              </a:tabLst>
              <a:defRPr/>
            </a:pPr>
            <a:r>
              <a:rPr lang="en-GB" sz="1000" dirty="0"/>
              <a:t>iv	intravenous</a:t>
            </a:r>
          </a:p>
          <a:p>
            <a:pPr marL="87313" lvl="0" indent="0">
              <a:lnSpc>
                <a:spcPts val="1300"/>
              </a:lnSpc>
              <a:spcAft>
                <a:spcPts val="0"/>
              </a:spcAft>
              <a:buClr>
                <a:srgbClr val="043882"/>
              </a:buClr>
              <a:buNone/>
              <a:tabLst>
                <a:tab pos="1079500" algn="l"/>
              </a:tabLst>
              <a:defRPr/>
            </a:pPr>
            <a:r>
              <a:rPr lang="en-GB" sz="1000" dirty="0"/>
              <a:t>KM	Kaplan-Meier</a:t>
            </a:r>
          </a:p>
          <a:p>
            <a:pPr marL="87313" lvl="0" indent="0">
              <a:lnSpc>
                <a:spcPts val="1300"/>
              </a:lnSpc>
              <a:spcAft>
                <a:spcPts val="0"/>
              </a:spcAft>
              <a:buClr>
                <a:srgbClr val="043882"/>
              </a:buClr>
              <a:buNone/>
              <a:tabLst>
                <a:tab pos="1079500" algn="l"/>
              </a:tabLst>
              <a:defRPr/>
            </a:pPr>
            <a:r>
              <a:rPr lang="en-GB" sz="1000" dirty="0" smtClean="0"/>
              <a:t>LV</a:t>
            </a:r>
            <a:r>
              <a:rPr lang="en-GB" sz="1000" dirty="0"/>
              <a:t>	leucovorin</a:t>
            </a:r>
          </a:p>
          <a:p>
            <a:pPr marL="87313" lvl="0" indent="0">
              <a:lnSpc>
                <a:spcPts val="1300"/>
              </a:lnSpc>
              <a:spcAft>
                <a:spcPts val="0"/>
              </a:spcAft>
              <a:buClr>
                <a:srgbClr val="043882"/>
              </a:buClr>
              <a:buNone/>
              <a:tabLst>
                <a:tab pos="1079500" algn="l"/>
              </a:tabLst>
              <a:defRPr/>
            </a:pPr>
            <a:r>
              <a:rPr lang="en-GB" sz="1000" dirty="0" err="1" smtClean="0"/>
              <a:t>mAb</a:t>
            </a:r>
            <a:r>
              <a:rPr lang="en-GB" sz="1000" dirty="0" smtClean="0"/>
              <a:t>	monoclonal antibody	</a:t>
            </a:r>
          </a:p>
          <a:p>
            <a:pPr marL="87313" lvl="0" indent="0">
              <a:lnSpc>
                <a:spcPts val="1300"/>
              </a:lnSpc>
              <a:spcAft>
                <a:spcPts val="0"/>
              </a:spcAft>
              <a:buClr>
                <a:srgbClr val="043882"/>
              </a:buClr>
              <a:buNone/>
              <a:tabLst>
                <a:tab pos="1079500" algn="l"/>
              </a:tabLst>
              <a:defRPr/>
            </a:pPr>
            <a:r>
              <a:rPr lang="en-GB" sz="1000" dirty="0" err="1" smtClean="0"/>
              <a:t>mCRC</a:t>
            </a:r>
            <a:r>
              <a:rPr lang="en-GB" sz="1000" dirty="0"/>
              <a:t>	metastatic colorectal cancer </a:t>
            </a:r>
          </a:p>
          <a:p>
            <a:pPr marL="87313" lvl="0" indent="0">
              <a:lnSpc>
                <a:spcPts val="1300"/>
              </a:lnSpc>
              <a:spcAft>
                <a:spcPts val="0"/>
              </a:spcAft>
              <a:buClr>
                <a:srgbClr val="043882"/>
              </a:buClr>
              <a:buNone/>
              <a:tabLst>
                <a:tab pos="1079500" algn="l"/>
              </a:tabLst>
              <a:defRPr/>
            </a:pPr>
            <a:r>
              <a:rPr lang="en-GB" sz="1000" dirty="0"/>
              <a:t>met	metastasis</a:t>
            </a:r>
          </a:p>
          <a:p>
            <a:pPr marL="87313" lvl="0" indent="0">
              <a:lnSpc>
                <a:spcPts val="1300"/>
              </a:lnSpc>
              <a:spcAft>
                <a:spcPts val="0"/>
              </a:spcAft>
              <a:buClr>
                <a:srgbClr val="043882"/>
              </a:buClr>
              <a:buNone/>
              <a:tabLst>
                <a:tab pos="1079500" algn="l"/>
              </a:tabLst>
              <a:defRPr/>
            </a:pPr>
            <a:r>
              <a:rPr lang="en-GB" sz="1000" dirty="0" err="1"/>
              <a:t>mPDAC</a:t>
            </a:r>
            <a:r>
              <a:rPr lang="en-GB" sz="1000" dirty="0"/>
              <a:t>	metastatic pancreatic ductal	adenocarcinoma</a:t>
            </a:r>
          </a:p>
          <a:p>
            <a:pPr marL="87313" lvl="0" indent="0">
              <a:lnSpc>
                <a:spcPts val="1300"/>
              </a:lnSpc>
              <a:spcAft>
                <a:spcPts val="0"/>
              </a:spcAft>
              <a:buClr>
                <a:srgbClr val="043882"/>
              </a:buClr>
              <a:buNone/>
              <a:tabLst>
                <a:tab pos="1079500" algn="l"/>
              </a:tabLst>
              <a:defRPr/>
            </a:pPr>
            <a:r>
              <a:rPr lang="en-GB" sz="1000" dirty="0"/>
              <a:t>MSI(-H)	(high) microsatellite instability</a:t>
            </a:r>
          </a:p>
          <a:p>
            <a:pPr marL="87313" lvl="0" indent="0">
              <a:lnSpc>
                <a:spcPts val="1300"/>
              </a:lnSpc>
              <a:spcAft>
                <a:spcPts val="0"/>
              </a:spcAft>
              <a:buClr>
                <a:srgbClr val="043882"/>
              </a:buClr>
              <a:buNone/>
              <a:tabLst>
                <a:tab pos="1079500" algn="l"/>
              </a:tabLst>
              <a:defRPr/>
            </a:pPr>
            <a:r>
              <a:rPr lang="en-GB" sz="1000" dirty="0" err="1" smtClean="0"/>
              <a:t>Mut</a:t>
            </a:r>
            <a:r>
              <a:rPr lang="en-GB" sz="1000" dirty="0" smtClean="0"/>
              <a:t>	mutant</a:t>
            </a:r>
          </a:p>
          <a:p>
            <a:pPr marL="87313" lvl="0" indent="0">
              <a:lnSpc>
                <a:spcPts val="1300"/>
              </a:lnSpc>
              <a:spcAft>
                <a:spcPts val="0"/>
              </a:spcAft>
              <a:buClr>
                <a:srgbClr val="043882"/>
              </a:buClr>
              <a:buNone/>
              <a:tabLst>
                <a:tab pos="1079500" algn="l"/>
              </a:tabLst>
              <a:defRPr/>
            </a:pPr>
            <a:r>
              <a:rPr lang="en-GB" sz="1000" dirty="0" smtClean="0"/>
              <a:t>NA</a:t>
            </a:r>
            <a:r>
              <a:rPr lang="en-GB" sz="1000" dirty="0"/>
              <a:t>	not available</a:t>
            </a:r>
          </a:p>
          <a:p>
            <a:pPr marL="87313" lvl="0" indent="0">
              <a:lnSpc>
                <a:spcPts val="1300"/>
              </a:lnSpc>
              <a:spcAft>
                <a:spcPts val="0"/>
              </a:spcAft>
              <a:buClr>
                <a:srgbClr val="043882"/>
              </a:buClr>
              <a:buNone/>
              <a:tabLst>
                <a:tab pos="1079500" algn="l"/>
              </a:tabLst>
              <a:defRPr/>
            </a:pPr>
            <a:r>
              <a:rPr lang="en-GB" sz="1000" dirty="0"/>
              <a:t>NE	not evaluable</a:t>
            </a:r>
          </a:p>
          <a:p>
            <a:pPr marL="87313" lvl="0" indent="0">
              <a:lnSpc>
                <a:spcPts val="1300"/>
              </a:lnSpc>
              <a:spcAft>
                <a:spcPts val="0"/>
              </a:spcAft>
              <a:buClr>
                <a:srgbClr val="043882"/>
              </a:buClr>
              <a:buNone/>
              <a:tabLst>
                <a:tab pos="1079500" algn="l"/>
              </a:tabLst>
              <a:defRPr/>
            </a:pPr>
            <a:r>
              <a:rPr lang="en-GB" sz="1000" dirty="0"/>
              <a:t>NR	not reached</a:t>
            </a:r>
          </a:p>
          <a:p>
            <a:pPr marL="87313" lvl="0" indent="0">
              <a:lnSpc>
                <a:spcPts val="1300"/>
              </a:lnSpc>
              <a:spcAft>
                <a:spcPts val="0"/>
              </a:spcAft>
              <a:buClr>
                <a:srgbClr val="043882"/>
              </a:buClr>
              <a:buNone/>
              <a:tabLst>
                <a:tab pos="1079500" algn="l"/>
              </a:tabLst>
              <a:defRPr/>
            </a:pPr>
            <a:r>
              <a:rPr lang="en-GB" sz="1000" dirty="0" smtClean="0"/>
              <a:t>OR	odds ratio</a:t>
            </a:r>
          </a:p>
          <a:p>
            <a:pPr marL="87313" lvl="0" indent="0">
              <a:lnSpc>
                <a:spcPts val="1300"/>
              </a:lnSpc>
              <a:spcAft>
                <a:spcPts val="0"/>
              </a:spcAft>
              <a:buClr>
                <a:srgbClr val="043882"/>
              </a:buClr>
              <a:buNone/>
              <a:tabLst>
                <a:tab pos="1079500" algn="l"/>
              </a:tabLst>
              <a:defRPr/>
            </a:pPr>
            <a:r>
              <a:rPr lang="en-GB" sz="1000" dirty="0" smtClean="0"/>
              <a:t>ORR</a:t>
            </a:r>
            <a:r>
              <a:rPr lang="en-GB" sz="1000" dirty="0"/>
              <a:t>	overall/objective response rate</a:t>
            </a:r>
          </a:p>
          <a:p>
            <a:pPr marL="95250" lvl="0" indent="0">
              <a:lnSpc>
                <a:spcPts val="1300"/>
              </a:lnSpc>
              <a:spcAft>
                <a:spcPts val="0"/>
              </a:spcAft>
              <a:buClr>
                <a:srgbClr val="043882"/>
              </a:buClr>
              <a:buNone/>
              <a:tabLst>
                <a:tab pos="1077913" algn="l"/>
              </a:tabLst>
              <a:defRPr/>
            </a:pPr>
            <a:r>
              <a:rPr lang="en-GB" sz="1000" dirty="0"/>
              <a:t>(</a:t>
            </a:r>
            <a:r>
              <a:rPr lang="en-GB" sz="1000" dirty="0" smtClean="0"/>
              <a:t>m)OS	(median</a:t>
            </a:r>
            <a:r>
              <a:rPr lang="en-GB" sz="1000" dirty="0"/>
              <a:t>) overall survival </a:t>
            </a:r>
          </a:p>
          <a:p>
            <a:pPr marL="95250" lvl="0" indent="0">
              <a:lnSpc>
                <a:spcPts val="1300"/>
              </a:lnSpc>
              <a:spcAft>
                <a:spcPts val="0"/>
              </a:spcAft>
              <a:buClr>
                <a:srgbClr val="043882"/>
              </a:buClr>
              <a:buNone/>
              <a:tabLst>
                <a:tab pos="1077913" algn="l"/>
              </a:tabLst>
              <a:defRPr/>
            </a:pPr>
            <a:r>
              <a:rPr lang="en-GB" sz="1000" dirty="0"/>
              <a:t>PCR	polymerase chain reaction</a:t>
            </a:r>
          </a:p>
          <a:p>
            <a:pPr marL="95250" lvl="0" indent="0">
              <a:lnSpc>
                <a:spcPts val="1300"/>
              </a:lnSpc>
              <a:spcAft>
                <a:spcPts val="0"/>
              </a:spcAft>
              <a:buClr>
                <a:srgbClr val="043882"/>
              </a:buClr>
              <a:buNone/>
              <a:tabLst>
                <a:tab pos="1077913" algn="l"/>
              </a:tabLst>
              <a:defRPr/>
            </a:pPr>
            <a:r>
              <a:rPr lang="en-GB" sz="1000" dirty="0"/>
              <a:t>PD	progressive disease</a:t>
            </a:r>
          </a:p>
          <a:p>
            <a:pPr marL="179388" lvl="0" indent="0">
              <a:lnSpc>
                <a:spcPts val="1300"/>
              </a:lnSpc>
              <a:spcAft>
                <a:spcPts val="0"/>
              </a:spcAft>
              <a:buClr>
                <a:srgbClr val="043882"/>
              </a:buClr>
              <a:buNone/>
              <a:tabLst>
                <a:tab pos="989013" algn="l"/>
              </a:tabLst>
              <a:defRPr/>
            </a:pPr>
            <a:r>
              <a:rPr lang="en-GB" sz="1000" dirty="0"/>
              <a:t>PD-L1	programmed death-ligand 1</a:t>
            </a:r>
          </a:p>
          <a:p>
            <a:pPr marL="179388" lvl="0" indent="0">
              <a:lnSpc>
                <a:spcPts val="1300"/>
              </a:lnSpc>
              <a:spcAft>
                <a:spcPts val="0"/>
              </a:spcAft>
              <a:buClr>
                <a:srgbClr val="043882"/>
              </a:buClr>
              <a:buNone/>
              <a:tabLst>
                <a:tab pos="989013" algn="l"/>
              </a:tabLst>
              <a:defRPr/>
            </a:pPr>
            <a:r>
              <a:rPr lang="en-GB" sz="1000" dirty="0" smtClean="0"/>
              <a:t>PI3KCA	phosphatidylinositol 3-kinase</a:t>
            </a:r>
            <a:endParaRPr lang="en-GB" sz="1000" dirty="0"/>
          </a:p>
          <a:p>
            <a:pPr marL="179388" lvl="0" indent="0">
              <a:lnSpc>
                <a:spcPts val="1300"/>
              </a:lnSpc>
              <a:spcAft>
                <a:spcPts val="0"/>
              </a:spcAft>
              <a:buClr>
                <a:srgbClr val="043882"/>
              </a:buClr>
              <a:buNone/>
              <a:tabLst>
                <a:tab pos="989013" algn="l"/>
              </a:tabLst>
              <a:defRPr/>
            </a:pPr>
            <a:r>
              <a:rPr lang="en-GB" sz="1000" dirty="0"/>
              <a:t>(m)PFS	(median) progression-free survival </a:t>
            </a:r>
          </a:p>
          <a:p>
            <a:pPr marL="179388" lvl="0" indent="0">
              <a:lnSpc>
                <a:spcPts val="1300"/>
              </a:lnSpc>
              <a:spcAft>
                <a:spcPts val="0"/>
              </a:spcAft>
              <a:buClr>
                <a:srgbClr val="043882"/>
              </a:buClr>
              <a:buNone/>
              <a:tabLst>
                <a:tab pos="989013" algn="l"/>
              </a:tabLst>
            </a:pPr>
            <a:r>
              <a:rPr lang="en-GB" sz="1000" dirty="0"/>
              <a:t>PPES	</a:t>
            </a:r>
            <a:r>
              <a:rPr lang="en-GB" sz="1000" dirty="0" smtClean="0"/>
              <a:t>palmar-plantar erythrodysesthesia 	syndrome</a:t>
            </a:r>
            <a:endParaRPr lang="en-GB" sz="1000" dirty="0"/>
          </a:p>
          <a:p>
            <a:pPr marL="179388" lvl="0" indent="0">
              <a:lnSpc>
                <a:spcPts val="1300"/>
              </a:lnSpc>
              <a:spcAft>
                <a:spcPts val="0"/>
              </a:spcAft>
              <a:buClr>
                <a:srgbClr val="043882"/>
              </a:buClr>
              <a:buNone/>
              <a:tabLst>
                <a:tab pos="989013" algn="l"/>
              </a:tabLst>
              <a:defRPr/>
            </a:pPr>
            <a:r>
              <a:rPr lang="en-GB" sz="1000" dirty="0"/>
              <a:t>PR	partial response</a:t>
            </a:r>
          </a:p>
          <a:p>
            <a:pPr marL="179388" lvl="0" indent="0">
              <a:lnSpc>
                <a:spcPts val="1300"/>
              </a:lnSpc>
              <a:spcAft>
                <a:spcPts val="0"/>
              </a:spcAft>
              <a:buClr>
                <a:srgbClr val="043882"/>
              </a:buClr>
              <a:buNone/>
              <a:tabLst>
                <a:tab pos="989013" algn="l"/>
              </a:tabLst>
              <a:defRPr/>
            </a:pPr>
            <a:r>
              <a:rPr lang="en-GB" sz="1000" dirty="0"/>
              <a:t>PS	performance status</a:t>
            </a:r>
          </a:p>
          <a:p>
            <a:pPr marL="179388" lvl="0" indent="0">
              <a:lnSpc>
                <a:spcPts val="1300"/>
              </a:lnSpc>
              <a:spcAft>
                <a:spcPts val="0"/>
              </a:spcAft>
              <a:buClr>
                <a:srgbClr val="043882"/>
              </a:buClr>
              <a:buNone/>
              <a:tabLst>
                <a:tab pos="989013" algn="l"/>
              </a:tabLst>
              <a:defRPr/>
            </a:pPr>
            <a:r>
              <a:rPr lang="en-GB" sz="1000" dirty="0"/>
              <a:t>q(2/3/4/6)w	every (2/3/4/6) week(s)</a:t>
            </a:r>
          </a:p>
          <a:p>
            <a:pPr marL="179388" lvl="0" indent="0">
              <a:lnSpc>
                <a:spcPts val="1300"/>
              </a:lnSpc>
              <a:spcAft>
                <a:spcPts val="0"/>
              </a:spcAft>
              <a:buClr>
                <a:srgbClr val="043882"/>
              </a:buClr>
              <a:buNone/>
              <a:tabLst>
                <a:tab pos="989013" algn="l"/>
              </a:tabLst>
              <a:defRPr/>
            </a:pPr>
            <a:r>
              <a:rPr lang="en-GB" sz="1000" dirty="0" err="1"/>
              <a:t>QoL</a:t>
            </a:r>
            <a:r>
              <a:rPr lang="en-GB" sz="1000" dirty="0"/>
              <a:t>	quality of life</a:t>
            </a:r>
          </a:p>
          <a:p>
            <a:pPr marL="179388" lvl="0" indent="0">
              <a:lnSpc>
                <a:spcPts val="1300"/>
              </a:lnSpc>
              <a:spcAft>
                <a:spcPts val="0"/>
              </a:spcAft>
              <a:buClr>
                <a:srgbClr val="043882"/>
              </a:buClr>
              <a:buNone/>
              <a:tabLst>
                <a:tab pos="989013" algn="l"/>
              </a:tabLst>
              <a:defRPr/>
            </a:pPr>
            <a:r>
              <a:rPr lang="en-GB" sz="1000" dirty="0"/>
              <a:t>R	randomised</a:t>
            </a:r>
          </a:p>
          <a:p>
            <a:pPr marL="179388" lvl="0" indent="0">
              <a:lnSpc>
                <a:spcPts val="1300"/>
              </a:lnSpc>
              <a:spcAft>
                <a:spcPts val="0"/>
              </a:spcAft>
              <a:buClr>
                <a:srgbClr val="043882"/>
              </a:buClr>
              <a:buNone/>
              <a:tabLst>
                <a:tab pos="989013" algn="l"/>
              </a:tabLst>
              <a:defRPr/>
            </a:pPr>
            <a:r>
              <a:rPr lang="en-GB" sz="1000" dirty="0" smtClean="0"/>
              <a:t>RCT</a:t>
            </a:r>
            <a:r>
              <a:rPr lang="en-GB" sz="1000" dirty="0"/>
              <a:t>	</a:t>
            </a:r>
            <a:r>
              <a:rPr lang="en-GB" sz="1000" dirty="0" smtClean="0"/>
              <a:t>randomised controlled trial</a:t>
            </a:r>
          </a:p>
          <a:p>
            <a:pPr marL="179388" lvl="0" indent="0">
              <a:lnSpc>
                <a:spcPts val="1300"/>
              </a:lnSpc>
              <a:spcAft>
                <a:spcPts val="0"/>
              </a:spcAft>
              <a:buClr>
                <a:srgbClr val="043882"/>
              </a:buClr>
              <a:buNone/>
              <a:tabLst>
                <a:tab pos="989013" algn="l"/>
              </a:tabLst>
              <a:defRPr/>
            </a:pPr>
            <a:r>
              <a:rPr lang="en-GB" sz="1000" dirty="0" smtClean="0"/>
              <a:t>RECIST</a:t>
            </a:r>
            <a:r>
              <a:rPr lang="en-GB" sz="1000" dirty="0"/>
              <a:t>	Response Evaluation </a:t>
            </a:r>
            <a:r>
              <a:rPr lang="en-GB" sz="1000" dirty="0" smtClean="0"/>
              <a:t>Criteria </a:t>
            </a:r>
            <a:r>
              <a:rPr lang="en-GB" sz="1000" dirty="0"/>
              <a:t>In </a:t>
            </a:r>
            <a:r>
              <a:rPr lang="en-GB" sz="1000" dirty="0" smtClean="0"/>
              <a:t>	Solid </a:t>
            </a:r>
            <a:r>
              <a:rPr lang="en-GB" sz="1000" dirty="0" err="1"/>
              <a:t>Tumors</a:t>
            </a:r>
            <a:endParaRPr lang="en-GB" sz="1000" dirty="0"/>
          </a:p>
          <a:p>
            <a:pPr marL="179388" lvl="0" indent="0">
              <a:lnSpc>
                <a:spcPts val="1300"/>
              </a:lnSpc>
              <a:spcAft>
                <a:spcPts val="0"/>
              </a:spcAft>
              <a:buClr>
                <a:srgbClr val="043882"/>
              </a:buClr>
              <a:buNone/>
              <a:tabLst>
                <a:tab pos="989013" algn="l"/>
              </a:tabLst>
              <a:defRPr/>
            </a:pPr>
            <a:r>
              <a:rPr lang="en-GB" sz="1000" dirty="0"/>
              <a:t>RT	radiotherapy </a:t>
            </a:r>
          </a:p>
          <a:p>
            <a:pPr marL="179388" lvl="0" indent="0">
              <a:lnSpc>
                <a:spcPts val="1300"/>
              </a:lnSpc>
              <a:spcAft>
                <a:spcPts val="0"/>
              </a:spcAft>
              <a:buClr>
                <a:srgbClr val="043882"/>
              </a:buClr>
              <a:buNone/>
              <a:tabLst>
                <a:tab pos="989013" algn="l"/>
              </a:tabLst>
              <a:defRPr/>
            </a:pPr>
            <a:r>
              <a:rPr lang="en-GB" sz="1000" dirty="0"/>
              <a:t>SAE	serious adverse event</a:t>
            </a:r>
          </a:p>
          <a:p>
            <a:pPr marL="179388" lvl="0" indent="0">
              <a:lnSpc>
                <a:spcPts val="1300"/>
              </a:lnSpc>
              <a:spcAft>
                <a:spcPts val="0"/>
              </a:spcAft>
              <a:buClr>
                <a:srgbClr val="043882"/>
              </a:buClr>
              <a:buNone/>
              <a:tabLst>
                <a:tab pos="989013" algn="l"/>
              </a:tabLst>
              <a:defRPr/>
            </a:pPr>
            <a:r>
              <a:rPr lang="en-GB" sz="1000" dirty="0"/>
              <a:t>SD	stable disease </a:t>
            </a:r>
          </a:p>
          <a:p>
            <a:pPr marL="179388" lvl="0" indent="0">
              <a:lnSpc>
                <a:spcPts val="1300"/>
              </a:lnSpc>
              <a:spcAft>
                <a:spcPts val="0"/>
              </a:spcAft>
              <a:buClr>
                <a:srgbClr val="043882"/>
              </a:buClr>
              <a:buNone/>
              <a:tabLst>
                <a:tab pos="989013" algn="l"/>
              </a:tabLst>
              <a:defRPr/>
            </a:pPr>
            <a:r>
              <a:rPr lang="en-GB" sz="1000" dirty="0" err="1" smtClean="0"/>
              <a:t>Tid</a:t>
            </a:r>
            <a:r>
              <a:rPr lang="en-GB" sz="1000" dirty="0" smtClean="0"/>
              <a:t>	three times daily</a:t>
            </a:r>
          </a:p>
          <a:p>
            <a:pPr marL="179388" lvl="0" indent="0">
              <a:lnSpc>
                <a:spcPts val="1300"/>
              </a:lnSpc>
              <a:spcAft>
                <a:spcPts val="0"/>
              </a:spcAft>
              <a:buClr>
                <a:srgbClr val="043882"/>
              </a:buClr>
              <a:buNone/>
              <a:tabLst>
                <a:tab pos="989013" algn="l"/>
              </a:tabLst>
              <a:defRPr/>
            </a:pPr>
            <a:r>
              <a:rPr lang="en-GB" sz="1000" dirty="0" smtClean="0"/>
              <a:t>TRAE</a:t>
            </a:r>
            <a:r>
              <a:rPr lang="en-GB" sz="1000" dirty="0"/>
              <a:t>	treatment-related adverse event </a:t>
            </a:r>
          </a:p>
          <a:p>
            <a:pPr marL="179388" lvl="0" indent="0">
              <a:lnSpc>
                <a:spcPts val="1300"/>
              </a:lnSpc>
              <a:spcAft>
                <a:spcPts val="0"/>
              </a:spcAft>
              <a:buClr>
                <a:srgbClr val="043882"/>
              </a:buClr>
              <a:buNone/>
              <a:tabLst>
                <a:tab pos="989013" algn="l"/>
              </a:tabLst>
              <a:defRPr/>
            </a:pPr>
            <a:r>
              <a:rPr lang="en-GB" sz="1000" dirty="0" smtClean="0"/>
              <a:t>TRK	tropomyosin receptor kinase</a:t>
            </a:r>
          </a:p>
          <a:p>
            <a:pPr marL="179388" lvl="0" indent="0">
              <a:lnSpc>
                <a:spcPts val="1300"/>
              </a:lnSpc>
              <a:spcAft>
                <a:spcPts val="0"/>
              </a:spcAft>
              <a:buClr>
                <a:srgbClr val="043882"/>
              </a:buClr>
              <a:buNone/>
              <a:tabLst>
                <a:tab pos="989013" algn="l"/>
              </a:tabLst>
              <a:defRPr/>
            </a:pPr>
            <a:r>
              <a:rPr lang="en-GB" sz="1000" dirty="0" smtClean="0"/>
              <a:t>TRR	tumour resection rate</a:t>
            </a:r>
            <a:endParaRPr lang="en-GB" sz="1000" dirty="0"/>
          </a:p>
          <a:p>
            <a:pPr marL="179388" lvl="0" indent="0">
              <a:lnSpc>
                <a:spcPts val="1300"/>
              </a:lnSpc>
              <a:spcAft>
                <a:spcPts val="0"/>
              </a:spcAft>
              <a:buClr>
                <a:srgbClr val="043882"/>
              </a:buClr>
              <a:buNone/>
              <a:tabLst>
                <a:tab pos="989013" algn="l"/>
              </a:tabLst>
              <a:defRPr/>
            </a:pPr>
            <a:r>
              <a:rPr lang="en-GB" sz="1000" dirty="0"/>
              <a:t>TTP	time-to-progression</a:t>
            </a:r>
          </a:p>
          <a:p>
            <a:pPr marL="179388" lvl="0" indent="0">
              <a:lnSpc>
                <a:spcPts val="1300"/>
              </a:lnSpc>
              <a:spcAft>
                <a:spcPts val="0"/>
              </a:spcAft>
              <a:buClr>
                <a:srgbClr val="043882"/>
              </a:buClr>
              <a:buNone/>
              <a:tabLst>
                <a:tab pos="989013" algn="l"/>
              </a:tabLst>
              <a:defRPr/>
            </a:pPr>
            <a:r>
              <a:rPr lang="en-GB" sz="1000" dirty="0"/>
              <a:t>(m)TTR	(median) </a:t>
            </a:r>
            <a:r>
              <a:rPr lang="en-GB" sz="1000" dirty="0" smtClean="0"/>
              <a:t>time-to-response</a:t>
            </a:r>
            <a:endParaRPr lang="en-GB" sz="1000" dirty="0"/>
          </a:p>
          <a:p>
            <a:pPr marL="179388" lvl="0" indent="0">
              <a:lnSpc>
                <a:spcPts val="1300"/>
              </a:lnSpc>
              <a:spcAft>
                <a:spcPts val="0"/>
              </a:spcAft>
              <a:buClr>
                <a:srgbClr val="043882"/>
              </a:buClr>
              <a:buNone/>
              <a:tabLst>
                <a:tab pos="989013" algn="l"/>
              </a:tabLst>
              <a:defRPr/>
            </a:pPr>
            <a:r>
              <a:rPr lang="en-GB" sz="1000" dirty="0" err="1"/>
              <a:t>tx</a:t>
            </a:r>
            <a:r>
              <a:rPr lang="en-GB" sz="1000" dirty="0"/>
              <a:t>	treatment</a:t>
            </a:r>
          </a:p>
          <a:p>
            <a:pPr marL="179388" lvl="0" indent="0">
              <a:lnSpc>
                <a:spcPts val="1300"/>
              </a:lnSpc>
              <a:spcAft>
                <a:spcPts val="0"/>
              </a:spcAft>
              <a:buClr>
                <a:srgbClr val="043882"/>
              </a:buClr>
              <a:buNone/>
              <a:tabLst>
                <a:tab pos="989013" algn="l"/>
              </a:tabLst>
              <a:defRPr/>
            </a:pPr>
            <a:r>
              <a:rPr lang="en-GB" sz="1000" dirty="0"/>
              <a:t>VEGF	vascular </a:t>
            </a:r>
            <a:r>
              <a:rPr lang="en-GB" sz="1000" dirty="0" smtClean="0"/>
              <a:t>endothelial growth </a:t>
            </a:r>
            <a:r>
              <a:rPr lang="en-GB" sz="1000" dirty="0"/>
              <a:t>factor</a:t>
            </a:r>
          </a:p>
          <a:p>
            <a:pPr marL="179388" lvl="0" indent="0">
              <a:lnSpc>
                <a:spcPts val="1300"/>
              </a:lnSpc>
              <a:spcAft>
                <a:spcPts val="0"/>
              </a:spcAft>
              <a:buClr>
                <a:srgbClr val="043882"/>
              </a:buClr>
              <a:buNone/>
              <a:tabLst>
                <a:tab pos="989013" algn="l"/>
              </a:tabLst>
              <a:defRPr/>
            </a:pPr>
            <a:r>
              <a:rPr lang="en-GB" sz="1000" dirty="0"/>
              <a:t>WT	</a:t>
            </a:r>
            <a:r>
              <a:rPr lang="en-GB" sz="1000" dirty="0" smtClean="0"/>
              <a:t>wild-type</a:t>
            </a:r>
          </a:p>
          <a:p>
            <a:pPr marL="179388" lvl="0" indent="0">
              <a:lnSpc>
                <a:spcPts val="1300"/>
              </a:lnSpc>
              <a:spcAft>
                <a:spcPts val="0"/>
              </a:spcAft>
              <a:buClr>
                <a:srgbClr val="043882"/>
              </a:buClr>
              <a:buNone/>
              <a:tabLst>
                <a:tab pos="989013" algn="l"/>
              </a:tabLst>
              <a:defRPr/>
            </a:pPr>
            <a:endParaRPr lang="en-GB" sz="1000" dirty="0"/>
          </a:p>
          <a:p>
            <a:pPr marL="179388" lvl="0" indent="0">
              <a:lnSpc>
                <a:spcPts val="1300"/>
              </a:lnSpc>
              <a:spcAft>
                <a:spcPts val="0"/>
              </a:spcAft>
              <a:buClr>
                <a:srgbClr val="043882"/>
              </a:buClr>
              <a:buNone/>
              <a:tabLst>
                <a:tab pos="989013" algn="l"/>
              </a:tabLst>
              <a:defRPr/>
            </a:pPr>
            <a:endParaRPr lang="en-GB" sz="1000" dirty="0" smtClean="0"/>
          </a:p>
          <a:p>
            <a:pPr marL="179388" lvl="0" indent="0">
              <a:lnSpc>
                <a:spcPts val="1300"/>
              </a:lnSpc>
              <a:spcAft>
                <a:spcPts val="0"/>
              </a:spcAft>
              <a:buClr>
                <a:srgbClr val="043882"/>
              </a:buClr>
              <a:buNone/>
              <a:tabLst>
                <a:tab pos="989013" algn="l"/>
              </a:tabLst>
              <a:defRPr/>
            </a:pPr>
            <a:endParaRPr lang="en-GB" sz="1000" dirty="0" smtClean="0"/>
          </a:p>
          <a:p>
            <a:pPr marL="87313" lvl="0" indent="0">
              <a:lnSpc>
                <a:spcPts val="1300"/>
              </a:lnSpc>
              <a:spcAft>
                <a:spcPts val="0"/>
              </a:spcAft>
              <a:buClr>
                <a:srgbClr val="043882"/>
              </a:buClr>
              <a:buNone/>
              <a:defRPr/>
            </a:pPr>
            <a:endParaRPr lang="en-GB" sz="1000" dirty="0"/>
          </a:p>
          <a:p>
            <a:pPr marL="87313" lvl="0" indent="0">
              <a:lnSpc>
                <a:spcPts val="1300"/>
              </a:lnSpc>
              <a:spcAft>
                <a:spcPts val="0"/>
              </a:spcAft>
              <a:buClr>
                <a:srgbClr val="043882"/>
              </a:buClr>
              <a:buNone/>
              <a:defRPr/>
            </a:pPr>
            <a:endParaRPr lang="en-GB" sz="1000" dirty="0"/>
          </a:p>
        </p:txBody>
      </p:sp>
    </p:spTree>
    <p:custDataLst>
      <p:tags r:id="rId1"/>
    </p:custDataLst>
    <p:extLst>
      <p:ext uri="{BB962C8B-B14F-4D97-AF65-F5344CB8AC3E}">
        <p14:creationId xmlns:p14="http://schemas.microsoft.com/office/powerpoint/2010/main" xmlns="" val="82088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46876" cy="807720"/>
          </a:xfrm>
        </p:spPr>
        <p:txBody>
          <a:bodyPr/>
          <a:lstStyle/>
          <a:p>
            <a:r>
              <a:rPr lang="en-GB" dirty="0" smtClean="0"/>
              <a:t>O-013: Safety and efficacy of </a:t>
            </a:r>
            <a:r>
              <a:rPr lang="en-GB" dirty="0" err="1" smtClean="0"/>
              <a:t>trifluridine</a:t>
            </a:r>
            <a:r>
              <a:rPr lang="en-GB" dirty="0" smtClean="0"/>
              <a:t>/</a:t>
            </a:r>
            <a:r>
              <a:rPr lang="en-GB" dirty="0" err="1" smtClean="0"/>
              <a:t>tipiracil</a:t>
            </a:r>
            <a:r>
              <a:rPr lang="en-GB" dirty="0" smtClean="0"/>
              <a:t> in previously treated metastatic colorectal cancer (</a:t>
            </a:r>
            <a:r>
              <a:rPr lang="en-GB" dirty="0" err="1" smtClean="0"/>
              <a:t>mCRC</a:t>
            </a:r>
            <a:r>
              <a:rPr lang="en-GB" dirty="0" smtClean="0"/>
              <a:t>): Preliminary results from the </a:t>
            </a:r>
            <a:br>
              <a:rPr lang="en-GB" dirty="0" smtClean="0"/>
            </a:br>
            <a:r>
              <a:rPr lang="en-GB" dirty="0" smtClean="0"/>
              <a:t>phase </a:t>
            </a:r>
            <a:r>
              <a:rPr lang="en-GB" dirty="0" err="1" smtClean="0"/>
              <a:t>IIIb</a:t>
            </a:r>
            <a:r>
              <a:rPr lang="en-GB" dirty="0" smtClean="0"/>
              <a:t>, international, open-label, early-access PRECONNECT study </a:t>
            </a:r>
            <a:br>
              <a:rPr lang="en-GB" dirty="0" smtClean="0"/>
            </a:br>
            <a:r>
              <a:rPr lang="en-GB" dirty="0" smtClean="0"/>
              <a:t>– Falcone A, et al</a:t>
            </a:r>
            <a:endParaRPr lang="en-GB" dirty="0"/>
          </a:p>
        </p:txBody>
      </p:sp>
      <p:sp>
        <p:nvSpPr>
          <p:cNvPr id="6"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a:t>
            </a:r>
            <a:r>
              <a:rPr lang="en-GB" dirty="0" err="1" smtClean="0"/>
              <a:t>trifluridine</a:t>
            </a:r>
            <a:r>
              <a:rPr lang="en-GB" dirty="0" smtClean="0"/>
              <a:t>/</a:t>
            </a:r>
            <a:r>
              <a:rPr lang="en-GB" dirty="0" err="1" smtClean="0"/>
              <a:t>tipiracil</a:t>
            </a:r>
            <a:r>
              <a:rPr lang="en-GB" dirty="0" smtClean="0"/>
              <a:t> in previously treated patients with </a:t>
            </a:r>
            <a:r>
              <a:rPr lang="en-GB" dirty="0" err="1" smtClean="0"/>
              <a:t>mCRC</a:t>
            </a:r>
            <a:r>
              <a:rPr lang="en-GB" dirty="0" smtClean="0"/>
              <a:t> in the open-label, early access PRECONNECT study (preliminary data reported)</a:t>
            </a:r>
            <a:endParaRPr lang="en-GB"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smtClean="0"/>
              <a:t>Falcone A,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O-013</a:t>
            </a:r>
            <a:endParaRPr lang="fr-FR" dirty="0"/>
          </a:p>
        </p:txBody>
      </p:sp>
      <p:sp>
        <p:nvSpPr>
          <p:cNvPr id="8" name="Rectangle 9"/>
          <p:cNvSpPr txBox="1">
            <a:spLocks noChangeArrowheads="1"/>
          </p:cNvSpPr>
          <p:nvPr/>
        </p:nvSpPr>
        <p:spPr bwMode="auto">
          <a:xfrm>
            <a:off x="365124" y="5336995"/>
            <a:ext cx="7864476" cy="980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ENDPOINTS</a:t>
            </a:r>
          </a:p>
          <a:p>
            <a:r>
              <a:rPr lang="en-GB" kern="0" dirty="0" smtClean="0"/>
              <a:t>Safety, PFS, ORR, DCR, time to deterioration to ECOG PS </a:t>
            </a:r>
            <a:r>
              <a:rPr lang="en-GB" kern="0" dirty="0" smtClean="0">
                <a:latin typeface="Arial" panose="020B0604020202020204" pitchFamily="34" charset="0"/>
                <a:cs typeface="Arial" panose="020B0604020202020204" pitchFamily="34" charset="0"/>
              </a:rPr>
              <a:t>≥</a:t>
            </a:r>
            <a:r>
              <a:rPr lang="en-GB" kern="0" dirty="0" smtClean="0"/>
              <a:t>2, </a:t>
            </a:r>
            <a:r>
              <a:rPr lang="en-GB" kern="0" dirty="0" err="1" smtClean="0"/>
              <a:t>QoL</a:t>
            </a:r>
            <a:endParaRPr lang="en-GB" kern="0" dirty="0" smtClean="0"/>
          </a:p>
          <a:p>
            <a:endParaRPr lang="en-GB" kern="0" dirty="0"/>
          </a:p>
        </p:txBody>
      </p:sp>
      <p:sp>
        <p:nvSpPr>
          <p:cNvPr id="11" name="AutoShape 12"/>
          <p:cNvSpPr>
            <a:spLocks noChangeArrowheads="1"/>
          </p:cNvSpPr>
          <p:nvPr/>
        </p:nvSpPr>
        <p:spPr bwMode="auto">
          <a:xfrm>
            <a:off x="5008921" y="3201476"/>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Trifluridine</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tipiracil</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35 mg/m</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oral bid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D1–5, 8–12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of 28-day cycle</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2" name="AutoShape 19"/>
          <p:cNvCxnSpPr>
            <a:cxnSpLocks noChangeShapeType="1"/>
            <a:stCxn id="15" idx="3"/>
            <a:endCxn id="11" idx="1"/>
          </p:cNvCxnSpPr>
          <p:nvPr/>
        </p:nvCxnSpPr>
        <p:spPr bwMode="auto">
          <a:xfrm flipV="1">
            <a:off x="4495800" y="3785676"/>
            <a:ext cx="513121" cy="1"/>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a:stCxn id="11" idx="3"/>
            <a:endCxn id="14" idx="1"/>
          </p:cNvCxnSpPr>
          <p:nvPr/>
        </p:nvCxnSpPr>
        <p:spPr bwMode="auto">
          <a:xfrm>
            <a:off x="7570088" y="3785676"/>
            <a:ext cx="440971" cy="0"/>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011059" y="3388586"/>
            <a:ext cx="1051966" cy="79418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344324" y="2286548"/>
            <a:ext cx="4151476"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mCRC</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2 prior chemotherapy regimens</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Refractory,</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intolerant or unsuitable for fluoropyrimidine, irinotecan, oxaliplatin, anti-VEGF or anti-EGFR for RAS WT</a:t>
            </a:r>
            <a:endPar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ea typeface="SimSun" pitchFamily="2" charset="-122"/>
              </a:rPr>
              <a:t>ECOG PS 0–1</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(n=462)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28455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O-013: Safety and efficacy of </a:t>
            </a:r>
            <a:r>
              <a:rPr lang="en-GB" dirty="0" err="1" smtClean="0"/>
              <a:t>trifluridine</a:t>
            </a:r>
            <a:r>
              <a:rPr lang="en-GB" dirty="0" smtClean="0"/>
              <a:t>/</a:t>
            </a:r>
            <a:r>
              <a:rPr lang="en-GB" dirty="0" err="1" smtClean="0"/>
              <a:t>tipiracil</a:t>
            </a:r>
            <a:r>
              <a:rPr lang="en-GB" dirty="0" smtClean="0"/>
              <a:t> in previously treated metastatic colorectal cancer (</a:t>
            </a:r>
            <a:r>
              <a:rPr lang="en-GB" dirty="0" err="1" smtClean="0"/>
              <a:t>mCRC</a:t>
            </a:r>
            <a:r>
              <a:rPr lang="en-GB" dirty="0" smtClean="0"/>
              <a:t>): Preliminary results from the </a:t>
            </a:r>
            <a:br>
              <a:rPr lang="en-GB" dirty="0" smtClean="0"/>
            </a:br>
            <a:r>
              <a:rPr lang="en-GB" dirty="0" smtClean="0"/>
              <a:t>phase </a:t>
            </a:r>
            <a:r>
              <a:rPr lang="en-GB" dirty="0" err="1" smtClean="0"/>
              <a:t>IIIb</a:t>
            </a:r>
            <a:r>
              <a:rPr lang="en-GB" dirty="0" smtClean="0"/>
              <a:t>, international, open-label, early-access PRECONNECT study</a:t>
            </a:r>
            <a:br>
              <a:rPr lang="en-GB" dirty="0" smtClean="0"/>
            </a:br>
            <a:r>
              <a:rPr lang="en-GB" dirty="0" smtClean="0"/>
              <a:t>– Falcone A,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a:t>
            </a:r>
          </a:p>
          <a:p>
            <a:pPr marL="0" indent="0" algn="ctr">
              <a:buNone/>
            </a:pPr>
            <a:r>
              <a:rPr lang="en-GB" b="1" dirty="0" smtClean="0"/>
              <a:t>PFS</a:t>
            </a:r>
            <a:endParaRPr lang="en-GB" b="1"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smtClean="0"/>
              <a:t>Falcone A,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O-013</a:t>
            </a:r>
            <a:endParaRPr lang="fr-FR" dirty="0"/>
          </a:p>
        </p:txBody>
      </p:sp>
      <p:grpSp>
        <p:nvGrpSpPr>
          <p:cNvPr id="7" name="Group 6"/>
          <p:cNvGrpSpPr/>
          <p:nvPr/>
        </p:nvGrpSpPr>
        <p:grpSpPr>
          <a:xfrm>
            <a:off x="1637770" y="1961410"/>
            <a:ext cx="5821491" cy="4017557"/>
            <a:chOff x="1637770" y="1961410"/>
            <a:chExt cx="5821491" cy="4017557"/>
          </a:xfrm>
        </p:grpSpPr>
        <p:sp>
          <p:nvSpPr>
            <p:cNvPr id="8" name="Freeform 7"/>
            <p:cNvSpPr>
              <a:spLocks/>
            </p:cNvSpPr>
            <p:nvPr/>
          </p:nvSpPr>
          <p:spPr bwMode="auto">
            <a:xfrm>
              <a:off x="2769756" y="2118569"/>
              <a:ext cx="4488255"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6"/>
            <p:cNvSpPr>
              <a:spLocks noChangeShapeType="1"/>
            </p:cNvSpPr>
            <p:nvPr/>
          </p:nvSpPr>
          <p:spPr bwMode="auto">
            <a:xfrm>
              <a:off x="2665105" y="2118568"/>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7"/>
            <p:cNvSpPr>
              <a:spLocks noChangeShapeType="1"/>
            </p:cNvSpPr>
            <p:nvPr/>
          </p:nvSpPr>
          <p:spPr bwMode="auto">
            <a:xfrm>
              <a:off x="2665105" y="2697497"/>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8"/>
            <p:cNvSpPr>
              <a:spLocks noChangeShapeType="1"/>
            </p:cNvSpPr>
            <p:nvPr/>
          </p:nvSpPr>
          <p:spPr bwMode="auto">
            <a:xfrm>
              <a:off x="2665105" y="3263742"/>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9"/>
            <p:cNvSpPr>
              <a:spLocks noChangeShapeType="1"/>
            </p:cNvSpPr>
            <p:nvPr/>
          </p:nvSpPr>
          <p:spPr bwMode="auto">
            <a:xfrm>
              <a:off x="2665105" y="3849015"/>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0"/>
            <p:cNvSpPr>
              <a:spLocks noChangeShapeType="1"/>
            </p:cNvSpPr>
            <p:nvPr/>
          </p:nvSpPr>
          <p:spPr bwMode="auto">
            <a:xfrm>
              <a:off x="2665105" y="4421604"/>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1"/>
            <p:cNvSpPr>
              <a:spLocks noChangeShapeType="1"/>
            </p:cNvSpPr>
            <p:nvPr/>
          </p:nvSpPr>
          <p:spPr bwMode="auto">
            <a:xfrm>
              <a:off x="2665105" y="5000536"/>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2"/>
            <p:cNvSpPr>
              <a:spLocks noChangeShapeType="1"/>
            </p:cNvSpPr>
            <p:nvPr/>
          </p:nvSpPr>
          <p:spPr bwMode="auto">
            <a:xfrm>
              <a:off x="5104163"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13"/>
            <p:cNvSpPr>
              <a:spLocks noChangeShapeType="1"/>
            </p:cNvSpPr>
            <p:nvPr/>
          </p:nvSpPr>
          <p:spPr bwMode="auto">
            <a:xfrm>
              <a:off x="4346002"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7"/>
            <p:cNvSpPr>
              <a:spLocks noChangeShapeType="1"/>
            </p:cNvSpPr>
            <p:nvPr/>
          </p:nvSpPr>
          <p:spPr bwMode="auto">
            <a:xfrm>
              <a:off x="7263965"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19"/>
            <p:cNvSpPr>
              <a:spLocks noChangeShapeType="1"/>
            </p:cNvSpPr>
            <p:nvPr/>
          </p:nvSpPr>
          <p:spPr bwMode="auto">
            <a:xfrm>
              <a:off x="3577707"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21"/>
            <p:cNvSpPr>
              <a:spLocks noChangeShapeType="1"/>
            </p:cNvSpPr>
            <p:nvPr/>
          </p:nvSpPr>
          <p:spPr bwMode="auto">
            <a:xfrm>
              <a:off x="2873406"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anose="020B0604020202020204" pitchFamily="34" charset="0"/>
              </a:endParaRPr>
            </a:p>
          </p:txBody>
        </p:sp>
        <p:sp>
          <p:nvSpPr>
            <p:cNvPr id="20" name="TextBox 19"/>
            <p:cNvSpPr txBox="1"/>
            <p:nvPr/>
          </p:nvSpPr>
          <p:spPr>
            <a:xfrm rot="16200000">
              <a:off x="1596497" y="3500080"/>
              <a:ext cx="1260281"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Event free, %</a:t>
              </a:r>
              <a:endParaRPr lang="en-GB" sz="1400" dirty="0">
                <a:cs typeface="Arial" panose="020B0604020202020204" pitchFamily="34" charset="0"/>
              </a:endParaRPr>
            </a:p>
          </p:txBody>
        </p:sp>
        <p:sp>
          <p:nvSpPr>
            <p:cNvPr id="21" name="TextBox 20"/>
            <p:cNvSpPr txBox="1"/>
            <p:nvPr/>
          </p:nvSpPr>
          <p:spPr>
            <a:xfrm>
              <a:off x="3581228" y="5407685"/>
              <a:ext cx="3069815"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from start of treatment, months</a:t>
              </a:r>
              <a:endParaRPr lang="en-GB" sz="1400" dirty="0">
                <a:cs typeface="Arial" panose="020B0604020202020204" pitchFamily="34" charset="0"/>
              </a:endParaRPr>
            </a:p>
          </p:txBody>
        </p:sp>
        <p:sp>
          <p:nvSpPr>
            <p:cNvPr id="22" name="TextBox 21"/>
            <p:cNvSpPr txBox="1"/>
            <p:nvPr/>
          </p:nvSpPr>
          <p:spPr>
            <a:xfrm>
              <a:off x="2239287" y="1961410"/>
              <a:ext cx="48282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100</a:t>
              </a:r>
              <a:endParaRPr lang="en-GB" sz="1400" dirty="0">
                <a:cs typeface="Arial" panose="020B0604020202020204" pitchFamily="34" charset="0"/>
              </a:endParaRPr>
            </a:p>
          </p:txBody>
        </p:sp>
        <p:sp>
          <p:nvSpPr>
            <p:cNvPr id="23" name="TextBox 22"/>
            <p:cNvSpPr txBox="1"/>
            <p:nvPr/>
          </p:nvSpPr>
          <p:spPr>
            <a:xfrm>
              <a:off x="2338679" y="2542622"/>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80</a:t>
              </a:r>
              <a:endParaRPr lang="en-GB" sz="1400" dirty="0">
                <a:cs typeface="Arial" panose="020B0604020202020204" pitchFamily="34" charset="0"/>
              </a:endParaRPr>
            </a:p>
          </p:txBody>
        </p:sp>
        <p:sp>
          <p:nvSpPr>
            <p:cNvPr id="24" name="TextBox 23"/>
            <p:cNvSpPr txBox="1"/>
            <p:nvPr/>
          </p:nvSpPr>
          <p:spPr>
            <a:xfrm>
              <a:off x="2338679" y="3108596"/>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60</a:t>
              </a:r>
              <a:endParaRPr lang="en-GB" sz="1400" dirty="0">
                <a:cs typeface="Arial" panose="020B0604020202020204" pitchFamily="34" charset="0"/>
              </a:endParaRPr>
            </a:p>
          </p:txBody>
        </p:sp>
        <p:sp>
          <p:nvSpPr>
            <p:cNvPr id="25" name="TextBox 24"/>
            <p:cNvSpPr txBox="1"/>
            <p:nvPr/>
          </p:nvSpPr>
          <p:spPr>
            <a:xfrm>
              <a:off x="2338679" y="3693597"/>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40</a:t>
              </a:r>
              <a:endParaRPr lang="en-GB" sz="1400" dirty="0">
                <a:cs typeface="Arial" panose="020B0604020202020204" pitchFamily="34" charset="0"/>
              </a:endParaRPr>
            </a:p>
          </p:txBody>
        </p:sp>
        <p:sp>
          <p:nvSpPr>
            <p:cNvPr id="26" name="TextBox 25"/>
            <p:cNvSpPr txBox="1"/>
            <p:nvPr/>
          </p:nvSpPr>
          <p:spPr>
            <a:xfrm>
              <a:off x="2338679" y="4265913"/>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20</a:t>
              </a:r>
              <a:endParaRPr lang="en-GB" sz="1400" dirty="0">
                <a:cs typeface="Arial" panose="020B0604020202020204" pitchFamily="34" charset="0"/>
              </a:endParaRPr>
            </a:p>
          </p:txBody>
        </p:sp>
        <p:sp>
          <p:nvSpPr>
            <p:cNvPr id="27" name="TextBox 26"/>
            <p:cNvSpPr txBox="1"/>
            <p:nvPr/>
          </p:nvSpPr>
          <p:spPr>
            <a:xfrm>
              <a:off x="2438069" y="4844572"/>
              <a:ext cx="28405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sp>
          <p:nvSpPr>
            <p:cNvPr id="28" name="TextBox 27"/>
            <p:cNvSpPr txBox="1"/>
            <p:nvPr/>
          </p:nvSpPr>
          <p:spPr>
            <a:xfrm>
              <a:off x="2637707" y="5240303"/>
              <a:ext cx="482824" cy="738664"/>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cs typeface="Arial" panose="020B0604020202020204" pitchFamily="34" charset="0"/>
              </a:endParaRPr>
            </a:p>
            <a:p>
              <a:pPr algn="ctr"/>
              <a:r>
                <a:rPr lang="en-GB" sz="1400" dirty="0" smtClean="0">
                  <a:cs typeface="Arial" panose="020B0604020202020204" pitchFamily="34" charset="0"/>
                </a:rPr>
                <a:t>462</a:t>
              </a:r>
              <a:endParaRPr lang="en-GB" sz="1400" dirty="0">
                <a:cs typeface="Arial" panose="020B0604020202020204" pitchFamily="34" charset="0"/>
              </a:endParaRPr>
            </a:p>
          </p:txBody>
        </p:sp>
        <p:sp>
          <p:nvSpPr>
            <p:cNvPr id="29" name="TextBox 28"/>
            <p:cNvSpPr txBox="1"/>
            <p:nvPr/>
          </p:nvSpPr>
          <p:spPr>
            <a:xfrm>
              <a:off x="3338456" y="5240303"/>
              <a:ext cx="482824" cy="738664"/>
            </a:xfrm>
            <a:prstGeom prst="rect">
              <a:avLst/>
            </a:prstGeom>
            <a:noFill/>
          </p:spPr>
          <p:txBody>
            <a:bodyPr wrap="none" rtlCol="0" anchor="t" anchorCtr="0">
              <a:spAutoFit/>
            </a:bodyPr>
            <a:lstStyle/>
            <a:p>
              <a:pPr algn="ctr"/>
              <a:r>
                <a:rPr lang="en-GB" sz="1400" dirty="0" smtClean="0">
                  <a:cs typeface="Arial" panose="020B0604020202020204" pitchFamily="34" charset="0"/>
                </a:rPr>
                <a:t>2</a:t>
              </a:r>
            </a:p>
            <a:p>
              <a:pPr algn="ctr"/>
              <a:endParaRPr lang="en-GB" sz="1400" dirty="0">
                <a:cs typeface="Arial" panose="020B0604020202020204" pitchFamily="34" charset="0"/>
              </a:endParaRPr>
            </a:p>
            <a:p>
              <a:pPr algn="ctr"/>
              <a:r>
                <a:rPr lang="en-GB" sz="1400" dirty="0" smtClean="0">
                  <a:cs typeface="Arial" panose="020B0604020202020204" pitchFamily="34" charset="0"/>
                </a:rPr>
                <a:t>295</a:t>
              </a:r>
              <a:endParaRPr lang="en-GB" sz="1400" dirty="0">
                <a:cs typeface="Arial" panose="020B0604020202020204" pitchFamily="34" charset="0"/>
              </a:endParaRPr>
            </a:p>
          </p:txBody>
        </p:sp>
        <p:sp>
          <p:nvSpPr>
            <p:cNvPr id="30" name="TextBox 29"/>
            <p:cNvSpPr txBox="1"/>
            <p:nvPr/>
          </p:nvSpPr>
          <p:spPr>
            <a:xfrm>
              <a:off x="4375164" y="5240303"/>
              <a:ext cx="184730" cy="307777"/>
            </a:xfrm>
            <a:prstGeom prst="rect">
              <a:avLst/>
            </a:prstGeom>
            <a:noFill/>
          </p:spPr>
          <p:txBody>
            <a:bodyPr wrap="none" rtlCol="0" anchor="t" anchorCtr="0">
              <a:spAutoFit/>
            </a:bodyPr>
            <a:lstStyle/>
            <a:p>
              <a:pPr algn="ctr"/>
              <a:endParaRPr lang="en-GB" sz="1400" dirty="0">
                <a:cs typeface="Arial" panose="020B0604020202020204" pitchFamily="34" charset="0"/>
              </a:endParaRPr>
            </a:p>
          </p:txBody>
        </p:sp>
        <p:sp>
          <p:nvSpPr>
            <p:cNvPr id="31" name="TextBox 30"/>
            <p:cNvSpPr txBox="1"/>
            <p:nvPr/>
          </p:nvSpPr>
          <p:spPr>
            <a:xfrm>
              <a:off x="4100198" y="5240303"/>
              <a:ext cx="482824" cy="738664"/>
            </a:xfrm>
            <a:prstGeom prst="rect">
              <a:avLst/>
            </a:prstGeom>
            <a:noFill/>
          </p:spPr>
          <p:txBody>
            <a:bodyPr wrap="none" rtlCol="0" anchor="t" anchorCtr="0">
              <a:spAutoFit/>
            </a:bodyPr>
            <a:lstStyle/>
            <a:p>
              <a:pPr algn="ctr"/>
              <a:r>
                <a:rPr lang="en-GB" sz="1400" dirty="0" smtClean="0">
                  <a:cs typeface="Arial" panose="020B0604020202020204" pitchFamily="34" charset="0"/>
                </a:rPr>
                <a:t>4</a:t>
              </a:r>
            </a:p>
            <a:p>
              <a:pPr algn="ctr"/>
              <a:endParaRPr lang="en-GB" sz="1400" dirty="0">
                <a:cs typeface="Arial" panose="020B0604020202020204" pitchFamily="34" charset="0"/>
              </a:endParaRPr>
            </a:p>
            <a:p>
              <a:pPr algn="ctr"/>
              <a:r>
                <a:rPr lang="en-GB" sz="1400" dirty="0" smtClean="0">
                  <a:cs typeface="Arial" panose="020B0604020202020204" pitchFamily="34" charset="0"/>
                </a:rPr>
                <a:t>130</a:t>
              </a:r>
              <a:endParaRPr lang="en-GB" sz="1400" dirty="0">
                <a:cs typeface="Arial" panose="020B0604020202020204" pitchFamily="34" charset="0"/>
              </a:endParaRPr>
            </a:p>
          </p:txBody>
        </p:sp>
        <p:sp>
          <p:nvSpPr>
            <p:cNvPr id="32" name="TextBox 31"/>
            <p:cNvSpPr txBox="1"/>
            <p:nvPr/>
          </p:nvSpPr>
          <p:spPr>
            <a:xfrm>
              <a:off x="4919196" y="5240303"/>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cs typeface="Arial" panose="020B0604020202020204" pitchFamily="34" charset="0"/>
              </a:endParaRPr>
            </a:p>
            <a:p>
              <a:pPr algn="ctr"/>
              <a:r>
                <a:rPr lang="en-GB" sz="1400" dirty="0" smtClean="0">
                  <a:cs typeface="Arial" panose="020B0604020202020204" pitchFamily="34" charset="0"/>
                </a:rPr>
                <a:t>62</a:t>
              </a:r>
              <a:endParaRPr lang="en-GB" sz="1400" dirty="0">
                <a:cs typeface="Arial" panose="020B0604020202020204" pitchFamily="34" charset="0"/>
              </a:endParaRPr>
            </a:p>
          </p:txBody>
        </p:sp>
        <p:sp>
          <p:nvSpPr>
            <p:cNvPr id="33" name="TextBox 32"/>
            <p:cNvSpPr txBox="1"/>
            <p:nvPr/>
          </p:nvSpPr>
          <p:spPr>
            <a:xfrm>
              <a:off x="7075823" y="5240303"/>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cs typeface="Arial" panose="020B0604020202020204" pitchFamily="34" charset="0"/>
              </a:endParaRPr>
            </a:p>
            <a:p>
              <a:pPr algn="ctr"/>
              <a:r>
                <a:rPr lang="en-GB" sz="1400" dirty="0" smtClean="0">
                  <a:cs typeface="Arial" panose="020B0604020202020204" pitchFamily="34" charset="0"/>
                </a:rPr>
                <a:t>0</a:t>
              </a:r>
              <a:endParaRPr lang="en-GB" sz="1400" dirty="0">
                <a:cs typeface="Arial" panose="020B0604020202020204" pitchFamily="34" charset="0"/>
              </a:endParaRPr>
            </a:p>
          </p:txBody>
        </p:sp>
        <p:grpSp>
          <p:nvGrpSpPr>
            <p:cNvPr id="34" name="Group 33"/>
            <p:cNvGrpSpPr/>
            <p:nvPr/>
          </p:nvGrpSpPr>
          <p:grpSpPr>
            <a:xfrm>
              <a:off x="5655981" y="5171795"/>
              <a:ext cx="383438" cy="807165"/>
              <a:chOff x="2642554" y="5042971"/>
              <a:chExt cx="269990" cy="645824"/>
            </a:xfrm>
          </p:grpSpPr>
          <p:sp>
            <p:nvSpPr>
              <p:cNvPr id="83" name="Line 14"/>
              <p:cNvSpPr>
                <a:spLocks noChangeShapeType="1"/>
              </p:cNvSpPr>
              <p:nvPr/>
            </p:nvSpPr>
            <p:spPr bwMode="auto">
              <a:xfrm>
                <a:off x="277872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4" name="TextBox 83"/>
              <p:cNvSpPr txBox="1"/>
              <p:nvPr/>
            </p:nvSpPr>
            <p:spPr>
              <a:xfrm>
                <a:off x="2642554" y="5097780"/>
                <a:ext cx="269990" cy="591015"/>
              </a:xfrm>
              <a:prstGeom prst="rect">
                <a:avLst/>
              </a:prstGeom>
              <a:noFill/>
            </p:spPr>
            <p:txBody>
              <a:bodyPr wrap="none" rtlCol="0" anchor="t" anchorCtr="0">
                <a:spAutoFit/>
              </a:bodyPr>
              <a:lstStyle/>
              <a:p>
                <a:pPr algn="ctr"/>
                <a:r>
                  <a:rPr lang="en-GB" sz="1400" dirty="0" smtClean="0">
                    <a:cs typeface="Arial" panose="020B0604020202020204" pitchFamily="34" charset="0"/>
                  </a:rPr>
                  <a:t>8</a:t>
                </a:r>
              </a:p>
              <a:p>
                <a:pPr algn="ctr"/>
                <a:endParaRPr lang="en-GB" sz="1400" dirty="0">
                  <a:cs typeface="Arial" panose="020B0604020202020204" pitchFamily="34" charset="0"/>
                </a:endParaRPr>
              </a:p>
              <a:p>
                <a:pPr algn="ctr"/>
                <a:r>
                  <a:rPr lang="en-GB" sz="1400" dirty="0" smtClean="0">
                    <a:cs typeface="Arial" panose="020B0604020202020204" pitchFamily="34" charset="0"/>
                  </a:rPr>
                  <a:t>23</a:t>
                </a:r>
                <a:endParaRPr lang="en-GB" sz="1400" dirty="0">
                  <a:cs typeface="Arial" panose="020B0604020202020204" pitchFamily="34" charset="0"/>
                </a:endParaRPr>
              </a:p>
            </p:txBody>
          </p:sp>
        </p:grpSp>
        <p:grpSp>
          <p:nvGrpSpPr>
            <p:cNvPr id="35" name="Group 34"/>
            <p:cNvGrpSpPr/>
            <p:nvPr/>
          </p:nvGrpSpPr>
          <p:grpSpPr>
            <a:xfrm>
              <a:off x="6384511" y="5171795"/>
              <a:ext cx="383438" cy="807165"/>
              <a:chOff x="2707398" y="5042971"/>
              <a:chExt cx="269990" cy="645824"/>
            </a:xfrm>
          </p:grpSpPr>
          <p:sp>
            <p:nvSpPr>
              <p:cNvPr id="81" name="Line 14"/>
              <p:cNvSpPr>
                <a:spLocks noChangeShapeType="1"/>
              </p:cNvSpPr>
              <p:nvPr/>
            </p:nvSpPr>
            <p:spPr bwMode="auto">
              <a:xfrm>
                <a:off x="2843570"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2" name="TextBox 81"/>
              <p:cNvSpPr txBox="1"/>
              <p:nvPr/>
            </p:nvSpPr>
            <p:spPr>
              <a:xfrm>
                <a:off x="2707398" y="5097780"/>
                <a:ext cx="269990" cy="591015"/>
              </a:xfrm>
              <a:prstGeom prst="rect">
                <a:avLst/>
              </a:prstGeom>
              <a:noFill/>
            </p:spPr>
            <p:txBody>
              <a:bodyPr wrap="none" rtlCol="0" anchor="t" anchorCtr="0">
                <a:spAutoFit/>
              </a:bodyPr>
              <a:lstStyle/>
              <a:p>
                <a:pPr algn="ctr"/>
                <a:r>
                  <a:rPr lang="en-GB" sz="1400" dirty="0" smtClean="0">
                    <a:cs typeface="Arial" panose="020B0604020202020204" pitchFamily="34" charset="0"/>
                  </a:rPr>
                  <a:t>10</a:t>
                </a:r>
              </a:p>
              <a:p>
                <a:pPr algn="ctr"/>
                <a:endParaRPr lang="en-GB" sz="1400" dirty="0">
                  <a:cs typeface="Arial" panose="020B0604020202020204" pitchFamily="34" charset="0"/>
                </a:endParaRPr>
              </a:p>
              <a:p>
                <a:pPr algn="ctr"/>
                <a:r>
                  <a:rPr lang="en-GB" sz="1400" dirty="0" smtClean="0">
                    <a:cs typeface="Arial" panose="020B0604020202020204" pitchFamily="34" charset="0"/>
                  </a:rPr>
                  <a:t>5</a:t>
                </a:r>
                <a:endParaRPr lang="en-GB" sz="1400" dirty="0">
                  <a:cs typeface="Arial" panose="020B0604020202020204" pitchFamily="34" charset="0"/>
                </a:endParaRPr>
              </a:p>
            </p:txBody>
          </p:sp>
        </p:grpSp>
        <p:sp>
          <p:nvSpPr>
            <p:cNvPr id="36" name="TextBox 35"/>
            <p:cNvSpPr txBox="1"/>
            <p:nvPr/>
          </p:nvSpPr>
          <p:spPr>
            <a:xfrm>
              <a:off x="1637770" y="5656790"/>
              <a:ext cx="990977" cy="307777"/>
            </a:xfrm>
            <a:prstGeom prst="rect">
              <a:avLst/>
            </a:prstGeom>
            <a:noFill/>
          </p:spPr>
          <p:txBody>
            <a:bodyPr wrap="none" rtlCol="0">
              <a:spAutoFit/>
            </a:bodyPr>
            <a:lstStyle/>
            <a:p>
              <a:r>
                <a:rPr lang="en-GB" sz="1400" dirty="0" smtClean="0"/>
                <a:t>No. at risk</a:t>
              </a:r>
              <a:endParaRPr lang="en-GB" sz="1400" dirty="0"/>
            </a:p>
          </p:txBody>
        </p:sp>
        <p:sp>
          <p:nvSpPr>
            <p:cNvPr id="37" name="Freeform 2"/>
            <p:cNvSpPr>
              <a:spLocks/>
            </p:cNvSpPr>
            <p:nvPr/>
          </p:nvSpPr>
          <p:spPr bwMode="auto">
            <a:xfrm>
              <a:off x="2879119" y="2118568"/>
              <a:ext cx="4061811" cy="2888407"/>
            </a:xfrm>
            <a:custGeom>
              <a:avLst/>
              <a:gdLst>
                <a:gd name="T0" fmla="*/ 309 w 331"/>
                <a:gd name="T1" fmla="*/ 217 h 219"/>
                <a:gd name="T2" fmla="*/ 267 w 331"/>
                <a:gd name="T3" fmla="*/ 214 h 219"/>
                <a:gd name="T4" fmla="*/ 264 w 331"/>
                <a:gd name="T5" fmla="*/ 211 h 219"/>
                <a:gd name="T6" fmla="*/ 249 w 331"/>
                <a:gd name="T7" fmla="*/ 209 h 219"/>
                <a:gd name="T8" fmla="*/ 243 w 331"/>
                <a:gd name="T9" fmla="*/ 206 h 219"/>
                <a:gd name="T10" fmla="*/ 234 w 331"/>
                <a:gd name="T11" fmla="*/ 201 h 219"/>
                <a:gd name="T12" fmla="*/ 216 w 331"/>
                <a:gd name="T13" fmla="*/ 199 h 219"/>
                <a:gd name="T14" fmla="*/ 212 w 331"/>
                <a:gd name="T15" fmla="*/ 193 h 219"/>
                <a:gd name="T16" fmla="*/ 195 w 331"/>
                <a:gd name="T17" fmla="*/ 192 h 219"/>
                <a:gd name="T18" fmla="*/ 192 w 331"/>
                <a:gd name="T19" fmla="*/ 186 h 219"/>
                <a:gd name="T20" fmla="*/ 185 w 331"/>
                <a:gd name="T21" fmla="*/ 184 h 219"/>
                <a:gd name="T22" fmla="*/ 175 w 331"/>
                <a:gd name="T23" fmla="*/ 180 h 219"/>
                <a:gd name="T24" fmla="*/ 166 w 331"/>
                <a:gd name="T25" fmla="*/ 176 h 219"/>
                <a:gd name="T26" fmla="*/ 163 w 331"/>
                <a:gd name="T27" fmla="*/ 170 h 219"/>
                <a:gd name="T28" fmla="*/ 144 w 331"/>
                <a:gd name="T29" fmla="*/ 167 h 219"/>
                <a:gd name="T30" fmla="*/ 141 w 331"/>
                <a:gd name="T31" fmla="*/ 162 h 219"/>
                <a:gd name="T32" fmla="*/ 135 w 331"/>
                <a:gd name="T33" fmla="*/ 159 h 219"/>
                <a:gd name="T34" fmla="*/ 132 w 331"/>
                <a:gd name="T35" fmla="*/ 154 h 219"/>
                <a:gd name="T36" fmla="*/ 125 w 331"/>
                <a:gd name="T37" fmla="*/ 150 h 219"/>
                <a:gd name="T38" fmla="*/ 120 w 331"/>
                <a:gd name="T39" fmla="*/ 145 h 219"/>
                <a:gd name="T40" fmla="*/ 113 w 331"/>
                <a:gd name="T41" fmla="*/ 139 h 219"/>
                <a:gd name="T42" fmla="*/ 106 w 331"/>
                <a:gd name="T43" fmla="*/ 126 h 219"/>
                <a:gd name="T44" fmla="*/ 99 w 331"/>
                <a:gd name="T45" fmla="*/ 122 h 219"/>
                <a:gd name="T46" fmla="*/ 96 w 331"/>
                <a:gd name="T47" fmla="*/ 116 h 219"/>
                <a:gd name="T48" fmla="*/ 89 w 331"/>
                <a:gd name="T49" fmla="*/ 114 h 219"/>
                <a:gd name="T50" fmla="*/ 87 w 331"/>
                <a:gd name="T51" fmla="*/ 107 h 219"/>
                <a:gd name="T52" fmla="*/ 82 w 331"/>
                <a:gd name="T53" fmla="*/ 101 h 219"/>
                <a:gd name="T54" fmla="*/ 80 w 331"/>
                <a:gd name="T55" fmla="*/ 91 h 219"/>
                <a:gd name="T56" fmla="*/ 69 w 331"/>
                <a:gd name="T57" fmla="*/ 88 h 219"/>
                <a:gd name="T58" fmla="*/ 66 w 331"/>
                <a:gd name="T59" fmla="*/ 78 h 219"/>
                <a:gd name="T60" fmla="*/ 61 w 331"/>
                <a:gd name="T61" fmla="*/ 73 h 219"/>
                <a:gd name="T62" fmla="*/ 59 w 331"/>
                <a:gd name="T63" fmla="*/ 66 h 219"/>
                <a:gd name="T64" fmla="*/ 55 w 331"/>
                <a:gd name="T65" fmla="*/ 60 h 219"/>
                <a:gd name="T66" fmla="*/ 53 w 331"/>
                <a:gd name="T67" fmla="*/ 48 h 219"/>
                <a:gd name="T68" fmla="*/ 50 w 331"/>
                <a:gd name="T69" fmla="*/ 40 h 219"/>
                <a:gd name="T70" fmla="*/ 47 w 331"/>
                <a:gd name="T71" fmla="*/ 31 h 219"/>
                <a:gd name="T72" fmla="*/ 43 w 331"/>
                <a:gd name="T73" fmla="*/ 28 h 219"/>
                <a:gd name="T74" fmla="*/ 41 w 331"/>
                <a:gd name="T75" fmla="*/ 24 h 219"/>
                <a:gd name="T76" fmla="*/ 33 w 331"/>
                <a:gd name="T77" fmla="*/ 23 h 219"/>
                <a:gd name="T78" fmla="*/ 28 w 331"/>
                <a:gd name="T79" fmla="*/ 18 h 219"/>
                <a:gd name="T80" fmla="*/ 23 w 331"/>
                <a:gd name="T81" fmla="*/ 14 h 219"/>
                <a:gd name="T82" fmla="*/ 20 w 331"/>
                <a:gd name="T83" fmla="*/ 10 h 219"/>
                <a:gd name="T84" fmla="*/ 15 w 331"/>
                <a:gd name="T85" fmla="*/ 9 h 219"/>
                <a:gd name="T86" fmla="*/ 14 w 331"/>
                <a:gd name="T87" fmla="*/ 5 h 219"/>
                <a:gd name="T88" fmla="*/ 9 w 331"/>
                <a:gd name="T89" fmla="*/ 3 h 219"/>
                <a:gd name="T90" fmla="*/ 5 w 331"/>
                <a:gd name="T9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219">
                  <a:moveTo>
                    <a:pt x="331" y="219"/>
                  </a:moveTo>
                  <a:lnTo>
                    <a:pt x="309" y="219"/>
                  </a:lnTo>
                  <a:lnTo>
                    <a:pt x="309" y="217"/>
                  </a:lnTo>
                  <a:lnTo>
                    <a:pt x="269" y="217"/>
                  </a:lnTo>
                  <a:lnTo>
                    <a:pt x="269" y="214"/>
                  </a:lnTo>
                  <a:lnTo>
                    <a:pt x="267" y="214"/>
                  </a:lnTo>
                  <a:lnTo>
                    <a:pt x="267" y="212"/>
                  </a:lnTo>
                  <a:lnTo>
                    <a:pt x="264" y="212"/>
                  </a:lnTo>
                  <a:lnTo>
                    <a:pt x="264" y="211"/>
                  </a:lnTo>
                  <a:lnTo>
                    <a:pt x="257" y="211"/>
                  </a:lnTo>
                  <a:lnTo>
                    <a:pt x="257" y="209"/>
                  </a:lnTo>
                  <a:lnTo>
                    <a:pt x="249" y="209"/>
                  </a:lnTo>
                  <a:lnTo>
                    <a:pt x="246" y="209"/>
                  </a:lnTo>
                  <a:lnTo>
                    <a:pt x="246" y="206"/>
                  </a:lnTo>
                  <a:lnTo>
                    <a:pt x="243" y="206"/>
                  </a:lnTo>
                  <a:lnTo>
                    <a:pt x="243" y="204"/>
                  </a:lnTo>
                  <a:lnTo>
                    <a:pt x="234" y="204"/>
                  </a:lnTo>
                  <a:lnTo>
                    <a:pt x="234" y="201"/>
                  </a:lnTo>
                  <a:lnTo>
                    <a:pt x="228" y="201"/>
                  </a:lnTo>
                  <a:lnTo>
                    <a:pt x="228" y="199"/>
                  </a:lnTo>
                  <a:lnTo>
                    <a:pt x="216" y="199"/>
                  </a:lnTo>
                  <a:lnTo>
                    <a:pt x="216" y="196"/>
                  </a:lnTo>
                  <a:lnTo>
                    <a:pt x="212" y="196"/>
                  </a:lnTo>
                  <a:lnTo>
                    <a:pt x="212" y="193"/>
                  </a:lnTo>
                  <a:lnTo>
                    <a:pt x="203" y="193"/>
                  </a:lnTo>
                  <a:lnTo>
                    <a:pt x="203" y="192"/>
                  </a:lnTo>
                  <a:lnTo>
                    <a:pt x="195" y="192"/>
                  </a:lnTo>
                  <a:lnTo>
                    <a:pt x="195" y="190"/>
                  </a:lnTo>
                  <a:lnTo>
                    <a:pt x="192" y="190"/>
                  </a:lnTo>
                  <a:lnTo>
                    <a:pt x="192" y="186"/>
                  </a:lnTo>
                  <a:lnTo>
                    <a:pt x="189" y="186"/>
                  </a:lnTo>
                  <a:lnTo>
                    <a:pt x="189" y="184"/>
                  </a:lnTo>
                  <a:lnTo>
                    <a:pt x="185" y="184"/>
                  </a:lnTo>
                  <a:lnTo>
                    <a:pt x="185" y="181"/>
                  </a:lnTo>
                  <a:lnTo>
                    <a:pt x="175" y="181"/>
                  </a:lnTo>
                  <a:lnTo>
                    <a:pt x="175" y="180"/>
                  </a:lnTo>
                  <a:lnTo>
                    <a:pt x="170" y="180"/>
                  </a:lnTo>
                  <a:lnTo>
                    <a:pt x="170" y="176"/>
                  </a:lnTo>
                  <a:lnTo>
                    <a:pt x="166" y="176"/>
                  </a:lnTo>
                  <a:lnTo>
                    <a:pt x="166" y="174"/>
                  </a:lnTo>
                  <a:lnTo>
                    <a:pt x="163" y="174"/>
                  </a:lnTo>
                  <a:lnTo>
                    <a:pt x="163" y="170"/>
                  </a:lnTo>
                  <a:lnTo>
                    <a:pt x="147" y="170"/>
                  </a:lnTo>
                  <a:lnTo>
                    <a:pt x="147" y="167"/>
                  </a:lnTo>
                  <a:lnTo>
                    <a:pt x="144" y="167"/>
                  </a:lnTo>
                  <a:lnTo>
                    <a:pt x="144" y="164"/>
                  </a:lnTo>
                  <a:lnTo>
                    <a:pt x="141" y="164"/>
                  </a:lnTo>
                  <a:lnTo>
                    <a:pt x="141" y="162"/>
                  </a:lnTo>
                  <a:lnTo>
                    <a:pt x="137" y="162"/>
                  </a:lnTo>
                  <a:lnTo>
                    <a:pt x="137" y="159"/>
                  </a:lnTo>
                  <a:lnTo>
                    <a:pt x="135" y="159"/>
                  </a:lnTo>
                  <a:lnTo>
                    <a:pt x="135" y="156"/>
                  </a:lnTo>
                  <a:lnTo>
                    <a:pt x="132" y="156"/>
                  </a:lnTo>
                  <a:lnTo>
                    <a:pt x="132" y="154"/>
                  </a:lnTo>
                  <a:lnTo>
                    <a:pt x="129" y="154"/>
                  </a:lnTo>
                  <a:lnTo>
                    <a:pt x="129" y="150"/>
                  </a:lnTo>
                  <a:lnTo>
                    <a:pt x="125" y="150"/>
                  </a:lnTo>
                  <a:lnTo>
                    <a:pt x="125" y="147"/>
                  </a:lnTo>
                  <a:lnTo>
                    <a:pt x="120" y="147"/>
                  </a:lnTo>
                  <a:lnTo>
                    <a:pt x="120" y="145"/>
                  </a:lnTo>
                  <a:lnTo>
                    <a:pt x="118" y="145"/>
                  </a:lnTo>
                  <a:lnTo>
                    <a:pt x="118" y="139"/>
                  </a:lnTo>
                  <a:lnTo>
                    <a:pt x="113" y="139"/>
                  </a:lnTo>
                  <a:lnTo>
                    <a:pt x="113" y="131"/>
                  </a:lnTo>
                  <a:lnTo>
                    <a:pt x="106" y="131"/>
                  </a:lnTo>
                  <a:lnTo>
                    <a:pt x="106" y="126"/>
                  </a:lnTo>
                  <a:lnTo>
                    <a:pt x="104" y="126"/>
                  </a:lnTo>
                  <a:lnTo>
                    <a:pt x="104" y="122"/>
                  </a:lnTo>
                  <a:lnTo>
                    <a:pt x="99" y="122"/>
                  </a:lnTo>
                  <a:lnTo>
                    <a:pt x="99" y="119"/>
                  </a:lnTo>
                  <a:lnTo>
                    <a:pt x="96" y="119"/>
                  </a:lnTo>
                  <a:lnTo>
                    <a:pt x="96" y="116"/>
                  </a:lnTo>
                  <a:lnTo>
                    <a:pt x="92" y="116"/>
                  </a:lnTo>
                  <a:lnTo>
                    <a:pt x="92" y="114"/>
                  </a:lnTo>
                  <a:lnTo>
                    <a:pt x="89" y="114"/>
                  </a:lnTo>
                  <a:lnTo>
                    <a:pt x="89" y="110"/>
                  </a:lnTo>
                  <a:lnTo>
                    <a:pt x="87" y="110"/>
                  </a:lnTo>
                  <a:lnTo>
                    <a:pt x="87" y="107"/>
                  </a:lnTo>
                  <a:lnTo>
                    <a:pt x="84" y="107"/>
                  </a:lnTo>
                  <a:lnTo>
                    <a:pt x="84" y="101"/>
                  </a:lnTo>
                  <a:lnTo>
                    <a:pt x="82" y="101"/>
                  </a:lnTo>
                  <a:lnTo>
                    <a:pt x="82" y="96"/>
                  </a:lnTo>
                  <a:lnTo>
                    <a:pt x="80" y="96"/>
                  </a:lnTo>
                  <a:lnTo>
                    <a:pt x="80" y="91"/>
                  </a:lnTo>
                  <a:lnTo>
                    <a:pt x="72" y="91"/>
                  </a:lnTo>
                  <a:lnTo>
                    <a:pt x="72" y="88"/>
                  </a:lnTo>
                  <a:lnTo>
                    <a:pt x="69" y="88"/>
                  </a:lnTo>
                  <a:lnTo>
                    <a:pt x="69" y="83"/>
                  </a:lnTo>
                  <a:lnTo>
                    <a:pt x="66" y="83"/>
                  </a:lnTo>
                  <a:lnTo>
                    <a:pt x="66" y="78"/>
                  </a:lnTo>
                  <a:lnTo>
                    <a:pt x="63" y="78"/>
                  </a:lnTo>
                  <a:lnTo>
                    <a:pt x="63" y="73"/>
                  </a:lnTo>
                  <a:lnTo>
                    <a:pt x="61" y="73"/>
                  </a:lnTo>
                  <a:lnTo>
                    <a:pt x="61" y="71"/>
                  </a:lnTo>
                  <a:lnTo>
                    <a:pt x="59" y="71"/>
                  </a:lnTo>
                  <a:lnTo>
                    <a:pt x="59" y="66"/>
                  </a:lnTo>
                  <a:lnTo>
                    <a:pt x="57" y="66"/>
                  </a:lnTo>
                  <a:lnTo>
                    <a:pt x="57" y="60"/>
                  </a:lnTo>
                  <a:lnTo>
                    <a:pt x="55" y="60"/>
                  </a:lnTo>
                  <a:lnTo>
                    <a:pt x="55" y="52"/>
                  </a:lnTo>
                  <a:lnTo>
                    <a:pt x="53" y="52"/>
                  </a:lnTo>
                  <a:lnTo>
                    <a:pt x="53" y="48"/>
                  </a:lnTo>
                  <a:lnTo>
                    <a:pt x="51" y="48"/>
                  </a:lnTo>
                  <a:lnTo>
                    <a:pt x="51" y="40"/>
                  </a:lnTo>
                  <a:lnTo>
                    <a:pt x="50" y="40"/>
                  </a:lnTo>
                  <a:lnTo>
                    <a:pt x="50" y="34"/>
                  </a:lnTo>
                  <a:lnTo>
                    <a:pt x="47" y="34"/>
                  </a:lnTo>
                  <a:lnTo>
                    <a:pt x="47" y="31"/>
                  </a:lnTo>
                  <a:lnTo>
                    <a:pt x="45" y="31"/>
                  </a:lnTo>
                  <a:lnTo>
                    <a:pt x="45" y="28"/>
                  </a:lnTo>
                  <a:lnTo>
                    <a:pt x="43" y="28"/>
                  </a:lnTo>
                  <a:lnTo>
                    <a:pt x="43" y="26"/>
                  </a:lnTo>
                  <a:lnTo>
                    <a:pt x="41" y="26"/>
                  </a:lnTo>
                  <a:lnTo>
                    <a:pt x="41" y="24"/>
                  </a:lnTo>
                  <a:lnTo>
                    <a:pt x="37" y="24"/>
                  </a:lnTo>
                  <a:lnTo>
                    <a:pt x="37" y="23"/>
                  </a:lnTo>
                  <a:lnTo>
                    <a:pt x="33" y="23"/>
                  </a:lnTo>
                  <a:lnTo>
                    <a:pt x="33" y="19"/>
                  </a:lnTo>
                  <a:lnTo>
                    <a:pt x="28" y="19"/>
                  </a:lnTo>
                  <a:lnTo>
                    <a:pt x="28" y="18"/>
                  </a:lnTo>
                  <a:lnTo>
                    <a:pt x="25" y="18"/>
                  </a:lnTo>
                  <a:lnTo>
                    <a:pt x="25" y="14"/>
                  </a:lnTo>
                  <a:lnTo>
                    <a:pt x="23" y="14"/>
                  </a:lnTo>
                  <a:lnTo>
                    <a:pt x="23" y="11"/>
                  </a:lnTo>
                  <a:lnTo>
                    <a:pt x="20" y="11"/>
                  </a:lnTo>
                  <a:lnTo>
                    <a:pt x="20" y="10"/>
                  </a:lnTo>
                  <a:lnTo>
                    <a:pt x="18" y="10"/>
                  </a:lnTo>
                  <a:lnTo>
                    <a:pt x="18" y="9"/>
                  </a:lnTo>
                  <a:lnTo>
                    <a:pt x="15" y="9"/>
                  </a:lnTo>
                  <a:lnTo>
                    <a:pt x="15" y="7"/>
                  </a:lnTo>
                  <a:lnTo>
                    <a:pt x="14" y="7"/>
                  </a:lnTo>
                  <a:lnTo>
                    <a:pt x="14" y="5"/>
                  </a:lnTo>
                  <a:lnTo>
                    <a:pt x="11" y="5"/>
                  </a:lnTo>
                  <a:lnTo>
                    <a:pt x="11" y="3"/>
                  </a:lnTo>
                  <a:lnTo>
                    <a:pt x="9" y="3"/>
                  </a:lnTo>
                  <a:lnTo>
                    <a:pt x="9" y="2"/>
                  </a:lnTo>
                  <a:lnTo>
                    <a:pt x="5" y="2"/>
                  </a:lnTo>
                  <a:lnTo>
                    <a:pt x="5" y="0"/>
                  </a:lnTo>
                  <a:lnTo>
                    <a:pt x="0" y="0"/>
                  </a:lnTo>
                </a:path>
              </a:pathLst>
            </a:custGeom>
            <a:solidFill>
              <a:srgbClr val="FFFFFF"/>
            </a:solidFill>
            <a:ln w="25400">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sz="1400"/>
            </a:p>
          </p:txBody>
        </p:sp>
        <p:sp>
          <p:nvSpPr>
            <p:cNvPr id="38" name="Oval 37"/>
            <p:cNvSpPr/>
            <p:nvPr/>
          </p:nvSpPr>
          <p:spPr>
            <a:xfrm>
              <a:off x="687577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9" name="Oval 38"/>
            <p:cNvSpPr/>
            <p:nvPr/>
          </p:nvSpPr>
          <p:spPr>
            <a:xfrm>
              <a:off x="678266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0" name="Oval 39"/>
            <p:cNvSpPr/>
            <p:nvPr/>
          </p:nvSpPr>
          <p:spPr>
            <a:xfrm>
              <a:off x="6689556" y="4970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1" name="Oval 40"/>
            <p:cNvSpPr/>
            <p:nvPr/>
          </p:nvSpPr>
          <p:spPr>
            <a:xfrm>
              <a:off x="6286635" y="49427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2" name="Oval 41"/>
            <p:cNvSpPr/>
            <p:nvPr/>
          </p:nvSpPr>
          <p:spPr>
            <a:xfrm>
              <a:off x="6193525" y="49427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3" name="Oval 42"/>
            <p:cNvSpPr/>
            <p:nvPr/>
          </p:nvSpPr>
          <p:spPr>
            <a:xfrm>
              <a:off x="5877197" y="484120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4" name="Oval 43"/>
            <p:cNvSpPr/>
            <p:nvPr/>
          </p:nvSpPr>
          <p:spPr>
            <a:xfrm>
              <a:off x="5535819" y="47095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5" name="Oval 44"/>
            <p:cNvSpPr/>
            <p:nvPr/>
          </p:nvSpPr>
          <p:spPr>
            <a:xfrm>
              <a:off x="5409871" y="463057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6" name="Oval 45"/>
            <p:cNvSpPr/>
            <p:nvPr/>
          </p:nvSpPr>
          <p:spPr>
            <a:xfrm>
              <a:off x="5349053" y="461668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7" name="Oval 46"/>
            <p:cNvSpPr/>
            <p:nvPr/>
          </p:nvSpPr>
          <p:spPr>
            <a:xfrm>
              <a:off x="5288235" y="460280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8" name="Oval 47"/>
            <p:cNvSpPr/>
            <p:nvPr/>
          </p:nvSpPr>
          <p:spPr>
            <a:xfrm>
              <a:off x="5165765" y="453013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9" name="Oval 48"/>
            <p:cNvSpPr/>
            <p:nvPr/>
          </p:nvSpPr>
          <p:spPr>
            <a:xfrm>
              <a:off x="5104947" y="4476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0" name="Oval 49"/>
            <p:cNvSpPr/>
            <p:nvPr/>
          </p:nvSpPr>
          <p:spPr>
            <a:xfrm>
              <a:off x="5044129" y="446228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1" name="Oval 50"/>
            <p:cNvSpPr/>
            <p:nvPr/>
          </p:nvSpPr>
          <p:spPr>
            <a:xfrm>
              <a:off x="4972494" y="445906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2" name="Oval 51"/>
            <p:cNvSpPr/>
            <p:nvPr/>
          </p:nvSpPr>
          <p:spPr>
            <a:xfrm>
              <a:off x="4911676" y="442013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3" name="Oval 52"/>
            <p:cNvSpPr/>
            <p:nvPr/>
          </p:nvSpPr>
          <p:spPr>
            <a:xfrm>
              <a:off x="4862674" y="438706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4" name="Oval 53"/>
            <p:cNvSpPr/>
            <p:nvPr/>
          </p:nvSpPr>
          <p:spPr>
            <a:xfrm>
              <a:off x="4813672" y="432644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5" name="Oval 54"/>
            <p:cNvSpPr/>
            <p:nvPr/>
          </p:nvSpPr>
          <p:spPr>
            <a:xfrm>
              <a:off x="4666975" y="432343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6" name="Oval 55"/>
            <p:cNvSpPr/>
            <p:nvPr/>
          </p:nvSpPr>
          <p:spPr>
            <a:xfrm>
              <a:off x="4520278" y="420269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7" name="Oval 56"/>
            <p:cNvSpPr/>
            <p:nvPr/>
          </p:nvSpPr>
          <p:spPr>
            <a:xfrm>
              <a:off x="4473781" y="41445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8" name="Oval 57"/>
            <p:cNvSpPr/>
            <p:nvPr/>
          </p:nvSpPr>
          <p:spPr>
            <a:xfrm>
              <a:off x="4359553" y="404197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9" name="Oval 58"/>
            <p:cNvSpPr/>
            <p:nvPr/>
          </p:nvSpPr>
          <p:spPr>
            <a:xfrm>
              <a:off x="4313056" y="39963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0" name="Oval 59"/>
            <p:cNvSpPr/>
            <p:nvPr/>
          </p:nvSpPr>
          <p:spPr>
            <a:xfrm>
              <a:off x="4282656" y="3913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1" name="Oval 60"/>
            <p:cNvSpPr/>
            <p:nvPr/>
          </p:nvSpPr>
          <p:spPr>
            <a:xfrm>
              <a:off x="4228931" y="3877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2" name="Oval 61"/>
            <p:cNvSpPr/>
            <p:nvPr/>
          </p:nvSpPr>
          <p:spPr>
            <a:xfrm>
              <a:off x="4175206" y="380942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3" name="Oval 62"/>
            <p:cNvSpPr/>
            <p:nvPr/>
          </p:nvSpPr>
          <p:spPr>
            <a:xfrm>
              <a:off x="4121481" y="374085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4" name="Oval 63"/>
            <p:cNvSpPr/>
            <p:nvPr/>
          </p:nvSpPr>
          <p:spPr>
            <a:xfrm>
              <a:off x="4077776" y="36823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5" name="Oval 64"/>
            <p:cNvSpPr/>
            <p:nvPr/>
          </p:nvSpPr>
          <p:spPr>
            <a:xfrm>
              <a:off x="4021546" y="363629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6" name="Oval 65"/>
            <p:cNvSpPr/>
            <p:nvPr/>
          </p:nvSpPr>
          <p:spPr>
            <a:xfrm>
              <a:off x="3955051" y="358196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7" name="Oval 66"/>
            <p:cNvSpPr/>
            <p:nvPr/>
          </p:nvSpPr>
          <p:spPr>
            <a:xfrm>
              <a:off x="3911101" y="352764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8" name="Oval 67"/>
            <p:cNvSpPr/>
            <p:nvPr/>
          </p:nvSpPr>
          <p:spPr>
            <a:xfrm>
              <a:off x="3867151" y="347332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9" name="Oval 68"/>
            <p:cNvSpPr/>
            <p:nvPr/>
          </p:nvSpPr>
          <p:spPr>
            <a:xfrm>
              <a:off x="3876787" y="33986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0" name="Oval 69"/>
            <p:cNvSpPr/>
            <p:nvPr/>
          </p:nvSpPr>
          <p:spPr>
            <a:xfrm>
              <a:off x="3832837" y="334435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1" name="Oval 70"/>
            <p:cNvSpPr/>
            <p:nvPr/>
          </p:nvSpPr>
          <p:spPr>
            <a:xfrm>
              <a:off x="3788887" y="32900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2" name="Oval 71"/>
            <p:cNvSpPr/>
            <p:nvPr/>
          </p:nvSpPr>
          <p:spPr>
            <a:xfrm>
              <a:off x="3615014" y="30879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3" name="Oval 72"/>
            <p:cNvSpPr/>
            <p:nvPr/>
          </p:nvSpPr>
          <p:spPr>
            <a:xfrm>
              <a:off x="3569544" y="299831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4" name="Oval 73"/>
            <p:cNvSpPr/>
            <p:nvPr/>
          </p:nvSpPr>
          <p:spPr>
            <a:xfrm>
              <a:off x="3543868" y="295985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5" name="Oval 74"/>
            <p:cNvSpPr/>
            <p:nvPr/>
          </p:nvSpPr>
          <p:spPr>
            <a:xfrm>
              <a:off x="3533048" y="288033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6" name="Oval 75"/>
            <p:cNvSpPr/>
            <p:nvPr/>
          </p:nvSpPr>
          <p:spPr>
            <a:xfrm>
              <a:off x="3512208" y="281334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7" name="Oval 76"/>
            <p:cNvSpPr/>
            <p:nvPr/>
          </p:nvSpPr>
          <p:spPr>
            <a:xfrm>
              <a:off x="3476338" y="272130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8" name="Oval 77"/>
            <p:cNvSpPr/>
            <p:nvPr/>
          </p:nvSpPr>
          <p:spPr>
            <a:xfrm>
              <a:off x="2873406" y="208256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cxnSp>
          <p:nvCxnSpPr>
            <p:cNvPr id="79" name="Straight Connector 78"/>
            <p:cNvCxnSpPr>
              <a:endCxn id="67" idx="4"/>
            </p:cNvCxnSpPr>
            <p:nvPr/>
          </p:nvCxnSpPr>
          <p:spPr>
            <a:xfrm>
              <a:off x="2769756" y="3581968"/>
              <a:ext cx="1177345" cy="17678"/>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66" idx="2"/>
            </p:cNvCxnSpPr>
            <p:nvPr/>
          </p:nvCxnSpPr>
          <p:spPr>
            <a:xfrm flipV="1">
              <a:off x="3955051" y="3617968"/>
              <a:ext cx="0" cy="1553834"/>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208897" y="2131555"/>
            <a:ext cx="3549690" cy="830997"/>
          </a:xfrm>
          <a:prstGeom prst="rect">
            <a:avLst/>
          </a:prstGeom>
          <a:noFill/>
        </p:spPr>
        <p:txBody>
          <a:bodyPr wrap="none" rtlCol="0">
            <a:spAutoFit/>
          </a:bodyPr>
          <a:lstStyle/>
          <a:p>
            <a:pPr>
              <a:tabLst>
                <a:tab pos="719138" algn="l"/>
              </a:tabLst>
            </a:pPr>
            <a:r>
              <a:rPr lang="en-GB" sz="1600" b="1" dirty="0" err="1" smtClean="0"/>
              <a:t>mPFS</a:t>
            </a:r>
            <a:r>
              <a:rPr lang="en-GB" sz="1600" b="1" dirty="0" smtClean="0"/>
              <a:t> 	2.8 months (95%CI 2.7, 3.3)</a:t>
            </a:r>
          </a:p>
          <a:p>
            <a:pPr>
              <a:tabLst>
                <a:tab pos="719138" algn="l"/>
              </a:tabLst>
            </a:pPr>
            <a:r>
              <a:rPr lang="en-GB" sz="1600" dirty="0" smtClean="0"/>
              <a:t>ORR 	2.4% (95%CI 1.2, 4.2)</a:t>
            </a:r>
          </a:p>
          <a:p>
            <a:pPr>
              <a:tabLst>
                <a:tab pos="719138" algn="l"/>
              </a:tabLst>
            </a:pPr>
            <a:r>
              <a:rPr lang="en-GB" sz="1600" dirty="0" smtClean="0"/>
              <a:t>DCR 	36.8% (95%CI 32.4, 41.4)</a:t>
            </a:r>
            <a:endParaRPr lang="en-GB" sz="1600" dirty="0"/>
          </a:p>
        </p:txBody>
      </p:sp>
    </p:spTree>
    <p:extLst>
      <p:ext uri="{BB962C8B-B14F-4D97-AF65-F5344CB8AC3E}">
        <p14:creationId xmlns:p14="http://schemas.microsoft.com/office/powerpoint/2010/main" xmlns="" val="1448675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O-013: Safety and efficacy of </a:t>
            </a:r>
            <a:r>
              <a:rPr lang="en-GB" dirty="0" err="1" smtClean="0"/>
              <a:t>trifluridine</a:t>
            </a:r>
            <a:r>
              <a:rPr lang="en-GB" dirty="0" smtClean="0"/>
              <a:t>/</a:t>
            </a:r>
            <a:r>
              <a:rPr lang="en-GB" dirty="0" err="1" smtClean="0"/>
              <a:t>tipiracil</a:t>
            </a:r>
            <a:r>
              <a:rPr lang="en-GB" dirty="0" smtClean="0"/>
              <a:t> in previously treated metastatic colorectal cancer (</a:t>
            </a:r>
            <a:r>
              <a:rPr lang="en-GB" dirty="0" err="1" smtClean="0"/>
              <a:t>mCRC</a:t>
            </a:r>
            <a:r>
              <a:rPr lang="en-GB" dirty="0" smtClean="0"/>
              <a:t>): Preliminary results from the </a:t>
            </a:r>
            <a:br>
              <a:rPr lang="en-GB" dirty="0" smtClean="0"/>
            </a:br>
            <a:r>
              <a:rPr lang="en-GB" dirty="0" smtClean="0"/>
              <a:t>phase </a:t>
            </a:r>
            <a:r>
              <a:rPr lang="en-GB" dirty="0" err="1" smtClean="0"/>
              <a:t>IIIb</a:t>
            </a:r>
            <a:r>
              <a:rPr lang="en-GB" dirty="0" smtClean="0"/>
              <a:t>, international, open-label, early-access PRECONNECT study</a:t>
            </a:r>
            <a:br>
              <a:rPr lang="en-GB" dirty="0" smtClean="0"/>
            </a:br>
            <a:r>
              <a:rPr lang="en-GB" dirty="0" smtClean="0"/>
              <a:t>– Falcone A,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lgn="ctr">
              <a:buNone/>
            </a:pPr>
            <a:r>
              <a:rPr lang="en-GB" b="1" dirty="0" smtClean="0"/>
              <a:t>Deterioration in ECOG PS – time to ECOG PS </a:t>
            </a:r>
            <a:r>
              <a:rPr lang="en-GB" b="1" dirty="0" smtClean="0">
                <a:latin typeface="Arial" panose="020B0604020202020204" pitchFamily="34" charset="0"/>
                <a:cs typeface="Arial" panose="020B0604020202020204" pitchFamily="34" charset="0"/>
              </a:rPr>
              <a:t>≥</a:t>
            </a:r>
            <a:r>
              <a:rPr lang="en-GB" b="1" dirty="0" smtClean="0"/>
              <a:t>2</a:t>
            </a:r>
            <a:endParaRPr lang="en-GB" b="1"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smtClean="0"/>
              <a:t>Falcone A,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O-013</a:t>
            </a:r>
            <a:endParaRPr lang="fr-FR" dirty="0"/>
          </a:p>
        </p:txBody>
      </p:sp>
      <p:sp>
        <p:nvSpPr>
          <p:cNvPr id="7" name="Freeform 6"/>
          <p:cNvSpPr>
            <a:spLocks/>
          </p:cNvSpPr>
          <p:nvPr/>
        </p:nvSpPr>
        <p:spPr bwMode="auto">
          <a:xfrm>
            <a:off x="2769756" y="2118569"/>
            <a:ext cx="4488255"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 name="Line 6"/>
          <p:cNvSpPr>
            <a:spLocks noChangeShapeType="1"/>
          </p:cNvSpPr>
          <p:nvPr/>
        </p:nvSpPr>
        <p:spPr bwMode="auto">
          <a:xfrm>
            <a:off x="2665105" y="2118568"/>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7"/>
          <p:cNvSpPr>
            <a:spLocks noChangeShapeType="1"/>
          </p:cNvSpPr>
          <p:nvPr/>
        </p:nvSpPr>
        <p:spPr bwMode="auto">
          <a:xfrm>
            <a:off x="2665105" y="2697497"/>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8"/>
          <p:cNvSpPr>
            <a:spLocks noChangeShapeType="1"/>
          </p:cNvSpPr>
          <p:nvPr/>
        </p:nvSpPr>
        <p:spPr bwMode="auto">
          <a:xfrm>
            <a:off x="2665105" y="3263742"/>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9"/>
          <p:cNvSpPr>
            <a:spLocks noChangeShapeType="1"/>
          </p:cNvSpPr>
          <p:nvPr/>
        </p:nvSpPr>
        <p:spPr bwMode="auto">
          <a:xfrm>
            <a:off x="2665105" y="3849015"/>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10"/>
          <p:cNvSpPr>
            <a:spLocks noChangeShapeType="1"/>
          </p:cNvSpPr>
          <p:nvPr/>
        </p:nvSpPr>
        <p:spPr bwMode="auto">
          <a:xfrm>
            <a:off x="2665105" y="4421604"/>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1"/>
          <p:cNvSpPr>
            <a:spLocks noChangeShapeType="1"/>
          </p:cNvSpPr>
          <p:nvPr/>
        </p:nvSpPr>
        <p:spPr bwMode="auto">
          <a:xfrm>
            <a:off x="2665105" y="5000536"/>
            <a:ext cx="1046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2"/>
          <p:cNvSpPr>
            <a:spLocks noChangeShapeType="1"/>
          </p:cNvSpPr>
          <p:nvPr/>
        </p:nvSpPr>
        <p:spPr bwMode="auto">
          <a:xfrm>
            <a:off x="5104163"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3"/>
          <p:cNvSpPr>
            <a:spLocks noChangeShapeType="1"/>
          </p:cNvSpPr>
          <p:nvPr/>
        </p:nvSpPr>
        <p:spPr bwMode="auto">
          <a:xfrm>
            <a:off x="4346002"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17"/>
          <p:cNvSpPr>
            <a:spLocks noChangeShapeType="1"/>
          </p:cNvSpPr>
          <p:nvPr/>
        </p:nvSpPr>
        <p:spPr bwMode="auto">
          <a:xfrm>
            <a:off x="7263965"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9"/>
          <p:cNvSpPr>
            <a:spLocks noChangeShapeType="1"/>
          </p:cNvSpPr>
          <p:nvPr/>
        </p:nvSpPr>
        <p:spPr bwMode="auto">
          <a:xfrm>
            <a:off x="3577707"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21"/>
          <p:cNvSpPr>
            <a:spLocks noChangeShapeType="1"/>
          </p:cNvSpPr>
          <p:nvPr/>
        </p:nvSpPr>
        <p:spPr bwMode="auto">
          <a:xfrm>
            <a:off x="2873406" y="5171802"/>
            <a:ext cx="0" cy="1351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anose="020B0604020202020204" pitchFamily="34" charset="0"/>
            </a:endParaRPr>
          </a:p>
        </p:txBody>
      </p:sp>
      <p:sp>
        <p:nvSpPr>
          <p:cNvPr id="19" name="TextBox 18"/>
          <p:cNvSpPr txBox="1"/>
          <p:nvPr/>
        </p:nvSpPr>
        <p:spPr>
          <a:xfrm rot="16200000">
            <a:off x="1596497" y="3500080"/>
            <a:ext cx="1260281"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Event free, %</a:t>
            </a:r>
            <a:endParaRPr lang="en-GB" sz="1400" dirty="0">
              <a:cs typeface="Arial" panose="020B0604020202020204" pitchFamily="34" charset="0"/>
            </a:endParaRPr>
          </a:p>
        </p:txBody>
      </p:sp>
      <p:sp>
        <p:nvSpPr>
          <p:cNvPr id="20" name="TextBox 19"/>
          <p:cNvSpPr txBox="1"/>
          <p:nvPr/>
        </p:nvSpPr>
        <p:spPr>
          <a:xfrm>
            <a:off x="3521917" y="5407685"/>
            <a:ext cx="318843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from start of treatment, months</a:t>
            </a:r>
            <a:endParaRPr lang="en-GB" sz="1400" dirty="0">
              <a:cs typeface="Arial" panose="020B0604020202020204" pitchFamily="34" charset="0"/>
            </a:endParaRPr>
          </a:p>
        </p:txBody>
      </p:sp>
      <p:sp>
        <p:nvSpPr>
          <p:cNvPr id="21" name="TextBox 20"/>
          <p:cNvSpPr txBox="1"/>
          <p:nvPr/>
        </p:nvSpPr>
        <p:spPr>
          <a:xfrm>
            <a:off x="2239287" y="1961410"/>
            <a:ext cx="482824"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100</a:t>
            </a:r>
            <a:endParaRPr lang="en-GB" sz="1400" dirty="0">
              <a:cs typeface="Arial" panose="020B0604020202020204" pitchFamily="34" charset="0"/>
            </a:endParaRPr>
          </a:p>
        </p:txBody>
      </p:sp>
      <p:sp>
        <p:nvSpPr>
          <p:cNvPr id="22" name="TextBox 21"/>
          <p:cNvSpPr txBox="1"/>
          <p:nvPr/>
        </p:nvSpPr>
        <p:spPr>
          <a:xfrm>
            <a:off x="2338679" y="2542622"/>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80</a:t>
            </a:r>
            <a:endParaRPr lang="en-GB" sz="1400" dirty="0">
              <a:cs typeface="Arial" panose="020B0604020202020204" pitchFamily="34" charset="0"/>
            </a:endParaRPr>
          </a:p>
        </p:txBody>
      </p:sp>
      <p:sp>
        <p:nvSpPr>
          <p:cNvPr id="23" name="TextBox 22"/>
          <p:cNvSpPr txBox="1"/>
          <p:nvPr/>
        </p:nvSpPr>
        <p:spPr>
          <a:xfrm>
            <a:off x="2338679" y="3108596"/>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60</a:t>
            </a:r>
            <a:endParaRPr lang="en-GB" sz="1400" dirty="0">
              <a:cs typeface="Arial" panose="020B0604020202020204" pitchFamily="34" charset="0"/>
            </a:endParaRPr>
          </a:p>
        </p:txBody>
      </p:sp>
      <p:sp>
        <p:nvSpPr>
          <p:cNvPr id="24" name="TextBox 23"/>
          <p:cNvSpPr txBox="1"/>
          <p:nvPr/>
        </p:nvSpPr>
        <p:spPr>
          <a:xfrm>
            <a:off x="2338679" y="3693597"/>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40</a:t>
            </a:r>
            <a:endParaRPr lang="en-GB" sz="1400" dirty="0">
              <a:cs typeface="Arial" panose="020B0604020202020204" pitchFamily="34" charset="0"/>
            </a:endParaRPr>
          </a:p>
        </p:txBody>
      </p:sp>
      <p:sp>
        <p:nvSpPr>
          <p:cNvPr id="25" name="TextBox 24"/>
          <p:cNvSpPr txBox="1"/>
          <p:nvPr/>
        </p:nvSpPr>
        <p:spPr>
          <a:xfrm>
            <a:off x="2338679" y="4265913"/>
            <a:ext cx="383438" cy="307777"/>
          </a:xfrm>
          <a:prstGeom prst="rect">
            <a:avLst/>
          </a:prstGeom>
          <a:noFill/>
        </p:spPr>
        <p:txBody>
          <a:bodyPr wrap="none" rtlCol="0" anchor="ctr" anchorCtr="0">
            <a:spAutoFit/>
          </a:bodyPr>
          <a:lstStyle/>
          <a:p>
            <a:pPr algn="r"/>
            <a:r>
              <a:rPr lang="en-GB" sz="1400" dirty="0" smtClean="0">
                <a:cs typeface="Arial" panose="020B0604020202020204" pitchFamily="34" charset="0"/>
              </a:rPr>
              <a:t>20</a:t>
            </a:r>
            <a:endParaRPr lang="en-GB" sz="1400" dirty="0">
              <a:cs typeface="Arial" panose="020B0604020202020204" pitchFamily="34" charset="0"/>
            </a:endParaRPr>
          </a:p>
        </p:txBody>
      </p:sp>
      <p:sp>
        <p:nvSpPr>
          <p:cNvPr id="26" name="TextBox 25"/>
          <p:cNvSpPr txBox="1"/>
          <p:nvPr/>
        </p:nvSpPr>
        <p:spPr>
          <a:xfrm>
            <a:off x="2288989" y="4844572"/>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0.0</a:t>
            </a:r>
            <a:endParaRPr lang="en-GB" sz="1400" dirty="0">
              <a:cs typeface="Arial" panose="020B0604020202020204" pitchFamily="34" charset="0"/>
            </a:endParaRPr>
          </a:p>
        </p:txBody>
      </p:sp>
      <p:sp>
        <p:nvSpPr>
          <p:cNvPr id="27" name="TextBox 26"/>
          <p:cNvSpPr txBox="1"/>
          <p:nvPr/>
        </p:nvSpPr>
        <p:spPr>
          <a:xfrm>
            <a:off x="2637707" y="5240303"/>
            <a:ext cx="482824" cy="738664"/>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cs typeface="Arial" panose="020B0604020202020204" pitchFamily="34" charset="0"/>
            </a:endParaRPr>
          </a:p>
          <a:p>
            <a:pPr algn="ctr"/>
            <a:r>
              <a:rPr lang="en-GB" sz="1400" dirty="0" smtClean="0">
                <a:cs typeface="Arial" panose="020B0604020202020204" pitchFamily="34" charset="0"/>
              </a:rPr>
              <a:t>432</a:t>
            </a:r>
            <a:endParaRPr lang="en-GB" sz="1400" dirty="0">
              <a:cs typeface="Arial" panose="020B0604020202020204" pitchFamily="34" charset="0"/>
            </a:endParaRPr>
          </a:p>
        </p:txBody>
      </p:sp>
      <p:sp>
        <p:nvSpPr>
          <p:cNvPr id="28" name="TextBox 27"/>
          <p:cNvSpPr txBox="1"/>
          <p:nvPr/>
        </p:nvSpPr>
        <p:spPr>
          <a:xfrm>
            <a:off x="3338456" y="5240303"/>
            <a:ext cx="482824" cy="738664"/>
          </a:xfrm>
          <a:prstGeom prst="rect">
            <a:avLst/>
          </a:prstGeom>
          <a:noFill/>
        </p:spPr>
        <p:txBody>
          <a:bodyPr wrap="none" rtlCol="0" anchor="t" anchorCtr="0">
            <a:spAutoFit/>
          </a:bodyPr>
          <a:lstStyle/>
          <a:p>
            <a:pPr algn="ctr"/>
            <a:r>
              <a:rPr lang="en-GB" sz="1400" dirty="0" smtClean="0">
                <a:cs typeface="Arial" panose="020B0604020202020204" pitchFamily="34" charset="0"/>
              </a:rPr>
              <a:t>2</a:t>
            </a:r>
          </a:p>
          <a:p>
            <a:pPr algn="ctr"/>
            <a:endParaRPr lang="en-GB" sz="1400" dirty="0">
              <a:cs typeface="Arial" panose="020B0604020202020204" pitchFamily="34" charset="0"/>
            </a:endParaRPr>
          </a:p>
          <a:p>
            <a:pPr algn="ctr"/>
            <a:r>
              <a:rPr lang="en-GB" sz="1400" dirty="0" smtClean="0">
                <a:cs typeface="Arial" panose="020B0604020202020204" pitchFamily="34" charset="0"/>
              </a:rPr>
              <a:t>263</a:t>
            </a:r>
            <a:endParaRPr lang="en-GB" sz="1400" dirty="0">
              <a:cs typeface="Arial" panose="020B0604020202020204" pitchFamily="34" charset="0"/>
            </a:endParaRPr>
          </a:p>
        </p:txBody>
      </p:sp>
      <p:sp>
        <p:nvSpPr>
          <p:cNvPr id="29" name="TextBox 28"/>
          <p:cNvSpPr txBox="1"/>
          <p:nvPr/>
        </p:nvSpPr>
        <p:spPr>
          <a:xfrm>
            <a:off x="4375164" y="5240303"/>
            <a:ext cx="184730" cy="307777"/>
          </a:xfrm>
          <a:prstGeom prst="rect">
            <a:avLst/>
          </a:prstGeom>
          <a:noFill/>
        </p:spPr>
        <p:txBody>
          <a:bodyPr wrap="none" rtlCol="0" anchor="t" anchorCtr="0">
            <a:spAutoFit/>
          </a:bodyPr>
          <a:lstStyle/>
          <a:p>
            <a:pPr algn="ctr"/>
            <a:endParaRPr lang="en-GB" sz="1400" dirty="0">
              <a:cs typeface="Arial" panose="020B0604020202020204" pitchFamily="34" charset="0"/>
            </a:endParaRPr>
          </a:p>
        </p:txBody>
      </p:sp>
      <p:sp>
        <p:nvSpPr>
          <p:cNvPr id="30" name="TextBox 29"/>
          <p:cNvSpPr txBox="1"/>
          <p:nvPr/>
        </p:nvSpPr>
        <p:spPr>
          <a:xfrm>
            <a:off x="4100198" y="5240303"/>
            <a:ext cx="482824" cy="738664"/>
          </a:xfrm>
          <a:prstGeom prst="rect">
            <a:avLst/>
          </a:prstGeom>
          <a:noFill/>
        </p:spPr>
        <p:txBody>
          <a:bodyPr wrap="none" rtlCol="0" anchor="t" anchorCtr="0">
            <a:spAutoFit/>
          </a:bodyPr>
          <a:lstStyle/>
          <a:p>
            <a:pPr algn="ctr"/>
            <a:r>
              <a:rPr lang="en-GB" sz="1400" dirty="0" smtClean="0">
                <a:cs typeface="Arial" panose="020B0604020202020204" pitchFamily="34" charset="0"/>
              </a:rPr>
              <a:t>4</a:t>
            </a:r>
          </a:p>
          <a:p>
            <a:pPr algn="ctr"/>
            <a:endParaRPr lang="en-GB" sz="1400" dirty="0">
              <a:cs typeface="Arial" panose="020B0604020202020204" pitchFamily="34" charset="0"/>
            </a:endParaRPr>
          </a:p>
          <a:p>
            <a:pPr algn="ctr"/>
            <a:r>
              <a:rPr lang="en-GB" sz="1400" dirty="0" smtClean="0">
                <a:cs typeface="Arial" panose="020B0604020202020204" pitchFamily="34" charset="0"/>
              </a:rPr>
              <a:t>129</a:t>
            </a:r>
            <a:endParaRPr lang="en-GB" sz="1400" dirty="0">
              <a:cs typeface="Arial" panose="020B0604020202020204" pitchFamily="34" charset="0"/>
            </a:endParaRPr>
          </a:p>
        </p:txBody>
      </p:sp>
      <p:sp>
        <p:nvSpPr>
          <p:cNvPr id="31" name="TextBox 30"/>
          <p:cNvSpPr txBox="1"/>
          <p:nvPr/>
        </p:nvSpPr>
        <p:spPr>
          <a:xfrm>
            <a:off x="4919196" y="5240303"/>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cs typeface="Arial" panose="020B0604020202020204" pitchFamily="34" charset="0"/>
            </a:endParaRPr>
          </a:p>
          <a:p>
            <a:pPr algn="ctr"/>
            <a:r>
              <a:rPr lang="en-GB" sz="1400" dirty="0" smtClean="0">
                <a:cs typeface="Arial" panose="020B0604020202020204" pitchFamily="34" charset="0"/>
              </a:rPr>
              <a:t>53</a:t>
            </a:r>
            <a:endParaRPr lang="en-GB" sz="1400" dirty="0">
              <a:cs typeface="Arial" panose="020B0604020202020204" pitchFamily="34" charset="0"/>
            </a:endParaRPr>
          </a:p>
        </p:txBody>
      </p:sp>
      <p:sp>
        <p:nvSpPr>
          <p:cNvPr id="32" name="TextBox 31"/>
          <p:cNvSpPr txBox="1"/>
          <p:nvPr/>
        </p:nvSpPr>
        <p:spPr>
          <a:xfrm>
            <a:off x="7075823" y="5240303"/>
            <a:ext cx="383438" cy="738664"/>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cs typeface="Arial" panose="020B0604020202020204" pitchFamily="34" charset="0"/>
            </a:endParaRPr>
          </a:p>
          <a:p>
            <a:pPr algn="ctr"/>
            <a:r>
              <a:rPr lang="en-GB" sz="1400" dirty="0" smtClean="0">
                <a:cs typeface="Arial" panose="020B0604020202020204" pitchFamily="34" charset="0"/>
              </a:rPr>
              <a:t>0</a:t>
            </a:r>
            <a:endParaRPr lang="en-GB" sz="1400" dirty="0">
              <a:cs typeface="Arial" panose="020B0604020202020204" pitchFamily="34" charset="0"/>
            </a:endParaRPr>
          </a:p>
        </p:txBody>
      </p:sp>
      <p:grpSp>
        <p:nvGrpSpPr>
          <p:cNvPr id="33" name="Group 32"/>
          <p:cNvGrpSpPr/>
          <p:nvPr/>
        </p:nvGrpSpPr>
        <p:grpSpPr>
          <a:xfrm>
            <a:off x="5655972" y="5171795"/>
            <a:ext cx="383437" cy="807165"/>
            <a:chOff x="2642554" y="5042971"/>
            <a:chExt cx="269990" cy="645824"/>
          </a:xfrm>
        </p:grpSpPr>
        <p:sp>
          <p:nvSpPr>
            <p:cNvPr id="34" name="Line 14"/>
            <p:cNvSpPr>
              <a:spLocks noChangeShapeType="1"/>
            </p:cNvSpPr>
            <p:nvPr/>
          </p:nvSpPr>
          <p:spPr bwMode="auto">
            <a:xfrm>
              <a:off x="277872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5" name="TextBox 34"/>
            <p:cNvSpPr txBox="1"/>
            <p:nvPr/>
          </p:nvSpPr>
          <p:spPr>
            <a:xfrm>
              <a:off x="2642554" y="5097780"/>
              <a:ext cx="269990" cy="591015"/>
            </a:xfrm>
            <a:prstGeom prst="rect">
              <a:avLst/>
            </a:prstGeom>
            <a:noFill/>
          </p:spPr>
          <p:txBody>
            <a:bodyPr wrap="none" rtlCol="0" anchor="t" anchorCtr="0">
              <a:spAutoFit/>
            </a:bodyPr>
            <a:lstStyle/>
            <a:p>
              <a:pPr algn="ctr"/>
              <a:r>
                <a:rPr lang="en-GB" sz="1400" dirty="0" smtClean="0">
                  <a:cs typeface="Arial" panose="020B0604020202020204" pitchFamily="34" charset="0"/>
                </a:rPr>
                <a:t>8</a:t>
              </a:r>
            </a:p>
            <a:p>
              <a:pPr algn="ctr"/>
              <a:endParaRPr lang="en-GB" sz="1400" dirty="0">
                <a:cs typeface="Arial" panose="020B0604020202020204" pitchFamily="34" charset="0"/>
              </a:endParaRPr>
            </a:p>
            <a:p>
              <a:pPr algn="ctr"/>
              <a:r>
                <a:rPr lang="en-GB" sz="1400" dirty="0" smtClean="0">
                  <a:cs typeface="Arial" panose="020B0604020202020204" pitchFamily="34" charset="0"/>
                </a:rPr>
                <a:t>15</a:t>
              </a:r>
              <a:endParaRPr lang="en-GB" sz="1400" dirty="0">
                <a:cs typeface="Arial" panose="020B0604020202020204" pitchFamily="34" charset="0"/>
              </a:endParaRPr>
            </a:p>
          </p:txBody>
        </p:sp>
      </p:grpSp>
      <p:grpSp>
        <p:nvGrpSpPr>
          <p:cNvPr id="36" name="Group 35"/>
          <p:cNvGrpSpPr/>
          <p:nvPr/>
        </p:nvGrpSpPr>
        <p:grpSpPr>
          <a:xfrm>
            <a:off x="6384511" y="5171795"/>
            <a:ext cx="383438" cy="807165"/>
            <a:chOff x="2707398" y="5042971"/>
            <a:chExt cx="269990" cy="645824"/>
          </a:xfrm>
        </p:grpSpPr>
        <p:sp>
          <p:nvSpPr>
            <p:cNvPr id="37" name="Line 14"/>
            <p:cNvSpPr>
              <a:spLocks noChangeShapeType="1"/>
            </p:cNvSpPr>
            <p:nvPr/>
          </p:nvSpPr>
          <p:spPr bwMode="auto">
            <a:xfrm>
              <a:off x="2843570"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8" name="TextBox 37"/>
            <p:cNvSpPr txBox="1"/>
            <p:nvPr/>
          </p:nvSpPr>
          <p:spPr>
            <a:xfrm>
              <a:off x="2707398" y="5097780"/>
              <a:ext cx="269990" cy="591015"/>
            </a:xfrm>
            <a:prstGeom prst="rect">
              <a:avLst/>
            </a:prstGeom>
            <a:noFill/>
          </p:spPr>
          <p:txBody>
            <a:bodyPr wrap="none" rtlCol="0" anchor="t" anchorCtr="0">
              <a:spAutoFit/>
            </a:bodyPr>
            <a:lstStyle/>
            <a:p>
              <a:pPr algn="ctr"/>
              <a:r>
                <a:rPr lang="en-GB" sz="1400" dirty="0" smtClean="0">
                  <a:cs typeface="Arial" panose="020B0604020202020204" pitchFamily="34" charset="0"/>
                </a:rPr>
                <a:t>10</a:t>
              </a:r>
            </a:p>
            <a:p>
              <a:pPr algn="ctr"/>
              <a:endParaRPr lang="en-GB" sz="1400" dirty="0">
                <a:cs typeface="Arial" panose="020B0604020202020204" pitchFamily="34" charset="0"/>
              </a:endParaRPr>
            </a:p>
            <a:p>
              <a:pPr algn="ctr"/>
              <a:r>
                <a:rPr lang="en-GB" sz="1400" dirty="0" smtClean="0">
                  <a:cs typeface="Arial" panose="020B0604020202020204" pitchFamily="34" charset="0"/>
                </a:rPr>
                <a:t>4</a:t>
              </a:r>
              <a:endParaRPr lang="en-GB" sz="1400" dirty="0">
                <a:cs typeface="Arial" panose="020B0604020202020204" pitchFamily="34" charset="0"/>
              </a:endParaRPr>
            </a:p>
          </p:txBody>
        </p:sp>
      </p:grpSp>
      <p:sp>
        <p:nvSpPr>
          <p:cNvPr id="39" name="TextBox 38"/>
          <p:cNvSpPr txBox="1"/>
          <p:nvPr/>
        </p:nvSpPr>
        <p:spPr>
          <a:xfrm>
            <a:off x="1637770" y="5656790"/>
            <a:ext cx="990977" cy="307777"/>
          </a:xfrm>
          <a:prstGeom prst="rect">
            <a:avLst/>
          </a:prstGeom>
          <a:noFill/>
        </p:spPr>
        <p:txBody>
          <a:bodyPr wrap="none" rtlCol="0">
            <a:spAutoFit/>
          </a:bodyPr>
          <a:lstStyle/>
          <a:p>
            <a:r>
              <a:rPr lang="en-GB" sz="1400" dirty="0" smtClean="0"/>
              <a:t>No. at risk</a:t>
            </a:r>
            <a:endParaRPr lang="en-GB" sz="1400" dirty="0"/>
          </a:p>
        </p:txBody>
      </p:sp>
      <p:cxnSp>
        <p:nvCxnSpPr>
          <p:cNvPr id="40" name="Straight Connector 39"/>
          <p:cNvCxnSpPr/>
          <p:nvPr/>
        </p:nvCxnSpPr>
        <p:spPr>
          <a:xfrm>
            <a:off x="2769756" y="3581968"/>
            <a:ext cx="3334855" cy="50073"/>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104611" y="3617968"/>
            <a:ext cx="0" cy="1553834"/>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2842006" y="2082569"/>
            <a:ext cx="4087636" cy="1836996"/>
            <a:chOff x="2842006" y="2082569"/>
            <a:chExt cx="4087636" cy="1836996"/>
          </a:xfrm>
        </p:grpSpPr>
        <p:sp>
          <p:nvSpPr>
            <p:cNvPr id="43" name="Oval 42"/>
            <p:cNvSpPr/>
            <p:nvPr/>
          </p:nvSpPr>
          <p:spPr>
            <a:xfrm>
              <a:off x="6857642"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4" name="Oval 43"/>
            <p:cNvSpPr/>
            <p:nvPr/>
          </p:nvSpPr>
          <p:spPr>
            <a:xfrm>
              <a:off x="6782666"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5" name="Oval 44"/>
            <p:cNvSpPr/>
            <p:nvPr/>
          </p:nvSpPr>
          <p:spPr>
            <a:xfrm>
              <a:off x="6689556"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6" name="Oval 45"/>
            <p:cNvSpPr/>
            <p:nvPr/>
          </p:nvSpPr>
          <p:spPr>
            <a:xfrm>
              <a:off x="6362835"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7" name="Oval 46"/>
            <p:cNvSpPr/>
            <p:nvPr/>
          </p:nvSpPr>
          <p:spPr>
            <a:xfrm>
              <a:off x="6269725" y="384756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8" name="Oval 47"/>
            <p:cNvSpPr/>
            <p:nvPr/>
          </p:nvSpPr>
          <p:spPr>
            <a:xfrm>
              <a:off x="5967409" y="36134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9" name="Oval 48"/>
            <p:cNvSpPr/>
            <p:nvPr/>
          </p:nvSpPr>
          <p:spPr>
            <a:xfrm>
              <a:off x="5970278" y="34910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0" name="Oval 49"/>
            <p:cNvSpPr/>
            <p:nvPr/>
          </p:nvSpPr>
          <p:spPr>
            <a:xfrm>
              <a:off x="5895409" y="349107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1" name="Oval 50"/>
            <p:cNvSpPr/>
            <p:nvPr/>
          </p:nvSpPr>
          <p:spPr>
            <a:xfrm>
              <a:off x="5704653"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2" name="Oval 51"/>
            <p:cNvSpPr/>
            <p:nvPr/>
          </p:nvSpPr>
          <p:spPr>
            <a:xfrm>
              <a:off x="5643835"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3" name="Oval 52"/>
            <p:cNvSpPr/>
            <p:nvPr/>
          </p:nvSpPr>
          <p:spPr>
            <a:xfrm>
              <a:off x="5572165"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4" name="Oval 53"/>
            <p:cNvSpPr/>
            <p:nvPr/>
          </p:nvSpPr>
          <p:spPr>
            <a:xfrm>
              <a:off x="5511347" y="3270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5" name="Oval 54"/>
            <p:cNvSpPr/>
            <p:nvPr/>
          </p:nvSpPr>
          <p:spPr>
            <a:xfrm>
              <a:off x="5889188" y="334437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6" name="Oval 55"/>
            <p:cNvSpPr/>
            <p:nvPr/>
          </p:nvSpPr>
          <p:spPr>
            <a:xfrm>
              <a:off x="5823409" y="33421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7" name="Oval 56"/>
            <p:cNvSpPr/>
            <p:nvPr/>
          </p:nvSpPr>
          <p:spPr>
            <a:xfrm>
              <a:off x="5745783" y="335080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8" name="Oval 57"/>
            <p:cNvSpPr/>
            <p:nvPr/>
          </p:nvSpPr>
          <p:spPr>
            <a:xfrm>
              <a:off x="5439347" y="320460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9" name="Oval 58"/>
            <p:cNvSpPr/>
            <p:nvPr/>
          </p:nvSpPr>
          <p:spPr>
            <a:xfrm>
              <a:off x="5390345" y="320460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0" name="Oval 59"/>
            <p:cNvSpPr/>
            <p:nvPr/>
          </p:nvSpPr>
          <p:spPr>
            <a:xfrm>
              <a:off x="5297357"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1" name="Oval 60"/>
            <p:cNvSpPr/>
            <p:nvPr/>
          </p:nvSpPr>
          <p:spPr>
            <a:xfrm>
              <a:off x="5150660"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2" name="Oval 61"/>
            <p:cNvSpPr/>
            <p:nvPr/>
          </p:nvSpPr>
          <p:spPr>
            <a:xfrm>
              <a:off x="5104163" y="32046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3" name="Oval 62"/>
            <p:cNvSpPr/>
            <p:nvPr/>
          </p:nvSpPr>
          <p:spPr>
            <a:xfrm>
              <a:off x="5042080"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4" name="Oval 63"/>
            <p:cNvSpPr/>
            <p:nvPr/>
          </p:nvSpPr>
          <p:spPr>
            <a:xfrm>
              <a:off x="4995583"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5" name="Oval 64"/>
            <p:cNvSpPr/>
            <p:nvPr/>
          </p:nvSpPr>
          <p:spPr>
            <a:xfrm>
              <a:off x="4965183"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6" name="Oval 65"/>
            <p:cNvSpPr/>
            <p:nvPr/>
          </p:nvSpPr>
          <p:spPr>
            <a:xfrm>
              <a:off x="4911458" y="3162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7" name="Oval 66"/>
            <p:cNvSpPr/>
            <p:nvPr/>
          </p:nvSpPr>
          <p:spPr>
            <a:xfrm>
              <a:off x="4822891" y="312562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8" name="Oval 67"/>
            <p:cNvSpPr/>
            <p:nvPr/>
          </p:nvSpPr>
          <p:spPr>
            <a:xfrm>
              <a:off x="4783767" y="310859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69" name="Oval 68"/>
            <p:cNvSpPr/>
            <p:nvPr/>
          </p:nvSpPr>
          <p:spPr>
            <a:xfrm>
              <a:off x="4711767"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0" name="Oval 69"/>
            <p:cNvSpPr/>
            <p:nvPr/>
          </p:nvSpPr>
          <p:spPr>
            <a:xfrm>
              <a:off x="4628170"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1" name="Oval 70"/>
            <p:cNvSpPr/>
            <p:nvPr/>
          </p:nvSpPr>
          <p:spPr>
            <a:xfrm>
              <a:off x="4561675" y="3023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2" name="Oval 71"/>
            <p:cNvSpPr/>
            <p:nvPr/>
          </p:nvSpPr>
          <p:spPr>
            <a:xfrm>
              <a:off x="4517725" y="29985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3" name="Oval 72"/>
            <p:cNvSpPr/>
            <p:nvPr/>
          </p:nvSpPr>
          <p:spPr>
            <a:xfrm>
              <a:off x="4375164" y="29519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4" name="Oval 73"/>
            <p:cNvSpPr/>
            <p:nvPr/>
          </p:nvSpPr>
          <p:spPr>
            <a:xfrm>
              <a:off x="4483411" y="29731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5" name="Oval 74"/>
            <p:cNvSpPr/>
            <p:nvPr/>
          </p:nvSpPr>
          <p:spPr>
            <a:xfrm>
              <a:off x="4269610" y="290117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6" name="Oval 75"/>
            <p:cNvSpPr/>
            <p:nvPr/>
          </p:nvSpPr>
          <p:spPr>
            <a:xfrm>
              <a:off x="4196190" y="285039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7" name="Oval 76"/>
            <p:cNvSpPr/>
            <p:nvPr/>
          </p:nvSpPr>
          <p:spPr>
            <a:xfrm>
              <a:off x="3841770" y="2696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8" name="Oval 77"/>
            <p:cNvSpPr/>
            <p:nvPr/>
          </p:nvSpPr>
          <p:spPr>
            <a:xfrm>
              <a:off x="3749053" y="2624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9" name="Oval 78"/>
            <p:cNvSpPr/>
            <p:nvPr/>
          </p:nvSpPr>
          <p:spPr>
            <a:xfrm>
              <a:off x="3805770" y="2624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0" name="Oval 79"/>
            <p:cNvSpPr/>
            <p:nvPr/>
          </p:nvSpPr>
          <p:spPr>
            <a:xfrm>
              <a:off x="3579868" y="254399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1" name="Oval 80"/>
            <p:cNvSpPr/>
            <p:nvPr/>
          </p:nvSpPr>
          <p:spPr>
            <a:xfrm>
              <a:off x="3677053" y="25885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2" name="Oval 81"/>
            <p:cNvSpPr/>
            <p:nvPr/>
          </p:nvSpPr>
          <p:spPr>
            <a:xfrm>
              <a:off x="3546763" y="250662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3" name="Oval 82"/>
            <p:cNvSpPr/>
            <p:nvPr/>
          </p:nvSpPr>
          <p:spPr>
            <a:xfrm>
              <a:off x="2873406" y="208256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4" name="Freeform 3"/>
            <p:cNvSpPr>
              <a:spLocks/>
            </p:cNvSpPr>
            <p:nvPr/>
          </p:nvSpPr>
          <p:spPr bwMode="auto">
            <a:xfrm>
              <a:off x="2842006" y="2112219"/>
              <a:ext cx="4033770" cy="1728000"/>
            </a:xfrm>
            <a:custGeom>
              <a:avLst/>
              <a:gdLst>
                <a:gd name="T0" fmla="*/ 263 w 324"/>
                <a:gd name="T1" fmla="*/ 139 h 139"/>
                <a:gd name="T2" fmla="*/ 256 w 324"/>
                <a:gd name="T3" fmla="*/ 124 h 139"/>
                <a:gd name="T4" fmla="*/ 250 w 324"/>
                <a:gd name="T5" fmla="*/ 111 h 139"/>
                <a:gd name="T6" fmla="*/ 236 w 324"/>
                <a:gd name="T7" fmla="*/ 101 h 139"/>
                <a:gd name="T8" fmla="*/ 216 w 324"/>
                <a:gd name="T9" fmla="*/ 95 h 139"/>
                <a:gd name="T10" fmla="*/ 184 w 324"/>
                <a:gd name="T11" fmla="*/ 89 h 139"/>
                <a:gd name="T12" fmla="*/ 165 w 324"/>
                <a:gd name="T13" fmla="*/ 85 h 139"/>
                <a:gd name="T14" fmla="*/ 162 w 324"/>
                <a:gd name="T15" fmla="*/ 84 h 139"/>
                <a:gd name="T16" fmla="*/ 159 w 324"/>
                <a:gd name="T17" fmla="*/ 81 h 139"/>
                <a:gd name="T18" fmla="*/ 143 w 324"/>
                <a:gd name="T19" fmla="*/ 75 h 139"/>
                <a:gd name="T20" fmla="*/ 138 w 324"/>
                <a:gd name="T21" fmla="*/ 74 h 139"/>
                <a:gd name="T22" fmla="*/ 133 w 324"/>
                <a:gd name="T23" fmla="*/ 72 h 139"/>
                <a:gd name="T24" fmla="*/ 122 w 324"/>
                <a:gd name="T25" fmla="*/ 70 h 139"/>
                <a:gd name="T26" fmla="*/ 120 w 324"/>
                <a:gd name="T27" fmla="*/ 68 h 139"/>
                <a:gd name="T28" fmla="*/ 117 w 324"/>
                <a:gd name="T29" fmla="*/ 65 h 139"/>
                <a:gd name="T30" fmla="*/ 112 w 324"/>
                <a:gd name="T31" fmla="*/ 63 h 139"/>
                <a:gd name="T32" fmla="*/ 108 w 324"/>
                <a:gd name="T33" fmla="*/ 60 h 139"/>
                <a:gd name="T34" fmla="*/ 102 w 324"/>
                <a:gd name="T35" fmla="*/ 58 h 139"/>
                <a:gd name="T36" fmla="*/ 90 w 324"/>
                <a:gd name="T37" fmla="*/ 55 h 139"/>
                <a:gd name="T38" fmla="*/ 85 w 324"/>
                <a:gd name="T39" fmla="*/ 53 h 139"/>
                <a:gd name="T40" fmla="*/ 83 w 324"/>
                <a:gd name="T41" fmla="*/ 47 h 139"/>
                <a:gd name="T42" fmla="*/ 73 w 324"/>
                <a:gd name="T43" fmla="*/ 41 h 139"/>
                <a:gd name="T44" fmla="*/ 65 w 324"/>
                <a:gd name="T45" fmla="*/ 39 h 139"/>
                <a:gd name="T46" fmla="*/ 62 w 324"/>
                <a:gd name="T47" fmla="*/ 36 h 139"/>
                <a:gd name="T48" fmla="*/ 58 w 324"/>
                <a:gd name="T49" fmla="*/ 34 h 139"/>
                <a:gd name="T50" fmla="*/ 55 w 324"/>
                <a:gd name="T51" fmla="*/ 30 h 139"/>
                <a:gd name="T52" fmla="*/ 42 w 324"/>
                <a:gd name="T53" fmla="*/ 24 h 139"/>
                <a:gd name="T54" fmla="*/ 34 w 324"/>
                <a:gd name="T55" fmla="*/ 22 h 139"/>
                <a:gd name="T56" fmla="*/ 33 w 324"/>
                <a:gd name="T57" fmla="*/ 19 h 139"/>
                <a:gd name="T58" fmla="*/ 28 w 324"/>
                <a:gd name="T59" fmla="*/ 17 h 139"/>
                <a:gd name="T60" fmla="*/ 24 w 324"/>
                <a:gd name="T61" fmla="*/ 5 h 139"/>
                <a:gd name="T62" fmla="*/ 9 w 324"/>
                <a:gd name="T63" fmla="*/ 3 h 139"/>
                <a:gd name="T64" fmla="*/ 0 w 324"/>
                <a:gd name="T6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4" h="139">
                  <a:moveTo>
                    <a:pt x="324" y="139"/>
                  </a:moveTo>
                  <a:lnTo>
                    <a:pt x="263" y="139"/>
                  </a:lnTo>
                  <a:lnTo>
                    <a:pt x="263" y="124"/>
                  </a:lnTo>
                  <a:lnTo>
                    <a:pt x="256" y="124"/>
                  </a:lnTo>
                  <a:lnTo>
                    <a:pt x="256" y="111"/>
                  </a:lnTo>
                  <a:lnTo>
                    <a:pt x="250" y="111"/>
                  </a:lnTo>
                  <a:lnTo>
                    <a:pt x="250" y="101"/>
                  </a:lnTo>
                  <a:lnTo>
                    <a:pt x="236" y="101"/>
                  </a:lnTo>
                  <a:lnTo>
                    <a:pt x="236" y="95"/>
                  </a:lnTo>
                  <a:lnTo>
                    <a:pt x="216" y="95"/>
                  </a:lnTo>
                  <a:lnTo>
                    <a:pt x="216" y="89"/>
                  </a:lnTo>
                  <a:lnTo>
                    <a:pt x="184" y="89"/>
                  </a:lnTo>
                  <a:lnTo>
                    <a:pt x="184" y="85"/>
                  </a:lnTo>
                  <a:lnTo>
                    <a:pt x="165" y="85"/>
                  </a:lnTo>
                  <a:lnTo>
                    <a:pt x="165" y="84"/>
                  </a:lnTo>
                  <a:lnTo>
                    <a:pt x="162" y="84"/>
                  </a:lnTo>
                  <a:lnTo>
                    <a:pt x="162" y="81"/>
                  </a:lnTo>
                  <a:lnTo>
                    <a:pt x="159" y="81"/>
                  </a:lnTo>
                  <a:lnTo>
                    <a:pt x="159" y="75"/>
                  </a:lnTo>
                  <a:lnTo>
                    <a:pt x="143" y="75"/>
                  </a:lnTo>
                  <a:lnTo>
                    <a:pt x="143" y="74"/>
                  </a:lnTo>
                  <a:lnTo>
                    <a:pt x="138" y="74"/>
                  </a:lnTo>
                  <a:lnTo>
                    <a:pt x="138" y="72"/>
                  </a:lnTo>
                  <a:lnTo>
                    <a:pt x="133" y="72"/>
                  </a:lnTo>
                  <a:lnTo>
                    <a:pt x="133" y="70"/>
                  </a:lnTo>
                  <a:lnTo>
                    <a:pt x="122" y="70"/>
                  </a:lnTo>
                  <a:lnTo>
                    <a:pt x="122" y="68"/>
                  </a:lnTo>
                  <a:lnTo>
                    <a:pt x="120" y="68"/>
                  </a:lnTo>
                  <a:lnTo>
                    <a:pt x="120" y="65"/>
                  </a:lnTo>
                  <a:lnTo>
                    <a:pt x="117" y="65"/>
                  </a:lnTo>
                  <a:lnTo>
                    <a:pt x="117" y="63"/>
                  </a:lnTo>
                  <a:lnTo>
                    <a:pt x="112" y="63"/>
                  </a:lnTo>
                  <a:lnTo>
                    <a:pt x="112" y="60"/>
                  </a:lnTo>
                  <a:lnTo>
                    <a:pt x="108" y="60"/>
                  </a:lnTo>
                  <a:lnTo>
                    <a:pt x="108" y="58"/>
                  </a:lnTo>
                  <a:lnTo>
                    <a:pt x="102" y="58"/>
                  </a:lnTo>
                  <a:lnTo>
                    <a:pt x="102" y="55"/>
                  </a:lnTo>
                  <a:lnTo>
                    <a:pt x="90" y="55"/>
                  </a:lnTo>
                  <a:lnTo>
                    <a:pt x="90" y="53"/>
                  </a:lnTo>
                  <a:lnTo>
                    <a:pt x="85" y="53"/>
                  </a:lnTo>
                  <a:lnTo>
                    <a:pt x="85" y="47"/>
                  </a:lnTo>
                  <a:lnTo>
                    <a:pt x="83" y="47"/>
                  </a:lnTo>
                  <a:lnTo>
                    <a:pt x="83" y="41"/>
                  </a:lnTo>
                  <a:lnTo>
                    <a:pt x="73" y="41"/>
                  </a:lnTo>
                  <a:lnTo>
                    <a:pt x="73" y="39"/>
                  </a:lnTo>
                  <a:lnTo>
                    <a:pt x="65" y="39"/>
                  </a:lnTo>
                  <a:lnTo>
                    <a:pt x="65" y="36"/>
                  </a:lnTo>
                  <a:lnTo>
                    <a:pt x="62" y="36"/>
                  </a:lnTo>
                  <a:lnTo>
                    <a:pt x="62" y="34"/>
                  </a:lnTo>
                  <a:lnTo>
                    <a:pt x="58" y="34"/>
                  </a:lnTo>
                  <a:lnTo>
                    <a:pt x="58" y="30"/>
                  </a:lnTo>
                  <a:lnTo>
                    <a:pt x="55" y="30"/>
                  </a:lnTo>
                  <a:lnTo>
                    <a:pt x="55" y="24"/>
                  </a:lnTo>
                  <a:lnTo>
                    <a:pt x="42" y="24"/>
                  </a:lnTo>
                  <a:lnTo>
                    <a:pt x="42" y="22"/>
                  </a:lnTo>
                  <a:lnTo>
                    <a:pt x="34" y="22"/>
                  </a:lnTo>
                  <a:lnTo>
                    <a:pt x="34" y="19"/>
                  </a:lnTo>
                  <a:lnTo>
                    <a:pt x="33" y="19"/>
                  </a:lnTo>
                  <a:lnTo>
                    <a:pt x="33" y="17"/>
                  </a:lnTo>
                  <a:lnTo>
                    <a:pt x="28" y="17"/>
                  </a:lnTo>
                  <a:lnTo>
                    <a:pt x="28" y="5"/>
                  </a:lnTo>
                  <a:lnTo>
                    <a:pt x="24" y="5"/>
                  </a:lnTo>
                  <a:lnTo>
                    <a:pt x="24" y="3"/>
                  </a:lnTo>
                  <a:lnTo>
                    <a:pt x="9" y="3"/>
                  </a:lnTo>
                  <a:lnTo>
                    <a:pt x="9" y="0"/>
                  </a:lnTo>
                  <a:lnTo>
                    <a:pt x="0" y="0"/>
                  </a:lnTo>
                </a:path>
              </a:pathLst>
            </a:custGeom>
            <a:noFill/>
            <a:ln w="25400">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sz="1400"/>
            </a:p>
          </p:txBody>
        </p:sp>
        <p:sp>
          <p:nvSpPr>
            <p:cNvPr id="85" name="Oval 84"/>
            <p:cNvSpPr/>
            <p:nvPr/>
          </p:nvSpPr>
          <p:spPr>
            <a:xfrm>
              <a:off x="3475735" y="2397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6" name="Oval 85"/>
            <p:cNvSpPr/>
            <p:nvPr/>
          </p:nvSpPr>
          <p:spPr>
            <a:xfrm>
              <a:off x="3338456" y="2361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7" name="Oval 86"/>
            <p:cNvSpPr/>
            <p:nvPr/>
          </p:nvSpPr>
          <p:spPr>
            <a:xfrm>
              <a:off x="3403735" y="236132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8" name="Oval 87"/>
            <p:cNvSpPr/>
            <p:nvPr/>
          </p:nvSpPr>
          <p:spPr>
            <a:xfrm>
              <a:off x="3164334" y="228000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9" name="Oval 88"/>
            <p:cNvSpPr/>
            <p:nvPr/>
          </p:nvSpPr>
          <p:spPr>
            <a:xfrm>
              <a:off x="3200334" y="230246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90" name="Oval 89"/>
            <p:cNvSpPr/>
            <p:nvPr/>
          </p:nvSpPr>
          <p:spPr>
            <a:xfrm>
              <a:off x="3128334" y="222828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sp>
        <p:nvSpPr>
          <p:cNvPr id="91" name="TextBox 90"/>
          <p:cNvSpPr txBox="1"/>
          <p:nvPr/>
        </p:nvSpPr>
        <p:spPr>
          <a:xfrm>
            <a:off x="4666406" y="2131555"/>
            <a:ext cx="4110421" cy="584775"/>
          </a:xfrm>
          <a:prstGeom prst="rect">
            <a:avLst/>
          </a:prstGeom>
          <a:noFill/>
        </p:spPr>
        <p:txBody>
          <a:bodyPr wrap="none" rtlCol="0">
            <a:spAutoFit/>
          </a:bodyPr>
          <a:lstStyle/>
          <a:p>
            <a:pPr>
              <a:tabLst>
                <a:tab pos="719138" algn="l"/>
              </a:tabLst>
            </a:pPr>
            <a:r>
              <a:rPr lang="en-GB" sz="1600" dirty="0" smtClean="0"/>
              <a:t>Median time to first ECOG PS deterioration</a:t>
            </a:r>
            <a:br>
              <a:rPr lang="en-GB" sz="1600" dirty="0" smtClean="0"/>
            </a:br>
            <a:r>
              <a:rPr lang="en-GB" sz="1600" dirty="0" smtClean="0"/>
              <a:t> 	8.7 months (range 0.2–11.0)</a:t>
            </a:r>
          </a:p>
        </p:txBody>
      </p:sp>
    </p:spTree>
    <p:extLst>
      <p:ext uri="{BB962C8B-B14F-4D97-AF65-F5344CB8AC3E}">
        <p14:creationId xmlns:p14="http://schemas.microsoft.com/office/powerpoint/2010/main" xmlns="" val="2345947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O-013: Safety and efficacy of </a:t>
            </a:r>
            <a:r>
              <a:rPr lang="en-GB" dirty="0" err="1" smtClean="0"/>
              <a:t>trifluridine</a:t>
            </a:r>
            <a:r>
              <a:rPr lang="en-GB" dirty="0" smtClean="0"/>
              <a:t>/</a:t>
            </a:r>
            <a:r>
              <a:rPr lang="en-GB" dirty="0" err="1" smtClean="0"/>
              <a:t>tipiracil</a:t>
            </a:r>
            <a:r>
              <a:rPr lang="en-GB" dirty="0" smtClean="0"/>
              <a:t> in previously treated metastatic colorectal cancer (</a:t>
            </a:r>
            <a:r>
              <a:rPr lang="en-GB" dirty="0" err="1" smtClean="0"/>
              <a:t>mCRC</a:t>
            </a:r>
            <a:r>
              <a:rPr lang="en-GB" dirty="0" smtClean="0"/>
              <a:t>): Preliminary results from the </a:t>
            </a:r>
            <a:br>
              <a:rPr lang="en-GB" dirty="0" smtClean="0"/>
            </a:br>
            <a:r>
              <a:rPr lang="en-GB" dirty="0" smtClean="0"/>
              <a:t>phase </a:t>
            </a:r>
            <a:r>
              <a:rPr lang="en-GB" dirty="0" err="1" smtClean="0"/>
              <a:t>IIIb</a:t>
            </a:r>
            <a:r>
              <a:rPr lang="en-GB" dirty="0" smtClean="0"/>
              <a:t>, international, open-label, early-access PRECONNECT study</a:t>
            </a:r>
            <a:br>
              <a:rPr lang="en-GB" dirty="0" smtClean="0"/>
            </a:br>
            <a:r>
              <a:rPr lang="en-GB" dirty="0" smtClean="0"/>
              <a:t>– Falcone A,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a:p>
            <a:pPr marL="0" indent="0">
              <a:spcBef>
                <a:spcPts val="18000"/>
              </a:spcBef>
              <a:buNone/>
            </a:pPr>
            <a:r>
              <a:rPr lang="en-GB" b="1" dirty="0" smtClean="0"/>
              <a:t>Conclusion</a:t>
            </a:r>
          </a:p>
          <a:p>
            <a:r>
              <a:rPr lang="en-GB" b="1" dirty="0" smtClean="0"/>
              <a:t>In previously treated patients with </a:t>
            </a:r>
            <a:r>
              <a:rPr lang="en-GB" b="1" dirty="0" err="1" smtClean="0"/>
              <a:t>mCRC</a:t>
            </a:r>
            <a:r>
              <a:rPr lang="en-GB" b="1" dirty="0" smtClean="0"/>
              <a:t>, this preliminary data demonstrated that </a:t>
            </a:r>
            <a:r>
              <a:rPr lang="en-GB" b="1" dirty="0" err="1" smtClean="0"/>
              <a:t>trifluridine</a:t>
            </a:r>
            <a:r>
              <a:rPr lang="en-GB" b="1" dirty="0" smtClean="0"/>
              <a:t>/</a:t>
            </a:r>
            <a:r>
              <a:rPr lang="en-GB" b="1" dirty="0" err="1" smtClean="0"/>
              <a:t>tipiracil</a:t>
            </a:r>
            <a:r>
              <a:rPr lang="en-GB" b="1" dirty="0" smtClean="0"/>
              <a:t> had a safety profile similar to previous findings and was efficacious with improvements in time to deterioration of ECOG PS and PFS</a:t>
            </a:r>
            <a:endParaRPr lang="en-GB" b="1"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smtClean="0"/>
              <a:t>Falcone A,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O-013</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xmlns="" val="114150227"/>
              </p:ext>
            </p:extLst>
          </p:nvPr>
        </p:nvGraphicFramePr>
        <p:xfrm>
          <a:off x="365124" y="1657264"/>
          <a:ext cx="8001636" cy="2260600"/>
        </p:xfrm>
        <a:graphic>
          <a:graphicData uri="http://schemas.openxmlformats.org/drawingml/2006/table">
            <a:tbl>
              <a:tblPr firstRow="1" bandRow="1">
                <a:tableStyleId>{69012ECD-51FC-41F1-AA8D-1B2483CD663E}</a:tableStyleId>
              </a:tblPr>
              <a:tblGrid>
                <a:gridCol w="3886836">
                  <a:extLst>
                    <a:ext uri="{9D8B030D-6E8A-4147-A177-3AD203B41FA5}">
                      <a16:colId xmlns:a16="http://schemas.microsoft.com/office/drawing/2014/main" xmlns="" val="1709975499"/>
                    </a:ext>
                  </a:extLst>
                </a:gridCol>
                <a:gridCol w="4114800">
                  <a:extLst>
                    <a:ext uri="{9D8B030D-6E8A-4147-A177-3AD203B41FA5}">
                      <a16:colId xmlns:a16="http://schemas.microsoft.com/office/drawing/2014/main" xmlns="" val="1247476413"/>
                    </a:ext>
                  </a:extLst>
                </a:gridCol>
              </a:tblGrid>
              <a:tr h="370840">
                <a:tc>
                  <a:txBody>
                    <a:bodyPr/>
                    <a:lstStyle/>
                    <a:p>
                      <a:pPr algn="l"/>
                      <a:r>
                        <a:rPr lang="en-GB" sz="1600" dirty="0" smtClean="0">
                          <a:solidFill>
                            <a:schemeClr val="tx2"/>
                          </a:solidFill>
                        </a:rPr>
                        <a:t>Grade </a:t>
                      </a:r>
                      <a:r>
                        <a:rPr lang="en-GB" sz="1600" dirty="0" smtClean="0">
                          <a:solidFill>
                            <a:schemeClr val="tx2"/>
                          </a:solidFill>
                          <a:latin typeface="Arial" panose="020B0604020202020204" pitchFamily="34" charset="0"/>
                          <a:cs typeface="Arial" panose="020B0604020202020204" pitchFamily="34" charset="0"/>
                        </a:rPr>
                        <a:t>≥</a:t>
                      </a:r>
                      <a:r>
                        <a:rPr lang="en-GB" sz="1600" dirty="0" smtClean="0">
                          <a:solidFill>
                            <a:schemeClr val="tx2"/>
                          </a:solidFill>
                        </a:rPr>
                        <a:t>3 AEs occurring in &gt;2%,</a:t>
                      </a:r>
                      <a:r>
                        <a:rPr lang="en-GB" sz="1600" baseline="0" dirty="0" smtClean="0">
                          <a:solidFill>
                            <a:schemeClr val="tx2"/>
                          </a:solidFill>
                        </a:rPr>
                        <a:t> n (%)</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Regardless of relation to drug</a:t>
                      </a:r>
                      <a:endParaRPr lang="en-GB" sz="1600" dirty="0">
                        <a:solidFill>
                          <a:schemeClr val="tx2"/>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858489181"/>
                  </a:ext>
                </a:extLst>
              </a:tr>
              <a:tr h="370840">
                <a:tc>
                  <a:txBody>
                    <a:bodyPr/>
                    <a:lstStyle/>
                    <a:p>
                      <a:r>
                        <a:rPr lang="en-GB" sz="1600" b="1" dirty="0" smtClean="0"/>
                        <a:t>Haematological</a:t>
                      </a:r>
                    </a:p>
                    <a:p>
                      <a:pPr marL="182563" indent="0"/>
                      <a:r>
                        <a:rPr lang="en-GB" sz="1600" dirty="0" smtClean="0"/>
                        <a:t>Neutropenia</a:t>
                      </a:r>
                      <a:endParaRPr lang="en-GB" sz="1600" baseline="0" dirty="0" smtClean="0"/>
                    </a:p>
                    <a:p>
                      <a:pPr marL="182563" indent="0"/>
                      <a:r>
                        <a:rPr lang="en-GB" sz="1600" baseline="0" dirty="0" smtClean="0"/>
                        <a:t>Anaemia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GB" sz="1600" dirty="0" smtClean="0"/>
                    </a:p>
                    <a:p>
                      <a:pPr algn="ctr"/>
                      <a:r>
                        <a:rPr lang="en-GB" sz="1600" dirty="0" smtClean="0"/>
                        <a:t>182 (39.3)</a:t>
                      </a:r>
                    </a:p>
                    <a:p>
                      <a:pPr algn="ctr"/>
                      <a:r>
                        <a:rPr lang="en-GB" sz="1600" dirty="0" smtClean="0"/>
                        <a:t>55 (11.8)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50781373"/>
                  </a:ext>
                </a:extLst>
              </a:tr>
              <a:tr h="370840">
                <a:tc>
                  <a:txBody>
                    <a:bodyPr/>
                    <a:lstStyle/>
                    <a:p>
                      <a:pPr marL="0" indent="0"/>
                      <a:r>
                        <a:rPr lang="en-GB" sz="1600" b="1" dirty="0" smtClean="0"/>
                        <a:t>Non-haematological</a:t>
                      </a:r>
                    </a:p>
                    <a:p>
                      <a:pPr marL="182563" indent="0"/>
                      <a:r>
                        <a:rPr lang="en-GB" sz="1600" dirty="0" smtClean="0"/>
                        <a:t>Diarrhoea</a:t>
                      </a:r>
                    </a:p>
                    <a:p>
                      <a:pPr marL="182563" indent="0"/>
                      <a:r>
                        <a:rPr lang="en-GB" sz="1600" dirty="0" smtClean="0"/>
                        <a:t>Fatigue</a:t>
                      </a:r>
                    </a:p>
                    <a:p>
                      <a:pPr marL="182563" indent="0"/>
                      <a:r>
                        <a:rPr lang="en-GB" sz="1600" dirty="0" smtClean="0"/>
                        <a:t>Asthenia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600" dirty="0" smtClean="0"/>
                    </a:p>
                    <a:p>
                      <a:pPr algn="ctr"/>
                      <a:r>
                        <a:rPr lang="en-GB" sz="1600" dirty="0" smtClean="0"/>
                        <a:t>24 (5.2)</a:t>
                      </a:r>
                    </a:p>
                    <a:p>
                      <a:pPr algn="ctr"/>
                      <a:r>
                        <a:rPr lang="en-GB" sz="1600" dirty="0" smtClean="0"/>
                        <a:t>15 (3.2)</a:t>
                      </a:r>
                    </a:p>
                    <a:p>
                      <a:pPr algn="ctr"/>
                      <a:r>
                        <a:rPr lang="en-GB" sz="1600" dirty="0" smtClean="0"/>
                        <a:t>12 (2.6)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51371244"/>
                  </a:ext>
                </a:extLst>
              </a:tr>
            </a:tbl>
          </a:graphicData>
        </a:graphic>
      </p:graphicFrame>
    </p:spTree>
    <p:extLst>
      <p:ext uri="{BB962C8B-B14F-4D97-AF65-F5344CB8AC3E}">
        <p14:creationId xmlns:p14="http://schemas.microsoft.com/office/powerpoint/2010/main" xmlns="" val="1061348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O-014: Regorafenib dose optimization study (</a:t>
            </a:r>
            <a:r>
              <a:rPr lang="en-GB" dirty="0" err="1" smtClean="0"/>
              <a:t>reDOS</a:t>
            </a:r>
            <a:r>
              <a:rPr lang="en-GB" dirty="0" smtClean="0"/>
              <a:t>): Randomized phase II trial to evaluate escalating dosing strategy and pre-emptive topical steroids for regorafenib in refractory metastatic colorectal cancer (</a:t>
            </a:r>
            <a:r>
              <a:rPr lang="en-GB" dirty="0" err="1" smtClean="0"/>
              <a:t>mCRC</a:t>
            </a:r>
            <a:r>
              <a:rPr lang="en-GB" dirty="0" smtClean="0"/>
              <a:t>) – </a:t>
            </a:r>
            <a:br>
              <a:rPr lang="en-GB" dirty="0" smtClean="0"/>
            </a:br>
            <a:r>
              <a:rPr lang="en-GB" dirty="0" smtClean="0"/>
              <a:t>An ACCRU network study – </a:t>
            </a:r>
            <a:r>
              <a:rPr lang="en-GB" dirty="0" err="1" smtClean="0"/>
              <a:t>Bekaii</a:t>
            </a:r>
            <a:r>
              <a:rPr lang="en-GB" dirty="0" smtClean="0"/>
              <a:t>-Saab T, et al</a:t>
            </a:r>
            <a:endParaRPr lang="en-GB" dirty="0"/>
          </a:p>
        </p:txBody>
      </p:sp>
      <p:sp>
        <p:nvSpPr>
          <p:cNvPr id="6" name="Content Placeholder 2"/>
          <p:cNvSpPr>
            <a:spLocks noGrp="1"/>
          </p:cNvSpPr>
          <p:nvPr>
            <p:ph idx="1"/>
          </p:nvPr>
        </p:nvSpPr>
        <p:spPr/>
        <p:txBody>
          <a:bodyPr/>
          <a:lstStyle/>
          <a:p>
            <a:pPr marL="0" indent="0">
              <a:buNone/>
            </a:pPr>
            <a:r>
              <a:rPr lang="en-GB" b="1" dirty="0" smtClean="0"/>
              <a:t>Study objective</a:t>
            </a:r>
          </a:p>
          <a:p>
            <a:r>
              <a:rPr lang="en-GB" dirty="0" smtClean="0"/>
              <a:t>To determine the optimal dose of regorafenib to enable maintenance of benefits and improve tolerability in patients with refractory </a:t>
            </a:r>
            <a:r>
              <a:rPr lang="en-GB" dirty="0" err="1" smtClean="0"/>
              <a:t>mCRC</a:t>
            </a:r>
            <a:r>
              <a:rPr lang="en-GB" dirty="0" smtClean="0"/>
              <a:t> in the </a:t>
            </a:r>
            <a:r>
              <a:rPr lang="en-GB" dirty="0" err="1" smtClean="0"/>
              <a:t>ReDOS</a:t>
            </a:r>
            <a:r>
              <a:rPr lang="en-GB" dirty="0" smtClean="0"/>
              <a:t> study</a:t>
            </a:r>
            <a:endParaRPr lang="en-GB" dirty="0"/>
          </a:p>
        </p:txBody>
      </p:sp>
      <p:sp>
        <p:nvSpPr>
          <p:cNvPr id="9" name="Text Placeholder 8"/>
          <p:cNvSpPr>
            <a:spLocks noGrp="1"/>
          </p:cNvSpPr>
          <p:nvPr>
            <p:ph type="body" sz="quarter" idx="10"/>
          </p:nvPr>
        </p:nvSpPr>
        <p:spPr/>
        <p:txBody>
          <a:bodyPr/>
          <a:lstStyle/>
          <a:p>
            <a:r>
              <a:rPr lang="en-GB" dirty="0" smtClean="0"/>
              <a:t>*Cycle 1 week 1 80 mg, week 2 120 mg and week 3 160 mg</a:t>
            </a:r>
            <a:endParaRPr lang="en-GB" dirty="0"/>
          </a:p>
        </p:txBody>
      </p:sp>
      <p:sp>
        <p:nvSpPr>
          <p:cNvPr id="5" name="Text Placeholder 4"/>
          <p:cNvSpPr>
            <a:spLocks noGrp="1"/>
          </p:cNvSpPr>
          <p:nvPr>
            <p:ph type="body" sz="quarter" idx="11"/>
          </p:nvPr>
        </p:nvSpPr>
        <p:spPr>
          <a:xfrm>
            <a:off x="4495800" y="6096000"/>
            <a:ext cx="4283075" cy="487363"/>
          </a:xfrm>
        </p:spPr>
        <p:txBody>
          <a:bodyPr/>
          <a:lstStyle/>
          <a:p>
            <a:r>
              <a:rPr lang="fr-FR" dirty="0" smtClean="0"/>
              <a:t/>
            </a:r>
            <a:br>
              <a:rPr lang="fr-FR" dirty="0" smtClean="0"/>
            </a:br>
            <a:r>
              <a:rPr lang="en-GB" dirty="0" err="1" smtClean="0"/>
              <a:t>Bekaii</a:t>
            </a:r>
            <a:r>
              <a:rPr lang="en-GB" dirty="0" smtClean="0"/>
              <a:t>-Saab T,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O-014</a:t>
            </a:r>
            <a:endParaRPr lang="fr-FR" dirty="0"/>
          </a:p>
        </p:txBody>
      </p:sp>
      <p:sp>
        <p:nvSpPr>
          <p:cNvPr id="8" name="Rectangle 9"/>
          <p:cNvSpPr txBox="1">
            <a:spLocks noChangeArrowheads="1"/>
          </p:cNvSpPr>
          <p:nvPr/>
        </p:nvSpPr>
        <p:spPr bwMode="auto">
          <a:xfrm>
            <a:off x="365124" y="5396038"/>
            <a:ext cx="4130676" cy="909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Proportion of patients who completed 2 cycles and cold initiate cycle 3</a:t>
            </a:r>
            <a:endParaRPr lang="en-GB" kern="0" dirty="0"/>
          </a:p>
        </p:txBody>
      </p:sp>
      <p:sp>
        <p:nvSpPr>
          <p:cNvPr id="10" name="Content Placeholder 26"/>
          <p:cNvSpPr txBox="1">
            <a:spLocks/>
          </p:cNvSpPr>
          <p:nvPr/>
        </p:nvSpPr>
        <p:spPr>
          <a:xfrm>
            <a:off x="4648200" y="5396038"/>
            <a:ext cx="4130675" cy="9098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PFS, TTP</a:t>
            </a:r>
          </a:p>
        </p:txBody>
      </p:sp>
      <p:sp>
        <p:nvSpPr>
          <p:cNvPr id="11" name="Oval 14"/>
          <p:cNvSpPr>
            <a:spLocks noChangeArrowheads="1"/>
          </p:cNvSpPr>
          <p:nvPr/>
        </p:nvSpPr>
        <p:spPr bwMode="auto">
          <a:xfrm>
            <a:off x="3562111" y="353337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1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1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1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1:1:1:1</a:t>
            </a:r>
            <a:endParaRPr kumimoji="0" lang="en-GB" altLang="zh-CN" sz="11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2" name="AutoShape 15"/>
          <p:cNvCxnSpPr>
            <a:cxnSpLocks noChangeShapeType="1"/>
            <a:stCxn id="11" idx="0"/>
            <a:endCxn id="19" idx="1"/>
          </p:cNvCxnSpPr>
          <p:nvPr/>
        </p:nvCxnSpPr>
        <p:spPr bwMode="auto">
          <a:xfrm rot="5400000" flipH="1" flipV="1">
            <a:off x="3732212" y="2751835"/>
            <a:ext cx="903234" cy="659841"/>
          </a:xfrm>
          <a:prstGeom prst="bentConnector2">
            <a:avLst/>
          </a:prstGeom>
          <a:noFill/>
          <a:ln w="57150">
            <a:solidFill>
              <a:schemeClr val="bg2">
                <a:lumMod val="60000"/>
                <a:lumOff val="40000"/>
              </a:schemeClr>
            </a:solidFill>
            <a:round/>
            <a:headEnd/>
            <a:tailEnd type="triangle" w="med" len="med"/>
          </a:ln>
        </p:spPr>
      </p:cxnSp>
      <p:cxnSp>
        <p:nvCxnSpPr>
          <p:cNvPr id="13" name="AutoShape 16"/>
          <p:cNvCxnSpPr>
            <a:cxnSpLocks noChangeShapeType="1"/>
            <a:stCxn id="11" idx="4"/>
            <a:endCxn id="25" idx="1"/>
          </p:cNvCxnSpPr>
          <p:nvPr/>
        </p:nvCxnSpPr>
        <p:spPr bwMode="auto">
          <a:xfrm rot="16200000" flipH="1">
            <a:off x="3742777" y="4228704"/>
            <a:ext cx="880950" cy="658686"/>
          </a:xfrm>
          <a:prstGeom prst="bentConnector2">
            <a:avLst/>
          </a:prstGeom>
          <a:noFill/>
          <a:ln w="57150">
            <a:solidFill>
              <a:schemeClr val="bg2">
                <a:lumMod val="60000"/>
                <a:lumOff val="40000"/>
              </a:schemeClr>
            </a:solidFill>
            <a:round/>
            <a:headEnd/>
            <a:tailEnd type="triangle" w="med" len="med"/>
          </a:ln>
        </p:spPr>
      </p:cxnSp>
      <p:cxnSp>
        <p:nvCxnSpPr>
          <p:cNvPr id="16" name="AutoShape 19"/>
          <p:cNvCxnSpPr>
            <a:cxnSpLocks noChangeShapeType="1"/>
            <a:stCxn id="20" idx="3"/>
            <a:endCxn id="11" idx="2"/>
          </p:cNvCxnSpPr>
          <p:nvPr/>
        </p:nvCxnSpPr>
        <p:spPr bwMode="auto">
          <a:xfrm>
            <a:off x="3492213" y="3825472"/>
            <a:ext cx="69898" cy="0"/>
          </a:xfrm>
          <a:prstGeom prst="straightConnector1">
            <a:avLst/>
          </a:prstGeom>
          <a:noFill/>
          <a:ln w="57150">
            <a:solidFill>
              <a:schemeClr val="bg2">
                <a:lumMod val="60000"/>
                <a:lumOff val="40000"/>
              </a:schemeClr>
            </a:solidFill>
            <a:round/>
            <a:headEnd type="none" w="med" len="med"/>
            <a:tailEnd type="none" w="med" len="med"/>
          </a:ln>
        </p:spPr>
      </p:cxnSp>
      <p:sp>
        <p:nvSpPr>
          <p:cNvPr id="18" name="AutoShape 12"/>
          <p:cNvSpPr>
            <a:spLocks noChangeArrowheads="1"/>
          </p:cNvSpPr>
          <p:nvPr/>
        </p:nvSpPr>
        <p:spPr bwMode="auto">
          <a:xfrm>
            <a:off x="4512595" y="3859678"/>
            <a:ext cx="4328657" cy="714021"/>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Arm B1</a:t>
            </a:r>
            <a:r>
              <a:rPr kumimoji="0" lang="en-GB" altLang="zh-CN" sz="1800" b="0"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 Regorafenib</a:t>
            </a:r>
            <a:r>
              <a:rPr kumimoji="0" lang="en-GB" altLang="zh-CN" sz="1800" b="0" i="0" u="none" strike="noStrike" kern="1200" cap="none" spc="0" normalizeH="0" noProof="0" dirty="0" smtClean="0">
                <a:ln>
                  <a:noFill/>
                </a:ln>
                <a:solidFill>
                  <a:schemeClr val="tx2"/>
                </a:solidFill>
                <a:effectLst/>
                <a:uLnTx/>
                <a:uFillTx/>
                <a:latin typeface="Arial" charset="0"/>
                <a:ea typeface="SimSun" pitchFamily="2" charset="-122"/>
                <a:cs typeface="Arial" charset="0"/>
              </a:rPr>
              <a:t> 160 mg/day oral 21 days + pre-emptive strategy for PPES</a:t>
            </a:r>
            <a:endParaRPr kumimoji="0" lang="en-GB" altLang="zh-CN" sz="1800" b="0" i="0" u="none" strike="noStrike" kern="1200" cap="none" spc="0" normalizeH="0" baseline="0" noProof="0" dirty="0">
              <a:ln>
                <a:noFill/>
              </a:ln>
              <a:solidFill>
                <a:schemeClr val="tx2"/>
              </a:solidFill>
              <a:effectLst/>
              <a:uLnTx/>
              <a:uFillTx/>
              <a:latin typeface="Arial" charset="0"/>
              <a:ea typeface="SimSun" pitchFamily="2" charset="-122"/>
              <a:cs typeface="Arial" charset="0"/>
            </a:endParaRPr>
          </a:p>
        </p:txBody>
      </p:sp>
      <p:sp>
        <p:nvSpPr>
          <p:cNvPr id="19" name="AutoShape 8"/>
          <p:cNvSpPr>
            <a:spLocks noChangeArrowheads="1"/>
          </p:cNvSpPr>
          <p:nvPr/>
        </p:nvSpPr>
        <p:spPr bwMode="auto">
          <a:xfrm>
            <a:off x="4513750" y="2273127"/>
            <a:ext cx="4331212" cy="71402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Arm A1</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Regorafenib</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start low* +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pre-emptive strategy for PPES</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0" name="AutoShape 9"/>
          <p:cNvSpPr>
            <a:spLocks noChangeArrowheads="1"/>
          </p:cNvSpPr>
          <p:nvPr/>
        </p:nvSpPr>
        <p:spPr bwMode="auto">
          <a:xfrm>
            <a:off x="431211" y="2464843"/>
            <a:ext cx="3061002"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Refractory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mCRC</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Failure</a:t>
            </a:r>
            <a:r>
              <a:rPr kumimoji="0" lang="en-GB" altLang="zh-CN" sz="1800" b="0" i="0" u="none" strike="noStrike" kern="1200" cap="none" spc="0" normalizeH="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 of all standard iv regimens including appropriate biologics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baseline="0" dirty="0" smtClean="0">
                <a:solidFill>
                  <a:srgbClr val="FFFFFF"/>
                </a:solidFill>
                <a:latin typeface="Arial" panose="020B0604020202020204" pitchFamily="34" charset="0"/>
                <a:ea typeface="SimSun" pitchFamily="2" charset="-122"/>
                <a:cs typeface="Arial" panose="020B0604020202020204" pitchFamily="34" charset="0"/>
              </a:rPr>
              <a:t>No</a:t>
            </a:r>
            <a:r>
              <a:rPr lang="en-GB" altLang="zh-CN" dirty="0" smtClean="0">
                <a:solidFill>
                  <a:srgbClr val="FFFFFF"/>
                </a:solidFill>
                <a:latin typeface="Arial" panose="020B0604020202020204" pitchFamily="34" charset="0"/>
                <a:ea typeface="SimSun" pitchFamily="2" charset="-122"/>
                <a:cs typeface="Arial" panose="020B0604020202020204" pitchFamily="34" charset="0"/>
              </a:rPr>
              <a:t> prior regorafenib</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ea typeface="SimSun" pitchFamily="2" charset="-122"/>
              </a:rPr>
              <a:t>ECOG PS 0–1 </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n=363)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1" name="AutoShape 8"/>
          <p:cNvSpPr>
            <a:spLocks noChangeArrowheads="1"/>
          </p:cNvSpPr>
          <p:nvPr/>
        </p:nvSpPr>
        <p:spPr bwMode="auto">
          <a:xfrm>
            <a:off x="4512596" y="3059789"/>
            <a:ext cx="4331212" cy="714022"/>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en-GB" altLang="zh-CN" b="1" dirty="0">
                <a:solidFill>
                  <a:srgbClr val="4D4D4D"/>
                </a:solidFill>
                <a:ea typeface="SimSun" pitchFamily="2" charset="-122"/>
              </a:rPr>
              <a:t>Arm </a:t>
            </a:r>
            <a:r>
              <a:rPr lang="en-GB" altLang="zh-CN" b="1" dirty="0" smtClean="0">
                <a:solidFill>
                  <a:srgbClr val="4D4D4D"/>
                </a:solidFill>
                <a:ea typeface="SimSun" pitchFamily="2" charset="-122"/>
              </a:rPr>
              <a:t>A2</a:t>
            </a:r>
            <a:r>
              <a:rPr lang="en-GB" altLang="zh-CN" dirty="0" smtClean="0">
                <a:solidFill>
                  <a:srgbClr val="4D4D4D"/>
                </a:solidFill>
                <a:ea typeface="SimSun" pitchFamily="2" charset="-122"/>
              </a:rPr>
              <a:t>: </a:t>
            </a:r>
            <a:r>
              <a:rPr lang="en-GB" altLang="zh-CN" dirty="0">
                <a:solidFill>
                  <a:srgbClr val="4D4D4D"/>
                </a:solidFill>
                <a:ea typeface="SimSun" pitchFamily="2" charset="-122"/>
              </a:rPr>
              <a:t>Regorafenib start </a:t>
            </a:r>
            <a:r>
              <a:rPr lang="en-GB" altLang="zh-CN" dirty="0" smtClean="0">
                <a:solidFill>
                  <a:srgbClr val="4D4D4D"/>
                </a:solidFill>
                <a:ea typeface="SimSun" pitchFamily="2" charset="-122"/>
              </a:rPr>
              <a:t>low* </a:t>
            </a:r>
            <a:r>
              <a:rPr lang="en-GB" altLang="zh-CN" dirty="0">
                <a:solidFill>
                  <a:srgbClr val="4D4D4D"/>
                </a:solidFill>
                <a:ea typeface="SimSun" pitchFamily="2" charset="-122"/>
              </a:rPr>
              <a:t>+ </a:t>
            </a:r>
            <a:r>
              <a:rPr lang="en-GB" altLang="zh-CN" dirty="0" smtClean="0">
                <a:solidFill>
                  <a:srgbClr val="4D4D4D"/>
                </a:solidFill>
                <a:ea typeface="SimSun" pitchFamily="2" charset="-122"/>
              </a:rPr>
              <a:t>reactive </a:t>
            </a:r>
            <a:r>
              <a:rPr lang="en-GB" altLang="zh-CN" dirty="0">
                <a:solidFill>
                  <a:srgbClr val="4D4D4D"/>
                </a:solidFill>
                <a:ea typeface="SimSun" pitchFamily="2" charset="-122"/>
              </a:rPr>
              <a:t>strategy for </a:t>
            </a:r>
            <a:r>
              <a:rPr lang="en-GB" altLang="zh-CN" dirty="0" smtClean="0">
                <a:solidFill>
                  <a:srgbClr val="4D4D4D"/>
                </a:solidFill>
                <a:ea typeface="SimSun" pitchFamily="2" charset="-122"/>
              </a:rPr>
              <a:t>PPES</a:t>
            </a:r>
            <a:endParaRPr lang="en-GB" altLang="zh-CN" dirty="0">
              <a:solidFill>
                <a:srgbClr val="4D4D4D"/>
              </a:solidFill>
              <a:ea typeface="SimSun" pitchFamily="2" charset="-122"/>
            </a:endParaRPr>
          </a:p>
        </p:txBody>
      </p:sp>
      <p:sp>
        <p:nvSpPr>
          <p:cNvPr id="25" name="AutoShape 12"/>
          <p:cNvSpPr>
            <a:spLocks noChangeArrowheads="1"/>
          </p:cNvSpPr>
          <p:nvPr/>
        </p:nvSpPr>
        <p:spPr bwMode="auto">
          <a:xfrm>
            <a:off x="4512595" y="4641511"/>
            <a:ext cx="4328657" cy="714021"/>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b="1" dirty="0">
                <a:solidFill>
                  <a:srgbClr val="4D4D4D"/>
                </a:solidFill>
                <a:ea typeface="SimSun" pitchFamily="2" charset="-122"/>
              </a:rPr>
              <a:t>Arm </a:t>
            </a:r>
            <a:r>
              <a:rPr lang="en-GB" altLang="zh-CN" b="1" dirty="0" smtClean="0">
                <a:solidFill>
                  <a:srgbClr val="4D4D4D"/>
                </a:solidFill>
                <a:ea typeface="SimSun" pitchFamily="2" charset="-122"/>
              </a:rPr>
              <a:t>B2</a:t>
            </a:r>
            <a:r>
              <a:rPr lang="en-GB" altLang="zh-CN" dirty="0" smtClean="0">
                <a:solidFill>
                  <a:srgbClr val="4D4D4D"/>
                </a:solidFill>
                <a:ea typeface="SimSun" pitchFamily="2" charset="-122"/>
              </a:rPr>
              <a:t>: </a:t>
            </a:r>
            <a:r>
              <a:rPr lang="en-GB" altLang="zh-CN" dirty="0">
                <a:solidFill>
                  <a:srgbClr val="4D4D4D"/>
                </a:solidFill>
                <a:ea typeface="SimSun" pitchFamily="2" charset="-122"/>
              </a:rPr>
              <a:t>Regorafenib 160 mg/day oral 21 days + </a:t>
            </a:r>
            <a:r>
              <a:rPr lang="en-GB" altLang="zh-CN" dirty="0" smtClean="0">
                <a:solidFill>
                  <a:srgbClr val="4D4D4D"/>
                </a:solidFill>
                <a:ea typeface="SimSun" pitchFamily="2" charset="-122"/>
              </a:rPr>
              <a:t>reactive strategy for PPES</a:t>
            </a:r>
            <a:endParaRPr lang="en-GB" altLang="zh-CN" dirty="0">
              <a:solidFill>
                <a:srgbClr val="4D4D4D"/>
              </a:solidFill>
              <a:ea typeface="SimSun" pitchFamily="2" charset="-122"/>
            </a:endParaRPr>
          </a:p>
        </p:txBody>
      </p:sp>
      <p:cxnSp>
        <p:nvCxnSpPr>
          <p:cNvPr id="31" name="AutoShape 15"/>
          <p:cNvCxnSpPr>
            <a:cxnSpLocks noChangeShapeType="1"/>
            <a:stCxn id="11" idx="0"/>
            <a:endCxn id="21" idx="1"/>
          </p:cNvCxnSpPr>
          <p:nvPr/>
        </p:nvCxnSpPr>
        <p:spPr bwMode="auto">
          <a:xfrm rot="5400000" flipH="1" flipV="1">
            <a:off x="4124966" y="3145743"/>
            <a:ext cx="116572" cy="658687"/>
          </a:xfrm>
          <a:prstGeom prst="bentConnector2">
            <a:avLst/>
          </a:prstGeom>
          <a:noFill/>
          <a:ln w="57150">
            <a:solidFill>
              <a:schemeClr val="bg2">
                <a:lumMod val="60000"/>
                <a:lumOff val="40000"/>
              </a:schemeClr>
            </a:solidFill>
            <a:round/>
            <a:headEnd/>
            <a:tailEnd type="triangle" w="med" len="med"/>
          </a:ln>
        </p:spPr>
      </p:cxnSp>
      <p:cxnSp>
        <p:nvCxnSpPr>
          <p:cNvPr id="34" name="AutoShape 15"/>
          <p:cNvCxnSpPr>
            <a:cxnSpLocks noChangeShapeType="1"/>
            <a:stCxn id="11" idx="4"/>
            <a:endCxn id="18" idx="1"/>
          </p:cNvCxnSpPr>
          <p:nvPr/>
        </p:nvCxnSpPr>
        <p:spPr bwMode="auto">
          <a:xfrm rot="16200000" flipH="1">
            <a:off x="4133694" y="3837787"/>
            <a:ext cx="99117" cy="658686"/>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4099695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O-014: Regorafenib dose optimization study (</a:t>
            </a:r>
            <a:r>
              <a:rPr lang="en-GB" dirty="0" err="1" smtClean="0"/>
              <a:t>reDOS</a:t>
            </a:r>
            <a:r>
              <a:rPr lang="en-GB" dirty="0" smtClean="0"/>
              <a:t>): Randomized phase II trial to evaluate escalating dosing strategy and pre-emptive topical steroids for regorafenib in refractory metastatic colorectal cancer (</a:t>
            </a:r>
            <a:r>
              <a:rPr lang="en-GB" dirty="0" err="1" smtClean="0"/>
              <a:t>mCRC</a:t>
            </a:r>
            <a:r>
              <a:rPr lang="en-GB" dirty="0" smtClean="0"/>
              <a:t>) – </a:t>
            </a:r>
            <a:br>
              <a:rPr lang="en-GB" dirty="0" smtClean="0"/>
            </a:br>
            <a:r>
              <a:rPr lang="en-GB" dirty="0" smtClean="0"/>
              <a:t>An ACCRU network study – </a:t>
            </a:r>
            <a:r>
              <a:rPr lang="en-GB" dirty="0" err="1" smtClean="0"/>
              <a:t>Bekaii</a:t>
            </a:r>
            <a:r>
              <a:rPr lang="en-GB" dirty="0" smtClean="0"/>
              <a:t>-Saab T,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a:t>
            </a:r>
          </a:p>
          <a:p>
            <a:pPr marL="0" indent="0" algn="ctr">
              <a:buNone/>
            </a:pPr>
            <a:r>
              <a:rPr lang="en-GB" b="1" dirty="0" smtClean="0"/>
              <a:t>Proportion of patients starting cycle 3</a:t>
            </a:r>
            <a:endParaRPr lang="en-GB" b="1" dirty="0"/>
          </a:p>
        </p:txBody>
      </p:sp>
      <p:sp>
        <p:nvSpPr>
          <p:cNvPr id="22" name="Text Placeholder 21"/>
          <p:cNvSpPr>
            <a:spLocks noGrp="1"/>
          </p:cNvSpPr>
          <p:nvPr>
            <p:ph type="body" sz="quarter" idx="10"/>
          </p:nvPr>
        </p:nvSpPr>
        <p:spPr/>
        <p:txBody>
          <a:bodyPr/>
          <a:lstStyle/>
          <a:p>
            <a:r>
              <a:rPr lang="en-GB" dirty="0" smtClean="0"/>
              <a:t>*Fisher’s exact test (1-sided)</a:t>
            </a:r>
            <a:endParaRPr lang="en-GB" dirty="0"/>
          </a:p>
        </p:txBody>
      </p:sp>
      <p:sp>
        <p:nvSpPr>
          <p:cNvPr id="5" name="Text Placeholder 4"/>
          <p:cNvSpPr>
            <a:spLocks noGrp="1"/>
          </p:cNvSpPr>
          <p:nvPr>
            <p:ph type="body" sz="quarter" idx="11"/>
          </p:nvPr>
        </p:nvSpPr>
        <p:spPr>
          <a:xfrm>
            <a:off x="4277032" y="6096000"/>
            <a:ext cx="4501843" cy="487363"/>
          </a:xfrm>
        </p:spPr>
        <p:txBody>
          <a:bodyPr/>
          <a:lstStyle/>
          <a:p>
            <a:r>
              <a:rPr lang="fr-FR" dirty="0" smtClean="0"/>
              <a:t/>
            </a:r>
            <a:br>
              <a:rPr lang="fr-FR" dirty="0" smtClean="0"/>
            </a:br>
            <a:r>
              <a:rPr lang="en-GB" dirty="0" err="1" smtClean="0"/>
              <a:t>Bekaii</a:t>
            </a:r>
            <a:r>
              <a:rPr lang="en-GB" dirty="0" smtClean="0"/>
              <a:t>-Saab T,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O-014</a:t>
            </a:r>
            <a:endParaRPr lang="fr-FR" dirty="0"/>
          </a:p>
        </p:txBody>
      </p:sp>
      <p:graphicFrame>
        <p:nvGraphicFramePr>
          <p:cNvPr id="7" name="Chart 6"/>
          <p:cNvGraphicFramePr/>
          <p:nvPr>
            <p:extLst>
              <p:ext uri="{D42A27DB-BD31-4B8C-83A1-F6EECF244321}">
                <p14:modId xmlns:p14="http://schemas.microsoft.com/office/powerpoint/2010/main" xmlns="" val="1747376840"/>
              </p:ext>
            </p:extLst>
          </p:nvPr>
        </p:nvGraphicFramePr>
        <p:xfrm>
          <a:off x="1835055" y="2212535"/>
          <a:ext cx="5229422" cy="3478026"/>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256503" y="5515889"/>
            <a:ext cx="4041058"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701799" y="3760831"/>
            <a:ext cx="2024913" cy="307777"/>
          </a:xfrm>
          <a:prstGeom prst="rect">
            <a:avLst/>
          </a:prstGeom>
          <a:noFill/>
        </p:spPr>
        <p:txBody>
          <a:bodyPr wrap="none" rtlCol="0">
            <a:spAutoFit/>
          </a:bodyPr>
          <a:lstStyle/>
          <a:p>
            <a:pPr algn="ctr"/>
            <a:r>
              <a:rPr lang="en-GB" sz="1400" dirty="0" smtClean="0"/>
              <a:t>Percentage of patients </a:t>
            </a:r>
            <a:endParaRPr lang="en-GB" sz="1400" dirty="0"/>
          </a:p>
        </p:txBody>
      </p:sp>
      <p:sp>
        <p:nvSpPr>
          <p:cNvPr id="10" name="TextBox 9"/>
          <p:cNvSpPr txBox="1"/>
          <p:nvPr/>
        </p:nvSpPr>
        <p:spPr>
          <a:xfrm>
            <a:off x="3265217" y="5515889"/>
            <a:ext cx="1011815" cy="523220"/>
          </a:xfrm>
          <a:prstGeom prst="rect">
            <a:avLst/>
          </a:prstGeom>
          <a:noFill/>
        </p:spPr>
        <p:txBody>
          <a:bodyPr wrap="none" rtlCol="0">
            <a:spAutoFit/>
          </a:bodyPr>
          <a:lstStyle/>
          <a:p>
            <a:pPr algn="ctr"/>
            <a:r>
              <a:rPr lang="en-GB" sz="1400" dirty="0" smtClean="0"/>
              <a:t>Escalating</a:t>
            </a:r>
          </a:p>
          <a:p>
            <a:pPr algn="ctr"/>
            <a:r>
              <a:rPr lang="en-GB" sz="1400" dirty="0" smtClean="0"/>
              <a:t>dose</a:t>
            </a:r>
            <a:endParaRPr lang="en-GB" sz="1400" dirty="0"/>
          </a:p>
        </p:txBody>
      </p:sp>
      <p:sp>
        <p:nvSpPr>
          <p:cNvPr id="11" name="TextBox 10"/>
          <p:cNvSpPr txBox="1"/>
          <p:nvPr/>
        </p:nvSpPr>
        <p:spPr>
          <a:xfrm>
            <a:off x="4979479" y="5515889"/>
            <a:ext cx="910827" cy="523220"/>
          </a:xfrm>
          <a:prstGeom prst="rect">
            <a:avLst/>
          </a:prstGeom>
          <a:noFill/>
        </p:spPr>
        <p:txBody>
          <a:bodyPr wrap="none" rtlCol="0">
            <a:spAutoFit/>
          </a:bodyPr>
          <a:lstStyle/>
          <a:p>
            <a:pPr algn="ctr"/>
            <a:r>
              <a:rPr lang="en-GB" sz="1400" dirty="0" smtClean="0"/>
              <a:t>Standard</a:t>
            </a:r>
          </a:p>
          <a:p>
            <a:pPr algn="ctr"/>
            <a:r>
              <a:rPr lang="en-GB" sz="1400" dirty="0" smtClean="0"/>
              <a:t>dose</a:t>
            </a:r>
            <a:endParaRPr lang="en-GB" sz="1400" dirty="0"/>
          </a:p>
        </p:txBody>
      </p:sp>
      <p:sp>
        <p:nvSpPr>
          <p:cNvPr id="12" name="TextBox 11"/>
          <p:cNvSpPr txBox="1"/>
          <p:nvPr/>
        </p:nvSpPr>
        <p:spPr>
          <a:xfrm>
            <a:off x="3349373" y="3839498"/>
            <a:ext cx="843501" cy="307777"/>
          </a:xfrm>
          <a:prstGeom prst="rect">
            <a:avLst/>
          </a:prstGeom>
          <a:noFill/>
        </p:spPr>
        <p:txBody>
          <a:bodyPr wrap="none" rtlCol="0">
            <a:spAutoFit/>
          </a:bodyPr>
          <a:lstStyle/>
          <a:p>
            <a:pPr algn="ctr"/>
            <a:r>
              <a:rPr lang="en-GB" sz="1400" dirty="0" smtClean="0">
                <a:solidFill>
                  <a:schemeClr val="tx2"/>
                </a:solidFill>
              </a:rPr>
              <a:t>35% PD</a:t>
            </a:r>
            <a:endParaRPr lang="en-GB" sz="1400" dirty="0">
              <a:solidFill>
                <a:schemeClr val="tx2"/>
              </a:solidFill>
            </a:endParaRPr>
          </a:p>
        </p:txBody>
      </p:sp>
      <p:sp>
        <p:nvSpPr>
          <p:cNvPr id="13" name="TextBox 12"/>
          <p:cNvSpPr txBox="1"/>
          <p:nvPr/>
        </p:nvSpPr>
        <p:spPr>
          <a:xfrm>
            <a:off x="5013141" y="4193450"/>
            <a:ext cx="843501" cy="307777"/>
          </a:xfrm>
          <a:prstGeom prst="rect">
            <a:avLst/>
          </a:prstGeom>
          <a:noFill/>
        </p:spPr>
        <p:txBody>
          <a:bodyPr wrap="none" rtlCol="0">
            <a:spAutoFit/>
          </a:bodyPr>
          <a:lstStyle/>
          <a:p>
            <a:pPr algn="ctr"/>
            <a:r>
              <a:rPr lang="en-GB" sz="1400" dirty="0" smtClean="0">
                <a:solidFill>
                  <a:schemeClr val="tx2"/>
                </a:solidFill>
              </a:rPr>
              <a:t>47% PD</a:t>
            </a:r>
            <a:endParaRPr lang="en-GB" sz="1400" dirty="0">
              <a:solidFill>
                <a:schemeClr val="tx2"/>
              </a:solidFill>
            </a:endParaRPr>
          </a:p>
        </p:txBody>
      </p:sp>
      <p:grpSp>
        <p:nvGrpSpPr>
          <p:cNvPr id="14" name="Group 13"/>
          <p:cNvGrpSpPr/>
          <p:nvPr/>
        </p:nvGrpSpPr>
        <p:grpSpPr>
          <a:xfrm>
            <a:off x="3771125" y="2120615"/>
            <a:ext cx="1663767" cy="266693"/>
            <a:chOff x="3771124" y="2166791"/>
            <a:chExt cx="1663767" cy="266693"/>
          </a:xfrm>
        </p:grpSpPr>
        <p:cxnSp>
          <p:nvCxnSpPr>
            <p:cNvPr id="15" name="Straight Connector 14"/>
            <p:cNvCxnSpPr/>
            <p:nvPr/>
          </p:nvCxnSpPr>
          <p:spPr>
            <a:xfrm>
              <a:off x="3771124" y="2271252"/>
              <a:ext cx="1663767"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71124" y="2271252"/>
              <a:ext cx="0" cy="16223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34891" y="2271252"/>
              <a:ext cx="0" cy="16223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07886" y="2166791"/>
              <a:ext cx="0" cy="10446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114806" y="1842334"/>
            <a:ext cx="1005403" cy="307777"/>
          </a:xfrm>
          <a:prstGeom prst="rect">
            <a:avLst/>
          </a:prstGeom>
          <a:noFill/>
        </p:spPr>
        <p:txBody>
          <a:bodyPr wrap="none" rtlCol="0">
            <a:spAutoFit/>
          </a:bodyPr>
          <a:lstStyle/>
          <a:p>
            <a:pPr algn="ctr"/>
            <a:r>
              <a:rPr lang="en-GB" sz="1400" dirty="0"/>
              <a:t>p</a:t>
            </a:r>
            <a:r>
              <a:rPr lang="en-GB" sz="1400" dirty="0" smtClean="0"/>
              <a:t>=0.0281*</a:t>
            </a:r>
            <a:endParaRPr lang="en-GB" sz="1400" dirty="0"/>
          </a:p>
        </p:txBody>
      </p:sp>
    </p:spTree>
    <p:extLst>
      <p:ext uri="{BB962C8B-B14F-4D97-AF65-F5344CB8AC3E}">
        <p14:creationId xmlns:p14="http://schemas.microsoft.com/office/powerpoint/2010/main" xmlns="" val="23499759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O-014: Regorafenib dose optimization study (</a:t>
            </a:r>
            <a:r>
              <a:rPr lang="en-GB" dirty="0" err="1" smtClean="0"/>
              <a:t>reDOS</a:t>
            </a:r>
            <a:r>
              <a:rPr lang="en-GB" dirty="0" smtClean="0"/>
              <a:t>): Randomized phase II trial to evaluate escalating dosing strategy and pre-emptive topical steroids for regorafenib in refractory metastatic colorectal cancer (</a:t>
            </a:r>
            <a:r>
              <a:rPr lang="en-GB" dirty="0" err="1" smtClean="0"/>
              <a:t>mCRC</a:t>
            </a:r>
            <a:r>
              <a:rPr lang="en-GB" dirty="0" smtClean="0"/>
              <a:t>) – </a:t>
            </a:r>
            <a:br>
              <a:rPr lang="en-GB" dirty="0" smtClean="0"/>
            </a:br>
            <a:r>
              <a:rPr lang="en-GB" dirty="0" smtClean="0"/>
              <a:t>An ACCRU network study – </a:t>
            </a:r>
            <a:r>
              <a:rPr lang="en-GB" dirty="0" err="1" smtClean="0"/>
              <a:t>Bekaii</a:t>
            </a:r>
            <a:r>
              <a:rPr lang="en-GB" dirty="0" smtClean="0"/>
              <a:t>-Saab T,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a:xfrm>
            <a:off x="4564800" y="6096000"/>
            <a:ext cx="4214075" cy="487363"/>
          </a:xfrm>
        </p:spPr>
        <p:txBody>
          <a:bodyPr/>
          <a:lstStyle/>
          <a:p>
            <a:r>
              <a:rPr lang="fr-FR" dirty="0" smtClean="0"/>
              <a:t/>
            </a:r>
            <a:br>
              <a:rPr lang="fr-FR" dirty="0" smtClean="0"/>
            </a:br>
            <a:r>
              <a:rPr lang="en-GB" dirty="0" err="1" smtClean="0"/>
              <a:t>Bekaii</a:t>
            </a:r>
            <a:r>
              <a:rPr lang="en-GB" dirty="0" smtClean="0"/>
              <a:t>-Saab T,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O-014</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xmlns="" val="2416082668"/>
              </p:ext>
            </p:extLst>
          </p:nvPr>
        </p:nvGraphicFramePr>
        <p:xfrm>
          <a:off x="621031" y="1951915"/>
          <a:ext cx="3718560" cy="868675"/>
        </p:xfrm>
        <a:graphic>
          <a:graphicData uri="http://schemas.openxmlformats.org/drawingml/2006/table">
            <a:tbl>
              <a:tblPr firstRow="1" bandRow="1">
                <a:tableStyleId>{69012ECD-51FC-41F1-AA8D-1B2483CD663E}</a:tableStyleId>
              </a:tblPr>
              <a:tblGrid>
                <a:gridCol w="420785">
                  <a:extLst>
                    <a:ext uri="{9D8B030D-6E8A-4147-A177-3AD203B41FA5}">
                      <a16:colId xmlns:a16="http://schemas.microsoft.com/office/drawing/2014/main" xmlns="" val="662801083"/>
                    </a:ext>
                  </a:extLst>
                </a:gridCol>
                <a:gridCol w="470755">
                  <a:extLst>
                    <a:ext uri="{9D8B030D-6E8A-4147-A177-3AD203B41FA5}">
                      <a16:colId xmlns:a16="http://schemas.microsoft.com/office/drawing/2014/main" xmlns="" val="20000"/>
                    </a:ext>
                  </a:extLst>
                </a:gridCol>
                <a:gridCol w="693420">
                  <a:extLst>
                    <a:ext uri="{9D8B030D-6E8A-4147-A177-3AD203B41FA5}">
                      <a16:colId xmlns:a16="http://schemas.microsoft.com/office/drawing/2014/main" xmlns="" val="20003"/>
                    </a:ext>
                  </a:extLst>
                </a:gridCol>
                <a:gridCol w="556260">
                  <a:extLst>
                    <a:ext uri="{9D8B030D-6E8A-4147-A177-3AD203B41FA5}">
                      <a16:colId xmlns:a16="http://schemas.microsoft.com/office/drawing/2014/main" xmlns="" val="20004"/>
                    </a:ext>
                  </a:extLst>
                </a:gridCol>
                <a:gridCol w="746760">
                  <a:extLst>
                    <a:ext uri="{9D8B030D-6E8A-4147-A177-3AD203B41FA5}">
                      <a16:colId xmlns:a16="http://schemas.microsoft.com/office/drawing/2014/main" xmlns="" val="20001"/>
                    </a:ext>
                  </a:extLst>
                </a:gridCol>
                <a:gridCol w="830580">
                  <a:extLst>
                    <a:ext uri="{9D8B030D-6E8A-4147-A177-3AD203B41FA5}">
                      <a16:colId xmlns:a16="http://schemas.microsoft.com/office/drawing/2014/main" xmlns="" val="20002"/>
                    </a:ext>
                  </a:extLst>
                </a:gridCol>
              </a:tblGrid>
              <a:tr h="283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6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600" b="1" i="0" u="none" strike="noStrike" cap="none" normalizeH="0" baseline="0" dirty="0" smtClean="0">
                          <a:ln>
                            <a:noFill/>
                          </a:ln>
                          <a:solidFill>
                            <a:schemeClr val="tx1"/>
                          </a:solidFill>
                          <a:effectLst/>
                          <a:latin typeface="+mn-lt"/>
                          <a:cs typeface="Arial" charset="0"/>
                        </a:rPr>
                        <a:t>Events/total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600" b="1" i="0" u="none" strike="noStrike" cap="none" normalizeH="0" baseline="0" dirty="0" smtClean="0">
                          <a:ln>
                            <a:noFill/>
                          </a:ln>
                          <a:solidFill>
                            <a:schemeClr val="tx1"/>
                          </a:solidFill>
                          <a:effectLst/>
                          <a:latin typeface="+mn-lt"/>
                          <a:cs typeface="Arial" charset="0"/>
                        </a:rPr>
                        <a:t>Median </a:t>
                      </a:r>
                      <a:br>
                        <a:rPr kumimoji="0" lang="en-US" sz="600" b="1" i="0" u="none" strike="noStrike" cap="none" normalizeH="0" baseline="0" dirty="0" smtClean="0">
                          <a:ln>
                            <a:noFill/>
                          </a:ln>
                          <a:solidFill>
                            <a:schemeClr val="tx1"/>
                          </a:solidFill>
                          <a:effectLst/>
                          <a:latin typeface="+mn-lt"/>
                          <a:cs typeface="Arial" charset="0"/>
                        </a:rPr>
                      </a:br>
                      <a:r>
                        <a:rPr kumimoji="0" lang="en-US" sz="600" b="1" i="0" u="none" strike="noStrike" cap="none" normalizeH="0" baseline="0" dirty="0" smtClean="0">
                          <a:ln>
                            <a:noFill/>
                          </a:ln>
                          <a:solidFill>
                            <a:schemeClr val="tx1"/>
                          </a:solidFill>
                          <a:effectLst/>
                          <a:latin typeface="+mn-lt"/>
                          <a:cs typeface="Arial"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600" u="none" strike="noStrike" cap="none" normalizeH="0" baseline="0" dirty="0" smtClean="0">
                          <a:ln>
                            <a:noFill/>
                          </a:ln>
                          <a:solidFill>
                            <a:schemeClr val="tx1"/>
                          </a:solidFill>
                          <a:effectLst/>
                          <a:latin typeface="+mn-lt"/>
                        </a:rPr>
                        <a:t>Time period</a:t>
                      </a:r>
                      <a:endParaRPr kumimoji="0" lang="en-GB" sz="6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1" i="0" u="none" strike="noStrike" cap="none" normalizeH="0" baseline="0" dirty="0" smtClean="0">
                          <a:ln>
                            <a:noFill/>
                          </a:ln>
                          <a:solidFill>
                            <a:schemeClr val="tx1"/>
                          </a:solidFill>
                          <a:effectLst/>
                          <a:latin typeface="+mn-lt"/>
                          <a:cs typeface="Arial" charset="0"/>
                        </a:rPr>
                        <a:t>KM estimate </a:t>
                      </a:r>
                      <a:br>
                        <a:rPr kumimoji="0" lang="en-GB" sz="600" b="1" i="0" u="none" strike="noStrike" cap="none" normalizeH="0" baseline="0" dirty="0" smtClean="0">
                          <a:ln>
                            <a:noFill/>
                          </a:ln>
                          <a:solidFill>
                            <a:schemeClr val="tx1"/>
                          </a:solidFill>
                          <a:effectLst/>
                          <a:latin typeface="+mn-lt"/>
                          <a:cs typeface="Arial" charset="0"/>
                        </a:rPr>
                      </a:br>
                      <a:r>
                        <a:rPr kumimoji="0" lang="en-GB" sz="600" b="1" i="0" u="none" strike="noStrike" cap="none" normalizeH="0" baseline="0" dirty="0" smtClean="0">
                          <a:ln>
                            <a:noFill/>
                          </a:ln>
                          <a:solidFill>
                            <a:schemeClr val="tx1"/>
                          </a:solidFill>
                          <a:effectLst/>
                          <a:latin typeface="+mn-lt"/>
                          <a:cs typeface="Arial" charset="0"/>
                        </a:rPr>
                        <a:t>(95%CI)</a:t>
                      </a:r>
                      <a:endParaRPr kumimoji="0" lang="en-GB" sz="6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u="none" strike="noStrike" cap="none" normalizeH="0" baseline="0" dirty="0" smtClean="0">
                          <a:ln>
                            <a:noFill/>
                          </a:ln>
                          <a:solidFill>
                            <a:schemeClr val="tx1"/>
                          </a:solidFill>
                          <a:effectLst/>
                          <a:latin typeface="+mn-lt"/>
                        </a:rPr>
                        <a:t>HR (95%CI)</a:t>
                      </a:r>
                      <a:endParaRPr kumimoji="0" lang="en-GB" sz="6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Arm A</a:t>
                      </a:r>
                      <a:endParaRPr kumimoji="0" lang="en-GB" sz="6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u="none" strike="noStrike" cap="none" normalizeH="0" baseline="0" dirty="0" smtClean="0">
                          <a:ln>
                            <a:noFill/>
                          </a:ln>
                          <a:solidFill>
                            <a:schemeClr val="accent3"/>
                          </a:solidFill>
                          <a:effectLst/>
                          <a:latin typeface="+mn-lt"/>
                        </a:rPr>
                        <a:t>29/54</a:t>
                      </a:r>
                      <a:endParaRPr kumimoji="0" lang="en-GB" sz="6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9.0 (6.8, </a:t>
                      </a:r>
                      <a:r>
                        <a:rPr kumimoji="0" lang="en-GB" sz="600" b="0" i="0" u="none" strike="noStrike" cap="none" normalizeH="0" baseline="0" dirty="0" smtClean="0">
                          <a:ln>
                            <a:noFill/>
                          </a:ln>
                          <a:solidFill>
                            <a:schemeClr val="accent3"/>
                          </a:solidFill>
                          <a:effectLst/>
                          <a:latin typeface="Arial"/>
                          <a:cs typeface="Arial"/>
                        </a:rPr>
                        <a:t>13.4)</a:t>
                      </a:r>
                      <a:endParaRPr kumimoji="0" lang="en-GB" sz="6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6 months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12 months</a:t>
                      </a:r>
                      <a:endParaRPr kumimoji="0" lang="en-GB" sz="6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66.5 (53.8, </a:t>
                      </a:r>
                      <a:r>
                        <a:rPr kumimoji="0" lang="en-GB" sz="600" b="0" i="0" u="none" strike="noStrike" cap="none" normalizeH="0" baseline="0" dirty="0" smtClean="0">
                          <a:ln>
                            <a:noFill/>
                          </a:ln>
                          <a:solidFill>
                            <a:schemeClr val="accent3"/>
                          </a:solidFill>
                          <a:effectLst/>
                          <a:latin typeface="+mn-lt"/>
                          <a:cs typeface="+mn-cs"/>
                        </a:rPr>
                        <a:t>82.2)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600" b="0" i="0" u="none" strike="noStrike" cap="none" normalizeH="0" baseline="0" dirty="0" smtClean="0">
                          <a:ln>
                            <a:noFill/>
                          </a:ln>
                          <a:solidFill>
                            <a:schemeClr val="accent3"/>
                          </a:solidFill>
                          <a:effectLst/>
                          <a:latin typeface="+mn-lt"/>
                          <a:cs typeface="Arial" charset="0"/>
                        </a:rPr>
                        <a:t>34.4 (21.5</a:t>
                      </a:r>
                      <a:r>
                        <a:rPr kumimoji="0" lang="en-GB" sz="600" b="0" i="0" u="none" strike="noStrike" cap="none" normalizeH="0" baseline="0" dirty="0" smtClean="0">
                          <a:ln>
                            <a:noFill/>
                          </a:ln>
                          <a:solidFill>
                            <a:schemeClr val="accent3"/>
                          </a:solidFill>
                          <a:effectLst/>
                          <a:latin typeface="+mn-lt"/>
                          <a:cs typeface="+mn-cs"/>
                        </a:rPr>
                        <a:t>, 55.2)</a:t>
                      </a:r>
                      <a:endParaRPr kumimoji="0" lang="en-GB" sz="6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0.65 (0.39</a:t>
                      </a:r>
                      <a:r>
                        <a:rPr kumimoji="0" lang="en-GB" sz="600" b="0" i="0" u="none" strike="noStrike" cap="none" normalizeH="0" baseline="0" dirty="0" smtClean="0">
                          <a:ln>
                            <a:noFill/>
                          </a:ln>
                          <a:solidFill>
                            <a:schemeClr val="accent3"/>
                          </a:solidFill>
                          <a:effectLst/>
                          <a:latin typeface="+mn-lt"/>
                          <a:cs typeface="+mn-cs"/>
                        </a:rPr>
                        <a:t>, 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6"/>
                          </a:solidFill>
                          <a:effectLst/>
                          <a:latin typeface="+mn-lt"/>
                          <a:cs typeface="Arial" charset="0"/>
                        </a:rPr>
                        <a:t>Arm B</a:t>
                      </a:r>
                      <a:endParaRPr kumimoji="0" lang="en-GB" sz="600" b="0" i="0" u="none" strike="noStrike" cap="none" normalizeH="0" baseline="0" dirty="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u="none" strike="noStrike" cap="none" normalizeH="0" baseline="0" dirty="0" smtClean="0">
                          <a:ln>
                            <a:noFill/>
                          </a:ln>
                          <a:solidFill>
                            <a:schemeClr val="accent6"/>
                          </a:solidFill>
                          <a:effectLst/>
                          <a:latin typeface="+mn-lt"/>
                        </a:rPr>
                        <a:t>34/62</a:t>
                      </a:r>
                      <a:endParaRPr kumimoji="0" lang="en-GB" sz="600" b="0" i="0" u="none" strike="noStrike" cap="none" normalizeH="0" baseline="0" dirty="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600" b="0" i="0" u="none" strike="noStrike" cap="none" normalizeH="0" baseline="0" dirty="0" smtClean="0">
                          <a:ln>
                            <a:noFill/>
                          </a:ln>
                          <a:solidFill>
                            <a:schemeClr val="accent6"/>
                          </a:solidFill>
                          <a:effectLst/>
                          <a:latin typeface="+mn-lt"/>
                          <a:cs typeface="Arial" charset="0"/>
                        </a:rPr>
                        <a:t>5.9 (5.3</a:t>
                      </a:r>
                      <a:r>
                        <a:rPr kumimoji="0" lang="en-GB" sz="600" b="0" i="0" u="none" strike="noStrike" cap="none" normalizeH="0" baseline="0" dirty="0" smtClean="0">
                          <a:ln>
                            <a:noFill/>
                          </a:ln>
                          <a:solidFill>
                            <a:schemeClr val="accent6"/>
                          </a:solidFill>
                          <a:effectLst/>
                          <a:latin typeface="+mn-lt"/>
                          <a:cs typeface="+mn-cs"/>
                        </a:rPr>
                        <a:t>, 12.4)</a:t>
                      </a:r>
                      <a:endParaRPr kumimoji="0" lang="en-GB" sz="600" b="0" i="0" u="none" strike="noStrike" cap="none" normalizeH="0" baseline="0" dirty="0" smtClean="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6"/>
                          </a:solidFill>
                          <a:effectLst/>
                          <a:latin typeface="+mn-lt"/>
                          <a:cs typeface="Arial" charset="0"/>
                        </a:rPr>
                        <a:t>6 months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6"/>
                          </a:solidFill>
                          <a:effectLst/>
                          <a:latin typeface="+mn-lt"/>
                          <a:cs typeface="Arial" charset="0"/>
                        </a:rPr>
                        <a:t>12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6"/>
                          </a:solidFill>
                          <a:effectLst/>
                          <a:latin typeface="+mn-lt"/>
                          <a:cs typeface="Arial" charset="0"/>
                        </a:rPr>
                        <a:t>49.8 (37.2</a:t>
                      </a:r>
                      <a:r>
                        <a:rPr kumimoji="0" lang="en-GB" sz="600" b="0" i="0" u="none" strike="noStrike" cap="none" normalizeH="0" baseline="0" dirty="0" smtClean="0">
                          <a:ln>
                            <a:noFill/>
                          </a:ln>
                          <a:solidFill>
                            <a:schemeClr val="accent6"/>
                          </a:solidFill>
                          <a:effectLst/>
                          <a:latin typeface="+mn-lt"/>
                          <a:cs typeface="+mn-cs"/>
                        </a:rPr>
                        <a:t>, 66.8)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600" b="0" i="0" u="none" strike="noStrike" cap="none" normalizeH="0" baseline="0" dirty="0" smtClean="0">
                          <a:ln>
                            <a:noFill/>
                          </a:ln>
                          <a:solidFill>
                            <a:schemeClr val="accent6"/>
                          </a:solidFill>
                          <a:effectLst/>
                          <a:latin typeface="+mn-lt"/>
                          <a:cs typeface="Arial" charset="0"/>
                        </a:rPr>
                        <a:t>26.7 (14.0</a:t>
                      </a:r>
                      <a:r>
                        <a:rPr kumimoji="0" lang="en-GB" sz="600" b="0" i="0" u="none" strike="noStrike" cap="none" normalizeH="0" baseline="0" dirty="0" smtClean="0">
                          <a:ln>
                            <a:noFill/>
                          </a:ln>
                          <a:solidFill>
                            <a:schemeClr val="accent6"/>
                          </a:solidFill>
                          <a:effectLst/>
                          <a:latin typeface="+mn-lt"/>
                          <a:cs typeface="+mn-cs"/>
                        </a:rPr>
                        <a:t>, 51.1)</a:t>
                      </a:r>
                      <a:endParaRPr kumimoji="0" lang="en-GB" sz="600" b="0" i="0" u="none" strike="noStrike" cap="none" normalizeH="0" baseline="0" dirty="0" smtClean="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u="none" strike="noStrike" cap="none" normalizeH="0" baseline="0" dirty="0" smtClean="0">
                          <a:ln>
                            <a:noFill/>
                          </a:ln>
                          <a:solidFill>
                            <a:schemeClr val="accent6"/>
                          </a:solidFill>
                          <a:effectLst/>
                          <a:latin typeface="+mn-lt"/>
                        </a:rPr>
                        <a:t>Reference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9" name="TextBox 8"/>
          <p:cNvSpPr txBox="1"/>
          <p:nvPr/>
        </p:nvSpPr>
        <p:spPr>
          <a:xfrm>
            <a:off x="2202260" y="1646463"/>
            <a:ext cx="481222" cy="338554"/>
          </a:xfrm>
          <a:prstGeom prst="rect">
            <a:avLst/>
          </a:prstGeom>
          <a:noFill/>
        </p:spPr>
        <p:txBody>
          <a:bodyPr wrap="none" rtlCol="0">
            <a:spAutoFit/>
          </a:bodyPr>
          <a:lstStyle/>
          <a:p>
            <a:pPr algn="ctr"/>
            <a:r>
              <a:rPr lang="en-GB" sz="1600" b="1" dirty="0" smtClean="0"/>
              <a:t>OS</a:t>
            </a:r>
            <a:endParaRPr lang="en-GB" sz="1600" b="1" dirty="0"/>
          </a:p>
        </p:txBody>
      </p:sp>
      <p:sp>
        <p:nvSpPr>
          <p:cNvPr id="10" name="TextBox 9"/>
          <p:cNvSpPr txBox="1"/>
          <p:nvPr/>
        </p:nvSpPr>
        <p:spPr>
          <a:xfrm>
            <a:off x="6579955" y="1646463"/>
            <a:ext cx="582211" cy="338554"/>
          </a:xfrm>
          <a:prstGeom prst="rect">
            <a:avLst/>
          </a:prstGeom>
          <a:noFill/>
        </p:spPr>
        <p:txBody>
          <a:bodyPr wrap="none" rtlCol="0">
            <a:spAutoFit/>
          </a:bodyPr>
          <a:lstStyle/>
          <a:p>
            <a:pPr algn="ctr"/>
            <a:r>
              <a:rPr lang="en-GB" sz="1600" b="1" dirty="0" smtClean="0"/>
              <a:t>PFS</a:t>
            </a:r>
            <a:endParaRPr lang="en-GB" sz="1600" b="1" dirty="0"/>
          </a:p>
        </p:txBody>
      </p:sp>
      <p:grpSp>
        <p:nvGrpSpPr>
          <p:cNvPr id="12" name="Group 11"/>
          <p:cNvGrpSpPr/>
          <p:nvPr/>
        </p:nvGrpSpPr>
        <p:grpSpPr>
          <a:xfrm>
            <a:off x="146875" y="2934893"/>
            <a:ext cx="8759560" cy="2870046"/>
            <a:chOff x="146875" y="2386253"/>
            <a:chExt cx="8759560" cy="2870046"/>
          </a:xfrm>
        </p:grpSpPr>
        <p:grpSp>
          <p:nvGrpSpPr>
            <p:cNvPr id="13" name="Group 12"/>
            <p:cNvGrpSpPr/>
            <p:nvPr/>
          </p:nvGrpSpPr>
          <p:grpSpPr>
            <a:xfrm>
              <a:off x="146875" y="2386253"/>
              <a:ext cx="4331372" cy="2870046"/>
              <a:chOff x="146875" y="2386253"/>
              <a:chExt cx="4331372" cy="2870046"/>
            </a:xfrm>
          </p:grpSpPr>
          <p:grpSp>
            <p:nvGrpSpPr>
              <p:cNvPr id="49" name="Group 48"/>
              <p:cNvGrpSpPr/>
              <p:nvPr/>
            </p:nvGrpSpPr>
            <p:grpSpPr>
              <a:xfrm>
                <a:off x="146875" y="2386253"/>
                <a:ext cx="4331372" cy="2870046"/>
                <a:chOff x="451698" y="2445149"/>
                <a:chExt cx="3907295" cy="3155503"/>
              </a:xfrm>
            </p:grpSpPr>
            <p:sp>
              <p:nvSpPr>
                <p:cNvPr id="84" name="Freeform 83"/>
                <p:cNvSpPr>
                  <a:spLocks/>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5"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6"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7" name="Line 8"/>
                <p:cNvSpPr>
                  <a:spLocks noChangeShapeType="1"/>
                </p:cNvSpPr>
                <p:nvPr/>
              </p:nvSpPr>
              <p:spPr bwMode="auto">
                <a:xfrm>
                  <a:off x="974527" y="3556521"/>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8" name="Line 9"/>
                <p:cNvSpPr>
                  <a:spLocks noChangeShapeType="1"/>
                </p:cNvSpPr>
                <p:nvPr/>
              </p:nvSpPr>
              <p:spPr bwMode="auto">
                <a:xfrm>
                  <a:off x="974527" y="403284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9" name="Line 10"/>
                <p:cNvSpPr>
                  <a:spLocks noChangeShapeType="1"/>
                </p:cNvSpPr>
                <p:nvPr/>
              </p:nvSpPr>
              <p:spPr bwMode="auto">
                <a:xfrm>
                  <a:off x="974527" y="4531196"/>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0" name="Line 11"/>
                <p:cNvSpPr>
                  <a:spLocks noChangeShapeType="1"/>
                </p:cNvSpPr>
                <p:nvPr/>
              </p:nvSpPr>
              <p:spPr bwMode="auto">
                <a:xfrm>
                  <a:off x="974527" y="5034620"/>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1" name="Line 12"/>
                <p:cNvSpPr>
                  <a:spLocks noChangeShapeType="1"/>
                </p:cNvSpPr>
                <p:nvPr/>
              </p:nvSpPr>
              <p:spPr bwMode="auto">
                <a:xfrm>
                  <a:off x="3454172"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2" name="Line 13"/>
                <p:cNvSpPr>
                  <a:spLocks noChangeShapeType="1"/>
                </p:cNvSpPr>
                <p:nvPr/>
              </p:nvSpPr>
              <p:spPr bwMode="auto">
                <a:xfrm>
                  <a:off x="2677572"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3" name="Line 19"/>
                <p:cNvSpPr>
                  <a:spLocks noChangeShapeType="1"/>
                </p:cNvSpPr>
                <p:nvPr/>
              </p:nvSpPr>
              <p:spPr bwMode="auto">
                <a:xfrm>
                  <a:off x="1878403"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94" name="Line 21"/>
                <p:cNvSpPr>
                  <a:spLocks noChangeShapeType="1"/>
                </p:cNvSpPr>
                <p:nvPr/>
              </p:nvSpPr>
              <p:spPr bwMode="auto">
                <a:xfrm>
                  <a:off x="112119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95" name="TextBox 94"/>
                <p:cNvSpPr txBox="1"/>
                <p:nvPr/>
              </p:nvSpPr>
              <p:spPr>
                <a:xfrm rot="16200000">
                  <a:off x="-476596" y="3703594"/>
                  <a:ext cx="2106467" cy="24987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Percentage without event</a:t>
                  </a:r>
                  <a:endParaRPr lang="en-GB" sz="1200" dirty="0">
                    <a:latin typeface="Arial" panose="020B0604020202020204" pitchFamily="34" charset="0"/>
                    <a:cs typeface="Arial" panose="020B0604020202020204" pitchFamily="34" charset="0"/>
                  </a:endParaRPr>
                </a:p>
              </p:txBody>
            </p:sp>
            <p:sp>
              <p:nvSpPr>
                <p:cNvPr id="96" name="TextBox 95"/>
                <p:cNvSpPr txBox="1"/>
                <p:nvPr/>
              </p:nvSpPr>
              <p:spPr>
                <a:xfrm>
                  <a:off x="1607702" y="5296102"/>
                  <a:ext cx="2224959" cy="304550"/>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from randomisation, months</a:t>
                  </a:r>
                  <a:endParaRPr lang="en-GB" sz="1200" dirty="0">
                    <a:latin typeface="Arial" panose="020B0604020202020204" pitchFamily="34" charset="0"/>
                    <a:cs typeface="Arial" panose="020B0604020202020204" pitchFamily="34" charset="0"/>
                  </a:endParaRPr>
                </a:p>
              </p:txBody>
            </p:sp>
            <p:sp>
              <p:nvSpPr>
                <p:cNvPr id="97" name="TextBox 96"/>
                <p:cNvSpPr txBox="1"/>
                <p:nvPr/>
              </p:nvSpPr>
              <p:spPr>
                <a:xfrm>
                  <a:off x="634186" y="2445149"/>
                  <a:ext cx="396510"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100</a:t>
                  </a:r>
                  <a:endParaRPr lang="en-GB" sz="1200" dirty="0">
                    <a:latin typeface="Arial" panose="020B0604020202020204" pitchFamily="34" charset="0"/>
                    <a:cs typeface="Arial" panose="020B0604020202020204" pitchFamily="34" charset="0"/>
                  </a:endParaRPr>
                </a:p>
              </p:txBody>
            </p:sp>
            <p:sp>
              <p:nvSpPr>
                <p:cNvPr id="98" name="TextBox 97"/>
                <p:cNvSpPr txBox="1"/>
                <p:nvPr/>
              </p:nvSpPr>
              <p:spPr>
                <a:xfrm>
                  <a:off x="710834" y="2910183"/>
                  <a:ext cx="319868"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80</a:t>
                  </a:r>
                  <a:endParaRPr lang="en-GB" sz="1200" dirty="0">
                    <a:latin typeface="Arial" panose="020B0604020202020204" pitchFamily="34" charset="0"/>
                    <a:cs typeface="Arial" panose="020B0604020202020204" pitchFamily="34" charset="0"/>
                  </a:endParaRPr>
                </a:p>
              </p:txBody>
            </p:sp>
            <p:sp>
              <p:nvSpPr>
                <p:cNvPr id="99" name="TextBox 98"/>
                <p:cNvSpPr txBox="1"/>
                <p:nvPr/>
              </p:nvSpPr>
              <p:spPr>
                <a:xfrm>
                  <a:off x="710834" y="3403240"/>
                  <a:ext cx="319868"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60</a:t>
                  </a:r>
                  <a:endParaRPr lang="en-GB" sz="1200" dirty="0">
                    <a:latin typeface="Arial" panose="020B0604020202020204" pitchFamily="34" charset="0"/>
                    <a:cs typeface="Arial" panose="020B0604020202020204" pitchFamily="34" charset="0"/>
                  </a:endParaRPr>
                </a:p>
              </p:txBody>
            </p:sp>
            <p:sp>
              <p:nvSpPr>
                <p:cNvPr id="100" name="TextBox 99"/>
                <p:cNvSpPr txBox="1"/>
                <p:nvPr/>
              </p:nvSpPr>
              <p:spPr>
                <a:xfrm>
                  <a:off x="710834" y="3887142"/>
                  <a:ext cx="319868"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40</a:t>
                  </a:r>
                  <a:endParaRPr lang="en-GB" sz="1200" dirty="0">
                    <a:latin typeface="Arial" panose="020B0604020202020204" pitchFamily="34" charset="0"/>
                    <a:cs typeface="Arial" panose="020B0604020202020204" pitchFamily="34" charset="0"/>
                  </a:endParaRPr>
                </a:p>
              </p:txBody>
            </p:sp>
            <p:sp>
              <p:nvSpPr>
                <p:cNvPr id="101" name="TextBox 100"/>
                <p:cNvSpPr txBox="1"/>
                <p:nvPr/>
              </p:nvSpPr>
              <p:spPr>
                <a:xfrm>
                  <a:off x="710834" y="4385273"/>
                  <a:ext cx="319868"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20</a:t>
                  </a:r>
                  <a:endParaRPr lang="en-GB" sz="1200" dirty="0">
                    <a:latin typeface="Arial" panose="020B0604020202020204" pitchFamily="34" charset="0"/>
                    <a:cs typeface="Arial" panose="020B0604020202020204" pitchFamily="34" charset="0"/>
                  </a:endParaRPr>
                </a:p>
              </p:txBody>
            </p:sp>
            <p:sp>
              <p:nvSpPr>
                <p:cNvPr id="102" name="TextBox 101"/>
                <p:cNvSpPr txBox="1"/>
                <p:nvPr/>
              </p:nvSpPr>
              <p:spPr>
                <a:xfrm>
                  <a:off x="787474" y="4880435"/>
                  <a:ext cx="243227"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103" name="TextBox 102"/>
                <p:cNvSpPr txBox="1"/>
                <p:nvPr/>
              </p:nvSpPr>
              <p:spPr>
                <a:xfrm>
                  <a:off x="1003607" y="5097780"/>
                  <a:ext cx="243226" cy="30454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p:txBody>
            </p:sp>
            <p:sp>
              <p:nvSpPr>
                <p:cNvPr id="104" name="TextBox 103"/>
                <p:cNvSpPr txBox="1"/>
                <p:nvPr/>
              </p:nvSpPr>
              <p:spPr>
                <a:xfrm>
                  <a:off x="1758313" y="5097780"/>
                  <a:ext cx="243226" cy="30454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endParaRPr lang="en-GB" sz="1200" dirty="0">
                    <a:latin typeface="Arial" panose="020B0604020202020204" pitchFamily="34" charset="0"/>
                    <a:cs typeface="Arial" panose="020B0604020202020204" pitchFamily="34" charset="0"/>
                  </a:endParaRPr>
                </a:p>
              </p:txBody>
            </p:sp>
            <p:sp>
              <p:nvSpPr>
                <p:cNvPr id="105" name="TextBox 104"/>
                <p:cNvSpPr txBox="1"/>
                <p:nvPr/>
              </p:nvSpPr>
              <p:spPr>
                <a:xfrm>
                  <a:off x="2160346" y="5097780"/>
                  <a:ext cx="166643" cy="304550"/>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106" name="TextBox 105"/>
                <p:cNvSpPr txBox="1"/>
                <p:nvPr/>
              </p:nvSpPr>
              <p:spPr>
                <a:xfrm>
                  <a:off x="2514544" y="5097780"/>
                  <a:ext cx="319867" cy="30454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p:txBody>
            </p:sp>
            <p:sp>
              <p:nvSpPr>
                <p:cNvPr id="107" name="TextBox 106"/>
                <p:cNvSpPr txBox="1"/>
                <p:nvPr/>
              </p:nvSpPr>
              <p:spPr>
                <a:xfrm>
                  <a:off x="3298991" y="5097780"/>
                  <a:ext cx="319867" cy="30454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endParaRPr lang="en-GB" sz="1200" dirty="0">
                    <a:latin typeface="Arial" panose="020B0604020202020204" pitchFamily="34" charset="0"/>
                    <a:cs typeface="Arial" panose="020B0604020202020204" pitchFamily="34" charset="0"/>
                  </a:endParaRPr>
                </a:p>
              </p:txBody>
            </p:sp>
            <p:grpSp>
              <p:nvGrpSpPr>
                <p:cNvPr id="108" name="Group 107"/>
                <p:cNvGrpSpPr/>
                <p:nvPr/>
              </p:nvGrpSpPr>
              <p:grpSpPr>
                <a:xfrm>
                  <a:off x="4039126" y="5042971"/>
                  <a:ext cx="319867" cy="359358"/>
                  <a:chOff x="4039126" y="5042971"/>
                  <a:chExt cx="319867" cy="359358"/>
                </a:xfrm>
              </p:grpSpPr>
              <p:sp>
                <p:nvSpPr>
                  <p:cNvPr id="109" name="Line 14"/>
                  <p:cNvSpPr>
                    <a:spLocks noChangeShapeType="1"/>
                  </p:cNvSpPr>
                  <p:nvPr/>
                </p:nvSpPr>
                <p:spPr bwMode="auto">
                  <a:xfrm>
                    <a:off x="420023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0" name="TextBox 109"/>
                  <p:cNvSpPr txBox="1"/>
                  <p:nvPr/>
                </p:nvSpPr>
                <p:spPr>
                  <a:xfrm>
                    <a:off x="4039126" y="5097780"/>
                    <a:ext cx="319867" cy="30454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24</a:t>
                    </a:r>
                    <a:endParaRPr lang="en-GB" sz="1200" dirty="0">
                      <a:latin typeface="Arial" panose="020B0604020202020204" pitchFamily="34" charset="0"/>
                      <a:cs typeface="Arial" panose="020B0604020202020204" pitchFamily="34" charset="0"/>
                    </a:endParaRPr>
                  </a:p>
                </p:txBody>
              </p:sp>
            </p:grpSp>
          </p:grpSp>
          <p:sp>
            <p:nvSpPr>
              <p:cNvPr id="50" name="TextBox 49"/>
              <p:cNvSpPr txBox="1"/>
              <p:nvPr/>
            </p:nvSpPr>
            <p:spPr>
              <a:xfrm>
                <a:off x="2227162" y="2855385"/>
                <a:ext cx="1019831" cy="184666"/>
              </a:xfrm>
              <a:prstGeom prst="rect">
                <a:avLst/>
              </a:prstGeom>
              <a:noFill/>
            </p:spPr>
            <p:txBody>
              <a:bodyPr wrap="none" rtlCol="0">
                <a:spAutoFit/>
              </a:bodyPr>
              <a:lstStyle/>
              <a:p>
                <a:r>
                  <a:rPr lang="en-GB" sz="600" dirty="0" smtClean="0"/>
                  <a:t>Log-rank p-value 0.0943</a:t>
                </a:r>
                <a:endParaRPr lang="en-GB" sz="600" dirty="0"/>
              </a:p>
            </p:txBody>
          </p:sp>
          <p:grpSp>
            <p:nvGrpSpPr>
              <p:cNvPr id="51" name="Group 50"/>
              <p:cNvGrpSpPr/>
              <p:nvPr/>
            </p:nvGrpSpPr>
            <p:grpSpPr>
              <a:xfrm>
                <a:off x="999962" y="4427867"/>
                <a:ext cx="516488" cy="215444"/>
                <a:chOff x="999962" y="4427867"/>
                <a:chExt cx="516488" cy="215444"/>
              </a:xfrm>
            </p:grpSpPr>
            <p:sp>
              <p:nvSpPr>
                <p:cNvPr id="82" name="TextBox 81"/>
                <p:cNvSpPr txBox="1"/>
                <p:nvPr/>
              </p:nvSpPr>
              <p:spPr>
                <a:xfrm>
                  <a:off x="999962" y="4427867"/>
                  <a:ext cx="516488" cy="215444"/>
                </a:xfrm>
                <a:prstGeom prst="rect">
                  <a:avLst/>
                </a:prstGeom>
                <a:noFill/>
              </p:spPr>
              <p:txBody>
                <a:bodyPr wrap="none" rtlCol="0">
                  <a:spAutoFit/>
                </a:bodyPr>
                <a:lstStyle/>
                <a:p>
                  <a:r>
                    <a:rPr lang="en-GB" sz="800" dirty="0" smtClean="0"/>
                    <a:t>Censor</a:t>
                  </a:r>
                  <a:endParaRPr lang="en-GB" sz="800" dirty="0"/>
                </a:p>
              </p:txBody>
            </p:sp>
            <p:cxnSp>
              <p:nvCxnSpPr>
                <p:cNvPr id="83" name="Straight Connector 82"/>
                <p:cNvCxnSpPr/>
                <p:nvPr/>
              </p:nvCxnSpPr>
              <p:spPr>
                <a:xfrm>
                  <a:off x="1030948" y="449958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2"/>
              <p:cNvGrpSpPr>
                <a:grpSpLocks/>
              </p:cNvGrpSpPr>
              <p:nvPr/>
            </p:nvGrpSpPr>
            <p:grpSpPr bwMode="auto">
              <a:xfrm>
                <a:off x="896765" y="2532156"/>
                <a:ext cx="2112716" cy="2039433"/>
                <a:chOff x="2373" y="1686"/>
                <a:chExt cx="1014" cy="963"/>
              </a:xfrm>
            </p:grpSpPr>
            <p:sp>
              <p:nvSpPr>
                <p:cNvPr id="62" name="Line 3"/>
                <p:cNvSpPr>
                  <a:spLocks noChangeShapeType="1"/>
                </p:cNvSpPr>
                <p:nvPr/>
              </p:nvSpPr>
              <p:spPr bwMode="auto">
                <a:xfrm>
                  <a:off x="2709" y="19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4"/>
                <p:cNvSpPr>
                  <a:spLocks noChangeShapeType="1"/>
                </p:cNvSpPr>
                <p:nvPr/>
              </p:nvSpPr>
              <p:spPr bwMode="auto">
                <a:xfrm>
                  <a:off x="3027"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5"/>
                <p:cNvSpPr>
                  <a:spLocks noChangeShapeType="1"/>
                </p:cNvSpPr>
                <p:nvPr/>
              </p:nvSpPr>
              <p:spPr bwMode="auto">
                <a:xfrm>
                  <a:off x="2469" y="1713"/>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6"/>
                <p:cNvSpPr>
                  <a:spLocks noChangeShapeType="1"/>
                </p:cNvSpPr>
                <p:nvPr/>
              </p:nvSpPr>
              <p:spPr bwMode="auto">
                <a:xfrm>
                  <a:off x="3339" y="250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7"/>
                <p:cNvSpPr>
                  <a:spLocks noChangeShapeType="1"/>
                </p:cNvSpPr>
                <p:nvPr/>
              </p:nvSpPr>
              <p:spPr bwMode="auto">
                <a:xfrm>
                  <a:off x="2649"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8"/>
                <p:cNvSpPr>
                  <a:spLocks noChangeShapeType="1"/>
                </p:cNvSpPr>
                <p:nvPr/>
              </p:nvSpPr>
              <p:spPr bwMode="auto">
                <a:xfrm>
                  <a:off x="3051"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9"/>
                <p:cNvSpPr>
                  <a:spLocks noChangeShapeType="1"/>
                </p:cNvSpPr>
                <p:nvPr/>
              </p:nvSpPr>
              <p:spPr bwMode="auto">
                <a:xfrm>
                  <a:off x="3063"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0"/>
                <p:cNvSpPr>
                  <a:spLocks noChangeShapeType="1"/>
                </p:cNvSpPr>
                <p:nvPr/>
              </p:nvSpPr>
              <p:spPr bwMode="auto">
                <a:xfrm>
                  <a:off x="2619"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1"/>
                <p:cNvSpPr>
                  <a:spLocks noChangeShapeType="1"/>
                </p:cNvSpPr>
                <p:nvPr/>
              </p:nvSpPr>
              <p:spPr bwMode="auto">
                <a:xfrm>
                  <a:off x="2631" y="182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2"/>
                <p:cNvSpPr>
                  <a:spLocks noChangeShapeType="1"/>
                </p:cNvSpPr>
                <p:nvPr/>
              </p:nvSpPr>
              <p:spPr bwMode="auto">
                <a:xfrm>
                  <a:off x="3273" y="23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13"/>
                <p:cNvSpPr>
                  <a:spLocks noChangeShapeType="1"/>
                </p:cNvSpPr>
                <p:nvPr/>
              </p:nvSpPr>
              <p:spPr bwMode="auto">
                <a:xfrm>
                  <a:off x="3285" y="23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4"/>
                <p:cNvSpPr>
                  <a:spLocks noChangeShapeType="1"/>
                </p:cNvSpPr>
                <p:nvPr/>
              </p:nvSpPr>
              <p:spPr bwMode="auto">
                <a:xfrm>
                  <a:off x="3315" y="243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5"/>
                <p:cNvSpPr>
                  <a:spLocks noChangeShapeType="1"/>
                </p:cNvSpPr>
                <p:nvPr/>
              </p:nvSpPr>
              <p:spPr bwMode="auto">
                <a:xfrm>
                  <a:off x="3081"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6"/>
                <p:cNvSpPr>
                  <a:spLocks noChangeShapeType="1"/>
                </p:cNvSpPr>
                <p:nvPr/>
              </p:nvSpPr>
              <p:spPr bwMode="auto">
                <a:xfrm>
                  <a:off x="3105" y="2217"/>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7"/>
                <p:cNvSpPr>
                  <a:spLocks noChangeShapeType="1"/>
                </p:cNvSpPr>
                <p:nvPr/>
              </p:nvSpPr>
              <p:spPr bwMode="auto">
                <a:xfrm>
                  <a:off x="2727" y="19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8"/>
                <p:cNvSpPr>
                  <a:spLocks noChangeShapeType="1"/>
                </p:cNvSpPr>
                <p:nvPr/>
              </p:nvSpPr>
              <p:spPr bwMode="auto">
                <a:xfrm>
                  <a:off x="3387" y="2613"/>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9"/>
                <p:cNvSpPr>
                  <a:spLocks noChangeShapeType="1"/>
                </p:cNvSpPr>
                <p:nvPr/>
              </p:nvSpPr>
              <p:spPr bwMode="auto">
                <a:xfrm>
                  <a:off x="2565" y="180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20"/>
                <p:cNvSpPr>
                  <a:spLocks noChangeShapeType="1"/>
                </p:cNvSpPr>
                <p:nvPr/>
              </p:nvSpPr>
              <p:spPr bwMode="auto">
                <a:xfrm>
                  <a:off x="2859" y="208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21"/>
                <p:cNvSpPr>
                  <a:spLocks noChangeShapeType="1"/>
                </p:cNvSpPr>
                <p:nvPr/>
              </p:nvSpPr>
              <p:spPr bwMode="auto">
                <a:xfrm>
                  <a:off x="2841" y="2055"/>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Freeform 22"/>
                <p:cNvSpPr>
                  <a:spLocks/>
                </p:cNvSpPr>
                <p:nvPr/>
              </p:nvSpPr>
              <p:spPr bwMode="auto">
                <a:xfrm>
                  <a:off x="2373" y="1686"/>
                  <a:ext cx="1014" cy="948"/>
                </a:xfrm>
                <a:custGeom>
                  <a:avLst/>
                  <a:gdLst>
                    <a:gd name="T0" fmla="*/ 169 w 169"/>
                    <a:gd name="T1" fmla="*/ 158 h 158"/>
                    <a:gd name="T2" fmla="*/ 165 w 169"/>
                    <a:gd name="T3" fmla="*/ 158 h 158"/>
                    <a:gd name="T4" fmla="*/ 165 w 169"/>
                    <a:gd name="T5" fmla="*/ 140 h 158"/>
                    <a:gd name="T6" fmla="*/ 160 w 169"/>
                    <a:gd name="T7" fmla="*/ 140 h 158"/>
                    <a:gd name="T8" fmla="*/ 160 w 169"/>
                    <a:gd name="T9" fmla="*/ 129 h 158"/>
                    <a:gd name="T10" fmla="*/ 156 w 169"/>
                    <a:gd name="T11" fmla="*/ 129 h 158"/>
                    <a:gd name="T12" fmla="*/ 156 w 169"/>
                    <a:gd name="T13" fmla="*/ 121 h 158"/>
                    <a:gd name="T14" fmla="*/ 146 w 169"/>
                    <a:gd name="T15" fmla="*/ 121 h 158"/>
                    <a:gd name="T16" fmla="*/ 146 w 169"/>
                    <a:gd name="T17" fmla="*/ 116 h 158"/>
                    <a:gd name="T18" fmla="*/ 137 w 169"/>
                    <a:gd name="T19" fmla="*/ 116 h 158"/>
                    <a:gd name="T20" fmla="*/ 137 w 169"/>
                    <a:gd name="T21" fmla="*/ 110 h 158"/>
                    <a:gd name="T22" fmla="*/ 129 w 169"/>
                    <a:gd name="T23" fmla="*/ 110 h 158"/>
                    <a:gd name="T24" fmla="*/ 129 w 169"/>
                    <a:gd name="T25" fmla="*/ 97 h 158"/>
                    <a:gd name="T26" fmla="*/ 126 w 169"/>
                    <a:gd name="T27" fmla="*/ 97 h 158"/>
                    <a:gd name="T28" fmla="*/ 126 w 169"/>
                    <a:gd name="T29" fmla="*/ 92 h 158"/>
                    <a:gd name="T30" fmla="*/ 106 w 169"/>
                    <a:gd name="T31" fmla="*/ 92 h 158"/>
                    <a:gd name="T32" fmla="*/ 106 w 169"/>
                    <a:gd name="T33" fmla="*/ 86 h 158"/>
                    <a:gd name="T34" fmla="*/ 94 w 169"/>
                    <a:gd name="T35" fmla="*/ 86 h 158"/>
                    <a:gd name="T36" fmla="*/ 94 w 169"/>
                    <a:gd name="T37" fmla="*/ 80 h 158"/>
                    <a:gd name="T38" fmla="*/ 90 w 169"/>
                    <a:gd name="T39" fmla="*/ 80 h 158"/>
                    <a:gd name="T40" fmla="*/ 90 w 169"/>
                    <a:gd name="T41" fmla="*/ 74 h 158"/>
                    <a:gd name="T42" fmla="*/ 88 w 169"/>
                    <a:gd name="T43" fmla="*/ 74 h 158"/>
                    <a:gd name="T44" fmla="*/ 88 w 169"/>
                    <a:gd name="T45" fmla="*/ 69 h 158"/>
                    <a:gd name="T46" fmla="*/ 79 w 169"/>
                    <a:gd name="T47" fmla="*/ 69 h 158"/>
                    <a:gd name="T48" fmla="*/ 79 w 169"/>
                    <a:gd name="T49" fmla="*/ 64 h 158"/>
                    <a:gd name="T50" fmla="*/ 75 w 169"/>
                    <a:gd name="T51" fmla="*/ 64 h 158"/>
                    <a:gd name="T52" fmla="*/ 75 w 169"/>
                    <a:gd name="T53" fmla="*/ 60 h 158"/>
                    <a:gd name="T54" fmla="*/ 69 w 169"/>
                    <a:gd name="T55" fmla="*/ 60 h 158"/>
                    <a:gd name="T56" fmla="*/ 69 w 169"/>
                    <a:gd name="T57" fmla="*/ 54 h 158"/>
                    <a:gd name="T58" fmla="*/ 68 w 169"/>
                    <a:gd name="T59" fmla="*/ 54 h 158"/>
                    <a:gd name="T60" fmla="*/ 68 w 169"/>
                    <a:gd name="T61" fmla="*/ 50 h 158"/>
                    <a:gd name="T62" fmla="*/ 66 w 169"/>
                    <a:gd name="T63" fmla="*/ 50 h 158"/>
                    <a:gd name="T64" fmla="*/ 66 w 169"/>
                    <a:gd name="T65" fmla="*/ 46 h 158"/>
                    <a:gd name="T66" fmla="*/ 65 w 169"/>
                    <a:gd name="T67" fmla="*/ 46 h 158"/>
                    <a:gd name="T68" fmla="*/ 65 w 169"/>
                    <a:gd name="T69" fmla="*/ 42 h 158"/>
                    <a:gd name="T70" fmla="*/ 54 w 169"/>
                    <a:gd name="T71" fmla="*/ 42 h 158"/>
                    <a:gd name="T72" fmla="*/ 54 w 169"/>
                    <a:gd name="T73" fmla="*/ 38 h 158"/>
                    <a:gd name="T74" fmla="*/ 52 w 169"/>
                    <a:gd name="T75" fmla="*/ 38 h 158"/>
                    <a:gd name="T76" fmla="*/ 52 w 169"/>
                    <a:gd name="T77" fmla="*/ 34 h 158"/>
                    <a:gd name="T78" fmla="*/ 49 w 169"/>
                    <a:gd name="T79" fmla="*/ 34 h 158"/>
                    <a:gd name="T80" fmla="*/ 49 w 169"/>
                    <a:gd name="T81" fmla="*/ 29 h 158"/>
                    <a:gd name="T82" fmla="*/ 47 w 169"/>
                    <a:gd name="T83" fmla="*/ 29 h 158"/>
                    <a:gd name="T84" fmla="*/ 47 w 169"/>
                    <a:gd name="T85" fmla="*/ 26 h 158"/>
                    <a:gd name="T86" fmla="*/ 37 w 169"/>
                    <a:gd name="T87" fmla="*/ 26 h 158"/>
                    <a:gd name="T88" fmla="*/ 37 w 169"/>
                    <a:gd name="T89" fmla="*/ 22 h 158"/>
                    <a:gd name="T90" fmla="*/ 30 w 169"/>
                    <a:gd name="T91" fmla="*/ 22 h 158"/>
                    <a:gd name="T92" fmla="*/ 30 w 169"/>
                    <a:gd name="T93" fmla="*/ 18 h 158"/>
                    <a:gd name="T94" fmla="*/ 27 w 169"/>
                    <a:gd name="T95" fmla="*/ 18 h 158"/>
                    <a:gd name="T96" fmla="*/ 27 w 169"/>
                    <a:gd name="T97" fmla="*/ 14 h 158"/>
                    <a:gd name="T98" fmla="*/ 24 w 169"/>
                    <a:gd name="T99" fmla="*/ 14 h 158"/>
                    <a:gd name="T100" fmla="*/ 24 w 169"/>
                    <a:gd name="T101" fmla="*/ 11 h 158"/>
                    <a:gd name="T102" fmla="*/ 21 w 169"/>
                    <a:gd name="T103" fmla="*/ 11 h 158"/>
                    <a:gd name="T104" fmla="*/ 21 w 169"/>
                    <a:gd name="T105" fmla="*/ 7 h 158"/>
                    <a:gd name="T106" fmla="*/ 13 w 169"/>
                    <a:gd name="T107" fmla="*/ 7 h 158"/>
                    <a:gd name="T108" fmla="*/ 13 w 169"/>
                    <a:gd name="T109" fmla="*/ 4 h 158"/>
                    <a:gd name="T110" fmla="*/ 7 w 169"/>
                    <a:gd name="T111" fmla="*/ 4 h 158"/>
                    <a:gd name="T112" fmla="*/ 7 w 169"/>
                    <a:gd name="T113" fmla="*/ 0 h 158"/>
                    <a:gd name="T114" fmla="*/ 0 w 169"/>
                    <a:gd name="T11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58">
                      <a:moveTo>
                        <a:pt x="169" y="158"/>
                      </a:moveTo>
                      <a:lnTo>
                        <a:pt x="165" y="158"/>
                      </a:lnTo>
                      <a:lnTo>
                        <a:pt x="165" y="140"/>
                      </a:lnTo>
                      <a:lnTo>
                        <a:pt x="160" y="140"/>
                      </a:lnTo>
                      <a:lnTo>
                        <a:pt x="160" y="129"/>
                      </a:lnTo>
                      <a:lnTo>
                        <a:pt x="156" y="129"/>
                      </a:lnTo>
                      <a:lnTo>
                        <a:pt x="156" y="121"/>
                      </a:lnTo>
                      <a:lnTo>
                        <a:pt x="146" y="121"/>
                      </a:lnTo>
                      <a:lnTo>
                        <a:pt x="146" y="116"/>
                      </a:lnTo>
                      <a:lnTo>
                        <a:pt x="137" y="116"/>
                      </a:lnTo>
                      <a:lnTo>
                        <a:pt x="137" y="110"/>
                      </a:lnTo>
                      <a:lnTo>
                        <a:pt x="129" y="110"/>
                      </a:lnTo>
                      <a:lnTo>
                        <a:pt x="129" y="97"/>
                      </a:lnTo>
                      <a:lnTo>
                        <a:pt x="126" y="97"/>
                      </a:lnTo>
                      <a:lnTo>
                        <a:pt x="126" y="92"/>
                      </a:lnTo>
                      <a:lnTo>
                        <a:pt x="106" y="92"/>
                      </a:lnTo>
                      <a:lnTo>
                        <a:pt x="106" y="86"/>
                      </a:lnTo>
                      <a:lnTo>
                        <a:pt x="94" y="86"/>
                      </a:lnTo>
                      <a:lnTo>
                        <a:pt x="94" y="80"/>
                      </a:lnTo>
                      <a:lnTo>
                        <a:pt x="90" y="80"/>
                      </a:lnTo>
                      <a:lnTo>
                        <a:pt x="90" y="74"/>
                      </a:lnTo>
                      <a:lnTo>
                        <a:pt x="88" y="74"/>
                      </a:lnTo>
                      <a:lnTo>
                        <a:pt x="88" y="69"/>
                      </a:lnTo>
                      <a:lnTo>
                        <a:pt x="79" y="69"/>
                      </a:lnTo>
                      <a:lnTo>
                        <a:pt x="79" y="64"/>
                      </a:lnTo>
                      <a:lnTo>
                        <a:pt x="75" y="64"/>
                      </a:lnTo>
                      <a:lnTo>
                        <a:pt x="75" y="60"/>
                      </a:lnTo>
                      <a:lnTo>
                        <a:pt x="69" y="60"/>
                      </a:lnTo>
                      <a:lnTo>
                        <a:pt x="69" y="54"/>
                      </a:lnTo>
                      <a:lnTo>
                        <a:pt x="68" y="54"/>
                      </a:lnTo>
                      <a:lnTo>
                        <a:pt x="68" y="50"/>
                      </a:lnTo>
                      <a:lnTo>
                        <a:pt x="66" y="50"/>
                      </a:lnTo>
                      <a:lnTo>
                        <a:pt x="66" y="46"/>
                      </a:lnTo>
                      <a:lnTo>
                        <a:pt x="65" y="46"/>
                      </a:lnTo>
                      <a:lnTo>
                        <a:pt x="65" y="42"/>
                      </a:lnTo>
                      <a:lnTo>
                        <a:pt x="54" y="42"/>
                      </a:lnTo>
                      <a:lnTo>
                        <a:pt x="54" y="38"/>
                      </a:lnTo>
                      <a:lnTo>
                        <a:pt x="52" y="38"/>
                      </a:lnTo>
                      <a:lnTo>
                        <a:pt x="52" y="34"/>
                      </a:lnTo>
                      <a:lnTo>
                        <a:pt x="49" y="34"/>
                      </a:lnTo>
                      <a:lnTo>
                        <a:pt x="49" y="29"/>
                      </a:lnTo>
                      <a:lnTo>
                        <a:pt x="47" y="29"/>
                      </a:lnTo>
                      <a:lnTo>
                        <a:pt x="47" y="26"/>
                      </a:lnTo>
                      <a:lnTo>
                        <a:pt x="37" y="26"/>
                      </a:lnTo>
                      <a:lnTo>
                        <a:pt x="37" y="22"/>
                      </a:lnTo>
                      <a:lnTo>
                        <a:pt x="30" y="22"/>
                      </a:lnTo>
                      <a:lnTo>
                        <a:pt x="30" y="18"/>
                      </a:lnTo>
                      <a:lnTo>
                        <a:pt x="27" y="18"/>
                      </a:lnTo>
                      <a:lnTo>
                        <a:pt x="27" y="14"/>
                      </a:lnTo>
                      <a:lnTo>
                        <a:pt x="24" y="14"/>
                      </a:lnTo>
                      <a:lnTo>
                        <a:pt x="24" y="11"/>
                      </a:lnTo>
                      <a:lnTo>
                        <a:pt x="21" y="11"/>
                      </a:lnTo>
                      <a:lnTo>
                        <a:pt x="21" y="7"/>
                      </a:lnTo>
                      <a:lnTo>
                        <a:pt x="13" y="7"/>
                      </a:lnTo>
                      <a:lnTo>
                        <a:pt x="13" y="4"/>
                      </a:lnTo>
                      <a:lnTo>
                        <a:pt x="7" y="4"/>
                      </a:lnTo>
                      <a:lnTo>
                        <a:pt x="7"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53" name="Group 23"/>
              <p:cNvGrpSpPr>
                <a:grpSpLocks/>
              </p:cNvGrpSpPr>
              <p:nvPr/>
            </p:nvGrpSpPr>
            <p:grpSpPr bwMode="auto">
              <a:xfrm>
                <a:off x="896764" y="2532156"/>
                <a:ext cx="2715617" cy="2216912"/>
                <a:chOff x="2240" y="1632"/>
                <a:chExt cx="1278" cy="1050"/>
              </a:xfrm>
            </p:grpSpPr>
            <p:sp>
              <p:nvSpPr>
                <p:cNvPr id="54" name="Line 24"/>
                <p:cNvSpPr>
                  <a:spLocks noChangeShapeType="1"/>
                </p:cNvSpPr>
                <p:nvPr/>
              </p:nvSpPr>
              <p:spPr bwMode="auto">
                <a:xfrm>
                  <a:off x="2426" y="18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25"/>
                <p:cNvSpPr>
                  <a:spLocks noChangeShapeType="1"/>
                </p:cNvSpPr>
                <p:nvPr/>
              </p:nvSpPr>
              <p:spPr bwMode="auto">
                <a:xfrm>
                  <a:off x="2780" y="222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26"/>
                <p:cNvSpPr>
                  <a:spLocks noChangeShapeType="1"/>
                </p:cNvSpPr>
                <p:nvPr/>
              </p:nvSpPr>
              <p:spPr bwMode="auto">
                <a:xfrm>
                  <a:off x="2750"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27"/>
                <p:cNvSpPr>
                  <a:spLocks noChangeShapeType="1"/>
                </p:cNvSpPr>
                <p:nvPr/>
              </p:nvSpPr>
              <p:spPr bwMode="auto">
                <a:xfrm>
                  <a:off x="2708"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28"/>
                <p:cNvSpPr>
                  <a:spLocks noChangeShapeType="1"/>
                </p:cNvSpPr>
                <p:nvPr/>
              </p:nvSpPr>
              <p:spPr bwMode="auto">
                <a:xfrm>
                  <a:off x="2720" y="217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29"/>
                <p:cNvSpPr>
                  <a:spLocks noChangeShapeType="1"/>
                </p:cNvSpPr>
                <p:nvPr/>
              </p:nvSpPr>
              <p:spPr bwMode="auto">
                <a:xfrm>
                  <a:off x="2648" y="214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30"/>
                <p:cNvSpPr>
                  <a:spLocks noChangeShapeType="1"/>
                </p:cNvSpPr>
                <p:nvPr/>
              </p:nvSpPr>
              <p:spPr bwMode="auto">
                <a:xfrm>
                  <a:off x="2834" y="222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Freeform 31"/>
                <p:cNvSpPr>
                  <a:spLocks/>
                </p:cNvSpPr>
                <p:nvPr/>
              </p:nvSpPr>
              <p:spPr bwMode="auto">
                <a:xfrm>
                  <a:off x="2240" y="1632"/>
                  <a:ext cx="1278" cy="1050"/>
                </a:xfrm>
                <a:custGeom>
                  <a:avLst/>
                  <a:gdLst>
                    <a:gd name="T0" fmla="*/ 213 w 213"/>
                    <a:gd name="T1" fmla="*/ 175 h 175"/>
                    <a:gd name="T2" fmla="*/ 213 w 213"/>
                    <a:gd name="T3" fmla="*/ 163 h 175"/>
                    <a:gd name="T4" fmla="*/ 157 w 213"/>
                    <a:gd name="T5" fmla="*/ 163 h 175"/>
                    <a:gd name="T6" fmla="*/ 157 w 213"/>
                    <a:gd name="T7" fmla="*/ 151 h 175"/>
                    <a:gd name="T8" fmla="*/ 154 w 213"/>
                    <a:gd name="T9" fmla="*/ 151 h 175"/>
                    <a:gd name="T10" fmla="*/ 154 w 213"/>
                    <a:gd name="T11" fmla="*/ 140 h 175"/>
                    <a:gd name="T12" fmla="*/ 141 w 213"/>
                    <a:gd name="T13" fmla="*/ 140 h 175"/>
                    <a:gd name="T14" fmla="*/ 141 w 213"/>
                    <a:gd name="T15" fmla="*/ 129 h 175"/>
                    <a:gd name="T16" fmla="*/ 119 w 213"/>
                    <a:gd name="T17" fmla="*/ 129 h 175"/>
                    <a:gd name="T18" fmla="*/ 119 w 213"/>
                    <a:gd name="T19" fmla="*/ 119 h 175"/>
                    <a:gd name="T20" fmla="*/ 108 w 213"/>
                    <a:gd name="T21" fmla="*/ 119 h 175"/>
                    <a:gd name="T22" fmla="*/ 108 w 213"/>
                    <a:gd name="T23" fmla="*/ 109 h 175"/>
                    <a:gd name="T24" fmla="*/ 103 w 213"/>
                    <a:gd name="T25" fmla="*/ 109 h 175"/>
                    <a:gd name="T26" fmla="*/ 103 w 213"/>
                    <a:gd name="T27" fmla="*/ 101 h 175"/>
                    <a:gd name="T28" fmla="*/ 88 w 213"/>
                    <a:gd name="T29" fmla="*/ 101 h 175"/>
                    <a:gd name="T30" fmla="*/ 88 w 213"/>
                    <a:gd name="T31" fmla="*/ 93 h 175"/>
                    <a:gd name="T32" fmla="*/ 74 w 213"/>
                    <a:gd name="T33" fmla="*/ 93 h 175"/>
                    <a:gd name="T34" fmla="*/ 74 w 213"/>
                    <a:gd name="T35" fmla="*/ 88 h 175"/>
                    <a:gd name="T36" fmla="*/ 66 w 213"/>
                    <a:gd name="T37" fmla="*/ 88 h 175"/>
                    <a:gd name="T38" fmla="*/ 66 w 213"/>
                    <a:gd name="T39" fmla="*/ 82 h 175"/>
                    <a:gd name="T40" fmla="*/ 65 w 213"/>
                    <a:gd name="T41" fmla="*/ 82 h 175"/>
                    <a:gd name="T42" fmla="*/ 65 w 213"/>
                    <a:gd name="T43" fmla="*/ 78 h 175"/>
                    <a:gd name="T44" fmla="*/ 63 w 213"/>
                    <a:gd name="T45" fmla="*/ 78 h 175"/>
                    <a:gd name="T46" fmla="*/ 63 w 213"/>
                    <a:gd name="T47" fmla="*/ 70 h 175"/>
                    <a:gd name="T48" fmla="*/ 60 w 213"/>
                    <a:gd name="T49" fmla="*/ 70 h 175"/>
                    <a:gd name="T50" fmla="*/ 60 w 213"/>
                    <a:gd name="T51" fmla="*/ 65 h 175"/>
                    <a:gd name="T52" fmla="*/ 55 w 213"/>
                    <a:gd name="T53" fmla="*/ 65 h 175"/>
                    <a:gd name="T54" fmla="*/ 55 w 213"/>
                    <a:gd name="T55" fmla="*/ 61 h 175"/>
                    <a:gd name="T56" fmla="*/ 39 w 213"/>
                    <a:gd name="T57" fmla="*/ 61 h 175"/>
                    <a:gd name="T58" fmla="*/ 39 w 213"/>
                    <a:gd name="T59" fmla="*/ 53 h 175"/>
                    <a:gd name="T60" fmla="*/ 35 w 213"/>
                    <a:gd name="T61" fmla="*/ 53 h 175"/>
                    <a:gd name="T62" fmla="*/ 35 w 213"/>
                    <a:gd name="T63" fmla="*/ 46 h 175"/>
                    <a:gd name="T64" fmla="*/ 33 w 213"/>
                    <a:gd name="T65" fmla="*/ 46 h 175"/>
                    <a:gd name="T66" fmla="*/ 33 w 213"/>
                    <a:gd name="T67" fmla="*/ 43 h 175"/>
                    <a:gd name="T68" fmla="*/ 28 w 213"/>
                    <a:gd name="T69" fmla="*/ 43 h 175"/>
                    <a:gd name="T70" fmla="*/ 28 w 213"/>
                    <a:gd name="T71" fmla="*/ 39 h 175"/>
                    <a:gd name="T72" fmla="*/ 24 w 213"/>
                    <a:gd name="T73" fmla="*/ 39 h 175"/>
                    <a:gd name="T74" fmla="*/ 24 w 213"/>
                    <a:gd name="T75" fmla="*/ 33 h 175"/>
                    <a:gd name="T76" fmla="*/ 22 w 213"/>
                    <a:gd name="T77" fmla="*/ 33 h 175"/>
                    <a:gd name="T78" fmla="*/ 22 w 213"/>
                    <a:gd name="T79" fmla="*/ 29 h 175"/>
                    <a:gd name="T80" fmla="*/ 20 w 213"/>
                    <a:gd name="T81" fmla="*/ 29 h 175"/>
                    <a:gd name="T82" fmla="*/ 20 w 213"/>
                    <a:gd name="T83" fmla="*/ 21 h 175"/>
                    <a:gd name="T84" fmla="*/ 18 w 213"/>
                    <a:gd name="T85" fmla="*/ 21 h 175"/>
                    <a:gd name="T86" fmla="*/ 18 w 213"/>
                    <a:gd name="T87" fmla="*/ 18 h 175"/>
                    <a:gd name="T88" fmla="*/ 17 w 213"/>
                    <a:gd name="T89" fmla="*/ 18 h 175"/>
                    <a:gd name="T90" fmla="*/ 17 w 213"/>
                    <a:gd name="T91" fmla="*/ 15 h 175"/>
                    <a:gd name="T92" fmla="*/ 15 w 213"/>
                    <a:gd name="T93" fmla="*/ 15 h 175"/>
                    <a:gd name="T94" fmla="*/ 15 w 213"/>
                    <a:gd name="T95" fmla="*/ 12 h 175"/>
                    <a:gd name="T96" fmla="*/ 11 w 213"/>
                    <a:gd name="T97" fmla="*/ 12 h 175"/>
                    <a:gd name="T98" fmla="*/ 11 w 213"/>
                    <a:gd name="T99" fmla="*/ 6 h 175"/>
                    <a:gd name="T100" fmla="*/ 7 w 213"/>
                    <a:gd name="T101" fmla="*/ 6 h 175"/>
                    <a:gd name="T102" fmla="*/ 7 w 213"/>
                    <a:gd name="T103" fmla="*/ 0 h 175"/>
                    <a:gd name="T104" fmla="*/ 0 w 213"/>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175">
                      <a:moveTo>
                        <a:pt x="213" y="175"/>
                      </a:moveTo>
                      <a:lnTo>
                        <a:pt x="213" y="163"/>
                      </a:lnTo>
                      <a:lnTo>
                        <a:pt x="157" y="163"/>
                      </a:lnTo>
                      <a:lnTo>
                        <a:pt x="157" y="151"/>
                      </a:lnTo>
                      <a:lnTo>
                        <a:pt x="154" y="151"/>
                      </a:lnTo>
                      <a:lnTo>
                        <a:pt x="154" y="140"/>
                      </a:lnTo>
                      <a:lnTo>
                        <a:pt x="141" y="140"/>
                      </a:lnTo>
                      <a:lnTo>
                        <a:pt x="141" y="129"/>
                      </a:lnTo>
                      <a:lnTo>
                        <a:pt x="119" y="129"/>
                      </a:lnTo>
                      <a:lnTo>
                        <a:pt x="119" y="119"/>
                      </a:lnTo>
                      <a:lnTo>
                        <a:pt x="108" y="119"/>
                      </a:lnTo>
                      <a:lnTo>
                        <a:pt x="108" y="109"/>
                      </a:lnTo>
                      <a:lnTo>
                        <a:pt x="103" y="109"/>
                      </a:lnTo>
                      <a:lnTo>
                        <a:pt x="103" y="101"/>
                      </a:lnTo>
                      <a:lnTo>
                        <a:pt x="88" y="101"/>
                      </a:lnTo>
                      <a:lnTo>
                        <a:pt x="88" y="93"/>
                      </a:lnTo>
                      <a:lnTo>
                        <a:pt x="74" y="93"/>
                      </a:lnTo>
                      <a:lnTo>
                        <a:pt x="74" y="88"/>
                      </a:lnTo>
                      <a:lnTo>
                        <a:pt x="66" y="88"/>
                      </a:lnTo>
                      <a:lnTo>
                        <a:pt x="66" y="82"/>
                      </a:lnTo>
                      <a:lnTo>
                        <a:pt x="65" y="82"/>
                      </a:lnTo>
                      <a:lnTo>
                        <a:pt x="65" y="78"/>
                      </a:lnTo>
                      <a:lnTo>
                        <a:pt x="63" y="78"/>
                      </a:lnTo>
                      <a:lnTo>
                        <a:pt x="63" y="70"/>
                      </a:lnTo>
                      <a:lnTo>
                        <a:pt x="60" y="70"/>
                      </a:lnTo>
                      <a:lnTo>
                        <a:pt x="60" y="65"/>
                      </a:lnTo>
                      <a:lnTo>
                        <a:pt x="55" y="65"/>
                      </a:lnTo>
                      <a:lnTo>
                        <a:pt x="55" y="61"/>
                      </a:lnTo>
                      <a:lnTo>
                        <a:pt x="39" y="61"/>
                      </a:lnTo>
                      <a:lnTo>
                        <a:pt x="39" y="53"/>
                      </a:lnTo>
                      <a:lnTo>
                        <a:pt x="35" y="53"/>
                      </a:lnTo>
                      <a:lnTo>
                        <a:pt x="35" y="46"/>
                      </a:lnTo>
                      <a:lnTo>
                        <a:pt x="33" y="46"/>
                      </a:lnTo>
                      <a:lnTo>
                        <a:pt x="33" y="43"/>
                      </a:lnTo>
                      <a:lnTo>
                        <a:pt x="28" y="43"/>
                      </a:lnTo>
                      <a:lnTo>
                        <a:pt x="28" y="39"/>
                      </a:lnTo>
                      <a:lnTo>
                        <a:pt x="24" y="39"/>
                      </a:lnTo>
                      <a:lnTo>
                        <a:pt x="24" y="33"/>
                      </a:lnTo>
                      <a:lnTo>
                        <a:pt x="22" y="33"/>
                      </a:lnTo>
                      <a:lnTo>
                        <a:pt x="22" y="29"/>
                      </a:lnTo>
                      <a:lnTo>
                        <a:pt x="20" y="29"/>
                      </a:lnTo>
                      <a:lnTo>
                        <a:pt x="20" y="21"/>
                      </a:lnTo>
                      <a:lnTo>
                        <a:pt x="18" y="21"/>
                      </a:lnTo>
                      <a:lnTo>
                        <a:pt x="18" y="18"/>
                      </a:lnTo>
                      <a:lnTo>
                        <a:pt x="17" y="18"/>
                      </a:lnTo>
                      <a:lnTo>
                        <a:pt x="17" y="15"/>
                      </a:lnTo>
                      <a:lnTo>
                        <a:pt x="15" y="15"/>
                      </a:lnTo>
                      <a:lnTo>
                        <a:pt x="15" y="12"/>
                      </a:lnTo>
                      <a:lnTo>
                        <a:pt x="11" y="12"/>
                      </a:lnTo>
                      <a:lnTo>
                        <a:pt x="11" y="6"/>
                      </a:lnTo>
                      <a:lnTo>
                        <a:pt x="7" y="6"/>
                      </a:lnTo>
                      <a:lnTo>
                        <a:pt x="7"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grpSp>
          <p:nvGrpSpPr>
            <p:cNvPr id="14" name="Group 13"/>
            <p:cNvGrpSpPr/>
            <p:nvPr/>
          </p:nvGrpSpPr>
          <p:grpSpPr>
            <a:xfrm>
              <a:off x="4575063" y="2386253"/>
              <a:ext cx="4331372" cy="2870046"/>
              <a:chOff x="4575063" y="2386253"/>
              <a:chExt cx="4331372" cy="2870046"/>
            </a:xfrm>
          </p:grpSpPr>
          <p:grpSp>
            <p:nvGrpSpPr>
              <p:cNvPr id="15" name="Group 14"/>
              <p:cNvGrpSpPr/>
              <p:nvPr/>
            </p:nvGrpSpPr>
            <p:grpSpPr>
              <a:xfrm>
                <a:off x="4575063" y="2386253"/>
                <a:ext cx="4331372" cy="2870046"/>
                <a:chOff x="451698" y="2445149"/>
                <a:chExt cx="3907295" cy="3155503"/>
              </a:xfrm>
            </p:grpSpPr>
            <p:sp>
              <p:nvSpPr>
                <p:cNvPr id="22" name="Freeform 21"/>
                <p:cNvSpPr>
                  <a:spLocks/>
                </p:cNvSpPr>
                <p:nvPr/>
              </p:nvSpPr>
              <p:spPr bwMode="auto">
                <a:xfrm>
                  <a:off x="1048215" y="2600040"/>
                  <a:ext cx="3160315"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6"/>
                <p:cNvSpPr>
                  <a:spLocks noChangeShapeType="1"/>
                </p:cNvSpPr>
                <p:nvPr/>
              </p:nvSpPr>
              <p:spPr bwMode="auto">
                <a:xfrm>
                  <a:off x="974527" y="2600039"/>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7"/>
                <p:cNvSpPr>
                  <a:spLocks noChangeShapeType="1"/>
                </p:cNvSpPr>
                <p:nvPr/>
              </p:nvSpPr>
              <p:spPr bwMode="auto">
                <a:xfrm>
                  <a:off x="974527" y="306324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8"/>
                <p:cNvSpPr>
                  <a:spLocks noChangeShapeType="1"/>
                </p:cNvSpPr>
                <p:nvPr/>
              </p:nvSpPr>
              <p:spPr bwMode="auto">
                <a:xfrm>
                  <a:off x="974527" y="3556521"/>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9"/>
                <p:cNvSpPr>
                  <a:spLocks noChangeShapeType="1"/>
                </p:cNvSpPr>
                <p:nvPr/>
              </p:nvSpPr>
              <p:spPr bwMode="auto">
                <a:xfrm>
                  <a:off x="974527" y="4032848"/>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10"/>
                <p:cNvSpPr>
                  <a:spLocks noChangeShapeType="1"/>
                </p:cNvSpPr>
                <p:nvPr/>
              </p:nvSpPr>
              <p:spPr bwMode="auto">
                <a:xfrm>
                  <a:off x="974527" y="4531196"/>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11"/>
                <p:cNvSpPr>
                  <a:spLocks noChangeShapeType="1"/>
                </p:cNvSpPr>
                <p:nvPr/>
              </p:nvSpPr>
              <p:spPr bwMode="auto">
                <a:xfrm>
                  <a:off x="974527" y="5034620"/>
                  <a:ext cx="73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Line 12"/>
                <p:cNvSpPr>
                  <a:spLocks noChangeShapeType="1"/>
                </p:cNvSpPr>
                <p:nvPr/>
              </p:nvSpPr>
              <p:spPr bwMode="auto">
                <a:xfrm>
                  <a:off x="3454172"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 name="Line 13"/>
                <p:cNvSpPr>
                  <a:spLocks noChangeShapeType="1"/>
                </p:cNvSpPr>
                <p:nvPr/>
              </p:nvSpPr>
              <p:spPr bwMode="auto">
                <a:xfrm>
                  <a:off x="2677572"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 name="Line 19"/>
                <p:cNvSpPr>
                  <a:spLocks noChangeShapeType="1"/>
                </p:cNvSpPr>
                <p:nvPr/>
              </p:nvSpPr>
              <p:spPr bwMode="auto">
                <a:xfrm>
                  <a:off x="1878403" y="5042970"/>
                  <a:ext cx="0" cy="10816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21"/>
                <p:cNvSpPr>
                  <a:spLocks noChangeShapeType="1"/>
                </p:cNvSpPr>
                <p:nvPr/>
              </p:nvSpPr>
              <p:spPr bwMode="auto">
                <a:xfrm>
                  <a:off x="1121198"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33" name="TextBox 32"/>
                <p:cNvSpPr txBox="1"/>
                <p:nvPr/>
              </p:nvSpPr>
              <p:spPr>
                <a:xfrm rot="16200000">
                  <a:off x="-476596" y="3703594"/>
                  <a:ext cx="2106467" cy="24987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Percentage without event</a:t>
                  </a:r>
                  <a:endParaRPr lang="en-GB" sz="1200" dirty="0">
                    <a:latin typeface="Arial" panose="020B0604020202020204" pitchFamily="34" charset="0"/>
                    <a:cs typeface="Arial" panose="020B0604020202020204" pitchFamily="34" charset="0"/>
                  </a:endParaRPr>
                </a:p>
              </p:txBody>
            </p:sp>
            <p:sp>
              <p:nvSpPr>
                <p:cNvPr id="34" name="TextBox 33"/>
                <p:cNvSpPr txBox="1"/>
                <p:nvPr/>
              </p:nvSpPr>
              <p:spPr>
                <a:xfrm>
                  <a:off x="1607702" y="5296102"/>
                  <a:ext cx="2224959" cy="304550"/>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from randomisation, months</a:t>
                  </a:r>
                  <a:endParaRPr lang="en-GB" sz="1200" dirty="0">
                    <a:latin typeface="Arial" panose="020B0604020202020204" pitchFamily="34" charset="0"/>
                    <a:cs typeface="Arial" panose="020B0604020202020204" pitchFamily="34" charset="0"/>
                  </a:endParaRPr>
                </a:p>
              </p:txBody>
            </p:sp>
            <p:sp>
              <p:nvSpPr>
                <p:cNvPr id="35" name="TextBox 34"/>
                <p:cNvSpPr txBox="1"/>
                <p:nvPr/>
              </p:nvSpPr>
              <p:spPr>
                <a:xfrm>
                  <a:off x="634186" y="2445149"/>
                  <a:ext cx="396510"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100</a:t>
                  </a:r>
                  <a:endParaRPr lang="en-GB" sz="1200" dirty="0">
                    <a:latin typeface="Arial" panose="020B0604020202020204" pitchFamily="34" charset="0"/>
                    <a:cs typeface="Arial" panose="020B0604020202020204" pitchFamily="34" charset="0"/>
                  </a:endParaRPr>
                </a:p>
              </p:txBody>
            </p:sp>
            <p:sp>
              <p:nvSpPr>
                <p:cNvPr id="36" name="TextBox 35"/>
                <p:cNvSpPr txBox="1"/>
                <p:nvPr/>
              </p:nvSpPr>
              <p:spPr>
                <a:xfrm>
                  <a:off x="710834" y="2910183"/>
                  <a:ext cx="319868"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80</a:t>
                  </a:r>
                  <a:endParaRPr lang="en-GB" sz="1200" dirty="0">
                    <a:latin typeface="Arial" panose="020B0604020202020204" pitchFamily="34" charset="0"/>
                    <a:cs typeface="Arial" panose="020B0604020202020204" pitchFamily="34" charset="0"/>
                  </a:endParaRPr>
                </a:p>
              </p:txBody>
            </p:sp>
            <p:sp>
              <p:nvSpPr>
                <p:cNvPr id="37" name="TextBox 36"/>
                <p:cNvSpPr txBox="1"/>
                <p:nvPr/>
              </p:nvSpPr>
              <p:spPr>
                <a:xfrm>
                  <a:off x="710834" y="3403240"/>
                  <a:ext cx="319868"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60</a:t>
                  </a:r>
                  <a:endParaRPr lang="en-GB" sz="1200" dirty="0">
                    <a:latin typeface="Arial" panose="020B0604020202020204" pitchFamily="34" charset="0"/>
                    <a:cs typeface="Arial" panose="020B0604020202020204" pitchFamily="34" charset="0"/>
                  </a:endParaRPr>
                </a:p>
              </p:txBody>
            </p:sp>
            <p:sp>
              <p:nvSpPr>
                <p:cNvPr id="38" name="TextBox 37"/>
                <p:cNvSpPr txBox="1"/>
                <p:nvPr/>
              </p:nvSpPr>
              <p:spPr>
                <a:xfrm>
                  <a:off x="710834" y="3887142"/>
                  <a:ext cx="319868"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40</a:t>
                  </a:r>
                  <a:endParaRPr lang="en-GB" sz="1200" dirty="0">
                    <a:latin typeface="Arial" panose="020B0604020202020204" pitchFamily="34" charset="0"/>
                    <a:cs typeface="Arial" panose="020B0604020202020204" pitchFamily="34" charset="0"/>
                  </a:endParaRPr>
                </a:p>
              </p:txBody>
            </p:sp>
            <p:sp>
              <p:nvSpPr>
                <p:cNvPr id="39" name="TextBox 38"/>
                <p:cNvSpPr txBox="1"/>
                <p:nvPr/>
              </p:nvSpPr>
              <p:spPr>
                <a:xfrm>
                  <a:off x="710834" y="4385273"/>
                  <a:ext cx="319868"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20</a:t>
                  </a:r>
                  <a:endParaRPr lang="en-GB" sz="1200" dirty="0">
                    <a:latin typeface="Arial" panose="020B0604020202020204" pitchFamily="34" charset="0"/>
                    <a:cs typeface="Arial" panose="020B0604020202020204" pitchFamily="34" charset="0"/>
                  </a:endParaRPr>
                </a:p>
              </p:txBody>
            </p:sp>
            <p:sp>
              <p:nvSpPr>
                <p:cNvPr id="40" name="TextBox 39"/>
                <p:cNvSpPr txBox="1"/>
                <p:nvPr/>
              </p:nvSpPr>
              <p:spPr>
                <a:xfrm>
                  <a:off x="787474" y="4880435"/>
                  <a:ext cx="243227" cy="30454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41" name="TextBox 40"/>
                <p:cNvSpPr txBox="1"/>
                <p:nvPr/>
              </p:nvSpPr>
              <p:spPr>
                <a:xfrm>
                  <a:off x="1003607" y="5097780"/>
                  <a:ext cx="243226" cy="30454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p:txBody>
            </p:sp>
            <p:sp>
              <p:nvSpPr>
                <p:cNvPr id="42" name="TextBox 41"/>
                <p:cNvSpPr txBox="1"/>
                <p:nvPr/>
              </p:nvSpPr>
              <p:spPr>
                <a:xfrm>
                  <a:off x="1758313" y="5097780"/>
                  <a:ext cx="243226" cy="30454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endParaRPr lang="en-GB" sz="1200" dirty="0">
                    <a:latin typeface="Arial" panose="020B0604020202020204" pitchFamily="34" charset="0"/>
                    <a:cs typeface="Arial" panose="020B0604020202020204" pitchFamily="34" charset="0"/>
                  </a:endParaRPr>
                </a:p>
              </p:txBody>
            </p:sp>
            <p:sp>
              <p:nvSpPr>
                <p:cNvPr id="43" name="TextBox 42"/>
                <p:cNvSpPr txBox="1"/>
                <p:nvPr/>
              </p:nvSpPr>
              <p:spPr>
                <a:xfrm>
                  <a:off x="2160346" y="5097780"/>
                  <a:ext cx="166643" cy="304550"/>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44" name="TextBox 43"/>
                <p:cNvSpPr txBox="1"/>
                <p:nvPr/>
              </p:nvSpPr>
              <p:spPr>
                <a:xfrm>
                  <a:off x="2514544" y="5097780"/>
                  <a:ext cx="319867" cy="30454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p:txBody>
            </p:sp>
            <p:sp>
              <p:nvSpPr>
                <p:cNvPr id="45" name="TextBox 44"/>
                <p:cNvSpPr txBox="1"/>
                <p:nvPr/>
              </p:nvSpPr>
              <p:spPr>
                <a:xfrm>
                  <a:off x="3298991" y="5097780"/>
                  <a:ext cx="319867" cy="30454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endParaRPr lang="en-GB" sz="1200" dirty="0">
                    <a:latin typeface="Arial" panose="020B0604020202020204" pitchFamily="34" charset="0"/>
                    <a:cs typeface="Arial" panose="020B0604020202020204" pitchFamily="34" charset="0"/>
                  </a:endParaRPr>
                </a:p>
              </p:txBody>
            </p:sp>
            <p:grpSp>
              <p:nvGrpSpPr>
                <p:cNvPr id="46" name="Group 45"/>
                <p:cNvGrpSpPr/>
                <p:nvPr/>
              </p:nvGrpSpPr>
              <p:grpSpPr>
                <a:xfrm>
                  <a:off x="4039126" y="5042971"/>
                  <a:ext cx="319867" cy="359358"/>
                  <a:chOff x="4039126" y="5042971"/>
                  <a:chExt cx="319867" cy="359358"/>
                </a:xfrm>
              </p:grpSpPr>
              <p:sp>
                <p:nvSpPr>
                  <p:cNvPr id="47" name="Line 14"/>
                  <p:cNvSpPr>
                    <a:spLocks noChangeShapeType="1"/>
                  </p:cNvSpPr>
                  <p:nvPr/>
                </p:nvSpPr>
                <p:spPr bwMode="auto">
                  <a:xfrm>
                    <a:off x="4200237"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TextBox 47"/>
                  <p:cNvSpPr txBox="1"/>
                  <p:nvPr/>
                </p:nvSpPr>
                <p:spPr>
                  <a:xfrm>
                    <a:off x="4039126" y="5097780"/>
                    <a:ext cx="319867" cy="30454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24</a:t>
                    </a:r>
                    <a:endParaRPr lang="en-GB" sz="1200" dirty="0">
                      <a:latin typeface="Arial" panose="020B0604020202020204" pitchFamily="34" charset="0"/>
                      <a:cs typeface="Arial" panose="020B0604020202020204" pitchFamily="34" charset="0"/>
                    </a:endParaRPr>
                  </a:p>
                </p:txBody>
              </p:sp>
            </p:grpSp>
          </p:grpSp>
          <p:sp>
            <p:nvSpPr>
              <p:cNvPr id="16" name="TextBox 15"/>
              <p:cNvSpPr txBox="1"/>
              <p:nvPr/>
            </p:nvSpPr>
            <p:spPr>
              <a:xfrm>
                <a:off x="6655350" y="2855385"/>
                <a:ext cx="1024639" cy="184666"/>
              </a:xfrm>
              <a:prstGeom prst="rect">
                <a:avLst/>
              </a:prstGeom>
              <a:noFill/>
            </p:spPr>
            <p:txBody>
              <a:bodyPr wrap="none" rtlCol="0">
                <a:spAutoFit/>
              </a:bodyPr>
              <a:lstStyle/>
              <a:p>
                <a:r>
                  <a:rPr lang="en-GB" sz="600" dirty="0" smtClean="0"/>
                  <a:t>Log-rank p-value 0.5534</a:t>
                </a:r>
                <a:endParaRPr lang="en-GB" sz="600" dirty="0"/>
              </a:p>
            </p:txBody>
          </p:sp>
          <p:sp>
            <p:nvSpPr>
              <p:cNvPr id="17" name="Freeform 32"/>
              <p:cNvSpPr>
                <a:spLocks/>
              </p:cNvSpPr>
              <p:nvPr/>
            </p:nvSpPr>
            <p:spPr bwMode="auto">
              <a:xfrm>
                <a:off x="5321685" y="2517168"/>
                <a:ext cx="1972534" cy="2224305"/>
              </a:xfrm>
              <a:custGeom>
                <a:avLst/>
                <a:gdLst>
                  <a:gd name="T0" fmla="*/ 163 w 163"/>
                  <a:gd name="T1" fmla="*/ 177 h 177"/>
                  <a:gd name="T2" fmla="*/ 163 w 163"/>
                  <a:gd name="T3" fmla="*/ 167 h 177"/>
                  <a:gd name="T4" fmla="*/ 103 w 163"/>
                  <a:gd name="T5" fmla="*/ 167 h 177"/>
                  <a:gd name="T6" fmla="*/ 103 w 163"/>
                  <a:gd name="T7" fmla="*/ 161 h 177"/>
                  <a:gd name="T8" fmla="*/ 93 w 163"/>
                  <a:gd name="T9" fmla="*/ 161 h 177"/>
                  <a:gd name="T10" fmla="*/ 93 w 163"/>
                  <a:gd name="T11" fmla="*/ 156 h 177"/>
                  <a:gd name="T12" fmla="*/ 73 w 163"/>
                  <a:gd name="T13" fmla="*/ 156 h 177"/>
                  <a:gd name="T14" fmla="*/ 73 w 163"/>
                  <a:gd name="T15" fmla="*/ 151 h 177"/>
                  <a:gd name="T16" fmla="*/ 72 w 163"/>
                  <a:gd name="T17" fmla="*/ 151 h 177"/>
                  <a:gd name="T18" fmla="*/ 72 w 163"/>
                  <a:gd name="T19" fmla="*/ 147 h 177"/>
                  <a:gd name="T20" fmla="*/ 70 w 163"/>
                  <a:gd name="T21" fmla="*/ 147 h 177"/>
                  <a:gd name="T22" fmla="*/ 70 w 163"/>
                  <a:gd name="T23" fmla="*/ 143 h 177"/>
                  <a:gd name="T24" fmla="*/ 68 w 163"/>
                  <a:gd name="T25" fmla="*/ 143 h 177"/>
                  <a:gd name="T26" fmla="*/ 68 w 163"/>
                  <a:gd name="T27" fmla="*/ 138 h 177"/>
                  <a:gd name="T28" fmla="*/ 59 w 163"/>
                  <a:gd name="T29" fmla="*/ 138 h 177"/>
                  <a:gd name="T30" fmla="*/ 59 w 163"/>
                  <a:gd name="T31" fmla="*/ 134 h 177"/>
                  <a:gd name="T32" fmla="*/ 51 w 163"/>
                  <a:gd name="T33" fmla="*/ 134 h 177"/>
                  <a:gd name="T34" fmla="*/ 51 w 163"/>
                  <a:gd name="T35" fmla="*/ 131 h 177"/>
                  <a:gd name="T36" fmla="*/ 48 w 163"/>
                  <a:gd name="T37" fmla="*/ 131 h 177"/>
                  <a:gd name="T38" fmla="*/ 48 w 163"/>
                  <a:gd name="T39" fmla="*/ 127 h 177"/>
                  <a:gd name="T40" fmla="*/ 46 w 163"/>
                  <a:gd name="T41" fmla="*/ 127 h 177"/>
                  <a:gd name="T42" fmla="*/ 46 w 163"/>
                  <a:gd name="T43" fmla="*/ 124 h 177"/>
                  <a:gd name="T44" fmla="*/ 39 w 163"/>
                  <a:gd name="T45" fmla="*/ 124 h 177"/>
                  <a:gd name="T46" fmla="*/ 39 w 163"/>
                  <a:gd name="T47" fmla="*/ 120 h 177"/>
                  <a:gd name="T48" fmla="*/ 35 w 163"/>
                  <a:gd name="T49" fmla="*/ 120 h 177"/>
                  <a:gd name="T50" fmla="*/ 35 w 163"/>
                  <a:gd name="T51" fmla="*/ 117 h 177"/>
                  <a:gd name="T52" fmla="*/ 30 w 163"/>
                  <a:gd name="T53" fmla="*/ 117 h 177"/>
                  <a:gd name="T54" fmla="*/ 30 w 163"/>
                  <a:gd name="T55" fmla="*/ 111 h 177"/>
                  <a:gd name="T56" fmla="*/ 29 w 163"/>
                  <a:gd name="T57" fmla="*/ 111 h 177"/>
                  <a:gd name="T58" fmla="*/ 29 w 163"/>
                  <a:gd name="T59" fmla="*/ 104 h 177"/>
                  <a:gd name="T60" fmla="*/ 27 w 163"/>
                  <a:gd name="T61" fmla="*/ 104 h 177"/>
                  <a:gd name="T62" fmla="*/ 27 w 163"/>
                  <a:gd name="T63" fmla="*/ 99 h 177"/>
                  <a:gd name="T64" fmla="*/ 25 w 163"/>
                  <a:gd name="T65" fmla="*/ 99 h 177"/>
                  <a:gd name="T66" fmla="*/ 25 w 163"/>
                  <a:gd name="T67" fmla="*/ 91 h 177"/>
                  <a:gd name="T68" fmla="*/ 25 w 163"/>
                  <a:gd name="T69" fmla="*/ 85 h 177"/>
                  <a:gd name="T70" fmla="*/ 23 w 163"/>
                  <a:gd name="T71" fmla="*/ 85 h 177"/>
                  <a:gd name="T72" fmla="*/ 23 w 163"/>
                  <a:gd name="T73" fmla="*/ 75 h 177"/>
                  <a:gd name="T74" fmla="*/ 23 w 163"/>
                  <a:gd name="T75" fmla="*/ 75 h 177"/>
                  <a:gd name="T76" fmla="*/ 23 w 163"/>
                  <a:gd name="T77" fmla="*/ 53 h 177"/>
                  <a:gd name="T78" fmla="*/ 21 w 163"/>
                  <a:gd name="T79" fmla="*/ 53 h 177"/>
                  <a:gd name="T80" fmla="*/ 21 w 163"/>
                  <a:gd name="T81" fmla="*/ 44 h 177"/>
                  <a:gd name="T82" fmla="*/ 20 w 163"/>
                  <a:gd name="T83" fmla="*/ 44 h 177"/>
                  <a:gd name="T84" fmla="*/ 20 w 163"/>
                  <a:gd name="T85" fmla="*/ 38 h 177"/>
                  <a:gd name="T86" fmla="*/ 19 w 163"/>
                  <a:gd name="T87" fmla="*/ 38 h 177"/>
                  <a:gd name="T88" fmla="*/ 19 w 163"/>
                  <a:gd name="T89" fmla="*/ 34 h 177"/>
                  <a:gd name="T90" fmla="*/ 18 w 163"/>
                  <a:gd name="T91" fmla="*/ 34 h 177"/>
                  <a:gd name="T92" fmla="*/ 18 w 163"/>
                  <a:gd name="T93" fmla="*/ 32 h 177"/>
                  <a:gd name="T94" fmla="*/ 17 w 163"/>
                  <a:gd name="T95" fmla="*/ 32 h 177"/>
                  <a:gd name="T96" fmla="*/ 17 w 163"/>
                  <a:gd name="T97" fmla="*/ 29 h 177"/>
                  <a:gd name="T98" fmla="*/ 16 w 163"/>
                  <a:gd name="T99" fmla="*/ 29 h 177"/>
                  <a:gd name="T100" fmla="*/ 16 w 163"/>
                  <a:gd name="T101" fmla="*/ 25 h 177"/>
                  <a:gd name="T102" fmla="*/ 15 w 163"/>
                  <a:gd name="T103" fmla="*/ 25 h 177"/>
                  <a:gd name="T104" fmla="*/ 15 w 163"/>
                  <a:gd name="T105" fmla="*/ 15 h 177"/>
                  <a:gd name="T106" fmla="*/ 14 w 163"/>
                  <a:gd name="T107" fmla="*/ 15 h 177"/>
                  <a:gd name="T108" fmla="*/ 14 w 163"/>
                  <a:gd name="T109" fmla="*/ 10 h 177"/>
                  <a:gd name="T110" fmla="*/ 11 w 163"/>
                  <a:gd name="T111" fmla="*/ 10 h 177"/>
                  <a:gd name="T112" fmla="*/ 11 w 163"/>
                  <a:gd name="T113" fmla="*/ 7 h 177"/>
                  <a:gd name="T114" fmla="*/ 8 w 163"/>
                  <a:gd name="T115" fmla="*/ 7 h 177"/>
                  <a:gd name="T116" fmla="*/ 8 w 163"/>
                  <a:gd name="T117" fmla="*/ 4 h 177"/>
                  <a:gd name="T118" fmla="*/ 6 w 163"/>
                  <a:gd name="T119" fmla="*/ 4 h 177"/>
                  <a:gd name="T120" fmla="*/ 6 w 163"/>
                  <a:gd name="T121" fmla="*/ 0 h 177"/>
                  <a:gd name="T122" fmla="*/ 0 w 163"/>
                  <a:gd name="T12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77">
                    <a:moveTo>
                      <a:pt x="163" y="177"/>
                    </a:moveTo>
                    <a:lnTo>
                      <a:pt x="163" y="167"/>
                    </a:lnTo>
                    <a:lnTo>
                      <a:pt x="103" y="167"/>
                    </a:lnTo>
                    <a:lnTo>
                      <a:pt x="103" y="161"/>
                    </a:lnTo>
                    <a:lnTo>
                      <a:pt x="93" y="161"/>
                    </a:lnTo>
                    <a:lnTo>
                      <a:pt x="93" y="156"/>
                    </a:lnTo>
                    <a:lnTo>
                      <a:pt x="73" y="156"/>
                    </a:lnTo>
                    <a:lnTo>
                      <a:pt x="73" y="151"/>
                    </a:lnTo>
                    <a:lnTo>
                      <a:pt x="72" y="151"/>
                    </a:lnTo>
                    <a:lnTo>
                      <a:pt x="72" y="147"/>
                    </a:lnTo>
                    <a:lnTo>
                      <a:pt x="70" y="147"/>
                    </a:lnTo>
                    <a:lnTo>
                      <a:pt x="70" y="143"/>
                    </a:lnTo>
                    <a:lnTo>
                      <a:pt x="68" y="143"/>
                    </a:lnTo>
                    <a:lnTo>
                      <a:pt x="68" y="138"/>
                    </a:lnTo>
                    <a:lnTo>
                      <a:pt x="59" y="138"/>
                    </a:lnTo>
                    <a:lnTo>
                      <a:pt x="59" y="134"/>
                    </a:lnTo>
                    <a:lnTo>
                      <a:pt x="51" y="134"/>
                    </a:lnTo>
                    <a:lnTo>
                      <a:pt x="51" y="131"/>
                    </a:lnTo>
                    <a:lnTo>
                      <a:pt x="48" y="131"/>
                    </a:lnTo>
                    <a:lnTo>
                      <a:pt x="48" y="127"/>
                    </a:lnTo>
                    <a:lnTo>
                      <a:pt x="46" y="127"/>
                    </a:lnTo>
                    <a:lnTo>
                      <a:pt x="46" y="124"/>
                    </a:lnTo>
                    <a:lnTo>
                      <a:pt x="39" y="124"/>
                    </a:lnTo>
                    <a:lnTo>
                      <a:pt x="39" y="120"/>
                    </a:lnTo>
                    <a:lnTo>
                      <a:pt x="35" y="120"/>
                    </a:lnTo>
                    <a:lnTo>
                      <a:pt x="35" y="117"/>
                    </a:lnTo>
                    <a:lnTo>
                      <a:pt x="30" y="117"/>
                    </a:lnTo>
                    <a:lnTo>
                      <a:pt x="30" y="111"/>
                    </a:lnTo>
                    <a:lnTo>
                      <a:pt x="29" y="111"/>
                    </a:lnTo>
                    <a:lnTo>
                      <a:pt x="29" y="104"/>
                    </a:lnTo>
                    <a:lnTo>
                      <a:pt x="27" y="104"/>
                    </a:lnTo>
                    <a:lnTo>
                      <a:pt x="27" y="99"/>
                    </a:lnTo>
                    <a:lnTo>
                      <a:pt x="25" y="99"/>
                    </a:lnTo>
                    <a:lnTo>
                      <a:pt x="25" y="91"/>
                    </a:lnTo>
                    <a:lnTo>
                      <a:pt x="25" y="85"/>
                    </a:lnTo>
                    <a:lnTo>
                      <a:pt x="23" y="85"/>
                    </a:lnTo>
                    <a:lnTo>
                      <a:pt x="23" y="75"/>
                    </a:lnTo>
                    <a:lnTo>
                      <a:pt x="23" y="75"/>
                    </a:lnTo>
                    <a:lnTo>
                      <a:pt x="23" y="53"/>
                    </a:lnTo>
                    <a:lnTo>
                      <a:pt x="21" y="53"/>
                    </a:lnTo>
                    <a:lnTo>
                      <a:pt x="21" y="44"/>
                    </a:lnTo>
                    <a:lnTo>
                      <a:pt x="20" y="44"/>
                    </a:lnTo>
                    <a:lnTo>
                      <a:pt x="20" y="38"/>
                    </a:lnTo>
                    <a:lnTo>
                      <a:pt x="19" y="38"/>
                    </a:lnTo>
                    <a:lnTo>
                      <a:pt x="19" y="34"/>
                    </a:lnTo>
                    <a:lnTo>
                      <a:pt x="18" y="34"/>
                    </a:lnTo>
                    <a:lnTo>
                      <a:pt x="18" y="32"/>
                    </a:lnTo>
                    <a:lnTo>
                      <a:pt x="17" y="32"/>
                    </a:lnTo>
                    <a:lnTo>
                      <a:pt x="17" y="29"/>
                    </a:lnTo>
                    <a:lnTo>
                      <a:pt x="16" y="29"/>
                    </a:lnTo>
                    <a:lnTo>
                      <a:pt x="16" y="25"/>
                    </a:lnTo>
                    <a:lnTo>
                      <a:pt x="15" y="25"/>
                    </a:lnTo>
                    <a:lnTo>
                      <a:pt x="15" y="15"/>
                    </a:lnTo>
                    <a:lnTo>
                      <a:pt x="14" y="15"/>
                    </a:lnTo>
                    <a:lnTo>
                      <a:pt x="14" y="10"/>
                    </a:lnTo>
                    <a:lnTo>
                      <a:pt x="11" y="10"/>
                    </a:lnTo>
                    <a:lnTo>
                      <a:pt x="11" y="7"/>
                    </a:lnTo>
                    <a:lnTo>
                      <a:pt x="8" y="7"/>
                    </a:lnTo>
                    <a:lnTo>
                      <a:pt x="8" y="4"/>
                    </a:lnTo>
                    <a:lnTo>
                      <a:pt x="6" y="4"/>
                    </a:lnTo>
                    <a:lnTo>
                      <a:pt x="6"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 name="Freeform 33"/>
              <p:cNvSpPr>
                <a:spLocks/>
              </p:cNvSpPr>
              <p:nvPr/>
            </p:nvSpPr>
            <p:spPr bwMode="auto">
              <a:xfrm>
                <a:off x="5321685" y="2517168"/>
                <a:ext cx="1808682" cy="2222567"/>
              </a:xfrm>
              <a:custGeom>
                <a:avLst/>
                <a:gdLst>
                  <a:gd name="T0" fmla="*/ 153 w 153"/>
                  <a:gd name="T1" fmla="*/ 173 h 177"/>
                  <a:gd name="T2" fmla="*/ 109 w 153"/>
                  <a:gd name="T3" fmla="*/ 169 h 177"/>
                  <a:gd name="T4" fmla="*/ 107 w 153"/>
                  <a:gd name="T5" fmla="*/ 164 h 177"/>
                  <a:gd name="T6" fmla="*/ 101 w 153"/>
                  <a:gd name="T7" fmla="*/ 160 h 177"/>
                  <a:gd name="T8" fmla="*/ 78 w 153"/>
                  <a:gd name="T9" fmla="*/ 156 h 177"/>
                  <a:gd name="T10" fmla="*/ 73 w 153"/>
                  <a:gd name="T11" fmla="*/ 151 h 177"/>
                  <a:gd name="T12" fmla="*/ 71 w 153"/>
                  <a:gd name="T13" fmla="*/ 146 h 177"/>
                  <a:gd name="T14" fmla="*/ 70 w 153"/>
                  <a:gd name="T15" fmla="*/ 142 h 177"/>
                  <a:gd name="T16" fmla="*/ 68 w 153"/>
                  <a:gd name="T17" fmla="*/ 138 h 177"/>
                  <a:gd name="T18" fmla="*/ 62 w 153"/>
                  <a:gd name="T19" fmla="*/ 134 h 177"/>
                  <a:gd name="T20" fmla="*/ 53 w 153"/>
                  <a:gd name="T21" fmla="*/ 130 h 177"/>
                  <a:gd name="T22" fmla="*/ 51 w 153"/>
                  <a:gd name="T23" fmla="*/ 125 h 177"/>
                  <a:gd name="T24" fmla="*/ 49 w 153"/>
                  <a:gd name="T25" fmla="*/ 120 h 177"/>
                  <a:gd name="T26" fmla="*/ 47 w 153"/>
                  <a:gd name="T27" fmla="*/ 116 h 177"/>
                  <a:gd name="T28" fmla="*/ 46 w 153"/>
                  <a:gd name="T29" fmla="*/ 112 h 177"/>
                  <a:gd name="T30" fmla="*/ 44 w 153"/>
                  <a:gd name="T31" fmla="*/ 107 h 177"/>
                  <a:gd name="T32" fmla="*/ 42 w 153"/>
                  <a:gd name="T33" fmla="*/ 99 h 177"/>
                  <a:gd name="T34" fmla="*/ 34 w 153"/>
                  <a:gd name="T35" fmla="*/ 95 h 177"/>
                  <a:gd name="T36" fmla="*/ 31 w 153"/>
                  <a:gd name="T37" fmla="*/ 91 h 177"/>
                  <a:gd name="T38" fmla="*/ 28 w 153"/>
                  <a:gd name="T39" fmla="*/ 87 h 177"/>
                  <a:gd name="T40" fmla="*/ 26 w 153"/>
                  <a:gd name="T41" fmla="*/ 83 h 177"/>
                  <a:gd name="T42" fmla="*/ 25 w 153"/>
                  <a:gd name="T43" fmla="*/ 79 h 177"/>
                  <a:gd name="T44" fmla="*/ 24 w 153"/>
                  <a:gd name="T45" fmla="*/ 75 h 177"/>
                  <a:gd name="T46" fmla="*/ 23 w 153"/>
                  <a:gd name="T47" fmla="*/ 68 h 177"/>
                  <a:gd name="T48" fmla="*/ 23 w 153"/>
                  <a:gd name="T49" fmla="*/ 53 h 177"/>
                  <a:gd name="T50" fmla="*/ 22 w 153"/>
                  <a:gd name="T51" fmla="*/ 41 h 177"/>
                  <a:gd name="T52" fmla="*/ 21 w 153"/>
                  <a:gd name="T53" fmla="*/ 39 h 177"/>
                  <a:gd name="T54" fmla="*/ 20 w 153"/>
                  <a:gd name="T55" fmla="*/ 27 h 177"/>
                  <a:gd name="T56" fmla="*/ 19 w 153"/>
                  <a:gd name="T57" fmla="*/ 25 h 177"/>
                  <a:gd name="T58" fmla="*/ 14 w 153"/>
                  <a:gd name="T59" fmla="*/ 21 h 177"/>
                  <a:gd name="T60" fmla="*/ 11 w 153"/>
                  <a:gd name="T61" fmla="*/ 14 h 177"/>
                  <a:gd name="T62" fmla="*/ 10 w 153"/>
                  <a:gd name="T63" fmla="*/ 12 h 177"/>
                  <a:gd name="T64" fmla="*/ 8 w 153"/>
                  <a:gd name="T65" fmla="*/ 7 h 177"/>
                  <a:gd name="T66" fmla="*/ 3 w 153"/>
                  <a:gd name="T67" fmla="*/ 4 h 177"/>
                  <a:gd name="T68" fmla="*/ 0 w 153"/>
                  <a:gd name="T6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77">
                    <a:moveTo>
                      <a:pt x="153" y="177"/>
                    </a:moveTo>
                    <a:lnTo>
                      <a:pt x="153" y="173"/>
                    </a:lnTo>
                    <a:lnTo>
                      <a:pt x="109" y="173"/>
                    </a:lnTo>
                    <a:lnTo>
                      <a:pt x="109" y="169"/>
                    </a:lnTo>
                    <a:lnTo>
                      <a:pt x="107" y="169"/>
                    </a:lnTo>
                    <a:lnTo>
                      <a:pt x="107" y="164"/>
                    </a:lnTo>
                    <a:lnTo>
                      <a:pt x="101" y="164"/>
                    </a:lnTo>
                    <a:lnTo>
                      <a:pt x="101" y="160"/>
                    </a:lnTo>
                    <a:lnTo>
                      <a:pt x="78" y="160"/>
                    </a:lnTo>
                    <a:lnTo>
                      <a:pt x="78" y="156"/>
                    </a:lnTo>
                    <a:lnTo>
                      <a:pt x="73" y="156"/>
                    </a:lnTo>
                    <a:lnTo>
                      <a:pt x="73" y="151"/>
                    </a:lnTo>
                    <a:lnTo>
                      <a:pt x="71" y="151"/>
                    </a:lnTo>
                    <a:lnTo>
                      <a:pt x="71" y="146"/>
                    </a:lnTo>
                    <a:lnTo>
                      <a:pt x="70" y="146"/>
                    </a:lnTo>
                    <a:lnTo>
                      <a:pt x="70" y="142"/>
                    </a:lnTo>
                    <a:lnTo>
                      <a:pt x="70" y="138"/>
                    </a:lnTo>
                    <a:lnTo>
                      <a:pt x="68" y="138"/>
                    </a:lnTo>
                    <a:lnTo>
                      <a:pt x="68" y="134"/>
                    </a:lnTo>
                    <a:lnTo>
                      <a:pt x="62" y="134"/>
                    </a:lnTo>
                    <a:lnTo>
                      <a:pt x="62" y="130"/>
                    </a:lnTo>
                    <a:lnTo>
                      <a:pt x="53" y="130"/>
                    </a:lnTo>
                    <a:lnTo>
                      <a:pt x="53" y="125"/>
                    </a:lnTo>
                    <a:lnTo>
                      <a:pt x="51" y="125"/>
                    </a:lnTo>
                    <a:lnTo>
                      <a:pt x="51" y="120"/>
                    </a:lnTo>
                    <a:lnTo>
                      <a:pt x="49" y="120"/>
                    </a:lnTo>
                    <a:lnTo>
                      <a:pt x="49" y="116"/>
                    </a:lnTo>
                    <a:lnTo>
                      <a:pt x="47" y="116"/>
                    </a:lnTo>
                    <a:lnTo>
                      <a:pt x="47" y="112"/>
                    </a:lnTo>
                    <a:lnTo>
                      <a:pt x="46" y="112"/>
                    </a:lnTo>
                    <a:lnTo>
                      <a:pt x="46" y="107"/>
                    </a:lnTo>
                    <a:lnTo>
                      <a:pt x="44" y="107"/>
                    </a:lnTo>
                    <a:lnTo>
                      <a:pt x="44" y="99"/>
                    </a:lnTo>
                    <a:lnTo>
                      <a:pt x="42" y="99"/>
                    </a:lnTo>
                    <a:lnTo>
                      <a:pt x="42" y="95"/>
                    </a:lnTo>
                    <a:lnTo>
                      <a:pt x="34" y="95"/>
                    </a:lnTo>
                    <a:lnTo>
                      <a:pt x="34" y="91"/>
                    </a:lnTo>
                    <a:lnTo>
                      <a:pt x="31" y="91"/>
                    </a:lnTo>
                    <a:lnTo>
                      <a:pt x="31" y="87"/>
                    </a:lnTo>
                    <a:lnTo>
                      <a:pt x="28" y="87"/>
                    </a:lnTo>
                    <a:lnTo>
                      <a:pt x="28" y="83"/>
                    </a:lnTo>
                    <a:lnTo>
                      <a:pt x="26" y="83"/>
                    </a:lnTo>
                    <a:lnTo>
                      <a:pt x="26" y="79"/>
                    </a:lnTo>
                    <a:lnTo>
                      <a:pt x="25" y="79"/>
                    </a:lnTo>
                    <a:lnTo>
                      <a:pt x="25" y="75"/>
                    </a:lnTo>
                    <a:lnTo>
                      <a:pt x="24" y="75"/>
                    </a:lnTo>
                    <a:lnTo>
                      <a:pt x="24" y="68"/>
                    </a:lnTo>
                    <a:lnTo>
                      <a:pt x="23" y="68"/>
                    </a:lnTo>
                    <a:lnTo>
                      <a:pt x="23" y="56"/>
                    </a:lnTo>
                    <a:lnTo>
                      <a:pt x="23" y="53"/>
                    </a:lnTo>
                    <a:lnTo>
                      <a:pt x="22" y="53"/>
                    </a:lnTo>
                    <a:lnTo>
                      <a:pt x="22" y="41"/>
                    </a:lnTo>
                    <a:lnTo>
                      <a:pt x="22" y="39"/>
                    </a:lnTo>
                    <a:lnTo>
                      <a:pt x="21" y="39"/>
                    </a:lnTo>
                    <a:lnTo>
                      <a:pt x="21" y="27"/>
                    </a:lnTo>
                    <a:lnTo>
                      <a:pt x="20" y="27"/>
                    </a:lnTo>
                    <a:lnTo>
                      <a:pt x="20" y="25"/>
                    </a:lnTo>
                    <a:lnTo>
                      <a:pt x="19" y="25"/>
                    </a:lnTo>
                    <a:lnTo>
                      <a:pt x="19" y="21"/>
                    </a:lnTo>
                    <a:lnTo>
                      <a:pt x="14" y="21"/>
                    </a:lnTo>
                    <a:lnTo>
                      <a:pt x="14" y="14"/>
                    </a:lnTo>
                    <a:lnTo>
                      <a:pt x="11" y="14"/>
                    </a:lnTo>
                    <a:lnTo>
                      <a:pt x="11" y="12"/>
                    </a:lnTo>
                    <a:lnTo>
                      <a:pt x="10" y="12"/>
                    </a:lnTo>
                    <a:lnTo>
                      <a:pt x="10" y="7"/>
                    </a:lnTo>
                    <a:lnTo>
                      <a:pt x="8" y="7"/>
                    </a:lnTo>
                    <a:lnTo>
                      <a:pt x="8" y="4"/>
                    </a:lnTo>
                    <a:lnTo>
                      <a:pt x="3" y="4"/>
                    </a:lnTo>
                    <a:lnTo>
                      <a:pt x="3"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19" name="Group 18"/>
              <p:cNvGrpSpPr/>
              <p:nvPr/>
            </p:nvGrpSpPr>
            <p:grpSpPr>
              <a:xfrm>
                <a:off x="5453766" y="4427867"/>
                <a:ext cx="516488" cy="215444"/>
                <a:chOff x="999962" y="4427867"/>
                <a:chExt cx="516488" cy="215444"/>
              </a:xfrm>
            </p:grpSpPr>
            <p:sp>
              <p:nvSpPr>
                <p:cNvPr id="20" name="TextBox 19"/>
                <p:cNvSpPr txBox="1"/>
                <p:nvPr/>
              </p:nvSpPr>
              <p:spPr>
                <a:xfrm>
                  <a:off x="999962" y="4427867"/>
                  <a:ext cx="516488" cy="215444"/>
                </a:xfrm>
                <a:prstGeom prst="rect">
                  <a:avLst/>
                </a:prstGeom>
                <a:noFill/>
              </p:spPr>
              <p:txBody>
                <a:bodyPr wrap="none" rtlCol="0">
                  <a:spAutoFit/>
                </a:bodyPr>
                <a:lstStyle/>
                <a:p>
                  <a:r>
                    <a:rPr lang="en-GB" sz="800" dirty="0" smtClean="0"/>
                    <a:t>Censor</a:t>
                  </a:r>
                  <a:endParaRPr lang="en-GB" sz="800" dirty="0"/>
                </a:p>
              </p:txBody>
            </p:sp>
            <p:cxnSp>
              <p:nvCxnSpPr>
                <p:cNvPr id="21" name="Straight Connector 20"/>
                <p:cNvCxnSpPr/>
                <p:nvPr/>
              </p:nvCxnSpPr>
              <p:spPr>
                <a:xfrm>
                  <a:off x="1030948" y="4499589"/>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aphicFrame>
        <p:nvGraphicFramePr>
          <p:cNvPr id="111" name="Group 88"/>
          <p:cNvGraphicFramePr>
            <a:graphicFrameLocks noGrp="1"/>
          </p:cNvGraphicFramePr>
          <p:nvPr>
            <p:extLst>
              <p:ext uri="{D42A27DB-BD31-4B8C-83A1-F6EECF244321}">
                <p14:modId xmlns:p14="http://schemas.microsoft.com/office/powerpoint/2010/main" xmlns="" val="4136914785"/>
              </p:ext>
            </p:extLst>
          </p:nvPr>
        </p:nvGraphicFramePr>
        <p:xfrm>
          <a:off x="5021082" y="1947154"/>
          <a:ext cx="3718560" cy="868675"/>
        </p:xfrm>
        <a:graphic>
          <a:graphicData uri="http://schemas.openxmlformats.org/drawingml/2006/table">
            <a:tbl>
              <a:tblPr firstRow="1" bandRow="1">
                <a:tableStyleId>{69012ECD-51FC-41F1-AA8D-1B2483CD663E}</a:tableStyleId>
              </a:tblPr>
              <a:tblGrid>
                <a:gridCol w="420785">
                  <a:extLst>
                    <a:ext uri="{9D8B030D-6E8A-4147-A177-3AD203B41FA5}">
                      <a16:colId xmlns:a16="http://schemas.microsoft.com/office/drawing/2014/main" xmlns="" val="662801083"/>
                    </a:ext>
                  </a:extLst>
                </a:gridCol>
                <a:gridCol w="470755">
                  <a:extLst>
                    <a:ext uri="{9D8B030D-6E8A-4147-A177-3AD203B41FA5}">
                      <a16:colId xmlns:a16="http://schemas.microsoft.com/office/drawing/2014/main" xmlns="" val="20000"/>
                    </a:ext>
                  </a:extLst>
                </a:gridCol>
                <a:gridCol w="693420">
                  <a:extLst>
                    <a:ext uri="{9D8B030D-6E8A-4147-A177-3AD203B41FA5}">
                      <a16:colId xmlns:a16="http://schemas.microsoft.com/office/drawing/2014/main" xmlns="" val="20003"/>
                    </a:ext>
                  </a:extLst>
                </a:gridCol>
                <a:gridCol w="556260">
                  <a:extLst>
                    <a:ext uri="{9D8B030D-6E8A-4147-A177-3AD203B41FA5}">
                      <a16:colId xmlns:a16="http://schemas.microsoft.com/office/drawing/2014/main" xmlns="" val="20004"/>
                    </a:ext>
                  </a:extLst>
                </a:gridCol>
                <a:gridCol w="746760">
                  <a:extLst>
                    <a:ext uri="{9D8B030D-6E8A-4147-A177-3AD203B41FA5}">
                      <a16:colId xmlns:a16="http://schemas.microsoft.com/office/drawing/2014/main" xmlns="" val="20001"/>
                    </a:ext>
                  </a:extLst>
                </a:gridCol>
                <a:gridCol w="830580">
                  <a:extLst>
                    <a:ext uri="{9D8B030D-6E8A-4147-A177-3AD203B41FA5}">
                      <a16:colId xmlns:a16="http://schemas.microsoft.com/office/drawing/2014/main" xmlns="" val="20002"/>
                    </a:ext>
                  </a:extLst>
                </a:gridCol>
              </a:tblGrid>
              <a:tr h="283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6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600" b="1" i="0" u="none" strike="noStrike" cap="none" normalizeH="0" baseline="0" dirty="0" smtClean="0">
                          <a:ln>
                            <a:noFill/>
                          </a:ln>
                          <a:solidFill>
                            <a:schemeClr val="tx1"/>
                          </a:solidFill>
                          <a:effectLst/>
                          <a:latin typeface="+mn-lt"/>
                          <a:cs typeface="Arial" charset="0"/>
                        </a:rPr>
                        <a:t>Events/total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600" b="1" i="0" u="none" strike="noStrike" cap="none" normalizeH="0" baseline="0" dirty="0" smtClean="0">
                          <a:ln>
                            <a:noFill/>
                          </a:ln>
                          <a:solidFill>
                            <a:schemeClr val="tx1"/>
                          </a:solidFill>
                          <a:effectLst/>
                          <a:latin typeface="+mn-lt"/>
                          <a:cs typeface="Arial" charset="0"/>
                        </a:rPr>
                        <a:t>Median </a:t>
                      </a:r>
                      <a:br>
                        <a:rPr kumimoji="0" lang="en-US" sz="600" b="1" i="0" u="none" strike="noStrike" cap="none" normalizeH="0" baseline="0" dirty="0" smtClean="0">
                          <a:ln>
                            <a:noFill/>
                          </a:ln>
                          <a:solidFill>
                            <a:schemeClr val="tx1"/>
                          </a:solidFill>
                          <a:effectLst/>
                          <a:latin typeface="+mn-lt"/>
                          <a:cs typeface="Arial" charset="0"/>
                        </a:rPr>
                      </a:br>
                      <a:r>
                        <a:rPr kumimoji="0" lang="en-US" sz="600" b="1" i="0" u="none" strike="noStrike" cap="none" normalizeH="0" baseline="0" dirty="0" smtClean="0">
                          <a:ln>
                            <a:noFill/>
                          </a:ln>
                          <a:solidFill>
                            <a:schemeClr val="tx1"/>
                          </a:solidFill>
                          <a:effectLst/>
                          <a:latin typeface="+mn-lt"/>
                          <a:cs typeface="Arial"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600" u="none" strike="noStrike" cap="none" normalizeH="0" baseline="0" dirty="0" smtClean="0">
                          <a:ln>
                            <a:noFill/>
                          </a:ln>
                          <a:solidFill>
                            <a:schemeClr val="tx1"/>
                          </a:solidFill>
                          <a:effectLst/>
                          <a:latin typeface="+mn-lt"/>
                        </a:rPr>
                        <a:t>Time period</a:t>
                      </a:r>
                      <a:endParaRPr kumimoji="0" lang="en-GB" sz="6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1" i="0" u="none" strike="noStrike" cap="none" normalizeH="0" baseline="0" dirty="0" smtClean="0">
                          <a:ln>
                            <a:noFill/>
                          </a:ln>
                          <a:solidFill>
                            <a:schemeClr val="tx1"/>
                          </a:solidFill>
                          <a:effectLst/>
                          <a:latin typeface="+mn-lt"/>
                          <a:cs typeface="Arial" charset="0"/>
                        </a:rPr>
                        <a:t>KM estimate </a:t>
                      </a:r>
                      <a:br>
                        <a:rPr kumimoji="0" lang="en-GB" sz="600" b="1" i="0" u="none" strike="noStrike" cap="none" normalizeH="0" baseline="0" dirty="0" smtClean="0">
                          <a:ln>
                            <a:noFill/>
                          </a:ln>
                          <a:solidFill>
                            <a:schemeClr val="tx1"/>
                          </a:solidFill>
                          <a:effectLst/>
                          <a:latin typeface="+mn-lt"/>
                          <a:cs typeface="Arial" charset="0"/>
                        </a:rPr>
                      </a:br>
                      <a:r>
                        <a:rPr kumimoji="0" lang="en-GB" sz="600" b="1" i="0" u="none" strike="noStrike" cap="none" normalizeH="0" baseline="0" dirty="0" smtClean="0">
                          <a:ln>
                            <a:noFill/>
                          </a:ln>
                          <a:solidFill>
                            <a:schemeClr val="tx1"/>
                          </a:solidFill>
                          <a:effectLst/>
                          <a:latin typeface="+mn-lt"/>
                          <a:cs typeface="Arial" charset="0"/>
                        </a:rPr>
                        <a:t>(95%CI)</a:t>
                      </a:r>
                      <a:endParaRPr kumimoji="0" lang="en-GB" sz="6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u="none" strike="noStrike" cap="none" normalizeH="0" baseline="0" dirty="0" smtClean="0">
                          <a:ln>
                            <a:noFill/>
                          </a:ln>
                          <a:solidFill>
                            <a:schemeClr val="tx1"/>
                          </a:solidFill>
                          <a:effectLst/>
                          <a:latin typeface="+mn-lt"/>
                        </a:rPr>
                        <a:t>HR (95%CI)</a:t>
                      </a:r>
                      <a:endParaRPr kumimoji="0" lang="en-GB" sz="6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Arm A</a:t>
                      </a:r>
                      <a:endParaRPr kumimoji="0" lang="en-GB" sz="6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u="none" strike="noStrike" cap="none" normalizeH="0" baseline="0" dirty="0" smtClean="0">
                          <a:ln>
                            <a:noFill/>
                          </a:ln>
                          <a:solidFill>
                            <a:schemeClr val="accent3"/>
                          </a:solidFill>
                          <a:effectLst/>
                          <a:latin typeface="+mn-lt"/>
                        </a:rPr>
                        <a:t>45/54</a:t>
                      </a:r>
                      <a:endParaRPr kumimoji="0" lang="en-GB" sz="6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2.5 (1.9, </a:t>
                      </a:r>
                      <a:r>
                        <a:rPr kumimoji="0" lang="en-GB" sz="600" b="0" i="0" u="none" strike="noStrike" cap="none" normalizeH="0" baseline="0" dirty="0" smtClean="0">
                          <a:ln>
                            <a:noFill/>
                          </a:ln>
                          <a:solidFill>
                            <a:schemeClr val="accent3"/>
                          </a:solidFill>
                          <a:effectLst/>
                          <a:latin typeface="+mn-lt"/>
                          <a:cs typeface="+mn-cs"/>
                        </a:rPr>
                        <a:t>4.0)</a:t>
                      </a:r>
                      <a:endParaRPr kumimoji="0" lang="en-GB" sz="6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6 months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12 months</a:t>
                      </a:r>
                      <a:endParaRPr kumimoji="0" lang="en-GB" sz="6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12.2 (5.4, </a:t>
                      </a:r>
                      <a:r>
                        <a:rPr kumimoji="0" lang="en-GB" sz="600" b="0" i="0" u="none" strike="noStrike" cap="none" normalizeH="0" baseline="0" dirty="0" smtClean="0">
                          <a:ln>
                            <a:noFill/>
                          </a:ln>
                          <a:solidFill>
                            <a:schemeClr val="accent3"/>
                          </a:solidFill>
                          <a:effectLst/>
                          <a:latin typeface="+mn-lt"/>
                          <a:cs typeface="+mn-cs"/>
                        </a:rPr>
                        <a:t>27.5)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600" b="0" i="0" u="none" strike="noStrike" cap="none" normalizeH="0" baseline="0" dirty="0" smtClean="0">
                          <a:ln>
                            <a:noFill/>
                          </a:ln>
                          <a:solidFill>
                            <a:schemeClr val="accent3"/>
                          </a:solidFill>
                          <a:effectLst/>
                          <a:latin typeface="+mn-lt"/>
                          <a:cs typeface="Arial" charset="0"/>
                        </a:rPr>
                        <a:t>2.4 (0.4, </a:t>
                      </a:r>
                      <a:r>
                        <a:rPr kumimoji="0" lang="en-GB" sz="600" b="0" i="0" u="none" strike="noStrike" cap="none" normalizeH="0" baseline="0" dirty="0" smtClean="0">
                          <a:ln>
                            <a:noFill/>
                          </a:ln>
                          <a:solidFill>
                            <a:schemeClr val="accent3"/>
                          </a:solidFill>
                          <a:effectLst/>
                          <a:latin typeface="+mn-lt"/>
                          <a:cs typeface="+mn-cs"/>
                        </a:rPr>
                        <a:t>16.9)</a:t>
                      </a:r>
                      <a:endParaRPr kumimoji="0" lang="en-GB" sz="6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3"/>
                          </a:solidFill>
                          <a:effectLst/>
                          <a:latin typeface="+mn-lt"/>
                          <a:cs typeface="Arial" charset="0"/>
                        </a:rPr>
                        <a:t>0.89 (0.59, </a:t>
                      </a:r>
                      <a:r>
                        <a:rPr kumimoji="0" lang="en-GB" sz="600" b="0" i="0" u="none" strike="noStrike" cap="none" normalizeH="0" baseline="0" dirty="0" smtClean="0">
                          <a:ln>
                            <a:noFill/>
                          </a:ln>
                          <a:solidFill>
                            <a:schemeClr val="accent3"/>
                          </a:solidFill>
                          <a:effectLst/>
                          <a:latin typeface="+mn-lt"/>
                          <a:cs typeface="+mn-cs"/>
                        </a:rPr>
                        <a:t>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657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6"/>
                          </a:solidFill>
                          <a:effectLst/>
                          <a:latin typeface="+mn-lt"/>
                          <a:cs typeface="Arial" charset="0"/>
                        </a:rPr>
                        <a:t>Arm B</a:t>
                      </a:r>
                      <a:endParaRPr kumimoji="0" lang="en-GB" sz="600" b="0" i="0" u="none" strike="noStrike" cap="none" normalizeH="0" baseline="0" dirty="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600" u="none" strike="noStrike" cap="none" normalizeH="0" baseline="0" dirty="0" smtClean="0">
                          <a:ln>
                            <a:noFill/>
                          </a:ln>
                          <a:solidFill>
                            <a:schemeClr val="accent6"/>
                          </a:solidFill>
                          <a:effectLst/>
                          <a:latin typeface="+mn-lt"/>
                        </a:rPr>
                        <a:t>50/62</a:t>
                      </a:r>
                      <a:endParaRPr kumimoji="0" lang="en-GB" sz="600" b="0" i="0" u="none" strike="noStrike" cap="none" normalizeH="0" baseline="0" dirty="0" smtClean="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600" b="0" i="0" u="none" strike="noStrike" cap="none" normalizeH="0" baseline="0" dirty="0" smtClean="0">
                          <a:ln>
                            <a:noFill/>
                          </a:ln>
                          <a:solidFill>
                            <a:schemeClr val="accent6"/>
                          </a:solidFill>
                          <a:effectLst/>
                          <a:latin typeface="+mn-lt"/>
                          <a:cs typeface="Arial" charset="0"/>
                        </a:rPr>
                        <a:t>2.0 (1.8</a:t>
                      </a:r>
                      <a:r>
                        <a:rPr kumimoji="0" lang="en-GB" sz="600" b="0" i="0" u="none" strike="noStrike" cap="none" normalizeH="0" baseline="0" dirty="0" smtClean="0">
                          <a:ln>
                            <a:noFill/>
                          </a:ln>
                          <a:solidFill>
                            <a:schemeClr val="accent6"/>
                          </a:solidFill>
                          <a:effectLst/>
                          <a:latin typeface="+mn-lt"/>
                          <a:cs typeface="+mn-cs"/>
                        </a:rPr>
                        <a:t>, 2.4)</a:t>
                      </a:r>
                      <a:endParaRPr kumimoji="0" lang="en-GB" sz="600" b="0" i="0" u="none" strike="noStrike" cap="none" normalizeH="0" baseline="0" dirty="0" smtClean="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6"/>
                          </a:solidFill>
                          <a:effectLst/>
                          <a:latin typeface="+mn-lt"/>
                          <a:cs typeface="Arial" charset="0"/>
                        </a:rPr>
                        <a:t>6 months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6"/>
                          </a:solidFill>
                          <a:effectLst/>
                          <a:latin typeface="+mn-lt"/>
                          <a:cs typeface="Arial" charset="0"/>
                        </a:rPr>
                        <a:t>12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b="0" i="0" u="none" strike="noStrike" cap="none" normalizeH="0" baseline="0" dirty="0" smtClean="0">
                          <a:ln>
                            <a:noFill/>
                          </a:ln>
                          <a:solidFill>
                            <a:schemeClr val="accent6"/>
                          </a:solidFill>
                          <a:effectLst/>
                          <a:latin typeface="+mn-lt"/>
                          <a:cs typeface="Arial" charset="0"/>
                        </a:rPr>
                        <a:t>11.8 (5.2</a:t>
                      </a:r>
                      <a:r>
                        <a:rPr kumimoji="0" lang="en-GB" sz="600" b="0" i="0" u="none" strike="noStrike" cap="none" normalizeH="0" baseline="0" dirty="0" smtClean="0">
                          <a:ln>
                            <a:noFill/>
                          </a:ln>
                          <a:solidFill>
                            <a:schemeClr val="accent6"/>
                          </a:solidFill>
                          <a:effectLst/>
                          <a:latin typeface="+mn-lt"/>
                          <a:cs typeface="+mn-cs"/>
                        </a:rPr>
                        <a:t>, 26.6)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600" b="0" i="0" u="none" strike="noStrike" cap="none" normalizeH="0" baseline="0" dirty="0" smtClean="0">
                          <a:ln>
                            <a:noFill/>
                          </a:ln>
                          <a:solidFill>
                            <a:schemeClr val="accent6"/>
                          </a:solidFill>
                          <a:effectLst/>
                          <a:latin typeface="+mn-lt"/>
                          <a:cs typeface="Arial" charset="0"/>
                        </a:rPr>
                        <a:t>5.9 (1.6</a:t>
                      </a:r>
                      <a:r>
                        <a:rPr kumimoji="0" lang="en-GB" sz="600" b="0" i="0" u="none" strike="noStrike" cap="none" normalizeH="0" baseline="0" dirty="0" smtClean="0">
                          <a:ln>
                            <a:noFill/>
                          </a:ln>
                          <a:solidFill>
                            <a:schemeClr val="accent6"/>
                          </a:solidFill>
                          <a:effectLst/>
                          <a:latin typeface="+mn-lt"/>
                          <a:cs typeface="+mn-cs"/>
                        </a:rPr>
                        <a:t>, 21.0)</a:t>
                      </a:r>
                      <a:endParaRPr kumimoji="0" lang="en-GB" sz="600" b="0" i="0" u="none" strike="noStrike" cap="none" normalizeH="0" baseline="0" dirty="0" smtClean="0">
                        <a:ln>
                          <a:noFill/>
                        </a:ln>
                        <a:solidFill>
                          <a:schemeClr val="accent6"/>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600" u="none" strike="noStrike" cap="none" normalizeH="0" baseline="0" dirty="0" smtClean="0">
                          <a:ln>
                            <a:noFill/>
                          </a:ln>
                          <a:solidFill>
                            <a:schemeClr val="accent6"/>
                          </a:solidFill>
                          <a:effectLst/>
                          <a:latin typeface="+mn-lt"/>
                        </a:rPr>
                        <a:t>Reference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14935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O-014: Regorafenib dose optimization study (</a:t>
            </a:r>
            <a:r>
              <a:rPr lang="en-GB" dirty="0" err="1" smtClean="0"/>
              <a:t>reDOS</a:t>
            </a:r>
            <a:r>
              <a:rPr lang="en-GB" dirty="0" smtClean="0"/>
              <a:t>): Randomized phase II trial to evaluate escalating dosing strategy and pre-emptive topical steroids for regorafenib in refractory metastatic colorectal cancer (</a:t>
            </a:r>
            <a:r>
              <a:rPr lang="en-GB" dirty="0" err="1" smtClean="0"/>
              <a:t>mCRC</a:t>
            </a:r>
            <a:r>
              <a:rPr lang="en-GB" dirty="0" smtClean="0"/>
              <a:t>) – </a:t>
            </a:r>
            <a:br>
              <a:rPr lang="en-GB" dirty="0" smtClean="0"/>
            </a:br>
            <a:r>
              <a:rPr lang="en-GB" dirty="0" smtClean="0"/>
              <a:t>An ACCRU network study – </a:t>
            </a:r>
            <a:r>
              <a:rPr lang="en-GB" dirty="0" err="1" smtClean="0"/>
              <a:t>Bekaii</a:t>
            </a:r>
            <a:r>
              <a:rPr lang="en-GB" dirty="0" smtClean="0"/>
              <a:t>-Saab T,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spcBef>
                <a:spcPts val="29400"/>
              </a:spcBef>
              <a:buNone/>
            </a:pPr>
            <a:r>
              <a:rPr lang="en-GB" b="1" dirty="0" smtClean="0"/>
              <a:t>Conclusion</a:t>
            </a:r>
          </a:p>
          <a:p>
            <a:r>
              <a:rPr lang="en-GB" b="1" dirty="0" smtClean="0"/>
              <a:t>In patients with refractory </a:t>
            </a:r>
            <a:r>
              <a:rPr lang="en-GB" b="1" dirty="0" err="1" smtClean="0"/>
              <a:t>mCRC</a:t>
            </a:r>
            <a:r>
              <a:rPr lang="en-GB" b="1" dirty="0" smtClean="0"/>
              <a:t>, using an escalating dosing strategy for regorafenib was superior to the standard dosing strategy and may provide a new optimal dosing strategy</a:t>
            </a:r>
            <a:endParaRPr lang="en-GB" b="1" dirty="0"/>
          </a:p>
        </p:txBody>
      </p:sp>
      <p:sp>
        <p:nvSpPr>
          <p:cNvPr id="5" name="Text Placeholder 4"/>
          <p:cNvSpPr>
            <a:spLocks noGrp="1"/>
          </p:cNvSpPr>
          <p:nvPr>
            <p:ph type="body" sz="quarter" idx="11"/>
          </p:nvPr>
        </p:nvSpPr>
        <p:spPr>
          <a:xfrm>
            <a:off x="4495800" y="6096000"/>
            <a:ext cx="4283075" cy="487363"/>
          </a:xfrm>
        </p:spPr>
        <p:txBody>
          <a:bodyPr/>
          <a:lstStyle/>
          <a:p>
            <a:r>
              <a:rPr lang="fr-FR" dirty="0" smtClean="0"/>
              <a:t/>
            </a:r>
            <a:br>
              <a:rPr lang="fr-FR" dirty="0" smtClean="0"/>
            </a:br>
            <a:r>
              <a:rPr lang="en-GB" dirty="0" err="1" smtClean="0"/>
              <a:t>Bekaii</a:t>
            </a:r>
            <a:r>
              <a:rPr lang="en-GB" dirty="0" smtClean="0"/>
              <a:t>-Saab T,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O-014</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xmlns="" val="4153301702"/>
              </p:ext>
            </p:extLst>
          </p:nvPr>
        </p:nvGraphicFramePr>
        <p:xfrm>
          <a:off x="365124" y="1565824"/>
          <a:ext cx="8397876" cy="3657600"/>
        </p:xfrm>
        <a:graphic>
          <a:graphicData uri="http://schemas.openxmlformats.org/drawingml/2006/table">
            <a:tbl>
              <a:tblPr firstRow="1" bandRow="1">
                <a:tableStyleId>{69012ECD-51FC-41F1-AA8D-1B2483CD663E}</a:tableStyleId>
              </a:tblPr>
              <a:tblGrid>
                <a:gridCol w="2698116">
                  <a:extLst>
                    <a:ext uri="{9D8B030D-6E8A-4147-A177-3AD203B41FA5}">
                      <a16:colId xmlns:a16="http://schemas.microsoft.com/office/drawing/2014/main" xmlns="" val="1709975499"/>
                    </a:ext>
                  </a:extLst>
                </a:gridCol>
                <a:gridCol w="1424940">
                  <a:extLst>
                    <a:ext uri="{9D8B030D-6E8A-4147-A177-3AD203B41FA5}">
                      <a16:colId xmlns:a16="http://schemas.microsoft.com/office/drawing/2014/main" xmlns="" val="1247476413"/>
                    </a:ext>
                  </a:extLst>
                </a:gridCol>
                <a:gridCol w="1424940">
                  <a:extLst>
                    <a:ext uri="{9D8B030D-6E8A-4147-A177-3AD203B41FA5}">
                      <a16:colId xmlns:a16="http://schemas.microsoft.com/office/drawing/2014/main" xmlns="" val="3599254685"/>
                    </a:ext>
                  </a:extLst>
                </a:gridCol>
                <a:gridCol w="1424940">
                  <a:extLst>
                    <a:ext uri="{9D8B030D-6E8A-4147-A177-3AD203B41FA5}">
                      <a16:colId xmlns:a16="http://schemas.microsoft.com/office/drawing/2014/main" xmlns="" val="2787508301"/>
                    </a:ext>
                  </a:extLst>
                </a:gridCol>
                <a:gridCol w="1424940">
                  <a:extLst>
                    <a:ext uri="{9D8B030D-6E8A-4147-A177-3AD203B41FA5}">
                      <a16:colId xmlns:a16="http://schemas.microsoft.com/office/drawing/2014/main" xmlns="" val="3883849508"/>
                    </a:ext>
                  </a:extLst>
                </a:gridCol>
              </a:tblGrid>
              <a:tr h="232496">
                <a:tc rowSpan="2">
                  <a:txBody>
                    <a:bodyPr/>
                    <a:lstStyle/>
                    <a:p>
                      <a:pPr algn="l"/>
                      <a:r>
                        <a:rPr lang="en-GB" sz="1400" dirty="0" smtClean="0">
                          <a:solidFill>
                            <a:schemeClr val="tx2"/>
                          </a:solidFill>
                          <a:latin typeface="+mn-lt"/>
                        </a:rPr>
                        <a:t>AEs occurring in </a:t>
                      </a:r>
                      <a:r>
                        <a:rPr lang="en-GB" sz="1400" dirty="0" smtClean="0">
                          <a:solidFill>
                            <a:schemeClr val="tx2"/>
                          </a:solidFill>
                          <a:latin typeface="+mn-lt"/>
                          <a:cs typeface="Arial" panose="020B0604020202020204" pitchFamily="34" charset="0"/>
                        </a:rPr>
                        <a:t>≥</a:t>
                      </a:r>
                      <a:r>
                        <a:rPr lang="en-GB" sz="1400" dirty="0" smtClean="0">
                          <a:solidFill>
                            <a:schemeClr val="tx2"/>
                          </a:solidFill>
                          <a:latin typeface="+mn-lt"/>
                        </a:rPr>
                        <a:t>5%,</a:t>
                      </a:r>
                      <a:r>
                        <a:rPr lang="en-GB" sz="1400" baseline="0" dirty="0" smtClean="0">
                          <a:solidFill>
                            <a:schemeClr val="tx2"/>
                          </a:solidFill>
                          <a:latin typeface="+mn-lt"/>
                        </a:rPr>
                        <a:t> n (%)</a:t>
                      </a:r>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gridSpan="2">
                  <a:txBody>
                    <a:bodyPr/>
                    <a:lstStyle/>
                    <a:p>
                      <a:pPr algn="ctr"/>
                      <a:r>
                        <a:rPr lang="en-GB" sz="1400" dirty="0" smtClean="0">
                          <a:solidFill>
                            <a:schemeClr val="tx2"/>
                          </a:solidFill>
                          <a:latin typeface="+mn-lt"/>
                        </a:rPr>
                        <a:t>Escalating dose (n=54)</a:t>
                      </a:r>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gridSpan="2">
                  <a:txBody>
                    <a:bodyPr/>
                    <a:lstStyle/>
                    <a:p>
                      <a:pPr algn="ctr"/>
                      <a:r>
                        <a:rPr lang="en-GB" sz="1400" dirty="0" smtClean="0">
                          <a:solidFill>
                            <a:schemeClr val="tx2"/>
                          </a:solidFill>
                          <a:latin typeface="+mn-lt"/>
                        </a:rPr>
                        <a:t>Standard dose (n=82)</a:t>
                      </a:r>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627390982"/>
                  </a:ext>
                </a:extLst>
              </a:tr>
              <a:tr h="232496">
                <a:tc vMerge="1">
                  <a:txBody>
                    <a:bodyPr/>
                    <a:lstStyle/>
                    <a:p>
                      <a:pPr algn="l"/>
                      <a:endParaRPr lang="en-GB" sz="1400"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latin typeface="+mn-lt"/>
                        </a:rPr>
                        <a:t>Grade 3</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latin typeface="+mn-lt"/>
                        </a:rPr>
                        <a:t>Grade 4</a:t>
                      </a:r>
                      <a:endParaRPr lang="en-GB" sz="1400" b="1"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latin typeface="+mn-lt"/>
                        </a:rPr>
                        <a:t>Grade 3</a:t>
                      </a: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latin typeface="+mn-lt"/>
                        </a:rPr>
                        <a:t>Grade 4</a:t>
                      </a:r>
                      <a:endParaRPr lang="en-GB" sz="1400" b="1" dirty="0">
                        <a:solidFill>
                          <a:schemeClr val="tx2"/>
                        </a:solidFill>
                        <a:latin typeface="+mn-lt"/>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858489181"/>
                  </a:ext>
                </a:extLst>
              </a:tr>
              <a:tr h="171536">
                <a:tc>
                  <a:txBody>
                    <a:bodyPr/>
                    <a:lstStyle/>
                    <a:p>
                      <a:r>
                        <a:rPr lang="en-GB" sz="1400" dirty="0" smtClean="0">
                          <a:latin typeface="+mn-lt"/>
                        </a:rPr>
                        <a:t>Fatigue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7 (13.0)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11 (17.7)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50781373"/>
                  </a:ext>
                </a:extLst>
              </a:tr>
              <a:tr h="171536">
                <a:tc>
                  <a:txBody>
                    <a:bodyPr/>
                    <a:lstStyle/>
                    <a:p>
                      <a:pPr marL="0" indent="0"/>
                      <a:r>
                        <a:rPr lang="en-GB" sz="1400" dirty="0" smtClean="0">
                          <a:latin typeface="+mn-lt"/>
                        </a:rPr>
                        <a:t>PPES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8 (14.8)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10 (16.1)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51371244"/>
                  </a:ext>
                </a:extLst>
              </a:tr>
              <a:tr h="156296">
                <a:tc>
                  <a:txBody>
                    <a:bodyPr/>
                    <a:lstStyle/>
                    <a:p>
                      <a:pPr marL="0" indent="0"/>
                      <a:r>
                        <a:rPr lang="en-GB" sz="1400" dirty="0" smtClean="0">
                          <a:latin typeface="+mn-lt"/>
                        </a:rPr>
                        <a:t>Abdominal pain</a:t>
                      </a:r>
                      <a:endParaRPr lang="en-GB" sz="14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9 (16.7)</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4 (6.5)</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2936486"/>
                  </a:ext>
                </a:extLst>
              </a:tr>
              <a:tr h="0">
                <a:tc>
                  <a:txBody>
                    <a:bodyPr/>
                    <a:lstStyle/>
                    <a:p>
                      <a:r>
                        <a:rPr lang="en-GB" sz="1400" dirty="0" smtClean="0">
                          <a:latin typeface="+mn-lt"/>
                        </a:rPr>
                        <a:t>Hypertension</a:t>
                      </a:r>
                      <a:endParaRPr lang="en-GB" sz="14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4 (7.4)</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9 (14.5)</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30150912"/>
                  </a:ext>
                </a:extLst>
              </a:tr>
              <a:tr h="0">
                <a:tc>
                  <a:txBody>
                    <a:bodyPr/>
                    <a:lstStyle/>
                    <a:p>
                      <a:r>
                        <a:rPr lang="en-GB" sz="1400" dirty="0" smtClean="0">
                          <a:latin typeface="+mn-lt"/>
                        </a:rPr>
                        <a:t>Hyponatremia</a:t>
                      </a:r>
                      <a:endParaRPr lang="en-GB" sz="14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2 (3.7)</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 (1.9)</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4 (6.5)</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 (1.6)</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963676841"/>
                  </a:ext>
                </a:extLst>
              </a:tr>
              <a:tr h="0">
                <a:tc>
                  <a:txBody>
                    <a:bodyPr/>
                    <a:lstStyle/>
                    <a:p>
                      <a:r>
                        <a:rPr lang="en-GB" sz="1400" dirty="0" smtClean="0">
                          <a:latin typeface="+mn-lt"/>
                        </a:rPr>
                        <a:t>Bilirubin</a:t>
                      </a:r>
                      <a:r>
                        <a:rPr lang="en-GB" sz="1400" baseline="0" dirty="0" smtClean="0">
                          <a:latin typeface="+mn-lt"/>
                        </a:rPr>
                        <a:t> increased</a:t>
                      </a:r>
                      <a:endParaRPr lang="en-GB" sz="14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2 (3.7)</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5 (8.1)</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943497067"/>
                  </a:ext>
                </a:extLst>
              </a:tr>
              <a:tr h="278216">
                <a:tc>
                  <a:txBody>
                    <a:bodyPr/>
                    <a:lstStyle/>
                    <a:p>
                      <a:r>
                        <a:rPr lang="en-GB" sz="1400" dirty="0" smtClean="0">
                          <a:latin typeface="+mn-lt"/>
                        </a:rPr>
                        <a:t>ALP increased</a:t>
                      </a:r>
                      <a:endParaRPr lang="en-GB" sz="14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3 (5.6)</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 (1.6)</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 (1.6)</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327577089"/>
                  </a:ext>
                </a:extLst>
              </a:tr>
              <a:tr h="0">
                <a:tc>
                  <a:txBody>
                    <a:bodyPr/>
                    <a:lstStyle/>
                    <a:p>
                      <a:r>
                        <a:rPr lang="en-GB" sz="1400" dirty="0" smtClean="0">
                          <a:latin typeface="+mn-lt"/>
                        </a:rPr>
                        <a:t>AST increased</a:t>
                      </a:r>
                      <a:endParaRPr lang="en-GB" sz="14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 (1.9)</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4 (6.5)</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908555871"/>
                  </a:ext>
                </a:extLst>
              </a:tr>
              <a:tr h="0">
                <a:tc>
                  <a:txBody>
                    <a:bodyPr/>
                    <a:lstStyle/>
                    <a:p>
                      <a:r>
                        <a:rPr lang="en-GB" sz="1400" dirty="0" smtClean="0">
                          <a:latin typeface="+mn-lt"/>
                        </a:rPr>
                        <a:t>Dehydration</a:t>
                      </a:r>
                      <a:endParaRPr lang="en-GB" sz="14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5 (8.1)</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842143306"/>
                  </a:ext>
                </a:extLst>
              </a:tr>
              <a:tr h="0">
                <a:tc>
                  <a:txBody>
                    <a:bodyPr/>
                    <a:lstStyle/>
                    <a:p>
                      <a:r>
                        <a:rPr lang="en-GB" sz="1400" dirty="0" smtClean="0">
                          <a:latin typeface="+mn-lt"/>
                        </a:rPr>
                        <a:t>Lymphocyte count decreased</a:t>
                      </a:r>
                      <a:endParaRPr lang="en-GB" sz="1400" dirty="0">
                        <a:latin typeface="+mn-lt"/>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4 (7.4)</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935908695"/>
                  </a:ext>
                </a:extLst>
              </a:tr>
            </a:tbl>
          </a:graphicData>
        </a:graphic>
      </p:graphicFrame>
    </p:spTree>
    <p:extLst>
      <p:ext uri="{BB962C8B-B14F-4D97-AF65-F5344CB8AC3E}">
        <p14:creationId xmlns:p14="http://schemas.microsoft.com/office/powerpoint/2010/main" xmlns="" val="2538453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O-016</a:t>
            </a:r>
            <a:r>
              <a:rPr lang="en-GB" dirty="0"/>
              <a:t>: First-line FOLFOX plus </a:t>
            </a:r>
            <a:r>
              <a:rPr lang="en-GB" dirty="0" err="1"/>
              <a:t>panitumumab</a:t>
            </a:r>
            <a:r>
              <a:rPr lang="en-GB" dirty="0"/>
              <a:t> followed by 5-FU/LV plus </a:t>
            </a:r>
            <a:r>
              <a:rPr lang="en-GB" dirty="0" err="1"/>
              <a:t>panitumumab</a:t>
            </a:r>
            <a:r>
              <a:rPr lang="en-GB" dirty="0"/>
              <a:t> or single-agent </a:t>
            </a:r>
            <a:r>
              <a:rPr lang="en-GB" dirty="0" err="1"/>
              <a:t>panitumumab</a:t>
            </a:r>
            <a:r>
              <a:rPr lang="en-GB" dirty="0"/>
              <a:t> as maintenance therapy in patients with RAS wild-type metastatic colorectal cancer (</a:t>
            </a:r>
            <a:r>
              <a:rPr lang="en-GB" dirty="0" err="1"/>
              <a:t>mCRC</a:t>
            </a:r>
            <a:r>
              <a:rPr lang="en-GB" dirty="0"/>
              <a:t>): The VALENTINO </a:t>
            </a:r>
            <a:r>
              <a:rPr lang="en-GB" dirty="0" smtClean="0"/>
              <a:t>study </a:t>
            </a:r>
            <a:r>
              <a:rPr lang="en-GB" dirty="0"/>
              <a:t>– </a:t>
            </a:r>
            <a:r>
              <a:rPr lang="en-GB" dirty="0" err="1"/>
              <a:t>Pietrantonio</a:t>
            </a:r>
            <a:r>
              <a:rPr lang="en-GB" dirty="0"/>
              <a:t> F</a:t>
            </a:r>
            <a:r>
              <a:rPr lang="en-GB" dirty="0" smtClean="0"/>
              <a:t>,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Pietrantonio</a:t>
            </a:r>
            <a:r>
              <a:rPr lang="en-GB" dirty="0"/>
              <a:t> F</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O-016</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Study objective</a:t>
            </a:r>
            <a:endParaRPr lang="en-GB" b="1" dirty="0"/>
          </a:p>
          <a:p>
            <a:r>
              <a:rPr lang="en-GB" dirty="0" smtClean="0"/>
              <a:t>To assess the efficacy and safety of FOLFOX + panitumumab followed by 5FU/leucovorin + panitumumab as maintenance therapy in patients with RAS WT </a:t>
            </a:r>
            <a:r>
              <a:rPr lang="en-GB" dirty="0" err="1" smtClean="0"/>
              <a:t>mCRC</a:t>
            </a:r>
            <a:r>
              <a:rPr lang="en-GB" dirty="0" smtClean="0"/>
              <a:t> in the VALENTINO study</a:t>
            </a:r>
            <a:endParaRPr lang="en-GB" dirty="0"/>
          </a:p>
        </p:txBody>
      </p:sp>
      <p:sp>
        <p:nvSpPr>
          <p:cNvPr id="23" name="Text Placeholder 3"/>
          <p:cNvSpPr>
            <a:spLocks noGrp="1"/>
          </p:cNvSpPr>
          <p:nvPr>
            <p:ph type="body" sz="quarter" idx="10"/>
          </p:nvPr>
        </p:nvSpPr>
        <p:spPr>
          <a:xfrm>
            <a:off x="365125" y="6096000"/>
            <a:ext cx="4130675" cy="487363"/>
          </a:xfrm>
        </p:spPr>
        <p:txBody>
          <a:bodyPr/>
          <a:lstStyle/>
          <a:p>
            <a:r>
              <a:rPr lang="it-IT" dirty="0" smtClean="0"/>
              <a:t>*Oxaliplatin </a:t>
            </a:r>
            <a:r>
              <a:rPr lang="it-IT" dirty="0"/>
              <a:t>85 mg/m</a:t>
            </a:r>
            <a:r>
              <a:rPr lang="it-IT" baseline="30000" dirty="0"/>
              <a:t>2</a:t>
            </a:r>
            <a:r>
              <a:rPr lang="it-IT" dirty="0"/>
              <a:t> </a:t>
            </a:r>
            <a:r>
              <a:rPr lang="it-IT" dirty="0" smtClean="0"/>
              <a:t>D1 + LV </a:t>
            </a:r>
            <a:r>
              <a:rPr lang="it-IT" dirty="0"/>
              <a:t>200 </a:t>
            </a:r>
            <a:r>
              <a:rPr lang="it-IT" dirty="0" smtClean="0"/>
              <a:t>mg/m</a:t>
            </a:r>
            <a:r>
              <a:rPr lang="it-IT" baseline="30000" dirty="0"/>
              <a:t>2</a:t>
            </a:r>
            <a:r>
              <a:rPr lang="it-IT" dirty="0" smtClean="0"/>
              <a:t> D1,2 + 5FU </a:t>
            </a:r>
            <a:r>
              <a:rPr lang="it-IT" dirty="0"/>
              <a:t>bolus 400 </a:t>
            </a:r>
            <a:r>
              <a:rPr lang="it-IT" dirty="0" smtClean="0"/>
              <a:t>mg/m</a:t>
            </a:r>
            <a:r>
              <a:rPr lang="it-IT" baseline="30000" dirty="0"/>
              <a:t>2</a:t>
            </a:r>
            <a:r>
              <a:rPr lang="it-IT" dirty="0" smtClean="0"/>
              <a:t> D1,2 + 5FU </a:t>
            </a:r>
            <a:r>
              <a:rPr lang="it-IT" dirty="0"/>
              <a:t>pvi 600 </a:t>
            </a:r>
            <a:r>
              <a:rPr lang="it-IT" dirty="0" smtClean="0"/>
              <a:t>mg/m</a:t>
            </a:r>
            <a:r>
              <a:rPr lang="it-IT" baseline="30000" dirty="0"/>
              <a:t>2</a:t>
            </a:r>
            <a:r>
              <a:rPr lang="it-IT" dirty="0" smtClean="0"/>
              <a:t> D</a:t>
            </a:r>
            <a:r>
              <a:rPr lang="it-IT" dirty="0"/>
              <a:t>1,2 q14; </a:t>
            </a:r>
            <a:r>
              <a:rPr lang="it-IT" baseline="30000" dirty="0" smtClean="0">
                <a:latin typeface="Arial" panose="020B0604020202020204" pitchFamily="34" charset="0"/>
                <a:cs typeface="Arial" panose="020B0604020202020204" pitchFamily="34" charset="0"/>
              </a:rPr>
              <a:t>†</a:t>
            </a:r>
            <a:r>
              <a:rPr lang="it-IT" dirty="0" smtClean="0"/>
              <a:t>6 </a:t>
            </a:r>
            <a:r>
              <a:rPr lang="it-IT" dirty="0"/>
              <a:t>mg/kg </a:t>
            </a:r>
            <a:r>
              <a:rPr lang="it-IT" dirty="0" smtClean="0"/>
              <a:t>D1 </a:t>
            </a:r>
            <a:r>
              <a:rPr lang="it-IT" dirty="0"/>
              <a:t>q14; </a:t>
            </a:r>
            <a:r>
              <a:rPr lang="it-IT" baseline="30000" dirty="0"/>
              <a:t>‡</a:t>
            </a:r>
            <a:r>
              <a:rPr lang="it-IT" dirty="0"/>
              <a:t>LV 200 mg/m</a:t>
            </a:r>
            <a:r>
              <a:rPr lang="it-IT" baseline="30000" dirty="0"/>
              <a:t>2</a:t>
            </a:r>
            <a:r>
              <a:rPr lang="it-IT" dirty="0"/>
              <a:t> </a:t>
            </a:r>
            <a:r>
              <a:rPr lang="it-IT" dirty="0" smtClean="0"/>
              <a:t>D1,2 + 5FU </a:t>
            </a:r>
            <a:r>
              <a:rPr lang="it-IT" dirty="0"/>
              <a:t>bolus 400 </a:t>
            </a:r>
            <a:r>
              <a:rPr lang="it-IT" dirty="0" smtClean="0"/>
              <a:t>mg/m</a:t>
            </a:r>
            <a:r>
              <a:rPr lang="it-IT" baseline="30000" dirty="0"/>
              <a:t>2</a:t>
            </a:r>
            <a:r>
              <a:rPr lang="it-IT" dirty="0" smtClean="0"/>
              <a:t> D1,2 + 5FU </a:t>
            </a:r>
            <a:r>
              <a:rPr lang="it-IT" dirty="0"/>
              <a:t>pvi 600 </a:t>
            </a:r>
            <a:r>
              <a:rPr lang="it-IT" dirty="0" smtClean="0"/>
              <a:t>mg/m</a:t>
            </a:r>
            <a:r>
              <a:rPr lang="it-IT" baseline="30000" dirty="0"/>
              <a:t>2</a:t>
            </a:r>
            <a:r>
              <a:rPr lang="it-IT" dirty="0" smtClean="0"/>
              <a:t> D1,2 q14</a:t>
            </a:r>
            <a:endParaRPr lang="it-IT" dirty="0"/>
          </a:p>
        </p:txBody>
      </p:sp>
      <p:sp>
        <p:nvSpPr>
          <p:cNvPr id="8" name="Oval 14"/>
          <p:cNvSpPr>
            <a:spLocks noChangeArrowheads="1"/>
          </p:cNvSpPr>
          <p:nvPr/>
        </p:nvSpPr>
        <p:spPr bwMode="auto">
          <a:xfrm>
            <a:off x="3331937" y="331432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9" name="AutoShape 15"/>
          <p:cNvCxnSpPr>
            <a:cxnSpLocks noChangeShapeType="1"/>
            <a:stCxn id="8" idx="0"/>
            <a:endCxn id="14" idx="1"/>
          </p:cNvCxnSpPr>
          <p:nvPr/>
        </p:nvCxnSpPr>
        <p:spPr bwMode="auto">
          <a:xfrm rot="5400000" flipH="1" flipV="1">
            <a:off x="3625576" y="2945489"/>
            <a:ext cx="366993" cy="3706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423822" y="2340793"/>
            <a:ext cx="657678" cy="2669974"/>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PD/toxicity/</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consent withdrawal</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 name="Content Placeholder 26"/>
          <p:cNvSpPr txBox="1">
            <a:spLocks/>
          </p:cNvSpPr>
          <p:nvPr/>
        </p:nvSpPr>
        <p:spPr bwMode="auto">
          <a:xfrm>
            <a:off x="92979" y="4599955"/>
            <a:ext cx="558852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6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lvl="0" indent="-203200">
              <a:spcBef>
                <a:spcPts val="0"/>
              </a:spcBef>
              <a:spcAft>
                <a:spcPts val="400"/>
              </a:spcAft>
              <a:buFont typeface="Arial" pitchFamily="34" charset="0"/>
              <a:buChar char="•"/>
              <a:defRPr/>
            </a:pPr>
            <a:r>
              <a:rPr lang="pt-BR" sz="1600" dirty="0" smtClean="0">
                <a:solidFill>
                  <a:srgbClr val="4D4D4D"/>
                </a:solidFill>
                <a:latin typeface="Arial"/>
              </a:rPr>
              <a:t>Centre, prior </a:t>
            </a:r>
            <a:r>
              <a:rPr lang="pt-BR" sz="1600" dirty="0">
                <a:solidFill>
                  <a:srgbClr val="4D4D4D"/>
                </a:solidFill>
                <a:latin typeface="Arial"/>
              </a:rPr>
              <a:t>adjuvant (Y/N</a:t>
            </a:r>
            <a:r>
              <a:rPr lang="pt-BR" sz="1600" dirty="0" smtClean="0">
                <a:solidFill>
                  <a:srgbClr val="4D4D4D"/>
                </a:solidFill>
                <a:latin typeface="Arial"/>
              </a:rPr>
              <a:t>), No. </a:t>
            </a:r>
            <a:r>
              <a:rPr lang="pt-BR" sz="1600" dirty="0">
                <a:solidFill>
                  <a:srgbClr val="4D4D4D"/>
                </a:solidFill>
                <a:latin typeface="Arial"/>
              </a:rPr>
              <a:t>metastatic sites (1/&gt;</a:t>
            </a:r>
            <a:r>
              <a:rPr lang="pt-BR" sz="1600" dirty="0" smtClean="0">
                <a:solidFill>
                  <a:srgbClr val="4D4D4D"/>
                </a:solidFill>
                <a:latin typeface="Arial"/>
              </a:rPr>
              <a:t>1)</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2" name="AutoShape 19"/>
          <p:cNvCxnSpPr>
            <a:cxnSpLocks noChangeShapeType="1"/>
            <a:stCxn id="15" idx="3"/>
            <a:endCxn id="8" idx="2"/>
          </p:cNvCxnSpPr>
          <p:nvPr/>
        </p:nvCxnSpPr>
        <p:spPr bwMode="auto">
          <a:xfrm flipV="1">
            <a:off x="3223834" y="3606422"/>
            <a:ext cx="10810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9" idx="1"/>
          </p:cNvCxnSpPr>
          <p:nvPr/>
        </p:nvCxnSpPr>
        <p:spPr bwMode="auto">
          <a:xfrm>
            <a:off x="5927280" y="2947329"/>
            <a:ext cx="2602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994410" y="2410192"/>
            <a:ext cx="1932870" cy="1074274"/>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FOLFOX-4*</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up to 8 cycles </a:t>
            </a:r>
            <a:r>
              <a:rPr lang="en-GB" altLang="zh-CN" dirty="0">
                <a:solidFill>
                  <a:srgbClr val="FFFFFF"/>
                </a:solidFill>
                <a:ea typeface="SimSun" pitchFamily="2" charset="-122"/>
              </a:rPr>
              <a:t>+ panitumumab</a:t>
            </a:r>
            <a:r>
              <a:rPr lang="en-GB" altLang="zh-CN" baseline="30000" dirty="0">
                <a:solidFill>
                  <a:srgbClr val="FFFFFF"/>
                </a:solidFill>
                <a:ea typeface="SimSun" pitchFamily="2" charset="-122"/>
              </a:rPr>
              <a:t>†</a:t>
            </a:r>
            <a:endParaRPr kumimoji="0" lang="en-GB" altLang="zh-CN" sz="1800" b="0" i="0" u="none" strike="noStrike" kern="1200" cap="none" spc="0" normalizeH="0" baseline="30000" noProof="0" dirty="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(n=117)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73327" y="2702842"/>
            <a:ext cx="3150507" cy="18071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Unresectable</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noProof="0" dirty="0" err="1" smtClean="0">
                <a:ln>
                  <a:noFill/>
                </a:ln>
                <a:solidFill>
                  <a:srgbClr val="FFFFFF"/>
                </a:solidFill>
                <a:effectLst/>
                <a:uLnTx/>
                <a:uFillTx/>
                <a:latin typeface="Arial" charset="0"/>
                <a:ea typeface="SimSun" pitchFamily="2" charset="-122"/>
                <a:cs typeface="Arial" charset="0"/>
              </a:rPr>
              <a:t>mCRC</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dirty="0" smtClean="0">
                <a:solidFill>
                  <a:srgbClr val="FFFFFF"/>
                </a:solidFill>
                <a:ea typeface="SimSun" pitchFamily="2" charset="-122"/>
              </a:rPr>
              <a:t>RAS WT</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 treatment</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n=224)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AutoShape 16"/>
          <p:cNvCxnSpPr>
            <a:cxnSpLocks noChangeShapeType="1"/>
            <a:stCxn id="8" idx="4"/>
            <a:endCxn id="19" idx="1"/>
          </p:cNvCxnSpPr>
          <p:nvPr/>
        </p:nvCxnSpPr>
        <p:spPr bwMode="auto">
          <a:xfrm rot="16200000" flipH="1">
            <a:off x="3614750" y="3907506"/>
            <a:ext cx="389214" cy="371245"/>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40" idx="1"/>
          </p:cNvCxnSpPr>
          <p:nvPr/>
        </p:nvCxnSpPr>
        <p:spPr bwMode="auto">
          <a:xfrm flipV="1">
            <a:off x="5926710" y="4287735"/>
            <a:ext cx="261415"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3994980" y="3750599"/>
            <a:ext cx="1931730" cy="1074273"/>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4D4D4D"/>
                </a:solidFill>
                <a:ea typeface="SimSun" pitchFamily="2" charset="-122"/>
              </a:rPr>
              <a:t>FOLFOX-4* </a:t>
            </a:r>
            <a:r>
              <a:rPr lang="en-GB" altLang="zh-CN" dirty="0">
                <a:solidFill>
                  <a:srgbClr val="4D4D4D"/>
                </a:solidFill>
                <a:ea typeface="SimSun" pitchFamily="2" charset="-122"/>
              </a:rPr>
              <a:t>up to 8 cycles + panitumumab</a:t>
            </a:r>
            <a:r>
              <a:rPr lang="en-GB" altLang="zh-CN" baseline="30000" dirty="0">
                <a:solidFill>
                  <a:srgbClr val="4D4D4D"/>
                </a:solidFill>
                <a:ea typeface="SimSun" pitchFamily="2" charset="-122"/>
              </a:rPr>
              <a: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(n=112)</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0" name="Rectangle 9"/>
          <p:cNvSpPr txBox="1">
            <a:spLocks noChangeArrowheads="1"/>
          </p:cNvSpPr>
          <p:nvPr/>
        </p:nvSpPr>
        <p:spPr bwMode="auto">
          <a:xfrm>
            <a:off x="394456" y="5226393"/>
            <a:ext cx="4130676" cy="599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10-month PFS rate</a:t>
            </a:r>
            <a:endParaRPr lang="en-GB" kern="0" dirty="0"/>
          </a:p>
        </p:txBody>
      </p:sp>
      <p:sp>
        <p:nvSpPr>
          <p:cNvPr id="21" name="Content Placeholder 26"/>
          <p:cNvSpPr txBox="1">
            <a:spLocks/>
          </p:cNvSpPr>
          <p:nvPr/>
        </p:nvSpPr>
        <p:spPr>
          <a:xfrm>
            <a:off x="4677532" y="5226393"/>
            <a:ext cx="4130675" cy="59979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Safety, PFS by tumour sidedness</a:t>
            </a:r>
          </a:p>
        </p:txBody>
      </p:sp>
      <p:sp>
        <p:nvSpPr>
          <p:cNvPr id="39" name="AutoShape 8"/>
          <p:cNvSpPr>
            <a:spLocks noChangeArrowheads="1"/>
          </p:cNvSpPr>
          <p:nvPr/>
        </p:nvSpPr>
        <p:spPr bwMode="auto">
          <a:xfrm>
            <a:off x="6187555" y="2572807"/>
            <a:ext cx="1932870" cy="749045"/>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5FU/leucovorin</a:t>
            </a:r>
            <a:r>
              <a:rPr kumimoji="0" lang="en-GB"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lang="en-GB" altLang="zh-CN" dirty="0" smtClean="0">
                <a:solidFill>
                  <a:srgbClr val="FFFFFF"/>
                </a:solidFill>
                <a:ea typeface="SimSun" pitchFamily="2" charset="-122"/>
              </a:rPr>
              <a:t> </a:t>
            </a:r>
            <a:r>
              <a:rPr lang="en-GB" altLang="zh-CN" dirty="0">
                <a:solidFill>
                  <a:srgbClr val="FFFFFF"/>
                </a:solidFill>
                <a:ea typeface="SimSun" pitchFamily="2" charset="-122"/>
              </a:rPr>
              <a:t>+ panitumumab</a:t>
            </a:r>
            <a:r>
              <a:rPr lang="en-GB" altLang="zh-CN" baseline="30000" dirty="0">
                <a:solidFill>
                  <a:srgbClr val="FFFFFF"/>
                </a:solidFill>
                <a:ea typeface="SimSun" pitchFamily="2" charset="-122"/>
              </a:rPr>
              <a:t>†</a:t>
            </a:r>
            <a:endParaRPr kumimoji="0" lang="en-GB" altLang="zh-CN" sz="1800" b="0" i="0" u="none" strike="noStrike" kern="1200" cap="none" spc="0" normalizeH="0" baseline="30000" noProof="0" dirty="0">
              <a:ln>
                <a:noFill/>
              </a:ln>
              <a:solidFill>
                <a:srgbClr val="FFFFFF"/>
              </a:solidFill>
              <a:effectLst/>
              <a:uLnTx/>
              <a:uFillTx/>
              <a:ea typeface="SimSun" pitchFamily="2" charset="-122"/>
            </a:endParaRPr>
          </a:p>
        </p:txBody>
      </p:sp>
      <p:sp>
        <p:nvSpPr>
          <p:cNvPr id="40" name="AutoShape 12"/>
          <p:cNvSpPr>
            <a:spLocks noChangeArrowheads="1"/>
          </p:cNvSpPr>
          <p:nvPr/>
        </p:nvSpPr>
        <p:spPr bwMode="auto">
          <a:xfrm>
            <a:off x="6188125" y="3913213"/>
            <a:ext cx="1931730" cy="749044"/>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a:solidFill>
                  <a:srgbClr val="4D4D4D"/>
                </a:solidFill>
                <a:ea typeface="SimSun" pitchFamily="2" charset="-122"/>
              </a:rPr>
              <a:t>Panitumumab</a:t>
            </a:r>
            <a:r>
              <a:rPr lang="en-GB" altLang="zh-CN" baseline="30000" dirty="0">
                <a:solidFill>
                  <a:srgbClr val="4D4D4D"/>
                </a:solidFill>
                <a:ea typeface="SimSun" pitchFamily="2" charset="-122"/>
              </a:rPr>
              <a:t>†</a:t>
            </a:r>
          </a:p>
        </p:txBody>
      </p:sp>
      <p:cxnSp>
        <p:nvCxnSpPr>
          <p:cNvPr id="44" name="AutoShape 21"/>
          <p:cNvCxnSpPr>
            <a:cxnSpLocks noChangeShapeType="1"/>
            <a:stCxn id="39" idx="3"/>
          </p:cNvCxnSpPr>
          <p:nvPr/>
        </p:nvCxnSpPr>
        <p:spPr bwMode="auto">
          <a:xfrm>
            <a:off x="8120425" y="2947330"/>
            <a:ext cx="303397" cy="0"/>
          </a:xfrm>
          <a:prstGeom prst="straightConnector1">
            <a:avLst/>
          </a:prstGeom>
          <a:noFill/>
          <a:ln w="57150">
            <a:solidFill>
              <a:schemeClr val="bg2">
                <a:lumMod val="60000"/>
                <a:lumOff val="40000"/>
              </a:schemeClr>
            </a:solidFill>
            <a:round/>
            <a:headEnd/>
            <a:tailEnd type="triangle" w="med" len="med"/>
          </a:ln>
        </p:spPr>
      </p:cxnSp>
      <p:cxnSp>
        <p:nvCxnSpPr>
          <p:cNvPr id="47" name="AutoShape 20"/>
          <p:cNvCxnSpPr>
            <a:cxnSpLocks noChangeShapeType="1"/>
            <a:stCxn id="40" idx="3"/>
          </p:cNvCxnSpPr>
          <p:nvPr/>
        </p:nvCxnSpPr>
        <p:spPr bwMode="auto">
          <a:xfrm>
            <a:off x="8119855" y="4287735"/>
            <a:ext cx="303967"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TextBox 51"/>
          <p:cNvSpPr txBox="1"/>
          <p:nvPr/>
        </p:nvSpPr>
        <p:spPr>
          <a:xfrm>
            <a:off x="4317079" y="2068544"/>
            <a:ext cx="1287532" cy="369332"/>
          </a:xfrm>
          <a:prstGeom prst="rect">
            <a:avLst/>
          </a:prstGeom>
          <a:noFill/>
        </p:spPr>
        <p:txBody>
          <a:bodyPr wrap="none" rtlCol="0">
            <a:spAutoFit/>
          </a:bodyPr>
          <a:lstStyle/>
          <a:p>
            <a:pPr algn="ctr"/>
            <a:r>
              <a:rPr lang="en-GB" b="1" dirty="0" smtClean="0"/>
              <a:t>Induction </a:t>
            </a:r>
            <a:endParaRPr lang="en-GB" b="1" dirty="0"/>
          </a:p>
        </p:txBody>
      </p:sp>
      <p:sp>
        <p:nvSpPr>
          <p:cNvPr id="53" name="TextBox 52"/>
          <p:cNvSpPr txBox="1"/>
          <p:nvPr/>
        </p:nvSpPr>
        <p:spPr>
          <a:xfrm>
            <a:off x="6362748" y="2068544"/>
            <a:ext cx="1582484" cy="369332"/>
          </a:xfrm>
          <a:prstGeom prst="rect">
            <a:avLst/>
          </a:prstGeom>
          <a:noFill/>
        </p:spPr>
        <p:txBody>
          <a:bodyPr wrap="none" rtlCol="0">
            <a:spAutoFit/>
          </a:bodyPr>
          <a:lstStyle/>
          <a:p>
            <a:pPr algn="ctr"/>
            <a:r>
              <a:rPr lang="en-GB" b="1" dirty="0" smtClean="0"/>
              <a:t>Maintenance</a:t>
            </a:r>
            <a:endParaRPr lang="en-GB" b="1" dirty="0"/>
          </a:p>
        </p:txBody>
      </p:sp>
    </p:spTree>
    <p:extLst>
      <p:ext uri="{BB962C8B-B14F-4D97-AF65-F5344CB8AC3E}">
        <p14:creationId xmlns:p14="http://schemas.microsoft.com/office/powerpoint/2010/main" xmlns="" val="2628043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O-016</a:t>
            </a:r>
            <a:r>
              <a:rPr lang="en-GB" dirty="0"/>
              <a:t>: First-line FOLFOX plus </a:t>
            </a:r>
            <a:r>
              <a:rPr lang="en-GB" dirty="0" err="1"/>
              <a:t>panitumumab</a:t>
            </a:r>
            <a:r>
              <a:rPr lang="en-GB" dirty="0"/>
              <a:t> followed by 5-FU/LV plus </a:t>
            </a:r>
            <a:r>
              <a:rPr lang="en-GB" dirty="0" err="1"/>
              <a:t>panitumumab</a:t>
            </a:r>
            <a:r>
              <a:rPr lang="en-GB" dirty="0"/>
              <a:t> or single-agent </a:t>
            </a:r>
            <a:r>
              <a:rPr lang="en-GB" dirty="0" err="1"/>
              <a:t>panitumumab</a:t>
            </a:r>
            <a:r>
              <a:rPr lang="en-GB" dirty="0"/>
              <a:t> as maintenance therapy in patients with RAS wild-type metastatic colorectal cancer (</a:t>
            </a:r>
            <a:r>
              <a:rPr lang="en-GB" dirty="0" err="1"/>
              <a:t>mCRC</a:t>
            </a:r>
            <a:r>
              <a:rPr lang="en-GB" dirty="0"/>
              <a:t>): The VALENTINO </a:t>
            </a:r>
            <a:r>
              <a:rPr lang="en-GB" dirty="0" smtClean="0"/>
              <a:t>study </a:t>
            </a:r>
            <a:r>
              <a:rPr lang="en-GB" dirty="0"/>
              <a:t>– </a:t>
            </a:r>
            <a:r>
              <a:rPr lang="en-GB" dirty="0" err="1"/>
              <a:t>Pietrantonio</a:t>
            </a:r>
            <a:r>
              <a:rPr lang="en-GB" dirty="0"/>
              <a:t> F</a:t>
            </a:r>
            <a:r>
              <a:rPr lang="en-GB" dirty="0" smtClean="0"/>
              <a:t>,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Pietrantonio</a:t>
            </a:r>
            <a:r>
              <a:rPr lang="en-GB" dirty="0"/>
              <a:t> F</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O-016</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a:t>
            </a:r>
            <a:endParaRPr lang="en-GB" b="1" dirty="0"/>
          </a:p>
          <a:p>
            <a:pPr marL="0" indent="0" algn="ctr">
              <a:buNone/>
            </a:pPr>
            <a:r>
              <a:rPr lang="en-GB" b="1" dirty="0" smtClean="0"/>
              <a:t>PFS</a:t>
            </a:r>
            <a:endParaRPr lang="en-GB" b="1" dirty="0"/>
          </a:p>
        </p:txBody>
      </p:sp>
      <p:graphicFrame>
        <p:nvGraphicFramePr>
          <p:cNvPr id="7" name="Group 88"/>
          <p:cNvGraphicFramePr>
            <a:graphicFrameLocks noGrp="1"/>
          </p:cNvGraphicFramePr>
          <p:nvPr>
            <p:extLst>
              <p:ext uri="{D42A27DB-BD31-4B8C-83A1-F6EECF244321}">
                <p14:modId xmlns:p14="http://schemas.microsoft.com/office/powerpoint/2010/main" xmlns="" val="163693080"/>
              </p:ext>
            </p:extLst>
          </p:nvPr>
        </p:nvGraphicFramePr>
        <p:xfrm>
          <a:off x="4676319" y="2579849"/>
          <a:ext cx="4371944" cy="1929379"/>
        </p:xfrm>
        <a:graphic>
          <a:graphicData uri="http://schemas.openxmlformats.org/drawingml/2006/table">
            <a:tbl>
              <a:tblPr firstRow="1" bandRow="1">
                <a:tableStyleId>{69012ECD-51FC-41F1-AA8D-1B2483CD663E}</a:tableStyleId>
              </a:tblPr>
              <a:tblGrid>
                <a:gridCol w="1220481">
                  <a:extLst>
                    <a:ext uri="{9D8B030D-6E8A-4147-A177-3AD203B41FA5}">
                      <a16:colId xmlns:a16="http://schemas.microsoft.com/office/drawing/2014/main" xmlns="" val="20000"/>
                    </a:ext>
                  </a:extLst>
                </a:gridCol>
                <a:gridCol w="806400">
                  <a:extLst>
                    <a:ext uri="{9D8B030D-6E8A-4147-A177-3AD203B41FA5}">
                      <a16:colId xmlns:a16="http://schemas.microsoft.com/office/drawing/2014/main" xmlns="" val="20003"/>
                    </a:ext>
                  </a:extLst>
                </a:gridCol>
                <a:gridCol w="964800">
                  <a:extLst>
                    <a:ext uri="{9D8B030D-6E8A-4147-A177-3AD203B41FA5}">
                      <a16:colId xmlns:a16="http://schemas.microsoft.com/office/drawing/2014/main" xmlns="" val="20004"/>
                    </a:ext>
                  </a:extLst>
                </a:gridCol>
                <a:gridCol w="518400">
                  <a:extLst>
                    <a:ext uri="{9D8B030D-6E8A-4147-A177-3AD203B41FA5}">
                      <a16:colId xmlns:a16="http://schemas.microsoft.com/office/drawing/2014/main" xmlns="" val="20001"/>
                    </a:ext>
                  </a:extLst>
                </a:gridCol>
                <a:gridCol w="861863">
                  <a:extLst>
                    <a:ext uri="{9D8B030D-6E8A-4147-A177-3AD203B41FA5}">
                      <a16:colId xmlns:a16="http://schemas.microsoft.com/office/drawing/2014/main" xmlns="" val="20002"/>
                    </a:ext>
                  </a:extLst>
                </a:gridCol>
              </a:tblGrid>
              <a:tr h="283459">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200" b="1" i="0" u="none" strike="noStrike" cap="none" normalizeH="0" baseline="0" dirty="0" smtClean="0">
                          <a:ln>
                            <a:noFill/>
                          </a:ln>
                          <a:solidFill>
                            <a:schemeClr val="tx1"/>
                          </a:solidFill>
                          <a:effectLst/>
                          <a:latin typeface="+mn-lt"/>
                          <a:cs typeface="Arial" charset="0"/>
                        </a:rPr>
                        <a:t>HR 1.55 (95%CI 1.09, </a:t>
                      </a:r>
                      <a:r>
                        <a:rPr kumimoji="0" lang="en-US" sz="1200" b="1" i="0" u="none" strike="noStrike" cap="none" normalizeH="0" baseline="0" dirty="0" smtClean="0">
                          <a:ln>
                            <a:noFill/>
                          </a:ln>
                          <a:solidFill>
                            <a:schemeClr val="tx1"/>
                          </a:solidFill>
                          <a:effectLst/>
                          <a:latin typeface="Arial"/>
                          <a:cs typeface="Arial"/>
                        </a:rPr>
                        <a:t>2.20); p=0.011</a:t>
                      </a:r>
                      <a:endParaRPr kumimoji="0" lang="en-US" sz="12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mn-lt"/>
                          <a:cs typeface="Arial" charset="0"/>
                        </a:rPr>
                        <a:t>10-month PFS</a:t>
                      </a:r>
                      <a:endParaRPr kumimoji="0" lang="en-GB" sz="1200" b="1"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mn-lt"/>
                          <a:cs typeface="Arial" charset="0"/>
                        </a:rPr>
                        <a:t>Median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890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1"/>
                          </a:solidFill>
                          <a:effectLst/>
                          <a:latin typeface="+mn-lt"/>
                          <a:cs typeface="Arial" charset="0"/>
                        </a:rPr>
                        <a:t>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mn-lt"/>
                          <a:cs typeface="Arial"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mn-lt"/>
                          <a:cs typeface="Arial" charset="0"/>
                        </a:rPr>
                        <a:t>Mo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mn-lt"/>
                          <a:cs typeface="Arial" charset="0"/>
                        </a:rPr>
                        <a:t>95%CI</a:t>
                      </a:r>
                      <a:endParaRPr kumimoji="0" lang="en-GB" sz="1200" b="1"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Arm A</a:t>
                      </a:r>
                      <a:br>
                        <a:rPr kumimoji="0" lang="en-GB" sz="1200" b="0" i="0" u="none" strike="noStrike" cap="none" normalizeH="0" baseline="0" dirty="0" smtClean="0">
                          <a:ln>
                            <a:noFill/>
                          </a:ln>
                          <a:solidFill>
                            <a:schemeClr val="accent3"/>
                          </a:solidFill>
                          <a:effectLst/>
                          <a:latin typeface="+mn-lt"/>
                          <a:cs typeface="Arial" charset="0"/>
                        </a:rPr>
                      </a:br>
                      <a:r>
                        <a:rPr kumimoji="0" lang="en-GB" sz="1200" b="0" i="0" u="none" strike="noStrike" cap="none" normalizeH="0" baseline="0" dirty="0" smtClean="0">
                          <a:ln>
                            <a:noFill/>
                          </a:ln>
                          <a:solidFill>
                            <a:schemeClr val="accent3"/>
                          </a:solidFill>
                          <a:effectLst/>
                          <a:latin typeface="+mn-lt"/>
                          <a:cs typeface="Arial" charset="0"/>
                        </a:rPr>
                        <a:t>(5FU/LV + panitumumab)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62.8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mn-lt"/>
                          <a:cs typeface="Arial" charset="0"/>
                        </a:rPr>
                        <a:t>54.0, </a:t>
                      </a:r>
                      <a:r>
                        <a:rPr kumimoji="0" lang="en-GB" sz="1200" b="0" i="0" u="none" strike="noStrike" cap="none" normalizeH="0" baseline="0" dirty="0" smtClean="0">
                          <a:ln>
                            <a:noFill/>
                          </a:ln>
                          <a:solidFill>
                            <a:schemeClr val="accent3"/>
                          </a:solidFill>
                          <a:effectLst/>
                          <a:latin typeface="Arial"/>
                          <a:cs typeface="Arial"/>
                        </a:rPr>
                        <a:t>73.1</a:t>
                      </a:r>
                      <a:endParaRPr kumimoji="0" lang="en-GB" sz="12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mn-lt"/>
                          <a:cs typeface="Arial" charset="0"/>
                        </a:rPr>
                        <a:t>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10.5, </a:t>
                      </a:r>
                      <a:r>
                        <a:rPr kumimoji="0" lang="en-GB" sz="1200" b="0" i="0" u="none" strike="noStrike" cap="none" normalizeH="0" baseline="0" dirty="0" smtClean="0">
                          <a:ln>
                            <a:noFill/>
                          </a:ln>
                          <a:solidFill>
                            <a:schemeClr val="accent3"/>
                          </a:solidFill>
                          <a:effectLst/>
                          <a:latin typeface="+mn-lt"/>
                          <a:cs typeface="+mn-cs"/>
                        </a:rPr>
                        <a:t>16.0</a:t>
                      </a:r>
                      <a:endParaRPr kumimoji="0" lang="en-GB" sz="12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2"/>
                          </a:solidFill>
                          <a:effectLst/>
                          <a:latin typeface="+mn-lt"/>
                          <a:cs typeface="Arial" charset="0"/>
                        </a:rPr>
                        <a:t>Arm B (panitumumab)</a:t>
                      </a:r>
                      <a:endParaRPr kumimoji="0" lang="en-GB" sz="12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52.8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43.4</a:t>
                      </a:r>
                      <a:r>
                        <a:rPr kumimoji="0" lang="en-GB" sz="1200" b="0" i="0" u="none" strike="noStrike" cap="none" normalizeH="0" baseline="0" dirty="0" smtClean="0">
                          <a:ln>
                            <a:noFill/>
                          </a:ln>
                          <a:solidFill>
                            <a:schemeClr val="accent2"/>
                          </a:solidFill>
                          <a:effectLst/>
                          <a:latin typeface="+mn-lt"/>
                          <a:cs typeface="+mn-cs"/>
                        </a:rPr>
                        <a:t>, 64.3</a:t>
                      </a:r>
                      <a:endParaRPr kumimoji="0" lang="en-GB" sz="12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8.9</a:t>
                      </a:r>
                      <a:r>
                        <a:rPr kumimoji="0" lang="en-GB" sz="1200" b="0" i="0" u="none" strike="noStrike" cap="none" normalizeH="0" baseline="0" dirty="0" smtClean="0">
                          <a:ln>
                            <a:noFill/>
                          </a:ln>
                          <a:solidFill>
                            <a:schemeClr val="accent2"/>
                          </a:solidFill>
                          <a:effectLst/>
                          <a:latin typeface="+mn-lt"/>
                          <a:cs typeface="+mn-cs"/>
                        </a:rPr>
                        <a:t>, 12.2</a:t>
                      </a:r>
                      <a:endParaRPr kumimoji="0" lang="en-GB" sz="12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pSp>
        <p:nvGrpSpPr>
          <p:cNvPr id="8" name="Group 7"/>
          <p:cNvGrpSpPr/>
          <p:nvPr/>
        </p:nvGrpSpPr>
        <p:grpSpPr>
          <a:xfrm>
            <a:off x="-49070" y="1940712"/>
            <a:ext cx="4598777" cy="3234526"/>
            <a:chOff x="77542" y="2208354"/>
            <a:chExt cx="4598777" cy="3234526"/>
          </a:xfrm>
        </p:grpSpPr>
        <p:sp>
          <p:nvSpPr>
            <p:cNvPr id="9" name="Freeform 8"/>
            <p:cNvSpPr>
              <a:spLocks/>
            </p:cNvSpPr>
            <p:nvPr/>
          </p:nvSpPr>
          <p:spPr bwMode="auto">
            <a:xfrm>
              <a:off x="1475811" y="2349225"/>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6"/>
            <p:cNvSpPr>
              <a:spLocks noChangeShapeType="1"/>
            </p:cNvSpPr>
            <p:nvPr/>
          </p:nvSpPr>
          <p:spPr bwMode="auto">
            <a:xfrm>
              <a:off x="1405469" y="2349224"/>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7"/>
            <p:cNvSpPr>
              <a:spLocks noChangeShapeType="1"/>
            </p:cNvSpPr>
            <p:nvPr/>
          </p:nvSpPr>
          <p:spPr bwMode="auto">
            <a:xfrm>
              <a:off x="1405469" y="2768837"/>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8"/>
            <p:cNvSpPr>
              <a:spLocks noChangeShapeType="1"/>
            </p:cNvSpPr>
            <p:nvPr/>
          </p:nvSpPr>
          <p:spPr bwMode="auto">
            <a:xfrm>
              <a:off x="1405469" y="3179256"/>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9"/>
            <p:cNvSpPr>
              <a:spLocks noChangeShapeType="1"/>
            </p:cNvSpPr>
            <p:nvPr/>
          </p:nvSpPr>
          <p:spPr bwMode="auto">
            <a:xfrm>
              <a:off x="1405469" y="3603466"/>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10"/>
            <p:cNvSpPr>
              <a:spLocks noChangeShapeType="1"/>
            </p:cNvSpPr>
            <p:nvPr/>
          </p:nvSpPr>
          <p:spPr bwMode="auto">
            <a:xfrm>
              <a:off x="1405469" y="4018483"/>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1"/>
            <p:cNvSpPr>
              <a:spLocks noChangeShapeType="1"/>
            </p:cNvSpPr>
            <p:nvPr/>
          </p:nvSpPr>
          <p:spPr bwMode="auto">
            <a:xfrm>
              <a:off x="1405469" y="4438098"/>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TextBox 15"/>
            <p:cNvSpPr txBox="1"/>
            <p:nvPr/>
          </p:nvSpPr>
          <p:spPr>
            <a:xfrm rot="16200000">
              <a:off x="599956" y="3323596"/>
              <a:ext cx="484428"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PFS</a:t>
              </a:r>
              <a:endParaRPr lang="en-GB" sz="1200" dirty="0">
                <a:latin typeface="Arial" panose="020B0604020202020204" pitchFamily="34" charset="0"/>
                <a:cs typeface="Arial" panose="020B0604020202020204" pitchFamily="34" charset="0"/>
              </a:endParaRPr>
            </a:p>
          </p:txBody>
        </p:sp>
        <p:sp>
          <p:nvSpPr>
            <p:cNvPr id="17" name="TextBox 16"/>
            <p:cNvSpPr txBox="1"/>
            <p:nvPr/>
          </p:nvSpPr>
          <p:spPr>
            <a:xfrm>
              <a:off x="2474237" y="4778337"/>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18" name="TextBox 17"/>
            <p:cNvSpPr txBox="1"/>
            <p:nvPr/>
          </p:nvSpPr>
          <p:spPr>
            <a:xfrm>
              <a:off x="1008099" y="2208354"/>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19" name="TextBox 18"/>
            <p:cNvSpPr txBox="1"/>
            <p:nvPr/>
          </p:nvSpPr>
          <p:spPr>
            <a:xfrm>
              <a:off x="1008100" y="2629621"/>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20" name="TextBox 19"/>
            <p:cNvSpPr txBox="1"/>
            <p:nvPr/>
          </p:nvSpPr>
          <p:spPr>
            <a:xfrm>
              <a:off x="1008100" y="3039843"/>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21" name="TextBox 20"/>
            <p:cNvSpPr txBox="1"/>
            <p:nvPr/>
          </p:nvSpPr>
          <p:spPr>
            <a:xfrm>
              <a:off x="1008100" y="3463858"/>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22" name="TextBox 21"/>
            <p:cNvSpPr txBox="1"/>
            <p:nvPr/>
          </p:nvSpPr>
          <p:spPr>
            <a:xfrm>
              <a:off x="1008100" y="3878677"/>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23" name="TextBox 22"/>
            <p:cNvSpPr txBox="1"/>
            <p:nvPr/>
          </p:nvSpPr>
          <p:spPr>
            <a:xfrm>
              <a:off x="1008103" y="4298093"/>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0.0</a:t>
              </a:r>
              <a:endParaRPr lang="en-GB" sz="1200" dirty="0">
                <a:latin typeface="Arial" panose="020B0604020202020204" pitchFamily="34" charset="0"/>
                <a:cs typeface="Arial" panose="020B0604020202020204" pitchFamily="34" charset="0"/>
              </a:endParaRPr>
            </a:p>
          </p:txBody>
        </p:sp>
        <p:grpSp>
          <p:nvGrpSpPr>
            <p:cNvPr id="24" name="Group 23"/>
            <p:cNvGrpSpPr/>
            <p:nvPr/>
          </p:nvGrpSpPr>
          <p:grpSpPr>
            <a:xfrm>
              <a:off x="1269189" y="4562232"/>
              <a:ext cx="428131" cy="880648"/>
              <a:chOff x="1452062" y="4562232"/>
              <a:chExt cx="428131" cy="880648"/>
            </a:xfrm>
          </p:grpSpPr>
          <p:sp>
            <p:nvSpPr>
              <p:cNvPr id="113"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1452062" y="4611883"/>
                <a:ext cx="428131"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117</a:t>
                </a:r>
              </a:p>
              <a:p>
                <a:pPr algn="ctr"/>
                <a:r>
                  <a:rPr lang="en-GB" sz="1200" dirty="0" smtClean="0">
                    <a:solidFill>
                      <a:schemeClr val="accent2"/>
                    </a:solidFill>
                    <a:latin typeface="Arial" panose="020B0604020202020204" pitchFamily="34" charset="0"/>
                    <a:cs typeface="Arial" panose="020B0604020202020204" pitchFamily="34" charset="0"/>
                  </a:rPr>
                  <a:t>112</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25" name="Group 24"/>
            <p:cNvGrpSpPr/>
            <p:nvPr/>
          </p:nvGrpSpPr>
          <p:grpSpPr>
            <a:xfrm>
              <a:off x="1586815" y="4562232"/>
              <a:ext cx="439543" cy="880648"/>
              <a:chOff x="2016169" y="4562232"/>
              <a:chExt cx="439543" cy="880648"/>
            </a:xfrm>
          </p:grpSpPr>
          <p:sp>
            <p:nvSpPr>
              <p:cNvPr id="111"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TextBox 111"/>
              <p:cNvSpPr txBox="1"/>
              <p:nvPr/>
            </p:nvSpPr>
            <p:spPr>
              <a:xfrm>
                <a:off x="2016169" y="4611883"/>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109</a:t>
                </a:r>
              </a:p>
              <a:p>
                <a:pPr algn="ctr"/>
                <a:r>
                  <a:rPr lang="en-GB" sz="1200" dirty="0" smtClean="0">
                    <a:solidFill>
                      <a:schemeClr val="accent2"/>
                    </a:solidFill>
                    <a:latin typeface="Arial" panose="020B0604020202020204" pitchFamily="34" charset="0"/>
                    <a:cs typeface="Arial" panose="020B0604020202020204" pitchFamily="34" charset="0"/>
                  </a:rPr>
                  <a:t>104</a:t>
                </a:r>
                <a:endParaRPr lang="en-GB" sz="1200" dirty="0">
                  <a:solidFill>
                    <a:schemeClr val="accent2"/>
                  </a:solidFill>
                  <a:latin typeface="Arial" panose="020B0604020202020204" pitchFamily="34" charset="0"/>
                  <a:cs typeface="Arial" panose="020B0604020202020204" pitchFamily="34" charset="0"/>
                </a:endParaRPr>
              </a:p>
            </p:txBody>
          </p:sp>
        </p:grpSp>
        <p:sp>
          <p:nvSpPr>
            <p:cNvPr id="26" name="TextBox 25"/>
            <p:cNvSpPr txBox="1"/>
            <p:nvPr/>
          </p:nvSpPr>
          <p:spPr>
            <a:xfrm>
              <a:off x="2536184" y="4611883"/>
              <a:ext cx="161591" cy="227011"/>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grpSp>
          <p:nvGrpSpPr>
            <p:cNvPr id="27" name="Group 26"/>
            <p:cNvGrpSpPr/>
            <p:nvPr/>
          </p:nvGrpSpPr>
          <p:grpSpPr>
            <a:xfrm>
              <a:off x="1937026" y="4562232"/>
              <a:ext cx="354584" cy="880648"/>
              <a:chOff x="2612861" y="4562232"/>
              <a:chExt cx="354584" cy="880648"/>
            </a:xfrm>
          </p:grpSpPr>
          <p:sp>
            <p:nvSpPr>
              <p:cNvPr id="109"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0" name="TextBox 109"/>
              <p:cNvSpPr txBox="1"/>
              <p:nvPr/>
            </p:nvSpPr>
            <p:spPr>
              <a:xfrm>
                <a:off x="2612861"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98</a:t>
                </a:r>
              </a:p>
              <a:p>
                <a:pPr algn="ctr"/>
                <a:r>
                  <a:rPr lang="en-GB" sz="1200" dirty="0" smtClean="0">
                    <a:solidFill>
                      <a:schemeClr val="accent2"/>
                    </a:solidFill>
                    <a:latin typeface="Arial" panose="020B0604020202020204" pitchFamily="34" charset="0"/>
                    <a:cs typeface="Arial" panose="020B0604020202020204" pitchFamily="34" charset="0"/>
                  </a:rPr>
                  <a:t>93</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28" name="Group 27"/>
            <p:cNvGrpSpPr/>
            <p:nvPr/>
          </p:nvGrpSpPr>
          <p:grpSpPr>
            <a:xfrm>
              <a:off x="2249811" y="4562232"/>
              <a:ext cx="354584" cy="880648"/>
              <a:chOff x="3195980" y="4562232"/>
              <a:chExt cx="354584" cy="880648"/>
            </a:xfrm>
          </p:grpSpPr>
          <p:sp>
            <p:nvSpPr>
              <p:cNvPr id="107"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8" name="TextBox 107"/>
              <p:cNvSpPr txBox="1"/>
              <p:nvPr/>
            </p:nvSpPr>
            <p:spPr>
              <a:xfrm>
                <a:off x="3195980"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86</a:t>
                </a:r>
                <a:endParaRPr lang="en-GB" sz="1200" dirty="0">
                  <a:solidFill>
                    <a:schemeClr val="accent3"/>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75</a:t>
                </a:r>
              </a:p>
            </p:txBody>
          </p:sp>
        </p:grpSp>
        <p:grpSp>
          <p:nvGrpSpPr>
            <p:cNvPr id="29" name="Group 28"/>
            <p:cNvGrpSpPr/>
            <p:nvPr/>
          </p:nvGrpSpPr>
          <p:grpSpPr>
            <a:xfrm>
              <a:off x="2546546" y="4562232"/>
              <a:ext cx="354584" cy="880648"/>
              <a:chOff x="3755098" y="4562232"/>
              <a:chExt cx="354584" cy="880648"/>
            </a:xfrm>
          </p:grpSpPr>
          <p:sp>
            <p:nvSpPr>
              <p:cNvPr id="105"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6" name="TextBox 105"/>
              <p:cNvSpPr txBox="1"/>
              <p:nvPr/>
            </p:nvSpPr>
            <p:spPr>
              <a:xfrm>
                <a:off x="3755098"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70</a:t>
                </a:r>
              </a:p>
              <a:p>
                <a:pPr algn="ctr"/>
                <a:r>
                  <a:rPr lang="en-GB" sz="1200" dirty="0" smtClean="0">
                    <a:solidFill>
                      <a:schemeClr val="accent2"/>
                    </a:solidFill>
                    <a:latin typeface="Arial" panose="020B0604020202020204" pitchFamily="34" charset="0"/>
                    <a:cs typeface="Arial" panose="020B0604020202020204" pitchFamily="34" charset="0"/>
                  </a:rPr>
                  <a:t>52</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0" name="Group 29"/>
            <p:cNvGrpSpPr/>
            <p:nvPr/>
          </p:nvGrpSpPr>
          <p:grpSpPr>
            <a:xfrm>
              <a:off x="4321735" y="4562232"/>
              <a:ext cx="354584" cy="880648"/>
              <a:chOff x="4321735" y="4562232"/>
              <a:chExt cx="354584" cy="880648"/>
            </a:xfrm>
          </p:grpSpPr>
          <p:sp>
            <p:nvSpPr>
              <p:cNvPr id="103" name="Line 17"/>
              <p:cNvSpPr>
                <a:spLocks noChangeShapeType="1"/>
              </p:cNvSpPr>
              <p:nvPr/>
            </p:nvSpPr>
            <p:spPr bwMode="auto">
              <a:xfrm>
                <a:off x="4496621"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4" name="TextBox 103"/>
              <p:cNvSpPr txBox="1"/>
              <p:nvPr/>
            </p:nvSpPr>
            <p:spPr>
              <a:xfrm>
                <a:off x="4321735"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7</a:t>
                </a:r>
              </a:p>
              <a:p>
                <a:pPr algn="ctr"/>
                <a:r>
                  <a:rPr lang="en-GB" sz="1200" dirty="0" smtClean="0">
                    <a:solidFill>
                      <a:schemeClr val="accent2"/>
                    </a:solidFill>
                    <a:latin typeface="Arial" panose="020B0604020202020204" pitchFamily="34" charset="0"/>
                    <a:cs typeface="Arial" panose="020B0604020202020204" pitchFamily="34" charset="0"/>
                  </a:rPr>
                  <a:t>3</a:t>
                </a:r>
                <a:endParaRPr lang="en-GB" sz="1200" dirty="0">
                  <a:solidFill>
                    <a:schemeClr val="accent2"/>
                  </a:solidFill>
                  <a:latin typeface="Arial" panose="020B0604020202020204" pitchFamily="34" charset="0"/>
                  <a:cs typeface="Arial" panose="020B0604020202020204" pitchFamily="34" charset="0"/>
                </a:endParaRPr>
              </a:p>
            </p:txBody>
          </p:sp>
        </p:grpSp>
        <p:sp>
          <p:nvSpPr>
            <p:cNvPr id="31" name="TextBox 30"/>
            <p:cNvSpPr txBox="1"/>
            <p:nvPr/>
          </p:nvSpPr>
          <p:spPr>
            <a:xfrm>
              <a:off x="77542" y="4611559"/>
              <a:ext cx="1263486" cy="830997"/>
            </a:xfrm>
            <a:prstGeom prst="rect">
              <a:avLst/>
            </a:prstGeom>
            <a:noFill/>
          </p:spPr>
          <p:txBody>
            <a:bodyPr wrap="none" rtlCol="0">
              <a:spAutoFit/>
            </a:bodyPr>
            <a:lstStyle/>
            <a:p>
              <a:pPr algn="r"/>
              <a:r>
                <a:rPr lang="en-GB" sz="1200" dirty="0" smtClean="0"/>
                <a:t>No. at risk</a:t>
              </a:r>
            </a:p>
            <a:p>
              <a:pPr algn="r"/>
              <a:r>
                <a:rPr lang="en-GB" sz="1200" dirty="0" smtClean="0">
                  <a:solidFill>
                    <a:schemeClr val="accent3"/>
                  </a:solidFill>
                </a:rPr>
                <a:t>Panitumumab +</a:t>
              </a:r>
              <a:br>
                <a:rPr lang="en-GB" sz="1200" dirty="0" smtClean="0">
                  <a:solidFill>
                    <a:schemeClr val="accent3"/>
                  </a:solidFill>
                </a:rPr>
              </a:br>
              <a:r>
                <a:rPr lang="en-GB" sz="1200" dirty="0" smtClean="0">
                  <a:solidFill>
                    <a:schemeClr val="accent3"/>
                  </a:solidFill>
                </a:rPr>
                <a:t>5FU/LV</a:t>
              </a:r>
            </a:p>
            <a:p>
              <a:pPr algn="r"/>
              <a:r>
                <a:rPr lang="en-GB" sz="1200" dirty="0" smtClean="0">
                  <a:solidFill>
                    <a:schemeClr val="accent2"/>
                  </a:solidFill>
                </a:rPr>
                <a:t>Panitumumab</a:t>
              </a:r>
            </a:p>
          </p:txBody>
        </p:sp>
        <p:grpSp>
          <p:nvGrpSpPr>
            <p:cNvPr id="32" name="Group 31"/>
            <p:cNvGrpSpPr/>
            <p:nvPr/>
          </p:nvGrpSpPr>
          <p:grpSpPr>
            <a:xfrm>
              <a:off x="2850491" y="4562232"/>
              <a:ext cx="354584" cy="880648"/>
              <a:chOff x="1488835" y="4562232"/>
              <a:chExt cx="354584" cy="880648"/>
            </a:xfrm>
          </p:grpSpPr>
          <p:sp>
            <p:nvSpPr>
              <p:cNvPr id="101"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1488835"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52</a:t>
                </a:r>
              </a:p>
              <a:p>
                <a:pPr algn="ctr"/>
                <a:r>
                  <a:rPr lang="en-GB" sz="1200" dirty="0" smtClean="0">
                    <a:solidFill>
                      <a:schemeClr val="accent2"/>
                    </a:solidFill>
                    <a:latin typeface="Arial" panose="020B0604020202020204" pitchFamily="34" charset="0"/>
                    <a:cs typeface="Arial" panose="020B0604020202020204" pitchFamily="34" charset="0"/>
                  </a:rPr>
                  <a:t>39</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3" name="Group 32"/>
            <p:cNvGrpSpPr/>
            <p:nvPr/>
          </p:nvGrpSpPr>
          <p:grpSpPr>
            <a:xfrm>
              <a:off x="3142020" y="4562232"/>
              <a:ext cx="354584" cy="880648"/>
              <a:chOff x="2058649" y="4562232"/>
              <a:chExt cx="354584" cy="880648"/>
            </a:xfrm>
          </p:grpSpPr>
          <p:sp>
            <p:nvSpPr>
              <p:cNvPr id="99"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0" name="TextBox 99"/>
              <p:cNvSpPr txBox="1"/>
              <p:nvPr/>
            </p:nvSpPr>
            <p:spPr>
              <a:xfrm>
                <a:off x="2058649"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42</a:t>
                </a:r>
              </a:p>
              <a:p>
                <a:pPr algn="ctr"/>
                <a:r>
                  <a:rPr lang="en-GB" sz="1200" dirty="0" smtClean="0">
                    <a:solidFill>
                      <a:schemeClr val="accent2"/>
                    </a:solidFill>
                    <a:latin typeface="Arial" panose="020B0604020202020204" pitchFamily="34" charset="0"/>
                    <a:cs typeface="Arial" panose="020B0604020202020204" pitchFamily="34" charset="0"/>
                  </a:rPr>
                  <a:t>23</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4" name="Group 33"/>
            <p:cNvGrpSpPr/>
            <p:nvPr/>
          </p:nvGrpSpPr>
          <p:grpSpPr>
            <a:xfrm>
              <a:off x="3441800" y="4562232"/>
              <a:ext cx="354584" cy="880648"/>
              <a:chOff x="2612861" y="4562232"/>
              <a:chExt cx="354584" cy="880648"/>
            </a:xfrm>
          </p:grpSpPr>
          <p:sp>
            <p:nvSpPr>
              <p:cNvPr id="97"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8" name="TextBox 97"/>
              <p:cNvSpPr txBox="1"/>
              <p:nvPr/>
            </p:nvSpPr>
            <p:spPr>
              <a:xfrm>
                <a:off x="2612861"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29</a:t>
                </a:r>
              </a:p>
              <a:p>
                <a:pPr algn="ctr"/>
                <a:r>
                  <a:rPr lang="en-GB" sz="1200" dirty="0" smtClean="0">
                    <a:solidFill>
                      <a:schemeClr val="accent2"/>
                    </a:solidFill>
                    <a:latin typeface="Arial" panose="020B0604020202020204" pitchFamily="34" charset="0"/>
                    <a:cs typeface="Arial" panose="020B0604020202020204" pitchFamily="34" charset="0"/>
                  </a:rPr>
                  <a:t>13</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5" name="Group 34"/>
            <p:cNvGrpSpPr/>
            <p:nvPr/>
          </p:nvGrpSpPr>
          <p:grpSpPr>
            <a:xfrm>
              <a:off x="3737882" y="4562232"/>
              <a:ext cx="356187" cy="880648"/>
              <a:chOff x="3195179" y="4562232"/>
              <a:chExt cx="356187" cy="880648"/>
            </a:xfrm>
          </p:grpSpPr>
          <p:sp>
            <p:nvSpPr>
              <p:cNvPr id="95"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6" name="TextBox 95"/>
              <p:cNvSpPr txBox="1"/>
              <p:nvPr/>
            </p:nvSpPr>
            <p:spPr>
              <a:xfrm>
                <a:off x="3195179" y="4611883"/>
                <a:ext cx="356187"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3"/>
                    </a:solidFill>
                    <a:latin typeface="Arial" panose="020B0604020202020204" pitchFamily="34" charset="0"/>
                    <a:cs typeface="Arial" panose="020B0604020202020204" pitchFamily="34" charset="0"/>
                  </a:rPr>
                  <a:t>19</a:t>
                </a:r>
              </a:p>
              <a:p>
                <a:pPr algn="r"/>
                <a:r>
                  <a:rPr lang="en-GB" sz="1200" dirty="0" smtClean="0">
                    <a:solidFill>
                      <a:schemeClr val="accent2"/>
                    </a:solidFill>
                    <a:latin typeface="Arial" panose="020B0604020202020204" pitchFamily="34" charset="0"/>
                    <a:cs typeface="Arial" panose="020B0604020202020204" pitchFamily="34" charset="0"/>
                  </a:rPr>
                  <a:t>6</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6" name="Group 35"/>
            <p:cNvGrpSpPr/>
            <p:nvPr/>
          </p:nvGrpSpPr>
          <p:grpSpPr>
            <a:xfrm>
              <a:off x="4018715" y="4562232"/>
              <a:ext cx="356187" cy="880648"/>
              <a:chOff x="3754297" y="4562232"/>
              <a:chExt cx="356187" cy="880648"/>
            </a:xfrm>
          </p:grpSpPr>
          <p:sp>
            <p:nvSpPr>
              <p:cNvPr id="93"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4" name="TextBox 93"/>
              <p:cNvSpPr txBox="1"/>
              <p:nvPr/>
            </p:nvSpPr>
            <p:spPr>
              <a:xfrm>
                <a:off x="3754297" y="4611883"/>
                <a:ext cx="356187"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3"/>
                    </a:solidFill>
                    <a:latin typeface="Arial" panose="020B0604020202020204" pitchFamily="34" charset="0"/>
                    <a:cs typeface="Arial" panose="020B0604020202020204" pitchFamily="34" charset="0"/>
                  </a:rPr>
                  <a:t>14</a:t>
                </a:r>
              </a:p>
              <a:p>
                <a:pPr algn="r"/>
                <a:r>
                  <a:rPr lang="en-GB" sz="1200" dirty="0" smtClean="0">
                    <a:solidFill>
                      <a:schemeClr val="accent2"/>
                    </a:solidFill>
                    <a:latin typeface="Arial" panose="020B0604020202020204" pitchFamily="34" charset="0"/>
                    <a:cs typeface="Arial" panose="020B0604020202020204" pitchFamily="34" charset="0"/>
                  </a:rPr>
                  <a:t>4</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7" name="Group 2"/>
            <p:cNvGrpSpPr>
              <a:grpSpLocks/>
            </p:cNvGrpSpPr>
            <p:nvPr/>
          </p:nvGrpSpPr>
          <p:grpSpPr bwMode="auto">
            <a:xfrm>
              <a:off x="1484728" y="2331410"/>
              <a:ext cx="2953202" cy="1692000"/>
              <a:chOff x="2219" y="1755"/>
              <a:chExt cx="1320" cy="810"/>
            </a:xfrm>
          </p:grpSpPr>
          <p:sp>
            <p:nvSpPr>
              <p:cNvPr id="60" name="Line 3"/>
              <p:cNvSpPr>
                <a:spLocks noChangeShapeType="1"/>
              </p:cNvSpPr>
              <p:nvPr/>
            </p:nvSpPr>
            <p:spPr bwMode="auto">
              <a:xfrm>
                <a:off x="2567" y="1893"/>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4"/>
              <p:cNvSpPr>
                <a:spLocks noChangeShapeType="1"/>
              </p:cNvSpPr>
              <p:nvPr/>
            </p:nvSpPr>
            <p:spPr bwMode="auto">
              <a:xfrm>
                <a:off x="2729" y="203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5"/>
              <p:cNvSpPr>
                <a:spLocks noChangeShapeType="1"/>
              </p:cNvSpPr>
              <p:nvPr/>
            </p:nvSpPr>
            <p:spPr bwMode="auto">
              <a:xfrm>
                <a:off x="2681" y="1983"/>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6"/>
              <p:cNvSpPr>
                <a:spLocks noChangeShapeType="1"/>
              </p:cNvSpPr>
              <p:nvPr/>
            </p:nvSpPr>
            <p:spPr bwMode="auto">
              <a:xfrm>
                <a:off x="2591" y="189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7"/>
              <p:cNvSpPr>
                <a:spLocks noChangeShapeType="1"/>
              </p:cNvSpPr>
              <p:nvPr/>
            </p:nvSpPr>
            <p:spPr bwMode="auto">
              <a:xfrm>
                <a:off x="2303" y="1755"/>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8"/>
              <p:cNvSpPr>
                <a:spLocks noChangeShapeType="1"/>
              </p:cNvSpPr>
              <p:nvPr/>
            </p:nvSpPr>
            <p:spPr bwMode="auto">
              <a:xfrm>
                <a:off x="2453" y="185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9"/>
              <p:cNvSpPr>
                <a:spLocks noChangeShapeType="1"/>
              </p:cNvSpPr>
              <p:nvPr/>
            </p:nvSpPr>
            <p:spPr bwMode="auto">
              <a:xfrm>
                <a:off x="2639" y="1935"/>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0"/>
              <p:cNvSpPr>
                <a:spLocks noChangeShapeType="1"/>
              </p:cNvSpPr>
              <p:nvPr/>
            </p:nvSpPr>
            <p:spPr bwMode="auto">
              <a:xfrm>
                <a:off x="2765" y="2049"/>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1"/>
              <p:cNvSpPr>
                <a:spLocks noChangeShapeType="1"/>
              </p:cNvSpPr>
              <p:nvPr/>
            </p:nvSpPr>
            <p:spPr bwMode="auto">
              <a:xfrm>
                <a:off x="2531" y="1887"/>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2"/>
              <p:cNvSpPr>
                <a:spLocks noChangeShapeType="1"/>
              </p:cNvSpPr>
              <p:nvPr/>
            </p:nvSpPr>
            <p:spPr bwMode="auto">
              <a:xfrm>
                <a:off x="2471" y="185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Freeform 13"/>
              <p:cNvSpPr>
                <a:spLocks/>
              </p:cNvSpPr>
              <p:nvPr/>
            </p:nvSpPr>
            <p:spPr bwMode="auto">
              <a:xfrm>
                <a:off x="2219" y="1767"/>
                <a:ext cx="1320" cy="780"/>
              </a:xfrm>
              <a:custGeom>
                <a:avLst/>
                <a:gdLst>
                  <a:gd name="T0" fmla="*/ 205 w 220"/>
                  <a:gd name="T1" fmla="*/ 130 h 130"/>
                  <a:gd name="T2" fmla="*/ 195 w 220"/>
                  <a:gd name="T3" fmla="*/ 122 h 130"/>
                  <a:gd name="T4" fmla="*/ 190 w 220"/>
                  <a:gd name="T5" fmla="*/ 119 h 130"/>
                  <a:gd name="T6" fmla="*/ 186 w 220"/>
                  <a:gd name="T7" fmla="*/ 116 h 130"/>
                  <a:gd name="T8" fmla="*/ 179 w 220"/>
                  <a:gd name="T9" fmla="*/ 112 h 130"/>
                  <a:gd name="T10" fmla="*/ 177 w 220"/>
                  <a:gd name="T11" fmla="*/ 109 h 130"/>
                  <a:gd name="T12" fmla="*/ 167 w 220"/>
                  <a:gd name="T13" fmla="*/ 106 h 130"/>
                  <a:gd name="T14" fmla="*/ 159 w 220"/>
                  <a:gd name="T15" fmla="*/ 103 h 130"/>
                  <a:gd name="T16" fmla="*/ 157 w 220"/>
                  <a:gd name="T17" fmla="*/ 97 h 130"/>
                  <a:gd name="T18" fmla="*/ 155 w 220"/>
                  <a:gd name="T19" fmla="*/ 94 h 130"/>
                  <a:gd name="T20" fmla="*/ 147 w 220"/>
                  <a:gd name="T21" fmla="*/ 92 h 130"/>
                  <a:gd name="T22" fmla="*/ 146 w 220"/>
                  <a:gd name="T23" fmla="*/ 90 h 130"/>
                  <a:gd name="T24" fmla="*/ 144 w 220"/>
                  <a:gd name="T25" fmla="*/ 87 h 130"/>
                  <a:gd name="T26" fmla="*/ 132 w 220"/>
                  <a:gd name="T27" fmla="*/ 85 h 130"/>
                  <a:gd name="T28" fmla="*/ 127 w 220"/>
                  <a:gd name="T29" fmla="*/ 80 h 130"/>
                  <a:gd name="T30" fmla="*/ 123 w 220"/>
                  <a:gd name="T31" fmla="*/ 77 h 130"/>
                  <a:gd name="T32" fmla="*/ 117 w 220"/>
                  <a:gd name="T33" fmla="*/ 74 h 130"/>
                  <a:gd name="T34" fmla="*/ 115 w 220"/>
                  <a:gd name="T35" fmla="*/ 71 h 130"/>
                  <a:gd name="T36" fmla="*/ 114 w 220"/>
                  <a:gd name="T37" fmla="*/ 67 h 130"/>
                  <a:gd name="T38" fmla="*/ 109 w 220"/>
                  <a:gd name="T39" fmla="*/ 64 h 130"/>
                  <a:gd name="T40" fmla="*/ 104 w 220"/>
                  <a:gd name="T41" fmla="*/ 62 h 130"/>
                  <a:gd name="T42" fmla="*/ 98 w 220"/>
                  <a:gd name="T43" fmla="*/ 56 h 130"/>
                  <a:gd name="T44" fmla="*/ 96 w 220"/>
                  <a:gd name="T45" fmla="*/ 54 h 130"/>
                  <a:gd name="T46" fmla="*/ 93 w 220"/>
                  <a:gd name="T47" fmla="*/ 52 h 130"/>
                  <a:gd name="T48" fmla="*/ 88 w 220"/>
                  <a:gd name="T49" fmla="*/ 50 h 130"/>
                  <a:gd name="T50" fmla="*/ 84 w 220"/>
                  <a:gd name="T51" fmla="*/ 47 h 130"/>
                  <a:gd name="T52" fmla="*/ 82 w 220"/>
                  <a:gd name="T53" fmla="*/ 45 h 130"/>
                  <a:gd name="T54" fmla="*/ 80 w 220"/>
                  <a:gd name="T55" fmla="*/ 43 h 130"/>
                  <a:gd name="T56" fmla="*/ 75 w 220"/>
                  <a:gd name="T57" fmla="*/ 39 h 130"/>
                  <a:gd name="T58" fmla="*/ 73 w 220"/>
                  <a:gd name="T59" fmla="*/ 34 h 130"/>
                  <a:gd name="T60" fmla="*/ 70 w 220"/>
                  <a:gd name="T61" fmla="*/ 32 h 130"/>
                  <a:gd name="T62" fmla="*/ 68 w 220"/>
                  <a:gd name="T63" fmla="*/ 30 h 130"/>
                  <a:gd name="T64" fmla="*/ 65 w 220"/>
                  <a:gd name="T65" fmla="*/ 29 h 130"/>
                  <a:gd name="T66" fmla="*/ 63 w 220"/>
                  <a:gd name="T67" fmla="*/ 27 h 130"/>
                  <a:gd name="T68" fmla="*/ 53 w 220"/>
                  <a:gd name="T69" fmla="*/ 24 h 130"/>
                  <a:gd name="T70" fmla="*/ 46 w 220"/>
                  <a:gd name="T71" fmla="*/ 23 h 130"/>
                  <a:gd name="T72" fmla="*/ 44 w 220"/>
                  <a:gd name="T73" fmla="*/ 20 h 130"/>
                  <a:gd name="T74" fmla="*/ 42 w 220"/>
                  <a:gd name="T75" fmla="*/ 18 h 130"/>
                  <a:gd name="T76" fmla="*/ 32 w 220"/>
                  <a:gd name="T77" fmla="*/ 17 h 130"/>
                  <a:gd name="T78" fmla="*/ 28 w 220"/>
                  <a:gd name="T79" fmla="*/ 14 h 130"/>
                  <a:gd name="T80" fmla="*/ 23 w 220"/>
                  <a:gd name="T81" fmla="*/ 12 h 130"/>
                  <a:gd name="T82" fmla="*/ 21 w 220"/>
                  <a:gd name="T83" fmla="*/ 8 h 130"/>
                  <a:gd name="T84" fmla="*/ 19 w 220"/>
                  <a:gd name="T85" fmla="*/ 6 h 130"/>
                  <a:gd name="T86" fmla="*/ 15 w 220"/>
                  <a:gd name="T87" fmla="*/ 3 h 130"/>
                  <a:gd name="T88" fmla="*/ 0 w 220"/>
                  <a:gd name="T8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130">
                    <a:moveTo>
                      <a:pt x="220" y="130"/>
                    </a:moveTo>
                    <a:lnTo>
                      <a:pt x="205" y="130"/>
                    </a:lnTo>
                    <a:lnTo>
                      <a:pt x="205" y="122"/>
                    </a:lnTo>
                    <a:lnTo>
                      <a:pt x="195" y="122"/>
                    </a:lnTo>
                    <a:lnTo>
                      <a:pt x="195" y="119"/>
                    </a:lnTo>
                    <a:lnTo>
                      <a:pt x="190" y="119"/>
                    </a:lnTo>
                    <a:lnTo>
                      <a:pt x="190" y="116"/>
                    </a:lnTo>
                    <a:lnTo>
                      <a:pt x="186" y="116"/>
                    </a:lnTo>
                    <a:lnTo>
                      <a:pt x="186" y="112"/>
                    </a:lnTo>
                    <a:lnTo>
                      <a:pt x="179" y="112"/>
                    </a:lnTo>
                    <a:lnTo>
                      <a:pt x="179" y="109"/>
                    </a:lnTo>
                    <a:lnTo>
                      <a:pt x="177" y="109"/>
                    </a:lnTo>
                    <a:lnTo>
                      <a:pt x="177" y="106"/>
                    </a:lnTo>
                    <a:lnTo>
                      <a:pt x="167" y="106"/>
                    </a:lnTo>
                    <a:lnTo>
                      <a:pt x="167" y="103"/>
                    </a:lnTo>
                    <a:lnTo>
                      <a:pt x="159" y="103"/>
                    </a:lnTo>
                    <a:lnTo>
                      <a:pt x="159" y="97"/>
                    </a:lnTo>
                    <a:lnTo>
                      <a:pt x="157" y="97"/>
                    </a:lnTo>
                    <a:lnTo>
                      <a:pt x="157" y="94"/>
                    </a:lnTo>
                    <a:lnTo>
                      <a:pt x="155" y="94"/>
                    </a:lnTo>
                    <a:lnTo>
                      <a:pt x="155" y="92"/>
                    </a:lnTo>
                    <a:lnTo>
                      <a:pt x="147" y="92"/>
                    </a:lnTo>
                    <a:lnTo>
                      <a:pt x="147" y="90"/>
                    </a:lnTo>
                    <a:lnTo>
                      <a:pt x="146" y="90"/>
                    </a:lnTo>
                    <a:lnTo>
                      <a:pt x="146" y="87"/>
                    </a:lnTo>
                    <a:lnTo>
                      <a:pt x="144" y="87"/>
                    </a:lnTo>
                    <a:lnTo>
                      <a:pt x="144" y="85"/>
                    </a:lnTo>
                    <a:lnTo>
                      <a:pt x="132" y="85"/>
                    </a:lnTo>
                    <a:lnTo>
                      <a:pt x="132" y="80"/>
                    </a:lnTo>
                    <a:lnTo>
                      <a:pt x="127" y="80"/>
                    </a:lnTo>
                    <a:lnTo>
                      <a:pt x="127" y="77"/>
                    </a:lnTo>
                    <a:lnTo>
                      <a:pt x="123" y="77"/>
                    </a:lnTo>
                    <a:lnTo>
                      <a:pt x="123" y="74"/>
                    </a:lnTo>
                    <a:lnTo>
                      <a:pt x="117" y="74"/>
                    </a:lnTo>
                    <a:lnTo>
                      <a:pt x="117" y="71"/>
                    </a:lnTo>
                    <a:lnTo>
                      <a:pt x="115" y="71"/>
                    </a:lnTo>
                    <a:lnTo>
                      <a:pt x="115" y="67"/>
                    </a:lnTo>
                    <a:lnTo>
                      <a:pt x="114" y="67"/>
                    </a:lnTo>
                    <a:lnTo>
                      <a:pt x="114" y="64"/>
                    </a:lnTo>
                    <a:lnTo>
                      <a:pt x="109" y="64"/>
                    </a:lnTo>
                    <a:lnTo>
                      <a:pt x="109" y="62"/>
                    </a:lnTo>
                    <a:lnTo>
                      <a:pt x="104" y="62"/>
                    </a:lnTo>
                    <a:lnTo>
                      <a:pt x="104" y="56"/>
                    </a:lnTo>
                    <a:lnTo>
                      <a:pt x="98" y="56"/>
                    </a:lnTo>
                    <a:lnTo>
                      <a:pt x="98" y="54"/>
                    </a:lnTo>
                    <a:lnTo>
                      <a:pt x="96" y="54"/>
                    </a:lnTo>
                    <a:lnTo>
                      <a:pt x="96" y="52"/>
                    </a:lnTo>
                    <a:lnTo>
                      <a:pt x="93" y="52"/>
                    </a:lnTo>
                    <a:lnTo>
                      <a:pt x="93" y="50"/>
                    </a:lnTo>
                    <a:lnTo>
                      <a:pt x="88" y="50"/>
                    </a:lnTo>
                    <a:lnTo>
                      <a:pt x="88" y="47"/>
                    </a:lnTo>
                    <a:lnTo>
                      <a:pt x="84" y="47"/>
                    </a:lnTo>
                    <a:lnTo>
                      <a:pt x="84" y="45"/>
                    </a:lnTo>
                    <a:lnTo>
                      <a:pt x="82" y="45"/>
                    </a:lnTo>
                    <a:lnTo>
                      <a:pt x="82" y="43"/>
                    </a:lnTo>
                    <a:lnTo>
                      <a:pt x="80" y="43"/>
                    </a:lnTo>
                    <a:lnTo>
                      <a:pt x="80" y="39"/>
                    </a:lnTo>
                    <a:lnTo>
                      <a:pt x="75" y="39"/>
                    </a:lnTo>
                    <a:lnTo>
                      <a:pt x="75" y="34"/>
                    </a:lnTo>
                    <a:lnTo>
                      <a:pt x="73" y="34"/>
                    </a:lnTo>
                    <a:lnTo>
                      <a:pt x="73" y="32"/>
                    </a:lnTo>
                    <a:lnTo>
                      <a:pt x="70" y="32"/>
                    </a:lnTo>
                    <a:lnTo>
                      <a:pt x="70" y="30"/>
                    </a:lnTo>
                    <a:lnTo>
                      <a:pt x="68" y="30"/>
                    </a:lnTo>
                    <a:lnTo>
                      <a:pt x="68" y="29"/>
                    </a:lnTo>
                    <a:lnTo>
                      <a:pt x="65" y="29"/>
                    </a:lnTo>
                    <a:lnTo>
                      <a:pt x="65" y="27"/>
                    </a:lnTo>
                    <a:lnTo>
                      <a:pt x="63" y="27"/>
                    </a:lnTo>
                    <a:lnTo>
                      <a:pt x="63" y="24"/>
                    </a:lnTo>
                    <a:lnTo>
                      <a:pt x="53" y="24"/>
                    </a:lnTo>
                    <a:lnTo>
                      <a:pt x="53" y="23"/>
                    </a:lnTo>
                    <a:lnTo>
                      <a:pt x="46" y="23"/>
                    </a:lnTo>
                    <a:lnTo>
                      <a:pt x="46" y="20"/>
                    </a:lnTo>
                    <a:lnTo>
                      <a:pt x="44" y="20"/>
                    </a:lnTo>
                    <a:lnTo>
                      <a:pt x="44" y="18"/>
                    </a:lnTo>
                    <a:lnTo>
                      <a:pt x="42" y="18"/>
                    </a:lnTo>
                    <a:lnTo>
                      <a:pt x="42" y="17"/>
                    </a:lnTo>
                    <a:lnTo>
                      <a:pt x="32" y="17"/>
                    </a:lnTo>
                    <a:lnTo>
                      <a:pt x="32" y="14"/>
                    </a:lnTo>
                    <a:lnTo>
                      <a:pt x="28" y="14"/>
                    </a:lnTo>
                    <a:lnTo>
                      <a:pt x="28" y="12"/>
                    </a:lnTo>
                    <a:lnTo>
                      <a:pt x="23" y="12"/>
                    </a:lnTo>
                    <a:lnTo>
                      <a:pt x="23" y="8"/>
                    </a:lnTo>
                    <a:lnTo>
                      <a:pt x="21" y="8"/>
                    </a:lnTo>
                    <a:lnTo>
                      <a:pt x="21" y="6"/>
                    </a:lnTo>
                    <a:lnTo>
                      <a:pt x="19" y="6"/>
                    </a:lnTo>
                    <a:lnTo>
                      <a:pt x="19" y="3"/>
                    </a:lnTo>
                    <a:lnTo>
                      <a:pt x="15" y="3"/>
                    </a:lnTo>
                    <a:lnTo>
                      <a:pt x="15"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4"/>
              <p:cNvSpPr>
                <a:spLocks noChangeShapeType="1"/>
              </p:cNvSpPr>
              <p:nvPr/>
            </p:nvSpPr>
            <p:spPr bwMode="auto">
              <a:xfrm>
                <a:off x="3437" y="248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5"/>
              <p:cNvSpPr>
                <a:spLocks noChangeShapeType="1"/>
              </p:cNvSpPr>
              <p:nvPr/>
            </p:nvSpPr>
            <p:spPr bwMode="auto">
              <a:xfrm>
                <a:off x="3413" y="2487"/>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6"/>
              <p:cNvSpPr>
                <a:spLocks noChangeShapeType="1"/>
              </p:cNvSpPr>
              <p:nvPr/>
            </p:nvSpPr>
            <p:spPr bwMode="auto">
              <a:xfrm>
                <a:off x="3233" y="2385"/>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7"/>
              <p:cNvSpPr>
                <a:spLocks noChangeShapeType="1"/>
              </p:cNvSpPr>
              <p:nvPr/>
            </p:nvSpPr>
            <p:spPr bwMode="auto">
              <a:xfrm>
                <a:off x="3203" y="2367"/>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8"/>
              <p:cNvSpPr>
                <a:spLocks noChangeShapeType="1"/>
              </p:cNvSpPr>
              <p:nvPr/>
            </p:nvSpPr>
            <p:spPr bwMode="auto">
              <a:xfrm>
                <a:off x="3215" y="2367"/>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9"/>
              <p:cNvSpPr>
                <a:spLocks noChangeShapeType="1"/>
              </p:cNvSpPr>
              <p:nvPr/>
            </p:nvSpPr>
            <p:spPr bwMode="auto">
              <a:xfrm>
                <a:off x="3467" y="252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0"/>
              <p:cNvSpPr>
                <a:spLocks noChangeShapeType="1"/>
              </p:cNvSpPr>
              <p:nvPr/>
            </p:nvSpPr>
            <p:spPr bwMode="auto">
              <a:xfrm>
                <a:off x="3491" y="252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1"/>
              <p:cNvSpPr>
                <a:spLocks noChangeShapeType="1"/>
              </p:cNvSpPr>
              <p:nvPr/>
            </p:nvSpPr>
            <p:spPr bwMode="auto">
              <a:xfrm>
                <a:off x="3515" y="252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2"/>
              <p:cNvSpPr>
                <a:spLocks noChangeShapeType="1"/>
              </p:cNvSpPr>
              <p:nvPr/>
            </p:nvSpPr>
            <p:spPr bwMode="auto">
              <a:xfrm>
                <a:off x="3539" y="252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3"/>
              <p:cNvSpPr>
                <a:spLocks noChangeShapeType="1"/>
              </p:cNvSpPr>
              <p:nvPr/>
            </p:nvSpPr>
            <p:spPr bwMode="auto">
              <a:xfrm>
                <a:off x="3173" y="233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24"/>
              <p:cNvSpPr>
                <a:spLocks noChangeShapeType="1"/>
              </p:cNvSpPr>
              <p:nvPr/>
            </p:nvSpPr>
            <p:spPr bwMode="auto">
              <a:xfrm>
                <a:off x="3107" y="230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5"/>
              <p:cNvSpPr>
                <a:spLocks noChangeShapeType="1"/>
              </p:cNvSpPr>
              <p:nvPr/>
            </p:nvSpPr>
            <p:spPr bwMode="auto">
              <a:xfrm>
                <a:off x="3065" y="2259"/>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6"/>
              <p:cNvSpPr>
                <a:spLocks noChangeShapeType="1"/>
              </p:cNvSpPr>
              <p:nvPr/>
            </p:nvSpPr>
            <p:spPr bwMode="auto">
              <a:xfrm>
                <a:off x="2789" y="2061"/>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7"/>
              <p:cNvSpPr>
                <a:spLocks noChangeShapeType="1"/>
              </p:cNvSpPr>
              <p:nvPr/>
            </p:nvSpPr>
            <p:spPr bwMode="auto">
              <a:xfrm>
                <a:off x="3143" y="230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8"/>
              <p:cNvSpPr>
                <a:spLocks noChangeShapeType="1"/>
              </p:cNvSpPr>
              <p:nvPr/>
            </p:nvSpPr>
            <p:spPr bwMode="auto">
              <a:xfrm>
                <a:off x="3083" y="227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9"/>
              <p:cNvSpPr>
                <a:spLocks noChangeShapeType="1"/>
              </p:cNvSpPr>
              <p:nvPr/>
            </p:nvSpPr>
            <p:spPr bwMode="auto">
              <a:xfrm>
                <a:off x="2867" y="212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30"/>
              <p:cNvSpPr>
                <a:spLocks noChangeShapeType="1"/>
              </p:cNvSpPr>
              <p:nvPr/>
            </p:nvSpPr>
            <p:spPr bwMode="auto">
              <a:xfrm>
                <a:off x="3017" y="225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31"/>
              <p:cNvSpPr>
                <a:spLocks noChangeShapeType="1"/>
              </p:cNvSpPr>
              <p:nvPr/>
            </p:nvSpPr>
            <p:spPr bwMode="auto">
              <a:xfrm>
                <a:off x="2801" y="2079"/>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32"/>
              <p:cNvSpPr>
                <a:spLocks noChangeShapeType="1"/>
              </p:cNvSpPr>
              <p:nvPr/>
            </p:nvSpPr>
            <p:spPr bwMode="auto">
              <a:xfrm>
                <a:off x="2963" y="2211"/>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33"/>
              <p:cNvSpPr>
                <a:spLocks noChangeShapeType="1"/>
              </p:cNvSpPr>
              <p:nvPr/>
            </p:nvSpPr>
            <p:spPr bwMode="auto">
              <a:xfrm>
                <a:off x="2897" y="2133"/>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34"/>
              <p:cNvSpPr>
                <a:spLocks noChangeShapeType="1"/>
              </p:cNvSpPr>
              <p:nvPr/>
            </p:nvSpPr>
            <p:spPr bwMode="auto">
              <a:xfrm>
                <a:off x="3029" y="225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35"/>
              <p:cNvSpPr>
                <a:spLocks noChangeShapeType="1"/>
              </p:cNvSpPr>
              <p:nvPr/>
            </p:nvSpPr>
            <p:spPr bwMode="auto">
              <a:xfrm>
                <a:off x="2825" y="2085"/>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37"/>
            <p:cNvGrpSpPr>
              <a:grpSpLocks/>
            </p:cNvGrpSpPr>
            <p:nvPr/>
          </p:nvGrpSpPr>
          <p:grpSpPr bwMode="auto">
            <a:xfrm>
              <a:off x="1484727" y="2349224"/>
              <a:ext cx="2988000" cy="1926000"/>
              <a:chOff x="2216" y="1700"/>
              <a:chExt cx="1326" cy="918"/>
            </a:xfrm>
          </p:grpSpPr>
          <p:sp>
            <p:nvSpPr>
              <p:cNvPr id="40" name="Line 38"/>
              <p:cNvSpPr>
                <a:spLocks noChangeShapeType="1"/>
              </p:cNvSpPr>
              <p:nvPr/>
            </p:nvSpPr>
            <p:spPr bwMode="auto">
              <a:xfrm>
                <a:off x="2660" y="1958"/>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39"/>
              <p:cNvSpPr>
                <a:spLocks noChangeShapeType="1"/>
              </p:cNvSpPr>
              <p:nvPr/>
            </p:nvSpPr>
            <p:spPr bwMode="auto">
              <a:xfrm>
                <a:off x="2714" y="2006"/>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40"/>
              <p:cNvSpPr>
                <a:spLocks noChangeShapeType="1"/>
              </p:cNvSpPr>
              <p:nvPr/>
            </p:nvSpPr>
            <p:spPr bwMode="auto">
              <a:xfrm>
                <a:off x="2702" y="1988"/>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41"/>
              <p:cNvSpPr>
                <a:spLocks noChangeShapeType="1"/>
              </p:cNvSpPr>
              <p:nvPr/>
            </p:nvSpPr>
            <p:spPr bwMode="auto">
              <a:xfrm>
                <a:off x="2618" y="1928"/>
                <a:ext cx="0" cy="30"/>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42"/>
              <p:cNvSpPr>
                <a:spLocks noChangeShapeType="1"/>
              </p:cNvSpPr>
              <p:nvPr/>
            </p:nvSpPr>
            <p:spPr bwMode="auto">
              <a:xfrm>
                <a:off x="2564" y="1868"/>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43"/>
              <p:cNvSpPr>
                <a:spLocks noChangeShapeType="1"/>
              </p:cNvSpPr>
              <p:nvPr/>
            </p:nvSpPr>
            <p:spPr bwMode="auto">
              <a:xfrm>
                <a:off x="2690" y="1970"/>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4"/>
              <p:cNvSpPr>
                <a:spLocks noChangeShapeType="1"/>
              </p:cNvSpPr>
              <p:nvPr/>
            </p:nvSpPr>
            <p:spPr bwMode="auto">
              <a:xfrm>
                <a:off x="2828" y="2126"/>
                <a:ext cx="0" cy="30"/>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5"/>
              <p:cNvSpPr>
                <a:spLocks noChangeShapeType="1"/>
              </p:cNvSpPr>
              <p:nvPr/>
            </p:nvSpPr>
            <p:spPr bwMode="auto">
              <a:xfrm>
                <a:off x="2636" y="1928"/>
                <a:ext cx="0" cy="30"/>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46"/>
              <p:cNvSpPr>
                <a:spLocks noChangeShapeType="1"/>
              </p:cNvSpPr>
              <p:nvPr/>
            </p:nvSpPr>
            <p:spPr bwMode="auto">
              <a:xfrm>
                <a:off x="2510" y="1850"/>
                <a:ext cx="0" cy="30"/>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7"/>
              <p:cNvSpPr>
                <a:spLocks noChangeShapeType="1"/>
              </p:cNvSpPr>
              <p:nvPr/>
            </p:nvSpPr>
            <p:spPr bwMode="auto">
              <a:xfrm>
                <a:off x="3278" y="2510"/>
                <a:ext cx="0" cy="30"/>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48"/>
              <p:cNvSpPr>
                <a:spLocks noChangeShapeType="1"/>
              </p:cNvSpPr>
              <p:nvPr/>
            </p:nvSpPr>
            <p:spPr bwMode="auto">
              <a:xfrm>
                <a:off x="2840" y="2126"/>
                <a:ext cx="0" cy="30"/>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49"/>
              <p:cNvSpPr>
                <a:spLocks noChangeShapeType="1"/>
              </p:cNvSpPr>
              <p:nvPr/>
            </p:nvSpPr>
            <p:spPr bwMode="auto">
              <a:xfrm>
                <a:off x="3146" y="2402"/>
                <a:ext cx="0" cy="30"/>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50"/>
              <p:cNvSpPr>
                <a:spLocks noChangeShapeType="1"/>
              </p:cNvSpPr>
              <p:nvPr/>
            </p:nvSpPr>
            <p:spPr bwMode="auto">
              <a:xfrm>
                <a:off x="2978" y="2270"/>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51"/>
              <p:cNvSpPr>
                <a:spLocks noChangeShapeType="1"/>
              </p:cNvSpPr>
              <p:nvPr/>
            </p:nvSpPr>
            <p:spPr bwMode="auto">
              <a:xfrm>
                <a:off x="3050" y="2324"/>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2"/>
              <p:cNvSpPr>
                <a:spLocks noChangeShapeType="1"/>
              </p:cNvSpPr>
              <p:nvPr/>
            </p:nvSpPr>
            <p:spPr bwMode="auto">
              <a:xfrm>
                <a:off x="2858" y="2132"/>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3"/>
              <p:cNvSpPr>
                <a:spLocks noChangeShapeType="1"/>
              </p:cNvSpPr>
              <p:nvPr/>
            </p:nvSpPr>
            <p:spPr bwMode="auto">
              <a:xfrm>
                <a:off x="3044" y="2324"/>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54"/>
              <p:cNvSpPr>
                <a:spLocks noChangeShapeType="1"/>
              </p:cNvSpPr>
              <p:nvPr/>
            </p:nvSpPr>
            <p:spPr bwMode="auto">
              <a:xfrm>
                <a:off x="2960" y="2270"/>
                <a:ext cx="0" cy="30"/>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55"/>
              <p:cNvSpPr>
                <a:spLocks noChangeShapeType="1"/>
              </p:cNvSpPr>
              <p:nvPr/>
            </p:nvSpPr>
            <p:spPr bwMode="auto">
              <a:xfrm>
                <a:off x="3086" y="2342"/>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56"/>
              <p:cNvSpPr>
                <a:spLocks noChangeShapeType="1"/>
              </p:cNvSpPr>
              <p:nvPr/>
            </p:nvSpPr>
            <p:spPr bwMode="auto">
              <a:xfrm>
                <a:off x="2918" y="2204"/>
                <a:ext cx="0" cy="36"/>
              </a:xfrm>
              <a:prstGeom prst="line">
                <a:avLst/>
              </a:prstGeom>
              <a:noFill/>
              <a:ln w="22225">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57"/>
              <p:cNvSpPr>
                <a:spLocks/>
              </p:cNvSpPr>
              <p:nvPr/>
            </p:nvSpPr>
            <p:spPr bwMode="auto">
              <a:xfrm>
                <a:off x="2216" y="1700"/>
                <a:ext cx="1326" cy="918"/>
              </a:xfrm>
              <a:custGeom>
                <a:avLst/>
                <a:gdLst>
                  <a:gd name="T0" fmla="*/ 202 w 221"/>
                  <a:gd name="T1" fmla="*/ 153 h 153"/>
                  <a:gd name="T2" fmla="*/ 199 w 221"/>
                  <a:gd name="T3" fmla="*/ 147 h 153"/>
                  <a:gd name="T4" fmla="*/ 184 w 221"/>
                  <a:gd name="T5" fmla="*/ 143 h 153"/>
                  <a:gd name="T6" fmla="*/ 172 w 221"/>
                  <a:gd name="T7" fmla="*/ 137 h 153"/>
                  <a:gd name="T8" fmla="*/ 170 w 221"/>
                  <a:gd name="T9" fmla="*/ 133 h 153"/>
                  <a:gd name="T10" fmla="*/ 164 w 221"/>
                  <a:gd name="T11" fmla="*/ 127 h 153"/>
                  <a:gd name="T12" fmla="*/ 162 w 221"/>
                  <a:gd name="T13" fmla="*/ 123 h 153"/>
                  <a:gd name="T14" fmla="*/ 152 w 221"/>
                  <a:gd name="T15" fmla="*/ 119 h 153"/>
                  <a:gd name="T16" fmla="*/ 148 w 221"/>
                  <a:gd name="T17" fmla="*/ 116 h 153"/>
                  <a:gd name="T18" fmla="*/ 147 w 221"/>
                  <a:gd name="T19" fmla="*/ 112 h 153"/>
                  <a:gd name="T20" fmla="*/ 141 w 221"/>
                  <a:gd name="T21" fmla="*/ 110 h 153"/>
                  <a:gd name="T22" fmla="*/ 136 w 221"/>
                  <a:gd name="T23" fmla="*/ 107 h 153"/>
                  <a:gd name="T24" fmla="*/ 132 w 221"/>
                  <a:gd name="T25" fmla="*/ 104 h 153"/>
                  <a:gd name="T26" fmla="*/ 130 w 221"/>
                  <a:gd name="T27" fmla="*/ 101 h 153"/>
                  <a:gd name="T28" fmla="*/ 128 w 221"/>
                  <a:gd name="T29" fmla="*/ 100 h 153"/>
                  <a:gd name="T30" fmla="*/ 123 w 221"/>
                  <a:gd name="T31" fmla="*/ 98 h 153"/>
                  <a:gd name="T32" fmla="*/ 121 w 221"/>
                  <a:gd name="T33" fmla="*/ 95 h 153"/>
                  <a:gd name="T34" fmla="*/ 120 w 221"/>
                  <a:gd name="T35" fmla="*/ 92 h 153"/>
                  <a:gd name="T36" fmla="*/ 117 w 221"/>
                  <a:gd name="T37" fmla="*/ 89 h 153"/>
                  <a:gd name="T38" fmla="*/ 113 w 221"/>
                  <a:gd name="T39" fmla="*/ 87 h 153"/>
                  <a:gd name="T40" fmla="*/ 112 w 221"/>
                  <a:gd name="T41" fmla="*/ 81 h 153"/>
                  <a:gd name="T42" fmla="*/ 109 w 221"/>
                  <a:gd name="T43" fmla="*/ 78 h 153"/>
                  <a:gd name="T44" fmla="*/ 106 w 221"/>
                  <a:gd name="T45" fmla="*/ 75 h 153"/>
                  <a:gd name="T46" fmla="*/ 100 w 221"/>
                  <a:gd name="T47" fmla="*/ 73 h 153"/>
                  <a:gd name="T48" fmla="*/ 99 w 221"/>
                  <a:gd name="T49" fmla="*/ 70 h 153"/>
                  <a:gd name="T50" fmla="*/ 97 w 221"/>
                  <a:gd name="T51" fmla="*/ 67 h 153"/>
                  <a:gd name="T52" fmla="*/ 94 w 221"/>
                  <a:gd name="T53" fmla="*/ 65 h 153"/>
                  <a:gd name="T54" fmla="*/ 88 w 221"/>
                  <a:gd name="T55" fmla="*/ 60 h 153"/>
                  <a:gd name="T56" fmla="*/ 85 w 221"/>
                  <a:gd name="T57" fmla="*/ 57 h 153"/>
                  <a:gd name="T58" fmla="*/ 83 w 221"/>
                  <a:gd name="T59" fmla="*/ 54 h 153"/>
                  <a:gd name="T60" fmla="*/ 80 w 221"/>
                  <a:gd name="T61" fmla="*/ 51 h 153"/>
                  <a:gd name="T62" fmla="*/ 77 w 221"/>
                  <a:gd name="T63" fmla="*/ 48 h 153"/>
                  <a:gd name="T64" fmla="*/ 73 w 221"/>
                  <a:gd name="T65" fmla="*/ 45 h 153"/>
                  <a:gd name="T66" fmla="*/ 66 w 221"/>
                  <a:gd name="T67" fmla="*/ 40 h 153"/>
                  <a:gd name="T68" fmla="*/ 64 w 221"/>
                  <a:gd name="T69" fmla="*/ 38 h 153"/>
                  <a:gd name="T70" fmla="*/ 63 w 221"/>
                  <a:gd name="T71" fmla="*/ 35 h 153"/>
                  <a:gd name="T72" fmla="*/ 55 w 221"/>
                  <a:gd name="T73" fmla="*/ 32 h 153"/>
                  <a:gd name="T74" fmla="*/ 51 w 221"/>
                  <a:gd name="T75" fmla="*/ 29 h 153"/>
                  <a:gd name="T76" fmla="*/ 47 w 221"/>
                  <a:gd name="T77" fmla="*/ 27 h 153"/>
                  <a:gd name="T78" fmla="*/ 43 w 221"/>
                  <a:gd name="T79" fmla="*/ 25 h 153"/>
                  <a:gd name="T80" fmla="*/ 30 w 221"/>
                  <a:gd name="T81" fmla="*/ 22 h 153"/>
                  <a:gd name="T82" fmla="*/ 29 w 221"/>
                  <a:gd name="T83" fmla="*/ 19 h 153"/>
                  <a:gd name="T84" fmla="*/ 27 w 221"/>
                  <a:gd name="T85" fmla="*/ 16 h 153"/>
                  <a:gd name="T86" fmla="*/ 23 w 221"/>
                  <a:gd name="T87" fmla="*/ 14 h 153"/>
                  <a:gd name="T88" fmla="*/ 21 w 221"/>
                  <a:gd name="T89" fmla="*/ 12 h 153"/>
                  <a:gd name="T90" fmla="*/ 20 w 221"/>
                  <a:gd name="T91" fmla="*/ 9 h 153"/>
                  <a:gd name="T92" fmla="*/ 16 w 221"/>
                  <a:gd name="T93" fmla="*/ 4 h 153"/>
                  <a:gd name="T94" fmla="*/ 8 w 221"/>
                  <a:gd name="T95" fmla="*/ 3 h 153"/>
                  <a:gd name="T96" fmla="*/ 6 w 221"/>
                  <a:gd name="T97" fmla="*/ 2 h 153"/>
                  <a:gd name="T98" fmla="*/ 0 w 221"/>
                  <a:gd name="T9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153">
                    <a:moveTo>
                      <a:pt x="221" y="153"/>
                    </a:moveTo>
                    <a:lnTo>
                      <a:pt x="202" y="153"/>
                    </a:lnTo>
                    <a:lnTo>
                      <a:pt x="202" y="147"/>
                    </a:lnTo>
                    <a:lnTo>
                      <a:pt x="199" y="147"/>
                    </a:lnTo>
                    <a:lnTo>
                      <a:pt x="199" y="143"/>
                    </a:lnTo>
                    <a:lnTo>
                      <a:pt x="184" y="143"/>
                    </a:lnTo>
                    <a:lnTo>
                      <a:pt x="184" y="137"/>
                    </a:lnTo>
                    <a:lnTo>
                      <a:pt x="172" y="137"/>
                    </a:lnTo>
                    <a:lnTo>
                      <a:pt x="172" y="133"/>
                    </a:lnTo>
                    <a:lnTo>
                      <a:pt x="170" y="133"/>
                    </a:lnTo>
                    <a:lnTo>
                      <a:pt x="170" y="127"/>
                    </a:lnTo>
                    <a:lnTo>
                      <a:pt x="164" y="127"/>
                    </a:lnTo>
                    <a:lnTo>
                      <a:pt x="164" y="123"/>
                    </a:lnTo>
                    <a:lnTo>
                      <a:pt x="162" y="123"/>
                    </a:lnTo>
                    <a:lnTo>
                      <a:pt x="162" y="119"/>
                    </a:lnTo>
                    <a:lnTo>
                      <a:pt x="152" y="119"/>
                    </a:lnTo>
                    <a:lnTo>
                      <a:pt x="152" y="116"/>
                    </a:lnTo>
                    <a:lnTo>
                      <a:pt x="148" y="116"/>
                    </a:lnTo>
                    <a:lnTo>
                      <a:pt x="148" y="112"/>
                    </a:lnTo>
                    <a:lnTo>
                      <a:pt x="147" y="112"/>
                    </a:lnTo>
                    <a:lnTo>
                      <a:pt x="147" y="110"/>
                    </a:lnTo>
                    <a:lnTo>
                      <a:pt x="141" y="110"/>
                    </a:lnTo>
                    <a:lnTo>
                      <a:pt x="141" y="107"/>
                    </a:lnTo>
                    <a:lnTo>
                      <a:pt x="136" y="107"/>
                    </a:lnTo>
                    <a:lnTo>
                      <a:pt x="136" y="104"/>
                    </a:lnTo>
                    <a:lnTo>
                      <a:pt x="132" y="104"/>
                    </a:lnTo>
                    <a:lnTo>
                      <a:pt x="132" y="101"/>
                    </a:lnTo>
                    <a:lnTo>
                      <a:pt x="130" y="101"/>
                    </a:lnTo>
                    <a:lnTo>
                      <a:pt x="130" y="100"/>
                    </a:lnTo>
                    <a:lnTo>
                      <a:pt x="128" y="100"/>
                    </a:lnTo>
                    <a:lnTo>
                      <a:pt x="128" y="98"/>
                    </a:lnTo>
                    <a:lnTo>
                      <a:pt x="123" y="98"/>
                    </a:lnTo>
                    <a:lnTo>
                      <a:pt x="123" y="95"/>
                    </a:lnTo>
                    <a:lnTo>
                      <a:pt x="121" y="95"/>
                    </a:lnTo>
                    <a:lnTo>
                      <a:pt x="121" y="92"/>
                    </a:lnTo>
                    <a:lnTo>
                      <a:pt x="120" y="92"/>
                    </a:lnTo>
                    <a:lnTo>
                      <a:pt x="120" y="89"/>
                    </a:lnTo>
                    <a:lnTo>
                      <a:pt x="117" y="89"/>
                    </a:lnTo>
                    <a:lnTo>
                      <a:pt x="117" y="87"/>
                    </a:lnTo>
                    <a:lnTo>
                      <a:pt x="113" y="87"/>
                    </a:lnTo>
                    <a:lnTo>
                      <a:pt x="113" y="81"/>
                    </a:lnTo>
                    <a:lnTo>
                      <a:pt x="112" y="81"/>
                    </a:lnTo>
                    <a:lnTo>
                      <a:pt x="112" y="78"/>
                    </a:lnTo>
                    <a:lnTo>
                      <a:pt x="109" y="78"/>
                    </a:lnTo>
                    <a:lnTo>
                      <a:pt x="109" y="75"/>
                    </a:lnTo>
                    <a:lnTo>
                      <a:pt x="106" y="75"/>
                    </a:lnTo>
                    <a:lnTo>
                      <a:pt x="106" y="73"/>
                    </a:lnTo>
                    <a:lnTo>
                      <a:pt x="100" y="73"/>
                    </a:lnTo>
                    <a:lnTo>
                      <a:pt x="100" y="70"/>
                    </a:lnTo>
                    <a:lnTo>
                      <a:pt x="99" y="70"/>
                    </a:lnTo>
                    <a:lnTo>
                      <a:pt x="99" y="67"/>
                    </a:lnTo>
                    <a:lnTo>
                      <a:pt x="97" y="67"/>
                    </a:lnTo>
                    <a:lnTo>
                      <a:pt x="97" y="65"/>
                    </a:lnTo>
                    <a:lnTo>
                      <a:pt x="94" y="65"/>
                    </a:lnTo>
                    <a:lnTo>
                      <a:pt x="94" y="60"/>
                    </a:lnTo>
                    <a:lnTo>
                      <a:pt x="88" y="60"/>
                    </a:lnTo>
                    <a:lnTo>
                      <a:pt x="88" y="57"/>
                    </a:lnTo>
                    <a:lnTo>
                      <a:pt x="85" y="57"/>
                    </a:lnTo>
                    <a:lnTo>
                      <a:pt x="85" y="54"/>
                    </a:lnTo>
                    <a:lnTo>
                      <a:pt x="83" y="54"/>
                    </a:lnTo>
                    <a:lnTo>
                      <a:pt x="83" y="51"/>
                    </a:lnTo>
                    <a:lnTo>
                      <a:pt x="80" y="51"/>
                    </a:lnTo>
                    <a:lnTo>
                      <a:pt x="80" y="48"/>
                    </a:lnTo>
                    <a:lnTo>
                      <a:pt x="77" y="48"/>
                    </a:lnTo>
                    <a:lnTo>
                      <a:pt x="77" y="45"/>
                    </a:lnTo>
                    <a:lnTo>
                      <a:pt x="73" y="45"/>
                    </a:lnTo>
                    <a:lnTo>
                      <a:pt x="73" y="40"/>
                    </a:lnTo>
                    <a:lnTo>
                      <a:pt x="66" y="40"/>
                    </a:lnTo>
                    <a:lnTo>
                      <a:pt x="66" y="38"/>
                    </a:lnTo>
                    <a:lnTo>
                      <a:pt x="64" y="38"/>
                    </a:lnTo>
                    <a:lnTo>
                      <a:pt x="64" y="35"/>
                    </a:lnTo>
                    <a:lnTo>
                      <a:pt x="63" y="35"/>
                    </a:lnTo>
                    <a:lnTo>
                      <a:pt x="63" y="32"/>
                    </a:lnTo>
                    <a:lnTo>
                      <a:pt x="55" y="32"/>
                    </a:lnTo>
                    <a:lnTo>
                      <a:pt x="55" y="29"/>
                    </a:lnTo>
                    <a:lnTo>
                      <a:pt x="51" y="29"/>
                    </a:lnTo>
                    <a:lnTo>
                      <a:pt x="51" y="27"/>
                    </a:lnTo>
                    <a:lnTo>
                      <a:pt x="47" y="27"/>
                    </a:lnTo>
                    <a:lnTo>
                      <a:pt x="47" y="25"/>
                    </a:lnTo>
                    <a:lnTo>
                      <a:pt x="43" y="25"/>
                    </a:lnTo>
                    <a:lnTo>
                      <a:pt x="43" y="22"/>
                    </a:lnTo>
                    <a:lnTo>
                      <a:pt x="30" y="22"/>
                    </a:lnTo>
                    <a:lnTo>
                      <a:pt x="30" y="19"/>
                    </a:lnTo>
                    <a:lnTo>
                      <a:pt x="29" y="19"/>
                    </a:lnTo>
                    <a:lnTo>
                      <a:pt x="29" y="16"/>
                    </a:lnTo>
                    <a:lnTo>
                      <a:pt x="27" y="16"/>
                    </a:lnTo>
                    <a:lnTo>
                      <a:pt x="27" y="14"/>
                    </a:lnTo>
                    <a:lnTo>
                      <a:pt x="23" y="14"/>
                    </a:lnTo>
                    <a:lnTo>
                      <a:pt x="23" y="12"/>
                    </a:lnTo>
                    <a:lnTo>
                      <a:pt x="21" y="12"/>
                    </a:lnTo>
                    <a:lnTo>
                      <a:pt x="21" y="9"/>
                    </a:lnTo>
                    <a:lnTo>
                      <a:pt x="20" y="9"/>
                    </a:lnTo>
                    <a:lnTo>
                      <a:pt x="20" y="4"/>
                    </a:lnTo>
                    <a:lnTo>
                      <a:pt x="16" y="4"/>
                    </a:lnTo>
                    <a:lnTo>
                      <a:pt x="16" y="3"/>
                    </a:lnTo>
                    <a:lnTo>
                      <a:pt x="8" y="3"/>
                    </a:lnTo>
                    <a:lnTo>
                      <a:pt x="8" y="2"/>
                    </a:lnTo>
                    <a:lnTo>
                      <a:pt x="6" y="2"/>
                    </a:lnTo>
                    <a:lnTo>
                      <a:pt x="6"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9" name="Rectangle 38"/>
            <p:cNvSpPr/>
            <p:nvPr/>
          </p:nvSpPr>
          <p:spPr>
            <a:xfrm>
              <a:off x="1899173" y="4056431"/>
              <a:ext cx="2529446" cy="461665"/>
            </a:xfrm>
            <a:prstGeom prst="rect">
              <a:avLst/>
            </a:prstGeom>
          </p:spPr>
          <p:txBody>
            <a:bodyPr wrap="square">
              <a:spAutoFit/>
            </a:bodyPr>
            <a:lstStyle/>
            <a:p>
              <a:r>
                <a:rPr lang="en-GB" sz="1200" dirty="0" smtClean="0">
                  <a:solidFill>
                    <a:schemeClr val="accent3"/>
                  </a:solidFill>
                </a:rPr>
                <a:t>Panitumumab + 5FU/LV</a:t>
              </a:r>
              <a:endParaRPr lang="en-GB" sz="1200" dirty="0">
                <a:solidFill>
                  <a:schemeClr val="accent3"/>
                </a:solidFill>
              </a:endParaRPr>
            </a:p>
            <a:p>
              <a:r>
                <a:rPr lang="en-GB" sz="1200" dirty="0" smtClean="0">
                  <a:solidFill>
                    <a:schemeClr val="accent2"/>
                  </a:solidFill>
                </a:rPr>
                <a:t>Panitumumab</a:t>
              </a:r>
              <a:endParaRPr lang="en-GB" sz="1200" dirty="0">
                <a:solidFill>
                  <a:schemeClr val="accent2"/>
                </a:solidFill>
              </a:endParaRPr>
            </a:p>
          </p:txBody>
        </p:sp>
      </p:grpSp>
      <p:sp>
        <p:nvSpPr>
          <p:cNvPr id="115" name="TextBox 114"/>
          <p:cNvSpPr txBox="1"/>
          <p:nvPr/>
        </p:nvSpPr>
        <p:spPr>
          <a:xfrm>
            <a:off x="4852219" y="2093411"/>
            <a:ext cx="3446777" cy="276999"/>
          </a:xfrm>
          <a:prstGeom prst="rect">
            <a:avLst/>
          </a:prstGeom>
          <a:noFill/>
        </p:spPr>
        <p:txBody>
          <a:bodyPr wrap="none" rtlCol="0">
            <a:spAutoFit/>
          </a:bodyPr>
          <a:lstStyle/>
          <a:p>
            <a:r>
              <a:rPr lang="en-GB" sz="1200" b="1" dirty="0" smtClean="0"/>
              <a:t>Median follow-up 13.8 months (IQR 8.6</a:t>
            </a:r>
            <a:r>
              <a:rPr lang="en-GB" sz="1200" b="1" dirty="0" smtClean="0">
                <a:cs typeface="Arial"/>
              </a:rPr>
              <a:t>–18.3)</a:t>
            </a:r>
            <a:endParaRPr lang="en-GB" sz="1200" b="1" dirty="0"/>
          </a:p>
        </p:txBody>
      </p:sp>
      <p:grpSp>
        <p:nvGrpSpPr>
          <p:cNvPr id="116" name="Group 115"/>
          <p:cNvGrpSpPr/>
          <p:nvPr/>
        </p:nvGrpSpPr>
        <p:grpSpPr>
          <a:xfrm>
            <a:off x="1592561" y="3925133"/>
            <a:ext cx="180000" cy="188975"/>
            <a:chOff x="6028058" y="4860231"/>
            <a:chExt cx="180000" cy="188975"/>
          </a:xfrm>
        </p:grpSpPr>
        <p:cxnSp>
          <p:nvCxnSpPr>
            <p:cNvPr id="117" name="Straight Connector 116"/>
            <p:cNvCxnSpPr/>
            <p:nvPr/>
          </p:nvCxnSpPr>
          <p:spPr>
            <a:xfrm>
              <a:off x="6028058" y="4860231"/>
              <a:ext cx="180000" cy="0"/>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8" name="Straight Connector 117"/>
            <p:cNvCxnSpPr/>
            <p:nvPr/>
          </p:nvCxnSpPr>
          <p:spPr>
            <a:xfrm>
              <a:off x="6028058" y="5049206"/>
              <a:ext cx="180000" cy="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spTree>
    <p:extLst>
      <p:ext uri="{BB962C8B-B14F-4D97-AF65-F5344CB8AC3E}">
        <p14:creationId xmlns:p14="http://schemas.microsoft.com/office/powerpoint/2010/main" xmlns="" val="524793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15</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16</a:t>
            </a:r>
            <a:endParaRPr lang="en-GB" sz="1800" u="sng"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21</a:t>
            </a:r>
            <a:endParaRPr lang="en-GB" sz="1800" dirty="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rPr>
              <a:t>Cancers </a:t>
            </a:r>
            <a:r>
              <a:rPr lang="en-GB" sz="1800" dirty="0">
                <a:solidFill>
                  <a:schemeClr val="accent1"/>
                </a:solidFill>
              </a:rPr>
              <a:t>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30</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xmlns=""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O-016</a:t>
            </a:r>
            <a:r>
              <a:rPr lang="en-GB" dirty="0"/>
              <a:t>: First-line FOLFOX plus </a:t>
            </a:r>
            <a:r>
              <a:rPr lang="en-GB" dirty="0" err="1"/>
              <a:t>panitumumab</a:t>
            </a:r>
            <a:r>
              <a:rPr lang="en-GB" dirty="0"/>
              <a:t> followed by 5-FU/LV plus </a:t>
            </a:r>
            <a:r>
              <a:rPr lang="en-GB" dirty="0" err="1"/>
              <a:t>panitumumab</a:t>
            </a:r>
            <a:r>
              <a:rPr lang="en-GB" dirty="0"/>
              <a:t> or single-agent </a:t>
            </a:r>
            <a:r>
              <a:rPr lang="en-GB" dirty="0" err="1"/>
              <a:t>panitumumab</a:t>
            </a:r>
            <a:r>
              <a:rPr lang="en-GB" dirty="0"/>
              <a:t> as maintenance therapy in patients with RAS wild-type metastatic colorectal cancer (</a:t>
            </a:r>
            <a:r>
              <a:rPr lang="en-GB" dirty="0" err="1"/>
              <a:t>mCRC</a:t>
            </a:r>
            <a:r>
              <a:rPr lang="en-GB" dirty="0"/>
              <a:t>): The VALENTINO </a:t>
            </a:r>
            <a:r>
              <a:rPr lang="en-GB" dirty="0" smtClean="0"/>
              <a:t>study </a:t>
            </a:r>
            <a:r>
              <a:rPr lang="en-GB" dirty="0"/>
              <a:t>– </a:t>
            </a:r>
            <a:r>
              <a:rPr lang="en-GB" dirty="0" err="1"/>
              <a:t>Pietrantonio</a:t>
            </a:r>
            <a:r>
              <a:rPr lang="en-GB" dirty="0"/>
              <a:t> F</a:t>
            </a:r>
            <a:r>
              <a:rPr lang="en-GB" dirty="0" smtClean="0"/>
              <a:t>,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Pietrantonio</a:t>
            </a:r>
            <a:r>
              <a:rPr lang="en-GB" dirty="0"/>
              <a:t> F</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O-016</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endParaRPr lang="en-GB" b="1" dirty="0"/>
          </a:p>
        </p:txBody>
      </p:sp>
      <p:sp>
        <p:nvSpPr>
          <p:cNvPr id="9" name="TextBox 8"/>
          <p:cNvSpPr txBox="1"/>
          <p:nvPr/>
        </p:nvSpPr>
        <p:spPr>
          <a:xfrm>
            <a:off x="664860" y="1536976"/>
            <a:ext cx="3749744" cy="369332"/>
          </a:xfrm>
          <a:prstGeom prst="rect">
            <a:avLst/>
          </a:prstGeom>
          <a:noFill/>
        </p:spPr>
        <p:txBody>
          <a:bodyPr wrap="none" rtlCol="0">
            <a:spAutoFit/>
          </a:bodyPr>
          <a:lstStyle/>
          <a:p>
            <a:r>
              <a:rPr lang="en-GB" b="1" dirty="0" smtClean="0"/>
              <a:t>PFS left-sided primary tumours</a:t>
            </a:r>
            <a:endParaRPr lang="en-GB" b="1" dirty="0"/>
          </a:p>
        </p:txBody>
      </p:sp>
      <p:sp>
        <p:nvSpPr>
          <p:cNvPr id="11" name="TextBox 10"/>
          <p:cNvSpPr txBox="1"/>
          <p:nvPr/>
        </p:nvSpPr>
        <p:spPr>
          <a:xfrm>
            <a:off x="5024369" y="1536976"/>
            <a:ext cx="3788217" cy="369332"/>
          </a:xfrm>
          <a:prstGeom prst="rect">
            <a:avLst/>
          </a:prstGeom>
          <a:noFill/>
        </p:spPr>
        <p:txBody>
          <a:bodyPr wrap="none" rtlCol="0">
            <a:spAutoFit/>
          </a:bodyPr>
          <a:lstStyle/>
          <a:p>
            <a:r>
              <a:rPr lang="en-GB" b="1" dirty="0" smtClean="0"/>
              <a:t>PFS right-sided primary tumours</a:t>
            </a:r>
            <a:endParaRPr lang="en-GB" b="1" dirty="0"/>
          </a:p>
        </p:txBody>
      </p:sp>
      <p:sp>
        <p:nvSpPr>
          <p:cNvPr id="12" name="Freeform 11"/>
          <p:cNvSpPr>
            <a:spLocks/>
          </p:cNvSpPr>
          <p:nvPr/>
        </p:nvSpPr>
        <p:spPr bwMode="auto">
          <a:xfrm>
            <a:off x="1349199" y="3010421"/>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6"/>
          <p:cNvSpPr>
            <a:spLocks noChangeShapeType="1"/>
          </p:cNvSpPr>
          <p:nvPr/>
        </p:nvSpPr>
        <p:spPr bwMode="auto">
          <a:xfrm>
            <a:off x="1278857" y="3010420"/>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7"/>
          <p:cNvSpPr>
            <a:spLocks noChangeShapeType="1"/>
          </p:cNvSpPr>
          <p:nvPr/>
        </p:nvSpPr>
        <p:spPr bwMode="auto">
          <a:xfrm>
            <a:off x="1278857" y="3430033"/>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8"/>
          <p:cNvSpPr>
            <a:spLocks noChangeShapeType="1"/>
          </p:cNvSpPr>
          <p:nvPr/>
        </p:nvSpPr>
        <p:spPr bwMode="auto">
          <a:xfrm>
            <a:off x="1278857" y="3840452"/>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9"/>
          <p:cNvSpPr>
            <a:spLocks noChangeShapeType="1"/>
          </p:cNvSpPr>
          <p:nvPr/>
        </p:nvSpPr>
        <p:spPr bwMode="auto">
          <a:xfrm>
            <a:off x="1278857" y="4264662"/>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0"/>
          <p:cNvSpPr>
            <a:spLocks noChangeShapeType="1"/>
          </p:cNvSpPr>
          <p:nvPr/>
        </p:nvSpPr>
        <p:spPr bwMode="auto">
          <a:xfrm>
            <a:off x="1278857" y="4679679"/>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11"/>
          <p:cNvSpPr>
            <a:spLocks noChangeShapeType="1"/>
          </p:cNvSpPr>
          <p:nvPr/>
        </p:nvSpPr>
        <p:spPr bwMode="auto">
          <a:xfrm>
            <a:off x="1278857" y="5099294"/>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TextBox 18"/>
          <p:cNvSpPr txBox="1"/>
          <p:nvPr/>
        </p:nvSpPr>
        <p:spPr>
          <a:xfrm rot="16200000">
            <a:off x="473344" y="3984792"/>
            <a:ext cx="484428"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PFS</a:t>
            </a:r>
            <a:endParaRPr lang="en-GB" sz="1200" dirty="0">
              <a:latin typeface="Arial" panose="020B0604020202020204" pitchFamily="34" charset="0"/>
              <a:cs typeface="Arial" panose="020B0604020202020204" pitchFamily="34" charset="0"/>
            </a:endParaRPr>
          </a:p>
        </p:txBody>
      </p:sp>
      <p:sp>
        <p:nvSpPr>
          <p:cNvPr id="20" name="TextBox 19"/>
          <p:cNvSpPr txBox="1"/>
          <p:nvPr/>
        </p:nvSpPr>
        <p:spPr>
          <a:xfrm>
            <a:off x="2346019" y="5439533"/>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21" name="TextBox 20"/>
          <p:cNvSpPr txBox="1"/>
          <p:nvPr/>
        </p:nvSpPr>
        <p:spPr>
          <a:xfrm>
            <a:off x="881487" y="2869550"/>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22" name="TextBox 21"/>
          <p:cNvSpPr txBox="1"/>
          <p:nvPr/>
        </p:nvSpPr>
        <p:spPr>
          <a:xfrm>
            <a:off x="881488" y="3290817"/>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23" name="TextBox 22"/>
          <p:cNvSpPr txBox="1"/>
          <p:nvPr/>
        </p:nvSpPr>
        <p:spPr>
          <a:xfrm>
            <a:off x="881488" y="3701039"/>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24" name="TextBox 23"/>
          <p:cNvSpPr txBox="1"/>
          <p:nvPr/>
        </p:nvSpPr>
        <p:spPr>
          <a:xfrm>
            <a:off x="881488" y="4125054"/>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25" name="TextBox 24"/>
          <p:cNvSpPr txBox="1"/>
          <p:nvPr/>
        </p:nvSpPr>
        <p:spPr>
          <a:xfrm>
            <a:off x="881488" y="4539873"/>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26" name="TextBox 25"/>
          <p:cNvSpPr txBox="1"/>
          <p:nvPr/>
        </p:nvSpPr>
        <p:spPr>
          <a:xfrm>
            <a:off x="881491" y="4959289"/>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0.0</a:t>
            </a:r>
            <a:endParaRPr lang="en-GB" sz="1200" dirty="0">
              <a:latin typeface="Arial" panose="020B0604020202020204" pitchFamily="34" charset="0"/>
              <a:cs typeface="Arial" panose="020B0604020202020204" pitchFamily="34" charset="0"/>
            </a:endParaRPr>
          </a:p>
        </p:txBody>
      </p:sp>
      <p:grpSp>
        <p:nvGrpSpPr>
          <p:cNvPr id="27" name="Group 26"/>
          <p:cNvGrpSpPr/>
          <p:nvPr/>
        </p:nvGrpSpPr>
        <p:grpSpPr>
          <a:xfrm>
            <a:off x="1179350" y="5223428"/>
            <a:ext cx="354584" cy="880648"/>
            <a:chOff x="1488835" y="4562232"/>
            <a:chExt cx="354584" cy="880648"/>
          </a:xfrm>
        </p:grpSpPr>
        <p:sp>
          <p:nvSpPr>
            <p:cNvPr id="28"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1488835"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98</a:t>
              </a:r>
            </a:p>
            <a:p>
              <a:pPr algn="ctr"/>
              <a:r>
                <a:rPr lang="en-GB" sz="1200" dirty="0" smtClean="0">
                  <a:solidFill>
                    <a:schemeClr val="accent2"/>
                  </a:solidFill>
                  <a:latin typeface="Arial" panose="020B0604020202020204" pitchFamily="34" charset="0"/>
                  <a:cs typeface="Arial" panose="020B0604020202020204" pitchFamily="34" charset="0"/>
                </a:rPr>
                <a:t>90</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0" name="Group 29"/>
          <p:cNvGrpSpPr/>
          <p:nvPr/>
        </p:nvGrpSpPr>
        <p:grpSpPr>
          <a:xfrm>
            <a:off x="1502682" y="5223428"/>
            <a:ext cx="354584" cy="880648"/>
            <a:chOff x="2058648" y="4562232"/>
            <a:chExt cx="354584" cy="880648"/>
          </a:xfrm>
        </p:grpSpPr>
        <p:sp>
          <p:nvSpPr>
            <p:cNvPr id="31"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TextBox 31"/>
            <p:cNvSpPr txBox="1"/>
            <p:nvPr/>
          </p:nvSpPr>
          <p:spPr>
            <a:xfrm>
              <a:off x="2058648"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93</a:t>
              </a:r>
            </a:p>
            <a:p>
              <a:pPr algn="ctr"/>
              <a:r>
                <a:rPr lang="en-GB" sz="1200" dirty="0" smtClean="0">
                  <a:solidFill>
                    <a:schemeClr val="accent2"/>
                  </a:solidFill>
                  <a:latin typeface="Arial" panose="020B0604020202020204" pitchFamily="34" charset="0"/>
                  <a:cs typeface="Arial" panose="020B0604020202020204" pitchFamily="34" charset="0"/>
                </a:rPr>
                <a:t>87</a:t>
              </a:r>
              <a:endParaRPr lang="en-GB" sz="1200" dirty="0">
                <a:solidFill>
                  <a:schemeClr val="accent2"/>
                </a:solidFill>
                <a:latin typeface="Arial" panose="020B0604020202020204" pitchFamily="34" charset="0"/>
                <a:cs typeface="Arial" panose="020B0604020202020204" pitchFamily="34" charset="0"/>
              </a:endParaRPr>
            </a:p>
          </p:txBody>
        </p:sp>
      </p:grpSp>
      <p:sp>
        <p:nvSpPr>
          <p:cNvPr id="33" name="TextBox 32"/>
          <p:cNvSpPr txBox="1"/>
          <p:nvPr/>
        </p:nvSpPr>
        <p:spPr>
          <a:xfrm>
            <a:off x="2409572" y="5273079"/>
            <a:ext cx="161591" cy="227011"/>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grpSp>
        <p:nvGrpSpPr>
          <p:cNvPr id="34" name="Group 33"/>
          <p:cNvGrpSpPr/>
          <p:nvPr/>
        </p:nvGrpSpPr>
        <p:grpSpPr>
          <a:xfrm>
            <a:off x="1810414" y="5223428"/>
            <a:ext cx="354584" cy="880648"/>
            <a:chOff x="2612861" y="4562232"/>
            <a:chExt cx="354584" cy="880648"/>
          </a:xfrm>
        </p:grpSpPr>
        <p:sp>
          <p:nvSpPr>
            <p:cNvPr id="35"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TextBox 35"/>
            <p:cNvSpPr txBox="1"/>
            <p:nvPr/>
          </p:nvSpPr>
          <p:spPr>
            <a:xfrm>
              <a:off x="2612861"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84</a:t>
              </a:r>
            </a:p>
            <a:p>
              <a:pPr algn="ctr"/>
              <a:r>
                <a:rPr lang="en-GB" sz="1200" dirty="0" smtClean="0">
                  <a:solidFill>
                    <a:schemeClr val="accent2"/>
                  </a:solidFill>
                  <a:latin typeface="Arial" panose="020B0604020202020204" pitchFamily="34" charset="0"/>
                  <a:cs typeface="Arial" panose="020B0604020202020204" pitchFamily="34" charset="0"/>
                </a:rPr>
                <a:t>77</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7" name="Group 36"/>
          <p:cNvGrpSpPr/>
          <p:nvPr/>
        </p:nvGrpSpPr>
        <p:grpSpPr>
          <a:xfrm>
            <a:off x="2123199" y="5223428"/>
            <a:ext cx="354584" cy="880648"/>
            <a:chOff x="3195980" y="4562232"/>
            <a:chExt cx="354584" cy="880648"/>
          </a:xfrm>
        </p:grpSpPr>
        <p:sp>
          <p:nvSpPr>
            <p:cNvPr id="38"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TextBox 38"/>
            <p:cNvSpPr txBox="1"/>
            <p:nvPr/>
          </p:nvSpPr>
          <p:spPr>
            <a:xfrm>
              <a:off x="3195980"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74</a:t>
              </a:r>
              <a:endParaRPr lang="en-GB" sz="1200" dirty="0">
                <a:solidFill>
                  <a:schemeClr val="accent3"/>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61</a:t>
              </a:r>
            </a:p>
          </p:txBody>
        </p:sp>
      </p:grpSp>
      <p:grpSp>
        <p:nvGrpSpPr>
          <p:cNvPr id="40" name="Group 39"/>
          <p:cNvGrpSpPr/>
          <p:nvPr/>
        </p:nvGrpSpPr>
        <p:grpSpPr>
          <a:xfrm>
            <a:off x="2419934" y="5223428"/>
            <a:ext cx="354584" cy="880648"/>
            <a:chOff x="3755098" y="4562232"/>
            <a:chExt cx="354584" cy="880648"/>
          </a:xfrm>
        </p:grpSpPr>
        <p:sp>
          <p:nvSpPr>
            <p:cNvPr id="41"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TextBox 41"/>
            <p:cNvSpPr txBox="1"/>
            <p:nvPr/>
          </p:nvSpPr>
          <p:spPr>
            <a:xfrm>
              <a:off x="3755098"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61</a:t>
              </a:r>
            </a:p>
            <a:p>
              <a:pPr algn="ctr"/>
              <a:r>
                <a:rPr lang="en-GB" sz="1200" dirty="0" smtClean="0">
                  <a:solidFill>
                    <a:schemeClr val="accent2"/>
                  </a:solidFill>
                  <a:latin typeface="Arial" panose="020B0604020202020204" pitchFamily="34" charset="0"/>
                  <a:cs typeface="Arial" panose="020B0604020202020204" pitchFamily="34" charset="0"/>
                </a:rPr>
                <a:t>45</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43" name="Group 42"/>
          <p:cNvGrpSpPr/>
          <p:nvPr/>
        </p:nvGrpSpPr>
        <p:grpSpPr>
          <a:xfrm>
            <a:off x="4195123" y="5223428"/>
            <a:ext cx="354584" cy="880648"/>
            <a:chOff x="4321735" y="4562232"/>
            <a:chExt cx="354584" cy="880648"/>
          </a:xfrm>
        </p:grpSpPr>
        <p:sp>
          <p:nvSpPr>
            <p:cNvPr id="44" name="Line 17"/>
            <p:cNvSpPr>
              <a:spLocks noChangeShapeType="1"/>
            </p:cNvSpPr>
            <p:nvPr/>
          </p:nvSpPr>
          <p:spPr bwMode="auto">
            <a:xfrm>
              <a:off x="4496621"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TextBox 44"/>
            <p:cNvSpPr txBox="1"/>
            <p:nvPr/>
          </p:nvSpPr>
          <p:spPr>
            <a:xfrm>
              <a:off x="4321735"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7</a:t>
              </a:r>
            </a:p>
            <a:p>
              <a:pPr algn="ctr"/>
              <a:r>
                <a:rPr lang="en-GB" sz="1200" dirty="0" smtClean="0">
                  <a:solidFill>
                    <a:schemeClr val="accent2"/>
                  </a:solidFill>
                  <a:latin typeface="Arial" panose="020B0604020202020204" pitchFamily="34" charset="0"/>
                  <a:cs typeface="Arial" panose="020B0604020202020204" pitchFamily="34" charset="0"/>
                </a:rPr>
                <a:t>3</a:t>
              </a:r>
              <a:endParaRPr lang="en-GB" sz="1200" dirty="0">
                <a:solidFill>
                  <a:schemeClr val="accent2"/>
                </a:solidFill>
                <a:latin typeface="Arial" panose="020B0604020202020204" pitchFamily="34" charset="0"/>
                <a:cs typeface="Arial" panose="020B0604020202020204" pitchFamily="34" charset="0"/>
              </a:endParaRPr>
            </a:p>
          </p:txBody>
        </p:sp>
      </p:grpSp>
      <p:sp>
        <p:nvSpPr>
          <p:cNvPr id="46" name="TextBox 45"/>
          <p:cNvSpPr txBox="1"/>
          <p:nvPr/>
        </p:nvSpPr>
        <p:spPr>
          <a:xfrm>
            <a:off x="-49070" y="5272755"/>
            <a:ext cx="1263486" cy="830997"/>
          </a:xfrm>
          <a:prstGeom prst="rect">
            <a:avLst/>
          </a:prstGeom>
          <a:noFill/>
        </p:spPr>
        <p:txBody>
          <a:bodyPr wrap="none" rtlCol="0">
            <a:spAutoFit/>
          </a:bodyPr>
          <a:lstStyle/>
          <a:p>
            <a:pPr algn="r"/>
            <a:r>
              <a:rPr lang="en-GB" sz="1200" dirty="0" smtClean="0"/>
              <a:t>No. at risk</a:t>
            </a:r>
          </a:p>
          <a:p>
            <a:pPr algn="r"/>
            <a:r>
              <a:rPr lang="en-GB" sz="1200" dirty="0" smtClean="0">
                <a:solidFill>
                  <a:schemeClr val="accent3"/>
                </a:solidFill>
              </a:rPr>
              <a:t>Panitumumab +</a:t>
            </a:r>
            <a:br>
              <a:rPr lang="en-GB" sz="1200" dirty="0" smtClean="0">
                <a:solidFill>
                  <a:schemeClr val="accent3"/>
                </a:solidFill>
              </a:rPr>
            </a:br>
            <a:r>
              <a:rPr lang="en-GB" sz="1200" dirty="0" smtClean="0">
                <a:solidFill>
                  <a:schemeClr val="accent3"/>
                </a:solidFill>
              </a:rPr>
              <a:t>5FU/LV</a:t>
            </a:r>
          </a:p>
          <a:p>
            <a:pPr algn="r"/>
            <a:r>
              <a:rPr lang="en-GB" sz="1200" dirty="0" smtClean="0">
                <a:solidFill>
                  <a:schemeClr val="accent2"/>
                </a:solidFill>
              </a:rPr>
              <a:t>Panitumumab</a:t>
            </a:r>
          </a:p>
        </p:txBody>
      </p:sp>
      <p:grpSp>
        <p:nvGrpSpPr>
          <p:cNvPr id="47" name="Group 46"/>
          <p:cNvGrpSpPr/>
          <p:nvPr/>
        </p:nvGrpSpPr>
        <p:grpSpPr>
          <a:xfrm>
            <a:off x="2723879" y="5223428"/>
            <a:ext cx="354584" cy="880648"/>
            <a:chOff x="1488835" y="4562232"/>
            <a:chExt cx="354584" cy="880648"/>
          </a:xfrm>
        </p:grpSpPr>
        <p:sp>
          <p:nvSpPr>
            <p:cNvPr id="48"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1488835"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45</a:t>
              </a:r>
            </a:p>
            <a:p>
              <a:pPr algn="ctr"/>
              <a:r>
                <a:rPr lang="en-GB" sz="1200" dirty="0" smtClean="0">
                  <a:solidFill>
                    <a:schemeClr val="accent2"/>
                  </a:solidFill>
                  <a:latin typeface="Arial" panose="020B0604020202020204" pitchFamily="34" charset="0"/>
                  <a:cs typeface="Arial" panose="020B0604020202020204" pitchFamily="34" charset="0"/>
                </a:rPr>
                <a:t>36</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50" name="Group 49"/>
          <p:cNvGrpSpPr/>
          <p:nvPr/>
        </p:nvGrpSpPr>
        <p:grpSpPr>
          <a:xfrm>
            <a:off x="3015408" y="5223428"/>
            <a:ext cx="354584" cy="880648"/>
            <a:chOff x="2058649" y="4562232"/>
            <a:chExt cx="354584" cy="880648"/>
          </a:xfrm>
        </p:grpSpPr>
        <p:sp>
          <p:nvSpPr>
            <p:cNvPr id="51"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2" name="TextBox 51"/>
            <p:cNvSpPr txBox="1"/>
            <p:nvPr/>
          </p:nvSpPr>
          <p:spPr>
            <a:xfrm>
              <a:off x="2058649"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36</a:t>
              </a:r>
            </a:p>
            <a:p>
              <a:pPr algn="ctr"/>
              <a:r>
                <a:rPr lang="en-GB" sz="1200" dirty="0" smtClean="0">
                  <a:solidFill>
                    <a:schemeClr val="accent2"/>
                  </a:solidFill>
                  <a:latin typeface="Arial" panose="020B0604020202020204" pitchFamily="34" charset="0"/>
                  <a:cs typeface="Arial" panose="020B0604020202020204" pitchFamily="34" charset="0"/>
                </a:rPr>
                <a:t>21</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53" name="Group 52"/>
          <p:cNvGrpSpPr/>
          <p:nvPr/>
        </p:nvGrpSpPr>
        <p:grpSpPr>
          <a:xfrm>
            <a:off x="3315188" y="5223428"/>
            <a:ext cx="354584" cy="880648"/>
            <a:chOff x="2612861" y="4562232"/>
            <a:chExt cx="354584" cy="880648"/>
          </a:xfrm>
        </p:grpSpPr>
        <p:sp>
          <p:nvSpPr>
            <p:cNvPr id="54"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5" name="TextBox 54"/>
            <p:cNvSpPr txBox="1"/>
            <p:nvPr/>
          </p:nvSpPr>
          <p:spPr>
            <a:xfrm>
              <a:off x="2612861"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26</a:t>
              </a:r>
            </a:p>
            <a:p>
              <a:pPr algn="ctr"/>
              <a:r>
                <a:rPr lang="en-GB" sz="1200" dirty="0" smtClean="0">
                  <a:solidFill>
                    <a:schemeClr val="accent2"/>
                  </a:solidFill>
                  <a:latin typeface="Arial" panose="020B0604020202020204" pitchFamily="34" charset="0"/>
                  <a:cs typeface="Arial" panose="020B0604020202020204" pitchFamily="34" charset="0"/>
                </a:rPr>
                <a:t>12</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56" name="Group 55"/>
          <p:cNvGrpSpPr/>
          <p:nvPr/>
        </p:nvGrpSpPr>
        <p:grpSpPr>
          <a:xfrm>
            <a:off x="3611270" y="5223428"/>
            <a:ext cx="356187" cy="880648"/>
            <a:chOff x="3195179" y="4562232"/>
            <a:chExt cx="356187" cy="880648"/>
          </a:xfrm>
        </p:grpSpPr>
        <p:sp>
          <p:nvSpPr>
            <p:cNvPr id="57"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8" name="TextBox 57"/>
            <p:cNvSpPr txBox="1"/>
            <p:nvPr/>
          </p:nvSpPr>
          <p:spPr>
            <a:xfrm>
              <a:off x="3195179" y="4611883"/>
              <a:ext cx="356187"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3"/>
                  </a:solidFill>
                  <a:latin typeface="Arial" panose="020B0604020202020204" pitchFamily="34" charset="0"/>
                  <a:cs typeface="Arial" panose="020B0604020202020204" pitchFamily="34" charset="0"/>
                </a:rPr>
                <a:t>17</a:t>
              </a:r>
            </a:p>
            <a:p>
              <a:pPr algn="r"/>
              <a:r>
                <a:rPr lang="en-GB" sz="1200" dirty="0" smtClean="0">
                  <a:solidFill>
                    <a:schemeClr val="accent2"/>
                  </a:solidFill>
                  <a:latin typeface="Arial" panose="020B0604020202020204" pitchFamily="34" charset="0"/>
                  <a:cs typeface="Arial" panose="020B0604020202020204" pitchFamily="34" charset="0"/>
                </a:rPr>
                <a:t>6</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59" name="Group 58"/>
          <p:cNvGrpSpPr/>
          <p:nvPr/>
        </p:nvGrpSpPr>
        <p:grpSpPr>
          <a:xfrm>
            <a:off x="3892103" y="5223428"/>
            <a:ext cx="356187" cy="880648"/>
            <a:chOff x="3754297" y="4562232"/>
            <a:chExt cx="356187" cy="880648"/>
          </a:xfrm>
        </p:grpSpPr>
        <p:sp>
          <p:nvSpPr>
            <p:cNvPr id="60"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1" name="TextBox 60"/>
            <p:cNvSpPr txBox="1"/>
            <p:nvPr/>
          </p:nvSpPr>
          <p:spPr>
            <a:xfrm>
              <a:off x="3754297" y="4611883"/>
              <a:ext cx="356187"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3"/>
                  </a:solidFill>
                  <a:latin typeface="Arial" panose="020B0604020202020204" pitchFamily="34" charset="0"/>
                  <a:cs typeface="Arial" panose="020B0604020202020204" pitchFamily="34" charset="0"/>
                </a:rPr>
                <a:t>13</a:t>
              </a:r>
            </a:p>
            <a:p>
              <a:pPr algn="r"/>
              <a:r>
                <a:rPr lang="en-GB" sz="1200" dirty="0" smtClean="0">
                  <a:solidFill>
                    <a:schemeClr val="accent2"/>
                  </a:solidFill>
                  <a:latin typeface="Arial" panose="020B0604020202020204" pitchFamily="34" charset="0"/>
                  <a:cs typeface="Arial" panose="020B0604020202020204" pitchFamily="34" charset="0"/>
                </a:rPr>
                <a:t>4</a:t>
              </a:r>
              <a:endParaRPr lang="en-GB" sz="1200" dirty="0">
                <a:solidFill>
                  <a:schemeClr val="accent2"/>
                </a:solidFill>
                <a:latin typeface="Arial" panose="020B0604020202020204" pitchFamily="34" charset="0"/>
                <a:cs typeface="Arial" panose="020B0604020202020204" pitchFamily="34" charset="0"/>
              </a:endParaRPr>
            </a:p>
          </p:txBody>
        </p:sp>
      </p:grpSp>
      <p:sp>
        <p:nvSpPr>
          <p:cNvPr id="62" name="Rectangle 61"/>
          <p:cNvSpPr/>
          <p:nvPr/>
        </p:nvSpPr>
        <p:spPr>
          <a:xfrm>
            <a:off x="1567201" y="4717627"/>
            <a:ext cx="2529446" cy="461665"/>
          </a:xfrm>
          <a:prstGeom prst="rect">
            <a:avLst/>
          </a:prstGeom>
        </p:spPr>
        <p:txBody>
          <a:bodyPr wrap="square">
            <a:spAutoFit/>
          </a:bodyPr>
          <a:lstStyle/>
          <a:p>
            <a:r>
              <a:rPr lang="en-GB" sz="1200" dirty="0" smtClean="0">
                <a:solidFill>
                  <a:schemeClr val="accent3"/>
                </a:solidFill>
              </a:rPr>
              <a:t>Panitumumab + 5FU/LV</a:t>
            </a:r>
            <a:endParaRPr lang="en-GB" sz="1200" dirty="0">
              <a:solidFill>
                <a:schemeClr val="accent3"/>
              </a:solidFill>
            </a:endParaRPr>
          </a:p>
          <a:p>
            <a:r>
              <a:rPr lang="en-GB" sz="1200" dirty="0" smtClean="0">
                <a:solidFill>
                  <a:schemeClr val="accent2"/>
                </a:solidFill>
              </a:rPr>
              <a:t>Panitumumab</a:t>
            </a:r>
            <a:endParaRPr lang="en-GB" sz="1200" dirty="0">
              <a:solidFill>
                <a:schemeClr val="accent2"/>
              </a:solidFill>
            </a:endParaRPr>
          </a:p>
        </p:txBody>
      </p:sp>
      <p:sp>
        <p:nvSpPr>
          <p:cNvPr id="63" name="Freeform 62"/>
          <p:cNvSpPr>
            <a:spLocks/>
          </p:cNvSpPr>
          <p:nvPr/>
        </p:nvSpPr>
        <p:spPr bwMode="auto">
          <a:xfrm>
            <a:off x="5788736" y="3010421"/>
            <a:ext cx="3016808" cy="2212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4" name="Line 6"/>
          <p:cNvSpPr>
            <a:spLocks noChangeShapeType="1"/>
          </p:cNvSpPr>
          <p:nvPr/>
        </p:nvSpPr>
        <p:spPr bwMode="auto">
          <a:xfrm>
            <a:off x="5718394" y="3010420"/>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5" name="Line 7"/>
          <p:cNvSpPr>
            <a:spLocks noChangeShapeType="1"/>
          </p:cNvSpPr>
          <p:nvPr/>
        </p:nvSpPr>
        <p:spPr bwMode="auto">
          <a:xfrm>
            <a:off x="5718394" y="3430033"/>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8"/>
          <p:cNvSpPr>
            <a:spLocks noChangeShapeType="1"/>
          </p:cNvSpPr>
          <p:nvPr/>
        </p:nvSpPr>
        <p:spPr bwMode="auto">
          <a:xfrm>
            <a:off x="5718394" y="3840452"/>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7" name="Line 9"/>
          <p:cNvSpPr>
            <a:spLocks noChangeShapeType="1"/>
          </p:cNvSpPr>
          <p:nvPr/>
        </p:nvSpPr>
        <p:spPr bwMode="auto">
          <a:xfrm>
            <a:off x="5718394" y="4264662"/>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8" name="Line 10"/>
          <p:cNvSpPr>
            <a:spLocks noChangeShapeType="1"/>
          </p:cNvSpPr>
          <p:nvPr/>
        </p:nvSpPr>
        <p:spPr bwMode="auto">
          <a:xfrm>
            <a:off x="5718394" y="4679679"/>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9" name="Line 11"/>
          <p:cNvSpPr>
            <a:spLocks noChangeShapeType="1"/>
          </p:cNvSpPr>
          <p:nvPr/>
        </p:nvSpPr>
        <p:spPr bwMode="auto">
          <a:xfrm>
            <a:off x="5718394" y="5099294"/>
            <a:ext cx="7034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TextBox 69"/>
          <p:cNvSpPr txBox="1"/>
          <p:nvPr/>
        </p:nvSpPr>
        <p:spPr>
          <a:xfrm rot="16200000">
            <a:off x="4912881" y="3984792"/>
            <a:ext cx="484428"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PFS</a:t>
            </a:r>
            <a:endParaRPr lang="en-GB" sz="1200" dirty="0">
              <a:latin typeface="Arial" panose="020B0604020202020204" pitchFamily="34" charset="0"/>
              <a:cs typeface="Arial" panose="020B0604020202020204" pitchFamily="34" charset="0"/>
            </a:endParaRPr>
          </a:p>
        </p:txBody>
      </p:sp>
      <p:sp>
        <p:nvSpPr>
          <p:cNvPr id="71" name="TextBox 70"/>
          <p:cNvSpPr txBox="1"/>
          <p:nvPr/>
        </p:nvSpPr>
        <p:spPr>
          <a:xfrm>
            <a:off x="6787932" y="5439533"/>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72" name="TextBox 71"/>
          <p:cNvSpPr txBox="1"/>
          <p:nvPr/>
        </p:nvSpPr>
        <p:spPr>
          <a:xfrm>
            <a:off x="5321024" y="2869550"/>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73" name="TextBox 72"/>
          <p:cNvSpPr txBox="1"/>
          <p:nvPr/>
        </p:nvSpPr>
        <p:spPr>
          <a:xfrm>
            <a:off x="5321025" y="3290817"/>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74" name="TextBox 73"/>
          <p:cNvSpPr txBox="1"/>
          <p:nvPr/>
        </p:nvSpPr>
        <p:spPr>
          <a:xfrm>
            <a:off x="5321025" y="3701039"/>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75" name="TextBox 74"/>
          <p:cNvSpPr txBox="1"/>
          <p:nvPr/>
        </p:nvSpPr>
        <p:spPr>
          <a:xfrm>
            <a:off x="5321025" y="4125054"/>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76" name="TextBox 75"/>
          <p:cNvSpPr txBox="1"/>
          <p:nvPr/>
        </p:nvSpPr>
        <p:spPr>
          <a:xfrm>
            <a:off x="5321025" y="4539873"/>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77" name="TextBox 76"/>
          <p:cNvSpPr txBox="1"/>
          <p:nvPr/>
        </p:nvSpPr>
        <p:spPr>
          <a:xfrm>
            <a:off x="5321028" y="4959289"/>
            <a:ext cx="397866"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0.0</a:t>
            </a:r>
            <a:endParaRPr lang="en-GB" sz="1200" dirty="0">
              <a:latin typeface="Arial" panose="020B0604020202020204" pitchFamily="34" charset="0"/>
              <a:cs typeface="Arial" panose="020B0604020202020204" pitchFamily="34" charset="0"/>
            </a:endParaRPr>
          </a:p>
        </p:txBody>
      </p:sp>
      <p:grpSp>
        <p:nvGrpSpPr>
          <p:cNvPr id="78" name="Group 77"/>
          <p:cNvGrpSpPr/>
          <p:nvPr/>
        </p:nvGrpSpPr>
        <p:grpSpPr>
          <a:xfrm>
            <a:off x="5618887" y="5223428"/>
            <a:ext cx="354584" cy="880648"/>
            <a:chOff x="1488835" y="4562232"/>
            <a:chExt cx="354584" cy="880648"/>
          </a:xfrm>
        </p:grpSpPr>
        <p:sp>
          <p:nvSpPr>
            <p:cNvPr id="79"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1488835"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19</a:t>
              </a:r>
            </a:p>
            <a:p>
              <a:pPr algn="ctr"/>
              <a:r>
                <a:rPr lang="en-GB" sz="1200" dirty="0" smtClean="0">
                  <a:solidFill>
                    <a:schemeClr val="accent2"/>
                  </a:solidFill>
                  <a:latin typeface="Arial" panose="020B0604020202020204" pitchFamily="34" charset="0"/>
                  <a:cs typeface="Arial" panose="020B0604020202020204" pitchFamily="34" charset="0"/>
                </a:rPr>
                <a:t>22</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81" name="Group 80"/>
          <p:cNvGrpSpPr/>
          <p:nvPr/>
        </p:nvGrpSpPr>
        <p:grpSpPr>
          <a:xfrm>
            <a:off x="5942219" y="5223428"/>
            <a:ext cx="354584" cy="880648"/>
            <a:chOff x="2058648" y="4562232"/>
            <a:chExt cx="354584" cy="880648"/>
          </a:xfrm>
        </p:grpSpPr>
        <p:sp>
          <p:nvSpPr>
            <p:cNvPr id="82"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TextBox 82"/>
            <p:cNvSpPr txBox="1"/>
            <p:nvPr/>
          </p:nvSpPr>
          <p:spPr>
            <a:xfrm>
              <a:off x="2058648"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16</a:t>
              </a:r>
            </a:p>
            <a:p>
              <a:pPr algn="ctr"/>
              <a:r>
                <a:rPr lang="en-GB" sz="1200" dirty="0" smtClean="0">
                  <a:solidFill>
                    <a:schemeClr val="accent2"/>
                  </a:solidFill>
                  <a:latin typeface="Arial" panose="020B0604020202020204" pitchFamily="34" charset="0"/>
                  <a:cs typeface="Arial" panose="020B0604020202020204" pitchFamily="34" charset="0"/>
                </a:rPr>
                <a:t>17</a:t>
              </a:r>
              <a:endParaRPr lang="en-GB" sz="1200" dirty="0">
                <a:solidFill>
                  <a:schemeClr val="accent2"/>
                </a:solidFill>
                <a:latin typeface="Arial" panose="020B0604020202020204" pitchFamily="34" charset="0"/>
                <a:cs typeface="Arial" panose="020B0604020202020204" pitchFamily="34" charset="0"/>
              </a:endParaRPr>
            </a:p>
          </p:txBody>
        </p:sp>
      </p:grpSp>
      <p:sp>
        <p:nvSpPr>
          <p:cNvPr id="84" name="TextBox 83"/>
          <p:cNvSpPr txBox="1"/>
          <p:nvPr/>
        </p:nvSpPr>
        <p:spPr>
          <a:xfrm>
            <a:off x="6849109" y="5273079"/>
            <a:ext cx="161591" cy="227011"/>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grpSp>
        <p:nvGrpSpPr>
          <p:cNvPr id="85" name="Group 84"/>
          <p:cNvGrpSpPr/>
          <p:nvPr/>
        </p:nvGrpSpPr>
        <p:grpSpPr>
          <a:xfrm>
            <a:off x="6249951" y="5223428"/>
            <a:ext cx="354584" cy="880648"/>
            <a:chOff x="2612861" y="4562232"/>
            <a:chExt cx="354584" cy="880648"/>
          </a:xfrm>
        </p:grpSpPr>
        <p:sp>
          <p:nvSpPr>
            <p:cNvPr id="86"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7" name="TextBox 86"/>
            <p:cNvSpPr txBox="1"/>
            <p:nvPr/>
          </p:nvSpPr>
          <p:spPr>
            <a:xfrm>
              <a:off x="2612861"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14</a:t>
              </a:r>
            </a:p>
            <a:p>
              <a:pPr algn="ctr"/>
              <a:r>
                <a:rPr lang="en-GB" sz="1200" dirty="0" smtClean="0">
                  <a:solidFill>
                    <a:schemeClr val="accent2"/>
                  </a:solidFill>
                  <a:latin typeface="Arial" panose="020B0604020202020204" pitchFamily="34" charset="0"/>
                  <a:cs typeface="Arial" panose="020B0604020202020204" pitchFamily="34" charset="0"/>
                </a:rPr>
                <a:t>16</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88" name="Group 87"/>
          <p:cNvGrpSpPr/>
          <p:nvPr/>
        </p:nvGrpSpPr>
        <p:grpSpPr>
          <a:xfrm>
            <a:off x="6562736" y="5223428"/>
            <a:ext cx="354584" cy="880648"/>
            <a:chOff x="3195980" y="4562232"/>
            <a:chExt cx="354584" cy="880648"/>
          </a:xfrm>
        </p:grpSpPr>
        <p:sp>
          <p:nvSpPr>
            <p:cNvPr id="89"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0" name="TextBox 89"/>
            <p:cNvSpPr txBox="1"/>
            <p:nvPr/>
          </p:nvSpPr>
          <p:spPr>
            <a:xfrm>
              <a:off x="3195980"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12</a:t>
              </a:r>
              <a:endParaRPr lang="en-GB" sz="1200" dirty="0">
                <a:solidFill>
                  <a:schemeClr val="accent3"/>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14</a:t>
              </a:r>
            </a:p>
          </p:txBody>
        </p:sp>
      </p:grpSp>
      <p:grpSp>
        <p:nvGrpSpPr>
          <p:cNvPr id="91" name="Group 90"/>
          <p:cNvGrpSpPr/>
          <p:nvPr/>
        </p:nvGrpSpPr>
        <p:grpSpPr>
          <a:xfrm>
            <a:off x="6901950" y="5223428"/>
            <a:ext cx="269626" cy="880648"/>
            <a:chOff x="3797577" y="4562232"/>
            <a:chExt cx="269626" cy="880648"/>
          </a:xfrm>
        </p:grpSpPr>
        <p:sp>
          <p:nvSpPr>
            <p:cNvPr id="92"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3" name="TextBox 92"/>
            <p:cNvSpPr txBox="1"/>
            <p:nvPr/>
          </p:nvSpPr>
          <p:spPr>
            <a:xfrm>
              <a:off x="3797577" y="4611883"/>
              <a:ext cx="269626"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9</a:t>
              </a:r>
            </a:p>
            <a:p>
              <a:pPr algn="ctr"/>
              <a:r>
                <a:rPr lang="en-GB" sz="1200" dirty="0" smtClean="0">
                  <a:solidFill>
                    <a:schemeClr val="accent2"/>
                  </a:solidFill>
                  <a:latin typeface="Arial" panose="020B0604020202020204" pitchFamily="34" charset="0"/>
                  <a:cs typeface="Arial" panose="020B0604020202020204" pitchFamily="34" charset="0"/>
                </a:rPr>
                <a:t>7</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94" name="Group 93"/>
          <p:cNvGrpSpPr/>
          <p:nvPr/>
        </p:nvGrpSpPr>
        <p:grpSpPr>
          <a:xfrm>
            <a:off x="8634660" y="5223428"/>
            <a:ext cx="354584" cy="326650"/>
            <a:chOff x="4321735" y="4562232"/>
            <a:chExt cx="354584" cy="326650"/>
          </a:xfrm>
        </p:grpSpPr>
        <p:sp>
          <p:nvSpPr>
            <p:cNvPr id="95" name="Line 17"/>
            <p:cNvSpPr>
              <a:spLocks noChangeShapeType="1"/>
            </p:cNvSpPr>
            <p:nvPr/>
          </p:nvSpPr>
          <p:spPr bwMode="auto">
            <a:xfrm>
              <a:off x="4496621"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6" name="TextBox 95"/>
            <p:cNvSpPr txBox="1"/>
            <p:nvPr/>
          </p:nvSpPr>
          <p:spPr>
            <a:xfrm>
              <a:off x="4321735" y="4611883"/>
              <a:ext cx="354584" cy="27699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20</a:t>
              </a:r>
            </a:p>
          </p:txBody>
        </p:sp>
      </p:grpSp>
      <p:sp>
        <p:nvSpPr>
          <p:cNvPr id="97" name="TextBox 96"/>
          <p:cNvSpPr txBox="1"/>
          <p:nvPr/>
        </p:nvSpPr>
        <p:spPr>
          <a:xfrm>
            <a:off x="4390467" y="5272755"/>
            <a:ext cx="1263486" cy="830997"/>
          </a:xfrm>
          <a:prstGeom prst="rect">
            <a:avLst/>
          </a:prstGeom>
          <a:noFill/>
        </p:spPr>
        <p:txBody>
          <a:bodyPr wrap="none" rtlCol="0">
            <a:spAutoFit/>
          </a:bodyPr>
          <a:lstStyle/>
          <a:p>
            <a:pPr algn="r"/>
            <a:r>
              <a:rPr lang="en-GB" sz="1200" dirty="0" smtClean="0"/>
              <a:t>No. at risk</a:t>
            </a:r>
          </a:p>
          <a:p>
            <a:pPr algn="r"/>
            <a:r>
              <a:rPr lang="en-GB" sz="1200" dirty="0" smtClean="0">
                <a:solidFill>
                  <a:schemeClr val="accent3"/>
                </a:solidFill>
              </a:rPr>
              <a:t>Panitumumab +</a:t>
            </a:r>
            <a:br>
              <a:rPr lang="en-GB" sz="1200" dirty="0" smtClean="0">
                <a:solidFill>
                  <a:schemeClr val="accent3"/>
                </a:solidFill>
              </a:rPr>
            </a:br>
            <a:r>
              <a:rPr lang="en-GB" sz="1200" dirty="0" smtClean="0">
                <a:solidFill>
                  <a:schemeClr val="accent3"/>
                </a:solidFill>
              </a:rPr>
              <a:t>5FU/LV</a:t>
            </a:r>
          </a:p>
          <a:p>
            <a:pPr algn="r"/>
            <a:r>
              <a:rPr lang="en-GB" sz="1200" dirty="0" smtClean="0">
                <a:solidFill>
                  <a:schemeClr val="accent2"/>
                </a:solidFill>
              </a:rPr>
              <a:t>Panitumumab</a:t>
            </a:r>
          </a:p>
        </p:txBody>
      </p:sp>
      <p:grpSp>
        <p:nvGrpSpPr>
          <p:cNvPr id="98" name="Group 97"/>
          <p:cNvGrpSpPr/>
          <p:nvPr/>
        </p:nvGrpSpPr>
        <p:grpSpPr>
          <a:xfrm>
            <a:off x="7163416" y="5223428"/>
            <a:ext cx="354584" cy="880648"/>
            <a:chOff x="1488835" y="4562232"/>
            <a:chExt cx="354584" cy="880648"/>
          </a:xfrm>
        </p:grpSpPr>
        <p:sp>
          <p:nvSpPr>
            <p:cNvPr id="99" name="Line 21"/>
            <p:cNvSpPr>
              <a:spLocks noChangeShapeType="1"/>
            </p:cNvSpPr>
            <p:nvPr/>
          </p:nvSpPr>
          <p:spPr bwMode="auto">
            <a:xfrm>
              <a:off x="1662288"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1488835"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7</a:t>
              </a:r>
            </a:p>
            <a:p>
              <a:pPr algn="ctr"/>
              <a:r>
                <a:rPr lang="en-GB" sz="1200" dirty="0" smtClean="0">
                  <a:solidFill>
                    <a:schemeClr val="accent2"/>
                  </a:solidFill>
                  <a:latin typeface="Arial" panose="020B0604020202020204" pitchFamily="34" charset="0"/>
                  <a:cs typeface="Arial" panose="020B0604020202020204" pitchFamily="34" charset="0"/>
                </a:rPr>
                <a:t>3</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101" name="Group 100"/>
          <p:cNvGrpSpPr/>
          <p:nvPr/>
        </p:nvGrpSpPr>
        <p:grpSpPr>
          <a:xfrm>
            <a:off x="7454945" y="5223428"/>
            <a:ext cx="354584" cy="880648"/>
            <a:chOff x="2058649" y="4562232"/>
            <a:chExt cx="354584" cy="880648"/>
          </a:xfrm>
        </p:grpSpPr>
        <p:sp>
          <p:nvSpPr>
            <p:cNvPr id="102" name="Line 19"/>
            <p:cNvSpPr>
              <a:spLocks noChangeShapeType="1"/>
            </p:cNvSpPr>
            <p:nvPr/>
          </p:nvSpPr>
          <p:spPr bwMode="auto">
            <a:xfrm>
              <a:off x="2234487"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3" name="TextBox 102"/>
            <p:cNvSpPr txBox="1"/>
            <p:nvPr/>
          </p:nvSpPr>
          <p:spPr>
            <a:xfrm>
              <a:off x="2058649"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6</a:t>
              </a:r>
            </a:p>
            <a:p>
              <a:pPr algn="ctr"/>
              <a:r>
                <a:rPr lang="en-GB" sz="1200" dirty="0" smtClean="0">
                  <a:solidFill>
                    <a:schemeClr val="accent2"/>
                  </a:solidFill>
                  <a:latin typeface="Arial" panose="020B0604020202020204" pitchFamily="34" charset="0"/>
                  <a:cs typeface="Arial" panose="020B0604020202020204" pitchFamily="34" charset="0"/>
                </a:rPr>
                <a:t>2</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104" name="Group 103"/>
          <p:cNvGrpSpPr/>
          <p:nvPr/>
        </p:nvGrpSpPr>
        <p:grpSpPr>
          <a:xfrm>
            <a:off x="7754725" y="5223428"/>
            <a:ext cx="354584" cy="880648"/>
            <a:chOff x="2612861" y="4562232"/>
            <a:chExt cx="354584" cy="880648"/>
          </a:xfrm>
        </p:grpSpPr>
        <p:sp>
          <p:nvSpPr>
            <p:cNvPr id="105" name="Line 13"/>
            <p:cNvSpPr>
              <a:spLocks noChangeShapeType="1"/>
            </p:cNvSpPr>
            <p:nvPr/>
          </p:nvSpPr>
          <p:spPr bwMode="auto">
            <a:xfrm>
              <a:off x="279310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6" name="TextBox 105"/>
            <p:cNvSpPr txBox="1"/>
            <p:nvPr/>
          </p:nvSpPr>
          <p:spPr>
            <a:xfrm>
              <a:off x="2612861" y="4611883"/>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3"/>
                  </a:solidFill>
                  <a:latin typeface="Arial" panose="020B0604020202020204" pitchFamily="34" charset="0"/>
                  <a:cs typeface="Arial" panose="020B0604020202020204" pitchFamily="34" charset="0"/>
                </a:rPr>
                <a:t>3</a:t>
              </a:r>
            </a:p>
            <a:p>
              <a:pPr algn="ctr"/>
              <a:r>
                <a:rPr lang="en-GB" sz="1200" dirty="0" smtClean="0">
                  <a:solidFill>
                    <a:schemeClr val="accent2"/>
                  </a:solidFill>
                  <a:latin typeface="Arial" panose="020B0604020202020204" pitchFamily="34" charset="0"/>
                  <a:cs typeface="Arial" panose="020B0604020202020204" pitchFamily="34" charset="0"/>
                </a:rPr>
                <a:t>1</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107" name="Group 106"/>
          <p:cNvGrpSpPr/>
          <p:nvPr/>
        </p:nvGrpSpPr>
        <p:grpSpPr>
          <a:xfrm>
            <a:off x="8050775" y="5223428"/>
            <a:ext cx="356251" cy="880648"/>
            <a:chOff x="3195147" y="4562232"/>
            <a:chExt cx="356251" cy="880648"/>
          </a:xfrm>
        </p:grpSpPr>
        <p:sp>
          <p:nvSpPr>
            <p:cNvPr id="108" name="Line 12"/>
            <p:cNvSpPr>
              <a:spLocks noChangeShapeType="1"/>
            </p:cNvSpPr>
            <p:nvPr/>
          </p:nvSpPr>
          <p:spPr bwMode="auto">
            <a:xfrm>
              <a:off x="3368734"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9" name="TextBox 108"/>
            <p:cNvSpPr txBox="1"/>
            <p:nvPr/>
          </p:nvSpPr>
          <p:spPr>
            <a:xfrm>
              <a:off x="3195147" y="4611883"/>
              <a:ext cx="356251"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3"/>
                  </a:solidFill>
                  <a:latin typeface="Arial" panose="020B0604020202020204" pitchFamily="34" charset="0"/>
                  <a:cs typeface="Arial" panose="020B0604020202020204" pitchFamily="34" charset="0"/>
                </a:rPr>
                <a:t>2</a:t>
              </a:r>
            </a:p>
            <a:p>
              <a:pPr algn="r"/>
              <a:endParaRPr lang="en-GB" sz="1200" dirty="0">
                <a:solidFill>
                  <a:srgbClr val="000000"/>
                </a:solidFill>
                <a:latin typeface="Arial" panose="020B0604020202020204" pitchFamily="34" charset="0"/>
                <a:cs typeface="Arial" panose="020B0604020202020204" pitchFamily="34" charset="0"/>
              </a:endParaRPr>
            </a:p>
          </p:txBody>
        </p:sp>
      </p:grpSp>
      <p:grpSp>
        <p:nvGrpSpPr>
          <p:cNvPr id="110" name="Group 109"/>
          <p:cNvGrpSpPr/>
          <p:nvPr/>
        </p:nvGrpSpPr>
        <p:grpSpPr>
          <a:xfrm>
            <a:off x="8331159" y="5223428"/>
            <a:ext cx="357149" cy="695982"/>
            <a:chOff x="3753816" y="4562232"/>
            <a:chExt cx="357149" cy="695982"/>
          </a:xfrm>
        </p:grpSpPr>
        <p:sp>
          <p:nvSpPr>
            <p:cNvPr id="111" name="Line 14"/>
            <p:cNvSpPr>
              <a:spLocks noChangeShapeType="1"/>
            </p:cNvSpPr>
            <p:nvPr/>
          </p:nvSpPr>
          <p:spPr bwMode="auto">
            <a:xfrm>
              <a:off x="3933513" y="4562232"/>
              <a:ext cx="0" cy="9798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TextBox 111"/>
            <p:cNvSpPr txBox="1"/>
            <p:nvPr/>
          </p:nvSpPr>
          <p:spPr>
            <a:xfrm>
              <a:off x="3753816" y="4611883"/>
              <a:ext cx="357149"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3"/>
                  </a:solidFill>
                  <a:latin typeface="Arial" panose="020B0604020202020204" pitchFamily="34" charset="0"/>
                  <a:cs typeface="Arial" panose="020B0604020202020204" pitchFamily="34" charset="0"/>
                </a:rPr>
                <a:t>1</a:t>
              </a:r>
              <a:endParaRPr lang="en-GB" sz="1200" dirty="0">
                <a:solidFill>
                  <a:schemeClr val="accent3"/>
                </a:solidFill>
                <a:latin typeface="Arial" panose="020B0604020202020204" pitchFamily="34" charset="0"/>
                <a:cs typeface="Arial" panose="020B0604020202020204" pitchFamily="34" charset="0"/>
              </a:endParaRPr>
            </a:p>
          </p:txBody>
        </p:sp>
      </p:grpSp>
      <p:sp>
        <p:nvSpPr>
          <p:cNvPr id="113" name="Rectangle 112"/>
          <p:cNvSpPr/>
          <p:nvPr/>
        </p:nvSpPr>
        <p:spPr>
          <a:xfrm>
            <a:off x="6006558" y="4527437"/>
            <a:ext cx="2529446" cy="646331"/>
          </a:xfrm>
          <a:prstGeom prst="rect">
            <a:avLst/>
          </a:prstGeom>
        </p:spPr>
        <p:txBody>
          <a:bodyPr wrap="square">
            <a:spAutoFit/>
          </a:bodyPr>
          <a:lstStyle/>
          <a:p>
            <a:r>
              <a:rPr lang="en-GB" sz="1200" dirty="0" smtClean="0">
                <a:solidFill>
                  <a:schemeClr val="accent3"/>
                </a:solidFill>
              </a:rPr>
              <a:t>Panitumumab +</a:t>
            </a:r>
            <a:br>
              <a:rPr lang="en-GB" sz="1200" dirty="0" smtClean="0">
                <a:solidFill>
                  <a:schemeClr val="accent3"/>
                </a:solidFill>
              </a:rPr>
            </a:br>
            <a:r>
              <a:rPr lang="en-GB" sz="1200" dirty="0" smtClean="0">
                <a:solidFill>
                  <a:schemeClr val="accent3"/>
                </a:solidFill>
              </a:rPr>
              <a:t>5FU/LV</a:t>
            </a:r>
            <a:endParaRPr lang="en-GB" sz="1200" dirty="0">
              <a:solidFill>
                <a:schemeClr val="accent3"/>
              </a:solidFill>
            </a:endParaRPr>
          </a:p>
          <a:p>
            <a:r>
              <a:rPr lang="en-GB" sz="1200" dirty="0" smtClean="0">
                <a:solidFill>
                  <a:schemeClr val="accent2"/>
                </a:solidFill>
              </a:rPr>
              <a:t>Panitumumab</a:t>
            </a:r>
            <a:endParaRPr lang="en-GB" sz="1200" dirty="0">
              <a:solidFill>
                <a:schemeClr val="accent2"/>
              </a:solidFill>
            </a:endParaRPr>
          </a:p>
        </p:txBody>
      </p:sp>
      <p:graphicFrame>
        <p:nvGraphicFramePr>
          <p:cNvPr id="114" name="Group 88"/>
          <p:cNvGraphicFramePr>
            <a:graphicFrameLocks noGrp="1"/>
          </p:cNvGraphicFramePr>
          <p:nvPr>
            <p:extLst>
              <p:ext uri="{D42A27DB-BD31-4B8C-83A1-F6EECF244321}">
                <p14:modId xmlns:p14="http://schemas.microsoft.com/office/powerpoint/2010/main" xmlns="" val="2749122652"/>
              </p:ext>
            </p:extLst>
          </p:nvPr>
        </p:nvGraphicFramePr>
        <p:xfrm>
          <a:off x="518400" y="1959474"/>
          <a:ext cx="3839739" cy="910076"/>
        </p:xfrm>
        <a:graphic>
          <a:graphicData uri="http://schemas.openxmlformats.org/drawingml/2006/table">
            <a:tbl>
              <a:tblPr firstRow="1" bandRow="1">
                <a:tableStyleId>{69012ECD-51FC-41F1-AA8D-1B2483CD663E}</a:tableStyleId>
              </a:tblPr>
              <a:tblGrid>
                <a:gridCol w="1274339">
                  <a:extLst>
                    <a:ext uri="{9D8B030D-6E8A-4147-A177-3AD203B41FA5}">
                      <a16:colId xmlns:a16="http://schemas.microsoft.com/office/drawing/2014/main" xmlns="" val="20000"/>
                    </a:ext>
                  </a:extLst>
                </a:gridCol>
                <a:gridCol w="323850">
                  <a:extLst>
                    <a:ext uri="{9D8B030D-6E8A-4147-A177-3AD203B41FA5}">
                      <a16:colId xmlns:a16="http://schemas.microsoft.com/office/drawing/2014/main" xmlns="" val="20003"/>
                    </a:ext>
                  </a:extLst>
                </a:gridCol>
                <a:gridCol w="501753">
                  <a:extLst>
                    <a:ext uri="{9D8B030D-6E8A-4147-A177-3AD203B41FA5}">
                      <a16:colId xmlns:a16="http://schemas.microsoft.com/office/drawing/2014/main" xmlns="" val="20004"/>
                    </a:ext>
                  </a:extLst>
                </a:gridCol>
                <a:gridCol w="596797">
                  <a:extLst>
                    <a:ext uri="{9D8B030D-6E8A-4147-A177-3AD203B41FA5}">
                      <a16:colId xmlns:a16="http://schemas.microsoft.com/office/drawing/2014/main" xmlns="" val="20005"/>
                    </a:ext>
                  </a:extLst>
                </a:gridCol>
                <a:gridCol w="527050">
                  <a:extLst>
                    <a:ext uri="{9D8B030D-6E8A-4147-A177-3AD203B41FA5}">
                      <a16:colId xmlns:a16="http://schemas.microsoft.com/office/drawing/2014/main" xmlns="" val="20001"/>
                    </a:ext>
                  </a:extLst>
                </a:gridCol>
                <a:gridCol w="615950">
                  <a:extLst>
                    <a:ext uri="{9D8B030D-6E8A-4147-A177-3AD203B41FA5}">
                      <a16:colId xmlns:a16="http://schemas.microsoft.com/office/drawing/2014/main" xmlns="" val="20002"/>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10-month PFS</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Median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n</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tx1"/>
                          </a:solidFill>
                          <a:effectLst/>
                          <a:latin typeface="+mn-lt"/>
                          <a:cs typeface="Arial" charset="0"/>
                        </a:rPr>
                        <a:t>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95%CI</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33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Arm A</a:t>
                      </a:r>
                      <a:br>
                        <a:rPr kumimoji="0" lang="en-GB" sz="700" b="0" i="0" u="none" strike="noStrike" cap="none" normalizeH="0" baseline="0" dirty="0" smtClean="0">
                          <a:ln>
                            <a:noFill/>
                          </a:ln>
                          <a:solidFill>
                            <a:schemeClr val="accent3"/>
                          </a:solidFill>
                          <a:effectLst/>
                          <a:latin typeface="+mn-lt"/>
                          <a:cs typeface="Arial" charset="0"/>
                        </a:rPr>
                      </a:br>
                      <a:r>
                        <a:rPr kumimoji="0" lang="en-GB" sz="700" b="0" i="0" u="none" strike="noStrike" cap="none" normalizeH="0" baseline="0" dirty="0" smtClean="0">
                          <a:ln>
                            <a:noFill/>
                          </a:ln>
                          <a:solidFill>
                            <a:schemeClr val="accent3"/>
                          </a:solidFill>
                          <a:effectLst/>
                          <a:latin typeface="+mn-lt"/>
                          <a:cs typeface="Arial" charset="0"/>
                        </a:rPr>
                        <a:t>(5FU/LV + panitumumab)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64.5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3"/>
                          </a:solidFill>
                          <a:effectLst/>
                          <a:latin typeface="+mn-lt"/>
                          <a:cs typeface="Arial" charset="0"/>
                        </a:rPr>
                        <a:t>55.0, </a:t>
                      </a:r>
                      <a:r>
                        <a:rPr kumimoji="0" lang="en-GB" sz="700" b="0" i="0" u="none" strike="noStrike" cap="none" normalizeH="0" baseline="0" dirty="0" smtClean="0">
                          <a:ln>
                            <a:noFill/>
                          </a:ln>
                          <a:solidFill>
                            <a:schemeClr val="accent3"/>
                          </a:solidFill>
                          <a:effectLst/>
                          <a:latin typeface="+mn-lt"/>
                          <a:cs typeface="Arial"/>
                        </a:rPr>
                        <a:t>75.8</a:t>
                      </a:r>
                      <a:endParaRPr kumimoji="0" lang="en-GB" sz="7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3"/>
                          </a:solidFill>
                          <a:effectLst/>
                          <a:latin typeface="+mn-lt"/>
                          <a:cs typeface="Arial" charset="0"/>
                        </a:rPr>
                        <a:t>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10.7, </a:t>
                      </a:r>
                      <a:r>
                        <a:rPr kumimoji="0" lang="en-GB" sz="700" b="0" i="0" u="none" strike="noStrike" cap="none" normalizeH="0" baseline="0" dirty="0" smtClean="0">
                          <a:ln>
                            <a:noFill/>
                          </a:ln>
                          <a:solidFill>
                            <a:schemeClr val="accent3"/>
                          </a:solidFill>
                          <a:effectLst/>
                          <a:latin typeface="+mn-lt"/>
                          <a:cs typeface="+mn-cs"/>
                        </a:rPr>
                        <a:t>16.0</a:t>
                      </a:r>
                      <a:endParaRPr kumimoji="0" lang="en-GB" sz="7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2"/>
                          </a:solidFill>
                          <a:effectLst/>
                          <a:latin typeface="+mn-lt"/>
                          <a:cs typeface="Arial" charset="0"/>
                        </a:rPr>
                        <a:t>Arm B (panitumumab)</a:t>
                      </a:r>
                      <a:endParaRPr kumimoji="0" lang="en-GB" sz="7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2"/>
                          </a:solidFill>
                          <a:effectLst/>
                          <a:latin typeface="+mn-lt"/>
                          <a:cs typeface="Arial" charset="0"/>
                        </a:rPr>
                        <a:t>90</a:t>
                      </a:r>
                      <a:endParaRPr kumimoji="0" lang="en-GB" sz="7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63.0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52.7</a:t>
                      </a:r>
                      <a:r>
                        <a:rPr kumimoji="0" lang="en-GB" sz="700" b="0" i="0" u="none" strike="noStrike" cap="none" normalizeH="0" baseline="0" dirty="0" smtClean="0">
                          <a:ln>
                            <a:noFill/>
                          </a:ln>
                          <a:solidFill>
                            <a:schemeClr val="accent2"/>
                          </a:solidFill>
                          <a:effectLst/>
                          <a:latin typeface="+mn-lt"/>
                          <a:cs typeface="+mn-cs"/>
                        </a:rPr>
                        <a:t>, 75.4</a:t>
                      </a:r>
                      <a:endParaRPr kumimoji="0" lang="en-GB" sz="7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10.1</a:t>
                      </a:r>
                      <a:r>
                        <a:rPr kumimoji="0" lang="en-GB" sz="700" b="0" i="0" u="none" strike="noStrike" cap="none" normalizeH="0" baseline="0" dirty="0" smtClean="0">
                          <a:ln>
                            <a:noFill/>
                          </a:ln>
                          <a:solidFill>
                            <a:schemeClr val="accent2"/>
                          </a:solidFill>
                          <a:effectLst/>
                          <a:latin typeface="+mn-lt"/>
                          <a:cs typeface="+mn-cs"/>
                        </a:rPr>
                        <a:t>, 14.5</a:t>
                      </a:r>
                      <a:endParaRPr kumimoji="0" lang="en-GB" sz="7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115" name="Group 88"/>
          <p:cNvGraphicFramePr>
            <a:graphicFrameLocks noGrp="1"/>
          </p:cNvGraphicFramePr>
          <p:nvPr>
            <p:extLst>
              <p:ext uri="{D42A27DB-BD31-4B8C-83A1-F6EECF244321}">
                <p14:modId xmlns:p14="http://schemas.microsoft.com/office/powerpoint/2010/main" xmlns="" val="1921896383"/>
              </p:ext>
            </p:extLst>
          </p:nvPr>
        </p:nvGraphicFramePr>
        <p:xfrm>
          <a:off x="5071700" y="1959474"/>
          <a:ext cx="3917544" cy="910076"/>
        </p:xfrm>
        <a:graphic>
          <a:graphicData uri="http://schemas.openxmlformats.org/drawingml/2006/table">
            <a:tbl>
              <a:tblPr firstRow="1" bandRow="1">
                <a:tableStyleId>{69012ECD-51FC-41F1-AA8D-1B2483CD663E}</a:tableStyleId>
              </a:tblPr>
              <a:tblGrid>
                <a:gridCol w="1352144">
                  <a:extLst>
                    <a:ext uri="{9D8B030D-6E8A-4147-A177-3AD203B41FA5}">
                      <a16:colId xmlns:a16="http://schemas.microsoft.com/office/drawing/2014/main" xmlns="" val="20000"/>
                    </a:ext>
                  </a:extLst>
                </a:gridCol>
                <a:gridCol w="323850">
                  <a:extLst>
                    <a:ext uri="{9D8B030D-6E8A-4147-A177-3AD203B41FA5}">
                      <a16:colId xmlns:a16="http://schemas.microsoft.com/office/drawing/2014/main" xmlns="" val="20003"/>
                    </a:ext>
                  </a:extLst>
                </a:gridCol>
                <a:gridCol w="501753">
                  <a:extLst>
                    <a:ext uri="{9D8B030D-6E8A-4147-A177-3AD203B41FA5}">
                      <a16:colId xmlns:a16="http://schemas.microsoft.com/office/drawing/2014/main" xmlns="" val="20004"/>
                    </a:ext>
                  </a:extLst>
                </a:gridCol>
                <a:gridCol w="596797">
                  <a:extLst>
                    <a:ext uri="{9D8B030D-6E8A-4147-A177-3AD203B41FA5}">
                      <a16:colId xmlns:a16="http://schemas.microsoft.com/office/drawing/2014/main" xmlns="" val="20005"/>
                    </a:ext>
                  </a:extLst>
                </a:gridCol>
                <a:gridCol w="527050">
                  <a:extLst>
                    <a:ext uri="{9D8B030D-6E8A-4147-A177-3AD203B41FA5}">
                      <a16:colId xmlns:a16="http://schemas.microsoft.com/office/drawing/2014/main" xmlns="" val="20001"/>
                    </a:ext>
                  </a:extLst>
                </a:gridCol>
                <a:gridCol w="615950">
                  <a:extLst>
                    <a:ext uri="{9D8B030D-6E8A-4147-A177-3AD203B41FA5}">
                      <a16:colId xmlns:a16="http://schemas.microsoft.com/office/drawing/2014/main" xmlns="" val="20002"/>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10-month PFS</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Median 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smtClean="0">
                        <a:ln>
                          <a:noFill/>
                        </a:ln>
                        <a:solidFill>
                          <a:srgbClr val="043882"/>
                        </a:solidFill>
                        <a:effectLst/>
                        <a:latin typeface="+mn-lt"/>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70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n</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tx1"/>
                          </a:solidFill>
                          <a:effectLst/>
                          <a:latin typeface="+mn-lt"/>
                          <a:cs typeface="Arial" charset="0"/>
                        </a:rPr>
                        <a:t>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mn-lt"/>
                          <a:cs typeface="Arial" charset="0"/>
                        </a:rPr>
                        <a:t>95%CI</a:t>
                      </a:r>
                      <a:endParaRPr kumimoji="0" lang="en-GB" sz="7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33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Arm A</a:t>
                      </a:r>
                      <a:br>
                        <a:rPr kumimoji="0" lang="en-GB" sz="700" b="0" i="0" u="none" strike="noStrike" cap="none" normalizeH="0" baseline="0" dirty="0" smtClean="0">
                          <a:ln>
                            <a:noFill/>
                          </a:ln>
                          <a:solidFill>
                            <a:schemeClr val="accent3"/>
                          </a:solidFill>
                          <a:effectLst/>
                          <a:latin typeface="+mn-lt"/>
                          <a:cs typeface="Arial" charset="0"/>
                        </a:rPr>
                      </a:br>
                      <a:r>
                        <a:rPr kumimoji="0" lang="en-GB" sz="700" b="0" i="0" u="none" strike="noStrike" cap="none" normalizeH="0" baseline="0" dirty="0" smtClean="0">
                          <a:ln>
                            <a:noFill/>
                          </a:ln>
                          <a:solidFill>
                            <a:schemeClr val="accent3"/>
                          </a:solidFill>
                          <a:effectLst/>
                          <a:latin typeface="+mn-lt"/>
                          <a:cs typeface="Arial" charset="0"/>
                        </a:rPr>
                        <a:t>(5-FU/LV + panitumumab)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55.6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3"/>
                          </a:solidFill>
                          <a:effectLst/>
                          <a:latin typeface="+mn-lt"/>
                          <a:cs typeface="Arial" charset="0"/>
                        </a:rPr>
                        <a:t>37.0</a:t>
                      </a:r>
                      <a:r>
                        <a:rPr kumimoji="0" lang="en-GB" sz="700" b="0" i="0" u="none" strike="noStrike" cap="none" normalizeH="0" baseline="0" dirty="0" smtClean="0">
                          <a:ln>
                            <a:noFill/>
                          </a:ln>
                          <a:solidFill>
                            <a:schemeClr val="accent3"/>
                          </a:solidFill>
                          <a:effectLst/>
                          <a:latin typeface="+mn-lt"/>
                          <a:cs typeface="Arial"/>
                        </a:rPr>
                        <a:t>, 84.0</a:t>
                      </a:r>
                      <a:endParaRPr kumimoji="0" lang="en-GB" sz="7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3"/>
                          </a:solidFill>
                          <a:effectLst/>
                          <a:latin typeface="+mn-lt"/>
                          <a:cs typeface="Arial"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3"/>
                          </a:solidFill>
                          <a:effectLst/>
                          <a:latin typeface="+mn-lt"/>
                          <a:cs typeface="Arial" charset="0"/>
                        </a:rPr>
                        <a:t>5.9</a:t>
                      </a:r>
                      <a:r>
                        <a:rPr kumimoji="0" lang="en-GB" sz="700" b="0" i="0" u="none" strike="noStrike" cap="none" normalizeH="0" baseline="0" dirty="0" smtClean="0">
                          <a:ln>
                            <a:noFill/>
                          </a:ln>
                          <a:solidFill>
                            <a:schemeClr val="accent3"/>
                          </a:solidFill>
                          <a:effectLst/>
                          <a:latin typeface="+mn-lt"/>
                          <a:cs typeface="+mn-cs"/>
                        </a:rPr>
                        <a:t>, NA</a:t>
                      </a:r>
                      <a:endParaRPr kumimoji="0" lang="en-GB" sz="7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2"/>
                          </a:solidFill>
                          <a:effectLst/>
                          <a:latin typeface="+mn-lt"/>
                          <a:cs typeface="Arial" charset="0"/>
                        </a:rPr>
                        <a:t>Arm B (panitumumab)</a:t>
                      </a:r>
                      <a:endParaRPr kumimoji="0" lang="en-GB" sz="7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700" b="0" i="0" u="none" strike="noStrike" cap="none" normalizeH="0" baseline="0" dirty="0" smtClean="0">
                          <a:ln>
                            <a:noFill/>
                          </a:ln>
                          <a:solidFill>
                            <a:schemeClr val="accent2"/>
                          </a:solidFill>
                          <a:effectLst/>
                          <a:latin typeface="+mn-lt"/>
                          <a:cs typeface="Arial" charset="0"/>
                        </a:rPr>
                        <a:t>22</a:t>
                      </a:r>
                      <a:endParaRPr kumimoji="0" lang="en-GB" sz="7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6.0</a:t>
                      </a:r>
                      <a:r>
                        <a:rPr kumimoji="0" lang="en-GB" sz="700" b="0" i="0" u="none" strike="noStrike" cap="none" normalizeH="0" baseline="0" dirty="0" smtClean="0">
                          <a:ln>
                            <a:noFill/>
                          </a:ln>
                          <a:solidFill>
                            <a:schemeClr val="accent2"/>
                          </a:solidFill>
                          <a:effectLst/>
                          <a:latin typeface="+mn-lt"/>
                          <a:cs typeface="+mn-cs"/>
                        </a:rPr>
                        <a:t>, 45.2</a:t>
                      </a:r>
                      <a:endParaRPr kumimoji="0" lang="en-GB" sz="7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700" b="0" i="0" u="none" strike="noStrike" cap="none" normalizeH="0" baseline="0" dirty="0" smtClean="0">
                          <a:ln>
                            <a:noFill/>
                          </a:ln>
                          <a:solidFill>
                            <a:schemeClr val="accent2"/>
                          </a:solidFill>
                          <a:effectLst/>
                          <a:latin typeface="+mn-lt"/>
                          <a:cs typeface="Arial" charset="0"/>
                        </a:rPr>
                        <a:t>5.5</a:t>
                      </a:r>
                      <a:r>
                        <a:rPr kumimoji="0" lang="en-GB" sz="700" b="0" i="0" u="none" strike="noStrike" cap="none" normalizeH="0" baseline="0" dirty="0" smtClean="0">
                          <a:ln>
                            <a:noFill/>
                          </a:ln>
                          <a:solidFill>
                            <a:schemeClr val="accent2"/>
                          </a:solidFill>
                          <a:effectLst/>
                          <a:latin typeface="+mn-lt"/>
                          <a:cs typeface="+mn-cs"/>
                        </a:rPr>
                        <a:t>, 8.9</a:t>
                      </a:r>
                      <a:endParaRPr kumimoji="0" lang="en-GB" sz="7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pSp>
        <p:nvGrpSpPr>
          <p:cNvPr id="116" name="Group 2"/>
          <p:cNvGrpSpPr>
            <a:grpSpLocks/>
          </p:cNvGrpSpPr>
          <p:nvPr/>
        </p:nvGrpSpPr>
        <p:grpSpPr bwMode="auto">
          <a:xfrm>
            <a:off x="1346327" y="2979955"/>
            <a:ext cx="3019679" cy="1711515"/>
            <a:chOff x="2195" y="1775"/>
            <a:chExt cx="1368" cy="784"/>
          </a:xfrm>
        </p:grpSpPr>
        <p:sp>
          <p:nvSpPr>
            <p:cNvPr id="117" name="Line 3"/>
            <p:cNvSpPr>
              <a:spLocks noChangeShapeType="1"/>
            </p:cNvSpPr>
            <p:nvPr/>
          </p:nvSpPr>
          <p:spPr bwMode="auto">
            <a:xfrm>
              <a:off x="3185" y="233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
            <p:cNvSpPr>
              <a:spLocks noChangeShapeType="1"/>
            </p:cNvSpPr>
            <p:nvPr/>
          </p:nvSpPr>
          <p:spPr bwMode="auto">
            <a:xfrm>
              <a:off x="3053" y="225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5"/>
            <p:cNvSpPr>
              <a:spLocks noChangeShapeType="1"/>
            </p:cNvSpPr>
            <p:nvPr/>
          </p:nvSpPr>
          <p:spPr bwMode="auto">
            <a:xfrm>
              <a:off x="2891" y="2133"/>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6"/>
            <p:cNvSpPr>
              <a:spLocks noChangeShapeType="1"/>
            </p:cNvSpPr>
            <p:nvPr/>
          </p:nvSpPr>
          <p:spPr bwMode="auto">
            <a:xfrm>
              <a:off x="3215" y="2373"/>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7"/>
            <p:cNvSpPr>
              <a:spLocks noChangeShapeType="1"/>
            </p:cNvSpPr>
            <p:nvPr/>
          </p:nvSpPr>
          <p:spPr bwMode="auto">
            <a:xfrm>
              <a:off x="2255" y="1775"/>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8"/>
            <p:cNvSpPr>
              <a:spLocks noChangeShapeType="1"/>
            </p:cNvSpPr>
            <p:nvPr/>
          </p:nvSpPr>
          <p:spPr bwMode="auto">
            <a:xfrm>
              <a:off x="2417" y="185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9"/>
            <p:cNvSpPr>
              <a:spLocks noChangeShapeType="1"/>
            </p:cNvSpPr>
            <p:nvPr/>
          </p:nvSpPr>
          <p:spPr bwMode="auto">
            <a:xfrm>
              <a:off x="2429" y="185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10"/>
            <p:cNvSpPr>
              <a:spLocks noChangeShapeType="1"/>
            </p:cNvSpPr>
            <p:nvPr/>
          </p:nvSpPr>
          <p:spPr bwMode="auto">
            <a:xfrm>
              <a:off x="2537" y="1917"/>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11"/>
            <p:cNvSpPr>
              <a:spLocks noChangeShapeType="1"/>
            </p:cNvSpPr>
            <p:nvPr/>
          </p:nvSpPr>
          <p:spPr bwMode="auto">
            <a:xfrm>
              <a:off x="2549" y="1917"/>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2"/>
            <p:cNvSpPr>
              <a:spLocks noChangeShapeType="1"/>
            </p:cNvSpPr>
            <p:nvPr/>
          </p:nvSpPr>
          <p:spPr bwMode="auto">
            <a:xfrm>
              <a:off x="2561" y="1917"/>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3"/>
            <p:cNvSpPr>
              <a:spLocks noChangeShapeType="1"/>
            </p:cNvSpPr>
            <p:nvPr/>
          </p:nvSpPr>
          <p:spPr bwMode="auto">
            <a:xfrm>
              <a:off x="2579" y="1917"/>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4"/>
            <p:cNvSpPr>
              <a:spLocks noChangeShapeType="1"/>
            </p:cNvSpPr>
            <p:nvPr/>
          </p:nvSpPr>
          <p:spPr bwMode="auto">
            <a:xfrm>
              <a:off x="3455" y="2493"/>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5"/>
            <p:cNvSpPr>
              <a:spLocks noChangeShapeType="1"/>
            </p:cNvSpPr>
            <p:nvPr/>
          </p:nvSpPr>
          <p:spPr bwMode="auto">
            <a:xfrm>
              <a:off x="3431" y="2493"/>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6"/>
            <p:cNvSpPr>
              <a:spLocks noChangeShapeType="1"/>
            </p:cNvSpPr>
            <p:nvPr/>
          </p:nvSpPr>
          <p:spPr bwMode="auto">
            <a:xfrm>
              <a:off x="3497" y="2523"/>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7"/>
            <p:cNvSpPr>
              <a:spLocks noChangeShapeType="1"/>
            </p:cNvSpPr>
            <p:nvPr/>
          </p:nvSpPr>
          <p:spPr bwMode="auto">
            <a:xfrm>
              <a:off x="3515" y="2523"/>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8"/>
            <p:cNvSpPr>
              <a:spLocks noChangeShapeType="1"/>
            </p:cNvSpPr>
            <p:nvPr/>
          </p:nvSpPr>
          <p:spPr bwMode="auto">
            <a:xfrm>
              <a:off x="3557" y="2523"/>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9"/>
            <p:cNvSpPr>
              <a:spLocks noChangeShapeType="1"/>
            </p:cNvSpPr>
            <p:nvPr/>
          </p:nvSpPr>
          <p:spPr bwMode="auto">
            <a:xfrm>
              <a:off x="2495" y="1881"/>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20"/>
            <p:cNvSpPr>
              <a:spLocks noChangeShapeType="1"/>
            </p:cNvSpPr>
            <p:nvPr/>
          </p:nvSpPr>
          <p:spPr bwMode="auto">
            <a:xfrm>
              <a:off x="2657" y="1953"/>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21"/>
            <p:cNvSpPr>
              <a:spLocks noChangeShapeType="1"/>
            </p:cNvSpPr>
            <p:nvPr/>
          </p:nvSpPr>
          <p:spPr bwMode="auto">
            <a:xfrm>
              <a:off x="3179" y="2343"/>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22"/>
            <p:cNvSpPr>
              <a:spLocks noChangeShapeType="1"/>
            </p:cNvSpPr>
            <p:nvPr/>
          </p:nvSpPr>
          <p:spPr bwMode="auto">
            <a:xfrm>
              <a:off x="3083" y="225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23"/>
            <p:cNvSpPr>
              <a:spLocks noChangeShapeType="1"/>
            </p:cNvSpPr>
            <p:nvPr/>
          </p:nvSpPr>
          <p:spPr bwMode="auto">
            <a:xfrm>
              <a:off x="3113" y="2307"/>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24"/>
            <p:cNvSpPr>
              <a:spLocks noChangeShapeType="1"/>
            </p:cNvSpPr>
            <p:nvPr/>
          </p:nvSpPr>
          <p:spPr bwMode="auto">
            <a:xfrm>
              <a:off x="2819" y="2085"/>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5"/>
            <p:cNvSpPr>
              <a:spLocks noChangeShapeType="1"/>
            </p:cNvSpPr>
            <p:nvPr/>
          </p:nvSpPr>
          <p:spPr bwMode="auto">
            <a:xfrm>
              <a:off x="2405" y="1851"/>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26"/>
            <p:cNvSpPr>
              <a:spLocks noChangeShapeType="1"/>
            </p:cNvSpPr>
            <p:nvPr/>
          </p:nvSpPr>
          <p:spPr bwMode="auto">
            <a:xfrm>
              <a:off x="2825" y="2085"/>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Freeform 27"/>
            <p:cNvSpPr>
              <a:spLocks/>
            </p:cNvSpPr>
            <p:nvPr/>
          </p:nvSpPr>
          <p:spPr bwMode="auto">
            <a:xfrm>
              <a:off x="2195" y="1791"/>
              <a:ext cx="1368" cy="750"/>
            </a:xfrm>
            <a:custGeom>
              <a:avLst/>
              <a:gdLst>
                <a:gd name="T0" fmla="*/ 213 w 228"/>
                <a:gd name="T1" fmla="*/ 125 h 125"/>
                <a:gd name="T2" fmla="*/ 211 w 228"/>
                <a:gd name="T3" fmla="*/ 123 h 125"/>
                <a:gd name="T4" fmla="*/ 202 w 228"/>
                <a:gd name="T5" fmla="*/ 120 h 125"/>
                <a:gd name="T6" fmla="*/ 193 w 228"/>
                <a:gd name="T7" fmla="*/ 115 h 125"/>
                <a:gd name="T8" fmla="*/ 185 w 228"/>
                <a:gd name="T9" fmla="*/ 112 h 125"/>
                <a:gd name="T10" fmla="*/ 183 w 228"/>
                <a:gd name="T11" fmla="*/ 109 h 125"/>
                <a:gd name="T12" fmla="*/ 174 w 228"/>
                <a:gd name="T13" fmla="*/ 105 h 125"/>
                <a:gd name="T14" fmla="*/ 166 w 228"/>
                <a:gd name="T15" fmla="*/ 101 h 125"/>
                <a:gd name="T16" fmla="*/ 161 w 228"/>
                <a:gd name="T17" fmla="*/ 94 h 125"/>
                <a:gd name="T18" fmla="*/ 152 w 228"/>
                <a:gd name="T19" fmla="*/ 89 h 125"/>
                <a:gd name="T20" fmla="*/ 149 w 228"/>
                <a:gd name="T21" fmla="*/ 86 h 125"/>
                <a:gd name="T22" fmla="*/ 136 w 228"/>
                <a:gd name="T23" fmla="*/ 81 h 125"/>
                <a:gd name="T24" fmla="*/ 130 w 228"/>
                <a:gd name="T25" fmla="*/ 78 h 125"/>
                <a:gd name="T26" fmla="*/ 128 w 228"/>
                <a:gd name="T27" fmla="*/ 75 h 125"/>
                <a:gd name="T28" fmla="*/ 125 w 228"/>
                <a:gd name="T29" fmla="*/ 72 h 125"/>
                <a:gd name="T30" fmla="*/ 120 w 228"/>
                <a:gd name="T31" fmla="*/ 69 h 125"/>
                <a:gd name="T32" fmla="*/ 119 w 228"/>
                <a:gd name="T33" fmla="*/ 67 h 125"/>
                <a:gd name="T34" fmla="*/ 116 w 228"/>
                <a:gd name="T35" fmla="*/ 64 h 125"/>
                <a:gd name="T36" fmla="*/ 111 w 228"/>
                <a:gd name="T37" fmla="*/ 60 h 125"/>
                <a:gd name="T38" fmla="*/ 106 w 228"/>
                <a:gd name="T39" fmla="*/ 57 h 125"/>
                <a:gd name="T40" fmla="*/ 102 w 228"/>
                <a:gd name="T41" fmla="*/ 52 h 125"/>
                <a:gd name="T42" fmla="*/ 96 w 228"/>
                <a:gd name="T43" fmla="*/ 49 h 125"/>
                <a:gd name="T44" fmla="*/ 93 w 228"/>
                <a:gd name="T45" fmla="*/ 46 h 125"/>
                <a:gd name="T46" fmla="*/ 91 w 228"/>
                <a:gd name="T47" fmla="*/ 45 h 125"/>
                <a:gd name="T48" fmla="*/ 88 w 228"/>
                <a:gd name="T49" fmla="*/ 43 h 125"/>
                <a:gd name="T50" fmla="*/ 84 w 228"/>
                <a:gd name="T51" fmla="*/ 40 h 125"/>
                <a:gd name="T52" fmla="*/ 82 w 228"/>
                <a:gd name="T53" fmla="*/ 37 h 125"/>
                <a:gd name="T54" fmla="*/ 79 w 228"/>
                <a:gd name="T55" fmla="*/ 35 h 125"/>
                <a:gd name="T56" fmla="*/ 77 w 228"/>
                <a:gd name="T57" fmla="*/ 32 h 125"/>
                <a:gd name="T58" fmla="*/ 74 w 228"/>
                <a:gd name="T59" fmla="*/ 30 h 125"/>
                <a:gd name="T60" fmla="*/ 71 w 228"/>
                <a:gd name="T61" fmla="*/ 27 h 125"/>
                <a:gd name="T62" fmla="*/ 64 w 228"/>
                <a:gd name="T63" fmla="*/ 24 h 125"/>
                <a:gd name="T64" fmla="*/ 58 w 228"/>
                <a:gd name="T65" fmla="*/ 23 h 125"/>
                <a:gd name="T66" fmla="*/ 52 w 228"/>
                <a:gd name="T67" fmla="*/ 20 h 125"/>
                <a:gd name="T68" fmla="*/ 42 w 228"/>
                <a:gd name="T69" fmla="*/ 17 h 125"/>
                <a:gd name="T70" fmla="*/ 30 w 228"/>
                <a:gd name="T71" fmla="*/ 13 h 125"/>
                <a:gd name="T72" fmla="*/ 25 w 228"/>
                <a:gd name="T73" fmla="*/ 9 h 125"/>
                <a:gd name="T74" fmla="*/ 18 w 228"/>
                <a:gd name="T75" fmla="*/ 7 h 125"/>
                <a:gd name="T76" fmla="*/ 14 w 228"/>
                <a:gd name="T77" fmla="*/ 3 h 125"/>
                <a:gd name="T78" fmla="*/ 0 w 228"/>
                <a:gd name="T7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8" h="125">
                  <a:moveTo>
                    <a:pt x="228" y="125"/>
                  </a:moveTo>
                  <a:lnTo>
                    <a:pt x="213" y="125"/>
                  </a:lnTo>
                  <a:lnTo>
                    <a:pt x="213" y="123"/>
                  </a:lnTo>
                  <a:lnTo>
                    <a:pt x="211" y="123"/>
                  </a:lnTo>
                  <a:lnTo>
                    <a:pt x="211" y="120"/>
                  </a:lnTo>
                  <a:lnTo>
                    <a:pt x="202" y="120"/>
                  </a:lnTo>
                  <a:lnTo>
                    <a:pt x="202" y="115"/>
                  </a:lnTo>
                  <a:lnTo>
                    <a:pt x="193" y="115"/>
                  </a:lnTo>
                  <a:lnTo>
                    <a:pt x="193" y="112"/>
                  </a:lnTo>
                  <a:lnTo>
                    <a:pt x="185" y="112"/>
                  </a:lnTo>
                  <a:lnTo>
                    <a:pt x="185" y="109"/>
                  </a:lnTo>
                  <a:lnTo>
                    <a:pt x="183" y="109"/>
                  </a:lnTo>
                  <a:lnTo>
                    <a:pt x="183" y="105"/>
                  </a:lnTo>
                  <a:lnTo>
                    <a:pt x="174" y="105"/>
                  </a:lnTo>
                  <a:lnTo>
                    <a:pt x="174" y="101"/>
                  </a:lnTo>
                  <a:lnTo>
                    <a:pt x="166" y="101"/>
                  </a:lnTo>
                  <a:lnTo>
                    <a:pt x="166" y="94"/>
                  </a:lnTo>
                  <a:lnTo>
                    <a:pt x="161" y="94"/>
                  </a:lnTo>
                  <a:lnTo>
                    <a:pt x="161" y="89"/>
                  </a:lnTo>
                  <a:lnTo>
                    <a:pt x="152" y="89"/>
                  </a:lnTo>
                  <a:lnTo>
                    <a:pt x="152" y="86"/>
                  </a:lnTo>
                  <a:lnTo>
                    <a:pt x="149" y="86"/>
                  </a:lnTo>
                  <a:lnTo>
                    <a:pt x="149" y="81"/>
                  </a:lnTo>
                  <a:lnTo>
                    <a:pt x="136" y="81"/>
                  </a:lnTo>
                  <a:lnTo>
                    <a:pt x="136" y="78"/>
                  </a:lnTo>
                  <a:lnTo>
                    <a:pt x="130" y="78"/>
                  </a:lnTo>
                  <a:lnTo>
                    <a:pt x="130" y="75"/>
                  </a:lnTo>
                  <a:lnTo>
                    <a:pt x="128" y="75"/>
                  </a:lnTo>
                  <a:lnTo>
                    <a:pt x="128" y="72"/>
                  </a:lnTo>
                  <a:lnTo>
                    <a:pt x="125" y="72"/>
                  </a:lnTo>
                  <a:lnTo>
                    <a:pt x="125" y="69"/>
                  </a:lnTo>
                  <a:lnTo>
                    <a:pt x="120" y="69"/>
                  </a:lnTo>
                  <a:lnTo>
                    <a:pt x="120" y="67"/>
                  </a:lnTo>
                  <a:lnTo>
                    <a:pt x="119" y="67"/>
                  </a:lnTo>
                  <a:lnTo>
                    <a:pt x="119" y="64"/>
                  </a:lnTo>
                  <a:lnTo>
                    <a:pt x="116" y="64"/>
                  </a:lnTo>
                  <a:lnTo>
                    <a:pt x="116" y="60"/>
                  </a:lnTo>
                  <a:lnTo>
                    <a:pt x="111" y="60"/>
                  </a:lnTo>
                  <a:lnTo>
                    <a:pt x="111" y="57"/>
                  </a:lnTo>
                  <a:lnTo>
                    <a:pt x="106" y="57"/>
                  </a:lnTo>
                  <a:lnTo>
                    <a:pt x="106" y="52"/>
                  </a:lnTo>
                  <a:lnTo>
                    <a:pt x="102" y="52"/>
                  </a:lnTo>
                  <a:lnTo>
                    <a:pt x="102" y="49"/>
                  </a:lnTo>
                  <a:lnTo>
                    <a:pt x="96" y="49"/>
                  </a:lnTo>
                  <a:lnTo>
                    <a:pt x="96" y="46"/>
                  </a:lnTo>
                  <a:lnTo>
                    <a:pt x="93" y="46"/>
                  </a:lnTo>
                  <a:lnTo>
                    <a:pt x="93" y="45"/>
                  </a:lnTo>
                  <a:lnTo>
                    <a:pt x="91" y="45"/>
                  </a:lnTo>
                  <a:lnTo>
                    <a:pt x="91" y="43"/>
                  </a:lnTo>
                  <a:lnTo>
                    <a:pt x="88" y="43"/>
                  </a:lnTo>
                  <a:lnTo>
                    <a:pt x="88" y="40"/>
                  </a:lnTo>
                  <a:lnTo>
                    <a:pt x="84" y="40"/>
                  </a:lnTo>
                  <a:lnTo>
                    <a:pt x="84" y="37"/>
                  </a:lnTo>
                  <a:lnTo>
                    <a:pt x="82" y="37"/>
                  </a:lnTo>
                  <a:lnTo>
                    <a:pt x="82" y="35"/>
                  </a:lnTo>
                  <a:lnTo>
                    <a:pt x="79" y="35"/>
                  </a:lnTo>
                  <a:lnTo>
                    <a:pt x="79" y="32"/>
                  </a:lnTo>
                  <a:lnTo>
                    <a:pt x="77" y="32"/>
                  </a:lnTo>
                  <a:lnTo>
                    <a:pt x="77" y="30"/>
                  </a:lnTo>
                  <a:lnTo>
                    <a:pt x="74" y="30"/>
                  </a:lnTo>
                  <a:lnTo>
                    <a:pt x="74" y="27"/>
                  </a:lnTo>
                  <a:lnTo>
                    <a:pt x="71" y="27"/>
                  </a:lnTo>
                  <a:lnTo>
                    <a:pt x="71" y="24"/>
                  </a:lnTo>
                  <a:lnTo>
                    <a:pt x="64" y="24"/>
                  </a:lnTo>
                  <a:lnTo>
                    <a:pt x="64" y="23"/>
                  </a:lnTo>
                  <a:lnTo>
                    <a:pt x="58" y="23"/>
                  </a:lnTo>
                  <a:lnTo>
                    <a:pt x="58" y="20"/>
                  </a:lnTo>
                  <a:lnTo>
                    <a:pt x="52" y="20"/>
                  </a:lnTo>
                  <a:lnTo>
                    <a:pt x="52" y="17"/>
                  </a:lnTo>
                  <a:lnTo>
                    <a:pt x="42" y="17"/>
                  </a:lnTo>
                  <a:lnTo>
                    <a:pt x="42" y="13"/>
                  </a:lnTo>
                  <a:lnTo>
                    <a:pt x="30" y="13"/>
                  </a:lnTo>
                  <a:lnTo>
                    <a:pt x="30" y="9"/>
                  </a:lnTo>
                  <a:lnTo>
                    <a:pt x="25" y="9"/>
                  </a:lnTo>
                  <a:lnTo>
                    <a:pt x="25" y="7"/>
                  </a:lnTo>
                  <a:lnTo>
                    <a:pt x="18" y="7"/>
                  </a:lnTo>
                  <a:lnTo>
                    <a:pt x="18" y="3"/>
                  </a:lnTo>
                  <a:lnTo>
                    <a:pt x="14" y="3"/>
                  </a:lnTo>
                  <a:lnTo>
                    <a:pt x="14" y="0"/>
                  </a:lnTo>
                  <a:lnTo>
                    <a:pt x="0" y="0"/>
                  </a:lnTo>
                </a:path>
              </a:pathLst>
            </a:cu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2" name="Group 28"/>
          <p:cNvGrpSpPr>
            <a:grpSpLocks/>
          </p:cNvGrpSpPr>
          <p:nvPr/>
        </p:nvGrpSpPr>
        <p:grpSpPr bwMode="auto">
          <a:xfrm>
            <a:off x="1346327" y="3016528"/>
            <a:ext cx="3006435" cy="1980000"/>
            <a:chOff x="2173" y="1702"/>
            <a:chExt cx="1410" cy="912"/>
          </a:xfrm>
        </p:grpSpPr>
        <p:sp>
          <p:nvSpPr>
            <p:cNvPr id="143" name="Line 29"/>
            <p:cNvSpPr>
              <a:spLocks noChangeShapeType="1"/>
            </p:cNvSpPr>
            <p:nvPr/>
          </p:nvSpPr>
          <p:spPr bwMode="auto">
            <a:xfrm>
              <a:off x="3313" y="247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30"/>
            <p:cNvSpPr>
              <a:spLocks noChangeShapeType="1"/>
            </p:cNvSpPr>
            <p:nvPr/>
          </p:nvSpPr>
          <p:spPr bwMode="auto">
            <a:xfrm>
              <a:off x="3055" y="2254"/>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31"/>
            <p:cNvSpPr>
              <a:spLocks noChangeShapeType="1"/>
            </p:cNvSpPr>
            <p:nvPr/>
          </p:nvSpPr>
          <p:spPr bwMode="auto">
            <a:xfrm>
              <a:off x="3169" y="2332"/>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32"/>
            <p:cNvSpPr>
              <a:spLocks noChangeShapeType="1"/>
            </p:cNvSpPr>
            <p:nvPr/>
          </p:nvSpPr>
          <p:spPr bwMode="auto">
            <a:xfrm>
              <a:off x="2539" y="1840"/>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33"/>
            <p:cNvSpPr>
              <a:spLocks noChangeShapeType="1"/>
            </p:cNvSpPr>
            <p:nvPr/>
          </p:nvSpPr>
          <p:spPr bwMode="auto">
            <a:xfrm>
              <a:off x="2491" y="1828"/>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34"/>
            <p:cNvSpPr>
              <a:spLocks noChangeShapeType="1"/>
            </p:cNvSpPr>
            <p:nvPr/>
          </p:nvSpPr>
          <p:spPr bwMode="auto">
            <a:xfrm>
              <a:off x="2503" y="1828"/>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5"/>
            <p:cNvSpPr>
              <a:spLocks noChangeShapeType="1"/>
            </p:cNvSpPr>
            <p:nvPr/>
          </p:nvSpPr>
          <p:spPr bwMode="auto">
            <a:xfrm>
              <a:off x="2617" y="1900"/>
              <a:ext cx="0" cy="3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36"/>
            <p:cNvSpPr>
              <a:spLocks noChangeShapeType="1"/>
            </p:cNvSpPr>
            <p:nvPr/>
          </p:nvSpPr>
          <p:spPr bwMode="auto">
            <a:xfrm>
              <a:off x="3523" y="2578"/>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7"/>
            <p:cNvSpPr>
              <a:spLocks noChangeShapeType="1"/>
            </p:cNvSpPr>
            <p:nvPr/>
          </p:nvSpPr>
          <p:spPr bwMode="auto">
            <a:xfrm>
              <a:off x="2983" y="2188"/>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Freeform 38"/>
            <p:cNvSpPr>
              <a:spLocks/>
            </p:cNvSpPr>
            <p:nvPr/>
          </p:nvSpPr>
          <p:spPr bwMode="auto">
            <a:xfrm>
              <a:off x="2173" y="1702"/>
              <a:ext cx="1410" cy="900"/>
            </a:xfrm>
            <a:custGeom>
              <a:avLst/>
              <a:gdLst>
                <a:gd name="T0" fmla="*/ 216 w 235"/>
                <a:gd name="T1" fmla="*/ 150 h 150"/>
                <a:gd name="T2" fmla="*/ 212 w 235"/>
                <a:gd name="T3" fmla="*/ 143 h 150"/>
                <a:gd name="T4" fmla="*/ 197 w 235"/>
                <a:gd name="T5" fmla="*/ 138 h 150"/>
                <a:gd name="T6" fmla="*/ 185 w 235"/>
                <a:gd name="T7" fmla="*/ 131 h 150"/>
                <a:gd name="T8" fmla="*/ 183 w 235"/>
                <a:gd name="T9" fmla="*/ 125 h 150"/>
                <a:gd name="T10" fmla="*/ 175 w 235"/>
                <a:gd name="T11" fmla="*/ 117 h 150"/>
                <a:gd name="T12" fmla="*/ 173 w 235"/>
                <a:gd name="T13" fmla="*/ 112 h 150"/>
                <a:gd name="T14" fmla="*/ 162 w 235"/>
                <a:gd name="T15" fmla="*/ 108 h 150"/>
                <a:gd name="T16" fmla="*/ 157 w 235"/>
                <a:gd name="T17" fmla="*/ 103 h 150"/>
                <a:gd name="T18" fmla="*/ 151 w 235"/>
                <a:gd name="T19" fmla="*/ 99 h 150"/>
                <a:gd name="T20" fmla="*/ 145 w 235"/>
                <a:gd name="T21" fmla="*/ 95 h 150"/>
                <a:gd name="T22" fmla="*/ 141 w 235"/>
                <a:gd name="T23" fmla="*/ 92 h 150"/>
                <a:gd name="T24" fmla="*/ 138 w 235"/>
                <a:gd name="T25" fmla="*/ 88 h 150"/>
                <a:gd name="T26" fmla="*/ 133 w 235"/>
                <a:gd name="T27" fmla="*/ 84 h 150"/>
                <a:gd name="T28" fmla="*/ 130 w 235"/>
                <a:gd name="T29" fmla="*/ 83 h 150"/>
                <a:gd name="T30" fmla="*/ 127 w 235"/>
                <a:gd name="T31" fmla="*/ 75 h 150"/>
                <a:gd name="T32" fmla="*/ 121 w 235"/>
                <a:gd name="T33" fmla="*/ 72 h 150"/>
                <a:gd name="T34" fmla="*/ 120 w 235"/>
                <a:gd name="T35" fmla="*/ 68 h 150"/>
                <a:gd name="T36" fmla="*/ 118 w 235"/>
                <a:gd name="T37" fmla="*/ 63 h 150"/>
                <a:gd name="T38" fmla="*/ 113 w 235"/>
                <a:gd name="T39" fmla="*/ 59 h 150"/>
                <a:gd name="T40" fmla="*/ 104 w 235"/>
                <a:gd name="T41" fmla="*/ 55 h 150"/>
                <a:gd name="T42" fmla="*/ 99 w 235"/>
                <a:gd name="T43" fmla="*/ 52 h 150"/>
                <a:gd name="T44" fmla="*/ 94 w 235"/>
                <a:gd name="T45" fmla="*/ 49 h 150"/>
                <a:gd name="T46" fmla="*/ 88 w 235"/>
                <a:gd name="T47" fmla="*/ 47 h 150"/>
                <a:gd name="T48" fmla="*/ 85 w 235"/>
                <a:gd name="T49" fmla="*/ 44 h 150"/>
                <a:gd name="T50" fmla="*/ 84 w 235"/>
                <a:gd name="T51" fmla="*/ 42 h 150"/>
                <a:gd name="T52" fmla="*/ 80 w 235"/>
                <a:gd name="T53" fmla="*/ 39 h 150"/>
                <a:gd name="T54" fmla="*/ 78 w 235"/>
                <a:gd name="T55" fmla="*/ 38 h 150"/>
                <a:gd name="T56" fmla="*/ 72 w 235"/>
                <a:gd name="T57" fmla="*/ 36 h 150"/>
                <a:gd name="T58" fmla="*/ 69 w 235"/>
                <a:gd name="T59" fmla="*/ 34 h 150"/>
                <a:gd name="T60" fmla="*/ 67 w 235"/>
                <a:gd name="T61" fmla="*/ 32 h 150"/>
                <a:gd name="T62" fmla="*/ 66 w 235"/>
                <a:gd name="T63" fmla="*/ 29 h 150"/>
                <a:gd name="T64" fmla="*/ 58 w 235"/>
                <a:gd name="T65" fmla="*/ 26 h 150"/>
                <a:gd name="T66" fmla="*/ 49 w 235"/>
                <a:gd name="T67" fmla="*/ 23 h 150"/>
                <a:gd name="T68" fmla="*/ 47 w 235"/>
                <a:gd name="T69" fmla="*/ 22 h 150"/>
                <a:gd name="T70" fmla="*/ 44 w 235"/>
                <a:gd name="T71" fmla="*/ 19 h 150"/>
                <a:gd name="T72" fmla="*/ 40 w 235"/>
                <a:gd name="T73" fmla="*/ 17 h 150"/>
                <a:gd name="T74" fmla="*/ 32 w 235"/>
                <a:gd name="T75" fmla="*/ 16 h 150"/>
                <a:gd name="T76" fmla="*/ 30 w 235"/>
                <a:gd name="T77" fmla="*/ 13 h 150"/>
                <a:gd name="T78" fmla="*/ 24 w 235"/>
                <a:gd name="T79" fmla="*/ 8 h 150"/>
                <a:gd name="T80" fmla="*/ 21 w 235"/>
                <a:gd name="T81" fmla="*/ 5 h 150"/>
                <a:gd name="T82" fmla="*/ 8 w 235"/>
                <a:gd name="T83" fmla="*/ 2 h 150"/>
                <a:gd name="T84" fmla="*/ 0 w 235"/>
                <a:gd name="T8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150">
                  <a:moveTo>
                    <a:pt x="235" y="150"/>
                  </a:moveTo>
                  <a:lnTo>
                    <a:pt x="216" y="150"/>
                  </a:lnTo>
                  <a:lnTo>
                    <a:pt x="216" y="143"/>
                  </a:lnTo>
                  <a:lnTo>
                    <a:pt x="212" y="143"/>
                  </a:lnTo>
                  <a:lnTo>
                    <a:pt x="212" y="138"/>
                  </a:lnTo>
                  <a:lnTo>
                    <a:pt x="197" y="138"/>
                  </a:lnTo>
                  <a:lnTo>
                    <a:pt x="197" y="131"/>
                  </a:lnTo>
                  <a:lnTo>
                    <a:pt x="185" y="131"/>
                  </a:lnTo>
                  <a:lnTo>
                    <a:pt x="185" y="125"/>
                  </a:lnTo>
                  <a:lnTo>
                    <a:pt x="183" y="125"/>
                  </a:lnTo>
                  <a:lnTo>
                    <a:pt x="183" y="117"/>
                  </a:lnTo>
                  <a:lnTo>
                    <a:pt x="175" y="117"/>
                  </a:lnTo>
                  <a:lnTo>
                    <a:pt x="175" y="112"/>
                  </a:lnTo>
                  <a:lnTo>
                    <a:pt x="173" y="112"/>
                  </a:lnTo>
                  <a:lnTo>
                    <a:pt x="173" y="108"/>
                  </a:lnTo>
                  <a:lnTo>
                    <a:pt x="162" y="108"/>
                  </a:lnTo>
                  <a:lnTo>
                    <a:pt x="162" y="103"/>
                  </a:lnTo>
                  <a:lnTo>
                    <a:pt x="157" y="103"/>
                  </a:lnTo>
                  <a:lnTo>
                    <a:pt x="157" y="99"/>
                  </a:lnTo>
                  <a:lnTo>
                    <a:pt x="151" y="99"/>
                  </a:lnTo>
                  <a:lnTo>
                    <a:pt x="151" y="95"/>
                  </a:lnTo>
                  <a:lnTo>
                    <a:pt x="145" y="95"/>
                  </a:lnTo>
                  <a:lnTo>
                    <a:pt x="145" y="92"/>
                  </a:lnTo>
                  <a:lnTo>
                    <a:pt x="141" y="92"/>
                  </a:lnTo>
                  <a:lnTo>
                    <a:pt x="141" y="88"/>
                  </a:lnTo>
                  <a:lnTo>
                    <a:pt x="138" y="88"/>
                  </a:lnTo>
                  <a:lnTo>
                    <a:pt x="138" y="84"/>
                  </a:lnTo>
                  <a:lnTo>
                    <a:pt x="133" y="84"/>
                  </a:lnTo>
                  <a:lnTo>
                    <a:pt x="133" y="83"/>
                  </a:lnTo>
                  <a:lnTo>
                    <a:pt x="130" y="83"/>
                  </a:lnTo>
                  <a:lnTo>
                    <a:pt x="130" y="75"/>
                  </a:lnTo>
                  <a:lnTo>
                    <a:pt x="127" y="75"/>
                  </a:lnTo>
                  <a:lnTo>
                    <a:pt x="127" y="72"/>
                  </a:lnTo>
                  <a:lnTo>
                    <a:pt x="121" y="72"/>
                  </a:lnTo>
                  <a:lnTo>
                    <a:pt x="121" y="68"/>
                  </a:lnTo>
                  <a:lnTo>
                    <a:pt x="120" y="68"/>
                  </a:lnTo>
                  <a:lnTo>
                    <a:pt x="120" y="63"/>
                  </a:lnTo>
                  <a:lnTo>
                    <a:pt x="118" y="63"/>
                  </a:lnTo>
                  <a:lnTo>
                    <a:pt x="118" y="59"/>
                  </a:lnTo>
                  <a:lnTo>
                    <a:pt x="113" y="59"/>
                  </a:lnTo>
                  <a:lnTo>
                    <a:pt x="113" y="55"/>
                  </a:lnTo>
                  <a:lnTo>
                    <a:pt x="104" y="55"/>
                  </a:lnTo>
                  <a:lnTo>
                    <a:pt x="104" y="52"/>
                  </a:lnTo>
                  <a:lnTo>
                    <a:pt x="99" y="52"/>
                  </a:lnTo>
                  <a:lnTo>
                    <a:pt x="99" y="49"/>
                  </a:lnTo>
                  <a:lnTo>
                    <a:pt x="94" y="49"/>
                  </a:lnTo>
                  <a:lnTo>
                    <a:pt x="94" y="47"/>
                  </a:lnTo>
                  <a:lnTo>
                    <a:pt x="88" y="47"/>
                  </a:lnTo>
                  <a:lnTo>
                    <a:pt x="88" y="44"/>
                  </a:lnTo>
                  <a:lnTo>
                    <a:pt x="85" y="44"/>
                  </a:lnTo>
                  <a:lnTo>
                    <a:pt x="85" y="42"/>
                  </a:lnTo>
                  <a:lnTo>
                    <a:pt x="84" y="42"/>
                  </a:lnTo>
                  <a:lnTo>
                    <a:pt x="84" y="39"/>
                  </a:lnTo>
                  <a:lnTo>
                    <a:pt x="80" y="39"/>
                  </a:lnTo>
                  <a:lnTo>
                    <a:pt x="80" y="38"/>
                  </a:lnTo>
                  <a:lnTo>
                    <a:pt x="78" y="38"/>
                  </a:lnTo>
                  <a:lnTo>
                    <a:pt x="78" y="36"/>
                  </a:lnTo>
                  <a:lnTo>
                    <a:pt x="72" y="36"/>
                  </a:lnTo>
                  <a:lnTo>
                    <a:pt x="72" y="34"/>
                  </a:lnTo>
                  <a:lnTo>
                    <a:pt x="69" y="34"/>
                  </a:lnTo>
                  <a:lnTo>
                    <a:pt x="69" y="32"/>
                  </a:lnTo>
                  <a:lnTo>
                    <a:pt x="67" y="32"/>
                  </a:lnTo>
                  <a:lnTo>
                    <a:pt x="67" y="29"/>
                  </a:lnTo>
                  <a:lnTo>
                    <a:pt x="66" y="29"/>
                  </a:lnTo>
                  <a:lnTo>
                    <a:pt x="66" y="26"/>
                  </a:lnTo>
                  <a:lnTo>
                    <a:pt x="58" y="26"/>
                  </a:lnTo>
                  <a:lnTo>
                    <a:pt x="58" y="23"/>
                  </a:lnTo>
                  <a:lnTo>
                    <a:pt x="49" y="23"/>
                  </a:lnTo>
                  <a:lnTo>
                    <a:pt x="49" y="22"/>
                  </a:lnTo>
                  <a:lnTo>
                    <a:pt x="47" y="22"/>
                  </a:lnTo>
                  <a:lnTo>
                    <a:pt x="47" y="19"/>
                  </a:lnTo>
                  <a:lnTo>
                    <a:pt x="44" y="19"/>
                  </a:lnTo>
                  <a:lnTo>
                    <a:pt x="44" y="17"/>
                  </a:lnTo>
                  <a:lnTo>
                    <a:pt x="40" y="17"/>
                  </a:lnTo>
                  <a:lnTo>
                    <a:pt x="40" y="16"/>
                  </a:lnTo>
                  <a:lnTo>
                    <a:pt x="32" y="16"/>
                  </a:lnTo>
                  <a:lnTo>
                    <a:pt x="32" y="13"/>
                  </a:lnTo>
                  <a:lnTo>
                    <a:pt x="30" y="13"/>
                  </a:lnTo>
                  <a:lnTo>
                    <a:pt x="30" y="8"/>
                  </a:lnTo>
                  <a:lnTo>
                    <a:pt x="24" y="8"/>
                  </a:lnTo>
                  <a:lnTo>
                    <a:pt x="24" y="5"/>
                  </a:lnTo>
                  <a:lnTo>
                    <a:pt x="21" y="5"/>
                  </a:lnTo>
                  <a:lnTo>
                    <a:pt x="21" y="2"/>
                  </a:lnTo>
                  <a:lnTo>
                    <a:pt x="8" y="2"/>
                  </a:lnTo>
                  <a:lnTo>
                    <a:pt x="8"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3" name="Group 39"/>
          <p:cNvGrpSpPr>
            <a:grpSpLocks/>
          </p:cNvGrpSpPr>
          <p:nvPr/>
        </p:nvGrpSpPr>
        <p:grpSpPr bwMode="auto">
          <a:xfrm>
            <a:off x="5803194" y="3015364"/>
            <a:ext cx="2772000" cy="2093211"/>
            <a:chOff x="2225" y="1647"/>
            <a:chExt cx="1308" cy="1026"/>
          </a:xfrm>
        </p:grpSpPr>
        <p:sp>
          <p:nvSpPr>
            <p:cNvPr id="154" name="Line 40"/>
            <p:cNvSpPr>
              <a:spLocks noChangeShapeType="1"/>
            </p:cNvSpPr>
            <p:nvPr/>
          </p:nvSpPr>
          <p:spPr bwMode="auto">
            <a:xfrm>
              <a:off x="2837" y="2091"/>
              <a:ext cx="0" cy="3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41"/>
            <p:cNvSpPr>
              <a:spLocks noChangeShapeType="1"/>
            </p:cNvSpPr>
            <p:nvPr/>
          </p:nvSpPr>
          <p:spPr bwMode="auto">
            <a:xfrm>
              <a:off x="3203" y="225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42"/>
            <p:cNvSpPr>
              <a:spLocks noChangeShapeType="1"/>
            </p:cNvSpPr>
            <p:nvPr/>
          </p:nvSpPr>
          <p:spPr bwMode="auto">
            <a:xfrm>
              <a:off x="3179" y="225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43"/>
            <p:cNvSpPr>
              <a:spLocks noChangeShapeType="1"/>
            </p:cNvSpPr>
            <p:nvPr/>
          </p:nvSpPr>
          <p:spPr bwMode="auto">
            <a:xfrm>
              <a:off x="3287" y="2259"/>
              <a:ext cx="0" cy="36"/>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Freeform 44"/>
            <p:cNvSpPr>
              <a:spLocks/>
            </p:cNvSpPr>
            <p:nvPr/>
          </p:nvSpPr>
          <p:spPr bwMode="auto">
            <a:xfrm>
              <a:off x="2225" y="1647"/>
              <a:ext cx="1308" cy="1026"/>
            </a:xfrm>
            <a:custGeom>
              <a:avLst/>
              <a:gdLst>
                <a:gd name="T0" fmla="*/ 218 w 218"/>
                <a:gd name="T1" fmla="*/ 171 h 171"/>
                <a:gd name="T2" fmla="*/ 218 w 218"/>
                <a:gd name="T3" fmla="*/ 138 h 171"/>
                <a:gd name="T4" fmla="*/ 200 w 218"/>
                <a:gd name="T5" fmla="*/ 138 h 171"/>
                <a:gd name="T6" fmla="*/ 200 w 218"/>
                <a:gd name="T7" fmla="*/ 105 h 171"/>
                <a:gd name="T8" fmla="*/ 152 w 218"/>
                <a:gd name="T9" fmla="*/ 105 h 171"/>
                <a:gd name="T10" fmla="*/ 152 w 218"/>
                <a:gd name="T11" fmla="*/ 91 h 171"/>
                <a:gd name="T12" fmla="*/ 122 w 218"/>
                <a:gd name="T13" fmla="*/ 91 h 171"/>
                <a:gd name="T14" fmla="*/ 122 w 218"/>
                <a:gd name="T15" fmla="*/ 77 h 171"/>
                <a:gd name="T16" fmla="*/ 78 w 218"/>
                <a:gd name="T17" fmla="*/ 77 h 171"/>
                <a:gd name="T18" fmla="*/ 78 w 218"/>
                <a:gd name="T19" fmla="*/ 67 h 171"/>
                <a:gd name="T20" fmla="*/ 75 w 218"/>
                <a:gd name="T21" fmla="*/ 67 h 171"/>
                <a:gd name="T22" fmla="*/ 75 w 218"/>
                <a:gd name="T23" fmla="*/ 58 h 171"/>
                <a:gd name="T24" fmla="*/ 69 w 218"/>
                <a:gd name="T25" fmla="*/ 58 h 171"/>
                <a:gd name="T26" fmla="*/ 69 w 218"/>
                <a:gd name="T27" fmla="*/ 48 h 171"/>
                <a:gd name="T28" fmla="*/ 67 w 218"/>
                <a:gd name="T29" fmla="*/ 48 h 171"/>
                <a:gd name="T30" fmla="*/ 67 w 218"/>
                <a:gd name="T31" fmla="*/ 38 h 171"/>
                <a:gd name="T32" fmla="*/ 33 w 218"/>
                <a:gd name="T33" fmla="*/ 38 h 171"/>
                <a:gd name="T34" fmla="*/ 33 w 218"/>
                <a:gd name="T35" fmla="*/ 29 h 171"/>
                <a:gd name="T36" fmla="*/ 25 w 218"/>
                <a:gd name="T37" fmla="*/ 29 h 171"/>
                <a:gd name="T38" fmla="*/ 25 w 218"/>
                <a:gd name="T39" fmla="*/ 20 h 171"/>
                <a:gd name="T40" fmla="*/ 22 w 218"/>
                <a:gd name="T41" fmla="*/ 20 h 171"/>
                <a:gd name="T42" fmla="*/ 22 w 218"/>
                <a:gd name="T43" fmla="*/ 11 h 171"/>
                <a:gd name="T44" fmla="*/ 17 w 218"/>
                <a:gd name="T45" fmla="*/ 11 h 171"/>
                <a:gd name="T46" fmla="*/ 17 w 218"/>
                <a:gd name="T47" fmla="*/ 0 h 171"/>
                <a:gd name="T48" fmla="*/ 0 w 218"/>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 h="171">
                  <a:moveTo>
                    <a:pt x="218" y="171"/>
                  </a:moveTo>
                  <a:lnTo>
                    <a:pt x="218" y="138"/>
                  </a:lnTo>
                  <a:lnTo>
                    <a:pt x="200" y="138"/>
                  </a:lnTo>
                  <a:lnTo>
                    <a:pt x="200" y="105"/>
                  </a:lnTo>
                  <a:lnTo>
                    <a:pt x="152" y="105"/>
                  </a:lnTo>
                  <a:lnTo>
                    <a:pt x="152" y="91"/>
                  </a:lnTo>
                  <a:lnTo>
                    <a:pt x="122" y="91"/>
                  </a:lnTo>
                  <a:lnTo>
                    <a:pt x="122" y="77"/>
                  </a:lnTo>
                  <a:lnTo>
                    <a:pt x="78" y="77"/>
                  </a:lnTo>
                  <a:lnTo>
                    <a:pt x="78" y="67"/>
                  </a:lnTo>
                  <a:lnTo>
                    <a:pt x="75" y="67"/>
                  </a:lnTo>
                  <a:lnTo>
                    <a:pt x="75" y="58"/>
                  </a:lnTo>
                  <a:lnTo>
                    <a:pt x="69" y="58"/>
                  </a:lnTo>
                  <a:lnTo>
                    <a:pt x="69" y="48"/>
                  </a:lnTo>
                  <a:lnTo>
                    <a:pt x="67" y="48"/>
                  </a:lnTo>
                  <a:lnTo>
                    <a:pt x="67" y="38"/>
                  </a:lnTo>
                  <a:lnTo>
                    <a:pt x="33" y="38"/>
                  </a:lnTo>
                  <a:lnTo>
                    <a:pt x="33" y="29"/>
                  </a:lnTo>
                  <a:lnTo>
                    <a:pt x="25" y="29"/>
                  </a:lnTo>
                  <a:lnTo>
                    <a:pt x="25" y="20"/>
                  </a:lnTo>
                  <a:lnTo>
                    <a:pt x="22" y="20"/>
                  </a:lnTo>
                  <a:lnTo>
                    <a:pt x="22" y="11"/>
                  </a:lnTo>
                  <a:lnTo>
                    <a:pt x="17" y="11"/>
                  </a:lnTo>
                  <a:cubicBezTo>
                    <a:pt x="17" y="11"/>
                    <a:pt x="18" y="0"/>
                    <a:pt x="17" y="0"/>
                  </a:cubicBezTo>
                  <a:cubicBezTo>
                    <a:pt x="15" y="0"/>
                    <a:pt x="0" y="0"/>
                    <a:pt x="0" y="0"/>
                  </a:cubicBezTo>
                </a:path>
              </a:pathLst>
            </a:cu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9" name="Group 45"/>
          <p:cNvGrpSpPr>
            <a:grpSpLocks/>
          </p:cNvGrpSpPr>
          <p:nvPr/>
        </p:nvGrpSpPr>
        <p:grpSpPr bwMode="auto">
          <a:xfrm>
            <a:off x="5803194" y="3015364"/>
            <a:ext cx="2421168" cy="2052000"/>
            <a:chOff x="2308" y="1670"/>
            <a:chExt cx="1140" cy="978"/>
          </a:xfrm>
        </p:grpSpPr>
        <p:sp>
          <p:nvSpPr>
            <p:cNvPr id="160" name="Line 46"/>
            <p:cNvSpPr>
              <a:spLocks noChangeShapeType="1"/>
            </p:cNvSpPr>
            <p:nvPr/>
          </p:nvSpPr>
          <p:spPr bwMode="auto">
            <a:xfrm>
              <a:off x="3436" y="2612"/>
              <a:ext cx="0" cy="36"/>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Freeform 47"/>
            <p:cNvSpPr>
              <a:spLocks/>
            </p:cNvSpPr>
            <p:nvPr/>
          </p:nvSpPr>
          <p:spPr bwMode="auto">
            <a:xfrm>
              <a:off x="2308" y="1670"/>
              <a:ext cx="1140" cy="960"/>
            </a:xfrm>
            <a:custGeom>
              <a:avLst/>
              <a:gdLst>
                <a:gd name="T0" fmla="*/ 190 w 190"/>
                <a:gd name="T1" fmla="*/ 160 h 160"/>
                <a:gd name="T2" fmla="*/ 158 w 190"/>
                <a:gd name="T3" fmla="*/ 160 h 160"/>
                <a:gd name="T4" fmla="*/ 158 w 190"/>
                <a:gd name="T5" fmla="*/ 151 h 160"/>
                <a:gd name="T6" fmla="*/ 126 w 190"/>
                <a:gd name="T7" fmla="*/ 151 h 160"/>
                <a:gd name="T8" fmla="*/ 126 w 190"/>
                <a:gd name="T9" fmla="*/ 141 h 160"/>
                <a:gd name="T10" fmla="*/ 109 w 190"/>
                <a:gd name="T11" fmla="*/ 141 h 160"/>
                <a:gd name="T12" fmla="*/ 109 w 190"/>
                <a:gd name="T13" fmla="*/ 122 h 160"/>
                <a:gd name="T14" fmla="*/ 106 w 190"/>
                <a:gd name="T15" fmla="*/ 122 h 160"/>
                <a:gd name="T16" fmla="*/ 106 w 190"/>
                <a:gd name="T17" fmla="*/ 114 h 160"/>
                <a:gd name="T18" fmla="*/ 103 w 190"/>
                <a:gd name="T19" fmla="*/ 114 h 160"/>
                <a:gd name="T20" fmla="*/ 103 w 190"/>
                <a:gd name="T21" fmla="*/ 104 h 160"/>
                <a:gd name="T22" fmla="*/ 95 w 190"/>
                <a:gd name="T23" fmla="*/ 104 h 160"/>
                <a:gd name="T24" fmla="*/ 95 w 190"/>
                <a:gd name="T25" fmla="*/ 96 h 160"/>
                <a:gd name="T26" fmla="*/ 89 w 190"/>
                <a:gd name="T27" fmla="*/ 96 h 160"/>
                <a:gd name="T28" fmla="*/ 89 w 190"/>
                <a:gd name="T29" fmla="*/ 86 h 160"/>
                <a:gd name="T30" fmla="*/ 84 w 190"/>
                <a:gd name="T31" fmla="*/ 86 h 160"/>
                <a:gd name="T32" fmla="*/ 84 w 190"/>
                <a:gd name="T33" fmla="*/ 77 h 160"/>
                <a:gd name="T34" fmla="*/ 80 w 190"/>
                <a:gd name="T35" fmla="*/ 77 h 160"/>
                <a:gd name="T36" fmla="*/ 80 w 190"/>
                <a:gd name="T37" fmla="*/ 72 h 160"/>
                <a:gd name="T38" fmla="*/ 79 w 190"/>
                <a:gd name="T39" fmla="*/ 72 h 160"/>
                <a:gd name="T40" fmla="*/ 79 w 190"/>
                <a:gd name="T41" fmla="*/ 63 h 160"/>
                <a:gd name="T42" fmla="*/ 66 w 190"/>
                <a:gd name="T43" fmla="*/ 63 h 160"/>
                <a:gd name="T44" fmla="*/ 66 w 190"/>
                <a:gd name="T45" fmla="*/ 54 h 160"/>
                <a:gd name="T46" fmla="*/ 54 w 190"/>
                <a:gd name="T47" fmla="*/ 54 h 160"/>
                <a:gd name="T48" fmla="*/ 54 w 190"/>
                <a:gd name="T49" fmla="*/ 47 h 160"/>
                <a:gd name="T50" fmla="*/ 30 w 190"/>
                <a:gd name="T51" fmla="*/ 47 h 160"/>
                <a:gd name="T52" fmla="*/ 30 w 190"/>
                <a:gd name="T53" fmla="*/ 38 h 160"/>
                <a:gd name="T54" fmla="*/ 24 w 190"/>
                <a:gd name="T55" fmla="*/ 38 h 160"/>
                <a:gd name="T56" fmla="*/ 24 w 190"/>
                <a:gd name="T57" fmla="*/ 28 h 160"/>
                <a:gd name="T58" fmla="*/ 21 w 190"/>
                <a:gd name="T59" fmla="*/ 28 h 160"/>
                <a:gd name="T60" fmla="*/ 21 w 190"/>
                <a:gd name="T61" fmla="*/ 7 h 160"/>
                <a:gd name="T62" fmla="*/ 4 w 190"/>
                <a:gd name="T63" fmla="*/ 7 h 160"/>
                <a:gd name="T64" fmla="*/ 4 w 190"/>
                <a:gd name="T65" fmla="*/ 0 h 160"/>
                <a:gd name="T66" fmla="*/ 0 w 190"/>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160">
                  <a:moveTo>
                    <a:pt x="190" y="160"/>
                  </a:moveTo>
                  <a:lnTo>
                    <a:pt x="158" y="160"/>
                  </a:lnTo>
                  <a:lnTo>
                    <a:pt x="158" y="151"/>
                  </a:lnTo>
                  <a:lnTo>
                    <a:pt x="126" y="151"/>
                  </a:lnTo>
                  <a:lnTo>
                    <a:pt x="126" y="141"/>
                  </a:lnTo>
                  <a:lnTo>
                    <a:pt x="109" y="141"/>
                  </a:lnTo>
                  <a:lnTo>
                    <a:pt x="109" y="122"/>
                  </a:lnTo>
                  <a:lnTo>
                    <a:pt x="106" y="122"/>
                  </a:lnTo>
                  <a:lnTo>
                    <a:pt x="106" y="114"/>
                  </a:lnTo>
                  <a:lnTo>
                    <a:pt x="103" y="114"/>
                  </a:lnTo>
                  <a:lnTo>
                    <a:pt x="103" y="104"/>
                  </a:lnTo>
                  <a:lnTo>
                    <a:pt x="95" y="104"/>
                  </a:lnTo>
                  <a:lnTo>
                    <a:pt x="95" y="96"/>
                  </a:lnTo>
                  <a:lnTo>
                    <a:pt x="89" y="96"/>
                  </a:lnTo>
                  <a:lnTo>
                    <a:pt x="89" y="86"/>
                  </a:lnTo>
                  <a:lnTo>
                    <a:pt x="84" y="86"/>
                  </a:lnTo>
                  <a:lnTo>
                    <a:pt x="84" y="77"/>
                  </a:lnTo>
                  <a:lnTo>
                    <a:pt x="80" y="77"/>
                  </a:lnTo>
                  <a:lnTo>
                    <a:pt x="80" y="72"/>
                  </a:lnTo>
                  <a:lnTo>
                    <a:pt x="79" y="72"/>
                  </a:lnTo>
                  <a:lnTo>
                    <a:pt x="79" y="63"/>
                  </a:lnTo>
                  <a:lnTo>
                    <a:pt x="66" y="63"/>
                  </a:lnTo>
                  <a:lnTo>
                    <a:pt x="66" y="54"/>
                  </a:lnTo>
                  <a:lnTo>
                    <a:pt x="54" y="54"/>
                  </a:lnTo>
                  <a:lnTo>
                    <a:pt x="54" y="47"/>
                  </a:lnTo>
                  <a:lnTo>
                    <a:pt x="30" y="47"/>
                  </a:lnTo>
                  <a:lnTo>
                    <a:pt x="30" y="38"/>
                  </a:lnTo>
                  <a:lnTo>
                    <a:pt x="24" y="38"/>
                  </a:lnTo>
                  <a:lnTo>
                    <a:pt x="24" y="28"/>
                  </a:lnTo>
                  <a:lnTo>
                    <a:pt x="21" y="28"/>
                  </a:lnTo>
                  <a:lnTo>
                    <a:pt x="21" y="7"/>
                  </a:lnTo>
                  <a:lnTo>
                    <a:pt x="4" y="7"/>
                  </a:lnTo>
                  <a:lnTo>
                    <a:pt x="4"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62" name="Straight Connector 161"/>
          <p:cNvCxnSpPr/>
          <p:nvPr/>
        </p:nvCxnSpPr>
        <p:spPr>
          <a:xfrm>
            <a:off x="5852498" y="4670041"/>
            <a:ext cx="180000" cy="0"/>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3" name="Straight Connector 162"/>
          <p:cNvCxnSpPr/>
          <p:nvPr/>
        </p:nvCxnSpPr>
        <p:spPr>
          <a:xfrm>
            <a:off x="5852498" y="5049206"/>
            <a:ext cx="180000" cy="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164" name="Group 163"/>
          <p:cNvGrpSpPr/>
          <p:nvPr/>
        </p:nvGrpSpPr>
        <p:grpSpPr>
          <a:xfrm>
            <a:off x="1421499" y="4860231"/>
            <a:ext cx="180000" cy="188975"/>
            <a:chOff x="6028058" y="4860231"/>
            <a:chExt cx="180000" cy="188975"/>
          </a:xfrm>
        </p:grpSpPr>
        <p:cxnSp>
          <p:nvCxnSpPr>
            <p:cNvPr id="165" name="Straight Connector 164"/>
            <p:cNvCxnSpPr/>
            <p:nvPr/>
          </p:nvCxnSpPr>
          <p:spPr>
            <a:xfrm>
              <a:off x="6028058" y="4860231"/>
              <a:ext cx="180000" cy="0"/>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66" name="Straight Connector 165"/>
            <p:cNvCxnSpPr/>
            <p:nvPr/>
          </p:nvCxnSpPr>
          <p:spPr>
            <a:xfrm>
              <a:off x="6028058" y="5049206"/>
              <a:ext cx="180000" cy="0"/>
            </a:xfrm>
            <a:prstGeom prst="line">
              <a:avLst/>
            </a:prstGeom>
            <a:noFill/>
            <a:ln w="2222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spTree>
    <p:extLst>
      <p:ext uri="{BB962C8B-B14F-4D97-AF65-F5344CB8AC3E}">
        <p14:creationId xmlns:p14="http://schemas.microsoft.com/office/powerpoint/2010/main" xmlns="" val="28600113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O-016</a:t>
            </a:r>
            <a:r>
              <a:rPr lang="en-GB" dirty="0"/>
              <a:t>: First-line FOLFOX plus </a:t>
            </a:r>
            <a:r>
              <a:rPr lang="en-GB" dirty="0" err="1"/>
              <a:t>panitumumab</a:t>
            </a:r>
            <a:r>
              <a:rPr lang="en-GB" dirty="0"/>
              <a:t> followed by 5-FU/LV plus </a:t>
            </a:r>
            <a:r>
              <a:rPr lang="en-GB" dirty="0" err="1"/>
              <a:t>panitumumab</a:t>
            </a:r>
            <a:r>
              <a:rPr lang="en-GB" dirty="0"/>
              <a:t> or single-agent </a:t>
            </a:r>
            <a:r>
              <a:rPr lang="en-GB" dirty="0" err="1"/>
              <a:t>panitumumab</a:t>
            </a:r>
            <a:r>
              <a:rPr lang="en-GB" dirty="0"/>
              <a:t> as maintenance therapy in patients with RAS wild-type metastatic colorectal cancer (</a:t>
            </a:r>
            <a:r>
              <a:rPr lang="en-GB" dirty="0" err="1"/>
              <a:t>mCRC</a:t>
            </a:r>
            <a:r>
              <a:rPr lang="en-GB" dirty="0"/>
              <a:t>): The VALENTINO </a:t>
            </a:r>
            <a:r>
              <a:rPr lang="en-GB" dirty="0" smtClean="0"/>
              <a:t>study </a:t>
            </a:r>
            <a:r>
              <a:rPr lang="en-GB" dirty="0"/>
              <a:t>– </a:t>
            </a:r>
            <a:r>
              <a:rPr lang="en-GB" dirty="0" err="1"/>
              <a:t>Pietrantonio</a:t>
            </a:r>
            <a:r>
              <a:rPr lang="en-GB" dirty="0"/>
              <a:t> F</a:t>
            </a:r>
            <a:r>
              <a:rPr lang="en-GB" dirty="0" smtClean="0"/>
              <a:t>,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Pietrantonio</a:t>
            </a:r>
            <a:r>
              <a:rPr lang="en-GB" dirty="0"/>
              <a:t> F</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O-016</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p>
          <a:p>
            <a:pPr marL="0" indent="0">
              <a:spcBef>
                <a:spcPts val="25800"/>
              </a:spcBef>
              <a:buFontTx/>
              <a:buNone/>
            </a:pPr>
            <a:r>
              <a:rPr lang="en-GB" b="1" dirty="0" smtClean="0"/>
              <a:t>Conclusions</a:t>
            </a:r>
            <a:endParaRPr lang="en-GB" b="1" dirty="0"/>
          </a:p>
          <a:p>
            <a:r>
              <a:rPr lang="en-GB" b="1" dirty="0" smtClean="0"/>
              <a:t>In patients with RAS WT </a:t>
            </a:r>
            <a:r>
              <a:rPr lang="en-GB" b="1" dirty="0" err="1" smtClean="0"/>
              <a:t>mCRC</a:t>
            </a:r>
            <a:r>
              <a:rPr lang="en-GB" b="1" dirty="0"/>
              <a:t> </a:t>
            </a:r>
            <a:r>
              <a:rPr lang="en-GB" b="1" dirty="0" smtClean="0"/>
              <a:t>who have received induction therapy with FOLFOX + panitumumab, maintenance treatment with 5FU/leucovorin + panitumumab appears to provide better PFS than maintenance with panitumumab alone</a:t>
            </a:r>
          </a:p>
          <a:p>
            <a:r>
              <a:rPr lang="en-GB" b="1" dirty="0" smtClean="0"/>
              <a:t>PFS was poorer in those with right-sided tumours, particularly with maintenance with panitumumab alone</a:t>
            </a:r>
            <a:endParaRPr lang="en-GB" b="1" dirty="0"/>
          </a:p>
        </p:txBody>
      </p:sp>
      <p:graphicFrame>
        <p:nvGraphicFramePr>
          <p:cNvPr id="7" name="Tabella 4"/>
          <p:cNvGraphicFramePr>
            <a:graphicFrameLocks noGrp="1"/>
          </p:cNvGraphicFramePr>
          <p:nvPr>
            <p:extLst>
              <p:ext uri="{D42A27DB-BD31-4B8C-83A1-F6EECF244321}">
                <p14:modId xmlns:p14="http://schemas.microsoft.com/office/powerpoint/2010/main" xmlns="" val="201098317"/>
              </p:ext>
            </p:extLst>
          </p:nvPr>
        </p:nvGraphicFramePr>
        <p:xfrm>
          <a:off x="609177" y="1571107"/>
          <a:ext cx="7920882" cy="3272400"/>
        </p:xfrm>
        <a:graphic>
          <a:graphicData uri="http://schemas.openxmlformats.org/drawingml/2006/table">
            <a:tbl>
              <a:tblPr>
                <a:tableStyleId>{72833802-FEF1-4C79-8D5D-14CF1EAF98D9}</a:tableStyleId>
              </a:tblPr>
              <a:tblGrid>
                <a:gridCol w="2363027">
                  <a:extLst>
                    <a:ext uri="{9D8B030D-6E8A-4147-A177-3AD203B41FA5}">
                      <a16:colId xmlns:a16="http://schemas.microsoft.com/office/drawing/2014/main" xmlns="" val="20000"/>
                    </a:ext>
                  </a:extLst>
                </a:gridCol>
                <a:gridCol w="1404168">
                  <a:extLst>
                    <a:ext uri="{9D8B030D-6E8A-4147-A177-3AD203B41FA5}">
                      <a16:colId xmlns:a16="http://schemas.microsoft.com/office/drawing/2014/main" xmlns="" val="20001"/>
                    </a:ext>
                  </a:extLst>
                </a:gridCol>
                <a:gridCol w="1404168">
                  <a:extLst>
                    <a:ext uri="{9D8B030D-6E8A-4147-A177-3AD203B41FA5}">
                      <a16:colId xmlns:a16="http://schemas.microsoft.com/office/drawing/2014/main" xmlns="" val="20002"/>
                    </a:ext>
                  </a:extLst>
                </a:gridCol>
                <a:gridCol w="1400934">
                  <a:extLst>
                    <a:ext uri="{9D8B030D-6E8A-4147-A177-3AD203B41FA5}">
                      <a16:colId xmlns:a16="http://schemas.microsoft.com/office/drawing/2014/main" xmlns="" val="20003"/>
                    </a:ext>
                  </a:extLst>
                </a:gridCol>
                <a:gridCol w="1348585">
                  <a:extLst>
                    <a:ext uri="{9D8B030D-6E8A-4147-A177-3AD203B41FA5}">
                      <a16:colId xmlns:a16="http://schemas.microsoft.com/office/drawing/2014/main" xmlns="" val="20004"/>
                    </a:ext>
                  </a:extLst>
                </a:gridCol>
              </a:tblGrid>
              <a:tr h="458822">
                <a:tc rowSpan="2">
                  <a:txBody>
                    <a:bodyPr/>
                    <a:lstStyle/>
                    <a:p>
                      <a:pPr>
                        <a:lnSpc>
                          <a:spcPct val="200000"/>
                        </a:lnSpc>
                        <a:spcBef>
                          <a:spcPts val="1200"/>
                        </a:spcBef>
                        <a:spcAft>
                          <a:spcPts val="0"/>
                        </a:spcAft>
                      </a:pPr>
                      <a:r>
                        <a:rPr lang="en-GB" sz="1400" b="1" noProof="0" dirty="0" smtClean="0">
                          <a:solidFill>
                            <a:schemeClr val="tx2"/>
                          </a:solidFill>
                        </a:rPr>
                        <a:t>AEs</a:t>
                      </a:r>
                      <a:r>
                        <a:rPr lang="en-GB" sz="1400" b="1" baseline="0" noProof="0" dirty="0" smtClean="0">
                          <a:solidFill>
                            <a:schemeClr val="tx2"/>
                          </a:solidFill>
                        </a:rPr>
                        <a:t> occurring in </a:t>
                      </a:r>
                      <a:r>
                        <a:rPr lang="en-GB" sz="1400" b="1" baseline="0" noProof="0" dirty="0" smtClean="0">
                          <a:solidFill>
                            <a:schemeClr val="tx2"/>
                          </a:solidFill>
                          <a:latin typeface="Arial" panose="020B0604020202020204" pitchFamily="34" charset="0"/>
                          <a:cs typeface="Arial" panose="020B0604020202020204" pitchFamily="34" charset="0"/>
                        </a:rPr>
                        <a:t>≥</a:t>
                      </a:r>
                      <a:r>
                        <a:rPr lang="en-GB" sz="1400" b="1" baseline="0" noProof="0" dirty="0" smtClean="0">
                          <a:solidFill>
                            <a:schemeClr val="tx2"/>
                          </a:solidFill>
                        </a:rPr>
                        <a:t>10%, %</a:t>
                      </a:r>
                      <a:endParaRPr lang="en-GB" sz="1400" b="1" noProof="0" dirty="0">
                        <a:solidFill>
                          <a:schemeClr val="tx2"/>
                        </a:solidFill>
                        <a:latin typeface="+mn-lt"/>
                        <a:ea typeface="Calibri"/>
                        <a:cs typeface="Times New Roman"/>
                      </a:endParaRPr>
                    </a:p>
                  </a:txBody>
                  <a:tcPr marL="68580" marR="68580" marT="0" marB="3600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00000"/>
                        </a:lnSpc>
                        <a:spcBef>
                          <a:spcPts val="300"/>
                        </a:spcBef>
                        <a:spcAft>
                          <a:spcPts val="0"/>
                        </a:spcAft>
                      </a:pPr>
                      <a:r>
                        <a:rPr lang="en-GB" sz="1400" b="1" noProof="0" dirty="0" smtClean="0">
                          <a:solidFill>
                            <a:schemeClr val="tx2"/>
                          </a:solidFill>
                        </a:rPr>
                        <a:t>5FU/leucovorin + panitumumab</a:t>
                      </a:r>
                      <a:r>
                        <a:rPr lang="en-GB" sz="1400" b="1" baseline="0" noProof="0" dirty="0" smtClean="0">
                          <a:solidFill>
                            <a:schemeClr val="tx2"/>
                          </a:solidFill>
                        </a:rPr>
                        <a:t> (n=</a:t>
                      </a:r>
                      <a:r>
                        <a:rPr lang="en-GB" sz="1400" b="1" noProof="0" dirty="0" smtClean="0">
                          <a:solidFill>
                            <a:schemeClr val="tx2"/>
                          </a:solidFill>
                        </a:rPr>
                        <a:t> 81) </a:t>
                      </a:r>
                    </a:p>
                  </a:txBody>
                  <a:tcPr marL="68580" marR="68580" marT="0" marB="36000" anchor="ctr">
                    <a:lnL>
                      <a:noFill/>
                    </a:lnL>
                    <a:lnR>
                      <a:noFill/>
                    </a:lnR>
                    <a:lnT w="9525" cap="flat" cmpd="sng" algn="ctr">
                      <a:noFill/>
                      <a:prstDash val="solid"/>
                    </a:lnT>
                    <a:lnB>
                      <a:noFill/>
                    </a:lnB>
                    <a:lnTlToBr w="12700" cmpd="sng">
                      <a:noFill/>
                      <a:prstDash val="solid"/>
                    </a:lnTlToBr>
                    <a:lnBlToTr w="12700" cmpd="sng">
                      <a:noFill/>
                      <a:prstDash val="solid"/>
                    </a:lnBlToTr>
                    <a:solidFill>
                      <a:schemeClr val="bg2"/>
                    </a:solidFill>
                  </a:tcPr>
                </a:tc>
                <a:tc hMerge="1">
                  <a:txBody>
                    <a:bodyPr/>
                    <a:lstStyle/>
                    <a:p>
                      <a:pPr algn="ctr">
                        <a:lnSpc>
                          <a:spcPct val="100000"/>
                        </a:lnSpc>
                        <a:spcBef>
                          <a:spcPts val="300"/>
                        </a:spcBef>
                        <a:spcAft>
                          <a:spcPts val="0"/>
                        </a:spcAft>
                      </a:pPr>
                      <a:endParaRPr lang="it-IT" sz="1600" b="1" dirty="0">
                        <a:solidFill>
                          <a:schemeClr val="accent2">
                            <a:lumMod val="50000"/>
                          </a:schemeClr>
                        </a:solidFill>
                        <a:latin typeface="+mn-lt"/>
                        <a:ea typeface="Calibri"/>
                        <a:cs typeface="Times New Roman"/>
                      </a:endParaRPr>
                    </a:p>
                  </a:txBody>
                  <a:tcPr marL="68580" marR="68580" marT="0" marB="0" anchor="ctr">
                    <a:lnB w="28575" cap="flat" cmpd="sng" algn="ctr">
                      <a:solidFill>
                        <a:srgbClr val="F7E291"/>
                      </a:solidFill>
                      <a:prstDash val="solid"/>
                      <a:round/>
                      <a:headEnd type="none" w="med" len="med"/>
                      <a:tailEnd type="none" w="med" len="med"/>
                    </a:lnB>
                    <a:solidFill>
                      <a:schemeClr val="accent6">
                        <a:lumMod val="60000"/>
                        <a:lumOff val="40000"/>
                      </a:schemeClr>
                    </a:solidFill>
                  </a:tcPr>
                </a:tc>
                <a:tc gridSpan="2">
                  <a:txBody>
                    <a:bodyPr/>
                    <a:lstStyle/>
                    <a:p>
                      <a:pPr marL="0" marR="0" indent="0" algn="ctr" defTabSz="914400" rtl="0" eaLnBrk="1" fontAlgn="auto" latinLnBrk="0" hangingPunct="1">
                        <a:lnSpc>
                          <a:spcPct val="100000"/>
                        </a:lnSpc>
                        <a:spcBef>
                          <a:spcPts val="300"/>
                        </a:spcBef>
                        <a:spcAft>
                          <a:spcPts val="0"/>
                        </a:spcAft>
                        <a:buClrTx/>
                        <a:buSzTx/>
                        <a:buFontTx/>
                        <a:buNone/>
                        <a:tabLst/>
                        <a:defRPr/>
                      </a:pPr>
                      <a:r>
                        <a:rPr lang="en-GB" sz="1400" b="1" noProof="0" dirty="0" smtClean="0">
                          <a:solidFill>
                            <a:schemeClr val="tx2"/>
                          </a:solidFill>
                        </a:rPr>
                        <a:t>Panitumumab</a:t>
                      </a:r>
                      <a:br>
                        <a:rPr lang="en-GB" sz="1400" b="1" noProof="0" dirty="0" smtClean="0">
                          <a:solidFill>
                            <a:schemeClr val="tx2"/>
                          </a:solidFill>
                        </a:rPr>
                      </a:br>
                      <a:r>
                        <a:rPr lang="en-GB" sz="1400" b="1" noProof="0" dirty="0" smtClean="0">
                          <a:solidFill>
                            <a:schemeClr val="tx2"/>
                          </a:solidFill>
                        </a:rPr>
                        <a:t>(n=71) </a:t>
                      </a:r>
                    </a:p>
                  </a:txBody>
                  <a:tcPr marL="68580" marR="68580" marT="0" marB="3600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solidFill>
                      <a:schemeClr val="bg2"/>
                    </a:solidFill>
                  </a:tcPr>
                </a:tc>
                <a:tc hMerge="1">
                  <a:txBody>
                    <a:bodyPr/>
                    <a:lstStyle/>
                    <a:p>
                      <a:pPr algn="ctr">
                        <a:lnSpc>
                          <a:spcPct val="100000"/>
                        </a:lnSpc>
                        <a:spcBef>
                          <a:spcPts val="300"/>
                        </a:spcBef>
                        <a:spcAft>
                          <a:spcPts val="0"/>
                        </a:spcAft>
                      </a:pPr>
                      <a:endParaRPr lang="it-IT" sz="1600" b="1" dirty="0">
                        <a:solidFill>
                          <a:schemeClr val="accent2">
                            <a:lumMod val="50000"/>
                          </a:schemeClr>
                        </a:solidFill>
                        <a:latin typeface="+mn-lt"/>
                        <a:ea typeface="Calibri"/>
                        <a:cs typeface="Times New Roman"/>
                      </a:endParaRPr>
                    </a:p>
                  </a:txBody>
                  <a:tcPr marL="68580" marR="68580" marT="0" marB="0" anchor="ctr">
                    <a:lnB w="28575" cap="flat" cmpd="sng" algn="ctr">
                      <a:solidFill>
                        <a:srgbClr val="F7E29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212787">
                <a:tc vMerge="1">
                  <a:txBody>
                    <a:bodyPr/>
                    <a:lstStyle/>
                    <a:p>
                      <a:pPr>
                        <a:lnSpc>
                          <a:spcPct val="200000"/>
                        </a:lnSpc>
                        <a:spcBef>
                          <a:spcPts val="1200"/>
                        </a:spcBef>
                        <a:spcAft>
                          <a:spcPts val="0"/>
                        </a:spcAft>
                      </a:pPr>
                      <a:endParaRPr lang="it-IT" sz="1600" b="1" dirty="0">
                        <a:solidFill>
                          <a:schemeClr val="accent2">
                            <a:lumMod val="50000"/>
                          </a:schemeClr>
                        </a:solidFill>
                        <a:latin typeface="+mn-lt"/>
                        <a:ea typeface="Calibri"/>
                        <a:cs typeface="Times New Roman"/>
                      </a:endParaRPr>
                    </a:p>
                  </a:txBody>
                  <a:tcPr marL="68580" marR="68580" marT="0" marB="0" anchor="ctr">
                    <a:lnT w="28575" cap="flat" cmpd="sng" algn="ctr">
                      <a:solidFill>
                        <a:srgbClr val="F7E291"/>
                      </a:solidFill>
                      <a:prstDash val="solid"/>
                      <a:round/>
                      <a:headEnd type="none" w="med" len="med"/>
                      <a:tailEnd type="none" w="med" len="med"/>
                    </a:lnT>
                    <a:lnB w="28575" cap="flat" cmpd="sng" algn="ctr">
                      <a:solidFill>
                        <a:srgbClr val="F7E29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Bef>
                          <a:spcPts val="300"/>
                        </a:spcBef>
                        <a:spcAft>
                          <a:spcPts val="0"/>
                        </a:spcAft>
                      </a:pPr>
                      <a:r>
                        <a:rPr lang="en-GB" sz="1400" b="1" noProof="0" dirty="0" smtClean="0">
                          <a:solidFill>
                            <a:schemeClr val="tx2"/>
                          </a:solidFill>
                        </a:rPr>
                        <a:t>Any grade</a:t>
                      </a:r>
                      <a:endParaRPr lang="en-GB" sz="1400" b="1" noProof="0" dirty="0">
                        <a:solidFill>
                          <a:schemeClr val="tx2"/>
                        </a:solidFill>
                        <a:latin typeface="+mn-lt"/>
                        <a:ea typeface="Calibri"/>
                        <a:cs typeface="Times New Roman"/>
                      </a:endParaRPr>
                    </a:p>
                  </a:txBody>
                  <a:tcPr marL="68580" marR="68580" marT="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en-GB" sz="1400" b="1" noProof="0" dirty="0" smtClean="0">
                          <a:solidFill>
                            <a:schemeClr val="tx2"/>
                          </a:solidFill>
                        </a:rPr>
                        <a:t>Grade ≥3</a:t>
                      </a:r>
                      <a:endParaRPr lang="en-GB" sz="1400" b="1" noProof="0" dirty="0">
                        <a:solidFill>
                          <a:schemeClr val="tx2"/>
                        </a:solidFill>
                        <a:latin typeface="+mn-lt"/>
                        <a:ea typeface="Calibri"/>
                        <a:cs typeface="Times New Roman"/>
                      </a:endParaRPr>
                    </a:p>
                  </a:txBody>
                  <a:tcPr marL="68580" marR="68580" marT="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300"/>
                        </a:spcBef>
                        <a:spcAft>
                          <a:spcPts val="0"/>
                        </a:spcAft>
                        <a:buClrTx/>
                        <a:buSzTx/>
                        <a:buFontTx/>
                        <a:buNone/>
                        <a:tabLst/>
                        <a:defRPr/>
                      </a:pPr>
                      <a:r>
                        <a:rPr lang="en-GB" sz="1400" b="1" noProof="0" dirty="0" smtClean="0">
                          <a:solidFill>
                            <a:schemeClr val="tx2"/>
                          </a:solidFill>
                        </a:rPr>
                        <a:t>Any grade</a:t>
                      </a:r>
                      <a:endParaRPr lang="en-GB" sz="1400" b="1" noProof="0" dirty="0" smtClean="0">
                        <a:solidFill>
                          <a:schemeClr val="tx2"/>
                        </a:solidFill>
                        <a:latin typeface="+mn-lt"/>
                        <a:ea typeface="Calibri"/>
                        <a:cs typeface="Times New Roman"/>
                      </a:endParaRPr>
                    </a:p>
                  </a:txBody>
                  <a:tcPr marL="68580" marR="68580" marT="0" marB="36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en-GB" sz="1400" b="1" noProof="0" dirty="0" smtClean="0">
                          <a:solidFill>
                            <a:schemeClr val="tx2"/>
                          </a:solidFill>
                        </a:rPr>
                        <a:t>Grade ≥3</a:t>
                      </a:r>
                      <a:endParaRPr lang="en-GB" sz="1400" b="1" noProof="0" dirty="0">
                        <a:solidFill>
                          <a:schemeClr val="tx2"/>
                        </a:solidFill>
                        <a:latin typeface="+mn-lt"/>
                        <a:ea typeface="Calibri"/>
                        <a:cs typeface="Times New Roman"/>
                      </a:endParaRPr>
                    </a:p>
                  </a:txBody>
                  <a:tcPr marL="68580" marR="68580" marT="0" marB="36000" anchor="ctr">
                    <a:lnL>
                      <a:noFill/>
                    </a:lnL>
                    <a:lnR w="9525" cap="flat" cmpd="sng" algn="ctr">
                      <a:noFill/>
                      <a:prstDash val="soli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320040">
                <a:tc>
                  <a:txBody>
                    <a:bodyPr/>
                    <a:lstStyle/>
                    <a:p>
                      <a:pPr>
                        <a:lnSpc>
                          <a:spcPct val="100000"/>
                        </a:lnSpc>
                        <a:spcAft>
                          <a:spcPts val="0"/>
                        </a:spcAft>
                      </a:pPr>
                      <a:r>
                        <a:rPr lang="en-GB" sz="1400" noProof="0" dirty="0" smtClean="0"/>
                        <a:t>Stomatitis/oral mucositis</a:t>
                      </a:r>
                      <a:endParaRPr lang="en-GB"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27</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6</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8</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1</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2"/>
                  </a:ext>
                </a:extLst>
              </a:tr>
              <a:tr h="320040">
                <a:tc>
                  <a:txBody>
                    <a:bodyPr/>
                    <a:lstStyle/>
                    <a:p>
                      <a:pPr>
                        <a:lnSpc>
                          <a:spcPct val="100000"/>
                        </a:lnSpc>
                        <a:spcAft>
                          <a:spcPts val="0"/>
                        </a:spcAft>
                      </a:pPr>
                      <a:r>
                        <a:rPr lang="en-GB" sz="1400" noProof="0" dirty="0" smtClean="0"/>
                        <a:t>Diarrhoea</a:t>
                      </a:r>
                      <a:endParaRPr lang="en-GB"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20</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4</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10</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1</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320040">
                <a:tc>
                  <a:txBody>
                    <a:bodyPr/>
                    <a:lstStyle/>
                    <a:p>
                      <a:pPr>
                        <a:lnSpc>
                          <a:spcPct val="100000"/>
                        </a:lnSpc>
                        <a:spcAft>
                          <a:spcPts val="0"/>
                        </a:spcAft>
                      </a:pPr>
                      <a:r>
                        <a:rPr lang="en-GB" sz="1400" noProof="0" dirty="0" smtClean="0"/>
                        <a:t>Hand-foot syndrome</a:t>
                      </a:r>
                      <a:endParaRPr lang="en-GB"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14</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5</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10</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1</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6"/>
                  </a:ext>
                </a:extLst>
              </a:tr>
              <a:tr h="320040">
                <a:tc>
                  <a:txBody>
                    <a:bodyPr/>
                    <a:lstStyle/>
                    <a:p>
                      <a:pPr>
                        <a:lnSpc>
                          <a:spcPct val="100000"/>
                        </a:lnSpc>
                        <a:spcAft>
                          <a:spcPts val="0"/>
                        </a:spcAft>
                      </a:pPr>
                      <a:r>
                        <a:rPr lang="en-GB" sz="1400" u="none" strike="noStrike" noProof="0" dirty="0" smtClean="0"/>
                        <a:t>Peripheral neuropathy </a:t>
                      </a:r>
                      <a:endParaRPr lang="en-GB"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26</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13</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1</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320040">
                <a:tc>
                  <a:txBody>
                    <a:bodyPr/>
                    <a:lstStyle/>
                    <a:p>
                      <a:pPr>
                        <a:lnSpc>
                          <a:spcPct val="100000"/>
                        </a:lnSpc>
                        <a:spcAft>
                          <a:spcPts val="0"/>
                        </a:spcAft>
                      </a:pPr>
                      <a:r>
                        <a:rPr lang="en-GB" sz="1400" noProof="0" dirty="0" smtClean="0"/>
                        <a:t>Neutropenia</a:t>
                      </a:r>
                      <a:endParaRPr lang="en-GB"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11</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3</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1</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320040">
                <a:tc>
                  <a:txBody>
                    <a:bodyPr/>
                    <a:lstStyle/>
                    <a:p>
                      <a:pPr>
                        <a:lnSpc>
                          <a:spcPct val="100000"/>
                        </a:lnSpc>
                        <a:spcAft>
                          <a:spcPts val="0"/>
                        </a:spcAft>
                      </a:pPr>
                      <a:r>
                        <a:rPr lang="en-GB" sz="1400" noProof="0" dirty="0" smtClean="0"/>
                        <a:t>Skin rash</a:t>
                      </a:r>
                      <a:endParaRPr lang="en-GB"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54</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22</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46</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14</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0"/>
                  </a:ext>
                </a:extLst>
              </a:tr>
              <a:tr h="320040">
                <a:tc>
                  <a:txBody>
                    <a:bodyPr/>
                    <a:lstStyle/>
                    <a:p>
                      <a:pPr>
                        <a:lnSpc>
                          <a:spcPct val="100000"/>
                        </a:lnSpc>
                        <a:spcAft>
                          <a:spcPts val="0"/>
                        </a:spcAft>
                      </a:pPr>
                      <a:r>
                        <a:rPr lang="en-GB" sz="1400" noProof="0" dirty="0" smtClean="0"/>
                        <a:t>Paronychia</a:t>
                      </a:r>
                      <a:endParaRPr lang="en-GB"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14</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1</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6</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t>-</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1"/>
                  </a:ext>
                </a:extLst>
              </a:tr>
              <a:tr h="320040">
                <a:tc>
                  <a:txBody>
                    <a:bodyPr/>
                    <a:lstStyle/>
                    <a:p>
                      <a:pPr>
                        <a:lnSpc>
                          <a:spcPct val="100000"/>
                        </a:lnSpc>
                        <a:spcAft>
                          <a:spcPts val="0"/>
                        </a:spcAft>
                      </a:pPr>
                      <a:r>
                        <a:rPr lang="en-GB" sz="1400" noProof="0" dirty="0" smtClean="0"/>
                        <a:t>Hypomagnesemia</a:t>
                      </a:r>
                      <a:endParaRPr lang="en-GB" sz="14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16</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1</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17</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t>1</a:t>
                      </a:r>
                      <a:endParaRPr lang="en-GB" sz="1400" noProof="0" dirty="0">
                        <a:solidFill>
                          <a:schemeClr val="accent2">
                            <a:lumMod val="50000"/>
                          </a:schemeClr>
                        </a:solidFill>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3568154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8076" cy="807720"/>
          </a:xfrm>
        </p:spPr>
        <p:txBody>
          <a:bodyPr/>
          <a:lstStyle/>
          <a:p>
            <a:r>
              <a:rPr lang="en-GB" dirty="0" smtClean="0"/>
              <a:t>O-017: FOLFOXIRI plus bevacizumab (</a:t>
            </a:r>
            <a:r>
              <a:rPr lang="en-GB" dirty="0" err="1" smtClean="0"/>
              <a:t>bev</a:t>
            </a:r>
            <a:r>
              <a:rPr lang="en-GB" dirty="0" smtClean="0"/>
              <a:t>) followed by maintenance with </a:t>
            </a:r>
            <a:r>
              <a:rPr lang="en-GB" dirty="0" err="1" smtClean="0"/>
              <a:t>bev</a:t>
            </a:r>
            <a:r>
              <a:rPr lang="en-GB" dirty="0" smtClean="0"/>
              <a:t> alone or </a:t>
            </a:r>
            <a:r>
              <a:rPr lang="en-GB" dirty="0" err="1" smtClean="0"/>
              <a:t>bev</a:t>
            </a:r>
            <a:r>
              <a:rPr lang="en-GB" dirty="0" smtClean="0"/>
              <a:t> plus metronomic chemotherapy (</a:t>
            </a:r>
            <a:r>
              <a:rPr lang="en-GB" dirty="0" err="1" smtClean="0"/>
              <a:t>metroCT</a:t>
            </a:r>
            <a:r>
              <a:rPr lang="en-GB" dirty="0" smtClean="0"/>
              <a:t>) in </a:t>
            </a:r>
            <a:r>
              <a:rPr lang="en-GB" dirty="0" err="1" smtClean="0"/>
              <a:t>mCRC</a:t>
            </a:r>
            <a:r>
              <a:rPr lang="en-GB" dirty="0" smtClean="0"/>
              <a:t>: final results of the phase II randomized MOMA trial by GONO – </a:t>
            </a:r>
            <a:r>
              <a:rPr lang="en-GB" dirty="0" err="1" smtClean="0"/>
              <a:t>Marmorino</a:t>
            </a:r>
            <a:r>
              <a:rPr lang="en-GB" dirty="0" smtClean="0"/>
              <a:t> F, et al</a:t>
            </a:r>
            <a:endParaRPr lang="en-GB" dirty="0"/>
          </a:p>
        </p:txBody>
      </p:sp>
      <p:sp>
        <p:nvSpPr>
          <p:cNvPr id="6"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of FOLFOXIRI + bevacizumab followed by bevacizumab alone or bevacizumab + metronomic chemotherapy as maintenance therapy in patients with </a:t>
            </a:r>
            <a:r>
              <a:rPr lang="en-GB" dirty="0" err="1" smtClean="0"/>
              <a:t>mCRC</a:t>
            </a:r>
            <a:r>
              <a:rPr lang="en-GB" dirty="0" smtClean="0"/>
              <a:t> in the MOMA study</a:t>
            </a:r>
            <a:endParaRPr lang="en-GB" dirty="0"/>
          </a:p>
        </p:txBody>
      </p:sp>
      <p:sp>
        <p:nvSpPr>
          <p:cNvPr id="9" name="Text Placeholder 8"/>
          <p:cNvSpPr>
            <a:spLocks noGrp="1"/>
          </p:cNvSpPr>
          <p:nvPr>
            <p:ph type="body" sz="quarter" idx="10"/>
          </p:nvPr>
        </p:nvSpPr>
        <p:spPr/>
        <p:txBody>
          <a:bodyPr/>
          <a:lstStyle/>
          <a:p>
            <a:r>
              <a:rPr lang="en-GB" dirty="0" smtClean="0"/>
              <a:t>*7.5 m/day q3w; </a:t>
            </a:r>
            <a:r>
              <a:rPr lang="en-GB" baseline="30000" dirty="0" smtClean="0">
                <a:latin typeface="Arial" panose="020B0604020202020204" pitchFamily="34" charset="0"/>
                <a:cs typeface="Arial" panose="020B0604020202020204" pitchFamily="34" charset="0"/>
              </a:rPr>
              <a:t>†</a:t>
            </a:r>
            <a:r>
              <a:rPr lang="en-GB" dirty="0" smtClean="0"/>
              <a:t>capecitabine 500 mg </a:t>
            </a:r>
            <a:r>
              <a:rPr lang="en-GB" dirty="0" err="1" smtClean="0"/>
              <a:t>tid</a:t>
            </a:r>
            <a:r>
              <a:rPr lang="en-GB" dirty="0" smtClean="0"/>
              <a:t> + cyclophosphamide 50 mg/day</a:t>
            </a:r>
            <a:endParaRPr lang="en-GB"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Marmorino</a:t>
            </a:r>
            <a:r>
              <a:rPr lang="en-GB" dirty="0" smtClean="0"/>
              <a:t> F,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O-017</a:t>
            </a:r>
            <a:endParaRPr lang="fr-FR" dirty="0"/>
          </a:p>
        </p:txBody>
      </p:sp>
      <p:sp>
        <p:nvSpPr>
          <p:cNvPr id="8" name="Oval 14"/>
          <p:cNvSpPr>
            <a:spLocks noChangeArrowheads="1"/>
          </p:cNvSpPr>
          <p:nvPr/>
        </p:nvSpPr>
        <p:spPr bwMode="auto">
          <a:xfrm>
            <a:off x="3377657" y="34680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8" idx="0"/>
            <a:endCxn id="15" idx="1"/>
          </p:cNvCxnSpPr>
          <p:nvPr/>
        </p:nvCxnSpPr>
        <p:spPr bwMode="auto">
          <a:xfrm rot="5400000" flipH="1" flipV="1">
            <a:off x="3663006" y="3090939"/>
            <a:ext cx="383573" cy="370675"/>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650939" y="2477953"/>
            <a:ext cx="433931" cy="2669974"/>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92979" y="4782835"/>
            <a:ext cx="558852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6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lvl="0" indent="-203200">
              <a:spcBef>
                <a:spcPts val="0"/>
              </a:spcBef>
              <a:spcAft>
                <a:spcPts val="400"/>
              </a:spcAft>
              <a:buFont typeface="Arial" pitchFamily="34" charset="0"/>
              <a:buChar char="•"/>
              <a:defRPr/>
            </a:pPr>
            <a:r>
              <a:rPr lang="pt-BR" sz="1600" dirty="0" smtClean="0">
                <a:solidFill>
                  <a:srgbClr val="4D4D4D"/>
                </a:solidFill>
                <a:latin typeface="Arial"/>
              </a:rPr>
              <a:t>ECOG PS (0 vs. 1, 2), previous adjuvant chemotherapy</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3" name="AutoShape 19"/>
          <p:cNvCxnSpPr>
            <a:cxnSpLocks noChangeShapeType="1"/>
            <a:stCxn id="16" idx="3"/>
            <a:endCxn id="8" idx="2"/>
          </p:cNvCxnSpPr>
          <p:nvPr/>
        </p:nvCxnSpPr>
        <p:spPr bwMode="auto">
          <a:xfrm>
            <a:off x="3269554" y="3760162"/>
            <a:ext cx="108103"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22" idx="1"/>
          </p:cNvCxnSpPr>
          <p:nvPr/>
        </p:nvCxnSpPr>
        <p:spPr bwMode="auto">
          <a:xfrm>
            <a:off x="5973000" y="3084489"/>
            <a:ext cx="412340"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040130" y="2547352"/>
            <a:ext cx="1932870" cy="1074274"/>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FOLFOXIRI</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 bevacizumab* up to 8 cycles</a:t>
            </a:r>
            <a:endParaRPr kumimoji="0" lang="en-GB" altLang="zh-CN" sz="1800" b="0" i="0" u="none" strike="noStrike" kern="1200" cap="none" spc="0" normalizeH="0" baseline="30000" noProof="0" dirty="0" smtClean="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(n=117)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6" name="AutoShape 9"/>
          <p:cNvSpPr>
            <a:spLocks noChangeArrowheads="1"/>
          </p:cNvSpPr>
          <p:nvPr/>
        </p:nvSpPr>
        <p:spPr bwMode="auto">
          <a:xfrm>
            <a:off x="119047" y="2718082"/>
            <a:ext cx="3150507"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Unresectable</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noProof="0" dirty="0" err="1" smtClean="0">
                <a:ln>
                  <a:noFill/>
                </a:ln>
                <a:solidFill>
                  <a:srgbClr val="FFFFFF"/>
                </a:solidFill>
                <a:effectLst/>
                <a:uLnTx/>
                <a:uFillTx/>
                <a:latin typeface="Arial" charset="0"/>
                <a:ea typeface="SimSun" pitchFamily="2" charset="-122"/>
                <a:cs typeface="Arial" charset="0"/>
              </a:rPr>
              <a:t>mCRC</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 treatment for metastatic</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disease</a:t>
            </a:r>
            <a:endPar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ea typeface="SimSun" pitchFamily="2" charset="-122"/>
              </a:rPr>
              <a:t>ECOG PS 0–2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n=232)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7" name="AutoShape 16"/>
          <p:cNvCxnSpPr>
            <a:cxnSpLocks noChangeShapeType="1"/>
            <a:stCxn id="8" idx="4"/>
            <a:endCxn id="19" idx="1"/>
          </p:cNvCxnSpPr>
          <p:nvPr/>
        </p:nvCxnSpPr>
        <p:spPr bwMode="auto">
          <a:xfrm rot="16200000" flipH="1">
            <a:off x="3668760" y="4052956"/>
            <a:ext cx="372634" cy="371245"/>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3" idx="1"/>
          </p:cNvCxnSpPr>
          <p:nvPr/>
        </p:nvCxnSpPr>
        <p:spPr bwMode="auto">
          <a:xfrm>
            <a:off x="5972430" y="4424896"/>
            <a:ext cx="413480"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40700" y="3887759"/>
            <a:ext cx="1931730" cy="1074273"/>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a:solidFill>
                  <a:srgbClr val="4D4D4D"/>
                </a:solidFill>
                <a:ea typeface="SimSun" pitchFamily="2" charset="-122"/>
              </a:rPr>
              <a:t>FOLFOXIRI + </a:t>
            </a:r>
            <a:r>
              <a:rPr lang="en-GB" altLang="zh-CN" dirty="0" smtClean="0">
                <a:solidFill>
                  <a:srgbClr val="4D4D4D"/>
                </a:solidFill>
                <a:ea typeface="SimSun" pitchFamily="2" charset="-122"/>
              </a:rPr>
              <a:t>bevacizumab* </a:t>
            </a:r>
            <a:r>
              <a:rPr lang="en-GB" altLang="zh-CN" dirty="0">
                <a:solidFill>
                  <a:srgbClr val="4D4D4D"/>
                </a:solidFill>
                <a:ea typeface="SimSun" pitchFamily="2" charset="-122"/>
              </a:rPr>
              <a:t>up to 8 cycles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(n=115)</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0" name="Rectangle 9"/>
          <p:cNvSpPr txBox="1">
            <a:spLocks noChangeArrowheads="1"/>
          </p:cNvSpPr>
          <p:nvPr/>
        </p:nvSpPr>
        <p:spPr bwMode="auto">
          <a:xfrm>
            <a:off x="394456" y="5485473"/>
            <a:ext cx="4130676" cy="599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PFS</a:t>
            </a:r>
            <a:endParaRPr lang="en-GB" kern="0" dirty="0"/>
          </a:p>
        </p:txBody>
      </p:sp>
      <p:sp>
        <p:nvSpPr>
          <p:cNvPr id="21" name="Content Placeholder 26"/>
          <p:cNvSpPr txBox="1">
            <a:spLocks/>
          </p:cNvSpPr>
          <p:nvPr/>
        </p:nvSpPr>
        <p:spPr>
          <a:xfrm>
            <a:off x="4677532" y="5485473"/>
            <a:ext cx="4130675" cy="59979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Safety, PFS by tumour sidedness</a:t>
            </a:r>
          </a:p>
        </p:txBody>
      </p:sp>
      <p:sp>
        <p:nvSpPr>
          <p:cNvPr id="22" name="AutoShape 8"/>
          <p:cNvSpPr>
            <a:spLocks noChangeArrowheads="1"/>
          </p:cNvSpPr>
          <p:nvPr/>
        </p:nvSpPr>
        <p:spPr bwMode="auto">
          <a:xfrm>
            <a:off x="6385340" y="2628659"/>
            <a:ext cx="1932870" cy="911660"/>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Bevacizumab* + metronomic chemotherapy</a:t>
            </a:r>
            <a:r>
              <a:rPr kumimoji="0" lang="en-GB"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endParaRPr kumimoji="0" lang="en-GB" altLang="zh-CN" sz="1800" b="0" i="0" u="none" strike="noStrike" kern="1200" cap="none" spc="0" normalizeH="0" baseline="30000" noProof="0" dirty="0">
              <a:ln>
                <a:noFill/>
              </a:ln>
              <a:solidFill>
                <a:srgbClr val="FFFFFF"/>
              </a:solidFill>
              <a:effectLst/>
              <a:uLnTx/>
              <a:uFillTx/>
              <a:ea typeface="SimSun" pitchFamily="2" charset="-122"/>
            </a:endParaRPr>
          </a:p>
        </p:txBody>
      </p:sp>
      <p:sp>
        <p:nvSpPr>
          <p:cNvPr id="23" name="AutoShape 12"/>
          <p:cNvSpPr>
            <a:spLocks noChangeArrowheads="1"/>
          </p:cNvSpPr>
          <p:nvPr/>
        </p:nvSpPr>
        <p:spPr bwMode="auto">
          <a:xfrm>
            <a:off x="6385910" y="3969066"/>
            <a:ext cx="1931730" cy="911659"/>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4D4D4D"/>
                </a:solidFill>
                <a:ea typeface="SimSun" pitchFamily="2" charset="-122"/>
              </a:rPr>
              <a:t>Bevacizumab*</a:t>
            </a:r>
            <a:endParaRPr lang="en-GB" altLang="zh-CN" baseline="30000" dirty="0">
              <a:solidFill>
                <a:srgbClr val="4D4D4D"/>
              </a:solidFill>
              <a:ea typeface="SimSun" pitchFamily="2" charset="-122"/>
            </a:endParaRPr>
          </a:p>
        </p:txBody>
      </p:sp>
      <p:cxnSp>
        <p:nvCxnSpPr>
          <p:cNvPr id="24" name="AutoShape 21"/>
          <p:cNvCxnSpPr>
            <a:cxnSpLocks noChangeShapeType="1"/>
            <a:stCxn id="22" idx="3"/>
          </p:cNvCxnSpPr>
          <p:nvPr/>
        </p:nvCxnSpPr>
        <p:spPr bwMode="auto">
          <a:xfrm>
            <a:off x="8318210" y="3084489"/>
            <a:ext cx="332729" cy="0"/>
          </a:xfrm>
          <a:prstGeom prst="straightConnector1">
            <a:avLst/>
          </a:prstGeom>
          <a:noFill/>
          <a:ln w="57150">
            <a:solidFill>
              <a:schemeClr val="bg2">
                <a:lumMod val="60000"/>
                <a:lumOff val="40000"/>
              </a:schemeClr>
            </a:solidFill>
            <a:round/>
            <a:headEnd/>
            <a:tailEnd type="triangle" w="med" len="med"/>
          </a:ln>
        </p:spPr>
      </p:cxnSp>
      <p:cxnSp>
        <p:nvCxnSpPr>
          <p:cNvPr id="25" name="AutoShape 20"/>
          <p:cNvCxnSpPr>
            <a:cxnSpLocks noChangeShapeType="1"/>
            <a:stCxn id="23" idx="3"/>
          </p:cNvCxnSpPr>
          <p:nvPr/>
        </p:nvCxnSpPr>
        <p:spPr bwMode="auto">
          <a:xfrm>
            <a:off x="8317640" y="4424896"/>
            <a:ext cx="333299" cy="0"/>
          </a:xfrm>
          <a:prstGeom prst="straightConnector1">
            <a:avLst/>
          </a:prstGeom>
          <a:noFill/>
          <a:ln w="57150">
            <a:solidFill>
              <a:schemeClr val="bg2">
                <a:lumMod val="60000"/>
                <a:lumOff val="40000"/>
              </a:schemeClr>
            </a:solidFill>
            <a:prstDash val="sysDot"/>
            <a:round/>
            <a:headEnd/>
            <a:tailEnd type="triangle" w="med" len="med"/>
          </a:ln>
        </p:spPr>
      </p:cxnSp>
      <p:sp>
        <p:nvSpPr>
          <p:cNvPr id="26" name="TextBox 25"/>
          <p:cNvSpPr txBox="1"/>
          <p:nvPr/>
        </p:nvSpPr>
        <p:spPr>
          <a:xfrm>
            <a:off x="4362799" y="2205704"/>
            <a:ext cx="1287532" cy="369332"/>
          </a:xfrm>
          <a:prstGeom prst="rect">
            <a:avLst/>
          </a:prstGeom>
          <a:noFill/>
        </p:spPr>
        <p:txBody>
          <a:bodyPr wrap="none" rtlCol="0">
            <a:spAutoFit/>
          </a:bodyPr>
          <a:lstStyle/>
          <a:p>
            <a:pPr algn="ctr"/>
            <a:r>
              <a:rPr lang="en-GB" b="1" dirty="0" smtClean="0"/>
              <a:t>Induction </a:t>
            </a:r>
            <a:endParaRPr lang="en-GB" b="1" dirty="0"/>
          </a:p>
        </p:txBody>
      </p:sp>
      <p:sp>
        <p:nvSpPr>
          <p:cNvPr id="27" name="TextBox 26"/>
          <p:cNvSpPr txBox="1"/>
          <p:nvPr/>
        </p:nvSpPr>
        <p:spPr>
          <a:xfrm>
            <a:off x="6560533" y="2205704"/>
            <a:ext cx="1582484" cy="369332"/>
          </a:xfrm>
          <a:prstGeom prst="rect">
            <a:avLst/>
          </a:prstGeom>
          <a:noFill/>
        </p:spPr>
        <p:txBody>
          <a:bodyPr wrap="none" rtlCol="0">
            <a:spAutoFit/>
          </a:bodyPr>
          <a:lstStyle/>
          <a:p>
            <a:pPr algn="ctr"/>
            <a:r>
              <a:rPr lang="en-GB" b="1" dirty="0" smtClean="0"/>
              <a:t>Maintenance</a:t>
            </a:r>
            <a:endParaRPr lang="en-GB" b="1" dirty="0"/>
          </a:p>
        </p:txBody>
      </p:sp>
    </p:spTree>
    <p:extLst>
      <p:ext uri="{BB962C8B-B14F-4D97-AF65-F5344CB8AC3E}">
        <p14:creationId xmlns:p14="http://schemas.microsoft.com/office/powerpoint/2010/main" xmlns="" val="1419822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3676" cy="807720"/>
          </a:xfrm>
        </p:spPr>
        <p:txBody>
          <a:bodyPr/>
          <a:lstStyle/>
          <a:p>
            <a:r>
              <a:rPr lang="en-GB" dirty="0" smtClean="0"/>
              <a:t>O-017: FOLFOXIRI plus bevacizumab (</a:t>
            </a:r>
            <a:r>
              <a:rPr lang="en-GB" dirty="0" err="1" smtClean="0"/>
              <a:t>bev</a:t>
            </a:r>
            <a:r>
              <a:rPr lang="en-GB" dirty="0" smtClean="0"/>
              <a:t>) followed by maintenance with </a:t>
            </a:r>
            <a:r>
              <a:rPr lang="en-GB" dirty="0" err="1" smtClean="0"/>
              <a:t>bev</a:t>
            </a:r>
            <a:r>
              <a:rPr lang="en-GB" dirty="0" smtClean="0"/>
              <a:t> alone or </a:t>
            </a:r>
            <a:r>
              <a:rPr lang="en-GB" dirty="0" err="1" smtClean="0"/>
              <a:t>bev</a:t>
            </a:r>
            <a:r>
              <a:rPr lang="en-GB" dirty="0" smtClean="0"/>
              <a:t> plus metronomic chemotherapy (</a:t>
            </a:r>
            <a:r>
              <a:rPr lang="en-GB" dirty="0" err="1" smtClean="0"/>
              <a:t>metroCT</a:t>
            </a:r>
            <a:r>
              <a:rPr lang="en-GB" dirty="0" smtClean="0"/>
              <a:t>) in </a:t>
            </a:r>
            <a:r>
              <a:rPr lang="en-GB" dirty="0" err="1" smtClean="0"/>
              <a:t>mCRC</a:t>
            </a:r>
            <a:r>
              <a:rPr lang="en-GB" dirty="0" smtClean="0"/>
              <a:t>: final results of the phase II randomized MOMA trial by GONO – </a:t>
            </a:r>
            <a:r>
              <a:rPr lang="en-GB" dirty="0" err="1" smtClean="0"/>
              <a:t>Marmorino</a:t>
            </a:r>
            <a:r>
              <a:rPr lang="en-GB" dirty="0" smtClean="0"/>
              <a:t> F,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a:t>
            </a:r>
          </a:p>
          <a:p>
            <a:pPr marL="0" indent="0" algn="ctr">
              <a:buNone/>
            </a:pPr>
            <a:r>
              <a:rPr lang="en-GB" b="1" dirty="0" smtClean="0"/>
              <a:t>PFS</a:t>
            </a:r>
            <a:endParaRPr lang="en-GB" b="1"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Marmorino</a:t>
            </a:r>
            <a:r>
              <a:rPr lang="en-GB" dirty="0" smtClean="0"/>
              <a:t> F,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O-017</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xmlns="" val="1600285804"/>
              </p:ext>
            </p:extLst>
          </p:nvPr>
        </p:nvGraphicFramePr>
        <p:xfrm>
          <a:off x="4634891" y="1961410"/>
          <a:ext cx="4007056" cy="1005840"/>
        </p:xfrm>
        <a:graphic>
          <a:graphicData uri="http://schemas.openxmlformats.org/drawingml/2006/table">
            <a:tbl>
              <a:tblPr firstRow="1" bandRow="1">
                <a:tableStyleId>{69012ECD-51FC-41F1-AA8D-1B2483CD663E}</a:tableStyleId>
              </a:tblPr>
              <a:tblGrid>
                <a:gridCol w="1343369">
                  <a:extLst>
                    <a:ext uri="{9D8B030D-6E8A-4147-A177-3AD203B41FA5}">
                      <a16:colId xmlns:a16="http://schemas.microsoft.com/office/drawing/2014/main" xmlns="" val="20000"/>
                    </a:ext>
                  </a:extLst>
                </a:gridCol>
                <a:gridCol w="683813">
                  <a:extLst>
                    <a:ext uri="{9D8B030D-6E8A-4147-A177-3AD203B41FA5}">
                      <a16:colId xmlns:a16="http://schemas.microsoft.com/office/drawing/2014/main" xmlns="" val="20002"/>
                    </a:ext>
                  </a:extLst>
                </a:gridCol>
                <a:gridCol w="1041620">
                  <a:extLst>
                    <a:ext uri="{9D8B030D-6E8A-4147-A177-3AD203B41FA5}">
                      <a16:colId xmlns:a16="http://schemas.microsoft.com/office/drawing/2014/main" xmlns="" val="20001"/>
                    </a:ext>
                  </a:extLst>
                </a:gridCol>
                <a:gridCol w="938254">
                  <a:extLst>
                    <a:ext uri="{9D8B030D-6E8A-4147-A177-3AD203B41FA5}">
                      <a16:colId xmlns:a16="http://schemas.microsoft.com/office/drawing/2014/main" xmlns="" val="20003"/>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Events</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Median, </a:t>
                      </a:r>
                      <a:r>
                        <a:rPr kumimoji="0" lang="en-GB" sz="1200" b="0" i="0" u="none" strike="noStrike" cap="none" normalizeH="0" baseline="0" dirty="0" err="1" smtClean="0">
                          <a:ln>
                            <a:noFill/>
                          </a:ln>
                          <a:solidFill>
                            <a:schemeClr val="tx1"/>
                          </a:solidFill>
                          <a:effectLst/>
                          <a:latin typeface="+mn-lt"/>
                          <a:cs typeface="Arial" charset="0"/>
                        </a:rPr>
                        <a:t>mo</a:t>
                      </a: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70%CI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Bev arm (n=117)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2"/>
                          </a:solidFill>
                          <a:effectLst/>
                          <a:latin typeface="+mn-lt"/>
                          <a:cs typeface="Arial" charset="0"/>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8.3</a:t>
                      </a:r>
                      <a:r>
                        <a:rPr kumimoji="0" lang="en-GB" sz="1200" b="0" i="0" u="none" strike="noStrike" cap="none" normalizeH="0" baseline="0" dirty="0" smtClean="0">
                          <a:ln>
                            <a:noFill/>
                          </a:ln>
                          <a:solidFill>
                            <a:schemeClr val="accent2"/>
                          </a:solidFill>
                          <a:effectLst/>
                          <a:latin typeface="+mn-lt"/>
                          <a:cs typeface="+mn-cs"/>
                        </a:rPr>
                        <a:t>, 10.6</a:t>
                      </a:r>
                      <a:endParaRPr kumimoji="0" lang="en-GB" sz="12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mn-lt"/>
                          <a:cs typeface="Arial" charset="0"/>
                        </a:rPr>
                        <a:t>Bev + </a:t>
                      </a:r>
                      <a:r>
                        <a:rPr kumimoji="0" lang="en-GB" sz="1200" b="0" i="0" u="none" strike="noStrike" cap="none" normalizeH="0" baseline="0" dirty="0" err="1" smtClean="0">
                          <a:ln>
                            <a:noFill/>
                          </a:ln>
                          <a:solidFill>
                            <a:schemeClr val="accent3"/>
                          </a:solidFill>
                          <a:effectLst/>
                          <a:latin typeface="+mn-lt"/>
                          <a:cs typeface="Arial" charset="0"/>
                        </a:rPr>
                        <a:t>metroCT</a:t>
                      </a:r>
                      <a:r>
                        <a:rPr kumimoji="0" lang="en-GB" sz="1200" b="0" i="0" u="none" strike="noStrike" cap="none" normalizeH="0" baseline="0" dirty="0" smtClean="0">
                          <a:ln>
                            <a:noFill/>
                          </a:ln>
                          <a:solidFill>
                            <a:schemeClr val="accent3"/>
                          </a:solidFill>
                          <a:effectLst/>
                          <a:latin typeface="+mn-lt"/>
                          <a:cs typeface="Arial" charset="0"/>
                        </a:rPr>
                        <a:t> arm (n=115)</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9.1</a:t>
                      </a:r>
                      <a:r>
                        <a:rPr kumimoji="0" lang="en-GB" sz="1200" b="0" i="0" u="none" strike="noStrike" cap="none" normalizeH="0" baseline="0" dirty="0" smtClean="0">
                          <a:ln>
                            <a:noFill/>
                          </a:ln>
                          <a:solidFill>
                            <a:schemeClr val="accent3"/>
                          </a:solidFill>
                          <a:effectLst/>
                          <a:latin typeface="+mn-lt"/>
                          <a:cs typeface="+mn-cs"/>
                        </a:rPr>
                        <a:t>, 11.6</a:t>
                      </a:r>
                      <a:endParaRPr kumimoji="0" lang="en-GB" sz="12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pSp>
        <p:nvGrpSpPr>
          <p:cNvPr id="8" name="Group 7"/>
          <p:cNvGrpSpPr/>
          <p:nvPr/>
        </p:nvGrpSpPr>
        <p:grpSpPr>
          <a:xfrm>
            <a:off x="204874" y="1961410"/>
            <a:ext cx="8068116" cy="4395490"/>
            <a:chOff x="204874" y="1961410"/>
            <a:chExt cx="8068116" cy="4395490"/>
          </a:xfrm>
        </p:grpSpPr>
        <p:sp>
          <p:nvSpPr>
            <p:cNvPr id="9" name="TextBox 8"/>
            <p:cNvSpPr txBox="1"/>
            <p:nvPr/>
          </p:nvSpPr>
          <p:spPr>
            <a:xfrm>
              <a:off x="3830185" y="5379741"/>
              <a:ext cx="1646605"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Follow-up, months</a:t>
              </a:r>
              <a:endParaRPr lang="en-GB" sz="1400" dirty="0">
                <a:cs typeface="Arial" panose="020B0604020202020204" pitchFamily="34" charset="0"/>
              </a:endParaRPr>
            </a:p>
          </p:txBody>
        </p:sp>
        <p:sp>
          <p:nvSpPr>
            <p:cNvPr id="10" name="TextBox 9"/>
            <p:cNvSpPr txBox="1"/>
            <p:nvPr/>
          </p:nvSpPr>
          <p:spPr>
            <a:xfrm>
              <a:off x="204874" y="5402793"/>
              <a:ext cx="1915909" cy="954107"/>
            </a:xfrm>
            <a:prstGeom prst="rect">
              <a:avLst/>
            </a:prstGeom>
            <a:noFill/>
          </p:spPr>
          <p:txBody>
            <a:bodyPr wrap="none" rtlCol="0">
              <a:spAutoFit/>
            </a:bodyPr>
            <a:lstStyle/>
            <a:p>
              <a:pPr algn="r"/>
              <a:r>
                <a:rPr lang="en-GB" sz="1400" dirty="0" smtClean="0"/>
                <a:t>No. at risk</a:t>
              </a:r>
            </a:p>
            <a:p>
              <a:pPr algn="r"/>
              <a:r>
                <a:rPr lang="en-GB" sz="1400" dirty="0" smtClean="0">
                  <a:solidFill>
                    <a:schemeClr val="accent2"/>
                  </a:solidFill>
                </a:rPr>
                <a:t>Maintenance with </a:t>
              </a:r>
              <a:r>
                <a:rPr lang="en-GB" sz="1400" dirty="0" err="1" smtClean="0">
                  <a:solidFill>
                    <a:schemeClr val="accent2"/>
                  </a:solidFill>
                </a:rPr>
                <a:t>bev</a:t>
              </a:r>
              <a:endParaRPr lang="en-GB" sz="1400" dirty="0" smtClean="0">
                <a:solidFill>
                  <a:schemeClr val="accent2"/>
                </a:solidFill>
              </a:endParaRPr>
            </a:p>
            <a:p>
              <a:pPr algn="r"/>
              <a:r>
                <a:rPr lang="en-GB" sz="1400" dirty="0" smtClean="0">
                  <a:solidFill>
                    <a:schemeClr val="accent3"/>
                  </a:solidFill>
                </a:rPr>
                <a:t>Maintenance with</a:t>
              </a:r>
              <a:br>
                <a:rPr lang="en-GB" sz="1400" dirty="0" smtClean="0">
                  <a:solidFill>
                    <a:schemeClr val="accent3"/>
                  </a:solidFill>
                </a:rPr>
              </a:br>
              <a:r>
                <a:rPr lang="en-GB" sz="1400" dirty="0" err="1" smtClean="0">
                  <a:solidFill>
                    <a:schemeClr val="accent3"/>
                  </a:solidFill>
                </a:rPr>
                <a:t>bev</a:t>
              </a:r>
              <a:r>
                <a:rPr lang="en-GB" sz="1400" dirty="0" smtClean="0">
                  <a:solidFill>
                    <a:schemeClr val="accent3"/>
                  </a:solidFill>
                </a:rPr>
                <a:t> + </a:t>
              </a:r>
              <a:r>
                <a:rPr lang="en-GB" sz="1400" dirty="0" err="1" smtClean="0">
                  <a:solidFill>
                    <a:schemeClr val="accent3"/>
                  </a:solidFill>
                </a:rPr>
                <a:t>metroCT</a:t>
              </a:r>
              <a:endParaRPr lang="en-GB" sz="1400" dirty="0" smtClean="0">
                <a:solidFill>
                  <a:schemeClr val="accent3"/>
                </a:solidFill>
              </a:endParaRPr>
            </a:p>
          </p:txBody>
        </p:sp>
        <p:sp>
          <p:nvSpPr>
            <p:cNvPr id="11" name="Rectangle 10"/>
            <p:cNvSpPr/>
            <p:nvPr/>
          </p:nvSpPr>
          <p:spPr>
            <a:xfrm>
              <a:off x="5531534" y="3001896"/>
              <a:ext cx="2741456" cy="276999"/>
            </a:xfrm>
            <a:prstGeom prst="rect">
              <a:avLst/>
            </a:prstGeom>
          </p:spPr>
          <p:txBody>
            <a:bodyPr wrap="none">
              <a:spAutoFit/>
            </a:bodyPr>
            <a:lstStyle/>
            <a:p>
              <a:pPr lvl="0" algn="ctr" defTabSz="914400" fontAlgn="base">
                <a:spcBef>
                  <a:spcPct val="20000"/>
                </a:spcBef>
                <a:spcAft>
                  <a:spcPct val="0"/>
                </a:spcAft>
                <a:buClr>
                  <a:schemeClr val="tx2"/>
                </a:buClr>
                <a:buSzPct val="110000"/>
                <a:defRPr/>
              </a:pPr>
              <a:r>
                <a:rPr lang="en-US" sz="1200" b="1" dirty="0">
                  <a:cs typeface="Arial" charset="0"/>
                </a:rPr>
                <a:t>HR </a:t>
              </a:r>
              <a:r>
                <a:rPr lang="en-US" sz="1200" b="1" dirty="0" smtClean="0">
                  <a:cs typeface="Arial" charset="0"/>
                </a:rPr>
                <a:t>0.94 (70%CI 0.82, </a:t>
              </a:r>
              <a:r>
                <a:rPr lang="en-US" sz="1200" b="1" dirty="0" smtClean="0"/>
                <a:t>1.09); p=0.680</a:t>
              </a:r>
              <a:endParaRPr lang="en-US" sz="1200" b="1" dirty="0"/>
            </a:p>
          </p:txBody>
        </p:sp>
        <p:grpSp>
          <p:nvGrpSpPr>
            <p:cNvPr id="12" name="Group 11"/>
            <p:cNvGrpSpPr/>
            <p:nvPr/>
          </p:nvGrpSpPr>
          <p:grpSpPr>
            <a:xfrm>
              <a:off x="1396377" y="1961410"/>
              <a:ext cx="5708942" cy="4189264"/>
              <a:chOff x="1171023" y="1961410"/>
              <a:chExt cx="5550272" cy="4189264"/>
            </a:xfrm>
          </p:grpSpPr>
          <p:sp>
            <p:nvSpPr>
              <p:cNvPr id="15" name="Freeform 14"/>
              <p:cNvSpPr>
                <a:spLocks/>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1"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2" name="Line 12"/>
              <p:cNvSpPr>
                <a:spLocks noChangeShapeType="1"/>
              </p:cNvSpPr>
              <p:nvPr/>
            </p:nvSpPr>
            <p:spPr bwMode="auto">
              <a:xfrm>
                <a:off x="3295416"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3" name="Line 13"/>
              <p:cNvSpPr>
                <a:spLocks noChangeShapeType="1"/>
              </p:cNvSpPr>
              <p:nvPr/>
            </p:nvSpPr>
            <p:spPr bwMode="auto">
              <a:xfrm>
                <a:off x="2862332"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4" name="Line 19"/>
              <p:cNvSpPr>
                <a:spLocks noChangeShapeType="1"/>
              </p:cNvSpPr>
              <p:nvPr/>
            </p:nvSpPr>
            <p:spPr bwMode="auto">
              <a:xfrm>
                <a:off x="2434687"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5" name="TextBox 24"/>
              <p:cNvSpPr txBox="1"/>
              <p:nvPr/>
            </p:nvSpPr>
            <p:spPr>
              <a:xfrm rot="16200000">
                <a:off x="-194363" y="3504357"/>
                <a:ext cx="3029996" cy="299223"/>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Progression-free survival probability</a:t>
                </a:r>
                <a:endParaRPr lang="en-GB" sz="1400" dirty="0">
                  <a:cs typeface="Arial" panose="020B0604020202020204" pitchFamily="34" charset="0"/>
                </a:endParaRPr>
              </a:p>
            </p:txBody>
          </p:sp>
          <p:sp>
            <p:nvSpPr>
              <p:cNvPr id="26" name="TextBox 25"/>
              <p:cNvSpPr txBox="1"/>
              <p:nvPr/>
            </p:nvSpPr>
            <p:spPr>
              <a:xfrm>
                <a:off x="1483871" y="1961410"/>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27" name="TextBox 26"/>
              <p:cNvSpPr txBox="1"/>
              <p:nvPr/>
            </p:nvSpPr>
            <p:spPr>
              <a:xfrm>
                <a:off x="1483871" y="2542622"/>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28" name="TextBox 27"/>
              <p:cNvSpPr txBox="1"/>
              <p:nvPr/>
            </p:nvSpPr>
            <p:spPr>
              <a:xfrm>
                <a:off x="1483871" y="3108596"/>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29" name="TextBox 28"/>
              <p:cNvSpPr txBox="1"/>
              <p:nvPr/>
            </p:nvSpPr>
            <p:spPr>
              <a:xfrm>
                <a:off x="1483871" y="3693597"/>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30" name="TextBox 29"/>
              <p:cNvSpPr txBox="1"/>
              <p:nvPr/>
            </p:nvSpPr>
            <p:spPr>
              <a:xfrm>
                <a:off x="1483871" y="4265913"/>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31" name="TextBox 30"/>
              <p:cNvSpPr txBox="1"/>
              <p:nvPr/>
            </p:nvSpPr>
            <p:spPr>
              <a:xfrm>
                <a:off x="1483871" y="4844572"/>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0.0</a:t>
                </a:r>
                <a:endParaRPr lang="en-GB" sz="1400" dirty="0">
                  <a:cs typeface="Arial" panose="020B0604020202020204" pitchFamily="34" charset="0"/>
                </a:endParaRPr>
              </a:p>
            </p:txBody>
          </p:sp>
          <p:grpSp>
            <p:nvGrpSpPr>
              <p:cNvPr id="32" name="Group 31"/>
              <p:cNvGrpSpPr/>
              <p:nvPr/>
            </p:nvGrpSpPr>
            <p:grpSpPr>
              <a:xfrm>
                <a:off x="1791170" y="5171802"/>
                <a:ext cx="456438" cy="978872"/>
                <a:chOff x="1791170" y="5171802"/>
                <a:chExt cx="456438" cy="978872"/>
              </a:xfrm>
            </p:grpSpPr>
            <p:sp>
              <p:nvSpPr>
                <p:cNvPr id="59" name="Line 21"/>
                <p:cNvSpPr>
                  <a:spLocks noChangeShapeType="1"/>
                </p:cNvSpPr>
                <p:nvPr/>
              </p:nvSpPr>
              <p:spPr bwMode="auto">
                <a:xfrm>
                  <a:off x="2013489"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0" name="TextBox 59"/>
                <p:cNvSpPr txBox="1"/>
                <p:nvPr/>
              </p:nvSpPr>
              <p:spPr>
                <a:xfrm>
                  <a:off x="1791170" y="5196567"/>
                  <a:ext cx="456438" cy="954107"/>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117</a:t>
                  </a:r>
                </a:p>
                <a:p>
                  <a:pPr algn="ctr"/>
                  <a:r>
                    <a:rPr lang="en-GB" sz="1400" dirty="0" smtClean="0">
                      <a:solidFill>
                        <a:schemeClr val="accent3"/>
                      </a:solidFill>
                      <a:cs typeface="Arial" panose="020B0604020202020204" pitchFamily="34" charset="0"/>
                    </a:rPr>
                    <a:t>115</a:t>
                  </a:r>
                  <a:endParaRPr lang="en-GB" sz="1400" dirty="0">
                    <a:solidFill>
                      <a:schemeClr val="accent3"/>
                    </a:solidFill>
                    <a:cs typeface="Arial" panose="020B0604020202020204" pitchFamily="34" charset="0"/>
                  </a:endParaRPr>
                </a:p>
              </p:txBody>
            </p:sp>
          </p:grpSp>
          <p:sp>
            <p:nvSpPr>
              <p:cNvPr id="33" name="TextBox 32"/>
              <p:cNvSpPr txBox="1"/>
              <p:nvPr/>
            </p:nvSpPr>
            <p:spPr>
              <a:xfrm>
                <a:off x="2202216" y="5196567"/>
                <a:ext cx="469405"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solidFill>
                    <a:srgbClr val="000000"/>
                  </a:solidFill>
                  <a:cs typeface="Arial" panose="020B0604020202020204" pitchFamily="34" charset="0"/>
                </a:endParaRPr>
              </a:p>
              <a:p>
                <a:pPr algn="r"/>
                <a:r>
                  <a:rPr lang="en-GB" sz="1400" dirty="0" smtClean="0">
                    <a:solidFill>
                      <a:schemeClr val="accent2"/>
                    </a:solidFill>
                    <a:cs typeface="Arial" panose="020B0604020202020204" pitchFamily="34" charset="0"/>
                  </a:rPr>
                  <a:t>100</a:t>
                </a:r>
              </a:p>
              <a:p>
                <a:pPr algn="r"/>
                <a:r>
                  <a:rPr lang="en-GB" sz="1400" dirty="0" smtClean="0">
                    <a:solidFill>
                      <a:schemeClr val="accent3"/>
                    </a:solidFill>
                    <a:cs typeface="Arial" panose="020B0604020202020204" pitchFamily="34" charset="0"/>
                  </a:rPr>
                  <a:t>90</a:t>
                </a:r>
                <a:endParaRPr lang="en-GB" sz="1400" dirty="0">
                  <a:solidFill>
                    <a:schemeClr val="accent3"/>
                  </a:solidFill>
                  <a:cs typeface="Arial" panose="020B0604020202020204" pitchFamily="34" charset="0"/>
                </a:endParaRPr>
              </a:p>
            </p:txBody>
          </p:sp>
          <p:sp>
            <p:nvSpPr>
              <p:cNvPr id="34" name="TextBox 33"/>
              <p:cNvSpPr txBox="1"/>
              <p:nvPr/>
            </p:nvSpPr>
            <p:spPr>
              <a:xfrm>
                <a:off x="3564393" y="5240303"/>
                <a:ext cx="190775" cy="307777"/>
              </a:xfrm>
              <a:prstGeom prst="rect">
                <a:avLst/>
              </a:prstGeom>
              <a:noFill/>
            </p:spPr>
            <p:txBody>
              <a:bodyPr wrap="none" rtlCol="0" anchor="t" anchorCtr="0">
                <a:spAutoFit/>
              </a:bodyPr>
              <a:lstStyle/>
              <a:p>
                <a:pPr algn="ctr"/>
                <a:endParaRPr lang="en-GB" sz="1400" dirty="0">
                  <a:solidFill>
                    <a:srgbClr val="000000"/>
                  </a:solidFill>
                  <a:cs typeface="Arial" panose="020B0604020202020204" pitchFamily="34" charset="0"/>
                </a:endParaRPr>
              </a:p>
            </p:txBody>
          </p:sp>
          <p:sp>
            <p:nvSpPr>
              <p:cNvPr id="35" name="TextBox 34"/>
              <p:cNvSpPr txBox="1"/>
              <p:nvPr/>
            </p:nvSpPr>
            <p:spPr>
              <a:xfrm>
                <a:off x="2671405"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40</a:t>
                </a:r>
              </a:p>
              <a:p>
                <a:pPr algn="ctr"/>
                <a:r>
                  <a:rPr lang="en-GB" sz="1400" dirty="0" smtClean="0">
                    <a:solidFill>
                      <a:schemeClr val="accent3"/>
                    </a:solidFill>
                    <a:cs typeface="Arial" panose="020B0604020202020204" pitchFamily="34" charset="0"/>
                  </a:rPr>
                  <a:t>42</a:t>
                </a:r>
                <a:endParaRPr lang="en-GB" sz="1400" dirty="0">
                  <a:solidFill>
                    <a:schemeClr val="accent3"/>
                  </a:solidFill>
                  <a:cs typeface="Arial" panose="020B0604020202020204" pitchFamily="34" charset="0"/>
                </a:endParaRPr>
              </a:p>
            </p:txBody>
          </p:sp>
          <p:sp>
            <p:nvSpPr>
              <p:cNvPr id="36" name="TextBox 35"/>
              <p:cNvSpPr txBox="1"/>
              <p:nvPr/>
            </p:nvSpPr>
            <p:spPr>
              <a:xfrm>
                <a:off x="3115998"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18</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25</a:t>
                </a:r>
              </a:p>
              <a:p>
                <a:pPr algn="ctr"/>
                <a:r>
                  <a:rPr lang="en-GB" sz="1400" dirty="0" smtClean="0">
                    <a:solidFill>
                      <a:schemeClr val="accent3"/>
                    </a:solidFill>
                    <a:cs typeface="Arial" panose="020B0604020202020204" pitchFamily="34" charset="0"/>
                  </a:rPr>
                  <a:t>26</a:t>
                </a:r>
                <a:endParaRPr lang="en-GB" sz="1400" dirty="0">
                  <a:solidFill>
                    <a:schemeClr val="accent3"/>
                  </a:solidFill>
                  <a:cs typeface="Arial" panose="020B0604020202020204" pitchFamily="34" charset="0"/>
                </a:endParaRPr>
              </a:p>
            </p:txBody>
          </p:sp>
          <p:grpSp>
            <p:nvGrpSpPr>
              <p:cNvPr id="37" name="Group 36"/>
              <p:cNvGrpSpPr/>
              <p:nvPr/>
            </p:nvGrpSpPr>
            <p:grpSpPr>
              <a:xfrm>
                <a:off x="4353631" y="5171802"/>
                <a:ext cx="379825" cy="978872"/>
                <a:chOff x="4353631" y="5171802"/>
                <a:chExt cx="379825" cy="978872"/>
              </a:xfrm>
            </p:grpSpPr>
            <p:sp>
              <p:nvSpPr>
                <p:cNvPr id="57"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8" name="TextBox 57"/>
                <p:cNvSpPr txBox="1"/>
                <p:nvPr/>
              </p:nvSpPr>
              <p:spPr>
                <a:xfrm>
                  <a:off x="4353631" y="5196567"/>
                  <a:ext cx="379825"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36</a:t>
                  </a:r>
                </a:p>
                <a:p>
                  <a:pPr algn="ctr"/>
                  <a:endParaRPr lang="en-GB" sz="1400" dirty="0">
                    <a:solidFill>
                      <a:srgbClr val="000000"/>
                    </a:solidFill>
                    <a:cs typeface="Arial" panose="020B0604020202020204" pitchFamily="34" charset="0"/>
                  </a:endParaRPr>
                </a:p>
                <a:p>
                  <a:pPr algn="r"/>
                  <a:r>
                    <a:rPr lang="en-GB" sz="1400" dirty="0" smtClean="0">
                      <a:solidFill>
                        <a:schemeClr val="accent2"/>
                      </a:solidFill>
                      <a:cs typeface="Arial" panose="020B0604020202020204" pitchFamily="34" charset="0"/>
                    </a:rPr>
                    <a:t>8</a:t>
                  </a:r>
                </a:p>
                <a:p>
                  <a:pPr algn="r"/>
                  <a:r>
                    <a:rPr lang="en-GB" sz="1400" dirty="0" smtClean="0">
                      <a:solidFill>
                        <a:schemeClr val="accent3"/>
                      </a:solidFill>
                      <a:cs typeface="Arial" panose="020B0604020202020204" pitchFamily="34" charset="0"/>
                    </a:rPr>
                    <a:t>10</a:t>
                  </a:r>
                  <a:endParaRPr lang="en-GB" sz="1400" dirty="0">
                    <a:solidFill>
                      <a:schemeClr val="accent3"/>
                    </a:solidFill>
                    <a:cs typeface="Arial" panose="020B0604020202020204" pitchFamily="34" charset="0"/>
                  </a:endParaRPr>
                </a:p>
              </p:txBody>
            </p:sp>
          </p:grpSp>
          <p:sp>
            <p:nvSpPr>
              <p:cNvPr id="38" name="Line 14"/>
              <p:cNvSpPr>
                <a:spLocks noChangeShapeType="1"/>
              </p:cNvSpPr>
              <p:nvPr/>
            </p:nvSpPr>
            <p:spPr bwMode="auto">
              <a:xfrm>
                <a:off x="3715117" y="517177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9" name="TextBox 38"/>
              <p:cNvSpPr txBox="1"/>
              <p:nvPr/>
            </p:nvSpPr>
            <p:spPr>
              <a:xfrm>
                <a:off x="3526997" y="5196535"/>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24</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16</a:t>
                </a:r>
              </a:p>
              <a:p>
                <a:pPr algn="ctr"/>
                <a:r>
                  <a:rPr lang="en-GB" sz="1400" dirty="0" smtClean="0">
                    <a:solidFill>
                      <a:schemeClr val="accent3"/>
                    </a:solidFill>
                    <a:cs typeface="Arial" panose="020B0604020202020204" pitchFamily="34" charset="0"/>
                  </a:rPr>
                  <a:t>19</a:t>
                </a:r>
                <a:endParaRPr lang="en-GB" sz="1400" dirty="0">
                  <a:solidFill>
                    <a:schemeClr val="accent3"/>
                  </a:solidFill>
                  <a:cs typeface="Arial" panose="020B0604020202020204" pitchFamily="34" charset="0"/>
                </a:endParaRPr>
              </a:p>
            </p:txBody>
          </p:sp>
          <p:sp>
            <p:nvSpPr>
              <p:cNvPr id="40" name="Line 14"/>
              <p:cNvSpPr>
                <a:spLocks noChangeShapeType="1"/>
              </p:cNvSpPr>
              <p:nvPr/>
            </p:nvSpPr>
            <p:spPr bwMode="auto">
              <a:xfrm>
                <a:off x="4129535" y="517177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1" name="TextBox 40"/>
              <p:cNvSpPr txBox="1"/>
              <p:nvPr/>
            </p:nvSpPr>
            <p:spPr>
              <a:xfrm>
                <a:off x="3941419" y="5196535"/>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12</a:t>
                </a:r>
              </a:p>
              <a:p>
                <a:pPr algn="ctr"/>
                <a:r>
                  <a:rPr lang="en-GB" sz="1400" dirty="0" smtClean="0">
                    <a:solidFill>
                      <a:schemeClr val="accent3"/>
                    </a:solidFill>
                    <a:cs typeface="Arial" panose="020B0604020202020204" pitchFamily="34" charset="0"/>
                  </a:rPr>
                  <a:t>16</a:t>
                </a:r>
                <a:endParaRPr lang="en-GB" sz="1400" dirty="0">
                  <a:solidFill>
                    <a:schemeClr val="accent3"/>
                  </a:solidFill>
                  <a:cs typeface="Arial" panose="020B0604020202020204" pitchFamily="34" charset="0"/>
                </a:endParaRPr>
              </a:p>
            </p:txBody>
          </p:sp>
          <p:grpSp>
            <p:nvGrpSpPr>
              <p:cNvPr id="42" name="Group 41"/>
              <p:cNvGrpSpPr/>
              <p:nvPr/>
            </p:nvGrpSpPr>
            <p:grpSpPr>
              <a:xfrm>
                <a:off x="4768380" y="5171802"/>
                <a:ext cx="372781" cy="978872"/>
                <a:chOff x="4357154" y="5171802"/>
                <a:chExt cx="372781" cy="978872"/>
              </a:xfrm>
            </p:grpSpPr>
            <p:sp>
              <p:nvSpPr>
                <p:cNvPr id="55"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6" name="TextBox 55"/>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42</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6</a:t>
                  </a:r>
                </a:p>
                <a:p>
                  <a:pPr algn="ctr"/>
                  <a:r>
                    <a:rPr lang="en-GB" sz="1400" dirty="0" smtClean="0">
                      <a:solidFill>
                        <a:schemeClr val="accent3"/>
                      </a:solidFill>
                      <a:cs typeface="Arial" panose="020B0604020202020204" pitchFamily="34" charset="0"/>
                    </a:rPr>
                    <a:t>8</a:t>
                  </a:r>
                  <a:endParaRPr lang="en-GB" sz="1400" dirty="0">
                    <a:solidFill>
                      <a:schemeClr val="accent3"/>
                    </a:solidFill>
                    <a:cs typeface="Arial" panose="020B0604020202020204" pitchFamily="34" charset="0"/>
                  </a:endParaRPr>
                </a:p>
              </p:txBody>
            </p:sp>
          </p:grpSp>
          <p:grpSp>
            <p:nvGrpSpPr>
              <p:cNvPr id="43" name="Group 42"/>
              <p:cNvGrpSpPr/>
              <p:nvPr/>
            </p:nvGrpSpPr>
            <p:grpSpPr>
              <a:xfrm>
                <a:off x="5168176" y="5171802"/>
                <a:ext cx="372781" cy="978872"/>
                <a:chOff x="4357154" y="5171802"/>
                <a:chExt cx="372781" cy="978872"/>
              </a:xfrm>
            </p:grpSpPr>
            <p:sp>
              <p:nvSpPr>
                <p:cNvPr id="53"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4" name="TextBox 53"/>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48</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4</a:t>
                  </a:r>
                </a:p>
                <a:p>
                  <a:pPr algn="ctr"/>
                  <a:r>
                    <a:rPr lang="en-GB" sz="1400" dirty="0" smtClean="0">
                      <a:solidFill>
                        <a:schemeClr val="accent3"/>
                      </a:solidFill>
                      <a:cs typeface="Arial" panose="020B0604020202020204" pitchFamily="34" charset="0"/>
                    </a:rPr>
                    <a:t>5</a:t>
                  </a:r>
                  <a:endParaRPr lang="en-GB" sz="1400" dirty="0">
                    <a:solidFill>
                      <a:schemeClr val="accent3"/>
                    </a:solidFill>
                    <a:cs typeface="Arial" panose="020B0604020202020204" pitchFamily="34" charset="0"/>
                  </a:endParaRPr>
                </a:p>
              </p:txBody>
            </p:sp>
          </p:grpSp>
          <p:grpSp>
            <p:nvGrpSpPr>
              <p:cNvPr id="44" name="Group 43"/>
              <p:cNvGrpSpPr/>
              <p:nvPr/>
            </p:nvGrpSpPr>
            <p:grpSpPr>
              <a:xfrm>
                <a:off x="5567972" y="5171802"/>
                <a:ext cx="372781" cy="978872"/>
                <a:chOff x="4357154" y="5171802"/>
                <a:chExt cx="372781" cy="978872"/>
              </a:xfrm>
            </p:grpSpPr>
            <p:sp>
              <p:nvSpPr>
                <p:cNvPr id="51"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2" name="TextBox 51"/>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54</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3</a:t>
                  </a:r>
                </a:p>
                <a:p>
                  <a:pPr algn="ctr"/>
                  <a:r>
                    <a:rPr lang="en-GB" sz="1400" dirty="0" smtClean="0">
                      <a:solidFill>
                        <a:schemeClr val="accent3"/>
                      </a:solidFill>
                      <a:cs typeface="Arial" panose="020B0604020202020204" pitchFamily="34" charset="0"/>
                    </a:rPr>
                    <a:t>2</a:t>
                  </a:r>
                  <a:endParaRPr lang="en-GB" sz="1400" dirty="0">
                    <a:solidFill>
                      <a:schemeClr val="accent3"/>
                    </a:solidFill>
                    <a:cs typeface="Arial" panose="020B0604020202020204" pitchFamily="34" charset="0"/>
                  </a:endParaRPr>
                </a:p>
              </p:txBody>
            </p:sp>
          </p:grpSp>
          <p:grpSp>
            <p:nvGrpSpPr>
              <p:cNvPr id="45" name="Group 44"/>
              <p:cNvGrpSpPr/>
              <p:nvPr/>
            </p:nvGrpSpPr>
            <p:grpSpPr>
              <a:xfrm>
                <a:off x="5963958" y="5171802"/>
                <a:ext cx="372781" cy="978872"/>
                <a:chOff x="4357154" y="5171802"/>
                <a:chExt cx="372781" cy="978872"/>
              </a:xfrm>
            </p:grpSpPr>
            <p:sp>
              <p:nvSpPr>
                <p:cNvPr id="49"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0" name="TextBox 49"/>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a:t>
                  </a:r>
                </a:p>
                <a:p>
                  <a:pPr algn="ctr"/>
                  <a:r>
                    <a:rPr lang="en-GB" sz="1400" dirty="0" smtClean="0">
                      <a:solidFill>
                        <a:schemeClr val="accent3"/>
                      </a:solidFill>
                      <a:cs typeface="Arial" panose="020B0604020202020204" pitchFamily="34" charset="0"/>
                    </a:rPr>
                    <a:t>1</a:t>
                  </a:r>
                  <a:endParaRPr lang="en-GB" sz="1400" dirty="0">
                    <a:solidFill>
                      <a:schemeClr val="accent3"/>
                    </a:solidFill>
                    <a:cs typeface="Arial" panose="020B0604020202020204" pitchFamily="34" charset="0"/>
                  </a:endParaRPr>
                </a:p>
              </p:txBody>
            </p:sp>
          </p:grpSp>
          <p:grpSp>
            <p:nvGrpSpPr>
              <p:cNvPr id="46" name="Group 45"/>
              <p:cNvGrpSpPr/>
              <p:nvPr/>
            </p:nvGrpSpPr>
            <p:grpSpPr>
              <a:xfrm>
                <a:off x="6348514" y="5171802"/>
                <a:ext cx="372781" cy="978872"/>
                <a:chOff x="4357154" y="5171802"/>
                <a:chExt cx="372781" cy="978872"/>
              </a:xfrm>
            </p:grpSpPr>
            <p:sp>
              <p:nvSpPr>
                <p:cNvPr id="47"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8" name="TextBox 47"/>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66</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0</a:t>
                  </a:r>
                </a:p>
                <a:p>
                  <a:pPr algn="ctr"/>
                  <a:r>
                    <a:rPr lang="en-GB" sz="1400" dirty="0" smtClean="0">
                      <a:solidFill>
                        <a:schemeClr val="accent3"/>
                      </a:solidFill>
                      <a:cs typeface="Arial" panose="020B0604020202020204" pitchFamily="34" charset="0"/>
                    </a:rPr>
                    <a:t>0</a:t>
                  </a:r>
                  <a:endParaRPr lang="en-GB" sz="1400" dirty="0">
                    <a:solidFill>
                      <a:schemeClr val="accent3"/>
                    </a:solidFill>
                    <a:cs typeface="Arial" panose="020B0604020202020204" pitchFamily="34" charset="0"/>
                  </a:endParaRPr>
                </a:p>
              </p:txBody>
            </p:sp>
          </p:grpSp>
        </p:grpSp>
        <p:sp>
          <p:nvSpPr>
            <p:cNvPr id="13" name="Freeform 2"/>
            <p:cNvSpPr>
              <a:spLocks/>
            </p:cNvSpPr>
            <p:nvPr/>
          </p:nvSpPr>
          <p:spPr bwMode="auto">
            <a:xfrm>
              <a:off x="2262927" y="2127280"/>
              <a:ext cx="4255123" cy="2808000"/>
            </a:xfrm>
            <a:custGeom>
              <a:avLst/>
              <a:gdLst>
                <a:gd name="T0" fmla="*/ 337 w 343"/>
                <a:gd name="T1" fmla="*/ 222 h 222"/>
                <a:gd name="T2" fmla="*/ 215 w 343"/>
                <a:gd name="T3" fmla="*/ 213 h 222"/>
                <a:gd name="T4" fmla="*/ 199 w 343"/>
                <a:gd name="T5" fmla="*/ 209 h 222"/>
                <a:gd name="T6" fmla="*/ 194 w 343"/>
                <a:gd name="T7" fmla="*/ 207 h 222"/>
                <a:gd name="T8" fmla="*/ 175 w 343"/>
                <a:gd name="T9" fmla="*/ 204 h 222"/>
                <a:gd name="T10" fmla="*/ 162 w 343"/>
                <a:gd name="T11" fmla="*/ 201 h 222"/>
                <a:gd name="T12" fmla="*/ 148 w 343"/>
                <a:gd name="T13" fmla="*/ 199 h 222"/>
                <a:gd name="T14" fmla="*/ 141 w 343"/>
                <a:gd name="T15" fmla="*/ 197 h 222"/>
                <a:gd name="T16" fmla="*/ 137 w 343"/>
                <a:gd name="T17" fmla="*/ 195 h 222"/>
                <a:gd name="T18" fmla="*/ 136 w 343"/>
                <a:gd name="T19" fmla="*/ 193 h 222"/>
                <a:gd name="T20" fmla="*/ 134 w 343"/>
                <a:gd name="T21" fmla="*/ 191 h 222"/>
                <a:gd name="T22" fmla="*/ 131 w 343"/>
                <a:gd name="T23" fmla="*/ 189 h 222"/>
                <a:gd name="T24" fmla="*/ 116 w 343"/>
                <a:gd name="T25" fmla="*/ 187 h 222"/>
                <a:gd name="T26" fmla="*/ 114 w 343"/>
                <a:gd name="T27" fmla="*/ 185 h 222"/>
                <a:gd name="T28" fmla="*/ 110 w 343"/>
                <a:gd name="T29" fmla="*/ 183 h 222"/>
                <a:gd name="T30" fmla="*/ 108 w 343"/>
                <a:gd name="T31" fmla="*/ 179 h 222"/>
                <a:gd name="T32" fmla="*/ 106 w 343"/>
                <a:gd name="T33" fmla="*/ 175 h 222"/>
                <a:gd name="T34" fmla="*/ 103 w 343"/>
                <a:gd name="T35" fmla="*/ 173 h 222"/>
                <a:gd name="T36" fmla="*/ 102 w 343"/>
                <a:gd name="T37" fmla="*/ 171 h 222"/>
                <a:gd name="T38" fmla="*/ 97 w 343"/>
                <a:gd name="T39" fmla="*/ 169 h 222"/>
                <a:gd name="T40" fmla="*/ 95 w 343"/>
                <a:gd name="T41" fmla="*/ 167 h 222"/>
                <a:gd name="T42" fmla="*/ 86 w 343"/>
                <a:gd name="T43" fmla="*/ 162 h 222"/>
                <a:gd name="T44" fmla="*/ 84 w 343"/>
                <a:gd name="T45" fmla="*/ 160 h 222"/>
                <a:gd name="T46" fmla="*/ 77 w 343"/>
                <a:gd name="T47" fmla="*/ 154 h 222"/>
                <a:gd name="T48" fmla="*/ 76 w 343"/>
                <a:gd name="T49" fmla="*/ 152 h 222"/>
                <a:gd name="T50" fmla="*/ 71 w 343"/>
                <a:gd name="T51" fmla="*/ 150 h 222"/>
                <a:gd name="T52" fmla="*/ 69 w 343"/>
                <a:gd name="T53" fmla="*/ 144 h 222"/>
                <a:gd name="T54" fmla="*/ 67 w 343"/>
                <a:gd name="T55" fmla="*/ 142 h 222"/>
                <a:gd name="T56" fmla="*/ 65 w 343"/>
                <a:gd name="T57" fmla="*/ 137 h 222"/>
                <a:gd name="T58" fmla="*/ 63 w 343"/>
                <a:gd name="T59" fmla="*/ 131 h 222"/>
                <a:gd name="T60" fmla="*/ 63 w 343"/>
                <a:gd name="T61" fmla="*/ 124 h 222"/>
                <a:gd name="T62" fmla="*/ 61 w 343"/>
                <a:gd name="T63" fmla="*/ 121 h 222"/>
                <a:gd name="T64" fmla="*/ 59 w 343"/>
                <a:gd name="T65" fmla="*/ 116 h 222"/>
                <a:gd name="T66" fmla="*/ 57 w 343"/>
                <a:gd name="T67" fmla="*/ 112 h 222"/>
                <a:gd name="T68" fmla="*/ 56 w 343"/>
                <a:gd name="T69" fmla="*/ 106 h 222"/>
                <a:gd name="T70" fmla="*/ 55 w 343"/>
                <a:gd name="T71" fmla="*/ 101 h 222"/>
                <a:gd name="T72" fmla="*/ 53 w 343"/>
                <a:gd name="T73" fmla="*/ 98 h 222"/>
                <a:gd name="T74" fmla="*/ 52 w 343"/>
                <a:gd name="T75" fmla="*/ 95 h 222"/>
                <a:gd name="T76" fmla="*/ 49 w 343"/>
                <a:gd name="T77" fmla="*/ 94 h 222"/>
                <a:gd name="T78" fmla="*/ 48 w 343"/>
                <a:gd name="T79" fmla="*/ 90 h 222"/>
                <a:gd name="T80" fmla="*/ 46 w 343"/>
                <a:gd name="T81" fmla="*/ 86 h 222"/>
                <a:gd name="T82" fmla="*/ 46 w 343"/>
                <a:gd name="T83" fmla="*/ 76 h 222"/>
                <a:gd name="T84" fmla="*/ 45 w 343"/>
                <a:gd name="T85" fmla="*/ 70 h 222"/>
                <a:gd name="T86" fmla="*/ 44 w 343"/>
                <a:gd name="T87" fmla="*/ 67 h 222"/>
                <a:gd name="T88" fmla="*/ 42 w 343"/>
                <a:gd name="T89" fmla="*/ 63 h 222"/>
                <a:gd name="T90" fmla="*/ 41 w 343"/>
                <a:gd name="T91" fmla="*/ 58 h 222"/>
                <a:gd name="T92" fmla="*/ 39 w 343"/>
                <a:gd name="T93" fmla="*/ 55 h 222"/>
                <a:gd name="T94" fmla="*/ 38 w 343"/>
                <a:gd name="T95" fmla="*/ 51 h 222"/>
                <a:gd name="T96" fmla="*/ 36 w 343"/>
                <a:gd name="T97" fmla="*/ 38 h 222"/>
                <a:gd name="T98" fmla="*/ 34 w 343"/>
                <a:gd name="T99" fmla="*/ 35 h 222"/>
                <a:gd name="T100" fmla="*/ 32 w 343"/>
                <a:gd name="T101" fmla="*/ 32 h 222"/>
                <a:gd name="T102" fmla="*/ 30 w 343"/>
                <a:gd name="T103" fmla="*/ 24 h 222"/>
                <a:gd name="T104" fmla="*/ 28 w 343"/>
                <a:gd name="T105" fmla="*/ 22 h 222"/>
                <a:gd name="T106" fmla="*/ 24 w 343"/>
                <a:gd name="T107" fmla="*/ 20 h 222"/>
                <a:gd name="T108" fmla="*/ 23 w 343"/>
                <a:gd name="T109" fmla="*/ 19 h 222"/>
                <a:gd name="T110" fmla="*/ 21 w 343"/>
                <a:gd name="T111" fmla="*/ 16 h 222"/>
                <a:gd name="T112" fmla="*/ 19 w 343"/>
                <a:gd name="T113" fmla="*/ 14 h 222"/>
                <a:gd name="T114" fmla="*/ 17 w 343"/>
                <a:gd name="T115" fmla="*/ 11 h 222"/>
                <a:gd name="T116" fmla="*/ 14 w 343"/>
                <a:gd name="T117" fmla="*/ 9 h 222"/>
                <a:gd name="T118" fmla="*/ 10 w 343"/>
                <a:gd name="T119" fmla="*/ 5 h 222"/>
                <a:gd name="T120" fmla="*/ 7 w 343"/>
                <a:gd name="T121" fmla="*/ 4 h 222"/>
                <a:gd name="T122" fmla="*/ 3 w 343"/>
                <a:gd name="T123" fmla="*/ 2 h 222"/>
                <a:gd name="T124" fmla="*/ 0 w 343"/>
                <a:gd name="T1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3" h="222">
                  <a:moveTo>
                    <a:pt x="343" y="222"/>
                  </a:moveTo>
                  <a:lnTo>
                    <a:pt x="337" y="222"/>
                  </a:lnTo>
                  <a:lnTo>
                    <a:pt x="337" y="213"/>
                  </a:lnTo>
                  <a:lnTo>
                    <a:pt x="215" y="213"/>
                  </a:lnTo>
                  <a:lnTo>
                    <a:pt x="215" y="209"/>
                  </a:lnTo>
                  <a:lnTo>
                    <a:pt x="199" y="209"/>
                  </a:lnTo>
                  <a:lnTo>
                    <a:pt x="199" y="207"/>
                  </a:lnTo>
                  <a:lnTo>
                    <a:pt x="194" y="207"/>
                  </a:lnTo>
                  <a:lnTo>
                    <a:pt x="194" y="204"/>
                  </a:lnTo>
                  <a:lnTo>
                    <a:pt x="175" y="204"/>
                  </a:lnTo>
                  <a:lnTo>
                    <a:pt x="175" y="201"/>
                  </a:lnTo>
                  <a:lnTo>
                    <a:pt x="162" y="201"/>
                  </a:lnTo>
                  <a:lnTo>
                    <a:pt x="162" y="199"/>
                  </a:lnTo>
                  <a:lnTo>
                    <a:pt x="148" y="199"/>
                  </a:lnTo>
                  <a:lnTo>
                    <a:pt x="148" y="197"/>
                  </a:lnTo>
                  <a:lnTo>
                    <a:pt x="141" y="197"/>
                  </a:lnTo>
                  <a:lnTo>
                    <a:pt x="141" y="195"/>
                  </a:lnTo>
                  <a:lnTo>
                    <a:pt x="137" y="195"/>
                  </a:lnTo>
                  <a:lnTo>
                    <a:pt x="137" y="193"/>
                  </a:lnTo>
                  <a:lnTo>
                    <a:pt x="136" y="193"/>
                  </a:lnTo>
                  <a:lnTo>
                    <a:pt x="136" y="191"/>
                  </a:lnTo>
                  <a:lnTo>
                    <a:pt x="134" y="191"/>
                  </a:lnTo>
                  <a:lnTo>
                    <a:pt x="134" y="189"/>
                  </a:lnTo>
                  <a:lnTo>
                    <a:pt x="131" y="189"/>
                  </a:lnTo>
                  <a:lnTo>
                    <a:pt x="131" y="187"/>
                  </a:lnTo>
                  <a:lnTo>
                    <a:pt x="116" y="187"/>
                  </a:lnTo>
                  <a:lnTo>
                    <a:pt x="116" y="185"/>
                  </a:lnTo>
                  <a:lnTo>
                    <a:pt x="114" y="185"/>
                  </a:lnTo>
                  <a:lnTo>
                    <a:pt x="114" y="183"/>
                  </a:lnTo>
                  <a:lnTo>
                    <a:pt x="110" y="183"/>
                  </a:lnTo>
                  <a:lnTo>
                    <a:pt x="110" y="179"/>
                  </a:lnTo>
                  <a:lnTo>
                    <a:pt x="108" y="179"/>
                  </a:lnTo>
                  <a:lnTo>
                    <a:pt x="108" y="175"/>
                  </a:lnTo>
                  <a:lnTo>
                    <a:pt x="106" y="175"/>
                  </a:lnTo>
                  <a:lnTo>
                    <a:pt x="106" y="173"/>
                  </a:lnTo>
                  <a:lnTo>
                    <a:pt x="103" y="173"/>
                  </a:lnTo>
                  <a:lnTo>
                    <a:pt x="103" y="171"/>
                  </a:lnTo>
                  <a:lnTo>
                    <a:pt x="102" y="171"/>
                  </a:lnTo>
                  <a:lnTo>
                    <a:pt x="102" y="169"/>
                  </a:lnTo>
                  <a:lnTo>
                    <a:pt x="97" y="169"/>
                  </a:lnTo>
                  <a:lnTo>
                    <a:pt x="97" y="167"/>
                  </a:lnTo>
                  <a:lnTo>
                    <a:pt x="95" y="167"/>
                  </a:lnTo>
                  <a:lnTo>
                    <a:pt x="95" y="162"/>
                  </a:lnTo>
                  <a:lnTo>
                    <a:pt x="86" y="162"/>
                  </a:lnTo>
                  <a:lnTo>
                    <a:pt x="86" y="160"/>
                  </a:lnTo>
                  <a:lnTo>
                    <a:pt x="84" y="160"/>
                  </a:lnTo>
                  <a:lnTo>
                    <a:pt x="84" y="154"/>
                  </a:lnTo>
                  <a:lnTo>
                    <a:pt x="77" y="154"/>
                  </a:lnTo>
                  <a:lnTo>
                    <a:pt x="77" y="152"/>
                  </a:lnTo>
                  <a:lnTo>
                    <a:pt x="76" y="152"/>
                  </a:lnTo>
                  <a:lnTo>
                    <a:pt x="76" y="150"/>
                  </a:lnTo>
                  <a:lnTo>
                    <a:pt x="71" y="150"/>
                  </a:lnTo>
                  <a:lnTo>
                    <a:pt x="71" y="144"/>
                  </a:lnTo>
                  <a:lnTo>
                    <a:pt x="69" y="144"/>
                  </a:lnTo>
                  <a:lnTo>
                    <a:pt x="69" y="142"/>
                  </a:lnTo>
                  <a:lnTo>
                    <a:pt x="67" y="142"/>
                  </a:lnTo>
                  <a:lnTo>
                    <a:pt x="67" y="137"/>
                  </a:lnTo>
                  <a:lnTo>
                    <a:pt x="65" y="137"/>
                  </a:lnTo>
                  <a:lnTo>
                    <a:pt x="65" y="131"/>
                  </a:lnTo>
                  <a:lnTo>
                    <a:pt x="63" y="131"/>
                  </a:lnTo>
                  <a:lnTo>
                    <a:pt x="63" y="125"/>
                  </a:lnTo>
                  <a:lnTo>
                    <a:pt x="63" y="124"/>
                  </a:lnTo>
                  <a:lnTo>
                    <a:pt x="61" y="124"/>
                  </a:lnTo>
                  <a:lnTo>
                    <a:pt x="61" y="121"/>
                  </a:lnTo>
                  <a:lnTo>
                    <a:pt x="59" y="121"/>
                  </a:lnTo>
                  <a:lnTo>
                    <a:pt x="59" y="116"/>
                  </a:lnTo>
                  <a:lnTo>
                    <a:pt x="57" y="116"/>
                  </a:lnTo>
                  <a:lnTo>
                    <a:pt x="57" y="112"/>
                  </a:lnTo>
                  <a:lnTo>
                    <a:pt x="56" y="112"/>
                  </a:lnTo>
                  <a:lnTo>
                    <a:pt x="56" y="106"/>
                  </a:lnTo>
                  <a:lnTo>
                    <a:pt x="55" y="106"/>
                  </a:lnTo>
                  <a:lnTo>
                    <a:pt x="55" y="101"/>
                  </a:lnTo>
                  <a:lnTo>
                    <a:pt x="53" y="101"/>
                  </a:lnTo>
                  <a:lnTo>
                    <a:pt x="53" y="98"/>
                  </a:lnTo>
                  <a:lnTo>
                    <a:pt x="52" y="98"/>
                  </a:lnTo>
                  <a:lnTo>
                    <a:pt x="52" y="95"/>
                  </a:lnTo>
                  <a:lnTo>
                    <a:pt x="52" y="94"/>
                  </a:lnTo>
                  <a:lnTo>
                    <a:pt x="49" y="94"/>
                  </a:lnTo>
                  <a:lnTo>
                    <a:pt x="49" y="90"/>
                  </a:lnTo>
                  <a:lnTo>
                    <a:pt x="48" y="90"/>
                  </a:lnTo>
                  <a:lnTo>
                    <a:pt x="48" y="86"/>
                  </a:lnTo>
                  <a:lnTo>
                    <a:pt x="46" y="86"/>
                  </a:lnTo>
                  <a:lnTo>
                    <a:pt x="46" y="80"/>
                  </a:lnTo>
                  <a:lnTo>
                    <a:pt x="46" y="76"/>
                  </a:lnTo>
                  <a:lnTo>
                    <a:pt x="45" y="76"/>
                  </a:lnTo>
                  <a:lnTo>
                    <a:pt x="45" y="70"/>
                  </a:lnTo>
                  <a:lnTo>
                    <a:pt x="44" y="70"/>
                  </a:lnTo>
                  <a:lnTo>
                    <a:pt x="44" y="67"/>
                  </a:lnTo>
                  <a:lnTo>
                    <a:pt x="42" y="67"/>
                  </a:lnTo>
                  <a:lnTo>
                    <a:pt x="42" y="63"/>
                  </a:lnTo>
                  <a:lnTo>
                    <a:pt x="41" y="63"/>
                  </a:lnTo>
                  <a:lnTo>
                    <a:pt x="41" y="58"/>
                  </a:lnTo>
                  <a:lnTo>
                    <a:pt x="41" y="55"/>
                  </a:lnTo>
                  <a:lnTo>
                    <a:pt x="39" y="55"/>
                  </a:lnTo>
                  <a:lnTo>
                    <a:pt x="39" y="51"/>
                  </a:lnTo>
                  <a:lnTo>
                    <a:pt x="38" y="51"/>
                  </a:lnTo>
                  <a:lnTo>
                    <a:pt x="38" y="38"/>
                  </a:lnTo>
                  <a:lnTo>
                    <a:pt x="36" y="38"/>
                  </a:lnTo>
                  <a:lnTo>
                    <a:pt x="36" y="35"/>
                  </a:lnTo>
                  <a:lnTo>
                    <a:pt x="34" y="35"/>
                  </a:lnTo>
                  <a:lnTo>
                    <a:pt x="34" y="32"/>
                  </a:lnTo>
                  <a:lnTo>
                    <a:pt x="32" y="32"/>
                  </a:lnTo>
                  <a:lnTo>
                    <a:pt x="32" y="24"/>
                  </a:lnTo>
                  <a:lnTo>
                    <a:pt x="30" y="24"/>
                  </a:lnTo>
                  <a:lnTo>
                    <a:pt x="30" y="22"/>
                  </a:lnTo>
                  <a:lnTo>
                    <a:pt x="28" y="22"/>
                  </a:lnTo>
                  <a:lnTo>
                    <a:pt x="28" y="20"/>
                  </a:lnTo>
                  <a:lnTo>
                    <a:pt x="24" y="20"/>
                  </a:lnTo>
                  <a:lnTo>
                    <a:pt x="24" y="19"/>
                  </a:lnTo>
                  <a:lnTo>
                    <a:pt x="23" y="19"/>
                  </a:lnTo>
                  <a:lnTo>
                    <a:pt x="23" y="16"/>
                  </a:lnTo>
                  <a:lnTo>
                    <a:pt x="21" y="16"/>
                  </a:lnTo>
                  <a:lnTo>
                    <a:pt x="21" y="14"/>
                  </a:lnTo>
                  <a:lnTo>
                    <a:pt x="19" y="14"/>
                  </a:lnTo>
                  <a:lnTo>
                    <a:pt x="19" y="11"/>
                  </a:lnTo>
                  <a:lnTo>
                    <a:pt x="17" y="11"/>
                  </a:lnTo>
                  <a:lnTo>
                    <a:pt x="17" y="9"/>
                  </a:lnTo>
                  <a:lnTo>
                    <a:pt x="14" y="9"/>
                  </a:lnTo>
                  <a:lnTo>
                    <a:pt x="14" y="5"/>
                  </a:lnTo>
                  <a:lnTo>
                    <a:pt x="10" y="5"/>
                  </a:lnTo>
                  <a:lnTo>
                    <a:pt x="10" y="4"/>
                  </a:lnTo>
                  <a:lnTo>
                    <a:pt x="7" y="4"/>
                  </a:lnTo>
                  <a:lnTo>
                    <a:pt x="7" y="2"/>
                  </a:lnTo>
                  <a:lnTo>
                    <a:pt x="3" y="2"/>
                  </a:lnTo>
                  <a:lnTo>
                    <a:pt x="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3"/>
            <p:cNvSpPr>
              <a:spLocks/>
            </p:cNvSpPr>
            <p:nvPr/>
          </p:nvSpPr>
          <p:spPr bwMode="auto">
            <a:xfrm>
              <a:off x="2262925" y="2127280"/>
              <a:ext cx="4392000" cy="2754000"/>
            </a:xfrm>
            <a:custGeom>
              <a:avLst/>
              <a:gdLst>
                <a:gd name="T0" fmla="*/ 265 w 354"/>
                <a:gd name="T1" fmla="*/ 217 h 217"/>
                <a:gd name="T2" fmla="*/ 261 w 354"/>
                <a:gd name="T3" fmla="*/ 213 h 217"/>
                <a:gd name="T4" fmla="*/ 232 w 354"/>
                <a:gd name="T5" fmla="*/ 210 h 217"/>
                <a:gd name="T6" fmla="*/ 225 w 354"/>
                <a:gd name="T7" fmla="*/ 206 h 217"/>
                <a:gd name="T8" fmla="*/ 203 w 354"/>
                <a:gd name="T9" fmla="*/ 204 h 217"/>
                <a:gd name="T10" fmla="*/ 194 w 354"/>
                <a:gd name="T11" fmla="*/ 202 h 217"/>
                <a:gd name="T12" fmla="*/ 181 w 354"/>
                <a:gd name="T13" fmla="*/ 200 h 217"/>
                <a:gd name="T14" fmla="*/ 158 w 354"/>
                <a:gd name="T15" fmla="*/ 198 h 217"/>
                <a:gd name="T16" fmla="*/ 156 w 354"/>
                <a:gd name="T17" fmla="*/ 196 h 217"/>
                <a:gd name="T18" fmla="*/ 151 w 354"/>
                <a:gd name="T19" fmla="*/ 195 h 217"/>
                <a:gd name="T20" fmla="*/ 142 w 354"/>
                <a:gd name="T21" fmla="*/ 191 h 217"/>
                <a:gd name="T22" fmla="*/ 136 w 354"/>
                <a:gd name="T23" fmla="*/ 188 h 217"/>
                <a:gd name="T24" fmla="*/ 129 w 354"/>
                <a:gd name="T25" fmla="*/ 186 h 217"/>
                <a:gd name="T26" fmla="*/ 119 w 354"/>
                <a:gd name="T27" fmla="*/ 182 h 217"/>
                <a:gd name="T28" fmla="*/ 117 w 354"/>
                <a:gd name="T29" fmla="*/ 181 h 217"/>
                <a:gd name="T30" fmla="*/ 114 w 354"/>
                <a:gd name="T31" fmla="*/ 178 h 217"/>
                <a:gd name="T32" fmla="*/ 108 w 354"/>
                <a:gd name="T33" fmla="*/ 177 h 217"/>
                <a:gd name="T34" fmla="*/ 106 w 354"/>
                <a:gd name="T35" fmla="*/ 165 h 217"/>
                <a:gd name="T36" fmla="*/ 103 w 354"/>
                <a:gd name="T37" fmla="*/ 163 h 217"/>
                <a:gd name="T38" fmla="*/ 101 w 354"/>
                <a:gd name="T39" fmla="*/ 161 h 217"/>
                <a:gd name="T40" fmla="*/ 99 w 354"/>
                <a:gd name="T41" fmla="*/ 159 h 217"/>
                <a:gd name="T42" fmla="*/ 84 w 354"/>
                <a:gd name="T43" fmla="*/ 157 h 217"/>
                <a:gd name="T44" fmla="*/ 82 w 354"/>
                <a:gd name="T45" fmla="*/ 153 h 217"/>
                <a:gd name="T46" fmla="*/ 80 w 354"/>
                <a:gd name="T47" fmla="*/ 151 h 217"/>
                <a:gd name="T48" fmla="*/ 79 w 354"/>
                <a:gd name="T49" fmla="*/ 149 h 217"/>
                <a:gd name="T50" fmla="*/ 76 w 354"/>
                <a:gd name="T51" fmla="*/ 147 h 217"/>
                <a:gd name="T52" fmla="*/ 73 w 354"/>
                <a:gd name="T53" fmla="*/ 142 h 217"/>
                <a:gd name="T54" fmla="*/ 71 w 354"/>
                <a:gd name="T55" fmla="*/ 139 h 217"/>
                <a:gd name="T56" fmla="*/ 69 w 354"/>
                <a:gd name="T57" fmla="*/ 135 h 217"/>
                <a:gd name="T58" fmla="*/ 68 w 354"/>
                <a:gd name="T59" fmla="*/ 133 h 217"/>
                <a:gd name="T60" fmla="*/ 65 w 354"/>
                <a:gd name="T61" fmla="*/ 126 h 217"/>
                <a:gd name="T62" fmla="*/ 63 w 354"/>
                <a:gd name="T63" fmla="*/ 121 h 217"/>
                <a:gd name="T64" fmla="*/ 61 w 354"/>
                <a:gd name="T65" fmla="*/ 114 h 217"/>
                <a:gd name="T66" fmla="*/ 59 w 354"/>
                <a:gd name="T67" fmla="*/ 108 h 217"/>
                <a:gd name="T68" fmla="*/ 58 w 354"/>
                <a:gd name="T69" fmla="*/ 103 h 217"/>
                <a:gd name="T70" fmla="*/ 57 w 354"/>
                <a:gd name="T71" fmla="*/ 99 h 217"/>
                <a:gd name="T72" fmla="*/ 54 w 354"/>
                <a:gd name="T73" fmla="*/ 95 h 217"/>
                <a:gd name="T74" fmla="*/ 53 w 354"/>
                <a:gd name="T75" fmla="*/ 89 h 217"/>
                <a:gd name="T76" fmla="*/ 51 w 354"/>
                <a:gd name="T77" fmla="*/ 86 h 217"/>
                <a:gd name="T78" fmla="*/ 46 w 354"/>
                <a:gd name="T79" fmla="*/ 82 h 217"/>
                <a:gd name="T80" fmla="*/ 44 w 354"/>
                <a:gd name="T81" fmla="*/ 75 h 217"/>
                <a:gd name="T82" fmla="*/ 42 w 354"/>
                <a:gd name="T83" fmla="*/ 69 h 217"/>
                <a:gd name="T84" fmla="*/ 40 w 354"/>
                <a:gd name="T85" fmla="*/ 63 h 217"/>
                <a:gd name="T86" fmla="*/ 38 w 354"/>
                <a:gd name="T87" fmla="*/ 61 h 217"/>
                <a:gd name="T88" fmla="*/ 37 w 354"/>
                <a:gd name="T89" fmla="*/ 58 h 217"/>
                <a:gd name="T90" fmla="*/ 35 w 354"/>
                <a:gd name="T91" fmla="*/ 50 h 217"/>
                <a:gd name="T92" fmla="*/ 32 w 354"/>
                <a:gd name="T93" fmla="*/ 48 h 217"/>
                <a:gd name="T94" fmla="*/ 29 w 354"/>
                <a:gd name="T95" fmla="*/ 46 h 217"/>
                <a:gd name="T96" fmla="*/ 27 w 354"/>
                <a:gd name="T97" fmla="*/ 42 h 217"/>
                <a:gd name="T98" fmla="*/ 26 w 354"/>
                <a:gd name="T99" fmla="*/ 37 h 217"/>
                <a:gd name="T100" fmla="*/ 24 w 354"/>
                <a:gd name="T101" fmla="*/ 36 h 217"/>
                <a:gd name="T102" fmla="*/ 22 w 354"/>
                <a:gd name="T103" fmla="*/ 32 h 217"/>
                <a:gd name="T104" fmla="*/ 20 w 354"/>
                <a:gd name="T105" fmla="*/ 30 h 217"/>
                <a:gd name="T106" fmla="*/ 16 w 354"/>
                <a:gd name="T107" fmla="*/ 26 h 217"/>
                <a:gd name="T108" fmla="*/ 14 w 354"/>
                <a:gd name="T109" fmla="*/ 21 h 217"/>
                <a:gd name="T110" fmla="*/ 12 w 354"/>
                <a:gd name="T111" fmla="*/ 18 h 217"/>
                <a:gd name="T112" fmla="*/ 10 w 354"/>
                <a:gd name="T113" fmla="*/ 14 h 217"/>
                <a:gd name="T114" fmla="*/ 9 w 354"/>
                <a:gd name="T115" fmla="*/ 10 h 217"/>
                <a:gd name="T116" fmla="*/ 4 w 354"/>
                <a:gd name="T117" fmla="*/ 8 h 217"/>
                <a:gd name="T118" fmla="*/ 3 w 354"/>
                <a:gd name="T119" fmla="*/ 6 h 217"/>
                <a:gd name="T120" fmla="*/ 2 w 354"/>
                <a:gd name="T121" fmla="*/ 5 h 217"/>
                <a:gd name="T122" fmla="*/ 0 w 354"/>
                <a:gd name="T12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4" h="217">
                  <a:moveTo>
                    <a:pt x="354" y="217"/>
                  </a:moveTo>
                  <a:lnTo>
                    <a:pt x="265" y="217"/>
                  </a:lnTo>
                  <a:lnTo>
                    <a:pt x="265" y="213"/>
                  </a:lnTo>
                  <a:lnTo>
                    <a:pt x="261" y="213"/>
                  </a:lnTo>
                  <a:lnTo>
                    <a:pt x="261" y="210"/>
                  </a:lnTo>
                  <a:lnTo>
                    <a:pt x="232" y="210"/>
                  </a:lnTo>
                  <a:lnTo>
                    <a:pt x="232" y="206"/>
                  </a:lnTo>
                  <a:lnTo>
                    <a:pt x="225" y="206"/>
                  </a:lnTo>
                  <a:lnTo>
                    <a:pt x="225" y="204"/>
                  </a:lnTo>
                  <a:lnTo>
                    <a:pt x="203" y="204"/>
                  </a:lnTo>
                  <a:lnTo>
                    <a:pt x="203" y="202"/>
                  </a:lnTo>
                  <a:lnTo>
                    <a:pt x="194" y="202"/>
                  </a:lnTo>
                  <a:lnTo>
                    <a:pt x="194" y="200"/>
                  </a:lnTo>
                  <a:lnTo>
                    <a:pt x="181" y="200"/>
                  </a:lnTo>
                  <a:lnTo>
                    <a:pt x="181" y="198"/>
                  </a:lnTo>
                  <a:lnTo>
                    <a:pt x="158" y="198"/>
                  </a:lnTo>
                  <a:lnTo>
                    <a:pt x="158" y="196"/>
                  </a:lnTo>
                  <a:lnTo>
                    <a:pt x="156" y="196"/>
                  </a:lnTo>
                  <a:lnTo>
                    <a:pt x="156" y="195"/>
                  </a:lnTo>
                  <a:lnTo>
                    <a:pt x="151" y="195"/>
                  </a:lnTo>
                  <a:lnTo>
                    <a:pt x="151" y="191"/>
                  </a:lnTo>
                  <a:lnTo>
                    <a:pt x="142" y="191"/>
                  </a:lnTo>
                  <a:lnTo>
                    <a:pt x="142" y="188"/>
                  </a:lnTo>
                  <a:lnTo>
                    <a:pt x="136" y="188"/>
                  </a:lnTo>
                  <a:lnTo>
                    <a:pt x="136" y="186"/>
                  </a:lnTo>
                  <a:lnTo>
                    <a:pt x="129" y="186"/>
                  </a:lnTo>
                  <a:lnTo>
                    <a:pt x="129" y="182"/>
                  </a:lnTo>
                  <a:lnTo>
                    <a:pt x="119" y="182"/>
                  </a:lnTo>
                  <a:lnTo>
                    <a:pt x="119" y="181"/>
                  </a:lnTo>
                  <a:lnTo>
                    <a:pt x="117" y="181"/>
                  </a:lnTo>
                  <a:lnTo>
                    <a:pt x="117" y="178"/>
                  </a:lnTo>
                  <a:lnTo>
                    <a:pt x="114" y="178"/>
                  </a:lnTo>
                  <a:lnTo>
                    <a:pt x="114" y="177"/>
                  </a:lnTo>
                  <a:lnTo>
                    <a:pt x="108" y="177"/>
                  </a:lnTo>
                  <a:lnTo>
                    <a:pt x="108" y="165"/>
                  </a:lnTo>
                  <a:lnTo>
                    <a:pt x="106" y="165"/>
                  </a:lnTo>
                  <a:lnTo>
                    <a:pt x="106" y="163"/>
                  </a:lnTo>
                  <a:lnTo>
                    <a:pt x="103" y="163"/>
                  </a:lnTo>
                  <a:lnTo>
                    <a:pt x="103" y="161"/>
                  </a:lnTo>
                  <a:lnTo>
                    <a:pt x="101" y="161"/>
                  </a:lnTo>
                  <a:lnTo>
                    <a:pt x="101" y="159"/>
                  </a:lnTo>
                  <a:lnTo>
                    <a:pt x="99" y="159"/>
                  </a:lnTo>
                  <a:lnTo>
                    <a:pt x="99" y="157"/>
                  </a:lnTo>
                  <a:lnTo>
                    <a:pt x="84" y="157"/>
                  </a:lnTo>
                  <a:lnTo>
                    <a:pt x="84" y="153"/>
                  </a:lnTo>
                  <a:lnTo>
                    <a:pt x="82" y="153"/>
                  </a:lnTo>
                  <a:lnTo>
                    <a:pt x="82" y="151"/>
                  </a:lnTo>
                  <a:lnTo>
                    <a:pt x="80" y="151"/>
                  </a:lnTo>
                  <a:lnTo>
                    <a:pt x="80" y="149"/>
                  </a:lnTo>
                  <a:lnTo>
                    <a:pt x="79" y="149"/>
                  </a:lnTo>
                  <a:lnTo>
                    <a:pt x="79" y="147"/>
                  </a:lnTo>
                  <a:lnTo>
                    <a:pt x="76" y="147"/>
                  </a:lnTo>
                  <a:lnTo>
                    <a:pt x="76" y="142"/>
                  </a:lnTo>
                  <a:lnTo>
                    <a:pt x="73" y="142"/>
                  </a:lnTo>
                  <a:lnTo>
                    <a:pt x="73" y="139"/>
                  </a:lnTo>
                  <a:lnTo>
                    <a:pt x="71" y="139"/>
                  </a:lnTo>
                  <a:lnTo>
                    <a:pt x="71" y="135"/>
                  </a:lnTo>
                  <a:lnTo>
                    <a:pt x="69" y="135"/>
                  </a:lnTo>
                  <a:lnTo>
                    <a:pt x="69" y="133"/>
                  </a:lnTo>
                  <a:lnTo>
                    <a:pt x="68" y="133"/>
                  </a:lnTo>
                  <a:lnTo>
                    <a:pt x="68" y="126"/>
                  </a:lnTo>
                  <a:lnTo>
                    <a:pt x="65" y="126"/>
                  </a:lnTo>
                  <a:lnTo>
                    <a:pt x="65" y="121"/>
                  </a:lnTo>
                  <a:lnTo>
                    <a:pt x="63" y="121"/>
                  </a:lnTo>
                  <a:lnTo>
                    <a:pt x="63" y="114"/>
                  </a:lnTo>
                  <a:lnTo>
                    <a:pt x="61" y="114"/>
                  </a:lnTo>
                  <a:lnTo>
                    <a:pt x="61" y="108"/>
                  </a:lnTo>
                  <a:lnTo>
                    <a:pt x="59" y="108"/>
                  </a:lnTo>
                  <a:lnTo>
                    <a:pt x="59" y="103"/>
                  </a:lnTo>
                  <a:lnTo>
                    <a:pt x="58" y="103"/>
                  </a:lnTo>
                  <a:lnTo>
                    <a:pt x="58" y="99"/>
                  </a:lnTo>
                  <a:lnTo>
                    <a:pt x="57" y="99"/>
                  </a:lnTo>
                  <a:lnTo>
                    <a:pt x="57" y="95"/>
                  </a:lnTo>
                  <a:lnTo>
                    <a:pt x="54" y="95"/>
                  </a:lnTo>
                  <a:lnTo>
                    <a:pt x="54" y="89"/>
                  </a:lnTo>
                  <a:lnTo>
                    <a:pt x="53" y="89"/>
                  </a:lnTo>
                  <a:lnTo>
                    <a:pt x="53" y="86"/>
                  </a:lnTo>
                  <a:lnTo>
                    <a:pt x="51" y="86"/>
                  </a:lnTo>
                  <a:lnTo>
                    <a:pt x="51" y="82"/>
                  </a:lnTo>
                  <a:lnTo>
                    <a:pt x="46" y="82"/>
                  </a:lnTo>
                  <a:lnTo>
                    <a:pt x="46" y="75"/>
                  </a:lnTo>
                  <a:lnTo>
                    <a:pt x="44" y="75"/>
                  </a:lnTo>
                  <a:lnTo>
                    <a:pt x="44" y="69"/>
                  </a:lnTo>
                  <a:lnTo>
                    <a:pt x="42" y="69"/>
                  </a:lnTo>
                  <a:lnTo>
                    <a:pt x="42" y="63"/>
                  </a:lnTo>
                  <a:lnTo>
                    <a:pt x="40" y="63"/>
                  </a:lnTo>
                  <a:lnTo>
                    <a:pt x="40" y="61"/>
                  </a:lnTo>
                  <a:lnTo>
                    <a:pt x="38" y="61"/>
                  </a:lnTo>
                  <a:lnTo>
                    <a:pt x="38" y="58"/>
                  </a:lnTo>
                  <a:lnTo>
                    <a:pt x="37" y="58"/>
                  </a:lnTo>
                  <a:lnTo>
                    <a:pt x="37" y="50"/>
                  </a:lnTo>
                  <a:lnTo>
                    <a:pt x="35" y="50"/>
                  </a:lnTo>
                  <a:lnTo>
                    <a:pt x="35" y="48"/>
                  </a:lnTo>
                  <a:lnTo>
                    <a:pt x="32" y="48"/>
                  </a:lnTo>
                  <a:lnTo>
                    <a:pt x="32" y="46"/>
                  </a:lnTo>
                  <a:lnTo>
                    <a:pt x="29" y="46"/>
                  </a:lnTo>
                  <a:lnTo>
                    <a:pt x="29" y="42"/>
                  </a:lnTo>
                  <a:lnTo>
                    <a:pt x="27" y="42"/>
                  </a:lnTo>
                  <a:lnTo>
                    <a:pt x="27" y="37"/>
                  </a:lnTo>
                  <a:lnTo>
                    <a:pt x="26" y="37"/>
                  </a:lnTo>
                  <a:lnTo>
                    <a:pt x="26" y="36"/>
                  </a:lnTo>
                  <a:lnTo>
                    <a:pt x="24" y="36"/>
                  </a:lnTo>
                  <a:lnTo>
                    <a:pt x="24" y="32"/>
                  </a:lnTo>
                  <a:lnTo>
                    <a:pt x="22" y="32"/>
                  </a:lnTo>
                  <a:lnTo>
                    <a:pt x="22" y="30"/>
                  </a:lnTo>
                  <a:lnTo>
                    <a:pt x="20" y="30"/>
                  </a:lnTo>
                  <a:lnTo>
                    <a:pt x="20" y="26"/>
                  </a:lnTo>
                  <a:lnTo>
                    <a:pt x="16" y="26"/>
                  </a:lnTo>
                  <a:lnTo>
                    <a:pt x="16" y="21"/>
                  </a:lnTo>
                  <a:lnTo>
                    <a:pt x="14" y="21"/>
                  </a:lnTo>
                  <a:lnTo>
                    <a:pt x="14" y="18"/>
                  </a:lnTo>
                  <a:lnTo>
                    <a:pt x="12" y="18"/>
                  </a:lnTo>
                  <a:lnTo>
                    <a:pt x="12" y="14"/>
                  </a:lnTo>
                  <a:lnTo>
                    <a:pt x="10" y="14"/>
                  </a:lnTo>
                  <a:lnTo>
                    <a:pt x="10" y="10"/>
                  </a:lnTo>
                  <a:lnTo>
                    <a:pt x="9" y="10"/>
                  </a:lnTo>
                  <a:lnTo>
                    <a:pt x="9" y="8"/>
                  </a:lnTo>
                  <a:lnTo>
                    <a:pt x="4" y="8"/>
                  </a:lnTo>
                  <a:lnTo>
                    <a:pt x="4" y="6"/>
                  </a:lnTo>
                  <a:lnTo>
                    <a:pt x="3" y="6"/>
                  </a:lnTo>
                  <a:lnTo>
                    <a:pt x="3" y="5"/>
                  </a:lnTo>
                  <a:lnTo>
                    <a:pt x="2" y="5"/>
                  </a:lnTo>
                  <a:lnTo>
                    <a:pt x="2"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61" name="Straight Connector 60"/>
          <p:cNvCxnSpPr/>
          <p:nvPr/>
        </p:nvCxnSpPr>
        <p:spPr>
          <a:xfrm>
            <a:off x="4177942" y="2382918"/>
            <a:ext cx="360000"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4177942" y="2718202"/>
            <a:ext cx="36000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spTree>
    <p:extLst>
      <p:ext uri="{BB962C8B-B14F-4D97-AF65-F5344CB8AC3E}">
        <p14:creationId xmlns:p14="http://schemas.microsoft.com/office/powerpoint/2010/main" xmlns="" val="18978199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3676" cy="807720"/>
          </a:xfrm>
        </p:spPr>
        <p:txBody>
          <a:bodyPr/>
          <a:lstStyle/>
          <a:p>
            <a:r>
              <a:rPr lang="en-GB" dirty="0" smtClean="0"/>
              <a:t>O-017: FOLFOXIRI plus bevacizumab (</a:t>
            </a:r>
            <a:r>
              <a:rPr lang="en-GB" dirty="0" err="1" smtClean="0"/>
              <a:t>bev</a:t>
            </a:r>
            <a:r>
              <a:rPr lang="en-GB" dirty="0" smtClean="0"/>
              <a:t>) followed by maintenance with </a:t>
            </a:r>
            <a:r>
              <a:rPr lang="en-GB" dirty="0" err="1" smtClean="0"/>
              <a:t>bev</a:t>
            </a:r>
            <a:r>
              <a:rPr lang="en-GB" dirty="0" smtClean="0"/>
              <a:t> alone or </a:t>
            </a:r>
            <a:r>
              <a:rPr lang="en-GB" dirty="0" err="1" smtClean="0"/>
              <a:t>bev</a:t>
            </a:r>
            <a:r>
              <a:rPr lang="en-GB" dirty="0" smtClean="0"/>
              <a:t> plus metronomic chemotherapy (</a:t>
            </a:r>
            <a:r>
              <a:rPr lang="en-GB" dirty="0" err="1" smtClean="0"/>
              <a:t>metroCT</a:t>
            </a:r>
            <a:r>
              <a:rPr lang="en-GB" dirty="0" smtClean="0"/>
              <a:t>) in </a:t>
            </a:r>
            <a:r>
              <a:rPr lang="en-GB" dirty="0" err="1" smtClean="0"/>
              <a:t>mCRC</a:t>
            </a:r>
            <a:r>
              <a:rPr lang="en-GB" dirty="0" smtClean="0"/>
              <a:t>: final results of the phase II randomized MOMA trial by GONO – </a:t>
            </a:r>
            <a:r>
              <a:rPr lang="en-GB" dirty="0" err="1" smtClean="0"/>
              <a:t>Marmorino</a:t>
            </a:r>
            <a:r>
              <a:rPr lang="en-GB" dirty="0" smtClean="0"/>
              <a:t> F,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lgn="ctr">
              <a:buNone/>
            </a:pPr>
            <a:r>
              <a:rPr lang="en-GB" b="1" dirty="0" smtClean="0"/>
              <a:t>OS</a:t>
            </a:r>
            <a:endParaRPr lang="en-GB" b="1"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Marmorino</a:t>
            </a:r>
            <a:r>
              <a:rPr lang="en-GB" dirty="0" smtClean="0"/>
              <a:t> F,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O-017</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xmlns="" val="3246549690"/>
              </p:ext>
            </p:extLst>
          </p:nvPr>
        </p:nvGraphicFramePr>
        <p:xfrm>
          <a:off x="4634891" y="1961410"/>
          <a:ext cx="4007056" cy="1005840"/>
        </p:xfrm>
        <a:graphic>
          <a:graphicData uri="http://schemas.openxmlformats.org/drawingml/2006/table">
            <a:tbl>
              <a:tblPr firstRow="1" bandRow="1">
                <a:tableStyleId>{69012ECD-51FC-41F1-AA8D-1B2483CD663E}</a:tableStyleId>
              </a:tblPr>
              <a:tblGrid>
                <a:gridCol w="1343369">
                  <a:extLst>
                    <a:ext uri="{9D8B030D-6E8A-4147-A177-3AD203B41FA5}">
                      <a16:colId xmlns:a16="http://schemas.microsoft.com/office/drawing/2014/main" xmlns="" val="20000"/>
                    </a:ext>
                  </a:extLst>
                </a:gridCol>
                <a:gridCol w="683813">
                  <a:extLst>
                    <a:ext uri="{9D8B030D-6E8A-4147-A177-3AD203B41FA5}">
                      <a16:colId xmlns:a16="http://schemas.microsoft.com/office/drawing/2014/main" xmlns="" val="20002"/>
                    </a:ext>
                  </a:extLst>
                </a:gridCol>
                <a:gridCol w="1041620">
                  <a:extLst>
                    <a:ext uri="{9D8B030D-6E8A-4147-A177-3AD203B41FA5}">
                      <a16:colId xmlns:a16="http://schemas.microsoft.com/office/drawing/2014/main" xmlns="" val="20001"/>
                    </a:ext>
                  </a:extLst>
                </a:gridCol>
                <a:gridCol w="938254">
                  <a:extLst>
                    <a:ext uri="{9D8B030D-6E8A-4147-A177-3AD203B41FA5}">
                      <a16:colId xmlns:a16="http://schemas.microsoft.com/office/drawing/2014/main" xmlns="" val="20003"/>
                    </a:ext>
                  </a:extLst>
                </a:gridCol>
              </a:tblGrid>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4388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Events</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Median, </a:t>
                      </a:r>
                      <a:r>
                        <a:rPr kumimoji="0" lang="en-GB" sz="1200" b="0" i="0" u="none" strike="noStrike" cap="none" normalizeH="0" baseline="0" dirty="0" err="1" smtClean="0">
                          <a:ln>
                            <a:noFill/>
                          </a:ln>
                          <a:solidFill>
                            <a:schemeClr val="tx1"/>
                          </a:solidFill>
                          <a:effectLst/>
                          <a:latin typeface="+mn-lt"/>
                          <a:cs typeface="Arial" charset="0"/>
                        </a:rPr>
                        <a:t>mo</a:t>
                      </a:r>
                      <a:endParaRPr kumimoji="0" lang="en-GB" sz="12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09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Bev arm (n=117)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2"/>
                          </a:solidFill>
                          <a:effectLst/>
                          <a:latin typeface="+mn-lt"/>
                          <a:cs typeface="Arial" charset="0"/>
                        </a:rPr>
                        <a:t>28.0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20.0, </a:t>
                      </a:r>
                      <a:r>
                        <a:rPr kumimoji="0" lang="en-GB" sz="1200" b="0" i="0" u="none" strike="noStrike" cap="none" normalizeH="0" baseline="0" dirty="0" smtClean="0">
                          <a:ln>
                            <a:noFill/>
                          </a:ln>
                          <a:solidFill>
                            <a:schemeClr val="accent2"/>
                          </a:solidFill>
                          <a:effectLst/>
                          <a:latin typeface="+mn-lt"/>
                          <a:cs typeface="+mn-cs"/>
                        </a:rPr>
                        <a:t>33.6</a:t>
                      </a:r>
                      <a:endParaRPr kumimoji="0" lang="en-GB" sz="1200" b="0" i="0" u="none" strike="noStrike" cap="none" normalizeH="0" baseline="0" dirty="0" smtClean="0">
                        <a:ln>
                          <a:noFill/>
                        </a:ln>
                        <a:solidFill>
                          <a:schemeClr val="accent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accent3"/>
                          </a:solidFill>
                          <a:effectLst/>
                          <a:latin typeface="+mn-lt"/>
                          <a:cs typeface="Arial" charset="0"/>
                        </a:rPr>
                        <a:t>Bev + </a:t>
                      </a:r>
                      <a:r>
                        <a:rPr kumimoji="0" lang="en-GB" sz="1200" b="0" i="0" u="none" strike="noStrike" cap="none" normalizeH="0" baseline="0" dirty="0" err="1" smtClean="0">
                          <a:ln>
                            <a:noFill/>
                          </a:ln>
                          <a:solidFill>
                            <a:schemeClr val="accent3"/>
                          </a:solidFill>
                          <a:effectLst/>
                          <a:latin typeface="+mn-lt"/>
                          <a:cs typeface="Arial" charset="0"/>
                        </a:rPr>
                        <a:t>metroCT</a:t>
                      </a:r>
                      <a:r>
                        <a:rPr kumimoji="0" lang="en-GB" sz="1200" b="0" i="0" u="none" strike="noStrike" cap="none" normalizeH="0" baseline="0" dirty="0" smtClean="0">
                          <a:ln>
                            <a:noFill/>
                          </a:ln>
                          <a:solidFill>
                            <a:schemeClr val="accent3"/>
                          </a:solidFill>
                          <a:effectLst/>
                          <a:latin typeface="+mn-lt"/>
                          <a:cs typeface="Arial" charset="0"/>
                        </a:rPr>
                        <a:t> arm (n=115)</a:t>
                      </a:r>
                      <a:endParaRPr kumimoji="0" lang="en-GB" sz="12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22.5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18.4</a:t>
                      </a:r>
                      <a:r>
                        <a:rPr kumimoji="0" lang="en-GB" sz="1200" b="0" i="0" u="none" strike="noStrike" cap="none" normalizeH="0" baseline="0" dirty="0" smtClean="0">
                          <a:ln>
                            <a:noFill/>
                          </a:ln>
                          <a:solidFill>
                            <a:schemeClr val="accent3"/>
                          </a:solidFill>
                          <a:effectLst/>
                          <a:latin typeface="+mn-lt"/>
                          <a:cs typeface="+mn-cs"/>
                        </a:rPr>
                        <a:t>, 25.8</a:t>
                      </a:r>
                      <a:endParaRPr kumimoji="0" lang="en-GB" sz="1200" b="0" i="0" u="none" strike="noStrike" cap="none" normalizeH="0" baseline="0" dirty="0" smtClean="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pSp>
        <p:nvGrpSpPr>
          <p:cNvPr id="8" name="Group 7"/>
          <p:cNvGrpSpPr/>
          <p:nvPr/>
        </p:nvGrpSpPr>
        <p:grpSpPr>
          <a:xfrm>
            <a:off x="204874" y="1961410"/>
            <a:ext cx="8060908" cy="4395490"/>
            <a:chOff x="204874" y="1961410"/>
            <a:chExt cx="8060908" cy="4395490"/>
          </a:xfrm>
        </p:grpSpPr>
        <p:grpSp>
          <p:nvGrpSpPr>
            <p:cNvPr id="9" name="Group 8"/>
            <p:cNvGrpSpPr/>
            <p:nvPr/>
          </p:nvGrpSpPr>
          <p:grpSpPr>
            <a:xfrm>
              <a:off x="204874" y="1961410"/>
              <a:ext cx="8060908" cy="4395490"/>
              <a:chOff x="204874" y="1961410"/>
              <a:chExt cx="8060908" cy="4395490"/>
            </a:xfrm>
          </p:grpSpPr>
          <p:sp>
            <p:nvSpPr>
              <p:cNvPr id="14" name="TextBox 13"/>
              <p:cNvSpPr txBox="1"/>
              <p:nvPr/>
            </p:nvSpPr>
            <p:spPr>
              <a:xfrm>
                <a:off x="3830185" y="5379741"/>
                <a:ext cx="1646605"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Follow-up, months</a:t>
                </a:r>
                <a:endParaRPr lang="en-GB" sz="1400" dirty="0">
                  <a:cs typeface="Arial" panose="020B0604020202020204" pitchFamily="34" charset="0"/>
                </a:endParaRPr>
              </a:p>
            </p:txBody>
          </p:sp>
          <p:sp>
            <p:nvSpPr>
              <p:cNvPr id="15" name="TextBox 14"/>
              <p:cNvSpPr txBox="1"/>
              <p:nvPr/>
            </p:nvSpPr>
            <p:spPr>
              <a:xfrm>
                <a:off x="204874" y="5402793"/>
                <a:ext cx="1915909" cy="954107"/>
              </a:xfrm>
              <a:prstGeom prst="rect">
                <a:avLst/>
              </a:prstGeom>
              <a:noFill/>
            </p:spPr>
            <p:txBody>
              <a:bodyPr wrap="none" rtlCol="0">
                <a:spAutoFit/>
              </a:bodyPr>
              <a:lstStyle/>
              <a:p>
                <a:pPr algn="r"/>
                <a:r>
                  <a:rPr lang="en-GB" sz="1400" dirty="0" smtClean="0"/>
                  <a:t>No. at risk</a:t>
                </a:r>
              </a:p>
              <a:p>
                <a:pPr algn="r"/>
                <a:r>
                  <a:rPr lang="en-GB" sz="1400" dirty="0" smtClean="0">
                    <a:solidFill>
                      <a:schemeClr val="accent2"/>
                    </a:solidFill>
                  </a:rPr>
                  <a:t>Maintenance with </a:t>
                </a:r>
                <a:r>
                  <a:rPr lang="en-GB" sz="1400" dirty="0" err="1" smtClean="0">
                    <a:solidFill>
                      <a:schemeClr val="accent2"/>
                    </a:solidFill>
                  </a:rPr>
                  <a:t>bev</a:t>
                </a:r>
                <a:endParaRPr lang="en-GB" sz="1400" dirty="0" smtClean="0">
                  <a:solidFill>
                    <a:schemeClr val="accent2"/>
                  </a:solidFill>
                </a:endParaRPr>
              </a:p>
              <a:p>
                <a:pPr algn="r"/>
                <a:r>
                  <a:rPr lang="en-GB" sz="1400" dirty="0" smtClean="0">
                    <a:solidFill>
                      <a:schemeClr val="accent3"/>
                    </a:solidFill>
                  </a:rPr>
                  <a:t>Maintenance with</a:t>
                </a:r>
                <a:br>
                  <a:rPr lang="en-GB" sz="1400" dirty="0" smtClean="0">
                    <a:solidFill>
                      <a:schemeClr val="accent3"/>
                    </a:solidFill>
                  </a:rPr>
                </a:br>
                <a:r>
                  <a:rPr lang="en-GB" sz="1400" dirty="0" err="1" smtClean="0">
                    <a:solidFill>
                      <a:schemeClr val="accent3"/>
                    </a:solidFill>
                  </a:rPr>
                  <a:t>bev</a:t>
                </a:r>
                <a:r>
                  <a:rPr lang="en-GB" sz="1400" dirty="0" smtClean="0">
                    <a:solidFill>
                      <a:schemeClr val="accent3"/>
                    </a:solidFill>
                  </a:rPr>
                  <a:t> + </a:t>
                </a:r>
                <a:r>
                  <a:rPr lang="en-GB" sz="1400" dirty="0" err="1" smtClean="0">
                    <a:solidFill>
                      <a:schemeClr val="accent3"/>
                    </a:solidFill>
                  </a:rPr>
                  <a:t>metroCT</a:t>
                </a:r>
                <a:endParaRPr lang="en-GB" sz="1400" dirty="0" smtClean="0">
                  <a:solidFill>
                    <a:schemeClr val="accent3"/>
                  </a:solidFill>
                </a:endParaRPr>
              </a:p>
            </p:txBody>
          </p:sp>
          <p:sp>
            <p:nvSpPr>
              <p:cNvPr id="16" name="Rectangle 15"/>
              <p:cNvSpPr/>
              <p:nvPr/>
            </p:nvSpPr>
            <p:spPr>
              <a:xfrm>
                <a:off x="5538752" y="3001896"/>
                <a:ext cx="2727030" cy="276999"/>
              </a:xfrm>
              <a:prstGeom prst="rect">
                <a:avLst/>
              </a:prstGeom>
            </p:spPr>
            <p:txBody>
              <a:bodyPr wrap="none">
                <a:spAutoFit/>
              </a:bodyPr>
              <a:lstStyle/>
              <a:p>
                <a:pPr lvl="0" algn="ctr" defTabSz="914400" fontAlgn="base">
                  <a:spcBef>
                    <a:spcPct val="20000"/>
                  </a:spcBef>
                  <a:spcAft>
                    <a:spcPct val="0"/>
                  </a:spcAft>
                  <a:buClr>
                    <a:schemeClr val="tx2"/>
                  </a:buClr>
                  <a:buSzPct val="110000"/>
                  <a:defRPr/>
                </a:pPr>
                <a:r>
                  <a:rPr lang="en-US" sz="1200" b="1" dirty="0" smtClean="0">
                    <a:cs typeface="Arial" charset="0"/>
                  </a:rPr>
                  <a:t>HR 1.16 (95%CI 0.99, </a:t>
                </a:r>
                <a:r>
                  <a:rPr lang="en-US" sz="1200" b="1" dirty="0" smtClean="0"/>
                  <a:t>1.37); p=0.336</a:t>
                </a:r>
                <a:endParaRPr lang="en-US" sz="1200" b="1" dirty="0"/>
              </a:p>
            </p:txBody>
          </p:sp>
          <p:grpSp>
            <p:nvGrpSpPr>
              <p:cNvPr id="17" name="Group 16"/>
              <p:cNvGrpSpPr/>
              <p:nvPr/>
            </p:nvGrpSpPr>
            <p:grpSpPr>
              <a:xfrm>
                <a:off x="1396377" y="1961410"/>
                <a:ext cx="5708942" cy="4189264"/>
                <a:chOff x="1171023" y="1961410"/>
                <a:chExt cx="5550272" cy="4189264"/>
              </a:xfrm>
            </p:grpSpPr>
            <p:sp>
              <p:nvSpPr>
                <p:cNvPr id="18" name="Freeform 17"/>
                <p:cNvSpPr>
                  <a:spLocks/>
                </p:cNvSpPr>
                <p:nvPr/>
              </p:nvSpPr>
              <p:spPr bwMode="auto">
                <a:xfrm>
                  <a:off x="1906447" y="2118569"/>
                  <a:ext cx="4635134" cy="30527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Line 6"/>
                <p:cNvSpPr>
                  <a:spLocks noChangeShapeType="1"/>
                </p:cNvSpPr>
                <p:nvPr/>
              </p:nvSpPr>
              <p:spPr bwMode="auto">
                <a:xfrm>
                  <a:off x="1834156" y="2118568"/>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0" name="Line 7"/>
                <p:cNvSpPr>
                  <a:spLocks noChangeShapeType="1"/>
                </p:cNvSpPr>
                <p:nvPr/>
              </p:nvSpPr>
              <p:spPr bwMode="auto">
                <a:xfrm>
                  <a:off x="1834156" y="2697497"/>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1" name="Line 8"/>
                <p:cNvSpPr>
                  <a:spLocks noChangeShapeType="1"/>
                </p:cNvSpPr>
                <p:nvPr/>
              </p:nvSpPr>
              <p:spPr bwMode="auto">
                <a:xfrm>
                  <a:off x="1834156" y="3263742"/>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2" name="Line 9"/>
                <p:cNvSpPr>
                  <a:spLocks noChangeShapeType="1"/>
                </p:cNvSpPr>
                <p:nvPr/>
              </p:nvSpPr>
              <p:spPr bwMode="auto">
                <a:xfrm>
                  <a:off x="1834156" y="3849015"/>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3" name="Line 10"/>
                <p:cNvSpPr>
                  <a:spLocks noChangeShapeType="1"/>
                </p:cNvSpPr>
                <p:nvPr/>
              </p:nvSpPr>
              <p:spPr bwMode="auto">
                <a:xfrm>
                  <a:off x="1834156" y="4421604"/>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4" name="Line 11"/>
                <p:cNvSpPr>
                  <a:spLocks noChangeShapeType="1"/>
                </p:cNvSpPr>
                <p:nvPr/>
              </p:nvSpPr>
              <p:spPr bwMode="auto">
                <a:xfrm>
                  <a:off x="1834156" y="5000536"/>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5" name="Line 12"/>
                <p:cNvSpPr>
                  <a:spLocks noChangeShapeType="1"/>
                </p:cNvSpPr>
                <p:nvPr/>
              </p:nvSpPr>
              <p:spPr bwMode="auto">
                <a:xfrm>
                  <a:off x="3295416"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6" name="Line 13"/>
                <p:cNvSpPr>
                  <a:spLocks noChangeShapeType="1"/>
                </p:cNvSpPr>
                <p:nvPr/>
              </p:nvSpPr>
              <p:spPr bwMode="auto">
                <a:xfrm>
                  <a:off x="2862332"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7" name="Line 19"/>
                <p:cNvSpPr>
                  <a:spLocks noChangeShapeType="1"/>
                </p:cNvSpPr>
                <p:nvPr/>
              </p:nvSpPr>
              <p:spPr bwMode="auto">
                <a:xfrm>
                  <a:off x="2434687"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28" name="TextBox 27"/>
                <p:cNvSpPr txBox="1"/>
                <p:nvPr/>
              </p:nvSpPr>
              <p:spPr>
                <a:xfrm rot="16200000">
                  <a:off x="183143" y="3504357"/>
                  <a:ext cx="2274983" cy="299223"/>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Overall survival probability</a:t>
                  </a:r>
                  <a:endParaRPr lang="en-GB" sz="1400" dirty="0">
                    <a:cs typeface="Arial" panose="020B0604020202020204" pitchFamily="34" charset="0"/>
                  </a:endParaRPr>
                </a:p>
              </p:txBody>
            </p:sp>
            <p:sp>
              <p:nvSpPr>
                <p:cNvPr id="29" name="TextBox 28"/>
                <p:cNvSpPr txBox="1"/>
                <p:nvPr/>
              </p:nvSpPr>
              <p:spPr>
                <a:xfrm>
                  <a:off x="1483871" y="1961410"/>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a:t>
                  </a:r>
                  <a:endParaRPr lang="en-GB" sz="1400" dirty="0">
                    <a:cs typeface="Arial" panose="020B0604020202020204" pitchFamily="34" charset="0"/>
                  </a:endParaRPr>
                </a:p>
              </p:txBody>
            </p:sp>
            <p:sp>
              <p:nvSpPr>
                <p:cNvPr id="30" name="TextBox 29"/>
                <p:cNvSpPr txBox="1"/>
                <p:nvPr/>
              </p:nvSpPr>
              <p:spPr>
                <a:xfrm>
                  <a:off x="1483871" y="2542622"/>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0.8</a:t>
                  </a:r>
                  <a:endParaRPr lang="en-GB" sz="1400" dirty="0">
                    <a:cs typeface="Arial" panose="020B0604020202020204" pitchFamily="34" charset="0"/>
                  </a:endParaRPr>
                </a:p>
              </p:txBody>
            </p:sp>
            <p:sp>
              <p:nvSpPr>
                <p:cNvPr id="31" name="TextBox 30"/>
                <p:cNvSpPr txBox="1"/>
                <p:nvPr/>
              </p:nvSpPr>
              <p:spPr>
                <a:xfrm>
                  <a:off x="1483871" y="3108596"/>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0.6</a:t>
                  </a:r>
                  <a:endParaRPr lang="en-GB" sz="1400" dirty="0">
                    <a:cs typeface="Arial" panose="020B0604020202020204" pitchFamily="34" charset="0"/>
                  </a:endParaRPr>
                </a:p>
              </p:txBody>
            </p:sp>
            <p:sp>
              <p:nvSpPr>
                <p:cNvPr id="32" name="TextBox 31"/>
                <p:cNvSpPr txBox="1"/>
                <p:nvPr/>
              </p:nvSpPr>
              <p:spPr>
                <a:xfrm>
                  <a:off x="1483871" y="3693597"/>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0.4</a:t>
                  </a:r>
                  <a:endParaRPr lang="en-GB" sz="1400" dirty="0">
                    <a:cs typeface="Arial" panose="020B0604020202020204" pitchFamily="34" charset="0"/>
                  </a:endParaRPr>
                </a:p>
              </p:txBody>
            </p:sp>
            <p:sp>
              <p:nvSpPr>
                <p:cNvPr id="33" name="TextBox 32"/>
                <p:cNvSpPr txBox="1"/>
                <p:nvPr/>
              </p:nvSpPr>
              <p:spPr>
                <a:xfrm>
                  <a:off x="1483871" y="4265913"/>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0.2</a:t>
                  </a:r>
                  <a:endParaRPr lang="en-GB" sz="1400" dirty="0">
                    <a:cs typeface="Arial" panose="020B0604020202020204" pitchFamily="34" charset="0"/>
                  </a:endParaRPr>
                </a:p>
              </p:txBody>
            </p:sp>
            <p:sp>
              <p:nvSpPr>
                <p:cNvPr id="34" name="TextBox 33"/>
                <p:cNvSpPr txBox="1"/>
                <p:nvPr/>
              </p:nvSpPr>
              <p:spPr>
                <a:xfrm>
                  <a:off x="1483871" y="4844572"/>
                  <a:ext cx="421093"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0.0</a:t>
                  </a:r>
                  <a:endParaRPr lang="en-GB" sz="1400" dirty="0">
                    <a:cs typeface="Arial" panose="020B0604020202020204" pitchFamily="34" charset="0"/>
                  </a:endParaRPr>
                </a:p>
              </p:txBody>
            </p:sp>
            <p:grpSp>
              <p:nvGrpSpPr>
                <p:cNvPr id="35" name="Group 34"/>
                <p:cNvGrpSpPr/>
                <p:nvPr/>
              </p:nvGrpSpPr>
              <p:grpSpPr>
                <a:xfrm>
                  <a:off x="1791170" y="5171802"/>
                  <a:ext cx="456438" cy="978872"/>
                  <a:chOff x="1791170" y="5171802"/>
                  <a:chExt cx="456438" cy="978872"/>
                </a:xfrm>
              </p:grpSpPr>
              <p:sp>
                <p:nvSpPr>
                  <p:cNvPr id="62" name="Line 21"/>
                  <p:cNvSpPr>
                    <a:spLocks noChangeShapeType="1"/>
                  </p:cNvSpPr>
                  <p:nvPr/>
                </p:nvSpPr>
                <p:spPr bwMode="auto">
                  <a:xfrm>
                    <a:off x="2013489"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63" name="TextBox 62"/>
                  <p:cNvSpPr txBox="1"/>
                  <p:nvPr/>
                </p:nvSpPr>
                <p:spPr>
                  <a:xfrm>
                    <a:off x="1791170" y="5196567"/>
                    <a:ext cx="456438" cy="954107"/>
                  </a:xfrm>
                  <a:prstGeom prst="rect">
                    <a:avLst/>
                  </a:prstGeom>
                  <a:noFill/>
                </p:spPr>
                <p:txBody>
                  <a:bodyPr wrap="none" rtlCol="0" anchor="t" anchorCtr="0">
                    <a:spAutoFit/>
                  </a:bodyPr>
                  <a:lstStyle/>
                  <a:p>
                    <a:pPr algn="ctr"/>
                    <a:r>
                      <a:rPr lang="en-GB" sz="1400" dirty="0" smtClean="0">
                        <a:cs typeface="Arial" panose="020B0604020202020204" pitchFamily="34" charset="0"/>
                      </a:rPr>
                      <a:t>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117</a:t>
                    </a:r>
                  </a:p>
                  <a:p>
                    <a:pPr algn="ctr"/>
                    <a:r>
                      <a:rPr lang="en-GB" sz="1400" dirty="0" smtClean="0">
                        <a:solidFill>
                          <a:schemeClr val="accent3"/>
                        </a:solidFill>
                        <a:cs typeface="Arial" panose="020B0604020202020204" pitchFamily="34" charset="0"/>
                      </a:rPr>
                      <a:t>115</a:t>
                    </a:r>
                    <a:endParaRPr lang="en-GB" sz="1400" dirty="0">
                      <a:solidFill>
                        <a:schemeClr val="accent3"/>
                      </a:solidFill>
                      <a:cs typeface="Arial" panose="020B0604020202020204" pitchFamily="34" charset="0"/>
                    </a:endParaRPr>
                  </a:p>
                </p:txBody>
              </p:sp>
            </p:grpSp>
            <p:sp>
              <p:nvSpPr>
                <p:cNvPr id="36" name="TextBox 35"/>
                <p:cNvSpPr txBox="1"/>
                <p:nvPr/>
              </p:nvSpPr>
              <p:spPr>
                <a:xfrm>
                  <a:off x="2202217" y="5196567"/>
                  <a:ext cx="469405"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111</a:t>
                  </a:r>
                </a:p>
                <a:p>
                  <a:pPr algn="ctr"/>
                  <a:r>
                    <a:rPr lang="en-GB" sz="1400" dirty="0" smtClean="0">
                      <a:solidFill>
                        <a:schemeClr val="accent3"/>
                      </a:solidFill>
                      <a:cs typeface="Arial" panose="020B0604020202020204" pitchFamily="34" charset="0"/>
                    </a:rPr>
                    <a:t>101</a:t>
                  </a:r>
                  <a:endParaRPr lang="en-GB" sz="1400" dirty="0">
                    <a:solidFill>
                      <a:schemeClr val="accent3"/>
                    </a:solidFill>
                    <a:cs typeface="Arial" panose="020B0604020202020204" pitchFamily="34" charset="0"/>
                  </a:endParaRPr>
                </a:p>
              </p:txBody>
            </p:sp>
            <p:sp>
              <p:nvSpPr>
                <p:cNvPr id="37" name="TextBox 36"/>
                <p:cNvSpPr txBox="1"/>
                <p:nvPr/>
              </p:nvSpPr>
              <p:spPr>
                <a:xfrm>
                  <a:off x="3564393" y="5240303"/>
                  <a:ext cx="190775" cy="307777"/>
                </a:xfrm>
                <a:prstGeom prst="rect">
                  <a:avLst/>
                </a:prstGeom>
                <a:noFill/>
              </p:spPr>
              <p:txBody>
                <a:bodyPr wrap="none" rtlCol="0" anchor="t" anchorCtr="0">
                  <a:spAutoFit/>
                </a:bodyPr>
                <a:lstStyle/>
                <a:p>
                  <a:pPr algn="ctr"/>
                  <a:endParaRPr lang="en-GB" sz="1400" dirty="0">
                    <a:solidFill>
                      <a:srgbClr val="000000"/>
                    </a:solidFill>
                    <a:cs typeface="Arial" panose="020B0604020202020204" pitchFamily="34" charset="0"/>
                  </a:endParaRPr>
                </a:p>
              </p:txBody>
            </p:sp>
            <p:sp>
              <p:nvSpPr>
                <p:cNvPr id="38" name="TextBox 37"/>
                <p:cNvSpPr txBox="1"/>
                <p:nvPr/>
              </p:nvSpPr>
              <p:spPr>
                <a:xfrm>
                  <a:off x="2671405"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12</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89</a:t>
                  </a:r>
                </a:p>
                <a:p>
                  <a:pPr algn="ctr"/>
                  <a:r>
                    <a:rPr lang="en-GB" sz="1400" dirty="0" smtClean="0">
                      <a:solidFill>
                        <a:schemeClr val="accent3"/>
                      </a:solidFill>
                      <a:cs typeface="Arial" panose="020B0604020202020204" pitchFamily="34" charset="0"/>
                    </a:rPr>
                    <a:t>84</a:t>
                  </a:r>
                  <a:endParaRPr lang="en-GB" sz="1400" dirty="0">
                    <a:solidFill>
                      <a:schemeClr val="accent3"/>
                    </a:solidFill>
                    <a:cs typeface="Arial" panose="020B0604020202020204" pitchFamily="34" charset="0"/>
                  </a:endParaRPr>
                </a:p>
              </p:txBody>
            </p:sp>
            <p:sp>
              <p:nvSpPr>
                <p:cNvPr id="39" name="TextBox 38"/>
                <p:cNvSpPr txBox="1"/>
                <p:nvPr/>
              </p:nvSpPr>
              <p:spPr>
                <a:xfrm>
                  <a:off x="3115999"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18</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75</a:t>
                  </a:r>
                </a:p>
                <a:p>
                  <a:pPr algn="ctr"/>
                  <a:r>
                    <a:rPr lang="en-GB" sz="1400" dirty="0" smtClean="0">
                      <a:solidFill>
                        <a:schemeClr val="accent3"/>
                      </a:solidFill>
                      <a:cs typeface="Arial" panose="020B0604020202020204" pitchFamily="34" charset="0"/>
                    </a:rPr>
                    <a:t>69</a:t>
                  </a:r>
                  <a:endParaRPr lang="en-GB" sz="1400" dirty="0">
                    <a:solidFill>
                      <a:schemeClr val="accent3"/>
                    </a:solidFill>
                    <a:cs typeface="Arial" panose="020B0604020202020204" pitchFamily="34" charset="0"/>
                  </a:endParaRPr>
                </a:p>
              </p:txBody>
            </p:sp>
            <p:grpSp>
              <p:nvGrpSpPr>
                <p:cNvPr id="40" name="Group 39"/>
                <p:cNvGrpSpPr/>
                <p:nvPr/>
              </p:nvGrpSpPr>
              <p:grpSpPr>
                <a:xfrm>
                  <a:off x="4353631" y="5171802"/>
                  <a:ext cx="379825" cy="978872"/>
                  <a:chOff x="4353631" y="5171802"/>
                  <a:chExt cx="379825" cy="978872"/>
                </a:xfrm>
              </p:grpSpPr>
              <p:sp>
                <p:nvSpPr>
                  <p:cNvPr id="60"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61" name="TextBox 60"/>
                  <p:cNvSpPr txBox="1"/>
                  <p:nvPr/>
                </p:nvSpPr>
                <p:spPr>
                  <a:xfrm>
                    <a:off x="4353631" y="5196567"/>
                    <a:ext cx="379825"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36</a:t>
                    </a:r>
                  </a:p>
                  <a:p>
                    <a:pPr algn="ctr"/>
                    <a:endParaRPr lang="en-GB" sz="1400" dirty="0">
                      <a:solidFill>
                        <a:srgbClr val="000000"/>
                      </a:solidFill>
                      <a:cs typeface="Arial" panose="020B0604020202020204" pitchFamily="34" charset="0"/>
                    </a:endParaRPr>
                  </a:p>
                  <a:p>
                    <a:pPr algn="r"/>
                    <a:r>
                      <a:rPr lang="en-GB" sz="1400" dirty="0" smtClean="0">
                        <a:solidFill>
                          <a:schemeClr val="accent2"/>
                        </a:solidFill>
                        <a:cs typeface="Arial" panose="020B0604020202020204" pitchFamily="34" charset="0"/>
                      </a:rPr>
                      <a:t>29</a:t>
                    </a:r>
                  </a:p>
                  <a:p>
                    <a:pPr algn="r"/>
                    <a:r>
                      <a:rPr lang="en-GB" sz="1400" dirty="0" smtClean="0">
                        <a:solidFill>
                          <a:schemeClr val="accent3"/>
                        </a:solidFill>
                        <a:cs typeface="Arial" panose="020B0604020202020204" pitchFamily="34" charset="0"/>
                      </a:rPr>
                      <a:t>27</a:t>
                    </a:r>
                    <a:endParaRPr lang="en-GB" sz="1400" dirty="0">
                      <a:solidFill>
                        <a:schemeClr val="accent3"/>
                      </a:solidFill>
                      <a:cs typeface="Arial" panose="020B0604020202020204" pitchFamily="34" charset="0"/>
                    </a:endParaRPr>
                  </a:p>
                </p:txBody>
              </p:sp>
            </p:grpSp>
            <p:sp>
              <p:nvSpPr>
                <p:cNvPr id="41" name="Line 14"/>
                <p:cNvSpPr>
                  <a:spLocks noChangeShapeType="1"/>
                </p:cNvSpPr>
                <p:nvPr/>
              </p:nvSpPr>
              <p:spPr bwMode="auto">
                <a:xfrm>
                  <a:off x="3715117" y="517177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2" name="TextBox 41"/>
                <p:cNvSpPr txBox="1"/>
                <p:nvPr/>
              </p:nvSpPr>
              <p:spPr>
                <a:xfrm>
                  <a:off x="3526997" y="5196535"/>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24</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60</a:t>
                  </a:r>
                </a:p>
                <a:p>
                  <a:pPr algn="ctr"/>
                  <a:r>
                    <a:rPr lang="en-GB" sz="1400" dirty="0" smtClean="0">
                      <a:solidFill>
                        <a:schemeClr val="accent3"/>
                      </a:solidFill>
                      <a:cs typeface="Arial" panose="020B0604020202020204" pitchFamily="34" charset="0"/>
                    </a:rPr>
                    <a:t>51</a:t>
                  </a:r>
                  <a:endParaRPr lang="en-GB" sz="1400" dirty="0">
                    <a:solidFill>
                      <a:schemeClr val="accent3"/>
                    </a:solidFill>
                    <a:cs typeface="Arial" panose="020B0604020202020204" pitchFamily="34" charset="0"/>
                  </a:endParaRPr>
                </a:p>
              </p:txBody>
            </p:sp>
            <p:sp>
              <p:nvSpPr>
                <p:cNvPr id="43" name="Line 14"/>
                <p:cNvSpPr>
                  <a:spLocks noChangeShapeType="1"/>
                </p:cNvSpPr>
                <p:nvPr/>
              </p:nvSpPr>
              <p:spPr bwMode="auto">
                <a:xfrm>
                  <a:off x="4129535" y="5171771"/>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4" name="TextBox 43"/>
                <p:cNvSpPr txBox="1"/>
                <p:nvPr/>
              </p:nvSpPr>
              <p:spPr>
                <a:xfrm>
                  <a:off x="3941419" y="5196535"/>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30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50</a:t>
                  </a:r>
                </a:p>
                <a:p>
                  <a:pPr algn="ctr"/>
                  <a:r>
                    <a:rPr lang="en-GB" sz="1400" dirty="0" smtClean="0">
                      <a:solidFill>
                        <a:schemeClr val="accent3"/>
                      </a:solidFill>
                      <a:cs typeface="Arial" panose="020B0604020202020204" pitchFamily="34" charset="0"/>
                    </a:rPr>
                    <a:t>40</a:t>
                  </a:r>
                  <a:endParaRPr lang="en-GB" sz="1400" dirty="0">
                    <a:solidFill>
                      <a:schemeClr val="accent3"/>
                    </a:solidFill>
                    <a:cs typeface="Arial" panose="020B0604020202020204" pitchFamily="34" charset="0"/>
                  </a:endParaRPr>
                </a:p>
              </p:txBody>
            </p:sp>
            <p:grpSp>
              <p:nvGrpSpPr>
                <p:cNvPr id="45" name="Group 44"/>
                <p:cNvGrpSpPr/>
                <p:nvPr/>
              </p:nvGrpSpPr>
              <p:grpSpPr>
                <a:xfrm>
                  <a:off x="4768380" y="5171802"/>
                  <a:ext cx="372781" cy="978872"/>
                  <a:chOff x="4357154" y="5171802"/>
                  <a:chExt cx="372781" cy="978872"/>
                </a:xfrm>
              </p:grpSpPr>
              <p:sp>
                <p:nvSpPr>
                  <p:cNvPr id="58"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9" name="TextBox 58"/>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42</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16</a:t>
                    </a:r>
                  </a:p>
                  <a:p>
                    <a:pPr algn="ctr"/>
                    <a:r>
                      <a:rPr lang="en-GB" sz="1400" dirty="0" smtClean="0">
                        <a:solidFill>
                          <a:schemeClr val="accent3"/>
                        </a:solidFill>
                        <a:cs typeface="Arial" panose="020B0604020202020204" pitchFamily="34" charset="0"/>
                      </a:rPr>
                      <a:t>18</a:t>
                    </a:r>
                    <a:endParaRPr lang="en-GB" sz="1400" dirty="0">
                      <a:solidFill>
                        <a:schemeClr val="accent3"/>
                      </a:solidFill>
                      <a:cs typeface="Arial" panose="020B0604020202020204" pitchFamily="34" charset="0"/>
                    </a:endParaRPr>
                  </a:p>
                </p:txBody>
              </p:sp>
            </p:grpSp>
            <p:grpSp>
              <p:nvGrpSpPr>
                <p:cNvPr id="46" name="Group 45"/>
                <p:cNvGrpSpPr/>
                <p:nvPr/>
              </p:nvGrpSpPr>
              <p:grpSpPr>
                <a:xfrm>
                  <a:off x="5168176" y="5171802"/>
                  <a:ext cx="372781" cy="978872"/>
                  <a:chOff x="4357154" y="5171802"/>
                  <a:chExt cx="372781" cy="978872"/>
                </a:xfrm>
              </p:grpSpPr>
              <p:sp>
                <p:nvSpPr>
                  <p:cNvPr id="56"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7" name="TextBox 56"/>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48</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10</a:t>
                    </a:r>
                  </a:p>
                  <a:p>
                    <a:pPr algn="ctr"/>
                    <a:r>
                      <a:rPr lang="en-GB" sz="1400" dirty="0" smtClean="0">
                        <a:solidFill>
                          <a:schemeClr val="accent3"/>
                        </a:solidFill>
                        <a:cs typeface="Arial" panose="020B0604020202020204" pitchFamily="34" charset="0"/>
                      </a:rPr>
                      <a:t>12</a:t>
                    </a:r>
                    <a:endParaRPr lang="en-GB" sz="1400" dirty="0">
                      <a:solidFill>
                        <a:schemeClr val="accent3"/>
                      </a:solidFill>
                      <a:cs typeface="Arial" panose="020B0604020202020204" pitchFamily="34" charset="0"/>
                    </a:endParaRPr>
                  </a:p>
                </p:txBody>
              </p:sp>
            </p:grpSp>
            <p:grpSp>
              <p:nvGrpSpPr>
                <p:cNvPr id="47" name="Group 46"/>
                <p:cNvGrpSpPr/>
                <p:nvPr/>
              </p:nvGrpSpPr>
              <p:grpSpPr>
                <a:xfrm>
                  <a:off x="5567972" y="5171802"/>
                  <a:ext cx="372781" cy="978872"/>
                  <a:chOff x="4357154" y="5171802"/>
                  <a:chExt cx="372781" cy="978872"/>
                </a:xfrm>
              </p:grpSpPr>
              <p:sp>
                <p:nvSpPr>
                  <p:cNvPr id="54"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5" name="TextBox 54"/>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54</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6</a:t>
                    </a:r>
                  </a:p>
                  <a:p>
                    <a:pPr algn="ctr"/>
                    <a:r>
                      <a:rPr lang="en-GB" sz="1400" dirty="0" smtClean="0">
                        <a:solidFill>
                          <a:schemeClr val="accent3"/>
                        </a:solidFill>
                        <a:cs typeface="Arial" panose="020B0604020202020204" pitchFamily="34" charset="0"/>
                      </a:rPr>
                      <a:t>7</a:t>
                    </a:r>
                    <a:endParaRPr lang="en-GB" sz="1400" dirty="0">
                      <a:solidFill>
                        <a:schemeClr val="accent3"/>
                      </a:solidFill>
                      <a:cs typeface="Arial" panose="020B0604020202020204" pitchFamily="34" charset="0"/>
                    </a:endParaRPr>
                  </a:p>
                </p:txBody>
              </p:sp>
            </p:grpSp>
            <p:grpSp>
              <p:nvGrpSpPr>
                <p:cNvPr id="48" name="Group 47"/>
                <p:cNvGrpSpPr/>
                <p:nvPr/>
              </p:nvGrpSpPr>
              <p:grpSpPr>
                <a:xfrm>
                  <a:off x="5963958" y="5171802"/>
                  <a:ext cx="372781" cy="978872"/>
                  <a:chOff x="4357154" y="5171802"/>
                  <a:chExt cx="372781" cy="978872"/>
                </a:xfrm>
              </p:grpSpPr>
              <p:sp>
                <p:nvSpPr>
                  <p:cNvPr id="52"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3" name="TextBox 52"/>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60</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3</a:t>
                    </a:r>
                  </a:p>
                  <a:p>
                    <a:pPr algn="ctr"/>
                    <a:r>
                      <a:rPr lang="en-GB" sz="1400" dirty="0" smtClean="0">
                        <a:solidFill>
                          <a:schemeClr val="accent3"/>
                        </a:solidFill>
                        <a:cs typeface="Arial" panose="020B0604020202020204" pitchFamily="34" charset="0"/>
                      </a:rPr>
                      <a:t>1</a:t>
                    </a:r>
                    <a:endParaRPr lang="en-GB" sz="1400" dirty="0">
                      <a:solidFill>
                        <a:schemeClr val="accent3"/>
                      </a:solidFill>
                      <a:cs typeface="Arial" panose="020B0604020202020204" pitchFamily="34" charset="0"/>
                    </a:endParaRPr>
                  </a:p>
                </p:txBody>
              </p:sp>
            </p:grpSp>
            <p:grpSp>
              <p:nvGrpSpPr>
                <p:cNvPr id="49" name="Group 48"/>
                <p:cNvGrpSpPr/>
                <p:nvPr/>
              </p:nvGrpSpPr>
              <p:grpSpPr>
                <a:xfrm>
                  <a:off x="6348514" y="5171802"/>
                  <a:ext cx="372781" cy="978872"/>
                  <a:chOff x="4357154" y="5171802"/>
                  <a:chExt cx="372781" cy="978872"/>
                </a:xfrm>
              </p:grpSpPr>
              <p:sp>
                <p:nvSpPr>
                  <p:cNvPr id="50" name="Line 17"/>
                  <p:cNvSpPr>
                    <a:spLocks noChangeShapeType="1"/>
                  </p:cNvSpPr>
                  <p:nvPr/>
                </p:nvSpPr>
                <p:spPr bwMode="auto">
                  <a:xfrm>
                    <a:off x="4539850" y="51718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51" name="TextBox 50"/>
                  <p:cNvSpPr txBox="1"/>
                  <p:nvPr/>
                </p:nvSpPr>
                <p:spPr>
                  <a:xfrm>
                    <a:off x="4357154" y="5196567"/>
                    <a:ext cx="372781" cy="954107"/>
                  </a:xfrm>
                  <a:prstGeom prst="rect">
                    <a:avLst/>
                  </a:prstGeom>
                  <a:noFill/>
                </p:spPr>
                <p:txBody>
                  <a:bodyPr wrap="none" rtlCol="0" anchor="t" anchorCtr="0">
                    <a:spAutoFit/>
                  </a:bodyPr>
                  <a:lstStyle/>
                  <a:p>
                    <a:pPr algn="ctr"/>
                    <a:r>
                      <a:rPr lang="en-GB" sz="1400" dirty="0" smtClean="0">
                        <a:cs typeface="Arial" panose="020B0604020202020204" pitchFamily="34" charset="0"/>
                      </a:rPr>
                      <a:t>66</a:t>
                    </a:r>
                  </a:p>
                  <a:p>
                    <a:pPr algn="ctr"/>
                    <a:endParaRPr lang="en-GB" sz="1400" dirty="0">
                      <a:solidFill>
                        <a:srgbClr val="000000"/>
                      </a:solidFill>
                      <a:cs typeface="Arial" panose="020B0604020202020204" pitchFamily="34" charset="0"/>
                    </a:endParaRPr>
                  </a:p>
                  <a:p>
                    <a:pPr algn="ctr"/>
                    <a:r>
                      <a:rPr lang="en-GB" sz="1400" dirty="0" smtClean="0">
                        <a:solidFill>
                          <a:schemeClr val="accent2"/>
                        </a:solidFill>
                        <a:cs typeface="Arial" panose="020B0604020202020204" pitchFamily="34" charset="0"/>
                      </a:rPr>
                      <a:t>0</a:t>
                    </a:r>
                  </a:p>
                  <a:p>
                    <a:pPr algn="ctr"/>
                    <a:r>
                      <a:rPr lang="en-GB" sz="1400" dirty="0" smtClean="0">
                        <a:solidFill>
                          <a:schemeClr val="accent3"/>
                        </a:solidFill>
                        <a:cs typeface="Arial" panose="020B0604020202020204" pitchFamily="34" charset="0"/>
                      </a:rPr>
                      <a:t>0</a:t>
                    </a:r>
                    <a:endParaRPr lang="en-GB" sz="1400" dirty="0">
                      <a:solidFill>
                        <a:schemeClr val="accent3"/>
                      </a:solidFill>
                      <a:cs typeface="Arial" panose="020B0604020202020204" pitchFamily="34" charset="0"/>
                    </a:endParaRPr>
                  </a:p>
                </p:txBody>
              </p:sp>
            </p:grpSp>
          </p:grpSp>
        </p:grpSp>
        <p:sp>
          <p:nvSpPr>
            <p:cNvPr id="10" name="Freeform 2"/>
            <p:cNvSpPr>
              <a:spLocks/>
            </p:cNvSpPr>
            <p:nvPr/>
          </p:nvSpPr>
          <p:spPr bwMode="auto">
            <a:xfrm>
              <a:off x="2262927" y="2123713"/>
              <a:ext cx="4392000" cy="2449977"/>
            </a:xfrm>
            <a:custGeom>
              <a:avLst/>
              <a:gdLst>
                <a:gd name="T0" fmla="*/ 290 w 352"/>
                <a:gd name="T1" fmla="*/ 189 h 189"/>
                <a:gd name="T2" fmla="*/ 257 w 352"/>
                <a:gd name="T3" fmla="*/ 181 h 189"/>
                <a:gd name="T4" fmla="*/ 228 w 352"/>
                <a:gd name="T5" fmla="*/ 175 h 189"/>
                <a:gd name="T6" fmla="*/ 223 w 352"/>
                <a:gd name="T7" fmla="*/ 170 h 189"/>
                <a:gd name="T8" fmla="*/ 220 w 352"/>
                <a:gd name="T9" fmla="*/ 167 h 189"/>
                <a:gd name="T10" fmla="*/ 218 w 352"/>
                <a:gd name="T11" fmla="*/ 163 h 189"/>
                <a:gd name="T12" fmla="*/ 211 w 352"/>
                <a:gd name="T13" fmla="*/ 160 h 189"/>
                <a:gd name="T14" fmla="*/ 207 w 352"/>
                <a:gd name="T15" fmla="*/ 158 h 189"/>
                <a:gd name="T16" fmla="*/ 205 w 352"/>
                <a:gd name="T17" fmla="*/ 155 h 189"/>
                <a:gd name="T18" fmla="*/ 204 w 352"/>
                <a:gd name="T19" fmla="*/ 150 h 189"/>
                <a:gd name="T20" fmla="*/ 199 w 352"/>
                <a:gd name="T21" fmla="*/ 148 h 189"/>
                <a:gd name="T22" fmla="*/ 198 w 352"/>
                <a:gd name="T23" fmla="*/ 145 h 189"/>
                <a:gd name="T24" fmla="*/ 193 w 352"/>
                <a:gd name="T25" fmla="*/ 142 h 189"/>
                <a:gd name="T26" fmla="*/ 190 w 352"/>
                <a:gd name="T27" fmla="*/ 141 h 189"/>
                <a:gd name="T28" fmla="*/ 185 w 352"/>
                <a:gd name="T29" fmla="*/ 138 h 189"/>
                <a:gd name="T30" fmla="*/ 177 w 352"/>
                <a:gd name="T31" fmla="*/ 136 h 189"/>
                <a:gd name="T32" fmla="*/ 175 w 352"/>
                <a:gd name="T33" fmla="*/ 132 h 189"/>
                <a:gd name="T34" fmla="*/ 174 w 352"/>
                <a:gd name="T35" fmla="*/ 130 h 189"/>
                <a:gd name="T36" fmla="*/ 166 w 352"/>
                <a:gd name="T37" fmla="*/ 126 h 189"/>
                <a:gd name="T38" fmla="*/ 160 w 352"/>
                <a:gd name="T39" fmla="*/ 122 h 189"/>
                <a:gd name="T40" fmla="*/ 158 w 352"/>
                <a:gd name="T41" fmla="*/ 121 h 189"/>
                <a:gd name="T42" fmla="*/ 155 w 352"/>
                <a:gd name="T43" fmla="*/ 118 h 189"/>
                <a:gd name="T44" fmla="*/ 146 w 352"/>
                <a:gd name="T45" fmla="*/ 115 h 189"/>
                <a:gd name="T46" fmla="*/ 141 w 352"/>
                <a:gd name="T47" fmla="*/ 113 h 189"/>
                <a:gd name="T48" fmla="*/ 133 w 352"/>
                <a:gd name="T49" fmla="*/ 109 h 189"/>
                <a:gd name="T50" fmla="*/ 130 w 352"/>
                <a:gd name="T51" fmla="*/ 107 h 189"/>
                <a:gd name="T52" fmla="*/ 126 w 352"/>
                <a:gd name="T53" fmla="*/ 104 h 189"/>
                <a:gd name="T54" fmla="*/ 122 w 352"/>
                <a:gd name="T55" fmla="*/ 102 h 189"/>
                <a:gd name="T56" fmla="*/ 117 w 352"/>
                <a:gd name="T57" fmla="*/ 100 h 189"/>
                <a:gd name="T58" fmla="*/ 114 w 352"/>
                <a:gd name="T59" fmla="*/ 94 h 189"/>
                <a:gd name="T60" fmla="*/ 112 w 352"/>
                <a:gd name="T61" fmla="*/ 92 h 189"/>
                <a:gd name="T62" fmla="*/ 110 w 352"/>
                <a:gd name="T63" fmla="*/ 89 h 189"/>
                <a:gd name="T64" fmla="*/ 107 w 352"/>
                <a:gd name="T65" fmla="*/ 84 h 189"/>
                <a:gd name="T66" fmla="*/ 105 w 352"/>
                <a:gd name="T67" fmla="*/ 80 h 189"/>
                <a:gd name="T68" fmla="*/ 102 w 352"/>
                <a:gd name="T69" fmla="*/ 77 h 189"/>
                <a:gd name="T70" fmla="*/ 99 w 352"/>
                <a:gd name="T71" fmla="*/ 73 h 189"/>
                <a:gd name="T72" fmla="*/ 98 w 352"/>
                <a:gd name="T73" fmla="*/ 72 h 189"/>
                <a:gd name="T74" fmla="*/ 96 w 352"/>
                <a:gd name="T75" fmla="*/ 71 h 189"/>
                <a:gd name="T76" fmla="*/ 88 w 352"/>
                <a:gd name="T77" fmla="*/ 68 h 189"/>
                <a:gd name="T78" fmla="*/ 86 w 352"/>
                <a:gd name="T79" fmla="*/ 64 h 189"/>
                <a:gd name="T80" fmla="*/ 84 w 352"/>
                <a:gd name="T81" fmla="*/ 62 h 189"/>
                <a:gd name="T82" fmla="*/ 82 w 352"/>
                <a:gd name="T83" fmla="*/ 58 h 189"/>
                <a:gd name="T84" fmla="*/ 78 w 352"/>
                <a:gd name="T85" fmla="*/ 56 h 189"/>
                <a:gd name="T86" fmla="*/ 70 w 352"/>
                <a:gd name="T87" fmla="*/ 53 h 189"/>
                <a:gd name="T88" fmla="*/ 67 w 352"/>
                <a:gd name="T89" fmla="*/ 48 h 189"/>
                <a:gd name="T90" fmla="*/ 66 w 352"/>
                <a:gd name="T91" fmla="*/ 43 h 189"/>
                <a:gd name="T92" fmla="*/ 63 w 352"/>
                <a:gd name="T93" fmla="*/ 37 h 189"/>
                <a:gd name="T94" fmla="*/ 56 w 352"/>
                <a:gd name="T95" fmla="*/ 34 h 189"/>
                <a:gd name="T96" fmla="*/ 54 w 352"/>
                <a:gd name="T97" fmla="*/ 31 h 189"/>
                <a:gd name="T98" fmla="*/ 51 w 352"/>
                <a:gd name="T99" fmla="*/ 29 h 189"/>
                <a:gd name="T100" fmla="*/ 49 w 352"/>
                <a:gd name="T101" fmla="*/ 26 h 189"/>
                <a:gd name="T102" fmla="*/ 47 w 352"/>
                <a:gd name="T103" fmla="*/ 22 h 189"/>
                <a:gd name="T104" fmla="*/ 45 w 352"/>
                <a:gd name="T105" fmla="*/ 18 h 189"/>
                <a:gd name="T106" fmla="*/ 42 w 352"/>
                <a:gd name="T107" fmla="*/ 16 h 189"/>
                <a:gd name="T108" fmla="*/ 40 w 352"/>
                <a:gd name="T109" fmla="*/ 14 h 189"/>
                <a:gd name="T110" fmla="*/ 35 w 352"/>
                <a:gd name="T111" fmla="*/ 12 h 189"/>
                <a:gd name="T112" fmla="*/ 31 w 352"/>
                <a:gd name="T113" fmla="*/ 10 h 189"/>
                <a:gd name="T114" fmla="*/ 28 w 352"/>
                <a:gd name="T115" fmla="*/ 8 h 189"/>
                <a:gd name="T116" fmla="*/ 26 w 352"/>
                <a:gd name="T117" fmla="*/ 7 h 189"/>
                <a:gd name="T118" fmla="*/ 19 w 352"/>
                <a:gd name="T119" fmla="*/ 5 h 189"/>
                <a:gd name="T120" fmla="*/ 15 w 352"/>
                <a:gd name="T121" fmla="*/ 3 h 189"/>
                <a:gd name="T122" fmla="*/ 9 w 352"/>
                <a:gd name="T123" fmla="*/ 1 h 189"/>
                <a:gd name="T124" fmla="*/ 7 w 352"/>
                <a:gd name="T1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189">
                  <a:moveTo>
                    <a:pt x="352" y="189"/>
                  </a:moveTo>
                  <a:lnTo>
                    <a:pt x="290" y="189"/>
                  </a:lnTo>
                  <a:lnTo>
                    <a:pt x="290" y="181"/>
                  </a:lnTo>
                  <a:lnTo>
                    <a:pt x="257" y="181"/>
                  </a:lnTo>
                  <a:lnTo>
                    <a:pt x="257" y="175"/>
                  </a:lnTo>
                  <a:lnTo>
                    <a:pt x="228" y="175"/>
                  </a:lnTo>
                  <a:lnTo>
                    <a:pt x="228" y="170"/>
                  </a:lnTo>
                  <a:lnTo>
                    <a:pt x="223" y="170"/>
                  </a:lnTo>
                  <a:lnTo>
                    <a:pt x="223" y="167"/>
                  </a:lnTo>
                  <a:lnTo>
                    <a:pt x="220" y="167"/>
                  </a:lnTo>
                  <a:lnTo>
                    <a:pt x="220" y="163"/>
                  </a:lnTo>
                  <a:lnTo>
                    <a:pt x="218" y="163"/>
                  </a:lnTo>
                  <a:lnTo>
                    <a:pt x="218" y="160"/>
                  </a:lnTo>
                  <a:lnTo>
                    <a:pt x="211" y="160"/>
                  </a:lnTo>
                  <a:lnTo>
                    <a:pt x="211" y="158"/>
                  </a:lnTo>
                  <a:lnTo>
                    <a:pt x="207" y="158"/>
                  </a:lnTo>
                  <a:lnTo>
                    <a:pt x="207" y="155"/>
                  </a:lnTo>
                  <a:lnTo>
                    <a:pt x="205" y="155"/>
                  </a:lnTo>
                  <a:lnTo>
                    <a:pt x="205" y="150"/>
                  </a:lnTo>
                  <a:lnTo>
                    <a:pt x="204" y="150"/>
                  </a:lnTo>
                  <a:lnTo>
                    <a:pt x="204" y="148"/>
                  </a:lnTo>
                  <a:lnTo>
                    <a:pt x="199" y="148"/>
                  </a:lnTo>
                  <a:lnTo>
                    <a:pt x="199" y="145"/>
                  </a:lnTo>
                  <a:lnTo>
                    <a:pt x="198" y="145"/>
                  </a:lnTo>
                  <a:lnTo>
                    <a:pt x="198" y="142"/>
                  </a:lnTo>
                  <a:lnTo>
                    <a:pt x="193" y="142"/>
                  </a:lnTo>
                  <a:lnTo>
                    <a:pt x="193" y="141"/>
                  </a:lnTo>
                  <a:lnTo>
                    <a:pt x="190" y="141"/>
                  </a:lnTo>
                  <a:lnTo>
                    <a:pt x="190" y="138"/>
                  </a:lnTo>
                  <a:lnTo>
                    <a:pt x="185" y="138"/>
                  </a:lnTo>
                  <a:lnTo>
                    <a:pt x="185" y="136"/>
                  </a:lnTo>
                  <a:lnTo>
                    <a:pt x="177" y="136"/>
                  </a:lnTo>
                  <a:lnTo>
                    <a:pt x="177" y="132"/>
                  </a:lnTo>
                  <a:lnTo>
                    <a:pt x="175" y="132"/>
                  </a:lnTo>
                  <a:lnTo>
                    <a:pt x="175" y="130"/>
                  </a:lnTo>
                  <a:lnTo>
                    <a:pt x="174" y="130"/>
                  </a:lnTo>
                  <a:lnTo>
                    <a:pt x="174" y="126"/>
                  </a:lnTo>
                  <a:lnTo>
                    <a:pt x="166" y="126"/>
                  </a:lnTo>
                  <a:lnTo>
                    <a:pt x="166" y="122"/>
                  </a:lnTo>
                  <a:lnTo>
                    <a:pt x="160" y="122"/>
                  </a:lnTo>
                  <a:lnTo>
                    <a:pt x="160" y="121"/>
                  </a:lnTo>
                  <a:lnTo>
                    <a:pt x="158" y="121"/>
                  </a:lnTo>
                  <a:lnTo>
                    <a:pt x="158" y="118"/>
                  </a:lnTo>
                  <a:lnTo>
                    <a:pt x="155" y="118"/>
                  </a:lnTo>
                  <a:lnTo>
                    <a:pt x="155" y="115"/>
                  </a:lnTo>
                  <a:lnTo>
                    <a:pt x="146" y="115"/>
                  </a:lnTo>
                  <a:lnTo>
                    <a:pt x="146" y="113"/>
                  </a:lnTo>
                  <a:lnTo>
                    <a:pt x="141" y="113"/>
                  </a:lnTo>
                  <a:lnTo>
                    <a:pt x="141" y="109"/>
                  </a:lnTo>
                  <a:lnTo>
                    <a:pt x="133" y="109"/>
                  </a:lnTo>
                  <a:lnTo>
                    <a:pt x="133" y="107"/>
                  </a:lnTo>
                  <a:lnTo>
                    <a:pt x="130" y="107"/>
                  </a:lnTo>
                  <a:lnTo>
                    <a:pt x="130" y="104"/>
                  </a:lnTo>
                  <a:lnTo>
                    <a:pt x="126" y="104"/>
                  </a:lnTo>
                  <a:lnTo>
                    <a:pt x="122" y="104"/>
                  </a:lnTo>
                  <a:lnTo>
                    <a:pt x="122" y="102"/>
                  </a:lnTo>
                  <a:lnTo>
                    <a:pt x="117" y="102"/>
                  </a:lnTo>
                  <a:lnTo>
                    <a:pt x="117" y="100"/>
                  </a:lnTo>
                  <a:lnTo>
                    <a:pt x="114" y="100"/>
                  </a:lnTo>
                  <a:lnTo>
                    <a:pt x="114" y="94"/>
                  </a:lnTo>
                  <a:lnTo>
                    <a:pt x="112" y="94"/>
                  </a:lnTo>
                  <a:lnTo>
                    <a:pt x="112" y="92"/>
                  </a:lnTo>
                  <a:lnTo>
                    <a:pt x="110" y="92"/>
                  </a:lnTo>
                  <a:lnTo>
                    <a:pt x="110" y="89"/>
                  </a:lnTo>
                  <a:lnTo>
                    <a:pt x="107" y="89"/>
                  </a:lnTo>
                  <a:lnTo>
                    <a:pt x="107" y="84"/>
                  </a:lnTo>
                  <a:lnTo>
                    <a:pt x="105" y="84"/>
                  </a:lnTo>
                  <a:lnTo>
                    <a:pt x="105" y="80"/>
                  </a:lnTo>
                  <a:lnTo>
                    <a:pt x="102" y="80"/>
                  </a:lnTo>
                  <a:lnTo>
                    <a:pt x="102" y="77"/>
                  </a:lnTo>
                  <a:lnTo>
                    <a:pt x="99" y="77"/>
                  </a:lnTo>
                  <a:lnTo>
                    <a:pt x="99" y="73"/>
                  </a:lnTo>
                  <a:lnTo>
                    <a:pt x="98" y="73"/>
                  </a:lnTo>
                  <a:lnTo>
                    <a:pt x="98" y="72"/>
                  </a:lnTo>
                  <a:lnTo>
                    <a:pt x="96" y="72"/>
                  </a:lnTo>
                  <a:lnTo>
                    <a:pt x="96" y="71"/>
                  </a:lnTo>
                  <a:lnTo>
                    <a:pt x="88" y="71"/>
                  </a:lnTo>
                  <a:lnTo>
                    <a:pt x="88" y="68"/>
                  </a:lnTo>
                  <a:lnTo>
                    <a:pt x="86" y="68"/>
                  </a:lnTo>
                  <a:lnTo>
                    <a:pt x="86" y="64"/>
                  </a:lnTo>
                  <a:lnTo>
                    <a:pt x="84" y="64"/>
                  </a:lnTo>
                  <a:lnTo>
                    <a:pt x="84" y="62"/>
                  </a:lnTo>
                  <a:lnTo>
                    <a:pt x="82" y="62"/>
                  </a:lnTo>
                  <a:lnTo>
                    <a:pt x="82" y="58"/>
                  </a:lnTo>
                  <a:lnTo>
                    <a:pt x="78" y="58"/>
                  </a:lnTo>
                  <a:lnTo>
                    <a:pt x="78" y="56"/>
                  </a:lnTo>
                  <a:lnTo>
                    <a:pt x="70" y="56"/>
                  </a:lnTo>
                  <a:lnTo>
                    <a:pt x="70" y="53"/>
                  </a:lnTo>
                  <a:lnTo>
                    <a:pt x="67" y="53"/>
                  </a:lnTo>
                  <a:lnTo>
                    <a:pt x="67" y="48"/>
                  </a:lnTo>
                  <a:lnTo>
                    <a:pt x="66" y="48"/>
                  </a:lnTo>
                  <a:lnTo>
                    <a:pt x="66" y="43"/>
                  </a:lnTo>
                  <a:lnTo>
                    <a:pt x="63" y="43"/>
                  </a:lnTo>
                  <a:lnTo>
                    <a:pt x="63" y="37"/>
                  </a:lnTo>
                  <a:lnTo>
                    <a:pt x="56" y="37"/>
                  </a:lnTo>
                  <a:lnTo>
                    <a:pt x="56" y="34"/>
                  </a:lnTo>
                  <a:lnTo>
                    <a:pt x="54" y="34"/>
                  </a:lnTo>
                  <a:lnTo>
                    <a:pt x="54" y="31"/>
                  </a:lnTo>
                  <a:lnTo>
                    <a:pt x="51" y="31"/>
                  </a:lnTo>
                  <a:lnTo>
                    <a:pt x="51" y="29"/>
                  </a:lnTo>
                  <a:lnTo>
                    <a:pt x="49" y="29"/>
                  </a:lnTo>
                  <a:lnTo>
                    <a:pt x="49" y="26"/>
                  </a:lnTo>
                  <a:lnTo>
                    <a:pt x="47" y="26"/>
                  </a:lnTo>
                  <a:lnTo>
                    <a:pt x="47" y="22"/>
                  </a:lnTo>
                  <a:lnTo>
                    <a:pt x="45" y="22"/>
                  </a:lnTo>
                  <a:lnTo>
                    <a:pt x="45" y="18"/>
                  </a:lnTo>
                  <a:lnTo>
                    <a:pt x="42" y="18"/>
                  </a:lnTo>
                  <a:lnTo>
                    <a:pt x="42" y="16"/>
                  </a:lnTo>
                  <a:lnTo>
                    <a:pt x="40" y="16"/>
                  </a:lnTo>
                  <a:lnTo>
                    <a:pt x="40" y="14"/>
                  </a:lnTo>
                  <a:lnTo>
                    <a:pt x="35" y="14"/>
                  </a:lnTo>
                  <a:lnTo>
                    <a:pt x="35" y="12"/>
                  </a:lnTo>
                  <a:lnTo>
                    <a:pt x="31" y="12"/>
                  </a:lnTo>
                  <a:lnTo>
                    <a:pt x="31" y="10"/>
                  </a:lnTo>
                  <a:lnTo>
                    <a:pt x="28" y="10"/>
                  </a:lnTo>
                  <a:lnTo>
                    <a:pt x="28" y="8"/>
                  </a:lnTo>
                  <a:lnTo>
                    <a:pt x="26" y="8"/>
                  </a:lnTo>
                  <a:lnTo>
                    <a:pt x="26" y="7"/>
                  </a:lnTo>
                  <a:lnTo>
                    <a:pt x="19" y="7"/>
                  </a:lnTo>
                  <a:lnTo>
                    <a:pt x="19" y="5"/>
                  </a:lnTo>
                  <a:lnTo>
                    <a:pt x="15" y="5"/>
                  </a:lnTo>
                  <a:lnTo>
                    <a:pt x="15" y="3"/>
                  </a:lnTo>
                  <a:lnTo>
                    <a:pt x="9" y="3"/>
                  </a:lnTo>
                  <a:lnTo>
                    <a:pt x="9" y="1"/>
                  </a:lnTo>
                  <a:lnTo>
                    <a:pt x="7" y="1"/>
                  </a:lnTo>
                  <a:lnTo>
                    <a:pt x="7"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3"/>
            <p:cNvSpPr>
              <a:spLocks/>
            </p:cNvSpPr>
            <p:nvPr/>
          </p:nvSpPr>
          <p:spPr bwMode="auto">
            <a:xfrm>
              <a:off x="2262925" y="2123711"/>
              <a:ext cx="4356000" cy="2484000"/>
            </a:xfrm>
            <a:custGeom>
              <a:avLst/>
              <a:gdLst>
                <a:gd name="T0" fmla="*/ 292 w 350"/>
                <a:gd name="T1" fmla="*/ 192 h 192"/>
                <a:gd name="T2" fmla="*/ 257 w 350"/>
                <a:gd name="T3" fmla="*/ 184 h 192"/>
                <a:gd name="T4" fmla="*/ 244 w 350"/>
                <a:gd name="T5" fmla="*/ 179 h 192"/>
                <a:gd name="T6" fmla="*/ 242 w 350"/>
                <a:gd name="T7" fmla="*/ 177 h 192"/>
                <a:gd name="T8" fmla="*/ 228 w 350"/>
                <a:gd name="T9" fmla="*/ 172 h 192"/>
                <a:gd name="T10" fmla="*/ 208 w 350"/>
                <a:gd name="T11" fmla="*/ 169 h 192"/>
                <a:gd name="T12" fmla="*/ 206 w 350"/>
                <a:gd name="T13" fmla="*/ 166 h 192"/>
                <a:gd name="T14" fmla="*/ 196 w 350"/>
                <a:gd name="T15" fmla="*/ 163 h 192"/>
                <a:gd name="T16" fmla="*/ 185 w 350"/>
                <a:gd name="T17" fmla="*/ 160 h 192"/>
                <a:gd name="T18" fmla="*/ 181 w 350"/>
                <a:gd name="T19" fmla="*/ 156 h 192"/>
                <a:gd name="T20" fmla="*/ 179 w 350"/>
                <a:gd name="T21" fmla="*/ 153 h 192"/>
                <a:gd name="T22" fmla="*/ 170 w 350"/>
                <a:gd name="T23" fmla="*/ 151 h 192"/>
                <a:gd name="T24" fmla="*/ 167 w 350"/>
                <a:gd name="T25" fmla="*/ 149 h 192"/>
                <a:gd name="T26" fmla="*/ 161 w 350"/>
                <a:gd name="T27" fmla="*/ 147 h 192"/>
                <a:gd name="T28" fmla="*/ 157 w 350"/>
                <a:gd name="T29" fmla="*/ 142 h 192"/>
                <a:gd name="T30" fmla="*/ 152 w 350"/>
                <a:gd name="T31" fmla="*/ 140 h 192"/>
                <a:gd name="T32" fmla="*/ 148 w 350"/>
                <a:gd name="T33" fmla="*/ 138 h 192"/>
                <a:gd name="T34" fmla="*/ 146 w 350"/>
                <a:gd name="T35" fmla="*/ 135 h 192"/>
                <a:gd name="T36" fmla="*/ 139 w 350"/>
                <a:gd name="T37" fmla="*/ 130 h 192"/>
                <a:gd name="T38" fmla="*/ 136 w 350"/>
                <a:gd name="T39" fmla="*/ 128 h 192"/>
                <a:gd name="T40" fmla="*/ 133 w 350"/>
                <a:gd name="T41" fmla="*/ 125 h 192"/>
                <a:gd name="T42" fmla="*/ 132 w 350"/>
                <a:gd name="T43" fmla="*/ 122 h 192"/>
                <a:gd name="T44" fmla="*/ 130 w 350"/>
                <a:gd name="T45" fmla="*/ 118 h 192"/>
                <a:gd name="T46" fmla="*/ 128 w 350"/>
                <a:gd name="T47" fmla="*/ 113 h 192"/>
                <a:gd name="T48" fmla="*/ 126 w 350"/>
                <a:gd name="T49" fmla="*/ 107 h 192"/>
                <a:gd name="T50" fmla="*/ 112 w 350"/>
                <a:gd name="T51" fmla="*/ 105 h 192"/>
                <a:gd name="T52" fmla="*/ 110 w 350"/>
                <a:gd name="T53" fmla="*/ 99 h 192"/>
                <a:gd name="T54" fmla="*/ 107 w 350"/>
                <a:gd name="T55" fmla="*/ 97 h 192"/>
                <a:gd name="T56" fmla="*/ 106 w 350"/>
                <a:gd name="T57" fmla="*/ 95 h 192"/>
                <a:gd name="T58" fmla="*/ 97 w 350"/>
                <a:gd name="T59" fmla="*/ 91 h 192"/>
                <a:gd name="T60" fmla="*/ 96 w 350"/>
                <a:gd name="T61" fmla="*/ 88 h 192"/>
                <a:gd name="T62" fmla="*/ 94 w 350"/>
                <a:gd name="T63" fmla="*/ 84 h 192"/>
                <a:gd name="T64" fmla="*/ 87 w 350"/>
                <a:gd name="T65" fmla="*/ 79 h 192"/>
                <a:gd name="T66" fmla="*/ 85 w 350"/>
                <a:gd name="T67" fmla="*/ 76 h 192"/>
                <a:gd name="T68" fmla="*/ 81 w 350"/>
                <a:gd name="T69" fmla="*/ 73 h 192"/>
                <a:gd name="T70" fmla="*/ 80 w 350"/>
                <a:gd name="T71" fmla="*/ 70 h 192"/>
                <a:gd name="T72" fmla="*/ 80 w 350"/>
                <a:gd name="T73" fmla="*/ 65 h 192"/>
                <a:gd name="T74" fmla="*/ 73 w 350"/>
                <a:gd name="T75" fmla="*/ 61 h 192"/>
                <a:gd name="T76" fmla="*/ 67 w 350"/>
                <a:gd name="T77" fmla="*/ 55 h 192"/>
                <a:gd name="T78" fmla="*/ 65 w 350"/>
                <a:gd name="T79" fmla="*/ 52 h 192"/>
                <a:gd name="T80" fmla="*/ 62 w 350"/>
                <a:gd name="T81" fmla="*/ 47 h 192"/>
                <a:gd name="T82" fmla="*/ 60 w 350"/>
                <a:gd name="T83" fmla="*/ 45 h 192"/>
                <a:gd name="T84" fmla="*/ 59 w 350"/>
                <a:gd name="T85" fmla="*/ 42 h 192"/>
                <a:gd name="T86" fmla="*/ 57 w 350"/>
                <a:gd name="T87" fmla="*/ 40 h 192"/>
                <a:gd name="T88" fmla="*/ 54 w 350"/>
                <a:gd name="T89" fmla="*/ 36 h 192"/>
                <a:gd name="T90" fmla="*/ 39 w 350"/>
                <a:gd name="T91" fmla="*/ 32 h 192"/>
                <a:gd name="T92" fmla="*/ 35 w 350"/>
                <a:gd name="T93" fmla="*/ 28 h 192"/>
                <a:gd name="T94" fmla="*/ 34 w 350"/>
                <a:gd name="T95" fmla="*/ 23 h 192"/>
                <a:gd name="T96" fmla="*/ 26 w 350"/>
                <a:gd name="T97" fmla="*/ 20 h 192"/>
                <a:gd name="T98" fmla="*/ 24 w 350"/>
                <a:gd name="T99" fmla="*/ 15 h 192"/>
                <a:gd name="T100" fmla="*/ 15 w 350"/>
                <a:gd name="T101" fmla="*/ 12 h 192"/>
                <a:gd name="T102" fmla="*/ 13 w 350"/>
                <a:gd name="T103" fmla="*/ 8 h 192"/>
                <a:gd name="T104" fmla="*/ 8 w 350"/>
                <a:gd name="T105" fmla="*/ 6 h 192"/>
                <a:gd name="T106" fmla="*/ 5 w 350"/>
                <a:gd name="T107" fmla="*/ 4 h 192"/>
                <a:gd name="T108" fmla="*/ 4 w 350"/>
                <a:gd name="T109" fmla="*/ 3 h 192"/>
                <a:gd name="T110" fmla="*/ 3 w 350"/>
                <a:gd name="T11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192">
                  <a:moveTo>
                    <a:pt x="350" y="192"/>
                  </a:moveTo>
                  <a:lnTo>
                    <a:pt x="292" y="192"/>
                  </a:lnTo>
                  <a:lnTo>
                    <a:pt x="292" y="184"/>
                  </a:lnTo>
                  <a:lnTo>
                    <a:pt x="257" y="184"/>
                  </a:lnTo>
                  <a:lnTo>
                    <a:pt x="257" y="179"/>
                  </a:lnTo>
                  <a:lnTo>
                    <a:pt x="244" y="179"/>
                  </a:lnTo>
                  <a:lnTo>
                    <a:pt x="244" y="177"/>
                  </a:lnTo>
                  <a:lnTo>
                    <a:pt x="242" y="177"/>
                  </a:lnTo>
                  <a:lnTo>
                    <a:pt x="242" y="172"/>
                  </a:lnTo>
                  <a:lnTo>
                    <a:pt x="228" y="172"/>
                  </a:lnTo>
                  <a:lnTo>
                    <a:pt x="228" y="169"/>
                  </a:lnTo>
                  <a:lnTo>
                    <a:pt x="208" y="169"/>
                  </a:lnTo>
                  <a:lnTo>
                    <a:pt x="208" y="166"/>
                  </a:lnTo>
                  <a:lnTo>
                    <a:pt x="206" y="166"/>
                  </a:lnTo>
                  <a:lnTo>
                    <a:pt x="206" y="163"/>
                  </a:lnTo>
                  <a:lnTo>
                    <a:pt x="196" y="163"/>
                  </a:lnTo>
                  <a:lnTo>
                    <a:pt x="196" y="160"/>
                  </a:lnTo>
                  <a:lnTo>
                    <a:pt x="185" y="160"/>
                  </a:lnTo>
                  <a:lnTo>
                    <a:pt x="185" y="156"/>
                  </a:lnTo>
                  <a:lnTo>
                    <a:pt x="181" y="156"/>
                  </a:lnTo>
                  <a:lnTo>
                    <a:pt x="181" y="153"/>
                  </a:lnTo>
                  <a:lnTo>
                    <a:pt x="179" y="153"/>
                  </a:lnTo>
                  <a:lnTo>
                    <a:pt x="179" y="151"/>
                  </a:lnTo>
                  <a:lnTo>
                    <a:pt x="170" y="151"/>
                  </a:lnTo>
                  <a:lnTo>
                    <a:pt x="170" y="149"/>
                  </a:lnTo>
                  <a:lnTo>
                    <a:pt x="167" y="149"/>
                  </a:lnTo>
                  <a:lnTo>
                    <a:pt x="167" y="147"/>
                  </a:lnTo>
                  <a:lnTo>
                    <a:pt x="161" y="147"/>
                  </a:lnTo>
                  <a:lnTo>
                    <a:pt x="161" y="142"/>
                  </a:lnTo>
                  <a:lnTo>
                    <a:pt x="157" y="142"/>
                  </a:lnTo>
                  <a:lnTo>
                    <a:pt x="157" y="140"/>
                  </a:lnTo>
                  <a:lnTo>
                    <a:pt x="152" y="140"/>
                  </a:lnTo>
                  <a:lnTo>
                    <a:pt x="152" y="138"/>
                  </a:lnTo>
                  <a:lnTo>
                    <a:pt x="148" y="138"/>
                  </a:lnTo>
                  <a:lnTo>
                    <a:pt x="148" y="135"/>
                  </a:lnTo>
                  <a:lnTo>
                    <a:pt x="146" y="135"/>
                  </a:lnTo>
                  <a:lnTo>
                    <a:pt x="146" y="130"/>
                  </a:lnTo>
                  <a:lnTo>
                    <a:pt x="139" y="130"/>
                  </a:lnTo>
                  <a:lnTo>
                    <a:pt x="139" y="128"/>
                  </a:lnTo>
                  <a:lnTo>
                    <a:pt x="136" y="128"/>
                  </a:lnTo>
                  <a:lnTo>
                    <a:pt x="136" y="125"/>
                  </a:lnTo>
                  <a:lnTo>
                    <a:pt x="133" y="125"/>
                  </a:lnTo>
                  <a:lnTo>
                    <a:pt x="133" y="122"/>
                  </a:lnTo>
                  <a:lnTo>
                    <a:pt x="132" y="122"/>
                  </a:lnTo>
                  <a:lnTo>
                    <a:pt x="132" y="118"/>
                  </a:lnTo>
                  <a:lnTo>
                    <a:pt x="130" y="118"/>
                  </a:lnTo>
                  <a:lnTo>
                    <a:pt x="130" y="113"/>
                  </a:lnTo>
                  <a:lnTo>
                    <a:pt x="128" y="113"/>
                  </a:lnTo>
                  <a:lnTo>
                    <a:pt x="128" y="107"/>
                  </a:lnTo>
                  <a:lnTo>
                    <a:pt x="126" y="107"/>
                  </a:lnTo>
                  <a:lnTo>
                    <a:pt x="126" y="105"/>
                  </a:lnTo>
                  <a:lnTo>
                    <a:pt x="112" y="105"/>
                  </a:lnTo>
                  <a:lnTo>
                    <a:pt x="112" y="99"/>
                  </a:lnTo>
                  <a:lnTo>
                    <a:pt x="110" y="99"/>
                  </a:lnTo>
                  <a:lnTo>
                    <a:pt x="110" y="97"/>
                  </a:lnTo>
                  <a:lnTo>
                    <a:pt x="107" y="97"/>
                  </a:lnTo>
                  <a:lnTo>
                    <a:pt x="107" y="95"/>
                  </a:lnTo>
                  <a:lnTo>
                    <a:pt x="106" y="95"/>
                  </a:lnTo>
                  <a:lnTo>
                    <a:pt x="106" y="91"/>
                  </a:lnTo>
                  <a:lnTo>
                    <a:pt x="97" y="91"/>
                  </a:lnTo>
                  <a:lnTo>
                    <a:pt x="97" y="88"/>
                  </a:lnTo>
                  <a:lnTo>
                    <a:pt x="96" y="88"/>
                  </a:lnTo>
                  <a:lnTo>
                    <a:pt x="96" y="84"/>
                  </a:lnTo>
                  <a:lnTo>
                    <a:pt x="94" y="84"/>
                  </a:lnTo>
                  <a:lnTo>
                    <a:pt x="94" y="79"/>
                  </a:lnTo>
                  <a:lnTo>
                    <a:pt x="87" y="79"/>
                  </a:lnTo>
                  <a:lnTo>
                    <a:pt x="87" y="76"/>
                  </a:lnTo>
                  <a:lnTo>
                    <a:pt x="85" y="76"/>
                  </a:lnTo>
                  <a:lnTo>
                    <a:pt x="85" y="73"/>
                  </a:lnTo>
                  <a:lnTo>
                    <a:pt x="81" y="73"/>
                  </a:lnTo>
                  <a:lnTo>
                    <a:pt x="81" y="70"/>
                  </a:lnTo>
                  <a:lnTo>
                    <a:pt x="80" y="70"/>
                  </a:lnTo>
                  <a:lnTo>
                    <a:pt x="80" y="66"/>
                  </a:lnTo>
                  <a:lnTo>
                    <a:pt x="80" y="65"/>
                  </a:lnTo>
                  <a:lnTo>
                    <a:pt x="73" y="65"/>
                  </a:lnTo>
                  <a:lnTo>
                    <a:pt x="73" y="61"/>
                  </a:lnTo>
                  <a:lnTo>
                    <a:pt x="67" y="61"/>
                  </a:lnTo>
                  <a:lnTo>
                    <a:pt x="67" y="55"/>
                  </a:lnTo>
                  <a:lnTo>
                    <a:pt x="65" y="55"/>
                  </a:lnTo>
                  <a:lnTo>
                    <a:pt x="65" y="52"/>
                  </a:lnTo>
                  <a:lnTo>
                    <a:pt x="62" y="52"/>
                  </a:lnTo>
                  <a:lnTo>
                    <a:pt x="62" y="47"/>
                  </a:lnTo>
                  <a:lnTo>
                    <a:pt x="60" y="47"/>
                  </a:lnTo>
                  <a:lnTo>
                    <a:pt x="60" y="45"/>
                  </a:lnTo>
                  <a:lnTo>
                    <a:pt x="59" y="45"/>
                  </a:lnTo>
                  <a:lnTo>
                    <a:pt x="59" y="42"/>
                  </a:lnTo>
                  <a:lnTo>
                    <a:pt x="57" y="42"/>
                  </a:lnTo>
                  <a:lnTo>
                    <a:pt x="57" y="40"/>
                  </a:lnTo>
                  <a:lnTo>
                    <a:pt x="54" y="40"/>
                  </a:lnTo>
                  <a:lnTo>
                    <a:pt x="54" y="36"/>
                  </a:lnTo>
                  <a:lnTo>
                    <a:pt x="39" y="36"/>
                  </a:lnTo>
                  <a:lnTo>
                    <a:pt x="39" y="32"/>
                  </a:lnTo>
                  <a:lnTo>
                    <a:pt x="35" y="32"/>
                  </a:lnTo>
                  <a:lnTo>
                    <a:pt x="35" y="28"/>
                  </a:lnTo>
                  <a:lnTo>
                    <a:pt x="34" y="28"/>
                  </a:lnTo>
                  <a:lnTo>
                    <a:pt x="34" y="23"/>
                  </a:lnTo>
                  <a:lnTo>
                    <a:pt x="26" y="23"/>
                  </a:lnTo>
                  <a:lnTo>
                    <a:pt x="26" y="20"/>
                  </a:lnTo>
                  <a:lnTo>
                    <a:pt x="24" y="20"/>
                  </a:lnTo>
                  <a:lnTo>
                    <a:pt x="24" y="15"/>
                  </a:lnTo>
                  <a:lnTo>
                    <a:pt x="15" y="15"/>
                  </a:lnTo>
                  <a:lnTo>
                    <a:pt x="15" y="12"/>
                  </a:lnTo>
                  <a:lnTo>
                    <a:pt x="13" y="12"/>
                  </a:lnTo>
                  <a:lnTo>
                    <a:pt x="13" y="8"/>
                  </a:lnTo>
                  <a:lnTo>
                    <a:pt x="8" y="8"/>
                  </a:lnTo>
                  <a:lnTo>
                    <a:pt x="8" y="6"/>
                  </a:lnTo>
                  <a:lnTo>
                    <a:pt x="5" y="6"/>
                  </a:lnTo>
                  <a:lnTo>
                    <a:pt x="5" y="4"/>
                  </a:lnTo>
                  <a:lnTo>
                    <a:pt x="4" y="4"/>
                  </a:lnTo>
                  <a:lnTo>
                    <a:pt x="4" y="3"/>
                  </a:lnTo>
                  <a:lnTo>
                    <a:pt x="3" y="3"/>
                  </a:lnTo>
                  <a:lnTo>
                    <a:pt x="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2" name="Straight Connector 11"/>
            <p:cNvCxnSpPr/>
            <p:nvPr/>
          </p:nvCxnSpPr>
          <p:spPr>
            <a:xfrm>
              <a:off x="4177942" y="2382918"/>
              <a:ext cx="360000"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 name="Straight Connector 12"/>
            <p:cNvCxnSpPr/>
            <p:nvPr/>
          </p:nvCxnSpPr>
          <p:spPr>
            <a:xfrm>
              <a:off x="4177942" y="2718202"/>
              <a:ext cx="36000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grpSp>
    </p:spTree>
    <p:extLst>
      <p:ext uri="{BB962C8B-B14F-4D97-AF65-F5344CB8AC3E}">
        <p14:creationId xmlns:p14="http://schemas.microsoft.com/office/powerpoint/2010/main" xmlns="" val="3861748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0876" cy="807720"/>
          </a:xfrm>
        </p:spPr>
        <p:txBody>
          <a:bodyPr/>
          <a:lstStyle/>
          <a:p>
            <a:r>
              <a:rPr lang="en-GB" dirty="0" smtClean="0"/>
              <a:t>O-017: FOLFOXIRI plus bevacizumab (</a:t>
            </a:r>
            <a:r>
              <a:rPr lang="en-GB" dirty="0" err="1" smtClean="0"/>
              <a:t>bev</a:t>
            </a:r>
            <a:r>
              <a:rPr lang="en-GB" dirty="0" smtClean="0"/>
              <a:t>) followed by maintenance with </a:t>
            </a:r>
            <a:r>
              <a:rPr lang="en-GB" dirty="0" err="1" smtClean="0"/>
              <a:t>bev</a:t>
            </a:r>
            <a:r>
              <a:rPr lang="en-GB" dirty="0" smtClean="0"/>
              <a:t> alone or </a:t>
            </a:r>
            <a:r>
              <a:rPr lang="en-GB" dirty="0" err="1" smtClean="0"/>
              <a:t>bev</a:t>
            </a:r>
            <a:r>
              <a:rPr lang="en-GB" dirty="0" smtClean="0"/>
              <a:t> plus metronomic chemotherapy (</a:t>
            </a:r>
            <a:r>
              <a:rPr lang="en-GB" dirty="0" err="1" smtClean="0"/>
              <a:t>metroCT</a:t>
            </a:r>
            <a:r>
              <a:rPr lang="en-GB" dirty="0" smtClean="0"/>
              <a:t>) in </a:t>
            </a:r>
            <a:r>
              <a:rPr lang="en-GB" dirty="0" err="1" smtClean="0"/>
              <a:t>mCRC</a:t>
            </a:r>
            <a:r>
              <a:rPr lang="en-GB" dirty="0" smtClean="0"/>
              <a:t>: final results of the phase II randomized MOMA trial by GONO – </a:t>
            </a:r>
            <a:r>
              <a:rPr lang="en-GB" dirty="0" err="1" smtClean="0"/>
              <a:t>Marmorino</a:t>
            </a:r>
            <a:r>
              <a:rPr lang="en-GB" dirty="0" smtClean="0"/>
              <a:t> F,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spcBef>
                <a:spcPts val="24000"/>
              </a:spcBef>
              <a:buNone/>
            </a:pPr>
            <a:r>
              <a:rPr lang="en-GB" b="1" dirty="0" smtClean="0"/>
              <a:t>Conclusions</a:t>
            </a:r>
          </a:p>
          <a:p>
            <a:r>
              <a:rPr lang="en-GB" b="1" dirty="0" smtClean="0"/>
              <a:t>In patients with </a:t>
            </a:r>
            <a:r>
              <a:rPr lang="en-GB" b="1" dirty="0" err="1" smtClean="0"/>
              <a:t>mCRC</a:t>
            </a:r>
            <a:r>
              <a:rPr lang="en-GB" b="1" dirty="0" smtClean="0"/>
              <a:t>, after induction therapy with FOLFOXIRI + bevacizumab </a:t>
            </a:r>
            <a:r>
              <a:rPr lang="en-GB" b="1" dirty="0"/>
              <a:t>adding metronomic chemotherapy </a:t>
            </a:r>
            <a:r>
              <a:rPr lang="en-GB" b="1" dirty="0" smtClean="0"/>
              <a:t>to bevacizumab </a:t>
            </a:r>
            <a:r>
              <a:rPr lang="en-GB" b="1" dirty="0"/>
              <a:t>as </a:t>
            </a:r>
            <a:r>
              <a:rPr lang="en-GB" b="1" dirty="0" smtClean="0"/>
              <a:t>maintenance therapy did not improve PFS </a:t>
            </a:r>
          </a:p>
          <a:p>
            <a:r>
              <a:rPr lang="en-GB" b="1" dirty="0" smtClean="0"/>
              <a:t>The best maintenance option after a 1L bevacizumab-containing regimen remains the standard of care fluoropyrimidine + bevacizumab</a:t>
            </a:r>
            <a:endParaRPr lang="en-GB" b="1" dirty="0"/>
          </a:p>
        </p:txBody>
      </p:sp>
      <p:sp>
        <p:nvSpPr>
          <p:cNvPr id="5" name="Text Placeholder 4"/>
          <p:cNvSpPr>
            <a:spLocks noGrp="1"/>
          </p:cNvSpPr>
          <p:nvPr>
            <p:ph type="body" sz="quarter" idx="11"/>
          </p:nvPr>
        </p:nvSpPr>
        <p:spPr/>
        <p:txBody>
          <a:bodyPr/>
          <a:lstStyle/>
          <a:p>
            <a:r>
              <a:rPr lang="fr-FR" dirty="0" smtClean="0"/>
              <a:t/>
            </a:r>
            <a:br>
              <a:rPr lang="fr-FR" dirty="0" smtClean="0"/>
            </a:br>
            <a:r>
              <a:rPr lang="en-GB" dirty="0" err="1" smtClean="0"/>
              <a:t>Marmorino</a:t>
            </a:r>
            <a:r>
              <a:rPr lang="en-GB" dirty="0" smtClean="0"/>
              <a:t> F,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O-017</a:t>
            </a:r>
            <a:endParaRPr lang="fr-FR" dirty="0"/>
          </a:p>
        </p:txBody>
      </p:sp>
      <p:graphicFrame>
        <p:nvGraphicFramePr>
          <p:cNvPr id="7" name="Tabella 4"/>
          <p:cNvGraphicFramePr>
            <a:graphicFrameLocks noGrp="1"/>
          </p:cNvGraphicFramePr>
          <p:nvPr>
            <p:extLst>
              <p:ext uri="{D42A27DB-BD31-4B8C-83A1-F6EECF244321}">
                <p14:modId xmlns:p14="http://schemas.microsoft.com/office/powerpoint/2010/main" xmlns="" val="1227492732"/>
              </p:ext>
            </p:extLst>
          </p:nvPr>
        </p:nvGraphicFramePr>
        <p:xfrm>
          <a:off x="365124" y="1571107"/>
          <a:ext cx="4572636" cy="2929312"/>
        </p:xfrm>
        <a:graphic>
          <a:graphicData uri="http://schemas.openxmlformats.org/drawingml/2006/table">
            <a:tbl>
              <a:tblPr>
                <a:tableStyleId>{72833802-FEF1-4C79-8D5D-14CF1EAF98D9}</a:tableStyleId>
              </a:tblPr>
              <a:tblGrid>
                <a:gridCol w="1986582">
                  <a:extLst>
                    <a:ext uri="{9D8B030D-6E8A-4147-A177-3AD203B41FA5}">
                      <a16:colId xmlns:a16="http://schemas.microsoft.com/office/drawing/2014/main" xmlns="" val="20000"/>
                    </a:ext>
                  </a:extLst>
                </a:gridCol>
                <a:gridCol w="1702134">
                  <a:extLst>
                    <a:ext uri="{9D8B030D-6E8A-4147-A177-3AD203B41FA5}">
                      <a16:colId xmlns:a16="http://schemas.microsoft.com/office/drawing/2014/main" xmlns="" val="20001"/>
                    </a:ext>
                  </a:extLst>
                </a:gridCol>
                <a:gridCol w="883920">
                  <a:extLst>
                    <a:ext uri="{9D8B030D-6E8A-4147-A177-3AD203B41FA5}">
                      <a16:colId xmlns:a16="http://schemas.microsoft.com/office/drawing/2014/main" xmlns="" val="20002"/>
                    </a:ext>
                  </a:extLst>
                </a:gridCol>
              </a:tblGrid>
              <a:tr h="608213">
                <a:tc>
                  <a:txBody>
                    <a:bodyPr/>
                    <a:lstStyle/>
                    <a:p>
                      <a:pPr>
                        <a:lnSpc>
                          <a:spcPct val="100000"/>
                        </a:lnSpc>
                        <a:spcBef>
                          <a:spcPts val="0"/>
                        </a:spcBef>
                        <a:spcAft>
                          <a:spcPts val="0"/>
                        </a:spcAft>
                      </a:pPr>
                      <a:r>
                        <a:rPr lang="en-GB" sz="1400" b="1" noProof="0" dirty="0" smtClean="0">
                          <a:solidFill>
                            <a:schemeClr val="tx2"/>
                          </a:solidFill>
                        </a:rPr>
                        <a:t>Grade 3/4</a:t>
                      </a:r>
                      <a:r>
                        <a:rPr lang="en-GB" sz="1400" b="1" baseline="0" noProof="0" dirty="0" smtClean="0">
                          <a:solidFill>
                            <a:schemeClr val="tx2"/>
                          </a:solidFill>
                        </a:rPr>
                        <a:t> </a:t>
                      </a:r>
                      <a:r>
                        <a:rPr lang="en-GB" sz="1400" b="1" noProof="0" dirty="0" smtClean="0">
                          <a:solidFill>
                            <a:schemeClr val="tx2"/>
                          </a:solidFill>
                        </a:rPr>
                        <a:t>AEs</a:t>
                      </a:r>
                      <a:r>
                        <a:rPr lang="en-GB" sz="1400" b="1" baseline="0" noProof="0" dirty="0" smtClean="0">
                          <a:solidFill>
                            <a:schemeClr val="tx2"/>
                          </a:solidFill>
                        </a:rPr>
                        <a:t> occurring in </a:t>
                      </a:r>
                      <a:r>
                        <a:rPr lang="en-GB" sz="1400" b="1" baseline="0" noProof="0" dirty="0" smtClean="0">
                          <a:solidFill>
                            <a:schemeClr val="tx2"/>
                          </a:solidFill>
                          <a:latin typeface="Arial" panose="020B0604020202020204" pitchFamily="34" charset="0"/>
                          <a:cs typeface="Arial" panose="020B0604020202020204" pitchFamily="34" charset="0"/>
                        </a:rPr>
                        <a:t>≥</a:t>
                      </a:r>
                      <a:r>
                        <a:rPr lang="en-GB" sz="1400" b="1" baseline="0" noProof="0" dirty="0" smtClean="0">
                          <a:solidFill>
                            <a:schemeClr val="tx2"/>
                          </a:solidFill>
                          <a:latin typeface="+mn-lt"/>
                          <a:cs typeface="+mn-cs"/>
                        </a:rPr>
                        <a:t>5</a:t>
                      </a:r>
                      <a:r>
                        <a:rPr lang="en-GB" sz="1400" b="1" baseline="0" noProof="0" dirty="0" smtClean="0">
                          <a:solidFill>
                            <a:schemeClr val="tx2"/>
                          </a:solidFill>
                        </a:rPr>
                        <a:t>% in induction phase, %</a:t>
                      </a:r>
                      <a:endParaRPr lang="en-GB"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en-GB" sz="1400" b="1" noProof="0" dirty="0" smtClean="0">
                          <a:solidFill>
                            <a:schemeClr val="tx2"/>
                          </a:solidFill>
                        </a:rPr>
                        <a:t>Bev +</a:t>
                      </a:r>
                      <a:r>
                        <a:rPr lang="en-GB" sz="1400" b="1" baseline="0" noProof="0" dirty="0" smtClean="0">
                          <a:solidFill>
                            <a:schemeClr val="tx2"/>
                          </a:solidFill>
                        </a:rPr>
                        <a:t> metronomic CT (n=116)</a:t>
                      </a:r>
                      <a:endParaRPr lang="en-GB" sz="14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en-GB" sz="1400" b="1" noProof="0" dirty="0" smtClean="0">
                          <a:solidFill>
                            <a:schemeClr val="tx2"/>
                          </a:solidFill>
                        </a:rPr>
                        <a:t>Bev (n=115)</a:t>
                      </a:r>
                      <a:endParaRPr lang="en-GB" sz="14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286154">
                <a:tc>
                  <a:txBody>
                    <a:bodyPr/>
                    <a:lstStyle/>
                    <a:p>
                      <a:pPr>
                        <a:lnSpc>
                          <a:spcPct val="150000"/>
                        </a:lnSpc>
                        <a:spcAft>
                          <a:spcPts val="0"/>
                        </a:spcAft>
                      </a:pPr>
                      <a:r>
                        <a:rPr lang="en-GB" sz="1200" noProof="0" dirty="0" smtClean="0"/>
                        <a:t>Vomiting</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6.1</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0.9</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2"/>
                  </a:ext>
                </a:extLst>
              </a:tr>
              <a:tr h="286154">
                <a:tc>
                  <a:txBody>
                    <a:bodyPr/>
                    <a:lstStyle/>
                    <a:p>
                      <a:pPr>
                        <a:lnSpc>
                          <a:spcPct val="150000"/>
                        </a:lnSpc>
                        <a:spcAft>
                          <a:spcPts val="0"/>
                        </a:spcAft>
                      </a:pPr>
                      <a:r>
                        <a:rPr lang="en-GB" sz="1200" noProof="0" dirty="0" smtClean="0"/>
                        <a:t>Diarrhoea</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15.6</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11.1</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286154">
                <a:tc>
                  <a:txBody>
                    <a:bodyPr/>
                    <a:lstStyle/>
                    <a:p>
                      <a:pPr>
                        <a:lnSpc>
                          <a:spcPct val="150000"/>
                        </a:lnSpc>
                        <a:spcAft>
                          <a:spcPts val="0"/>
                        </a:spcAft>
                      </a:pPr>
                      <a:r>
                        <a:rPr lang="en-GB" sz="1200" noProof="0" dirty="0" smtClean="0">
                          <a:solidFill>
                            <a:schemeClr val="tx1"/>
                          </a:solidFill>
                          <a:latin typeface="+mn-lt"/>
                          <a:ea typeface="+mn-ea"/>
                          <a:cs typeface="+mn-cs"/>
                        </a:rPr>
                        <a:t>Neutropenia</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50.4</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59.5</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6"/>
                  </a:ext>
                </a:extLst>
              </a:tr>
              <a:tr h="286154">
                <a:tc>
                  <a:txBody>
                    <a:bodyPr/>
                    <a:lstStyle/>
                    <a:p>
                      <a:pPr>
                        <a:lnSpc>
                          <a:spcPct val="150000"/>
                        </a:lnSpc>
                        <a:spcAft>
                          <a:spcPts val="0"/>
                        </a:spcAft>
                      </a:pPr>
                      <a:r>
                        <a:rPr lang="en-GB" sz="1200" noProof="0" dirty="0" smtClean="0"/>
                        <a:t>Febrile neutropenia</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solidFill>
                            <a:schemeClr val="tx1"/>
                          </a:solidFill>
                          <a:latin typeface="+mn-lt"/>
                          <a:ea typeface="+mn-ea"/>
                          <a:cs typeface="+mn-cs"/>
                        </a:rPr>
                        <a:t>8.7</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13.8</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286154">
                <a:tc>
                  <a:txBody>
                    <a:bodyPr/>
                    <a:lstStyle/>
                    <a:p>
                      <a:pPr>
                        <a:lnSpc>
                          <a:spcPct val="150000"/>
                        </a:lnSpc>
                        <a:spcAft>
                          <a:spcPts val="0"/>
                        </a:spcAft>
                      </a:pPr>
                      <a:r>
                        <a:rPr lang="en-GB" sz="1200" u="none" strike="noStrike" noProof="0" dirty="0" smtClean="0"/>
                        <a:t>Asthenia</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8.7</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12.9</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286154">
                <a:tc>
                  <a:txBody>
                    <a:bodyPr/>
                    <a:lstStyle/>
                    <a:p>
                      <a:pPr>
                        <a:lnSpc>
                          <a:spcPct val="150000"/>
                        </a:lnSpc>
                        <a:spcAft>
                          <a:spcPts val="0"/>
                        </a:spcAft>
                      </a:pPr>
                      <a:r>
                        <a:rPr lang="en-GB" sz="1200" noProof="0" dirty="0" smtClean="0"/>
                        <a:t>Anorexia</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6.1</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4.3</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0"/>
                  </a:ext>
                </a:extLst>
              </a:tr>
              <a:tr h="286154">
                <a:tc>
                  <a:txBody>
                    <a:bodyPr/>
                    <a:lstStyle/>
                    <a:p>
                      <a:pPr>
                        <a:lnSpc>
                          <a:spcPct val="150000"/>
                        </a:lnSpc>
                        <a:spcAft>
                          <a:spcPts val="0"/>
                        </a:spcAft>
                      </a:pPr>
                      <a:r>
                        <a:rPr lang="en-GB" sz="1200" noProof="0" dirty="0" smtClean="0"/>
                        <a:t>Hypertension</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1.7</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5.2</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1"/>
                  </a:ext>
                </a:extLst>
              </a:tr>
              <a:tr h="286154">
                <a:tc>
                  <a:txBody>
                    <a:bodyPr/>
                    <a:lstStyle/>
                    <a:p>
                      <a:pPr>
                        <a:lnSpc>
                          <a:spcPct val="150000"/>
                        </a:lnSpc>
                        <a:spcAft>
                          <a:spcPts val="0"/>
                        </a:spcAft>
                      </a:pPr>
                      <a:r>
                        <a:rPr lang="en-GB" sz="1200" noProof="0" dirty="0" smtClean="0"/>
                        <a:t>Venous thrombosis</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solidFill>
                            <a:schemeClr val="tx1"/>
                          </a:solidFill>
                          <a:latin typeface="+mn-lt"/>
                          <a:ea typeface="+mn-ea"/>
                          <a:cs typeface="+mn-cs"/>
                        </a:rPr>
                        <a:t>5.2</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1.7</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2"/>
                  </a:ext>
                </a:extLst>
              </a:tr>
            </a:tbl>
          </a:graphicData>
        </a:graphic>
      </p:graphicFrame>
      <p:graphicFrame>
        <p:nvGraphicFramePr>
          <p:cNvPr id="8" name="Tabella 4"/>
          <p:cNvGraphicFramePr>
            <a:graphicFrameLocks noGrp="1"/>
          </p:cNvGraphicFramePr>
          <p:nvPr>
            <p:extLst>
              <p:ext uri="{D42A27DB-BD31-4B8C-83A1-F6EECF244321}">
                <p14:modId xmlns:p14="http://schemas.microsoft.com/office/powerpoint/2010/main" xmlns="" val="2180469633"/>
              </p:ext>
            </p:extLst>
          </p:nvPr>
        </p:nvGraphicFramePr>
        <p:xfrm>
          <a:off x="5059044" y="1571107"/>
          <a:ext cx="3947796" cy="1498542"/>
        </p:xfrm>
        <a:graphic>
          <a:graphicData uri="http://schemas.openxmlformats.org/drawingml/2006/table">
            <a:tbl>
              <a:tblPr>
                <a:tableStyleId>{72833802-FEF1-4C79-8D5D-14CF1EAF98D9}</a:tableStyleId>
              </a:tblPr>
              <a:tblGrid>
                <a:gridCol w="1722756">
                  <a:extLst>
                    <a:ext uri="{9D8B030D-6E8A-4147-A177-3AD203B41FA5}">
                      <a16:colId xmlns:a16="http://schemas.microsoft.com/office/drawing/2014/main" xmlns="" val="20000"/>
                    </a:ext>
                  </a:extLst>
                </a:gridCol>
                <a:gridCol w="1417320">
                  <a:extLst>
                    <a:ext uri="{9D8B030D-6E8A-4147-A177-3AD203B41FA5}">
                      <a16:colId xmlns:a16="http://schemas.microsoft.com/office/drawing/2014/main" xmlns="" val="20001"/>
                    </a:ext>
                  </a:extLst>
                </a:gridCol>
                <a:gridCol w="807720">
                  <a:extLst>
                    <a:ext uri="{9D8B030D-6E8A-4147-A177-3AD203B41FA5}">
                      <a16:colId xmlns:a16="http://schemas.microsoft.com/office/drawing/2014/main" xmlns="" val="20002"/>
                    </a:ext>
                  </a:extLst>
                </a:gridCol>
              </a:tblGrid>
              <a:tr h="212787">
                <a:tc>
                  <a:txBody>
                    <a:bodyPr/>
                    <a:lstStyle/>
                    <a:p>
                      <a:pPr>
                        <a:lnSpc>
                          <a:spcPct val="100000"/>
                        </a:lnSpc>
                        <a:spcBef>
                          <a:spcPts val="0"/>
                        </a:spcBef>
                        <a:spcAft>
                          <a:spcPts val="0"/>
                        </a:spcAft>
                      </a:pPr>
                      <a:r>
                        <a:rPr lang="en-GB" sz="1400" b="1" noProof="0" dirty="0" smtClean="0">
                          <a:solidFill>
                            <a:schemeClr val="tx2"/>
                          </a:solidFill>
                        </a:rPr>
                        <a:t>Grade 3/4</a:t>
                      </a:r>
                      <a:r>
                        <a:rPr lang="en-GB" sz="1400" b="1" baseline="0" noProof="0" dirty="0" smtClean="0">
                          <a:solidFill>
                            <a:schemeClr val="tx2"/>
                          </a:solidFill>
                        </a:rPr>
                        <a:t> </a:t>
                      </a:r>
                      <a:r>
                        <a:rPr lang="en-GB" sz="1400" b="1" noProof="0" dirty="0" smtClean="0">
                          <a:solidFill>
                            <a:schemeClr val="tx2"/>
                          </a:solidFill>
                        </a:rPr>
                        <a:t>AEs in maintenance</a:t>
                      </a:r>
                      <a:r>
                        <a:rPr lang="en-GB" sz="1400" b="1" baseline="0" noProof="0" dirty="0" smtClean="0">
                          <a:solidFill>
                            <a:schemeClr val="tx2"/>
                          </a:solidFill>
                        </a:rPr>
                        <a:t> phase, %</a:t>
                      </a:r>
                      <a:endParaRPr lang="en-GB"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en-GB" sz="1400" b="1" noProof="0" dirty="0" smtClean="0">
                          <a:solidFill>
                            <a:schemeClr val="tx2"/>
                          </a:solidFill>
                        </a:rPr>
                        <a:t>Bev +</a:t>
                      </a:r>
                      <a:r>
                        <a:rPr lang="en-GB" sz="1400" b="1" baseline="0" noProof="0" dirty="0" smtClean="0">
                          <a:solidFill>
                            <a:schemeClr val="tx2"/>
                          </a:solidFill>
                        </a:rPr>
                        <a:t> metronomic CT (n=78)</a:t>
                      </a:r>
                      <a:endParaRPr lang="en-GB" sz="14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en-GB" sz="1400" b="1" noProof="0" dirty="0" smtClean="0">
                          <a:solidFill>
                            <a:schemeClr val="tx2"/>
                          </a:solidFill>
                        </a:rPr>
                        <a:t>Bev (n=88)</a:t>
                      </a:r>
                      <a:endParaRPr lang="en-GB" sz="14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286154">
                <a:tc>
                  <a:txBody>
                    <a:bodyPr/>
                    <a:lstStyle/>
                    <a:p>
                      <a:pPr>
                        <a:lnSpc>
                          <a:spcPct val="150000"/>
                        </a:lnSpc>
                        <a:spcAft>
                          <a:spcPts val="0"/>
                        </a:spcAft>
                      </a:pPr>
                      <a:r>
                        <a:rPr lang="en-GB" sz="1200" noProof="0" dirty="0" smtClean="0">
                          <a:solidFill>
                            <a:schemeClr val="tx1"/>
                          </a:solidFill>
                          <a:latin typeface="+mn-lt"/>
                          <a:ea typeface="+mn-ea"/>
                          <a:cs typeface="+mn-cs"/>
                        </a:rPr>
                        <a:t>Neutropenia</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3.9</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0</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6"/>
                  </a:ext>
                </a:extLst>
              </a:tr>
              <a:tr h="286154">
                <a:tc>
                  <a:txBody>
                    <a:bodyPr/>
                    <a:lstStyle/>
                    <a:p>
                      <a:pPr>
                        <a:lnSpc>
                          <a:spcPct val="150000"/>
                        </a:lnSpc>
                        <a:spcAft>
                          <a:spcPts val="0"/>
                        </a:spcAft>
                      </a:pPr>
                      <a:r>
                        <a:rPr lang="en-GB" sz="1200" noProof="0" dirty="0" smtClean="0"/>
                        <a:t>Hand-foot</a:t>
                      </a:r>
                      <a:r>
                        <a:rPr lang="en-GB" sz="1200" baseline="0" noProof="0" dirty="0" smtClean="0"/>
                        <a:t> syndrome</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solidFill>
                            <a:schemeClr val="tx1"/>
                          </a:solidFill>
                          <a:latin typeface="+mn-lt"/>
                          <a:ea typeface="+mn-ea"/>
                          <a:cs typeface="+mn-cs"/>
                        </a:rPr>
                        <a:t>9.1</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solidFill>
                            <a:schemeClr val="tx1"/>
                          </a:solidFill>
                          <a:latin typeface="+mn-lt"/>
                          <a:ea typeface="+mn-ea"/>
                          <a:cs typeface="+mn-cs"/>
                        </a:rPr>
                        <a:t>0</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286154">
                <a:tc>
                  <a:txBody>
                    <a:bodyPr/>
                    <a:lstStyle/>
                    <a:p>
                      <a:pPr>
                        <a:lnSpc>
                          <a:spcPct val="150000"/>
                        </a:lnSpc>
                        <a:spcAft>
                          <a:spcPts val="0"/>
                        </a:spcAft>
                      </a:pPr>
                      <a:r>
                        <a:rPr lang="en-GB" sz="1200" noProof="0" dirty="0" smtClean="0"/>
                        <a:t>Hypertension</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3.9</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4.5</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0114851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O-020: </a:t>
            </a:r>
            <a:r>
              <a:rPr lang="en-GB" dirty="0"/>
              <a:t>Activity of larotrectinib in patients with TRK fusion GI </a:t>
            </a:r>
            <a:r>
              <a:rPr lang="en-GB" dirty="0" smtClean="0"/>
              <a:t>malignancies </a:t>
            </a:r>
            <a:br>
              <a:rPr lang="en-GB" dirty="0" smtClean="0"/>
            </a:br>
            <a:r>
              <a:rPr lang="en-GB" dirty="0" smtClean="0"/>
              <a:t>– </a:t>
            </a:r>
            <a:r>
              <a:rPr lang="en-GB" dirty="0" err="1" smtClean="0"/>
              <a:t>Nathenson</a:t>
            </a:r>
            <a:r>
              <a:rPr lang="en-GB" dirty="0" smtClean="0"/>
              <a:t> M,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Nathenson</a:t>
            </a:r>
            <a:r>
              <a:rPr lang="en-GB" dirty="0"/>
              <a:t> M</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a:t>
            </a:r>
            <a:r>
              <a:rPr lang="en-GB" dirty="0"/>
              <a:t>O-020</a:t>
            </a:r>
            <a:r>
              <a:rPr lang="en-GB" dirty="0" smtClean="0"/>
              <a:t> </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Study objective</a:t>
            </a:r>
            <a:endParaRPr lang="en-GB" b="1" dirty="0"/>
          </a:p>
          <a:p>
            <a:r>
              <a:rPr lang="en-GB" dirty="0" smtClean="0"/>
              <a:t>To assess the efficacy and safety of larotrectinib (a TRK inhibitor) in patients with TRK fusion gastrointestinal malignancies pooled data from three trials investigating larotrectinib in patients with solid tumours</a:t>
            </a:r>
            <a:endParaRPr lang="en-GB" dirty="0"/>
          </a:p>
        </p:txBody>
      </p:sp>
      <p:sp>
        <p:nvSpPr>
          <p:cNvPr id="23" name="Text Placeholder 3"/>
          <p:cNvSpPr>
            <a:spLocks noGrp="1"/>
          </p:cNvSpPr>
          <p:nvPr>
            <p:ph type="body" sz="quarter" idx="10"/>
          </p:nvPr>
        </p:nvSpPr>
        <p:spPr>
          <a:xfrm>
            <a:off x="365125" y="6096000"/>
            <a:ext cx="4130675" cy="487363"/>
          </a:xfrm>
        </p:spPr>
        <p:txBody>
          <a:bodyPr/>
          <a:lstStyle/>
          <a:p>
            <a:r>
              <a:rPr lang="en-US" dirty="0" smtClean="0"/>
              <a:t>*Colon, GIST, gall bladder, biliary tract, appendix or pancreas</a:t>
            </a:r>
            <a:endParaRPr lang="en-US" dirty="0"/>
          </a:p>
        </p:txBody>
      </p:sp>
      <p:sp>
        <p:nvSpPr>
          <p:cNvPr id="8" name="Rectangle 9"/>
          <p:cNvSpPr txBox="1">
            <a:spLocks noChangeArrowheads="1"/>
          </p:cNvSpPr>
          <p:nvPr/>
        </p:nvSpPr>
        <p:spPr bwMode="auto">
          <a:xfrm>
            <a:off x="365124" y="5156012"/>
            <a:ext cx="4130676" cy="980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BOR (RECIST v1.1)</a:t>
            </a:r>
          </a:p>
          <a:p>
            <a:endParaRPr lang="en-GB" kern="0" dirty="0"/>
          </a:p>
        </p:txBody>
      </p:sp>
      <p:sp>
        <p:nvSpPr>
          <p:cNvPr id="9" name="Content Placeholder 26"/>
          <p:cNvSpPr txBox="1">
            <a:spLocks/>
          </p:cNvSpPr>
          <p:nvPr/>
        </p:nvSpPr>
        <p:spPr>
          <a:xfrm>
            <a:off x="4648200" y="5156012"/>
            <a:ext cx="4130675" cy="98032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err="1" smtClean="0"/>
              <a:t>DoR</a:t>
            </a:r>
            <a:r>
              <a:rPr lang="en-GB" kern="0" dirty="0" smtClean="0"/>
              <a:t>, PFS, safety</a:t>
            </a:r>
            <a:endParaRPr lang="en-GB" kern="0" dirty="0"/>
          </a:p>
        </p:txBody>
      </p:sp>
      <p:sp>
        <p:nvSpPr>
          <p:cNvPr id="10" name="AutoShape 12"/>
          <p:cNvSpPr>
            <a:spLocks noChangeArrowheads="1"/>
          </p:cNvSpPr>
          <p:nvPr/>
        </p:nvSpPr>
        <p:spPr bwMode="auto">
          <a:xfrm>
            <a:off x="4266666" y="3137275"/>
            <a:ext cx="2561167" cy="1125247"/>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Larotrectinib</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100 mg bid q4w</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1" name="AutoShape 19"/>
          <p:cNvCxnSpPr>
            <a:cxnSpLocks noChangeShapeType="1"/>
            <a:stCxn id="14" idx="3"/>
            <a:endCxn id="10" idx="1"/>
          </p:cNvCxnSpPr>
          <p:nvPr/>
        </p:nvCxnSpPr>
        <p:spPr bwMode="auto">
          <a:xfrm flipV="1">
            <a:off x="3664014" y="3699899"/>
            <a:ext cx="602652" cy="288"/>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0" idx="3"/>
            <a:endCxn id="13" idx="1"/>
          </p:cNvCxnSpPr>
          <p:nvPr/>
        </p:nvCxnSpPr>
        <p:spPr bwMode="auto">
          <a:xfrm flipV="1">
            <a:off x="6827833" y="3699898"/>
            <a:ext cx="548327"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7376160" y="2945518"/>
            <a:ext cx="1645920" cy="150876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Treatment beyond</a:t>
            </a:r>
            <a:r>
              <a:rPr kumimoji="0" lang="en-GB"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 permitted</a:t>
            </a:r>
            <a:r>
              <a:rPr kumimoji="0" lang="en-GB"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t> if continuing benefit</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344324" y="2699656"/>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ea typeface="SimSun" pitchFamily="2" charset="-122"/>
              </a:rPr>
              <a:t>TRK fusions</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Included in a</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phase </a:t>
            </a:r>
            <a:r>
              <a:rPr lang="en-GB" altLang="zh-CN" dirty="0">
                <a:solidFill>
                  <a:srgbClr val="FFFFFF"/>
                </a:solidFill>
                <a:ea typeface="SimSun" pitchFamily="2" charset="-122"/>
              </a:rPr>
              <a:t>I</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phase I/II(SCOUT) or phase II basket (NAVIGATE) trial</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(n=55; 12 GI malignancies*)</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3152094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O-020: </a:t>
            </a:r>
            <a:r>
              <a:rPr lang="en-GB" dirty="0"/>
              <a:t>Activity of larotrectinib in patients with TRK fusion GI </a:t>
            </a:r>
            <a:r>
              <a:rPr lang="en-GB" dirty="0" smtClean="0"/>
              <a:t>malignancies </a:t>
            </a:r>
            <a:br>
              <a:rPr lang="en-GB" dirty="0" smtClean="0"/>
            </a:br>
            <a:r>
              <a:rPr lang="en-GB" dirty="0" smtClean="0"/>
              <a:t>– </a:t>
            </a:r>
            <a:r>
              <a:rPr lang="en-GB" dirty="0" err="1" smtClean="0"/>
              <a:t>Nathenson</a:t>
            </a:r>
            <a:r>
              <a:rPr lang="en-GB" dirty="0" smtClean="0"/>
              <a:t> M,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Nathenson</a:t>
            </a:r>
            <a:r>
              <a:rPr lang="en-GB" dirty="0"/>
              <a:t> M</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a:t>
            </a:r>
            <a:r>
              <a:rPr lang="en-GB" dirty="0"/>
              <a:t>O-020</a:t>
            </a:r>
            <a:r>
              <a:rPr lang="en-GB" dirty="0" smtClean="0"/>
              <a:t> </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a:t>
            </a:r>
            <a:endParaRPr lang="en-GB" b="1" dirty="0"/>
          </a:p>
        </p:txBody>
      </p:sp>
      <p:sp>
        <p:nvSpPr>
          <p:cNvPr id="23" name="Text Placeholder 3"/>
          <p:cNvSpPr>
            <a:spLocks noGrp="1"/>
          </p:cNvSpPr>
          <p:nvPr>
            <p:ph type="body" sz="quarter" idx="10"/>
          </p:nvPr>
        </p:nvSpPr>
        <p:spPr>
          <a:xfrm>
            <a:off x="365125" y="6096000"/>
            <a:ext cx="4130675" cy="487363"/>
          </a:xfrm>
        </p:spPr>
        <p:txBody>
          <a:bodyPr/>
          <a:lstStyle/>
          <a:p>
            <a:r>
              <a:rPr lang="en-US" dirty="0" smtClean="0"/>
              <a:t>*One patient initially diagnosed with GIST was determined to have </a:t>
            </a:r>
            <a:r>
              <a:rPr lang="en-US" dirty="0" err="1" smtClean="0"/>
              <a:t>peri</a:t>
            </a:r>
            <a:r>
              <a:rPr lang="en-US" dirty="0" smtClean="0"/>
              <a:t>-rectal undifferentiated soft tissue sarcoma</a:t>
            </a:r>
            <a:endParaRPr lang="en-US" baseline="30000" dirty="0"/>
          </a:p>
        </p:txBody>
      </p:sp>
      <p:sp>
        <p:nvSpPr>
          <p:cNvPr id="7" name="TextBox 6"/>
          <p:cNvSpPr txBox="1"/>
          <p:nvPr/>
        </p:nvSpPr>
        <p:spPr>
          <a:xfrm flipH="1">
            <a:off x="870240" y="1820127"/>
            <a:ext cx="3120442" cy="369332"/>
          </a:xfrm>
          <a:prstGeom prst="rect">
            <a:avLst/>
          </a:prstGeom>
          <a:noFill/>
        </p:spPr>
        <p:txBody>
          <a:bodyPr wrap="square" rtlCol="0">
            <a:spAutoFit/>
          </a:bodyPr>
          <a:lstStyle/>
          <a:p>
            <a:pPr algn="ctr"/>
            <a:r>
              <a:rPr lang="en-GB" b="1" dirty="0" smtClean="0"/>
              <a:t>Best overall response</a:t>
            </a:r>
            <a:endParaRPr lang="en-GB" b="1" dirty="0"/>
          </a:p>
        </p:txBody>
      </p:sp>
      <p:sp>
        <p:nvSpPr>
          <p:cNvPr id="9" name="TextBox 8"/>
          <p:cNvSpPr txBox="1"/>
          <p:nvPr/>
        </p:nvSpPr>
        <p:spPr>
          <a:xfrm flipH="1">
            <a:off x="5198855" y="1820127"/>
            <a:ext cx="3120442" cy="369332"/>
          </a:xfrm>
          <a:prstGeom prst="rect">
            <a:avLst/>
          </a:prstGeom>
          <a:noFill/>
        </p:spPr>
        <p:txBody>
          <a:bodyPr wrap="square" rtlCol="0">
            <a:spAutoFit/>
          </a:bodyPr>
          <a:lstStyle/>
          <a:p>
            <a:pPr algn="ctr"/>
            <a:r>
              <a:rPr lang="en-GB" b="1" dirty="0" smtClean="0"/>
              <a:t>Duration of response</a:t>
            </a:r>
            <a:endParaRPr lang="en-GB" b="1" dirty="0"/>
          </a:p>
        </p:txBody>
      </p:sp>
      <p:cxnSp>
        <p:nvCxnSpPr>
          <p:cNvPr id="10" name="Straight Connector 9"/>
          <p:cNvCxnSpPr/>
          <p:nvPr/>
        </p:nvCxnSpPr>
        <p:spPr>
          <a:xfrm>
            <a:off x="894009" y="2604742"/>
            <a:ext cx="0" cy="211347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7057" y="284835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7057" y="3112097"/>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7057" y="364366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7057" y="3910282"/>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7057" y="41682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7057" y="4720038"/>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7057" y="2612333"/>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9437" y="44360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457319" y="3435981"/>
            <a:ext cx="1582484" cy="369332"/>
          </a:xfrm>
          <a:prstGeom prst="rect">
            <a:avLst/>
          </a:prstGeom>
          <a:noFill/>
        </p:spPr>
        <p:txBody>
          <a:bodyPr wrap="none" rtlCol="0">
            <a:spAutoFit/>
          </a:bodyPr>
          <a:lstStyle/>
          <a:p>
            <a:pPr algn="ctr"/>
            <a:r>
              <a:rPr lang="en-GB" sz="900" dirty="0" smtClean="0">
                <a:latin typeface="Arial" panose="020B0604020202020204" pitchFamily="34" charset="0"/>
                <a:cs typeface="Arial" panose="020B0604020202020204" pitchFamily="34" charset="0"/>
              </a:rPr>
              <a:t>Best change from baseline </a:t>
            </a:r>
            <a:br>
              <a:rPr lang="en-GB" sz="900" dirty="0" smtClean="0">
                <a:latin typeface="Arial" panose="020B0604020202020204" pitchFamily="34" charset="0"/>
                <a:cs typeface="Arial" panose="020B0604020202020204" pitchFamily="34" charset="0"/>
              </a:rPr>
            </a:br>
            <a:r>
              <a:rPr lang="en-GB" sz="900" dirty="0" smtClean="0">
                <a:latin typeface="Arial" panose="020B0604020202020204" pitchFamily="34" charset="0"/>
                <a:cs typeface="Arial" panose="020B0604020202020204" pitchFamily="34" charset="0"/>
              </a:rPr>
              <a:t>in target lesions, %</a:t>
            </a:r>
            <a:endParaRPr lang="en-GB" sz="900" dirty="0">
              <a:latin typeface="Arial" panose="020B0604020202020204" pitchFamily="34" charset="0"/>
              <a:cs typeface="Arial" panose="020B0604020202020204" pitchFamily="34" charset="0"/>
            </a:endParaRPr>
          </a:p>
        </p:txBody>
      </p:sp>
      <p:sp>
        <p:nvSpPr>
          <p:cNvPr id="20" name="TextBox 19"/>
          <p:cNvSpPr txBox="1"/>
          <p:nvPr/>
        </p:nvSpPr>
        <p:spPr>
          <a:xfrm>
            <a:off x="536917" y="2494444"/>
            <a:ext cx="31290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60</a:t>
            </a:r>
            <a:endParaRPr lang="en-GB" sz="900" dirty="0">
              <a:latin typeface="Arial" panose="020B0604020202020204" pitchFamily="34" charset="0"/>
              <a:cs typeface="Arial" panose="020B0604020202020204" pitchFamily="34" charset="0"/>
            </a:endParaRPr>
          </a:p>
        </p:txBody>
      </p:sp>
      <p:sp>
        <p:nvSpPr>
          <p:cNvPr id="21" name="TextBox 20"/>
          <p:cNvSpPr txBox="1"/>
          <p:nvPr/>
        </p:nvSpPr>
        <p:spPr>
          <a:xfrm>
            <a:off x="536917" y="2740743"/>
            <a:ext cx="31290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40</a:t>
            </a:r>
            <a:endParaRPr lang="en-GB" sz="900" dirty="0">
              <a:latin typeface="Arial" panose="020B0604020202020204" pitchFamily="34" charset="0"/>
              <a:cs typeface="Arial" panose="020B0604020202020204" pitchFamily="34" charset="0"/>
            </a:endParaRPr>
          </a:p>
        </p:txBody>
      </p:sp>
      <p:sp>
        <p:nvSpPr>
          <p:cNvPr id="22" name="TextBox 21"/>
          <p:cNvSpPr txBox="1"/>
          <p:nvPr/>
        </p:nvSpPr>
        <p:spPr>
          <a:xfrm>
            <a:off x="536917" y="2991511"/>
            <a:ext cx="31290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20</a:t>
            </a:r>
            <a:endParaRPr lang="en-GB" sz="900" dirty="0">
              <a:latin typeface="Arial" panose="020B0604020202020204" pitchFamily="34" charset="0"/>
              <a:cs typeface="Arial" panose="020B0604020202020204" pitchFamily="34" charset="0"/>
            </a:endParaRPr>
          </a:p>
        </p:txBody>
      </p:sp>
      <p:sp>
        <p:nvSpPr>
          <p:cNvPr id="24" name="TextBox 23"/>
          <p:cNvSpPr txBox="1"/>
          <p:nvPr/>
        </p:nvSpPr>
        <p:spPr>
          <a:xfrm>
            <a:off x="601037" y="3268427"/>
            <a:ext cx="24878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0</a:t>
            </a:r>
            <a:endParaRPr lang="en-GB" sz="900" dirty="0">
              <a:latin typeface="Arial" panose="020B0604020202020204" pitchFamily="34" charset="0"/>
              <a:cs typeface="Arial" panose="020B0604020202020204" pitchFamily="34" charset="0"/>
            </a:endParaRPr>
          </a:p>
        </p:txBody>
      </p:sp>
      <p:sp>
        <p:nvSpPr>
          <p:cNvPr id="25" name="TextBox 24"/>
          <p:cNvSpPr txBox="1"/>
          <p:nvPr/>
        </p:nvSpPr>
        <p:spPr>
          <a:xfrm>
            <a:off x="472797" y="3522422"/>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–20</a:t>
            </a:r>
            <a:endParaRPr lang="en-GB" sz="900" dirty="0">
              <a:latin typeface="Arial" panose="020B0604020202020204" pitchFamily="34" charset="0"/>
              <a:cs typeface="Arial" panose="020B0604020202020204" pitchFamily="34" charset="0"/>
            </a:endParaRPr>
          </a:p>
        </p:txBody>
      </p:sp>
      <p:sp>
        <p:nvSpPr>
          <p:cNvPr id="26" name="TextBox 25"/>
          <p:cNvSpPr txBox="1"/>
          <p:nvPr/>
        </p:nvSpPr>
        <p:spPr>
          <a:xfrm>
            <a:off x="472797" y="3789249"/>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–40</a:t>
            </a:r>
            <a:endParaRPr lang="en-GB" sz="900" dirty="0">
              <a:latin typeface="Arial" panose="020B0604020202020204" pitchFamily="34" charset="0"/>
              <a:cs typeface="Arial" panose="020B0604020202020204" pitchFamily="34" charset="0"/>
            </a:endParaRPr>
          </a:p>
        </p:txBody>
      </p:sp>
      <p:sp>
        <p:nvSpPr>
          <p:cNvPr id="27" name="TextBox 26"/>
          <p:cNvSpPr txBox="1"/>
          <p:nvPr/>
        </p:nvSpPr>
        <p:spPr>
          <a:xfrm>
            <a:off x="472797" y="4051974"/>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–60</a:t>
            </a:r>
            <a:endParaRPr lang="en-GB" sz="900" dirty="0">
              <a:latin typeface="Arial" panose="020B0604020202020204" pitchFamily="34" charset="0"/>
              <a:cs typeface="Arial" panose="020B0604020202020204" pitchFamily="34" charset="0"/>
            </a:endParaRPr>
          </a:p>
        </p:txBody>
      </p:sp>
      <p:sp>
        <p:nvSpPr>
          <p:cNvPr id="28" name="TextBox 27"/>
          <p:cNvSpPr txBox="1"/>
          <p:nvPr/>
        </p:nvSpPr>
        <p:spPr>
          <a:xfrm>
            <a:off x="408677" y="4594862"/>
            <a:ext cx="44114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–100</a:t>
            </a:r>
            <a:endParaRPr lang="en-GB" sz="900" dirty="0">
              <a:latin typeface="Arial" panose="020B0604020202020204" pitchFamily="34" charset="0"/>
              <a:cs typeface="Arial" panose="020B0604020202020204" pitchFamily="34" charset="0"/>
            </a:endParaRPr>
          </a:p>
        </p:txBody>
      </p:sp>
      <p:sp>
        <p:nvSpPr>
          <p:cNvPr id="29" name="TextBox 28"/>
          <p:cNvSpPr txBox="1"/>
          <p:nvPr/>
        </p:nvSpPr>
        <p:spPr>
          <a:xfrm>
            <a:off x="475177" y="4319774"/>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–80</a:t>
            </a:r>
            <a:endParaRPr lang="en-GB" sz="900" dirty="0">
              <a:latin typeface="Arial" panose="020B0604020202020204" pitchFamily="34" charset="0"/>
              <a:cs typeface="Arial" panose="020B0604020202020204" pitchFamily="34" charset="0"/>
            </a:endParaRPr>
          </a:p>
        </p:txBody>
      </p:sp>
      <p:grpSp>
        <p:nvGrpSpPr>
          <p:cNvPr id="30" name="Group 29"/>
          <p:cNvGrpSpPr/>
          <p:nvPr/>
        </p:nvGrpSpPr>
        <p:grpSpPr>
          <a:xfrm>
            <a:off x="1207258" y="2431737"/>
            <a:ext cx="2861227" cy="432741"/>
            <a:chOff x="2024811" y="2164733"/>
            <a:chExt cx="2861227" cy="432741"/>
          </a:xfrm>
        </p:grpSpPr>
        <p:sp>
          <p:nvSpPr>
            <p:cNvPr id="31" name="TextBox 30"/>
            <p:cNvSpPr txBox="1"/>
            <p:nvPr/>
          </p:nvSpPr>
          <p:spPr>
            <a:xfrm>
              <a:off x="2178063" y="2164733"/>
              <a:ext cx="817853" cy="246221"/>
            </a:xfrm>
            <a:prstGeom prst="rect">
              <a:avLst/>
            </a:prstGeom>
            <a:noFill/>
          </p:spPr>
          <p:txBody>
            <a:bodyPr wrap="none" rtlCol="0">
              <a:spAutoFit/>
            </a:bodyPr>
            <a:lstStyle/>
            <a:p>
              <a:r>
                <a:rPr lang="en-GB" sz="1000" dirty="0" smtClean="0"/>
                <a:t>Biliary tract</a:t>
              </a:r>
              <a:endParaRPr lang="en-GB" sz="1000" dirty="0"/>
            </a:p>
          </p:txBody>
        </p:sp>
        <p:sp>
          <p:nvSpPr>
            <p:cNvPr id="32" name="TextBox 31"/>
            <p:cNvSpPr txBox="1"/>
            <p:nvPr/>
          </p:nvSpPr>
          <p:spPr>
            <a:xfrm>
              <a:off x="3122873" y="2164733"/>
              <a:ext cx="715260" cy="246221"/>
            </a:xfrm>
            <a:prstGeom prst="rect">
              <a:avLst/>
            </a:prstGeom>
            <a:noFill/>
          </p:spPr>
          <p:txBody>
            <a:bodyPr wrap="none" rtlCol="0">
              <a:spAutoFit/>
            </a:bodyPr>
            <a:lstStyle/>
            <a:p>
              <a:r>
                <a:rPr lang="en-GB" sz="1000" dirty="0" smtClean="0"/>
                <a:t>Appendix</a:t>
              </a:r>
              <a:endParaRPr lang="en-GB" sz="1000" dirty="0"/>
            </a:p>
          </p:txBody>
        </p:sp>
        <p:sp>
          <p:nvSpPr>
            <p:cNvPr id="33" name="TextBox 32"/>
            <p:cNvSpPr txBox="1"/>
            <p:nvPr/>
          </p:nvSpPr>
          <p:spPr>
            <a:xfrm>
              <a:off x="4011411" y="2164733"/>
              <a:ext cx="518091" cy="246221"/>
            </a:xfrm>
            <a:prstGeom prst="rect">
              <a:avLst/>
            </a:prstGeom>
            <a:noFill/>
          </p:spPr>
          <p:txBody>
            <a:bodyPr wrap="none" rtlCol="0">
              <a:spAutoFit/>
            </a:bodyPr>
            <a:lstStyle/>
            <a:p>
              <a:r>
                <a:rPr lang="en-GB" sz="1000" dirty="0" smtClean="0"/>
                <a:t>Colon</a:t>
              </a:r>
              <a:endParaRPr lang="en-GB" sz="1000" dirty="0"/>
            </a:p>
          </p:txBody>
        </p:sp>
        <p:sp>
          <p:nvSpPr>
            <p:cNvPr id="34" name="Rectangle 33"/>
            <p:cNvSpPr/>
            <p:nvPr/>
          </p:nvSpPr>
          <p:spPr>
            <a:xfrm>
              <a:off x="2024811" y="2211217"/>
              <a:ext cx="153252" cy="15325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914056" y="2211217"/>
              <a:ext cx="153252" cy="15325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3018111" y="2211217"/>
              <a:ext cx="153252"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180335" y="2351253"/>
              <a:ext cx="723275" cy="246221"/>
            </a:xfrm>
            <a:prstGeom prst="rect">
              <a:avLst/>
            </a:prstGeom>
            <a:noFill/>
          </p:spPr>
          <p:txBody>
            <a:bodyPr wrap="none" rtlCol="0">
              <a:spAutoFit/>
            </a:bodyPr>
            <a:lstStyle/>
            <a:p>
              <a:r>
                <a:rPr lang="en-GB" sz="1000" dirty="0" smtClean="0"/>
                <a:t>Pancreas</a:t>
              </a:r>
              <a:endParaRPr lang="en-GB" sz="1000" dirty="0"/>
            </a:p>
          </p:txBody>
        </p:sp>
        <p:sp>
          <p:nvSpPr>
            <p:cNvPr id="38" name="TextBox 37"/>
            <p:cNvSpPr txBox="1"/>
            <p:nvPr/>
          </p:nvSpPr>
          <p:spPr>
            <a:xfrm>
              <a:off x="3125145" y="2351253"/>
              <a:ext cx="482824" cy="246221"/>
            </a:xfrm>
            <a:prstGeom prst="rect">
              <a:avLst/>
            </a:prstGeom>
            <a:noFill/>
          </p:spPr>
          <p:txBody>
            <a:bodyPr wrap="none" rtlCol="0">
              <a:spAutoFit/>
            </a:bodyPr>
            <a:lstStyle/>
            <a:p>
              <a:r>
                <a:rPr lang="en-GB" sz="1000" dirty="0" smtClean="0"/>
                <a:t>GIST</a:t>
              </a:r>
              <a:endParaRPr lang="en-GB" sz="1000" dirty="0"/>
            </a:p>
          </p:txBody>
        </p:sp>
        <p:sp>
          <p:nvSpPr>
            <p:cNvPr id="39" name="TextBox 38"/>
            <p:cNvSpPr txBox="1"/>
            <p:nvPr/>
          </p:nvSpPr>
          <p:spPr>
            <a:xfrm>
              <a:off x="4013683" y="2351253"/>
              <a:ext cx="872355" cy="246221"/>
            </a:xfrm>
            <a:prstGeom prst="rect">
              <a:avLst/>
            </a:prstGeom>
            <a:noFill/>
          </p:spPr>
          <p:txBody>
            <a:bodyPr wrap="none" rtlCol="0">
              <a:spAutoFit/>
            </a:bodyPr>
            <a:lstStyle/>
            <a:p>
              <a:r>
                <a:rPr lang="en-GB" sz="1000" dirty="0" smtClean="0"/>
                <a:t>Gall bladder</a:t>
              </a:r>
              <a:endParaRPr lang="en-GB" sz="1000" dirty="0"/>
            </a:p>
          </p:txBody>
        </p:sp>
        <p:sp>
          <p:nvSpPr>
            <p:cNvPr id="40" name="Rectangle 39"/>
            <p:cNvSpPr/>
            <p:nvPr/>
          </p:nvSpPr>
          <p:spPr>
            <a:xfrm>
              <a:off x="2027083" y="2397737"/>
              <a:ext cx="153252" cy="153252"/>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3916328" y="2397737"/>
              <a:ext cx="153252" cy="153252"/>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3020383" y="2397737"/>
              <a:ext cx="153252" cy="153252"/>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Rectangle 42"/>
          <p:cNvSpPr/>
          <p:nvPr/>
        </p:nvSpPr>
        <p:spPr>
          <a:xfrm rot="10800000">
            <a:off x="948912" y="3070427"/>
            <a:ext cx="216000" cy="3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rot="10800000">
            <a:off x="1227659" y="3232427"/>
            <a:ext cx="216000"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510229" y="3391075"/>
            <a:ext cx="216000"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777437" y="3391075"/>
            <a:ext cx="216000"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2351725" y="3391716"/>
            <a:ext cx="216000" cy="50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212621" y="3391716"/>
            <a:ext cx="216000" cy="9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2070063" y="3391075"/>
            <a:ext cx="216000" cy="43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2656004" y="3391075"/>
            <a:ext cx="216000" cy="68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2946025" y="3391075"/>
            <a:ext cx="216000" cy="75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816086" y="3391075"/>
            <a:ext cx="216000" cy="12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4112931" y="3395838"/>
            <a:ext cx="216000" cy="136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3513484" y="3391075"/>
            <a:ext cx="216000" cy="104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1124932" y="4643602"/>
            <a:ext cx="1890261" cy="784830"/>
          </a:xfrm>
          <a:prstGeom prst="rect">
            <a:avLst/>
          </a:prstGeom>
          <a:noFill/>
        </p:spPr>
        <p:txBody>
          <a:bodyPr wrap="none" rtlCol="0">
            <a:spAutoFit/>
          </a:bodyPr>
          <a:lstStyle/>
          <a:p>
            <a:r>
              <a:rPr lang="en-GB" sz="900" dirty="0" smtClean="0"/>
              <a:t>Objective response rate (95%CI)</a:t>
            </a:r>
          </a:p>
          <a:p>
            <a:pPr marL="92075"/>
            <a:r>
              <a:rPr lang="en-GB" sz="900" dirty="0" smtClean="0"/>
              <a:t>Partial response</a:t>
            </a:r>
          </a:p>
          <a:p>
            <a:pPr marL="92075"/>
            <a:r>
              <a:rPr lang="en-GB" sz="900" dirty="0" smtClean="0"/>
              <a:t>Complete response</a:t>
            </a:r>
          </a:p>
          <a:p>
            <a:r>
              <a:rPr lang="en-GB" sz="900" dirty="0" smtClean="0"/>
              <a:t>Stable disease</a:t>
            </a:r>
          </a:p>
          <a:p>
            <a:r>
              <a:rPr lang="en-GB" sz="900" dirty="0" smtClean="0"/>
              <a:t>Progressive disease</a:t>
            </a:r>
            <a:endParaRPr lang="en-GB" sz="900" dirty="0"/>
          </a:p>
        </p:txBody>
      </p:sp>
      <p:sp>
        <p:nvSpPr>
          <p:cNvPr id="56" name="TextBox 55"/>
          <p:cNvSpPr txBox="1"/>
          <p:nvPr/>
        </p:nvSpPr>
        <p:spPr>
          <a:xfrm>
            <a:off x="3083588" y="4643602"/>
            <a:ext cx="415498" cy="784830"/>
          </a:xfrm>
          <a:prstGeom prst="rect">
            <a:avLst/>
          </a:prstGeom>
          <a:noFill/>
        </p:spPr>
        <p:txBody>
          <a:bodyPr wrap="none" rtlCol="0">
            <a:spAutoFit/>
          </a:bodyPr>
          <a:lstStyle/>
          <a:p>
            <a:pPr algn="ctr"/>
            <a:r>
              <a:rPr lang="en-GB" sz="900" dirty="0" smtClean="0"/>
              <a:t>67%</a:t>
            </a:r>
          </a:p>
          <a:p>
            <a:pPr algn="ctr"/>
            <a:r>
              <a:rPr lang="en-GB" sz="900" dirty="0" smtClean="0"/>
              <a:t>7</a:t>
            </a:r>
          </a:p>
          <a:p>
            <a:pPr algn="ctr"/>
            <a:r>
              <a:rPr lang="en-GB" sz="900" dirty="0" smtClean="0"/>
              <a:t>1</a:t>
            </a:r>
          </a:p>
          <a:p>
            <a:pPr algn="ctr"/>
            <a:r>
              <a:rPr lang="en-GB" sz="900" dirty="0" smtClean="0"/>
              <a:t>3</a:t>
            </a:r>
          </a:p>
          <a:p>
            <a:pPr algn="ctr"/>
            <a:r>
              <a:rPr lang="en-GB" sz="900" dirty="0"/>
              <a:t>1</a:t>
            </a:r>
          </a:p>
        </p:txBody>
      </p:sp>
      <p:cxnSp>
        <p:nvCxnSpPr>
          <p:cNvPr id="57" name="Straight Connector 56"/>
          <p:cNvCxnSpPr/>
          <p:nvPr/>
        </p:nvCxnSpPr>
        <p:spPr>
          <a:xfrm>
            <a:off x="807057" y="3385692"/>
            <a:ext cx="3722707" cy="873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4610281" y="2577548"/>
            <a:ext cx="4377863" cy="2934837"/>
            <a:chOff x="2323830" y="2396466"/>
            <a:chExt cx="4377863" cy="3033872"/>
          </a:xfrm>
        </p:grpSpPr>
        <p:grpSp>
          <p:nvGrpSpPr>
            <p:cNvPr id="59" name="Group 58"/>
            <p:cNvGrpSpPr/>
            <p:nvPr/>
          </p:nvGrpSpPr>
          <p:grpSpPr>
            <a:xfrm>
              <a:off x="2703523" y="2396466"/>
              <a:ext cx="3817838" cy="2177961"/>
              <a:chOff x="925515" y="2448720"/>
              <a:chExt cx="3817838" cy="2177961"/>
            </a:xfrm>
          </p:grpSpPr>
          <p:sp>
            <p:nvSpPr>
              <p:cNvPr id="72" name="Freeform 7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Line 12"/>
              <p:cNvSpPr>
                <a:spLocks noChangeShapeType="1"/>
              </p:cNvSpPr>
              <p:nvPr/>
            </p:nvSpPr>
            <p:spPr bwMode="auto">
              <a:xfrm>
                <a:off x="343127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4" name="Line 13"/>
              <p:cNvSpPr>
                <a:spLocks noChangeShapeType="1"/>
              </p:cNvSpPr>
              <p:nvPr/>
            </p:nvSpPr>
            <p:spPr bwMode="auto">
              <a:xfrm>
                <a:off x="257141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5" name="Line 14"/>
              <p:cNvSpPr>
                <a:spLocks noChangeShapeType="1"/>
              </p:cNvSpPr>
              <p:nvPr/>
            </p:nvSpPr>
            <p:spPr bwMode="auto">
              <a:xfrm>
                <a:off x="430647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6" name="Line 15"/>
              <p:cNvSpPr>
                <a:spLocks noChangeShapeType="1"/>
              </p:cNvSpPr>
              <p:nvPr/>
            </p:nvSpPr>
            <p:spPr bwMode="auto">
              <a:xfrm>
                <a:off x="386728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8" name="Line 18"/>
              <p:cNvSpPr>
                <a:spLocks noChangeShapeType="1"/>
              </p:cNvSpPr>
              <p:nvPr/>
            </p:nvSpPr>
            <p:spPr bwMode="auto">
              <a:xfrm>
                <a:off x="214686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9" name="Line 19"/>
              <p:cNvSpPr>
                <a:spLocks noChangeShapeType="1"/>
              </p:cNvSpPr>
              <p:nvPr/>
            </p:nvSpPr>
            <p:spPr bwMode="auto">
              <a:xfrm>
                <a:off x="172707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0" name="Line 20"/>
              <p:cNvSpPr>
                <a:spLocks noChangeShapeType="1"/>
              </p:cNvSpPr>
              <p:nvPr/>
            </p:nvSpPr>
            <p:spPr bwMode="auto">
              <a:xfrm>
                <a:off x="131349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1"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2" name="Line 12"/>
              <p:cNvSpPr>
                <a:spLocks noChangeShapeType="1"/>
              </p:cNvSpPr>
              <p:nvPr/>
            </p:nvSpPr>
            <p:spPr bwMode="auto">
              <a:xfrm>
                <a:off x="3002054" y="4534606"/>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60" name="TextBox 59"/>
            <p:cNvSpPr txBox="1"/>
            <p:nvPr/>
          </p:nvSpPr>
          <p:spPr>
            <a:xfrm>
              <a:off x="3349507" y="4751248"/>
              <a:ext cx="2549096" cy="286346"/>
            </a:xfrm>
            <a:prstGeom prst="rect">
              <a:avLst/>
            </a:prstGeom>
            <a:noFill/>
          </p:spPr>
          <p:txBody>
            <a:bodyPr wrap="none" rtlCol="0">
              <a:spAutoFit/>
            </a:bodyPr>
            <a:lstStyle/>
            <a:p>
              <a:pPr algn="ctr" fontAlgn="base">
                <a:spcBef>
                  <a:spcPct val="0"/>
                </a:spcBef>
                <a:spcAft>
                  <a:spcPct val="0"/>
                </a:spcAft>
              </a:pPr>
              <a:r>
                <a:rPr lang="en-GB" sz="1200" dirty="0" smtClean="0"/>
                <a:t>Overall treatment duration, months</a:t>
              </a:r>
              <a:endParaRPr lang="en-GB" sz="1200" dirty="0"/>
            </a:p>
          </p:txBody>
        </p:sp>
        <p:sp>
          <p:nvSpPr>
            <p:cNvPr id="61" name="TextBox 60"/>
            <p:cNvSpPr txBox="1"/>
            <p:nvPr/>
          </p:nvSpPr>
          <p:spPr>
            <a:xfrm>
              <a:off x="2573563" y="4522748"/>
              <a:ext cx="269625" cy="276999"/>
            </a:xfrm>
            <a:prstGeom prst="rect">
              <a:avLst/>
            </a:prstGeom>
            <a:noFill/>
          </p:spPr>
          <p:txBody>
            <a:bodyPr wrap="none" rtlCol="0" anchor="t" anchorCtr="0">
              <a:spAutoFit/>
            </a:bodyPr>
            <a:lstStyle/>
            <a:p>
              <a:pPr algn="ctr"/>
              <a:r>
                <a:rPr lang="en-GB" sz="1200" dirty="0" smtClean="0"/>
                <a:t>0</a:t>
              </a:r>
              <a:endParaRPr lang="en-GB" sz="1200" dirty="0"/>
            </a:p>
          </p:txBody>
        </p:sp>
        <p:sp>
          <p:nvSpPr>
            <p:cNvPr id="62" name="TextBox 61"/>
            <p:cNvSpPr txBox="1"/>
            <p:nvPr/>
          </p:nvSpPr>
          <p:spPr>
            <a:xfrm>
              <a:off x="2956373" y="4522748"/>
              <a:ext cx="269626" cy="286346"/>
            </a:xfrm>
            <a:prstGeom prst="rect">
              <a:avLst/>
            </a:prstGeom>
            <a:noFill/>
          </p:spPr>
          <p:txBody>
            <a:bodyPr wrap="none" rtlCol="0" anchor="t" anchorCtr="0">
              <a:spAutoFit/>
            </a:bodyPr>
            <a:lstStyle/>
            <a:p>
              <a:pPr algn="ctr"/>
              <a:r>
                <a:rPr lang="en-GB" sz="1200" dirty="0" smtClean="0"/>
                <a:t>3</a:t>
              </a:r>
              <a:endParaRPr lang="en-GB" sz="1200" dirty="0"/>
            </a:p>
          </p:txBody>
        </p:sp>
        <p:sp>
          <p:nvSpPr>
            <p:cNvPr id="63" name="TextBox 62"/>
            <p:cNvSpPr txBox="1"/>
            <p:nvPr/>
          </p:nvSpPr>
          <p:spPr>
            <a:xfrm>
              <a:off x="3372104" y="4522748"/>
              <a:ext cx="269626" cy="286346"/>
            </a:xfrm>
            <a:prstGeom prst="rect">
              <a:avLst/>
            </a:prstGeom>
            <a:noFill/>
          </p:spPr>
          <p:txBody>
            <a:bodyPr wrap="none" rtlCol="0" anchor="t" anchorCtr="0">
              <a:spAutoFit/>
            </a:bodyPr>
            <a:lstStyle/>
            <a:p>
              <a:pPr algn="ctr"/>
              <a:r>
                <a:rPr lang="en-GB" sz="1200" dirty="0" smtClean="0"/>
                <a:t>6</a:t>
              </a:r>
              <a:endParaRPr lang="en-GB" sz="1200" dirty="0"/>
            </a:p>
          </p:txBody>
        </p:sp>
        <p:sp>
          <p:nvSpPr>
            <p:cNvPr id="64" name="TextBox 63"/>
            <p:cNvSpPr txBox="1"/>
            <p:nvPr/>
          </p:nvSpPr>
          <p:spPr>
            <a:xfrm>
              <a:off x="3798809" y="4522748"/>
              <a:ext cx="269626" cy="286346"/>
            </a:xfrm>
            <a:prstGeom prst="rect">
              <a:avLst/>
            </a:prstGeom>
            <a:noFill/>
          </p:spPr>
          <p:txBody>
            <a:bodyPr wrap="none" rtlCol="0" anchor="t" anchorCtr="0">
              <a:spAutoFit/>
            </a:bodyPr>
            <a:lstStyle/>
            <a:p>
              <a:pPr algn="ctr"/>
              <a:r>
                <a:rPr lang="en-GB" sz="1200" dirty="0" smtClean="0"/>
                <a:t>9</a:t>
              </a:r>
              <a:endParaRPr lang="en-GB" sz="1200" dirty="0"/>
            </a:p>
          </p:txBody>
        </p:sp>
        <p:sp>
          <p:nvSpPr>
            <p:cNvPr id="65" name="TextBox 64"/>
            <p:cNvSpPr txBox="1"/>
            <p:nvPr/>
          </p:nvSpPr>
          <p:spPr>
            <a:xfrm>
              <a:off x="4168405" y="4522748"/>
              <a:ext cx="354584" cy="286346"/>
            </a:xfrm>
            <a:prstGeom prst="rect">
              <a:avLst/>
            </a:prstGeom>
            <a:noFill/>
          </p:spPr>
          <p:txBody>
            <a:bodyPr wrap="none" rtlCol="0" anchor="t" anchorCtr="0">
              <a:spAutoFit/>
            </a:bodyPr>
            <a:lstStyle/>
            <a:p>
              <a:pPr algn="ctr"/>
              <a:r>
                <a:rPr lang="en-GB" sz="1200" dirty="0" smtClean="0"/>
                <a:t>12</a:t>
              </a:r>
              <a:endParaRPr lang="en-GB" sz="1200" dirty="0"/>
            </a:p>
          </p:txBody>
        </p:sp>
        <p:sp>
          <p:nvSpPr>
            <p:cNvPr id="66" name="TextBox 65"/>
            <p:cNvSpPr txBox="1"/>
            <p:nvPr/>
          </p:nvSpPr>
          <p:spPr>
            <a:xfrm>
              <a:off x="5037727" y="4522748"/>
              <a:ext cx="354584" cy="286346"/>
            </a:xfrm>
            <a:prstGeom prst="rect">
              <a:avLst/>
            </a:prstGeom>
            <a:noFill/>
          </p:spPr>
          <p:txBody>
            <a:bodyPr wrap="none" rtlCol="0" anchor="t" anchorCtr="0">
              <a:spAutoFit/>
            </a:bodyPr>
            <a:lstStyle/>
            <a:p>
              <a:pPr algn="ctr"/>
              <a:r>
                <a:rPr lang="en-GB" sz="1200" dirty="0" smtClean="0"/>
                <a:t>18</a:t>
              </a:r>
              <a:endParaRPr lang="en-GB" sz="1200" dirty="0"/>
            </a:p>
          </p:txBody>
        </p:sp>
        <p:sp>
          <p:nvSpPr>
            <p:cNvPr id="67" name="TextBox 66"/>
            <p:cNvSpPr txBox="1"/>
            <p:nvPr/>
          </p:nvSpPr>
          <p:spPr>
            <a:xfrm>
              <a:off x="5471749" y="4522748"/>
              <a:ext cx="354584" cy="286346"/>
            </a:xfrm>
            <a:prstGeom prst="rect">
              <a:avLst/>
            </a:prstGeom>
            <a:noFill/>
          </p:spPr>
          <p:txBody>
            <a:bodyPr wrap="none" rtlCol="0" anchor="t" anchorCtr="0">
              <a:spAutoFit/>
            </a:bodyPr>
            <a:lstStyle/>
            <a:p>
              <a:pPr algn="ctr"/>
              <a:r>
                <a:rPr lang="en-GB" sz="1200" dirty="0" smtClean="0"/>
                <a:t>21</a:t>
              </a:r>
              <a:endParaRPr lang="en-GB" sz="1200" dirty="0"/>
            </a:p>
          </p:txBody>
        </p:sp>
        <p:sp>
          <p:nvSpPr>
            <p:cNvPr id="68" name="TextBox 67"/>
            <p:cNvSpPr txBox="1"/>
            <p:nvPr/>
          </p:nvSpPr>
          <p:spPr>
            <a:xfrm>
              <a:off x="5905771" y="4522748"/>
              <a:ext cx="354584" cy="286346"/>
            </a:xfrm>
            <a:prstGeom prst="rect">
              <a:avLst/>
            </a:prstGeom>
            <a:noFill/>
          </p:spPr>
          <p:txBody>
            <a:bodyPr wrap="none" rtlCol="0" anchor="t" anchorCtr="0">
              <a:spAutoFit/>
            </a:bodyPr>
            <a:lstStyle/>
            <a:p>
              <a:pPr algn="ctr"/>
              <a:r>
                <a:rPr lang="en-GB" sz="1200" dirty="0" smtClean="0"/>
                <a:t>24</a:t>
              </a:r>
              <a:endParaRPr lang="en-GB" sz="1200" dirty="0"/>
            </a:p>
          </p:txBody>
        </p:sp>
        <p:sp>
          <p:nvSpPr>
            <p:cNvPr id="69" name="TextBox 68"/>
            <p:cNvSpPr txBox="1"/>
            <p:nvPr/>
          </p:nvSpPr>
          <p:spPr>
            <a:xfrm>
              <a:off x="6347109" y="4522748"/>
              <a:ext cx="354584" cy="286346"/>
            </a:xfrm>
            <a:prstGeom prst="rect">
              <a:avLst/>
            </a:prstGeom>
            <a:noFill/>
          </p:spPr>
          <p:txBody>
            <a:bodyPr wrap="none" rtlCol="0" anchor="t" anchorCtr="0">
              <a:spAutoFit/>
            </a:bodyPr>
            <a:lstStyle/>
            <a:p>
              <a:pPr algn="ctr"/>
              <a:r>
                <a:rPr lang="en-GB" sz="1200" dirty="0" smtClean="0"/>
                <a:t>27</a:t>
              </a:r>
              <a:endParaRPr lang="en-GB" sz="1200" dirty="0"/>
            </a:p>
          </p:txBody>
        </p:sp>
        <p:sp>
          <p:nvSpPr>
            <p:cNvPr id="70" name="TextBox 69"/>
            <p:cNvSpPr txBox="1"/>
            <p:nvPr/>
          </p:nvSpPr>
          <p:spPr>
            <a:xfrm>
              <a:off x="2323830" y="5143992"/>
              <a:ext cx="3309416" cy="286346"/>
            </a:xfrm>
            <a:prstGeom prst="rect">
              <a:avLst/>
            </a:prstGeom>
            <a:noFill/>
          </p:spPr>
          <p:txBody>
            <a:bodyPr wrap="square" rtlCol="0">
              <a:spAutoFit/>
            </a:bodyPr>
            <a:lstStyle/>
            <a:p>
              <a:pPr algn="ctr" fontAlgn="base">
                <a:spcBef>
                  <a:spcPct val="0"/>
                </a:spcBef>
                <a:spcAft>
                  <a:spcPct val="0"/>
                </a:spcAft>
              </a:pPr>
              <a:r>
                <a:rPr lang="en-GB" sz="1200" dirty="0" smtClean="0"/>
                <a:t>Median time to response = 1.8 months</a:t>
              </a:r>
              <a:endParaRPr lang="en-GB" sz="1200" dirty="0"/>
            </a:p>
          </p:txBody>
        </p:sp>
        <p:sp>
          <p:nvSpPr>
            <p:cNvPr id="71" name="TextBox 70"/>
            <p:cNvSpPr txBox="1"/>
            <p:nvPr/>
          </p:nvSpPr>
          <p:spPr>
            <a:xfrm>
              <a:off x="4608505" y="4529033"/>
              <a:ext cx="354584" cy="286346"/>
            </a:xfrm>
            <a:prstGeom prst="rect">
              <a:avLst/>
            </a:prstGeom>
            <a:noFill/>
          </p:spPr>
          <p:txBody>
            <a:bodyPr wrap="none" rtlCol="0" anchor="t" anchorCtr="0">
              <a:spAutoFit/>
            </a:bodyPr>
            <a:lstStyle/>
            <a:p>
              <a:pPr algn="ctr"/>
              <a:r>
                <a:rPr lang="en-GB" sz="1200" dirty="0" smtClean="0"/>
                <a:t>15</a:t>
              </a:r>
              <a:endParaRPr lang="en-GB" sz="1200" dirty="0"/>
            </a:p>
          </p:txBody>
        </p:sp>
      </p:grpSp>
      <p:sp>
        <p:nvSpPr>
          <p:cNvPr id="83" name="Rectangle 82"/>
          <p:cNvSpPr/>
          <p:nvPr/>
        </p:nvSpPr>
        <p:spPr>
          <a:xfrm>
            <a:off x="4989973" y="2677958"/>
            <a:ext cx="352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4989973" y="2840223"/>
            <a:ext cx="126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4989973" y="2995592"/>
            <a:ext cx="57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4989973" y="3150307"/>
            <a:ext cx="792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4989973" y="3310330"/>
            <a:ext cx="129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4989973" y="3465008"/>
            <a:ext cx="756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4989973" y="3623650"/>
            <a:ext cx="792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4989973" y="3786932"/>
            <a:ext cx="82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989973" y="3945270"/>
            <a:ext cx="504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4989973" y="4103608"/>
            <a:ext cx="36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4989974" y="4261946"/>
            <a:ext cx="180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4989974" y="4420284"/>
            <a:ext cx="108000" cy="1296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a:spLocks noChangeAspect="1"/>
          </p:cNvSpPr>
          <p:nvPr/>
        </p:nvSpPr>
        <p:spPr>
          <a:xfrm>
            <a:off x="5327011" y="2697758"/>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a:spLocks noChangeAspect="1"/>
          </p:cNvSpPr>
          <p:nvPr/>
        </p:nvSpPr>
        <p:spPr>
          <a:xfrm>
            <a:off x="5283457" y="2860023"/>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a:spLocks noChangeAspect="1"/>
          </p:cNvSpPr>
          <p:nvPr/>
        </p:nvSpPr>
        <p:spPr>
          <a:xfrm>
            <a:off x="5257717" y="3015392"/>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a:spLocks noChangeAspect="1"/>
          </p:cNvSpPr>
          <p:nvPr/>
        </p:nvSpPr>
        <p:spPr>
          <a:xfrm>
            <a:off x="5255729" y="3170107"/>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a:spLocks noChangeAspect="1"/>
          </p:cNvSpPr>
          <p:nvPr/>
        </p:nvSpPr>
        <p:spPr>
          <a:xfrm>
            <a:off x="5259679" y="3330130"/>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a:spLocks noChangeAspect="1"/>
          </p:cNvSpPr>
          <p:nvPr/>
        </p:nvSpPr>
        <p:spPr>
          <a:xfrm>
            <a:off x="5263629" y="3484808"/>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a:spLocks noChangeAspect="1"/>
          </p:cNvSpPr>
          <p:nvPr/>
        </p:nvSpPr>
        <p:spPr>
          <a:xfrm>
            <a:off x="5267579" y="3643450"/>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a:spLocks noChangeAspect="1"/>
          </p:cNvSpPr>
          <p:nvPr/>
        </p:nvSpPr>
        <p:spPr>
          <a:xfrm>
            <a:off x="5218087" y="3806732"/>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6840767" y="3667620"/>
            <a:ext cx="108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6220073" y="2839569"/>
            <a:ext cx="828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5552303" y="2994938"/>
            <a:ext cx="900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5704703" y="3149653"/>
            <a:ext cx="612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a:off x="5750219" y="3464354"/>
            <a:ext cx="360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a:off x="5771983" y="3622996"/>
            <a:ext cx="252000" cy="130909"/>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Isosceles Triangle 108"/>
          <p:cNvSpPr/>
          <p:nvPr/>
        </p:nvSpPr>
        <p:spPr>
          <a:xfrm rot="5400000">
            <a:off x="8547316" y="2677958"/>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Isosceles Triangle 109"/>
          <p:cNvSpPr/>
          <p:nvPr/>
        </p:nvSpPr>
        <p:spPr>
          <a:xfrm rot="5400000">
            <a:off x="6506278" y="2995592"/>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Isosceles Triangle 110"/>
          <p:cNvSpPr/>
          <p:nvPr/>
        </p:nvSpPr>
        <p:spPr>
          <a:xfrm rot="5400000">
            <a:off x="6325256" y="3310330"/>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Isosceles Triangle 111"/>
          <p:cNvSpPr/>
          <p:nvPr/>
        </p:nvSpPr>
        <p:spPr>
          <a:xfrm rot="5400000">
            <a:off x="6840767" y="3839865"/>
            <a:ext cx="129600" cy="129600"/>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a:spLocks noChangeAspect="1"/>
          </p:cNvSpPr>
          <p:nvPr/>
        </p:nvSpPr>
        <p:spPr>
          <a:xfrm>
            <a:off x="6840767" y="423780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a:spLocks noChangeAspect="1"/>
          </p:cNvSpPr>
          <p:nvPr/>
        </p:nvSpPr>
        <p:spPr>
          <a:xfrm>
            <a:off x="6840767" y="4051974"/>
            <a:ext cx="90000" cy="90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6982690" y="3595263"/>
            <a:ext cx="2073709" cy="830997"/>
          </a:xfrm>
          <a:prstGeom prst="rect">
            <a:avLst/>
          </a:prstGeom>
          <a:noFill/>
        </p:spPr>
        <p:txBody>
          <a:bodyPr wrap="none" rtlCol="0">
            <a:spAutoFit/>
          </a:bodyPr>
          <a:lstStyle/>
          <a:p>
            <a:r>
              <a:rPr lang="en-GB" sz="1200" dirty="0" smtClean="0"/>
              <a:t>Treatment after progression</a:t>
            </a:r>
          </a:p>
          <a:p>
            <a:r>
              <a:rPr lang="en-GB" sz="1200" dirty="0" smtClean="0"/>
              <a:t>Treatment ongoing</a:t>
            </a:r>
          </a:p>
          <a:p>
            <a:r>
              <a:rPr lang="en-GB" sz="1200" dirty="0" smtClean="0"/>
              <a:t>First objective response</a:t>
            </a:r>
          </a:p>
          <a:p>
            <a:r>
              <a:rPr lang="en-GB" sz="1200" dirty="0" smtClean="0"/>
              <a:t>Complete response</a:t>
            </a:r>
            <a:endParaRPr lang="en-GB" sz="1200" dirty="0"/>
          </a:p>
        </p:txBody>
      </p:sp>
      <p:cxnSp>
        <p:nvCxnSpPr>
          <p:cNvPr id="116" name="Straight Connector 115"/>
          <p:cNvCxnSpPr/>
          <p:nvPr/>
        </p:nvCxnSpPr>
        <p:spPr>
          <a:xfrm flipV="1">
            <a:off x="5242824" y="2554847"/>
            <a:ext cx="0" cy="2034111"/>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02001" y="4564615"/>
            <a:ext cx="255198" cy="307777"/>
          </a:xfrm>
          <a:prstGeom prst="rect">
            <a:avLst/>
          </a:prstGeom>
          <a:noFill/>
        </p:spPr>
        <p:txBody>
          <a:bodyPr wrap="none" rtlCol="0">
            <a:spAutoFit/>
          </a:bodyPr>
          <a:lstStyle/>
          <a:p>
            <a:r>
              <a:rPr lang="en-GB" sz="1400" dirty="0" smtClean="0"/>
              <a:t>*</a:t>
            </a:r>
            <a:endParaRPr lang="en-GB" sz="1400" dirty="0"/>
          </a:p>
        </p:txBody>
      </p:sp>
    </p:spTree>
    <p:extLst>
      <p:ext uri="{BB962C8B-B14F-4D97-AF65-F5344CB8AC3E}">
        <p14:creationId xmlns:p14="http://schemas.microsoft.com/office/powerpoint/2010/main" xmlns="" val="37140733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O-020: </a:t>
            </a:r>
            <a:r>
              <a:rPr lang="en-GB" dirty="0"/>
              <a:t>Activity of larotrectinib in patients with TRK fusion GI </a:t>
            </a:r>
            <a:r>
              <a:rPr lang="en-GB" dirty="0" smtClean="0"/>
              <a:t>malignancies </a:t>
            </a:r>
            <a:br>
              <a:rPr lang="en-GB" dirty="0" smtClean="0"/>
            </a:br>
            <a:r>
              <a:rPr lang="en-GB" dirty="0" smtClean="0"/>
              <a:t>– </a:t>
            </a:r>
            <a:r>
              <a:rPr lang="en-GB" dirty="0" err="1" smtClean="0"/>
              <a:t>Nathenson</a:t>
            </a:r>
            <a:r>
              <a:rPr lang="en-GB" dirty="0" smtClean="0"/>
              <a:t> M,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Nathenson</a:t>
            </a:r>
            <a:r>
              <a:rPr lang="en-GB" dirty="0"/>
              <a:t> M</a:t>
            </a:r>
            <a:r>
              <a:rPr lang="en-GB" dirty="0" smtClean="0"/>
              <a:t>,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a:t>
            </a:r>
            <a:r>
              <a:rPr lang="en-GB" dirty="0"/>
              <a:t>O-020</a:t>
            </a:r>
            <a:r>
              <a:rPr lang="en-GB" dirty="0" smtClean="0"/>
              <a:t> </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p>
          <a:p>
            <a:pPr marL="0" indent="0">
              <a:spcBef>
                <a:spcPts val="20400"/>
              </a:spcBef>
              <a:buFontTx/>
              <a:buNone/>
            </a:pPr>
            <a:r>
              <a:rPr lang="en-GB" b="1" dirty="0" smtClean="0"/>
              <a:t>Conclusion</a:t>
            </a:r>
            <a:endParaRPr lang="en-GB" b="1" dirty="0"/>
          </a:p>
          <a:p>
            <a:r>
              <a:rPr lang="en-GB" b="1" dirty="0" smtClean="0"/>
              <a:t>In patients with TRK fusion gastrointestinal malignancies, larotrectinib provided durable and clinically meaningful responses and was associated with minimal toxicity with prolonged treatment</a:t>
            </a:r>
            <a:endParaRPr lang="en-GB" b="1" dirty="0"/>
          </a:p>
        </p:txBody>
      </p:sp>
      <p:graphicFrame>
        <p:nvGraphicFramePr>
          <p:cNvPr id="7" name="Tabella 4"/>
          <p:cNvGraphicFramePr>
            <a:graphicFrameLocks noGrp="1"/>
          </p:cNvGraphicFramePr>
          <p:nvPr>
            <p:extLst>
              <p:ext uri="{D42A27DB-BD31-4B8C-83A1-F6EECF244321}">
                <p14:modId xmlns:p14="http://schemas.microsoft.com/office/powerpoint/2010/main" xmlns="" val="2312728583"/>
              </p:ext>
            </p:extLst>
          </p:nvPr>
        </p:nvGraphicFramePr>
        <p:xfrm>
          <a:off x="807084" y="1693027"/>
          <a:ext cx="5106036" cy="2223653"/>
        </p:xfrm>
        <a:graphic>
          <a:graphicData uri="http://schemas.openxmlformats.org/drawingml/2006/table">
            <a:tbl>
              <a:tblPr>
                <a:tableStyleId>{72833802-FEF1-4C79-8D5D-14CF1EAF98D9}</a:tableStyleId>
              </a:tblPr>
              <a:tblGrid>
                <a:gridCol w="3526156">
                  <a:extLst>
                    <a:ext uri="{9D8B030D-6E8A-4147-A177-3AD203B41FA5}">
                      <a16:colId xmlns:a16="http://schemas.microsoft.com/office/drawing/2014/main" xmlns="" val="20000"/>
                    </a:ext>
                  </a:extLst>
                </a:gridCol>
                <a:gridCol w="1579880">
                  <a:extLst>
                    <a:ext uri="{9D8B030D-6E8A-4147-A177-3AD203B41FA5}">
                      <a16:colId xmlns:a16="http://schemas.microsoft.com/office/drawing/2014/main" xmlns="" val="20001"/>
                    </a:ext>
                  </a:extLst>
                </a:gridCol>
              </a:tblGrid>
              <a:tr h="394853">
                <a:tc>
                  <a:txBody>
                    <a:bodyPr/>
                    <a:lstStyle/>
                    <a:p>
                      <a:pPr>
                        <a:lnSpc>
                          <a:spcPct val="100000"/>
                        </a:lnSpc>
                        <a:spcBef>
                          <a:spcPts val="0"/>
                        </a:spcBef>
                        <a:spcAft>
                          <a:spcPts val="0"/>
                        </a:spcAft>
                      </a:pPr>
                      <a:r>
                        <a:rPr lang="en-GB" sz="1600" b="1" noProof="0" dirty="0" smtClean="0">
                          <a:solidFill>
                            <a:schemeClr val="tx2"/>
                          </a:solidFill>
                        </a:rPr>
                        <a:t>Grade 3</a:t>
                      </a:r>
                      <a:r>
                        <a:rPr lang="en-GB" sz="1600" b="1" baseline="0" noProof="0" dirty="0" smtClean="0">
                          <a:solidFill>
                            <a:schemeClr val="tx2"/>
                          </a:solidFill>
                        </a:rPr>
                        <a:t> TR</a:t>
                      </a:r>
                      <a:r>
                        <a:rPr lang="en-GB" sz="1600" b="1" noProof="0" dirty="0" smtClean="0">
                          <a:solidFill>
                            <a:schemeClr val="tx2"/>
                          </a:solidFill>
                        </a:rPr>
                        <a:t>AEs</a:t>
                      </a:r>
                      <a:r>
                        <a:rPr lang="en-GB" sz="1600" b="1" baseline="0" noProof="0" dirty="0" smtClean="0">
                          <a:solidFill>
                            <a:schemeClr val="tx2"/>
                          </a:solidFill>
                        </a:rPr>
                        <a:t>, %</a:t>
                      </a:r>
                      <a:endParaRPr lang="en-GB" sz="16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endParaRPr lang="en-GB" sz="16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286154">
                <a:tc>
                  <a:txBody>
                    <a:bodyPr/>
                    <a:lstStyle/>
                    <a:p>
                      <a:pPr>
                        <a:lnSpc>
                          <a:spcPct val="150000"/>
                        </a:lnSpc>
                        <a:spcAft>
                          <a:spcPts val="0"/>
                        </a:spcAft>
                      </a:pPr>
                      <a:r>
                        <a:rPr lang="en-GB" sz="1600" noProof="0" dirty="0" smtClean="0"/>
                        <a:t>Increased ALT/AST</a:t>
                      </a:r>
                      <a:endParaRPr lang="en-GB" sz="16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600" noProof="0" dirty="0" smtClean="0"/>
                        <a:t>5</a:t>
                      </a:r>
                      <a:endParaRPr lang="en-GB" sz="16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2"/>
                  </a:ext>
                </a:extLst>
              </a:tr>
              <a:tr h="286154">
                <a:tc>
                  <a:txBody>
                    <a:bodyPr/>
                    <a:lstStyle/>
                    <a:p>
                      <a:pPr>
                        <a:lnSpc>
                          <a:spcPct val="150000"/>
                        </a:lnSpc>
                        <a:spcAft>
                          <a:spcPts val="0"/>
                        </a:spcAft>
                      </a:pPr>
                      <a:r>
                        <a:rPr lang="en-GB" sz="1600" noProof="0" dirty="0" smtClean="0"/>
                        <a:t>Dizziness</a:t>
                      </a:r>
                      <a:endParaRPr lang="en-GB" sz="16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600" noProof="0" dirty="0" smtClean="0"/>
                        <a:t>2</a:t>
                      </a:r>
                      <a:endParaRPr lang="en-GB" sz="16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286154">
                <a:tc>
                  <a:txBody>
                    <a:bodyPr/>
                    <a:lstStyle/>
                    <a:p>
                      <a:pPr>
                        <a:lnSpc>
                          <a:spcPct val="150000"/>
                        </a:lnSpc>
                        <a:spcAft>
                          <a:spcPts val="0"/>
                        </a:spcAft>
                      </a:pPr>
                      <a:r>
                        <a:rPr lang="en-GB" sz="1600" noProof="0" dirty="0" smtClean="0">
                          <a:solidFill>
                            <a:schemeClr val="tx1"/>
                          </a:solidFill>
                          <a:latin typeface="+mn-lt"/>
                          <a:ea typeface="+mn-ea"/>
                          <a:cs typeface="+mn-cs"/>
                        </a:rPr>
                        <a:t>Nausea</a:t>
                      </a:r>
                      <a:endParaRPr lang="en-GB" sz="16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600" noProof="0" dirty="0" smtClean="0"/>
                        <a:t>2</a:t>
                      </a:r>
                      <a:endParaRPr lang="en-GB" sz="16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6"/>
                  </a:ext>
                </a:extLst>
              </a:tr>
              <a:tr h="286154">
                <a:tc>
                  <a:txBody>
                    <a:bodyPr/>
                    <a:lstStyle/>
                    <a:p>
                      <a:pPr>
                        <a:lnSpc>
                          <a:spcPct val="150000"/>
                        </a:lnSpc>
                        <a:spcAft>
                          <a:spcPts val="0"/>
                        </a:spcAft>
                      </a:pPr>
                      <a:r>
                        <a:rPr lang="en-GB" sz="1600" noProof="0" dirty="0" smtClean="0"/>
                        <a:t>Anaemia</a:t>
                      </a:r>
                      <a:endParaRPr lang="en-GB" sz="16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600" noProof="0" dirty="0" smtClean="0">
                          <a:solidFill>
                            <a:schemeClr val="tx1"/>
                          </a:solidFill>
                          <a:latin typeface="+mn-lt"/>
                          <a:ea typeface="+mn-ea"/>
                          <a:cs typeface="+mn-cs"/>
                        </a:rPr>
                        <a:t>2</a:t>
                      </a:r>
                      <a:endParaRPr lang="en-GB" sz="16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286154">
                <a:tc>
                  <a:txBody>
                    <a:bodyPr/>
                    <a:lstStyle/>
                    <a:p>
                      <a:pPr>
                        <a:lnSpc>
                          <a:spcPct val="150000"/>
                        </a:lnSpc>
                        <a:spcAft>
                          <a:spcPts val="0"/>
                        </a:spcAft>
                      </a:pPr>
                      <a:r>
                        <a:rPr lang="en-GB" sz="1600" u="none" strike="noStrike" noProof="0" dirty="0" smtClean="0"/>
                        <a:t>Decreased neutrophil count</a:t>
                      </a:r>
                      <a:endParaRPr lang="en-GB" sz="16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600" noProof="0" dirty="0" smtClean="0"/>
                        <a:t>2</a:t>
                      </a:r>
                      <a:endParaRPr lang="en-GB" sz="16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9142559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O-021</a:t>
            </a:r>
            <a:r>
              <a:rPr lang="en-GB" dirty="0"/>
              <a:t>: Safety and </a:t>
            </a:r>
            <a:r>
              <a:rPr lang="en-GB" dirty="0" smtClean="0"/>
              <a:t>antitumor activity </a:t>
            </a:r>
            <a:r>
              <a:rPr lang="en-GB" dirty="0"/>
              <a:t>of </a:t>
            </a:r>
            <a:r>
              <a:rPr lang="en-GB" dirty="0" smtClean="0"/>
              <a:t>pembrolizumab </a:t>
            </a:r>
            <a:r>
              <a:rPr lang="en-GB" dirty="0"/>
              <a:t>in </a:t>
            </a:r>
            <a:r>
              <a:rPr lang="en-GB" dirty="0" smtClean="0"/>
              <a:t>patients </a:t>
            </a:r>
            <a:r>
              <a:rPr lang="en-GB" dirty="0"/>
              <a:t>with </a:t>
            </a:r>
            <a:r>
              <a:rPr lang="en-GB" dirty="0" smtClean="0"/>
              <a:t>advanced microsatellite instability–high </a:t>
            </a:r>
            <a:r>
              <a:rPr lang="en-GB" dirty="0"/>
              <a:t>(MSI-H) </a:t>
            </a:r>
            <a:r>
              <a:rPr lang="en-GB" dirty="0" smtClean="0"/>
              <a:t>colorectal cancer</a:t>
            </a:r>
            <a:r>
              <a:rPr lang="en-GB" dirty="0"/>
              <a:t>: </a:t>
            </a:r>
            <a:r>
              <a:rPr lang="en-GB" dirty="0" smtClean="0"/>
              <a:t>KEYNOTE-164 – Le D,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smtClean="0"/>
              <a:t>Le D,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O-021</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Study objective</a:t>
            </a:r>
            <a:endParaRPr lang="en-GB" b="1" dirty="0"/>
          </a:p>
          <a:p>
            <a:r>
              <a:rPr lang="en-GB" dirty="0" smtClean="0"/>
              <a:t>To assess the efficacy and safety of pembrolizumab in patients with advanced MSI-H CRC in the KEYNOTE-164 study</a:t>
            </a:r>
            <a:endParaRPr lang="en-GB" dirty="0"/>
          </a:p>
        </p:txBody>
      </p:sp>
      <p:sp>
        <p:nvSpPr>
          <p:cNvPr id="8" name="Rectangle 9"/>
          <p:cNvSpPr txBox="1">
            <a:spLocks noChangeArrowheads="1"/>
          </p:cNvSpPr>
          <p:nvPr/>
        </p:nvSpPr>
        <p:spPr bwMode="auto">
          <a:xfrm>
            <a:off x="365124" y="5323652"/>
            <a:ext cx="4130676" cy="980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ORR</a:t>
            </a:r>
          </a:p>
          <a:p>
            <a:endParaRPr lang="en-GB" kern="0" dirty="0"/>
          </a:p>
        </p:txBody>
      </p:sp>
      <p:sp>
        <p:nvSpPr>
          <p:cNvPr id="9" name="Content Placeholder 26"/>
          <p:cNvSpPr txBox="1">
            <a:spLocks/>
          </p:cNvSpPr>
          <p:nvPr/>
        </p:nvSpPr>
        <p:spPr>
          <a:xfrm>
            <a:off x="4648200" y="5323652"/>
            <a:ext cx="4130675" cy="98032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err="1" smtClean="0"/>
              <a:t>DoR</a:t>
            </a:r>
            <a:r>
              <a:rPr lang="en-GB" kern="0" dirty="0" smtClean="0"/>
              <a:t>, PFS, OS, safety</a:t>
            </a:r>
            <a:endParaRPr lang="en-GB" kern="0" dirty="0"/>
          </a:p>
        </p:txBody>
      </p:sp>
      <p:sp>
        <p:nvSpPr>
          <p:cNvPr id="10" name="AutoShape 12"/>
          <p:cNvSpPr>
            <a:spLocks noChangeArrowheads="1"/>
          </p:cNvSpPr>
          <p:nvPr/>
        </p:nvSpPr>
        <p:spPr bwMode="auto">
          <a:xfrm>
            <a:off x="4369382" y="3252194"/>
            <a:ext cx="2561167" cy="1125247"/>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Pembrolizumab</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200 mg q3w</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1" name="AutoShape 19"/>
          <p:cNvCxnSpPr>
            <a:cxnSpLocks noChangeShapeType="1"/>
            <a:stCxn id="14" idx="3"/>
            <a:endCxn id="10" idx="1"/>
          </p:cNvCxnSpPr>
          <p:nvPr/>
        </p:nvCxnSpPr>
        <p:spPr bwMode="auto">
          <a:xfrm>
            <a:off x="3999970" y="3814817"/>
            <a:ext cx="369412" cy="1"/>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0" idx="3"/>
            <a:endCxn id="13" idx="1"/>
          </p:cNvCxnSpPr>
          <p:nvPr/>
        </p:nvCxnSpPr>
        <p:spPr bwMode="auto">
          <a:xfrm flipV="1">
            <a:off x="6930549" y="3814817"/>
            <a:ext cx="369411"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7299960" y="2868112"/>
            <a:ext cx="1645920" cy="189341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Treatment for ~2 years </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(35</a:t>
            </a:r>
            <a:r>
              <a:rPr kumimoji="0" lang="en-GB"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t> cycles) </a:t>
            </a:r>
            <a:br>
              <a:rPr kumimoji="0" lang="en-GB"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t>or until PD/toxicity/</a:t>
            </a:r>
            <a:br>
              <a:rPr kumimoji="0" lang="en-GB"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noProof="0" dirty="0" smtClean="0">
                <a:ln>
                  <a:noFill/>
                </a:ln>
                <a:solidFill>
                  <a:srgbClr val="FFFFFF"/>
                </a:solidFill>
                <a:effectLst/>
                <a:uLnTx/>
                <a:uFillTx/>
                <a:latin typeface="Arial" charset="0"/>
                <a:ea typeface="SimSun" pitchFamily="2" charset="-122"/>
                <a:cs typeface="Arial" charset="0"/>
              </a:rPr>
              <a:t>withdrawal</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344324" y="2454188"/>
            <a:ext cx="3655646"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ea typeface="SimSun" pitchFamily="2" charset="-122"/>
              </a:rPr>
              <a:t>Locally advanced, unresectable or metastatic CRC</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dMMR</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/MSI-H CRC by IHC/PCR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latin typeface="Arial" panose="020B0604020202020204" pitchFamily="34" charset="0"/>
                <a:ea typeface="SimSun" pitchFamily="2" charset="-122"/>
                <a:cs typeface="Arial" panose="020B0604020202020204" pitchFamily="34" charset="0"/>
              </a:rPr>
              <a:t>≥</a:t>
            </a:r>
            <a:r>
              <a:rPr lang="en-GB" altLang="zh-CN" dirty="0" smtClean="0">
                <a:solidFill>
                  <a:srgbClr val="FFFFFF"/>
                </a:solidFill>
                <a:ea typeface="SimSun" pitchFamily="2" charset="-122"/>
              </a:rPr>
              <a:t>1 prior line of therapy</a:t>
            </a:r>
            <a:endPar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dirty="0" smtClean="0">
                <a:solidFill>
                  <a:srgbClr val="FFFFFF"/>
                </a:solidFill>
                <a:ea typeface="SimSun" pitchFamily="2" charset="-122"/>
              </a:rPr>
              <a:t>ECOG PS 0–1 </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1971919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xmlns="" val="37266045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a:t>O-021: Safety and antitumor activity of pembrolizumab in patients with advanced microsatellite instability–high (MSI-H) colorectal cancer: KEYNOTE-164 – Le D, et al</a:t>
            </a:r>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smtClean="0"/>
              <a:t>Le D,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O-021</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a:t>
            </a:r>
            <a:endParaRPr lang="en-GB" b="1" dirty="0"/>
          </a:p>
        </p:txBody>
      </p:sp>
      <p:graphicFrame>
        <p:nvGraphicFramePr>
          <p:cNvPr id="10" name="Table 9"/>
          <p:cNvGraphicFramePr>
            <a:graphicFrameLocks noGrp="1"/>
          </p:cNvGraphicFramePr>
          <p:nvPr>
            <p:extLst>
              <p:ext uri="{D42A27DB-BD31-4B8C-83A1-F6EECF244321}">
                <p14:modId xmlns:p14="http://schemas.microsoft.com/office/powerpoint/2010/main" xmlns="" val="1412373363"/>
              </p:ext>
            </p:extLst>
          </p:nvPr>
        </p:nvGraphicFramePr>
        <p:xfrm>
          <a:off x="5426500" y="1483383"/>
          <a:ext cx="3641300" cy="4800600"/>
        </p:xfrm>
        <a:graphic>
          <a:graphicData uri="http://schemas.openxmlformats.org/drawingml/2006/table">
            <a:tbl>
              <a:tblPr firstRow="1" bandRow="1">
                <a:tableStyleId>{69012ECD-51FC-41F1-AA8D-1B2483CD663E}</a:tableStyleId>
              </a:tblPr>
              <a:tblGrid>
                <a:gridCol w="2107228">
                  <a:extLst>
                    <a:ext uri="{9D8B030D-6E8A-4147-A177-3AD203B41FA5}">
                      <a16:colId xmlns:a16="http://schemas.microsoft.com/office/drawing/2014/main" xmlns="" val="1709975499"/>
                    </a:ext>
                  </a:extLst>
                </a:gridCol>
                <a:gridCol w="1534072">
                  <a:extLst>
                    <a:ext uri="{9D8B030D-6E8A-4147-A177-3AD203B41FA5}">
                      <a16:colId xmlns:a16="http://schemas.microsoft.com/office/drawing/2014/main" xmlns="" val="1247476413"/>
                    </a:ext>
                  </a:extLst>
                </a:gridCol>
              </a:tblGrid>
              <a:tr h="370840">
                <a:tc gridSpan="2">
                  <a:txBody>
                    <a:bodyPr/>
                    <a:lstStyle/>
                    <a:p>
                      <a:pPr algn="ctr"/>
                      <a:r>
                        <a:rPr lang="en-GB" sz="1400" dirty="0" smtClean="0">
                          <a:solidFill>
                            <a:schemeClr val="tx2"/>
                          </a:solidFill>
                        </a:rPr>
                        <a:t>Pembrolizumab (n=63)</a:t>
                      </a:r>
                      <a:endParaRPr lang="en-GB" sz="1400" dirty="0">
                        <a:solidFill>
                          <a:schemeClr val="tx2"/>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endParaRPr lang="en-GB" dirty="0"/>
                    </a:p>
                  </a:txBody>
                  <a:tcPr/>
                </a:tc>
                <a:extLst>
                  <a:ext uri="{0D108BD9-81ED-4DB2-BD59-A6C34878D82A}">
                    <a16:rowId xmlns:a16="http://schemas.microsoft.com/office/drawing/2014/main" xmlns="" val="2858489181"/>
                  </a:ext>
                </a:extLst>
              </a:tr>
              <a:tr h="370840">
                <a:tc>
                  <a:txBody>
                    <a:bodyPr/>
                    <a:lstStyle/>
                    <a:p>
                      <a:r>
                        <a:rPr lang="en-GB" sz="1400" dirty="0" smtClean="0"/>
                        <a:t>ORR,</a:t>
                      </a:r>
                      <a:r>
                        <a:rPr lang="en-GB" sz="1400" baseline="0" dirty="0" smtClean="0"/>
                        <a:t> n (%) [95%CI]</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20 (32) [21, 45]</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50781373"/>
                  </a:ext>
                </a:extLst>
              </a:tr>
              <a:tr h="370840">
                <a:tc>
                  <a:txBody>
                    <a:bodyPr/>
                    <a:lstStyle/>
                    <a:p>
                      <a:pPr marL="92075" indent="0"/>
                      <a:r>
                        <a:rPr lang="en-GB" sz="1400" dirty="0" smtClean="0"/>
                        <a:t>CR</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 (3) [0, 11]</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51371244"/>
                  </a:ext>
                </a:extLst>
              </a:tr>
              <a:tr h="370840">
                <a:tc>
                  <a:txBody>
                    <a:bodyPr/>
                    <a:lstStyle/>
                    <a:p>
                      <a:pPr marL="92075" indent="0"/>
                      <a:r>
                        <a:rPr lang="en-GB" sz="1400" dirty="0" smtClean="0"/>
                        <a:t>PR</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18</a:t>
                      </a:r>
                      <a:r>
                        <a:rPr lang="en-GB" sz="1400" baseline="0" dirty="0" smtClean="0"/>
                        <a:t> (29) [18,41]</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2936486"/>
                  </a:ext>
                </a:extLst>
              </a:tr>
              <a:tr h="370840">
                <a:tc>
                  <a:txBody>
                    <a:bodyPr/>
                    <a:lstStyle/>
                    <a:p>
                      <a:r>
                        <a:rPr lang="en-GB" sz="1400" dirty="0" smtClean="0"/>
                        <a:t>SD</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16 (25) [15, 38]</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963676841"/>
                  </a:ext>
                </a:extLst>
              </a:tr>
              <a:tr h="370840">
                <a:tc>
                  <a:txBody>
                    <a:bodyPr/>
                    <a:lstStyle/>
                    <a:p>
                      <a:r>
                        <a:rPr lang="en-GB" sz="1400" dirty="0" smtClean="0"/>
                        <a:t>PD </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25 (40) [28, 53]</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76791017"/>
                  </a:ext>
                </a:extLst>
              </a:tr>
              <a:tr h="370840">
                <a:tc>
                  <a:txBody>
                    <a:bodyPr/>
                    <a:lstStyle/>
                    <a:p>
                      <a:r>
                        <a:rPr lang="en-GB" sz="1400" dirty="0" smtClean="0"/>
                        <a:t>DCR</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36 (57) [44, 70]</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432595645"/>
                  </a:ext>
                </a:extLst>
              </a:tr>
              <a:tr h="370840">
                <a:tc>
                  <a:txBody>
                    <a:bodyPr/>
                    <a:lstStyle/>
                    <a:p>
                      <a:r>
                        <a:rPr lang="en-GB" sz="1400" dirty="0" err="1" smtClean="0"/>
                        <a:t>mTTR</a:t>
                      </a:r>
                      <a:r>
                        <a:rPr lang="en-GB" sz="1400" dirty="0" smtClean="0"/>
                        <a:t>,</a:t>
                      </a:r>
                      <a:r>
                        <a:rPr lang="en-GB" sz="1400" baseline="0" dirty="0" smtClean="0"/>
                        <a:t> months (range)</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3.9 (1.8</a:t>
                      </a:r>
                      <a:r>
                        <a:rPr lang="en-GB" sz="1400" baseline="0" dirty="0" smtClean="0"/>
                        <a:t>–10.4)</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549561699"/>
                  </a:ext>
                </a:extLst>
              </a:tr>
              <a:tr h="370840">
                <a:tc>
                  <a:txBody>
                    <a:bodyPr/>
                    <a:lstStyle/>
                    <a:p>
                      <a:r>
                        <a:rPr lang="en-GB" sz="1400" dirty="0" err="1" smtClean="0"/>
                        <a:t>mDoR</a:t>
                      </a:r>
                      <a:r>
                        <a:rPr lang="en-GB" sz="1400" dirty="0" smtClean="0"/>
                        <a:t>, months (range)</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NR (2.1+–13.2+)</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539467744"/>
                  </a:ext>
                </a:extLst>
              </a:tr>
              <a:tr h="370840">
                <a:tc>
                  <a:txBody>
                    <a:bodyPr/>
                    <a:lstStyle/>
                    <a:p>
                      <a:r>
                        <a:rPr lang="en-GB" sz="1400" dirty="0" smtClean="0"/>
                        <a:t>ORR,</a:t>
                      </a:r>
                      <a:r>
                        <a:rPr lang="en-GB" sz="1400" baseline="0" dirty="0" smtClean="0"/>
                        <a:t> n/N (%)</a:t>
                      </a:r>
                      <a:endParaRPr lang="en-GB" sz="1400" dirty="0" smtClean="0"/>
                    </a:p>
                    <a:p>
                      <a:pPr marL="182563" indent="0"/>
                      <a:r>
                        <a:rPr lang="en-GB" sz="1400" dirty="0" smtClean="0"/>
                        <a:t>BRAF mutated</a:t>
                      </a:r>
                    </a:p>
                    <a:p>
                      <a:pPr marL="182563" indent="0"/>
                      <a:r>
                        <a:rPr lang="en-GB" sz="1400" dirty="0" smtClean="0"/>
                        <a:t>BRAF WT</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1/5 (20)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13/29</a:t>
                      </a:r>
                      <a:r>
                        <a:rPr lang="en-GB" sz="1400" baseline="0" dirty="0" smtClean="0"/>
                        <a:t> (</a:t>
                      </a:r>
                      <a:r>
                        <a:rPr lang="en-GB" sz="1400" dirty="0" smtClean="0"/>
                        <a:t>45)</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576165726"/>
                  </a:ext>
                </a:extLst>
              </a:tr>
              <a:tr h="223497">
                <a:tc>
                  <a:txBody>
                    <a:bodyPr/>
                    <a:lstStyle/>
                    <a:p>
                      <a:r>
                        <a:rPr lang="en-GB" sz="1400" dirty="0" smtClean="0"/>
                        <a:t>ORR,</a:t>
                      </a:r>
                      <a:r>
                        <a:rPr lang="en-GB" sz="1400" baseline="0" dirty="0" smtClean="0"/>
                        <a:t> n/N (%)</a:t>
                      </a:r>
                      <a:endParaRPr lang="en-GB" sz="1400" dirty="0" smtClean="0"/>
                    </a:p>
                    <a:p>
                      <a:pPr marL="182563" indent="0"/>
                      <a:r>
                        <a:rPr lang="en-GB" sz="1400" dirty="0" smtClean="0"/>
                        <a:t>KRAS mutated</a:t>
                      </a:r>
                    </a:p>
                    <a:p>
                      <a:pPr marL="182563" indent="0"/>
                      <a:r>
                        <a:rPr lang="en-GB" sz="1400" dirty="0" smtClean="0"/>
                        <a:t>KRAS WT</a:t>
                      </a:r>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8/22 (36)</a:t>
                      </a:r>
                    </a:p>
                    <a:p>
                      <a:pPr algn="ctr"/>
                      <a:r>
                        <a:rPr lang="en-GB" sz="1400" dirty="0" smtClean="0"/>
                        <a:t>11/34 (32)</a:t>
                      </a:r>
                      <a:endParaRPr lang="en-GB"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196832767"/>
                  </a:ext>
                </a:extLst>
              </a:tr>
            </a:tbl>
          </a:graphicData>
        </a:graphic>
      </p:graphicFrame>
      <p:sp>
        <p:nvSpPr>
          <p:cNvPr id="11" name="TextBox 10"/>
          <p:cNvSpPr txBox="1"/>
          <p:nvPr/>
        </p:nvSpPr>
        <p:spPr>
          <a:xfrm>
            <a:off x="1210356" y="4966004"/>
            <a:ext cx="2685351" cy="523220"/>
          </a:xfrm>
          <a:prstGeom prst="rect">
            <a:avLst/>
          </a:prstGeom>
          <a:noFill/>
        </p:spPr>
        <p:txBody>
          <a:bodyPr wrap="none" rtlCol="0">
            <a:spAutoFit/>
          </a:bodyPr>
          <a:lstStyle/>
          <a:p>
            <a:pPr algn="ctr"/>
            <a:r>
              <a:rPr lang="en-GB" sz="1400" b="1" dirty="0" smtClean="0"/>
              <a:t>Median duration of follow-up</a:t>
            </a:r>
          </a:p>
          <a:p>
            <a:pPr algn="ctr"/>
            <a:r>
              <a:rPr lang="en-GB" sz="1400" dirty="0" smtClean="0"/>
              <a:t>12.6 months (range 0.1</a:t>
            </a:r>
            <a:r>
              <a:rPr lang="en-GB" sz="1400" dirty="0" smtClean="0">
                <a:cs typeface="Arial"/>
              </a:rPr>
              <a:t>–15.4)</a:t>
            </a:r>
            <a:endParaRPr lang="en-GB" sz="1400" dirty="0"/>
          </a:p>
        </p:txBody>
      </p:sp>
      <p:grpSp>
        <p:nvGrpSpPr>
          <p:cNvPr id="12" name="Group 11"/>
          <p:cNvGrpSpPr/>
          <p:nvPr/>
        </p:nvGrpSpPr>
        <p:grpSpPr>
          <a:xfrm>
            <a:off x="71027" y="2356901"/>
            <a:ext cx="5115333" cy="3072679"/>
            <a:chOff x="100523" y="1762541"/>
            <a:chExt cx="5115333" cy="3072679"/>
          </a:xfrm>
        </p:grpSpPr>
        <p:cxnSp>
          <p:nvCxnSpPr>
            <p:cNvPr id="13" name="Straight Connector 12"/>
            <p:cNvCxnSpPr/>
            <p:nvPr/>
          </p:nvCxnSpPr>
          <p:spPr>
            <a:xfrm>
              <a:off x="776025" y="2039540"/>
              <a:ext cx="0" cy="272429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9073" y="284835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9073" y="3112097"/>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9073" y="364366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9073" y="3910282"/>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9073" y="41682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9073" y="4720038"/>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9073" y="257422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1453" y="4436050"/>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524007" y="3505231"/>
              <a:ext cx="1479892" cy="230832"/>
            </a:xfrm>
            <a:prstGeom prst="rect">
              <a:avLst/>
            </a:prstGeom>
            <a:noFill/>
          </p:spPr>
          <p:txBody>
            <a:bodyPr wrap="none" rtlCol="0">
              <a:spAutoFit/>
            </a:bodyPr>
            <a:lstStyle/>
            <a:p>
              <a:pPr algn="ctr"/>
              <a:r>
                <a:rPr lang="en-GB" sz="900" dirty="0" smtClean="0">
                  <a:latin typeface="Arial" panose="020B0604020202020204" pitchFamily="34" charset="0"/>
                  <a:cs typeface="Arial" panose="020B0604020202020204" pitchFamily="34" charset="0"/>
                </a:rPr>
                <a:t>Change from baseline, %</a:t>
              </a:r>
              <a:endParaRPr lang="en-GB" sz="900" dirty="0">
                <a:latin typeface="Arial" panose="020B0604020202020204" pitchFamily="34" charset="0"/>
                <a:cs typeface="Arial" panose="020B0604020202020204" pitchFamily="34" charset="0"/>
              </a:endParaRPr>
            </a:p>
          </p:txBody>
        </p:sp>
        <p:sp>
          <p:nvSpPr>
            <p:cNvPr id="23" name="TextBox 22"/>
            <p:cNvSpPr txBox="1"/>
            <p:nvPr/>
          </p:nvSpPr>
          <p:spPr>
            <a:xfrm>
              <a:off x="412609" y="2456340"/>
              <a:ext cx="31290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60</a:t>
              </a:r>
              <a:endParaRPr lang="en-GB" sz="900" dirty="0">
                <a:latin typeface="Arial" panose="020B0604020202020204" pitchFamily="34" charset="0"/>
                <a:cs typeface="Arial" panose="020B0604020202020204" pitchFamily="34" charset="0"/>
              </a:endParaRPr>
            </a:p>
          </p:txBody>
        </p:sp>
        <p:sp>
          <p:nvSpPr>
            <p:cNvPr id="24" name="TextBox 23"/>
            <p:cNvSpPr txBox="1"/>
            <p:nvPr/>
          </p:nvSpPr>
          <p:spPr>
            <a:xfrm>
              <a:off x="412609" y="2740743"/>
              <a:ext cx="31290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40</a:t>
              </a:r>
              <a:endParaRPr lang="en-GB" sz="900" dirty="0">
                <a:latin typeface="Arial" panose="020B0604020202020204" pitchFamily="34" charset="0"/>
                <a:cs typeface="Arial" panose="020B0604020202020204" pitchFamily="34" charset="0"/>
              </a:endParaRPr>
            </a:p>
          </p:txBody>
        </p:sp>
        <p:sp>
          <p:nvSpPr>
            <p:cNvPr id="25" name="TextBox 24"/>
            <p:cNvSpPr txBox="1"/>
            <p:nvPr/>
          </p:nvSpPr>
          <p:spPr>
            <a:xfrm>
              <a:off x="412609" y="2991511"/>
              <a:ext cx="31290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20</a:t>
              </a:r>
              <a:endParaRPr lang="en-GB" sz="900" dirty="0">
                <a:latin typeface="Arial" panose="020B0604020202020204" pitchFamily="34" charset="0"/>
                <a:cs typeface="Arial" panose="020B0604020202020204" pitchFamily="34" charset="0"/>
              </a:endParaRPr>
            </a:p>
          </p:txBody>
        </p:sp>
        <p:sp>
          <p:nvSpPr>
            <p:cNvPr id="26" name="TextBox 25"/>
            <p:cNvSpPr txBox="1"/>
            <p:nvPr/>
          </p:nvSpPr>
          <p:spPr>
            <a:xfrm>
              <a:off x="476729" y="3268427"/>
              <a:ext cx="24878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0</a:t>
              </a:r>
              <a:endParaRPr lang="en-GB" sz="900" dirty="0">
                <a:latin typeface="Arial" panose="020B0604020202020204" pitchFamily="34" charset="0"/>
                <a:cs typeface="Arial" panose="020B0604020202020204" pitchFamily="34" charset="0"/>
              </a:endParaRPr>
            </a:p>
          </p:txBody>
        </p:sp>
        <p:sp>
          <p:nvSpPr>
            <p:cNvPr id="27" name="TextBox 26"/>
            <p:cNvSpPr txBox="1"/>
            <p:nvPr/>
          </p:nvSpPr>
          <p:spPr>
            <a:xfrm>
              <a:off x="348489" y="3522422"/>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–20</a:t>
              </a:r>
              <a:endParaRPr lang="en-GB" sz="900" dirty="0">
                <a:latin typeface="Arial" panose="020B0604020202020204" pitchFamily="34" charset="0"/>
                <a:cs typeface="Arial" panose="020B0604020202020204" pitchFamily="34" charset="0"/>
              </a:endParaRPr>
            </a:p>
          </p:txBody>
        </p:sp>
        <p:sp>
          <p:nvSpPr>
            <p:cNvPr id="28" name="TextBox 27"/>
            <p:cNvSpPr txBox="1"/>
            <p:nvPr/>
          </p:nvSpPr>
          <p:spPr>
            <a:xfrm>
              <a:off x="348489" y="3789249"/>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–40</a:t>
              </a:r>
              <a:endParaRPr lang="en-GB" sz="900" dirty="0">
                <a:latin typeface="Arial" panose="020B0604020202020204" pitchFamily="34" charset="0"/>
                <a:cs typeface="Arial" panose="020B0604020202020204" pitchFamily="34" charset="0"/>
              </a:endParaRPr>
            </a:p>
          </p:txBody>
        </p:sp>
        <p:sp>
          <p:nvSpPr>
            <p:cNvPr id="29" name="TextBox 28"/>
            <p:cNvSpPr txBox="1"/>
            <p:nvPr/>
          </p:nvSpPr>
          <p:spPr>
            <a:xfrm>
              <a:off x="348489" y="4051974"/>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–60</a:t>
              </a:r>
              <a:endParaRPr lang="en-GB" sz="900" dirty="0">
                <a:latin typeface="Arial" panose="020B0604020202020204" pitchFamily="34" charset="0"/>
                <a:cs typeface="Arial" panose="020B0604020202020204" pitchFamily="34" charset="0"/>
              </a:endParaRPr>
            </a:p>
          </p:txBody>
        </p:sp>
        <p:sp>
          <p:nvSpPr>
            <p:cNvPr id="30" name="TextBox 29"/>
            <p:cNvSpPr txBox="1"/>
            <p:nvPr/>
          </p:nvSpPr>
          <p:spPr>
            <a:xfrm>
              <a:off x="284369" y="4604388"/>
              <a:ext cx="44114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–100</a:t>
              </a:r>
              <a:endParaRPr lang="en-GB" sz="900" dirty="0">
                <a:latin typeface="Arial" panose="020B0604020202020204" pitchFamily="34" charset="0"/>
                <a:cs typeface="Arial" panose="020B0604020202020204" pitchFamily="34" charset="0"/>
              </a:endParaRPr>
            </a:p>
          </p:txBody>
        </p:sp>
        <p:sp>
          <p:nvSpPr>
            <p:cNvPr id="31" name="TextBox 30"/>
            <p:cNvSpPr txBox="1"/>
            <p:nvPr/>
          </p:nvSpPr>
          <p:spPr>
            <a:xfrm>
              <a:off x="348489" y="4319774"/>
              <a:ext cx="37702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–80</a:t>
              </a:r>
              <a:endParaRPr lang="en-GB" sz="900" dirty="0">
                <a:latin typeface="Arial" panose="020B0604020202020204" pitchFamily="34" charset="0"/>
                <a:cs typeface="Arial" panose="020B0604020202020204" pitchFamily="34" charset="0"/>
              </a:endParaRPr>
            </a:p>
          </p:txBody>
        </p:sp>
        <p:sp>
          <p:nvSpPr>
            <p:cNvPr id="32" name="TextBox 31"/>
            <p:cNvSpPr txBox="1"/>
            <p:nvPr/>
          </p:nvSpPr>
          <p:spPr>
            <a:xfrm>
              <a:off x="2240275" y="2022006"/>
              <a:ext cx="284052" cy="307777"/>
            </a:xfrm>
            <a:prstGeom prst="rect">
              <a:avLst/>
            </a:prstGeom>
            <a:noFill/>
          </p:spPr>
          <p:txBody>
            <a:bodyPr wrap="none" rtlCol="0">
              <a:spAutoFit/>
            </a:bodyPr>
            <a:lstStyle/>
            <a:p>
              <a:r>
                <a:rPr lang="en-GB" sz="1400" dirty="0" smtClean="0"/>
                <a:t>1</a:t>
              </a:r>
              <a:endParaRPr lang="en-GB" sz="1400" dirty="0"/>
            </a:p>
          </p:txBody>
        </p:sp>
        <p:sp>
          <p:nvSpPr>
            <p:cNvPr id="33" name="TextBox 32"/>
            <p:cNvSpPr txBox="1"/>
            <p:nvPr/>
          </p:nvSpPr>
          <p:spPr>
            <a:xfrm>
              <a:off x="2240275" y="2260043"/>
              <a:ext cx="284052" cy="307777"/>
            </a:xfrm>
            <a:prstGeom prst="rect">
              <a:avLst/>
            </a:prstGeom>
            <a:noFill/>
          </p:spPr>
          <p:txBody>
            <a:bodyPr wrap="none" rtlCol="0">
              <a:spAutoFit/>
            </a:bodyPr>
            <a:lstStyle/>
            <a:p>
              <a:r>
                <a:rPr lang="en-GB" sz="1400" dirty="0" smtClean="0"/>
                <a:t>2</a:t>
              </a:r>
              <a:endParaRPr lang="en-GB" sz="1400" dirty="0"/>
            </a:p>
          </p:txBody>
        </p:sp>
        <p:sp>
          <p:nvSpPr>
            <p:cNvPr id="34" name="TextBox 33"/>
            <p:cNvSpPr txBox="1"/>
            <p:nvPr/>
          </p:nvSpPr>
          <p:spPr>
            <a:xfrm>
              <a:off x="2240275" y="2509445"/>
              <a:ext cx="381836" cy="307777"/>
            </a:xfrm>
            <a:prstGeom prst="rect">
              <a:avLst/>
            </a:prstGeom>
            <a:noFill/>
          </p:spPr>
          <p:txBody>
            <a:bodyPr wrap="none" rtlCol="0">
              <a:spAutoFit/>
            </a:bodyPr>
            <a:lstStyle/>
            <a:p>
              <a:r>
                <a:rPr lang="en-GB" sz="1400" dirty="0" smtClean="0"/>
                <a:t>≥3</a:t>
              </a:r>
              <a:endParaRPr lang="en-GB" sz="1400" dirty="0"/>
            </a:p>
          </p:txBody>
        </p:sp>
        <p:sp>
          <p:nvSpPr>
            <p:cNvPr id="35" name="Rectangle 34"/>
            <p:cNvSpPr/>
            <p:nvPr/>
          </p:nvSpPr>
          <p:spPr>
            <a:xfrm rot="10800000">
              <a:off x="785412" y="2197932"/>
              <a:ext cx="57600" cy="11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098710" y="2337305"/>
              <a:ext cx="153252" cy="15325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2098711" y="2099268"/>
              <a:ext cx="153252" cy="153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1405679" y="1762541"/>
              <a:ext cx="1975221" cy="307777"/>
            </a:xfrm>
            <a:prstGeom prst="rect">
              <a:avLst/>
            </a:prstGeom>
            <a:noFill/>
          </p:spPr>
          <p:txBody>
            <a:bodyPr wrap="none" rtlCol="0">
              <a:spAutoFit/>
            </a:bodyPr>
            <a:lstStyle/>
            <a:p>
              <a:pPr algn="ctr"/>
              <a:r>
                <a:rPr lang="en-GB" sz="1400" b="1" dirty="0" smtClean="0"/>
                <a:t>Prior lines of therapy</a:t>
              </a:r>
              <a:endParaRPr lang="en-GB" sz="1400" dirty="0"/>
            </a:p>
          </p:txBody>
        </p:sp>
        <p:cxnSp>
          <p:nvCxnSpPr>
            <p:cNvPr id="39" name="Straight Connector 38"/>
            <p:cNvCxnSpPr/>
            <p:nvPr/>
          </p:nvCxnSpPr>
          <p:spPr>
            <a:xfrm>
              <a:off x="690675" y="2320579"/>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2608" y="2202690"/>
              <a:ext cx="312907" cy="230832"/>
            </a:xfrm>
            <a:prstGeom prst="rect">
              <a:avLst/>
            </a:prstGeom>
            <a:noFill/>
          </p:spPr>
          <p:txBody>
            <a:bodyPr wrap="none" rtlCol="0" anchor="ctr" anchorCtr="0">
              <a:spAutoFit/>
            </a:bodyPr>
            <a:lstStyle/>
            <a:p>
              <a:pPr algn="r"/>
              <a:r>
                <a:rPr lang="en-GB" sz="900" dirty="0">
                  <a:latin typeface="Arial" panose="020B0604020202020204" pitchFamily="34" charset="0"/>
                  <a:cs typeface="Arial" panose="020B0604020202020204" pitchFamily="34" charset="0"/>
                </a:rPr>
                <a:t>8</a:t>
              </a:r>
              <a:r>
                <a:rPr lang="en-GB" sz="900" dirty="0" smtClean="0">
                  <a:latin typeface="Arial" panose="020B0604020202020204" pitchFamily="34" charset="0"/>
                  <a:cs typeface="Arial" panose="020B0604020202020204" pitchFamily="34" charset="0"/>
                </a:rPr>
                <a:t>0</a:t>
              </a:r>
              <a:endParaRPr lang="en-GB" sz="900" dirty="0">
                <a:latin typeface="Arial" panose="020B0604020202020204" pitchFamily="34" charset="0"/>
                <a:cs typeface="Arial" panose="020B0604020202020204" pitchFamily="34" charset="0"/>
              </a:endParaRPr>
            </a:p>
          </p:txBody>
        </p:sp>
        <p:cxnSp>
          <p:nvCxnSpPr>
            <p:cNvPr id="41" name="Straight Connector 40"/>
            <p:cNvCxnSpPr/>
            <p:nvPr/>
          </p:nvCxnSpPr>
          <p:spPr>
            <a:xfrm>
              <a:off x="697989" y="2036445"/>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8488" y="1910936"/>
              <a:ext cx="377027"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100</a:t>
              </a:r>
              <a:endParaRPr lang="en-GB" sz="900" dirty="0">
                <a:latin typeface="Arial" panose="020B0604020202020204" pitchFamily="34" charset="0"/>
                <a:cs typeface="Arial" panose="020B0604020202020204" pitchFamily="34" charset="0"/>
              </a:endParaRPr>
            </a:p>
          </p:txBody>
        </p:sp>
        <p:sp>
          <p:nvSpPr>
            <p:cNvPr id="43" name="Rectangle 42"/>
            <p:cNvSpPr/>
            <p:nvPr/>
          </p:nvSpPr>
          <p:spPr>
            <a:xfrm rot="10800000">
              <a:off x="857286" y="2377932"/>
              <a:ext cx="57600" cy="10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rot="10800000">
              <a:off x="929160" y="2413932"/>
              <a:ext cx="57600" cy="9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rot="10800000">
              <a:off x="1004013" y="2449932"/>
              <a:ext cx="57600" cy="9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rot="10800000">
              <a:off x="1075887" y="2593932"/>
              <a:ext cx="57600" cy="7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rot="10800000">
              <a:off x="1150740" y="2665932"/>
              <a:ext cx="57600" cy="72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10800000">
              <a:off x="1218665" y="2701932"/>
              <a:ext cx="57600" cy="68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rot="10800000">
              <a:off x="1286590" y="2737932"/>
              <a:ext cx="57600" cy="64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rot="10800000">
              <a:off x="1354515" y="2809932"/>
              <a:ext cx="576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rot="10800000">
              <a:off x="1422440" y="2845932"/>
              <a:ext cx="57600" cy="54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rot="10800000">
              <a:off x="1490365" y="2845932"/>
              <a:ext cx="576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10800000">
              <a:off x="1558290" y="2989932"/>
              <a:ext cx="576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rot="10800000">
              <a:off x="1626215" y="3079932"/>
              <a:ext cx="57600" cy="30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rot="10800000">
              <a:off x="1691161" y="3097932"/>
              <a:ext cx="576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rot="10800000">
              <a:off x="1759086" y="3097932"/>
              <a:ext cx="57600" cy="2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rot="10800000">
              <a:off x="1827011" y="3097932"/>
              <a:ext cx="576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rot="10800000">
              <a:off x="1894936" y="3169932"/>
              <a:ext cx="576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rot="10800000">
              <a:off x="1962861" y="3169934"/>
              <a:ext cx="576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rot="10800000">
              <a:off x="2030786" y="3169934"/>
              <a:ext cx="57600"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rot="10800000">
              <a:off x="2098711" y="3241935"/>
              <a:ext cx="576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rot="10800000">
              <a:off x="2172094" y="3313935"/>
              <a:ext cx="57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rot="10800000">
              <a:off x="2240276" y="3313935"/>
              <a:ext cx="576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rot="10800000">
              <a:off x="2313659" y="3331935"/>
              <a:ext cx="576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p:cNvCxnSpPr/>
            <p:nvPr/>
          </p:nvCxnSpPr>
          <p:spPr>
            <a:xfrm>
              <a:off x="689073" y="3385692"/>
              <a:ext cx="452202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097776" y="2586707"/>
              <a:ext cx="153252" cy="15325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rot="10800000">
              <a:off x="2377540" y="3331297"/>
              <a:ext cx="576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437589" y="3388986"/>
              <a:ext cx="57600"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2509463" y="3388986"/>
              <a:ext cx="576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2581337" y="3388986"/>
              <a:ext cx="576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2656190" y="3388986"/>
              <a:ext cx="576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2728064" y="3388986"/>
              <a:ext cx="57600" cy="25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2802917" y="3388986"/>
              <a:ext cx="576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2870842" y="3388986"/>
              <a:ext cx="57600" cy="3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2938767" y="3388986"/>
              <a:ext cx="576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3006692" y="3388986"/>
              <a:ext cx="576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3074617" y="3388986"/>
              <a:ext cx="57600" cy="43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3142542" y="3388986"/>
              <a:ext cx="57600" cy="46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3210467" y="3388986"/>
              <a:ext cx="57600" cy="46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3278392" y="3388986"/>
              <a:ext cx="57600" cy="54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3343338" y="3388986"/>
              <a:ext cx="57600" cy="57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3411263" y="3388986"/>
              <a:ext cx="57600"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3479188"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3547113"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3615038" y="3388986"/>
              <a:ext cx="57600" cy="68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3682963" y="3388986"/>
              <a:ext cx="57600" cy="72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3750888" y="3388986"/>
              <a:ext cx="57600" cy="75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3824271" y="3388986"/>
              <a:ext cx="57600" cy="79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3892453" y="3388986"/>
              <a:ext cx="57600" cy="82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3961246" y="3389469"/>
              <a:ext cx="57600" cy="82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033120" y="3389469"/>
              <a:ext cx="57600" cy="84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4104994" y="3389469"/>
              <a:ext cx="57600" cy="90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4179847" y="3389469"/>
              <a:ext cx="57600" cy="9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4251721" y="3389469"/>
              <a:ext cx="57600" cy="10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a:off x="4326574" y="3389469"/>
              <a:ext cx="576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4394499" y="3389469"/>
              <a:ext cx="57600"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4462424" y="3389469"/>
              <a:ext cx="57600" cy="10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4530349" y="3389469"/>
              <a:ext cx="57600"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4598274" y="3389469"/>
              <a:ext cx="57600" cy="11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4666199" y="3389469"/>
              <a:ext cx="57600" cy="11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4734124" y="3389469"/>
              <a:ext cx="57600" cy="122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4802049" y="3389469"/>
              <a:ext cx="57600" cy="129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4866995" y="3389469"/>
              <a:ext cx="57600" cy="133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4934920" y="3389469"/>
              <a:ext cx="57600" cy="14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5002845" y="3389469"/>
              <a:ext cx="57600" cy="144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a:off x="5070770" y="3389469"/>
              <a:ext cx="57600" cy="144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7" name="Straight Connector 106"/>
            <p:cNvCxnSpPr/>
            <p:nvPr/>
          </p:nvCxnSpPr>
          <p:spPr>
            <a:xfrm>
              <a:off x="693833" y="3770224"/>
              <a:ext cx="452202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93833" y="3112097"/>
              <a:ext cx="452202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7994885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a:t>O-021: Safety and antitumor activity of pembrolizumab in patients with advanced microsatellite instability–high (MSI-H) colorectal cancer: KEYNOTE-164 – Le D, et al</a:t>
            </a:r>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smtClean="0"/>
              <a:t>Le D,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O-021</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endParaRPr lang="en-GB" b="1" dirty="0"/>
          </a:p>
        </p:txBody>
      </p:sp>
      <p:sp>
        <p:nvSpPr>
          <p:cNvPr id="23" name="Text Placeholder 3"/>
          <p:cNvSpPr>
            <a:spLocks noGrp="1"/>
          </p:cNvSpPr>
          <p:nvPr>
            <p:ph type="body" sz="quarter" idx="10"/>
          </p:nvPr>
        </p:nvSpPr>
        <p:spPr>
          <a:xfrm>
            <a:off x="365125" y="6096000"/>
            <a:ext cx="4130675" cy="487363"/>
          </a:xfrm>
        </p:spPr>
        <p:txBody>
          <a:bodyPr/>
          <a:lstStyle/>
          <a:p>
            <a:r>
              <a:rPr lang="en-US" dirty="0" smtClean="0"/>
              <a:t>Data cut-off: 12 September 2017</a:t>
            </a:r>
            <a:endParaRPr lang="en-US" dirty="0"/>
          </a:p>
        </p:txBody>
      </p:sp>
      <p:sp>
        <p:nvSpPr>
          <p:cNvPr id="7" name="TextBox 6"/>
          <p:cNvSpPr txBox="1"/>
          <p:nvPr/>
        </p:nvSpPr>
        <p:spPr>
          <a:xfrm flipH="1">
            <a:off x="1920080" y="1805635"/>
            <a:ext cx="838201" cy="369332"/>
          </a:xfrm>
          <a:prstGeom prst="rect">
            <a:avLst/>
          </a:prstGeom>
          <a:noFill/>
        </p:spPr>
        <p:txBody>
          <a:bodyPr wrap="square" rtlCol="0">
            <a:spAutoFit/>
          </a:bodyPr>
          <a:lstStyle/>
          <a:p>
            <a:pPr algn="ctr"/>
            <a:r>
              <a:rPr lang="en-GB" b="1" dirty="0" smtClean="0"/>
              <a:t>PFS</a:t>
            </a:r>
            <a:endParaRPr lang="en-GB" b="1" dirty="0"/>
          </a:p>
        </p:txBody>
      </p:sp>
      <p:sp>
        <p:nvSpPr>
          <p:cNvPr id="10" name="TextBox 9"/>
          <p:cNvSpPr txBox="1"/>
          <p:nvPr/>
        </p:nvSpPr>
        <p:spPr>
          <a:xfrm flipH="1">
            <a:off x="6596740" y="1805635"/>
            <a:ext cx="838201" cy="369332"/>
          </a:xfrm>
          <a:prstGeom prst="rect">
            <a:avLst/>
          </a:prstGeom>
          <a:noFill/>
        </p:spPr>
        <p:txBody>
          <a:bodyPr wrap="square" rtlCol="0">
            <a:spAutoFit/>
          </a:bodyPr>
          <a:lstStyle/>
          <a:p>
            <a:pPr algn="ctr"/>
            <a:r>
              <a:rPr lang="en-GB" b="1" dirty="0"/>
              <a:t>O</a:t>
            </a:r>
            <a:r>
              <a:rPr lang="en-GB" b="1" dirty="0" smtClean="0"/>
              <a:t>S</a:t>
            </a:r>
            <a:endParaRPr lang="en-GB" b="1" dirty="0"/>
          </a:p>
        </p:txBody>
      </p:sp>
      <p:grpSp>
        <p:nvGrpSpPr>
          <p:cNvPr id="13" name="Group 12"/>
          <p:cNvGrpSpPr/>
          <p:nvPr/>
        </p:nvGrpSpPr>
        <p:grpSpPr>
          <a:xfrm>
            <a:off x="5510" y="2228370"/>
            <a:ext cx="4535118" cy="3307132"/>
            <a:chOff x="5510" y="2228370"/>
            <a:chExt cx="4535118" cy="3307132"/>
          </a:xfrm>
        </p:grpSpPr>
        <p:sp>
          <p:nvSpPr>
            <p:cNvPr id="14" name="Freeform 13"/>
            <p:cNvSpPr>
              <a:spLocks/>
            </p:cNvSpPr>
            <p:nvPr/>
          </p:nvSpPr>
          <p:spPr bwMode="auto">
            <a:xfrm>
              <a:off x="659012" y="2369486"/>
              <a:ext cx="3719540"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5" name="Line 6"/>
            <p:cNvSpPr>
              <a:spLocks noChangeShapeType="1"/>
            </p:cNvSpPr>
            <p:nvPr/>
          </p:nvSpPr>
          <p:spPr bwMode="auto">
            <a:xfrm>
              <a:off x="572284" y="2369485"/>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7"/>
            <p:cNvSpPr>
              <a:spLocks noChangeShapeType="1"/>
            </p:cNvSpPr>
            <p:nvPr/>
          </p:nvSpPr>
          <p:spPr bwMode="auto">
            <a:xfrm>
              <a:off x="572284" y="2832694"/>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8"/>
            <p:cNvSpPr>
              <a:spLocks noChangeShapeType="1"/>
            </p:cNvSpPr>
            <p:nvPr/>
          </p:nvSpPr>
          <p:spPr bwMode="auto">
            <a:xfrm>
              <a:off x="572284" y="3335410"/>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9"/>
            <p:cNvSpPr>
              <a:spLocks noChangeShapeType="1"/>
            </p:cNvSpPr>
            <p:nvPr/>
          </p:nvSpPr>
          <p:spPr bwMode="auto">
            <a:xfrm>
              <a:off x="572284" y="3828522"/>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0"/>
            <p:cNvSpPr>
              <a:spLocks noChangeShapeType="1"/>
            </p:cNvSpPr>
            <p:nvPr/>
          </p:nvSpPr>
          <p:spPr bwMode="auto">
            <a:xfrm>
              <a:off x="572284" y="4323900"/>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1"/>
            <p:cNvSpPr>
              <a:spLocks noChangeShapeType="1"/>
            </p:cNvSpPr>
            <p:nvPr/>
          </p:nvSpPr>
          <p:spPr bwMode="auto">
            <a:xfrm>
              <a:off x="572284" y="4811939"/>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2"/>
            <p:cNvSpPr>
              <a:spLocks noChangeShapeType="1"/>
            </p:cNvSpPr>
            <p:nvPr/>
          </p:nvSpPr>
          <p:spPr bwMode="auto">
            <a:xfrm>
              <a:off x="1860233"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3"/>
            <p:cNvSpPr>
              <a:spLocks noChangeShapeType="1"/>
            </p:cNvSpPr>
            <p:nvPr/>
          </p:nvSpPr>
          <p:spPr bwMode="auto">
            <a:xfrm>
              <a:off x="1454536"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19"/>
            <p:cNvSpPr>
              <a:spLocks noChangeShapeType="1"/>
            </p:cNvSpPr>
            <p:nvPr/>
          </p:nvSpPr>
          <p:spPr bwMode="auto">
            <a:xfrm>
              <a:off x="1054369"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Line 21"/>
            <p:cNvSpPr>
              <a:spLocks noChangeShapeType="1"/>
            </p:cNvSpPr>
            <p:nvPr/>
          </p:nvSpPr>
          <p:spPr bwMode="auto">
            <a:xfrm>
              <a:off x="653879"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26" name="TextBox 25"/>
            <p:cNvSpPr txBox="1"/>
            <p:nvPr/>
          </p:nvSpPr>
          <p:spPr>
            <a:xfrm rot="16200000">
              <a:off x="-881857" y="3455257"/>
              <a:ext cx="2060180" cy="285445"/>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Progression-free survival %</a:t>
              </a:r>
              <a:endParaRPr lang="en-GB" sz="1200" dirty="0">
                <a:latin typeface="Arial" panose="020B0604020202020204" pitchFamily="34" charset="0"/>
                <a:cs typeface="Arial" panose="020B0604020202020204" pitchFamily="34" charset="0"/>
              </a:endParaRPr>
            </a:p>
          </p:txBody>
        </p:sp>
        <p:sp>
          <p:nvSpPr>
            <p:cNvPr id="27" name="TextBox 26"/>
            <p:cNvSpPr txBox="1"/>
            <p:nvPr/>
          </p:nvSpPr>
          <p:spPr>
            <a:xfrm>
              <a:off x="1932025" y="5045607"/>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28" name="TextBox 27"/>
            <p:cNvSpPr txBox="1"/>
            <p:nvPr/>
          </p:nvSpPr>
          <p:spPr>
            <a:xfrm>
              <a:off x="202250" y="2228370"/>
              <a:ext cx="439543"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100</a:t>
              </a:r>
              <a:endParaRPr lang="en-GB" sz="1200" dirty="0">
                <a:latin typeface="Arial" panose="020B0604020202020204" pitchFamily="34" charset="0"/>
                <a:cs typeface="Arial" panose="020B0604020202020204" pitchFamily="34" charset="0"/>
              </a:endParaRPr>
            </a:p>
          </p:txBody>
        </p:sp>
        <p:sp>
          <p:nvSpPr>
            <p:cNvPr id="29" name="TextBox 28"/>
            <p:cNvSpPr txBox="1"/>
            <p:nvPr/>
          </p:nvSpPr>
          <p:spPr>
            <a:xfrm>
              <a:off x="287209" y="2693405"/>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80</a:t>
              </a:r>
              <a:endParaRPr lang="en-GB" sz="1200" dirty="0">
                <a:latin typeface="Arial" panose="020B0604020202020204" pitchFamily="34" charset="0"/>
                <a:cs typeface="Arial" panose="020B0604020202020204" pitchFamily="34" charset="0"/>
              </a:endParaRPr>
            </a:p>
          </p:txBody>
        </p:sp>
        <p:sp>
          <p:nvSpPr>
            <p:cNvPr id="30" name="TextBox 29"/>
            <p:cNvSpPr txBox="1"/>
            <p:nvPr/>
          </p:nvSpPr>
          <p:spPr>
            <a:xfrm>
              <a:off x="287209" y="3195904"/>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60</a:t>
              </a:r>
              <a:endParaRPr lang="en-GB" sz="1200" dirty="0">
                <a:latin typeface="Arial" panose="020B0604020202020204" pitchFamily="34" charset="0"/>
                <a:cs typeface="Arial" panose="020B0604020202020204" pitchFamily="34" charset="0"/>
              </a:endParaRPr>
            </a:p>
          </p:txBody>
        </p:sp>
        <p:sp>
          <p:nvSpPr>
            <p:cNvPr id="31" name="TextBox 30"/>
            <p:cNvSpPr txBox="1"/>
            <p:nvPr/>
          </p:nvSpPr>
          <p:spPr>
            <a:xfrm>
              <a:off x="287209" y="3688799"/>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40</a:t>
              </a:r>
              <a:endParaRPr lang="en-GB" sz="1200" dirty="0">
                <a:latin typeface="Arial" panose="020B0604020202020204" pitchFamily="34" charset="0"/>
                <a:cs typeface="Arial" panose="020B0604020202020204" pitchFamily="34" charset="0"/>
              </a:endParaRPr>
            </a:p>
          </p:txBody>
        </p:sp>
        <p:sp>
          <p:nvSpPr>
            <p:cNvPr id="32" name="TextBox 31"/>
            <p:cNvSpPr txBox="1"/>
            <p:nvPr/>
          </p:nvSpPr>
          <p:spPr>
            <a:xfrm>
              <a:off x="287217" y="4183959"/>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20</a:t>
              </a:r>
              <a:endParaRPr lang="en-GB" sz="1200" dirty="0">
                <a:latin typeface="Arial" panose="020B0604020202020204" pitchFamily="34" charset="0"/>
                <a:cs typeface="Arial" panose="020B0604020202020204" pitchFamily="34" charset="0"/>
              </a:endParaRPr>
            </a:p>
          </p:txBody>
        </p:sp>
        <p:sp>
          <p:nvSpPr>
            <p:cNvPr id="33" name="TextBox 32"/>
            <p:cNvSpPr txBox="1"/>
            <p:nvPr/>
          </p:nvSpPr>
          <p:spPr>
            <a:xfrm>
              <a:off x="372177" y="4671779"/>
              <a:ext cx="26962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34" name="TextBox 33"/>
            <p:cNvSpPr txBox="1"/>
            <p:nvPr/>
          </p:nvSpPr>
          <p:spPr>
            <a:xfrm>
              <a:off x="481317" y="488917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63</a:t>
              </a:r>
              <a:endParaRPr lang="en-GB" sz="1200" dirty="0">
                <a:latin typeface="Arial" panose="020B0604020202020204" pitchFamily="34" charset="0"/>
                <a:cs typeface="Arial" panose="020B0604020202020204" pitchFamily="34" charset="0"/>
              </a:endParaRPr>
            </a:p>
          </p:txBody>
        </p:sp>
        <p:sp>
          <p:nvSpPr>
            <p:cNvPr id="35" name="TextBox 34"/>
            <p:cNvSpPr txBox="1"/>
            <p:nvPr/>
          </p:nvSpPr>
          <p:spPr>
            <a:xfrm>
              <a:off x="892943" y="488917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47</a:t>
              </a:r>
              <a:endParaRPr lang="en-GB" sz="1200" dirty="0">
                <a:latin typeface="Arial" panose="020B0604020202020204" pitchFamily="34" charset="0"/>
                <a:cs typeface="Arial" panose="020B0604020202020204" pitchFamily="34" charset="0"/>
              </a:endParaRPr>
            </a:p>
          </p:txBody>
        </p:sp>
        <p:sp>
          <p:nvSpPr>
            <p:cNvPr id="36" name="TextBox 35"/>
            <p:cNvSpPr txBox="1"/>
            <p:nvPr/>
          </p:nvSpPr>
          <p:spPr>
            <a:xfrm>
              <a:off x="1973638" y="4867226"/>
              <a:ext cx="184730" cy="276999"/>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37" name="TextBox 36"/>
            <p:cNvSpPr txBox="1"/>
            <p:nvPr/>
          </p:nvSpPr>
          <p:spPr>
            <a:xfrm>
              <a:off x="1273608" y="488917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33</a:t>
              </a:r>
              <a:endParaRPr lang="en-GB" sz="1200" dirty="0">
                <a:latin typeface="Arial" panose="020B0604020202020204" pitchFamily="34" charset="0"/>
                <a:cs typeface="Arial" panose="020B0604020202020204" pitchFamily="34" charset="0"/>
              </a:endParaRPr>
            </a:p>
          </p:txBody>
        </p:sp>
        <p:sp>
          <p:nvSpPr>
            <p:cNvPr id="38" name="TextBox 37"/>
            <p:cNvSpPr txBox="1"/>
            <p:nvPr/>
          </p:nvSpPr>
          <p:spPr>
            <a:xfrm>
              <a:off x="1688538" y="488917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30</a:t>
              </a:r>
              <a:endParaRPr lang="en-GB" sz="1200" dirty="0">
                <a:latin typeface="Arial" panose="020B0604020202020204" pitchFamily="34" charset="0"/>
                <a:cs typeface="Arial" panose="020B0604020202020204" pitchFamily="34" charset="0"/>
              </a:endParaRPr>
            </a:p>
          </p:txBody>
        </p:sp>
        <p:grpSp>
          <p:nvGrpSpPr>
            <p:cNvPr id="39" name="Group 38"/>
            <p:cNvGrpSpPr/>
            <p:nvPr/>
          </p:nvGrpSpPr>
          <p:grpSpPr>
            <a:xfrm>
              <a:off x="2097857" y="4812417"/>
              <a:ext cx="354583" cy="723085"/>
              <a:chOff x="2270729" y="5042971"/>
              <a:chExt cx="301272" cy="723085"/>
            </a:xfrm>
          </p:grpSpPr>
          <p:sp>
            <p:nvSpPr>
              <p:cNvPr id="71" name="Line 14"/>
              <p:cNvSpPr>
                <a:spLocks noChangeShapeType="1"/>
              </p:cNvSpPr>
              <p:nvPr/>
            </p:nvSpPr>
            <p:spPr bwMode="auto">
              <a:xfrm>
                <a:off x="24225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2" name="TextBox 71"/>
              <p:cNvSpPr txBox="1"/>
              <p:nvPr/>
            </p:nvSpPr>
            <p:spPr>
              <a:xfrm>
                <a:off x="2270729" y="5119725"/>
                <a:ext cx="301272"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8</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24</a:t>
                </a:r>
                <a:endParaRPr lang="en-GB" sz="1200" dirty="0">
                  <a:latin typeface="Arial" panose="020B0604020202020204" pitchFamily="34" charset="0"/>
                  <a:cs typeface="Arial" panose="020B0604020202020204" pitchFamily="34" charset="0"/>
                </a:endParaRPr>
              </a:p>
            </p:txBody>
          </p:sp>
        </p:grpSp>
        <p:grpSp>
          <p:nvGrpSpPr>
            <p:cNvPr id="40" name="Group 39"/>
            <p:cNvGrpSpPr/>
            <p:nvPr/>
          </p:nvGrpSpPr>
          <p:grpSpPr>
            <a:xfrm>
              <a:off x="2509832" y="4812417"/>
              <a:ext cx="354584" cy="723085"/>
              <a:chOff x="2182829" y="5042971"/>
              <a:chExt cx="301273" cy="723085"/>
            </a:xfrm>
          </p:grpSpPr>
          <p:sp>
            <p:nvSpPr>
              <p:cNvPr id="69" name="Line 14"/>
              <p:cNvSpPr>
                <a:spLocks noChangeShapeType="1"/>
              </p:cNvSpPr>
              <p:nvPr/>
            </p:nvSpPr>
            <p:spPr bwMode="auto">
              <a:xfrm>
                <a:off x="23346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 name="TextBox 69"/>
              <p:cNvSpPr txBox="1"/>
              <p:nvPr/>
            </p:nvSpPr>
            <p:spPr>
              <a:xfrm>
                <a:off x="2182829" y="5119725"/>
                <a:ext cx="301273"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10</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22</a:t>
                </a:r>
                <a:endParaRPr lang="en-GB" sz="1200" dirty="0">
                  <a:latin typeface="Arial" panose="020B0604020202020204" pitchFamily="34" charset="0"/>
                  <a:cs typeface="Arial" panose="020B0604020202020204" pitchFamily="34" charset="0"/>
                </a:endParaRPr>
              </a:p>
            </p:txBody>
          </p:sp>
        </p:grpSp>
        <p:grpSp>
          <p:nvGrpSpPr>
            <p:cNvPr id="41" name="Group 40"/>
            <p:cNvGrpSpPr/>
            <p:nvPr/>
          </p:nvGrpSpPr>
          <p:grpSpPr>
            <a:xfrm>
              <a:off x="2933805" y="4812417"/>
              <a:ext cx="773365" cy="723085"/>
              <a:chOff x="2933805" y="4812417"/>
              <a:chExt cx="773365" cy="723085"/>
            </a:xfrm>
          </p:grpSpPr>
          <p:sp>
            <p:nvSpPr>
              <p:cNvPr id="64" name="Line 17"/>
              <p:cNvSpPr>
                <a:spLocks noChangeShapeType="1"/>
              </p:cNvSpPr>
              <p:nvPr/>
            </p:nvSpPr>
            <p:spPr bwMode="auto">
              <a:xfrm>
                <a:off x="3526905"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TextBox 64"/>
              <p:cNvSpPr txBox="1"/>
              <p:nvPr/>
            </p:nvSpPr>
            <p:spPr>
              <a:xfrm>
                <a:off x="3352586" y="488917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14</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6</a:t>
                </a:r>
                <a:endParaRPr lang="en-GB" sz="1200" dirty="0">
                  <a:latin typeface="Arial" panose="020B0604020202020204" pitchFamily="34" charset="0"/>
                  <a:cs typeface="Arial" panose="020B0604020202020204" pitchFamily="34" charset="0"/>
                </a:endParaRPr>
              </a:p>
            </p:txBody>
          </p:sp>
          <p:grpSp>
            <p:nvGrpSpPr>
              <p:cNvPr id="66" name="Group 65"/>
              <p:cNvGrpSpPr/>
              <p:nvPr/>
            </p:nvGrpSpPr>
            <p:grpSpPr>
              <a:xfrm>
                <a:off x="2933805" y="4812417"/>
                <a:ext cx="354584" cy="723085"/>
                <a:chOff x="2094929" y="5042971"/>
                <a:chExt cx="301274" cy="723085"/>
              </a:xfrm>
            </p:grpSpPr>
            <p:sp>
              <p:nvSpPr>
                <p:cNvPr id="67" name="Line 14"/>
                <p:cNvSpPr>
                  <a:spLocks noChangeShapeType="1"/>
                </p:cNvSpPr>
                <p:nvPr/>
              </p:nvSpPr>
              <p:spPr bwMode="auto">
                <a:xfrm>
                  <a:off x="22467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TextBox 67"/>
                <p:cNvSpPr txBox="1"/>
                <p:nvPr/>
              </p:nvSpPr>
              <p:spPr>
                <a:xfrm>
                  <a:off x="2094929" y="5119725"/>
                  <a:ext cx="30127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21</a:t>
                  </a:r>
                  <a:endParaRPr lang="en-GB" sz="1200" dirty="0">
                    <a:latin typeface="Arial" panose="020B0604020202020204" pitchFamily="34" charset="0"/>
                    <a:cs typeface="Arial" panose="020B0604020202020204" pitchFamily="34" charset="0"/>
                  </a:endParaRPr>
                </a:p>
              </p:txBody>
            </p:sp>
          </p:grpSp>
        </p:grpSp>
        <p:sp>
          <p:nvSpPr>
            <p:cNvPr id="42" name="TextBox 41"/>
            <p:cNvSpPr txBox="1"/>
            <p:nvPr/>
          </p:nvSpPr>
          <p:spPr>
            <a:xfrm>
              <a:off x="133702" y="5051891"/>
              <a:ext cx="877163" cy="276999"/>
            </a:xfrm>
            <a:prstGeom prst="rect">
              <a:avLst/>
            </a:prstGeom>
            <a:noFill/>
          </p:spPr>
          <p:txBody>
            <a:bodyPr wrap="none" rtlCol="0">
              <a:spAutoFit/>
            </a:bodyPr>
            <a:lstStyle/>
            <a:p>
              <a:r>
                <a:rPr lang="en-GB" sz="1200" dirty="0" smtClean="0"/>
                <a:t>No. at risk</a:t>
              </a:r>
              <a:endParaRPr lang="en-GB" sz="1200" dirty="0"/>
            </a:p>
          </p:txBody>
        </p:sp>
        <p:grpSp>
          <p:nvGrpSpPr>
            <p:cNvPr id="43" name="Group 42"/>
            <p:cNvGrpSpPr/>
            <p:nvPr/>
          </p:nvGrpSpPr>
          <p:grpSpPr>
            <a:xfrm>
              <a:off x="3767271" y="4812417"/>
              <a:ext cx="773357" cy="723085"/>
              <a:chOff x="2933813" y="4812417"/>
              <a:chExt cx="773357" cy="723085"/>
            </a:xfrm>
          </p:grpSpPr>
          <p:sp>
            <p:nvSpPr>
              <p:cNvPr id="59" name="Line 17"/>
              <p:cNvSpPr>
                <a:spLocks noChangeShapeType="1"/>
              </p:cNvSpPr>
              <p:nvPr/>
            </p:nvSpPr>
            <p:spPr bwMode="auto">
              <a:xfrm>
                <a:off x="3526905"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0" name="TextBox 59"/>
              <p:cNvSpPr txBox="1"/>
              <p:nvPr/>
            </p:nvSpPr>
            <p:spPr>
              <a:xfrm>
                <a:off x="3352586" y="488917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grpSp>
            <p:nvGrpSpPr>
              <p:cNvPr id="61" name="Group 60"/>
              <p:cNvGrpSpPr/>
              <p:nvPr/>
            </p:nvGrpSpPr>
            <p:grpSpPr>
              <a:xfrm>
                <a:off x="2933813" y="4812417"/>
                <a:ext cx="354584" cy="723085"/>
                <a:chOff x="2094929" y="5042971"/>
                <a:chExt cx="301273" cy="723085"/>
              </a:xfrm>
            </p:grpSpPr>
            <p:sp>
              <p:nvSpPr>
                <p:cNvPr id="62" name="Line 14"/>
                <p:cNvSpPr>
                  <a:spLocks noChangeShapeType="1"/>
                </p:cNvSpPr>
                <p:nvPr/>
              </p:nvSpPr>
              <p:spPr bwMode="auto">
                <a:xfrm>
                  <a:off x="22467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 name="TextBox 62"/>
                <p:cNvSpPr txBox="1"/>
                <p:nvPr/>
              </p:nvSpPr>
              <p:spPr>
                <a:xfrm>
                  <a:off x="2094929" y="5119725"/>
                  <a:ext cx="301273"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16</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grpSp>
        </p:grpSp>
        <p:grpSp>
          <p:nvGrpSpPr>
            <p:cNvPr id="44" name="Group 43"/>
            <p:cNvGrpSpPr/>
            <p:nvPr/>
          </p:nvGrpSpPr>
          <p:grpSpPr>
            <a:xfrm>
              <a:off x="661776" y="2371892"/>
              <a:ext cx="3132000" cy="1368000"/>
              <a:chOff x="3435350" y="2898775"/>
              <a:chExt cx="2266950" cy="1057275"/>
            </a:xfrm>
          </p:grpSpPr>
          <p:sp>
            <p:nvSpPr>
              <p:cNvPr id="45" name="Line 2"/>
              <p:cNvSpPr>
                <a:spLocks noChangeShapeType="1"/>
              </p:cNvSpPr>
              <p:nvPr/>
            </p:nvSpPr>
            <p:spPr bwMode="auto">
              <a:xfrm>
                <a:off x="5597525"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3"/>
              <p:cNvSpPr>
                <a:spLocks noChangeShapeType="1"/>
              </p:cNvSpPr>
              <p:nvPr/>
            </p:nvSpPr>
            <p:spPr bwMode="auto">
              <a:xfrm>
                <a:off x="5616575"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
              <p:cNvSpPr>
                <a:spLocks noChangeShapeType="1"/>
              </p:cNvSpPr>
              <p:nvPr/>
            </p:nvSpPr>
            <p:spPr bwMode="auto">
              <a:xfrm>
                <a:off x="4406900" y="3851275"/>
                <a:ext cx="0" cy="47625"/>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5"/>
              <p:cNvSpPr>
                <a:spLocks noChangeShapeType="1"/>
              </p:cNvSpPr>
              <p:nvPr/>
            </p:nvSpPr>
            <p:spPr bwMode="auto">
              <a:xfrm>
                <a:off x="5235575"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6"/>
              <p:cNvSpPr>
                <a:spLocks noChangeShapeType="1"/>
              </p:cNvSpPr>
              <p:nvPr/>
            </p:nvSpPr>
            <p:spPr bwMode="auto">
              <a:xfrm>
                <a:off x="5254625"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7"/>
              <p:cNvSpPr>
                <a:spLocks noChangeShapeType="1"/>
              </p:cNvSpPr>
              <p:nvPr/>
            </p:nvSpPr>
            <p:spPr bwMode="auto">
              <a:xfrm>
                <a:off x="5273675"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8"/>
              <p:cNvSpPr>
                <a:spLocks noChangeShapeType="1"/>
              </p:cNvSpPr>
              <p:nvPr/>
            </p:nvSpPr>
            <p:spPr bwMode="auto">
              <a:xfrm>
                <a:off x="5292725"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9"/>
              <p:cNvSpPr>
                <a:spLocks noChangeShapeType="1"/>
              </p:cNvSpPr>
              <p:nvPr/>
            </p:nvSpPr>
            <p:spPr bwMode="auto">
              <a:xfrm>
                <a:off x="5073650"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0"/>
              <p:cNvSpPr>
                <a:spLocks noChangeShapeType="1"/>
              </p:cNvSpPr>
              <p:nvPr/>
            </p:nvSpPr>
            <p:spPr bwMode="auto">
              <a:xfrm>
                <a:off x="4654550"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1"/>
              <p:cNvSpPr>
                <a:spLocks noChangeShapeType="1"/>
              </p:cNvSpPr>
              <p:nvPr/>
            </p:nvSpPr>
            <p:spPr bwMode="auto">
              <a:xfrm>
                <a:off x="5692775"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2"/>
              <p:cNvSpPr>
                <a:spLocks noChangeShapeType="1"/>
              </p:cNvSpPr>
              <p:nvPr/>
            </p:nvSpPr>
            <p:spPr bwMode="auto">
              <a:xfrm>
                <a:off x="5407025"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3"/>
              <p:cNvSpPr>
                <a:spLocks noChangeShapeType="1"/>
              </p:cNvSpPr>
              <p:nvPr/>
            </p:nvSpPr>
            <p:spPr bwMode="auto">
              <a:xfrm>
                <a:off x="5359400" y="3898900"/>
                <a:ext cx="0" cy="57150"/>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4"/>
              <p:cNvSpPr>
                <a:spLocks noChangeShapeType="1"/>
              </p:cNvSpPr>
              <p:nvPr/>
            </p:nvSpPr>
            <p:spPr bwMode="auto">
              <a:xfrm>
                <a:off x="4368800" y="3851275"/>
                <a:ext cx="0" cy="47625"/>
              </a:xfrm>
              <a:prstGeom prst="line">
                <a:avLst/>
              </a:prstGeom>
              <a:noFill/>
              <a:ln w="2222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15"/>
              <p:cNvSpPr>
                <a:spLocks/>
              </p:cNvSpPr>
              <p:nvPr/>
            </p:nvSpPr>
            <p:spPr bwMode="auto">
              <a:xfrm>
                <a:off x="3435350" y="2898775"/>
                <a:ext cx="2266950" cy="1057275"/>
              </a:xfrm>
              <a:custGeom>
                <a:avLst/>
                <a:gdLst>
                  <a:gd name="T0" fmla="*/ 238 w 238"/>
                  <a:gd name="T1" fmla="*/ 111 h 111"/>
                  <a:gd name="T2" fmla="*/ 123 w 238"/>
                  <a:gd name="T3" fmla="*/ 111 h 111"/>
                  <a:gd name="T4" fmla="*/ 123 w 238"/>
                  <a:gd name="T5" fmla="*/ 109 h 111"/>
                  <a:gd name="T6" fmla="*/ 112 w 238"/>
                  <a:gd name="T7" fmla="*/ 109 h 111"/>
                  <a:gd name="T8" fmla="*/ 112 w 238"/>
                  <a:gd name="T9" fmla="*/ 106 h 111"/>
                  <a:gd name="T10" fmla="*/ 96 w 238"/>
                  <a:gd name="T11" fmla="*/ 106 h 111"/>
                  <a:gd name="T12" fmla="*/ 96 w 238"/>
                  <a:gd name="T13" fmla="*/ 102 h 111"/>
                  <a:gd name="T14" fmla="*/ 94 w 238"/>
                  <a:gd name="T15" fmla="*/ 102 h 111"/>
                  <a:gd name="T16" fmla="*/ 94 w 238"/>
                  <a:gd name="T17" fmla="*/ 99 h 111"/>
                  <a:gd name="T18" fmla="*/ 91 w 238"/>
                  <a:gd name="T19" fmla="*/ 99 h 111"/>
                  <a:gd name="T20" fmla="*/ 91 w 238"/>
                  <a:gd name="T21" fmla="*/ 96 h 111"/>
                  <a:gd name="T22" fmla="*/ 62 w 238"/>
                  <a:gd name="T23" fmla="*/ 96 h 111"/>
                  <a:gd name="T24" fmla="*/ 62 w 238"/>
                  <a:gd name="T25" fmla="*/ 90 h 111"/>
                  <a:gd name="T26" fmla="*/ 59 w 238"/>
                  <a:gd name="T27" fmla="*/ 90 h 111"/>
                  <a:gd name="T28" fmla="*/ 59 w 238"/>
                  <a:gd name="T29" fmla="*/ 87 h 111"/>
                  <a:gd name="T30" fmla="*/ 58 w 238"/>
                  <a:gd name="T31" fmla="*/ 87 h 111"/>
                  <a:gd name="T32" fmla="*/ 58 w 238"/>
                  <a:gd name="T33" fmla="*/ 83 h 111"/>
                  <a:gd name="T34" fmla="*/ 41 w 238"/>
                  <a:gd name="T35" fmla="*/ 83 h 111"/>
                  <a:gd name="T36" fmla="*/ 41 w 238"/>
                  <a:gd name="T37" fmla="*/ 81 h 111"/>
                  <a:gd name="T38" fmla="*/ 33 w 238"/>
                  <a:gd name="T39" fmla="*/ 81 h 111"/>
                  <a:gd name="T40" fmla="*/ 33 w 238"/>
                  <a:gd name="T41" fmla="*/ 75 h 111"/>
                  <a:gd name="T42" fmla="*/ 32 w 238"/>
                  <a:gd name="T43" fmla="*/ 75 h 111"/>
                  <a:gd name="T44" fmla="*/ 32 w 238"/>
                  <a:gd name="T45" fmla="*/ 70 h 111"/>
                  <a:gd name="T46" fmla="*/ 30 w 238"/>
                  <a:gd name="T47" fmla="*/ 70 h 111"/>
                  <a:gd name="T48" fmla="*/ 30 w 238"/>
                  <a:gd name="T49" fmla="*/ 59 h 111"/>
                  <a:gd name="T50" fmla="*/ 29 w 238"/>
                  <a:gd name="T51" fmla="*/ 59 h 111"/>
                  <a:gd name="T52" fmla="*/ 29 w 238"/>
                  <a:gd name="T53" fmla="*/ 47 h 111"/>
                  <a:gd name="T54" fmla="*/ 28 w 238"/>
                  <a:gd name="T55" fmla="*/ 47 h 111"/>
                  <a:gd name="T56" fmla="*/ 28 w 238"/>
                  <a:gd name="T57" fmla="*/ 41 h 111"/>
                  <a:gd name="T58" fmla="*/ 28 w 238"/>
                  <a:gd name="T59" fmla="*/ 41 h 111"/>
                  <a:gd name="T60" fmla="*/ 28 w 238"/>
                  <a:gd name="T61" fmla="*/ 29 h 111"/>
                  <a:gd name="T62" fmla="*/ 21 w 238"/>
                  <a:gd name="T63" fmla="*/ 29 h 111"/>
                  <a:gd name="T64" fmla="*/ 21 w 238"/>
                  <a:gd name="T65" fmla="*/ 26 h 111"/>
                  <a:gd name="T66" fmla="*/ 19 w 238"/>
                  <a:gd name="T67" fmla="*/ 26 h 111"/>
                  <a:gd name="T68" fmla="*/ 19 w 238"/>
                  <a:gd name="T69" fmla="*/ 23 h 111"/>
                  <a:gd name="T70" fmla="*/ 17 w 238"/>
                  <a:gd name="T71" fmla="*/ 23 h 111"/>
                  <a:gd name="T72" fmla="*/ 17 w 238"/>
                  <a:gd name="T73" fmla="*/ 15 h 111"/>
                  <a:gd name="T74" fmla="*/ 16 w 238"/>
                  <a:gd name="T75" fmla="*/ 15 h 111"/>
                  <a:gd name="T76" fmla="*/ 16 w 238"/>
                  <a:gd name="T77" fmla="*/ 9 h 111"/>
                  <a:gd name="T78" fmla="*/ 3 w 238"/>
                  <a:gd name="T79" fmla="*/ 9 h 111"/>
                  <a:gd name="T80" fmla="*/ 3 w 238"/>
                  <a:gd name="T81" fmla="*/ 6 h 111"/>
                  <a:gd name="T82" fmla="*/ 2 w 238"/>
                  <a:gd name="T83" fmla="*/ 6 h 111"/>
                  <a:gd name="T84" fmla="*/ 2 w 238"/>
                  <a:gd name="T85" fmla="*/ 3 h 111"/>
                  <a:gd name="T86" fmla="*/ 1 w 238"/>
                  <a:gd name="T87" fmla="*/ 3 h 111"/>
                  <a:gd name="T88" fmla="*/ 1 w 238"/>
                  <a:gd name="T89" fmla="*/ 0 h 111"/>
                  <a:gd name="T90" fmla="*/ 0 w 238"/>
                  <a:gd name="T9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8" h="111">
                    <a:moveTo>
                      <a:pt x="238" y="111"/>
                    </a:moveTo>
                    <a:lnTo>
                      <a:pt x="123" y="111"/>
                    </a:lnTo>
                    <a:lnTo>
                      <a:pt x="123" y="109"/>
                    </a:lnTo>
                    <a:lnTo>
                      <a:pt x="112" y="109"/>
                    </a:lnTo>
                    <a:lnTo>
                      <a:pt x="112" y="106"/>
                    </a:lnTo>
                    <a:lnTo>
                      <a:pt x="96" y="106"/>
                    </a:lnTo>
                    <a:lnTo>
                      <a:pt x="96" y="102"/>
                    </a:lnTo>
                    <a:lnTo>
                      <a:pt x="94" y="102"/>
                    </a:lnTo>
                    <a:lnTo>
                      <a:pt x="94" y="99"/>
                    </a:lnTo>
                    <a:lnTo>
                      <a:pt x="91" y="99"/>
                    </a:lnTo>
                    <a:lnTo>
                      <a:pt x="91" y="96"/>
                    </a:lnTo>
                    <a:lnTo>
                      <a:pt x="62" y="96"/>
                    </a:lnTo>
                    <a:lnTo>
                      <a:pt x="62" y="90"/>
                    </a:lnTo>
                    <a:lnTo>
                      <a:pt x="59" y="90"/>
                    </a:lnTo>
                    <a:lnTo>
                      <a:pt x="59" y="87"/>
                    </a:lnTo>
                    <a:lnTo>
                      <a:pt x="58" y="87"/>
                    </a:lnTo>
                    <a:lnTo>
                      <a:pt x="58" y="83"/>
                    </a:lnTo>
                    <a:lnTo>
                      <a:pt x="41" y="83"/>
                    </a:lnTo>
                    <a:lnTo>
                      <a:pt x="41" y="81"/>
                    </a:lnTo>
                    <a:lnTo>
                      <a:pt x="33" y="81"/>
                    </a:lnTo>
                    <a:lnTo>
                      <a:pt x="33" y="75"/>
                    </a:lnTo>
                    <a:lnTo>
                      <a:pt x="32" y="75"/>
                    </a:lnTo>
                    <a:lnTo>
                      <a:pt x="32" y="70"/>
                    </a:lnTo>
                    <a:lnTo>
                      <a:pt x="30" y="70"/>
                    </a:lnTo>
                    <a:lnTo>
                      <a:pt x="30" y="59"/>
                    </a:lnTo>
                    <a:lnTo>
                      <a:pt x="29" y="59"/>
                    </a:lnTo>
                    <a:lnTo>
                      <a:pt x="29" y="47"/>
                    </a:lnTo>
                    <a:lnTo>
                      <a:pt x="28" y="47"/>
                    </a:lnTo>
                    <a:lnTo>
                      <a:pt x="28" y="41"/>
                    </a:lnTo>
                    <a:lnTo>
                      <a:pt x="28" y="41"/>
                    </a:lnTo>
                    <a:lnTo>
                      <a:pt x="28" y="29"/>
                    </a:lnTo>
                    <a:lnTo>
                      <a:pt x="21" y="29"/>
                    </a:lnTo>
                    <a:lnTo>
                      <a:pt x="21" y="26"/>
                    </a:lnTo>
                    <a:lnTo>
                      <a:pt x="19" y="26"/>
                    </a:lnTo>
                    <a:lnTo>
                      <a:pt x="19" y="23"/>
                    </a:lnTo>
                    <a:lnTo>
                      <a:pt x="17" y="23"/>
                    </a:lnTo>
                    <a:lnTo>
                      <a:pt x="17" y="15"/>
                    </a:lnTo>
                    <a:lnTo>
                      <a:pt x="16" y="15"/>
                    </a:lnTo>
                    <a:lnTo>
                      <a:pt x="16" y="9"/>
                    </a:lnTo>
                    <a:lnTo>
                      <a:pt x="3" y="9"/>
                    </a:lnTo>
                    <a:lnTo>
                      <a:pt x="3" y="6"/>
                    </a:lnTo>
                    <a:lnTo>
                      <a:pt x="2" y="6"/>
                    </a:lnTo>
                    <a:lnTo>
                      <a:pt x="2" y="3"/>
                    </a:lnTo>
                    <a:lnTo>
                      <a:pt x="1" y="3"/>
                    </a:lnTo>
                    <a:lnTo>
                      <a:pt x="1"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aphicFrame>
        <p:nvGraphicFramePr>
          <p:cNvPr id="73" name="Table 72"/>
          <p:cNvGraphicFramePr>
            <a:graphicFrameLocks noGrp="1"/>
          </p:cNvGraphicFramePr>
          <p:nvPr>
            <p:extLst>
              <p:ext uri="{D42A27DB-BD31-4B8C-83A1-F6EECF244321}">
                <p14:modId xmlns:p14="http://schemas.microsoft.com/office/powerpoint/2010/main" xmlns="" val="1545308499"/>
              </p:ext>
            </p:extLst>
          </p:nvPr>
        </p:nvGraphicFramePr>
        <p:xfrm>
          <a:off x="814887" y="3980954"/>
          <a:ext cx="3604713" cy="548640"/>
        </p:xfrm>
        <a:graphic>
          <a:graphicData uri="http://schemas.openxmlformats.org/drawingml/2006/table">
            <a:tbl>
              <a:tblPr firstRow="1" bandRow="1">
                <a:tableStyleId>{69012ECD-51FC-41F1-AA8D-1B2483CD663E}</a:tableStyleId>
              </a:tblPr>
              <a:tblGrid>
                <a:gridCol w="730163">
                  <a:extLst>
                    <a:ext uri="{9D8B030D-6E8A-4147-A177-3AD203B41FA5}">
                      <a16:colId xmlns:a16="http://schemas.microsoft.com/office/drawing/2014/main" xmlns="" val="1709975499"/>
                    </a:ext>
                  </a:extLst>
                </a:gridCol>
                <a:gridCol w="573310">
                  <a:extLst>
                    <a:ext uri="{9D8B030D-6E8A-4147-A177-3AD203B41FA5}">
                      <a16:colId xmlns:a16="http://schemas.microsoft.com/office/drawing/2014/main" xmlns="" val="20001"/>
                    </a:ext>
                  </a:extLst>
                </a:gridCol>
                <a:gridCol w="617220">
                  <a:extLst>
                    <a:ext uri="{9D8B030D-6E8A-4147-A177-3AD203B41FA5}">
                      <a16:colId xmlns:a16="http://schemas.microsoft.com/office/drawing/2014/main" xmlns="" val="20002"/>
                    </a:ext>
                  </a:extLst>
                </a:gridCol>
                <a:gridCol w="670560">
                  <a:extLst>
                    <a:ext uri="{9D8B030D-6E8A-4147-A177-3AD203B41FA5}">
                      <a16:colId xmlns:a16="http://schemas.microsoft.com/office/drawing/2014/main" xmlns="" val="20003"/>
                    </a:ext>
                  </a:extLst>
                </a:gridCol>
                <a:gridCol w="1013460">
                  <a:extLst>
                    <a:ext uri="{9D8B030D-6E8A-4147-A177-3AD203B41FA5}">
                      <a16:colId xmlns:a16="http://schemas.microsoft.com/office/drawing/2014/main" xmlns="" val="20004"/>
                    </a:ext>
                  </a:extLst>
                </a:gridCol>
              </a:tblGrid>
              <a:tr h="0">
                <a:tc>
                  <a:txBody>
                    <a:bodyPr/>
                    <a:lstStyle/>
                    <a:p>
                      <a:pPr algn="ctr"/>
                      <a:endParaRPr lang="en-GB" sz="80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Events,</a:t>
                      </a:r>
                      <a:br>
                        <a:rPr lang="en-GB" sz="800" dirty="0" smtClean="0">
                          <a:solidFill>
                            <a:schemeClr val="tx1"/>
                          </a:solidFill>
                        </a:rPr>
                      </a:br>
                      <a:r>
                        <a:rPr lang="en-GB" sz="800" dirty="0" smtClean="0">
                          <a:solidFill>
                            <a:schemeClr val="tx1"/>
                          </a:solidFill>
                        </a:rPr>
                        <a:t>n (%)</a:t>
                      </a:r>
                      <a:endParaRPr lang="en-GB" sz="80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6-month </a:t>
                      </a:r>
                      <a:br>
                        <a:rPr lang="en-GB" sz="800" dirty="0" smtClean="0">
                          <a:solidFill>
                            <a:schemeClr val="tx1"/>
                          </a:solidFill>
                        </a:rPr>
                      </a:br>
                      <a:r>
                        <a:rPr lang="en-GB" sz="800" dirty="0" smtClean="0">
                          <a:solidFill>
                            <a:schemeClr val="tx1"/>
                          </a:solidFill>
                        </a:rPr>
                        <a:t>rate, %</a:t>
                      </a:r>
                      <a:endParaRPr lang="en-GB" sz="80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12-month rate,</a:t>
                      </a:r>
                      <a:r>
                        <a:rPr lang="en-GB" sz="800" baseline="0" dirty="0" smtClean="0">
                          <a:solidFill>
                            <a:schemeClr val="tx1"/>
                          </a:solidFill>
                        </a:rPr>
                        <a:t> %</a:t>
                      </a:r>
                      <a:endParaRPr lang="en-GB" sz="80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Median, months</a:t>
                      </a:r>
                    </a:p>
                    <a:p>
                      <a:pPr algn="ctr"/>
                      <a:r>
                        <a:rPr lang="en-GB" sz="800" dirty="0" smtClean="0">
                          <a:solidFill>
                            <a:schemeClr val="tx1"/>
                          </a:solidFill>
                        </a:rPr>
                        <a:t>(95%CI)</a:t>
                      </a:r>
                      <a:endParaRPr lang="en-GB" sz="80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58489181"/>
                  </a:ext>
                </a:extLst>
              </a:tr>
              <a:tr h="0">
                <a:tc>
                  <a:txBody>
                    <a:bodyPr/>
                    <a:lstStyle/>
                    <a:p>
                      <a:pPr algn="ctr"/>
                      <a:r>
                        <a:rPr lang="en-GB" sz="800" dirty="0" smtClean="0"/>
                        <a:t>MSI-H CRC</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37 (59)</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49</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41</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4.1 (2.1, NR)</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50781373"/>
                  </a:ext>
                </a:extLst>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xmlns="" val="2480088238"/>
              </p:ext>
            </p:extLst>
          </p:nvPr>
        </p:nvGraphicFramePr>
        <p:xfrm>
          <a:off x="5378972" y="3980954"/>
          <a:ext cx="3545476" cy="548640"/>
        </p:xfrm>
        <a:graphic>
          <a:graphicData uri="http://schemas.openxmlformats.org/drawingml/2006/table">
            <a:tbl>
              <a:tblPr firstRow="1" bandRow="1">
                <a:tableStyleId>{69012ECD-51FC-41F1-AA8D-1B2483CD663E}</a:tableStyleId>
              </a:tblPr>
              <a:tblGrid>
                <a:gridCol w="730163">
                  <a:extLst>
                    <a:ext uri="{9D8B030D-6E8A-4147-A177-3AD203B41FA5}">
                      <a16:colId xmlns:a16="http://schemas.microsoft.com/office/drawing/2014/main" xmlns="" val="1709975499"/>
                    </a:ext>
                  </a:extLst>
                </a:gridCol>
                <a:gridCol w="573605">
                  <a:extLst>
                    <a:ext uri="{9D8B030D-6E8A-4147-A177-3AD203B41FA5}">
                      <a16:colId xmlns:a16="http://schemas.microsoft.com/office/drawing/2014/main" xmlns="" val="20001"/>
                    </a:ext>
                  </a:extLst>
                </a:gridCol>
                <a:gridCol w="601980">
                  <a:extLst>
                    <a:ext uri="{9D8B030D-6E8A-4147-A177-3AD203B41FA5}">
                      <a16:colId xmlns:a16="http://schemas.microsoft.com/office/drawing/2014/main" xmlns="" val="20002"/>
                    </a:ext>
                  </a:extLst>
                </a:gridCol>
                <a:gridCol w="641677">
                  <a:extLst>
                    <a:ext uri="{9D8B030D-6E8A-4147-A177-3AD203B41FA5}">
                      <a16:colId xmlns:a16="http://schemas.microsoft.com/office/drawing/2014/main" xmlns="" val="20003"/>
                    </a:ext>
                  </a:extLst>
                </a:gridCol>
                <a:gridCol w="998051">
                  <a:extLst>
                    <a:ext uri="{9D8B030D-6E8A-4147-A177-3AD203B41FA5}">
                      <a16:colId xmlns:a16="http://schemas.microsoft.com/office/drawing/2014/main" xmlns="" val="20004"/>
                    </a:ext>
                  </a:extLst>
                </a:gridCol>
              </a:tblGrid>
              <a:tr h="0">
                <a:tc>
                  <a:txBody>
                    <a:bodyPr/>
                    <a:lstStyle/>
                    <a:p>
                      <a:pPr algn="ctr"/>
                      <a:endParaRPr lang="en-GB" sz="80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Events,</a:t>
                      </a:r>
                      <a:br>
                        <a:rPr lang="en-GB" sz="800" dirty="0" smtClean="0">
                          <a:solidFill>
                            <a:schemeClr val="tx1"/>
                          </a:solidFill>
                        </a:rPr>
                      </a:br>
                      <a:r>
                        <a:rPr lang="en-GB" sz="800" dirty="0" smtClean="0">
                          <a:solidFill>
                            <a:schemeClr val="tx1"/>
                          </a:solidFill>
                        </a:rPr>
                        <a:t>n (%)</a:t>
                      </a:r>
                      <a:endParaRPr lang="en-GB" sz="80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6-month </a:t>
                      </a:r>
                      <a:br>
                        <a:rPr lang="en-GB" sz="800" dirty="0" smtClean="0">
                          <a:solidFill>
                            <a:schemeClr val="tx1"/>
                          </a:solidFill>
                        </a:rPr>
                      </a:br>
                      <a:r>
                        <a:rPr lang="en-GB" sz="800" dirty="0" smtClean="0">
                          <a:solidFill>
                            <a:schemeClr val="tx1"/>
                          </a:solidFill>
                        </a:rPr>
                        <a:t>rate, %</a:t>
                      </a:r>
                      <a:endParaRPr lang="en-GB" sz="80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12-month rate,</a:t>
                      </a:r>
                      <a:r>
                        <a:rPr lang="en-GB" sz="800" baseline="0" dirty="0" smtClean="0">
                          <a:solidFill>
                            <a:schemeClr val="tx1"/>
                          </a:solidFill>
                        </a:rPr>
                        <a:t> %</a:t>
                      </a:r>
                      <a:endParaRPr lang="en-GB" sz="80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Median, months</a:t>
                      </a:r>
                    </a:p>
                    <a:p>
                      <a:pPr algn="ctr"/>
                      <a:r>
                        <a:rPr lang="en-GB" sz="800" dirty="0" smtClean="0">
                          <a:solidFill>
                            <a:schemeClr val="tx1"/>
                          </a:solidFill>
                        </a:rPr>
                        <a:t>(95%CI)</a:t>
                      </a:r>
                      <a:endParaRPr lang="en-GB" sz="800" dirty="0">
                        <a:solidFill>
                          <a:schemeClr val="tx1"/>
                        </a:solidFill>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58489181"/>
                  </a:ext>
                </a:extLst>
              </a:tr>
              <a:tr h="0">
                <a:tc>
                  <a:txBody>
                    <a:bodyPr/>
                    <a:lstStyle/>
                    <a:p>
                      <a:pPr algn="ctr"/>
                      <a:r>
                        <a:rPr lang="en-GB" sz="800" dirty="0" smtClean="0"/>
                        <a:t>MSI-H CRC</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16 (25)</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84</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76</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t>NR (NR, NR)</a:t>
                      </a:r>
                      <a:endParaRPr lang="en-GB" sz="80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50781373"/>
                  </a:ext>
                </a:extLst>
              </a:tr>
            </a:tbl>
          </a:graphicData>
        </a:graphic>
      </p:graphicFrame>
      <p:sp>
        <p:nvSpPr>
          <p:cNvPr id="75" name="Freeform 74"/>
          <p:cNvSpPr>
            <a:spLocks/>
          </p:cNvSpPr>
          <p:nvPr/>
        </p:nvSpPr>
        <p:spPr bwMode="auto">
          <a:xfrm>
            <a:off x="5194130" y="2369486"/>
            <a:ext cx="3719540" cy="24425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6" name="Line 6"/>
          <p:cNvSpPr>
            <a:spLocks noChangeShapeType="1"/>
          </p:cNvSpPr>
          <p:nvPr/>
        </p:nvSpPr>
        <p:spPr bwMode="auto">
          <a:xfrm>
            <a:off x="5107402" y="2369485"/>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7" name="Line 7"/>
          <p:cNvSpPr>
            <a:spLocks noChangeShapeType="1"/>
          </p:cNvSpPr>
          <p:nvPr/>
        </p:nvSpPr>
        <p:spPr bwMode="auto">
          <a:xfrm>
            <a:off x="5107402" y="2832694"/>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8" name="Line 8"/>
          <p:cNvSpPr>
            <a:spLocks noChangeShapeType="1"/>
          </p:cNvSpPr>
          <p:nvPr/>
        </p:nvSpPr>
        <p:spPr bwMode="auto">
          <a:xfrm>
            <a:off x="5107402" y="3335410"/>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9" name="Line 9"/>
          <p:cNvSpPr>
            <a:spLocks noChangeShapeType="1"/>
          </p:cNvSpPr>
          <p:nvPr/>
        </p:nvSpPr>
        <p:spPr bwMode="auto">
          <a:xfrm>
            <a:off x="5107402" y="3828522"/>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0" name="Line 10"/>
          <p:cNvSpPr>
            <a:spLocks noChangeShapeType="1"/>
          </p:cNvSpPr>
          <p:nvPr/>
        </p:nvSpPr>
        <p:spPr bwMode="auto">
          <a:xfrm>
            <a:off x="5107402" y="4323900"/>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11"/>
          <p:cNvSpPr>
            <a:spLocks noChangeShapeType="1"/>
          </p:cNvSpPr>
          <p:nvPr/>
        </p:nvSpPr>
        <p:spPr bwMode="auto">
          <a:xfrm>
            <a:off x="5107402" y="4811939"/>
            <a:ext cx="8672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2" name="Line 12"/>
          <p:cNvSpPr>
            <a:spLocks noChangeShapeType="1"/>
          </p:cNvSpPr>
          <p:nvPr/>
        </p:nvSpPr>
        <p:spPr bwMode="auto">
          <a:xfrm>
            <a:off x="6395351"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Line 13"/>
          <p:cNvSpPr>
            <a:spLocks noChangeShapeType="1"/>
          </p:cNvSpPr>
          <p:nvPr/>
        </p:nvSpPr>
        <p:spPr bwMode="auto">
          <a:xfrm>
            <a:off x="5989654"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4" name="Line 19"/>
          <p:cNvSpPr>
            <a:spLocks noChangeShapeType="1"/>
          </p:cNvSpPr>
          <p:nvPr/>
        </p:nvSpPr>
        <p:spPr bwMode="auto">
          <a:xfrm>
            <a:off x="5589487"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5" name="Line 21"/>
          <p:cNvSpPr>
            <a:spLocks noChangeShapeType="1"/>
          </p:cNvSpPr>
          <p:nvPr/>
        </p:nvSpPr>
        <p:spPr bwMode="auto">
          <a:xfrm>
            <a:off x="5188997"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6" name="TextBox 85"/>
          <p:cNvSpPr txBox="1"/>
          <p:nvPr/>
        </p:nvSpPr>
        <p:spPr>
          <a:xfrm rot="16200000">
            <a:off x="3955429" y="3459480"/>
            <a:ext cx="1455848"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Overall survival, %</a:t>
            </a:r>
            <a:endParaRPr lang="en-GB" sz="1200" dirty="0">
              <a:latin typeface="Arial" panose="020B0604020202020204" pitchFamily="34" charset="0"/>
              <a:cs typeface="Arial" panose="020B0604020202020204" pitchFamily="34" charset="0"/>
            </a:endParaRPr>
          </a:p>
        </p:txBody>
      </p:sp>
      <p:sp>
        <p:nvSpPr>
          <p:cNvPr id="87" name="TextBox 86"/>
          <p:cNvSpPr txBox="1"/>
          <p:nvPr/>
        </p:nvSpPr>
        <p:spPr>
          <a:xfrm>
            <a:off x="6459055" y="5045607"/>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88" name="TextBox 87"/>
          <p:cNvSpPr txBox="1"/>
          <p:nvPr/>
        </p:nvSpPr>
        <p:spPr>
          <a:xfrm>
            <a:off x="4737368" y="2228370"/>
            <a:ext cx="439543"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100</a:t>
            </a:r>
            <a:endParaRPr lang="en-GB" sz="1200" dirty="0">
              <a:latin typeface="Arial" panose="020B0604020202020204" pitchFamily="34" charset="0"/>
              <a:cs typeface="Arial" panose="020B0604020202020204" pitchFamily="34" charset="0"/>
            </a:endParaRPr>
          </a:p>
        </p:txBody>
      </p:sp>
      <p:sp>
        <p:nvSpPr>
          <p:cNvPr id="89" name="TextBox 88"/>
          <p:cNvSpPr txBox="1"/>
          <p:nvPr/>
        </p:nvSpPr>
        <p:spPr>
          <a:xfrm>
            <a:off x="4822327" y="2693405"/>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80</a:t>
            </a:r>
            <a:endParaRPr lang="en-GB" sz="1200" dirty="0">
              <a:latin typeface="Arial" panose="020B0604020202020204" pitchFamily="34" charset="0"/>
              <a:cs typeface="Arial" panose="020B0604020202020204" pitchFamily="34" charset="0"/>
            </a:endParaRPr>
          </a:p>
        </p:txBody>
      </p:sp>
      <p:sp>
        <p:nvSpPr>
          <p:cNvPr id="90" name="TextBox 89"/>
          <p:cNvSpPr txBox="1"/>
          <p:nvPr/>
        </p:nvSpPr>
        <p:spPr>
          <a:xfrm>
            <a:off x="4822327" y="3195904"/>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60</a:t>
            </a:r>
            <a:endParaRPr lang="en-GB" sz="1200" dirty="0">
              <a:latin typeface="Arial" panose="020B0604020202020204" pitchFamily="34" charset="0"/>
              <a:cs typeface="Arial" panose="020B0604020202020204" pitchFamily="34" charset="0"/>
            </a:endParaRPr>
          </a:p>
        </p:txBody>
      </p:sp>
      <p:sp>
        <p:nvSpPr>
          <p:cNvPr id="91" name="TextBox 90"/>
          <p:cNvSpPr txBox="1"/>
          <p:nvPr/>
        </p:nvSpPr>
        <p:spPr>
          <a:xfrm>
            <a:off x="4822327" y="3688799"/>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40</a:t>
            </a:r>
            <a:endParaRPr lang="en-GB" sz="1200" dirty="0">
              <a:latin typeface="Arial" panose="020B0604020202020204" pitchFamily="34" charset="0"/>
              <a:cs typeface="Arial" panose="020B0604020202020204" pitchFamily="34" charset="0"/>
            </a:endParaRPr>
          </a:p>
        </p:txBody>
      </p:sp>
      <p:sp>
        <p:nvSpPr>
          <p:cNvPr id="92" name="TextBox 91"/>
          <p:cNvSpPr txBox="1"/>
          <p:nvPr/>
        </p:nvSpPr>
        <p:spPr>
          <a:xfrm>
            <a:off x="4822335" y="4183959"/>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20</a:t>
            </a:r>
            <a:endParaRPr lang="en-GB" sz="1200" dirty="0">
              <a:latin typeface="Arial" panose="020B0604020202020204" pitchFamily="34" charset="0"/>
              <a:cs typeface="Arial" panose="020B0604020202020204" pitchFamily="34" charset="0"/>
            </a:endParaRPr>
          </a:p>
        </p:txBody>
      </p:sp>
      <p:sp>
        <p:nvSpPr>
          <p:cNvPr id="93" name="TextBox 92"/>
          <p:cNvSpPr txBox="1"/>
          <p:nvPr/>
        </p:nvSpPr>
        <p:spPr>
          <a:xfrm>
            <a:off x="4907295" y="4671779"/>
            <a:ext cx="26962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94" name="TextBox 93"/>
          <p:cNvSpPr txBox="1"/>
          <p:nvPr/>
        </p:nvSpPr>
        <p:spPr>
          <a:xfrm>
            <a:off x="5016435" y="48739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63</a:t>
            </a:r>
            <a:endParaRPr lang="en-GB" sz="1200" dirty="0">
              <a:latin typeface="Arial" panose="020B0604020202020204" pitchFamily="34" charset="0"/>
              <a:cs typeface="Arial" panose="020B0604020202020204" pitchFamily="34" charset="0"/>
            </a:endParaRPr>
          </a:p>
        </p:txBody>
      </p:sp>
      <p:sp>
        <p:nvSpPr>
          <p:cNvPr id="95" name="TextBox 94"/>
          <p:cNvSpPr txBox="1"/>
          <p:nvPr/>
        </p:nvSpPr>
        <p:spPr>
          <a:xfrm>
            <a:off x="5428061" y="48739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60</a:t>
            </a:r>
            <a:endParaRPr lang="en-GB" sz="1200" dirty="0">
              <a:latin typeface="Arial" panose="020B0604020202020204" pitchFamily="34" charset="0"/>
              <a:cs typeface="Arial" panose="020B0604020202020204" pitchFamily="34" charset="0"/>
            </a:endParaRPr>
          </a:p>
        </p:txBody>
      </p:sp>
      <p:sp>
        <p:nvSpPr>
          <p:cNvPr id="96" name="TextBox 95"/>
          <p:cNvSpPr txBox="1"/>
          <p:nvPr/>
        </p:nvSpPr>
        <p:spPr>
          <a:xfrm>
            <a:off x="6501505" y="4867226"/>
            <a:ext cx="199232" cy="250596"/>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97" name="TextBox 96"/>
          <p:cNvSpPr txBox="1"/>
          <p:nvPr/>
        </p:nvSpPr>
        <p:spPr>
          <a:xfrm>
            <a:off x="5808726" y="48739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55</a:t>
            </a:r>
            <a:endParaRPr lang="en-GB" sz="1200" dirty="0">
              <a:latin typeface="Arial" panose="020B0604020202020204" pitchFamily="34" charset="0"/>
              <a:cs typeface="Arial" panose="020B0604020202020204" pitchFamily="34" charset="0"/>
            </a:endParaRPr>
          </a:p>
        </p:txBody>
      </p:sp>
      <p:sp>
        <p:nvSpPr>
          <p:cNvPr id="98" name="TextBox 97"/>
          <p:cNvSpPr txBox="1"/>
          <p:nvPr/>
        </p:nvSpPr>
        <p:spPr>
          <a:xfrm>
            <a:off x="6223656" y="4873931"/>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51</a:t>
            </a:r>
            <a:endParaRPr lang="en-GB" sz="1200" dirty="0">
              <a:latin typeface="Arial" panose="020B0604020202020204" pitchFamily="34" charset="0"/>
              <a:cs typeface="Arial" panose="020B0604020202020204" pitchFamily="34" charset="0"/>
            </a:endParaRPr>
          </a:p>
        </p:txBody>
      </p:sp>
      <p:grpSp>
        <p:nvGrpSpPr>
          <p:cNvPr id="99" name="Group 98"/>
          <p:cNvGrpSpPr/>
          <p:nvPr/>
        </p:nvGrpSpPr>
        <p:grpSpPr>
          <a:xfrm>
            <a:off x="6632975" y="4826742"/>
            <a:ext cx="354583" cy="701140"/>
            <a:chOff x="2270729" y="5042971"/>
            <a:chExt cx="301272" cy="701140"/>
          </a:xfrm>
        </p:grpSpPr>
        <p:sp>
          <p:nvSpPr>
            <p:cNvPr id="100" name="Line 14"/>
            <p:cNvSpPr>
              <a:spLocks noChangeShapeType="1"/>
            </p:cNvSpPr>
            <p:nvPr/>
          </p:nvSpPr>
          <p:spPr bwMode="auto">
            <a:xfrm>
              <a:off x="24225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1" name="TextBox 100"/>
            <p:cNvSpPr txBox="1"/>
            <p:nvPr/>
          </p:nvSpPr>
          <p:spPr>
            <a:xfrm>
              <a:off x="2270729" y="5097780"/>
              <a:ext cx="301272"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8</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48</a:t>
              </a:r>
              <a:endParaRPr lang="en-GB" sz="1200" dirty="0">
                <a:latin typeface="Arial" panose="020B0604020202020204" pitchFamily="34" charset="0"/>
                <a:cs typeface="Arial" panose="020B0604020202020204" pitchFamily="34" charset="0"/>
              </a:endParaRPr>
            </a:p>
          </p:txBody>
        </p:sp>
      </p:grpSp>
      <p:grpSp>
        <p:nvGrpSpPr>
          <p:cNvPr id="102" name="Group 101"/>
          <p:cNvGrpSpPr/>
          <p:nvPr/>
        </p:nvGrpSpPr>
        <p:grpSpPr>
          <a:xfrm>
            <a:off x="7044950" y="4826742"/>
            <a:ext cx="354584" cy="701140"/>
            <a:chOff x="2182829" y="5042971"/>
            <a:chExt cx="301273" cy="701140"/>
          </a:xfrm>
        </p:grpSpPr>
        <p:sp>
          <p:nvSpPr>
            <p:cNvPr id="103" name="Line 14"/>
            <p:cNvSpPr>
              <a:spLocks noChangeShapeType="1"/>
            </p:cNvSpPr>
            <p:nvPr/>
          </p:nvSpPr>
          <p:spPr bwMode="auto">
            <a:xfrm>
              <a:off x="23346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4" name="TextBox 103"/>
            <p:cNvSpPr txBox="1"/>
            <p:nvPr/>
          </p:nvSpPr>
          <p:spPr>
            <a:xfrm>
              <a:off x="2182829" y="5097780"/>
              <a:ext cx="301273"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10</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46</a:t>
              </a:r>
              <a:endParaRPr lang="en-GB" sz="1200" dirty="0">
                <a:latin typeface="Arial" panose="020B0604020202020204" pitchFamily="34" charset="0"/>
                <a:cs typeface="Arial" panose="020B0604020202020204" pitchFamily="34" charset="0"/>
              </a:endParaRPr>
            </a:p>
          </p:txBody>
        </p:sp>
      </p:grpSp>
      <p:grpSp>
        <p:nvGrpSpPr>
          <p:cNvPr id="105" name="Group 104"/>
          <p:cNvGrpSpPr/>
          <p:nvPr/>
        </p:nvGrpSpPr>
        <p:grpSpPr>
          <a:xfrm>
            <a:off x="7468923" y="4826742"/>
            <a:ext cx="773365" cy="701140"/>
            <a:chOff x="2933805" y="4812417"/>
            <a:chExt cx="773365" cy="701140"/>
          </a:xfrm>
        </p:grpSpPr>
        <p:sp>
          <p:nvSpPr>
            <p:cNvPr id="106" name="Line 17"/>
            <p:cNvSpPr>
              <a:spLocks noChangeShapeType="1"/>
            </p:cNvSpPr>
            <p:nvPr/>
          </p:nvSpPr>
          <p:spPr bwMode="auto">
            <a:xfrm>
              <a:off x="3526905"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7" name="TextBox 106"/>
            <p:cNvSpPr txBox="1"/>
            <p:nvPr/>
          </p:nvSpPr>
          <p:spPr>
            <a:xfrm>
              <a:off x="3352586" y="4867226"/>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14</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15</a:t>
              </a:r>
              <a:endParaRPr lang="en-GB" sz="1200" dirty="0">
                <a:latin typeface="Arial" panose="020B0604020202020204" pitchFamily="34" charset="0"/>
                <a:cs typeface="Arial" panose="020B0604020202020204" pitchFamily="34" charset="0"/>
              </a:endParaRPr>
            </a:p>
          </p:txBody>
        </p:sp>
        <p:grpSp>
          <p:nvGrpSpPr>
            <p:cNvPr id="108" name="Group 107"/>
            <p:cNvGrpSpPr/>
            <p:nvPr/>
          </p:nvGrpSpPr>
          <p:grpSpPr>
            <a:xfrm>
              <a:off x="2933805" y="4812417"/>
              <a:ext cx="354584" cy="701140"/>
              <a:chOff x="2094929" y="5042971"/>
              <a:chExt cx="301274" cy="701140"/>
            </a:xfrm>
          </p:grpSpPr>
          <p:sp>
            <p:nvSpPr>
              <p:cNvPr id="109" name="Line 14"/>
              <p:cNvSpPr>
                <a:spLocks noChangeShapeType="1"/>
              </p:cNvSpPr>
              <p:nvPr/>
            </p:nvSpPr>
            <p:spPr bwMode="auto">
              <a:xfrm>
                <a:off x="22467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0" name="TextBox 109"/>
              <p:cNvSpPr txBox="1"/>
              <p:nvPr/>
            </p:nvSpPr>
            <p:spPr>
              <a:xfrm>
                <a:off x="2094929" y="5097780"/>
                <a:ext cx="30127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43</a:t>
                </a:r>
                <a:endParaRPr lang="en-GB" sz="1200" dirty="0">
                  <a:latin typeface="Arial" panose="020B0604020202020204" pitchFamily="34" charset="0"/>
                  <a:cs typeface="Arial" panose="020B0604020202020204" pitchFamily="34" charset="0"/>
                </a:endParaRPr>
              </a:p>
            </p:txBody>
          </p:sp>
        </p:grpSp>
      </p:grpSp>
      <p:sp>
        <p:nvSpPr>
          <p:cNvPr id="111" name="TextBox 110"/>
          <p:cNvSpPr txBox="1"/>
          <p:nvPr/>
        </p:nvSpPr>
        <p:spPr>
          <a:xfrm>
            <a:off x="4668820" y="5051891"/>
            <a:ext cx="877163" cy="276999"/>
          </a:xfrm>
          <a:prstGeom prst="rect">
            <a:avLst/>
          </a:prstGeom>
          <a:noFill/>
        </p:spPr>
        <p:txBody>
          <a:bodyPr wrap="none" rtlCol="0">
            <a:spAutoFit/>
          </a:bodyPr>
          <a:lstStyle/>
          <a:p>
            <a:r>
              <a:rPr lang="en-GB" sz="1200" dirty="0" smtClean="0"/>
              <a:t>No. at risk</a:t>
            </a:r>
            <a:endParaRPr lang="en-GB" sz="1200" dirty="0"/>
          </a:p>
        </p:txBody>
      </p:sp>
      <p:grpSp>
        <p:nvGrpSpPr>
          <p:cNvPr id="112" name="Group 111"/>
          <p:cNvGrpSpPr/>
          <p:nvPr/>
        </p:nvGrpSpPr>
        <p:grpSpPr>
          <a:xfrm>
            <a:off x="8302389" y="4826742"/>
            <a:ext cx="773357" cy="701140"/>
            <a:chOff x="2933813" y="4812417"/>
            <a:chExt cx="773357" cy="701140"/>
          </a:xfrm>
        </p:grpSpPr>
        <p:sp>
          <p:nvSpPr>
            <p:cNvPr id="113" name="Line 17"/>
            <p:cNvSpPr>
              <a:spLocks noChangeShapeType="1"/>
            </p:cNvSpPr>
            <p:nvPr/>
          </p:nvSpPr>
          <p:spPr bwMode="auto">
            <a:xfrm>
              <a:off x="3526905" y="4812417"/>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4" name="TextBox 113"/>
            <p:cNvSpPr txBox="1"/>
            <p:nvPr/>
          </p:nvSpPr>
          <p:spPr>
            <a:xfrm>
              <a:off x="3352586" y="4867226"/>
              <a:ext cx="354584"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grpSp>
          <p:nvGrpSpPr>
            <p:cNvPr id="115" name="Group 114"/>
            <p:cNvGrpSpPr/>
            <p:nvPr/>
          </p:nvGrpSpPr>
          <p:grpSpPr>
            <a:xfrm>
              <a:off x="2933813" y="4812417"/>
              <a:ext cx="354584" cy="701140"/>
              <a:chOff x="2094929" y="5042971"/>
              <a:chExt cx="301273" cy="701140"/>
            </a:xfrm>
          </p:grpSpPr>
          <p:sp>
            <p:nvSpPr>
              <p:cNvPr id="116" name="Line 14"/>
              <p:cNvSpPr>
                <a:spLocks noChangeShapeType="1"/>
              </p:cNvSpPr>
              <p:nvPr/>
            </p:nvSpPr>
            <p:spPr bwMode="auto">
              <a:xfrm>
                <a:off x="2246743" y="5042971"/>
                <a:ext cx="0" cy="10816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17" name="TextBox 116"/>
              <p:cNvSpPr txBox="1"/>
              <p:nvPr/>
            </p:nvSpPr>
            <p:spPr>
              <a:xfrm>
                <a:off x="2094929" y="5097780"/>
                <a:ext cx="301273"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16</a:t>
                </a: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grpSp>
      </p:grpSp>
      <p:grpSp>
        <p:nvGrpSpPr>
          <p:cNvPr id="118" name="Group 16"/>
          <p:cNvGrpSpPr>
            <a:grpSpLocks/>
          </p:cNvGrpSpPr>
          <p:nvPr/>
        </p:nvGrpSpPr>
        <p:grpSpPr bwMode="auto">
          <a:xfrm>
            <a:off x="5190106" y="2350939"/>
            <a:ext cx="3177517" cy="619465"/>
            <a:chOff x="2139" y="1985"/>
            <a:chExt cx="1482" cy="349"/>
          </a:xfrm>
        </p:grpSpPr>
        <p:sp>
          <p:nvSpPr>
            <p:cNvPr id="119" name="Line 17"/>
            <p:cNvSpPr>
              <a:spLocks noChangeShapeType="1"/>
            </p:cNvSpPr>
            <p:nvPr/>
          </p:nvSpPr>
          <p:spPr bwMode="auto">
            <a:xfrm>
              <a:off x="3555"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18"/>
            <p:cNvSpPr>
              <a:spLocks noChangeShapeType="1"/>
            </p:cNvSpPr>
            <p:nvPr/>
          </p:nvSpPr>
          <p:spPr bwMode="auto">
            <a:xfrm>
              <a:off x="3567"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19"/>
            <p:cNvSpPr>
              <a:spLocks noChangeShapeType="1"/>
            </p:cNvSpPr>
            <p:nvPr/>
          </p:nvSpPr>
          <p:spPr bwMode="auto">
            <a:xfrm>
              <a:off x="2259" y="1985"/>
              <a:ext cx="0" cy="36"/>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20"/>
            <p:cNvSpPr>
              <a:spLocks noChangeShapeType="1"/>
            </p:cNvSpPr>
            <p:nvPr/>
          </p:nvSpPr>
          <p:spPr bwMode="auto">
            <a:xfrm>
              <a:off x="3369"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21"/>
            <p:cNvSpPr>
              <a:spLocks noChangeShapeType="1"/>
            </p:cNvSpPr>
            <p:nvPr/>
          </p:nvSpPr>
          <p:spPr bwMode="auto">
            <a:xfrm>
              <a:off x="3381"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22"/>
            <p:cNvSpPr>
              <a:spLocks noChangeShapeType="1"/>
            </p:cNvSpPr>
            <p:nvPr/>
          </p:nvSpPr>
          <p:spPr bwMode="auto">
            <a:xfrm>
              <a:off x="3393"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23"/>
            <p:cNvSpPr>
              <a:spLocks noChangeShapeType="1"/>
            </p:cNvSpPr>
            <p:nvPr/>
          </p:nvSpPr>
          <p:spPr bwMode="auto">
            <a:xfrm>
              <a:off x="3405"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24"/>
            <p:cNvSpPr>
              <a:spLocks noChangeShapeType="1"/>
            </p:cNvSpPr>
            <p:nvPr/>
          </p:nvSpPr>
          <p:spPr bwMode="auto">
            <a:xfrm>
              <a:off x="3429"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25"/>
            <p:cNvSpPr>
              <a:spLocks noChangeShapeType="1"/>
            </p:cNvSpPr>
            <p:nvPr/>
          </p:nvSpPr>
          <p:spPr bwMode="auto">
            <a:xfrm>
              <a:off x="3447"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26"/>
            <p:cNvSpPr>
              <a:spLocks noChangeShapeType="1"/>
            </p:cNvSpPr>
            <p:nvPr/>
          </p:nvSpPr>
          <p:spPr bwMode="auto">
            <a:xfrm>
              <a:off x="3459"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27"/>
            <p:cNvSpPr>
              <a:spLocks noChangeShapeType="1"/>
            </p:cNvSpPr>
            <p:nvPr/>
          </p:nvSpPr>
          <p:spPr bwMode="auto">
            <a:xfrm>
              <a:off x="3471"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28"/>
            <p:cNvSpPr>
              <a:spLocks noChangeShapeType="1"/>
            </p:cNvSpPr>
            <p:nvPr/>
          </p:nvSpPr>
          <p:spPr bwMode="auto">
            <a:xfrm>
              <a:off x="3495"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29"/>
            <p:cNvSpPr>
              <a:spLocks noChangeShapeType="1"/>
            </p:cNvSpPr>
            <p:nvPr/>
          </p:nvSpPr>
          <p:spPr bwMode="auto">
            <a:xfrm>
              <a:off x="3513"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30"/>
            <p:cNvSpPr>
              <a:spLocks noChangeShapeType="1"/>
            </p:cNvSpPr>
            <p:nvPr/>
          </p:nvSpPr>
          <p:spPr bwMode="auto">
            <a:xfrm>
              <a:off x="3525"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31"/>
            <p:cNvSpPr>
              <a:spLocks noChangeShapeType="1"/>
            </p:cNvSpPr>
            <p:nvPr/>
          </p:nvSpPr>
          <p:spPr bwMode="auto">
            <a:xfrm>
              <a:off x="3537"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32"/>
            <p:cNvSpPr>
              <a:spLocks noChangeShapeType="1"/>
            </p:cNvSpPr>
            <p:nvPr/>
          </p:nvSpPr>
          <p:spPr bwMode="auto">
            <a:xfrm>
              <a:off x="3273"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33"/>
            <p:cNvSpPr>
              <a:spLocks noChangeShapeType="1"/>
            </p:cNvSpPr>
            <p:nvPr/>
          </p:nvSpPr>
          <p:spPr bwMode="auto">
            <a:xfrm>
              <a:off x="3285"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34"/>
            <p:cNvSpPr>
              <a:spLocks noChangeShapeType="1"/>
            </p:cNvSpPr>
            <p:nvPr/>
          </p:nvSpPr>
          <p:spPr bwMode="auto">
            <a:xfrm>
              <a:off x="3303"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35"/>
            <p:cNvSpPr>
              <a:spLocks noChangeShapeType="1"/>
            </p:cNvSpPr>
            <p:nvPr/>
          </p:nvSpPr>
          <p:spPr bwMode="auto">
            <a:xfrm>
              <a:off x="3315"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36"/>
            <p:cNvSpPr>
              <a:spLocks noChangeShapeType="1"/>
            </p:cNvSpPr>
            <p:nvPr/>
          </p:nvSpPr>
          <p:spPr bwMode="auto">
            <a:xfrm>
              <a:off x="3177" y="2237"/>
              <a:ext cx="0" cy="36"/>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37"/>
            <p:cNvSpPr>
              <a:spLocks noChangeShapeType="1"/>
            </p:cNvSpPr>
            <p:nvPr/>
          </p:nvSpPr>
          <p:spPr bwMode="auto">
            <a:xfrm>
              <a:off x="3075" y="2237"/>
              <a:ext cx="0" cy="36"/>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38"/>
            <p:cNvSpPr>
              <a:spLocks noChangeShapeType="1"/>
            </p:cNvSpPr>
            <p:nvPr/>
          </p:nvSpPr>
          <p:spPr bwMode="auto">
            <a:xfrm>
              <a:off x="3591"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39"/>
            <p:cNvSpPr>
              <a:spLocks noChangeShapeType="1"/>
            </p:cNvSpPr>
            <p:nvPr/>
          </p:nvSpPr>
          <p:spPr bwMode="auto">
            <a:xfrm>
              <a:off x="3609" y="2289"/>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40"/>
            <p:cNvSpPr>
              <a:spLocks noChangeShapeType="1"/>
            </p:cNvSpPr>
            <p:nvPr/>
          </p:nvSpPr>
          <p:spPr bwMode="auto">
            <a:xfrm>
              <a:off x="3339"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41"/>
            <p:cNvSpPr>
              <a:spLocks noChangeShapeType="1"/>
            </p:cNvSpPr>
            <p:nvPr/>
          </p:nvSpPr>
          <p:spPr bwMode="auto">
            <a:xfrm>
              <a:off x="3327"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42"/>
            <p:cNvSpPr>
              <a:spLocks noChangeShapeType="1"/>
            </p:cNvSpPr>
            <p:nvPr/>
          </p:nvSpPr>
          <p:spPr bwMode="auto">
            <a:xfrm>
              <a:off x="3351" y="2247"/>
              <a:ext cx="0" cy="45"/>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43"/>
            <p:cNvSpPr>
              <a:spLocks noChangeShapeType="1"/>
            </p:cNvSpPr>
            <p:nvPr/>
          </p:nvSpPr>
          <p:spPr bwMode="auto">
            <a:xfrm>
              <a:off x="2529" y="2099"/>
              <a:ext cx="0" cy="36"/>
            </a:xfrm>
            <a:prstGeom prst="line">
              <a:avLst/>
            </a:pr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Freeform 44"/>
            <p:cNvSpPr>
              <a:spLocks/>
            </p:cNvSpPr>
            <p:nvPr/>
          </p:nvSpPr>
          <p:spPr bwMode="auto">
            <a:xfrm>
              <a:off x="2139" y="2003"/>
              <a:ext cx="1482" cy="330"/>
            </a:xfrm>
            <a:custGeom>
              <a:avLst/>
              <a:gdLst>
                <a:gd name="T0" fmla="*/ 247 w 247"/>
                <a:gd name="T1" fmla="*/ 55 h 55"/>
                <a:gd name="T2" fmla="*/ 203 w 247"/>
                <a:gd name="T3" fmla="*/ 55 h 55"/>
                <a:gd name="T4" fmla="*/ 203 w 247"/>
                <a:gd name="T5" fmla="*/ 48 h 55"/>
                <a:gd name="T6" fmla="*/ 182 w 247"/>
                <a:gd name="T7" fmla="*/ 48 h 55"/>
                <a:gd name="T8" fmla="*/ 182 w 247"/>
                <a:gd name="T9" fmla="*/ 45 h 55"/>
                <a:gd name="T10" fmla="*/ 126 w 247"/>
                <a:gd name="T11" fmla="*/ 45 h 55"/>
                <a:gd name="T12" fmla="*/ 126 w 247"/>
                <a:gd name="T13" fmla="*/ 42 h 55"/>
                <a:gd name="T14" fmla="*/ 115 w 247"/>
                <a:gd name="T15" fmla="*/ 42 h 55"/>
                <a:gd name="T16" fmla="*/ 115 w 247"/>
                <a:gd name="T17" fmla="*/ 39 h 55"/>
                <a:gd name="T18" fmla="*/ 98 w 247"/>
                <a:gd name="T19" fmla="*/ 39 h 55"/>
                <a:gd name="T20" fmla="*/ 98 w 247"/>
                <a:gd name="T21" fmla="*/ 32 h 55"/>
                <a:gd name="T22" fmla="*/ 85 w 247"/>
                <a:gd name="T23" fmla="*/ 32 h 55"/>
                <a:gd name="T24" fmla="*/ 85 w 247"/>
                <a:gd name="T25" fmla="*/ 28 h 55"/>
                <a:gd name="T26" fmla="*/ 78 w 247"/>
                <a:gd name="T27" fmla="*/ 28 h 55"/>
                <a:gd name="T28" fmla="*/ 78 w 247"/>
                <a:gd name="T29" fmla="*/ 25 h 55"/>
                <a:gd name="T30" fmla="*/ 76 w 247"/>
                <a:gd name="T31" fmla="*/ 25 h 55"/>
                <a:gd name="T32" fmla="*/ 76 w 247"/>
                <a:gd name="T33" fmla="*/ 21 h 55"/>
                <a:gd name="T34" fmla="*/ 57 w 247"/>
                <a:gd name="T35" fmla="*/ 21 h 55"/>
                <a:gd name="T36" fmla="*/ 57 w 247"/>
                <a:gd name="T37" fmla="*/ 19 h 55"/>
                <a:gd name="T38" fmla="*/ 48 w 247"/>
                <a:gd name="T39" fmla="*/ 19 h 55"/>
                <a:gd name="T40" fmla="*/ 48 w 247"/>
                <a:gd name="T41" fmla="*/ 16 h 55"/>
                <a:gd name="T42" fmla="*/ 44 w 247"/>
                <a:gd name="T43" fmla="*/ 16 h 55"/>
                <a:gd name="T44" fmla="*/ 44 w 247"/>
                <a:gd name="T45" fmla="*/ 9 h 55"/>
                <a:gd name="T46" fmla="*/ 37 w 247"/>
                <a:gd name="T47" fmla="*/ 9 h 55"/>
                <a:gd name="T48" fmla="*/ 37 w 247"/>
                <a:gd name="T49" fmla="*/ 6 h 55"/>
                <a:gd name="T50" fmla="*/ 23 w 247"/>
                <a:gd name="T51" fmla="*/ 6 h 55"/>
                <a:gd name="T52" fmla="*/ 23 w 247"/>
                <a:gd name="T53" fmla="*/ 3 h 55"/>
                <a:gd name="T54" fmla="*/ 3 w 247"/>
                <a:gd name="T55" fmla="*/ 3 h 55"/>
                <a:gd name="T56" fmla="*/ 3 w 247"/>
                <a:gd name="T57" fmla="*/ 0 h 55"/>
                <a:gd name="T58" fmla="*/ 0 w 247"/>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55">
                  <a:moveTo>
                    <a:pt x="247" y="55"/>
                  </a:moveTo>
                  <a:lnTo>
                    <a:pt x="203" y="55"/>
                  </a:lnTo>
                  <a:lnTo>
                    <a:pt x="203" y="48"/>
                  </a:lnTo>
                  <a:lnTo>
                    <a:pt x="182" y="48"/>
                  </a:lnTo>
                  <a:lnTo>
                    <a:pt x="182" y="45"/>
                  </a:lnTo>
                  <a:lnTo>
                    <a:pt x="126" y="45"/>
                  </a:lnTo>
                  <a:lnTo>
                    <a:pt x="126" y="42"/>
                  </a:lnTo>
                  <a:lnTo>
                    <a:pt x="115" y="42"/>
                  </a:lnTo>
                  <a:lnTo>
                    <a:pt x="115" y="39"/>
                  </a:lnTo>
                  <a:lnTo>
                    <a:pt x="98" y="39"/>
                  </a:lnTo>
                  <a:lnTo>
                    <a:pt x="98" y="32"/>
                  </a:lnTo>
                  <a:lnTo>
                    <a:pt x="85" y="32"/>
                  </a:lnTo>
                  <a:lnTo>
                    <a:pt x="85" y="28"/>
                  </a:lnTo>
                  <a:lnTo>
                    <a:pt x="78" y="28"/>
                  </a:lnTo>
                  <a:lnTo>
                    <a:pt x="78" y="25"/>
                  </a:lnTo>
                  <a:lnTo>
                    <a:pt x="76" y="25"/>
                  </a:lnTo>
                  <a:lnTo>
                    <a:pt x="76" y="21"/>
                  </a:lnTo>
                  <a:lnTo>
                    <a:pt x="57" y="21"/>
                  </a:lnTo>
                  <a:lnTo>
                    <a:pt x="57" y="19"/>
                  </a:lnTo>
                  <a:lnTo>
                    <a:pt x="48" y="19"/>
                  </a:lnTo>
                  <a:lnTo>
                    <a:pt x="48" y="16"/>
                  </a:lnTo>
                  <a:lnTo>
                    <a:pt x="44" y="16"/>
                  </a:lnTo>
                  <a:lnTo>
                    <a:pt x="44" y="9"/>
                  </a:lnTo>
                  <a:lnTo>
                    <a:pt x="37" y="9"/>
                  </a:lnTo>
                  <a:lnTo>
                    <a:pt x="37" y="6"/>
                  </a:lnTo>
                  <a:lnTo>
                    <a:pt x="23" y="6"/>
                  </a:lnTo>
                  <a:lnTo>
                    <a:pt x="23" y="3"/>
                  </a:lnTo>
                  <a:lnTo>
                    <a:pt x="3" y="3"/>
                  </a:lnTo>
                  <a:lnTo>
                    <a:pt x="3" y="0"/>
                  </a:lnTo>
                  <a:lnTo>
                    <a:pt x="0" y="0"/>
                  </a:lnTo>
                </a:path>
              </a:pathLst>
            </a:custGeom>
            <a:noFill/>
            <a:ln w="2222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1788212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a:t>O-021: Safety and antitumor activity of pembrolizumab in patients with advanced microsatellite instability–high (MSI-H) colorectal cancer: KEYNOTE-164 – Le D, et al</a:t>
            </a:r>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smtClean="0"/>
              <a:t>Le D, </a:t>
            </a:r>
            <a:r>
              <a:rPr lang="fr-FR" dirty="0" smtClean="0"/>
              <a:t>et </a:t>
            </a:r>
            <a:r>
              <a:rPr lang="fr-FR" dirty="0"/>
              <a:t>al. Ann </a:t>
            </a:r>
            <a:r>
              <a:rPr lang="fr-FR" dirty="0" err="1"/>
              <a:t>Oncol</a:t>
            </a:r>
            <a:r>
              <a:rPr lang="fr-FR" dirty="0"/>
              <a:t> </a:t>
            </a:r>
            <a:r>
              <a:rPr lang="fr-FR" dirty="0" smtClean="0"/>
              <a:t>2018;29(</a:t>
            </a:r>
            <a:r>
              <a:rPr lang="fr-FR" dirty="0" err="1" smtClean="0"/>
              <a:t>suppl</a:t>
            </a:r>
            <a:r>
              <a:rPr lang="fr-FR" dirty="0" smtClean="0"/>
              <a:t> 5):</a:t>
            </a:r>
            <a:r>
              <a:rPr lang="en-GB" dirty="0" err="1" smtClean="0"/>
              <a:t>abstr</a:t>
            </a:r>
            <a:r>
              <a:rPr lang="en-GB" dirty="0" smtClean="0"/>
              <a:t> O-021</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p>
          <a:p>
            <a:pPr marL="0" indent="0">
              <a:spcBef>
                <a:spcPts val="24000"/>
              </a:spcBef>
              <a:buFontTx/>
              <a:buNone/>
            </a:pPr>
            <a:r>
              <a:rPr lang="en-GB" b="1" dirty="0" smtClean="0"/>
              <a:t>Conclusion</a:t>
            </a:r>
            <a:endParaRPr lang="en-GB" b="1" dirty="0"/>
          </a:p>
          <a:p>
            <a:r>
              <a:rPr lang="en-GB" b="1" dirty="0" smtClean="0"/>
              <a:t>In previously treated patients with advanced MSI-H CRC, pembrolizumab demonstrated durable responses and a safety profile comparable to previous studies in patients with solid tumours</a:t>
            </a:r>
            <a:endParaRPr lang="en-GB" b="1" dirty="0"/>
          </a:p>
        </p:txBody>
      </p:sp>
      <p:sp>
        <p:nvSpPr>
          <p:cNvPr id="8" name="Rectangle 7"/>
          <p:cNvSpPr/>
          <p:nvPr/>
        </p:nvSpPr>
        <p:spPr>
          <a:xfrm>
            <a:off x="5617104" y="1779633"/>
            <a:ext cx="221226" cy="23597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617104" y="2118889"/>
            <a:ext cx="221226" cy="235975"/>
          </a:xfrm>
          <a:prstGeom prst="rect">
            <a:avLst/>
          </a:prstGeom>
          <a:solidFill>
            <a:srgbClr val="B2C0EC">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867826" y="1707733"/>
            <a:ext cx="1210588" cy="369332"/>
          </a:xfrm>
          <a:prstGeom prst="rect">
            <a:avLst/>
          </a:prstGeom>
          <a:noFill/>
        </p:spPr>
        <p:txBody>
          <a:bodyPr wrap="none" rtlCol="0">
            <a:spAutoFit/>
          </a:bodyPr>
          <a:lstStyle/>
          <a:p>
            <a:r>
              <a:rPr lang="en-GB" dirty="0" smtClean="0"/>
              <a:t>Grade 1/2</a:t>
            </a:r>
            <a:endParaRPr lang="en-GB" dirty="0"/>
          </a:p>
        </p:txBody>
      </p:sp>
      <p:sp>
        <p:nvSpPr>
          <p:cNvPr id="11" name="TextBox 10"/>
          <p:cNvSpPr txBox="1"/>
          <p:nvPr/>
        </p:nvSpPr>
        <p:spPr>
          <a:xfrm>
            <a:off x="5867826" y="2037466"/>
            <a:ext cx="1210588" cy="369332"/>
          </a:xfrm>
          <a:prstGeom prst="rect">
            <a:avLst/>
          </a:prstGeom>
          <a:noFill/>
        </p:spPr>
        <p:txBody>
          <a:bodyPr wrap="none" rtlCol="0">
            <a:spAutoFit/>
          </a:bodyPr>
          <a:lstStyle/>
          <a:p>
            <a:r>
              <a:rPr lang="en-GB" dirty="0" smtClean="0"/>
              <a:t>Grade 3/4</a:t>
            </a:r>
            <a:endParaRPr lang="en-GB" dirty="0"/>
          </a:p>
        </p:txBody>
      </p:sp>
      <p:sp>
        <p:nvSpPr>
          <p:cNvPr id="12" name="TextBox 11"/>
          <p:cNvSpPr txBox="1"/>
          <p:nvPr/>
        </p:nvSpPr>
        <p:spPr>
          <a:xfrm rot="16200000">
            <a:off x="506438" y="2498879"/>
            <a:ext cx="1120628" cy="276999"/>
          </a:xfrm>
          <a:prstGeom prst="rect">
            <a:avLst/>
          </a:prstGeom>
          <a:noFill/>
        </p:spPr>
        <p:txBody>
          <a:bodyPr wrap="none" rtlCol="0">
            <a:spAutoFit/>
          </a:bodyPr>
          <a:lstStyle/>
          <a:p>
            <a:r>
              <a:rPr lang="en-GB" sz="1200" dirty="0" smtClean="0"/>
              <a:t>Frequency, %</a:t>
            </a:r>
            <a:endParaRPr lang="en-GB" sz="1200" dirty="0"/>
          </a:p>
        </p:txBody>
      </p:sp>
      <p:graphicFrame>
        <p:nvGraphicFramePr>
          <p:cNvPr id="14" name="Chart 13"/>
          <p:cNvGraphicFramePr/>
          <p:nvPr>
            <p:extLst>
              <p:ext uri="{D42A27DB-BD31-4B8C-83A1-F6EECF244321}">
                <p14:modId xmlns:p14="http://schemas.microsoft.com/office/powerpoint/2010/main" xmlns="" val="3300711246"/>
              </p:ext>
            </p:extLst>
          </p:nvPr>
        </p:nvGraphicFramePr>
        <p:xfrm>
          <a:off x="796110" y="1601656"/>
          <a:ext cx="7551780" cy="3405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264237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O-022: Phase II study evaluating </a:t>
            </a:r>
            <a:r>
              <a:rPr lang="en-GB" dirty="0" err="1" smtClean="0"/>
              <a:t>trifluridine</a:t>
            </a:r>
            <a:r>
              <a:rPr lang="en-GB" dirty="0" smtClean="0"/>
              <a:t>/</a:t>
            </a:r>
            <a:r>
              <a:rPr lang="en-GB" dirty="0" err="1" smtClean="0"/>
              <a:t>tipiracil+bevacizumab</a:t>
            </a:r>
            <a:r>
              <a:rPr lang="en-GB" dirty="0" smtClean="0"/>
              <a:t> and </a:t>
            </a:r>
            <a:r>
              <a:rPr lang="en-GB" dirty="0" err="1" smtClean="0"/>
              <a:t>capecitabine+bevacizumab</a:t>
            </a:r>
            <a:r>
              <a:rPr lang="en-GB" dirty="0" smtClean="0"/>
              <a:t> in first-line unresectable metastatic colorectal cancer (</a:t>
            </a:r>
            <a:r>
              <a:rPr lang="en-GB" dirty="0" err="1" smtClean="0"/>
              <a:t>mCRC</a:t>
            </a:r>
            <a:r>
              <a:rPr lang="en-GB" dirty="0" smtClean="0"/>
              <a:t>) patients who are non-eligible for intensive therapy (TASCO1): results of the primary analysis – Van Cutsem E, et al</a:t>
            </a:r>
            <a:endParaRPr lang="en-GB" dirty="0"/>
          </a:p>
        </p:txBody>
      </p:sp>
      <p:sp>
        <p:nvSpPr>
          <p:cNvPr id="6" name="Content Placeholder 2"/>
          <p:cNvSpPr>
            <a:spLocks noGrp="1"/>
          </p:cNvSpPr>
          <p:nvPr>
            <p:ph idx="1"/>
          </p:nvPr>
        </p:nvSpPr>
        <p:spPr/>
        <p:txBody>
          <a:bodyPr/>
          <a:lstStyle/>
          <a:p>
            <a:pPr marL="0" indent="0">
              <a:buNone/>
            </a:pPr>
            <a:r>
              <a:rPr lang="en-GB" b="1" dirty="0" smtClean="0"/>
              <a:t>Study objective</a:t>
            </a:r>
          </a:p>
          <a:p>
            <a:r>
              <a:rPr lang="en-GB" dirty="0" smtClean="0"/>
              <a:t>To assess the efficacy and safety </a:t>
            </a:r>
            <a:r>
              <a:rPr lang="en-GB" dirty="0"/>
              <a:t>of </a:t>
            </a:r>
            <a:r>
              <a:rPr lang="en-GB" dirty="0" err="1" smtClean="0"/>
              <a:t>trifluridine</a:t>
            </a:r>
            <a:r>
              <a:rPr lang="en-GB" dirty="0" smtClean="0"/>
              <a:t>/</a:t>
            </a:r>
            <a:r>
              <a:rPr lang="en-GB" dirty="0" err="1" smtClean="0"/>
              <a:t>tipiracil</a:t>
            </a:r>
            <a:r>
              <a:rPr lang="en-GB" dirty="0" smtClean="0"/>
              <a:t> + bevacizumab and capecitabine + bevacizumab as a 1L therapy for patients with unresectable </a:t>
            </a:r>
            <a:r>
              <a:rPr lang="en-GB" dirty="0" err="1" smtClean="0"/>
              <a:t>mCRC</a:t>
            </a:r>
            <a:r>
              <a:rPr lang="en-GB" dirty="0" smtClean="0"/>
              <a:t> who </a:t>
            </a:r>
            <a:r>
              <a:rPr lang="en-GB" dirty="0"/>
              <a:t>are </a:t>
            </a:r>
            <a:r>
              <a:rPr lang="en-GB" dirty="0" smtClean="0"/>
              <a:t>not eligible </a:t>
            </a:r>
            <a:r>
              <a:rPr lang="en-GB" dirty="0"/>
              <a:t>for intensive </a:t>
            </a:r>
            <a:r>
              <a:rPr lang="en-GB" dirty="0" smtClean="0"/>
              <a:t>therapy in the TASCO1 study </a:t>
            </a:r>
            <a:endParaRPr lang="en-GB" dirty="0"/>
          </a:p>
        </p:txBody>
      </p:sp>
      <p:sp>
        <p:nvSpPr>
          <p:cNvPr id="5" name="Text Placeholder 4"/>
          <p:cNvSpPr>
            <a:spLocks noGrp="1"/>
          </p:cNvSpPr>
          <p:nvPr>
            <p:ph type="body" sz="quarter" idx="11"/>
          </p:nvPr>
        </p:nvSpPr>
        <p:spPr>
          <a:xfrm>
            <a:off x="4495800" y="6096000"/>
            <a:ext cx="4283075" cy="487363"/>
          </a:xfrm>
        </p:spPr>
        <p:txBody>
          <a:bodyPr/>
          <a:lstStyle/>
          <a:p>
            <a:r>
              <a:rPr lang="fr-FR" dirty="0" smtClean="0"/>
              <a:t/>
            </a:r>
            <a:br>
              <a:rPr lang="fr-FR" dirty="0" smtClean="0"/>
            </a:br>
            <a:r>
              <a:rPr lang="en-GB" dirty="0" smtClean="0"/>
              <a:t>Van Cutsem E,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O-022</a:t>
            </a:r>
            <a:endParaRPr lang="fr-FR" dirty="0"/>
          </a:p>
        </p:txBody>
      </p:sp>
      <p:sp>
        <p:nvSpPr>
          <p:cNvPr id="8" name="Rectangle 9"/>
          <p:cNvSpPr txBox="1">
            <a:spLocks noChangeArrowheads="1"/>
          </p:cNvSpPr>
          <p:nvPr/>
        </p:nvSpPr>
        <p:spPr bwMode="auto">
          <a:xfrm>
            <a:off x="365124" y="5631868"/>
            <a:ext cx="4130676" cy="907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PFS</a:t>
            </a:r>
          </a:p>
          <a:p>
            <a:endParaRPr lang="en-GB" kern="0" dirty="0"/>
          </a:p>
        </p:txBody>
      </p:sp>
      <p:sp>
        <p:nvSpPr>
          <p:cNvPr id="10" name="Content Placeholder 26"/>
          <p:cNvSpPr txBox="1">
            <a:spLocks/>
          </p:cNvSpPr>
          <p:nvPr/>
        </p:nvSpPr>
        <p:spPr>
          <a:xfrm>
            <a:off x="4648200" y="5631868"/>
            <a:ext cx="4130675" cy="90749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ORR, DCR, safety, </a:t>
            </a:r>
            <a:r>
              <a:rPr lang="en-GB" kern="0" dirty="0" err="1" smtClean="0"/>
              <a:t>QoL</a:t>
            </a:r>
            <a:endParaRPr lang="en-GB" kern="0" dirty="0"/>
          </a:p>
        </p:txBody>
      </p:sp>
      <p:sp>
        <p:nvSpPr>
          <p:cNvPr id="11" name="Oval 14"/>
          <p:cNvSpPr>
            <a:spLocks noChangeArrowheads="1"/>
          </p:cNvSpPr>
          <p:nvPr/>
        </p:nvSpPr>
        <p:spPr bwMode="auto">
          <a:xfrm>
            <a:off x="3649232" y="361872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2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p:txBody>
      </p:sp>
      <p:cxnSp>
        <p:nvCxnSpPr>
          <p:cNvPr id="12" name="AutoShape 15"/>
          <p:cNvCxnSpPr>
            <a:cxnSpLocks noChangeShapeType="1"/>
            <a:stCxn id="11" idx="0"/>
            <a:endCxn id="17" idx="1"/>
          </p:cNvCxnSpPr>
          <p:nvPr/>
        </p:nvCxnSpPr>
        <p:spPr bwMode="auto">
          <a:xfrm rot="5400000" flipH="1" flipV="1">
            <a:off x="3760697" y="3024930"/>
            <a:ext cx="774131" cy="413464"/>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7944049" y="2289906"/>
            <a:ext cx="1117507" cy="110938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patient decision</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Content Placeholder 26"/>
          <p:cNvSpPr txBox="1">
            <a:spLocks/>
          </p:cNvSpPr>
          <p:nvPr/>
        </p:nvSpPr>
        <p:spPr bwMode="auto">
          <a:xfrm>
            <a:off x="4511889" y="3591075"/>
            <a:ext cx="3922939" cy="649812"/>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rPr>
              <a:t>RAS status, ECOG PS, country</a:t>
            </a:r>
            <a:endParaRPr kumimoji="0" lang="en-GB" sz="1400" b="0" i="0" u="none" strike="noStrike" kern="1200" cap="none" spc="0" normalizeH="0" baseline="0" noProof="0" dirty="0">
              <a:ln>
                <a:noFill/>
              </a:ln>
              <a:solidFill>
                <a:srgbClr val="4D4D4D"/>
              </a:solidFill>
              <a:effectLst/>
              <a:uLnTx/>
              <a:uFillTx/>
              <a:latin typeface="Arial"/>
            </a:endParaRPr>
          </a:p>
        </p:txBody>
      </p:sp>
      <p:cxnSp>
        <p:nvCxnSpPr>
          <p:cNvPr id="15" name="AutoShape 19"/>
          <p:cNvCxnSpPr>
            <a:cxnSpLocks noChangeShapeType="1"/>
            <a:stCxn id="18" idx="3"/>
            <a:endCxn id="11" idx="2"/>
          </p:cNvCxnSpPr>
          <p:nvPr/>
        </p:nvCxnSpPr>
        <p:spPr bwMode="auto">
          <a:xfrm flipV="1">
            <a:off x="3527419" y="3910827"/>
            <a:ext cx="121813"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3" idx="1"/>
          </p:cNvCxnSpPr>
          <p:nvPr/>
        </p:nvCxnSpPr>
        <p:spPr bwMode="auto">
          <a:xfrm>
            <a:off x="7656175" y="2844596"/>
            <a:ext cx="287874"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354494" y="2251929"/>
            <a:ext cx="3301681" cy="118533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Trifluridine</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tipiracil</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35 mg bid D1–5,</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8–12 +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bevacizumab 5 mg/kg D1,15 q4w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(n=77)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9"/>
          <p:cNvSpPr>
            <a:spLocks noChangeArrowheads="1"/>
          </p:cNvSpPr>
          <p:nvPr/>
        </p:nvSpPr>
        <p:spPr bwMode="auto">
          <a:xfrm>
            <a:off x="207729" y="2411699"/>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mCRC</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 treatment for metastatic disease</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Not eligible</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for intensive therapy according to investigator’s judgement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baseline="0" dirty="0" smtClean="0">
                <a:solidFill>
                  <a:srgbClr val="FFFFFF"/>
                </a:solidFill>
                <a:ea typeface="SimSun" pitchFamily="2" charset="-122"/>
              </a:rPr>
              <a:t>ECOG</a:t>
            </a:r>
            <a:r>
              <a:rPr lang="en-GB" altLang="zh-CN" dirty="0" smtClean="0">
                <a:solidFill>
                  <a:srgbClr val="FFFFFF"/>
                </a:solidFill>
                <a:ea typeface="SimSun" pitchFamily="2" charset="-122"/>
              </a:rPr>
              <a:t> PS 0–2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n=153)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6"/>
          <p:cNvCxnSpPr>
            <a:cxnSpLocks noChangeShapeType="1"/>
            <a:stCxn id="11" idx="4"/>
            <a:endCxn id="22" idx="1"/>
          </p:cNvCxnSpPr>
          <p:nvPr/>
        </p:nvCxnSpPr>
        <p:spPr bwMode="auto">
          <a:xfrm rot="16200000" flipH="1">
            <a:off x="3767034" y="4376923"/>
            <a:ext cx="761456" cy="413464"/>
          </a:xfrm>
          <a:prstGeom prst="bentConnector2">
            <a:avLst/>
          </a:prstGeom>
          <a:noFill/>
          <a:ln w="57150">
            <a:solidFill>
              <a:schemeClr val="bg2">
                <a:lumMod val="60000"/>
                <a:lumOff val="40000"/>
              </a:schemeClr>
            </a:solidFill>
            <a:round/>
            <a:headEnd/>
            <a:tailEnd type="triangle" w="med" len="med"/>
          </a:ln>
        </p:spPr>
      </p:cxnSp>
      <p:cxnSp>
        <p:nvCxnSpPr>
          <p:cNvPr id="21" name="AutoShape 20"/>
          <p:cNvCxnSpPr>
            <a:cxnSpLocks noChangeShapeType="1"/>
            <a:stCxn id="22" idx="3"/>
            <a:endCxn id="24" idx="1"/>
          </p:cNvCxnSpPr>
          <p:nvPr/>
        </p:nvCxnSpPr>
        <p:spPr bwMode="auto">
          <a:xfrm>
            <a:off x="7654227" y="4964383"/>
            <a:ext cx="289822"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354494" y="4367336"/>
            <a:ext cx="3299733" cy="119409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Capecitabine 1250 or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1000 mg/m</a:t>
            </a:r>
            <a:r>
              <a:rPr kumimoji="0" lang="en-GB"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bid D1–14</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 bevacizumab 7.5 mg/kg iv D1 q3w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(n=76)</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4" name="AutoShape 12"/>
          <p:cNvSpPr>
            <a:spLocks noChangeArrowheads="1"/>
          </p:cNvSpPr>
          <p:nvPr/>
        </p:nvSpPr>
        <p:spPr bwMode="auto">
          <a:xfrm>
            <a:off x="7944049" y="4409693"/>
            <a:ext cx="1117507" cy="110938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patient decision</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34529388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O-022: Phase II study evaluating </a:t>
            </a:r>
            <a:r>
              <a:rPr lang="en-GB" dirty="0" err="1" smtClean="0"/>
              <a:t>trifluridine</a:t>
            </a:r>
            <a:r>
              <a:rPr lang="en-GB" dirty="0" smtClean="0"/>
              <a:t>/</a:t>
            </a:r>
            <a:r>
              <a:rPr lang="en-GB" dirty="0" err="1" smtClean="0"/>
              <a:t>tipiracil+bevacizumab</a:t>
            </a:r>
            <a:r>
              <a:rPr lang="en-GB" dirty="0" smtClean="0"/>
              <a:t> and </a:t>
            </a:r>
            <a:r>
              <a:rPr lang="en-GB" dirty="0" err="1" smtClean="0"/>
              <a:t>capecitabine+bevacizumab</a:t>
            </a:r>
            <a:r>
              <a:rPr lang="en-GB" dirty="0" smtClean="0"/>
              <a:t> in first-line unresectable metastatic colorectal cancer (</a:t>
            </a:r>
            <a:r>
              <a:rPr lang="en-GB" dirty="0" err="1" smtClean="0"/>
              <a:t>mCRC</a:t>
            </a:r>
            <a:r>
              <a:rPr lang="en-GB" dirty="0" smtClean="0"/>
              <a:t>) patients who are non-eligible for intensive therapy (TASCO1): results of the primary analysis – Van </a:t>
            </a:r>
            <a:r>
              <a:rPr lang="en-GB" dirty="0" err="1" smtClean="0"/>
              <a:t>Cutsem</a:t>
            </a:r>
            <a:r>
              <a:rPr lang="en-GB" dirty="0" smtClean="0"/>
              <a:t> E,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a:t>
            </a:r>
          </a:p>
          <a:p>
            <a:pPr marL="0" indent="0" algn="ctr">
              <a:buNone/>
            </a:pPr>
            <a:r>
              <a:rPr lang="en-GB" b="1" dirty="0" smtClean="0"/>
              <a:t>PFS</a:t>
            </a:r>
            <a:endParaRPr lang="en-GB" b="1" dirty="0"/>
          </a:p>
        </p:txBody>
      </p:sp>
      <p:sp>
        <p:nvSpPr>
          <p:cNvPr id="5" name="Text Placeholder 4"/>
          <p:cNvSpPr>
            <a:spLocks noGrp="1"/>
          </p:cNvSpPr>
          <p:nvPr>
            <p:ph type="body" sz="quarter" idx="11"/>
          </p:nvPr>
        </p:nvSpPr>
        <p:spPr>
          <a:xfrm>
            <a:off x="4572000" y="6096000"/>
            <a:ext cx="4206875" cy="487363"/>
          </a:xfrm>
        </p:spPr>
        <p:txBody>
          <a:bodyPr/>
          <a:lstStyle/>
          <a:p>
            <a:r>
              <a:rPr lang="fr-FR" dirty="0" smtClean="0"/>
              <a:t/>
            </a:r>
            <a:br>
              <a:rPr lang="fr-FR" dirty="0" smtClean="0"/>
            </a:br>
            <a:r>
              <a:rPr lang="en-GB" dirty="0" smtClean="0"/>
              <a:t>Van Cutsem E,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O-022</a:t>
            </a:r>
            <a:endParaRPr lang="fr-FR" dirty="0"/>
          </a:p>
        </p:txBody>
      </p:sp>
      <p:sp>
        <p:nvSpPr>
          <p:cNvPr id="7" name="Freeform 6"/>
          <p:cNvSpPr>
            <a:spLocks/>
          </p:cNvSpPr>
          <p:nvPr/>
        </p:nvSpPr>
        <p:spPr bwMode="auto">
          <a:xfrm>
            <a:off x="1392549" y="2464611"/>
            <a:ext cx="6915503" cy="21948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6"/>
          <p:cNvSpPr>
            <a:spLocks noChangeShapeType="1"/>
          </p:cNvSpPr>
          <p:nvPr/>
        </p:nvSpPr>
        <p:spPr bwMode="auto">
          <a:xfrm>
            <a:off x="1316276" y="246461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7"/>
          <p:cNvSpPr>
            <a:spLocks noChangeShapeType="1"/>
          </p:cNvSpPr>
          <p:nvPr/>
        </p:nvSpPr>
        <p:spPr bwMode="auto">
          <a:xfrm>
            <a:off x="1316276" y="288084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8"/>
          <p:cNvSpPr>
            <a:spLocks noChangeShapeType="1"/>
          </p:cNvSpPr>
          <p:nvPr/>
        </p:nvSpPr>
        <p:spPr bwMode="auto">
          <a:xfrm>
            <a:off x="1316276" y="333257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9"/>
          <p:cNvSpPr>
            <a:spLocks noChangeShapeType="1"/>
          </p:cNvSpPr>
          <p:nvPr/>
        </p:nvSpPr>
        <p:spPr bwMode="auto">
          <a:xfrm>
            <a:off x="1316276" y="377567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10"/>
          <p:cNvSpPr>
            <a:spLocks noChangeShapeType="1"/>
          </p:cNvSpPr>
          <p:nvPr/>
        </p:nvSpPr>
        <p:spPr bwMode="auto">
          <a:xfrm>
            <a:off x="1316276" y="4220806"/>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11"/>
          <p:cNvSpPr>
            <a:spLocks noChangeShapeType="1"/>
          </p:cNvSpPr>
          <p:nvPr/>
        </p:nvSpPr>
        <p:spPr bwMode="auto">
          <a:xfrm>
            <a:off x="1316276" y="4659348"/>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2"/>
          <p:cNvSpPr>
            <a:spLocks noChangeShapeType="1"/>
          </p:cNvSpPr>
          <p:nvPr/>
        </p:nvSpPr>
        <p:spPr bwMode="auto">
          <a:xfrm>
            <a:off x="3625903"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3"/>
          <p:cNvSpPr>
            <a:spLocks noChangeShapeType="1"/>
          </p:cNvSpPr>
          <p:nvPr/>
        </p:nvSpPr>
        <p:spPr bwMode="auto">
          <a:xfrm>
            <a:off x="287161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9"/>
          <p:cNvSpPr>
            <a:spLocks noChangeShapeType="1"/>
          </p:cNvSpPr>
          <p:nvPr/>
        </p:nvSpPr>
        <p:spPr bwMode="auto">
          <a:xfrm>
            <a:off x="2127611"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21"/>
          <p:cNvSpPr>
            <a:spLocks noChangeShapeType="1"/>
          </p:cNvSpPr>
          <p:nvPr/>
        </p:nvSpPr>
        <p:spPr bwMode="auto">
          <a:xfrm>
            <a:off x="138300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rot="16200000">
            <a:off x="-74381" y="3373738"/>
            <a:ext cx="1681679"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Survival probability, %</a:t>
            </a:r>
            <a:endParaRPr lang="en-GB" sz="1200" dirty="0">
              <a:latin typeface="Arial" panose="020B0604020202020204" pitchFamily="34" charset="0"/>
              <a:cs typeface="Arial" panose="020B0604020202020204" pitchFamily="34" charset="0"/>
            </a:endParaRPr>
          </a:p>
        </p:txBody>
      </p:sp>
      <p:sp>
        <p:nvSpPr>
          <p:cNvPr id="20" name="TextBox 19"/>
          <p:cNvSpPr txBox="1"/>
          <p:nvPr/>
        </p:nvSpPr>
        <p:spPr>
          <a:xfrm>
            <a:off x="4256884" y="4849598"/>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21" name="TextBox 20"/>
          <p:cNvSpPr txBox="1"/>
          <p:nvPr/>
        </p:nvSpPr>
        <p:spPr>
          <a:xfrm>
            <a:off x="936962" y="2323760"/>
            <a:ext cx="43954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100</a:t>
            </a:r>
            <a:endParaRPr lang="en-GB" sz="1200" dirty="0">
              <a:latin typeface="Arial" panose="020B0604020202020204" pitchFamily="34" charset="0"/>
              <a:cs typeface="Arial" panose="020B0604020202020204" pitchFamily="34" charset="0"/>
            </a:endParaRPr>
          </a:p>
        </p:txBody>
      </p:sp>
      <p:sp>
        <p:nvSpPr>
          <p:cNvPr id="22" name="TextBox 21"/>
          <p:cNvSpPr txBox="1"/>
          <p:nvPr/>
        </p:nvSpPr>
        <p:spPr>
          <a:xfrm>
            <a:off x="1021922" y="2741631"/>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80</a:t>
            </a:r>
            <a:endParaRPr lang="en-GB" sz="1200" dirty="0">
              <a:latin typeface="Arial" panose="020B0604020202020204" pitchFamily="34" charset="0"/>
              <a:cs typeface="Arial" panose="020B0604020202020204" pitchFamily="34" charset="0"/>
            </a:endParaRPr>
          </a:p>
        </p:txBody>
      </p:sp>
      <p:sp>
        <p:nvSpPr>
          <p:cNvPr id="23" name="TextBox 22"/>
          <p:cNvSpPr txBox="1"/>
          <p:nvPr/>
        </p:nvSpPr>
        <p:spPr>
          <a:xfrm>
            <a:off x="1021922" y="3193166"/>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60</a:t>
            </a:r>
            <a:endParaRPr lang="en-GB" sz="1200" dirty="0">
              <a:latin typeface="Arial" panose="020B0604020202020204" pitchFamily="34" charset="0"/>
              <a:cs typeface="Arial" panose="020B0604020202020204" pitchFamily="34" charset="0"/>
            </a:endParaRPr>
          </a:p>
        </p:txBody>
      </p:sp>
      <p:sp>
        <p:nvSpPr>
          <p:cNvPr id="24" name="TextBox 23"/>
          <p:cNvSpPr txBox="1"/>
          <p:nvPr/>
        </p:nvSpPr>
        <p:spPr>
          <a:xfrm>
            <a:off x="1021922" y="3636071"/>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40</a:t>
            </a:r>
            <a:endParaRPr lang="en-GB" sz="1200" dirty="0">
              <a:latin typeface="Arial" panose="020B0604020202020204" pitchFamily="34" charset="0"/>
              <a:cs typeface="Arial" panose="020B0604020202020204" pitchFamily="34" charset="0"/>
            </a:endParaRPr>
          </a:p>
        </p:txBody>
      </p:sp>
      <p:sp>
        <p:nvSpPr>
          <p:cNvPr id="25" name="TextBox 24"/>
          <p:cNvSpPr txBox="1"/>
          <p:nvPr/>
        </p:nvSpPr>
        <p:spPr>
          <a:xfrm>
            <a:off x="1021922" y="4081011"/>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20</a:t>
            </a:r>
            <a:endParaRPr lang="en-GB" sz="1200" dirty="0">
              <a:latin typeface="Arial" panose="020B0604020202020204" pitchFamily="34" charset="0"/>
              <a:cs typeface="Arial" panose="020B0604020202020204" pitchFamily="34" charset="0"/>
            </a:endParaRPr>
          </a:p>
        </p:txBody>
      </p:sp>
      <p:sp>
        <p:nvSpPr>
          <p:cNvPr id="26" name="TextBox 25"/>
          <p:cNvSpPr txBox="1"/>
          <p:nvPr/>
        </p:nvSpPr>
        <p:spPr>
          <a:xfrm>
            <a:off x="1106881" y="4519356"/>
            <a:ext cx="26962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27" name="TextBox 26"/>
          <p:cNvSpPr txBox="1"/>
          <p:nvPr/>
        </p:nvSpPr>
        <p:spPr>
          <a:xfrm>
            <a:off x="1256987" y="4709028"/>
            <a:ext cx="269625"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0</a:t>
            </a:r>
          </a:p>
          <a:p>
            <a:pPr algn="ctr"/>
            <a:r>
              <a:rPr lang="en-GB" sz="1200" dirty="0" smtClean="0">
                <a:solidFill>
                  <a:schemeClr val="accent3"/>
                </a:solidFill>
                <a:latin typeface="Arial" panose="020B0604020202020204" pitchFamily="34" charset="0"/>
                <a:cs typeface="Arial" panose="020B0604020202020204" pitchFamily="34" charset="0"/>
              </a:rPr>
              <a:t>0</a:t>
            </a:r>
            <a:endParaRPr lang="en-GB" sz="1200" dirty="0">
              <a:solidFill>
                <a:schemeClr val="accent3"/>
              </a:solidFill>
              <a:latin typeface="Arial" panose="020B0604020202020204" pitchFamily="34" charset="0"/>
              <a:cs typeface="Arial" panose="020B0604020202020204" pitchFamily="34" charset="0"/>
            </a:endParaRPr>
          </a:p>
        </p:txBody>
      </p:sp>
      <p:sp>
        <p:nvSpPr>
          <p:cNvPr id="28" name="TextBox 27"/>
          <p:cNvSpPr txBox="1"/>
          <p:nvPr/>
        </p:nvSpPr>
        <p:spPr>
          <a:xfrm>
            <a:off x="1953662"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2"/>
                </a:solidFill>
                <a:latin typeface="Arial" panose="020B0604020202020204" pitchFamily="34" charset="0"/>
                <a:cs typeface="Arial" panose="020B0604020202020204" pitchFamily="34" charset="0"/>
              </a:rPr>
              <a:t>12</a:t>
            </a:r>
          </a:p>
          <a:p>
            <a:pPr algn="r"/>
            <a:r>
              <a:rPr lang="en-GB" sz="1200" dirty="0" smtClean="0">
                <a:solidFill>
                  <a:schemeClr val="accent3"/>
                </a:solidFill>
                <a:latin typeface="Arial" panose="020B0604020202020204" pitchFamily="34" charset="0"/>
                <a:cs typeface="Arial" panose="020B0604020202020204" pitchFamily="34" charset="0"/>
              </a:rPr>
              <a:t>3</a:t>
            </a:r>
            <a:endParaRPr lang="en-GB" sz="1200" dirty="0">
              <a:solidFill>
                <a:schemeClr val="accent3"/>
              </a:solidFill>
              <a:latin typeface="Arial" panose="020B0604020202020204" pitchFamily="34" charset="0"/>
              <a:cs typeface="Arial" panose="020B0604020202020204" pitchFamily="34" charset="0"/>
            </a:endParaRPr>
          </a:p>
        </p:txBody>
      </p:sp>
      <p:sp>
        <p:nvSpPr>
          <p:cNvPr id="29" name="TextBox 28"/>
          <p:cNvSpPr txBox="1"/>
          <p:nvPr/>
        </p:nvSpPr>
        <p:spPr>
          <a:xfrm>
            <a:off x="3823268" y="4709028"/>
            <a:ext cx="370419" cy="225180"/>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2687564"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23</a:t>
            </a:r>
          </a:p>
          <a:p>
            <a:pPr algn="ctr"/>
            <a:r>
              <a:rPr lang="en-GB" sz="1200" dirty="0" smtClean="0">
                <a:solidFill>
                  <a:schemeClr val="accent3"/>
                </a:solidFill>
                <a:latin typeface="Arial" panose="020B0604020202020204" pitchFamily="34" charset="0"/>
                <a:cs typeface="Arial" panose="020B0604020202020204" pitchFamily="34" charset="0"/>
              </a:rPr>
              <a:t>12</a:t>
            </a:r>
            <a:endParaRPr lang="en-GB" sz="1200" dirty="0">
              <a:solidFill>
                <a:schemeClr val="accent3"/>
              </a:solidFill>
              <a:latin typeface="Arial" panose="020B0604020202020204" pitchFamily="34" charset="0"/>
              <a:cs typeface="Arial" panose="020B0604020202020204" pitchFamily="34" charset="0"/>
            </a:endParaRPr>
          </a:p>
        </p:txBody>
      </p:sp>
      <p:sp>
        <p:nvSpPr>
          <p:cNvPr id="31" name="TextBox 30"/>
          <p:cNvSpPr txBox="1"/>
          <p:nvPr/>
        </p:nvSpPr>
        <p:spPr>
          <a:xfrm>
            <a:off x="3459017"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30</a:t>
            </a:r>
          </a:p>
          <a:p>
            <a:pPr algn="ctr"/>
            <a:r>
              <a:rPr lang="en-GB" sz="1200" dirty="0" smtClean="0">
                <a:solidFill>
                  <a:schemeClr val="accent3"/>
                </a:solidFill>
                <a:latin typeface="Arial" panose="020B0604020202020204" pitchFamily="34" charset="0"/>
                <a:cs typeface="Arial" panose="020B0604020202020204" pitchFamily="34" charset="0"/>
              </a:rPr>
              <a:t>18</a:t>
            </a:r>
            <a:endParaRPr lang="en-GB" sz="1200" dirty="0">
              <a:solidFill>
                <a:schemeClr val="accent3"/>
              </a:solidFill>
              <a:latin typeface="Arial" panose="020B0604020202020204" pitchFamily="34" charset="0"/>
              <a:cs typeface="Arial" panose="020B0604020202020204" pitchFamily="34" charset="0"/>
            </a:endParaRPr>
          </a:p>
        </p:txBody>
      </p:sp>
      <p:sp>
        <p:nvSpPr>
          <p:cNvPr id="32" name="TextBox 31"/>
          <p:cNvSpPr txBox="1"/>
          <p:nvPr/>
        </p:nvSpPr>
        <p:spPr>
          <a:xfrm>
            <a:off x="686225" y="4893694"/>
            <a:ext cx="519245" cy="646331"/>
          </a:xfrm>
          <a:prstGeom prst="rect">
            <a:avLst/>
          </a:prstGeom>
          <a:noFill/>
        </p:spPr>
        <p:txBody>
          <a:bodyPr wrap="none" rtlCol="0">
            <a:spAutoFit/>
          </a:bodyPr>
          <a:lstStyle/>
          <a:p>
            <a:pPr algn="r"/>
            <a:endParaRPr lang="en-GB" sz="1200" dirty="0" smtClean="0">
              <a:solidFill>
                <a:srgbClr val="080808"/>
              </a:solidFill>
            </a:endParaRPr>
          </a:p>
          <a:p>
            <a:pPr algn="r"/>
            <a:r>
              <a:rPr lang="en-GB" sz="1200" dirty="0" smtClean="0">
                <a:solidFill>
                  <a:schemeClr val="accent2"/>
                </a:solidFill>
              </a:rPr>
              <a:t>C-B</a:t>
            </a:r>
          </a:p>
          <a:p>
            <a:pPr algn="r"/>
            <a:r>
              <a:rPr lang="en-GB" sz="1200" dirty="0" smtClean="0">
                <a:solidFill>
                  <a:schemeClr val="accent3"/>
                </a:solidFill>
              </a:rPr>
              <a:t>TT-B</a:t>
            </a:r>
            <a:endParaRPr lang="en-GB" sz="1200" dirty="0">
              <a:solidFill>
                <a:schemeClr val="accent3"/>
              </a:solidFill>
            </a:endParaRPr>
          </a:p>
        </p:txBody>
      </p:sp>
      <p:sp>
        <p:nvSpPr>
          <p:cNvPr id="33" name="Line 14"/>
          <p:cNvSpPr>
            <a:spLocks noChangeShapeType="1"/>
          </p:cNvSpPr>
          <p:nvPr/>
        </p:nvSpPr>
        <p:spPr bwMode="auto">
          <a:xfrm>
            <a:off x="439990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TextBox 33"/>
          <p:cNvSpPr txBox="1"/>
          <p:nvPr/>
        </p:nvSpPr>
        <p:spPr>
          <a:xfrm>
            <a:off x="4220037"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37</a:t>
            </a:r>
          </a:p>
          <a:p>
            <a:pPr algn="ctr"/>
            <a:r>
              <a:rPr lang="en-GB" sz="1200" dirty="0" smtClean="0">
                <a:solidFill>
                  <a:schemeClr val="accent3"/>
                </a:solidFill>
                <a:latin typeface="Arial" panose="020B0604020202020204" pitchFamily="34" charset="0"/>
                <a:cs typeface="Arial" panose="020B0604020202020204" pitchFamily="34" charset="0"/>
              </a:rPr>
              <a:t>31</a:t>
            </a:r>
            <a:endParaRPr lang="en-GB" sz="1200" dirty="0">
              <a:solidFill>
                <a:schemeClr val="accent3"/>
              </a:solidFill>
              <a:latin typeface="Arial" panose="020B0604020202020204" pitchFamily="34" charset="0"/>
              <a:cs typeface="Arial" panose="020B0604020202020204" pitchFamily="34" charset="0"/>
            </a:endParaRPr>
          </a:p>
        </p:txBody>
      </p:sp>
      <p:sp>
        <p:nvSpPr>
          <p:cNvPr id="35" name="Line 14"/>
          <p:cNvSpPr>
            <a:spLocks noChangeShapeType="1"/>
          </p:cNvSpPr>
          <p:nvPr/>
        </p:nvSpPr>
        <p:spPr bwMode="auto">
          <a:xfrm>
            <a:off x="5165865"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TextBox 35"/>
          <p:cNvSpPr txBox="1"/>
          <p:nvPr/>
        </p:nvSpPr>
        <p:spPr>
          <a:xfrm>
            <a:off x="4985996"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43</a:t>
            </a:r>
          </a:p>
          <a:p>
            <a:pPr algn="ctr"/>
            <a:r>
              <a:rPr lang="en-GB" sz="1200" dirty="0" smtClean="0">
                <a:solidFill>
                  <a:schemeClr val="accent3"/>
                </a:solidFill>
                <a:latin typeface="Arial" panose="020B0604020202020204" pitchFamily="34" charset="0"/>
                <a:cs typeface="Arial" panose="020B0604020202020204" pitchFamily="34" charset="0"/>
              </a:rPr>
              <a:t>40</a:t>
            </a:r>
            <a:endParaRPr lang="en-GB" sz="1200" dirty="0">
              <a:solidFill>
                <a:schemeClr val="accent3"/>
              </a:solidFill>
              <a:latin typeface="Arial" panose="020B0604020202020204" pitchFamily="34" charset="0"/>
              <a:cs typeface="Arial" panose="020B0604020202020204" pitchFamily="34" charset="0"/>
            </a:endParaRPr>
          </a:p>
        </p:txBody>
      </p:sp>
      <p:sp>
        <p:nvSpPr>
          <p:cNvPr id="37" name="Line 17"/>
          <p:cNvSpPr>
            <a:spLocks noChangeShapeType="1"/>
          </p:cNvSpPr>
          <p:nvPr/>
        </p:nvSpPr>
        <p:spPr bwMode="auto">
          <a:xfrm>
            <a:off x="6724640"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TextBox 37"/>
          <p:cNvSpPr txBox="1"/>
          <p:nvPr/>
        </p:nvSpPr>
        <p:spPr>
          <a:xfrm>
            <a:off x="6552874"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51</a:t>
            </a:r>
          </a:p>
          <a:p>
            <a:pPr algn="ctr"/>
            <a:r>
              <a:rPr lang="en-GB" sz="1200" dirty="0" smtClean="0">
                <a:solidFill>
                  <a:schemeClr val="accent3"/>
                </a:solidFill>
                <a:latin typeface="Arial" panose="020B0604020202020204" pitchFamily="34" charset="0"/>
                <a:cs typeface="Arial" panose="020B0604020202020204" pitchFamily="34" charset="0"/>
              </a:rPr>
              <a:t>47</a:t>
            </a:r>
            <a:endParaRPr lang="en-GB" sz="1200" dirty="0">
              <a:solidFill>
                <a:schemeClr val="accent3"/>
              </a:solidFill>
              <a:latin typeface="Arial" panose="020B0604020202020204" pitchFamily="34" charset="0"/>
              <a:cs typeface="Arial" panose="020B0604020202020204" pitchFamily="34" charset="0"/>
            </a:endParaRPr>
          </a:p>
        </p:txBody>
      </p:sp>
      <p:sp>
        <p:nvSpPr>
          <p:cNvPr id="39" name="Line 14"/>
          <p:cNvSpPr>
            <a:spLocks noChangeShapeType="1"/>
          </p:cNvSpPr>
          <p:nvPr/>
        </p:nvSpPr>
        <p:spPr bwMode="auto">
          <a:xfrm>
            <a:off x="5954129"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TextBox 39"/>
          <p:cNvSpPr txBox="1"/>
          <p:nvPr/>
        </p:nvSpPr>
        <p:spPr>
          <a:xfrm>
            <a:off x="5774262"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49</a:t>
            </a:r>
          </a:p>
          <a:p>
            <a:pPr algn="ctr"/>
            <a:r>
              <a:rPr lang="en-GB" sz="1200" dirty="0" smtClean="0">
                <a:solidFill>
                  <a:schemeClr val="accent3"/>
                </a:solidFill>
                <a:latin typeface="Arial" panose="020B0604020202020204" pitchFamily="34" charset="0"/>
                <a:cs typeface="Arial" panose="020B0604020202020204" pitchFamily="34" charset="0"/>
              </a:rPr>
              <a:t>44</a:t>
            </a:r>
            <a:endParaRPr lang="en-GB" sz="1200" dirty="0">
              <a:solidFill>
                <a:schemeClr val="accent3"/>
              </a:solidFill>
              <a:latin typeface="Arial" panose="020B0604020202020204" pitchFamily="34" charset="0"/>
              <a:cs typeface="Arial" panose="020B0604020202020204" pitchFamily="34" charset="0"/>
            </a:endParaRPr>
          </a:p>
        </p:txBody>
      </p:sp>
      <p:sp>
        <p:nvSpPr>
          <p:cNvPr id="41" name="Line 17"/>
          <p:cNvSpPr>
            <a:spLocks noChangeShapeType="1"/>
          </p:cNvSpPr>
          <p:nvPr/>
        </p:nvSpPr>
        <p:spPr bwMode="auto">
          <a:xfrm>
            <a:off x="8274235"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TextBox 41"/>
          <p:cNvSpPr txBox="1"/>
          <p:nvPr/>
        </p:nvSpPr>
        <p:spPr>
          <a:xfrm>
            <a:off x="8102470"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52</a:t>
            </a:r>
          </a:p>
          <a:p>
            <a:pPr algn="ctr"/>
            <a:r>
              <a:rPr lang="en-GB" sz="1200" dirty="0" smtClean="0">
                <a:solidFill>
                  <a:schemeClr val="accent3"/>
                </a:solidFill>
                <a:latin typeface="Arial" panose="020B0604020202020204" pitchFamily="34" charset="0"/>
                <a:cs typeface="Arial" panose="020B0604020202020204" pitchFamily="34" charset="0"/>
              </a:rPr>
              <a:t>48</a:t>
            </a:r>
            <a:endParaRPr lang="en-GB" sz="1200" dirty="0">
              <a:solidFill>
                <a:schemeClr val="accent3"/>
              </a:solidFill>
              <a:latin typeface="Arial" panose="020B0604020202020204" pitchFamily="34" charset="0"/>
              <a:cs typeface="Arial" panose="020B0604020202020204" pitchFamily="34" charset="0"/>
            </a:endParaRPr>
          </a:p>
        </p:txBody>
      </p:sp>
      <p:sp>
        <p:nvSpPr>
          <p:cNvPr id="43" name="Line 14"/>
          <p:cNvSpPr>
            <a:spLocks noChangeShapeType="1"/>
          </p:cNvSpPr>
          <p:nvPr/>
        </p:nvSpPr>
        <p:spPr bwMode="auto">
          <a:xfrm>
            <a:off x="7503741"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4" name="TextBox 43"/>
          <p:cNvSpPr txBox="1"/>
          <p:nvPr/>
        </p:nvSpPr>
        <p:spPr>
          <a:xfrm>
            <a:off x="7323872"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52</a:t>
            </a:r>
          </a:p>
          <a:p>
            <a:pPr algn="ctr"/>
            <a:r>
              <a:rPr lang="en-GB" sz="1200" dirty="0" smtClean="0">
                <a:solidFill>
                  <a:schemeClr val="accent3"/>
                </a:solidFill>
                <a:latin typeface="Arial" panose="020B0604020202020204" pitchFamily="34" charset="0"/>
                <a:cs typeface="Arial" panose="020B0604020202020204" pitchFamily="34" charset="0"/>
              </a:rPr>
              <a:t>47</a:t>
            </a:r>
            <a:endParaRPr lang="en-GB" sz="1200" dirty="0">
              <a:solidFill>
                <a:schemeClr val="accent3"/>
              </a:solidFill>
              <a:latin typeface="Arial" panose="020B0604020202020204" pitchFamily="34" charset="0"/>
              <a:cs typeface="Arial" panose="020B0604020202020204" pitchFamily="34" charset="0"/>
            </a:endParaRPr>
          </a:p>
        </p:txBody>
      </p:sp>
      <p:sp>
        <p:nvSpPr>
          <p:cNvPr id="45" name="TextBox 44"/>
          <p:cNvSpPr txBox="1"/>
          <p:nvPr/>
        </p:nvSpPr>
        <p:spPr>
          <a:xfrm>
            <a:off x="5492916" y="2015983"/>
            <a:ext cx="2393604" cy="307777"/>
          </a:xfrm>
          <a:prstGeom prst="rect">
            <a:avLst/>
          </a:prstGeom>
          <a:noFill/>
        </p:spPr>
        <p:txBody>
          <a:bodyPr wrap="none" rtlCol="0">
            <a:spAutoFit/>
          </a:bodyPr>
          <a:lstStyle/>
          <a:p>
            <a:r>
              <a:rPr lang="en-GB" sz="1400" dirty="0" smtClean="0"/>
              <a:t>HR 0.71 (95%CI 0.48, </a:t>
            </a:r>
            <a:r>
              <a:rPr lang="en-GB" sz="1400" dirty="0" smtClean="0">
                <a:cs typeface="Arial"/>
              </a:rPr>
              <a:t>1.06)</a:t>
            </a:r>
            <a:endParaRPr lang="en-GB" sz="1400" dirty="0"/>
          </a:p>
        </p:txBody>
      </p:sp>
      <p:sp>
        <p:nvSpPr>
          <p:cNvPr id="46" name="TextBox 45"/>
          <p:cNvSpPr txBox="1"/>
          <p:nvPr/>
        </p:nvSpPr>
        <p:spPr>
          <a:xfrm>
            <a:off x="5436265" y="3399836"/>
            <a:ext cx="2160656" cy="307777"/>
          </a:xfrm>
          <a:prstGeom prst="rect">
            <a:avLst/>
          </a:prstGeom>
          <a:noFill/>
        </p:spPr>
        <p:txBody>
          <a:bodyPr wrap="none" rtlCol="0">
            <a:spAutoFit/>
          </a:bodyPr>
          <a:lstStyle/>
          <a:p>
            <a:r>
              <a:rPr lang="en-GB" sz="1400" dirty="0" smtClean="0"/>
              <a:t>9.23 (95%CI 7.59, </a:t>
            </a:r>
            <a:r>
              <a:rPr lang="en-GB" sz="1400" dirty="0" smtClean="0">
                <a:latin typeface="Arial"/>
                <a:cs typeface="Arial"/>
              </a:rPr>
              <a:t>11.56)</a:t>
            </a:r>
            <a:endParaRPr lang="en-GB" sz="1400" dirty="0"/>
          </a:p>
        </p:txBody>
      </p:sp>
      <p:sp>
        <p:nvSpPr>
          <p:cNvPr id="47" name="TextBox 46"/>
          <p:cNvSpPr txBox="1"/>
          <p:nvPr/>
        </p:nvSpPr>
        <p:spPr>
          <a:xfrm>
            <a:off x="1910267" y="3399836"/>
            <a:ext cx="2173993" cy="307777"/>
          </a:xfrm>
          <a:prstGeom prst="rect">
            <a:avLst/>
          </a:prstGeom>
          <a:noFill/>
        </p:spPr>
        <p:txBody>
          <a:bodyPr wrap="none" rtlCol="0">
            <a:spAutoFit/>
          </a:bodyPr>
          <a:lstStyle/>
          <a:p>
            <a:r>
              <a:rPr lang="en-GB" sz="1400" dirty="0" smtClean="0"/>
              <a:t>7.82 (95%CI 5.55, </a:t>
            </a:r>
            <a:r>
              <a:rPr lang="en-GB" sz="1400" dirty="0" smtClean="0">
                <a:latin typeface="Arial"/>
                <a:cs typeface="Arial"/>
              </a:rPr>
              <a:t>10.15)</a:t>
            </a:r>
            <a:endParaRPr lang="en-GB" sz="1400" dirty="0"/>
          </a:p>
        </p:txBody>
      </p:sp>
      <p:cxnSp>
        <p:nvCxnSpPr>
          <p:cNvPr id="48" name="Straight Arrow Connector 47"/>
          <p:cNvCxnSpPr/>
          <p:nvPr/>
        </p:nvCxnSpPr>
        <p:spPr>
          <a:xfrm>
            <a:off x="4382809" y="4374694"/>
            <a:ext cx="636053" cy="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047479" y="3644686"/>
            <a:ext cx="1" cy="1023706"/>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68741" y="3529401"/>
            <a:ext cx="0" cy="1152000"/>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44835" y="4499480"/>
            <a:ext cx="950901" cy="646331"/>
          </a:xfrm>
          <a:prstGeom prst="rect">
            <a:avLst/>
          </a:prstGeom>
          <a:noFill/>
        </p:spPr>
        <p:txBody>
          <a:bodyPr wrap="none" rtlCol="0">
            <a:spAutoFit/>
          </a:bodyPr>
          <a:lstStyle/>
          <a:p>
            <a:pPr algn="r"/>
            <a:r>
              <a:rPr lang="en-GB" sz="1200" dirty="0" smtClean="0"/>
              <a:t>Cumulative</a:t>
            </a:r>
          </a:p>
          <a:p>
            <a:pPr algn="r"/>
            <a:r>
              <a:rPr lang="en-GB" sz="1200" dirty="0" smtClean="0"/>
              <a:t>number</a:t>
            </a:r>
            <a:br>
              <a:rPr lang="en-GB" sz="1200" dirty="0" smtClean="0"/>
            </a:br>
            <a:r>
              <a:rPr lang="en-GB" sz="1200" dirty="0" smtClean="0"/>
              <a:t>of events</a:t>
            </a:r>
            <a:endParaRPr lang="en-GB" sz="1200" dirty="0"/>
          </a:p>
        </p:txBody>
      </p:sp>
      <p:sp>
        <p:nvSpPr>
          <p:cNvPr id="52" name="TextBox 51"/>
          <p:cNvSpPr txBox="1"/>
          <p:nvPr/>
        </p:nvSpPr>
        <p:spPr>
          <a:xfrm>
            <a:off x="4336726" y="4368051"/>
            <a:ext cx="753283" cy="276999"/>
          </a:xfrm>
          <a:prstGeom prst="rect">
            <a:avLst/>
          </a:prstGeom>
          <a:noFill/>
        </p:spPr>
        <p:txBody>
          <a:bodyPr wrap="none" rtlCol="0">
            <a:spAutoFit/>
          </a:bodyPr>
          <a:lstStyle/>
          <a:p>
            <a:r>
              <a:rPr lang="el-GR" sz="1200" dirty="0" smtClean="0"/>
              <a:t>Δ</a:t>
            </a:r>
            <a:r>
              <a:rPr lang="en-GB" sz="1200" dirty="0" smtClean="0"/>
              <a:t> = 1.41</a:t>
            </a:r>
            <a:endParaRPr lang="en-GB" sz="1200" dirty="0"/>
          </a:p>
        </p:txBody>
      </p:sp>
      <p:cxnSp>
        <p:nvCxnSpPr>
          <p:cNvPr id="53" name="Straight Connector 52"/>
          <p:cNvCxnSpPr/>
          <p:nvPr/>
        </p:nvCxnSpPr>
        <p:spPr>
          <a:xfrm>
            <a:off x="5003008" y="2947491"/>
            <a:ext cx="46638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03008" y="2614754"/>
            <a:ext cx="46638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458274" y="2460866"/>
            <a:ext cx="3435043" cy="307777"/>
          </a:xfrm>
          <a:prstGeom prst="rect">
            <a:avLst/>
          </a:prstGeom>
          <a:noFill/>
        </p:spPr>
        <p:txBody>
          <a:bodyPr wrap="none" rtlCol="0">
            <a:spAutoFit/>
          </a:bodyPr>
          <a:lstStyle/>
          <a:p>
            <a:r>
              <a:rPr lang="en-GB" sz="1400" dirty="0" smtClean="0">
                <a:solidFill>
                  <a:schemeClr val="accent3"/>
                </a:solidFill>
              </a:rPr>
              <a:t>Trifluridine/</a:t>
            </a:r>
            <a:r>
              <a:rPr lang="en-GB" sz="1400" dirty="0" err="1" smtClean="0">
                <a:solidFill>
                  <a:schemeClr val="accent3"/>
                </a:solidFill>
              </a:rPr>
              <a:t>tipiracil</a:t>
            </a:r>
            <a:r>
              <a:rPr lang="en-GB" sz="1400" dirty="0" smtClean="0">
                <a:solidFill>
                  <a:schemeClr val="accent3"/>
                </a:solidFill>
              </a:rPr>
              <a:t> + bevacizumab (TT-B)</a:t>
            </a:r>
            <a:endParaRPr lang="en-GB" sz="1400" dirty="0">
              <a:solidFill>
                <a:schemeClr val="accent3"/>
              </a:solidFill>
            </a:endParaRPr>
          </a:p>
        </p:txBody>
      </p:sp>
      <p:sp>
        <p:nvSpPr>
          <p:cNvPr id="56" name="TextBox 55"/>
          <p:cNvSpPr txBox="1"/>
          <p:nvPr/>
        </p:nvSpPr>
        <p:spPr>
          <a:xfrm>
            <a:off x="5458274" y="2793603"/>
            <a:ext cx="3065263" cy="307777"/>
          </a:xfrm>
          <a:prstGeom prst="rect">
            <a:avLst/>
          </a:prstGeom>
          <a:noFill/>
        </p:spPr>
        <p:txBody>
          <a:bodyPr wrap="none" rtlCol="0">
            <a:spAutoFit/>
          </a:bodyPr>
          <a:lstStyle/>
          <a:p>
            <a:r>
              <a:rPr lang="en-GB" sz="1400" dirty="0" smtClean="0">
                <a:solidFill>
                  <a:schemeClr val="accent2"/>
                </a:solidFill>
              </a:rPr>
              <a:t>Capecitabine + bevacizumab (C-B) </a:t>
            </a:r>
            <a:endParaRPr lang="en-GB" sz="1400" dirty="0">
              <a:solidFill>
                <a:schemeClr val="accent2"/>
              </a:solidFill>
            </a:endParaRPr>
          </a:p>
        </p:txBody>
      </p:sp>
      <p:sp>
        <p:nvSpPr>
          <p:cNvPr id="57" name="Freeform 2"/>
          <p:cNvSpPr>
            <a:spLocks/>
          </p:cNvSpPr>
          <p:nvPr/>
        </p:nvSpPr>
        <p:spPr bwMode="auto">
          <a:xfrm>
            <a:off x="1400922" y="2460866"/>
            <a:ext cx="6701548" cy="1687058"/>
          </a:xfrm>
          <a:custGeom>
            <a:avLst/>
            <a:gdLst>
              <a:gd name="T0" fmla="*/ 481 w 520"/>
              <a:gd name="T1" fmla="*/ 130 h 130"/>
              <a:gd name="T2" fmla="*/ 376 w 520"/>
              <a:gd name="T3" fmla="*/ 115 h 130"/>
              <a:gd name="T4" fmla="*/ 368 w 520"/>
              <a:gd name="T5" fmla="*/ 110 h 130"/>
              <a:gd name="T6" fmla="*/ 354 w 520"/>
              <a:gd name="T7" fmla="*/ 106 h 130"/>
              <a:gd name="T8" fmla="*/ 332 w 520"/>
              <a:gd name="T9" fmla="*/ 101 h 130"/>
              <a:gd name="T10" fmla="*/ 317 w 520"/>
              <a:gd name="T11" fmla="*/ 97 h 130"/>
              <a:gd name="T12" fmla="*/ 315 w 520"/>
              <a:gd name="T13" fmla="*/ 94 h 130"/>
              <a:gd name="T14" fmla="*/ 296 w 520"/>
              <a:gd name="T15" fmla="*/ 91 h 130"/>
              <a:gd name="T16" fmla="*/ 285 w 520"/>
              <a:gd name="T17" fmla="*/ 89 h 130"/>
              <a:gd name="T18" fmla="*/ 282 w 520"/>
              <a:gd name="T19" fmla="*/ 86 h 130"/>
              <a:gd name="T20" fmla="*/ 274 w 520"/>
              <a:gd name="T21" fmla="*/ 84 h 130"/>
              <a:gd name="T22" fmla="*/ 265 w 520"/>
              <a:gd name="T23" fmla="*/ 81 h 130"/>
              <a:gd name="T24" fmla="*/ 263 w 520"/>
              <a:gd name="T25" fmla="*/ 79 h 130"/>
              <a:gd name="T26" fmla="*/ 261 w 520"/>
              <a:gd name="T27" fmla="*/ 75 h 130"/>
              <a:gd name="T28" fmla="*/ 250 w 520"/>
              <a:gd name="T29" fmla="*/ 73 h 130"/>
              <a:gd name="T30" fmla="*/ 228 w 520"/>
              <a:gd name="T31" fmla="*/ 70 h 130"/>
              <a:gd name="T32" fmla="*/ 223 w 520"/>
              <a:gd name="T33" fmla="*/ 68 h 130"/>
              <a:gd name="T34" fmla="*/ 221 w 520"/>
              <a:gd name="T35" fmla="*/ 67 h 130"/>
              <a:gd name="T36" fmla="*/ 218 w 520"/>
              <a:gd name="T37" fmla="*/ 65 h 130"/>
              <a:gd name="T38" fmla="*/ 216 w 520"/>
              <a:gd name="T39" fmla="*/ 60 h 130"/>
              <a:gd name="T40" fmla="*/ 214 w 520"/>
              <a:gd name="T41" fmla="*/ 57 h 130"/>
              <a:gd name="T42" fmla="*/ 211 w 520"/>
              <a:gd name="T43" fmla="*/ 55 h 130"/>
              <a:gd name="T44" fmla="*/ 203 w 520"/>
              <a:gd name="T45" fmla="*/ 48 h 130"/>
              <a:gd name="T46" fmla="*/ 180 w 520"/>
              <a:gd name="T47" fmla="*/ 45 h 130"/>
              <a:gd name="T48" fmla="*/ 176 w 520"/>
              <a:gd name="T49" fmla="*/ 44 h 130"/>
              <a:gd name="T50" fmla="*/ 173 w 520"/>
              <a:gd name="T51" fmla="*/ 41 h 130"/>
              <a:gd name="T52" fmla="*/ 165 w 520"/>
              <a:gd name="T53" fmla="*/ 39 h 130"/>
              <a:gd name="T54" fmla="*/ 160 w 520"/>
              <a:gd name="T55" fmla="*/ 37 h 130"/>
              <a:gd name="T56" fmla="*/ 151 w 520"/>
              <a:gd name="T57" fmla="*/ 35 h 130"/>
              <a:gd name="T58" fmla="*/ 147 w 520"/>
              <a:gd name="T59" fmla="*/ 33 h 130"/>
              <a:gd name="T60" fmla="*/ 130 w 520"/>
              <a:gd name="T61" fmla="*/ 30 h 130"/>
              <a:gd name="T62" fmla="*/ 122 w 520"/>
              <a:gd name="T63" fmla="*/ 28 h 130"/>
              <a:gd name="T64" fmla="*/ 111 w 520"/>
              <a:gd name="T65" fmla="*/ 26 h 130"/>
              <a:gd name="T66" fmla="*/ 101 w 520"/>
              <a:gd name="T67" fmla="*/ 21 h 130"/>
              <a:gd name="T68" fmla="*/ 85 w 520"/>
              <a:gd name="T69" fmla="*/ 19 h 130"/>
              <a:gd name="T70" fmla="*/ 83 w 520"/>
              <a:gd name="T71" fmla="*/ 17 h 130"/>
              <a:gd name="T72" fmla="*/ 81 w 520"/>
              <a:gd name="T73" fmla="*/ 13 h 130"/>
              <a:gd name="T74" fmla="*/ 73 w 520"/>
              <a:gd name="T75" fmla="*/ 11 h 130"/>
              <a:gd name="T76" fmla="*/ 64 w 520"/>
              <a:gd name="T77" fmla="*/ 9 h 130"/>
              <a:gd name="T78" fmla="*/ 54 w 520"/>
              <a:gd name="T79" fmla="*/ 7 h 130"/>
              <a:gd name="T80" fmla="*/ 47 w 520"/>
              <a:gd name="T81" fmla="*/ 5 h 130"/>
              <a:gd name="T82" fmla="*/ 39 w 520"/>
              <a:gd name="T83" fmla="*/ 2 h 130"/>
              <a:gd name="T84" fmla="*/ 0 w 520"/>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0" h="130">
                <a:moveTo>
                  <a:pt x="520" y="130"/>
                </a:moveTo>
                <a:lnTo>
                  <a:pt x="481" y="130"/>
                </a:lnTo>
                <a:lnTo>
                  <a:pt x="481" y="115"/>
                </a:lnTo>
                <a:lnTo>
                  <a:pt x="376" y="115"/>
                </a:lnTo>
                <a:lnTo>
                  <a:pt x="376" y="110"/>
                </a:lnTo>
                <a:lnTo>
                  <a:pt x="368" y="110"/>
                </a:lnTo>
                <a:lnTo>
                  <a:pt x="368" y="106"/>
                </a:lnTo>
                <a:lnTo>
                  <a:pt x="354" y="106"/>
                </a:lnTo>
                <a:lnTo>
                  <a:pt x="354" y="101"/>
                </a:lnTo>
                <a:lnTo>
                  <a:pt x="332" y="101"/>
                </a:lnTo>
                <a:lnTo>
                  <a:pt x="332" y="97"/>
                </a:lnTo>
                <a:lnTo>
                  <a:pt x="317" y="97"/>
                </a:lnTo>
                <a:lnTo>
                  <a:pt x="317" y="94"/>
                </a:lnTo>
                <a:lnTo>
                  <a:pt x="315" y="94"/>
                </a:lnTo>
                <a:lnTo>
                  <a:pt x="315" y="91"/>
                </a:lnTo>
                <a:lnTo>
                  <a:pt x="296" y="91"/>
                </a:lnTo>
                <a:lnTo>
                  <a:pt x="296" y="89"/>
                </a:lnTo>
                <a:lnTo>
                  <a:pt x="285" y="89"/>
                </a:lnTo>
                <a:lnTo>
                  <a:pt x="285" y="86"/>
                </a:lnTo>
                <a:lnTo>
                  <a:pt x="282" y="86"/>
                </a:lnTo>
                <a:lnTo>
                  <a:pt x="282" y="84"/>
                </a:lnTo>
                <a:lnTo>
                  <a:pt x="274" y="84"/>
                </a:lnTo>
                <a:lnTo>
                  <a:pt x="274" y="81"/>
                </a:lnTo>
                <a:lnTo>
                  <a:pt x="265" y="81"/>
                </a:lnTo>
                <a:lnTo>
                  <a:pt x="265" y="79"/>
                </a:lnTo>
                <a:lnTo>
                  <a:pt x="263" y="79"/>
                </a:lnTo>
                <a:lnTo>
                  <a:pt x="263" y="75"/>
                </a:lnTo>
                <a:lnTo>
                  <a:pt x="261" y="75"/>
                </a:lnTo>
                <a:lnTo>
                  <a:pt x="261" y="73"/>
                </a:lnTo>
                <a:lnTo>
                  <a:pt x="250" y="73"/>
                </a:lnTo>
                <a:lnTo>
                  <a:pt x="250" y="70"/>
                </a:lnTo>
                <a:lnTo>
                  <a:pt x="228" y="70"/>
                </a:lnTo>
                <a:lnTo>
                  <a:pt x="228" y="68"/>
                </a:lnTo>
                <a:lnTo>
                  <a:pt x="223" y="68"/>
                </a:lnTo>
                <a:lnTo>
                  <a:pt x="223" y="67"/>
                </a:lnTo>
                <a:lnTo>
                  <a:pt x="221" y="67"/>
                </a:lnTo>
                <a:lnTo>
                  <a:pt x="221" y="65"/>
                </a:lnTo>
                <a:lnTo>
                  <a:pt x="218" y="65"/>
                </a:lnTo>
                <a:lnTo>
                  <a:pt x="218" y="60"/>
                </a:lnTo>
                <a:lnTo>
                  <a:pt x="216" y="60"/>
                </a:lnTo>
                <a:lnTo>
                  <a:pt x="216" y="57"/>
                </a:lnTo>
                <a:lnTo>
                  <a:pt x="214" y="57"/>
                </a:lnTo>
                <a:lnTo>
                  <a:pt x="214" y="55"/>
                </a:lnTo>
                <a:lnTo>
                  <a:pt x="211" y="55"/>
                </a:lnTo>
                <a:lnTo>
                  <a:pt x="211" y="48"/>
                </a:lnTo>
                <a:lnTo>
                  <a:pt x="203" y="48"/>
                </a:lnTo>
                <a:lnTo>
                  <a:pt x="203" y="45"/>
                </a:lnTo>
                <a:lnTo>
                  <a:pt x="180" y="45"/>
                </a:lnTo>
                <a:lnTo>
                  <a:pt x="180" y="44"/>
                </a:lnTo>
                <a:lnTo>
                  <a:pt x="176" y="44"/>
                </a:lnTo>
                <a:lnTo>
                  <a:pt x="176" y="41"/>
                </a:lnTo>
                <a:lnTo>
                  <a:pt x="173" y="41"/>
                </a:lnTo>
                <a:lnTo>
                  <a:pt x="173" y="39"/>
                </a:lnTo>
                <a:lnTo>
                  <a:pt x="165" y="39"/>
                </a:lnTo>
                <a:lnTo>
                  <a:pt x="165" y="37"/>
                </a:lnTo>
                <a:lnTo>
                  <a:pt x="160" y="37"/>
                </a:lnTo>
                <a:lnTo>
                  <a:pt x="160" y="35"/>
                </a:lnTo>
                <a:lnTo>
                  <a:pt x="151" y="35"/>
                </a:lnTo>
                <a:lnTo>
                  <a:pt x="151" y="33"/>
                </a:lnTo>
                <a:lnTo>
                  <a:pt x="147" y="33"/>
                </a:lnTo>
                <a:lnTo>
                  <a:pt x="147" y="30"/>
                </a:lnTo>
                <a:lnTo>
                  <a:pt x="130" y="30"/>
                </a:lnTo>
                <a:lnTo>
                  <a:pt x="130" y="28"/>
                </a:lnTo>
                <a:lnTo>
                  <a:pt x="122" y="28"/>
                </a:lnTo>
                <a:lnTo>
                  <a:pt x="122" y="26"/>
                </a:lnTo>
                <a:lnTo>
                  <a:pt x="111" y="26"/>
                </a:lnTo>
                <a:lnTo>
                  <a:pt x="111" y="21"/>
                </a:lnTo>
                <a:lnTo>
                  <a:pt x="101" y="21"/>
                </a:lnTo>
                <a:lnTo>
                  <a:pt x="101" y="19"/>
                </a:lnTo>
                <a:lnTo>
                  <a:pt x="85" y="19"/>
                </a:lnTo>
                <a:lnTo>
                  <a:pt x="85" y="17"/>
                </a:lnTo>
                <a:lnTo>
                  <a:pt x="83" y="17"/>
                </a:lnTo>
                <a:lnTo>
                  <a:pt x="83" y="13"/>
                </a:lnTo>
                <a:lnTo>
                  <a:pt x="81" y="13"/>
                </a:lnTo>
                <a:lnTo>
                  <a:pt x="81" y="11"/>
                </a:lnTo>
                <a:lnTo>
                  <a:pt x="73" y="11"/>
                </a:lnTo>
                <a:lnTo>
                  <a:pt x="73" y="9"/>
                </a:lnTo>
                <a:lnTo>
                  <a:pt x="64" y="9"/>
                </a:lnTo>
                <a:lnTo>
                  <a:pt x="64" y="7"/>
                </a:lnTo>
                <a:lnTo>
                  <a:pt x="54" y="7"/>
                </a:lnTo>
                <a:lnTo>
                  <a:pt x="54" y="5"/>
                </a:lnTo>
                <a:lnTo>
                  <a:pt x="47" y="5"/>
                </a:lnTo>
                <a:lnTo>
                  <a:pt x="47" y="2"/>
                </a:lnTo>
                <a:lnTo>
                  <a:pt x="39" y="2"/>
                </a:lnTo>
                <a:lnTo>
                  <a:pt x="39"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Freeform 3"/>
          <p:cNvSpPr>
            <a:spLocks/>
          </p:cNvSpPr>
          <p:nvPr/>
        </p:nvSpPr>
        <p:spPr bwMode="auto">
          <a:xfrm>
            <a:off x="1400922" y="2460866"/>
            <a:ext cx="6156000" cy="1782000"/>
          </a:xfrm>
          <a:custGeom>
            <a:avLst/>
            <a:gdLst>
              <a:gd name="T0" fmla="*/ 412 w 479"/>
              <a:gd name="T1" fmla="*/ 137 h 137"/>
              <a:gd name="T2" fmla="*/ 359 w 479"/>
              <a:gd name="T3" fmla="*/ 124 h 137"/>
              <a:gd name="T4" fmla="*/ 348 w 479"/>
              <a:gd name="T5" fmla="*/ 121 h 137"/>
              <a:gd name="T6" fmla="*/ 342 w 479"/>
              <a:gd name="T7" fmla="*/ 117 h 137"/>
              <a:gd name="T8" fmla="*/ 327 w 479"/>
              <a:gd name="T9" fmla="*/ 113 h 137"/>
              <a:gd name="T10" fmla="*/ 319 w 479"/>
              <a:gd name="T11" fmla="*/ 109 h 137"/>
              <a:gd name="T12" fmla="*/ 303 w 479"/>
              <a:gd name="T13" fmla="*/ 103 h 137"/>
              <a:gd name="T14" fmla="*/ 292 w 479"/>
              <a:gd name="T15" fmla="*/ 99 h 137"/>
              <a:gd name="T16" fmla="*/ 267 w 479"/>
              <a:gd name="T17" fmla="*/ 96 h 137"/>
              <a:gd name="T18" fmla="*/ 260 w 479"/>
              <a:gd name="T19" fmla="*/ 92 h 137"/>
              <a:gd name="T20" fmla="*/ 252 w 479"/>
              <a:gd name="T21" fmla="*/ 86 h 137"/>
              <a:gd name="T22" fmla="*/ 234 w 479"/>
              <a:gd name="T23" fmla="*/ 84 h 137"/>
              <a:gd name="T24" fmla="*/ 223 w 479"/>
              <a:gd name="T25" fmla="*/ 82 h 137"/>
              <a:gd name="T26" fmla="*/ 219 w 479"/>
              <a:gd name="T27" fmla="*/ 80 h 137"/>
              <a:gd name="T28" fmla="*/ 213 w 479"/>
              <a:gd name="T29" fmla="*/ 77 h 137"/>
              <a:gd name="T30" fmla="*/ 205 w 479"/>
              <a:gd name="T31" fmla="*/ 74 h 137"/>
              <a:gd name="T32" fmla="*/ 197 w 479"/>
              <a:gd name="T33" fmla="*/ 71 h 137"/>
              <a:gd name="T34" fmla="*/ 186 w 479"/>
              <a:gd name="T35" fmla="*/ 68 h 137"/>
              <a:gd name="T36" fmla="*/ 167 w 479"/>
              <a:gd name="T37" fmla="*/ 66 h 137"/>
              <a:gd name="T38" fmla="*/ 162 w 479"/>
              <a:gd name="T39" fmla="*/ 63 h 137"/>
              <a:gd name="T40" fmla="*/ 158 w 479"/>
              <a:gd name="T41" fmla="*/ 62 h 137"/>
              <a:gd name="T42" fmla="*/ 155 w 479"/>
              <a:gd name="T43" fmla="*/ 58 h 137"/>
              <a:gd name="T44" fmla="*/ 124 w 479"/>
              <a:gd name="T45" fmla="*/ 55 h 137"/>
              <a:gd name="T46" fmla="*/ 123 w 479"/>
              <a:gd name="T47" fmla="*/ 52 h 137"/>
              <a:gd name="T48" fmla="*/ 108 w 479"/>
              <a:gd name="T49" fmla="*/ 51 h 137"/>
              <a:gd name="T50" fmla="*/ 105 w 479"/>
              <a:gd name="T51" fmla="*/ 45 h 137"/>
              <a:gd name="T52" fmla="*/ 101 w 479"/>
              <a:gd name="T53" fmla="*/ 40 h 137"/>
              <a:gd name="T54" fmla="*/ 92 w 479"/>
              <a:gd name="T55" fmla="*/ 37 h 137"/>
              <a:gd name="T56" fmla="*/ 85 w 479"/>
              <a:gd name="T57" fmla="*/ 33 h 137"/>
              <a:gd name="T58" fmla="*/ 71 w 479"/>
              <a:gd name="T59" fmla="*/ 31 h 137"/>
              <a:gd name="T60" fmla="*/ 56 w 479"/>
              <a:gd name="T61" fmla="*/ 29 h 137"/>
              <a:gd name="T62" fmla="*/ 54 w 479"/>
              <a:gd name="T63" fmla="*/ 27 h 137"/>
              <a:gd name="T64" fmla="*/ 52 w 479"/>
              <a:gd name="T65" fmla="*/ 24 h 137"/>
              <a:gd name="T66" fmla="*/ 50 w 479"/>
              <a:gd name="T67" fmla="*/ 16 h 137"/>
              <a:gd name="T68" fmla="*/ 37 w 479"/>
              <a:gd name="T69" fmla="*/ 13 h 137"/>
              <a:gd name="T70" fmla="*/ 33 w 479"/>
              <a:gd name="T71" fmla="*/ 11 h 137"/>
              <a:gd name="T72" fmla="*/ 27 w 479"/>
              <a:gd name="T73" fmla="*/ 9 h 137"/>
              <a:gd name="T74" fmla="*/ 21 w 479"/>
              <a:gd name="T75" fmla="*/ 7 h 137"/>
              <a:gd name="T76" fmla="*/ 19 w 479"/>
              <a:gd name="T77" fmla="*/ 5 h 137"/>
              <a:gd name="T78" fmla="*/ 13 w 479"/>
              <a:gd name="T79" fmla="*/ 2 h 137"/>
              <a:gd name="T80" fmla="*/ 0 w 479"/>
              <a:gd name="T8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9" h="137">
                <a:moveTo>
                  <a:pt x="479" y="137"/>
                </a:moveTo>
                <a:lnTo>
                  <a:pt x="412" y="137"/>
                </a:lnTo>
                <a:lnTo>
                  <a:pt x="412" y="124"/>
                </a:lnTo>
                <a:lnTo>
                  <a:pt x="359" y="124"/>
                </a:lnTo>
                <a:lnTo>
                  <a:pt x="359" y="121"/>
                </a:lnTo>
                <a:lnTo>
                  <a:pt x="348" y="121"/>
                </a:lnTo>
                <a:lnTo>
                  <a:pt x="348" y="117"/>
                </a:lnTo>
                <a:lnTo>
                  <a:pt x="342" y="117"/>
                </a:lnTo>
                <a:lnTo>
                  <a:pt x="342" y="113"/>
                </a:lnTo>
                <a:lnTo>
                  <a:pt x="327" y="113"/>
                </a:lnTo>
                <a:lnTo>
                  <a:pt x="327" y="109"/>
                </a:lnTo>
                <a:lnTo>
                  <a:pt x="319" y="109"/>
                </a:lnTo>
                <a:lnTo>
                  <a:pt x="319" y="103"/>
                </a:lnTo>
                <a:lnTo>
                  <a:pt x="303" y="103"/>
                </a:lnTo>
                <a:lnTo>
                  <a:pt x="303" y="99"/>
                </a:lnTo>
                <a:lnTo>
                  <a:pt x="292" y="99"/>
                </a:lnTo>
                <a:lnTo>
                  <a:pt x="292" y="96"/>
                </a:lnTo>
                <a:lnTo>
                  <a:pt x="267" y="96"/>
                </a:lnTo>
                <a:lnTo>
                  <a:pt x="267" y="92"/>
                </a:lnTo>
                <a:lnTo>
                  <a:pt x="260" y="92"/>
                </a:lnTo>
                <a:lnTo>
                  <a:pt x="260" y="86"/>
                </a:lnTo>
                <a:lnTo>
                  <a:pt x="252" y="86"/>
                </a:lnTo>
                <a:lnTo>
                  <a:pt x="252" y="84"/>
                </a:lnTo>
                <a:lnTo>
                  <a:pt x="234" y="84"/>
                </a:lnTo>
                <a:lnTo>
                  <a:pt x="234" y="82"/>
                </a:lnTo>
                <a:lnTo>
                  <a:pt x="223" y="82"/>
                </a:lnTo>
                <a:lnTo>
                  <a:pt x="223" y="80"/>
                </a:lnTo>
                <a:lnTo>
                  <a:pt x="219" y="80"/>
                </a:lnTo>
                <a:lnTo>
                  <a:pt x="219" y="77"/>
                </a:lnTo>
                <a:lnTo>
                  <a:pt x="213" y="77"/>
                </a:lnTo>
                <a:lnTo>
                  <a:pt x="213" y="74"/>
                </a:lnTo>
                <a:lnTo>
                  <a:pt x="205" y="74"/>
                </a:lnTo>
                <a:lnTo>
                  <a:pt x="205" y="71"/>
                </a:lnTo>
                <a:lnTo>
                  <a:pt x="197" y="71"/>
                </a:lnTo>
                <a:lnTo>
                  <a:pt x="197" y="68"/>
                </a:lnTo>
                <a:lnTo>
                  <a:pt x="186" y="68"/>
                </a:lnTo>
                <a:lnTo>
                  <a:pt x="186" y="66"/>
                </a:lnTo>
                <a:lnTo>
                  <a:pt x="167" y="66"/>
                </a:lnTo>
                <a:lnTo>
                  <a:pt x="167" y="63"/>
                </a:lnTo>
                <a:lnTo>
                  <a:pt x="162" y="63"/>
                </a:lnTo>
                <a:lnTo>
                  <a:pt x="162" y="62"/>
                </a:lnTo>
                <a:lnTo>
                  <a:pt x="158" y="62"/>
                </a:lnTo>
                <a:lnTo>
                  <a:pt x="158" y="58"/>
                </a:lnTo>
                <a:lnTo>
                  <a:pt x="155" y="58"/>
                </a:lnTo>
                <a:lnTo>
                  <a:pt x="155" y="55"/>
                </a:lnTo>
                <a:lnTo>
                  <a:pt x="124" y="55"/>
                </a:lnTo>
                <a:lnTo>
                  <a:pt x="124" y="52"/>
                </a:lnTo>
                <a:lnTo>
                  <a:pt x="123" y="52"/>
                </a:lnTo>
                <a:lnTo>
                  <a:pt x="123" y="51"/>
                </a:lnTo>
                <a:lnTo>
                  <a:pt x="108" y="51"/>
                </a:lnTo>
                <a:lnTo>
                  <a:pt x="108" y="45"/>
                </a:lnTo>
                <a:lnTo>
                  <a:pt x="105" y="45"/>
                </a:lnTo>
                <a:lnTo>
                  <a:pt x="105" y="40"/>
                </a:lnTo>
                <a:lnTo>
                  <a:pt x="101" y="40"/>
                </a:lnTo>
                <a:lnTo>
                  <a:pt x="101" y="37"/>
                </a:lnTo>
                <a:lnTo>
                  <a:pt x="92" y="37"/>
                </a:lnTo>
                <a:lnTo>
                  <a:pt x="92" y="33"/>
                </a:lnTo>
                <a:lnTo>
                  <a:pt x="85" y="33"/>
                </a:lnTo>
                <a:lnTo>
                  <a:pt x="85" y="31"/>
                </a:lnTo>
                <a:lnTo>
                  <a:pt x="71" y="31"/>
                </a:lnTo>
                <a:lnTo>
                  <a:pt x="71" y="29"/>
                </a:lnTo>
                <a:lnTo>
                  <a:pt x="56" y="29"/>
                </a:lnTo>
                <a:lnTo>
                  <a:pt x="56" y="27"/>
                </a:lnTo>
                <a:lnTo>
                  <a:pt x="54" y="27"/>
                </a:lnTo>
                <a:lnTo>
                  <a:pt x="54" y="24"/>
                </a:lnTo>
                <a:lnTo>
                  <a:pt x="52" y="24"/>
                </a:lnTo>
                <a:lnTo>
                  <a:pt x="52" y="16"/>
                </a:lnTo>
                <a:lnTo>
                  <a:pt x="50" y="16"/>
                </a:lnTo>
                <a:lnTo>
                  <a:pt x="50" y="13"/>
                </a:lnTo>
                <a:lnTo>
                  <a:pt x="37" y="13"/>
                </a:lnTo>
                <a:lnTo>
                  <a:pt x="37" y="11"/>
                </a:lnTo>
                <a:lnTo>
                  <a:pt x="33" y="11"/>
                </a:lnTo>
                <a:lnTo>
                  <a:pt x="33" y="9"/>
                </a:lnTo>
                <a:lnTo>
                  <a:pt x="27" y="9"/>
                </a:lnTo>
                <a:lnTo>
                  <a:pt x="27" y="7"/>
                </a:lnTo>
                <a:lnTo>
                  <a:pt x="21" y="7"/>
                </a:lnTo>
                <a:lnTo>
                  <a:pt x="21" y="5"/>
                </a:lnTo>
                <a:lnTo>
                  <a:pt x="19" y="5"/>
                </a:lnTo>
                <a:lnTo>
                  <a:pt x="19" y="2"/>
                </a:lnTo>
                <a:lnTo>
                  <a:pt x="13" y="2"/>
                </a:lnTo>
                <a:lnTo>
                  <a:pt x="1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17990326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4076" cy="807720"/>
          </a:xfrm>
        </p:spPr>
        <p:txBody>
          <a:bodyPr/>
          <a:lstStyle/>
          <a:p>
            <a:r>
              <a:rPr lang="en-GB" dirty="0" smtClean="0"/>
              <a:t>O-022: Phase II study evaluating </a:t>
            </a:r>
            <a:r>
              <a:rPr lang="en-GB" dirty="0" err="1" smtClean="0"/>
              <a:t>trifluridine</a:t>
            </a:r>
            <a:r>
              <a:rPr lang="en-GB" dirty="0" smtClean="0"/>
              <a:t>/</a:t>
            </a:r>
            <a:r>
              <a:rPr lang="en-GB" dirty="0" err="1" smtClean="0"/>
              <a:t>tipiracil+bevacizumab</a:t>
            </a:r>
            <a:r>
              <a:rPr lang="en-GB" dirty="0" smtClean="0"/>
              <a:t> and </a:t>
            </a:r>
            <a:r>
              <a:rPr lang="en-GB" dirty="0" err="1" smtClean="0"/>
              <a:t>capecitabine+bevacizumab</a:t>
            </a:r>
            <a:r>
              <a:rPr lang="en-GB" dirty="0" smtClean="0"/>
              <a:t> in first-line unresectable metastatic colorectal cancer (</a:t>
            </a:r>
            <a:r>
              <a:rPr lang="en-GB" dirty="0" err="1" smtClean="0"/>
              <a:t>mCRC</a:t>
            </a:r>
            <a:r>
              <a:rPr lang="en-GB" dirty="0" smtClean="0"/>
              <a:t>) patients who are non-eligible for intensive therapy (TASCO1): results of the primary analysis – Van Cutsem E,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lgn="ctr">
              <a:buNone/>
            </a:pPr>
            <a:r>
              <a:rPr lang="en-GB" b="1" dirty="0" smtClean="0"/>
              <a:t>OS</a:t>
            </a:r>
          </a:p>
        </p:txBody>
      </p:sp>
      <p:sp>
        <p:nvSpPr>
          <p:cNvPr id="5" name="Text Placeholder 4"/>
          <p:cNvSpPr>
            <a:spLocks noGrp="1"/>
          </p:cNvSpPr>
          <p:nvPr>
            <p:ph type="body" sz="quarter" idx="11"/>
          </p:nvPr>
        </p:nvSpPr>
        <p:spPr>
          <a:xfrm>
            <a:off x="4572000" y="6096000"/>
            <a:ext cx="4206875" cy="487363"/>
          </a:xfrm>
        </p:spPr>
        <p:txBody>
          <a:bodyPr/>
          <a:lstStyle/>
          <a:p>
            <a:r>
              <a:rPr lang="fr-FR" dirty="0" smtClean="0"/>
              <a:t/>
            </a:r>
            <a:br>
              <a:rPr lang="fr-FR" dirty="0" smtClean="0"/>
            </a:br>
            <a:r>
              <a:rPr lang="en-GB" dirty="0" smtClean="0"/>
              <a:t>Van Cutsem E,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O-022</a:t>
            </a:r>
            <a:endParaRPr lang="fr-FR" dirty="0"/>
          </a:p>
        </p:txBody>
      </p:sp>
      <p:sp>
        <p:nvSpPr>
          <p:cNvPr id="7" name="Freeform 6"/>
          <p:cNvSpPr>
            <a:spLocks/>
          </p:cNvSpPr>
          <p:nvPr/>
        </p:nvSpPr>
        <p:spPr bwMode="auto">
          <a:xfrm>
            <a:off x="1392549" y="2464611"/>
            <a:ext cx="6915503" cy="21948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6"/>
          <p:cNvSpPr>
            <a:spLocks noChangeShapeType="1"/>
          </p:cNvSpPr>
          <p:nvPr/>
        </p:nvSpPr>
        <p:spPr bwMode="auto">
          <a:xfrm>
            <a:off x="1316276" y="246461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7"/>
          <p:cNvSpPr>
            <a:spLocks noChangeShapeType="1"/>
          </p:cNvSpPr>
          <p:nvPr/>
        </p:nvSpPr>
        <p:spPr bwMode="auto">
          <a:xfrm>
            <a:off x="1316276" y="288084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8"/>
          <p:cNvSpPr>
            <a:spLocks noChangeShapeType="1"/>
          </p:cNvSpPr>
          <p:nvPr/>
        </p:nvSpPr>
        <p:spPr bwMode="auto">
          <a:xfrm>
            <a:off x="1316276" y="333257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9"/>
          <p:cNvSpPr>
            <a:spLocks noChangeShapeType="1"/>
          </p:cNvSpPr>
          <p:nvPr/>
        </p:nvSpPr>
        <p:spPr bwMode="auto">
          <a:xfrm>
            <a:off x="1316276" y="3775670"/>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10"/>
          <p:cNvSpPr>
            <a:spLocks noChangeShapeType="1"/>
          </p:cNvSpPr>
          <p:nvPr/>
        </p:nvSpPr>
        <p:spPr bwMode="auto">
          <a:xfrm>
            <a:off x="1316276" y="4220806"/>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4" name="Line 11"/>
          <p:cNvSpPr>
            <a:spLocks noChangeShapeType="1"/>
          </p:cNvSpPr>
          <p:nvPr/>
        </p:nvSpPr>
        <p:spPr bwMode="auto">
          <a:xfrm>
            <a:off x="1316276" y="4659348"/>
            <a:ext cx="720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2"/>
          <p:cNvSpPr>
            <a:spLocks noChangeShapeType="1"/>
          </p:cNvSpPr>
          <p:nvPr/>
        </p:nvSpPr>
        <p:spPr bwMode="auto">
          <a:xfrm>
            <a:off x="3625903"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3"/>
          <p:cNvSpPr>
            <a:spLocks noChangeShapeType="1"/>
          </p:cNvSpPr>
          <p:nvPr/>
        </p:nvSpPr>
        <p:spPr bwMode="auto">
          <a:xfrm>
            <a:off x="287161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9"/>
          <p:cNvSpPr>
            <a:spLocks noChangeShapeType="1"/>
          </p:cNvSpPr>
          <p:nvPr/>
        </p:nvSpPr>
        <p:spPr bwMode="auto">
          <a:xfrm>
            <a:off x="2127611"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21"/>
          <p:cNvSpPr>
            <a:spLocks noChangeShapeType="1"/>
          </p:cNvSpPr>
          <p:nvPr/>
        </p:nvSpPr>
        <p:spPr bwMode="auto">
          <a:xfrm>
            <a:off x="138300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4256884" y="4849598"/>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20" name="TextBox 19"/>
          <p:cNvSpPr txBox="1"/>
          <p:nvPr/>
        </p:nvSpPr>
        <p:spPr>
          <a:xfrm>
            <a:off x="936962" y="2323760"/>
            <a:ext cx="43954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100</a:t>
            </a:r>
            <a:endParaRPr lang="en-GB" sz="1200" dirty="0">
              <a:latin typeface="Arial" panose="020B0604020202020204" pitchFamily="34" charset="0"/>
              <a:cs typeface="Arial" panose="020B0604020202020204" pitchFamily="34" charset="0"/>
            </a:endParaRPr>
          </a:p>
        </p:txBody>
      </p:sp>
      <p:sp>
        <p:nvSpPr>
          <p:cNvPr id="21" name="TextBox 20"/>
          <p:cNvSpPr txBox="1"/>
          <p:nvPr/>
        </p:nvSpPr>
        <p:spPr>
          <a:xfrm>
            <a:off x="1021922" y="2741631"/>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80</a:t>
            </a:r>
            <a:endParaRPr lang="en-GB" sz="1200" dirty="0">
              <a:latin typeface="Arial" panose="020B0604020202020204" pitchFamily="34" charset="0"/>
              <a:cs typeface="Arial" panose="020B0604020202020204" pitchFamily="34" charset="0"/>
            </a:endParaRPr>
          </a:p>
        </p:txBody>
      </p:sp>
      <p:sp>
        <p:nvSpPr>
          <p:cNvPr id="22" name="TextBox 21"/>
          <p:cNvSpPr txBox="1"/>
          <p:nvPr/>
        </p:nvSpPr>
        <p:spPr>
          <a:xfrm>
            <a:off x="1021922" y="3193166"/>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60</a:t>
            </a:r>
            <a:endParaRPr lang="en-GB" sz="1200" dirty="0">
              <a:latin typeface="Arial" panose="020B0604020202020204" pitchFamily="34" charset="0"/>
              <a:cs typeface="Arial" panose="020B0604020202020204" pitchFamily="34" charset="0"/>
            </a:endParaRPr>
          </a:p>
        </p:txBody>
      </p:sp>
      <p:sp>
        <p:nvSpPr>
          <p:cNvPr id="23" name="TextBox 22"/>
          <p:cNvSpPr txBox="1"/>
          <p:nvPr/>
        </p:nvSpPr>
        <p:spPr>
          <a:xfrm>
            <a:off x="1021922" y="3636071"/>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40</a:t>
            </a:r>
            <a:endParaRPr lang="en-GB" sz="1200" dirty="0">
              <a:latin typeface="Arial" panose="020B0604020202020204" pitchFamily="34" charset="0"/>
              <a:cs typeface="Arial" panose="020B0604020202020204" pitchFamily="34" charset="0"/>
            </a:endParaRPr>
          </a:p>
        </p:txBody>
      </p:sp>
      <p:sp>
        <p:nvSpPr>
          <p:cNvPr id="24" name="TextBox 23"/>
          <p:cNvSpPr txBox="1"/>
          <p:nvPr/>
        </p:nvSpPr>
        <p:spPr>
          <a:xfrm>
            <a:off x="1021922" y="4081011"/>
            <a:ext cx="354584"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20</a:t>
            </a:r>
            <a:endParaRPr lang="en-GB" sz="1200" dirty="0">
              <a:latin typeface="Arial" panose="020B0604020202020204" pitchFamily="34" charset="0"/>
              <a:cs typeface="Arial" panose="020B0604020202020204" pitchFamily="34" charset="0"/>
            </a:endParaRPr>
          </a:p>
        </p:txBody>
      </p:sp>
      <p:sp>
        <p:nvSpPr>
          <p:cNvPr id="25" name="TextBox 24"/>
          <p:cNvSpPr txBox="1"/>
          <p:nvPr/>
        </p:nvSpPr>
        <p:spPr>
          <a:xfrm>
            <a:off x="1106881" y="4519356"/>
            <a:ext cx="26962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26" name="TextBox 25"/>
          <p:cNvSpPr txBox="1"/>
          <p:nvPr/>
        </p:nvSpPr>
        <p:spPr>
          <a:xfrm>
            <a:off x="1214508"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76</a:t>
            </a:r>
          </a:p>
          <a:p>
            <a:pPr algn="ctr"/>
            <a:r>
              <a:rPr lang="en-GB" sz="1200" dirty="0" smtClean="0">
                <a:solidFill>
                  <a:schemeClr val="accent3"/>
                </a:solidFill>
                <a:latin typeface="Arial" panose="020B0604020202020204" pitchFamily="34" charset="0"/>
                <a:cs typeface="Arial" panose="020B0604020202020204" pitchFamily="34" charset="0"/>
              </a:rPr>
              <a:t>77</a:t>
            </a:r>
            <a:endParaRPr lang="en-GB" sz="1200" dirty="0">
              <a:solidFill>
                <a:schemeClr val="accent3"/>
              </a:solidFill>
              <a:latin typeface="Arial" panose="020B0604020202020204" pitchFamily="34" charset="0"/>
              <a:cs typeface="Arial" panose="020B0604020202020204" pitchFamily="34" charset="0"/>
            </a:endParaRPr>
          </a:p>
        </p:txBody>
      </p:sp>
      <p:sp>
        <p:nvSpPr>
          <p:cNvPr id="27" name="TextBox 26"/>
          <p:cNvSpPr txBox="1"/>
          <p:nvPr/>
        </p:nvSpPr>
        <p:spPr>
          <a:xfrm>
            <a:off x="1953662"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71</a:t>
            </a:r>
          </a:p>
          <a:p>
            <a:pPr algn="ctr"/>
            <a:r>
              <a:rPr lang="en-GB" sz="1200" dirty="0" smtClean="0">
                <a:solidFill>
                  <a:schemeClr val="accent3"/>
                </a:solidFill>
                <a:latin typeface="Arial" panose="020B0604020202020204" pitchFamily="34" charset="0"/>
                <a:cs typeface="Arial" panose="020B0604020202020204" pitchFamily="34" charset="0"/>
              </a:rPr>
              <a:t>74</a:t>
            </a:r>
            <a:endParaRPr lang="en-GB" sz="1200" dirty="0">
              <a:solidFill>
                <a:schemeClr val="accent3"/>
              </a:solidFill>
              <a:latin typeface="Arial" panose="020B0604020202020204" pitchFamily="34" charset="0"/>
              <a:cs typeface="Arial" panose="020B0604020202020204" pitchFamily="34" charset="0"/>
            </a:endParaRPr>
          </a:p>
        </p:txBody>
      </p:sp>
      <p:sp>
        <p:nvSpPr>
          <p:cNvPr id="28" name="TextBox 27"/>
          <p:cNvSpPr txBox="1"/>
          <p:nvPr/>
        </p:nvSpPr>
        <p:spPr>
          <a:xfrm>
            <a:off x="3823268" y="4709028"/>
            <a:ext cx="370419" cy="225180"/>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2687564"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68</a:t>
            </a:r>
          </a:p>
          <a:p>
            <a:pPr algn="ctr"/>
            <a:r>
              <a:rPr lang="en-GB" sz="1200" dirty="0" smtClean="0">
                <a:solidFill>
                  <a:schemeClr val="accent3"/>
                </a:solidFill>
                <a:latin typeface="Arial" panose="020B0604020202020204" pitchFamily="34" charset="0"/>
                <a:cs typeface="Arial" panose="020B0604020202020204" pitchFamily="34" charset="0"/>
              </a:rPr>
              <a:t>71</a:t>
            </a:r>
            <a:endParaRPr lang="en-GB" sz="1200" dirty="0">
              <a:solidFill>
                <a:schemeClr val="accent3"/>
              </a:solidFill>
              <a:latin typeface="Arial" panose="020B0604020202020204" pitchFamily="34" charset="0"/>
              <a:cs typeface="Arial" panose="020B0604020202020204" pitchFamily="34" charset="0"/>
            </a:endParaRPr>
          </a:p>
        </p:txBody>
      </p:sp>
      <p:sp>
        <p:nvSpPr>
          <p:cNvPr id="30" name="TextBox 29"/>
          <p:cNvSpPr txBox="1"/>
          <p:nvPr/>
        </p:nvSpPr>
        <p:spPr>
          <a:xfrm>
            <a:off x="3459017"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62</a:t>
            </a:r>
          </a:p>
          <a:p>
            <a:pPr algn="ctr"/>
            <a:r>
              <a:rPr lang="en-GB" sz="1200" dirty="0" smtClean="0">
                <a:solidFill>
                  <a:schemeClr val="accent3"/>
                </a:solidFill>
                <a:latin typeface="Arial" panose="020B0604020202020204" pitchFamily="34" charset="0"/>
                <a:cs typeface="Arial" panose="020B0604020202020204" pitchFamily="34" charset="0"/>
              </a:rPr>
              <a:t>64</a:t>
            </a:r>
            <a:endParaRPr lang="en-GB" sz="1200" dirty="0">
              <a:solidFill>
                <a:schemeClr val="accent3"/>
              </a:solidFill>
              <a:latin typeface="Arial" panose="020B0604020202020204" pitchFamily="34" charset="0"/>
              <a:cs typeface="Arial" panose="020B0604020202020204" pitchFamily="34" charset="0"/>
            </a:endParaRPr>
          </a:p>
        </p:txBody>
      </p:sp>
      <p:sp>
        <p:nvSpPr>
          <p:cNvPr id="31" name="TextBox 30"/>
          <p:cNvSpPr txBox="1"/>
          <p:nvPr/>
        </p:nvSpPr>
        <p:spPr>
          <a:xfrm>
            <a:off x="328307" y="4893694"/>
            <a:ext cx="877163" cy="646331"/>
          </a:xfrm>
          <a:prstGeom prst="rect">
            <a:avLst/>
          </a:prstGeom>
          <a:noFill/>
        </p:spPr>
        <p:txBody>
          <a:bodyPr wrap="none" rtlCol="0">
            <a:spAutoFit/>
          </a:bodyPr>
          <a:lstStyle/>
          <a:p>
            <a:pPr algn="r"/>
            <a:r>
              <a:rPr lang="en-GB" sz="1200" dirty="0" smtClean="0"/>
              <a:t>No. at risk</a:t>
            </a:r>
          </a:p>
          <a:p>
            <a:pPr algn="r"/>
            <a:r>
              <a:rPr lang="en-GB" sz="1200" dirty="0" smtClean="0">
                <a:solidFill>
                  <a:schemeClr val="accent2"/>
                </a:solidFill>
              </a:rPr>
              <a:t>C-B</a:t>
            </a:r>
          </a:p>
          <a:p>
            <a:pPr algn="r"/>
            <a:r>
              <a:rPr lang="en-GB" sz="1200" dirty="0" smtClean="0">
                <a:solidFill>
                  <a:schemeClr val="accent3"/>
                </a:solidFill>
              </a:rPr>
              <a:t>TT-B</a:t>
            </a:r>
            <a:endParaRPr lang="en-GB" sz="1200" dirty="0">
              <a:solidFill>
                <a:schemeClr val="accent3"/>
              </a:solidFill>
            </a:endParaRPr>
          </a:p>
        </p:txBody>
      </p:sp>
      <p:sp>
        <p:nvSpPr>
          <p:cNvPr id="32" name="Line 14"/>
          <p:cNvSpPr>
            <a:spLocks noChangeShapeType="1"/>
          </p:cNvSpPr>
          <p:nvPr/>
        </p:nvSpPr>
        <p:spPr bwMode="auto">
          <a:xfrm>
            <a:off x="4399906"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TextBox 32"/>
          <p:cNvSpPr txBox="1"/>
          <p:nvPr/>
        </p:nvSpPr>
        <p:spPr>
          <a:xfrm>
            <a:off x="4220037"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56</a:t>
            </a:r>
          </a:p>
          <a:p>
            <a:pPr algn="ctr"/>
            <a:r>
              <a:rPr lang="en-GB" sz="1200" dirty="0" smtClean="0">
                <a:solidFill>
                  <a:schemeClr val="accent3"/>
                </a:solidFill>
                <a:latin typeface="Arial" panose="020B0604020202020204" pitchFamily="34" charset="0"/>
                <a:cs typeface="Arial" panose="020B0604020202020204" pitchFamily="34" charset="0"/>
              </a:rPr>
              <a:t>61</a:t>
            </a:r>
            <a:endParaRPr lang="en-GB" sz="1200" dirty="0">
              <a:solidFill>
                <a:schemeClr val="accent3"/>
              </a:solidFill>
              <a:latin typeface="Arial" panose="020B0604020202020204" pitchFamily="34" charset="0"/>
              <a:cs typeface="Arial" panose="020B0604020202020204" pitchFamily="34" charset="0"/>
            </a:endParaRPr>
          </a:p>
        </p:txBody>
      </p:sp>
      <p:sp>
        <p:nvSpPr>
          <p:cNvPr id="34" name="Line 14"/>
          <p:cNvSpPr>
            <a:spLocks noChangeShapeType="1"/>
          </p:cNvSpPr>
          <p:nvPr/>
        </p:nvSpPr>
        <p:spPr bwMode="auto">
          <a:xfrm>
            <a:off x="5165865"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TextBox 34"/>
          <p:cNvSpPr txBox="1"/>
          <p:nvPr/>
        </p:nvSpPr>
        <p:spPr>
          <a:xfrm>
            <a:off x="4985996"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50</a:t>
            </a:r>
          </a:p>
          <a:p>
            <a:pPr algn="ctr"/>
            <a:r>
              <a:rPr lang="en-GB" sz="1200" dirty="0" smtClean="0">
                <a:solidFill>
                  <a:schemeClr val="accent3"/>
                </a:solidFill>
                <a:latin typeface="Arial" panose="020B0604020202020204" pitchFamily="34" charset="0"/>
                <a:cs typeface="Arial" panose="020B0604020202020204" pitchFamily="34" charset="0"/>
              </a:rPr>
              <a:t>56</a:t>
            </a:r>
            <a:endParaRPr lang="en-GB" sz="1200" dirty="0">
              <a:solidFill>
                <a:schemeClr val="accent3"/>
              </a:solidFill>
              <a:latin typeface="Arial" panose="020B0604020202020204" pitchFamily="34" charset="0"/>
              <a:cs typeface="Arial" panose="020B0604020202020204" pitchFamily="34" charset="0"/>
            </a:endParaRPr>
          </a:p>
        </p:txBody>
      </p:sp>
      <p:sp>
        <p:nvSpPr>
          <p:cNvPr id="36" name="Line 17"/>
          <p:cNvSpPr>
            <a:spLocks noChangeShapeType="1"/>
          </p:cNvSpPr>
          <p:nvPr/>
        </p:nvSpPr>
        <p:spPr bwMode="auto">
          <a:xfrm>
            <a:off x="6724640"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TextBox 36"/>
          <p:cNvSpPr txBox="1"/>
          <p:nvPr/>
        </p:nvSpPr>
        <p:spPr>
          <a:xfrm>
            <a:off x="6552874"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14</a:t>
            </a:r>
          </a:p>
          <a:p>
            <a:pPr algn="ctr"/>
            <a:r>
              <a:rPr lang="en-GB" sz="1200" dirty="0" smtClean="0">
                <a:solidFill>
                  <a:schemeClr val="accent3"/>
                </a:solidFill>
                <a:latin typeface="Arial" panose="020B0604020202020204" pitchFamily="34" charset="0"/>
                <a:cs typeface="Arial" panose="020B0604020202020204" pitchFamily="34" charset="0"/>
              </a:rPr>
              <a:t>18</a:t>
            </a:r>
            <a:endParaRPr lang="en-GB" sz="1200" dirty="0">
              <a:solidFill>
                <a:schemeClr val="accent3"/>
              </a:solidFill>
              <a:latin typeface="Arial" panose="020B0604020202020204" pitchFamily="34" charset="0"/>
              <a:cs typeface="Arial" panose="020B0604020202020204" pitchFamily="34" charset="0"/>
            </a:endParaRPr>
          </a:p>
        </p:txBody>
      </p:sp>
      <p:sp>
        <p:nvSpPr>
          <p:cNvPr id="38" name="Line 14"/>
          <p:cNvSpPr>
            <a:spLocks noChangeShapeType="1"/>
          </p:cNvSpPr>
          <p:nvPr/>
        </p:nvSpPr>
        <p:spPr bwMode="auto">
          <a:xfrm>
            <a:off x="5954129"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TextBox 38"/>
          <p:cNvSpPr txBox="1"/>
          <p:nvPr/>
        </p:nvSpPr>
        <p:spPr>
          <a:xfrm>
            <a:off x="5774262"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35</a:t>
            </a:r>
          </a:p>
          <a:p>
            <a:pPr algn="ctr"/>
            <a:r>
              <a:rPr lang="en-GB" sz="1200" dirty="0" smtClean="0">
                <a:solidFill>
                  <a:schemeClr val="accent3"/>
                </a:solidFill>
                <a:latin typeface="Arial" panose="020B0604020202020204" pitchFamily="34" charset="0"/>
                <a:cs typeface="Arial" panose="020B0604020202020204" pitchFamily="34" charset="0"/>
              </a:rPr>
              <a:t>34</a:t>
            </a:r>
            <a:endParaRPr lang="en-GB" sz="1200" dirty="0">
              <a:solidFill>
                <a:schemeClr val="accent3"/>
              </a:solidFill>
              <a:latin typeface="Arial" panose="020B0604020202020204" pitchFamily="34" charset="0"/>
              <a:cs typeface="Arial" panose="020B0604020202020204" pitchFamily="34" charset="0"/>
            </a:endParaRPr>
          </a:p>
        </p:txBody>
      </p:sp>
      <p:sp>
        <p:nvSpPr>
          <p:cNvPr id="40" name="Line 17"/>
          <p:cNvSpPr>
            <a:spLocks noChangeShapeType="1"/>
          </p:cNvSpPr>
          <p:nvPr/>
        </p:nvSpPr>
        <p:spPr bwMode="auto">
          <a:xfrm>
            <a:off x="8274235"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TextBox 40"/>
          <p:cNvSpPr txBox="1"/>
          <p:nvPr/>
        </p:nvSpPr>
        <p:spPr>
          <a:xfrm>
            <a:off x="8102470"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0</a:t>
            </a:r>
          </a:p>
          <a:p>
            <a:pPr algn="ctr"/>
            <a:r>
              <a:rPr lang="en-GB" sz="1200" dirty="0">
                <a:solidFill>
                  <a:schemeClr val="accent3"/>
                </a:solidFill>
                <a:latin typeface="Arial" panose="020B0604020202020204" pitchFamily="34" charset="0"/>
                <a:cs typeface="Arial" panose="020B0604020202020204" pitchFamily="34" charset="0"/>
              </a:rPr>
              <a:t>4</a:t>
            </a:r>
          </a:p>
        </p:txBody>
      </p:sp>
      <p:sp>
        <p:nvSpPr>
          <p:cNvPr id="42" name="Line 14"/>
          <p:cNvSpPr>
            <a:spLocks noChangeShapeType="1"/>
          </p:cNvSpPr>
          <p:nvPr/>
        </p:nvSpPr>
        <p:spPr bwMode="auto">
          <a:xfrm>
            <a:off x="7503741" y="4659777"/>
            <a:ext cx="0" cy="971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TextBox 42"/>
          <p:cNvSpPr txBox="1"/>
          <p:nvPr/>
        </p:nvSpPr>
        <p:spPr>
          <a:xfrm>
            <a:off x="7323872" y="4709028"/>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2"/>
                </a:solidFill>
                <a:latin typeface="Arial" panose="020B0604020202020204" pitchFamily="34" charset="0"/>
                <a:cs typeface="Arial" panose="020B0604020202020204" pitchFamily="34" charset="0"/>
              </a:rPr>
              <a:t>7</a:t>
            </a:r>
          </a:p>
          <a:p>
            <a:pPr algn="ctr"/>
            <a:r>
              <a:rPr lang="en-GB" sz="1200" dirty="0">
                <a:solidFill>
                  <a:schemeClr val="accent3"/>
                </a:solidFill>
                <a:latin typeface="Arial" panose="020B0604020202020204" pitchFamily="34" charset="0"/>
                <a:cs typeface="Arial" panose="020B0604020202020204" pitchFamily="34" charset="0"/>
              </a:rPr>
              <a:t>6</a:t>
            </a:r>
          </a:p>
        </p:txBody>
      </p:sp>
      <p:sp>
        <p:nvSpPr>
          <p:cNvPr id="44" name="TextBox 43"/>
          <p:cNvSpPr txBox="1"/>
          <p:nvPr/>
        </p:nvSpPr>
        <p:spPr>
          <a:xfrm>
            <a:off x="5492916" y="2015983"/>
            <a:ext cx="2393604" cy="307777"/>
          </a:xfrm>
          <a:prstGeom prst="rect">
            <a:avLst/>
          </a:prstGeom>
          <a:noFill/>
        </p:spPr>
        <p:txBody>
          <a:bodyPr wrap="none" rtlCol="0">
            <a:spAutoFit/>
          </a:bodyPr>
          <a:lstStyle/>
          <a:p>
            <a:r>
              <a:rPr lang="en-GB" sz="1400" dirty="0" smtClean="0"/>
              <a:t>HR 0.56 (95%CI 0.32, </a:t>
            </a:r>
            <a:r>
              <a:rPr lang="en-GB" sz="1400" dirty="0" smtClean="0">
                <a:cs typeface="Arial"/>
              </a:rPr>
              <a:t>0.98)</a:t>
            </a:r>
            <a:endParaRPr lang="en-GB" sz="1400" dirty="0"/>
          </a:p>
        </p:txBody>
      </p:sp>
      <p:cxnSp>
        <p:nvCxnSpPr>
          <p:cNvPr id="45" name="Straight Connector 44"/>
          <p:cNvCxnSpPr/>
          <p:nvPr/>
        </p:nvCxnSpPr>
        <p:spPr>
          <a:xfrm>
            <a:off x="1531304" y="4403948"/>
            <a:ext cx="46638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31304" y="4071211"/>
            <a:ext cx="46638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10857" y="3917323"/>
            <a:ext cx="4310283" cy="307777"/>
          </a:xfrm>
          <a:prstGeom prst="rect">
            <a:avLst/>
          </a:prstGeom>
          <a:noFill/>
        </p:spPr>
        <p:txBody>
          <a:bodyPr wrap="none" rtlCol="0">
            <a:spAutoFit/>
          </a:bodyPr>
          <a:lstStyle/>
          <a:p>
            <a:r>
              <a:rPr lang="en-GB" sz="1400" dirty="0" smtClean="0">
                <a:solidFill>
                  <a:schemeClr val="accent3"/>
                </a:solidFill>
              </a:rPr>
              <a:t>Trifluridine/</a:t>
            </a:r>
            <a:r>
              <a:rPr lang="en-GB" sz="1400" dirty="0" err="1" smtClean="0">
                <a:solidFill>
                  <a:schemeClr val="accent3"/>
                </a:solidFill>
              </a:rPr>
              <a:t>tipiracil</a:t>
            </a:r>
            <a:r>
              <a:rPr lang="en-GB" sz="1400" dirty="0" smtClean="0">
                <a:solidFill>
                  <a:schemeClr val="accent3"/>
                </a:solidFill>
              </a:rPr>
              <a:t> + bevacizumab (TT-B; 22 events)</a:t>
            </a:r>
            <a:endParaRPr lang="en-GB" sz="1400" dirty="0">
              <a:solidFill>
                <a:schemeClr val="accent3"/>
              </a:solidFill>
            </a:endParaRPr>
          </a:p>
        </p:txBody>
      </p:sp>
      <p:sp>
        <p:nvSpPr>
          <p:cNvPr id="48" name="TextBox 47"/>
          <p:cNvSpPr txBox="1"/>
          <p:nvPr/>
        </p:nvSpPr>
        <p:spPr>
          <a:xfrm>
            <a:off x="2010857" y="4250060"/>
            <a:ext cx="3841116" cy="307777"/>
          </a:xfrm>
          <a:prstGeom prst="rect">
            <a:avLst/>
          </a:prstGeom>
          <a:noFill/>
        </p:spPr>
        <p:txBody>
          <a:bodyPr wrap="none" rtlCol="0">
            <a:spAutoFit/>
          </a:bodyPr>
          <a:lstStyle/>
          <a:p>
            <a:r>
              <a:rPr lang="en-GB" sz="1400" dirty="0" smtClean="0">
                <a:solidFill>
                  <a:schemeClr val="accent2"/>
                </a:solidFill>
              </a:rPr>
              <a:t>Capecitabine + bevacizumab (C-B; 33 events)</a:t>
            </a:r>
            <a:endParaRPr lang="en-GB" sz="1400" dirty="0">
              <a:solidFill>
                <a:schemeClr val="accent2"/>
              </a:solidFill>
            </a:endParaRPr>
          </a:p>
        </p:txBody>
      </p:sp>
      <p:sp>
        <p:nvSpPr>
          <p:cNvPr id="49" name="TextBox 48"/>
          <p:cNvSpPr txBox="1"/>
          <p:nvPr/>
        </p:nvSpPr>
        <p:spPr>
          <a:xfrm>
            <a:off x="5267828" y="2668285"/>
            <a:ext cx="1587294" cy="307777"/>
          </a:xfrm>
          <a:prstGeom prst="rect">
            <a:avLst/>
          </a:prstGeom>
          <a:noFill/>
        </p:spPr>
        <p:txBody>
          <a:bodyPr wrap="none" rtlCol="0">
            <a:spAutoFit/>
          </a:bodyPr>
          <a:lstStyle/>
          <a:p>
            <a:r>
              <a:rPr lang="en-GB" sz="1400" dirty="0" smtClean="0"/>
              <a:t>18.00 (15.18; NA</a:t>
            </a:r>
            <a:r>
              <a:rPr lang="en-GB" sz="1400" dirty="0"/>
              <a:t>)</a:t>
            </a:r>
          </a:p>
        </p:txBody>
      </p:sp>
      <p:sp>
        <p:nvSpPr>
          <p:cNvPr id="50" name="TextBox 49"/>
          <p:cNvSpPr txBox="1"/>
          <p:nvPr/>
        </p:nvSpPr>
        <p:spPr>
          <a:xfrm>
            <a:off x="4445388" y="3204025"/>
            <a:ext cx="1587294" cy="307777"/>
          </a:xfrm>
          <a:prstGeom prst="rect">
            <a:avLst/>
          </a:prstGeom>
          <a:noFill/>
        </p:spPr>
        <p:txBody>
          <a:bodyPr wrap="none" rtlCol="0">
            <a:spAutoFit/>
          </a:bodyPr>
          <a:lstStyle/>
          <a:p>
            <a:r>
              <a:rPr lang="en-GB" sz="1400" dirty="0" smtClean="0"/>
              <a:t>16.16 (12.52; NA)</a:t>
            </a:r>
            <a:endParaRPr lang="en-GB" sz="1400" dirty="0"/>
          </a:p>
        </p:txBody>
      </p:sp>
      <p:cxnSp>
        <p:nvCxnSpPr>
          <p:cNvPr id="51" name="Straight Arrow Connector 50"/>
          <p:cNvCxnSpPr/>
          <p:nvPr/>
        </p:nvCxnSpPr>
        <p:spPr>
          <a:xfrm>
            <a:off x="7522402" y="4374694"/>
            <a:ext cx="636053" cy="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8182479" y="3636071"/>
            <a:ext cx="1" cy="1023706"/>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3" name="Freeform 2"/>
          <p:cNvSpPr>
            <a:spLocks/>
          </p:cNvSpPr>
          <p:nvPr/>
        </p:nvSpPr>
        <p:spPr bwMode="auto">
          <a:xfrm>
            <a:off x="1402091" y="2467133"/>
            <a:ext cx="7128000" cy="1188000"/>
          </a:xfrm>
          <a:custGeom>
            <a:avLst/>
            <a:gdLst>
              <a:gd name="T0" fmla="*/ 556 w 556"/>
              <a:gd name="T1" fmla="*/ 98 h 98"/>
              <a:gd name="T2" fmla="*/ 527 w 556"/>
              <a:gd name="T3" fmla="*/ 98 h 98"/>
              <a:gd name="T4" fmla="*/ 527 w 556"/>
              <a:gd name="T5" fmla="*/ 70 h 98"/>
              <a:gd name="T6" fmla="*/ 442 w 556"/>
              <a:gd name="T7" fmla="*/ 70 h 98"/>
              <a:gd name="T8" fmla="*/ 442 w 556"/>
              <a:gd name="T9" fmla="*/ 56 h 98"/>
              <a:gd name="T10" fmla="*/ 397 w 556"/>
              <a:gd name="T11" fmla="*/ 56 h 98"/>
              <a:gd name="T12" fmla="*/ 397 w 556"/>
              <a:gd name="T13" fmla="*/ 48 h 98"/>
              <a:gd name="T14" fmla="*/ 372 w 556"/>
              <a:gd name="T15" fmla="*/ 48 h 98"/>
              <a:gd name="T16" fmla="*/ 372 w 556"/>
              <a:gd name="T17" fmla="*/ 43 h 98"/>
              <a:gd name="T18" fmla="*/ 309 w 556"/>
              <a:gd name="T19" fmla="*/ 43 h 98"/>
              <a:gd name="T20" fmla="*/ 309 w 556"/>
              <a:gd name="T21" fmla="*/ 40 h 98"/>
              <a:gd name="T22" fmla="*/ 294 w 556"/>
              <a:gd name="T23" fmla="*/ 40 h 98"/>
              <a:gd name="T24" fmla="*/ 294 w 556"/>
              <a:gd name="T25" fmla="*/ 38 h 98"/>
              <a:gd name="T26" fmla="*/ 274 w 556"/>
              <a:gd name="T27" fmla="*/ 38 h 98"/>
              <a:gd name="T28" fmla="*/ 274 w 556"/>
              <a:gd name="T29" fmla="*/ 35 h 98"/>
              <a:gd name="T30" fmla="*/ 252 w 556"/>
              <a:gd name="T31" fmla="*/ 35 h 98"/>
              <a:gd name="T32" fmla="*/ 252 w 556"/>
              <a:gd name="T33" fmla="*/ 32 h 98"/>
              <a:gd name="T34" fmla="*/ 222 w 556"/>
              <a:gd name="T35" fmla="*/ 32 h 98"/>
              <a:gd name="T36" fmla="*/ 222 w 556"/>
              <a:gd name="T37" fmla="*/ 30 h 98"/>
              <a:gd name="T38" fmla="*/ 219 w 556"/>
              <a:gd name="T39" fmla="*/ 30 h 98"/>
              <a:gd name="T40" fmla="*/ 219 w 556"/>
              <a:gd name="T41" fmla="*/ 27 h 98"/>
              <a:gd name="T42" fmla="*/ 184 w 556"/>
              <a:gd name="T43" fmla="*/ 27 h 98"/>
              <a:gd name="T44" fmla="*/ 184 w 556"/>
              <a:gd name="T45" fmla="*/ 25 h 98"/>
              <a:gd name="T46" fmla="*/ 168 w 556"/>
              <a:gd name="T47" fmla="*/ 25 h 98"/>
              <a:gd name="T48" fmla="*/ 168 w 556"/>
              <a:gd name="T49" fmla="*/ 22 h 98"/>
              <a:gd name="T50" fmla="*/ 151 w 556"/>
              <a:gd name="T51" fmla="*/ 22 h 98"/>
              <a:gd name="T52" fmla="*/ 151 w 556"/>
              <a:gd name="T53" fmla="*/ 20 h 98"/>
              <a:gd name="T54" fmla="*/ 135 w 556"/>
              <a:gd name="T55" fmla="*/ 20 h 98"/>
              <a:gd name="T56" fmla="*/ 135 w 556"/>
              <a:gd name="T57" fmla="*/ 17 h 98"/>
              <a:gd name="T58" fmla="*/ 133 w 556"/>
              <a:gd name="T59" fmla="*/ 17 h 98"/>
              <a:gd name="T60" fmla="*/ 133 w 556"/>
              <a:gd name="T61" fmla="*/ 15 h 98"/>
              <a:gd name="T62" fmla="*/ 125 w 556"/>
              <a:gd name="T63" fmla="*/ 15 h 98"/>
              <a:gd name="T64" fmla="*/ 125 w 556"/>
              <a:gd name="T65" fmla="*/ 12 h 98"/>
              <a:gd name="T66" fmla="*/ 86 w 556"/>
              <a:gd name="T67" fmla="*/ 12 h 98"/>
              <a:gd name="T68" fmla="*/ 86 w 556"/>
              <a:gd name="T69" fmla="*/ 10 h 98"/>
              <a:gd name="T70" fmla="*/ 82 w 556"/>
              <a:gd name="T71" fmla="*/ 10 h 98"/>
              <a:gd name="T72" fmla="*/ 82 w 556"/>
              <a:gd name="T73" fmla="*/ 8 h 98"/>
              <a:gd name="T74" fmla="*/ 66 w 556"/>
              <a:gd name="T75" fmla="*/ 8 h 98"/>
              <a:gd name="T76" fmla="*/ 66 w 556"/>
              <a:gd name="T77" fmla="*/ 5 h 98"/>
              <a:gd name="T78" fmla="*/ 54 w 556"/>
              <a:gd name="T79" fmla="*/ 5 h 98"/>
              <a:gd name="T80" fmla="*/ 54 w 556"/>
              <a:gd name="T81" fmla="*/ 3 h 98"/>
              <a:gd name="T82" fmla="*/ 47 w 556"/>
              <a:gd name="T83" fmla="*/ 3 h 98"/>
              <a:gd name="T84" fmla="*/ 47 w 556"/>
              <a:gd name="T85" fmla="*/ 0 h 98"/>
              <a:gd name="T86" fmla="*/ 0 w 556"/>
              <a:gd name="T8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6" h="98">
                <a:moveTo>
                  <a:pt x="556" y="98"/>
                </a:moveTo>
                <a:lnTo>
                  <a:pt x="527" y="98"/>
                </a:lnTo>
                <a:lnTo>
                  <a:pt x="527" y="70"/>
                </a:lnTo>
                <a:lnTo>
                  <a:pt x="442" y="70"/>
                </a:lnTo>
                <a:lnTo>
                  <a:pt x="442" y="56"/>
                </a:lnTo>
                <a:lnTo>
                  <a:pt x="397" y="56"/>
                </a:lnTo>
                <a:lnTo>
                  <a:pt x="397" y="48"/>
                </a:lnTo>
                <a:lnTo>
                  <a:pt x="372" y="48"/>
                </a:lnTo>
                <a:lnTo>
                  <a:pt x="372" y="43"/>
                </a:lnTo>
                <a:lnTo>
                  <a:pt x="309" y="43"/>
                </a:lnTo>
                <a:lnTo>
                  <a:pt x="309" y="40"/>
                </a:lnTo>
                <a:lnTo>
                  <a:pt x="294" y="40"/>
                </a:lnTo>
                <a:lnTo>
                  <a:pt x="294" y="38"/>
                </a:lnTo>
                <a:lnTo>
                  <a:pt x="274" y="38"/>
                </a:lnTo>
                <a:lnTo>
                  <a:pt x="274" y="35"/>
                </a:lnTo>
                <a:lnTo>
                  <a:pt x="252" y="35"/>
                </a:lnTo>
                <a:lnTo>
                  <a:pt x="252" y="32"/>
                </a:lnTo>
                <a:lnTo>
                  <a:pt x="222" y="32"/>
                </a:lnTo>
                <a:lnTo>
                  <a:pt x="222" y="30"/>
                </a:lnTo>
                <a:lnTo>
                  <a:pt x="219" y="30"/>
                </a:lnTo>
                <a:lnTo>
                  <a:pt x="219" y="27"/>
                </a:lnTo>
                <a:lnTo>
                  <a:pt x="184" y="27"/>
                </a:lnTo>
                <a:lnTo>
                  <a:pt x="184" y="25"/>
                </a:lnTo>
                <a:lnTo>
                  <a:pt x="168" y="25"/>
                </a:lnTo>
                <a:lnTo>
                  <a:pt x="168" y="22"/>
                </a:lnTo>
                <a:lnTo>
                  <a:pt x="151" y="22"/>
                </a:lnTo>
                <a:lnTo>
                  <a:pt x="151" y="20"/>
                </a:lnTo>
                <a:lnTo>
                  <a:pt x="135" y="20"/>
                </a:lnTo>
                <a:lnTo>
                  <a:pt x="135" y="17"/>
                </a:lnTo>
                <a:lnTo>
                  <a:pt x="133" y="17"/>
                </a:lnTo>
                <a:lnTo>
                  <a:pt x="133" y="15"/>
                </a:lnTo>
                <a:lnTo>
                  <a:pt x="125" y="15"/>
                </a:lnTo>
                <a:lnTo>
                  <a:pt x="125" y="12"/>
                </a:lnTo>
                <a:lnTo>
                  <a:pt x="86" y="12"/>
                </a:lnTo>
                <a:lnTo>
                  <a:pt x="86" y="10"/>
                </a:lnTo>
                <a:lnTo>
                  <a:pt x="82" y="10"/>
                </a:lnTo>
                <a:lnTo>
                  <a:pt x="82" y="8"/>
                </a:lnTo>
                <a:lnTo>
                  <a:pt x="66" y="8"/>
                </a:lnTo>
                <a:lnTo>
                  <a:pt x="66" y="5"/>
                </a:lnTo>
                <a:lnTo>
                  <a:pt x="54" y="5"/>
                </a:lnTo>
                <a:lnTo>
                  <a:pt x="54" y="3"/>
                </a:lnTo>
                <a:lnTo>
                  <a:pt x="47" y="3"/>
                </a:lnTo>
                <a:lnTo>
                  <a:pt x="47"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Freeform 3"/>
          <p:cNvSpPr>
            <a:spLocks/>
          </p:cNvSpPr>
          <p:nvPr/>
        </p:nvSpPr>
        <p:spPr bwMode="auto">
          <a:xfrm>
            <a:off x="1402090" y="2467132"/>
            <a:ext cx="6700379" cy="1728713"/>
          </a:xfrm>
          <a:custGeom>
            <a:avLst/>
            <a:gdLst>
              <a:gd name="T0" fmla="*/ 518 w 522"/>
              <a:gd name="T1" fmla="*/ 142 h 142"/>
              <a:gd name="T2" fmla="*/ 472 w 522"/>
              <a:gd name="T3" fmla="*/ 103 h 142"/>
              <a:gd name="T4" fmla="*/ 406 w 522"/>
              <a:gd name="T5" fmla="*/ 90 h 142"/>
              <a:gd name="T6" fmla="*/ 383 w 522"/>
              <a:gd name="T7" fmla="*/ 83 h 142"/>
              <a:gd name="T8" fmla="*/ 380 w 522"/>
              <a:gd name="T9" fmla="*/ 79 h 142"/>
              <a:gd name="T10" fmla="*/ 366 w 522"/>
              <a:gd name="T11" fmla="*/ 75 h 142"/>
              <a:gd name="T12" fmla="*/ 364 w 522"/>
              <a:gd name="T13" fmla="*/ 71 h 142"/>
              <a:gd name="T14" fmla="*/ 361 w 522"/>
              <a:gd name="T15" fmla="*/ 67 h 142"/>
              <a:gd name="T16" fmla="*/ 350 w 522"/>
              <a:gd name="T17" fmla="*/ 64 h 142"/>
              <a:gd name="T18" fmla="*/ 335 w 522"/>
              <a:gd name="T19" fmla="*/ 60 h 142"/>
              <a:gd name="T20" fmla="*/ 332 w 522"/>
              <a:gd name="T21" fmla="*/ 58 h 142"/>
              <a:gd name="T22" fmla="*/ 297 w 522"/>
              <a:gd name="T23" fmla="*/ 55 h 142"/>
              <a:gd name="T24" fmla="*/ 293 w 522"/>
              <a:gd name="T25" fmla="*/ 52 h 142"/>
              <a:gd name="T26" fmla="*/ 248 w 522"/>
              <a:gd name="T27" fmla="*/ 49 h 142"/>
              <a:gd name="T28" fmla="*/ 206 w 522"/>
              <a:gd name="T29" fmla="*/ 46 h 142"/>
              <a:gd name="T30" fmla="*/ 203 w 522"/>
              <a:gd name="T31" fmla="*/ 43 h 142"/>
              <a:gd name="T32" fmla="*/ 200 w 522"/>
              <a:gd name="T33" fmla="*/ 41 h 142"/>
              <a:gd name="T34" fmla="*/ 189 w 522"/>
              <a:gd name="T35" fmla="*/ 33 h 142"/>
              <a:gd name="T36" fmla="*/ 165 w 522"/>
              <a:gd name="T37" fmla="*/ 31 h 142"/>
              <a:gd name="T38" fmla="*/ 143 w 522"/>
              <a:gd name="T39" fmla="*/ 29 h 142"/>
              <a:gd name="T40" fmla="*/ 135 w 522"/>
              <a:gd name="T41" fmla="*/ 26 h 142"/>
              <a:gd name="T42" fmla="*/ 125 w 522"/>
              <a:gd name="T43" fmla="*/ 25 h 142"/>
              <a:gd name="T44" fmla="*/ 123 w 522"/>
              <a:gd name="T45" fmla="*/ 22 h 142"/>
              <a:gd name="T46" fmla="*/ 105 w 522"/>
              <a:gd name="T47" fmla="*/ 20 h 142"/>
              <a:gd name="T48" fmla="*/ 72 w 522"/>
              <a:gd name="T49" fmla="*/ 16 h 142"/>
              <a:gd name="T50" fmla="*/ 60 w 522"/>
              <a:gd name="T51" fmla="*/ 15 h 142"/>
              <a:gd name="T52" fmla="*/ 54 w 522"/>
              <a:gd name="T53" fmla="*/ 13 h 142"/>
              <a:gd name="T54" fmla="*/ 36 w 522"/>
              <a:gd name="T55" fmla="*/ 10 h 142"/>
              <a:gd name="T56" fmla="*/ 28 w 522"/>
              <a:gd name="T57" fmla="*/ 8 h 142"/>
              <a:gd name="T58" fmla="*/ 23 w 522"/>
              <a:gd name="T59" fmla="*/ 5 h 142"/>
              <a:gd name="T60" fmla="*/ 13 w 522"/>
              <a:gd name="T61" fmla="*/ 3 h 142"/>
              <a:gd name="T62" fmla="*/ 0 w 522"/>
              <a:gd name="T6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142">
                <a:moveTo>
                  <a:pt x="522" y="142"/>
                </a:moveTo>
                <a:lnTo>
                  <a:pt x="518" y="142"/>
                </a:lnTo>
                <a:lnTo>
                  <a:pt x="518" y="103"/>
                </a:lnTo>
                <a:lnTo>
                  <a:pt x="472" y="103"/>
                </a:lnTo>
                <a:lnTo>
                  <a:pt x="472" y="90"/>
                </a:lnTo>
                <a:lnTo>
                  <a:pt x="406" y="90"/>
                </a:lnTo>
                <a:lnTo>
                  <a:pt x="406" y="83"/>
                </a:lnTo>
                <a:lnTo>
                  <a:pt x="383" y="83"/>
                </a:lnTo>
                <a:lnTo>
                  <a:pt x="383" y="79"/>
                </a:lnTo>
                <a:lnTo>
                  <a:pt x="380" y="79"/>
                </a:lnTo>
                <a:lnTo>
                  <a:pt x="380" y="75"/>
                </a:lnTo>
                <a:lnTo>
                  <a:pt x="366" y="75"/>
                </a:lnTo>
                <a:lnTo>
                  <a:pt x="366" y="71"/>
                </a:lnTo>
                <a:lnTo>
                  <a:pt x="364" y="71"/>
                </a:lnTo>
                <a:lnTo>
                  <a:pt x="364" y="67"/>
                </a:lnTo>
                <a:lnTo>
                  <a:pt x="361" y="67"/>
                </a:lnTo>
                <a:lnTo>
                  <a:pt x="361" y="64"/>
                </a:lnTo>
                <a:lnTo>
                  <a:pt x="350" y="64"/>
                </a:lnTo>
                <a:lnTo>
                  <a:pt x="350" y="60"/>
                </a:lnTo>
                <a:lnTo>
                  <a:pt x="335" y="60"/>
                </a:lnTo>
                <a:lnTo>
                  <a:pt x="335" y="58"/>
                </a:lnTo>
                <a:lnTo>
                  <a:pt x="332" y="58"/>
                </a:lnTo>
                <a:lnTo>
                  <a:pt x="332" y="55"/>
                </a:lnTo>
                <a:lnTo>
                  <a:pt x="297" y="55"/>
                </a:lnTo>
                <a:lnTo>
                  <a:pt x="297" y="52"/>
                </a:lnTo>
                <a:lnTo>
                  <a:pt x="293" y="52"/>
                </a:lnTo>
                <a:lnTo>
                  <a:pt x="293" y="49"/>
                </a:lnTo>
                <a:lnTo>
                  <a:pt x="248" y="49"/>
                </a:lnTo>
                <a:lnTo>
                  <a:pt x="248" y="46"/>
                </a:lnTo>
                <a:lnTo>
                  <a:pt x="206" y="46"/>
                </a:lnTo>
                <a:lnTo>
                  <a:pt x="206" y="43"/>
                </a:lnTo>
                <a:lnTo>
                  <a:pt x="203" y="43"/>
                </a:lnTo>
                <a:lnTo>
                  <a:pt x="203" y="41"/>
                </a:lnTo>
                <a:lnTo>
                  <a:pt x="200" y="41"/>
                </a:lnTo>
                <a:lnTo>
                  <a:pt x="200" y="33"/>
                </a:lnTo>
                <a:lnTo>
                  <a:pt x="189" y="33"/>
                </a:lnTo>
                <a:lnTo>
                  <a:pt x="189" y="31"/>
                </a:lnTo>
                <a:lnTo>
                  <a:pt x="165" y="31"/>
                </a:lnTo>
                <a:lnTo>
                  <a:pt x="165" y="29"/>
                </a:lnTo>
                <a:lnTo>
                  <a:pt x="143" y="29"/>
                </a:lnTo>
                <a:lnTo>
                  <a:pt x="143" y="26"/>
                </a:lnTo>
                <a:lnTo>
                  <a:pt x="135" y="26"/>
                </a:lnTo>
                <a:lnTo>
                  <a:pt x="135" y="25"/>
                </a:lnTo>
                <a:lnTo>
                  <a:pt x="125" y="25"/>
                </a:lnTo>
                <a:lnTo>
                  <a:pt x="125" y="22"/>
                </a:lnTo>
                <a:lnTo>
                  <a:pt x="123" y="22"/>
                </a:lnTo>
                <a:lnTo>
                  <a:pt x="123" y="20"/>
                </a:lnTo>
                <a:lnTo>
                  <a:pt x="105" y="20"/>
                </a:lnTo>
                <a:lnTo>
                  <a:pt x="105" y="16"/>
                </a:lnTo>
                <a:lnTo>
                  <a:pt x="72" y="16"/>
                </a:lnTo>
                <a:lnTo>
                  <a:pt x="72" y="15"/>
                </a:lnTo>
                <a:lnTo>
                  <a:pt x="60" y="15"/>
                </a:lnTo>
                <a:lnTo>
                  <a:pt x="60" y="13"/>
                </a:lnTo>
                <a:lnTo>
                  <a:pt x="54" y="13"/>
                </a:lnTo>
                <a:lnTo>
                  <a:pt x="54" y="10"/>
                </a:lnTo>
                <a:lnTo>
                  <a:pt x="36" y="10"/>
                </a:lnTo>
                <a:lnTo>
                  <a:pt x="36" y="8"/>
                </a:lnTo>
                <a:lnTo>
                  <a:pt x="28" y="8"/>
                </a:lnTo>
                <a:lnTo>
                  <a:pt x="28" y="5"/>
                </a:lnTo>
                <a:lnTo>
                  <a:pt x="23" y="5"/>
                </a:lnTo>
                <a:lnTo>
                  <a:pt x="23" y="3"/>
                </a:lnTo>
                <a:lnTo>
                  <a:pt x="13" y="3"/>
                </a:lnTo>
                <a:lnTo>
                  <a:pt x="1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cxnSp>
        <p:nvCxnSpPr>
          <p:cNvPr id="55" name="Straight Connector 54"/>
          <p:cNvCxnSpPr/>
          <p:nvPr/>
        </p:nvCxnSpPr>
        <p:spPr>
          <a:xfrm>
            <a:off x="7483350" y="3748346"/>
            <a:ext cx="0" cy="911431"/>
          </a:xfrm>
          <a:prstGeom prst="line">
            <a:avLst/>
          </a:prstGeom>
          <a:ln w="25400">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89384" y="4368051"/>
            <a:ext cx="753283" cy="276999"/>
          </a:xfrm>
          <a:prstGeom prst="rect">
            <a:avLst/>
          </a:prstGeom>
          <a:noFill/>
        </p:spPr>
        <p:txBody>
          <a:bodyPr wrap="none" rtlCol="0">
            <a:spAutoFit/>
          </a:bodyPr>
          <a:lstStyle/>
          <a:p>
            <a:r>
              <a:rPr lang="el-GR" sz="1200" dirty="0" smtClean="0"/>
              <a:t>Δ</a:t>
            </a:r>
            <a:r>
              <a:rPr lang="en-GB" sz="1200" dirty="0" smtClean="0"/>
              <a:t> = 1.84</a:t>
            </a:r>
            <a:endParaRPr lang="en-GB" sz="1200" dirty="0"/>
          </a:p>
        </p:txBody>
      </p:sp>
      <p:sp>
        <p:nvSpPr>
          <p:cNvPr id="57" name="TextBox 56"/>
          <p:cNvSpPr txBox="1"/>
          <p:nvPr/>
        </p:nvSpPr>
        <p:spPr>
          <a:xfrm rot="16200000">
            <a:off x="-74386" y="3373738"/>
            <a:ext cx="1681679"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Survival probability,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653542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O-022: Phase II study evaluating </a:t>
            </a:r>
            <a:r>
              <a:rPr lang="en-GB" dirty="0" err="1" smtClean="0"/>
              <a:t>trifluridine</a:t>
            </a:r>
            <a:r>
              <a:rPr lang="en-GB" dirty="0" smtClean="0"/>
              <a:t>/</a:t>
            </a:r>
            <a:r>
              <a:rPr lang="en-GB" dirty="0" err="1" smtClean="0"/>
              <a:t>tipiracil+bevacizumab</a:t>
            </a:r>
            <a:r>
              <a:rPr lang="en-GB" dirty="0" smtClean="0"/>
              <a:t> and </a:t>
            </a:r>
            <a:r>
              <a:rPr lang="en-GB" dirty="0" err="1" smtClean="0"/>
              <a:t>capecitabine+bevacizumab</a:t>
            </a:r>
            <a:r>
              <a:rPr lang="en-GB" dirty="0" smtClean="0"/>
              <a:t> in first-line unresectable metastatic colorectal cancer (</a:t>
            </a:r>
            <a:r>
              <a:rPr lang="en-GB" dirty="0" err="1" smtClean="0"/>
              <a:t>mCRC</a:t>
            </a:r>
            <a:r>
              <a:rPr lang="en-GB" dirty="0" smtClean="0"/>
              <a:t>) patients who are non-eligible for intensive therapy (TASCO1): results of the primary analysis – Van </a:t>
            </a:r>
            <a:r>
              <a:rPr lang="en-GB" dirty="0" err="1" smtClean="0"/>
              <a:t>Cutsem</a:t>
            </a:r>
            <a:r>
              <a:rPr lang="en-GB" dirty="0" smtClean="0"/>
              <a:t> E, et al</a:t>
            </a:r>
            <a:endParaRPr lang="en-GB" dirty="0"/>
          </a:p>
        </p:txBody>
      </p:sp>
      <p:sp>
        <p:nvSpPr>
          <p:cNvPr id="6" name="Content Placeholder 2"/>
          <p:cNvSpPr>
            <a:spLocks noGrp="1"/>
          </p:cNvSpPr>
          <p:nvPr>
            <p:ph idx="1"/>
          </p:nvPr>
        </p:nvSpPr>
        <p:spPr/>
        <p:txBody>
          <a:bodyPr/>
          <a:lstStyle/>
          <a:p>
            <a:pPr marL="0" indent="0">
              <a:buNone/>
            </a:pPr>
            <a:r>
              <a:rPr lang="en-GB" b="1" dirty="0" smtClean="0"/>
              <a:t>Key results (cont.)</a:t>
            </a:r>
          </a:p>
          <a:p>
            <a:pPr marL="0" indent="0">
              <a:spcBef>
                <a:spcPts val="23000"/>
              </a:spcBef>
              <a:buNone/>
            </a:pPr>
            <a:r>
              <a:rPr lang="en-GB" b="1" dirty="0" smtClean="0"/>
              <a:t>Conclusions</a:t>
            </a:r>
          </a:p>
          <a:p>
            <a:r>
              <a:rPr lang="en-GB" b="1" dirty="0" smtClean="0"/>
              <a:t>In patients with </a:t>
            </a:r>
            <a:r>
              <a:rPr lang="en-GB" b="1" dirty="0" err="1" smtClean="0"/>
              <a:t>mCRC</a:t>
            </a:r>
            <a:r>
              <a:rPr lang="en-GB" b="1" dirty="0" smtClean="0"/>
              <a:t> who were not eligible for intensive therapy, trifluridine/</a:t>
            </a:r>
            <a:r>
              <a:rPr lang="en-GB" b="1" dirty="0" err="1" smtClean="0"/>
              <a:t>tipiracil</a:t>
            </a:r>
            <a:r>
              <a:rPr lang="en-GB" b="1" dirty="0" smtClean="0"/>
              <a:t> + bevacizumab demonstrated a </a:t>
            </a:r>
            <a:r>
              <a:rPr lang="en-GB" b="1" dirty="0" err="1" smtClean="0"/>
              <a:t>mPFS</a:t>
            </a:r>
            <a:r>
              <a:rPr lang="en-GB" b="1" dirty="0" smtClean="0"/>
              <a:t> of 9.2 months and had an acceptable safety profile</a:t>
            </a:r>
          </a:p>
          <a:p>
            <a:r>
              <a:rPr lang="en-GB" b="1" dirty="0" smtClean="0"/>
              <a:t>Biomarker and </a:t>
            </a:r>
            <a:r>
              <a:rPr lang="en-GB" b="1" dirty="0" err="1" smtClean="0"/>
              <a:t>QoL</a:t>
            </a:r>
            <a:r>
              <a:rPr lang="en-GB" b="1" dirty="0" smtClean="0"/>
              <a:t> analyses are ongoing</a:t>
            </a:r>
            <a:endParaRPr lang="en-GB" b="1" dirty="0"/>
          </a:p>
        </p:txBody>
      </p:sp>
      <p:sp>
        <p:nvSpPr>
          <p:cNvPr id="5" name="Text Placeholder 4"/>
          <p:cNvSpPr>
            <a:spLocks noGrp="1"/>
          </p:cNvSpPr>
          <p:nvPr>
            <p:ph type="body" sz="quarter" idx="11"/>
          </p:nvPr>
        </p:nvSpPr>
        <p:spPr>
          <a:xfrm>
            <a:off x="4495800" y="6096000"/>
            <a:ext cx="4283075" cy="487363"/>
          </a:xfrm>
        </p:spPr>
        <p:txBody>
          <a:bodyPr/>
          <a:lstStyle/>
          <a:p>
            <a:r>
              <a:rPr lang="fr-FR" dirty="0" smtClean="0"/>
              <a:t/>
            </a:r>
            <a:br>
              <a:rPr lang="fr-FR" dirty="0" smtClean="0"/>
            </a:br>
            <a:r>
              <a:rPr lang="en-GB" dirty="0" smtClean="0"/>
              <a:t>Van Cutsem E, </a:t>
            </a:r>
            <a:r>
              <a:rPr lang="fr-FR" dirty="0" smtClean="0"/>
              <a:t>et al. Ann </a:t>
            </a:r>
            <a:r>
              <a:rPr lang="fr-FR" dirty="0" err="1" smtClean="0"/>
              <a:t>Oncol</a:t>
            </a:r>
            <a:r>
              <a:rPr lang="fr-FR" dirty="0" smtClean="0"/>
              <a:t> 2018;29(</a:t>
            </a:r>
            <a:r>
              <a:rPr lang="fr-FR" dirty="0" err="1" smtClean="0"/>
              <a:t>suppl</a:t>
            </a:r>
            <a:r>
              <a:rPr lang="fr-FR" dirty="0" smtClean="0"/>
              <a:t> 5):</a:t>
            </a:r>
            <a:r>
              <a:rPr lang="en-GB" dirty="0" err="1" smtClean="0"/>
              <a:t>abstr</a:t>
            </a:r>
            <a:r>
              <a:rPr lang="en-GB" dirty="0" smtClean="0"/>
              <a:t> O-022</a:t>
            </a:r>
            <a:endParaRPr lang="fr-FR" dirty="0"/>
          </a:p>
        </p:txBody>
      </p:sp>
      <p:graphicFrame>
        <p:nvGraphicFramePr>
          <p:cNvPr id="7" name="Tabella 4"/>
          <p:cNvGraphicFramePr>
            <a:graphicFrameLocks noGrp="1"/>
          </p:cNvGraphicFramePr>
          <p:nvPr>
            <p:extLst>
              <p:ext uri="{D42A27DB-BD31-4B8C-83A1-F6EECF244321}">
                <p14:modId xmlns:p14="http://schemas.microsoft.com/office/powerpoint/2010/main" xmlns="" val="3595807006"/>
              </p:ext>
            </p:extLst>
          </p:nvPr>
        </p:nvGraphicFramePr>
        <p:xfrm>
          <a:off x="365124" y="1571107"/>
          <a:ext cx="8194260" cy="2771777"/>
        </p:xfrm>
        <a:graphic>
          <a:graphicData uri="http://schemas.openxmlformats.org/drawingml/2006/table">
            <a:tbl>
              <a:tblPr>
                <a:tableStyleId>{72833802-FEF1-4C79-8D5D-14CF1EAF98D9}</a:tableStyleId>
              </a:tblPr>
              <a:tblGrid>
                <a:gridCol w="2303125">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gridCol w="2690735">
                  <a:extLst>
                    <a:ext uri="{9D8B030D-6E8A-4147-A177-3AD203B41FA5}">
                      <a16:colId xmlns:a16="http://schemas.microsoft.com/office/drawing/2014/main" xmlns="" val="20002"/>
                    </a:ext>
                  </a:extLst>
                </a:gridCol>
              </a:tblGrid>
              <a:tr h="482545">
                <a:tc>
                  <a:txBody>
                    <a:bodyPr/>
                    <a:lstStyle/>
                    <a:p>
                      <a:pPr>
                        <a:lnSpc>
                          <a:spcPct val="100000"/>
                        </a:lnSpc>
                        <a:spcBef>
                          <a:spcPts val="0"/>
                        </a:spcBef>
                        <a:spcAft>
                          <a:spcPts val="0"/>
                        </a:spcAft>
                      </a:pPr>
                      <a:r>
                        <a:rPr lang="en-GB" sz="1400" b="1" noProof="0" dirty="0" smtClean="0">
                          <a:solidFill>
                            <a:schemeClr val="tx2"/>
                          </a:solidFill>
                        </a:rPr>
                        <a:t>AEs,</a:t>
                      </a:r>
                      <a:r>
                        <a:rPr lang="en-GB" sz="1400" b="1" baseline="0" noProof="0" dirty="0" smtClean="0">
                          <a:solidFill>
                            <a:schemeClr val="tx2"/>
                          </a:solidFill>
                        </a:rPr>
                        <a:t> n (%)</a:t>
                      </a:r>
                      <a:endParaRPr lang="en-GB"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en-GB" sz="1400" b="1" noProof="0" dirty="0" smtClean="0">
                          <a:solidFill>
                            <a:schemeClr val="tx2"/>
                          </a:solidFill>
                        </a:rPr>
                        <a:t>Trifluridine/</a:t>
                      </a:r>
                      <a:r>
                        <a:rPr lang="en-GB" sz="1400" b="1" noProof="0" dirty="0" err="1" smtClean="0">
                          <a:solidFill>
                            <a:schemeClr val="tx2"/>
                          </a:solidFill>
                        </a:rPr>
                        <a:t>tipiracil</a:t>
                      </a:r>
                      <a:r>
                        <a:rPr lang="en-GB" sz="1400" b="1" baseline="0" noProof="0" dirty="0" smtClean="0">
                          <a:solidFill>
                            <a:schemeClr val="tx2"/>
                          </a:solidFill>
                        </a:rPr>
                        <a:t> + bevacizumab</a:t>
                      </a:r>
                      <a:br>
                        <a:rPr lang="en-GB" sz="1400" b="1" baseline="0" noProof="0" dirty="0" smtClean="0">
                          <a:solidFill>
                            <a:schemeClr val="tx2"/>
                          </a:solidFill>
                        </a:rPr>
                      </a:br>
                      <a:r>
                        <a:rPr lang="en-GB" sz="1400" b="1" baseline="0" noProof="0" dirty="0" smtClean="0">
                          <a:solidFill>
                            <a:schemeClr val="tx2"/>
                          </a:solidFill>
                        </a:rPr>
                        <a:t>(n=77)</a:t>
                      </a:r>
                      <a:endParaRPr lang="en-GB" sz="14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300"/>
                        </a:spcBef>
                        <a:spcAft>
                          <a:spcPts val="0"/>
                        </a:spcAft>
                      </a:pPr>
                      <a:r>
                        <a:rPr lang="en-GB" sz="1400" b="1" noProof="0" dirty="0" smtClean="0">
                          <a:solidFill>
                            <a:schemeClr val="tx2"/>
                          </a:solidFill>
                        </a:rPr>
                        <a:t>Capecitabine + bevacizumab (n=76)</a:t>
                      </a:r>
                      <a:endParaRPr lang="en-GB" sz="1400" b="1" noProof="0" dirty="0">
                        <a:solidFill>
                          <a:schemeClr val="tx2"/>
                        </a:solidFill>
                        <a:latin typeface="+mn-lt"/>
                        <a:ea typeface="Calibri"/>
                        <a:cs typeface="Times New Roman"/>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286154">
                <a:tc>
                  <a:txBody>
                    <a:bodyPr/>
                    <a:lstStyle/>
                    <a:p>
                      <a:pPr>
                        <a:lnSpc>
                          <a:spcPct val="150000"/>
                        </a:lnSpc>
                        <a:spcAft>
                          <a:spcPts val="0"/>
                        </a:spcAft>
                      </a:pPr>
                      <a:r>
                        <a:rPr lang="en-GB" sz="1200" noProof="0" dirty="0" smtClean="0"/>
                        <a:t>Any AE</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77 (100)</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74 (97.4)</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2"/>
                  </a:ext>
                </a:extLst>
              </a:tr>
              <a:tr h="286154">
                <a:tc>
                  <a:txBody>
                    <a:bodyPr/>
                    <a:lstStyle/>
                    <a:p>
                      <a:pPr>
                        <a:lnSpc>
                          <a:spcPct val="150000"/>
                        </a:lnSpc>
                        <a:spcAft>
                          <a:spcPts val="0"/>
                        </a:spcAft>
                      </a:pPr>
                      <a:r>
                        <a:rPr lang="en-GB" sz="1200" noProof="0" dirty="0" smtClean="0"/>
                        <a:t>SAEs</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42 (54.5)</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44 (57.9)</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286154">
                <a:tc>
                  <a:txBody>
                    <a:bodyPr/>
                    <a:lstStyle/>
                    <a:p>
                      <a:pPr>
                        <a:lnSpc>
                          <a:spcPct val="150000"/>
                        </a:lnSpc>
                        <a:spcAft>
                          <a:spcPts val="0"/>
                        </a:spcAft>
                      </a:pPr>
                      <a:r>
                        <a:rPr lang="en-GB" sz="1200" noProof="0" dirty="0" smtClean="0">
                          <a:solidFill>
                            <a:schemeClr val="tx1"/>
                          </a:solidFill>
                          <a:latin typeface="+mn-lt"/>
                          <a:ea typeface="+mn-ea"/>
                          <a:cs typeface="+mn-cs"/>
                        </a:rPr>
                        <a:t>Grade </a:t>
                      </a:r>
                      <a:r>
                        <a:rPr lang="en-GB" sz="1200" kern="1200" noProof="0" dirty="0" smtClean="0">
                          <a:solidFill>
                            <a:schemeClr val="tx1"/>
                          </a:solidFill>
                          <a:latin typeface="Arial" panose="020B0604020202020204" pitchFamily="34" charset="0"/>
                          <a:ea typeface="+mn-ea"/>
                          <a:cs typeface="Arial" panose="020B0604020202020204" pitchFamily="34" charset="0"/>
                        </a:rPr>
                        <a:t>≥</a:t>
                      </a:r>
                      <a:r>
                        <a:rPr lang="en-GB" sz="1200" noProof="0" dirty="0" smtClean="0">
                          <a:solidFill>
                            <a:schemeClr val="tx1"/>
                          </a:solidFill>
                          <a:latin typeface="+mn-lt"/>
                          <a:ea typeface="+mn-ea"/>
                          <a:cs typeface="+mn-cs"/>
                        </a:rPr>
                        <a:t>3 AEs</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68 (88.3)</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53 (69.7)</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6"/>
                  </a:ext>
                </a:extLst>
              </a:tr>
              <a:tr h="286154">
                <a:tc>
                  <a:txBody>
                    <a:bodyPr/>
                    <a:lstStyle/>
                    <a:p>
                      <a:pPr>
                        <a:lnSpc>
                          <a:spcPct val="150000"/>
                        </a:lnSpc>
                        <a:spcAft>
                          <a:spcPts val="0"/>
                        </a:spcAft>
                      </a:pPr>
                      <a:r>
                        <a:rPr lang="en-GB" sz="1200" noProof="0" dirty="0" smtClean="0"/>
                        <a:t>Any TRAEs</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solidFill>
                            <a:schemeClr val="tx1"/>
                          </a:solidFill>
                          <a:latin typeface="+mn-lt"/>
                          <a:ea typeface="+mn-ea"/>
                          <a:cs typeface="+mn-cs"/>
                        </a:rPr>
                        <a:t>75 (97.4)</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68 (89.5)</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28615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200" kern="1200" noProof="0" dirty="0" smtClean="0">
                          <a:solidFill>
                            <a:schemeClr val="tx1"/>
                          </a:solidFill>
                          <a:latin typeface="+mn-lt"/>
                          <a:ea typeface="+mn-ea"/>
                          <a:cs typeface="+mn-cs"/>
                        </a:rPr>
                        <a:t>Grade </a:t>
                      </a:r>
                      <a:r>
                        <a:rPr lang="en-GB" sz="1200" kern="1200" noProof="0" dirty="0" smtClean="0">
                          <a:solidFill>
                            <a:schemeClr val="tx1"/>
                          </a:solidFill>
                          <a:latin typeface="Arial" panose="020B0604020202020204" pitchFamily="34" charset="0"/>
                          <a:ea typeface="+mn-ea"/>
                          <a:cs typeface="Arial" panose="020B0604020202020204" pitchFamily="34" charset="0"/>
                        </a:rPr>
                        <a:t>≥</a:t>
                      </a:r>
                      <a:r>
                        <a:rPr lang="en-GB" sz="1200" kern="1200" noProof="0" dirty="0" smtClean="0">
                          <a:solidFill>
                            <a:schemeClr val="tx1"/>
                          </a:solidFill>
                          <a:latin typeface="+mn-lt"/>
                          <a:ea typeface="+mn-ea"/>
                          <a:cs typeface="+mn-cs"/>
                        </a:rPr>
                        <a:t>3 TRAEs</a:t>
                      </a:r>
                      <a:endParaRPr lang="en-GB" sz="1200" kern="1200" noProof="0" dirty="0">
                        <a:solidFill>
                          <a:schemeClr val="tx1"/>
                        </a:solidFill>
                        <a:latin typeface="+mn-lt"/>
                        <a:ea typeface="+mn-ea"/>
                        <a:cs typeface="+mn-cs"/>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60 (77.9)</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33 (43.4)</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286154">
                <a:tc>
                  <a:txBody>
                    <a:bodyPr/>
                    <a:lstStyle/>
                    <a:p>
                      <a:pPr>
                        <a:lnSpc>
                          <a:spcPct val="150000"/>
                        </a:lnSpc>
                        <a:spcAft>
                          <a:spcPts val="0"/>
                        </a:spcAft>
                      </a:pPr>
                      <a:r>
                        <a:rPr lang="en-GB" sz="1200" noProof="0" dirty="0" smtClean="0"/>
                        <a:t>Serious</a:t>
                      </a:r>
                      <a:r>
                        <a:rPr lang="en-GB" sz="1200" baseline="0" noProof="0" dirty="0" smtClean="0"/>
                        <a:t> TRAEs</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25 (32.5)</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17 (22.4)</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0"/>
                  </a:ext>
                </a:extLst>
              </a:tr>
              <a:tr h="286154">
                <a:tc>
                  <a:txBody>
                    <a:bodyPr/>
                    <a:lstStyle/>
                    <a:p>
                      <a:pPr>
                        <a:lnSpc>
                          <a:spcPct val="150000"/>
                        </a:lnSpc>
                        <a:spcAft>
                          <a:spcPts val="0"/>
                        </a:spcAft>
                      </a:pPr>
                      <a:r>
                        <a:rPr lang="en-GB" sz="1200" noProof="0" dirty="0" smtClean="0"/>
                        <a:t>Leading</a:t>
                      </a:r>
                      <a:r>
                        <a:rPr lang="en-GB" sz="1200" baseline="0" noProof="0" dirty="0" smtClean="0"/>
                        <a:t> to withdrawal</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31 (40.3)</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50000"/>
                        </a:lnSpc>
                        <a:spcAft>
                          <a:spcPts val="0"/>
                        </a:spcAft>
                      </a:pPr>
                      <a:r>
                        <a:rPr lang="en-GB" sz="1200" noProof="0" dirty="0" smtClean="0"/>
                        <a:t>28 (36.8)</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1"/>
                  </a:ext>
                </a:extLst>
              </a:tr>
              <a:tr h="286154">
                <a:tc>
                  <a:txBody>
                    <a:bodyPr/>
                    <a:lstStyle/>
                    <a:p>
                      <a:pPr>
                        <a:lnSpc>
                          <a:spcPct val="150000"/>
                        </a:lnSpc>
                        <a:spcAft>
                          <a:spcPts val="0"/>
                        </a:spcAft>
                      </a:pPr>
                      <a:r>
                        <a:rPr lang="en-GB" sz="1200" noProof="0" dirty="0" smtClean="0"/>
                        <a:t>Death during treatment period</a:t>
                      </a:r>
                      <a:endParaRPr lang="en-GB" sz="1200" noProof="0" dirty="0">
                        <a:solidFill>
                          <a:schemeClr val="accent2">
                            <a:lumMod val="50000"/>
                          </a:schemeClr>
                        </a:solidFill>
                        <a:latin typeface="+mn-lt"/>
                        <a:ea typeface="Calibri"/>
                        <a:cs typeface="Times New Roman"/>
                      </a:endParaRPr>
                    </a:p>
                  </a:txBody>
                  <a:tcPr marL="68580" marR="68580" marT="0" marB="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solidFill>
                            <a:schemeClr val="tx1"/>
                          </a:solidFill>
                          <a:latin typeface="+mn-lt"/>
                          <a:ea typeface="+mn-ea"/>
                          <a:cs typeface="+mn-cs"/>
                        </a:rPr>
                        <a:t>4 (5.2)</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50000"/>
                        </a:lnSpc>
                        <a:spcAft>
                          <a:spcPts val="0"/>
                        </a:spcAft>
                      </a:pPr>
                      <a:r>
                        <a:rPr lang="en-GB" sz="1200" noProof="0" dirty="0" smtClean="0"/>
                        <a:t>9 (11.8)</a:t>
                      </a:r>
                      <a:endParaRPr lang="en-GB" sz="1200" noProof="0" dirty="0">
                        <a:solidFill>
                          <a:schemeClr val="accent2">
                            <a:lumMod val="50000"/>
                          </a:schemeClr>
                        </a:solidFill>
                        <a:latin typeface="+mn-lt"/>
                        <a:ea typeface="Calibri"/>
                        <a:cs typeface="Times New Roman"/>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4392035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O-024: </a:t>
            </a:r>
            <a:r>
              <a:rPr lang="en-US" dirty="0" err="1" smtClean="0"/>
              <a:t>mFOLFOXIRI</a:t>
            </a:r>
            <a:r>
              <a:rPr lang="en-US" dirty="0" smtClean="0"/>
              <a:t> </a:t>
            </a:r>
            <a:r>
              <a:rPr lang="en-US" dirty="0"/>
              <a:t>+ </a:t>
            </a:r>
            <a:r>
              <a:rPr lang="en-US" dirty="0" smtClean="0"/>
              <a:t>panitumumab </a:t>
            </a:r>
            <a:r>
              <a:rPr lang="en-US" dirty="0"/>
              <a:t>versus FOLFOXIRI as first-line treatment in patients with RAS wild- type metastatic colorectal cancer m(CRC): </a:t>
            </a:r>
            <a:r>
              <a:rPr lang="en-US" dirty="0" smtClean="0"/>
              <a:t>A </a:t>
            </a:r>
            <a:r>
              <a:rPr lang="en-US" dirty="0"/>
              <a:t>randomized phase II VOLFI trial of the AIO (</a:t>
            </a:r>
            <a:r>
              <a:rPr lang="en-US" dirty="0" smtClean="0"/>
              <a:t>AIO-KRK0109) </a:t>
            </a:r>
            <a:br>
              <a:rPr lang="en-US" dirty="0" smtClean="0"/>
            </a:br>
            <a:r>
              <a:rPr lang="en-US" dirty="0" smtClean="0"/>
              <a:t>– </a:t>
            </a:r>
            <a:r>
              <a:rPr lang="en-US" dirty="0" err="1" smtClean="0"/>
              <a:t>Geissler</a:t>
            </a:r>
            <a:r>
              <a:rPr lang="en-US" dirty="0" smtClean="0"/>
              <a:t> M, et al</a:t>
            </a:r>
            <a:endParaRPr lang="en-US" dirty="0"/>
          </a:p>
        </p:txBody>
      </p:sp>
      <p:sp>
        <p:nvSpPr>
          <p:cNvPr id="3" name="Content Placeholder 2"/>
          <p:cNvSpPr>
            <a:spLocks noGrp="1"/>
          </p:cNvSpPr>
          <p:nvPr>
            <p:ph idx="1"/>
          </p:nvPr>
        </p:nvSpPr>
        <p:spPr/>
        <p:txBody>
          <a:bodyPr/>
          <a:lstStyle/>
          <a:p>
            <a:pPr marL="0" indent="0">
              <a:buNone/>
            </a:pPr>
            <a:r>
              <a:rPr lang="en-GB" b="1" dirty="0"/>
              <a:t>Study objective</a:t>
            </a:r>
          </a:p>
          <a:p>
            <a:r>
              <a:rPr lang="en-US" dirty="0" smtClean="0"/>
              <a:t>To assess the efficacy </a:t>
            </a:r>
            <a:r>
              <a:rPr lang="en-US" dirty="0"/>
              <a:t>and </a:t>
            </a:r>
            <a:r>
              <a:rPr lang="en-US" dirty="0" smtClean="0"/>
              <a:t>safety </a:t>
            </a:r>
            <a:r>
              <a:rPr lang="en-US" dirty="0"/>
              <a:t>of </a:t>
            </a:r>
            <a:r>
              <a:rPr lang="en-US" dirty="0" smtClean="0"/>
              <a:t>panitumumab + </a:t>
            </a:r>
            <a:r>
              <a:rPr lang="en-US" dirty="0" err="1"/>
              <a:t>mFOLFOXIRI</a:t>
            </a:r>
            <a:r>
              <a:rPr lang="en-US" dirty="0"/>
              <a:t> </a:t>
            </a:r>
            <a:r>
              <a:rPr lang="en-US" dirty="0" smtClean="0"/>
              <a:t>vs. FOLFOXIRI as 1L treatment </a:t>
            </a:r>
            <a:r>
              <a:rPr lang="en-US" dirty="0"/>
              <a:t>in </a:t>
            </a:r>
            <a:r>
              <a:rPr lang="en-US" dirty="0" smtClean="0"/>
              <a:t>patients with </a:t>
            </a:r>
            <a:r>
              <a:rPr lang="en-US" dirty="0" err="1" smtClean="0"/>
              <a:t>mCRC</a:t>
            </a:r>
            <a:endParaRPr lang="en-US" dirty="0"/>
          </a:p>
        </p:txBody>
      </p:sp>
      <p:sp>
        <p:nvSpPr>
          <p:cNvPr id="4" name="Text Placeholder 3"/>
          <p:cNvSpPr>
            <a:spLocks noGrp="1"/>
          </p:cNvSpPr>
          <p:nvPr>
            <p:ph type="body" sz="quarter" idx="10"/>
          </p:nvPr>
        </p:nvSpPr>
        <p:spPr>
          <a:xfrm>
            <a:off x="365126" y="6096000"/>
            <a:ext cx="3892082" cy="487363"/>
          </a:xfrm>
        </p:spPr>
        <p:txBody>
          <a:bodyPr/>
          <a:lstStyle/>
          <a:p>
            <a:r>
              <a:rPr lang="en-US" dirty="0" smtClean="0"/>
              <a:t>*If resectable: surgery then protocol treatment for up to 12 cycles; if </a:t>
            </a:r>
            <a:r>
              <a:rPr lang="en-US" dirty="0"/>
              <a:t>CR/PR/SD after 12 cycles: </a:t>
            </a:r>
            <a:r>
              <a:rPr lang="en-US" dirty="0" smtClean="0"/>
              <a:t>re-induction </a:t>
            </a:r>
            <a:r>
              <a:rPr lang="en-US" dirty="0"/>
              <a:t>(same combination) recommended on </a:t>
            </a:r>
            <a:r>
              <a:rPr lang="en-US" dirty="0" smtClean="0"/>
              <a:t>PD</a:t>
            </a:r>
            <a:endParaRPr lang="en-US" dirty="0"/>
          </a:p>
        </p:txBody>
      </p:sp>
      <p:sp>
        <p:nvSpPr>
          <p:cNvPr id="5" name="Text Placeholder 4"/>
          <p:cNvSpPr>
            <a:spLocks noGrp="1"/>
          </p:cNvSpPr>
          <p:nvPr>
            <p:ph type="body" sz="quarter" idx="11"/>
          </p:nvPr>
        </p:nvSpPr>
        <p:spPr/>
        <p:txBody>
          <a:bodyPr/>
          <a:lstStyle/>
          <a:p>
            <a:r>
              <a:rPr lang="en-GB" dirty="0" err="1"/>
              <a:t>Geissler</a:t>
            </a:r>
            <a:r>
              <a:rPr lang="en-GB" dirty="0"/>
              <a:t> M, </a:t>
            </a:r>
            <a:r>
              <a:rPr lang="fr-FR" dirty="0"/>
              <a:t>et al. Ann </a:t>
            </a:r>
            <a:r>
              <a:rPr lang="fr-FR" dirty="0" err="1"/>
              <a:t>Oncol</a:t>
            </a:r>
            <a:r>
              <a:rPr lang="fr-FR" dirty="0"/>
              <a:t> 2018;29(</a:t>
            </a:r>
            <a:r>
              <a:rPr lang="fr-FR" dirty="0" err="1"/>
              <a:t>suppl</a:t>
            </a:r>
            <a:r>
              <a:rPr lang="fr-FR" dirty="0"/>
              <a:t> 5):</a:t>
            </a:r>
            <a:r>
              <a:rPr lang="en-GB" dirty="0" err="1"/>
              <a:t>abstr</a:t>
            </a:r>
            <a:r>
              <a:rPr lang="en-GB" dirty="0"/>
              <a:t> </a:t>
            </a:r>
            <a:r>
              <a:rPr lang="en-GB" dirty="0" smtClean="0"/>
              <a:t>O-024</a:t>
            </a:r>
            <a:endParaRPr lang="en-US" dirty="0"/>
          </a:p>
        </p:txBody>
      </p:sp>
      <p:sp>
        <p:nvSpPr>
          <p:cNvPr id="6" name="Rectangle 9"/>
          <p:cNvSpPr txBox="1">
            <a:spLocks noChangeArrowheads="1"/>
          </p:cNvSpPr>
          <p:nvPr/>
        </p:nvSpPr>
        <p:spPr bwMode="auto">
          <a:xfrm>
            <a:off x="365124" y="5373349"/>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ORR</a:t>
            </a:r>
          </a:p>
          <a:p>
            <a:endParaRPr lang="en-GB" dirty="0"/>
          </a:p>
        </p:txBody>
      </p:sp>
      <p:sp>
        <p:nvSpPr>
          <p:cNvPr id="7" name="Content Placeholder 26"/>
          <p:cNvSpPr txBox="1">
            <a:spLocks/>
          </p:cNvSpPr>
          <p:nvPr/>
        </p:nvSpPr>
        <p:spPr>
          <a:xfrm>
            <a:off x="4648200" y="537334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TRR, time-to-relapse, PFS, OS, safety, </a:t>
            </a:r>
            <a:r>
              <a:rPr lang="en-GB" dirty="0" err="1" smtClean="0"/>
              <a:t>QoL</a:t>
            </a:r>
            <a:endParaRPr lang="en-GB" dirty="0"/>
          </a:p>
        </p:txBody>
      </p:sp>
      <p:sp>
        <p:nvSpPr>
          <p:cNvPr id="8" name="Oval 14"/>
          <p:cNvSpPr>
            <a:spLocks noChangeArrowheads="1"/>
          </p:cNvSpPr>
          <p:nvPr/>
        </p:nvSpPr>
        <p:spPr bwMode="auto">
          <a:xfrm>
            <a:off x="3888861" y="329009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ea typeface="SimSun" pitchFamily="2" charset="-122"/>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zh-CN" sz="1600" b="1" dirty="0" smtClean="0">
                <a:solidFill>
                  <a:srgbClr val="043882"/>
                </a:solidFill>
                <a:ea typeface="SimSun" pitchFamily="2" charset="-122"/>
              </a:rPr>
              <a:t>2:1</a:t>
            </a:r>
            <a:endParaRPr kumimoji="0" lang="en-GB" altLang="zh-CN" sz="1600" b="1" i="0" u="none" strike="noStrike" kern="1200" cap="none" spc="0" normalizeH="0" baseline="0" noProof="0" dirty="0">
              <a:ln>
                <a:noFill/>
              </a:ln>
              <a:solidFill>
                <a:srgbClr val="043882"/>
              </a:solidFill>
              <a:effectLst/>
              <a:uLnTx/>
              <a:uFillTx/>
              <a:ea typeface="SimSun" pitchFamily="2" charset="-122"/>
            </a:endParaRPr>
          </a:p>
        </p:txBody>
      </p:sp>
      <p:cxnSp>
        <p:nvCxnSpPr>
          <p:cNvPr id="9" name="AutoShape 15"/>
          <p:cNvCxnSpPr>
            <a:cxnSpLocks noChangeShapeType="1"/>
            <a:stCxn id="8" idx="0"/>
            <a:endCxn id="14" idx="1"/>
          </p:cNvCxnSpPr>
          <p:nvPr/>
        </p:nvCxnSpPr>
        <p:spPr bwMode="auto">
          <a:xfrm rot="5400000" flipH="1" flipV="1">
            <a:off x="3958581" y="2743339"/>
            <a:ext cx="768836" cy="324680"/>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486643" y="1959129"/>
            <a:ext cx="1600777" cy="1124262"/>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en-GB" altLang="zh-CN" b="1" dirty="0" smtClean="0">
                <a:solidFill>
                  <a:srgbClr val="FFFFFF"/>
                </a:solidFill>
                <a:ea typeface="SimSun" pitchFamily="2" charset="-122"/>
              </a:rPr>
              <a:t>PD/</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resectability/maximum </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12 cycles*</a:t>
            </a:r>
            <a:endParaRPr kumimoji="0" lang="en-GB" altLang="zh-CN" sz="1800" b="1" i="0" u="none" strike="noStrike" kern="1200" cap="none" spc="0" normalizeH="0" baseline="30000" noProof="0" dirty="0">
              <a:ln>
                <a:noFill/>
              </a:ln>
              <a:solidFill>
                <a:srgbClr val="FFFFFF"/>
              </a:solidFill>
              <a:effectLst/>
              <a:uLnTx/>
              <a:uFillTx/>
              <a:ea typeface="SimSun" pitchFamily="2" charset="-122"/>
            </a:endParaRPr>
          </a:p>
        </p:txBody>
      </p:sp>
      <p:sp>
        <p:nvSpPr>
          <p:cNvPr id="11" name="Content Placeholder 26"/>
          <p:cNvSpPr txBox="1">
            <a:spLocks/>
          </p:cNvSpPr>
          <p:nvPr/>
        </p:nvSpPr>
        <p:spPr bwMode="auto">
          <a:xfrm>
            <a:off x="4571999" y="2989674"/>
            <a:ext cx="391817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Cohort 1: Histologically confirmed</a:t>
            </a:r>
            <a:r>
              <a:rPr kumimoji="0" lang="en-GB" sz="1200" b="0" i="0" u="none" strike="noStrike" kern="1200" cap="none" spc="0" normalizeH="0" noProof="0" dirty="0" smtClean="0">
                <a:ln>
                  <a:noFill/>
                </a:ln>
                <a:solidFill>
                  <a:srgbClr val="4D4D4D"/>
                </a:solidFill>
                <a:effectLst/>
                <a:uLnTx/>
                <a:uFillTx/>
                <a:latin typeface="Arial"/>
                <a:ea typeface="+mn-ea"/>
                <a:cs typeface="Arial" charset="0"/>
              </a:rPr>
              <a:t> and definitively inoperable/unresectable</a:t>
            </a: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 </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Cohort 2: Chance of secondary resection wit</a:t>
            </a:r>
            <a:r>
              <a:rPr lang="en-GB" sz="1200" dirty="0" smtClean="0">
                <a:solidFill>
                  <a:srgbClr val="4D4D4D"/>
                </a:solidFill>
                <a:latin typeface="Arial"/>
              </a:rPr>
              <a:t>h curative intent (pre-treatment liver/tumour biopsy)</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2" name="AutoShape 19"/>
          <p:cNvCxnSpPr>
            <a:cxnSpLocks noChangeShapeType="1"/>
            <a:stCxn id="15" idx="3"/>
            <a:endCxn id="8" idx="2"/>
          </p:cNvCxnSpPr>
          <p:nvPr/>
        </p:nvCxnSpPr>
        <p:spPr bwMode="auto">
          <a:xfrm flipV="1">
            <a:off x="3789669" y="3582197"/>
            <a:ext cx="99192"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flipV="1">
            <a:off x="7183829" y="2521260"/>
            <a:ext cx="302814"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505339" y="2110892"/>
            <a:ext cx="2678490"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Panitumumab 6 mg/kg + </a:t>
            </a:r>
            <a:r>
              <a:rPr lang="en-GB" altLang="zh-CN" dirty="0" err="1" smtClean="0">
                <a:solidFill>
                  <a:srgbClr val="FFFFFF"/>
                </a:solidFill>
                <a:ea typeface="SimSun" pitchFamily="2" charset="-122"/>
              </a:rPr>
              <a:t>mFOLFOXIRI</a:t>
            </a:r>
            <a:r>
              <a:rPr lang="en-GB" altLang="zh-CN" dirty="0" smtClean="0">
                <a:solidFill>
                  <a:srgbClr val="FFFFFF"/>
                </a:solidFill>
                <a:ea typeface="SimSun" pitchFamily="2" charset="-122"/>
              </a:rPr>
              <a:t> q2w</a:t>
            </a:r>
          </a:p>
          <a:p>
            <a:pPr lvl="0" algn="ctr" defTabSz="892175" eaLnBrk="0" hangingPunct="0">
              <a:defRPr/>
            </a:pPr>
            <a:r>
              <a:rPr lang="en-GB" altLang="zh-CN" dirty="0" smtClean="0">
                <a:solidFill>
                  <a:srgbClr val="FFFFFF"/>
                </a:solidFill>
                <a:ea typeface="SimSun" pitchFamily="2" charset="-122"/>
              </a:rPr>
              <a:t>(n=63)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65025" y="2360068"/>
            <a:ext cx="3724644"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Unresectable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mCRC</a:t>
            </a:r>
            <a:endPar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noProof="0" dirty="0" smtClean="0">
                <a:solidFill>
                  <a:srgbClr val="FFFFFF"/>
                </a:solidFill>
                <a:ea typeface="SimSun" pitchFamily="2" charset="-122"/>
              </a:rPr>
              <a:t>WT RAS</a:t>
            </a:r>
          </a:p>
          <a:p>
            <a:pPr marL="22860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1L (1 cycle of FOLFIRINOX permitted prior </a:t>
            </a:r>
            <a:r>
              <a:rPr lang="en-GB" altLang="zh-CN" dirty="0" smtClean="0">
                <a:solidFill>
                  <a:srgbClr val="FFFFFF"/>
                </a:solidFill>
                <a:ea typeface="SimSun" pitchFamily="2" charset="-122"/>
              </a:rPr>
              <a:t>to randomisation</a:t>
            </a:r>
            <a:r>
              <a:rPr lang="en-GB" altLang="zh-CN" dirty="0">
                <a:solidFill>
                  <a:srgbClr val="FFFFFF"/>
                </a:solidFill>
                <a:ea typeface="SimSun" pitchFamily="2" charset="-122"/>
              </a:rPr>
              <a: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ECOG</a:t>
            </a:r>
            <a:r>
              <a:rPr kumimoji="0" lang="en-GB" altLang="zh-CN" sz="1800" b="0" i="0" u="none" strike="noStrike" kern="1200" cap="none" spc="0" normalizeH="0" dirty="0" smtClean="0">
                <a:ln>
                  <a:noFill/>
                </a:ln>
                <a:solidFill>
                  <a:srgbClr val="FFFFFF"/>
                </a:solidFill>
                <a:effectLst/>
                <a:uLnTx/>
                <a:uFillTx/>
                <a:latin typeface="Arial" charset="0"/>
                <a:ea typeface="SimSun" pitchFamily="2" charset="-122"/>
                <a:cs typeface="Arial" charset="0"/>
              </a:rPr>
              <a:t>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(n=96)</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AutoShape 16"/>
          <p:cNvCxnSpPr>
            <a:cxnSpLocks noChangeShapeType="1"/>
            <a:stCxn id="8" idx="4"/>
            <a:endCxn id="19" idx="1"/>
          </p:cNvCxnSpPr>
          <p:nvPr/>
        </p:nvCxnSpPr>
        <p:spPr bwMode="auto">
          <a:xfrm rot="16200000" flipH="1">
            <a:off x="3946372" y="4108584"/>
            <a:ext cx="793254" cy="324680"/>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4" idx="1"/>
          </p:cNvCxnSpPr>
          <p:nvPr/>
        </p:nvCxnSpPr>
        <p:spPr bwMode="auto">
          <a:xfrm>
            <a:off x="7182249" y="4667551"/>
            <a:ext cx="3043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505339" y="4257183"/>
            <a:ext cx="2676910"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4D4D4D"/>
                </a:solidFill>
                <a:ea typeface="SimSun" pitchFamily="2" charset="-122"/>
              </a:rPr>
              <a:t>FOLFOXIRI q2w</a:t>
            </a:r>
          </a:p>
          <a:p>
            <a:pPr lvl="0" algn="ctr" defTabSz="892175" eaLnBrk="0" hangingPunct="0">
              <a:defRPr/>
            </a:pPr>
            <a:r>
              <a:rPr lang="en-GB" altLang="zh-CN" dirty="0" smtClean="0">
                <a:solidFill>
                  <a:srgbClr val="4D4D4D"/>
                </a:solidFill>
                <a:ea typeface="SimSun" pitchFamily="2" charset="-122"/>
              </a:rPr>
              <a:t>(n=33)</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4" name="AutoShape 12"/>
          <p:cNvSpPr>
            <a:spLocks noChangeArrowheads="1"/>
          </p:cNvSpPr>
          <p:nvPr/>
        </p:nvSpPr>
        <p:spPr bwMode="auto">
          <a:xfrm>
            <a:off x="7486643" y="4105420"/>
            <a:ext cx="1600777" cy="1124262"/>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en-GB" altLang="zh-CN" b="1" dirty="0" smtClean="0">
                <a:solidFill>
                  <a:srgbClr val="FFFFFF"/>
                </a:solidFill>
                <a:ea typeface="SimSun" pitchFamily="2" charset="-122"/>
              </a:rPr>
              <a:t>PD/</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resectability/maximum </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12 cycles*</a:t>
            </a:r>
            <a:endParaRPr kumimoji="0" lang="en-GB" altLang="zh-CN" sz="1800" b="1" i="0" u="none" strike="noStrike" kern="1200" cap="none" spc="0" normalizeH="0" baseline="30000" noProof="0" dirty="0">
              <a:ln>
                <a:noFill/>
              </a:ln>
              <a:solidFill>
                <a:srgbClr val="FFFFFF"/>
              </a:solidFill>
              <a:effectLst/>
              <a:uLnTx/>
              <a:uFillTx/>
              <a:ea typeface="SimSun" pitchFamily="2" charset="-122"/>
            </a:endParaRPr>
          </a:p>
        </p:txBody>
      </p:sp>
    </p:spTree>
    <p:extLst>
      <p:ext uri="{BB962C8B-B14F-4D97-AF65-F5344CB8AC3E}">
        <p14:creationId xmlns:p14="http://schemas.microsoft.com/office/powerpoint/2010/main" xmlns="" val="4175046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O-024: </a:t>
            </a:r>
            <a:r>
              <a:rPr lang="en-US" dirty="0" err="1"/>
              <a:t>mFOLFOXIRI</a:t>
            </a:r>
            <a:r>
              <a:rPr lang="en-US" dirty="0"/>
              <a:t> + panitumumab versus FOLFOXIRI as first-line treatment in patients with RAS wild- type metastatic colorectal cancer m(CRC): A randomized phase II VOLFI trial of the AIO (AIO-KRK0109) </a:t>
            </a:r>
            <a:br>
              <a:rPr lang="en-US" dirty="0"/>
            </a:br>
            <a:r>
              <a:rPr lang="en-US" dirty="0"/>
              <a:t>– </a:t>
            </a:r>
            <a:r>
              <a:rPr lang="en-US" dirty="0" err="1"/>
              <a:t>Geissler</a:t>
            </a:r>
            <a:r>
              <a:rPr lang="en-US" dirty="0"/>
              <a:t> M, et al</a:t>
            </a:r>
          </a:p>
        </p:txBody>
      </p:sp>
      <p:sp>
        <p:nvSpPr>
          <p:cNvPr id="5" name="Text Placeholder 4"/>
          <p:cNvSpPr>
            <a:spLocks noGrp="1"/>
          </p:cNvSpPr>
          <p:nvPr>
            <p:ph type="body" sz="quarter" idx="11"/>
          </p:nvPr>
        </p:nvSpPr>
        <p:spPr/>
        <p:txBody>
          <a:bodyPr/>
          <a:lstStyle/>
          <a:p>
            <a:r>
              <a:rPr lang="en-GB" dirty="0" err="1"/>
              <a:t>Geissler</a:t>
            </a:r>
            <a:r>
              <a:rPr lang="en-GB" dirty="0"/>
              <a:t> M, </a:t>
            </a:r>
            <a:r>
              <a:rPr lang="fr-FR" dirty="0"/>
              <a:t>et al. Ann </a:t>
            </a:r>
            <a:r>
              <a:rPr lang="fr-FR" dirty="0" err="1"/>
              <a:t>Oncol</a:t>
            </a:r>
            <a:r>
              <a:rPr lang="fr-FR" dirty="0"/>
              <a:t> 2018;29(</a:t>
            </a:r>
            <a:r>
              <a:rPr lang="fr-FR" dirty="0" err="1"/>
              <a:t>suppl</a:t>
            </a:r>
            <a:r>
              <a:rPr lang="fr-FR" dirty="0"/>
              <a:t> 5):</a:t>
            </a:r>
            <a:r>
              <a:rPr lang="en-GB" dirty="0" err="1"/>
              <a:t>abstr</a:t>
            </a:r>
            <a:r>
              <a:rPr lang="en-GB" dirty="0"/>
              <a:t> </a:t>
            </a:r>
            <a:r>
              <a:rPr lang="en-GB" dirty="0" smtClean="0"/>
              <a:t>O-024</a:t>
            </a:r>
            <a:endParaRPr lang="en-US" dirty="0"/>
          </a:p>
        </p:txBody>
      </p:sp>
      <p:graphicFrame>
        <p:nvGraphicFramePr>
          <p:cNvPr id="7" name="Group 88"/>
          <p:cNvGraphicFramePr>
            <a:graphicFrameLocks noGrp="1"/>
          </p:cNvGraphicFramePr>
          <p:nvPr>
            <p:extLst>
              <p:ext uri="{D42A27DB-BD31-4B8C-83A1-F6EECF244321}">
                <p14:modId xmlns:p14="http://schemas.microsoft.com/office/powerpoint/2010/main" xmlns="" val="3488408969"/>
              </p:ext>
            </p:extLst>
          </p:nvPr>
        </p:nvGraphicFramePr>
        <p:xfrm>
          <a:off x="369888" y="1678237"/>
          <a:ext cx="8408989" cy="1036320"/>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xmlns="" val="20000"/>
                    </a:ext>
                  </a:extLst>
                </a:gridCol>
                <a:gridCol w="2134205">
                  <a:extLst>
                    <a:ext uri="{9D8B030D-6E8A-4147-A177-3AD203B41FA5}">
                      <a16:colId xmlns:a16="http://schemas.microsoft.com/office/drawing/2014/main" xmlns="" val="20001"/>
                    </a:ext>
                  </a:extLst>
                </a:gridCol>
                <a:gridCol w="1883298">
                  <a:extLst>
                    <a:ext uri="{9D8B030D-6E8A-4147-A177-3AD203B41FA5}">
                      <a16:colId xmlns:a16="http://schemas.microsoft.com/office/drawing/2014/main" xmlns="" val="20002"/>
                    </a:ext>
                  </a:extLst>
                </a:gridCol>
                <a:gridCol w="2280641">
                  <a:extLst>
                    <a:ext uri="{9D8B030D-6E8A-4147-A177-3AD203B41FA5}">
                      <a16:colId xmlns:a16="http://schemas.microsoft.com/office/drawing/2014/main" xmlns=""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Panitumumab +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err="1" smtClean="0">
                          <a:ln>
                            <a:noFill/>
                          </a:ln>
                          <a:solidFill>
                            <a:schemeClr val="tx2"/>
                          </a:solidFill>
                          <a:effectLst/>
                          <a:latin typeface="Arial" charset="0"/>
                          <a:cs typeface="Arial" charset="0"/>
                        </a:rPr>
                        <a:t>mFOLFOXIRI</a:t>
                      </a:r>
                      <a:r>
                        <a:rPr kumimoji="0" lang="en-GB" sz="1400" b="1" i="0" u="none" strike="noStrike" cap="none" normalizeH="0" baseline="0" dirty="0" smtClean="0">
                          <a:ln>
                            <a:noFill/>
                          </a:ln>
                          <a:solidFill>
                            <a:schemeClr val="tx2"/>
                          </a:solidFill>
                          <a:effectLst/>
                          <a:latin typeface="Arial" charset="0"/>
                          <a:cs typeface="Arial" charset="0"/>
                        </a:rPr>
                        <a:t> (n=63)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FOLFOXIRI alone (n=33)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OR (95%CI);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 (95%CI)</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solidFill>
                            <a:schemeClr val="tx1"/>
                          </a:solidFill>
                        </a:rPr>
                        <a:t>87.3 (76.5, 94.4)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solidFill>
                            <a:schemeClr val="tx1"/>
                          </a:solidFill>
                        </a:rPr>
                        <a:t>60.6 (42.1, 77.1)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4.469 (1.614, 12.376); 0.004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sp>
        <p:nvSpPr>
          <p:cNvPr id="8" name="Content Placeholder 2"/>
          <p:cNvSpPr>
            <a:spLocks noGrp="1"/>
          </p:cNvSpPr>
          <p:nvPr>
            <p:ph idx="1"/>
          </p:nvPr>
        </p:nvSpPr>
        <p:spPr>
          <a:xfrm>
            <a:off x="365124" y="1254035"/>
            <a:ext cx="8413751" cy="4746172"/>
          </a:xfrm>
        </p:spPr>
        <p:txBody>
          <a:bodyPr/>
          <a:lstStyle/>
          <a:p>
            <a:pPr marL="0" indent="0">
              <a:buNone/>
            </a:pPr>
            <a:r>
              <a:rPr lang="en-GB" b="1" dirty="0" smtClean="0"/>
              <a:t>Key results</a:t>
            </a:r>
          </a:p>
        </p:txBody>
      </p:sp>
      <p:graphicFrame>
        <p:nvGraphicFramePr>
          <p:cNvPr id="9" name="Group 88"/>
          <p:cNvGraphicFramePr>
            <a:graphicFrameLocks noGrp="1"/>
          </p:cNvGraphicFramePr>
          <p:nvPr>
            <p:extLst>
              <p:ext uri="{D42A27DB-BD31-4B8C-83A1-F6EECF244321}">
                <p14:modId xmlns:p14="http://schemas.microsoft.com/office/powerpoint/2010/main" xmlns="" val="1473721254"/>
              </p:ext>
            </p:extLst>
          </p:nvPr>
        </p:nvGraphicFramePr>
        <p:xfrm>
          <a:off x="369888" y="2788580"/>
          <a:ext cx="8463918" cy="2151888"/>
        </p:xfrm>
        <a:graphic>
          <a:graphicData uri="http://schemas.openxmlformats.org/drawingml/2006/table">
            <a:tbl>
              <a:tblPr firstRow="1" bandRow="1">
                <a:tableStyleId>{69012ECD-51FC-41F1-AA8D-1B2483CD663E}</a:tableStyleId>
              </a:tblPr>
              <a:tblGrid>
                <a:gridCol w="2519680">
                  <a:extLst>
                    <a:ext uri="{9D8B030D-6E8A-4147-A177-3AD203B41FA5}">
                      <a16:colId xmlns:a16="http://schemas.microsoft.com/office/drawing/2014/main" xmlns="" val="20000"/>
                    </a:ext>
                  </a:extLst>
                </a:gridCol>
                <a:gridCol w="1711235">
                  <a:extLst>
                    <a:ext uri="{9D8B030D-6E8A-4147-A177-3AD203B41FA5}">
                      <a16:colId xmlns:a16="http://schemas.microsoft.com/office/drawing/2014/main" xmlns="" val="20001"/>
                    </a:ext>
                  </a:extLst>
                </a:gridCol>
                <a:gridCol w="1711235">
                  <a:extLst>
                    <a:ext uri="{9D8B030D-6E8A-4147-A177-3AD203B41FA5}">
                      <a16:colId xmlns:a16="http://schemas.microsoft.com/office/drawing/2014/main" xmlns="" val="20002"/>
                    </a:ext>
                  </a:extLst>
                </a:gridCol>
                <a:gridCol w="2521768">
                  <a:extLst>
                    <a:ext uri="{9D8B030D-6E8A-4147-A177-3AD203B41FA5}">
                      <a16:colId xmlns:a16="http://schemas.microsoft.com/office/drawing/2014/main" xmlns=""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Panitumumab +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err="1" smtClean="0">
                          <a:ln>
                            <a:noFill/>
                          </a:ln>
                          <a:solidFill>
                            <a:schemeClr val="tx2"/>
                          </a:solidFill>
                          <a:effectLst/>
                          <a:latin typeface="Arial" charset="0"/>
                          <a:cs typeface="Arial" charset="0"/>
                        </a:rPr>
                        <a:t>mFOLFOXIRI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FOLFOXIRI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alone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OR (95%CI); 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by tumour sidedness, %</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Left (n=78)</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Right (n=18)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70.0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68.0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37.5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4.518 (1.298, 15.718); 0.02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3.889 (0.543, 27.886); 0.34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by mutation status, %</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RAS/BRAF WT (n=60)</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BRAF </a:t>
                      </a:r>
                      <a:r>
                        <a:rPr kumimoji="0" lang="en-GB" sz="1400" b="0" i="0" u="none" strike="noStrike" cap="none" normalizeH="0" baseline="0" dirty="0" err="1" smtClean="0">
                          <a:ln>
                            <a:noFill/>
                          </a:ln>
                          <a:solidFill>
                            <a:schemeClr val="tx1"/>
                          </a:solidFill>
                          <a:effectLst/>
                          <a:latin typeface="Arial" charset="0"/>
                          <a:cs typeface="Arial" charset="0"/>
                        </a:rPr>
                        <a:t>mut</a:t>
                      </a:r>
                      <a:r>
                        <a:rPr kumimoji="0" lang="en-GB" sz="1400" b="0" i="0" u="none" strike="noStrike" cap="none" normalizeH="0" baseline="0" dirty="0" smtClean="0">
                          <a:ln>
                            <a:noFill/>
                          </a:ln>
                          <a:solidFill>
                            <a:schemeClr val="tx1"/>
                          </a:solidFill>
                          <a:effectLst/>
                          <a:latin typeface="Arial" charset="0"/>
                          <a:cs typeface="Arial" charset="0"/>
                        </a:rPr>
                        <a:t> (n=16)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86.0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85.7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smtClean="0">
                          <a:ln>
                            <a:noFill/>
                          </a:ln>
                          <a:solidFill>
                            <a:schemeClr val="tx1"/>
                          </a:solidFill>
                          <a:effectLst/>
                          <a:latin typeface="Arial" charset="0"/>
                          <a:cs typeface="Arial" charset="0"/>
                        </a:rPr>
                        <a:t>64.7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smtClean="0">
                          <a:ln>
                            <a:noFill/>
                          </a:ln>
                          <a:solidFill>
                            <a:schemeClr val="tx1"/>
                          </a:solidFill>
                          <a:effectLst/>
                          <a:latin typeface="Arial" charset="0"/>
                          <a:cs typeface="Arial" charset="0"/>
                        </a:rPr>
                        <a:t>22.2</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3.364 (0.902, 12.549); 0.08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21.000 (1.504, 293.25); 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1870586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O-024: </a:t>
            </a:r>
            <a:r>
              <a:rPr lang="en-US" dirty="0" err="1"/>
              <a:t>mFOLFOXIRI</a:t>
            </a:r>
            <a:r>
              <a:rPr lang="en-US" dirty="0"/>
              <a:t> + panitumumab versus FOLFOXIRI as first-line treatment in patients with RAS wild- type metastatic colorectal cancer m(CRC): A randomized phase II VOLFI trial of the AIO (AIO-KRK0109) </a:t>
            </a:r>
            <a:br>
              <a:rPr lang="en-US" dirty="0"/>
            </a:br>
            <a:r>
              <a:rPr lang="en-US" dirty="0"/>
              <a:t>– </a:t>
            </a:r>
            <a:r>
              <a:rPr lang="en-US" dirty="0" err="1"/>
              <a:t>Geissler</a:t>
            </a:r>
            <a:r>
              <a:rPr lang="en-US" dirty="0"/>
              <a:t> M, et al</a:t>
            </a:r>
          </a:p>
        </p:txBody>
      </p:sp>
      <p:sp>
        <p:nvSpPr>
          <p:cNvPr id="5" name="Text Placeholder 4"/>
          <p:cNvSpPr>
            <a:spLocks noGrp="1"/>
          </p:cNvSpPr>
          <p:nvPr>
            <p:ph type="body" sz="quarter" idx="11"/>
          </p:nvPr>
        </p:nvSpPr>
        <p:spPr/>
        <p:txBody>
          <a:bodyPr/>
          <a:lstStyle/>
          <a:p>
            <a:r>
              <a:rPr lang="en-GB" dirty="0" err="1"/>
              <a:t>Geissler</a:t>
            </a:r>
            <a:r>
              <a:rPr lang="en-GB" dirty="0"/>
              <a:t> M, </a:t>
            </a:r>
            <a:r>
              <a:rPr lang="fr-FR" dirty="0"/>
              <a:t>et al. Ann </a:t>
            </a:r>
            <a:r>
              <a:rPr lang="fr-FR" dirty="0" err="1"/>
              <a:t>Oncol</a:t>
            </a:r>
            <a:r>
              <a:rPr lang="fr-FR" dirty="0"/>
              <a:t> 2018;29(</a:t>
            </a:r>
            <a:r>
              <a:rPr lang="fr-FR" dirty="0" err="1"/>
              <a:t>suppl</a:t>
            </a:r>
            <a:r>
              <a:rPr lang="fr-FR" dirty="0"/>
              <a:t> 5):</a:t>
            </a:r>
            <a:r>
              <a:rPr lang="en-GB" dirty="0" err="1"/>
              <a:t>abstr</a:t>
            </a:r>
            <a:r>
              <a:rPr lang="en-GB" dirty="0"/>
              <a:t> </a:t>
            </a:r>
            <a:r>
              <a:rPr lang="en-GB" dirty="0" smtClean="0"/>
              <a:t>O-024</a:t>
            </a:r>
            <a:endParaRPr lang="en-US" dirty="0"/>
          </a:p>
        </p:txBody>
      </p:sp>
      <p:sp>
        <p:nvSpPr>
          <p:cNvPr id="6" name="Content Placeholder 2"/>
          <p:cNvSpPr>
            <a:spLocks noGrp="1"/>
          </p:cNvSpPr>
          <p:nvPr>
            <p:ph idx="1"/>
          </p:nvPr>
        </p:nvSpPr>
        <p:spPr>
          <a:xfrm>
            <a:off x="365124" y="1254035"/>
            <a:ext cx="8413751" cy="4746172"/>
          </a:xfrm>
        </p:spPr>
        <p:txBody>
          <a:bodyPr/>
          <a:lstStyle/>
          <a:p>
            <a:pPr marL="0" indent="0">
              <a:buNone/>
            </a:pPr>
            <a:r>
              <a:rPr lang="en-GB" b="1" dirty="0" smtClean="0"/>
              <a:t>Key results (cont.)</a:t>
            </a:r>
          </a:p>
        </p:txBody>
      </p:sp>
      <p:sp>
        <p:nvSpPr>
          <p:cNvPr id="9" name="TextBox 8"/>
          <p:cNvSpPr txBox="1"/>
          <p:nvPr/>
        </p:nvSpPr>
        <p:spPr>
          <a:xfrm>
            <a:off x="4154482" y="1519818"/>
            <a:ext cx="1133644" cy="369332"/>
          </a:xfrm>
          <a:prstGeom prst="rect">
            <a:avLst/>
          </a:prstGeom>
          <a:noFill/>
        </p:spPr>
        <p:txBody>
          <a:bodyPr wrap="none" rtlCol="0">
            <a:spAutoFit/>
          </a:bodyPr>
          <a:lstStyle/>
          <a:p>
            <a:r>
              <a:rPr lang="en-US" b="1" dirty="0" smtClean="0"/>
              <a:t>Cohort 1</a:t>
            </a:r>
            <a:endParaRPr lang="en-US" b="1" dirty="0"/>
          </a:p>
        </p:txBody>
      </p:sp>
      <p:sp>
        <p:nvSpPr>
          <p:cNvPr id="10" name="TextBox 9"/>
          <p:cNvSpPr txBox="1"/>
          <p:nvPr/>
        </p:nvSpPr>
        <p:spPr>
          <a:xfrm>
            <a:off x="7067499" y="1519818"/>
            <a:ext cx="1133644" cy="369332"/>
          </a:xfrm>
          <a:prstGeom prst="rect">
            <a:avLst/>
          </a:prstGeom>
          <a:noFill/>
        </p:spPr>
        <p:txBody>
          <a:bodyPr wrap="none" rtlCol="0">
            <a:spAutoFit/>
          </a:bodyPr>
          <a:lstStyle/>
          <a:p>
            <a:r>
              <a:rPr lang="en-US" b="1" dirty="0" smtClean="0"/>
              <a:t>Cohort 2</a:t>
            </a:r>
            <a:endParaRPr lang="en-US" b="1" dirty="0"/>
          </a:p>
        </p:txBody>
      </p:sp>
      <p:graphicFrame>
        <p:nvGraphicFramePr>
          <p:cNvPr id="11" name="Group 88"/>
          <p:cNvGraphicFramePr>
            <a:graphicFrameLocks noGrp="1"/>
          </p:cNvGraphicFramePr>
          <p:nvPr>
            <p:extLst>
              <p:ext uri="{D42A27DB-BD31-4B8C-83A1-F6EECF244321}">
                <p14:modId xmlns:p14="http://schemas.microsoft.com/office/powerpoint/2010/main" xmlns="" val="3321677336"/>
              </p:ext>
            </p:extLst>
          </p:nvPr>
        </p:nvGraphicFramePr>
        <p:xfrm>
          <a:off x="369888" y="5071210"/>
          <a:ext cx="8408989" cy="1036320"/>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xmlns="" val="20000"/>
                    </a:ext>
                  </a:extLst>
                </a:gridCol>
                <a:gridCol w="2134205">
                  <a:extLst>
                    <a:ext uri="{9D8B030D-6E8A-4147-A177-3AD203B41FA5}">
                      <a16:colId xmlns:a16="http://schemas.microsoft.com/office/drawing/2014/main" xmlns="" val="20001"/>
                    </a:ext>
                  </a:extLst>
                </a:gridCol>
                <a:gridCol w="2134205">
                  <a:extLst>
                    <a:ext uri="{9D8B030D-6E8A-4147-A177-3AD203B41FA5}">
                      <a16:colId xmlns:a16="http://schemas.microsoft.com/office/drawing/2014/main" xmlns="" val="20002"/>
                    </a:ext>
                  </a:extLst>
                </a:gridCol>
                <a:gridCol w="2029734">
                  <a:extLst>
                    <a:ext uri="{9D8B030D-6E8A-4147-A177-3AD203B41FA5}">
                      <a16:colId xmlns:a16="http://schemas.microsoft.com/office/drawing/2014/main" xmlns=""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Panitumumab +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FOLFOXIRI (n=63)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FOLFOXIRI alone (n=33)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mPFS</a:t>
                      </a:r>
                      <a:r>
                        <a:rPr kumimoji="0" lang="en-GB" sz="1400" b="0" i="0" u="none" strike="noStrike" cap="none" normalizeH="0" baseline="0" dirty="0" smtClean="0">
                          <a:ln>
                            <a:noFill/>
                          </a:ln>
                          <a:solidFill>
                            <a:schemeClr val="tx1"/>
                          </a:solidFill>
                          <a:effectLst/>
                          <a:latin typeface="Arial" charset="0"/>
                          <a:cs typeface="Arial" charset="0"/>
                        </a:rPr>
                        <a:t>, months (95%CI)</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9.7 (9.0, 11.7)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10.1 (7.8,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0.920 (0.584, 1.451); 0.72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sp>
        <p:nvSpPr>
          <p:cNvPr id="13" name="TextBox 12"/>
          <p:cNvSpPr txBox="1"/>
          <p:nvPr/>
        </p:nvSpPr>
        <p:spPr>
          <a:xfrm>
            <a:off x="1295852" y="1519818"/>
            <a:ext cx="633571" cy="369332"/>
          </a:xfrm>
          <a:prstGeom prst="rect">
            <a:avLst/>
          </a:prstGeom>
          <a:noFill/>
        </p:spPr>
        <p:txBody>
          <a:bodyPr wrap="none" rtlCol="0">
            <a:spAutoFit/>
          </a:bodyPr>
          <a:lstStyle/>
          <a:p>
            <a:pPr fontAlgn="base">
              <a:spcBef>
                <a:spcPct val="0"/>
              </a:spcBef>
              <a:spcAft>
                <a:spcPct val="0"/>
              </a:spcAft>
            </a:pPr>
            <a:r>
              <a:rPr lang="en-US" b="1" dirty="0" smtClean="0">
                <a:solidFill>
                  <a:srgbClr val="4D4D4D"/>
                </a:solidFill>
              </a:rPr>
              <a:t>FAS</a:t>
            </a:r>
            <a:endParaRPr lang="en-US" b="1" dirty="0">
              <a:solidFill>
                <a:srgbClr val="4D4D4D"/>
              </a:solidFill>
            </a:endParaRPr>
          </a:p>
        </p:txBody>
      </p:sp>
      <p:grpSp>
        <p:nvGrpSpPr>
          <p:cNvPr id="16" name="Group 15"/>
          <p:cNvGrpSpPr/>
          <p:nvPr/>
        </p:nvGrpSpPr>
        <p:grpSpPr>
          <a:xfrm>
            <a:off x="83660" y="1800954"/>
            <a:ext cx="2976173" cy="3115402"/>
            <a:chOff x="83660" y="1800954"/>
            <a:chExt cx="2976173" cy="3115402"/>
          </a:xfrm>
        </p:grpSpPr>
        <p:graphicFrame>
          <p:nvGraphicFramePr>
            <p:cNvPr id="17" name="Chart 16"/>
            <p:cNvGraphicFramePr/>
            <p:nvPr>
              <p:extLst>
                <p:ext uri="{D42A27DB-BD31-4B8C-83A1-F6EECF244321}">
                  <p14:modId xmlns:p14="http://schemas.microsoft.com/office/powerpoint/2010/main" xmlns="" val="2651817164"/>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683568" y="4454691"/>
              <a:ext cx="1245855" cy="461665"/>
            </a:xfrm>
            <a:prstGeom prst="rect">
              <a:avLst/>
            </a:prstGeom>
          </p:spPr>
          <p:txBody>
            <a:bodyPr wrap="none">
              <a:spAutoFit/>
            </a:bodyPr>
            <a:lstStyle/>
            <a:p>
              <a:pPr algn="ctr" defTabSz="892175" eaLnBrk="0" hangingPunct="0">
                <a:defRPr/>
              </a:pPr>
              <a:r>
                <a:rPr lang="en-GB" altLang="zh-CN" sz="1200" kern="0" dirty="0" err="1">
                  <a:ea typeface="SimSun" pitchFamily="2" charset="-122"/>
                </a:rPr>
                <a:t>mFOLFOXIRI</a:t>
              </a:r>
              <a:endParaRPr lang="en-GB" altLang="zh-CN" sz="1200" dirty="0">
                <a:ea typeface="SimSun" pitchFamily="2" charset="-122"/>
              </a:endParaRPr>
            </a:p>
            <a:p>
              <a:pPr lvl="0" algn="ctr" defTabSz="892175" eaLnBrk="0" hangingPunct="0">
                <a:defRPr/>
              </a:pPr>
              <a:r>
                <a:rPr lang="en-GB" altLang="zh-CN" sz="1200" kern="0" dirty="0" smtClean="0">
                  <a:ea typeface="SimSun" pitchFamily="2" charset="-122"/>
                </a:rPr>
                <a:t>+ panitumumab</a:t>
              </a:r>
              <a:endParaRPr lang="en-GB" altLang="zh-CN" sz="1200" dirty="0">
                <a:ea typeface="SimSun" pitchFamily="2" charset="-122"/>
              </a:endParaRPr>
            </a:p>
          </p:txBody>
        </p:sp>
        <p:sp>
          <p:nvSpPr>
            <p:cNvPr id="19" name="Rectangle 18"/>
            <p:cNvSpPr/>
            <p:nvPr/>
          </p:nvSpPr>
          <p:spPr>
            <a:xfrm>
              <a:off x="1872270" y="4454691"/>
              <a:ext cx="998992" cy="276999"/>
            </a:xfrm>
            <a:prstGeom prst="rect">
              <a:avLst/>
            </a:prstGeom>
          </p:spPr>
          <p:txBody>
            <a:bodyPr wrap="none">
              <a:spAutoFit/>
            </a:bodyPr>
            <a:lstStyle/>
            <a:p>
              <a:pPr lvl="0" algn="ctr" defTabSz="892175" eaLnBrk="0" hangingPunct="0">
                <a:defRPr/>
              </a:pPr>
              <a:r>
                <a:rPr lang="en-GB" altLang="zh-CN" sz="1200" kern="0" dirty="0" smtClean="0">
                  <a:ea typeface="SimSun" pitchFamily="2" charset="-122"/>
                </a:rPr>
                <a:t>FOLFOXIRI</a:t>
              </a:r>
              <a:endParaRPr lang="en-GB" altLang="zh-CN" sz="1200" dirty="0">
                <a:ea typeface="SimSun" pitchFamily="2" charset="-122"/>
              </a:endParaRPr>
            </a:p>
          </p:txBody>
        </p:sp>
        <p:sp>
          <p:nvSpPr>
            <p:cNvPr id="20" name="TextBox 19"/>
            <p:cNvSpPr txBox="1"/>
            <p:nvPr/>
          </p:nvSpPr>
          <p:spPr>
            <a:xfrm rot="16200000">
              <a:off x="-152302" y="3249816"/>
              <a:ext cx="748923" cy="276999"/>
            </a:xfrm>
            <a:prstGeom prst="rect">
              <a:avLst/>
            </a:prstGeom>
            <a:noFill/>
          </p:spPr>
          <p:txBody>
            <a:bodyPr wrap="none" rtlCol="0">
              <a:spAutoFit/>
            </a:bodyPr>
            <a:lstStyle/>
            <a:p>
              <a:pPr algn="ctr"/>
              <a:r>
                <a:rPr lang="en-GB" sz="1200" dirty="0" smtClean="0"/>
                <a:t>ORR, %</a:t>
              </a:r>
              <a:endParaRPr lang="en-GB" sz="1200" dirty="0"/>
            </a:p>
          </p:txBody>
        </p:sp>
        <p:sp>
          <p:nvSpPr>
            <p:cNvPr id="21" name="Rectangle 20"/>
            <p:cNvSpPr/>
            <p:nvPr/>
          </p:nvSpPr>
          <p:spPr>
            <a:xfrm>
              <a:off x="779914" y="1800954"/>
              <a:ext cx="1925527" cy="461665"/>
            </a:xfrm>
            <a:prstGeom prst="rect">
              <a:avLst/>
            </a:prstGeom>
          </p:spPr>
          <p:txBody>
            <a:bodyPr wrap="none">
              <a:spAutoFit/>
            </a:bodyPr>
            <a:lstStyle/>
            <a:p>
              <a:pPr defTabSz="892175" eaLnBrk="0" hangingPunct="0">
                <a:defRPr/>
              </a:pPr>
              <a:r>
                <a:rPr lang="en-GB" altLang="zh-CN" sz="1200" kern="0" dirty="0" smtClean="0">
                  <a:ea typeface="SimSun" pitchFamily="2" charset="-122"/>
                </a:rPr>
                <a:t>OR 3.625 (1.126</a:t>
              </a:r>
              <a:r>
                <a:rPr lang="en-GB" altLang="zh-CN" sz="1200" kern="0" dirty="0" smtClean="0">
                  <a:ea typeface="SimSun" pitchFamily="2" charset="-122"/>
                  <a:cs typeface="Arial"/>
                </a:rPr>
                <a:t>, 11.671)</a:t>
              </a:r>
              <a:br>
                <a:rPr lang="en-GB" altLang="zh-CN" sz="1200" kern="0" dirty="0" smtClean="0">
                  <a:ea typeface="SimSun" pitchFamily="2" charset="-122"/>
                  <a:cs typeface="Arial"/>
                </a:rPr>
              </a:br>
              <a:r>
                <a:rPr lang="en-GB" altLang="zh-CN" sz="1200" kern="0" dirty="0" smtClean="0">
                  <a:ea typeface="SimSun" pitchFamily="2" charset="-122"/>
                  <a:cs typeface="Arial"/>
                </a:rPr>
                <a:t>p=0.02</a:t>
              </a:r>
              <a:endParaRPr lang="en-GB" altLang="zh-CN" sz="1200" dirty="0">
                <a:ea typeface="SimSun" pitchFamily="2" charset="-122"/>
              </a:endParaRPr>
            </a:p>
          </p:txBody>
        </p:sp>
        <p:sp>
          <p:nvSpPr>
            <p:cNvPr id="22" name="TextBox 21"/>
            <p:cNvSpPr txBox="1"/>
            <p:nvPr/>
          </p:nvSpPr>
          <p:spPr>
            <a:xfrm>
              <a:off x="1092126" y="3571403"/>
              <a:ext cx="482824"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en-GB" sz="1200" dirty="0">
                  <a:solidFill>
                    <a:schemeClr val="tx2"/>
                  </a:solidFill>
                </a:rPr>
                <a:t>33.3</a:t>
              </a:r>
            </a:p>
          </p:txBody>
        </p:sp>
        <p:sp>
          <p:nvSpPr>
            <p:cNvPr id="23" name="TextBox 22"/>
            <p:cNvSpPr txBox="1"/>
            <p:nvPr/>
          </p:nvSpPr>
          <p:spPr>
            <a:xfrm>
              <a:off x="2104874" y="4146980"/>
              <a:ext cx="482824"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en-GB" sz="1200" dirty="0" smtClean="0">
                  <a:solidFill>
                    <a:schemeClr val="tx1"/>
                  </a:solidFill>
                </a:rPr>
                <a:t>12.1</a:t>
              </a:r>
              <a:endParaRPr lang="en-GB" sz="1200" dirty="0">
                <a:solidFill>
                  <a:schemeClr val="tx1"/>
                </a:solidFill>
              </a:endParaRPr>
            </a:p>
          </p:txBody>
        </p:sp>
        <p:sp>
          <p:nvSpPr>
            <p:cNvPr id="24" name="TextBox 23"/>
            <p:cNvSpPr txBox="1"/>
            <p:nvPr/>
          </p:nvSpPr>
          <p:spPr>
            <a:xfrm>
              <a:off x="990335" y="2366209"/>
              <a:ext cx="763351" cy="646331"/>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en-GB" sz="1200" dirty="0" smtClean="0">
                  <a:solidFill>
                    <a:schemeClr val="tx1"/>
                  </a:solidFill>
                </a:rPr>
                <a:t>R0	62%</a:t>
              </a:r>
            </a:p>
            <a:p>
              <a:pPr algn="l">
                <a:tabLst>
                  <a:tab pos="269875" algn="l"/>
                </a:tabLst>
              </a:pPr>
              <a:r>
                <a:rPr lang="en-GB" sz="1200" dirty="0" smtClean="0">
                  <a:solidFill>
                    <a:schemeClr val="tx1"/>
                  </a:solidFill>
                </a:rPr>
                <a:t>R1	19%</a:t>
              </a:r>
            </a:p>
            <a:p>
              <a:pPr algn="l">
                <a:tabLst>
                  <a:tab pos="269875" algn="l"/>
                </a:tabLst>
              </a:pPr>
              <a:r>
                <a:rPr lang="en-GB" sz="1200" dirty="0" smtClean="0">
                  <a:solidFill>
                    <a:schemeClr val="tx1"/>
                  </a:solidFill>
                </a:rPr>
                <a:t>Rx	19%</a:t>
              </a:r>
              <a:endParaRPr lang="en-GB" sz="1200" dirty="0">
                <a:solidFill>
                  <a:schemeClr val="tx1"/>
                </a:solidFill>
              </a:endParaRPr>
            </a:p>
          </p:txBody>
        </p:sp>
        <p:sp>
          <p:nvSpPr>
            <p:cNvPr id="25" name="TextBox 24"/>
            <p:cNvSpPr txBox="1"/>
            <p:nvPr/>
          </p:nvSpPr>
          <p:spPr>
            <a:xfrm>
              <a:off x="1995588" y="3201468"/>
              <a:ext cx="763351" cy="461665"/>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en-GB" sz="1200" dirty="0" smtClean="0">
                  <a:solidFill>
                    <a:schemeClr val="tx1"/>
                  </a:solidFill>
                </a:rPr>
                <a:t>R0	75%</a:t>
              </a:r>
            </a:p>
            <a:p>
              <a:pPr algn="l">
                <a:tabLst>
                  <a:tab pos="269875" algn="l"/>
                </a:tabLst>
              </a:pPr>
              <a:r>
                <a:rPr lang="en-GB" sz="1200" dirty="0" smtClean="0">
                  <a:solidFill>
                    <a:schemeClr val="tx1"/>
                  </a:solidFill>
                </a:rPr>
                <a:t>R1	25%</a:t>
              </a:r>
            </a:p>
          </p:txBody>
        </p:sp>
        <p:sp>
          <p:nvSpPr>
            <p:cNvPr id="26" name="TextBox 25"/>
            <p:cNvSpPr txBox="1"/>
            <p:nvPr/>
          </p:nvSpPr>
          <p:spPr>
            <a:xfrm>
              <a:off x="1070485" y="3287230"/>
              <a:ext cx="529312"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en-GB" sz="1200" dirty="0">
                  <a:solidFill>
                    <a:schemeClr val="tx1"/>
                  </a:solidFill>
                </a:rPr>
                <a:t>n</a:t>
              </a:r>
              <a:r>
                <a:rPr lang="en-GB" sz="1200" dirty="0" smtClean="0">
                  <a:solidFill>
                    <a:schemeClr val="tx1"/>
                  </a:solidFill>
                </a:rPr>
                <a:t>=21</a:t>
              </a:r>
            </a:p>
          </p:txBody>
        </p:sp>
        <p:sp>
          <p:nvSpPr>
            <p:cNvPr id="27" name="TextBox 26"/>
            <p:cNvSpPr txBox="1"/>
            <p:nvPr/>
          </p:nvSpPr>
          <p:spPr>
            <a:xfrm>
              <a:off x="2115012" y="3785268"/>
              <a:ext cx="444352"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en-GB" sz="1200" dirty="0">
                  <a:solidFill>
                    <a:schemeClr val="tx1"/>
                  </a:solidFill>
                </a:rPr>
                <a:t>n</a:t>
              </a:r>
              <a:r>
                <a:rPr lang="en-GB" sz="1200" dirty="0" smtClean="0">
                  <a:solidFill>
                    <a:schemeClr val="tx1"/>
                  </a:solidFill>
                </a:rPr>
                <a:t>=4</a:t>
              </a:r>
            </a:p>
          </p:txBody>
        </p:sp>
      </p:grpSp>
      <p:grpSp>
        <p:nvGrpSpPr>
          <p:cNvPr id="28" name="Group 27"/>
          <p:cNvGrpSpPr/>
          <p:nvPr/>
        </p:nvGrpSpPr>
        <p:grpSpPr>
          <a:xfrm>
            <a:off x="3024545" y="1800954"/>
            <a:ext cx="2976173" cy="3115402"/>
            <a:chOff x="83660" y="1800954"/>
            <a:chExt cx="2976173" cy="3115402"/>
          </a:xfrm>
        </p:grpSpPr>
        <p:graphicFrame>
          <p:nvGraphicFramePr>
            <p:cNvPr id="29" name="Chart 28"/>
            <p:cNvGraphicFramePr/>
            <p:nvPr>
              <p:extLst>
                <p:ext uri="{D42A27DB-BD31-4B8C-83A1-F6EECF244321}">
                  <p14:modId xmlns:p14="http://schemas.microsoft.com/office/powerpoint/2010/main" xmlns="" val="2149191476"/>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683568" y="4454691"/>
              <a:ext cx="1245855" cy="461665"/>
            </a:xfrm>
            <a:prstGeom prst="rect">
              <a:avLst/>
            </a:prstGeom>
          </p:spPr>
          <p:txBody>
            <a:bodyPr wrap="none">
              <a:spAutoFit/>
            </a:bodyPr>
            <a:lstStyle/>
            <a:p>
              <a:pPr algn="ctr" defTabSz="892175" eaLnBrk="0" hangingPunct="0">
                <a:defRPr/>
              </a:pPr>
              <a:r>
                <a:rPr lang="en-GB" altLang="zh-CN" sz="1200" kern="0" dirty="0" err="1">
                  <a:ea typeface="SimSun" pitchFamily="2" charset="-122"/>
                </a:rPr>
                <a:t>mFOLFOXIRI</a:t>
              </a:r>
              <a:endParaRPr lang="en-GB" altLang="zh-CN" sz="1200" dirty="0">
                <a:ea typeface="SimSun" pitchFamily="2" charset="-122"/>
              </a:endParaRPr>
            </a:p>
            <a:p>
              <a:pPr lvl="0" algn="ctr" defTabSz="892175" eaLnBrk="0" hangingPunct="0">
                <a:defRPr/>
              </a:pPr>
              <a:r>
                <a:rPr lang="en-GB" altLang="zh-CN" sz="1200" kern="0" dirty="0" smtClean="0">
                  <a:ea typeface="SimSun" pitchFamily="2" charset="-122"/>
                </a:rPr>
                <a:t>+ panitumumab</a:t>
              </a:r>
              <a:endParaRPr lang="en-GB" altLang="zh-CN" sz="1200" dirty="0">
                <a:ea typeface="SimSun" pitchFamily="2" charset="-122"/>
              </a:endParaRPr>
            </a:p>
          </p:txBody>
        </p:sp>
        <p:sp>
          <p:nvSpPr>
            <p:cNvPr id="31" name="Rectangle 30"/>
            <p:cNvSpPr/>
            <p:nvPr/>
          </p:nvSpPr>
          <p:spPr>
            <a:xfrm>
              <a:off x="1872270" y="4454691"/>
              <a:ext cx="998992" cy="276999"/>
            </a:xfrm>
            <a:prstGeom prst="rect">
              <a:avLst/>
            </a:prstGeom>
          </p:spPr>
          <p:txBody>
            <a:bodyPr wrap="none">
              <a:spAutoFit/>
            </a:bodyPr>
            <a:lstStyle/>
            <a:p>
              <a:pPr lvl="0" algn="ctr" defTabSz="892175" eaLnBrk="0" hangingPunct="0">
                <a:defRPr/>
              </a:pPr>
              <a:r>
                <a:rPr lang="en-GB" altLang="zh-CN" sz="1200" kern="0" dirty="0" smtClean="0">
                  <a:ea typeface="SimSun" pitchFamily="2" charset="-122"/>
                </a:rPr>
                <a:t>FOLFOXIRI</a:t>
              </a:r>
              <a:endParaRPr lang="en-GB" altLang="zh-CN" sz="1200" dirty="0">
                <a:ea typeface="SimSun" pitchFamily="2" charset="-122"/>
              </a:endParaRPr>
            </a:p>
          </p:txBody>
        </p:sp>
        <p:sp>
          <p:nvSpPr>
            <p:cNvPr id="32" name="TextBox 31"/>
            <p:cNvSpPr txBox="1"/>
            <p:nvPr/>
          </p:nvSpPr>
          <p:spPr>
            <a:xfrm rot="16200000">
              <a:off x="-152302" y="3242321"/>
              <a:ext cx="748923" cy="276999"/>
            </a:xfrm>
            <a:prstGeom prst="rect">
              <a:avLst/>
            </a:prstGeom>
            <a:noFill/>
          </p:spPr>
          <p:txBody>
            <a:bodyPr wrap="none" rtlCol="0">
              <a:spAutoFit/>
            </a:bodyPr>
            <a:lstStyle/>
            <a:p>
              <a:pPr algn="ctr"/>
              <a:r>
                <a:rPr lang="en-GB" sz="1200" dirty="0" smtClean="0"/>
                <a:t>ORR, %</a:t>
              </a:r>
              <a:endParaRPr lang="en-GB" sz="1200" dirty="0"/>
            </a:p>
          </p:txBody>
        </p:sp>
        <p:sp>
          <p:nvSpPr>
            <p:cNvPr id="33" name="Rectangle 32"/>
            <p:cNvSpPr/>
            <p:nvPr/>
          </p:nvSpPr>
          <p:spPr>
            <a:xfrm>
              <a:off x="779914" y="1800954"/>
              <a:ext cx="2010487" cy="461665"/>
            </a:xfrm>
            <a:prstGeom prst="rect">
              <a:avLst/>
            </a:prstGeom>
          </p:spPr>
          <p:txBody>
            <a:bodyPr wrap="none">
              <a:spAutoFit/>
            </a:bodyPr>
            <a:lstStyle/>
            <a:p>
              <a:pPr defTabSz="892175" eaLnBrk="0" hangingPunct="0">
                <a:defRPr/>
              </a:pPr>
              <a:r>
                <a:rPr lang="en-GB" altLang="zh-CN" sz="1200" kern="0" dirty="0" smtClean="0">
                  <a:ea typeface="SimSun" pitchFamily="2" charset="-122"/>
                </a:rPr>
                <a:t>OR 7.800 (0.419</a:t>
              </a:r>
              <a:r>
                <a:rPr lang="en-GB" altLang="zh-CN" sz="1200" kern="0" dirty="0" smtClean="0">
                  <a:ea typeface="SimSun" pitchFamily="2" charset="-122"/>
                  <a:cs typeface="Arial"/>
                </a:rPr>
                <a:t>, 145.135)</a:t>
              </a:r>
              <a:br>
                <a:rPr lang="en-GB" altLang="zh-CN" sz="1200" kern="0" dirty="0" smtClean="0">
                  <a:ea typeface="SimSun" pitchFamily="2" charset="-122"/>
                  <a:cs typeface="Arial"/>
                </a:rPr>
              </a:br>
              <a:r>
                <a:rPr lang="en-GB" altLang="zh-CN" sz="1200" kern="0" dirty="0" smtClean="0">
                  <a:ea typeface="SimSun" pitchFamily="2" charset="-122"/>
                  <a:cs typeface="Arial"/>
                </a:rPr>
                <a:t>p=0.08</a:t>
              </a:r>
              <a:endParaRPr lang="en-GB" altLang="zh-CN" sz="1200" dirty="0">
                <a:ea typeface="SimSun" pitchFamily="2" charset="-122"/>
              </a:endParaRPr>
            </a:p>
          </p:txBody>
        </p:sp>
        <p:sp>
          <p:nvSpPr>
            <p:cNvPr id="34" name="TextBox 33"/>
            <p:cNvSpPr txBox="1"/>
            <p:nvPr/>
          </p:nvSpPr>
          <p:spPr>
            <a:xfrm>
              <a:off x="1084631" y="4081693"/>
              <a:ext cx="482825"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en-GB" sz="1200" dirty="0" smtClean="0">
                  <a:solidFill>
                    <a:schemeClr val="tx2"/>
                  </a:solidFill>
                </a:rPr>
                <a:t>14.0</a:t>
              </a:r>
              <a:endParaRPr lang="en-GB" sz="1200" dirty="0">
                <a:solidFill>
                  <a:schemeClr val="tx2"/>
                </a:solidFill>
              </a:endParaRPr>
            </a:p>
          </p:txBody>
        </p:sp>
        <p:sp>
          <p:nvSpPr>
            <p:cNvPr id="35" name="TextBox 34"/>
            <p:cNvSpPr txBox="1"/>
            <p:nvPr/>
          </p:nvSpPr>
          <p:spPr>
            <a:xfrm>
              <a:off x="2139858" y="4184455"/>
              <a:ext cx="397866"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en-GB" sz="1200" dirty="0" smtClean="0">
                  <a:solidFill>
                    <a:schemeClr val="tx1"/>
                  </a:solidFill>
                </a:rPr>
                <a:t>0.0</a:t>
              </a:r>
              <a:endParaRPr lang="en-GB" sz="1200" dirty="0">
                <a:solidFill>
                  <a:schemeClr val="tx1"/>
                </a:solidFill>
              </a:endParaRPr>
            </a:p>
          </p:txBody>
        </p:sp>
        <p:sp>
          <p:nvSpPr>
            <p:cNvPr id="36" name="TextBox 35"/>
            <p:cNvSpPr txBox="1"/>
            <p:nvPr/>
          </p:nvSpPr>
          <p:spPr>
            <a:xfrm>
              <a:off x="946894" y="3184433"/>
              <a:ext cx="763351" cy="461665"/>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en-GB" sz="1200" dirty="0" smtClean="0">
                  <a:solidFill>
                    <a:schemeClr val="tx1"/>
                  </a:solidFill>
                </a:rPr>
                <a:t>R0	67%</a:t>
              </a:r>
            </a:p>
            <a:p>
              <a:pPr algn="l">
                <a:tabLst>
                  <a:tab pos="269875" algn="l"/>
                </a:tabLst>
              </a:pPr>
              <a:r>
                <a:rPr lang="en-GB" sz="1200" dirty="0" smtClean="0">
                  <a:solidFill>
                    <a:schemeClr val="tx1"/>
                  </a:solidFill>
                </a:rPr>
                <a:t>Rx	33%</a:t>
              </a:r>
              <a:endParaRPr lang="en-GB" sz="1200" dirty="0">
                <a:solidFill>
                  <a:schemeClr val="tx1"/>
                </a:solidFill>
              </a:endParaRPr>
            </a:p>
          </p:txBody>
        </p:sp>
        <p:sp>
          <p:nvSpPr>
            <p:cNvPr id="37" name="TextBox 36"/>
            <p:cNvSpPr txBox="1"/>
            <p:nvPr/>
          </p:nvSpPr>
          <p:spPr>
            <a:xfrm>
              <a:off x="1070485" y="3753955"/>
              <a:ext cx="444352"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en-GB" sz="1200" dirty="0">
                  <a:solidFill>
                    <a:schemeClr val="tx1"/>
                  </a:solidFill>
                </a:rPr>
                <a:t>n</a:t>
              </a:r>
              <a:r>
                <a:rPr lang="en-GB" sz="1200" dirty="0" smtClean="0">
                  <a:solidFill>
                    <a:schemeClr val="tx1"/>
                  </a:solidFill>
                </a:rPr>
                <a:t>=6</a:t>
              </a:r>
            </a:p>
          </p:txBody>
        </p:sp>
      </p:grpSp>
      <p:grpSp>
        <p:nvGrpSpPr>
          <p:cNvPr id="38" name="Group 37"/>
          <p:cNvGrpSpPr/>
          <p:nvPr/>
        </p:nvGrpSpPr>
        <p:grpSpPr>
          <a:xfrm>
            <a:off x="6008294" y="1800954"/>
            <a:ext cx="2976173" cy="3115402"/>
            <a:chOff x="83660" y="1800954"/>
            <a:chExt cx="2976173" cy="3115402"/>
          </a:xfrm>
        </p:grpSpPr>
        <p:graphicFrame>
          <p:nvGraphicFramePr>
            <p:cNvPr id="39" name="Chart 38"/>
            <p:cNvGraphicFramePr/>
            <p:nvPr>
              <p:extLst>
                <p:ext uri="{D42A27DB-BD31-4B8C-83A1-F6EECF244321}">
                  <p14:modId xmlns:p14="http://schemas.microsoft.com/office/powerpoint/2010/main" xmlns="" val="1393839144"/>
                </p:ext>
              </p:extLst>
            </p:nvPr>
          </p:nvGraphicFramePr>
          <p:xfrm>
            <a:off x="334601" y="2204864"/>
            <a:ext cx="2725232" cy="2414906"/>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p:cNvSpPr/>
            <p:nvPr/>
          </p:nvSpPr>
          <p:spPr>
            <a:xfrm>
              <a:off x="683568" y="4454691"/>
              <a:ext cx="1245855" cy="461665"/>
            </a:xfrm>
            <a:prstGeom prst="rect">
              <a:avLst/>
            </a:prstGeom>
          </p:spPr>
          <p:txBody>
            <a:bodyPr wrap="none">
              <a:spAutoFit/>
            </a:bodyPr>
            <a:lstStyle/>
            <a:p>
              <a:pPr algn="ctr" defTabSz="892175" eaLnBrk="0" hangingPunct="0">
                <a:defRPr/>
              </a:pPr>
              <a:r>
                <a:rPr lang="en-GB" altLang="zh-CN" sz="1200" kern="0" dirty="0" err="1">
                  <a:ea typeface="SimSun" pitchFamily="2" charset="-122"/>
                </a:rPr>
                <a:t>mFOLFOXIRI</a:t>
              </a:r>
              <a:endParaRPr lang="en-GB" altLang="zh-CN" sz="1200" dirty="0">
                <a:ea typeface="SimSun" pitchFamily="2" charset="-122"/>
              </a:endParaRPr>
            </a:p>
            <a:p>
              <a:pPr lvl="0" algn="ctr" defTabSz="892175" eaLnBrk="0" hangingPunct="0">
                <a:defRPr/>
              </a:pPr>
              <a:r>
                <a:rPr lang="en-GB" altLang="zh-CN" sz="1200" kern="0" dirty="0" smtClean="0">
                  <a:ea typeface="SimSun" pitchFamily="2" charset="-122"/>
                </a:rPr>
                <a:t>+ panitumumab</a:t>
              </a:r>
              <a:endParaRPr lang="en-GB" altLang="zh-CN" sz="1200" dirty="0">
                <a:ea typeface="SimSun" pitchFamily="2" charset="-122"/>
              </a:endParaRPr>
            </a:p>
          </p:txBody>
        </p:sp>
        <p:sp>
          <p:nvSpPr>
            <p:cNvPr id="41" name="Rectangle 40"/>
            <p:cNvSpPr/>
            <p:nvPr/>
          </p:nvSpPr>
          <p:spPr>
            <a:xfrm>
              <a:off x="1872270" y="4454691"/>
              <a:ext cx="998992" cy="276999"/>
            </a:xfrm>
            <a:prstGeom prst="rect">
              <a:avLst/>
            </a:prstGeom>
          </p:spPr>
          <p:txBody>
            <a:bodyPr wrap="none">
              <a:spAutoFit/>
            </a:bodyPr>
            <a:lstStyle/>
            <a:p>
              <a:pPr lvl="0" algn="ctr" defTabSz="892175" eaLnBrk="0" hangingPunct="0">
                <a:defRPr/>
              </a:pPr>
              <a:r>
                <a:rPr lang="en-GB" altLang="zh-CN" sz="1200" kern="0" dirty="0" smtClean="0">
                  <a:ea typeface="SimSun" pitchFamily="2" charset="-122"/>
                </a:rPr>
                <a:t>FOLFOXIRI</a:t>
              </a:r>
              <a:endParaRPr lang="en-GB" altLang="zh-CN" sz="1200" dirty="0">
                <a:ea typeface="SimSun" pitchFamily="2" charset="-122"/>
              </a:endParaRPr>
            </a:p>
          </p:txBody>
        </p:sp>
        <p:sp>
          <p:nvSpPr>
            <p:cNvPr id="42" name="TextBox 41"/>
            <p:cNvSpPr txBox="1"/>
            <p:nvPr/>
          </p:nvSpPr>
          <p:spPr>
            <a:xfrm rot="16200000">
              <a:off x="-152302" y="3249816"/>
              <a:ext cx="748923" cy="276999"/>
            </a:xfrm>
            <a:prstGeom prst="rect">
              <a:avLst/>
            </a:prstGeom>
            <a:noFill/>
          </p:spPr>
          <p:txBody>
            <a:bodyPr wrap="none" rtlCol="0">
              <a:spAutoFit/>
            </a:bodyPr>
            <a:lstStyle/>
            <a:p>
              <a:pPr algn="ctr"/>
              <a:r>
                <a:rPr lang="en-GB" sz="1200" dirty="0" smtClean="0"/>
                <a:t>ORR, %</a:t>
              </a:r>
              <a:endParaRPr lang="en-GB" sz="1200" dirty="0"/>
            </a:p>
          </p:txBody>
        </p:sp>
        <p:sp>
          <p:nvSpPr>
            <p:cNvPr id="43" name="Rectangle 42"/>
            <p:cNvSpPr/>
            <p:nvPr/>
          </p:nvSpPr>
          <p:spPr>
            <a:xfrm>
              <a:off x="779914" y="1800954"/>
              <a:ext cx="1925527" cy="461665"/>
            </a:xfrm>
            <a:prstGeom prst="rect">
              <a:avLst/>
            </a:prstGeom>
          </p:spPr>
          <p:txBody>
            <a:bodyPr wrap="none">
              <a:spAutoFit/>
            </a:bodyPr>
            <a:lstStyle/>
            <a:p>
              <a:pPr defTabSz="892175" eaLnBrk="0" hangingPunct="0">
                <a:defRPr/>
              </a:pPr>
              <a:r>
                <a:rPr lang="en-GB" altLang="zh-CN" sz="1200" kern="0" dirty="0" smtClean="0">
                  <a:ea typeface="SimSun" pitchFamily="2" charset="-122"/>
                </a:rPr>
                <a:t>OR 5.250 (1.069</a:t>
              </a:r>
              <a:r>
                <a:rPr lang="en-GB" altLang="zh-CN" sz="1200" kern="0" dirty="0" smtClean="0">
                  <a:ea typeface="SimSun" pitchFamily="2" charset="-122"/>
                  <a:cs typeface="Arial"/>
                </a:rPr>
                <a:t>, 25.789)</a:t>
              </a:r>
              <a:br>
                <a:rPr lang="en-GB" altLang="zh-CN" sz="1200" kern="0" dirty="0" smtClean="0">
                  <a:ea typeface="SimSun" pitchFamily="2" charset="-122"/>
                  <a:cs typeface="Arial"/>
                </a:rPr>
              </a:br>
              <a:r>
                <a:rPr lang="en-GB" altLang="zh-CN" sz="1200" kern="0" dirty="0" smtClean="0">
                  <a:ea typeface="SimSun" pitchFamily="2" charset="-122"/>
                  <a:cs typeface="Arial"/>
                </a:rPr>
                <a:t>p=0.05</a:t>
              </a:r>
              <a:endParaRPr lang="en-GB" altLang="zh-CN" sz="1200" dirty="0">
                <a:ea typeface="SimSun" pitchFamily="2" charset="-122"/>
              </a:endParaRPr>
            </a:p>
          </p:txBody>
        </p:sp>
        <p:sp>
          <p:nvSpPr>
            <p:cNvPr id="44" name="TextBox 43"/>
            <p:cNvSpPr txBox="1"/>
            <p:nvPr/>
          </p:nvSpPr>
          <p:spPr>
            <a:xfrm>
              <a:off x="1092126" y="2428403"/>
              <a:ext cx="482825"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en-GB" sz="1200" dirty="0" smtClean="0">
                  <a:solidFill>
                    <a:schemeClr val="tx2"/>
                  </a:solidFill>
                </a:rPr>
                <a:t>75.0</a:t>
              </a:r>
              <a:endParaRPr lang="en-GB" sz="1200" dirty="0">
                <a:solidFill>
                  <a:schemeClr val="tx2"/>
                </a:solidFill>
              </a:endParaRPr>
            </a:p>
          </p:txBody>
        </p:sp>
        <p:sp>
          <p:nvSpPr>
            <p:cNvPr id="45" name="TextBox 44"/>
            <p:cNvSpPr txBox="1"/>
            <p:nvPr/>
          </p:nvSpPr>
          <p:spPr>
            <a:xfrm>
              <a:off x="2119864" y="3479605"/>
              <a:ext cx="482825"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r>
                <a:rPr lang="en-GB" sz="1200" dirty="0" smtClean="0">
                  <a:solidFill>
                    <a:schemeClr val="tx1"/>
                  </a:solidFill>
                </a:rPr>
                <a:t>36.4</a:t>
              </a:r>
              <a:endParaRPr lang="en-GB" sz="1200" dirty="0">
                <a:solidFill>
                  <a:schemeClr val="tx1"/>
                </a:solidFill>
              </a:endParaRPr>
            </a:p>
          </p:txBody>
        </p:sp>
        <p:sp>
          <p:nvSpPr>
            <p:cNvPr id="46" name="TextBox 45"/>
            <p:cNvSpPr txBox="1"/>
            <p:nvPr/>
          </p:nvSpPr>
          <p:spPr>
            <a:xfrm>
              <a:off x="961057" y="3830118"/>
              <a:ext cx="739305" cy="600164"/>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en-GB" dirty="0" smtClean="0">
                  <a:solidFill>
                    <a:schemeClr val="tx2"/>
                  </a:solidFill>
                </a:rPr>
                <a:t>R0	60%</a:t>
              </a:r>
            </a:p>
            <a:p>
              <a:pPr algn="l">
                <a:tabLst>
                  <a:tab pos="269875" algn="l"/>
                </a:tabLst>
              </a:pPr>
              <a:r>
                <a:rPr lang="en-GB" dirty="0" smtClean="0">
                  <a:solidFill>
                    <a:schemeClr val="tx2"/>
                  </a:solidFill>
                </a:rPr>
                <a:t>R1	27%</a:t>
              </a:r>
            </a:p>
            <a:p>
              <a:pPr algn="l">
                <a:tabLst>
                  <a:tab pos="269875" algn="l"/>
                </a:tabLst>
              </a:pPr>
              <a:r>
                <a:rPr lang="en-GB" dirty="0" smtClean="0">
                  <a:solidFill>
                    <a:schemeClr val="tx2"/>
                  </a:solidFill>
                </a:rPr>
                <a:t>Rx	13%</a:t>
              </a:r>
              <a:endParaRPr lang="en-GB" dirty="0">
                <a:solidFill>
                  <a:schemeClr val="tx2"/>
                </a:solidFill>
              </a:endParaRPr>
            </a:p>
          </p:txBody>
        </p:sp>
        <p:sp>
          <p:nvSpPr>
            <p:cNvPr id="47" name="TextBox 46"/>
            <p:cNvSpPr txBox="1"/>
            <p:nvPr/>
          </p:nvSpPr>
          <p:spPr>
            <a:xfrm>
              <a:off x="1995588" y="3830118"/>
              <a:ext cx="739305" cy="430887"/>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tabLst>
                  <a:tab pos="269875" algn="l"/>
                </a:tabLst>
              </a:pPr>
              <a:r>
                <a:rPr lang="en-GB" dirty="0" smtClean="0">
                  <a:solidFill>
                    <a:schemeClr val="tx1"/>
                  </a:solidFill>
                </a:rPr>
                <a:t>R0	75%</a:t>
              </a:r>
            </a:p>
            <a:p>
              <a:pPr algn="l">
                <a:tabLst>
                  <a:tab pos="269875" algn="l"/>
                </a:tabLst>
              </a:pPr>
              <a:r>
                <a:rPr lang="en-GB" dirty="0" smtClean="0">
                  <a:solidFill>
                    <a:schemeClr val="tx1"/>
                  </a:solidFill>
                </a:rPr>
                <a:t>R1	25%</a:t>
              </a:r>
            </a:p>
          </p:txBody>
        </p:sp>
        <p:sp>
          <p:nvSpPr>
            <p:cNvPr id="48" name="TextBox 47"/>
            <p:cNvSpPr txBox="1"/>
            <p:nvPr/>
          </p:nvSpPr>
          <p:spPr>
            <a:xfrm>
              <a:off x="1070485" y="2182330"/>
              <a:ext cx="529312"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en-GB" sz="1200" dirty="0" smtClean="0">
                  <a:solidFill>
                    <a:schemeClr val="tx1"/>
                  </a:solidFill>
                </a:rPr>
                <a:t>n=15</a:t>
              </a:r>
            </a:p>
          </p:txBody>
        </p:sp>
        <p:sp>
          <p:nvSpPr>
            <p:cNvPr id="49" name="TextBox 48"/>
            <p:cNvSpPr txBox="1"/>
            <p:nvPr/>
          </p:nvSpPr>
          <p:spPr>
            <a:xfrm>
              <a:off x="2115012" y="3194718"/>
              <a:ext cx="444352" cy="276999"/>
            </a:xfrm>
            <a:prstGeom prst="rect">
              <a:avLst/>
            </a:prstGeom>
          </p:spPr>
          <p:txBody>
            <a:bodyPr wrap="none">
              <a:spAutoFit/>
            </a:bodyPr>
            <a:lstStyle>
              <a:defPPr>
                <a:defRPr lang="en-US"/>
              </a:defPPr>
              <a:lvl1pPr algn="ctr" defTabSz="892175" eaLnBrk="0" hangingPunct="0">
                <a:defRPr sz="1100" kern="0">
                  <a:solidFill>
                    <a:srgbClr val="000000"/>
                  </a:solidFill>
                  <a:ea typeface="SimSun" pitchFamily="2" charset="-122"/>
                </a:defRPr>
              </a:lvl1pPr>
            </a:lstStyle>
            <a:p>
              <a:pPr algn="l"/>
              <a:r>
                <a:rPr lang="en-GB" sz="1200" dirty="0">
                  <a:solidFill>
                    <a:schemeClr val="tx1"/>
                  </a:solidFill>
                </a:rPr>
                <a:t>n</a:t>
              </a:r>
              <a:r>
                <a:rPr lang="en-GB" sz="1200" dirty="0" smtClean="0">
                  <a:solidFill>
                    <a:schemeClr val="tx1"/>
                  </a:solidFill>
                </a:rPr>
                <a:t>=4</a:t>
              </a:r>
            </a:p>
          </p:txBody>
        </p:sp>
      </p:grpSp>
    </p:spTree>
    <p:extLst>
      <p:ext uri="{BB962C8B-B14F-4D97-AF65-F5344CB8AC3E}">
        <p14:creationId xmlns:p14="http://schemas.microsoft.com/office/powerpoint/2010/main" xmlns="" val="218705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LBA-002: </a:t>
            </a:r>
            <a:r>
              <a:rPr lang="en-GB" dirty="0"/>
              <a:t>Overall survival results from a </a:t>
            </a:r>
            <a:r>
              <a:rPr lang="en-GB" dirty="0" smtClean="0"/>
              <a:t>phase </a:t>
            </a:r>
            <a:r>
              <a:rPr lang="en-GB" dirty="0"/>
              <a:t>III trial of trifluridine/</a:t>
            </a:r>
            <a:r>
              <a:rPr lang="en-GB" dirty="0" err="1"/>
              <a:t>tipiracil</a:t>
            </a:r>
            <a:r>
              <a:rPr lang="en-GB" dirty="0"/>
              <a:t> vs. placebo in patients with metastatic gastric cancer refractory to standard therapies (TAGS</a:t>
            </a:r>
            <a:r>
              <a:rPr lang="en-GB" dirty="0" smtClean="0"/>
              <a:t>) – </a:t>
            </a:r>
            <a:r>
              <a:rPr lang="en-GB" dirty="0" err="1"/>
              <a:t>Tabernero</a:t>
            </a:r>
            <a:r>
              <a:rPr lang="en-GB" dirty="0"/>
              <a:t> </a:t>
            </a:r>
            <a:r>
              <a:rPr lang="en-GB" dirty="0" smtClean="0"/>
              <a:t>J,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Tabernero</a:t>
            </a:r>
            <a:r>
              <a:rPr lang="en-GB" dirty="0"/>
              <a:t> J</a:t>
            </a:r>
            <a:r>
              <a:rPr lang="en-GB" dirty="0" smtClean="0"/>
              <a:t>, </a:t>
            </a:r>
            <a:r>
              <a:rPr lang="fr-FR" dirty="0" smtClean="0"/>
              <a:t>et </a:t>
            </a:r>
            <a:r>
              <a:rPr lang="fr-FR" dirty="0"/>
              <a:t>al. Ann </a:t>
            </a:r>
            <a:r>
              <a:rPr lang="fr-FR" dirty="0" err="1"/>
              <a:t>Oncol</a:t>
            </a:r>
            <a:r>
              <a:rPr lang="fr-FR" dirty="0"/>
              <a:t> 2018;29(</a:t>
            </a:r>
            <a:r>
              <a:rPr lang="fr-FR" dirty="0" err="1"/>
              <a:t>suppl</a:t>
            </a:r>
            <a:r>
              <a:rPr lang="fr-FR" dirty="0"/>
              <a:t> </a:t>
            </a:r>
            <a:r>
              <a:rPr lang="fr-FR" dirty="0" smtClean="0"/>
              <a:t>5):</a:t>
            </a:r>
            <a:r>
              <a:rPr lang="fr-FR" dirty="0" err="1" smtClean="0"/>
              <a:t>abstr</a:t>
            </a:r>
            <a:r>
              <a:rPr lang="fr-FR" dirty="0" smtClean="0"/>
              <a:t> </a:t>
            </a:r>
            <a:r>
              <a:rPr lang="en-GB" dirty="0" smtClean="0"/>
              <a:t>LBA-002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Study objective</a:t>
            </a:r>
            <a:endParaRPr lang="en-GB" b="1" dirty="0"/>
          </a:p>
          <a:p>
            <a:r>
              <a:rPr lang="en-GB" dirty="0" smtClean="0"/>
              <a:t>To assess the efficacy and safety of </a:t>
            </a:r>
            <a:r>
              <a:rPr lang="en-GB" dirty="0" err="1" smtClean="0"/>
              <a:t>trifluridine</a:t>
            </a:r>
            <a:r>
              <a:rPr lang="en-GB" dirty="0" smtClean="0"/>
              <a:t>/</a:t>
            </a:r>
            <a:r>
              <a:rPr lang="en-GB" dirty="0" err="1" smtClean="0"/>
              <a:t>tipiracil</a:t>
            </a:r>
            <a:r>
              <a:rPr lang="en-GB" dirty="0" smtClean="0"/>
              <a:t> vs. placebo in patients with metastatic gastric cancer refractory to standard therapies (TAS-102 trial) </a:t>
            </a:r>
            <a:endParaRPr lang="en-GB" dirty="0"/>
          </a:p>
        </p:txBody>
      </p:sp>
      <p:sp>
        <p:nvSpPr>
          <p:cNvPr id="23" name="Text Placeholder 3"/>
          <p:cNvSpPr>
            <a:spLocks noGrp="1"/>
          </p:cNvSpPr>
          <p:nvPr>
            <p:ph type="body" sz="quarter" idx="10"/>
          </p:nvPr>
        </p:nvSpPr>
        <p:spPr>
          <a:xfrm>
            <a:off x="365125" y="6096000"/>
            <a:ext cx="4130675" cy="487363"/>
          </a:xfrm>
        </p:spPr>
        <p:txBody>
          <a:bodyPr/>
          <a:lstStyle/>
          <a:p>
            <a:r>
              <a:rPr lang="en-GB" dirty="0" smtClean="0"/>
              <a:t>*35 mg/m</a:t>
            </a:r>
            <a:r>
              <a:rPr lang="en-GB" baseline="30000" dirty="0" smtClean="0"/>
              <a:t>2</a:t>
            </a:r>
            <a:r>
              <a:rPr lang="en-GB" dirty="0" smtClean="0"/>
              <a:t> bid orally D1–5, 8–12 of each 28-day cycle</a:t>
            </a:r>
            <a:endParaRPr lang="en-US" baseline="30000" dirty="0"/>
          </a:p>
        </p:txBody>
      </p:sp>
      <p:sp>
        <p:nvSpPr>
          <p:cNvPr id="8" name="Rectangle 9"/>
          <p:cNvSpPr txBox="1">
            <a:spLocks noChangeArrowheads="1"/>
          </p:cNvSpPr>
          <p:nvPr/>
        </p:nvSpPr>
        <p:spPr bwMode="auto">
          <a:xfrm>
            <a:off x="365124" y="5449844"/>
            <a:ext cx="4130676" cy="699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a:t>
            </a:r>
          </a:p>
        </p:txBody>
      </p:sp>
      <p:sp>
        <p:nvSpPr>
          <p:cNvPr id="9" name="Content Placeholder 26"/>
          <p:cNvSpPr txBox="1">
            <a:spLocks/>
          </p:cNvSpPr>
          <p:nvPr/>
        </p:nvSpPr>
        <p:spPr>
          <a:xfrm>
            <a:off x="4648200" y="5449844"/>
            <a:ext cx="4495800" cy="69957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lvl="0">
              <a:buClr>
                <a:srgbClr val="043882"/>
              </a:buClr>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PFS, ORR, DCR, </a:t>
            </a:r>
            <a:r>
              <a:rPr kumimoji="0" lang="en-GB" sz="1600" b="0" i="0" u="none" strike="noStrike" kern="1200" cap="none" spc="0" normalizeH="0" baseline="0" noProof="0" dirty="0" err="1" smtClean="0">
                <a:ln>
                  <a:noFill/>
                </a:ln>
                <a:solidFill>
                  <a:srgbClr val="4D4D4D"/>
                </a:solidFill>
                <a:effectLst/>
                <a:uLnTx/>
                <a:uFillTx/>
                <a:latin typeface="Arial"/>
                <a:ea typeface="+mn-ea"/>
                <a:cs typeface="Arial"/>
              </a:rPr>
              <a:t>QoL</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 time to ECOG PS ≥</a:t>
            </a:r>
            <a:r>
              <a:rPr lang="en-GB" dirty="0" smtClean="0"/>
              <a:t>2,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 name="Oval 14"/>
          <p:cNvSpPr>
            <a:spLocks noChangeArrowheads="1"/>
          </p:cNvSpPr>
          <p:nvPr/>
        </p:nvSpPr>
        <p:spPr bwMode="auto">
          <a:xfrm>
            <a:off x="3941537" y="35236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2</a:t>
            </a: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1" name="AutoShape 15"/>
          <p:cNvCxnSpPr>
            <a:cxnSpLocks noChangeShapeType="1"/>
            <a:stCxn id="10" idx="0"/>
            <a:endCxn id="16" idx="1"/>
          </p:cNvCxnSpPr>
          <p:nvPr/>
        </p:nvCxnSpPr>
        <p:spPr bwMode="auto">
          <a:xfrm rot="5400000" flipH="1" flipV="1">
            <a:off x="4172341" y="2830726"/>
            <a:ext cx="753963" cy="631974"/>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6435" y="2505412"/>
            <a:ext cx="65767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13" name="Content Placeholder 26"/>
          <p:cNvSpPr txBox="1">
            <a:spLocks/>
          </p:cNvSpPr>
          <p:nvPr/>
        </p:nvSpPr>
        <p:spPr bwMode="auto">
          <a:xfrm>
            <a:off x="4855936" y="3355051"/>
            <a:ext cx="3444916"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charset="0"/>
              </a:rPr>
              <a:t>ECOG PS (0 vs. 1)</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charset="0"/>
              </a:rPr>
              <a:t>Region (Japan vs. rest of world)</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charset="0"/>
              </a:rPr>
              <a:t>Prior ramucirumab (Y/N)</a:t>
            </a:r>
          </a:p>
        </p:txBody>
      </p:sp>
      <p:cxnSp>
        <p:nvCxnSpPr>
          <p:cNvPr id="14" name="AutoShape 19"/>
          <p:cNvCxnSpPr>
            <a:cxnSpLocks noChangeShapeType="1"/>
            <a:stCxn id="17" idx="3"/>
            <a:endCxn id="10" idx="2"/>
          </p:cNvCxnSpPr>
          <p:nvPr/>
        </p:nvCxnSpPr>
        <p:spPr bwMode="auto">
          <a:xfrm>
            <a:off x="3684814" y="381579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1"/>
          <p:cNvCxnSpPr>
            <a:cxnSpLocks noChangeShapeType="1"/>
            <a:stCxn id="16" idx="3"/>
            <a:endCxn id="12" idx="1"/>
          </p:cNvCxnSpPr>
          <p:nvPr/>
        </p:nvCxnSpPr>
        <p:spPr bwMode="auto">
          <a:xfrm>
            <a:off x="7675638" y="2769731"/>
            <a:ext cx="440797"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09" y="2161304"/>
            <a:ext cx="2810329" cy="121685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a:t>
            </a:r>
            <a:r>
              <a:rPr kumimoji="0" lang="en-GB"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rifluridine/</a:t>
            </a:r>
            <a:r>
              <a:rPr kumimoji="0" lang="en-GB"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tipiracil</a:t>
            </a:r>
            <a:r>
              <a:rPr kumimoji="0" lang="en-GB"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 BSC</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n=337)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365124" y="2455165"/>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≥2 prior regimens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Refractory to last prior therapy</a:t>
            </a:r>
          </a:p>
          <a:p>
            <a:pPr marL="22860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Age ≥18 years (≥20 years in Japan)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(n=507)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16"/>
          <p:cNvCxnSpPr>
            <a:cxnSpLocks noChangeShapeType="1"/>
            <a:stCxn id="10" idx="4"/>
            <a:endCxn id="21" idx="1"/>
          </p:cNvCxnSpPr>
          <p:nvPr/>
        </p:nvCxnSpPr>
        <p:spPr bwMode="auto">
          <a:xfrm rot="16200000" flipH="1">
            <a:off x="4203052" y="4138177"/>
            <a:ext cx="692541" cy="631974"/>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536115"/>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20" name="AutoShape 20"/>
          <p:cNvCxnSpPr>
            <a:cxnSpLocks noChangeShapeType="1"/>
            <a:stCxn id="21" idx="3"/>
            <a:endCxn id="19" idx="1"/>
          </p:cNvCxnSpPr>
          <p:nvPr/>
        </p:nvCxnSpPr>
        <p:spPr bwMode="auto">
          <a:xfrm flipV="1">
            <a:off x="7673980" y="4800434"/>
            <a:ext cx="442455"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09" y="4306601"/>
            <a:ext cx="2808671" cy="98766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 + BSC</a:t>
            </a:r>
            <a:endParaRPr kumimoji="0" lang="en-GB"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n=170)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5757810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O-024: </a:t>
            </a:r>
            <a:r>
              <a:rPr lang="en-US" dirty="0" err="1"/>
              <a:t>mFOLFOXIRI</a:t>
            </a:r>
            <a:r>
              <a:rPr lang="en-US" dirty="0"/>
              <a:t> + panitumumab versus FOLFOXIRI as first-line treatment in patients with RAS wild- type metastatic colorectal cancer m(CRC): A randomized phase II VOLFI trial of the AIO (AIO-KRK0109) </a:t>
            </a:r>
            <a:br>
              <a:rPr lang="en-US" dirty="0"/>
            </a:br>
            <a:r>
              <a:rPr lang="en-US" dirty="0"/>
              <a:t>– </a:t>
            </a:r>
            <a:r>
              <a:rPr lang="en-US" dirty="0" err="1"/>
              <a:t>Geissler</a:t>
            </a:r>
            <a:r>
              <a:rPr lang="en-US" dirty="0"/>
              <a:t> M, et al</a:t>
            </a:r>
          </a:p>
        </p:txBody>
      </p:sp>
      <p:sp>
        <p:nvSpPr>
          <p:cNvPr id="3" name="Content Placeholder 2"/>
          <p:cNvSpPr>
            <a:spLocks noGrp="1"/>
          </p:cNvSpPr>
          <p:nvPr>
            <p:ph idx="1"/>
          </p:nvPr>
        </p:nvSpPr>
        <p:spPr/>
        <p:txBody>
          <a:bodyPr/>
          <a:lstStyle/>
          <a:p>
            <a:pPr marL="0" indent="0">
              <a:buNone/>
            </a:pPr>
            <a:r>
              <a:rPr lang="en-GB" b="1" dirty="0"/>
              <a:t>Key results (cont.)</a:t>
            </a:r>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b="1" dirty="0" smtClean="0"/>
          </a:p>
          <a:p>
            <a:pPr marL="0" indent="0">
              <a:buNone/>
            </a:pPr>
            <a:endParaRPr lang="en-US" b="1" dirty="0"/>
          </a:p>
          <a:p>
            <a:pPr marL="0" indent="0">
              <a:spcBef>
                <a:spcPts val="1800"/>
              </a:spcBef>
              <a:buNone/>
            </a:pPr>
            <a:r>
              <a:rPr lang="en-US" b="1" dirty="0" smtClean="0"/>
              <a:t>Conclusions</a:t>
            </a:r>
          </a:p>
          <a:p>
            <a:pPr>
              <a:spcAft>
                <a:spcPts val="300"/>
              </a:spcAft>
            </a:pPr>
            <a:r>
              <a:rPr lang="en-US" b="1" dirty="0" smtClean="0"/>
              <a:t>In </a:t>
            </a:r>
            <a:r>
              <a:rPr lang="en-US" b="1" dirty="0"/>
              <a:t>patients with </a:t>
            </a:r>
            <a:r>
              <a:rPr lang="en-US" b="1" dirty="0" err="1" smtClean="0"/>
              <a:t>mCRC</a:t>
            </a:r>
            <a:r>
              <a:rPr lang="en-US" b="1" dirty="0" smtClean="0"/>
              <a:t>, </a:t>
            </a:r>
            <a:r>
              <a:rPr lang="en-US" b="1" dirty="0"/>
              <a:t>1L treatment </a:t>
            </a:r>
            <a:r>
              <a:rPr lang="en-US" b="1" dirty="0" smtClean="0"/>
              <a:t>with panitumumab </a:t>
            </a:r>
            <a:r>
              <a:rPr lang="en-US" b="1" dirty="0"/>
              <a:t>+ </a:t>
            </a:r>
            <a:r>
              <a:rPr lang="en-US" b="1" dirty="0" err="1"/>
              <a:t>mFOLFOXIRI</a:t>
            </a:r>
            <a:r>
              <a:rPr lang="en-US" b="1" dirty="0"/>
              <a:t> significantly improved ORR vs. </a:t>
            </a:r>
            <a:r>
              <a:rPr lang="en-US" b="1" dirty="0" smtClean="0"/>
              <a:t>FOLFOXIRI in the VOLFI trial</a:t>
            </a:r>
            <a:endParaRPr lang="en-US" b="1" dirty="0"/>
          </a:p>
          <a:p>
            <a:pPr>
              <a:spcAft>
                <a:spcPts val="300"/>
              </a:spcAft>
            </a:pPr>
            <a:r>
              <a:rPr lang="en-US" b="1" dirty="0" smtClean="0"/>
              <a:t>Panitumumab </a:t>
            </a:r>
            <a:r>
              <a:rPr lang="en-US" b="1" dirty="0"/>
              <a:t>+ </a:t>
            </a:r>
            <a:r>
              <a:rPr lang="en-US" b="1" dirty="0" err="1"/>
              <a:t>mFOLFOXIRI</a:t>
            </a:r>
            <a:r>
              <a:rPr lang="en-US" b="1" dirty="0"/>
              <a:t> </a:t>
            </a:r>
            <a:r>
              <a:rPr lang="en-US" b="1" dirty="0" smtClean="0"/>
              <a:t>resulted in very high resection rates </a:t>
            </a:r>
            <a:r>
              <a:rPr lang="en-US" b="1" dirty="0"/>
              <a:t>vs. </a:t>
            </a:r>
            <a:r>
              <a:rPr lang="en-US" b="1" dirty="0" err="1" smtClean="0"/>
              <a:t>mFOLFOXIRI</a:t>
            </a:r>
            <a:r>
              <a:rPr lang="en-US" b="1" dirty="0" smtClean="0"/>
              <a:t>, despite the fact that most patients had advanced disease</a:t>
            </a:r>
          </a:p>
          <a:p>
            <a:pPr>
              <a:spcAft>
                <a:spcPts val="300"/>
              </a:spcAft>
            </a:pPr>
            <a:r>
              <a:rPr lang="en-US" b="1" dirty="0"/>
              <a:t>Panitumumab + </a:t>
            </a:r>
            <a:r>
              <a:rPr lang="en-US" b="1" dirty="0" err="1" smtClean="0"/>
              <a:t>mFOLFOXIRI</a:t>
            </a:r>
            <a:r>
              <a:rPr lang="en-US" b="1" dirty="0" smtClean="0"/>
              <a:t> was associated with relevant, but manageable, GI toxicity and should only be used in patients with ECOG PS 0–1 </a:t>
            </a:r>
          </a:p>
          <a:p>
            <a:pPr>
              <a:spcAft>
                <a:spcPts val="300"/>
              </a:spcAft>
            </a:pPr>
            <a:endParaRPr lang="en-US" dirty="0" smtClean="0"/>
          </a:p>
          <a:p>
            <a:endParaRPr lang="en-US" b="1" dirty="0"/>
          </a:p>
        </p:txBody>
      </p:sp>
      <p:sp>
        <p:nvSpPr>
          <p:cNvPr id="5" name="Text Placeholder 4"/>
          <p:cNvSpPr>
            <a:spLocks noGrp="1"/>
          </p:cNvSpPr>
          <p:nvPr>
            <p:ph type="body" sz="quarter" idx="11"/>
          </p:nvPr>
        </p:nvSpPr>
        <p:spPr/>
        <p:txBody>
          <a:bodyPr/>
          <a:lstStyle/>
          <a:p>
            <a:r>
              <a:rPr lang="en-GB" dirty="0" err="1"/>
              <a:t>Geissler</a:t>
            </a:r>
            <a:r>
              <a:rPr lang="en-GB" dirty="0"/>
              <a:t> M, </a:t>
            </a:r>
            <a:r>
              <a:rPr lang="fr-FR" dirty="0"/>
              <a:t>et al. Ann </a:t>
            </a:r>
            <a:r>
              <a:rPr lang="fr-FR" dirty="0" err="1"/>
              <a:t>Oncol</a:t>
            </a:r>
            <a:r>
              <a:rPr lang="fr-FR" dirty="0"/>
              <a:t> 2018;29(</a:t>
            </a:r>
            <a:r>
              <a:rPr lang="fr-FR" dirty="0" err="1"/>
              <a:t>suppl</a:t>
            </a:r>
            <a:r>
              <a:rPr lang="fr-FR" dirty="0"/>
              <a:t> 5):</a:t>
            </a:r>
            <a:r>
              <a:rPr lang="en-GB" dirty="0" err="1"/>
              <a:t>abstr</a:t>
            </a:r>
            <a:r>
              <a:rPr lang="en-GB" dirty="0"/>
              <a:t> </a:t>
            </a:r>
            <a:r>
              <a:rPr lang="en-GB" dirty="0" smtClean="0"/>
              <a:t>O-024</a:t>
            </a:r>
            <a:endParaRPr lang="en-US" dirty="0"/>
          </a:p>
        </p:txBody>
      </p:sp>
      <p:graphicFrame>
        <p:nvGraphicFramePr>
          <p:cNvPr id="7" name="Tabella 4"/>
          <p:cNvGraphicFramePr>
            <a:graphicFrameLocks noGrp="1"/>
          </p:cNvGraphicFramePr>
          <p:nvPr>
            <p:extLst>
              <p:ext uri="{D42A27DB-BD31-4B8C-83A1-F6EECF244321}">
                <p14:modId xmlns:p14="http://schemas.microsoft.com/office/powerpoint/2010/main" xmlns="" val="3644345976"/>
              </p:ext>
            </p:extLst>
          </p:nvPr>
        </p:nvGraphicFramePr>
        <p:xfrm>
          <a:off x="365124" y="1571107"/>
          <a:ext cx="8194260" cy="2550358"/>
        </p:xfrm>
        <a:graphic>
          <a:graphicData uri="http://schemas.openxmlformats.org/drawingml/2006/table">
            <a:tbl>
              <a:tblPr>
                <a:tableStyleId>{72833802-FEF1-4C79-8D5D-14CF1EAF98D9}</a:tableStyleId>
              </a:tblPr>
              <a:tblGrid>
                <a:gridCol w="3007663">
                  <a:extLst>
                    <a:ext uri="{9D8B030D-6E8A-4147-A177-3AD203B41FA5}">
                      <a16:colId xmlns:a16="http://schemas.microsoft.com/office/drawing/2014/main" xmlns="" val="20000"/>
                    </a:ext>
                  </a:extLst>
                </a:gridCol>
                <a:gridCol w="2713220">
                  <a:extLst>
                    <a:ext uri="{9D8B030D-6E8A-4147-A177-3AD203B41FA5}">
                      <a16:colId xmlns:a16="http://schemas.microsoft.com/office/drawing/2014/main" xmlns="" val="20001"/>
                    </a:ext>
                  </a:extLst>
                </a:gridCol>
                <a:gridCol w="2473377">
                  <a:extLst>
                    <a:ext uri="{9D8B030D-6E8A-4147-A177-3AD203B41FA5}">
                      <a16:colId xmlns:a16="http://schemas.microsoft.com/office/drawing/2014/main" xmlns="" val="20002"/>
                    </a:ext>
                  </a:extLst>
                </a:gridCol>
              </a:tblGrid>
              <a:tr h="310159">
                <a:tc>
                  <a:txBody>
                    <a:bodyPr/>
                    <a:lstStyle/>
                    <a:p>
                      <a:pPr>
                        <a:lnSpc>
                          <a:spcPct val="100000"/>
                        </a:lnSpc>
                        <a:spcBef>
                          <a:spcPts val="0"/>
                        </a:spcBef>
                        <a:spcAft>
                          <a:spcPts val="0"/>
                        </a:spcAft>
                      </a:pPr>
                      <a:r>
                        <a:rPr lang="en-GB" sz="1400" b="1" noProof="0" dirty="0" smtClean="0">
                          <a:solidFill>
                            <a:schemeClr val="tx2"/>
                          </a:solidFill>
                          <a:latin typeface="+mn-lt"/>
                        </a:rPr>
                        <a:t>Non-haematological</a:t>
                      </a:r>
                      <a:r>
                        <a:rPr lang="en-GB" sz="1400" b="1" baseline="0" noProof="0" dirty="0" smtClean="0">
                          <a:solidFill>
                            <a:schemeClr val="tx2"/>
                          </a:solidFill>
                          <a:latin typeface="+mn-lt"/>
                        </a:rPr>
                        <a:t> </a:t>
                      </a:r>
                      <a:r>
                        <a:rPr lang="en-GB" sz="1400" b="1" noProof="0" dirty="0" smtClean="0">
                          <a:solidFill>
                            <a:schemeClr val="tx2"/>
                          </a:solidFill>
                          <a:latin typeface="+mn-lt"/>
                        </a:rPr>
                        <a:t>grade ≥3 AEs occurring in </a:t>
                      </a:r>
                      <a:r>
                        <a:rPr lang="en-GB" sz="1400" b="1" noProof="0" dirty="0" smtClean="0">
                          <a:solidFill>
                            <a:schemeClr val="tx2"/>
                          </a:solidFill>
                          <a:latin typeface="Arial" panose="020B0604020202020204" pitchFamily="34" charset="0"/>
                          <a:cs typeface="Arial" panose="020B0604020202020204" pitchFamily="34" charset="0"/>
                        </a:rPr>
                        <a:t>≥5</a:t>
                      </a:r>
                      <a:r>
                        <a:rPr lang="en-GB" sz="1400" b="1" noProof="0" dirty="0" smtClean="0">
                          <a:solidFill>
                            <a:schemeClr val="tx2"/>
                          </a:solidFill>
                          <a:latin typeface="+mn-lt"/>
                        </a:rPr>
                        <a:t>% patients,</a:t>
                      </a:r>
                      <a:r>
                        <a:rPr lang="en-GB" sz="1400" b="1" baseline="0" noProof="0" dirty="0" smtClean="0">
                          <a:solidFill>
                            <a:schemeClr val="tx2"/>
                          </a:solidFill>
                          <a:latin typeface="+mn-lt"/>
                        </a:rPr>
                        <a:t> %</a:t>
                      </a:r>
                      <a:endParaRPr lang="en-GB"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Panitumumab + </a:t>
                      </a:r>
                      <a:r>
                        <a:rPr kumimoji="0" lang="en-GB" sz="1400" b="1" i="0" u="none" strike="noStrike" cap="none" normalizeH="0" baseline="0" dirty="0" err="1" smtClean="0">
                          <a:ln>
                            <a:noFill/>
                          </a:ln>
                          <a:solidFill>
                            <a:schemeClr val="tx2"/>
                          </a:solidFill>
                          <a:effectLst/>
                          <a:latin typeface="Arial" charset="0"/>
                          <a:cs typeface="Arial" charset="0"/>
                        </a:rPr>
                        <a:t>mFOLFOXIRI</a:t>
                      </a:r>
                      <a:r>
                        <a:rPr kumimoji="0" lang="en-GB" sz="1400" b="1" i="0" u="none" strike="noStrike" cap="none" normalizeH="0" baseline="0" dirty="0" smtClean="0">
                          <a:ln>
                            <a:noFill/>
                          </a:ln>
                          <a:solidFill>
                            <a:schemeClr val="tx2"/>
                          </a:solidFill>
                          <a:effectLst/>
                          <a:latin typeface="Arial" charset="0"/>
                          <a:cs typeface="Arial" charset="0"/>
                        </a:rPr>
                        <a:t> (n=64)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FOLFOXIRI alone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(n=33) </a:t>
                      </a: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290314">
                <a:tc>
                  <a:txBody>
                    <a:bodyPr/>
                    <a:lstStyle/>
                    <a:p>
                      <a:pPr>
                        <a:lnSpc>
                          <a:spcPct val="100000"/>
                        </a:lnSpc>
                        <a:spcAft>
                          <a:spcPts val="0"/>
                        </a:spcAft>
                      </a:pPr>
                      <a:r>
                        <a:rPr lang="en-GB" sz="1400" noProof="0" dirty="0" smtClean="0">
                          <a:solidFill>
                            <a:schemeClr val="tx1"/>
                          </a:solidFill>
                          <a:latin typeface="+mn-lt"/>
                          <a:ea typeface="Calibri"/>
                          <a:cs typeface="Times New Roman"/>
                        </a:rPr>
                        <a:t>Nausea</a:t>
                      </a:r>
                      <a:endParaRPr lang="en-GB"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9.4</a:t>
                      </a:r>
                      <a:endParaRPr lang="en-GB" sz="1400" noProof="0" dirty="0">
                        <a:solidFill>
                          <a:schemeClr val="tx1"/>
                        </a:solidFill>
                        <a:latin typeface="+mn-lt"/>
                        <a:ea typeface="Calibri"/>
                        <a:cs typeface="Times New Roman"/>
                      </a:endParaRP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a:t>
                      </a:r>
                      <a:endParaRPr lang="en-GB" sz="1400" noProof="0" dirty="0">
                        <a:solidFill>
                          <a:schemeClr val="tx1"/>
                        </a:solidFill>
                        <a:latin typeface="+mn-lt"/>
                        <a:ea typeface="Calibri"/>
                        <a:cs typeface="Times New Roman"/>
                      </a:endParaRP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2"/>
                  </a:ext>
                </a:extLst>
              </a:tr>
              <a:tr h="290314">
                <a:tc>
                  <a:txBody>
                    <a:bodyPr/>
                    <a:lstStyle/>
                    <a:p>
                      <a:pPr>
                        <a:lnSpc>
                          <a:spcPct val="100000"/>
                        </a:lnSpc>
                        <a:spcAft>
                          <a:spcPts val="0"/>
                        </a:spcAft>
                      </a:pPr>
                      <a:r>
                        <a:rPr lang="en-GB" sz="1400" noProof="0" dirty="0" smtClean="0">
                          <a:solidFill>
                            <a:schemeClr val="tx1"/>
                          </a:solidFill>
                          <a:latin typeface="+mn-lt"/>
                          <a:ea typeface="Calibri"/>
                          <a:cs typeface="Times New Roman"/>
                        </a:rPr>
                        <a:t>Vomiting</a:t>
                      </a:r>
                      <a:endParaRPr lang="en-GB"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9.4</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3.0</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290314">
                <a:tc>
                  <a:txBody>
                    <a:bodyPr/>
                    <a:lstStyle/>
                    <a:p>
                      <a:pPr>
                        <a:lnSpc>
                          <a:spcPct val="100000"/>
                        </a:lnSpc>
                        <a:spcAft>
                          <a:spcPts val="0"/>
                        </a:spcAft>
                      </a:pPr>
                      <a:r>
                        <a:rPr lang="en-GB" sz="1400" noProof="0" dirty="0" smtClean="0">
                          <a:solidFill>
                            <a:schemeClr val="tx1"/>
                          </a:solidFill>
                          <a:latin typeface="+mn-lt"/>
                          <a:ea typeface="Calibri"/>
                          <a:cs typeface="Times New Roman"/>
                        </a:rPr>
                        <a:t>Diarrhoea</a:t>
                      </a:r>
                      <a:endParaRPr lang="en-GB"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25.0</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12.1</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6"/>
                  </a:ext>
                </a:extLst>
              </a:tr>
              <a:tr h="290314">
                <a:tc>
                  <a:txBody>
                    <a:bodyPr/>
                    <a:lstStyle/>
                    <a:p>
                      <a:pPr>
                        <a:lnSpc>
                          <a:spcPct val="100000"/>
                        </a:lnSpc>
                        <a:spcAft>
                          <a:spcPts val="0"/>
                        </a:spcAft>
                      </a:pPr>
                      <a:r>
                        <a:rPr lang="en-GB" sz="1400" noProof="0" dirty="0" smtClean="0">
                          <a:solidFill>
                            <a:schemeClr val="tx1"/>
                          </a:solidFill>
                          <a:latin typeface="+mn-lt"/>
                          <a:ea typeface="Calibri"/>
                          <a:cs typeface="Times New Roman"/>
                        </a:rPr>
                        <a:t>Stomatitis</a:t>
                      </a:r>
                      <a:endParaRPr lang="en-GB"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9.4</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290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latin typeface="+mn-lt"/>
                          <a:ea typeface="+mn-ea"/>
                          <a:cs typeface="+mn-cs"/>
                        </a:rPr>
                        <a:t>Fatigue</a:t>
                      </a:r>
                      <a:endParaRPr lang="en-GB" sz="1400" kern="1200" noProof="0" dirty="0">
                        <a:solidFill>
                          <a:schemeClr val="tx1"/>
                        </a:solidFill>
                        <a:latin typeface="+mn-lt"/>
                        <a:ea typeface="+mn-ea"/>
                        <a:cs typeface="+mn-cs"/>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7.8</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290314">
                <a:tc>
                  <a:txBody>
                    <a:bodyPr/>
                    <a:lstStyle/>
                    <a:p>
                      <a:pPr>
                        <a:lnSpc>
                          <a:spcPct val="100000"/>
                        </a:lnSpc>
                        <a:spcAft>
                          <a:spcPts val="0"/>
                        </a:spcAft>
                      </a:pPr>
                      <a:r>
                        <a:rPr lang="en-GB" sz="1400" noProof="0" dirty="0" smtClean="0">
                          <a:solidFill>
                            <a:schemeClr val="tx1"/>
                          </a:solidFill>
                          <a:latin typeface="+mn-lt"/>
                          <a:ea typeface="Calibri"/>
                          <a:cs typeface="Times New Roman"/>
                        </a:rPr>
                        <a:t>Pain</a:t>
                      </a:r>
                      <a:endParaRPr lang="en-GB"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7.8</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3.0</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0"/>
                  </a:ext>
                </a:extLst>
              </a:tr>
              <a:tr h="290314">
                <a:tc>
                  <a:txBody>
                    <a:bodyPr/>
                    <a:lstStyle/>
                    <a:p>
                      <a:pPr>
                        <a:lnSpc>
                          <a:spcPct val="100000"/>
                        </a:lnSpc>
                        <a:spcAft>
                          <a:spcPts val="0"/>
                        </a:spcAft>
                      </a:pPr>
                      <a:r>
                        <a:rPr lang="en-GB" sz="1400" noProof="0" dirty="0" smtClean="0">
                          <a:solidFill>
                            <a:schemeClr val="tx1"/>
                          </a:solidFill>
                          <a:latin typeface="+mn-lt"/>
                          <a:ea typeface="Calibri"/>
                          <a:cs typeface="Times New Roman"/>
                        </a:rPr>
                        <a:t>Infections</a:t>
                      </a:r>
                      <a:endParaRPr lang="en-GB"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12.5</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12.1</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1870586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O-027: BEACON CRC study safety lead-in: Assessment of the BRAF inhibitor encorafenib</a:t>
            </a:r>
            <a:r>
              <a:rPr lang="en-US" dirty="0"/>
              <a:t> </a:t>
            </a:r>
            <a:r>
              <a:rPr lang="en-US" dirty="0" smtClean="0"/>
              <a:t>+ MEK inhibitor binimetinib + EGFR inhibitor cetuximab for </a:t>
            </a:r>
            <a:r>
              <a:rPr lang="en-US" i="1" dirty="0" smtClean="0"/>
              <a:t>BRAF</a:t>
            </a:r>
            <a:r>
              <a:rPr lang="en-US" i="1" baseline="30000" dirty="0" smtClean="0"/>
              <a:t>V600E</a:t>
            </a:r>
            <a:r>
              <a:rPr lang="en-US" dirty="0" smtClean="0"/>
              <a:t> </a:t>
            </a:r>
            <a:r>
              <a:rPr lang="en-US" dirty="0" err="1" smtClean="0"/>
              <a:t>mCRC</a:t>
            </a:r>
            <a:r>
              <a:rPr lang="en-US" dirty="0" smtClean="0"/>
              <a:t> – Van Cutsem E, et al</a:t>
            </a:r>
            <a:endParaRPr lang="en-US" dirty="0"/>
          </a:p>
        </p:txBody>
      </p:sp>
      <p:sp>
        <p:nvSpPr>
          <p:cNvPr id="3" name="Content Placeholder 2"/>
          <p:cNvSpPr>
            <a:spLocks noGrp="1"/>
          </p:cNvSpPr>
          <p:nvPr>
            <p:ph idx="1"/>
          </p:nvPr>
        </p:nvSpPr>
        <p:spPr>
          <a:xfrm>
            <a:off x="365124" y="1254035"/>
            <a:ext cx="8668286" cy="4746172"/>
          </a:xfrm>
        </p:spPr>
        <p:txBody>
          <a:bodyPr/>
          <a:lstStyle/>
          <a:p>
            <a:pPr marL="0" indent="0">
              <a:buNone/>
            </a:pPr>
            <a:r>
              <a:rPr lang="en-GB" sz="1800" b="1" dirty="0"/>
              <a:t>Study objective</a:t>
            </a:r>
          </a:p>
          <a:p>
            <a:r>
              <a:rPr lang="en-US" sz="1800" dirty="0" smtClean="0"/>
              <a:t>To assess the efficacy and safety of </a:t>
            </a:r>
            <a:r>
              <a:rPr lang="en-US" sz="1800" dirty="0"/>
              <a:t>binimetinib + encorafenib </a:t>
            </a:r>
            <a:r>
              <a:rPr lang="en-US" sz="1800" dirty="0" smtClean="0"/>
              <a:t>+ cetuximab in patients with </a:t>
            </a:r>
            <a:r>
              <a:rPr lang="en-GB" sz="1800" kern="1200" dirty="0" smtClean="0">
                <a:cs typeface="Arial" charset="0"/>
              </a:rPr>
              <a:t>BRAF V600E mutant </a:t>
            </a:r>
            <a:r>
              <a:rPr lang="en-US" sz="1800" dirty="0" err="1" smtClean="0"/>
              <a:t>mCRC</a:t>
            </a:r>
            <a:r>
              <a:rPr lang="en-US" sz="1800" dirty="0" smtClean="0"/>
              <a:t> following completion of a safety lead-in*</a:t>
            </a:r>
            <a:endParaRPr lang="en-US" sz="1800" dirty="0"/>
          </a:p>
        </p:txBody>
      </p:sp>
      <p:sp>
        <p:nvSpPr>
          <p:cNvPr id="4" name="Text Placeholder 3"/>
          <p:cNvSpPr>
            <a:spLocks noGrp="1"/>
          </p:cNvSpPr>
          <p:nvPr>
            <p:ph type="body" sz="quarter" idx="10"/>
          </p:nvPr>
        </p:nvSpPr>
        <p:spPr>
          <a:xfrm>
            <a:off x="365126" y="6096000"/>
            <a:ext cx="3892082" cy="487363"/>
          </a:xfrm>
        </p:spPr>
        <p:txBody>
          <a:bodyPr/>
          <a:lstStyle/>
          <a:p>
            <a:r>
              <a:rPr lang="en-US" dirty="0"/>
              <a:t>*Safety </a:t>
            </a:r>
            <a:r>
              <a:rPr lang="en-US" dirty="0" smtClean="0"/>
              <a:t>lead-in (n=30): </a:t>
            </a:r>
            <a:r>
              <a:rPr lang="en-US" dirty="0"/>
              <a:t>binimetinib 45 mg bid; </a:t>
            </a:r>
            <a:r>
              <a:rPr lang="en-US" dirty="0" smtClean="0"/>
              <a:t/>
            </a:r>
            <a:br>
              <a:rPr lang="en-US" dirty="0" smtClean="0"/>
            </a:br>
            <a:r>
              <a:rPr lang="en-US" dirty="0" smtClean="0"/>
              <a:t>encorafenib </a:t>
            </a:r>
            <a:r>
              <a:rPr lang="en-US" dirty="0"/>
              <a:t>300 </a:t>
            </a:r>
            <a:r>
              <a:rPr lang="en-US" dirty="0" smtClean="0"/>
              <a:t>mg/day; cetuximab </a:t>
            </a:r>
            <a:r>
              <a:rPr lang="en-US" dirty="0"/>
              <a:t>400 mg/m</a:t>
            </a:r>
            <a:r>
              <a:rPr lang="en-US" baseline="30000" dirty="0"/>
              <a:t>2</a:t>
            </a:r>
            <a:r>
              <a:rPr lang="en-US" dirty="0"/>
              <a:t> (initial) then 250 mg/m</a:t>
            </a:r>
            <a:r>
              <a:rPr lang="en-US" baseline="30000" dirty="0"/>
              <a:t>2</a:t>
            </a:r>
            <a:r>
              <a:rPr lang="en-US" dirty="0"/>
              <a:t> </a:t>
            </a:r>
            <a:r>
              <a:rPr lang="en-US" dirty="0" err="1" smtClean="0"/>
              <a:t>qw</a:t>
            </a:r>
            <a:endParaRPr lang="en-US" dirty="0"/>
          </a:p>
        </p:txBody>
      </p:sp>
      <p:sp>
        <p:nvSpPr>
          <p:cNvPr id="5" name="Text Placeholder 4"/>
          <p:cNvSpPr>
            <a:spLocks noGrp="1"/>
          </p:cNvSpPr>
          <p:nvPr>
            <p:ph type="body" sz="quarter" idx="11"/>
          </p:nvPr>
        </p:nvSpPr>
        <p:spPr>
          <a:xfrm>
            <a:off x="4495800" y="6096000"/>
            <a:ext cx="4283075" cy="487363"/>
          </a:xfrm>
        </p:spPr>
        <p:txBody>
          <a:bodyPr/>
          <a:lstStyle/>
          <a:p>
            <a:r>
              <a:rPr lang="en-GB" dirty="0" smtClean="0"/>
              <a:t> Van </a:t>
            </a:r>
            <a:r>
              <a:rPr lang="en-GB" dirty="0" err="1" smtClean="0"/>
              <a:t>Cutsem</a:t>
            </a:r>
            <a:r>
              <a:rPr lang="en-GB" dirty="0" smtClean="0"/>
              <a:t> E, </a:t>
            </a:r>
            <a:r>
              <a:rPr lang="fr-FR" dirty="0"/>
              <a:t>et al. Ann </a:t>
            </a:r>
            <a:r>
              <a:rPr lang="fr-FR" dirty="0" err="1"/>
              <a:t>Oncol</a:t>
            </a:r>
            <a:r>
              <a:rPr lang="fr-FR" dirty="0"/>
              <a:t> 2018;29(</a:t>
            </a:r>
            <a:r>
              <a:rPr lang="fr-FR" dirty="0" err="1"/>
              <a:t>suppl</a:t>
            </a:r>
            <a:r>
              <a:rPr lang="fr-FR" dirty="0"/>
              <a:t> 5):</a:t>
            </a:r>
            <a:r>
              <a:rPr lang="en-GB" dirty="0" err="1"/>
              <a:t>abstr</a:t>
            </a:r>
            <a:r>
              <a:rPr lang="en-GB" dirty="0"/>
              <a:t> </a:t>
            </a:r>
            <a:r>
              <a:rPr lang="en-GB" dirty="0" smtClean="0"/>
              <a:t>O-027</a:t>
            </a:r>
            <a:endParaRPr lang="en-US" dirty="0"/>
          </a:p>
        </p:txBody>
      </p:sp>
      <p:sp>
        <p:nvSpPr>
          <p:cNvPr id="6" name="Rectangle 9"/>
          <p:cNvSpPr txBox="1">
            <a:spLocks noChangeArrowheads="1"/>
          </p:cNvSpPr>
          <p:nvPr/>
        </p:nvSpPr>
        <p:spPr bwMode="auto">
          <a:xfrm>
            <a:off x="365124" y="5406817"/>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ORR</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648200" y="540681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 PFS,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AutoShape 9"/>
          <p:cNvSpPr>
            <a:spLocks noChangeArrowheads="1"/>
          </p:cNvSpPr>
          <p:nvPr/>
        </p:nvSpPr>
        <p:spPr bwMode="auto">
          <a:xfrm>
            <a:off x="88613" y="2217842"/>
            <a:ext cx="3916542"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BRAF V600E mutant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mCRC</a:t>
            </a:r>
            <a:endPar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Progressed after 1 or 2 previous regimens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No prior treatment with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RAF, MEK, EGFR inhibitors </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or irinotecan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Eligible for cetuximab</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(n=615)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3" name="Oval 14"/>
          <p:cNvSpPr>
            <a:spLocks noChangeArrowheads="1"/>
          </p:cNvSpPr>
          <p:nvPr/>
        </p:nvSpPr>
        <p:spPr bwMode="auto">
          <a:xfrm>
            <a:off x="4265993" y="34664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34" name="AutoShape 15"/>
          <p:cNvCxnSpPr>
            <a:cxnSpLocks noChangeShapeType="1"/>
            <a:stCxn id="33" idx="0"/>
            <a:endCxn id="40" idx="1"/>
          </p:cNvCxnSpPr>
          <p:nvPr/>
        </p:nvCxnSpPr>
        <p:spPr bwMode="auto">
          <a:xfrm rot="5400000" flipH="1" flipV="1">
            <a:off x="4603218" y="2794241"/>
            <a:ext cx="626753" cy="717607"/>
          </a:xfrm>
          <a:prstGeom prst="bentConnector2">
            <a:avLst/>
          </a:prstGeom>
          <a:noFill/>
          <a:ln w="57150">
            <a:solidFill>
              <a:schemeClr val="bg2">
                <a:lumMod val="60000"/>
                <a:lumOff val="40000"/>
              </a:schemeClr>
            </a:solidFill>
            <a:round/>
            <a:headEnd/>
            <a:tailEnd type="triangle" w="med" len="med"/>
          </a:ln>
        </p:spPr>
      </p:cxnSp>
      <p:cxnSp>
        <p:nvCxnSpPr>
          <p:cNvPr id="35" name="AutoShape 16"/>
          <p:cNvCxnSpPr>
            <a:cxnSpLocks noChangeShapeType="1"/>
            <a:stCxn id="33" idx="4"/>
            <a:endCxn id="39" idx="1"/>
          </p:cNvCxnSpPr>
          <p:nvPr/>
        </p:nvCxnSpPr>
        <p:spPr bwMode="auto">
          <a:xfrm rot="16200000" flipH="1">
            <a:off x="4596222" y="4012188"/>
            <a:ext cx="640745" cy="717607"/>
          </a:xfrm>
          <a:prstGeom prst="bentConnector2">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8375732" y="2448834"/>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7" name="Content Placeholder 26"/>
          <p:cNvSpPr txBox="1">
            <a:spLocks/>
          </p:cNvSpPr>
          <p:nvPr/>
        </p:nvSpPr>
        <p:spPr bwMode="auto">
          <a:xfrm>
            <a:off x="3990989" y="4936217"/>
            <a:ext cx="516253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BRAF V600E mutation status, ECOG PS, no. of prior regimens (1/2) </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38" name="AutoShape 21"/>
          <p:cNvCxnSpPr>
            <a:cxnSpLocks noChangeShapeType="1"/>
            <a:stCxn id="40" idx="3"/>
          </p:cNvCxnSpPr>
          <p:nvPr/>
        </p:nvCxnSpPr>
        <p:spPr bwMode="auto">
          <a:xfrm flipV="1">
            <a:off x="8063073" y="2839666"/>
            <a:ext cx="312659" cy="1"/>
          </a:xfrm>
          <a:prstGeom prst="straightConnector1">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5275398" y="4280997"/>
            <a:ext cx="278603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FOLFIRI + cetuximab or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irinotecan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(n=205)</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40" name="AutoShape 8"/>
          <p:cNvSpPr>
            <a:spLocks noChangeArrowheads="1"/>
          </p:cNvSpPr>
          <p:nvPr/>
        </p:nvSpPr>
        <p:spPr bwMode="auto">
          <a:xfrm>
            <a:off x="5275398" y="2429298"/>
            <a:ext cx="278767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Binimetinib +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encorafenib + cetuximab</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(n=205)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1" name="AutoShape 8"/>
          <p:cNvSpPr>
            <a:spLocks noChangeArrowheads="1"/>
          </p:cNvSpPr>
          <p:nvPr/>
        </p:nvSpPr>
        <p:spPr bwMode="auto">
          <a:xfrm>
            <a:off x="5275398" y="3348152"/>
            <a:ext cx="278767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Encorafenib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(n=205)</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42" name="AutoShape 19"/>
          <p:cNvCxnSpPr>
            <a:cxnSpLocks noChangeShapeType="1"/>
            <a:stCxn id="33" idx="6"/>
            <a:endCxn id="41" idx="1"/>
          </p:cNvCxnSpPr>
          <p:nvPr/>
        </p:nvCxnSpPr>
        <p:spPr bwMode="auto">
          <a:xfrm>
            <a:off x="4849588" y="3758520"/>
            <a:ext cx="425810" cy="1"/>
          </a:xfrm>
          <a:prstGeom prst="straightConnector1">
            <a:avLst/>
          </a:prstGeom>
          <a:noFill/>
          <a:ln w="57150">
            <a:solidFill>
              <a:schemeClr val="bg2">
                <a:lumMod val="60000"/>
                <a:lumOff val="40000"/>
              </a:schemeClr>
            </a:solidFill>
            <a:round/>
            <a:headEnd/>
            <a:tailEnd type="triangle" w="med" len="med"/>
          </a:ln>
        </p:spPr>
      </p:cxnSp>
      <p:cxnSp>
        <p:nvCxnSpPr>
          <p:cNvPr id="43" name="AutoShape 20"/>
          <p:cNvCxnSpPr>
            <a:cxnSpLocks noChangeShapeType="1"/>
            <a:stCxn id="39" idx="3"/>
          </p:cNvCxnSpPr>
          <p:nvPr/>
        </p:nvCxnSpPr>
        <p:spPr bwMode="auto">
          <a:xfrm>
            <a:off x="8061428" y="4691365"/>
            <a:ext cx="31430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44" name="AutoShape 21"/>
          <p:cNvCxnSpPr>
            <a:cxnSpLocks noChangeShapeType="1"/>
            <a:stCxn id="41" idx="3"/>
            <a:endCxn id="36" idx="1"/>
          </p:cNvCxnSpPr>
          <p:nvPr/>
        </p:nvCxnSpPr>
        <p:spPr bwMode="auto">
          <a:xfrm>
            <a:off x="8063073" y="3758521"/>
            <a:ext cx="312659" cy="0"/>
          </a:xfrm>
          <a:prstGeom prst="straightConnector1">
            <a:avLst/>
          </a:prstGeom>
          <a:noFill/>
          <a:ln w="57150">
            <a:solidFill>
              <a:schemeClr val="bg2">
                <a:lumMod val="60000"/>
                <a:lumOff val="40000"/>
              </a:schemeClr>
            </a:solidFill>
            <a:round/>
            <a:headEnd/>
            <a:tailEnd type="triangle" w="med" len="med"/>
          </a:ln>
        </p:spPr>
      </p:cxnSp>
      <p:cxnSp>
        <p:nvCxnSpPr>
          <p:cNvPr id="48" name="AutoShape 19"/>
          <p:cNvCxnSpPr>
            <a:cxnSpLocks noChangeShapeType="1"/>
            <a:stCxn id="15" idx="3"/>
            <a:endCxn id="33" idx="2"/>
          </p:cNvCxnSpPr>
          <p:nvPr/>
        </p:nvCxnSpPr>
        <p:spPr bwMode="auto">
          <a:xfrm>
            <a:off x="4005155" y="3758520"/>
            <a:ext cx="260838" cy="0"/>
          </a:xfrm>
          <a:prstGeom prst="straightConnector1">
            <a:avLst/>
          </a:prstGeom>
          <a:noFill/>
          <a:ln w="57150">
            <a:solidFill>
              <a:schemeClr val="bg2">
                <a:lumMod val="60000"/>
                <a:lumOff val="40000"/>
              </a:schemeClr>
            </a:solidFill>
            <a:round/>
            <a:headEnd type="none" w="med" len="med"/>
            <a:tailEnd type="none" w="med" len="med"/>
          </a:ln>
        </p:spPr>
      </p:cxnSp>
    </p:spTree>
    <p:extLst>
      <p:ext uri="{BB962C8B-B14F-4D97-AF65-F5344CB8AC3E}">
        <p14:creationId xmlns:p14="http://schemas.microsoft.com/office/powerpoint/2010/main" xmlns="" val="30323668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O-027: BEACON CRC study safety lead-in: Assessment of the BRAF inhibitor encorafenib + MEK inhibitor binimetinib + EGFR inhibitor cetuximab for </a:t>
            </a:r>
            <a:r>
              <a:rPr lang="en-US" i="1" dirty="0"/>
              <a:t>BRAF</a:t>
            </a:r>
            <a:r>
              <a:rPr lang="en-US" i="1" baseline="30000" dirty="0"/>
              <a:t>V600E</a:t>
            </a:r>
            <a:r>
              <a:rPr lang="en-US" dirty="0"/>
              <a:t> </a:t>
            </a:r>
            <a:r>
              <a:rPr lang="en-US" dirty="0" err="1"/>
              <a:t>mCRC</a:t>
            </a:r>
            <a:r>
              <a:rPr lang="en-US" dirty="0"/>
              <a:t> </a:t>
            </a:r>
            <a:r>
              <a:rPr lang="en-US" dirty="0" smtClean="0"/>
              <a:t>– </a:t>
            </a:r>
            <a:r>
              <a:rPr lang="en-US" dirty="0"/>
              <a:t>Van Cutsem E, et al</a:t>
            </a:r>
          </a:p>
        </p:txBody>
      </p:sp>
      <p:graphicFrame>
        <p:nvGraphicFramePr>
          <p:cNvPr id="7" name="Group 88"/>
          <p:cNvGraphicFramePr>
            <a:graphicFrameLocks noGrp="1"/>
          </p:cNvGraphicFramePr>
          <p:nvPr>
            <p:extLst/>
          </p:nvPr>
        </p:nvGraphicFramePr>
        <p:xfrm>
          <a:off x="369887" y="1600748"/>
          <a:ext cx="8404225" cy="1925119"/>
        </p:xfrm>
        <a:graphic>
          <a:graphicData uri="http://schemas.openxmlformats.org/drawingml/2006/table">
            <a:tbl>
              <a:tblPr firstRow="1" bandRow="1">
                <a:tableStyleId>{69012ECD-51FC-41F1-AA8D-1B2483CD663E}</a:tableStyleId>
              </a:tblPr>
              <a:tblGrid>
                <a:gridCol w="4178989">
                  <a:extLst>
                    <a:ext uri="{9D8B030D-6E8A-4147-A177-3AD203B41FA5}">
                      <a16:colId xmlns:a16="http://schemas.microsoft.com/office/drawing/2014/main" xmlns="" val="20000"/>
                    </a:ext>
                  </a:extLst>
                </a:gridCol>
                <a:gridCol w="4225236">
                  <a:extLst>
                    <a:ext uri="{9D8B030D-6E8A-4147-A177-3AD203B41FA5}">
                      <a16:colId xmlns:a16="http://schemas.microsoft.com/office/drawing/2014/main" xmlns="" val="20001"/>
                    </a:ext>
                  </a:extLst>
                </a:gridCol>
              </a:tblGrid>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Confirmed best ORR (assessed per RECIST 1.1)</a:t>
                      </a: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Arial" charset="0"/>
                          <a:cs typeface="Arial" charset="0"/>
                        </a:rPr>
                        <a:t>Patients with BRAF V600E mutations (n=29)</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ORR (CR + PR)</a:t>
                      </a:r>
                      <a:r>
                        <a:rPr kumimoji="0" lang="en-GB" sz="1200" b="0" i="0" u="none" strike="noStrike" cap="none" normalizeH="0" baseline="0" dirty="0" smtClean="0">
                          <a:ln>
                            <a:noFill/>
                          </a:ln>
                          <a:solidFill>
                            <a:schemeClr val="tx1"/>
                          </a:solidFill>
                          <a:effectLst/>
                          <a:latin typeface="Arial" charset="0"/>
                          <a:cs typeface="Arial" charset="0"/>
                        </a:rPr>
                        <a:t>, n (%) [95%CI]</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14 (48) [29, 67]</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75017">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CR, n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3 (10)</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75017">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PR, n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11 (38)</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SD</a:t>
                      </a:r>
                      <a:r>
                        <a:rPr kumimoji="0" lang="en-GB" sz="1200" b="0" i="0" u="none" strike="noStrike" cap="none" normalizeH="0" baseline="0" dirty="0" smtClean="0">
                          <a:ln>
                            <a:noFill/>
                          </a:ln>
                          <a:solidFill>
                            <a:schemeClr val="tx1"/>
                          </a:solidFill>
                          <a:effectLst/>
                          <a:latin typeface="Arial" charset="0"/>
                          <a:cs typeface="Arial" charset="0"/>
                        </a:rPr>
                        <a:t>, n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13 (45)</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PD</a:t>
                      </a:r>
                      <a:r>
                        <a:rPr kumimoji="0" lang="en-GB" sz="1200" b="0" i="0" u="none" strike="noStrike" cap="none" normalizeH="0" baseline="0" dirty="0" smtClean="0">
                          <a:ln>
                            <a:noFill/>
                          </a:ln>
                          <a:solidFill>
                            <a:schemeClr val="tx1"/>
                          </a:solidFill>
                          <a:effectLst/>
                          <a:latin typeface="Arial" charset="0"/>
                          <a:cs typeface="Arial" charset="0"/>
                        </a:rPr>
                        <a:t>, n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0 (0)</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275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Arial" charset="0"/>
                          <a:cs typeface="Arial" charset="0"/>
                        </a:rPr>
                        <a:t>Not evaluable for response</a:t>
                      </a:r>
                      <a:r>
                        <a:rPr kumimoji="0" lang="en-GB" sz="1200" b="0" i="0" u="none" strike="noStrike" cap="none" normalizeH="0" baseline="0" dirty="0" smtClean="0">
                          <a:ln>
                            <a:noFill/>
                          </a:ln>
                          <a:solidFill>
                            <a:schemeClr val="tx1"/>
                          </a:solidFill>
                          <a:effectLst/>
                          <a:latin typeface="Arial" charset="0"/>
                          <a:cs typeface="Arial" charset="0"/>
                        </a:rPr>
                        <a:t>*, n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Arial" charset="0"/>
                          <a:cs typeface="Arial" charset="0"/>
                        </a:rPr>
                        <a:t>2 (7)</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bl>
          </a:graphicData>
        </a:graphic>
      </p:graphicFrame>
      <p:sp>
        <p:nvSpPr>
          <p:cNvPr id="8" name="Content Placeholder 2"/>
          <p:cNvSpPr>
            <a:spLocks noGrp="1"/>
          </p:cNvSpPr>
          <p:nvPr>
            <p:ph idx="1"/>
          </p:nvPr>
        </p:nvSpPr>
        <p:spPr>
          <a:xfrm>
            <a:off x="365124" y="1254035"/>
            <a:ext cx="8413751" cy="364372"/>
          </a:xfrm>
        </p:spPr>
        <p:txBody>
          <a:bodyPr/>
          <a:lstStyle/>
          <a:p>
            <a:pPr marL="0" indent="0">
              <a:buNone/>
            </a:pPr>
            <a:r>
              <a:rPr lang="en-GB" b="1" dirty="0" smtClean="0"/>
              <a:t>Key results</a:t>
            </a:r>
          </a:p>
        </p:txBody>
      </p:sp>
      <p:sp>
        <p:nvSpPr>
          <p:cNvPr id="10" name="Text Placeholder 4"/>
          <p:cNvSpPr>
            <a:spLocks noGrp="1"/>
          </p:cNvSpPr>
          <p:nvPr>
            <p:ph type="body" sz="quarter" idx="11"/>
          </p:nvPr>
        </p:nvSpPr>
        <p:spPr>
          <a:xfrm>
            <a:off x="4495800" y="6096000"/>
            <a:ext cx="4283075" cy="487363"/>
          </a:xfrm>
        </p:spPr>
        <p:txBody>
          <a:bodyPr/>
          <a:lstStyle/>
          <a:p>
            <a:r>
              <a:rPr lang="en-GB" dirty="0" smtClean="0"/>
              <a:t> Van </a:t>
            </a:r>
            <a:r>
              <a:rPr lang="en-GB" dirty="0" err="1" smtClean="0"/>
              <a:t>Cutsem</a:t>
            </a:r>
            <a:r>
              <a:rPr lang="en-GB" dirty="0" smtClean="0"/>
              <a:t> E, </a:t>
            </a:r>
            <a:r>
              <a:rPr lang="fr-FR" dirty="0"/>
              <a:t>et al. Ann </a:t>
            </a:r>
            <a:r>
              <a:rPr lang="fr-FR" dirty="0" err="1"/>
              <a:t>Oncol</a:t>
            </a:r>
            <a:r>
              <a:rPr lang="fr-FR" dirty="0"/>
              <a:t> 2018;29(</a:t>
            </a:r>
            <a:r>
              <a:rPr lang="fr-FR" dirty="0" err="1"/>
              <a:t>suppl</a:t>
            </a:r>
            <a:r>
              <a:rPr lang="fr-FR" dirty="0"/>
              <a:t> 5):</a:t>
            </a:r>
            <a:r>
              <a:rPr lang="en-GB" dirty="0" err="1"/>
              <a:t>abstr</a:t>
            </a:r>
            <a:r>
              <a:rPr lang="en-GB" dirty="0"/>
              <a:t> </a:t>
            </a:r>
            <a:r>
              <a:rPr lang="en-GB" dirty="0" smtClean="0"/>
              <a:t>O-027</a:t>
            </a:r>
            <a:endParaRPr lang="en-US" dirty="0"/>
          </a:p>
        </p:txBody>
      </p:sp>
      <p:sp>
        <p:nvSpPr>
          <p:cNvPr id="12" name="Text Placeholder 3"/>
          <p:cNvSpPr>
            <a:spLocks noGrp="1"/>
          </p:cNvSpPr>
          <p:nvPr>
            <p:ph type="body" sz="quarter" idx="10"/>
          </p:nvPr>
        </p:nvSpPr>
        <p:spPr>
          <a:xfrm>
            <a:off x="365125" y="6096000"/>
            <a:ext cx="4099375" cy="487363"/>
          </a:xfrm>
        </p:spPr>
        <p:txBody>
          <a:bodyPr/>
          <a:lstStyle/>
          <a:p>
            <a:r>
              <a:rPr lang="en-GB" sz="1100" dirty="0" smtClean="0"/>
              <a:t>*Non-responders per ITT analysis; </a:t>
            </a:r>
            <a:r>
              <a:rPr lang="en-US" sz="1100" baseline="30000" dirty="0" smtClean="0"/>
              <a:t>†</a:t>
            </a:r>
            <a:r>
              <a:rPr lang="en-US" sz="1100" dirty="0" smtClean="0"/>
              <a:t>patients with lymph node disease with decreases in short axis dimensions consistent with RECIST 1.1 defined CR; </a:t>
            </a:r>
            <a:r>
              <a:rPr lang="en-US" sz="1100" baseline="30000" dirty="0" smtClean="0"/>
              <a:t>‡</a:t>
            </a:r>
            <a:r>
              <a:rPr lang="en-US" sz="1100" dirty="0" smtClean="0"/>
              <a:t>one patient had no baseline sum of longest diameters and is not presented</a:t>
            </a:r>
            <a:endParaRPr lang="en-US" sz="1100" dirty="0"/>
          </a:p>
        </p:txBody>
      </p:sp>
      <p:grpSp>
        <p:nvGrpSpPr>
          <p:cNvPr id="126" name="Group 125"/>
          <p:cNvGrpSpPr/>
          <p:nvPr/>
        </p:nvGrpSpPr>
        <p:grpSpPr>
          <a:xfrm>
            <a:off x="368549" y="3574465"/>
            <a:ext cx="8170475" cy="2558100"/>
            <a:chOff x="167075" y="2584377"/>
            <a:chExt cx="8170475" cy="3943857"/>
          </a:xfrm>
        </p:grpSpPr>
        <p:sp>
          <p:nvSpPr>
            <p:cNvPr id="127" name="TextBox 126">
              <a:extLst>
                <a:ext uri="{FF2B5EF4-FFF2-40B4-BE49-F238E27FC236}">
                  <a16:creationId xmlns:a16="http://schemas.microsoft.com/office/drawing/2014/main" xmlns="" id="{F86EDB1A-CFF0-4D9C-9868-326CAE0002EA}"/>
                </a:ext>
              </a:extLst>
            </p:cNvPr>
            <p:cNvSpPr txBox="1"/>
            <p:nvPr/>
          </p:nvSpPr>
          <p:spPr>
            <a:xfrm>
              <a:off x="548142" y="2584377"/>
              <a:ext cx="521080"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100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8" name="TextBox 127">
              <a:extLst>
                <a:ext uri="{FF2B5EF4-FFF2-40B4-BE49-F238E27FC236}">
                  <a16:creationId xmlns:a16="http://schemas.microsoft.com/office/drawing/2014/main" xmlns="" id="{8AA8FAC8-F7E9-403E-A531-068AA6573437}"/>
                </a:ext>
              </a:extLst>
            </p:cNvPr>
            <p:cNvSpPr txBox="1"/>
            <p:nvPr/>
          </p:nvSpPr>
          <p:spPr>
            <a:xfrm>
              <a:off x="685783" y="2877698"/>
              <a:ext cx="383439"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80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9" name="TextBox 128">
              <a:extLst>
                <a:ext uri="{FF2B5EF4-FFF2-40B4-BE49-F238E27FC236}">
                  <a16:creationId xmlns:a16="http://schemas.microsoft.com/office/drawing/2014/main" xmlns="" id="{E07E584C-59CC-4AF6-B6BD-A80A48EEB929}"/>
                </a:ext>
              </a:extLst>
            </p:cNvPr>
            <p:cNvSpPr txBox="1"/>
            <p:nvPr/>
          </p:nvSpPr>
          <p:spPr>
            <a:xfrm>
              <a:off x="685783" y="3171020"/>
              <a:ext cx="383439"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60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0" name="TextBox 129">
              <a:extLst>
                <a:ext uri="{FF2B5EF4-FFF2-40B4-BE49-F238E27FC236}">
                  <a16:creationId xmlns:a16="http://schemas.microsoft.com/office/drawing/2014/main" xmlns="" id="{C0D96C64-33B6-4529-8670-D4B2428E974F}"/>
                </a:ext>
              </a:extLst>
            </p:cNvPr>
            <p:cNvSpPr txBox="1"/>
            <p:nvPr/>
          </p:nvSpPr>
          <p:spPr>
            <a:xfrm>
              <a:off x="685783" y="3464341"/>
              <a:ext cx="383439"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40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1" name="TextBox 130">
              <a:extLst>
                <a:ext uri="{FF2B5EF4-FFF2-40B4-BE49-F238E27FC236}">
                  <a16:creationId xmlns:a16="http://schemas.microsoft.com/office/drawing/2014/main" xmlns="" id="{86AEE746-6B42-48AE-BF61-7A3AEA54AFBF}"/>
                </a:ext>
              </a:extLst>
            </p:cNvPr>
            <p:cNvSpPr txBox="1"/>
            <p:nvPr/>
          </p:nvSpPr>
          <p:spPr>
            <a:xfrm>
              <a:off x="685783" y="3757663"/>
              <a:ext cx="383439"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20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2" name="TextBox 131">
              <a:extLst>
                <a:ext uri="{FF2B5EF4-FFF2-40B4-BE49-F238E27FC236}">
                  <a16:creationId xmlns:a16="http://schemas.microsoft.com/office/drawing/2014/main" xmlns="" id="{8BDDE567-D117-4271-9E02-84CD2BB2E11B}"/>
                </a:ext>
              </a:extLst>
            </p:cNvPr>
            <p:cNvSpPr txBox="1"/>
            <p:nvPr/>
          </p:nvSpPr>
          <p:spPr>
            <a:xfrm>
              <a:off x="785170" y="4050984"/>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3" name="TextBox 132">
              <a:extLst>
                <a:ext uri="{FF2B5EF4-FFF2-40B4-BE49-F238E27FC236}">
                  <a16:creationId xmlns:a16="http://schemas.microsoft.com/office/drawing/2014/main" xmlns="" id="{858DA551-F482-4B59-9F52-6268F510B24E}"/>
                </a:ext>
              </a:extLst>
            </p:cNvPr>
            <p:cNvSpPr txBox="1"/>
            <p:nvPr/>
          </p:nvSpPr>
          <p:spPr>
            <a:xfrm>
              <a:off x="626472" y="4344306"/>
              <a:ext cx="442750"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-20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4" name="TextBox 133">
              <a:extLst>
                <a:ext uri="{FF2B5EF4-FFF2-40B4-BE49-F238E27FC236}">
                  <a16:creationId xmlns:a16="http://schemas.microsoft.com/office/drawing/2014/main" xmlns="" id="{2A33A216-2DE3-4ED2-8468-D7E115B07B07}"/>
                </a:ext>
              </a:extLst>
            </p:cNvPr>
            <p:cNvSpPr txBox="1"/>
            <p:nvPr/>
          </p:nvSpPr>
          <p:spPr>
            <a:xfrm>
              <a:off x="626472" y="4637627"/>
              <a:ext cx="442750"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-40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5" name="TextBox 134">
              <a:extLst>
                <a:ext uri="{FF2B5EF4-FFF2-40B4-BE49-F238E27FC236}">
                  <a16:creationId xmlns:a16="http://schemas.microsoft.com/office/drawing/2014/main" xmlns="" id="{033BA996-D36E-499D-B2BC-DFE290771AAC}"/>
                </a:ext>
              </a:extLst>
            </p:cNvPr>
            <p:cNvSpPr txBox="1"/>
            <p:nvPr/>
          </p:nvSpPr>
          <p:spPr>
            <a:xfrm>
              <a:off x="626472" y="4930949"/>
              <a:ext cx="442750"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-60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6" name="TextBox 135">
              <a:extLst>
                <a:ext uri="{FF2B5EF4-FFF2-40B4-BE49-F238E27FC236}">
                  <a16:creationId xmlns:a16="http://schemas.microsoft.com/office/drawing/2014/main" xmlns="" id="{F360B790-CF11-434A-B247-8FDE584DCEBA}"/>
                </a:ext>
              </a:extLst>
            </p:cNvPr>
            <p:cNvSpPr txBox="1"/>
            <p:nvPr/>
          </p:nvSpPr>
          <p:spPr>
            <a:xfrm>
              <a:off x="626472" y="5224270"/>
              <a:ext cx="442750"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-80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7" name="TextBox 136">
              <a:extLst>
                <a:ext uri="{FF2B5EF4-FFF2-40B4-BE49-F238E27FC236}">
                  <a16:creationId xmlns:a16="http://schemas.microsoft.com/office/drawing/2014/main" xmlns="" id="{296C6B56-D41C-473E-BBF7-BDBEC9999228}"/>
                </a:ext>
              </a:extLst>
            </p:cNvPr>
            <p:cNvSpPr txBox="1"/>
            <p:nvPr/>
          </p:nvSpPr>
          <p:spPr>
            <a:xfrm>
              <a:off x="527086" y="5517593"/>
              <a:ext cx="542136"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-100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8" name="Freeform: Shape 23">
              <a:extLst>
                <a:ext uri="{FF2B5EF4-FFF2-40B4-BE49-F238E27FC236}">
                  <a16:creationId xmlns:a16="http://schemas.microsoft.com/office/drawing/2014/main" xmlns="" id="{1A6192D8-E4C1-43CD-9D5B-7623C431912D}"/>
                </a:ext>
              </a:extLst>
            </p:cNvPr>
            <p:cNvSpPr/>
            <p:nvPr/>
          </p:nvSpPr>
          <p:spPr>
            <a:xfrm>
              <a:off x="1146034" y="2739270"/>
              <a:ext cx="717500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a:ea typeface="+mn-ea"/>
                <a:cs typeface="Arial"/>
              </a:endParaRPr>
            </a:p>
          </p:txBody>
        </p:sp>
        <p:cxnSp>
          <p:nvCxnSpPr>
            <p:cNvPr id="139" name="Straight Connector 138">
              <a:extLst>
                <a:ext uri="{FF2B5EF4-FFF2-40B4-BE49-F238E27FC236}">
                  <a16:creationId xmlns:a16="http://schemas.microsoft.com/office/drawing/2014/main" xmlns="" id="{AC47429D-7075-41A7-BDF1-E9BEEAA7D51F}"/>
                </a:ext>
              </a:extLst>
            </p:cNvPr>
            <p:cNvCxnSpPr/>
            <p:nvPr/>
          </p:nvCxnSpPr>
          <p:spPr>
            <a:xfrm>
              <a:off x="1037705" y="27382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0" name="Straight Connector 139">
              <a:extLst>
                <a:ext uri="{FF2B5EF4-FFF2-40B4-BE49-F238E27FC236}">
                  <a16:creationId xmlns:a16="http://schemas.microsoft.com/office/drawing/2014/main" xmlns="" id="{3A54D796-48ED-469E-82DF-0EC7855B77A5}"/>
                </a:ext>
              </a:extLst>
            </p:cNvPr>
            <p:cNvCxnSpPr/>
            <p:nvPr/>
          </p:nvCxnSpPr>
          <p:spPr>
            <a:xfrm>
              <a:off x="1037705" y="30314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1" name="Straight Connector 140">
              <a:extLst>
                <a:ext uri="{FF2B5EF4-FFF2-40B4-BE49-F238E27FC236}">
                  <a16:creationId xmlns:a16="http://schemas.microsoft.com/office/drawing/2014/main" xmlns="" id="{17F49875-3F69-44E1-AAB4-5149C23B467B}"/>
                </a:ext>
              </a:extLst>
            </p:cNvPr>
            <p:cNvCxnSpPr/>
            <p:nvPr/>
          </p:nvCxnSpPr>
          <p:spPr>
            <a:xfrm>
              <a:off x="1037705" y="33246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2" name="Straight Connector 141">
              <a:extLst>
                <a:ext uri="{FF2B5EF4-FFF2-40B4-BE49-F238E27FC236}">
                  <a16:creationId xmlns:a16="http://schemas.microsoft.com/office/drawing/2014/main" xmlns="" id="{2A9905D3-EC3D-4732-9A3B-1F54239D66F1}"/>
                </a:ext>
              </a:extLst>
            </p:cNvPr>
            <p:cNvCxnSpPr/>
            <p:nvPr/>
          </p:nvCxnSpPr>
          <p:spPr>
            <a:xfrm>
              <a:off x="1037705" y="361777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3" name="Straight Connector 142">
              <a:extLst>
                <a:ext uri="{FF2B5EF4-FFF2-40B4-BE49-F238E27FC236}">
                  <a16:creationId xmlns:a16="http://schemas.microsoft.com/office/drawing/2014/main" xmlns="" id="{69E344C1-D171-45A6-A34A-BBBFFC4CFCEB}"/>
                </a:ext>
              </a:extLst>
            </p:cNvPr>
            <p:cNvCxnSpPr/>
            <p:nvPr/>
          </p:nvCxnSpPr>
          <p:spPr>
            <a:xfrm>
              <a:off x="1037705" y="391094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4" name="Straight Connector 143">
              <a:extLst>
                <a:ext uri="{FF2B5EF4-FFF2-40B4-BE49-F238E27FC236}">
                  <a16:creationId xmlns:a16="http://schemas.microsoft.com/office/drawing/2014/main" xmlns="" id="{B67EA26E-76FD-4B43-8994-790785497A85}"/>
                </a:ext>
              </a:extLst>
            </p:cNvPr>
            <p:cNvCxnSpPr/>
            <p:nvPr/>
          </p:nvCxnSpPr>
          <p:spPr>
            <a:xfrm>
              <a:off x="1037705" y="420410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5" name="Straight Connector 144">
              <a:extLst>
                <a:ext uri="{FF2B5EF4-FFF2-40B4-BE49-F238E27FC236}">
                  <a16:creationId xmlns:a16="http://schemas.microsoft.com/office/drawing/2014/main" xmlns="" id="{B5D94CE6-9D45-4BEA-9467-350A420823C6}"/>
                </a:ext>
              </a:extLst>
            </p:cNvPr>
            <p:cNvCxnSpPr/>
            <p:nvPr/>
          </p:nvCxnSpPr>
          <p:spPr>
            <a:xfrm>
              <a:off x="1037705" y="449727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6" name="Straight Connector 145">
              <a:extLst>
                <a:ext uri="{FF2B5EF4-FFF2-40B4-BE49-F238E27FC236}">
                  <a16:creationId xmlns:a16="http://schemas.microsoft.com/office/drawing/2014/main" xmlns="" id="{D3E47AC2-E3D1-49EE-8C92-2A6D4B959BA3}"/>
                </a:ext>
              </a:extLst>
            </p:cNvPr>
            <p:cNvCxnSpPr/>
            <p:nvPr/>
          </p:nvCxnSpPr>
          <p:spPr>
            <a:xfrm>
              <a:off x="1037705" y="479044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7" name="Straight Connector 146">
              <a:extLst>
                <a:ext uri="{FF2B5EF4-FFF2-40B4-BE49-F238E27FC236}">
                  <a16:creationId xmlns:a16="http://schemas.microsoft.com/office/drawing/2014/main" xmlns="" id="{687207D0-341B-477F-BA04-4B0A49D42174}"/>
                </a:ext>
              </a:extLst>
            </p:cNvPr>
            <p:cNvCxnSpPr/>
            <p:nvPr/>
          </p:nvCxnSpPr>
          <p:spPr>
            <a:xfrm>
              <a:off x="1037705" y="508361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8" name="Straight Connector 147">
              <a:extLst>
                <a:ext uri="{FF2B5EF4-FFF2-40B4-BE49-F238E27FC236}">
                  <a16:creationId xmlns:a16="http://schemas.microsoft.com/office/drawing/2014/main" xmlns="" id="{C2D714CF-022D-485E-A8A5-CA5CC2A1F0C7}"/>
                </a:ext>
              </a:extLst>
            </p:cNvPr>
            <p:cNvCxnSpPr/>
            <p:nvPr/>
          </p:nvCxnSpPr>
          <p:spPr>
            <a:xfrm>
              <a:off x="1037705" y="537678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9" name="Straight Connector 148">
              <a:extLst>
                <a:ext uri="{FF2B5EF4-FFF2-40B4-BE49-F238E27FC236}">
                  <a16:creationId xmlns:a16="http://schemas.microsoft.com/office/drawing/2014/main" xmlns="" id="{8F759B14-F6B8-4F0F-8A3C-21B8914C8D63}"/>
                </a:ext>
              </a:extLst>
            </p:cNvPr>
            <p:cNvCxnSpPr/>
            <p:nvPr/>
          </p:nvCxnSpPr>
          <p:spPr>
            <a:xfrm>
              <a:off x="1037705" y="56699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0" name="Straight Connector 149">
              <a:extLst>
                <a:ext uri="{FF2B5EF4-FFF2-40B4-BE49-F238E27FC236}">
                  <a16:creationId xmlns:a16="http://schemas.microsoft.com/office/drawing/2014/main" xmlns="" id="{4865C5C7-E2BE-4564-A234-1C541B0C2C30}"/>
                </a:ext>
              </a:extLst>
            </p:cNvPr>
            <p:cNvCxnSpPr>
              <a:cxnSpLocks/>
            </p:cNvCxnSpPr>
            <p:nvPr/>
          </p:nvCxnSpPr>
          <p:spPr>
            <a:xfrm rot="5400000">
              <a:off x="131296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1" name="TextBox 150">
              <a:extLst>
                <a:ext uri="{FF2B5EF4-FFF2-40B4-BE49-F238E27FC236}">
                  <a16:creationId xmlns:a16="http://schemas.microsoft.com/office/drawing/2014/main" xmlns="" id="{80B95E02-9DA3-4DFF-8C80-0E6E52394E84}"/>
                </a:ext>
              </a:extLst>
            </p:cNvPr>
            <p:cNvSpPr txBox="1"/>
            <p:nvPr/>
          </p:nvSpPr>
          <p:spPr>
            <a:xfrm>
              <a:off x="1204686" y="576629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26</a:t>
              </a:r>
            </a:p>
          </p:txBody>
        </p:sp>
        <p:cxnSp>
          <p:nvCxnSpPr>
            <p:cNvPr id="152" name="Straight Connector 151">
              <a:extLst>
                <a:ext uri="{FF2B5EF4-FFF2-40B4-BE49-F238E27FC236}">
                  <a16:creationId xmlns:a16="http://schemas.microsoft.com/office/drawing/2014/main" xmlns="" id="{14E1846B-894A-4D7A-82E1-07B30985EE6D}"/>
                </a:ext>
              </a:extLst>
            </p:cNvPr>
            <p:cNvCxnSpPr>
              <a:cxnSpLocks/>
            </p:cNvCxnSpPr>
            <p:nvPr/>
          </p:nvCxnSpPr>
          <p:spPr>
            <a:xfrm rot="5400000">
              <a:off x="206470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3" name="TextBox 152">
              <a:extLst>
                <a:ext uri="{FF2B5EF4-FFF2-40B4-BE49-F238E27FC236}">
                  <a16:creationId xmlns:a16="http://schemas.microsoft.com/office/drawing/2014/main" xmlns="" id="{90F77067-D835-4836-9D36-A26F4D9B7250}"/>
                </a:ext>
              </a:extLst>
            </p:cNvPr>
            <p:cNvSpPr txBox="1"/>
            <p:nvPr/>
          </p:nvSpPr>
          <p:spPr>
            <a:xfrm>
              <a:off x="197767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2</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54" name="Straight Connector 153">
              <a:extLst>
                <a:ext uri="{FF2B5EF4-FFF2-40B4-BE49-F238E27FC236}">
                  <a16:creationId xmlns:a16="http://schemas.microsoft.com/office/drawing/2014/main" xmlns="" id="{FB37743A-FA45-4808-A760-5EC9C4A9AB50}"/>
                </a:ext>
              </a:extLst>
            </p:cNvPr>
            <p:cNvCxnSpPr>
              <a:cxnSpLocks/>
            </p:cNvCxnSpPr>
            <p:nvPr/>
          </p:nvCxnSpPr>
          <p:spPr>
            <a:xfrm rot="5400000">
              <a:off x="281643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5" name="TextBox 154">
              <a:extLst>
                <a:ext uri="{FF2B5EF4-FFF2-40B4-BE49-F238E27FC236}">
                  <a16:creationId xmlns:a16="http://schemas.microsoft.com/office/drawing/2014/main" xmlns="" id="{CE92BE36-AD46-46C6-925B-42232ABB03BE}"/>
                </a:ext>
              </a:extLst>
            </p:cNvPr>
            <p:cNvSpPr txBox="1"/>
            <p:nvPr/>
          </p:nvSpPr>
          <p:spPr>
            <a:xfrm>
              <a:off x="272816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14</a:t>
              </a:r>
            </a:p>
          </p:txBody>
        </p:sp>
        <p:cxnSp>
          <p:nvCxnSpPr>
            <p:cNvPr id="156" name="Straight Connector 155">
              <a:extLst>
                <a:ext uri="{FF2B5EF4-FFF2-40B4-BE49-F238E27FC236}">
                  <a16:creationId xmlns:a16="http://schemas.microsoft.com/office/drawing/2014/main" xmlns="" id="{B67D59FF-F1C4-4F71-A446-85898F37AF77}"/>
                </a:ext>
              </a:extLst>
            </p:cNvPr>
            <p:cNvCxnSpPr>
              <a:cxnSpLocks/>
            </p:cNvCxnSpPr>
            <p:nvPr/>
          </p:nvCxnSpPr>
          <p:spPr>
            <a:xfrm rot="5400000">
              <a:off x="3568175"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7" name="TextBox 156">
              <a:extLst>
                <a:ext uri="{FF2B5EF4-FFF2-40B4-BE49-F238E27FC236}">
                  <a16:creationId xmlns:a16="http://schemas.microsoft.com/office/drawing/2014/main" xmlns="" id="{F457F22E-1383-4A63-9B71-2F993137D546}"/>
                </a:ext>
              </a:extLst>
            </p:cNvPr>
            <p:cNvSpPr txBox="1"/>
            <p:nvPr/>
          </p:nvSpPr>
          <p:spPr>
            <a:xfrm>
              <a:off x="347865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13</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58" name="Straight Connector 157">
              <a:extLst>
                <a:ext uri="{FF2B5EF4-FFF2-40B4-BE49-F238E27FC236}">
                  <a16:creationId xmlns:a16="http://schemas.microsoft.com/office/drawing/2014/main" xmlns="" id="{92523693-4C5C-4DC8-A1BF-B508516288EC}"/>
                </a:ext>
              </a:extLst>
            </p:cNvPr>
            <p:cNvCxnSpPr>
              <a:cxnSpLocks/>
            </p:cNvCxnSpPr>
            <p:nvPr/>
          </p:nvCxnSpPr>
          <p:spPr>
            <a:xfrm rot="5400000">
              <a:off x="431991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9" name="TextBox 158">
              <a:extLst>
                <a:ext uri="{FF2B5EF4-FFF2-40B4-BE49-F238E27FC236}">
                  <a16:creationId xmlns:a16="http://schemas.microsoft.com/office/drawing/2014/main" xmlns="" id="{CFBD4566-C8B4-49A0-852D-A78EB7D2A623}"/>
                </a:ext>
              </a:extLst>
            </p:cNvPr>
            <p:cNvSpPr txBox="1"/>
            <p:nvPr/>
          </p:nvSpPr>
          <p:spPr>
            <a:xfrm>
              <a:off x="422913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24</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60" name="Straight Connector 159">
              <a:extLst>
                <a:ext uri="{FF2B5EF4-FFF2-40B4-BE49-F238E27FC236}">
                  <a16:creationId xmlns:a16="http://schemas.microsoft.com/office/drawing/2014/main" xmlns="" id="{4C9106DA-0110-4961-B697-735EF35DF319}"/>
                </a:ext>
              </a:extLst>
            </p:cNvPr>
            <p:cNvCxnSpPr>
              <a:cxnSpLocks/>
            </p:cNvCxnSpPr>
            <p:nvPr/>
          </p:nvCxnSpPr>
          <p:spPr>
            <a:xfrm rot="5400000">
              <a:off x="507164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1" name="TextBox 160">
              <a:extLst>
                <a:ext uri="{FF2B5EF4-FFF2-40B4-BE49-F238E27FC236}">
                  <a16:creationId xmlns:a16="http://schemas.microsoft.com/office/drawing/2014/main" xmlns="" id="{C316F907-B1C5-4ECA-BC63-5A8CF608DCBD}"/>
                </a:ext>
              </a:extLst>
            </p:cNvPr>
            <p:cNvSpPr txBox="1"/>
            <p:nvPr/>
          </p:nvSpPr>
          <p:spPr>
            <a:xfrm>
              <a:off x="497962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15</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62" name="Straight Connector 161">
              <a:extLst>
                <a:ext uri="{FF2B5EF4-FFF2-40B4-BE49-F238E27FC236}">
                  <a16:creationId xmlns:a16="http://schemas.microsoft.com/office/drawing/2014/main" xmlns="" id="{EE5D2EC8-AC3B-496F-A4BD-CC466BE684D1}"/>
                </a:ext>
              </a:extLst>
            </p:cNvPr>
            <p:cNvCxnSpPr>
              <a:cxnSpLocks/>
            </p:cNvCxnSpPr>
            <p:nvPr/>
          </p:nvCxnSpPr>
          <p:spPr>
            <a:xfrm rot="5400000">
              <a:off x="5823386"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3" name="TextBox 162">
              <a:extLst>
                <a:ext uri="{FF2B5EF4-FFF2-40B4-BE49-F238E27FC236}">
                  <a16:creationId xmlns:a16="http://schemas.microsoft.com/office/drawing/2014/main" xmlns="" id="{2EE2EDA3-D2E5-462A-946F-2E280FA1FA2F}"/>
                </a:ext>
              </a:extLst>
            </p:cNvPr>
            <p:cNvSpPr txBox="1"/>
            <p:nvPr/>
          </p:nvSpPr>
          <p:spPr>
            <a:xfrm>
              <a:off x="573010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22</a:t>
              </a:r>
            </a:p>
          </p:txBody>
        </p:sp>
        <p:cxnSp>
          <p:nvCxnSpPr>
            <p:cNvPr id="164" name="Straight Connector 163">
              <a:extLst>
                <a:ext uri="{FF2B5EF4-FFF2-40B4-BE49-F238E27FC236}">
                  <a16:creationId xmlns:a16="http://schemas.microsoft.com/office/drawing/2014/main" xmlns="" id="{0798B479-6906-45F1-B7F4-AE42528751E6}"/>
                </a:ext>
              </a:extLst>
            </p:cNvPr>
            <p:cNvCxnSpPr>
              <a:cxnSpLocks/>
            </p:cNvCxnSpPr>
            <p:nvPr/>
          </p:nvCxnSpPr>
          <p:spPr>
            <a:xfrm rot="5400000">
              <a:off x="807860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5" name="TextBox 164">
              <a:extLst>
                <a:ext uri="{FF2B5EF4-FFF2-40B4-BE49-F238E27FC236}">
                  <a16:creationId xmlns:a16="http://schemas.microsoft.com/office/drawing/2014/main" xmlns="" id="{978047AA-C50F-497E-B1E0-5EC2DDCC33F7}"/>
                </a:ext>
              </a:extLst>
            </p:cNvPr>
            <p:cNvSpPr txBox="1"/>
            <p:nvPr/>
          </p:nvSpPr>
          <p:spPr>
            <a:xfrm>
              <a:off x="7981578" y="5766297"/>
              <a:ext cx="284052" cy="307777"/>
            </a:xfrm>
            <a:prstGeom prst="rect">
              <a:avLst/>
            </a:prstGeom>
            <a:noFill/>
          </p:spPr>
          <p:txBody>
            <a:bodyPr wrap="none" rtlCol="0" anchor="t" anchorCtr="0">
              <a:noAutofit/>
            </a:bodyPr>
            <a:lstStyle/>
            <a:p>
              <a:pPr lvl="0" algn="ctr">
                <a:defRPr/>
              </a:pP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5</a:t>
              </a:r>
              <a:r>
                <a:rPr lang="en-US" sz="1400" baseline="30000" dirty="0" smtClean="0">
                  <a:solidFill>
                    <a:srgbClr val="4D4D4D"/>
                  </a:solidFill>
                </a:rPr>
                <a:t>†</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6" name="TextBox 165">
              <a:extLst>
                <a:ext uri="{FF2B5EF4-FFF2-40B4-BE49-F238E27FC236}">
                  <a16:creationId xmlns:a16="http://schemas.microsoft.com/office/drawing/2014/main" xmlns="" id="{034D7F8A-0408-44D6-A301-3E5085194B2B}"/>
                </a:ext>
              </a:extLst>
            </p:cNvPr>
            <p:cNvSpPr txBox="1"/>
            <p:nvPr/>
          </p:nvSpPr>
          <p:spPr>
            <a:xfrm>
              <a:off x="4184438" y="6053730"/>
              <a:ext cx="899605" cy="47450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Patients</a:t>
              </a:r>
              <a:r>
                <a:rPr kumimoji="0" lang="en-US" sz="1400" b="0" i="0" u="none" strike="noStrike" kern="1200" cap="none" spc="0" normalizeH="0" baseline="30000" noProof="0" dirty="0" smtClean="0">
                  <a:ln>
                    <a:noFill/>
                  </a:ln>
                  <a:solidFill>
                    <a:srgbClr val="4D4D4D"/>
                  </a:solidFill>
                  <a:effectLst/>
                  <a:uLnTx/>
                  <a:uFillTx/>
                  <a:latin typeface="Arial" charset="0"/>
                  <a:ea typeface="+mn-ea"/>
                  <a:cs typeface="Arial" charset="0"/>
                </a:rPr>
                <a:t>‡</a:t>
              </a:r>
              <a:endParaRPr kumimoji="0" lang="en-GB" sz="1400" b="0" i="0" u="none" strike="noStrike" kern="1200" cap="none" spc="0" normalizeH="0" baseline="30000" noProof="0" dirty="0">
                <a:ln>
                  <a:noFill/>
                </a:ln>
                <a:solidFill>
                  <a:srgbClr val="4D4D4D"/>
                </a:solidFill>
                <a:effectLst/>
                <a:uLnTx/>
                <a:uFillTx/>
                <a:latin typeface="Arial" charset="0"/>
                <a:ea typeface="+mn-ea"/>
                <a:cs typeface="Arial" charset="0"/>
              </a:endParaRPr>
            </a:p>
          </p:txBody>
        </p:sp>
        <p:sp>
          <p:nvSpPr>
            <p:cNvPr id="167" name="TextBox 166">
              <a:extLst>
                <a:ext uri="{FF2B5EF4-FFF2-40B4-BE49-F238E27FC236}">
                  <a16:creationId xmlns:a16="http://schemas.microsoft.com/office/drawing/2014/main" xmlns="" id="{6CA9F36C-8728-479A-88C6-BDEAEC97F669}"/>
                </a:ext>
              </a:extLst>
            </p:cNvPr>
            <p:cNvSpPr txBox="1"/>
            <p:nvPr/>
          </p:nvSpPr>
          <p:spPr>
            <a:xfrm>
              <a:off x="1484134" y="2613519"/>
              <a:ext cx="992066" cy="80665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PR (n=11</a:t>
              </a: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CR (n=3</a:t>
              </a: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8" name="TextBox 167">
              <a:extLst>
                <a:ext uri="{FF2B5EF4-FFF2-40B4-BE49-F238E27FC236}">
                  <a16:creationId xmlns:a16="http://schemas.microsoft.com/office/drawing/2014/main" xmlns="" id="{E6B581A8-B29E-4C1C-A38D-F35D41F18B28}"/>
                </a:ext>
              </a:extLst>
            </p:cNvPr>
            <p:cNvSpPr txBox="1"/>
            <p:nvPr/>
          </p:nvSpPr>
          <p:spPr>
            <a:xfrm rot="16200000">
              <a:off x="-833198" y="4031113"/>
              <a:ext cx="2523765" cy="52322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Best change from </a:t>
              </a: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
              </a:r>
              <a:b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baseline, %</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69" name="Straight Connector 168">
              <a:extLst>
                <a:ext uri="{FF2B5EF4-FFF2-40B4-BE49-F238E27FC236}">
                  <a16:creationId xmlns:a16="http://schemas.microsoft.com/office/drawing/2014/main" xmlns="" id="{8C44D240-773F-4CAB-A29B-9440E8A514C5}"/>
                </a:ext>
              </a:extLst>
            </p:cNvPr>
            <p:cNvCxnSpPr>
              <a:cxnSpLocks/>
            </p:cNvCxnSpPr>
            <p:nvPr/>
          </p:nvCxnSpPr>
          <p:spPr>
            <a:xfrm rot="5400000">
              <a:off x="181412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0" name="TextBox 169">
              <a:extLst>
                <a:ext uri="{FF2B5EF4-FFF2-40B4-BE49-F238E27FC236}">
                  <a16:creationId xmlns:a16="http://schemas.microsoft.com/office/drawing/2014/main" xmlns="" id="{1DFCD3A5-5C1F-45F6-8BC8-6D4C0E1B6C2E}"/>
                </a:ext>
              </a:extLst>
            </p:cNvPr>
            <p:cNvSpPr txBox="1"/>
            <p:nvPr/>
          </p:nvSpPr>
          <p:spPr>
            <a:xfrm>
              <a:off x="172751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17</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71" name="Straight Connector 170">
              <a:extLst>
                <a:ext uri="{FF2B5EF4-FFF2-40B4-BE49-F238E27FC236}">
                  <a16:creationId xmlns:a16="http://schemas.microsoft.com/office/drawing/2014/main" xmlns="" id="{A6ACA034-B4B7-4EE6-86DA-059FB6D63802}"/>
                </a:ext>
              </a:extLst>
            </p:cNvPr>
            <p:cNvCxnSpPr>
              <a:cxnSpLocks/>
            </p:cNvCxnSpPr>
            <p:nvPr/>
          </p:nvCxnSpPr>
          <p:spPr>
            <a:xfrm rot="5400000">
              <a:off x="256585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2" name="TextBox 171">
              <a:extLst>
                <a:ext uri="{FF2B5EF4-FFF2-40B4-BE49-F238E27FC236}">
                  <a16:creationId xmlns:a16="http://schemas.microsoft.com/office/drawing/2014/main" xmlns="" id="{325819B2-3D59-4A7E-B317-C020F7A58CBF}"/>
                </a:ext>
              </a:extLst>
            </p:cNvPr>
            <p:cNvSpPr txBox="1"/>
            <p:nvPr/>
          </p:nvSpPr>
          <p:spPr>
            <a:xfrm>
              <a:off x="247800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9</a:t>
              </a:r>
            </a:p>
          </p:txBody>
        </p:sp>
        <p:cxnSp>
          <p:nvCxnSpPr>
            <p:cNvPr id="173" name="Straight Connector 172">
              <a:extLst>
                <a:ext uri="{FF2B5EF4-FFF2-40B4-BE49-F238E27FC236}">
                  <a16:creationId xmlns:a16="http://schemas.microsoft.com/office/drawing/2014/main" xmlns="" id="{868728E6-3DC6-44B2-94FB-D759FFEBDD34}"/>
                </a:ext>
              </a:extLst>
            </p:cNvPr>
            <p:cNvCxnSpPr>
              <a:cxnSpLocks/>
            </p:cNvCxnSpPr>
            <p:nvPr/>
          </p:nvCxnSpPr>
          <p:spPr>
            <a:xfrm rot="5400000">
              <a:off x="3317596"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4" name="TextBox 173">
              <a:extLst>
                <a:ext uri="{FF2B5EF4-FFF2-40B4-BE49-F238E27FC236}">
                  <a16:creationId xmlns:a16="http://schemas.microsoft.com/office/drawing/2014/main" xmlns="" id="{5CEF503D-5F5C-494C-BDBE-5A1B918FB6DE}"/>
                </a:ext>
              </a:extLst>
            </p:cNvPr>
            <p:cNvSpPr txBox="1"/>
            <p:nvPr/>
          </p:nvSpPr>
          <p:spPr>
            <a:xfrm>
              <a:off x="322848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8</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75" name="Straight Connector 174">
              <a:extLst>
                <a:ext uri="{FF2B5EF4-FFF2-40B4-BE49-F238E27FC236}">
                  <a16:creationId xmlns:a16="http://schemas.microsoft.com/office/drawing/2014/main" xmlns="" id="{218CF1BC-40BA-47D6-AD91-581EA280AF44}"/>
                </a:ext>
              </a:extLst>
            </p:cNvPr>
            <p:cNvCxnSpPr>
              <a:cxnSpLocks/>
            </p:cNvCxnSpPr>
            <p:nvPr/>
          </p:nvCxnSpPr>
          <p:spPr>
            <a:xfrm rot="5400000">
              <a:off x="406933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6" name="TextBox 175">
              <a:extLst>
                <a:ext uri="{FF2B5EF4-FFF2-40B4-BE49-F238E27FC236}">
                  <a16:creationId xmlns:a16="http://schemas.microsoft.com/office/drawing/2014/main" xmlns="" id="{ACB19CA4-7429-4A86-B990-6BE2CFA78E9F}"/>
                </a:ext>
              </a:extLst>
            </p:cNvPr>
            <p:cNvSpPr txBox="1"/>
            <p:nvPr/>
          </p:nvSpPr>
          <p:spPr>
            <a:xfrm>
              <a:off x="397897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25</a:t>
              </a:r>
            </a:p>
          </p:txBody>
        </p:sp>
        <p:cxnSp>
          <p:nvCxnSpPr>
            <p:cNvPr id="177" name="Straight Connector 176">
              <a:extLst>
                <a:ext uri="{FF2B5EF4-FFF2-40B4-BE49-F238E27FC236}">
                  <a16:creationId xmlns:a16="http://schemas.microsoft.com/office/drawing/2014/main" xmlns="" id="{D029CEA7-FD8D-40D4-BDE4-11701D1001BB}"/>
                </a:ext>
              </a:extLst>
            </p:cNvPr>
            <p:cNvCxnSpPr>
              <a:cxnSpLocks/>
            </p:cNvCxnSpPr>
            <p:nvPr/>
          </p:nvCxnSpPr>
          <p:spPr>
            <a:xfrm rot="5400000">
              <a:off x="482107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8" name="TextBox 177">
              <a:extLst>
                <a:ext uri="{FF2B5EF4-FFF2-40B4-BE49-F238E27FC236}">
                  <a16:creationId xmlns:a16="http://schemas.microsoft.com/office/drawing/2014/main" xmlns="" id="{8FBFC221-8552-4784-A0FE-6411680E575C}"/>
                </a:ext>
              </a:extLst>
            </p:cNvPr>
            <p:cNvSpPr txBox="1"/>
            <p:nvPr/>
          </p:nvSpPr>
          <p:spPr>
            <a:xfrm>
              <a:off x="472946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27</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79" name="Straight Connector 178">
              <a:extLst>
                <a:ext uri="{FF2B5EF4-FFF2-40B4-BE49-F238E27FC236}">
                  <a16:creationId xmlns:a16="http://schemas.microsoft.com/office/drawing/2014/main" xmlns="" id="{978254F4-D8FF-4749-9F13-F9863C6BDBBB}"/>
                </a:ext>
              </a:extLst>
            </p:cNvPr>
            <p:cNvCxnSpPr>
              <a:cxnSpLocks/>
            </p:cNvCxnSpPr>
            <p:nvPr/>
          </p:nvCxnSpPr>
          <p:spPr>
            <a:xfrm rot="5400000">
              <a:off x="5572807"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0" name="TextBox 179">
              <a:extLst>
                <a:ext uri="{FF2B5EF4-FFF2-40B4-BE49-F238E27FC236}">
                  <a16:creationId xmlns:a16="http://schemas.microsoft.com/office/drawing/2014/main" xmlns="" id="{32CF0C6C-D74C-4666-9D5C-5924EE103698}"/>
                </a:ext>
              </a:extLst>
            </p:cNvPr>
            <p:cNvSpPr txBox="1"/>
            <p:nvPr/>
          </p:nvSpPr>
          <p:spPr>
            <a:xfrm>
              <a:off x="5479946" y="5766297"/>
              <a:ext cx="284052" cy="307777"/>
            </a:xfrm>
            <a:prstGeom prst="rect">
              <a:avLst/>
            </a:prstGeom>
            <a:noFill/>
          </p:spPr>
          <p:txBody>
            <a:bodyPr wrap="none" rtlCol="0" anchor="t" anchorCtr="0">
              <a:noAutofit/>
            </a:bodyPr>
            <a:lstStyle/>
            <a:p>
              <a:pPr lvl="0" algn="ctr">
                <a:defRPr/>
              </a:pP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4</a:t>
              </a:r>
              <a:r>
                <a:rPr lang="en-US" sz="1400" baseline="30000" dirty="0" smtClean="0">
                  <a:solidFill>
                    <a:srgbClr val="4D4D4D"/>
                  </a:solidFill>
                </a:rPr>
                <a:t>†</a:t>
              </a:r>
              <a:endParaRPr kumimoji="0" lang="en-GB" sz="1400" b="0" i="0" u="none" strike="noStrike" kern="1200" cap="none" spc="0" normalizeH="0" baseline="30000" noProof="0" dirty="0">
                <a:ln>
                  <a:noFill/>
                </a:ln>
                <a:solidFill>
                  <a:srgbClr val="4D4D4D"/>
                </a:solidFill>
                <a:effectLst/>
                <a:uLnTx/>
                <a:uFillTx/>
                <a:latin typeface="Arial" charset="0"/>
                <a:ea typeface="+mn-ea"/>
                <a:cs typeface="Arial" charset="0"/>
              </a:endParaRPr>
            </a:p>
          </p:txBody>
        </p:sp>
        <p:cxnSp>
          <p:nvCxnSpPr>
            <p:cNvPr id="181" name="Straight Connector 180">
              <a:extLst>
                <a:ext uri="{FF2B5EF4-FFF2-40B4-BE49-F238E27FC236}">
                  <a16:creationId xmlns:a16="http://schemas.microsoft.com/office/drawing/2014/main" xmlns="" id="{122D70E4-41FD-487F-A47B-78DC114BE5F0}"/>
                </a:ext>
              </a:extLst>
            </p:cNvPr>
            <p:cNvCxnSpPr>
              <a:cxnSpLocks/>
            </p:cNvCxnSpPr>
            <p:nvPr/>
          </p:nvCxnSpPr>
          <p:spPr>
            <a:xfrm rot="5400000">
              <a:off x="732686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2" name="TextBox 181">
              <a:extLst>
                <a:ext uri="{FF2B5EF4-FFF2-40B4-BE49-F238E27FC236}">
                  <a16:creationId xmlns:a16="http://schemas.microsoft.com/office/drawing/2014/main" xmlns="" id="{18B16544-F6AE-461C-A5B1-E3B1027E95FF}"/>
                </a:ext>
              </a:extLst>
            </p:cNvPr>
            <p:cNvSpPr txBox="1"/>
            <p:nvPr/>
          </p:nvSpPr>
          <p:spPr>
            <a:xfrm>
              <a:off x="7231080" y="5766297"/>
              <a:ext cx="284052" cy="307777"/>
            </a:xfrm>
            <a:prstGeom prst="rect">
              <a:avLst/>
            </a:prstGeom>
            <a:noFill/>
          </p:spPr>
          <p:txBody>
            <a:bodyPr wrap="none" rtlCol="0" anchor="t" anchorCtr="0">
              <a:noAutofit/>
            </a:bodyPr>
            <a:lstStyle/>
            <a:p>
              <a:pPr lvl="0" algn="ctr">
                <a:defRPr/>
              </a:pPr>
              <a:r>
                <a:rPr kumimoji="0" lang="en-US" sz="1400" b="0" i="0" u="none" strike="noStrike" kern="1200" cap="none" spc="0" normalizeH="0" baseline="0" noProof="0" dirty="0" smtClean="0">
                  <a:ln>
                    <a:noFill/>
                  </a:ln>
                  <a:solidFill>
                    <a:srgbClr val="4D4D4D"/>
                  </a:solidFill>
                  <a:effectLst/>
                  <a:uLnTx/>
                  <a:uFillTx/>
                  <a:latin typeface="Arial" charset="0"/>
                  <a:ea typeface="+mn-ea"/>
                  <a:cs typeface="Arial" charset="0"/>
                </a:rPr>
                <a:t>6</a:t>
              </a:r>
              <a:r>
                <a:rPr lang="en-US" sz="1400" baseline="30000" dirty="0" smtClean="0">
                  <a:solidFill>
                    <a:srgbClr val="4D4D4D"/>
                  </a:solidFill>
                </a:rPr>
                <a:t>†</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83" name="Straight Connector 182">
              <a:extLst>
                <a:ext uri="{FF2B5EF4-FFF2-40B4-BE49-F238E27FC236}">
                  <a16:creationId xmlns:a16="http://schemas.microsoft.com/office/drawing/2014/main" xmlns="" id="{31AA35BD-51A4-41B4-A3F7-843A91CACCE3}"/>
                </a:ext>
              </a:extLst>
            </p:cNvPr>
            <p:cNvCxnSpPr>
              <a:cxnSpLocks/>
            </p:cNvCxnSpPr>
            <p:nvPr/>
          </p:nvCxnSpPr>
          <p:spPr>
            <a:xfrm rot="5400000">
              <a:off x="156354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4" name="TextBox 183">
              <a:extLst>
                <a:ext uri="{FF2B5EF4-FFF2-40B4-BE49-F238E27FC236}">
                  <a16:creationId xmlns:a16="http://schemas.microsoft.com/office/drawing/2014/main" xmlns="" id="{C67B322B-7659-4931-B4F0-273875C553AD}"/>
                </a:ext>
              </a:extLst>
            </p:cNvPr>
            <p:cNvSpPr txBox="1"/>
            <p:nvPr/>
          </p:nvSpPr>
          <p:spPr>
            <a:xfrm>
              <a:off x="147735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1</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85" name="Straight Connector 184">
              <a:extLst>
                <a:ext uri="{FF2B5EF4-FFF2-40B4-BE49-F238E27FC236}">
                  <a16:creationId xmlns:a16="http://schemas.microsoft.com/office/drawing/2014/main" xmlns="" id="{438F5B31-D945-4AF2-81C9-04CF20A1F397}"/>
                </a:ext>
              </a:extLst>
            </p:cNvPr>
            <p:cNvCxnSpPr>
              <a:cxnSpLocks/>
            </p:cNvCxnSpPr>
            <p:nvPr/>
          </p:nvCxnSpPr>
          <p:spPr>
            <a:xfrm rot="5400000">
              <a:off x="2315280"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6" name="TextBox 185">
              <a:extLst>
                <a:ext uri="{FF2B5EF4-FFF2-40B4-BE49-F238E27FC236}">
                  <a16:creationId xmlns:a16="http://schemas.microsoft.com/office/drawing/2014/main" xmlns="" id="{A5AEC245-134B-4AB7-A288-CD5DD561371A}"/>
                </a:ext>
              </a:extLst>
            </p:cNvPr>
            <p:cNvSpPr txBox="1"/>
            <p:nvPr/>
          </p:nvSpPr>
          <p:spPr>
            <a:xfrm>
              <a:off x="222784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16</a:t>
              </a:r>
            </a:p>
          </p:txBody>
        </p:sp>
        <p:cxnSp>
          <p:nvCxnSpPr>
            <p:cNvPr id="187" name="Straight Connector 186">
              <a:extLst>
                <a:ext uri="{FF2B5EF4-FFF2-40B4-BE49-F238E27FC236}">
                  <a16:creationId xmlns:a16="http://schemas.microsoft.com/office/drawing/2014/main" xmlns="" id="{1B52AD77-5D26-4991-BB3A-4669DB35086D}"/>
                </a:ext>
              </a:extLst>
            </p:cNvPr>
            <p:cNvCxnSpPr>
              <a:cxnSpLocks/>
            </p:cNvCxnSpPr>
            <p:nvPr/>
          </p:nvCxnSpPr>
          <p:spPr>
            <a:xfrm rot="5400000">
              <a:off x="3067017"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8" name="TextBox 187">
              <a:extLst>
                <a:ext uri="{FF2B5EF4-FFF2-40B4-BE49-F238E27FC236}">
                  <a16:creationId xmlns:a16="http://schemas.microsoft.com/office/drawing/2014/main" xmlns="" id="{62237795-8B36-4D51-9FB1-25DA47C5EB7F}"/>
                </a:ext>
              </a:extLst>
            </p:cNvPr>
            <p:cNvSpPr txBox="1"/>
            <p:nvPr/>
          </p:nvSpPr>
          <p:spPr>
            <a:xfrm>
              <a:off x="297832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7</a:t>
              </a:r>
            </a:p>
          </p:txBody>
        </p:sp>
        <p:cxnSp>
          <p:nvCxnSpPr>
            <p:cNvPr id="189" name="Straight Connector 188">
              <a:extLst>
                <a:ext uri="{FF2B5EF4-FFF2-40B4-BE49-F238E27FC236}">
                  <a16:creationId xmlns:a16="http://schemas.microsoft.com/office/drawing/2014/main" xmlns="" id="{9347ED3A-2899-4B89-AF55-675E1E630203}"/>
                </a:ext>
              </a:extLst>
            </p:cNvPr>
            <p:cNvCxnSpPr>
              <a:cxnSpLocks/>
            </p:cNvCxnSpPr>
            <p:nvPr/>
          </p:nvCxnSpPr>
          <p:spPr>
            <a:xfrm rot="5400000">
              <a:off x="381875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0" name="TextBox 189">
              <a:extLst>
                <a:ext uri="{FF2B5EF4-FFF2-40B4-BE49-F238E27FC236}">
                  <a16:creationId xmlns:a16="http://schemas.microsoft.com/office/drawing/2014/main" xmlns="" id="{8DE0181A-17D3-4E51-84B5-10E05BFFD47D}"/>
                </a:ext>
              </a:extLst>
            </p:cNvPr>
            <p:cNvSpPr txBox="1"/>
            <p:nvPr/>
          </p:nvSpPr>
          <p:spPr>
            <a:xfrm>
              <a:off x="372881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28</a:t>
              </a:r>
            </a:p>
          </p:txBody>
        </p:sp>
        <p:cxnSp>
          <p:nvCxnSpPr>
            <p:cNvPr id="191" name="Straight Connector 190">
              <a:extLst>
                <a:ext uri="{FF2B5EF4-FFF2-40B4-BE49-F238E27FC236}">
                  <a16:creationId xmlns:a16="http://schemas.microsoft.com/office/drawing/2014/main" xmlns="" id="{F72A6EE9-AF00-4CB7-AB05-4A0B680AAFC6}"/>
                </a:ext>
              </a:extLst>
            </p:cNvPr>
            <p:cNvCxnSpPr>
              <a:cxnSpLocks/>
            </p:cNvCxnSpPr>
            <p:nvPr/>
          </p:nvCxnSpPr>
          <p:spPr>
            <a:xfrm rot="5400000">
              <a:off x="457049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2" name="TextBox 191">
              <a:extLst>
                <a:ext uri="{FF2B5EF4-FFF2-40B4-BE49-F238E27FC236}">
                  <a16:creationId xmlns:a16="http://schemas.microsoft.com/office/drawing/2014/main" xmlns="" id="{766B5032-CC8B-441B-B2F7-6CEF181742A5}"/>
                </a:ext>
              </a:extLst>
            </p:cNvPr>
            <p:cNvSpPr txBox="1"/>
            <p:nvPr/>
          </p:nvSpPr>
          <p:spPr>
            <a:xfrm>
              <a:off x="447929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23</a:t>
              </a:r>
            </a:p>
          </p:txBody>
        </p:sp>
        <p:cxnSp>
          <p:nvCxnSpPr>
            <p:cNvPr id="193" name="Straight Connector 192">
              <a:extLst>
                <a:ext uri="{FF2B5EF4-FFF2-40B4-BE49-F238E27FC236}">
                  <a16:creationId xmlns:a16="http://schemas.microsoft.com/office/drawing/2014/main" xmlns="" id="{6E8F7CD7-86B6-4BDB-BA1C-E14B3D939510}"/>
                </a:ext>
              </a:extLst>
            </p:cNvPr>
            <p:cNvCxnSpPr>
              <a:cxnSpLocks/>
            </p:cNvCxnSpPr>
            <p:nvPr/>
          </p:nvCxnSpPr>
          <p:spPr>
            <a:xfrm rot="5400000">
              <a:off x="532222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a:extLst>
                <a:ext uri="{FF2B5EF4-FFF2-40B4-BE49-F238E27FC236}">
                  <a16:creationId xmlns:a16="http://schemas.microsoft.com/office/drawing/2014/main" xmlns="" id="{117A2BE0-F149-453F-89DD-6F9BC673548D}"/>
                </a:ext>
              </a:extLst>
            </p:cNvPr>
            <p:cNvSpPr txBox="1"/>
            <p:nvPr/>
          </p:nvSpPr>
          <p:spPr>
            <a:xfrm>
              <a:off x="522978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12</a:t>
              </a:r>
            </a:p>
          </p:txBody>
        </p:sp>
        <p:cxnSp>
          <p:nvCxnSpPr>
            <p:cNvPr id="195" name="Straight Connector 194">
              <a:extLst>
                <a:ext uri="{FF2B5EF4-FFF2-40B4-BE49-F238E27FC236}">
                  <a16:creationId xmlns:a16="http://schemas.microsoft.com/office/drawing/2014/main" xmlns="" id="{83D07209-2240-47FD-B035-745B4530E16A}"/>
                </a:ext>
              </a:extLst>
            </p:cNvPr>
            <p:cNvCxnSpPr>
              <a:cxnSpLocks/>
            </p:cNvCxnSpPr>
            <p:nvPr/>
          </p:nvCxnSpPr>
          <p:spPr>
            <a:xfrm rot="5400000">
              <a:off x="6324544"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6" name="TextBox 195">
              <a:extLst>
                <a:ext uri="{FF2B5EF4-FFF2-40B4-BE49-F238E27FC236}">
                  <a16:creationId xmlns:a16="http://schemas.microsoft.com/office/drawing/2014/main" xmlns="" id="{40D672B3-B67D-4D70-957A-14632F987000}"/>
                </a:ext>
              </a:extLst>
            </p:cNvPr>
            <p:cNvSpPr txBox="1"/>
            <p:nvPr/>
          </p:nvSpPr>
          <p:spPr>
            <a:xfrm>
              <a:off x="623043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19</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97" name="Straight Connector 196">
              <a:extLst>
                <a:ext uri="{FF2B5EF4-FFF2-40B4-BE49-F238E27FC236}">
                  <a16:creationId xmlns:a16="http://schemas.microsoft.com/office/drawing/2014/main" xmlns="" id="{59573E7F-5281-4B0E-BB53-542FA07D3544}"/>
                </a:ext>
              </a:extLst>
            </p:cNvPr>
            <p:cNvCxnSpPr>
              <a:cxnSpLocks/>
            </p:cNvCxnSpPr>
            <p:nvPr/>
          </p:nvCxnSpPr>
          <p:spPr>
            <a:xfrm rot="5400000">
              <a:off x="7577439"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8" name="TextBox 197">
              <a:extLst>
                <a:ext uri="{FF2B5EF4-FFF2-40B4-BE49-F238E27FC236}">
                  <a16:creationId xmlns:a16="http://schemas.microsoft.com/office/drawing/2014/main" xmlns="" id="{63718454-47BF-4157-84BE-A344C6EC3A4B}"/>
                </a:ext>
              </a:extLst>
            </p:cNvPr>
            <p:cNvSpPr txBox="1"/>
            <p:nvPr/>
          </p:nvSpPr>
          <p:spPr>
            <a:xfrm>
              <a:off x="7481242"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10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99" name="Straight Connector 198">
              <a:extLst>
                <a:ext uri="{FF2B5EF4-FFF2-40B4-BE49-F238E27FC236}">
                  <a16:creationId xmlns:a16="http://schemas.microsoft.com/office/drawing/2014/main" xmlns="" id="{7F45AFC5-3A53-410E-81D9-59078D8CE598}"/>
                </a:ext>
              </a:extLst>
            </p:cNvPr>
            <p:cNvCxnSpPr>
              <a:cxnSpLocks/>
            </p:cNvCxnSpPr>
            <p:nvPr/>
          </p:nvCxnSpPr>
          <p:spPr>
            <a:xfrm rot="5400000">
              <a:off x="6575123"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0" name="TextBox 199">
              <a:extLst>
                <a:ext uri="{FF2B5EF4-FFF2-40B4-BE49-F238E27FC236}">
                  <a16:creationId xmlns:a16="http://schemas.microsoft.com/office/drawing/2014/main" xmlns="" id="{44D054CF-5D3F-44C0-9BB3-672AB50FA045}"/>
                </a:ext>
              </a:extLst>
            </p:cNvPr>
            <p:cNvSpPr txBox="1"/>
            <p:nvPr/>
          </p:nvSpPr>
          <p:spPr>
            <a:xfrm>
              <a:off x="648059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20</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201" name="Straight Connector 200">
              <a:extLst>
                <a:ext uri="{FF2B5EF4-FFF2-40B4-BE49-F238E27FC236}">
                  <a16:creationId xmlns:a16="http://schemas.microsoft.com/office/drawing/2014/main" xmlns="" id="{3B15CFD8-7FA9-41A0-A07A-83E244C090D2}"/>
                </a:ext>
              </a:extLst>
            </p:cNvPr>
            <p:cNvCxnSpPr>
              <a:cxnSpLocks/>
            </p:cNvCxnSpPr>
            <p:nvPr/>
          </p:nvCxnSpPr>
          <p:spPr>
            <a:xfrm rot="5400000">
              <a:off x="6073965"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2" name="TextBox 201">
              <a:extLst>
                <a:ext uri="{FF2B5EF4-FFF2-40B4-BE49-F238E27FC236}">
                  <a16:creationId xmlns:a16="http://schemas.microsoft.com/office/drawing/2014/main" xmlns="" id="{6C4E0DA2-D35C-424C-9651-9B5AB0F9C3F7}"/>
                </a:ext>
              </a:extLst>
            </p:cNvPr>
            <p:cNvSpPr txBox="1"/>
            <p:nvPr/>
          </p:nvSpPr>
          <p:spPr>
            <a:xfrm>
              <a:off x="5980270"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21</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203" name="Straight Connector 202">
              <a:extLst>
                <a:ext uri="{FF2B5EF4-FFF2-40B4-BE49-F238E27FC236}">
                  <a16:creationId xmlns:a16="http://schemas.microsoft.com/office/drawing/2014/main" xmlns="" id="{C9F097B9-5578-4E3C-93CF-93D3E0C63829}"/>
                </a:ext>
              </a:extLst>
            </p:cNvPr>
            <p:cNvCxnSpPr>
              <a:cxnSpLocks/>
            </p:cNvCxnSpPr>
            <p:nvPr/>
          </p:nvCxnSpPr>
          <p:spPr>
            <a:xfrm rot="5400000">
              <a:off x="7828018"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4" name="TextBox 203">
              <a:extLst>
                <a:ext uri="{FF2B5EF4-FFF2-40B4-BE49-F238E27FC236}">
                  <a16:creationId xmlns:a16="http://schemas.microsoft.com/office/drawing/2014/main" xmlns="" id="{E2F708E0-2F9E-412A-99E2-3D68BDB610E5}"/>
                </a:ext>
              </a:extLst>
            </p:cNvPr>
            <p:cNvSpPr txBox="1"/>
            <p:nvPr/>
          </p:nvSpPr>
          <p:spPr>
            <a:xfrm>
              <a:off x="7731404"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3</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205" name="Straight Connector 204">
              <a:extLst>
                <a:ext uri="{FF2B5EF4-FFF2-40B4-BE49-F238E27FC236}">
                  <a16:creationId xmlns:a16="http://schemas.microsoft.com/office/drawing/2014/main" xmlns="" id="{874F4FF6-3AAE-422A-A079-2A315F38E3E6}"/>
                </a:ext>
              </a:extLst>
            </p:cNvPr>
            <p:cNvCxnSpPr>
              <a:cxnSpLocks/>
            </p:cNvCxnSpPr>
            <p:nvPr/>
          </p:nvCxnSpPr>
          <p:spPr>
            <a:xfrm rot="5400000">
              <a:off x="6825702"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6" name="TextBox 205">
              <a:extLst>
                <a:ext uri="{FF2B5EF4-FFF2-40B4-BE49-F238E27FC236}">
                  <a16:creationId xmlns:a16="http://schemas.microsoft.com/office/drawing/2014/main" xmlns="" id="{A789FB5B-03B5-45F2-AD25-A2042D3DC86C}"/>
                </a:ext>
              </a:extLst>
            </p:cNvPr>
            <p:cNvSpPr txBox="1"/>
            <p:nvPr/>
          </p:nvSpPr>
          <p:spPr>
            <a:xfrm>
              <a:off x="6730756"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18</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207" name="Straight Connector 206">
              <a:extLst>
                <a:ext uri="{FF2B5EF4-FFF2-40B4-BE49-F238E27FC236}">
                  <a16:creationId xmlns:a16="http://schemas.microsoft.com/office/drawing/2014/main" xmlns="" id="{6120F73E-37F3-4585-B5D0-06CD24504C0E}"/>
                </a:ext>
              </a:extLst>
            </p:cNvPr>
            <p:cNvCxnSpPr>
              <a:cxnSpLocks/>
            </p:cNvCxnSpPr>
            <p:nvPr/>
          </p:nvCxnSpPr>
          <p:spPr>
            <a:xfrm rot="5400000">
              <a:off x="7076281" y="57256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8" name="TextBox 207">
              <a:extLst>
                <a:ext uri="{FF2B5EF4-FFF2-40B4-BE49-F238E27FC236}">
                  <a16:creationId xmlns:a16="http://schemas.microsoft.com/office/drawing/2014/main" xmlns="" id="{957CF2A8-0C2D-4532-AA0D-DDE064358796}"/>
                </a:ext>
              </a:extLst>
            </p:cNvPr>
            <p:cNvSpPr txBox="1"/>
            <p:nvPr/>
          </p:nvSpPr>
          <p:spPr>
            <a:xfrm>
              <a:off x="6980918" y="576629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charset="0"/>
                  <a:ea typeface="+mn-ea"/>
                  <a:cs typeface="Arial" charset="0"/>
                </a:rPr>
                <a:t>11</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9" name="Rectangle 208">
              <a:extLst>
                <a:ext uri="{FF2B5EF4-FFF2-40B4-BE49-F238E27FC236}">
                  <a16:creationId xmlns:a16="http://schemas.microsoft.com/office/drawing/2014/main" xmlns="" id="{7EFED4D4-7C09-4454-A39A-1D6F849FE4BC}"/>
                </a:ext>
              </a:extLst>
            </p:cNvPr>
            <p:cNvSpPr/>
            <p:nvPr/>
          </p:nvSpPr>
          <p:spPr>
            <a:xfrm>
              <a:off x="1357750" y="2777799"/>
              <a:ext cx="148216" cy="148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Rectangle 209">
              <a:extLst>
                <a:ext uri="{FF2B5EF4-FFF2-40B4-BE49-F238E27FC236}">
                  <a16:creationId xmlns:a16="http://schemas.microsoft.com/office/drawing/2014/main" xmlns="" id="{9355164F-1FB4-440A-9443-DB471BBB26AC}"/>
                </a:ext>
              </a:extLst>
            </p:cNvPr>
            <p:cNvSpPr/>
            <p:nvPr/>
          </p:nvSpPr>
          <p:spPr>
            <a:xfrm>
              <a:off x="1357750" y="3109198"/>
              <a:ext cx="148216" cy="148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Rectangle 210">
              <a:extLst>
                <a:ext uri="{FF2B5EF4-FFF2-40B4-BE49-F238E27FC236}">
                  <a16:creationId xmlns:a16="http://schemas.microsoft.com/office/drawing/2014/main" xmlns="" id="{98F283DF-F41C-44EB-A46D-9BA712B00151}"/>
                </a:ext>
              </a:extLst>
            </p:cNvPr>
            <p:cNvSpPr/>
            <p:nvPr/>
          </p:nvSpPr>
          <p:spPr>
            <a:xfrm>
              <a:off x="1270982" y="4106068"/>
              <a:ext cx="181582" cy="873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Rectangle 211">
              <a:extLst>
                <a:ext uri="{FF2B5EF4-FFF2-40B4-BE49-F238E27FC236}">
                  <a16:creationId xmlns:a16="http://schemas.microsoft.com/office/drawing/2014/main" xmlns="" id="{5F0D2BAE-108E-4FEA-AED7-74969F12D588}"/>
                </a:ext>
              </a:extLst>
            </p:cNvPr>
            <p:cNvSpPr/>
            <p:nvPr/>
          </p:nvSpPr>
          <p:spPr>
            <a:xfrm flipV="1">
              <a:off x="1509107" y="4193449"/>
              <a:ext cx="181582" cy="50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Rectangle 212">
              <a:extLst>
                <a:ext uri="{FF2B5EF4-FFF2-40B4-BE49-F238E27FC236}">
                  <a16:creationId xmlns:a16="http://schemas.microsoft.com/office/drawing/2014/main" xmlns="" id="{C446772C-A339-4A6B-82E5-8E78CA9F65AB}"/>
                </a:ext>
              </a:extLst>
            </p:cNvPr>
            <p:cNvSpPr/>
            <p:nvPr/>
          </p:nvSpPr>
          <p:spPr>
            <a:xfrm flipV="1">
              <a:off x="1768663" y="4193449"/>
              <a:ext cx="181582" cy="91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Rectangle 213">
              <a:extLst>
                <a:ext uri="{FF2B5EF4-FFF2-40B4-BE49-F238E27FC236}">
                  <a16:creationId xmlns:a16="http://schemas.microsoft.com/office/drawing/2014/main" xmlns="" id="{D8D98412-48DB-4E82-89E5-3A639E142438}"/>
                </a:ext>
              </a:extLst>
            </p:cNvPr>
            <p:cNvSpPr/>
            <p:nvPr/>
          </p:nvSpPr>
          <p:spPr>
            <a:xfrm flipV="1">
              <a:off x="2030600" y="4193448"/>
              <a:ext cx="181582" cy="1007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Rectangle 214">
              <a:extLst>
                <a:ext uri="{FF2B5EF4-FFF2-40B4-BE49-F238E27FC236}">
                  <a16:creationId xmlns:a16="http://schemas.microsoft.com/office/drawing/2014/main" xmlns="" id="{D1286347-4E92-4FF9-ACBF-92BF678C55F1}"/>
                </a:ext>
              </a:extLst>
            </p:cNvPr>
            <p:cNvSpPr/>
            <p:nvPr/>
          </p:nvSpPr>
          <p:spPr>
            <a:xfrm flipV="1">
              <a:off x="2280631" y="4193447"/>
              <a:ext cx="181582" cy="1697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Rectangle 215">
              <a:extLst>
                <a:ext uri="{FF2B5EF4-FFF2-40B4-BE49-F238E27FC236}">
                  <a16:creationId xmlns:a16="http://schemas.microsoft.com/office/drawing/2014/main" xmlns="" id="{B153EA73-88C7-44D3-8FE4-8DFCC79B6E0B}"/>
                </a:ext>
              </a:extLst>
            </p:cNvPr>
            <p:cNvSpPr/>
            <p:nvPr/>
          </p:nvSpPr>
          <p:spPr>
            <a:xfrm flipV="1">
              <a:off x="2535425" y="4193446"/>
              <a:ext cx="181582" cy="245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7" name="Rectangle 216">
              <a:extLst>
                <a:ext uri="{FF2B5EF4-FFF2-40B4-BE49-F238E27FC236}">
                  <a16:creationId xmlns:a16="http://schemas.microsoft.com/office/drawing/2014/main" xmlns="" id="{64B9AC06-66C3-4F3F-A193-3C346B699794}"/>
                </a:ext>
              </a:extLst>
            </p:cNvPr>
            <p:cNvSpPr/>
            <p:nvPr/>
          </p:nvSpPr>
          <p:spPr>
            <a:xfrm flipV="1">
              <a:off x="2787838" y="4193445"/>
              <a:ext cx="181582" cy="303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8" name="Rectangle 217">
              <a:extLst>
                <a:ext uri="{FF2B5EF4-FFF2-40B4-BE49-F238E27FC236}">
                  <a16:creationId xmlns:a16="http://schemas.microsoft.com/office/drawing/2014/main" xmlns="" id="{DFBC6493-0512-48F0-A97B-1DE8F1B7FA62}"/>
                </a:ext>
              </a:extLst>
            </p:cNvPr>
            <p:cNvSpPr/>
            <p:nvPr/>
          </p:nvSpPr>
          <p:spPr>
            <a:xfrm flipV="1">
              <a:off x="3037869" y="4193445"/>
              <a:ext cx="181582" cy="319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9" name="Rectangle 218">
              <a:extLst>
                <a:ext uri="{FF2B5EF4-FFF2-40B4-BE49-F238E27FC236}">
                  <a16:creationId xmlns:a16="http://schemas.microsoft.com/office/drawing/2014/main" xmlns="" id="{C6CEE52F-A128-4005-98E0-2AC8567D83CF}"/>
                </a:ext>
              </a:extLst>
            </p:cNvPr>
            <p:cNvSpPr/>
            <p:nvPr/>
          </p:nvSpPr>
          <p:spPr>
            <a:xfrm flipV="1">
              <a:off x="3295044" y="4193444"/>
              <a:ext cx="181582" cy="329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0" name="Rectangle 219">
              <a:extLst>
                <a:ext uri="{FF2B5EF4-FFF2-40B4-BE49-F238E27FC236}">
                  <a16:creationId xmlns:a16="http://schemas.microsoft.com/office/drawing/2014/main" xmlns="" id="{50918AFB-3630-4431-ACA1-540CAAB08CEF}"/>
                </a:ext>
              </a:extLst>
            </p:cNvPr>
            <p:cNvSpPr/>
            <p:nvPr/>
          </p:nvSpPr>
          <p:spPr>
            <a:xfrm flipV="1">
              <a:off x="3547456" y="4193443"/>
              <a:ext cx="181582" cy="357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1" name="Rectangle 220">
              <a:extLst>
                <a:ext uri="{FF2B5EF4-FFF2-40B4-BE49-F238E27FC236}">
                  <a16:creationId xmlns:a16="http://schemas.microsoft.com/office/drawing/2014/main" xmlns="" id="{C25A439C-0E9B-4703-B913-C80BCB249D78}"/>
                </a:ext>
              </a:extLst>
            </p:cNvPr>
            <p:cNvSpPr/>
            <p:nvPr/>
          </p:nvSpPr>
          <p:spPr>
            <a:xfrm flipV="1">
              <a:off x="3795105" y="4193442"/>
              <a:ext cx="181582" cy="44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2" name="Rectangle 221">
              <a:extLst>
                <a:ext uri="{FF2B5EF4-FFF2-40B4-BE49-F238E27FC236}">
                  <a16:creationId xmlns:a16="http://schemas.microsoft.com/office/drawing/2014/main" xmlns="" id="{FD489E2E-47F0-4EDA-AB9B-08713F300AD2}"/>
                </a:ext>
              </a:extLst>
            </p:cNvPr>
            <p:cNvSpPr/>
            <p:nvPr/>
          </p:nvSpPr>
          <p:spPr>
            <a:xfrm flipV="1">
              <a:off x="4047517" y="4193441"/>
              <a:ext cx="181582" cy="5174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3" name="Rectangle 222">
              <a:extLst>
                <a:ext uri="{FF2B5EF4-FFF2-40B4-BE49-F238E27FC236}">
                  <a16:creationId xmlns:a16="http://schemas.microsoft.com/office/drawing/2014/main" xmlns="" id="{CC6B1B90-5798-4037-95D0-0158EB5748F4}"/>
                </a:ext>
              </a:extLst>
            </p:cNvPr>
            <p:cNvSpPr/>
            <p:nvPr/>
          </p:nvSpPr>
          <p:spPr>
            <a:xfrm flipV="1">
              <a:off x="4804754" y="4193441"/>
              <a:ext cx="181582" cy="5865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4" name="Rectangle 223">
              <a:extLst>
                <a:ext uri="{FF2B5EF4-FFF2-40B4-BE49-F238E27FC236}">
                  <a16:creationId xmlns:a16="http://schemas.microsoft.com/office/drawing/2014/main" xmlns="" id="{ED13C8B8-37D0-48F5-990A-196B54F84211}"/>
                </a:ext>
              </a:extLst>
            </p:cNvPr>
            <p:cNvSpPr/>
            <p:nvPr/>
          </p:nvSpPr>
          <p:spPr>
            <a:xfrm flipV="1">
              <a:off x="4297548" y="4193441"/>
              <a:ext cx="181582" cy="543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5" name="Rectangle 224">
              <a:extLst>
                <a:ext uri="{FF2B5EF4-FFF2-40B4-BE49-F238E27FC236}">
                  <a16:creationId xmlns:a16="http://schemas.microsoft.com/office/drawing/2014/main" xmlns="" id="{1D452993-5E94-42AE-B408-259B2A4DDC63}"/>
                </a:ext>
              </a:extLst>
            </p:cNvPr>
            <p:cNvSpPr/>
            <p:nvPr/>
          </p:nvSpPr>
          <p:spPr>
            <a:xfrm flipV="1">
              <a:off x="4538055" y="4193440"/>
              <a:ext cx="181582" cy="569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6" name="Rectangle 225">
              <a:extLst>
                <a:ext uri="{FF2B5EF4-FFF2-40B4-BE49-F238E27FC236}">
                  <a16:creationId xmlns:a16="http://schemas.microsoft.com/office/drawing/2014/main" xmlns="" id="{16E1BD3F-6A5E-4C36-A5A9-54788B78A790}"/>
                </a:ext>
              </a:extLst>
            </p:cNvPr>
            <p:cNvSpPr/>
            <p:nvPr/>
          </p:nvSpPr>
          <p:spPr>
            <a:xfrm flipV="1">
              <a:off x="5054786" y="4193439"/>
              <a:ext cx="181582" cy="593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7" name="Rectangle 226">
              <a:extLst>
                <a:ext uri="{FF2B5EF4-FFF2-40B4-BE49-F238E27FC236}">
                  <a16:creationId xmlns:a16="http://schemas.microsoft.com/office/drawing/2014/main" xmlns="" id="{B9EC2BA7-82AB-433B-A431-D9B927424E66}"/>
                </a:ext>
              </a:extLst>
            </p:cNvPr>
            <p:cNvSpPr/>
            <p:nvPr/>
          </p:nvSpPr>
          <p:spPr>
            <a:xfrm flipV="1">
              <a:off x="5295292" y="4193439"/>
              <a:ext cx="181582" cy="617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8" name="Rectangle 227">
              <a:extLst>
                <a:ext uri="{FF2B5EF4-FFF2-40B4-BE49-F238E27FC236}">
                  <a16:creationId xmlns:a16="http://schemas.microsoft.com/office/drawing/2014/main" xmlns="" id="{459746DB-85FA-4098-86B4-5CD66CDF8137}"/>
                </a:ext>
              </a:extLst>
            </p:cNvPr>
            <p:cNvSpPr/>
            <p:nvPr/>
          </p:nvSpPr>
          <p:spPr>
            <a:xfrm flipV="1">
              <a:off x="5540560" y="4193439"/>
              <a:ext cx="181582" cy="686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9" name="Rectangle 228">
              <a:extLst>
                <a:ext uri="{FF2B5EF4-FFF2-40B4-BE49-F238E27FC236}">
                  <a16:creationId xmlns:a16="http://schemas.microsoft.com/office/drawing/2014/main" xmlns="" id="{D78B7E9B-7211-4CB3-921A-715CD882AE2C}"/>
                </a:ext>
              </a:extLst>
            </p:cNvPr>
            <p:cNvSpPr/>
            <p:nvPr/>
          </p:nvSpPr>
          <p:spPr>
            <a:xfrm flipV="1">
              <a:off x="5790592" y="4193440"/>
              <a:ext cx="181582" cy="71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Rectangle 229">
              <a:extLst>
                <a:ext uri="{FF2B5EF4-FFF2-40B4-BE49-F238E27FC236}">
                  <a16:creationId xmlns:a16="http://schemas.microsoft.com/office/drawing/2014/main" xmlns="" id="{94ABF612-7206-47FA-91D0-D109CC000629}"/>
                </a:ext>
              </a:extLst>
            </p:cNvPr>
            <p:cNvSpPr/>
            <p:nvPr/>
          </p:nvSpPr>
          <p:spPr>
            <a:xfrm flipV="1">
              <a:off x="6050149" y="4193438"/>
              <a:ext cx="181582" cy="836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Rectangle 230">
              <a:extLst>
                <a:ext uri="{FF2B5EF4-FFF2-40B4-BE49-F238E27FC236}">
                  <a16:creationId xmlns:a16="http://schemas.microsoft.com/office/drawing/2014/main" xmlns="" id="{82DF0609-688C-4EF7-B482-A34E11264043}"/>
                </a:ext>
              </a:extLst>
            </p:cNvPr>
            <p:cNvSpPr/>
            <p:nvPr/>
          </p:nvSpPr>
          <p:spPr>
            <a:xfrm flipV="1">
              <a:off x="6295418" y="4193437"/>
              <a:ext cx="181582" cy="88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Rectangle 231">
              <a:extLst>
                <a:ext uri="{FF2B5EF4-FFF2-40B4-BE49-F238E27FC236}">
                  <a16:creationId xmlns:a16="http://schemas.microsoft.com/office/drawing/2014/main" xmlns="" id="{E6247A3E-ED2A-49AF-ACE6-54D700F0E749}"/>
                </a:ext>
              </a:extLst>
            </p:cNvPr>
            <p:cNvSpPr/>
            <p:nvPr/>
          </p:nvSpPr>
          <p:spPr>
            <a:xfrm flipV="1">
              <a:off x="6545449" y="4193435"/>
              <a:ext cx="181582" cy="927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Rectangle 232">
              <a:extLst>
                <a:ext uri="{FF2B5EF4-FFF2-40B4-BE49-F238E27FC236}">
                  <a16:creationId xmlns:a16="http://schemas.microsoft.com/office/drawing/2014/main" xmlns="" id="{8F4EACC7-6274-474A-A35D-58102008E9CE}"/>
                </a:ext>
              </a:extLst>
            </p:cNvPr>
            <p:cNvSpPr/>
            <p:nvPr/>
          </p:nvSpPr>
          <p:spPr>
            <a:xfrm flipV="1">
              <a:off x="6795480" y="4193435"/>
              <a:ext cx="181582" cy="927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4" name="Rectangle 233">
              <a:extLst>
                <a:ext uri="{FF2B5EF4-FFF2-40B4-BE49-F238E27FC236}">
                  <a16:creationId xmlns:a16="http://schemas.microsoft.com/office/drawing/2014/main" xmlns="" id="{FC585320-2303-4B3F-BC18-247716E1389B}"/>
                </a:ext>
              </a:extLst>
            </p:cNvPr>
            <p:cNvSpPr/>
            <p:nvPr/>
          </p:nvSpPr>
          <p:spPr>
            <a:xfrm flipV="1">
              <a:off x="7043130" y="4193434"/>
              <a:ext cx="181582" cy="936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5" name="Rectangle 234">
              <a:extLst>
                <a:ext uri="{FF2B5EF4-FFF2-40B4-BE49-F238E27FC236}">
                  <a16:creationId xmlns:a16="http://schemas.microsoft.com/office/drawing/2014/main" xmlns="" id="{A331F3DE-0D89-4DB9-BA3D-E1CE3DF4E906}"/>
                </a:ext>
              </a:extLst>
            </p:cNvPr>
            <p:cNvSpPr/>
            <p:nvPr/>
          </p:nvSpPr>
          <p:spPr>
            <a:xfrm flipV="1">
              <a:off x="7283635" y="4193438"/>
              <a:ext cx="181582" cy="108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6" name="Rectangle 235">
              <a:extLst>
                <a:ext uri="{FF2B5EF4-FFF2-40B4-BE49-F238E27FC236}">
                  <a16:creationId xmlns:a16="http://schemas.microsoft.com/office/drawing/2014/main" xmlns="" id="{9B814DE8-A616-4D79-A664-0F661F63CEA7}"/>
                </a:ext>
              </a:extLst>
            </p:cNvPr>
            <p:cNvSpPr/>
            <p:nvPr/>
          </p:nvSpPr>
          <p:spPr>
            <a:xfrm flipV="1">
              <a:off x="7536049" y="4193433"/>
              <a:ext cx="181582" cy="1131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7" name="Rectangle 236">
              <a:extLst>
                <a:ext uri="{FF2B5EF4-FFF2-40B4-BE49-F238E27FC236}">
                  <a16:creationId xmlns:a16="http://schemas.microsoft.com/office/drawing/2014/main" xmlns="" id="{4A11D048-D632-4ED2-B920-C65E9E7CFCF2}"/>
                </a:ext>
              </a:extLst>
            </p:cNvPr>
            <p:cNvSpPr/>
            <p:nvPr/>
          </p:nvSpPr>
          <p:spPr>
            <a:xfrm flipV="1">
              <a:off x="7783699" y="4193432"/>
              <a:ext cx="181582" cy="12556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8" name="Rectangle 237">
              <a:extLst>
                <a:ext uri="{FF2B5EF4-FFF2-40B4-BE49-F238E27FC236}">
                  <a16:creationId xmlns:a16="http://schemas.microsoft.com/office/drawing/2014/main" xmlns="" id="{0BA518AD-93FB-4A61-9656-D00A027B0145}"/>
                </a:ext>
              </a:extLst>
            </p:cNvPr>
            <p:cNvSpPr/>
            <p:nvPr/>
          </p:nvSpPr>
          <p:spPr>
            <a:xfrm flipV="1">
              <a:off x="8033729" y="4193437"/>
              <a:ext cx="181582" cy="12794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239" name="Straight Connector 238">
              <a:extLst>
                <a:ext uri="{FF2B5EF4-FFF2-40B4-BE49-F238E27FC236}">
                  <a16:creationId xmlns:a16="http://schemas.microsoft.com/office/drawing/2014/main" xmlns="" id="{11A1615E-AD74-48A0-ACA9-718A7BB4C76B}"/>
                </a:ext>
              </a:extLst>
            </p:cNvPr>
            <p:cNvCxnSpPr>
              <a:cxnSpLocks/>
            </p:cNvCxnSpPr>
            <p:nvPr/>
          </p:nvCxnSpPr>
          <p:spPr>
            <a:xfrm>
              <a:off x="1163911" y="4204109"/>
              <a:ext cx="7173639"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xmlns="" val="30951304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O-027: BEACON CRC study safety lead-in: Assessment of the BRAF inhibitor encorafenib + MEK inhibitor binimetinib + EGFR inhibitor cetuximab for </a:t>
            </a:r>
            <a:r>
              <a:rPr lang="en-US" i="1" dirty="0"/>
              <a:t>BRAF</a:t>
            </a:r>
            <a:r>
              <a:rPr lang="en-US" i="1" baseline="30000" dirty="0"/>
              <a:t>V600E</a:t>
            </a:r>
            <a:r>
              <a:rPr lang="en-US" dirty="0"/>
              <a:t> </a:t>
            </a:r>
            <a:r>
              <a:rPr lang="en-US" dirty="0" err="1"/>
              <a:t>mCRC</a:t>
            </a:r>
            <a:r>
              <a:rPr lang="en-US" dirty="0"/>
              <a:t> </a:t>
            </a:r>
            <a:r>
              <a:rPr lang="en-US" dirty="0" smtClean="0"/>
              <a:t>– </a:t>
            </a:r>
            <a:r>
              <a:rPr lang="en-US" dirty="0"/>
              <a:t>Van Cutsem E, et al</a:t>
            </a:r>
          </a:p>
        </p:txBody>
      </p:sp>
      <p:sp>
        <p:nvSpPr>
          <p:cNvPr id="6" name="Content Placeholder 2"/>
          <p:cNvSpPr>
            <a:spLocks noGrp="1"/>
          </p:cNvSpPr>
          <p:nvPr>
            <p:ph idx="1"/>
          </p:nvPr>
        </p:nvSpPr>
        <p:spPr>
          <a:xfrm>
            <a:off x="365124" y="1254035"/>
            <a:ext cx="8413751" cy="4746172"/>
          </a:xfrm>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a:spcBef>
                <a:spcPts val="1200"/>
              </a:spcBef>
            </a:pPr>
            <a:r>
              <a:rPr lang="en-GB" dirty="0" smtClean="0"/>
              <a:t>Median OS was not reached (data fully mature through 12.6 months)</a:t>
            </a:r>
          </a:p>
          <a:p>
            <a:r>
              <a:rPr lang="en-GB" dirty="0" smtClean="0"/>
              <a:t>In patients with 1 and 2 prior regimens </a:t>
            </a:r>
            <a:r>
              <a:rPr lang="en-GB" dirty="0" err="1" smtClean="0"/>
              <a:t>mPFS</a:t>
            </a:r>
            <a:r>
              <a:rPr lang="en-GB" dirty="0" smtClean="0"/>
              <a:t> was 8.0 (95%CI 4.0, 9.3) and 8.1 (95%CI 4.1, 10.8) months, respectively</a:t>
            </a:r>
            <a:endParaRPr lang="en-GB" dirty="0"/>
          </a:p>
        </p:txBody>
      </p:sp>
      <p:sp>
        <p:nvSpPr>
          <p:cNvPr id="50" name="Text Placeholder 4"/>
          <p:cNvSpPr>
            <a:spLocks noGrp="1"/>
          </p:cNvSpPr>
          <p:nvPr>
            <p:ph type="body" sz="quarter" idx="11"/>
          </p:nvPr>
        </p:nvSpPr>
        <p:spPr>
          <a:xfrm>
            <a:off x="4495800" y="6096000"/>
            <a:ext cx="4283075" cy="487363"/>
          </a:xfrm>
        </p:spPr>
        <p:txBody>
          <a:bodyPr/>
          <a:lstStyle/>
          <a:p>
            <a:r>
              <a:rPr lang="en-GB" dirty="0" smtClean="0"/>
              <a:t> Van </a:t>
            </a:r>
            <a:r>
              <a:rPr lang="en-GB" dirty="0" err="1" smtClean="0"/>
              <a:t>Cutsem</a:t>
            </a:r>
            <a:r>
              <a:rPr lang="en-GB" dirty="0" smtClean="0"/>
              <a:t> E, </a:t>
            </a:r>
            <a:r>
              <a:rPr lang="fr-FR" dirty="0"/>
              <a:t>et al. Ann </a:t>
            </a:r>
            <a:r>
              <a:rPr lang="fr-FR" dirty="0" err="1"/>
              <a:t>Oncol</a:t>
            </a:r>
            <a:r>
              <a:rPr lang="fr-FR" dirty="0"/>
              <a:t> 2018;29(</a:t>
            </a:r>
            <a:r>
              <a:rPr lang="fr-FR" dirty="0" err="1"/>
              <a:t>suppl</a:t>
            </a:r>
            <a:r>
              <a:rPr lang="fr-FR" dirty="0"/>
              <a:t> 5):</a:t>
            </a:r>
            <a:r>
              <a:rPr lang="en-GB" dirty="0" err="1"/>
              <a:t>abstr</a:t>
            </a:r>
            <a:r>
              <a:rPr lang="en-GB" dirty="0"/>
              <a:t> </a:t>
            </a:r>
            <a:r>
              <a:rPr lang="en-GB" dirty="0" smtClean="0"/>
              <a:t>O-027</a:t>
            </a:r>
            <a:endParaRPr lang="en-US" dirty="0"/>
          </a:p>
        </p:txBody>
      </p:sp>
      <p:sp>
        <p:nvSpPr>
          <p:cNvPr id="51" name="TextBox 50">
            <a:extLst>
              <a:ext uri="{FF2B5EF4-FFF2-40B4-BE49-F238E27FC236}">
                <a16:creationId xmlns:a16="http://schemas.microsoft.com/office/drawing/2014/main" xmlns="" id="{32DAD83C-AC09-40A7-B67C-2F3B569F5257}"/>
              </a:ext>
            </a:extLst>
          </p:cNvPr>
          <p:cNvSpPr txBox="1"/>
          <p:nvPr/>
        </p:nvSpPr>
        <p:spPr>
          <a:xfrm>
            <a:off x="518974" y="1580306"/>
            <a:ext cx="43954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100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xmlns="" id="{F8F6486F-3B6C-4794-B2C7-25EC7782AFB6}"/>
              </a:ext>
            </a:extLst>
          </p:cNvPr>
          <p:cNvSpPr txBox="1"/>
          <p:nvPr/>
        </p:nvSpPr>
        <p:spPr>
          <a:xfrm>
            <a:off x="603934" y="2166949"/>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80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3" name="TextBox 52">
            <a:extLst>
              <a:ext uri="{FF2B5EF4-FFF2-40B4-BE49-F238E27FC236}">
                <a16:creationId xmlns:a16="http://schemas.microsoft.com/office/drawing/2014/main" xmlns="" id="{9A8891FA-E281-4FC6-866A-B576E2EE873B}"/>
              </a:ext>
            </a:extLst>
          </p:cNvPr>
          <p:cNvSpPr txBox="1"/>
          <p:nvPr/>
        </p:nvSpPr>
        <p:spPr>
          <a:xfrm>
            <a:off x="603934" y="2753592"/>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60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4" name="TextBox 53">
            <a:extLst>
              <a:ext uri="{FF2B5EF4-FFF2-40B4-BE49-F238E27FC236}">
                <a16:creationId xmlns:a16="http://schemas.microsoft.com/office/drawing/2014/main" xmlns="" id="{CE572153-5A06-40D0-8BFA-D68AFBC21929}"/>
              </a:ext>
            </a:extLst>
          </p:cNvPr>
          <p:cNvSpPr txBox="1"/>
          <p:nvPr/>
        </p:nvSpPr>
        <p:spPr>
          <a:xfrm>
            <a:off x="603934" y="3340235"/>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40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5" name="TextBox 54">
            <a:extLst>
              <a:ext uri="{FF2B5EF4-FFF2-40B4-BE49-F238E27FC236}">
                <a16:creationId xmlns:a16="http://schemas.microsoft.com/office/drawing/2014/main" xmlns="" id="{20DCCF99-1742-4294-AD4F-37345AD77167}"/>
              </a:ext>
            </a:extLst>
          </p:cNvPr>
          <p:cNvSpPr txBox="1"/>
          <p:nvPr/>
        </p:nvSpPr>
        <p:spPr>
          <a:xfrm>
            <a:off x="603934" y="3926878"/>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20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6" name="TextBox 55">
            <a:extLst>
              <a:ext uri="{FF2B5EF4-FFF2-40B4-BE49-F238E27FC236}">
                <a16:creationId xmlns:a16="http://schemas.microsoft.com/office/drawing/2014/main" xmlns="" id="{8115B6BD-2C68-41DF-8E8A-16BA6535C0CF}"/>
              </a:ext>
            </a:extLst>
          </p:cNvPr>
          <p:cNvSpPr txBox="1"/>
          <p:nvPr/>
        </p:nvSpPr>
        <p:spPr>
          <a:xfrm>
            <a:off x="688892" y="4513522"/>
            <a:ext cx="26962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7" name="Freeform: Shape 17">
            <a:extLst>
              <a:ext uri="{FF2B5EF4-FFF2-40B4-BE49-F238E27FC236}">
                <a16:creationId xmlns:a16="http://schemas.microsoft.com/office/drawing/2014/main" xmlns="" id="{3E8A060C-958A-44D0-9205-3C865D97269B}"/>
              </a:ext>
            </a:extLst>
          </p:cNvPr>
          <p:cNvSpPr/>
          <p:nvPr/>
        </p:nvSpPr>
        <p:spPr>
          <a:xfrm>
            <a:off x="1035330" y="1719810"/>
            <a:ext cx="3209938"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58" name="Straight Connector 57">
            <a:extLst>
              <a:ext uri="{FF2B5EF4-FFF2-40B4-BE49-F238E27FC236}">
                <a16:creationId xmlns:a16="http://schemas.microsoft.com/office/drawing/2014/main" xmlns="" id="{A78BE89B-8EE8-4F8C-9297-07CC6642A659}"/>
              </a:ext>
            </a:extLst>
          </p:cNvPr>
          <p:cNvCxnSpPr/>
          <p:nvPr/>
        </p:nvCxnSpPr>
        <p:spPr>
          <a:xfrm>
            <a:off x="927001" y="171880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a:extLst>
              <a:ext uri="{FF2B5EF4-FFF2-40B4-BE49-F238E27FC236}">
                <a16:creationId xmlns:a16="http://schemas.microsoft.com/office/drawing/2014/main" xmlns="" id="{18FBB785-12DE-46A4-9BE9-C24991C7D675}"/>
              </a:ext>
            </a:extLst>
          </p:cNvPr>
          <p:cNvCxnSpPr/>
          <p:nvPr/>
        </p:nvCxnSpPr>
        <p:spPr>
          <a:xfrm>
            <a:off x="927001" y="2305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a:extLst>
              <a:ext uri="{FF2B5EF4-FFF2-40B4-BE49-F238E27FC236}">
                <a16:creationId xmlns:a16="http://schemas.microsoft.com/office/drawing/2014/main" xmlns="" id="{AB701025-6EAD-4D89-B0D6-8BF1478F79DD}"/>
              </a:ext>
            </a:extLst>
          </p:cNvPr>
          <p:cNvCxnSpPr/>
          <p:nvPr/>
        </p:nvCxnSpPr>
        <p:spPr>
          <a:xfrm>
            <a:off x="927001" y="28914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xmlns="" id="{11D254FD-2BD6-4663-9C49-648F6AA8E8CD}"/>
              </a:ext>
            </a:extLst>
          </p:cNvPr>
          <p:cNvCxnSpPr/>
          <p:nvPr/>
        </p:nvCxnSpPr>
        <p:spPr>
          <a:xfrm>
            <a:off x="927001" y="347782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a:extLst>
              <a:ext uri="{FF2B5EF4-FFF2-40B4-BE49-F238E27FC236}">
                <a16:creationId xmlns:a16="http://schemas.microsoft.com/office/drawing/2014/main" xmlns="" id="{BCA27894-F72D-447A-A9E7-AE744617914A}"/>
              </a:ext>
            </a:extLst>
          </p:cNvPr>
          <p:cNvCxnSpPr/>
          <p:nvPr/>
        </p:nvCxnSpPr>
        <p:spPr>
          <a:xfrm>
            <a:off x="927001" y="40641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xmlns="" id="{4290EB04-0253-4118-B541-2F0F0667C73B}"/>
              </a:ext>
            </a:extLst>
          </p:cNvPr>
          <p:cNvCxnSpPr/>
          <p:nvPr/>
        </p:nvCxnSpPr>
        <p:spPr>
          <a:xfrm>
            <a:off x="927001" y="465049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a16="http://schemas.microsoft.com/office/drawing/2014/main" xmlns="" id="{AEF7460A-FC3F-431E-9976-BCE22E77878E}"/>
              </a:ext>
            </a:extLst>
          </p:cNvPr>
          <p:cNvCxnSpPr>
            <a:cxnSpLocks/>
          </p:cNvCxnSpPr>
          <p:nvPr/>
        </p:nvCxnSpPr>
        <p:spPr>
          <a:xfrm rot="5400000">
            <a:off x="989948"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5" name="TextBox 64">
            <a:extLst>
              <a:ext uri="{FF2B5EF4-FFF2-40B4-BE49-F238E27FC236}">
                <a16:creationId xmlns:a16="http://schemas.microsoft.com/office/drawing/2014/main" xmlns="" id="{5645A2A3-FDCD-4F34-80AF-1D8B4B0C2AA6}"/>
              </a:ext>
            </a:extLst>
          </p:cNvPr>
          <p:cNvSpPr txBox="1"/>
          <p:nvPr/>
        </p:nvSpPr>
        <p:spPr>
          <a:xfrm>
            <a:off x="881670" y="474683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0</a:t>
            </a:r>
          </a:p>
        </p:txBody>
      </p:sp>
      <p:cxnSp>
        <p:nvCxnSpPr>
          <p:cNvPr id="66" name="Straight Connector 65">
            <a:extLst>
              <a:ext uri="{FF2B5EF4-FFF2-40B4-BE49-F238E27FC236}">
                <a16:creationId xmlns:a16="http://schemas.microsoft.com/office/drawing/2014/main" xmlns="" id="{0D0AA239-14B2-418B-AE3E-86135A0C2A1F}"/>
              </a:ext>
            </a:extLst>
          </p:cNvPr>
          <p:cNvCxnSpPr>
            <a:cxnSpLocks/>
          </p:cNvCxnSpPr>
          <p:nvPr/>
        </p:nvCxnSpPr>
        <p:spPr>
          <a:xfrm rot="5400000">
            <a:off x="3129040"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7" name="TextBox 66">
            <a:extLst>
              <a:ext uri="{FF2B5EF4-FFF2-40B4-BE49-F238E27FC236}">
                <a16:creationId xmlns:a16="http://schemas.microsoft.com/office/drawing/2014/main" xmlns="" id="{BE69470A-3BEA-4118-9468-AE2839ED3AA8}"/>
              </a:ext>
            </a:extLst>
          </p:cNvPr>
          <p:cNvSpPr txBox="1"/>
          <p:nvPr/>
        </p:nvSpPr>
        <p:spPr>
          <a:xfrm>
            <a:off x="3040488"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12</a:t>
            </a:r>
          </a:p>
        </p:txBody>
      </p:sp>
      <p:cxnSp>
        <p:nvCxnSpPr>
          <p:cNvPr id="68" name="Straight Connector 67">
            <a:extLst>
              <a:ext uri="{FF2B5EF4-FFF2-40B4-BE49-F238E27FC236}">
                <a16:creationId xmlns:a16="http://schemas.microsoft.com/office/drawing/2014/main" xmlns="" id="{9A2AE5EE-80A1-4653-9CCB-B2E67D1159A2}"/>
              </a:ext>
            </a:extLst>
          </p:cNvPr>
          <p:cNvCxnSpPr>
            <a:cxnSpLocks/>
          </p:cNvCxnSpPr>
          <p:nvPr/>
        </p:nvCxnSpPr>
        <p:spPr>
          <a:xfrm rot="5400000">
            <a:off x="3663813"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9" name="TextBox 68">
            <a:extLst>
              <a:ext uri="{FF2B5EF4-FFF2-40B4-BE49-F238E27FC236}">
                <a16:creationId xmlns:a16="http://schemas.microsoft.com/office/drawing/2014/main" xmlns="" id="{5A459684-0229-4E4C-BFB0-D0CF0900EF6E}"/>
              </a:ext>
            </a:extLst>
          </p:cNvPr>
          <p:cNvSpPr txBox="1"/>
          <p:nvPr/>
        </p:nvSpPr>
        <p:spPr>
          <a:xfrm>
            <a:off x="3574566"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15</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0" name="TextBox 69">
            <a:extLst>
              <a:ext uri="{FF2B5EF4-FFF2-40B4-BE49-F238E27FC236}">
                <a16:creationId xmlns:a16="http://schemas.microsoft.com/office/drawing/2014/main" xmlns="" id="{5068DCBA-82A5-4DCC-9A18-DC17C748E264}"/>
              </a:ext>
            </a:extLst>
          </p:cNvPr>
          <p:cNvSpPr txBox="1"/>
          <p:nvPr/>
        </p:nvSpPr>
        <p:spPr>
          <a:xfrm>
            <a:off x="2085151" y="4910388"/>
            <a:ext cx="111030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200" b="0" i="0" u="none" strike="noStrike" kern="1200" cap="none" spc="0" normalizeH="0" baseline="30000" noProof="0" dirty="0">
              <a:ln>
                <a:noFill/>
              </a:ln>
              <a:solidFill>
                <a:srgbClr val="4D4D4D"/>
              </a:solidFill>
              <a:effectLst/>
              <a:uLnTx/>
              <a:uFillTx/>
              <a:latin typeface="Arial" charset="0"/>
              <a:ea typeface="+mn-ea"/>
              <a:cs typeface="Arial" charset="0"/>
            </a:endParaRPr>
          </a:p>
        </p:txBody>
      </p:sp>
      <p:sp>
        <p:nvSpPr>
          <p:cNvPr id="71" name="TextBox 70">
            <a:extLst>
              <a:ext uri="{FF2B5EF4-FFF2-40B4-BE49-F238E27FC236}">
                <a16:creationId xmlns:a16="http://schemas.microsoft.com/office/drawing/2014/main" xmlns="" id="{A05424C8-2C72-475F-81A0-C57735D3E0D4}"/>
              </a:ext>
            </a:extLst>
          </p:cNvPr>
          <p:cNvSpPr txBox="1"/>
          <p:nvPr/>
        </p:nvSpPr>
        <p:spPr>
          <a:xfrm>
            <a:off x="1373430" y="3895413"/>
            <a:ext cx="1766830" cy="7232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Patients with </a:t>
            </a: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BRAF </a:t>
            </a:r>
            <a:b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V600E mutation (n=29</a:t>
            </a: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Censored patients</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2" name="TextBox 71">
            <a:extLst>
              <a:ext uri="{FF2B5EF4-FFF2-40B4-BE49-F238E27FC236}">
                <a16:creationId xmlns:a16="http://schemas.microsoft.com/office/drawing/2014/main" xmlns="" id="{0529AC5A-6A83-44A8-8564-6042614B4989}"/>
              </a:ext>
            </a:extLst>
          </p:cNvPr>
          <p:cNvSpPr txBox="1"/>
          <p:nvPr/>
        </p:nvSpPr>
        <p:spPr>
          <a:xfrm rot="16200000">
            <a:off x="113536" y="3046914"/>
            <a:ext cx="630302"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OS, %</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73" name="Straight Connector 72">
            <a:extLst>
              <a:ext uri="{FF2B5EF4-FFF2-40B4-BE49-F238E27FC236}">
                <a16:creationId xmlns:a16="http://schemas.microsoft.com/office/drawing/2014/main" xmlns="" id="{9D687325-24A1-4B3D-9999-ECE951300C9D}"/>
              </a:ext>
            </a:extLst>
          </p:cNvPr>
          <p:cNvCxnSpPr>
            <a:cxnSpLocks/>
          </p:cNvCxnSpPr>
          <p:nvPr/>
        </p:nvCxnSpPr>
        <p:spPr>
          <a:xfrm rot="5400000">
            <a:off x="2059494"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4" name="TextBox 73">
            <a:extLst>
              <a:ext uri="{FF2B5EF4-FFF2-40B4-BE49-F238E27FC236}">
                <a16:creationId xmlns:a16="http://schemas.microsoft.com/office/drawing/2014/main" xmlns="" id="{8CC137D3-6FD6-40F4-AA5D-7B1A76933F5A}"/>
              </a:ext>
            </a:extLst>
          </p:cNvPr>
          <p:cNvSpPr txBox="1"/>
          <p:nvPr/>
        </p:nvSpPr>
        <p:spPr>
          <a:xfrm>
            <a:off x="1972332"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6</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75" name="Straight Connector 74">
            <a:extLst>
              <a:ext uri="{FF2B5EF4-FFF2-40B4-BE49-F238E27FC236}">
                <a16:creationId xmlns:a16="http://schemas.microsoft.com/office/drawing/2014/main" xmlns="" id="{5BD7DC3E-B776-403D-9E16-A0C4E9317392}"/>
              </a:ext>
            </a:extLst>
          </p:cNvPr>
          <p:cNvCxnSpPr>
            <a:cxnSpLocks/>
          </p:cNvCxnSpPr>
          <p:nvPr/>
        </p:nvCxnSpPr>
        <p:spPr>
          <a:xfrm rot="5400000">
            <a:off x="259426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6" name="TextBox 75">
            <a:extLst>
              <a:ext uri="{FF2B5EF4-FFF2-40B4-BE49-F238E27FC236}">
                <a16:creationId xmlns:a16="http://schemas.microsoft.com/office/drawing/2014/main" xmlns="" id="{07317DB0-1DB1-4E84-B3C5-CD39CA82B420}"/>
              </a:ext>
            </a:extLst>
          </p:cNvPr>
          <p:cNvSpPr txBox="1"/>
          <p:nvPr/>
        </p:nvSpPr>
        <p:spPr>
          <a:xfrm>
            <a:off x="2506410"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9</a:t>
            </a:r>
          </a:p>
        </p:txBody>
      </p:sp>
      <p:cxnSp>
        <p:nvCxnSpPr>
          <p:cNvPr id="77" name="Straight Connector 76">
            <a:extLst>
              <a:ext uri="{FF2B5EF4-FFF2-40B4-BE49-F238E27FC236}">
                <a16:creationId xmlns:a16="http://schemas.microsoft.com/office/drawing/2014/main" xmlns="" id="{7C1EB298-D386-4987-8CD2-96D20E7FC11F}"/>
              </a:ext>
            </a:extLst>
          </p:cNvPr>
          <p:cNvCxnSpPr>
            <a:cxnSpLocks/>
          </p:cNvCxnSpPr>
          <p:nvPr/>
        </p:nvCxnSpPr>
        <p:spPr>
          <a:xfrm rot="5400000">
            <a:off x="1524721"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8" name="TextBox 77">
            <a:extLst>
              <a:ext uri="{FF2B5EF4-FFF2-40B4-BE49-F238E27FC236}">
                <a16:creationId xmlns:a16="http://schemas.microsoft.com/office/drawing/2014/main" xmlns="" id="{E4009399-37E6-45EB-A6EE-E2B62C79DDC1}"/>
              </a:ext>
            </a:extLst>
          </p:cNvPr>
          <p:cNvSpPr txBox="1"/>
          <p:nvPr/>
        </p:nvSpPr>
        <p:spPr>
          <a:xfrm>
            <a:off x="1438254"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3</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79" name="Straight Connector 78">
            <a:extLst>
              <a:ext uri="{FF2B5EF4-FFF2-40B4-BE49-F238E27FC236}">
                <a16:creationId xmlns:a16="http://schemas.microsoft.com/office/drawing/2014/main" xmlns="" id="{7314D6F7-EBF0-41C4-AFCA-20ADB82E4B8C}"/>
              </a:ext>
            </a:extLst>
          </p:cNvPr>
          <p:cNvCxnSpPr>
            <a:cxnSpLocks/>
          </p:cNvCxnSpPr>
          <p:nvPr/>
        </p:nvCxnSpPr>
        <p:spPr>
          <a:xfrm rot="5400000">
            <a:off x="419858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0" name="TextBox 79">
            <a:extLst>
              <a:ext uri="{FF2B5EF4-FFF2-40B4-BE49-F238E27FC236}">
                <a16:creationId xmlns:a16="http://schemas.microsoft.com/office/drawing/2014/main" xmlns="" id="{9FAA9761-9A3C-4E7E-B4B9-973B8006FE4B}"/>
              </a:ext>
            </a:extLst>
          </p:cNvPr>
          <p:cNvSpPr txBox="1"/>
          <p:nvPr/>
        </p:nvSpPr>
        <p:spPr>
          <a:xfrm>
            <a:off x="4108645"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18</a:t>
            </a:r>
          </a:p>
        </p:txBody>
      </p:sp>
      <p:sp>
        <p:nvSpPr>
          <p:cNvPr id="81" name="Oval 80">
            <a:extLst>
              <a:ext uri="{FF2B5EF4-FFF2-40B4-BE49-F238E27FC236}">
                <a16:creationId xmlns:a16="http://schemas.microsoft.com/office/drawing/2014/main" xmlns="" id="{1DF05E73-FFF8-4E8E-8711-F390A891A1AA}"/>
              </a:ext>
            </a:extLst>
          </p:cNvPr>
          <p:cNvSpPr/>
          <p:nvPr/>
        </p:nvSpPr>
        <p:spPr>
          <a:xfrm>
            <a:off x="1244112" y="4447141"/>
            <a:ext cx="83343" cy="83343"/>
          </a:xfrm>
          <a:prstGeom prst="ellipse">
            <a:avLst/>
          </a:prstGeom>
          <a:noFill/>
          <a:ln w="260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82" name="TextBox 81">
            <a:extLst>
              <a:ext uri="{FF2B5EF4-FFF2-40B4-BE49-F238E27FC236}">
                <a16:creationId xmlns:a16="http://schemas.microsoft.com/office/drawing/2014/main" xmlns="" id="{41A0EE24-8D87-48CC-8EDD-5758EAAA7934}"/>
              </a:ext>
            </a:extLst>
          </p:cNvPr>
          <p:cNvSpPr txBox="1"/>
          <p:nvPr/>
        </p:nvSpPr>
        <p:spPr>
          <a:xfrm>
            <a:off x="881670" y="5151195"/>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29</a:t>
            </a:r>
          </a:p>
        </p:txBody>
      </p:sp>
      <p:sp>
        <p:nvSpPr>
          <p:cNvPr id="83" name="TextBox 82">
            <a:extLst>
              <a:ext uri="{FF2B5EF4-FFF2-40B4-BE49-F238E27FC236}">
                <a16:creationId xmlns:a16="http://schemas.microsoft.com/office/drawing/2014/main" xmlns="" id="{2ACE85B0-E899-4453-B629-F29A3D647F49}"/>
              </a:ext>
            </a:extLst>
          </p:cNvPr>
          <p:cNvSpPr txBox="1"/>
          <p:nvPr/>
        </p:nvSpPr>
        <p:spPr>
          <a:xfrm>
            <a:off x="3040488"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18</a:t>
            </a:r>
          </a:p>
        </p:txBody>
      </p:sp>
      <p:sp>
        <p:nvSpPr>
          <p:cNvPr id="84" name="TextBox 83">
            <a:extLst>
              <a:ext uri="{FF2B5EF4-FFF2-40B4-BE49-F238E27FC236}">
                <a16:creationId xmlns:a16="http://schemas.microsoft.com/office/drawing/2014/main" xmlns="" id="{13BE6881-14EF-4321-AA44-90305F6F65DA}"/>
              </a:ext>
            </a:extLst>
          </p:cNvPr>
          <p:cNvSpPr txBox="1"/>
          <p:nvPr/>
        </p:nvSpPr>
        <p:spPr>
          <a:xfrm>
            <a:off x="3574566"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6</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5" name="TextBox 84">
            <a:extLst>
              <a:ext uri="{FF2B5EF4-FFF2-40B4-BE49-F238E27FC236}">
                <a16:creationId xmlns:a16="http://schemas.microsoft.com/office/drawing/2014/main" xmlns="" id="{1332196A-4E19-451C-B815-EB3E265FCFA9}"/>
              </a:ext>
            </a:extLst>
          </p:cNvPr>
          <p:cNvSpPr txBox="1"/>
          <p:nvPr/>
        </p:nvSpPr>
        <p:spPr>
          <a:xfrm>
            <a:off x="1972332"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25</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6" name="TextBox 85">
            <a:extLst>
              <a:ext uri="{FF2B5EF4-FFF2-40B4-BE49-F238E27FC236}">
                <a16:creationId xmlns:a16="http://schemas.microsoft.com/office/drawing/2014/main" xmlns="" id="{65547F27-15AF-4587-8B7B-2E63954FF70D}"/>
              </a:ext>
            </a:extLst>
          </p:cNvPr>
          <p:cNvSpPr txBox="1"/>
          <p:nvPr/>
        </p:nvSpPr>
        <p:spPr>
          <a:xfrm>
            <a:off x="2506410"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22</a:t>
            </a:r>
          </a:p>
        </p:txBody>
      </p:sp>
      <p:sp>
        <p:nvSpPr>
          <p:cNvPr id="87" name="TextBox 86">
            <a:extLst>
              <a:ext uri="{FF2B5EF4-FFF2-40B4-BE49-F238E27FC236}">
                <a16:creationId xmlns:a16="http://schemas.microsoft.com/office/drawing/2014/main" xmlns="" id="{DDC873EF-5606-485D-9236-8B6803A8AB5F}"/>
              </a:ext>
            </a:extLst>
          </p:cNvPr>
          <p:cNvSpPr txBox="1"/>
          <p:nvPr/>
        </p:nvSpPr>
        <p:spPr>
          <a:xfrm>
            <a:off x="1438254"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28</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8" name="TextBox 87">
            <a:extLst>
              <a:ext uri="{FF2B5EF4-FFF2-40B4-BE49-F238E27FC236}">
                <a16:creationId xmlns:a16="http://schemas.microsoft.com/office/drawing/2014/main" xmlns="" id="{09A793A4-E4A7-4983-85BC-CDB4D6D2D382}"/>
              </a:ext>
            </a:extLst>
          </p:cNvPr>
          <p:cNvSpPr txBox="1"/>
          <p:nvPr/>
        </p:nvSpPr>
        <p:spPr>
          <a:xfrm>
            <a:off x="4108645"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0</a:t>
            </a:r>
          </a:p>
        </p:txBody>
      </p:sp>
      <p:sp>
        <p:nvSpPr>
          <p:cNvPr id="89" name="TextBox 88">
            <a:extLst>
              <a:ext uri="{FF2B5EF4-FFF2-40B4-BE49-F238E27FC236}">
                <a16:creationId xmlns:a16="http://schemas.microsoft.com/office/drawing/2014/main" xmlns="" id="{3977FA10-C24B-4485-880A-68F85BA01FFB}"/>
              </a:ext>
            </a:extLst>
          </p:cNvPr>
          <p:cNvSpPr txBox="1"/>
          <p:nvPr/>
        </p:nvSpPr>
        <p:spPr>
          <a:xfrm>
            <a:off x="160143" y="4994271"/>
            <a:ext cx="1341087" cy="307777"/>
          </a:xfrm>
          <a:prstGeom prst="rect">
            <a:avLst/>
          </a:prstGeom>
          <a:noFill/>
        </p:spPr>
        <p:txBody>
          <a:bodyPr wrap="none" rtlCol="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No. </a:t>
            </a: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at risk</a:t>
            </a:r>
          </a:p>
        </p:txBody>
      </p:sp>
      <p:cxnSp>
        <p:nvCxnSpPr>
          <p:cNvPr id="90" name="Straight Connector 89">
            <a:extLst>
              <a:ext uri="{FF2B5EF4-FFF2-40B4-BE49-F238E27FC236}">
                <a16:creationId xmlns:a16="http://schemas.microsoft.com/office/drawing/2014/main" xmlns="" id="{F485D927-7E9A-4956-99F5-A3F4A099CCD5}"/>
              </a:ext>
            </a:extLst>
          </p:cNvPr>
          <p:cNvCxnSpPr/>
          <p:nvPr/>
        </p:nvCxnSpPr>
        <p:spPr>
          <a:xfrm>
            <a:off x="1196371" y="4035822"/>
            <a:ext cx="178825" cy="0"/>
          </a:xfrm>
          <a:prstGeom prst="line">
            <a:avLst/>
          </a:prstGeom>
          <a:ln w="26035"/>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xmlns="" id="{BA4B66EB-3935-44D8-88EC-4AB9F9A3A441}"/>
              </a:ext>
            </a:extLst>
          </p:cNvPr>
          <p:cNvSpPr txBox="1"/>
          <p:nvPr/>
        </p:nvSpPr>
        <p:spPr>
          <a:xfrm>
            <a:off x="3074992" y="1524848"/>
            <a:ext cx="1585690" cy="276999"/>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1-year OS rate: 62%</a:t>
            </a:r>
          </a:p>
        </p:txBody>
      </p:sp>
      <p:sp>
        <p:nvSpPr>
          <p:cNvPr id="92" name="Freeform: Shape 1030">
            <a:extLst>
              <a:ext uri="{FF2B5EF4-FFF2-40B4-BE49-F238E27FC236}">
                <a16:creationId xmlns:a16="http://schemas.microsoft.com/office/drawing/2014/main" xmlns="" id="{29952B97-B18F-47F7-BBE5-447E7E1BF992}"/>
              </a:ext>
            </a:extLst>
          </p:cNvPr>
          <p:cNvSpPr/>
          <p:nvPr/>
        </p:nvSpPr>
        <p:spPr>
          <a:xfrm>
            <a:off x="1030577" y="1715578"/>
            <a:ext cx="2942000" cy="1342153"/>
          </a:xfrm>
          <a:custGeom>
            <a:avLst/>
            <a:gdLst>
              <a:gd name="connsiteX0" fmla="*/ 7144 w 2609850"/>
              <a:gd name="connsiteY0" fmla="*/ 7144 h 1190625"/>
              <a:gd name="connsiteX1" fmla="*/ 372904 w 2609850"/>
              <a:gd name="connsiteY1" fmla="*/ 7144 h 1190625"/>
              <a:gd name="connsiteX2" fmla="*/ 372904 w 2609850"/>
              <a:gd name="connsiteY2" fmla="*/ 105251 h 1190625"/>
              <a:gd name="connsiteX3" fmla="*/ 474821 w 2609850"/>
              <a:gd name="connsiteY3" fmla="*/ 105251 h 1190625"/>
              <a:gd name="connsiteX4" fmla="*/ 474821 w 2609850"/>
              <a:gd name="connsiteY4" fmla="*/ 189071 h 1190625"/>
              <a:gd name="connsiteX5" fmla="*/ 501491 w 2609850"/>
              <a:gd name="connsiteY5" fmla="*/ 189071 h 1190625"/>
              <a:gd name="connsiteX6" fmla="*/ 501491 w 2609850"/>
              <a:gd name="connsiteY6" fmla="*/ 271939 h 1190625"/>
              <a:gd name="connsiteX7" fmla="*/ 734854 w 2609850"/>
              <a:gd name="connsiteY7" fmla="*/ 271939 h 1190625"/>
              <a:gd name="connsiteX8" fmla="*/ 734854 w 2609850"/>
              <a:gd name="connsiteY8" fmla="*/ 358616 h 1190625"/>
              <a:gd name="connsiteX9" fmla="*/ 995839 w 2609850"/>
              <a:gd name="connsiteY9" fmla="*/ 358616 h 1190625"/>
              <a:gd name="connsiteX10" fmla="*/ 995839 w 2609850"/>
              <a:gd name="connsiteY10" fmla="*/ 443389 h 1190625"/>
              <a:gd name="connsiteX11" fmla="*/ 1169194 w 2609850"/>
              <a:gd name="connsiteY11" fmla="*/ 443389 h 1190625"/>
              <a:gd name="connsiteX12" fmla="*/ 1169194 w 2609850"/>
              <a:gd name="connsiteY12" fmla="*/ 532924 h 1190625"/>
              <a:gd name="connsiteX13" fmla="*/ 1368266 w 2609850"/>
              <a:gd name="connsiteY13" fmla="*/ 532924 h 1190625"/>
              <a:gd name="connsiteX14" fmla="*/ 1368266 w 2609850"/>
              <a:gd name="connsiteY14" fmla="*/ 621506 h 1190625"/>
              <a:gd name="connsiteX15" fmla="*/ 1411129 w 2609850"/>
              <a:gd name="connsiteY15" fmla="*/ 621506 h 1190625"/>
              <a:gd name="connsiteX16" fmla="*/ 1411129 w 2609850"/>
              <a:gd name="connsiteY16" fmla="*/ 710089 h 1190625"/>
              <a:gd name="connsiteX17" fmla="*/ 1490186 w 2609850"/>
              <a:gd name="connsiteY17" fmla="*/ 710089 h 1190625"/>
              <a:gd name="connsiteX18" fmla="*/ 1490186 w 2609850"/>
              <a:gd name="connsiteY18" fmla="*/ 803434 h 1190625"/>
              <a:gd name="connsiteX19" fmla="*/ 1500664 w 2609850"/>
              <a:gd name="connsiteY19" fmla="*/ 803434 h 1190625"/>
              <a:gd name="connsiteX20" fmla="*/ 1500664 w 2609850"/>
              <a:gd name="connsiteY20" fmla="*/ 888206 h 1190625"/>
              <a:gd name="connsiteX21" fmla="*/ 1675924 w 2609850"/>
              <a:gd name="connsiteY21" fmla="*/ 888206 h 1190625"/>
              <a:gd name="connsiteX22" fmla="*/ 1675924 w 2609850"/>
              <a:gd name="connsiteY22" fmla="*/ 972979 h 1190625"/>
              <a:gd name="connsiteX23" fmla="*/ 2038826 w 2609850"/>
              <a:gd name="connsiteY23" fmla="*/ 972979 h 1190625"/>
              <a:gd name="connsiteX24" fmla="*/ 2038826 w 2609850"/>
              <a:gd name="connsiteY24" fmla="*/ 1067276 h 1190625"/>
              <a:gd name="connsiteX25" fmla="*/ 2113121 w 2609850"/>
              <a:gd name="connsiteY25" fmla="*/ 1067276 h 1190625"/>
              <a:gd name="connsiteX26" fmla="*/ 2113121 w 2609850"/>
              <a:gd name="connsiteY26" fmla="*/ 1183481 h 1190625"/>
              <a:gd name="connsiteX27" fmla="*/ 2610326 w 2609850"/>
              <a:gd name="connsiteY27" fmla="*/ 1183481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9850" h="1190625">
                <a:moveTo>
                  <a:pt x="7144" y="7144"/>
                </a:moveTo>
                <a:lnTo>
                  <a:pt x="372904" y="7144"/>
                </a:lnTo>
                <a:lnTo>
                  <a:pt x="372904" y="105251"/>
                </a:lnTo>
                <a:lnTo>
                  <a:pt x="474821" y="105251"/>
                </a:lnTo>
                <a:lnTo>
                  <a:pt x="474821" y="189071"/>
                </a:lnTo>
                <a:lnTo>
                  <a:pt x="501491" y="189071"/>
                </a:lnTo>
                <a:lnTo>
                  <a:pt x="501491" y="271939"/>
                </a:lnTo>
                <a:lnTo>
                  <a:pt x="734854" y="271939"/>
                </a:lnTo>
                <a:lnTo>
                  <a:pt x="734854" y="358616"/>
                </a:lnTo>
                <a:lnTo>
                  <a:pt x="995839" y="358616"/>
                </a:lnTo>
                <a:lnTo>
                  <a:pt x="995839" y="443389"/>
                </a:lnTo>
                <a:lnTo>
                  <a:pt x="1169194" y="443389"/>
                </a:lnTo>
                <a:lnTo>
                  <a:pt x="1169194" y="532924"/>
                </a:lnTo>
                <a:lnTo>
                  <a:pt x="1368266" y="532924"/>
                </a:lnTo>
                <a:lnTo>
                  <a:pt x="1368266" y="621506"/>
                </a:lnTo>
                <a:lnTo>
                  <a:pt x="1411129" y="621506"/>
                </a:lnTo>
                <a:lnTo>
                  <a:pt x="1411129" y="710089"/>
                </a:lnTo>
                <a:lnTo>
                  <a:pt x="1490186" y="710089"/>
                </a:lnTo>
                <a:lnTo>
                  <a:pt x="1490186" y="803434"/>
                </a:lnTo>
                <a:lnTo>
                  <a:pt x="1500664" y="803434"/>
                </a:lnTo>
                <a:lnTo>
                  <a:pt x="1500664" y="888206"/>
                </a:lnTo>
                <a:lnTo>
                  <a:pt x="1675924" y="888206"/>
                </a:lnTo>
                <a:lnTo>
                  <a:pt x="1675924" y="972979"/>
                </a:lnTo>
                <a:lnTo>
                  <a:pt x="2038826" y="972979"/>
                </a:lnTo>
                <a:lnTo>
                  <a:pt x="2038826" y="1067276"/>
                </a:lnTo>
                <a:lnTo>
                  <a:pt x="2113121" y="1067276"/>
                </a:lnTo>
                <a:lnTo>
                  <a:pt x="2113121" y="1183481"/>
                </a:lnTo>
                <a:lnTo>
                  <a:pt x="2610326" y="1183481"/>
                </a:lnTo>
              </a:path>
            </a:pathLst>
          </a:custGeom>
          <a:no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Oval 92">
            <a:extLst>
              <a:ext uri="{FF2B5EF4-FFF2-40B4-BE49-F238E27FC236}">
                <a16:creationId xmlns:a16="http://schemas.microsoft.com/office/drawing/2014/main" xmlns="" id="{867AB079-F069-4610-8D12-860EC287FFF9}"/>
              </a:ext>
            </a:extLst>
          </p:cNvPr>
          <p:cNvSpPr/>
          <p:nvPr/>
        </p:nvSpPr>
        <p:spPr>
          <a:xfrm>
            <a:off x="3183391" y="2758162"/>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Oval 93">
            <a:extLst>
              <a:ext uri="{FF2B5EF4-FFF2-40B4-BE49-F238E27FC236}">
                <a16:creationId xmlns:a16="http://schemas.microsoft.com/office/drawing/2014/main" xmlns="" id="{9558D5EF-A8E5-4080-A9BF-92B0DFB93C42}"/>
              </a:ext>
            </a:extLst>
          </p:cNvPr>
          <p:cNvSpPr/>
          <p:nvPr/>
        </p:nvSpPr>
        <p:spPr>
          <a:xfrm>
            <a:off x="3329417" y="2864461"/>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Oval 94">
            <a:extLst>
              <a:ext uri="{FF2B5EF4-FFF2-40B4-BE49-F238E27FC236}">
                <a16:creationId xmlns:a16="http://schemas.microsoft.com/office/drawing/2014/main" xmlns="" id="{54B98892-BDD0-4C17-9ADA-36B1DBB67D83}"/>
              </a:ext>
            </a:extLst>
          </p:cNvPr>
          <p:cNvSpPr/>
          <p:nvPr/>
        </p:nvSpPr>
        <p:spPr>
          <a:xfrm>
            <a:off x="3404578"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Oval 95">
            <a:extLst>
              <a:ext uri="{FF2B5EF4-FFF2-40B4-BE49-F238E27FC236}">
                <a16:creationId xmlns:a16="http://schemas.microsoft.com/office/drawing/2014/main" xmlns="" id="{1099AB0D-8580-431F-9471-02A5EC40F0C7}"/>
              </a:ext>
            </a:extLst>
          </p:cNvPr>
          <p:cNvSpPr/>
          <p:nvPr/>
        </p:nvSpPr>
        <p:spPr>
          <a:xfrm>
            <a:off x="346900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Oval 96">
            <a:extLst>
              <a:ext uri="{FF2B5EF4-FFF2-40B4-BE49-F238E27FC236}">
                <a16:creationId xmlns:a16="http://schemas.microsoft.com/office/drawing/2014/main" xmlns="" id="{6246328A-5FA9-4C0C-8A01-BE681DCF44B9}"/>
              </a:ext>
            </a:extLst>
          </p:cNvPr>
          <p:cNvSpPr/>
          <p:nvPr/>
        </p:nvSpPr>
        <p:spPr>
          <a:xfrm>
            <a:off x="3499065"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Oval 97">
            <a:extLst>
              <a:ext uri="{FF2B5EF4-FFF2-40B4-BE49-F238E27FC236}">
                <a16:creationId xmlns:a16="http://schemas.microsoft.com/office/drawing/2014/main" xmlns="" id="{8E34FBC2-1DA0-40C5-8E9D-78CA3826F24B}"/>
              </a:ext>
            </a:extLst>
          </p:cNvPr>
          <p:cNvSpPr/>
          <p:nvPr/>
        </p:nvSpPr>
        <p:spPr>
          <a:xfrm>
            <a:off x="358711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Oval 98">
            <a:extLst>
              <a:ext uri="{FF2B5EF4-FFF2-40B4-BE49-F238E27FC236}">
                <a16:creationId xmlns:a16="http://schemas.microsoft.com/office/drawing/2014/main" xmlns="" id="{4A9384C7-9951-4DA3-8302-28A8F568B9FD}"/>
              </a:ext>
            </a:extLst>
          </p:cNvPr>
          <p:cNvSpPr/>
          <p:nvPr/>
        </p:nvSpPr>
        <p:spPr>
          <a:xfrm>
            <a:off x="3719178"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Oval 99">
            <a:extLst>
              <a:ext uri="{FF2B5EF4-FFF2-40B4-BE49-F238E27FC236}">
                <a16:creationId xmlns:a16="http://schemas.microsoft.com/office/drawing/2014/main" xmlns="" id="{69B3BA7A-EC63-4795-AA31-058E512BF8F6}"/>
              </a:ext>
            </a:extLst>
          </p:cNvPr>
          <p:cNvSpPr/>
          <p:nvPr/>
        </p:nvSpPr>
        <p:spPr>
          <a:xfrm>
            <a:off x="3851246"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1" name="Oval 100">
            <a:extLst>
              <a:ext uri="{FF2B5EF4-FFF2-40B4-BE49-F238E27FC236}">
                <a16:creationId xmlns:a16="http://schemas.microsoft.com/office/drawing/2014/main" xmlns="" id="{978F1D9D-F0F8-4E50-B735-E270FF7B9E91}"/>
              </a:ext>
            </a:extLst>
          </p:cNvPr>
          <p:cNvSpPr/>
          <p:nvPr/>
        </p:nvSpPr>
        <p:spPr>
          <a:xfrm>
            <a:off x="3927480"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2" name="Oval 101">
            <a:extLst>
              <a:ext uri="{FF2B5EF4-FFF2-40B4-BE49-F238E27FC236}">
                <a16:creationId xmlns:a16="http://schemas.microsoft.com/office/drawing/2014/main" xmlns="" id="{5E277B61-BACE-4DEA-9F76-D8ABC1A8F875}"/>
              </a:ext>
            </a:extLst>
          </p:cNvPr>
          <p:cNvSpPr/>
          <p:nvPr/>
        </p:nvSpPr>
        <p:spPr>
          <a:xfrm>
            <a:off x="3893121" y="2995455"/>
            <a:ext cx="54000" cy="54000"/>
          </a:xfrm>
          <a:prstGeom prst="ellipse">
            <a:avLst/>
          </a:prstGeom>
          <a:solidFill>
            <a:schemeClr val="tx2"/>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3" name="TextBox 102">
            <a:extLst>
              <a:ext uri="{FF2B5EF4-FFF2-40B4-BE49-F238E27FC236}">
                <a16:creationId xmlns:a16="http://schemas.microsoft.com/office/drawing/2014/main" xmlns="" id="{0A9A2784-F432-4C1F-B687-16AABE7E6CB5}"/>
              </a:ext>
            </a:extLst>
          </p:cNvPr>
          <p:cNvSpPr txBox="1"/>
          <p:nvPr/>
        </p:nvSpPr>
        <p:spPr>
          <a:xfrm>
            <a:off x="4771795" y="1580306"/>
            <a:ext cx="43954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100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4" name="TextBox 103">
            <a:extLst>
              <a:ext uri="{FF2B5EF4-FFF2-40B4-BE49-F238E27FC236}">
                <a16:creationId xmlns:a16="http://schemas.microsoft.com/office/drawing/2014/main" xmlns="" id="{3D1739F1-E70B-4A49-9AC0-30119CA4FEA0}"/>
              </a:ext>
            </a:extLst>
          </p:cNvPr>
          <p:cNvSpPr txBox="1"/>
          <p:nvPr/>
        </p:nvSpPr>
        <p:spPr>
          <a:xfrm>
            <a:off x="4856755" y="2166949"/>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80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5" name="TextBox 104">
            <a:extLst>
              <a:ext uri="{FF2B5EF4-FFF2-40B4-BE49-F238E27FC236}">
                <a16:creationId xmlns:a16="http://schemas.microsoft.com/office/drawing/2014/main" xmlns="" id="{938B18E1-88FE-4CE5-9BCD-2E14C6DE58DB}"/>
              </a:ext>
            </a:extLst>
          </p:cNvPr>
          <p:cNvSpPr txBox="1"/>
          <p:nvPr/>
        </p:nvSpPr>
        <p:spPr>
          <a:xfrm>
            <a:off x="4856755" y="2753592"/>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60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6" name="TextBox 105">
            <a:extLst>
              <a:ext uri="{FF2B5EF4-FFF2-40B4-BE49-F238E27FC236}">
                <a16:creationId xmlns:a16="http://schemas.microsoft.com/office/drawing/2014/main" xmlns="" id="{2F006E5C-AA55-4793-B4C2-79CDBD82254F}"/>
              </a:ext>
            </a:extLst>
          </p:cNvPr>
          <p:cNvSpPr txBox="1"/>
          <p:nvPr/>
        </p:nvSpPr>
        <p:spPr>
          <a:xfrm>
            <a:off x="4856755" y="3340235"/>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40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7" name="TextBox 106">
            <a:extLst>
              <a:ext uri="{FF2B5EF4-FFF2-40B4-BE49-F238E27FC236}">
                <a16:creationId xmlns:a16="http://schemas.microsoft.com/office/drawing/2014/main" xmlns="" id="{23984433-C196-4F60-87F3-C351A44E4E4D}"/>
              </a:ext>
            </a:extLst>
          </p:cNvPr>
          <p:cNvSpPr txBox="1"/>
          <p:nvPr/>
        </p:nvSpPr>
        <p:spPr>
          <a:xfrm>
            <a:off x="4856755" y="3926878"/>
            <a:ext cx="354584"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20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8" name="TextBox 107">
            <a:extLst>
              <a:ext uri="{FF2B5EF4-FFF2-40B4-BE49-F238E27FC236}">
                <a16:creationId xmlns:a16="http://schemas.microsoft.com/office/drawing/2014/main" xmlns="" id="{82C52BAD-E343-4978-A29B-D9366D67DE91}"/>
              </a:ext>
            </a:extLst>
          </p:cNvPr>
          <p:cNvSpPr txBox="1"/>
          <p:nvPr/>
        </p:nvSpPr>
        <p:spPr>
          <a:xfrm>
            <a:off x="4941713" y="4513522"/>
            <a:ext cx="26962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9" name="Freeform: Shape 199">
            <a:extLst>
              <a:ext uri="{FF2B5EF4-FFF2-40B4-BE49-F238E27FC236}">
                <a16:creationId xmlns:a16="http://schemas.microsoft.com/office/drawing/2014/main" xmlns="" id="{D0B46C0A-D1E1-4908-B1FE-3BFE8F608501}"/>
              </a:ext>
            </a:extLst>
          </p:cNvPr>
          <p:cNvSpPr/>
          <p:nvPr/>
        </p:nvSpPr>
        <p:spPr>
          <a:xfrm>
            <a:off x="5288151" y="1719810"/>
            <a:ext cx="3209938"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0" name="Straight Connector 109">
            <a:extLst>
              <a:ext uri="{FF2B5EF4-FFF2-40B4-BE49-F238E27FC236}">
                <a16:creationId xmlns:a16="http://schemas.microsoft.com/office/drawing/2014/main" xmlns="" id="{23086FE4-EAC1-420D-A5F2-27BF7FC52EE6}"/>
              </a:ext>
            </a:extLst>
          </p:cNvPr>
          <p:cNvCxnSpPr/>
          <p:nvPr/>
        </p:nvCxnSpPr>
        <p:spPr>
          <a:xfrm>
            <a:off x="5179822" y="171880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a16="http://schemas.microsoft.com/office/drawing/2014/main" xmlns="" id="{5FA2FD4D-B5B2-4082-A40B-A76167CB99CC}"/>
              </a:ext>
            </a:extLst>
          </p:cNvPr>
          <p:cNvCxnSpPr/>
          <p:nvPr/>
        </p:nvCxnSpPr>
        <p:spPr>
          <a:xfrm>
            <a:off x="5179822" y="2305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F1F653B7-76B0-46C7-800F-82E1C0F72B0A}"/>
              </a:ext>
            </a:extLst>
          </p:cNvPr>
          <p:cNvCxnSpPr/>
          <p:nvPr/>
        </p:nvCxnSpPr>
        <p:spPr>
          <a:xfrm>
            <a:off x="5179822" y="28914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AA3338F-6409-49D0-B47B-8E4FFDAEA347}"/>
              </a:ext>
            </a:extLst>
          </p:cNvPr>
          <p:cNvCxnSpPr/>
          <p:nvPr/>
        </p:nvCxnSpPr>
        <p:spPr>
          <a:xfrm>
            <a:off x="5179822" y="347782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224958DB-CEC2-4D0A-B83E-4A0308184F81}"/>
              </a:ext>
            </a:extLst>
          </p:cNvPr>
          <p:cNvCxnSpPr/>
          <p:nvPr/>
        </p:nvCxnSpPr>
        <p:spPr>
          <a:xfrm>
            <a:off x="5179822" y="40641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a16="http://schemas.microsoft.com/office/drawing/2014/main" xmlns="" id="{DE57495D-2036-44C6-A636-F70E28D99109}"/>
              </a:ext>
            </a:extLst>
          </p:cNvPr>
          <p:cNvCxnSpPr/>
          <p:nvPr/>
        </p:nvCxnSpPr>
        <p:spPr>
          <a:xfrm>
            <a:off x="5179822" y="465049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a16="http://schemas.microsoft.com/office/drawing/2014/main" xmlns="" id="{2F399DB8-9904-49E2-973D-D01470322008}"/>
              </a:ext>
            </a:extLst>
          </p:cNvPr>
          <p:cNvCxnSpPr>
            <a:cxnSpLocks/>
          </p:cNvCxnSpPr>
          <p:nvPr/>
        </p:nvCxnSpPr>
        <p:spPr>
          <a:xfrm rot="5400000">
            <a:off x="5242769"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17" name="TextBox 116">
            <a:extLst>
              <a:ext uri="{FF2B5EF4-FFF2-40B4-BE49-F238E27FC236}">
                <a16:creationId xmlns:a16="http://schemas.microsoft.com/office/drawing/2014/main" xmlns="" id="{3768FBC2-CFDC-47BF-860B-3016EE42D538}"/>
              </a:ext>
            </a:extLst>
          </p:cNvPr>
          <p:cNvSpPr txBox="1"/>
          <p:nvPr/>
        </p:nvSpPr>
        <p:spPr>
          <a:xfrm>
            <a:off x="5134491" y="4746837"/>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0</a:t>
            </a:r>
          </a:p>
        </p:txBody>
      </p:sp>
      <p:cxnSp>
        <p:nvCxnSpPr>
          <p:cNvPr id="118" name="Straight Connector 117">
            <a:extLst>
              <a:ext uri="{FF2B5EF4-FFF2-40B4-BE49-F238E27FC236}">
                <a16:creationId xmlns:a16="http://schemas.microsoft.com/office/drawing/2014/main" xmlns="" id="{D203FE80-9B76-4F3E-B4E4-E1D3652E936F}"/>
              </a:ext>
            </a:extLst>
          </p:cNvPr>
          <p:cNvCxnSpPr>
            <a:cxnSpLocks/>
          </p:cNvCxnSpPr>
          <p:nvPr/>
        </p:nvCxnSpPr>
        <p:spPr>
          <a:xfrm rot="5400000">
            <a:off x="7809681"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19" name="TextBox 118">
            <a:extLst>
              <a:ext uri="{FF2B5EF4-FFF2-40B4-BE49-F238E27FC236}">
                <a16:creationId xmlns:a16="http://schemas.microsoft.com/office/drawing/2014/main" xmlns="" id="{AF128E72-1180-42B8-8F9F-0063C0194546}"/>
              </a:ext>
            </a:extLst>
          </p:cNvPr>
          <p:cNvSpPr txBox="1"/>
          <p:nvPr/>
        </p:nvSpPr>
        <p:spPr>
          <a:xfrm>
            <a:off x="7720573"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12</a:t>
            </a:r>
          </a:p>
        </p:txBody>
      </p:sp>
      <p:sp>
        <p:nvSpPr>
          <p:cNvPr id="120" name="TextBox 119">
            <a:extLst>
              <a:ext uri="{FF2B5EF4-FFF2-40B4-BE49-F238E27FC236}">
                <a16:creationId xmlns:a16="http://schemas.microsoft.com/office/drawing/2014/main" xmlns="" id="{9D3057E1-A11B-41EE-933F-ED64528888EC}"/>
              </a:ext>
            </a:extLst>
          </p:cNvPr>
          <p:cNvSpPr txBox="1"/>
          <p:nvPr/>
        </p:nvSpPr>
        <p:spPr>
          <a:xfrm>
            <a:off x="6337972" y="4910388"/>
            <a:ext cx="111030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200" b="0" i="0" u="none" strike="noStrike" kern="1200" cap="none" spc="0" normalizeH="0" baseline="30000" noProof="0" dirty="0">
              <a:ln>
                <a:noFill/>
              </a:ln>
              <a:solidFill>
                <a:srgbClr val="4D4D4D"/>
              </a:solidFill>
              <a:effectLst/>
              <a:uLnTx/>
              <a:uFillTx/>
              <a:latin typeface="Arial" charset="0"/>
              <a:ea typeface="+mn-ea"/>
              <a:cs typeface="Arial" charset="0"/>
            </a:endParaRPr>
          </a:p>
        </p:txBody>
      </p:sp>
      <p:sp>
        <p:nvSpPr>
          <p:cNvPr id="121" name="TextBox 120">
            <a:extLst>
              <a:ext uri="{FF2B5EF4-FFF2-40B4-BE49-F238E27FC236}">
                <a16:creationId xmlns:a16="http://schemas.microsoft.com/office/drawing/2014/main" xmlns="" id="{12CD7BBB-6EB3-46CF-B717-9D566048E24F}"/>
              </a:ext>
            </a:extLst>
          </p:cNvPr>
          <p:cNvSpPr txBox="1"/>
          <p:nvPr/>
        </p:nvSpPr>
        <p:spPr>
          <a:xfrm rot="16200000">
            <a:off x="4327888" y="3046914"/>
            <a:ext cx="707245"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PFS, %</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22" name="Straight Connector 121">
            <a:extLst>
              <a:ext uri="{FF2B5EF4-FFF2-40B4-BE49-F238E27FC236}">
                <a16:creationId xmlns:a16="http://schemas.microsoft.com/office/drawing/2014/main" xmlns="" id="{EDACE27B-9C95-4B4F-BD82-6FF523CCE911}"/>
              </a:ext>
            </a:extLst>
          </p:cNvPr>
          <p:cNvCxnSpPr>
            <a:cxnSpLocks/>
          </p:cNvCxnSpPr>
          <p:nvPr/>
        </p:nvCxnSpPr>
        <p:spPr>
          <a:xfrm rot="5400000">
            <a:off x="6526225"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3" name="TextBox 122">
            <a:extLst>
              <a:ext uri="{FF2B5EF4-FFF2-40B4-BE49-F238E27FC236}">
                <a16:creationId xmlns:a16="http://schemas.microsoft.com/office/drawing/2014/main" xmlns="" id="{46FFE535-4D76-46E1-961A-C4DF77E2CCE0}"/>
              </a:ext>
            </a:extLst>
          </p:cNvPr>
          <p:cNvSpPr txBox="1"/>
          <p:nvPr/>
        </p:nvSpPr>
        <p:spPr>
          <a:xfrm>
            <a:off x="6438785"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6</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24" name="Straight Connector 123">
            <a:extLst>
              <a:ext uri="{FF2B5EF4-FFF2-40B4-BE49-F238E27FC236}">
                <a16:creationId xmlns:a16="http://schemas.microsoft.com/office/drawing/2014/main" xmlns="" id="{21C0571F-C42A-465B-AD0D-545EE515CF64}"/>
              </a:ext>
            </a:extLst>
          </p:cNvPr>
          <p:cNvCxnSpPr>
            <a:cxnSpLocks/>
          </p:cNvCxnSpPr>
          <p:nvPr/>
        </p:nvCxnSpPr>
        <p:spPr>
          <a:xfrm rot="5400000">
            <a:off x="7167953"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5" name="TextBox 124">
            <a:extLst>
              <a:ext uri="{FF2B5EF4-FFF2-40B4-BE49-F238E27FC236}">
                <a16:creationId xmlns:a16="http://schemas.microsoft.com/office/drawing/2014/main" xmlns="" id="{64D7681E-99FE-46B4-816D-DA3E0A1FDD36}"/>
              </a:ext>
            </a:extLst>
          </p:cNvPr>
          <p:cNvSpPr txBox="1"/>
          <p:nvPr/>
        </p:nvSpPr>
        <p:spPr>
          <a:xfrm>
            <a:off x="7079679"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9</a:t>
            </a:r>
          </a:p>
        </p:txBody>
      </p:sp>
      <p:cxnSp>
        <p:nvCxnSpPr>
          <p:cNvPr id="126" name="Straight Connector 125">
            <a:extLst>
              <a:ext uri="{FF2B5EF4-FFF2-40B4-BE49-F238E27FC236}">
                <a16:creationId xmlns:a16="http://schemas.microsoft.com/office/drawing/2014/main" xmlns="" id="{4B28E2EA-3520-4DC0-932B-328859FA59BD}"/>
              </a:ext>
            </a:extLst>
          </p:cNvPr>
          <p:cNvCxnSpPr>
            <a:cxnSpLocks/>
          </p:cNvCxnSpPr>
          <p:nvPr/>
        </p:nvCxnSpPr>
        <p:spPr>
          <a:xfrm rot="5400000">
            <a:off x="5884497"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7" name="TextBox 126">
            <a:extLst>
              <a:ext uri="{FF2B5EF4-FFF2-40B4-BE49-F238E27FC236}">
                <a16:creationId xmlns:a16="http://schemas.microsoft.com/office/drawing/2014/main" xmlns="" id="{3A450542-8BAE-4801-9315-950FCF4D0831}"/>
              </a:ext>
            </a:extLst>
          </p:cNvPr>
          <p:cNvSpPr txBox="1"/>
          <p:nvPr/>
        </p:nvSpPr>
        <p:spPr>
          <a:xfrm>
            <a:off x="5797891"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3</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28" name="Straight Connector 127">
            <a:extLst>
              <a:ext uri="{FF2B5EF4-FFF2-40B4-BE49-F238E27FC236}">
                <a16:creationId xmlns:a16="http://schemas.microsoft.com/office/drawing/2014/main" xmlns="" id="{DB6F4A1B-E0AB-4F05-BCE3-E67C6BCC8758}"/>
              </a:ext>
            </a:extLst>
          </p:cNvPr>
          <p:cNvCxnSpPr>
            <a:cxnSpLocks/>
          </p:cNvCxnSpPr>
          <p:nvPr/>
        </p:nvCxnSpPr>
        <p:spPr>
          <a:xfrm rot="5400000">
            <a:off x="8451408" y="47061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9" name="TextBox 128">
            <a:extLst>
              <a:ext uri="{FF2B5EF4-FFF2-40B4-BE49-F238E27FC236}">
                <a16:creationId xmlns:a16="http://schemas.microsoft.com/office/drawing/2014/main" xmlns="" id="{F2C2A508-A55B-4463-9DC8-91098F0AD1D5}"/>
              </a:ext>
            </a:extLst>
          </p:cNvPr>
          <p:cNvSpPr txBox="1"/>
          <p:nvPr/>
        </p:nvSpPr>
        <p:spPr>
          <a:xfrm>
            <a:off x="8361466" y="4746837"/>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15</a:t>
            </a:r>
          </a:p>
        </p:txBody>
      </p:sp>
      <p:sp>
        <p:nvSpPr>
          <p:cNvPr id="130" name="TextBox 129">
            <a:extLst>
              <a:ext uri="{FF2B5EF4-FFF2-40B4-BE49-F238E27FC236}">
                <a16:creationId xmlns:a16="http://schemas.microsoft.com/office/drawing/2014/main" xmlns="" id="{5939D79E-B5B9-42C1-A24B-E55208167024}"/>
              </a:ext>
            </a:extLst>
          </p:cNvPr>
          <p:cNvSpPr txBox="1"/>
          <p:nvPr/>
        </p:nvSpPr>
        <p:spPr>
          <a:xfrm>
            <a:off x="5134491" y="5151195"/>
            <a:ext cx="306558"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29</a:t>
            </a:r>
          </a:p>
        </p:txBody>
      </p:sp>
      <p:sp>
        <p:nvSpPr>
          <p:cNvPr id="131" name="TextBox 130">
            <a:extLst>
              <a:ext uri="{FF2B5EF4-FFF2-40B4-BE49-F238E27FC236}">
                <a16:creationId xmlns:a16="http://schemas.microsoft.com/office/drawing/2014/main" xmlns="" id="{58FE9C8D-76CA-4EFC-A041-AC1200850054}"/>
              </a:ext>
            </a:extLst>
          </p:cNvPr>
          <p:cNvSpPr txBox="1"/>
          <p:nvPr/>
        </p:nvSpPr>
        <p:spPr>
          <a:xfrm>
            <a:off x="7720573"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3</a:t>
            </a:r>
          </a:p>
        </p:txBody>
      </p:sp>
      <p:sp>
        <p:nvSpPr>
          <p:cNvPr id="132" name="TextBox 131">
            <a:extLst>
              <a:ext uri="{FF2B5EF4-FFF2-40B4-BE49-F238E27FC236}">
                <a16:creationId xmlns:a16="http://schemas.microsoft.com/office/drawing/2014/main" xmlns="" id="{2B491F98-32E1-4341-8E9E-499F520F7F79}"/>
              </a:ext>
            </a:extLst>
          </p:cNvPr>
          <p:cNvSpPr txBox="1"/>
          <p:nvPr/>
        </p:nvSpPr>
        <p:spPr>
          <a:xfrm>
            <a:off x="6438785"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17</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3" name="TextBox 132">
            <a:extLst>
              <a:ext uri="{FF2B5EF4-FFF2-40B4-BE49-F238E27FC236}">
                <a16:creationId xmlns:a16="http://schemas.microsoft.com/office/drawing/2014/main" xmlns="" id="{0F8B3A3A-1D41-46B6-8A62-DEA51CD7C533}"/>
              </a:ext>
            </a:extLst>
          </p:cNvPr>
          <p:cNvSpPr txBox="1"/>
          <p:nvPr/>
        </p:nvSpPr>
        <p:spPr>
          <a:xfrm>
            <a:off x="7079679"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9</a:t>
            </a:r>
          </a:p>
        </p:txBody>
      </p:sp>
      <p:sp>
        <p:nvSpPr>
          <p:cNvPr id="134" name="TextBox 133">
            <a:extLst>
              <a:ext uri="{FF2B5EF4-FFF2-40B4-BE49-F238E27FC236}">
                <a16:creationId xmlns:a16="http://schemas.microsoft.com/office/drawing/2014/main" xmlns="" id="{796F67E7-2EBA-4CFF-83C3-6E255272F6BC}"/>
              </a:ext>
            </a:extLst>
          </p:cNvPr>
          <p:cNvSpPr txBox="1"/>
          <p:nvPr/>
        </p:nvSpPr>
        <p:spPr>
          <a:xfrm>
            <a:off x="5797891" y="5151195"/>
            <a:ext cx="284052" cy="307777"/>
          </a:xfrm>
          <a:prstGeom prst="rect">
            <a:avLst/>
          </a:prstGeom>
          <a:noFill/>
        </p:spPr>
        <p:txBody>
          <a:bodyPr wrap="none"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27</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5" name="TextBox 134">
            <a:extLst>
              <a:ext uri="{FF2B5EF4-FFF2-40B4-BE49-F238E27FC236}">
                <a16:creationId xmlns:a16="http://schemas.microsoft.com/office/drawing/2014/main" xmlns="" id="{B347272D-3CC4-465C-ACA0-15E09DF1C3D7}"/>
              </a:ext>
            </a:extLst>
          </p:cNvPr>
          <p:cNvSpPr txBox="1"/>
          <p:nvPr/>
        </p:nvSpPr>
        <p:spPr>
          <a:xfrm>
            <a:off x="4428462" y="4994271"/>
            <a:ext cx="1341087" cy="307777"/>
          </a:xfrm>
          <a:prstGeom prst="rect">
            <a:avLst/>
          </a:prstGeom>
          <a:noFill/>
        </p:spPr>
        <p:txBody>
          <a:bodyPr wrap="none" rtlCol="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No. </a:t>
            </a: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at risk</a:t>
            </a:r>
          </a:p>
        </p:txBody>
      </p:sp>
      <p:cxnSp>
        <p:nvCxnSpPr>
          <p:cNvPr id="136" name="Straight Connector 135">
            <a:extLst>
              <a:ext uri="{FF2B5EF4-FFF2-40B4-BE49-F238E27FC236}">
                <a16:creationId xmlns:a16="http://schemas.microsoft.com/office/drawing/2014/main" xmlns="" id="{C8609723-8668-4A1B-84D5-3716CE99F228}"/>
              </a:ext>
            </a:extLst>
          </p:cNvPr>
          <p:cNvCxnSpPr>
            <a:cxnSpLocks/>
          </p:cNvCxnSpPr>
          <p:nvPr/>
        </p:nvCxnSpPr>
        <p:spPr>
          <a:xfrm>
            <a:off x="3174040" y="1846204"/>
            <a:ext cx="0" cy="2797267"/>
          </a:xfrm>
          <a:prstGeom prst="line">
            <a:avLst/>
          </a:prstGeom>
          <a:noFill/>
          <a:ln w="26035" cap="sq">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137" name="TextBox 136">
            <a:extLst>
              <a:ext uri="{FF2B5EF4-FFF2-40B4-BE49-F238E27FC236}">
                <a16:creationId xmlns:a16="http://schemas.microsoft.com/office/drawing/2014/main" xmlns="" id="{0F9DF448-250B-4D72-BB78-68548F145C2F}"/>
              </a:ext>
            </a:extLst>
          </p:cNvPr>
          <p:cNvSpPr txBox="1"/>
          <p:nvPr/>
        </p:nvSpPr>
        <p:spPr>
          <a:xfrm>
            <a:off x="6308316" y="1524848"/>
            <a:ext cx="2577950" cy="276999"/>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4D4D4D"/>
                </a:solidFill>
                <a:effectLst/>
                <a:uLnTx/>
                <a:uFillTx/>
                <a:latin typeface="Arial" charset="0"/>
                <a:ea typeface="+mn-ea"/>
                <a:cs typeface="Arial" charset="0"/>
              </a:rPr>
              <a:t>m</a:t>
            </a:r>
            <a:r>
              <a:rPr kumimoji="0" lang="en-GB" sz="1200" b="0" i="0" u="none" strike="noStrike" kern="1200" cap="none" spc="0" normalizeH="0" baseline="0" noProof="0" dirty="0" err="1" smtClean="0">
                <a:ln>
                  <a:noFill/>
                </a:ln>
                <a:solidFill>
                  <a:srgbClr val="4D4D4D"/>
                </a:solidFill>
                <a:effectLst/>
                <a:uLnTx/>
                <a:uFillTx/>
                <a:latin typeface="Arial" charset="0"/>
                <a:ea typeface="+mn-ea"/>
                <a:cs typeface="Arial" charset="0"/>
              </a:rPr>
              <a:t>PFS</a:t>
            </a: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 8.0 months (95%CI 5.6, 9.3</a:t>
            </a: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a:t>
            </a:r>
          </a:p>
        </p:txBody>
      </p:sp>
      <p:sp>
        <p:nvSpPr>
          <p:cNvPr id="138" name="Freeform 5">
            <a:extLst>
              <a:ext uri="{FF2B5EF4-FFF2-40B4-BE49-F238E27FC236}">
                <a16:creationId xmlns:a16="http://schemas.microsoft.com/office/drawing/2014/main" xmlns="" id="{47B53277-6C8C-49A4-B2B7-D747DFDE112B}"/>
              </a:ext>
            </a:extLst>
          </p:cNvPr>
          <p:cNvSpPr>
            <a:spLocks/>
          </p:cNvSpPr>
          <p:nvPr/>
        </p:nvSpPr>
        <p:spPr bwMode="auto">
          <a:xfrm>
            <a:off x="5288847" y="1723213"/>
            <a:ext cx="2954557" cy="2580374"/>
          </a:xfrm>
          <a:custGeom>
            <a:avLst/>
            <a:gdLst>
              <a:gd name="T0" fmla="*/ 0 w 2582"/>
              <a:gd name="T1" fmla="*/ 0 h 2255"/>
              <a:gd name="T2" fmla="*/ 443 w 2582"/>
              <a:gd name="T3" fmla="*/ 0 h 2255"/>
              <a:gd name="T4" fmla="*/ 443 w 2582"/>
              <a:gd name="T5" fmla="*/ 101 h 2255"/>
              <a:gd name="T6" fmla="*/ 573 w 2582"/>
              <a:gd name="T7" fmla="*/ 101 h 2255"/>
              <a:gd name="T8" fmla="*/ 573 w 2582"/>
              <a:gd name="T9" fmla="*/ 196 h 2255"/>
              <a:gd name="T10" fmla="*/ 734 w 2582"/>
              <a:gd name="T11" fmla="*/ 196 h 2255"/>
              <a:gd name="T12" fmla="*/ 734 w 2582"/>
              <a:gd name="T13" fmla="*/ 278 h 2255"/>
              <a:gd name="T14" fmla="*/ 753 w 2582"/>
              <a:gd name="T15" fmla="*/ 278 h 2255"/>
              <a:gd name="T16" fmla="*/ 753 w 2582"/>
              <a:gd name="T17" fmla="*/ 380 h 2255"/>
              <a:gd name="T18" fmla="*/ 772 w 2582"/>
              <a:gd name="T19" fmla="*/ 380 h 2255"/>
              <a:gd name="T20" fmla="*/ 772 w 2582"/>
              <a:gd name="T21" fmla="*/ 646 h 2255"/>
              <a:gd name="T22" fmla="*/ 1022 w 2582"/>
              <a:gd name="T23" fmla="*/ 646 h 2255"/>
              <a:gd name="T24" fmla="*/ 1022 w 2582"/>
              <a:gd name="T25" fmla="*/ 734 h 2255"/>
              <a:gd name="T26" fmla="*/ 1034 w 2582"/>
              <a:gd name="T27" fmla="*/ 734 h 2255"/>
              <a:gd name="T28" fmla="*/ 1034 w 2582"/>
              <a:gd name="T29" fmla="*/ 830 h 2255"/>
              <a:gd name="T30" fmla="*/ 1100 w 2582"/>
              <a:gd name="T31" fmla="*/ 830 h 2255"/>
              <a:gd name="T32" fmla="*/ 1100 w 2582"/>
              <a:gd name="T33" fmla="*/ 927 h 2255"/>
              <a:gd name="T34" fmla="*/ 1293 w 2582"/>
              <a:gd name="T35" fmla="*/ 927 h 2255"/>
              <a:gd name="T36" fmla="*/ 1293 w 2582"/>
              <a:gd name="T37" fmla="*/ 1019 h 2255"/>
              <a:gd name="T38" fmla="*/ 1414 w 2582"/>
              <a:gd name="T39" fmla="*/ 1019 h 2255"/>
              <a:gd name="T40" fmla="*/ 1414 w 2582"/>
              <a:gd name="T41" fmla="*/ 1121 h 2255"/>
              <a:gd name="T42" fmla="*/ 1433 w 2582"/>
              <a:gd name="T43" fmla="*/ 1121 h 2255"/>
              <a:gd name="T44" fmla="*/ 1433 w 2582"/>
              <a:gd name="T45" fmla="*/ 1220 h 2255"/>
              <a:gd name="T46" fmla="*/ 1496 w 2582"/>
              <a:gd name="T47" fmla="*/ 1220 h 2255"/>
              <a:gd name="T48" fmla="*/ 1496 w 2582"/>
              <a:gd name="T49" fmla="*/ 1319 h 2255"/>
              <a:gd name="T50" fmla="*/ 1515 w 2582"/>
              <a:gd name="T51" fmla="*/ 1319 h 2255"/>
              <a:gd name="T52" fmla="*/ 1515 w 2582"/>
              <a:gd name="T53" fmla="*/ 1427 h 2255"/>
              <a:gd name="T54" fmla="*/ 1532 w 2582"/>
              <a:gd name="T55" fmla="*/ 1427 h 2255"/>
              <a:gd name="T56" fmla="*/ 1532 w 2582"/>
              <a:gd name="T57" fmla="*/ 1524 h 2255"/>
              <a:gd name="T58" fmla="*/ 1588 w 2582"/>
              <a:gd name="T59" fmla="*/ 1524 h 2255"/>
              <a:gd name="T60" fmla="*/ 1588 w 2582"/>
              <a:gd name="T61" fmla="*/ 1734 h 2255"/>
              <a:gd name="T62" fmla="*/ 1744 w 2582"/>
              <a:gd name="T63" fmla="*/ 1734 h 2255"/>
              <a:gd name="T64" fmla="*/ 1744 w 2582"/>
              <a:gd name="T65" fmla="*/ 1842 h 2255"/>
              <a:gd name="T66" fmla="*/ 1813 w 2582"/>
              <a:gd name="T67" fmla="*/ 1842 h 2255"/>
              <a:gd name="T68" fmla="*/ 1813 w 2582"/>
              <a:gd name="T69" fmla="*/ 1939 h 2255"/>
              <a:gd name="T70" fmla="*/ 2034 w 2582"/>
              <a:gd name="T71" fmla="*/ 1939 h 2255"/>
              <a:gd name="T72" fmla="*/ 2034 w 2582"/>
              <a:gd name="T73" fmla="*/ 2048 h 2255"/>
              <a:gd name="T74" fmla="*/ 2072 w 2582"/>
              <a:gd name="T75" fmla="*/ 2048 h 2255"/>
              <a:gd name="T76" fmla="*/ 2072 w 2582"/>
              <a:gd name="T77" fmla="*/ 2156 h 2255"/>
              <a:gd name="T78" fmla="*/ 2086 w 2582"/>
              <a:gd name="T79" fmla="*/ 2156 h 2255"/>
              <a:gd name="T80" fmla="*/ 2086 w 2582"/>
              <a:gd name="T81" fmla="*/ 2255 h 2255"/>
              <a:gd name="T82" fmla="*/ 2582 w 2582"/>
              <a:gd name="T83" fmla="*/ 2255 h 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2" h="2255">
                <a:moveTo>
                  <a:pt x="0" y="0"/>
                </a:moveTo>
                <a:lnTo>
                  <a:pt x="443" y="0"/>
                </a:lnTo>
                <a:lnTo>
                  <a:pt x="443" y="101"/>
                </a:lnTo>
                <a:lnTo>
                  <a:pt x="573" y="101"/>
                </a:lnTo>
                <a:lnTo>
                  <a:pt x="573" y="196"/>
                </a:lnTo>
                <a:lnTo>
                  <a:pt x="734" y="196"/>
                </a:lnTo>
                <a:lnTo>
                  <a:pt x="734" y="278"/>
                </a:lnTo>
                <a:lnTo>
                  <a:pt x="753" y="278"/>
                </a:lnTo>
                <a:lnTo>
                  <a:pt x="753" y="380"/>
                </a:lnTo>
                <a:lnTo>
                  <a:pt x="772" y="380"/>
                </a:lnTo>
                <a:lnTo>
                  <a:pt x="772" y="646"/>
                </a:lnTo>
                <a:lnTo>
                  <a:pt x="1022" y="646"/>
                </a:lnTo>
                <a:lnTo>
                  <a:pt x="1022" y="734"/>
                </a:lnTo>
                <a:lnTo>
                  <a:pt x="1034" y="734"/>
                </a:lnTo>
                <a:lnTo>
                  <a:pt x="1034" y="830"/>
                </a:lnTo>
                <a:lnTo>
                  <a:pt x="1100" y="830"/>
                </a:lnTo>
                <a:lnTo>
                  <a:pt x="1100" y="927"/>
                </a:lnTo>
                <a:lnTo>
                  <a:pt x="1293" y="927"/>
                </a:lnTo>
                <a:lnTo>
                  <a:pt x="1293" y="1019"/>
                </a:lnTo>
                <a:lnTo>
                  <a:pt x="1414" y="1019"/>
                </a:lnTo>
                <a:lnTo>
                  <a:pt x="1414" y="1121"/>
                </a:lnTo>
                <a:lnTo>
                  <a:pt x="1433" y="1121"/>
                </a:lnTo>
                <a:lnTo>
                  <a:pt x="1433" y="1220"/>
                </a:lnTo>
                <a:lnTo>
                  <a:pt x="1496" y="1220"/>
                </a:lnTo>
                <a:lnTo>
                  <a:pt x="1496" y="1319"/>
                </a:lnTo>
                <a:lnTo>
                  <a:pt x="1515" y="1319"/>
                </a:lnTo>
                <a:lnTo>
                  <a:pt x="1515" y="1427"/>
                </a:lnTo>
                <a:lnTo>
                  <a:pt x="1532" y="1427"/>
                </a:lnTo>
                <a:lnTo>
                  <a:pt x="1532" y="1524"/>
                </a:lnTo>
                <a:lnTo>
                  <a:pt x="1588" y="1524"/>
                </a:lnTo>
                <a:lnTo>
                  <a:pt x="1588" y="1734"/>
                </a:lnTo>
                <a:lnTo>
                  <a:pt x="1744" y="1734"/>
                </a:lnTo>
                <a:lnTo>
                  <a:pt x="1744" y="1842"/>
                </a:lnTo>
                <a:lnTo>
                  <a:pt x="1813" y="1842"/>
                </a:lnTo>
                <a:lnTo>
                  <a:pt x="1813" y="1939"/>
                </a:lnTo>
                <a:lnTo>
                  <a:pt x="2034" y="1939"/>
                </a:lnTo>
                <a:lnTo>
                  <a:pt x="2034" y="2048"/>
                </a:lnTo>
                <a:lnTo>
                  <a:pt x="2072" y="2048"/>
                </a:lnTo>
                <a:lnTo>
                  <a:pt x="2072" y="2156"/>
                </a:lnTo>
                <a:lnTo>
                  <a:pt x="2086" y="2156"/>
                </a:lnTo>
                <a:lnTo>
                  <a:pt x="2086" y="2255"/>
                </a:lnTo>
                <a:lnTo>
                  <a:pt x="2582" y="2255"/>
                </a:lnTo>
              </a:path>
            </a:pathLst>
          </a:custGeom>
          <a:noFill/>
          <a:ln w="2603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Oval 6">
            <a:extLst>
              <a:ext uri="{FF2B5EF4-FFF2-40B4-BE49-F238E27FC236}">
                <a16:creationId xmlns:a16="http://schemas.microsoft.com/office/drawing/2014/main" xmlns="" id="{45D58F78-3990-4795-979D-FAFF44796759}"/>
              </a:ext>
            </a:extLst>
          </p:cNvPr>
          <p:cNvSpPr>
            <a:spLocks noChangeArrowheads="1"/>
          </p:cNvSpPr>
          <p:nvPr/>
        </p:nvSpPr>
        <p:spPr bwMode="auto">
          <a:xfrm>
            <a:off x="7963053" y="4269258"/>
            <a:ext cx="54000" cy="54000"/>
          </a:xfrm>
          <a:prstGeom prst="ellipse">
            <a:avLst/>
          </a:prstGeom>
          <a:solidFill>
            <a:schemeClr val="tx2"/>
          </a:solidFill>
          <a:ln w="2603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Oval 7">
            <a:extLst>
              <a:ext uri="{FF2B5EF4-FFF2-40B4-BE49-F238E27FC236}">
                <a16:creationId xmlns:a16="http://schemas.microsoft.com/office/drawing/2014/main" xmlns="" id="{44BC3DE0-0EA8-42B3-A26F-E7742297D153}"/>
              </a:ext>
            </a:extLst>
          </p:cNvPr>
          <p:cNvSpPr>
            <a:spLocks noChangeArrowheads="1"/>
          </p:cNvSpPr>
          <p:nvPr/>
        </p:nvSpPr>
        <p:spPr bwMode="auto">
          <a:xfrm>
            <a:off x="8165593" y="4269258"/>
            <a:ext cx="54000" cy="54000"/>
          </a:xfrm>
          <a:prstGeom prst="ellipse">
            <a:avLst/>
          </a:prstGeom>
          <a:solidFill>
            <a:schemeClr val="tx2"/>
          </a:solidFill>
          <a:ln w="2603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Oval 8">
            <a:extLst>
              <a:ext uri="{FF2B5EF4-FFF2-40B4-BE49-F238E27FC236}">
                <a16:creationId xmlns:a16="http://schemas.microsoft.com/office/drawing/2014/main" xmlns="" id="{AEF46861-9AB0-4ADF-BD20-D8C03E684469}"/>
              </a:ext>
            </a:extLst>
          </p:cNvPr>
          <p:cNvSpPr>
            <a:spLocks noChangeArrowheads="1"/>
          </p:cNvSpPr>
          <p:nvPr/>
        </p:nvSpPr>
        <p:spPr bwMode="auto">
          <a:xfrm>
            <a:off x="8203353" y="4269258"/>
            <a:ext cx="54000" cy="54000"/>
          </a:xfrm>
          <a:prstGeom prst="ellipse">
            <a:avLst/>
          </a:prstGeom>
          <a:solidFill>
            <a:schemeClr val="tx2"/>
          </a:solidFill>
          <a:ln w="2603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TextBox 141">
            <a:extLst>
              <a:ext uri="{FF2B5EF4-FFF2-40B4-BE49-F238E27FC236}">
                <a16:creationId xmlns:a16="http://schemas.microsoft.com/office/drawing/2014/main" xmlns="" id="{84D3728A-7A87-4408-A37B-0AFB50E9E648}"/>
              </a:ext>
            </a:extLst>
          </p:cNvPr>
          <p:cNvSpPr txBox="1"/>
          <p:nvPr/>
        </p:nvSpPr>
        <p:spPr>
          <a:xfrm>
            <a:off x="5535434" y="3895413"/>
            <a:ext cx="1766830" cy="7232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Patients with </a:t>
            </a: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BRAF </a:t>
            </a:r>
            <a:b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V600E mutation (n=29</a:t>
            </a: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Censored patients</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3" name="Oval 142">
            <a:extLst>
              <a:ext uri="{FF2B5EF4-FFF2-40B4-BE49-F238E27FC236}">
                <a16:creationId xmlns:a16="http://schemas.microsoft.com/office/drawing/2014/main" xmlns="" id="{CFD03F30-8A7D-4191-B981-F1C1B3314075}"/>
              </a:ext>
            </a:extLst>
          </p:cNvPr>
          <p:cNvSpPr/>
          <p:nvPr/>
        </p:nvSpPr>
        <p:spPr>
          <a:xfrm>
            <a:off x="5406116" y="4447141"/>
            <a:ext cx="83343" cy="83343"/>
          </a:xfrm>
          <a:prstGeom prst="ellipse">
            <a:avLst/>
          </a:prstGeom>
          <a:noFill/>
          <a:ln w="260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cxnSp>
        <p:nvCxnSpPr>
          <p:cNvPr id="144" name="Straight Connector 143">
            <a:extLst>
              <a:ext uri="{FF2B5EF4-FFF2-40B4-BE49-F238E27FC236}">
                <a16:creationId xmlns:a16="http://schemas.microsoft.com/office/drawing/2014/main" xmlns="" id="{F430C425-3308-408B-AE76-6D3A18431CB9}"/>
              </a:ext>
            </a:extLst>
          </p:cNvPr>
          <p:cNvCxnSpPr/>
          <p:nvPr/>
        </p:nvCxnSpPr>
        <p:spPr>
          <a:xfrm>
            <a:off x="5358375" y="4035822"/>
            <a:ext cx="178825" cy="0"/>
          </a:xfrm>
          <a:prstGeom prst="line">
            <a:avLst/>
          </a:prstGeom>
          <a:ln w="26035"/>
        </p:spPr>
        <p:style>
          <a:lnRef idx="1">
            <a:schemeClr val="accent1"/>
          </a:lnRef>
          <a:fillRef idx="0">
            <a:schemeClr val="accent1"/>
          </a:fillRef>
          <a:effectRef idx="0">
            <a:schemeClr val="accent1"/>
          </a:effectRef>
          <a:fontRef idx="minor">
            <a:schemeClr val="tx1"/>
          </a:fontRef>
        </p:style>
      </p:cxnSp>
      <p:graphicFrame>
        <p:nvGraphicFramePr>
          <p:cNvPr id="145" name="Group 88">
            <a:extLst>
              <a:ext uri="{FF2B5EF4-FFF2-40B4-BE49-F238E27FC236}">
                <a16:creationId xmlns:a16="http://schemas.microsoft.com/office/drawing/2014/main" xmlns="" id="{57979142-2BD1-44BA-B11E-D4203A52BA59}"/>
              </a:ext>
            </a:extLst>
          </p:cNvPr>
          <p:cNvGraphicFramePr>
            <a:graphicFrameLocks noGrp="1"/>
          </p:cNvGraphicFramePr>
          <p:nvPr>
            <p:extLst/>
          </p:nvPr>
        </p:nvGraphicFramePr>
        <p:xfrm>
          <a:off x="1118745" y="2930546"/>
          <a:ext cx="1955077" cy="889236"/>
        </p:xfrm>
        <a:graphic>
          <a:graphicData uri="http://schemas.openxmlformats.org/drawingml/2006/table">
            <a:tbl>
              <a:tblPr firstRow="1" bandRow="1">
                <a:tableStyleId>{69012ECD-51FC-41F1-AA8D-1B2483CD663E}</a:tableStyleId>
              </a:tblPr>
              <a:tblGrid>
                <a:gridCol w="716951">
                  <a:extLst>
                    <a:ext uri="{9D8B030D-6E8A-4147-A177-3AD203B41FA5}">
                      <a16:colId xmlns:a16="http://schemas.microsoft.com/office/drawing/2014/main" xmlns="" val="20000"/>
                    </a:ext>
                  </a:extLst>
                </a:gridCol>
                <a:gridCol w="637313">
                  <a:extLst>
                    <a:ext uri="{9D8B030D-6E8A-4147-A177-3AD203B41FA5}">
                      <a16:colId xmlns:a16="http://schemas.microsoft.com/office/drawing/2014/main" xmlns="" val="20001"/>
                    </a:ext>
                  </a:extLst>
                </a:gridCol>
                <a:gridCol w="600813">
                  <a:extLst>
                    <a:ext uri="{9D8B030D-6E8A-4147-A177-3AD203B41FA5}">
                      <a16:colId xmlns:a16="http://schemas.microsoft.com/office/drawing/2014/main" xmlns="" val="20002"/>
                    </a:ext>
                  </a:extLst>
                </a:gridCol>
              </a:tblGrid>
              <a:tr h="344806">
                <a:tc>
                  <a:txBody>
                    <a:bodyPr/>
                    <a:lstStyle/>
                    <a:p>
                      <a:r>
                        <a:rPr lang="en-GB" sz="1050" dirty="0">
                          <a:solidFill>
                            <a:schemeClr val="tx2"/>
                          </a:solidFill>
                        </a:rPr>
                        <a:t>Survival rate</a:t>
                      </a: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050" dirty="0">
                          <a:solidFill>
                            <a:schemeClr val="tx2"/>
                          </a:solidFill>
                        </a:rPr>
                        <a:t>1 </a:t>
                      </a:r>
                      <a:r>
                        <a:rPr lang="en-GB" sz="1050" dirty="0" smtClean="0">
                          <a:solidFill>
                            <a:schemeClr val="tx2"/>
                          </a:solidFill>
                        </a:rPr>
                        <a:t>prior </a:t>
                      </a:r>
                      <a:r>
                        <a:rPr lang="en-GB" sz="1050" dirty="0">
                          <a:solidFill>
                            <a:schemeClr val="tx2"/>
                          </a:solidFill>
                        </a:rPr>
                        <a:t>regimen</a:t>
                      </a: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050" dirty="0">
                          <a:solidFill>
                            <a:schemeClr val="tx2"/>
                          </a:solidFill>
                        </a:rPr>
                        <a:t>2 prior regimen</a:t>
                      </a:r>
                    </a:p>
                  </a:txBody>
                  <a:tcPr marL="36000" marR="36000" marT="36579" marB="3657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8019">
                <a:tc>
                  <a:txBody>
                    <a:bodyPr/>
                    <a:lstStyle/>
                    <a:p>
                      <a:r>
                        <a:rPr lang="en-GB" sz="1050" dirty="0"/>
                        <a:t>6 </a:t>
                      </a:r>
                      <a:r>
                        <a:rPr lang="en-GB" sz="1050" dirty="0" smtClean="0"/>
                        <a:t>months</a:t>
                      </a:r>
                      <a:endParaRPr lang="en-GB" sz="1050" dirty="0"/>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050" dirty="0"/>
                        <a:t>88%</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050" dirty="0"/>
                        <a:t>85%</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8019">
                <a:tc>
                  <a:txBody>
                    <a:bodyPr/>
                    <a:lstStyle/>
                    <a:p>
                      <a:r>
                        <a:rPr lang="en-GB" sz="1050" dirty="0"/>
                        <a:t>12 </a:t>
                      </a:r>
                      <a:r>
                        <a:rPr lang="en-GB" sz="1050" dirty="0" smtClean="0"/>
                        <a:t>months</a:t>
                      </a:r>
                      <a:endParaRPr lang="en-GB" sz="1050" dirty="0"/>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tc>
                  <a:txBody>
                    <a:bodyPr/>
                    <a:lstStyle/>
                    <a:p>
                      <a:pPr algn="ctr"/>
                      <a:r>
                        <a:rPr lang="en-GB" sz="1050" dirty="0"/>
                        <a:t>63%</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tc>
                  <a:txBody>
                    <a:bodyPr/>
                    <a:lstStyle/>
                    <a:p>
                      <a:pPr algn="ctr"/>
                      <a:r>
                        <a:rPr lang="en-GB" sz="1050" dirty="0"/>
                        <a:t>62%</a:t>
                      </a:r>
                    </a:p>
                  </a:txBody>
                  <a:tcPr marL="36000" marR="36000" marT="36579" marB="3657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4902"/>
                      </a:srgbClr>
                    </a:solidFill>
                  </a:tcPr>
                </a:tc>
                <a:extLst>
                  <a:ext uri="{0D108BD9-81ED-4DB2-BD59-A6C34878D82A}">
                    <a16:rowId xmlns:a16="http://schemas.microsoft.com/office/drawing/2014/main" xmlns="" val="2443449592"/>
                  </a:ext>
                </a:extLst>
              </a:tr>
            </a:tbl>
          </a:graphicData>
        </a:graphic>
      </p:graphicFrame>
    </p:spTree>
    <p:extLst>
      <p:ext uri="{BB962C8B-B14F-4D97-AF65-F5344CB8AC3E}">
        <p14:creationId xmlns:p14="http://schemas.microsoft.com/office/powerpoint/2010/main" xmlns="" val="41287189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O-027: BEACON CRC study safety lead-in: Assessment of the BRAF inhibitor encorafenib + MEK inhibitor binimetinib + EGFR inhibitor cetuximab for </a:t>
            </a:r>
            <a:r>
              <a:rPr lang="en-US" i="1" dirty="0"/>
              <a:t>BRAF</a:t>
            </a:r>
            <a:r>
              <a:rPr lang="en-US" i="1" baseline="30000" dirty="0"/>
              <a:t>V600E</a:t>
            </a:r>
            <a:r>
              <a:rPr lang="en-US" dirty="0"/>
              <a:t> </a:t>
            </a:r>
            <a:r>
              <a:rPr lang="en-US" dirty="0" err="1"/>
              <a:t>mCRC</a:t>
            </a:r>
            <a:r>
              <a:rPr lang="en-US" dirty="0"/>
              <a:t> </a:t>
            </a:r>
            <a:r>
              <a:rPr lang="en-US" dirty="0" smtClean="0"/>
              <a:t>– </a:t>
            </a:r>
            <a:r>
              <a:rPr lang="en-US" dirty="0"/>
              <a:t>Van Cutsem E, et al</a:t>
            </a:r>
          </a:p>
        </p:txBody>
      </p:sp>
      <p:sp>
        <p:nvSpPr>
          <p:cNvPr id="3" name="Content Placeholder 2"/>
          <p:cNvSpPr>
            <a:spLocks noGrp="1"/>
          </p:cNvSpPr>
          <p:nvPr>
            <p:ph idx="1"/>
          </p:nvPr>
        </p:nvSpPr>
        <p:spPr/>
        <p:txBody>
          <a:bodyPr/>
          <a:lstStyle/>
          <a:p>
            <a:pPr marL="0" indent="0">
              <a:spcAft>
                <a:spcPts val="600"/>
              </a:spcAft>
              <a:buNone/>
            </a:pPr>
            <a:r>
              <a:rPr lang="en-GB" b="1" dirty="0"/>
              <a:t>Key results (cont.)</a:t>
            </a:r>
          </a:p>
          <a:p>
            <a:pPr>
              <a:spcAft>
                <a:spcPts val="600"/>
              </a:spcAft>
            </a:pPr>
            <a:endParaRPr lang="en-US" dirty="0" smtClean="0"/>
          </a:p>
          <a:p>
            <a:pPr>
              <a:spcAft>
                <a:spcPts val="600"/>
              </a:spcAft>
            </a:pPr>
            <a:endParaRPr lang="en-US" dirty="0"/>
          </a:p>
          <a:p>
            <a:pPr>
              <a:spcAft>
                <a:spcPts val="600"/>
              </a:spcAft>
            </a:pPr>
            <a:endParaRPr lang="en-US" dirty="0" smtClean="0"/>
          </a:p>
          <a:p>
            <a:pPr>
              <a:spcAft>
                <a:spcPts val="600"/>
              </a:spcAft>
            </a:pPr>
            <a:endParaRPr lang="en-US" dirty="0"/>
          </a:p>
          <a:p>
            <a:pPr>
              <a:spcAft>
                <a:spcPts val="600"/>
              </a:spcAft>
            </a:pPr>
            <a:endParaRPr lang="en-US" dirty="0" smtClean="0"/>
          </a:p>
          <a:p>
            <a:pPr>
              <a:spcAft>
                <a:spcPts val="600"/>
              </a:spcAft>
            </a:pPr>
            <a:endParaRPr lang="en-US" dirty="0"/>
          </a:p>
          <a:p>
            <a:pPr marL="0" indent="0">
              <a:spcBef>
                <a:spcPts val="1800"/>
              </a:spcBef>
              <a:spcAft>
                <a:spcPts val="600"/>
              </a:spcAft>
              <a:buNone/>
            </a:pPr>
            <a:r>
              <a:rPr lang="en-US" b="1" dirty="0" smtClean="0"/>
              <a:t>Conclusions</a:t>
            </a:r>
          </a:p>
          <a:p>
            <a:pPr>
              <a:spcAft>
                <a:spcPts val="600"/>
              </a:spcAft>
            </a:pPr>
            <a:r>
              <a:rPr lang="en-GB" b="1" dirty="0" smtClean="0"/>
              <a:t>In patients with BRAF V600E mutant </a:t>
            </a:r>
            <a:r>
              <a:rPr lang="en-GB" b="1" dirty="0" err="1" smtClean="0"/>
              <a:t>mCRC</a:t>
            </a:r>
            <a:r>
              <a:rPr lang="en-GB" b="1" dirty="0" smtClean="0"/>
              <a:t>, </a:t>
            </a:r>
            <a:r>
              <a:rPr lang="en-GB" b="1" dirty="0"/>
              <a:t>binimetinib, encorafenib </a:t>
            </a:r>
            <a:r>
              <a:rPr lang="en-GB" b="1" dirty="0" smtClean="0"/>
              <a:t>plus </a:t>
            </a:r>
            <a:r>
              <a:rPr lang="en-GB" b="1" dirty="0"/>
              <a:t>cetuximab triplet </a:t>
            </a:r>
            <a:r>
              <a:rPr lang="en-GB" b="1" dirty="0" smtClean="0"/>
              <a:t>therapy led to improvements in ORR, PFS and OS </a:t>
            </a:r>
          </a:p>
          <a:p>
            <a:pPr>
              <a:spcAft>
                <a:spcPts val="600"/>
              </a:spcAft>
            </a:pPr>
            <a:r>
              <a:rPr lang="en-GB" b="1" dirty="0" smtClean="0"/>
              <a:t>The triplet therapy had an acceptable safety profile with no unexpected toxicities</a:t>
            </a:r>
          </a:p>
          <a:p>
            <a:pPr>
              <a:spcAft>
                <a:spcPts val="600"/>
              </a:spcAft>
            </a:pPr>
            <a:r>
              <a:rPr lang="en-GB" b="1" dirty="0" smtClean="0"/>
              <a:t>Enrolment is ongoing for </a:t>
            </a:r>
            <a:r>
              <a:rPr lang="en-GB" b="1" dirty="0"/>
              <a:t>t</a:t>
            </a:r>
            <a:r>
              <a:rPr lang="en-GB" b="1" dirty="0" smtClean="0"/>
              <a:t>he </a:t>
            </a:r>
            <a:r>
              <a:rPr lang="en-GB" b="1" dirty="0"/>
              <a:t>BEACON CRC phase </a:t>
            </a:r>
            <a:r>
              <a:rPr lang="en-GB" b="1" dirty="0" smtClean="0"/>
              <a:t>III trial</a:t>
            </a:r>
            <a:endParaRPr lang="en-US" b="1" dirty="0" smtClean="0"/>
          </a:p>
          <a:p>
            <a:pPr>
              <a:spcAft>
                <a:spcPts val="600"/>
              </a:spcAft>
            </a:pPr>
            <a:endParaRPr lang="en-US" b="1" dirty="0"/>
          </a:p>
        </p:txBody>
      </p:sp>
      <p:graphicFrame>
        <p:nvGraphicFramePr>
          <p:cNvPr id="7" name="Tabella 4"/>
          <p:cNvGraphicFramePr>
            <a:graphicFrameLocks noGrp="1"/>
          </p:cNvGraphicFramePr>
          <p:nvPr>
            <p:extLst>
              <p:ext uri="{D42A27DB-BD31-4B8C-83A1-F6EECF244321}">
                <p14:modId xmlns:p14="http://schemas.microsoft.com/office/powerpoint/2010/main" xmlns="" val="1347817995"/>
              </p:ext>
            </p:extLst>
          </p:nvPr>
        </p:nvGraphicFramePr>
        <p:xfrm>
          <a:off x="365124" y="1648597"/>
          <a:ext cx="8408989" cy="2022720"/>
        </p:xfrm>
        <a:graphic>
          <a:graphicData uri="http://schemas.openxmlformats.org/drawingml/2006/table">
            <a:tbl>
              <a:tblPr>
                <a:tableStyleId>{72833802-FEF1-4C79-8D5D-14CF1EAF98D9}</a:tableStyleId>
              </a:tblPr>
              <a:tblGrid>
                <a:gridCol w="4420892">
                  <a:extLst>
                    <a:ext uri="{9D8B030D-6E8A-4147-A177-3AD203B41FA5}">
                      <a16:colId xmlns:a16="http://schemas.microsoft.com/office/drawing/2014/main" xmlns="" val="20000"/>
                    </a:ext>
                  </a:extLst>
                </a:gridCol>
                <a:gridCol w="3988097">
                  <a:extLst>
                    <a:ext uri="{9D8B030D-6E8A-4147-A177-3AD203B41FA5}">
                      <a16:colId xmlns:a16="http://schemas.microsoft.com/office/drawing/2014/main" xmlns="" val="20001"/>
                    </a:ext>
                  </a:extLst>
                </a:gridCol>
              </a:tblGrid>
              <a:tr h="304800">
                <a:tc>
                  <a:txBody>
                    <a:bodyPr/>
                    <a:lstStyle/>
                    <a:p>
                      <a:pPr>
                        <a:lnSpc>
                          <a:spcPct val="100000"/>
                        </a:lnSpc>
                        <a:spcBef>
                          <a:spcPts val="0"/>
                        </a:spcBef>
                        <a:spcAft>
                          <a:spcPts val="0"/>
                        </a:spcAft>
                      </a:pPr>
                      <a:r>
                        <a:rPr lang="en-GB" sz="1400" b="1" noProof="0" dirty="0" smtClean="0">
                          <a:solidFill>
                            <a:schemeClr val="tx2"/>
                          </a:solidFill>
                          <a:latin typeface="+mn-lt"/>
                          <a:ea typeface="Calibri"/>
                          <a:cs typeface="Times New Roman"/>
                        </a:rPr>
                        <a:t>AEs, n (%)</a:t>
                      </a:r>
                      <a:endParaRPr lang="en-GB" sz="1400" b="1" noProof="0" dirty="0">
                        <a:solidFill>
                          <a:schemeClr val="tx2"/>
                        </a:solidFill>
                        <a:latin typeface="+mn-lt"/>
                        <a:ea typeface="Calibri"/>
                        <a:cs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Patients (n=30)</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304800">
                <a:tc>
                  <a:txBody>
                    <a:bodyPr/>
                    <a:lstStyle/>
                    <a:p>
                      <a:pPr marL="0" algn="l" defTabSz="914400" rtl="0" eaLnBrk="1" latinLnBrk="0" hangingPunct="1">
                        <a:lnSpc>
                          <a:spcPct val="100000"/>
                        </a:lnSpc>
                        <a:spcAft>
                          <a:spcPts val="0"/>
                        </a:spcAft>
                      </a:pPr>
                      <a:r>
                        <a:rPr lang="en-GB" sz="1400" kern="1200" dirty="0" smtClean="0">
                          <a:solidFill>
                            <a:schemeClr val="tx1"/>
                          </a:solidFill>
                          <a:latin typeface="+mn-lt"/>
                          <a:ea typeface="Calibri"/>
                          <a:cs typeface="Times New Roman"/>
                        </a:rPr>
                        <a:t>Total AEs</a:t>
                      </a:r>
                      <a:endParaRPr lang="en-US" sz="1400" kern="120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tc>
                  <a:txBody>
                    <a:bodyPr/>
                    <a:lstStyle/>
                    <a:p>
                      <a:pPr marL="0" algn="ctr" defTabSz="914400" rtl="0" eaLnBrk="1" latinLnBrk="0" hangingPunct="1">
                        <a:lnSpc>
                          <a:spcPct val="100000"/>
                        </a:lnSpc>
                        <a:spcAft>
                          <a:spcPts val="0"/>
                        </a:spcAft>
                      </a:pPr>
                      <a:r>
                        <a:rPr lang="en-GB" sz="1400" kern="1200" dirty="0" smtClean="0">
                          <a:solidFill>
                            <a:schemeClr val="tx1"/>
                          </a:solidFill>
                          <a:latin typeface="+mn-lt"/>
                          <a:ea typeface="Calibri"/>
                          <a:cs typeface="Times New Roman"/>
                        </a:rPr>
                        <a:t>30 (100)</a:t>
                      </a:r>
                      <a:endParaRPr lang="en-US" sz="1400" kern="1200" dirty="0">
                        <a:solidFill>
                          <a:schemeClr val="tx1"/>
                        </a:solidFill>
                        <a:latin typeface="+mn-lt"/>
                        <a:ea typeface="Calibri"/>
                        <a:cs typeface="Times New Roman"/>
                      </a:endParaRPr>
                    </a:p>
                  </a:txBody>
                  <a:tcPr marL="68580" marR="68580" marT="36000" marB="36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2"/>
                  </a:ext>
                </a:extLst>
              </a:tr>
              <a:tr h="304800">
                <a:tc>
                  <a:txBody>
                    <a:bodyPr/>
                    <a:lstStyle/>
                    <a:p>
                      <a:pPr marL="185738" lvl="1" indent="0">
                        <a:lnSpc>
                          <a:spcPct val="100000"/>
                        </a:lnSpc>
                        <a:spcAft>
                          <a:spcPts val="0"/>
                        </a:spcAft>
                      </a:pPr>
                      <a:r>
                        <a:rPr lang="en-GB" sz="1400" noProof="0" dirty="0" smtClean="0">
                          <a:solidFill>
                            <a:schemeClr val="tx1"/>
                          </a:solidFill>
                          <a:latin typeface="+mn-lt"/>
                          <a:ea typeface="Calibri"/>
                          <a:cs typeface="Times New Roman"/>
                        </a:rPr>
                        <a:t>Grade 3/4</a:t>
                      </a:r>
                      <a:endParaRPr lang="en-GB" sz="14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21 (70)</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solidFill>
                            <a:schemeClr val="tx1"/>
                          </a:solidFill>
                          <a:latin typeface="+mn-lt"/>
                          <a:ea typeface="Calibri"/>
                          <a:cs typeface="Times New Roman"/>
                        </a:rPr>
                        <a:t>Leading to discontinuation</a:t>
                      </a:r>
                      <a:r>
                        <a:rPr lang="en-GB" sz="1400" baseline="0" noProof="0" dirty="0" smtClean="0">
                          <a:solidFill>
                            <a:schemeClr val="tx1"/>
                          </a:solidFill>
                          <a:latin typeface="+mn-lt"/>
                          <a:ea typeface="Calibri"/>
                          <a:cs typeface="Times New Roman"/>
                        </a:rPr>
                        <a:t>*</a:t>
                      </a:r>
                      <a:r>
                        <a:rPr lang="en-GB" sz="1400" baseline="30000" noProof="0" dirty="0" smtClean="0">
                          <a:solidFill>
                            <a:schemeClr val="tx1"/>
                          </a:solidFill>
                          <a:latin typeface="+mn-lt"/>
                          <a:ea typeface="Calibri"/>
                          <a:cs typeface="Times New Roman"/>
                        </a:rPr>
                        <a:t>†</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6 (20)</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solidFill>
                            <a:schemeClr val="tx1"/>
                          </a:solidFill>
                          <a:latin typeface="+mn-lt"/>
                          <a:ea typeface="Calibri"/>
                          <a:cs typeface="Times New Roman"/>
                        </a:rPr>
                        <a:t>Leading to</a:t>
                      </a:r>
                      <a:r>
                        <a:rPr lang="en-GB" sz="1400" baseline="0" noProof="0" dirty="0" smtClean="0">
                          <a:solidFill>
                            <a:schemeClr val="tx1"/>
                          </a:solidFill>
                          <a:latin typeface="+mn-lt"/>
                          <a:ea typeface="Calibri"/>
                          <a:cs typeface="Times New Roman"/>
                        </a:rPr>
                        <a:t> dose interruption/change</a:t>
                      </a:r>
                      <a:r>
                        <a:rPr lang="en-GB" sz="1400" baseline="30000" noProof="0" dirty="0" smtClean="0">
                          <a:solidFill>
                            <a:schemeClr val="tx1"/>
                          </a:solidFill>
                          <a:latin typeface="+mn-lt"/>
                          <a:ea typeface="Calibri"/>
                          <a:cs typeface="Times New Roman"/>
                        </a:rPr>
                        <a:t>†</a:t>
                      </a: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10196"/>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5 (17)</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90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solidFill>
                            <a:schemeClr val="tx1"/>
                          </a:solidFill>
                          <a:latin typeface="+mn-lt"/>
                          <a:ea typeface="Calibri"/>
                          <a:cs typeface="Times New Roman"/>
                        </a:rPr>
                        <a:t>On-treatment deaths</a:t>
                      </a:r>
                      <a:r>
                        <a:rPr lang="en-GB" sz="1400" baseline="30000" noProof="0" dirty="0" smtClean="0">
                          <a:solidFill>
                            <a:schemeClr val="tx1"/>
                          </a:solidFill>
                          <a:latin typeface="+mn-lt"/>
                          <a:ea typeface="Calibri"/>
                          <a:cs typeface="Times New Roman"/>
                        </a:rPr>
                        <a:t>‡</a:t>
                      </a:r>
                      <a:r>
                        <a:rPr lang="en-GB" sz="1400" baseline="0" noProof="0" dirty="0" smtClean="0">
                          <a:solidFill>
                            <a:schemeClr val="tx1"/>
                          </a:solidFill>
                          <a:latin typeface="+mn-lt"/>
                          <a:ea typeface="Calibri"/>
                          <a:cs typeface="Times New Roman"/>
                        </a:rPr>
                        <a:t> (including those within 30 days of stopping study treatment)</a:t>
                      </a:r>
                      <a:endParaRPr lang="en-GB" sz="1400" baseline="30000" noProof="0" dirty="0">
                        <a:solidFill>
                          <a:schemeClr val="tx1"/>
                        </a:solidFill>
                        <a:latin typeface="+mn-lt"/>
                        <a:ea typeface="Calibri"/>
                        <a:cs typeface="Times New Roman"/>
                      </a:endParaRPr>
                    </a:p>
                  </a:txBody>
                  <a:tcPr marL="68580" marR="68580" marT="36000" marB="36000" anchor="ctr">
                    <a:lnL w="9525" cap="flat" cmpd="sng" algn="ctr">
                      <a:noFill/>
                      <a:prstDash val="solid"/>
                    </a:lnL>
                    <a:lnR>
                      <a:noFill/>
                    </a:lnR>
                    <a:lnT>
                      <a:noFill/>
                    </a:lnT>
                    <a:lnB>
                      <a:noFill/>
                    </a:lnB>
                    <a:lnTlToBr w="12700" cmpd="sng">
                      <a:noFill/>
                      <a:prstDash val="solid"/>
                    </a:lnTlToBr>
                    <a:lnBlToTr w="12700" cmpd="sng">
                      <a:noFill/>
                      <a:prstDash val="solid"/>
                    </a:lnBlToTr>
                    <a:solidFill>
                      <a:srgbClr val="A0A0A0">
                        <a:alpha val="25098"/>
                      </a:srgbClr>
                    </a:solidFill>
                  </a:tcPr>
                </a:tc>
                <a:tc>
                  <a:txBody>
                    <a:bodyPr/>
                    <a:lstStyle/>
                    <a:p>
                      <a:pPr algn="ctr">
                        <a:lnSpc>
                          <a:spcPct val="100000"/>
                        </a:lnSpc>
                        <a:spcAft>
                          <a:spcPts val="0"/>
                        </a:spcAft>
                      </a:pPr>
                      <a:r>
                        <a:rPr lang="en-GB" sz="1400" noProof="0" dirty="0" smtClean="0">
                          <a:solidFill>
                            <a:schemeClr val="tx1"/>
                          </a:solidFill>
                          <a:latin typeface="+mn-lt"/>
                          <a:ea typeface="Calibri"/>
                          <a:cs typeface="Times New Roman"/>
                        </a:rPr>
                        <a:t>5 (17)</a:t>
                      </a:r>
                      <a:endParaRPr lang="en-GB" sz="1400" noProof="0" dirty="0">
                        <a:solidFill>
                          <a:schemeClr val="tx1"/>
                        </a:solidFill>
                        <a:latin typeface="+mn-lt"/>
                        <a:ea typeface="Calibri"/>
                        <a:cs typeface="Times New Roman"/>
                      </a:endParaRPr>
                    </a:p>
                  </a:txBody>
                  <a:tcPr marL="68580" marR="68580" marT="36000" marB="36000" anchor="ctr">
                    <a:lnL>
                      <a:noFill/>
                    </a:lnL>
                    <a:lnR>
                      <a:noFill/>
                    </a:lnR>
                    <a:lnT>
                      <a:noFill/>
                    </a:lnT>
                    <a:lnB>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bl>
          </a:graphicData>
        </a:graphic>
      </p:graphicFrame>
      <p:sp>
        <p:nvSpPr>
          <p:cNvPr id="8" name="Text Placeholder 4"/>
          <p:cNvSpPr>
            <a:spLocks noGrp="1"/>
          </p:cNvSpPr>
          <p:nvPr>
            <p:ph type="body" sz="quarter" idx="11"/>
          </p:nvPr>
        </p:nvSpPr>
        <p:spPr>
          <a:xfrm>
            <a:off x="4495800" y="6096000"/>
            <a:ext cx="4283075" cy="487363"/>
          </a:xfrm>
        </p:spPr>
        <p:txBody>
          <a:bodyPr/>
          <a:lstStyle/>
          <a:p>
            <a:r>
              <a:rPr lang="en-GB" dirty="0" smtClean="0"/>
              <a:t> Van </a:t>
            </a:r>
            <a:r>
              <a:rPr lang="en-GB" dirty="0" err="1" smtClean="0"/>
              <a:t>Cutsem</a:t>
            </a:r>
            <a:r>
              <a:rPr lang="en-GB" dirty="0" smtClean="0"/>
              <a:t> E, </a:t>
            </a:r>
            <a:r>
              <a:rPr lang="fr-FR" dirty="0"/>
              <a:t>et al. Ann </a:t>
            </a:r>
            <a:r>
              <a:rPr lang="fr-FR" dirty="0" err="1"/>
              <a:t>Oncol</a:t>
            </a:r>
            <a:r>
              <a:rPr lang="fr-FR" dirty="0"/>
              <a:t> 2018;29(</a:t>
            </a:r>
            <a:r>
              <a:rPr lang="fr-FR" dirty="0" err="1"/>
              <a:t>suppl</a:t>
            </a:r>
            <a:r>
              <a:rPr lang="fr-FR" dirty="0"/>
              <a:t> 5):</a:t>
            </a:r>
            <a:r>
              <a:rPr lang="en-GB" dirty="0" err="1"/>
              <a:t>abstr</a:t>
            </a:r>
            <a:r>
              <a:rPr lang="en-GB" dirty="0"/>
              <a:t> </a:t>
            </a:r>
            <a:r>
              <a:rPr lang="en-GB" dirty="0" smtClean="0"/>
              <a:t>O-027</a:t>
            </a:r>
            <a:endParaRPr lang="en-US" dirty="0"/>
          </a:p>
        </p:txBody>
      </p:sp>
      <p:sp>
        <p:nvSpPr>
          <p:cNvPr id="9" name="Text Placeholder 3"/>
          <p:cNvSpPr>
            <a:spLocks noGrp="1"/>
          </p:cNvSpPr>
          <p:nvPr>
            <p:ph type="body" sz="quarter" idx="10"/>
          </p:nvPr>
        </p:nvSpPr>
        <p:spPr>
          <a:xfrm>
            <a:off x="365125" y="6096000"/>
            <a:ext cx="4268867" cy="487363"/>
          </a:xfrm>
        </p:spPr>
        <p:txBody>
          <a:bodyPr/>
          <a:lstStyle/>
          <a:p>
            <a:r>
              <a:rPr lang="en-GB" dirty="0" smtClean="0"/>
              <a:t>*Includes increased blood bilirubin (n=1), drug hypersensitivity (n=1), dyspnoea (n=1), fatigue (n=1), hypersensitivity (n=1), malaise (n=1) and retinal detachment (n=1); </a:t>
            </a:r>
            <a:r>
              <a:rPr lang="en-GB" baseline="30000" dirty="0" smtClean="0">
                <a:solidFill>
                  <a:schemeClr val="tx1"/>
                </a:solidFill>
                <a:ea typeface="Calibri"/>
                <a:cs typeface="Times New Roman"/>
              </a:rPr>
              <a:t>†</a:t>
            </a:r>
            <a:r>
              <a:rPr lang="en-GB" dirty="0" smtClean="0">
                <a:solidFill>
                  <a:schemeClr val="tx1"/>
                </a:solidFill>
                <a:ea typeface="Calibri"/>
                <a:cs typeface="Times New Roman"/>
              </a:rPr>
              <a:t>discontinuation or dose interruption/change of ≥1 study drug; </a:t>
            </a:r>
            <a:r>
              <a:rPr lang="en-GB" baseline="30000" dirty="0" smtClean="0">
                <a:solidFill>
                  <a:schemeClr val="tx1"/>
                </a:solidFill>
                <a:ea typeface="Calibri"/>
                <a:cs typeface="Times New Roman"/>
              </a:rPr>
              <a:t>‡</a:t>
            </a:r>
            <a:r>
              <a:rPr lang="en-US" dirty="0" smtClean="0"/>
              <a:t>on-treatment </a:t>
            </a:r>
            <a:r>
              <a:rPr lang="en-US" dirty="0"/>
              <a:t>deaths were due to disease </a:t>
            </a:r>
            <a:r>
              <a:rPr lang="en-US" dirty="0" smtClean="0"/>
              <a:t>progression</a:t>
            </a:r>
            <a:endParaRPr lang="en-US" dirty="0"/>
          </a:p>
        </p:txBody>
      </p:sp>
    </p:spTree>
    <p:extLst>
      <p:ext uri="{BB962C8B-B14F-4D97-AF65-F5344CB8AC3E}">
        <p14:creationId xmlns:p14="http://schemas.microsoft.com/office/powerpoint/2010/main" xmlns="" val="1429220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LBA-002: </a:t>
            </a:r>
            <a:r>
              <a:rPr lang="en-GB" dirty="0"/>
              <a:t>Overall survival results from a </a:t>
            </a:r>
            <a:r>
              <a:rPr lang="en-GB" dirty="0" smtClean="0"/>
              <a:t>phase </a:t>
            </a:r>
            <a:r>
              <a:rPr lang="en-GB" dirty="0"/>
              <a:t>III trial of trifluridine/</a:t>
            </a:r>
            <a:r>
              <a:rPr lang="en-GB" dirty="0" err="1"/>
              <a:t>tipiracil</a:t>
            </a:r>
            <a:r>
              <a:rPr lang="en-GB" dirty="0"/>
              <a:t> vs. placebo in patients with metastatic gastric cancer refractory to standard therapies (TAGS</a:t>
            </a:r>
            <a:r>
              <a:rPr lang="en-GB" dirty="0" smtClean="0"/>
              <a:t>) – </a:t>
            </a:r>
            <a:r>
              <a:rPr lang="en-GB" dirty="0" err="1"/>
              <a:t>Tabernero</a:t>
            </a:r>
            <a:r>
              <a:rPr lang="en-GB" dirty="0"/>
              <a:t> </a:t>
            </a:r>
            <a:r>
              <a:rPr lang="en-GB" dirty="0" smtClean="0"/>
              <a:t>J,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Tabernero</a:t>
            </a:r>
            <a:r>
              <a:rPr lang="en-GB" dirty="0"/>
              <a:t> J</a:t>
            </a:r>
            <a:r>
              <a:rPr lang="en-GB" dirty="0" smtClean="0"/>
              <a:t>, </a:t>
            </a:r>
            <a:r>
              <a:rPr lang="fr-FR" dirty="0" smtClean="0"/>
              <a:t>et </a:t>
            </a:r>
            <a:r>
              <a:rPr lang="fr-FR" dirty="0"/>
              <a:t>al. Ann </a:t>
            </a:r>
            <a:r>
              <a:rPr lang="fr-FR" dirty="0" err="1"/>
              <a:t>Oncol</a:t>
            </a:r>
            <a:r>
              <a:rPr lang="fr-FR" dirty="0"/>
              <a:t> 2018;29(</a:t>
            </a:r>
            <a:r>
              <a:rPr lang="fr-FR" dirty="0" err="1"/>
              <a:t>suppl</a:t>
            </a:r>
            <a:r>
              <a:rPr lang="fr-FR" dirty="0"/>
              <a:t> </a:t>
            </a:r>
            <a:r>
              <a:rPr lang="fr-FR" dirty="0" smtClean="0"/>
              <a:t>5):</a:t>
            </a:r>
            <a:r>
              <a:rPr lang="fr-FR" dirty="0" err="1" smtClean="0"/>
              <a:t>abstr</a:t>
            </a:r>
            <a:r>
              <a:rPr lang="fr-FR" dirty="0" smtClean="0"/>
              <a:t> </a:t>
            </a:r>
            <a:r>
              <a:rPr lang="en-GB" dirty="0" smtClean="0"/>
              <a:t>LBA-002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a:t>
            </a:r>
            <a:endParaRPr lang="en-GB" b="1" dirty="0"/>
          </a:p>
          <a:p>
            <a:pPr marL="0" indent="0">
              <a:buNone/>
            </a:pPr>
            <a:r>
              <a:rPr lang="en-GB" dirty="0" smtClean="0"/>
              <a:t> </a:t>
            </a:r>
            <a:endParaRPr lang="en-GB" dirty="0"/>
          </a:p>
        </p:txBody>
      </p:sp>
      <p:sp>
        <p:nvSpPr>
          <p:cNvPr id="23" name="Text Placeholder 3"/>
          <p:cNvSpPr>
            <a:spLocks noGrp="1"/>
          </p:cNvSpPr>
          <p:nvPr>
            <p:ph type="body" sz="quarter" idx="10"/>
          </p:nvPr>
        </p:nvSpPr>
        <p:spPr>
          <a:xfrm>
            <a:off x="365125" y="6096000"/>
            <a:ext cx="4130675" cy="487363"/>
          </a:xfrm>
        </p:spPr>
        <p:txBody>
          <a:bodyPr/>
          <a:lstStyle/>
          <a:p>
            <a:r>
              <a:rPr lang="en-US" dirty="0"/>
              <a:t>*Stratified log-rank test</a:t>
            </a:r>
          </a:p>
        </p:txBody>
      </p:sp>
      <p:graphicFrame>
        <p:nvGraphicFramePr>
          <p:cNvPr id="8" name="Group 88"/>
          <p:cNvGraphicFramePr>
            <a:graphicFrameLocks noGrp="1"/>
          </p:cNvGraphicFramePr>
          <p:nvPr>
            <p:extLst>
              <p:ext uri="{D42A27DB-BD31-4B8C-83A1-F6EECF244321}">
                <p14:modId xmlns:p14="http://schemas.microsoft.com/office/powerpoint/2010/main" xmlns="" val="2190468866"/>
              </p:ext>
            </p:extLst>
          </p:nvPr>
        </p:nvGraphicFramePr>
        <p:xfrm>
          <a:off x="4648351" y="1494937"/>
          <a:ext cx="4371291" cy="1678996"/>
        </p:xfrm>
        <a:graphic>
          <a:graphicData uri="http://schemas.openxmlformats.org/drawingml/2006/table">
            <a:tbl>
              <a:tblPr firstRow="1" bandRow="1">
                <a:tableStyleId>{69012ECD-51FC-41F1-AA8D-1B2483CD663E}</a:tableStyleId>
              </a:tblPr>
              <a:tblGrid>
                <a:gridCol w="1364856">
                  <a:extLst>
                    <a:ext uri="{9D8B030D-6E8A-4147-A177-3AD203B41FA5}">
                      <a16:colId xmlns:a16="http://schemas.microsoft.com/office/drawing/2014/main" xmlns="" val="20000"/>
                    </a:ext>
                  </a:extLst>
                </a:gridCol>
                <a:gridCol w="1780950">
                  <a:extLst>
                    <a:ext uri="{9D8B030D-6E8A-4147-A177-3AD203B41FA5}">
                      <a16:colId xmlns:a16="http://schemas.microsoft.com/office/drawing/2014/main" xmlns="" val="20001"/>
                    </a:ext>
                  </a:extLst>
                </a:gridCol>
                <a:gridCol w="1225485">
                  <a:extLst>
                    <a:ext uri="{9D8B030D-6E8A-4147-A177-3AD203B41FA5}">
                      <a16:colId xmlns:a16="http://schemas.microsoft.com/office/drawing/2014/main" xmlns="" val="20002"/>
                    </a:ext>
                  </a:extLst>
                </a:gridCol>
              </a:tblGrid>
              <a:tr h="3912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200" dirty="0" smtClean="0">
                          <a:solidFill>
                            <a:schemeClr val="tx1"/>
                          </a:solidFill>
                          <a:ea typeface="SimSun" pitchFamily="2" charset="-122"/>
                        </a:rPr>
                        <a:t>T</a:t>
                      </a:r>
                      <a:r>
                        <a:rPr lang="en-GB" sz="1200" dirty="0" smtClean="0">
                          <a:solidFill>
                            <a:schemeClr val="tx1"/>
                          </a:solidFill>
                          <a:ea typeface="SimSun" pitchFamily="2" charset="-122"/>
                        </a:rPr>
                        <a:t>rifluridine/</a:t>
                      </a:r>
                      <a:r>
                        <a:rPr lang="en-GB" sz="1200" dirty="0" err="1" smtClean="0">
                          <a:solidFill>
                            <a:schemeClr val="tx1"/>
                          </a:solidFill>
                          <a:ea typeface="SimSun" pitchFamily="2" charset="-122"/>
                        </a:rPr>
                        <a:t>tipiracil</a:t>
                      </a:r>
                      <a:endParaRPr lang="en-GB" sz="1200" dirty="0" smtClean="0">
                        <a:solidFill>
                          <a:schemeClr val="tx1"/>
                        </a:solidFill>
                        <a:ea typeface="SimSun" pitchFamily="2" charset="-122"/>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mn-lt"/>
                          <a:cs typeface="Arial" charset="0"/>
                        </a:rPr>
                        <a:t>(n=337)</a:t>
                      </a:r>
                      <a:endParaRPr kumimoji="0" lang="en-GB" sz="12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mn-lt"/>
                          <a:cs typeface="Arial" charset="0"/>
                        </a:rPr>
                        <a:t>(n=170)</a:t>
                      </a:r>
                      <a:endParaRPr kumimoji="0" lang="en-GB" sz="1200" b="1" i="0" u="none" strike="noStrike" cap="none" normalizeH="0" baseline="0" dirty="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Events, n (%)</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244 (72)</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140 (82)</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22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Median, months</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5.7</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3.6</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HR (95%CI)</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0.69 (0.56</a:t>
                      </a:r>
                      <a:r>
                        <a:rPr kumimoji="0" lang="en-GB" sz="1200" u="none" strike="noStrike" cap="none" normalizeH="0" baseline="0" dirty="0" smtClean="0">
                          <a:ln>
                            <a:noFill/>
                          </a:ln>
                          <a:solidFill>
                            <a:schemeClr val="tx1"/>
                          </a:solidFill>
                          <a:effectLst/>
                          <a:latin typeface="Arial"/>
                          <a:cs typeface="Arial"/>
                        </a:rPr>
                        <a:t>, 0.85)</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17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1-sided </a:t>
                      </a:r>
                      <a:r>
                        <a:rPr kumimoji="0" lang="en-GB" sz="1200" i="0" u="none" strike="noStrike" cap="none" normalizeH="0" baseline="0" dirty="0" smtClean="0">
                          <a:ln>
                            <a:noFill/>
                          </a:ln>
                          <a:solidFill>
                            <a:schemeClr val="tx1"/>
                          </a:solidFill>
                          <a:effectLst/>
                          <a:latin typeface="+mn-lt"/>
                        </a:rPr>
                        <a:t>p-value</a:t>
                      </a:r>
                      <a:r>
                        <a:rPr kumimoji="0" lang="en-GB" sz="1200" u="none" strike="noStrike" cap="none" normalizeH="0" baseline="0" dirty="0" smtClean="0">
                          <a:ln>
                            <a:noFill/>
                          </a:ln>
                          <a:solidFill>
                            <a:schemeClr val="tx1"/>
                          </a:solidFill>
                          <a:effectLst/>
                          <a:latin typeface="+mn-lt"/>
                        </a:rPr>
                        <a:t>*</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0.0003</a:t>
                      </a: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sp>
        <p:nvSpPr>
          <p:cNvPr id="9" name="Line 6"/>
          <p:cNvSpPr>
            <a:spLocks noChangeShapeType="1"/>
          </p:cNvSpPr>
          <p:nvPr/>
        </p:nvSpPr>
        <p:spPr bwMode="auto">
          <a:xfrm>
            <a:off x="1352132" y="1965934"/>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 name="Line 7"/>
          <p:cNvSpPr>
            <a:spLocks noChangeShapeType="1"/>
          </p:cNvSpPr>
          <p:nvPr/>
        </p:nvSpPr>
        <p:spPr bwMode="auto">
          <a:xfrm>
            <a:off x="1352132" y="2511398"/>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Line 8"/>
          <p:cNvSpPr>
            <a:spLocks noChangeShapeType="1"/>
          </p:cNvSpPr>
          <p:nvPr/>
        </p:nvSpPr>
        <p:spPr bwMode="auto">
          <a:xfrm>
            <a:off x="1352132" y="3056862"/>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 name="Line 9"/>
          <p:cNvSpPr>
            <a:spLocks noChangeShapeType="1"/>
          </p:cNvSpPr>
          <p:nvPr/>
        </p:nvSpPr>
        <p:spPr bwMode="auto">
          <a:xfrm>
            <a:off x="1352132" y="3602326"/>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Line 10"/>
          <p:cNvSpPr>
            <a:spLocks noChangeShapeType="1"/>
          </p:cNvSpPr>
          <p:nvPr/>
        </p:nvSpPr>
        <p:spPr bwMode="auto">
          <a:xfrm>
            <a:off x="1352132" y="4147790"/>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 name="Line 11"/>
          <p:cNvSpPr>
            <a:spLocks noChangeShapeType="1"/>
          </p:cNvSpPr>
          <p:nvPr/>
        </p:nvSpPr>
        <p:spPr bwMode="auto">
          <a:xfrm>
            <a:off x="1352132" y="4693254"/>
            <a:ext cx="10873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 name="TextBox 14"/>
          <p:cNvSpPr txBox="1"/>
          <p:nvPr/>
        </p:nvSpPr>
        <p:spPr>
          <a:xfrm rot="16200000">
            <a:off x="566897" y="3206635"/>
            <a:ext cx="590226"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OS, %</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TextBox 15"/>
          <p:cNvSpPr txBox="1"/>
          <p:nvPr/>
        </p:nvSpPr>
        <p:spPr>
          <a:xfrm>
            <a:off x="4404746" y="4992883"/>
            <a:ext cx="111030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Time, months</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TextBox 16"/>
          <p:cNvSpPr txBox="1"/>
          <p:nvPr/>
        </p:nvSpPr>
        <p:spPr>
          <a:xfrm>
            <a:off x="911764" y="1832208"/>
            <a:ext cx="420307"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100</a:t>
            </a: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 name="TextBox 17"/>
          <p:cNvSpPr txBox="1"/>
          <p:nvPr/>
        </p:nvSpPr>
        <p:spPr>
          <a:xfrm>
            <a:off x="990312" y="2379710"/>
            <a:ext cx="341760"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80</a:t>
            </a: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 name="TextBox 18"/>
          <p:cNvSpPr txBox="1"/>
          <p:nvPr/>
        </p:nvSpPr>
        <p:spPr>
          <a:xfrm>
            <a:off x="990312" y="2924931"/>
            <a:ext cx="341760"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60</a:t>
            </a: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 name="TextBox 19"/>
          <p:cNvSpPr txBox="1"/>
          <p:nvPr/>
        </p:nvSpPr>
        <p:spPr>
          <a:xfrm>
            <a:off x="990312" y="3470153"/>
            <a:ext cx="341760"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40</a:t>
            </a: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 name="TextBox 20"/>
          <p:cNvSpPr txBox="1"/>
          <p:nvPr/>
        </p:nvSpPr>
        <p:spPr>
          <a:xfrm>
            <a:off x="990312" y="4015374"/>
            <a:ext cx="341760"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20</a:t>
            </a: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 name="TextBox 21"/>
          <p:cNvSpPr txBox="1"/>
          <p:nvPr/>
        </p:nvSpPr>
        <p:spPr>
          <a:xfrm>
            <a:off x="1068858" y="4560597"/>
            <a:ext cx="263213"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 name="TextBox 23"/>
          <p:cNvSpPr txBox="1"/>
          <p:nvPr/>
        </p:nvSpPr>
        <p:spPr>
          <a:xfrm>
            <a:off x="1250797" y="4786627"/>
            <a:ext cx="42030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337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170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26" name="TextBox 25"/>
          <p:cNvSpPr txBox="1"/>
          <p:nvPr/>
        </p:nvSpPr>
        <p:spPr>
          <a:xfrm>
            <a:off x="1805933" y="4784291"/>
            <a:ext cx="42030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282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131</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27" name="TextBox 26"/>
          <p:cNvSpPr txBox="1"/>
          <p:nvPr/>
        </p:nvSpPr>
        <p:spPr>
          <a:xfrm>
            <a:off x="-194693" y="5125182"/>
            <a:ext cx="1569660" cy="769441"/>
          </a:xfrm>
          <a:prstGeom prst="rect">
            <a:avLst/>
          </a:prstGeom>
          <a:noFill/>
        </p:spPr>
        <p:txBody>
          <a:bodyPr wrap="none"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No. at risk</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zh-CN" sz="1100" b="0" i="0" u="none" strike="noStrike" kern="1200" cap="none" spc="0" normalizeH="0" baseline="0" noProof="0" dirty="0" err="1" smtClean="0">
                <a:ln>
                  <a:noFill/>
                </a:ln>
                <a:solidFill>
                  <a:srgbClr val="B60D27"/>
                </a:solidFill>
                <a:effectLst/>
                <a:uLnTx/>
                <a:uFillTx/>
                <a:latin typeface="Arial" charset="0"/>
                <a:ea typeface="SimSun" pitchFamily="2" charset="-122"/>
                <a:cs typeface="Arial" charset="0"/>
              </a:rPr>
              <a:t>T</a:t>
            </a:r>
            <a:r>
              <a:rPr kumimoji="0" lang="en-GB" sz="1100" b="0" i="0" u="none" strike="noStrike" kern="1200" cap="none" spc="0" normalizeH="0" baseline="0" noProof="0" dirty="0" err="1" smtClean="0">
                <a:ln>
                  <a:noFill/>
                </a:ln>
                <a:solidFill>
                  <a:srgbClr val="B60D27"/>
                </a:solidFill>
                <a:effectLst/>
                <a:uLnTx/>
                <a:uFillTx/>
                <a:latin typeface="Arial" charset="0"/>
                <a:ea typeface="SimSun" pitchFamily="2" charset="-122"/>
                <a:cs typeface="Arial" charset="0"/>
              </a:rPr>
              <a:t>rifluridine</a:t>
            </a:r>
            <a:r>
              <a:rPr kumimoji="0" lang="en-GB" sz="1100" b="0" i="0" u="none" strike="noStrike" kern="1200" cap="none" spc="0" normalizeH="0" baseline="0" noProof="0" dirty="0" smtClean="0">
                <a:ln>
                  <a:noFill/>
                </a:ln>
                <a:solidFill>
                  <a:srgbClr val="B60D27"/>
                </a:solidFill>
                <a:effectLst/>
                <a:uLnTx/>
                <a:uFillTx/>
                <a:latin typeface="Arial" charset="0"/>
                <a:ea typeface="SimSun" pitchFamily="2" charset="-122"/>
                <a:cs typeface="Arial" charset="0"/>
              </a:rPr>
              <a:t>/</a:t>
            </a:r>
            <a:r>
              <a:rPr kumimoji="0" lang="en-GB" sz="1100" b="0" i="0" u="none" strike="noStrike" kern="1200" cap="none" spc="0" normalizeH="0" baseline="0" noProof="0" dirty="0" err="1" smtClean="0">
                <a:ln>
                  <a:noFill/>
                </a:ln>
                <a:solidFill>
                  <a:srgbClr val="B60D27"/>
                </a:solidFill>
                <a:effectLst/>
                <a:uLnTx/>
                <a:uFillTx/>
                <a:latin typeface="Arial" charset="0"/>
                <a:ea typeface="SimSun" pitchFamily="2" charset="-122"/>
                <a:cs typeface="Arial" charset="0"/>
              </a:rPr>
              <a:t>tipiracil</a:t>
            </a: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Placebo</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28" name="Line 21"/>
          <p:cNvSpPr>
            <a:spLocks noChangeShapeType="1"/>
          </p:cNvSpPr>
          <p:nvPr/>
        </p:nvSpPr>
        <p:spPr bwMode="auto">
          <a:xfrm>
            <a:off x="1452083" y="4693254"/>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 name="Line 20"/>
          <p:cNvSpPr>
            <a:spLocks noChangeShapeType="1"/>
          </p:cNvSpPr>
          <p:nvPr/>
        </p:nvSpPr>
        <p:spPr bwMode="auto">
          <a:xfrm>
            <a:off x="2016086" y="47053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 name="Freeform 29"/>
          <p:cNvSpPr>
            <a:spLocks/>
          </p:cNvSpPr>
          <p:nvPr/>
        </p:nvSpPr>
        <p:spPr bwMode="auto">
          <a:xfrm>
            <a:off x="1452085" y="1965935"/>
            <a:ext cx="6917063" cy="27268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31" name="Group 30"/>
          <p:cNvGrpSpPr/>
          <p:nvPr/>
        </p:nvGrpSpPr>
        <p:grpSpPr>
          <a:xfrm>
            <a:off x="1452085" y="1973279"/>
            <a:ext cx="7099338" cy="3918590"/>
            <a:chOff x="1452085" y="1957513"/>
            <a:chExt cx="7099338" cy="3918590"/>
          </a:xfrm>
        </p:grpSpPr>
        <p:sp>
          <p:nvSpPr>
            <p:cNvPr id="32" name="Line 20"/>
            <p:cNvSpPr>
              <a:spLocks noChangeShapeType="1"/>
            </p:cNvSpPr>
            <p:nvPr/>
          </p:nvSpPr>
          <p:spPr bwMode="auto">
            <a:xfrm>
              <a:off x="172777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 name="TextBox 32"/>
            <p:cNvSpPr txBox="1"/>
            <p:nvPr/>
          </p:nvSpPr>
          <p:spPr>
            <a:xfrm>
              <a:off x="1517053" y="4766144"/>
              <a:ext cx="42030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328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158</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34" name="Line 20"/>
            <p:cNvSpPr>
              <a:spLocks noChangeShapeType="1"/>
            </p:cNvSpPr>
            <p:nvPr/>
          </p:nvSpPr>
          <p:spPr bwMode="auto">
            <a:xfrm>
              <a:off x="230553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 name="TextBox 34"/>
            <p:cNvSpPr txBox="1"/>
            <p:nvPr/>
          </p:nvSpPr>
          <p:spPr>
            <a:xfrm>
              <a:off x="2094812" y="4768107"/>
              <a:ext cx="42030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240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101</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36" name="Line 20"/>
            <p:cNvSpPr>
              <a:spLocks noChangeShapeType="1"/>
            </p:cNvSpPr>
            <p:nvPr/>
          </p:nvSpPr>
          <p:spPr bwMode="auto">
            <a:xfrm>
              <a:off x="2573945"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7" name="TextBox 36"/>
            <p:cNvSpPr txBox="1"/>
            <p:nvPr/>
          </p:nvSpPr>
          <p:spPr>
            <a:xfrm>
              <a:off x="2363189" y="4768107"/>
              <a:ext cx="420371"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201</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71</a:t>
              </a:r>
            </a:p>
          </p:txBody>
        </p:sp>
        <p:sp>
          <p:nvSpPr>
            <p:cNvPr id="38" name="Line 20"/>
            <p:cNvSpPr>
              <a:spLocks noChangeShapeType="1"/>
            </p:cNvSpPr>
            <p:nvPr/>
          </p:nvSpPr>
          <p:spPr bwMode="auto">
            <a:xfrm>
              <a:off x="2856001"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 name="TextBox 38"/>
            <p:cNvSpPr txBox="1"/>
            <p:nvPr/>
          </p:nvSpPr>
          <p:spPr>
            <a:xfrm>
              <a:off x="2645245" y="4768107"/>
              <a:ext cx="420371"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161</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60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40" name="Line 20"/>
            <p:cNvSpPr>
              <a:spLocks noChangeShapeType="1"/>
            </p:cNvSpPr>
            <p:nvPr/>
          </p:nvSpPr>
          <p:spPr bwMode="auto">
            <a:xfrm>
              <a:off x="3144881"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1" name="TextBox 40"/>
            <p:cNvSpPr txBox="1"/>
            <p:nvPr/>
          </p:nvSpPr>
          <p:spPr>
            <a:xfrm>
              <a:off x="2934125" y="4768107"/>
              <a:ext cx="420371"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124</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47</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42" name="Line 20"/>
            <p:cNvSpPr>
              <a:spLocks noChangeShapeType="1"/>
            </p:cNvSpPr>
            <p:nvPr/>
          </p:nvSpPr>
          <p:spPr bwMode="auto">
            <a:xfrm>
              <a:off x="342693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3" name="TextBox 42"/>
            <p:cNvSpPr txBox="1"/>
            <p:nvPr/>
          </p:nvSpPr>
          <p:spPr>
            <a:xfrm>
              <a:off x="3216181" y="4768107"/>
              <a:ext cx="420371"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102</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40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44" name="Line 20"/>
            <p:cNvSpPr>
              <a:spLocks noChangeShapeType="1"/>
            </p:cNvSpPr>
            <p:nvPr/>
          </p:nvSpPr>
          <p:spPr bwMode="auto">
            <a:xfrm>
              <a:off x="3708993"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 name="TextBox 44"/>
            <p:cNvSpPr txBox="1"/>
            <p:nvPr/>
          </p:nvSpPr>
          <p:spPr>
            <a:xfrm>
              <a:off x="3537543"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80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34</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46" name="Line 20"/>
            <p:cNvSpPr>
              <a:spLocks noChangeShapeType="1"/>
            </p:cNvSpPr>
            <p:nvPr/>
          </p:nvSpPr>
          <p:spPr bwMode="auto">
            <a:xfrm>
              <a:off x="3991049"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 name="TextBox 46"/>
            <p:cNvSpPr txBox="1"/>
            <p:nvPr/>
          </p:nvSpPr>
          <p:spPr>
            <a:xfrm>
              <a:off x="3819599"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66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29</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48" name="Line 20"/>
            <p:cNvSpPr>
              <a:spLocks noChangeShapeType="1"/>
            </p:cNvSpPr>
            <p:nvPr/>
          </p:nvSpPr>
          <p:spPr bwMode="auto">
            <a:xfrm>
              <a:off x="425945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 name="TextBox 48"/>
            <p:cNvSpPr txBox="1"/>
            <p:nvPr/>
          </p:nvSpPr>
          <p:spPr>
            <a:xfrm>
              <a:off x="4088007"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51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17</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50" name="Line 20"/>
            <p:cNvSpPr>
              <a:spLocks noChangeShapeType="1"/>
            </p:cNvSpPr>
            <p:nvPr/>
          </p:nvSpPr>
          <p:spPr bwMode="auto">
            <a:xfrm>
              <a:off x="4534689"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 name="TextBox 50"/>
            <p:cNvSpPr txBox="1"/>
            <p:nvPr/>
          </p:nvSpPr>
          <p:spPr>
            <a:xfrm>
              <a:off x="4363239"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40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12</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52" name="Line 20"/>
            <p:cNvSpPr>
              <a:spLocks noChangeShapeType="1"/>
            </p:cNvSpPr>
            <p:nvPr/>
          </p:nvSpPr>
          <p:spPr bwMode="auto">
            <a:xfrm>
              <a:off x="4816745"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 name="TextBox 52"/>
            <p:cNvSpPr txBox="1"/>
            <p:nvPr/>
          </p:nvSpPr>
          <p:spPr>
            <a:xfrm>
              <a:off x="4645295"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31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10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54" name="Line 20"/>
            <p:cNvSpPr>
              <a:spLocks noChangeShapeType="1"/>
            </p:cNvSpPr>
            <p:nvPr/>
          </p:nvSpPr>
          <p:spPr bwMode="auto">
            <a:xfrm>
              <a:off x="5098231" y="4693222"/>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 name="TextBox 54"/>
            <p:cNvSpPr txBox="1"/>
            <p:nvPr/>
          </p:nvSpPr>
          <p:spPr>
            <a:xfrm>
              <a:off x="4926518" y="4768107"/>
              <a:ext cx="34342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22</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rPr>
                <a:t>9</a:t>
              </a:r>
            </a:p>
          </p:txBody>
        </p:sp>
        <p:sp>
          <p:nvSpPr>
            <p:cNvPr id="56" name="Line 20"/>
            <p:cNvSpPr>
              <a:spLocks noChangeShapeType="1"/>
            </p:cNvSpPr>
            <p:nvPr/>
          </p:nvSpPr>
          <p:spPr bwMode="auto">
            <a:xfrm>
              <a:off x="5373463"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 name="TextBox 56"/>
            <p:cNvSpPr txBox="1"/>
            <p:nvPr/>
          </p:nvSpPr>
          <p:spPr>
            <a:xfrm>
              <a:off x="5201750" y="4768107"/>
              <a:ext cx="34342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16</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7</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58" name="Line 20"/>
            <p:cNvSpPr>
              <a:spLocks noChangeShapeType="1"/>
            </p:cNvSpPr>
            <p:nvPr/>
          </p:nvSpPr>
          <p:spPr bwMode="auto">
            <a:xfrm>
              <a:off x="5655519"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 name="TextBox 58"/>
            <p:cNvSpPr txBox="1"/>
            <p:nvPr/>
          </p:nvSpPr>
          <p:spPr>
            <a:xfrm>
              <a:off x="5483806" y="4768107"/>
              <a:ext cx="343427"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11</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5</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60" name="Line 20"/>
            <p:cNvSpPr>
              <a:spLocks noChangeShapeType="1"/>
            </p:cNvSpPr>
            <p:nvPr/>
          </p:nvSpPr>
          <p:spPr bwMode="auto">
            <a:xfrm>
              <a:off x="5930751"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 name="TextBox 60"/>
            <p:cNvSpPr txBox="1"/>
            <p:nvPr/>
          </p:nvSpPr>
          <p:spPr>
            <a:xfrm>
              <a:off x="5759871"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2</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62" name="Line 20"/>
            <p:cNvSpPr>
              <a:spLocks noChangeShapeType="1"/>
            </p:cNvSpPr>
            <p:nvPr/>
          </p:nvSpPr>
          <p:spPr bwMode="auto">
            <a:xfrm>
              <a:off x="6205983"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 name="TextBox 62"/>
            <p:cNvSpPr txBox="1"/>
            <p:nvPr/>
          </p:nvSpPr>
          <p:spPr>
            <a:xfrm>
              <a:off x="6035103"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2</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64" name="Line 20"/>
            <p:cNvSpPr>
              <a:spLocks noChangeShapeType="1"/>
            </p:cNvSpPr>
            <p:nvPr/>
          </p:nvSpPr>
          <p:spPr bwMode="auto">
            <a:xfrm>
              <a:off x="6481215"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 name="TextBox 64"/>
            <p:cNvSpPr txBox="1"/>
            <p:nvPr/>
          </p:nvSpPr>
          <p:spPr>
            <a:xfrm>
              <a:off x="6310335"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66" name="Line 20"/>
            <p:cNvSpPr>
              <a:spLocks noChangeShapeType="1"/>
            </p:cNvSpPr>
            <p:nvPr/>
          </p:nvSpPr>
          <p:spPr bwMode="auto">
            <a:xfrm>
              <a:off x="675644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7" name="TextBox 66"/>
            <p:cNvSpPr txBox="1"/>
            <p:nvPr/>
          </p:nvSpPr>
          <p:spPr>
            <a:xfrm>
              <a:off x="6585567"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19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68" name="Line 20"/>
            <p:cNvSpPr>
              <a:spLocks noChangeShapeType="1"/>
            </p:cNvSpPr>
            <p:nvPr/>
          </p:nvSpPr>
          <p:spPr bwMode="auto">
            <a:xfrm>
              <a:off x="7031679"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9" name="TextBox 68"/>
            <p:cNvSpPr txBox="1"/>
            <p:nvPr/>
          </p:nvSpPr>
          <p:spPr>
            <a:xfrm>
              <a:off x="6860799"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20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70" name="Line 20"/>
            <p:cNvSpPr>
              <a:spLocks noChangeShapeType="1"/>
            </p:cNvSpPr>
            <p:nvPr/>
          </p:nvSpPr>
          <p:spPr bwMode="auto">
            <a:xfrm>
              <a:off x="7306911"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1" name="TextBox 70"/>
            <p:cNvSpPr txBox="1"/>
            <p:nvPr/>
          </p:nvSpPr>
          <p:spPr>
            <a:xfrm>
              <a:off x="7136031"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21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72" name="Line 20"/>
            <p:cNvSpPr>
              <a:spLocks noChangeShapeType="1"/>
            </p:cNvSpPr>
            <p:nvPr/>
          </p:nvSpPr>
          <p:spPr bwMode="auto">
            <a:xfrm>
              <a:off x="7582143"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3" name="TextBox 72"/>
            <p:cNvSpPr txBox="1"/>
            <p:nvPr/>
          </p:nvSpPr>
          <p:spPr>
            <a:xfrm>
              <a:off x="7411263"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22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74" name="Line 20"/>
            <p:cNvSpPr>
              <a:spLocks noChangeShapeType="1"/>
            </p:cNvSpPr>
            <p:nvPr/>
          </p:nvSpPr>
          <p:spPr bwMode="auto">
            <a:xfrm>
              <a:off x="7857375"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5" name="TextBox 74"/>
            <p:cNvSpPr txBox="1"/>
            <p:nvPr/>
          </p:nvSpPr>
          <p:spPr>
            <a:xfrm>
              <a:off x="7686495"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23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76" name="Line 20"/>
            <p:cNvSpPr>
              <a:spLocks noChangeShapeType="1"/>
            </p:cNvSpPr>
            <p:nvPr/>
          </p:nvSpPr>
          <p:spPr bwMode="auto">
            <a:xfrm>
              <a:off x="8132607"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7" name="TextBox 76"/>
            <p:cNvSpPr txBox="1"/>
            <p:nvPr/>
          </p:nvSpPr>
          <p:spPr>
            <a:xfrm>
              <a:off x="7961727"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24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78" name="Line 20"/>
            <p:cNvSpPr>
              <a:spLocks noChangeShapeType="1"/>
            </p:cNvSpPr>
            <p:nvPr/>
          </p:nvSpPr>
          <p:spPr bwMode="auto">
            <a:xfrm>
              <a:off x="8373343" y="4690918"/>
              <a:ext cx="0" cy="8999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9" name="TextBox 78"/>
            <p:cNvSpPr txBox="1"/>
            <p:nvPr/>
          </p:nvSpPr>
          <p:spPr>
            <a:xfrm>
              <a:off x="8209663" y="4768107"/>
              <a:ext cx="341760" cy="1107996"/>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rPr>
                <a:t>25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smtClean="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B60D27"/>
                  </a:solidFill>
                  <a:effectLst/>
                  <a:uLnTx/>
                  <a:uFillTx/>
                  <a:latin typeface="Arial" charset="0"/>
                  <a:ea typeface="+mn-ea"/>
                  <a:cs typeface="Arial"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80" name="Freeform 2"/>
            <p:cNvSpPr>
              <a:spLocks/>
            </p:cNvSpPr>
            <p:nvPr/>
          </p:nvSpPr>
          <p:spPr bwMode="auto">
            <a:xfrm>
              <a:off x="1459648" y="1963013"/>
              <a:ext cx="6876000" cy="2597584"/>
            </a:xfrm>
            <a:custGeom>
              <a:avLst/>
              <a:gdLst>
                <a:gd name="T0" fmla="*/ 426 w 540"/>
                <a:gd name="T1" fmla="*/ 201 h 205"/>
                <a:gd name="T2" fmla="*/ 356 w 540"/>
                <a:gd name="T3" fmla="*/ 197 h 205"/>
                <a:gd name="T4" fmla="*/ 324 w 540"/>
                <a:gd name="T5" fmla="*/ 190 h 205"/>
                <a:gd name="T6" fmla="*/ 309 w 540"/>
                <a:gd name="T7" fmla="*/ 187 h 205"/>
                <a:gd name="T8" fmla="*/ 303 w 540"/>
                <a:gd name="T9" fmla="*/ 184 h 205"/>
                <a:gd name="T10" fmla="*/ 284 w 540"/>
                <a:gd name="T11" fmla="*/ 182 h 205"/>
                <a:gd name="T12" fmla="*/ 270 w 540"/>
                <a:gd name="T13" fmla="*/ 175 h 205"/>
                <a:gd name="T14" fmla="*/ 265 w 540"/>
                <a:gd name="T15" fmla="*/ 173 h 205"/>
                <a:gd name="T16" fmla="*/ 261 w 540"/>
                <a:gd name="T17" fmla="*/ 168 h 205"/>
                <a:gd name="T18" fmla="*/ 229 w 540"/>
                <a:gd name="T19" fmla="*/ 164 h 205"/>
                <a:gd name="T20" fmla="*/ 215 w 540"/>
                <a:gd name="T21" fmla="*/ 159 h 205"/>
                <a:gd name="T22" fmla="*/ 208 w 540"/>
                <a:gd name="T23" fmla="*/ 158 h 205"/>
                <a:gd name="T24" fmla="*/ 206 w 540"/>
                <a:gd name="T25" fmla="*/ 153 h 205"/>
                <a:gd name="T26" fmla="*/ 194 w 540"/>
                <a:gd name="T27" fmla="*/ 151 h 205"/>
                <a:gd name="T28" fmla="*/ 182 w 540"/>
                <a:gd name="T29" fmla="*/ 145 h 205"/>
                <a:gd name="T30" fmla="*/ 169 w 540"/>
                <a:gd name="T31" fmla="*/ 144 h 205"/>
                <a:gd name="T32" fmla="*/ 166 w 540"/>
                <a:gd name="T33" fmla="*/ 138 h 205"/>
                <a:gd name="T34" fmla="*/ 157 w 540"/>
                <a:gd name="T35" fmla="*/ 136 h 205"/>
                <a:gd name="T36" fmla="*/ 155 w 540"/>
                <a:gd name="T37" fmla="*/ 132 h 205"/>
                <a:gd name="T38" fmla="*/ 151 w 540"/>
                <a:gd name="T39" fmla="*/ 130 h 205"/>
                <a:gd name="T40" fmla="*/ 150 w 540"/>
                <a:gd name="T41" fmla="*/ 127 h 205"/>
                <a:gd name="T42" fmla="*/ 143 w 540"/>
                <a:gd name="T43" fmla="*/ 125 h 205"/>
                <a:gd name="T44" fmla="*/ 141 w 540"/>
                <a:gd name="T45" fmla="*/ 123 h 205"/>
                <a:gd name="T46" fmla="*/ 135 w 540"/>
                <a:gd name="T47" fmla="*/ 120 h 205"/>
                <a:gd name="T48" fmla="*/ 133 w 540"/>
                <a:gd name="T49" fmla="*/ 116 h 205"/>
                <a:gd name="T50" fmla="*/ 127 w 540"/>
                <a:gd name="T51" fmla="*/ 113 h 205"/>
                <a:gd name="T52" fmla="*/ 125 w 540"/>
                <a:gd name="T53" fmla="*/ 109 h 205"/>
                <a:gd name="T54" fmla="*/ 118 w 540"/>
                <a:gd name="T55" fmla="*/ 106 h 205"/>
                <a:gd name="T56" fmla="*/ 116 w 540"/>
                <a:gd name="T57" fmla="*/ 101 h 205"/>
                <a:gd name="T58" fmla="*/ 111 w 540"/>
                <a:gd name="T59" fmla="*/ 99 h 205"/>
                <a:gd name="T60" fmla="*/ 106 w 540"/>
                <a:gd name="T61" fmla="*/ 95 h 205"/>
                <a:gd name="T62" fmla="*/ 102 w 540"/>
                <a:gd name="T63" fmla="*/ 94 h 205"/>
                <a:gd name="T64" fmla="*/ 99 w 540"/>
                <a:gd name="T65" fmla="*/ 88 h 205"/>
                <a:gd name="T66" fmla="*/ 94 w 540"/>
                <a:gd name="T67" fmla="*/ 85 h 205"/>
                <a:gd name="T68" fmla="*/ 88 w 540"/>
                <a:gd name="T69" fmla="*/ 77 h 205"/>
                <a:gd name="T70" fmla="*/ 80 w 540"/>
                <a:gd name="T71" fmla="*/ 74 h 205"/>
                <a:gd name="T72" fmla="*/ 77 w 540"/>
                <a:gd name="T73" fmla="*/ 70 h 205"/>
                <a:gd name="T74" fmla="*/ 71 w 540"/>
                <a:gd name="T75" fmla="*/ 67 h 205"/>
                <a:gd name="T76" fmla="*/ 70 w 540"/>
                <a:gd name="T77" fmla="*/ 63 h 205"/>
                <a:gd name="T78" fmla="*/ 66 w 540"/>
                <a:gd name="T79" fmla="*/ 61 h 205"/>
                <a:gd name="T80" fmla="*/ 64 w 540"/>
                <a:gd name="T81" fmla="*/ 56 h 205"/>
                <a:gd name="T82" fmla="*/ 61 w 540"/>
                <a:gd name="T83" fmla="*/ 53 h 205"/>
                <a:gd name="T84" fmla="*/ 58 w 540"/>
                <a:gd name="T85" fmla="*/ 47 h 205"/>
                <a:gd name="T86" fmla="*/ 52 w 540"/>
                <a:gd name="T87" fmla="*/ 44 h 205"/>
                <a:gd name="T88" fmla="*/ 49 w 540"/>
                <a:gd name="T89" fmla="*/ 41 h 205"/>
                <a:gd name="T90" fmla="*/ 46 w 540"/>
                <a:gd name="T91" fmla="*/ 38 h 205"/>
                <a:gd name="T92" fmla="*/ 43 w 540"/>
                <a:gd name="T93" fmla="*/ 33 h 205"/>
                <a:gd name="T94" fmla="*/ 39 w 540"/>
                <a:gd name="T95" fmla="*/ 30 h 205"/>
                <a:gd name="T96" fmla="*/ 36 w 540"/>
                <a:gd name="T97" fmla="*/ 24 h 205"/>
                <a:gd name="T98" fmla="*/ 32 w 540"/>
                <a:gd name="T99" fmla="*/ 20 h 205"/>
                <a:gd name="T100" fmla="*/ 30 w 540"/>
                <a:gd name="T101" fmla="*/ 15 h 205"/>
                <a:gd name="T102" fmla="*/ 28 w 540"/>
                <a:gd name="T103" fmla="*/ 11 h 205"/>
                <a:gd name="T104" fmla="*/ 24 w 540"/>
                <a:gd name="T105" fmla="*/ 9 h 205"/>
                <a:gd name="T106" fmla="*/ 19 w 540"/>
                <a:gd name="T107" fmla="*/ 4 h 205"/>
                <a:gd name="T108" fmla="*/ 14 w 540"/>
                <a:gd name="T109" fmla="*/ 3 h 205"/>
                <a:gd name="T110" fmla="*/ 8 w 540"/>
                <a:gd name="T11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205">
                  <a:moveTo>
                    <a:pt x="540" y="205"/>
                  </a:moveTo>
                  <a:lnTo>
                    <a:pt x="426" y="205"/>
                  </a:lnTo>
                  <a:lnTo>
                    <a:pt x="426" y="201"/>
                  </a:lnTo>
                  <a:lnTo>
                    <a:pt x="418" y="201"/>
                  </a:lnTo>
                  <a:lnTo>
                    <a:pt x="418" y="197"/>
                  </a:lnTo>
                  <a:lnTo>
                    <a:pt x="356" y="197"/>
                  </a:lnTo>
                  <a:lnTo>
                    <a:pt x="356" y="194"/>
                  </a:lnTo>
                  <a:lnTo>
                    <a:pt x="324" y="194"/>
                  </a:lnTo>
                  <a:lnTo>
                    <a:pt x="324" y="190"/>
                  </a:lnTo>
                  <a:lnTo>
                    <a:pt x="317" y="190"/>
                  </a:lnTo>
                  <a:lnTo>
                    <a:pt x="317" y="187"/>
                  </a:lnTo>
                  <a:lnTo>
                    <a:pt x="309" y="187"/>
                  </a:lnTo>
                  <a:lnTo>
                    <a:pt x="309" y="185"/>
                  </a:lnTo>
                  <a:lnTo>
                    <a:pt x="303" y="185"/>
                  </a:lnTo>
                  <a:lnTo>
                    <a:pt x="303" y="184"/>
                  </a:lnTo>
                  <a:lnTo>
                    <a:pt x="295" y="184"/>
                  </a:lnTo>
                  <a:lnTo>
                    <a:pt x="295" y="182"/>
                  </a:lnTo>
                  <a:lnTo>
                    <a:pt x="284" y="182"/>
                  </a:lnTo>
                  <a:lnTo>
                    <a:pt x="284" y="180"/>
                  </a:lnTo>
                  <a:lnTo>
                    <a:pt x="270" y="180"/>
                  </a:lnTo>
                  <a:lnTo>
                    <a:pt x="270" y="175"/>
                  </a:lnTo>
                  <a:lnTo>
                    <a:pt x="268" y="175"/>
                  </a:lnTo>
                  <a:lnTo>
                    <a:pt x="268" y="173"/>
                  </a:lnTo>
                  <a:lnTo>
                    <a:pt x="265" y="173"/>
                  </a:lnTo>
                  <a:lnTo>
                    <a:pt x="265" y="170"/>
                  </a:lnTo>
                  <a:lnTo>
                    <a:pt x="261" y="170"/>
                  </a:lnTo>
                  <a:lnTo>
                    <a:pt x="261" y="168"/>
                  </a:lnTo>
                  <a:lnTo>
                    <a:pt x="240" y="168"/>
                  </a:lnTo>
                  <a:lnTo>
                    <a:pt x="240" y="164"/>
                  </a:lnTo>
                  <a:lnTo>
                    <a:pt x="229" y="164"/>
                  </a:lnTo>
                  <a:lnTo>
                    <a:pt x="229" y="160"/>
                  </a:lnTo>
                  <a:lnTo>
                    <a:pt x="215" y="160"/>
                  </a:lnTo>
                  <a:lnTo>
                    <a:pt x="215" y="159"/>
                  </a:lnTo>
                  <a:lnTo>
                    <a:pt x="213" y="159"/>
                  </a:lnTo>
                  <a:lnTo>
                    <a:pt x="213" y="158"/>
                  </a:lnTo>
                  <a:lnTo>
                    <a:pt x="208" y="158"/>
                  </a:lnTo>
                  <a:lnTo>
                    <a:pt x="208" y="157"/>
                  </a:lnTo>
                  <a:lnTo>
                    <a:pt x="206" y="157"/>
                  </a:lnTo>
                  <a:lnTo>
                    <a:pt x="206" y="153"/>
                  </a:lnTo>
                  <a:lnTo>
                    <a:pt x="200" y="153"/>
                  </a:lnTo>
                  <a:lnTo>
                    <a:pt x="200" y="151"/>
                  </a:lnTo>
                  <a:lnTo>
                    <a:pt x="194" y="151"/>
                  </a:lnTo>
                  <a:lnTo>
                    <a:pt x="194" y="148"/>
                  </a:lnTo>
                  <a:lnTo>
                    <a:pt x="182" y="148"/>
                  </a:lnTo>
                  <a:lnTo>
                    <a:pt x="182" y="145"/>
                  </a:lnTo>
                  <a:lnTo>
                    <a:pt x="174" y="145"/>
                  </a:lnTo>
                  <a:lnTo>
                    <a:pt x="174" y="144"/>
                  </a:lnTo>
                  <a:lnTo>
                    <a:pt x="169" y="144"/>
                  </a:lnTo>
                  <a:lnTo>
                    <a:pt x="169" y="141"/>
                  </a:lnTo>
                  <a:lnTo>
                    <a:pt x="166" y="141"/>
                  </a:lnTo>
                  <a:lnTo>
                    <a:pt x="166" y="138"/>
                  </a:lnTo>
                  <a:lnTo>
                    <a:pt x="161" y="138"/>
                  </a:lnTo>
                  <a:lnTo>
                    <a:pt x="161" y="136"/>
                  </a:lnTo>
                  <a:lnTo>
                    <a:pt x="157" y="136"/>
                  </a:lnTo>
                  <a:lnTo>
                    <a:pt x="157" y="134"/>
                  </a:lnTo>
                  <a:lnTo>
                    <a:pt x="155" y="134"/>
                  </a:lnTo>
                  <a:lnTo>
                    <a:pt x="155" y="132"/>
                  </a:lnTo>
                  <a:lnTo>
                    <a:pt x="153" y="132"/>
                  </a:lnTo>
                  <a:lnTo>
                    <a:pt x="153" y="130"/>
                  </a:lnTo>
                  <a:lnTo>
                    <a:pt x="151" y="130"/>
                  </a:lnTo>
                  <a:lnTo>
                    <a:pt x="151" y="128"/>
                  </a:lnTo>
                  <a:lnTo>
                    <a:pt x="150" y="128"/>
                  </a:lnTo>
                  <a:lnTo>
                    <a:pt x="150" y="127"/>
                  </a:lnTo>
                  <a:lnTo>
                    <a:pt x="145" y="127"/>
                  </a:lnTo>
                  <a:lnTo>
                    <a:pt x="145" y="125"/>
                  </a:lnTo>
                  <a:lnTo>
                    <a:pt x="143" y="125"/>
                  </a:lnTo>
                  <a:lnTo>
                    <a:pt x="143" y="124"/>
                  </a:lnTo>
                  <a:lnTo>
                    <a:pt x="141" y="124"/>
                  </a:lnTo>
                  <a:lnTo>
                    <a:pt x="141" y="123"/>
                  </a:lnTo>
                  <a:lnTo>
                    <a:pt x="138" y="123"/>
                  </a:lnTo>
                  <a:lnTo>
                    <a:pt x="138" y="120"/>
                  </a:lnTo>
                  <a:lnTo>
                    <a:pt x="135" y="120"/>
                  </a:lnTo>
                  <a:lnTo>
                    <a:pt x="135" y="119"/>
                  </a:lnTo>
                  <a:lnTo>
                    <a:pt x="133" y="119"/>
                  </a:lnTo>
                  <a:lnTo>
                    <a:pt x="133" y="116"/>
                  </a:lnTo>
                  <a:lnTo>
                    <a:pt x="131" y="116"/>
                  </a:lnTo>
                  <a:lnTo>
                    <a:pt x="131" y="113"/>
                  </a:lnTo>
                  <a:lnTo>
                    <a:pt x="127" y="113"/>
                  </a:lnTo>
                  <a:lnTo>
                    <a:pt x="127" y="111"/>
                  </a:lnTo>
                  <a:lnTo>
                    <a:pt x="125" y="111"/>
                  </a:lnTo>
                  <a:lnTo>
                    <a:pt x="125" y="109"/>
                  </a:lnTo>
                  <a:lnTo>
                    <a:pt x="124" y="109"/>
                  </a:lnTo>
                  <a:lnTo>
                    <a:pt x="124" y="106"/>
                  </a:lnTo>
                  <a:lnTo>
                    <a:pt x="118" y="106"/>
                  </a:lnTo>
                  <a:lnTo>
                    <a:pt x="118" y="103"/>
                  </a:lnTo>
                  <a:lnTo>
                    <a:pt x="116" y="103"/>
                  </a:lnTo>
                  <a:lnTo>
                    <a:pt x="116" y="101"/>
                  </a:lnTo>
                  <a:lnTo>
                    <a:pt x="113" y="101"/>
                  </a:lnTo>
                  <a:lnTo>
                    <a:pt x="113" y="99"/>
                  </a:lnTo>
                  <a:lnTo>
                    <a:pt x="111" y="99"/>
                  </a:lnTo>
                  <a:lnTo>
                    <a:pt x="111" y="96"/>
                  </a:lnTo>
                  <a:lnTo>
                    <a:pt x="106" y="96"/>
                  </a:lnTo>
                  <a:lnTo>
                    <a:pt x="106" y="95"/>
                  </a:lnTo>
                  <a:lnTo>
                    <a:pt x="104" y="95"/>
                  </a:lnTo>
                  <a:lnTo>
                    <a:pt x="104" y="94"/>
                  </a:lnTo>
                  <a:lnTo>
                    <a:pt x="102" y="94"/>
                  </a:lnTo>
                  <a:lnTo>
                    <a:pt x="102" y="92"/>
                  </a:lnTo>
                  <a:lnTo>
                    <a:pt x="99" y="92"/>
                  </a:lnTo>
                  <a:lnTo>
                    <a:pt x="99" y="88"/>
                  </a:lnTo>
                  <a:lnTo>
                    <a:pt x="97" y="88"/>
                  </a:lnTo>
                  <a:lnTo>
                    <a:pt x="97" y="85"/>
                  </a:lnTo>
                  <a:lnTo>
                    <a:pt x="94" y="85"/>
                  </a:lnTo>
                  <a:lnTo>
                    <a:pt x="94" y="80"/>
                  </a:lnTo>
                  <a:lnTo>
                    <a:pt x="88" y="80"/>
                  </a:lnTo>
                  <a:lnTo>
                    <a:pt x="88" y="77"/>
                  </a:lnTo>
                  <a:lnTo>
                    <a:pt x="84" y="77"/>
                  </a:lnTo>
                  <a:lnTo>
                    <a:pt x="84" y="74"/>
                  </a:lnTo>
                  <a:lnTo>
                    <a:pt x="80" y="74"/>
                  </a:lnTo>
                  <a:lnTo>
                    <a:pt x="80" y="71"/>
                  </a:lnTo>
                  <a:lnTo>
                    <a:pt x="77" y="71"/>
                  </a:lnTo>
                  <a:lnTo>
                    <a:pt x="77" y="70"/>
                  </a:lnTo>
                  <a:lnTo>
                    <a:pt x="73" y="70"/>
                  </a:lnTo>
                  <a:lnTo>
                    <a:pt x="73" y="67"/>
                  </a:lnTo>
                  <a:lnTo>
                    <a:pt x="71" y="67"/>
                  </a:lnTo>
                  <a:lnTo>
                    <a:pt x="71" y="66"/>
                  </a:lnTo>
                  <a:lnTo>
                    <a:pt x="70" y="66"/>
                  </a:lnTo>
                  <a:lnTo>
                    <a:pt x="70" y="63"/>
                  </a:lnTo>
                  <a:lnTo>
                    <a:pt x="68" y="63"/>
                  </a:lnTo>
                  <a:lnTo>
                    <a:pt x="68" y="61"/>
                  </a:lnTo>
                  <a:lnTo>
                    <a:pt x="66" y="61"/>
                  </a:lnTo>
                  <a:lnTo>
                    <a:pt x="66" y="59"/>
                  </a:lnTo>
                  <a:lnTo>
                    <a:pt x="64" y="59"/>
                  </a:lnTo>
                  <a:lnTo>
                    <a:pt x="64" y="56"/>
                  </a:lnTo>
                  <a:lnTo>
                    <a:pt x="62" y="56"/>
                  </a:lnTo>
                  <a:lnTo>
                    <a:pt x="62" y="53"/>
                  </a:lnTo>
                  <a:lnTo>
                    <a:pt x="61" y="53"/>
                  </a:lnTo>
                  <a:lnTo>
                    <a:pt x="61" y="51"/>
                  </a:lnTo>
                  <a:lnTo>
                    <a:pt x="58" y="51"/>
                  </a:lnTo>
                  <a:lnTo>
                    <a:pt x="58" y="47"/>
                  </a:lnTo>
                  <a:lnTo>
                    <a:pt x="55" y="47"/>
                  </a:lnTo>
                  <a:lnTo>
                    <a:pt x="55" y="44"/>
                  </a:lnTo>
                  <a:lnTo>
                    <a:pt x="52" y="44"/>
                  </a:lnTo>
                  <a:lnTo>
                    <a:pt x="52" y="43"/>
                  </a:lnTo>
                  <a:lnTo>
                    <a:pt x="49" y="43"/>
                  </a:lnTo>
                  <a:lnTo>
                    <a:pt x="49" y="41"/>
                  </a:lnTo>
                  <a:lnTo>
                    <a:pt x="47" y="41"/>
                  </a:lnTo>
                  <a:lnTo>
                    <a:pt x="47" y="38"/>
                  </a:lnTo>
                  <a:lnTo>
                    <a:pt x="46" y="38"/>
                  </a:lnTo>
                  <a:lnTo>
                    <a:pt x="46" y="35"/>
                  </a:lnTo>
                  <a:lnTo>
                    <a:pt x="43" y="35"/>
                  </a:lnTo>
                  <a:lnTo>
                    <a:pt x="43" y="33"/>
                  </a:lnTo>
                  <a:lnTo>
                    <a:pt x="40" y="33"/>
                  </a:lnTo>
                  <a:lnTo>
                    <a:pt x="40" y="30"/>
                  </a:lnTo>
                  <a:lnTo>
                    <a:pt x="39" y="30"/>
                  </a:lnTo>
                  <a:lnTo>
                    <a:pt x="39" y="28"/>
                  </a:lnTo>
                  <a:lnTo>
                    <a:pt x="36" y="28"/>
                  </a:lnTo>
                  <a:lnTo>
                    <a:pt x="36" y="24"/>
                  </a:lnTo>
                  <a:lnTo>
                    <a:pt x="35" y="24"/>
                  </a:lnTo>
                  <a:lnTo>
                    <a:pt x="35" y="20"/>
                  </a:lnTo>
                  <a:lnTo>
                    <a:pt x="32" y="20"/>
                  </a:lnTo>
                  <a:lnTo>
                    <a:pt x="32" y="17"/>
                  </a:lnTo>
                  <a:lnTo>
                    <a:pt x="30" y="17"/>
                  </a:lnTo>
                  <a:lnTo>
                    <a:pt x="30" y="15"/>
                  </a:lnTo>
                  <a:lnTo>
                    <a:pt x="30" y="13"/>
                  </a:lnTo>
                  <a:lnTo>
                    <a:pt x="28" y="13"/>
                  </a:lnTo>
                  <a:lnTo>
                    <a:pt x="28" y="11"/>
                  </a:lnTo>
                  <a:lnTo>
                    <a:pt x="26" y="11"/>
                  </a:lnTo>
                  <a:lnTo>
                    <a:pt x="26" y="9"/>
                  </a:lnTo>
                  <a:lnTo>
                    <a:pt x="24" y="9"/>
                  </a:lnTo>
                  <a:lnTo>
                    <a:pt x="24" y="6"/>
                  </a:lnTo>
                  <a:lnTo>
                    <a:pt x="19" y="6"/>
                  </a:lnTo>
                  <a:lnTo>
                    <a:pt x="19" y="4"/>
                  </a:lnTo>
                  <a:lnTo>
                    <a:pt x="17" y="4"/>
                  </a:lnTo>
                  <a:lnTo>
                    <a:pt x="17" y="3"/>
                  </a:lnTo>
                  <a:lnTo>
                    <a:pt x="14" y="3"/>
                  </a:lnTo>
                  <a:lnTo>
                    <a:pt x="14" y="1"/>
                  </a:lnTo>
                  <a:lnTo>
                    <a:pt x="8" y="1"/>
                  </a:ln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Oval 80"/>
            <p:cNvSpPr/>
            <p:nvPr/>
          </p:nvSpPr>
          <p:spPr>
            <a:xfrm>
              <a:off x="8272543"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Oval 81"/>
            <p:cNvSpPr/>
            <p:nvPr/>
          </p:nvSpPr>
          <p:spPr>
            <a:xfrm>
              <a:off x="7974255"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Oval 82"/>
            <p:cNvSpPr/>
            <p:nvPr/>
          </p:nvSpPr>
          <p:spPr>
            <a:xfrm>
              <a:off x="7789169"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Oval 83"/>
            <p:cNvSpPr/>
            <p:nvPr/>
          </p:nvSpPr>
          <p:spPr>
            <a:xfrm>
              <a:off x="7562377" y="450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Oval 84"/>
            <p:cNvSpPr/>
            <p:nvPr/>
          </p:nvSpPr>
          <p:spPr>
            <a:xfrm>
              <a:off x="6702447" y="4398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Oval 85"/>
            <p:cNvSpPr/>
            <p:nvPr/>
          </p:nvSpPr>
          <p:spPr>
            <a:xfrm>
              <a:off x="5876751"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Oval 86"/>
            <p:cNvSpPr/>
            <p:nvPr/>
          </p:nvSpPr>
          <p:spPr>
            <a:xfrm>
              <a:off x="5705871"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Oval 87"/>
            <p:cNvSpPr/>
            <p:nvPr/>
          </p:nvSpPr>
          <p:spPr>
            <a:xfrm>
              <a:off x="5597550" y="436545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Oval 88"/>
            <p:cNvSpPr/>
            <p:nvPr/>
          </p:nvSpPr>
          <p:spPr>
            <a:xfrm>
              <a:off x="5438956" y="4290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0" name="Oval 89"/>
            <p:cNvSpPr/>
            <p:nvPr/>
          </p:nvSpPr>
          <p:spPr>
            <a:xfrm>
              <a:off x="5270266" y="423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1" name="Oval 90"/>
            <p:cNvSpPr/>
            <p:nvPr/>
          </p:nvSpPr>
          <p:spPr>
            <a:xfrm>
              <a:off x="5161945" y="42365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2" name="Oval 91"/>
            <p:cNvSpPr/>
            <p:nvPr/>
          </p:nvSpPr>
          <p:spPr>
            <a:xfrm>
              <a:off x="5053175" y="422298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3" name="Oval 92"/>
            <p:cNvSpPr/>
            <p:nvPr/>
          </p:nvSpPr>
          <p:spPr>
            <a:xfrm>
              <a:off x="4879055" y="417568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4" name="Oval 93"/>
            <p:cNvSpPr/>
            <p:nvPr/>
          </p:nvSpPr>
          <p:spPr>
            <a:xfrm>
              <a:off x="4683997" y="403979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5" name="Oval 94"/>
            <p:cNvSpPr/>
            <p:nvPr/>
          </p:nvSpPr>
          <p:spPr>
            <a:xfrm>
              <a:off x="4575676" y="403979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Oval 95"/>
            <p:cNvSpPr/>
            <p:nvPr/>
          </p:nvSpPr>
          <p:spPr>
            <a:xfrm>
              <a:off x="4325023" y="395208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7" name="Oval 96"/>
            <p:cNvSpPr/>
            <p:nvPr/>
          </p:nvSpPr>
          <p:spPr>
            <a:xfrm>
              <a:off x="4216702" y="395208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8" name="Oval 97"/>
            <p:cNvSpPr/>
            <p:nvPr/>
          </p:nvSpPr>
          <p:spPr>
            <a:xfrm>
              <a:off x="4034007" y="3870897"/>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Oval 98"/>
            <p:cNvSpPr/>
            <p:nvPr/>
          </p:nvSpPr>
          <p:spPr>
            <a:xfrm>
              <a:off x="3918878" y="382245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Oval 99"/>
            <p:cNvSpPr/>
            <p:nvPr/>
          </p:nvSpPr>
          <p:spPr>
            <a:xfrm>
              <a:off x="3825495" y="378335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Oval 100"/>
            <p:cNvSpPr/>
            <p:nvPr/>
          </p:nvSpPr>
          <p:spPr>
            <a:xfrm>
              <a:off x="3732112" y="377999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Oval 101"/>
            <p:cNvSpPr/>
            <p:nvPr/>
          </p:nvSpPr>
          <p:spPr>
            <a:xfrm>
              <a:off x="3638729" y="373791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Oval 102"/>
            <p:cNvSpPr/>
            <p:nvPr/>
          </p:nvSpPr>
          <p:spPr>
            <a:xfrm>
              <a:off x="3545346" y="369582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4" name="Oval 103"/>
            <p:cNvSpPr/>
            <p:nvPr/>
          </p:nvSpPr>
          <p:spPr>
            <a:xfrm>
              <a:off x="3451963" y="365374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5" name="Oval 104"/>
            <p:cNvSpPr/>
            <p:nvPr/>
          </p:nvSpPr>
          <p:spPr>
            <a:xfrm>
              <a:off x="3340706" y="354786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6" name="Oval 105"/>
            <p:cNvSpPr/>
            <p:nvPr/>
          </p:nvSpPr>
          <p:spPr>
            <a:xfrm>
              <a:off x="3229449" y="347424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Oval 106"/>
            <p:cNvSpPr/>
            <p:nvPr/>
          </p:nvSpPr>
          <p:spPr>
            <a:xfrm>
              <a:off x="3118192" y="3396416"/>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Oval 107"/>
            <p:cNvSpPr/>
            <p:nvPr/>
          </p:nvSpPr>
          <p:spPr>
            <a:xfrm>
              <a:off x="3006935" y="329177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Oval 108"/>
            <p:cNvSpPr/>
            <p:nvPr/>
          </p:nvSpPr>
          <p:spPr>
            <a:xfrm>
              <a:off x="2934405" y="321989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Oval 109"/>
            <p:cNvSpPr/>
            <p:nvPr/>
          </p:nvSpPr>
          <p:spPr>
            <a:xfrm>
              <a:off x="2838043" y="314802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Oval 110"/>
            <p:cNvSpPr/>
            <p:nvPr/>
          </p:nvSpPr>
          <p:spPr>
            <a:xfrm>
              <a:off x="2741681" y="309998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Oval 111"/>
            <p:cNvSpPr/>
            <p:nvPr/>
          </p:nvSpPr>
          <p:spPr>
            <a:xfrm>
              <a:off x="2645319" y="301619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Oval 112"/>
            <p:cNvSpPr/>
            <p:nvPr/>
          </p:nvSpPr>
          <p:spPr>
            <a:xfrm>
              <a:off x="2563852" y="293240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Oval 113"/>
            <p:cNvSpPr/>
            <p:nvPr/>
          </p:nvSpPr>
          <p:spPr>
            <a:xfrm>
              <a:off x="2482385" y="284861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Oval 114"/>
            <p:cNvSpPr/>
            <p:nvPr/>
          </p:nvSpPr>
          <p:spPr>
            <a:xfrm>
              <a:off x="2400918" y="27767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Oval 115"/>
            <p:cNvSpPr/>
            <p:nvPr/>
          </p:nvSpPr>
          <p:spPr>
            <a:xfrm>
              <a:off x="2016086" y="240251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Freeform 3"/>
            <p:cNvSpPr>
              <a:spLocks/>
            </p:cNvSpPr>
            <p:nvPr/>
          </p:nvSpPr>
          <p:spPr bwMode="auto">
            <a:xfrm>
              <a:off x="1452085" y="1957513"/>
              <a:ext cx="5029130" cy="2700000"/>
            </a:xfrm>
            <a:custGeom>
              <a:avLst/>
              <a:gdLst>
                <a:gd name="T0" fmla="*/ 387 w 391"/>
                <a:gd name="T1" fmla="*/ 211 h 214"/>
                <a:gd name="T2" fmla="*/ 344 w 391"/>
                <a:gd name="T3" fmla="*/ 200 h 214"/>
                <a:gd name="T4" fmla="*/ 290 w 391"/>
                <a:gd name="T5" fmla="*/ 195 h 214"/>
                <a:gd name="T6" fmla="*/ 271 w 391"/>
                <a:gd name="T7" fmla="*/ 189 h 214"/>
                <a:gd name="T8" fmla="*/ 239 w 391"/>
                <a:gd name="T9" fmla="*/ 187 h 214"/>
                <a:gd name="T10" fmla="*/ 230 w 391"/>
                <a:gd name="T11" fmla="*/ 182 h 214"/>
                <a:gd name="T12" fmla="*/ 214 w 391"/>
                <a:gd name="T13" fmla="*/ 179 h 214"/>
                <a:gd name="T14" fmla="*/ 205 w 391"/>
                <a:gd name="T15" fmla="*/ 174 h 214"/>
                <a:gd name="T16" fmla="*/ 202 w 391"/>
                <a:gd name="T17" fmla="*/ 171 h 214"/>
                <a:gd name="T18" fmla="*/ 196 w 391"/>
                <a:gd name="T19" fmla="*/ 167 h 214"/>
                <a:gd name="T20" fmla="*/ 191 w 391"/>
                <a:gd name="T21" fmla="*/ 165 h 214"/>
                <a:gd name="T22" fmla="*/ 189 w 391"/>
                <a:gd name="T23" fmla="*/ 162 h 214"/>
                <a:gd name="T24" fmla="*/ 171 w 391"/>
                <a:gd name="T25" fmla="*/ 160 h 214"/>
                <a:gd name="T26" fmla="*/ 167 w 391"/>
                <a:gd name="T27" fmla="*/ 154 h 214"/>
                <a:gd name="T28" fmla="*/ 138 w 391"/>
                <a:gd name="T29" fmla="*/ 152 h 214"/>
                <a:gd name="T30" fmla="*/ 137 w 391"/>
                <a:gd name="T31" fmla="*/ 149 h 214"/>
                <a:gd name="T32" fmla="*/ 129 w 391"/>
                <a:gd name="T33" fmla="*/ 147 h 214"/>
                <a:gd name="T34" fmla="*/ 122 w 391"/>
                <a:gd name="T35" fmla="*/ 141 h 214"/>
                <a:gd name="T36" fmla="*/ 115 w 391"/>
                <a:gd name="T37" fmla="*/ 138 h 214"/>
                <a:gd name="T38" fmla="*/ 108 w 391"/>
                <a:gd name="T39" fmla="*/ 131 h 214"/>
                <a:gd name="T40" fmla="*/ 104 w 391"/>
                <a:gd name="T41" fmla="*/ 128 h 214"/>
                <a:gd name="T42" fmla="*/ 101 w 391"/>
                <a:gd name="T43" fmla="*/ 124 h 214"/>
                <a:gd name="T44" fmla="*/ 83 w 391"/>
                <a:gd name="T45" fmla="*/ 123 h 214"/>
                <a:gd name="T46" fmla="*/ 81 w 391"/>
                <a:gd name="T47" fmla="*/ 112 h 214"/>
                <a:gd name="T48" fmla="*/ 76 w 391"/>
                <a:gd name="T49" fmla="*/ 110 h 214"/>
                <a:gd name="T50" fmla="*/ 73 w 391"/>
                <a:gd name="T51" fmla="*/ 98 h 214"/>
                <a:gd name="T52" fmla="*/ 70 w 391"/>
                <a:gd name="T53" fmla="*/ 97 h 214"/>
                <a:gd name="T54" fmla="*/ 68 w 391"/>
                <a:gd name="T55" fmla="*/ 88 h 214"/>
                <a:gd name="T56" fmla="*/ 64 w 391"/>
                <a:gd name="T57" fmla="*/ 85 h 214"/>
                <a:gd name="T58" fmla="*/ 60 w 391"/>
                <a:gd name="T59" fmla="*/ 81 h 214"/>
                <a:gd name="T60" fmla="*/ 54 w 391"/>
                <a:gd name="T61" fmla="*/ 79 h 214"/>
                <a:gd name="T62" fmla="*/ 53 w 391"/>
                <a:gd name="T63" fmla="*/ 74 h 214"/>
                <a:gd name="T64" fmla="*/ 49 w 391"/>
                <a:gd name="T65" fmla="*/ 70 h 214"/>
                <a:gd name="T66" fmla="*/ 47 w 391"/>
                <a:gd name="T67" fmla="*/ 60 h 214"/>
                <a:gd name="T68" fmla="*/ 44 w 391"/>
                <a:gd name="T69" fmla="*/ 54 h 214"/>
                <a:gd name="T70" fmla="*/ 42 w 391"/>
                <a:gd name="T71" fmla="*/ 48 h 214"/>
                <a:gd name="T72" fmla="*/ 38 w 391"/>
                <a:gd name="T73" fmla="*/ 46 h 214"/>
                <a:gd name="T74" fmla="*/ 36 w 391"/>
                <a:gd name="T75" fmla="*/ 39 h 214"/>
                <a:gd name="T76" fmla="*/ 31 w 391"/>
                <a:gd name="T77" fmla="*/ 32 h 214"/>
                <a:gd name="T78" fmla="*/ 30 w 391"/>
                <a:gd name="T79" fmla="*/ 25 h 214"/>
                <a:gd name="T80" fmla="*/ 26 w 391"/>
                <a:gd name="T81" fmla="*/ 24 h 214"/>
                <a:gd name="T82" fmla="*/ 23 w 391"/>
                <a:gd name="T83" fmla="*/ 17 h 214"/>
                <a:gd name="T84" fmla="*/ 19 w 391"/>
                <a:gd name="T85" fmla="*/ 14 h 214"/>
                <a:gd name="T86" fmla="*/ 17 w 391"/>
                <a:gd name="T87" fmla="*/ 9 h 214"/>
                <a:gd name="T88" fmla="*/ 10 w 391"/>
                <a:gd name="T89" fmla="*/ 6 h 214"/>
                <a:gd name="T90" fmla="*/ 7 w 391"/>
                <a:gd name="T91" fmla="*/ 3 h 214"/>
                <a:gd name="T92" fmla="*/ 0 w 391"/>
                <a:gd name="T9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214">
                  <a:moveTo>
                    <a:pt x="391" y="214"/>
                  </a:moveTo>
                  <a:lnTo>
                    <a:pt x="391" y="211"/>
                  </a:lnTo>
                  <a:lnTo>
                    <a:pt x="387" y="211"/>
                  </a:lnTo>
                  <a:lnTo>
                    <a:pt x="387" y="206"/>
                  </a:lnTo>
                  <a:lnTo>
                    <a:pt x="344" y="206"/>
                  </a:lnTo>
                  <a:lnTo>
                    <a:pt x="344" y="200"/>
                  </a:lnTo>
                  <a:lnTo>
                    <a:pt x="307" y="200"/>
                  </a:lnTo>
                  <a:lnTo>
                    <a:pt x="307" y="195"/>
                  </a:lnTo>
                  <a:lnTo>
                    <a:pt x="290" y="195"/>
                  </a:lnTo>
                  <a:lnTo>
                    <a:pt x="290" y="192"/>
                  </a:lnTo>
                  <a:lnTo>
                    <a:pt x="271" y="192"/>
                  </a:lnTo>
                  <a:lnTo>
                    <a:pt x="271" y="189"/>
                  </a:lnTo>
                  <a:lnTo>
                    <a:pt x="241" y="189"/>
                  </a:lnTo>
                  <a:lnTo>
                    <a:pt x="241" y="187"/>
                  </a:lnTo>
                  <a:lnTo>
                    <a:pt x="239" y="187"/>
                  </a:lnTo>
                  <a:lnTo>
                    <a:pt x="239" y="184"/>
                  </a:lnTo>
                  <a:lnTo>
                    <a:pt x="230" y="184"/>
                  </a:lnTo>
                  <a:lnTo>
                    <a:pt x="230" y="182"/>
                  </a:lnTo>
                  <a:lnTo>
                    <a:pt x="218" y="182"/>
                  </a:lnTo>
                  <a:lnTo>
                    <a:pt x="218" y="179"/>
                  </a:lnTo>
                  <a:lnTo>
                    <a:pt x="214" y="179"/>
                  </a:lnTo>
                  <a:lnTo>
                    <a:pt x="214" y="177"/>
                  </a:lnTo>
                  <a:lnTo>
                    <a:pt x="205" y="177"/>
                  </a:lnTo>
                  <a:lnTo>
                    <a:pt x="205" y="174"/>
                  </a:lnTo>
                  <a:lnTo>
                    <a:pt x="203" y="174"/>
                  </a:lnTo>
                  <a:lnTo>
                    <a:pt x="203" y="171"/>
                  </a:lnTo>
                  <a:lnTo>
                    <a:pt x="202" y="171"/>
                  </a:lnTo>
                  <a:lnTo>
                    <a:pt x="202" y="168"/>
                  </a:lnTo>
                  <a:lnTo>
                    <a:pt x="196" y="168"/>
                  </a:lnTo>
                  <a:lnTo>
                    <a:pt x="196" y="167"/>
                  </a:lnTo>
                  <a:lnTo>
                    <a:pt x="195" y="167"/>
                  </a:lnTo>
                  <a:lnTo>
                    <a:pt x="195" y="165"/>
                  </a:lnTo>
                  <a:lnTo>
                    <a:pt x="191" y="165"/>
                  </a:lnTo>
                  <a:lnTo>
                    <a:pt x="191" y="163"/>
                  </a:lnTo>
                  <a:lnTo>
                    <a:pt x="189" y="163"/>
                  </a:lnTo>
                  <a:lnTo>
                    <a:pt x="189" y="162"/>
                  </a:lnTo>
                  <a:lnTo>
                    <a:pt x="185" y="162"/>
                  </a:lnTo>
                  <a:lnTo>
                    <a:pt x="185" y="160"/>
                  </a:lnTo>
                  <a:lnTo>
                    <a:pt x="171" y="160"/>
                  </a:lnTo>
                  <a:lnTo>
                    <a:pt x="171" y="157"/>
                  </a:lnTo>
                  <a:lnTo>
                    <a:pt x="167" y="157"/>
                  </a:lnTo>
                  <a:lnTo>
                    <a:pt x="167" y="154"/>
                  </a:lnTo>
                  <a:lnTo>
                    <a:pt x="140" y="154"/>
                  </a:lnTo>
                  <a:lnTo>
                    <a:pt x="140" y="152"/>
                  </a:lnTo>
                  <a:lnTo>
                    <a:pt x="138" y="152"/>
                  </a:lnTo>
                  <a:lnTo>
                    <a:pt x="138" y="150"/>
                  </a:lnTo>
                  <a:lnTo>
                    <a:pt x="137" y="150"/>
                  </a:lnTo>
                  <a:lnTo>
                    <a:pt x="137" y="149"/>
                  </a:lnTo>
                  <a:lnTo>
                    <a:pt x="135" y="149"/>
                  </a:lnTo>
                  <a:lnTo>
                    <a:pt x="135" y="147"/>
                  </a:lnTo>
                  <a:lnTo>
                    <a:pt x="129" y="147"/>
                  </a:lnTo>
                  <a:lnTo>
                    <a:pt x="129" y="143"/>
                  </a:lnTo>
                  <a:lnTo>
                    <a:pt x="122" y="143"/>
                  </a:lnTo>
                  <a:lnTo>
                    <a:pt x="122" y="141"/>
                  </a:lnTo>
                  <a:lnTo>
                    <a:pt x="118" y="141"/>
                  </a:lnTo>
                  <a:lnTo>
                    <a:pt x="118" y="138"/>
                  </a:lnTo>
                  <a:lnTo>
                    <a:pt x="115" y="138"/>
                  </a:lnTo>
                  <a:lnTo>
                    <a:pt x="115" y="133"/>
                  </a:lnTo>
                  <a:lnTo>
                    <a:pt x="108" y="133"/>
                  </a:lnTo>
                  <a:lnTo>
                    <a:pt x="108" y="131"/>
                  </a:lnTo>
                  <a:lnTo>
                    <a:pt x="107" y="131"/>
                  </a:lnTo>
                  <a:lnTo>
                    <a:pt x="107" y="128"/>
                  </a:lnTo>
                  <a:lnTo>
                    <a:pt x="104" y="128"/>
                  </a:lnTo>
                  <a:lnTo>
                    <a:pt x="104" y="126"/>
                  </a:lnTo>
                  <a:lnTo>
                    <a:pt x="101" y="126"/>
                  </a:lnTo>
                  <a:lnTo>
                    <a:pt x="101" y="124"/>
                  </a:lnTo>
                  <a:lnTo>
                    <a:pt x="88" y="124"/>
                  </a:lnTo>
                  <a:lnTo>
                    <a:pt x="88" y="123"/>
                  </a:lnTo>
                  <a:lnTo>
                    <a:pt x="83" y="123"/>
                  </a:lnTo>
                  <a:lnTo>
                    <a:pt x="83" y="118"/>
                  </a:lnTo>
                  <a:lnTo>
                    <a:pt x="81" y="118"/>
                  </a:lnTo>
                  <a:lnTo>
                    <a:pt x="81" y="112"/>
                  </a:lnTo>
                  <a:lnTo>
                    <a:pt x="78" y="112"/>
                  </a:lnTo>
                  <a:lnTo>
                    <a:pt x="78" y="110"/>
                  </a:lnTo>
                  <a:lnTo>
                    <a:pt x="76" y="110"/>
                  </a:lnTo>
                  <a:lnTo>
                    <a:pt x="76" y="102"/>
                  </a:lnTo>
                  <a:lnTo>
                    <a:pt x="73" y="102"/>
                  </a:lnTo>
                  <a:lnTo>
                    <a:pt x="73" y="98"/>
                  </a:lnTo>
                  <a:lnTo>
                    <a:pt x="72" y="98"/>
                  </a:lnTo>
                  <a:lnTo>
                    <a:pt x="72" y="97"/>
                  </a:lnTo>
                  <a:lnTo>
                    <a:pt x="70" y="97"/>
                  </a:lnTo>
                  <a:lnTo>
                    <a:pt x="70" y="96"/>
                  </a:lnTo>
                  <a:lnTo>
                    <a:pt x="68" y="96"/>
                  </a:lnTo>
                  <a:lnTo>
                    <a:pt x="68" y="88"/>
                  </a:lnTo>
                  <a:lnTo>
                    <a:pt x="66" y="88"/>
                  </a:lnTo>
                  <a:lnTo>
                    <a:pt x="66" y="85"/>
                  </a:lnTo>
                  <a:lnTo>
                    <a:pt x="64" y="85"/>
                  </a:lnTo>
                  <a:lnTo>
                    <a:pt x="64" y="84"/>
                  </a:lnTo>
                  <a:lnTo>
                    <a:pt x="60" y="84"/>
                  </a:lnTo>
                  <a:lnTo>
                    <a:pt x="60" y="81"/>
                  </a:lnTo>
                  <a:lnTo>
                    <a:pt x="58" y="81"/>
                  </a:lnTo>
                  <a:lnTo>
                    <a:pt x="58" y="79"/>
                  </a:lnTo>
                  <a:lnTo>
                    <a:pt x="54" y="79"/>
                  </a:lnTo>
                  <a:lnTo>
                    <a:pt x="54" y="76"/>
                  </a:lnTo>
                  <a:lnTo>
                    <a:pt x="53" y="76"/>
                  </a:lnTo>
                  <a:lnTo>
                    <a:pt x="53" y="74"/>
                  </a:lnTo>
                  <a:lnTo>
                    <a:pt x="52" y="74"/>
                  </a:lnTo>
                  <a:lnTo>
                    <a:pt x="52" y="70"/>
                  </a:lnTo>
                  <a:lnTo>
                    <a:pt x="49" y="70"/>
                  </a:lnTo>
                  <a:lnTo>
                    <a:pt x="49" y="64"/>
                  </a:lnTo>
                  <a:lnTo>
                    <a:pt x="47" y="64"/>
                  </a:lnTo>
                  <a:lnTo>
                    <a:pt x="47" y="60"/>
                  </a:lnTo>
                  <a:lnTo>
                    <a:pt x="45" y="60"/>
                  </a:lnTo>
                  <a:lnTo>
                    <a:pt x="45" y="54"/>
                  </a:lnTo>
                  <a:lnTo>
                    <a:pt x="44" y="54"/>
                  </a:lnTo>
                  <a:lnTo>
                    <a:pt x="44" y="49"/>
                  </a:lnTo>
                  <a:lnTo>
                    <a:pt x="42" y="49"/>
                  </a:lnTo>
                  <a:lnTo>
                    <a:pt x="42" y="48"/>
                  </a:lnTo>
                  <a:lnTo>
                    <a:pt x="40" y="48"/>
                  </a:lnTo>
                  <a:lnTo>
                    <a:pt x="40" y="46"/>
                  </a:lnTo>
                  <a:lnTo>
                    <a:pt x="38" y="46"/>
                  </a:lnTo>
                  <a:lnTo>
                    <a:pt x="38" y="41"/>
                  </a:lnTo>
                  <a:lnTo>
                    <a:pt x="36" y="41"/>
                  </a:lnTo>
                  <a:lnTo>
                    <a:pt x="36" y="39"/>
                  </a:lnTo>
                  <a:lnTo>
                    <a:pt x="35" y="39"/>
                  </a:lnTo>
                  <a:lnTo>
                    <a:pt x="35" y="32"/>
                  </a:lnTo>
                  <a:lnTo>
                    <a:pt x="31" y="32"/>
                  </a:lnTo>
                  <a:lnTo>
                    <a:pt x="31" y="29"/>
                  </a:lnTo>
                  <a:lnTo>
                    <a:pt x="30" y="29"/>
                  </a:lnTo>
                  <a:lnTo>
                    <a:pt x="30" y="25"/>
                  </a:lnTo>
                  <a:lnTo>
                    <a:pt x="27" y="25"/>
                  </a:lnTo>
                  <a:lnTo>
                    <a:pt x="27" y="24"/>
                  </a:lnTo>
                  <a:lnTo>
                    <a:pt x="26" y="24"/>
                  </a:lnTo>
                  <a:lnTo>
                    <a:pt x="26" y="22"/>
                  </a:lnTo>
                  <a:lnTo>
                    <a:pt x="23" y="22"/>
                  </a:lnTo>
                  <a:lnTo>
                    <a:pt x="23" y="17"/>
                  </a:lnTo>
                  <a:lnTo>
                    <a:pt x="22" y="17"/>
                  </a:lnTo>
                  <a:lnTo>
                    <a:pt x="22" y="14"/>
                  </a:lnTo>
                  <a:lnTo>
                    <a:pt x="19" y="14"/>
                  </a:lnTo>
                  <a:lnTo>
                    <a:pt x="19" y="12"/>
                  </a:lnTo>
                  <a:lnTo>
                    <a:pt x="17" y="12"/>
                  </a:lnTo>
                  <a:lnTo>
                    <a:pt x="17" y="9"/>
                  </a:lnTo>
                  <a:lnTo>
                    <a:pt x="15" y="9"/>
                  </a:lnTo>
                  <a:lnTo>
                    <a:pt x="15" y="6"/>
                  </a:lnTo>
                  <a:lnTo>
                    <a:pt x="10" y="6"/>
                  </a:lnTo>
                  <a:lnTo>
                    <a:pt x="10" y="4"/>
                  </a:lnTo>
                  <a:lnTo>
                    <a:pt x="7" y="4"/>
                  </a:lnTo>
                  <a:lnTo>
                    <a:pt x="7" y="3"/>
                  </a:lnTo>
                  <a:lnTo>
                    <a:pt x="6" y="3"/>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Isosceles Triangle 117"/>
            <p:cNvSpPr/>
            <p:nvPr/>
          </p:nvSpPr>
          <p:spPr>
            <a:xfrm>
              <a:off x="6393555" y="455567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Isosceles Triangle 118"/>
            <p:cNvSpPr/>
            <p:nvPr/>
          </p:nvSpPr>
          <p:spPr>
            <a:xfrm>
              <a:off x="5655519" y="441945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Isosceles Triangle 119"/>
            <p:cNvSpPr/>
            <p:nvPr/>
          </p:nvSpPr>
          <p:spPr>
            <a:xfrm>
              <a:off x="5543550" y="44182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Isosceles Triangle 120"/>
            <p:cNvSpPr/>
            <p:nvPr/>
          </p:nvSpPr>
          <p:spPr>
            <a:xfrm>
              <a:off x="5162266" y="43642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Isosceles Triangle 121"/>
            <p:cNvSpPr/>
            <p:nvPr/>
          </p:nvSpPr>
          <p:spPr>
            <a:xfrm>
              <a:off x="4480689" y="4250925"/>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Isosceles Triangle 122"/>
            <p:cNvSpPr/>
            <p:nvPr/>
          </p:nvSpPr>
          <p:spPr>
            <a:xfrm>
              <a:off x="4363239" y="420928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Isosceles Triangle 123"/>
            <p:cNvSpPr/>
            <p:nvPr/>
          </p:nvSpPr>
          <p:spPr>
            <a:xfrm>
              <a:off x="4245789" y="418299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Isosceles Triangle 124"/>
            <p:cNvSpPr/>
            <p:nvPr/>
          </p:nvSpPr>
          <p:spPr>
            <a:xfrm>
              <a:off x="4169150" y="414779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Isosceles Triangle 125"/>
            <p:cNvSpPr/>
            <p:nvPr/>
          </p:nvSpPr>
          <p:spPr>
            <a:xfrm>
              <a:off x="4116139" y="414779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Isosceles Triangle 126"/>
            <p:cNvSpPr/>
            <p:nvPr/>
          </p:nvSpPr>
          <p:spPr>
            <a:xfrm>
              <a:off x="3682067" y="3905849"/>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Isosceles Triangle 127"/>
            <p:cNvSpPr/>
            <p:nvPr/>
          </p:nvSpPr>
          <p:spPr>
            <a:xfrm>
              <a:off x="3599346" y="3905198"/>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Isosceles Triangle 128"/>
            <p:cNvSpPr/>
            <p:nvPr/>
          </p:nvSpPr>
          <p:spPr>
            <a:xfrm>
              <a:off x="3475166" y="384591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Isosceles Triangle 129"/>
            <p:cNvSpPr/>
            <p:nvPr/>
          </p:nvSpPr>
          <p:spPr>
            <a:xfrm>
              <a:off x="3392445" y="384526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Isosceles Triangle 130"/>
            <p:cNvSpPr/>
            <p:nvPr/>
          </p:nvSpPr>
          <p:spPr>
            <a:xfrm>
              <a:off x="3144881" y="3759417"/>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Isosceles Triangle 131"/>
            <p:cNvSpPr/>
            <p:nvPr/>
          </p:nvSpPr>
          <p:spPr>
            <a:xfrm>
              <a:off x="3054893" y="370477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Isosceles Triangle 132"/>
            <p:cNvSpPr/>
            <p:nvPr/>
          </p:nvSpPr>
          <p:spPr>
            <a:xfrm>
              <a:off x="2699319" y="347028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Isosceles Triangle 133"/>
            <p:cNvSpPr/>
            <p:nvPr/>
          </p:nvSpPr>
          <p:spPr>
            <a:xfrm>
              <a:off x="2581713" y="346627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cxnSp>
        <p:nvCxnSpPr>
          <p:cNvPr id="135" name="Straight Connector 134"/>
          <p:cNvCxnSpPr/>
          <p:nvPr/>
        </p:nvCxnSpPr>
        <p:spPr>
          <a:xfrm flipV="1">
            <a:off x="4816745" y="4122723"/>
            <a:ext cx="0" cy="57600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648351" y="3783353"/>
            <a:ext cx="170751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charset="0"/>
                <a:ea typeface="+mn-ea"/>
                <a:cs typeface="Arial" charset="0"/>
              </a:rPr>
              <a:t>12-month OS: 21%</a:t>
            </a:r>
            <a:endParaRPr kumimoji="0" lang="en-GB" sz="1400" b="0" i="0" u="none" strike="noStrike" kern="1200" cap="none" spc="0" normalizeH="0" baseline="0" noProof="0" dirty="0">
              <a:ln>
                <a:noFill/>
              </a:ln>
              <a:solidFill>
                <a:srgbClr val="B60D27"/>
              </a:solidFill>
              <a:effectLst/>
              <a:uLnTx/>
              <a:uFillTx/>
              <a:latin typeface="Arial" charset="0"/>
              <a:ea typeface="+mn-ea"/>
              <a:cs typeface="Arial" charset="0"/>
            </a:endParaRPr>
          </a:p>
        </p:txBody>
      </p:sp>
      <p:sp>
        <p:nvSpPr>
          <p:cNvPr id="137" name="TextBox 136"/>
          <p:cNvSpPr txBox="1"/>
          <p:nvPr/>
        </p:nvSpPr>
        <p:spPr>
          <a:xfrm>
            <a:off x="2878268" y="4372725"/>
            <a:ext cx="170751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accent2"/>
                </a:solidFill>
                <a:effectLst/>
                <a:uLnTx/>
                <a:uFillTx/>
                <a:latin typeface="Arial" charset="0"/>
                <a:ea typeface="+mn-ea"/>
                <a:cs typeface="Arial" charset="0"/>
              </a:rPr>
              <a:t>12-month OS:</a:t>
            </a:r>
            <a:r>
              <a:rPr kumimoji="0" lang="en-GB" sz="1400" b="0" i="0" u="none" strike="noStrike" kern="1200" cap="none" spc="0" normalizeH="0" noProof="0" dirty="0" smtClean="0">
                <a:ln>
                  <a:noFill/>
                </a:ln>
                <a:solidFill>
                  <a:schemeClr val="accent2"/>
                </a:solidFill>
                <a:effectLst/>
                <a:uLnTx/>
                <a:uFillTx/>
                <a:latin typeface="Arial" charset="0"/>
                <a:ea typeface="+mn-ea"/>
                <a:cs typeface="Arial" charset="0"/>
              </a:rPr>
              <a:t> </a:t>
            </a:r>
            <a:r>
              <a:rPr kumimoji="0" lang="en-GB" sz="1400" b="0" i="0" u="none" strike="noStrike" kern="1200" cap="none" spc="0" normalizeH="0" baseline="0" noProof="0" dirty="0" smtClean="0">
                <a:ln>
                  <a:noFill/>
                </a:ln>
                <a:solidFill>
                  <a:schemeClr val="accent2"/>
                </a:solidFill>
                <a:effectLst/>
                <a:uLnTx/>
                <a:uFillTx/>
                <a:latin typeface="Arial" charset="0"/>
                <a:ea typeface="+mn-ea"/>
                <a:cs typeface="Arial" charset="0"/>
              </a:rPr>
              <a:t>13%</a:t>
            </a:r>
            <a:endParaRPr kumimoji="0" lang="en-GB" sz="1400" b="0" i="0" u="none" strike="noStrike" kern="1200" cap="none" spc="0" normalizeH="0" baseline="0" noProof="0" dirty="0">
              <a:ln>
                <a:noFill/>
              </a:ln>
              <a:solidFill>
                <a:schemeClr val="accent2"/>
              </a:solidFill>
              <a:effectLst/>
              <a:uLnTx/>
              <a:uFillTx/>
              <a:latin typeface="Arial" charset="0"/>
              <a:ea typeface="+mn-ea"/>
              <a:cs typeface="Arial" charset="0"/>
            </a:endParaRPr>
          </a:p>
        </p:txBody>
      </p:sp>
      <p:sp>
        <p:nvSpPr>
          <p:cNvPr id="138" name="TextBox 137"/>
          <p:cNvSpPr txBox="1"/>
          <p:nvPr/>
        </p:nvSpPr>
        <p:spPr>
          <a:xfrm>
            <a:off x="7411263" y="3653744"/>
            <a:ext cx="1456553"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200" b="0" i="0" u="none" strike="noStrike" kern="1200" cap="none" spc="0" normalizeH="0" baseline="0" noProof="0" dirty="0">
                <a:ln>
                  <a:noFill/>
                </a:ln>
                <a:solidFill>
                  <a:srgbClr val="B60D27"/>
                </a:solidFill>
                <a:effectLst/>
                <a:uLnTx/>
                <a:uFillTx/>
                <a:latin typeface="Arial" charset="0"/>
                <a:ea typeface="SimSun" pitchFamily="2" charset="-122"/>
                <a:cs typeface="Arial" charset="0"/>
              </a:rPr>
              <a:t>T</a:t>
            </a:r>
            <a:r>
              <a:rPr kumimoji="0" lang="en-GB" sz="1200" b="0" i="0" u="none" strike="noStrike" kern="1200" cap="none" spc="0" normalizeH="0" baseline="0" noProof="0" dirty="0">
                <a:ln>
                  <a:noFill/>
                </a:ln>
                <a:solidFill>
                  <a:srgbClr val="B60D27"/>
                </a:solidFill>
                <a:effectLst/>
                <a:uLnTx/>
                <a:uFillTx/>
                <a:latin typeface="Arial" charset="0"/>
                <a:ea typeface="SimSun" pitchFamily="2" charset="-122"/>
                <a:cs typeface="Arial" charset="0"/>
              </a:rPr>
              <a:t>rifluridine/</a:t>
            </a:r>
            <a:r>
              <a:rPr kumimoji="0" lang="en-GB" sz="1200" b="0" i="0" u="none" strike="noStrike" kern="1200" cap="none" spc="0" normalizeH="0" baseline="0" noProof="0" dirty="0" err="1">
                <a:ln>
                  <a:noFill/>
                </a:ln>
                <a:solidFill>
                  <a:srgbClr val="B60D27"/>
                </a:solidFill>
                <a:effectLst/>
                <a:uLnTx/>
                <a:uFillTx/>
                <a:latin typeface="Arial" charset="0"/>
                <a:ea typeface="SimSun" pitchFamily="2" charset="-122"/>
                <a:cs typeface="Arial" charset="0"/>
              </a:rPr>
              <a:t>tipiracil</a:t>
            </a:r>
            <a:r>
              <a:rPr kumimoji="0" lang="en-GB" sz="1200" b="0" i="0" u="none" strike="noStrike" kern="1200" cap="none" spc="0" normalizeH="0" baseline="0" noProof="0" dirty="0">
                <a:ln>
                  <a:noFill/>
                </a:ln>
                <a:solidFill>
                  <a:srgbClr val="B60D27"/>
                </a:solidFill>
                <a:effectLst/>
                <a:uLnTx/>
                <a:uFillTx/>
                <a:latin typeface="Arial" charset="0"/>
                <a:ea typeface="SimSun" pitchFamily="2" charset="-122"/>
                <a:cs typeface="Arial" charset="0"/>
              </a:rPr>
              <a:t> </a:t>
            </a:r>
            <a:endParaRPr kumimoji="0" lang="en-GB" sz="1200" b="0" i="0" u="none" strike="noStrike" kern="1200" cap="none" spc="0" normalizeH="0" baseline="0" noProof="0" dirty="0" smtClean="0">
              <a:ln>
                <a:noFill/>
              </a:ln>
              <a:solidFill>
                <a:srgbClr val="B60D27"/>
              </a:solidFill>
              <a:effectLst/>
              <a:uLnTx/>
              <a:uFillTx/>
              <a:latin typeface="Arial" charset="0"/>
              <a:ea typeface="SimSun" pitchFamily="2" charset="-122"/>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charset="0"/>
                <a:ea typeface="+mn-ea"/>
                <a:cs typeface="Arial" charset="0"/>
              </a:rPr>
              <a:t>Placebo</a:t>
            </a:r>
            <a:endParaRPr kumimoji="0" lang="en-GB" sz="1200" b="0" i="0" u="none" strike="noStrike" kern="1200" cap="none" spc="0" normalizeH="0" baseline="0" noProof="0" dirty="0">
              <a:ln>
                <a:noFill/>
              </a:ln>
              <a:solidFill>
                <a:schemeClr val="accent2"/>
              </a:solidFill>
              <a:effectLst/>
              <a:uLnTx/>
              <a:uFillTx/>
              <a:latin typeface="Arial" charset="0"/>
              <a:ea typeface="+mn-ea"/>
              <a:cs typeface="Arial" charset="0"/>
            </a:endParaRPr>
          </a:p>
        </p:txBody>
      </p:sp>
      <p:cxnSp>
        <p:nvCxnSpPr>
          <p:cNvPr id="139" name="Straight Connector 138"/>
          <p:cNvCxnSpPr/>
          <p:nvPr/>
        </p:nvCxnSpPr>
        <p:spPr>
          <a:xfrm>
            <a:off x="7031679" y="3783353"/>
            <a:ext cx="379584"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0" name="Straight Connector 139"/>
          <p:cNvCxnSpPr/>
          <p:nvPr/>
        </p:nvCxnSpPr>
        <p:spPr>
          <a:xfrm>
            <a:off x="7031679" y="3984694"/>
            <a:ext cx="379584"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41" name="TextBox 140"/>
          <p:cNvSpPr txBox="1"/>
          <p:nvPr/>
        </p:nvSpPr>
        <p:spPr>
          <a:xfrm>
            <a:off x="1961117" y="1654884"/>
            <a:ext cx="24561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Primary endpoint – OS</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71631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989" cy="807720"/>
          </a:xfrm>
        </p:spPr>
        <p:txBody>
          <a:bodyPr/>
          <a:lstStyle/>
          <a:p>
            <a:r>
              <a:rPr lang="en-GB" dirty="0" smtClean="0"/>
              <a:t>LBA-002: </a:t>
            </a:r>
            <a:r>
              <a:rPr lang="en-GB" dirty="0"/>
              <a:t>Overall survival results from a p</a:t>
            </a:r>
            <a:r>
              <a:rPr lang="en-GB" dirty="0" smtClean="0"/>
              <a:t>hase </a:t>
            </a:r>
            <a:r>
              <a:rPr lang="en-GB" dirty="0"/>
              <a:t>III trial of trifluridine/</a:t>
            </a:r>
            <a:r>
              <a:rPr lang="en-GB" dirty="0" err="1"/>
              <a:t>tipiracil</a:t>
            </a:r>
            <a:r>
              <a:rPr lang="en-GB" dirty="0"/>
              <a:t> vs. placebo in patients with metastatic gastric cancer refractory to standard therapies (TAGS</a:t>
            </a:r>
            <a:r>
              <a:rPr lang="en-GB" dirty="0" smtClean="0"/>
              <a:t>) – </a:t>
            </a:r>
            <a:r>
              <a:rPr lang="en-GB" dirty="0" err="1"/>
              <a:t>Tabernero</a:t>
            </a:r>
            <a:r>
              <a:rPr lang="en-GB" dirty="0"/>
              <a:t> </a:t>
            </a:r>
            <a:r>
              <a:rPr lang="en-GB" dirty="0" smtClean="0"/>
              <a:t>J,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en-GB" dirty="0" err="1"/>
              <a:t>Tabernero</a:t>
            </a:r>
            <a:r>
              <a:rPr lang="en-GB" dirty="0"/>
              <a:t> J</a:t>
            </a:r>
            <a:r>
              <a:rPr lang="en-GB" dirty="0" smtClean="0"/>
              <a:t>, </a:t>
            </a:r>
            <a:r>
              <a:rPr lang="fr-FR" dirty="0" smtClean="0"/>
              <a:t>et </a:t>
            </a:r>
            <a:r>
              <a:rPr lang="fr-FR" dirty="0"/>
              <a:t>al. Ann </a:t>
            </a:r>
            <a:r>
              <a:rPr lang="fr-FR" dirty="0" err="1"/>
              <a:t>Oncol</a:t>
            </a:r>
            <a:r>
              <a:rPr lang="fr-FR" dirty="0"/>
              <a:t> 2018;29(</a:t>
            </a:r>
            <a:r>
              <a:rPr lang="fr-FR" dirty="0" err="1"/>
              <a:t>suppl</a:t>
            </a:r>
            <a:r>
              <a:rPr lang="fr-FR" dirty="0"/>
              <a:t> </a:t>
            </a:r>
            <a:r>
              <a:rPr lang="fr-FR" dirty="0" smtClean="0"/>
              <a:t>5):</a:t>
            </a:r>
            <a:r>
              <a:rPr lang="fr-FR" dirty="0" err="1" smtClean="0"/>
              <a:t>abstr</a:t>
            </a:r>
            <a:r>
              <a:rPr lang="fr-FR" dirty="0" smtClean="0"/>
              <a:t> </a:t>
            </a:r>
            <a:r>
              <a:rPr lang="en-GB" dirty="0" smtClean="0"/>
              <a:t>LBA-002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p>
          <a:p>
            <a:pPr marL="0" indent="0">
              <a:buFontTx/>
              <a:buNone/>
            </a:pPr>
            <a:endParaRPr lang="en-GB" b="1" dirty="0"/>
          </a:p>
          <a:p>
            <a:pPr marL="0" indent="0">
              <a:buFontTx/>
              <a:buNone/>
            </a:pPr>
            <a:endParaRPr lang="en-GB" b="1" dirty="0" smtClean="0"/>
          </a:p>
          <a:p>
            <a:pPr marL="0" indent="0">
              <a:buFontTx/>
              <a:buNone/>
            </a:pPr>
            <a:endParaRPr lang="en-GB" b="1" dirty="0"/>
          </a:p>
          <a:p>
            <a:pPr marL="0" indent="0">
              <a:buFontTx/>
              <a:buNone/>
            </a:pPr>
            <a:endParaRPr lang="en-GB" b="1" dirty="0" smtClean="0"/>
          </a:p>
          <a:p>
            <a:pPr marL="0" indent="0">
              <a:buFontTx/>
              <a:buNone/>
            </a:pPr>
            <a:endParaRPr lang="en-GB" b="1" dirty="0"/>
          </a:p>
          <a:p>
            <a:pPr marL="0" indent="0">
              <a:buFontTx/>
              <a:buNone/>
            </a:pPr>
            <a:endParaRPr lang="en-GB" b="1" dirty="0" smtClean="0"/>
          </a:p>
          <a:p>
            <a:pPr marL="0" indent="0">
              <a:buFontTx/>
              <a:buNone/>
            </a:pPr>
            <a:endParaRPr lang="en-GB" b="1" dirty="0"/>
          </a:p>
          <a:p>
            <a:pPr marL="0" indent="0">
              <a:buFontTx/>
              <a:buNone/>
            </a:pPr>
            <a:endParaRPr lang="en-GB" b="1" dirty="0" smtClean="0"/>
          </a:p>
          <a:p>
            <a:pPr marL="0" indent="0">
              <a:buFontTx/>
              <a:buNone/>
            </a:pPr>
            <a:endParaRPr lang="en-GB" b="1" dirty="0"/>
          </a:p>
          <a:p>
            <a:r>
              <a:rPr lang="en-GB" dirty="0" smtClean="0"/>
              <a:t>The most common haematological laboratory abnormality observed in patients treated with trifluridine/</a:t>
            </a:r>
            <a:r>
              <a:rPr lang="en-GB" dirty="0" err="1" smtClean="0"/>
              <a:t>tipiracil</a:t>
            </a:r>
            <a:r>
              <a:rPr lang="en-GB" dirty="0" smtClean="0"/>
              <a:t> (n=328)* was grade 3/4 neutropenia (38%) compared with none in the placebo arm</a:t>
            </a:r>
          </a:p>
          <a:p>
            <a:pPr lvl="1"/>
            <a:r>
              <a:rPr lang="en-GB" dirty="0" smtClean="0"/>
              <a:t>In 2% of patients treated with trifluridine/</a:t>
            </a:r>
            <a:r>
              <a:rPr lang="en-GB" dirty="0" err="1" smtClean="0"/>
              <a:t>tipiracil</a:t>
            </a:r>
            <a:r>
              <a:rPr lang="en-GB" dirty="0" smtClean="0"/>
              <a:t>, grade ≥3 febrile neutropenia was reported</a:t>
            </a:r>
          </a:p>
          <a:p>
            <a:endParaRPr lang="en-GB" dirty="0"/>
          </a:p>
        </p:txBody>
      </p:sp>
      <p:sp>
        <p:nvSpPr>
          <p:cNvPr id="23" name="Text Placeholder 3"/>
          <p:cNvSpPr>
            <a:spLocks noGrp="1"/>
          </p:cNvSpPr>
          <p:nvPr>
            <p:ph type="body" sz="quarter" idx="10"/>
          </p:nvPr>
        </p:nvSpPr>
        <p:spPr>
          <a:xfrm>
            <a:off x="365125" y="6096000"/>
            <a:ext cx="4130675" cy="487363"/>
          </a:xfrm>
        </p:spPr>
        <p:txBody>
          <a:bodyPr/>
          <a:lstStyle/>
          <a:p>
            <a:r>
              <a:rPr lang="en-GB" dirty="0" smtClean="0"/>
              <a:t>*Treated patients with ≥1 baseline measurement</a:t>
            </a:r>
            <a:endParaRPr lang="en-US" dirty="0"/>
          </a:p>
        </p:txBody>
      </p:sp>
      <p:graphicFrame>
        <p:nvGraphicFramePr>
          <p:cNvPr id="7" name="Group 88"/>
          <p:cNvGraphicFramePr>
            <a:graphicFrameLocks noGrp="1"/>
          </p:cNvGraphicFramePr>
          <p:nvPr>
            <p:extLst>
              <p:ext uri="{D42A27DB-BD31-4B8C-83A1-F6EECF244321}">
                <p14:modId xmlns:p14="http://schemas.microsoft.com/office/powerpoint/2010/main" xmlns="" val="4135947953"/>
              </p:ext>
            </p:extLst>
          </p:nvPr>
        </p:nvGraphicFramePr>
        <p:xfrm>
          <a:off x="369887" y="1638464"/>
          <a:ext cx="8404226" cy="2505070"/>
        </p:xfrm>
        <a:graphic>
          <a:graphicData uri="http://schemas.openxmlformats.org/drawingml/2006/table">
            <a:tbl>
              <a:tblPr firstRow="1" bandRow="1">
                <a:tableStyleId>{69012ECD-51FC-41F1-AA8D-1B2483CD663E}</a:tableStyleId>
              </a:tblPr>
              <a:tblGrid>
                <a:gridCol w="4029313">
                  <a:extLst>
                    <a:ext uri="{9D8B030D-6E8A-4147-A177-3AD203B41FA5}">
                      <a16:colId xmlns:a16="http://schemas.microsoft.com/office/drawing/2014/main" xmlns="" val="20000"/>
                    </a:ext>
                  </a:extLst>
                </a:gridCol>
                <a:gridCol w="2224800">
                  <a:extLst>
                    <a:ext uri="{9D8B030D-6E8A-4147-A177-3AD203B41FA5}">
                      <a16:colId xmlns:a16="http://schemas.microsoft.com/office/drawing/2014/main" xmlns="" val="20001"/>
                    </a:ext>
                  </a:extLst>
                </a:gridCol>
                <a:gridCol w="2150113">
                  <a:extLst>
                    <a:ext uri="{9D8B030D-6E8A-4147-A177-3AD203B41FA5}">
                      <a16:colId xmlns:a16="http://schemas.microsoft.com/office/drawing/2014/main" xmlns="" val="20002"/>
                    </a:ext>
                  </a:extLst>
                </a:gridCol>
              </a:tblGrid>
              <a:tr h="4314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AEs, %</a:t>
                      </a:r>
                      <a:endParaRPr kumimoji="0" lang="en-US"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892175" eaLnBrk="0" hangingPunct="0">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Trifluridine/</a:t>
                      </a:r>
                      <a:r>
                        <a:rPr kumimoji="0" lang="en-GB" altLang="zh-CN" sz="1600" b="1"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tipiracil</a:t>
                      </a: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(n=355)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892175" eaLnBrk="0" hangingPunct="0">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Placebo </a:t>
                      </a:r>
                      <a:b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Any AE</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97</a:t>
                      </a:r>
                      <a:endParaRPr lang="en-US" sz="16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93</a:t>
                      </a:r>
                      <a:endParaRPr lang="en-US" sz="16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Grade ≥3 AEs</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solidFill>
                            <a:schemeClr val="tx1"/>
                          </a:solidFill>
                        </a:rPr>
                        <a:t>80</a:t>
                      </a:r>
                      <a:endParaRPr lang="en-US" sz="16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solidFill>
                            <a:schemeClr val="tx1"/>
                          </a:solidFill>
                        </a:rPr>
                        <a:t>58</a:t>
                      </a:r>
                      <a:endParaRPr lang="en-US" sz="16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AEs leading to discontinuation</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13</a:t>
                      </a:r>
                      <a:endParaRPr lang="en-US" sz="16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17</a:t>
                      </a:r>
                      <a:endParaRPr lang="en-US" sz="16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TRAEs</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solidFill>
                            <a:schemeClr val="tx1"/>
                          </a:solidFill>
                        </a:rPr>
                        <a:t>81</a:t>
                      </a:r>
                      <a:endParaRPr lang="en-US" sz="16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solidFill>
                            <a:schemeClr val="tx1"/>
                          </a:solidFill>
                        </a:rPr>
                        <a:t>57</a:t>
                      </a:r>
                      <a:endParaRPr lang="en-US" sz="16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851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Treatment-related death</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0.3</a:t>
                      </a:r>
                      <a:endParaRPr lang="en-US" sz="16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600" dirty="0" smtClean="0">
                          <a:solidFill>
                            <a:schemeClr val="tx1"/>
                          </a:solidFill>
                        </a:rPr>
                        <a:t>0.6</a:t>
                      </a:r>
                      <a:endParaRPr lang="en-US" sz="1600" dirty="0">
                        <a:solidFill>
                          <a:schemeClr val="tx1"/>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8215896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faadf709-d7ed-4cce-9b97-4b3ea821642f"/>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9207</Words>
  <Application>Microsoft Office PowerPoint</Application>
  <PresentationFormat>Bildschirmpräsentation (4:3)</PresentationFormat>
  <Paragraphs>3006</Paragraphs>
  <Slides>74</Slides>
  <Notes>2</Notes>
  <HiddenSlides>0</HiddenSlides>
  <MMClips>0</MMClips>
  <ScaleCrop>false</ScaleCrop>
  <HeadingPairs>
    <vt:vector size="4" baseType="variant">
      <vt:variant>
        <vt:lpstr>Design</vt:lpstr>
      </vt:variant>
      <vt:variant>
        <vt:i4>2</vt:i4>
      </vt:variant>
      <vt:variant>
        <vt:lpstr>Folientitel</vt:lpstr>
      </vt:variant>
      <vt:variant>
        <vt:i4>74</vt:i4>
      </vt:variant>
    </vt:vector>
  </HeadingPairs>
  <TitlesOfParts>
    <vt:vector size="76" baseType="lpstr">
      <vt:lpstr>Default Design</vt:lpstr>
      <vt:lpstr>1_Default Design</vt:lpstr>
      <vt:lpstr>GI SLIDE DECK 2018 Selected abstracts from:</vt:lpstr>
      <vt:lpstr>Letter from ESDO</vt:lpstr>
      <vt:lpstr>ESDO Medical Oncology Slide Deck  Editors 2018</vt:lpstr>
      <vt:lpstr>Glossary</vt:lpstr>
      <vt:lpstr>Contents</vt:lpstr>
      <vt:lpstr>Cancers of the oesophagus and stomach</vt:lpstr>
      <vt:lpstr>LBA-002: Overall survival results from a phase III trial of trifluridine/tipiracil vs. placebo in patients with metastatic gastric cancer refractory to standard therapies (TAGS) – Tabernero J, et al</vt:lpstr>
      <vt:lpstr>LBA-002: Overall survival results from a phase III trial of trifluridine/tipiracil vs. placebo in patients with metastatic gastric cancer refractory to standard therapies (TAGS) – Tabernero J, et al</vt:lpstr>
      <vt:lpstr>LBA-002: Overall survival results from a phase III trial of trifluridine/tipiracil vs. placebo in patients with metastatic gastric cancer refractory to standard therapies (TAGS) – Tabernero J, et al</vt:lpstr>
      <vt:lpstr>LBA-002: Overall survival results from a phase III trial of trifluridine/tipiracil vs. placebo in patients with metastatic gastric cancer refractory to standard therapies (TAGS) – Tabernero J, et al</vt:lpstr>
      <vt:lpstr>O-010: Cisplatin/5-fluorouracil +/- panitumumab for patients with non-resectable, advanced or metastatic esophageal squamous cell cancer:  A randomized phase III AIO/EORTC trial with an extensive biomarker program – Moehler M, et al</vt:lpstr>
      <vt:lpstr>O-010: Cisplatin/5-fluorouracil +/- panitumumab for patients with non-resectable, advanced or metastatic esophageal squamous cell cancer:  A randomized phase III AIO/EORTC trial with an extensive biomarker program – Moehler M, et al</vt:lpstr>
      <vt:lpstr>O-010: Cisplatin/5-fluorouracil +/- panitumumab for patients with non-resectable, advanced or metastatic esophageal squamous cell cancer:  A randomized phase III AIO/EORTC trial with an extensive biomarker program – Moehler M, et al</vt:lpstr>
      <vt:lpstr>O-010: Cisplatin/5-fluorouracil +/- panitumumab for patients with non-resectable, advanced or metastatic esophageal squamous cell cancer:  A randomized phase III AIO/EORTC trial with an extensive biomarker program – Moehler M, et al</vt:lpstr>
      <vt:lpstr>Cancers of the pancreas, small bowel and hepatobiliary tract</vt:lpstr>
      <vt:lpstr>Pancreatic cancer</vt:lpstr>
      <vt:lpstr>O-002: Geographic variation in systemic treatment of metastatic pancreatic adenocarcinoma (mPAC) patients in real world across Europe  – Taieb J, et al</vt:lpstr>
      <vt:lpstr>O-002: Geographic variation in systemic treatment of metastatic pancreatic adenocarcinoma (mPAC) patients in real world across Europe  – Taieb J, et al</vt:lpstr>
      <vt:lpstr>O-002: Geographic variation in systemic treatment of metastatic pancreatic adenocarcinoma (mPAC) patients in real world across Europe  – Taieb J, et al</vt:lpstr>
      <vt:lpstr>O-002: Geographic variation in systemic treatment of metastatic pancreatic adenocarcinoma (mPAC) patients in real world across Europe  – Taieb J, et al</vt:lpstr>
      <vt:lpstr>Hepatocellular carcinoma</vt:lpstr>
      <vt:lpstr>LBA-001: Ramucirumab as second-line treatment in patients with advanced hepatocellular carcinoma (HCC) and elevated alpha-fetoprotein (AFP) following first-line sorafenib: Pooled efficacy and safety across two global randomized phase 3 studies (REACH-2 and REACH) – Zhu A, et al</vt:lpstr>
      <vt:lpstr>LBA-001: Ramucirumab as second-line treatment in patients with advanced hepatocellular carcinoma (HCC) and elevated alpha-fetoprotein (AFP) following first-line sorafenib: Pooled efficacy and safety across two global randomized phase 3 studies (REACH-2 and REACH) – Zhu A, et al</vt:lpstr>
      <vt:lpstr>LBA-001: Ramucirumab as second-line treatment in patients with advanced hepatocellular carcinoma (HCC) and elevated alpha-fetoprotein (AFP) following first-line sorafenib: Pooled efficacy and safety across two global randomized phase 3 studies (REACH-2 and REACH) – Zhu A, et al</vt:lpstr>
      <vt:lpstr>LBA-001: Ramucirumab as second-line treatment in patients with advanced hepatocellular carcinoma (HCC) and elevated alpha-fetoprotein (AFP) following first-line sorafenib: Pooled efficacy and safety across two global randomized phase 3 studies (REACH-2 and REACH) – Zhu A, et al</vt:lpstr>
      <vt:lpstr>O-011: Assessment of tumor response, AFP response, and time to progression in the phase 3 CELESTIAL trial of cabozantinib versus placebo in advanced hepatocellular carcinoma (HCC) – Merle P, et al</vt:lpstr>
      <vt:lpstr>O-011: Assessment of tumor response, AFP response, and time to progression in the phase 3 CELESTIAL trial of cabozantinib versus placebo in advanced hepatocellular carcinoma (HCC) – Merle P, et al</vt:lpstr>
      <vt:lpstr>O-011: Assessment of tumor response, AFP response, and time to progression in the phase 3 CELESTIAL trial of cabozantinib versus placebo in advanced hepatocellular carcinoma (HCC) – Merle P, et al</vt:lpstr>
      <vt:lpstr>O-011: Assessment of tumor response, AFP response, and time to progression in the phase 3 CELESTIAL trial of cabozantinib versus placebo in advanced hepatocellular carcinoma (HCC) – Merle P, et al</vt:lpstr>
      <vt:lpstr>Cancers of the colon, rectum and anus</vt:lpstr>
      <vt:lpstr>LBA-004: Efficacy and safety results from IMblaze370, a randomized  phase III study comparing atezolizumab plus cobimetinib and atezolizumab monotherapy vs. regorafenib in chemotherapy-refractory metastatic colorectal cancer – Bendell J, et al</vt:lpstr>
      <vt:lpstr>LBA-004: Efficacy and safety results from IMblaze370, a randomized  phase III study comparing atezolizumab plus cobimetinib and atezolizumab monotherapy vs. regorafenib in chemotherapy-refractory metastatic colorectal cancer – Bendell J, et al</vt:lpstr>
      <vt:lpstr>LBA-004: Efficacy and safety results from IMblaze370, a randomized  phase III study comparing atezolizumab plus cobimetinib and atezolizumab monotherapy vs. regorafenib in chemotherapy-refractory metastatic colorectal cancer – Bendell J, et al</vt:lpstr>
      <vt:lpstr>LBA-004: Efficacy and safety results from IMblaze370, a randomized  phase III study comparing atezolizumab plus cobimetinib and atezolizumab monotherapy vs. regorafenib in chemotherapy-refractory metastatic colorectal cancer – Bendell J, et al</vt:lpstr>
      <vt:lpstr>LBA-004: Efficacy and safety results from IMblaze370, a randomized  phase III study comparing atezolizumab plus cobimetinib and atezolizumab monotherapy vs. regorafenib in chemotherapy-refractory metastatic colorectal cancer – Bendell J, et al</vt:lpstr>
      <vt:lpstr>O-012: Safety and effectiveness of regorafenib in patients with metastatic colorectal cancer (mCRC) in routine clinical practice: Final analysis from prospective, observational CORRELATE study – Ducreux M, et al</vt:lpstr>
      <vt:lpstr>O-012: Safety and effectiveness of regorafenib in patients with metastatic colorectal cancer (mCRC) in routine clinical practice: Final analysis from prospective, observational CORRELATE study – Ducreux M, et al</vt:lpstr>
      <vt:lpstr>O-012: Safety and effectiveness of regorafenib in patients with metastatic colorectal cancer (mCRC) in routine clinical practice: Final analysis from prospective, observational CORRELATE study – Ducreux M, et al</vt:lpstr>
      <vt:lpstr>O-012: Safety and effectiveness of regorafenib in patients with metastatic colorectal cancer (mCRC) in routine clinical practice: Final analysis from prospective, observational CORRELATE study – Ducreux M, et al</vt:lpstr>
      <vt:lpstr>O-013: Safety and efficacy of trifluridine/tipiracil in previously treated metastatic colorectal cancer (mCRC): Preliminary results from the  phase IIIb, international, open-label, early-access PRECONNECT study  – Falcone A, et al</vt:lpstr>
      <vt:lpstr>O-013: Safety and efficacy of trifluridine/tipiracil in previously treated metastatic colorectal cancer (mCRC): Preliminary results from the  phase IIIb, international, open-label, early-access PRECONNECT study – Falcone A, et al</vt:lpstr>
      <vt:lpstr>O-013: Safety and efficacy of trifluridine/tipiracil in previously treated metastatic colorectal cancer (mCRC): Preliminary results from the  phase IIIb, international, open-label, early-access PRECONNECT study – Falcone A, et al</vt:lpstr>
      <vt:lpstr>O-013: Safety and efficacy of trifluridine/tipiracil in previously treated metastatic colorectal cancer (mCRC): Preliminary results from the  phase IIIb, international, open-label, early-access PRECONNECT study – Falcone A, et al</vt:lpstr>
      <vt:lpstr>O-014: Regorafenib dose optimization study (reDOS): Randomized phase II trial to evaluate escalating dosing strategy and pre-emptive topical steroids for regorafenib in refractory metastatic colorectal cancer (mCRC) –  An ACCRU network study – Bekaii-Saab T, et al</vt:lpstr>
      <vt:lpstr>O-014: Regorafenib dose optimization study (reDOS): Randomized phase II trial to evaluate escalating dosing strategy and pre-emptive topical steroids for regorafenib in refractory metastatic colorectal cancer (mCRC) –  An ACCRU network study – Bekaii-Saab T, et al</vt:lpstr>
      <vt:lpstr>O-014: Regorafenib dose optimization study (reDOS): Randomized phase II trial to evaluate escalating dosing strategy and pre-emptive topical steroids for regorafenib in refractory metastatic colorectal cancer (mCRC) –  An ACCRU network study – Bekaii-Saab T, et al</vt:lpstr>
      <vt:lpstr>O-014: Regorafenib dose optimization study (reDOS): Randomized phase II trial to evaluate escalating dosing strategy and pre-emptive topical steroids for regorafenib in refractory metastatic colorectal cancer (mCRC) –  An ACCRU network study – Bekaii-Saab T, et al</vt:lpstr>
      <vt:lpstr>O-016: First-line FOLFOX plus panitumumab followed by 5-FU/LV plus panitumumab or single-agent panitumumab as maintenance therapy in patients with RAS wild-type metastatic colorectal cancer (mCRC): The VALENTINO study – Pietrantonio F, et al</vt:lpstr>
      <vt:lpstr>O-016: First-line FOLFOX plus panitumumab followed by 5-FU/LV plus panitumumab or single-agent panitumumab as maintenance therapy in patients with RAS wild-type metastatic colorectal cancer (mCRC): The VALENTINO study – Pietrantonio F, et al</vt:lpstr>
      <vt:lpstr>O-016: First-line FOLFOX plus panitumumab followed by 5-FU/LV plus panitumumab or single-agent panitumumab as maintenance therapy in patients with RAS wild-type metastatic colorectal cancer (mCRC): The VALENTINO study – Pietrantonio F, et al</vt:lpstr>
      <vt:lpstr>O-016: First-line FOLFOX plus panitumumab followed by 5-FU/LV plus panitumumab or single-agent panitumumab as maintenance therapy in patients with RAS wild-type metastatic colorectal cancer (mCRC): The VALENTINO study – Pietrantonio F, et al</vt:lpstr>
      <vt:lpstr>O-017: FOLFOXIRI plus bevacizumab (bev) followed by maintenance with bev alone or bev plus metronomic chemotherapy (metroCT) in mCRC: final results of the phase II randomized MOMA trial by GONO – Marmorino F, et al</vt:lpstr>
      <vt:lpstr>O-017: FOLFOXIRI plus bevacizumab (bev) followed by maintenance with bev alone or bev plus metronomic chemotherapy (metroCT) in mCRC: final results of the phase II randomized MOMA trial by GONO – Marmorino F, et al</vt:lpstr>
      <vt:lpstr>O-017: FOLFOXIRI plus bevacizumab (bev) followed by maintenance with bev alone or bev plus metronomic chemotherapy (metroCT) in mCRC: final results of the phase II randomized MOMA trial by GONO – Marmorino F, et al</vt:lpstr>
      <vt:lpstr>O-017: FOLFOXIRI plus bevacizumab (bev) followed by maintenance with bev alone or bev plus metronomic chemotherapy (metroCT) in mCRC: final results of the phase II randomized MOMA trial by GONO – Marmorino F, et al</vt:lpstr>
      <vt:lpstr>O-020: Activity of larotrectinib in patients with TRK fusion GI malignancies  – Nathenson M, et al</vt:lpstr>
      <vt:lpstr>O-020: Activity of larotrectinib in patients with TRK fusion GI malignancies  – Nathenson M, et al</vt:lpstr>
      <vt:lpstr>O-020: Activity of larotrectinib in patients with TRK fusion GI malignancies  – Nathenson M, et al</vt:lpstr>
      <vt:lpstr>O-021: Safety and antitumor activity of pembrolizumab in patients with advanced microsatellite instability–high (MSI-H) colorectal cancer: KEYNOTE-164 – Le D, et al</vt:lpstr>
      <vt:lpstr>O-021: Safety and antitumor activity of pembrolizumab in patients with advanced microsatellite instability–high (MSI-H) colorectal cancer: KEYNOTE-164 – Le D, et al</vt:lpstr>
      <vt:lpstr>O-021: Safety and antitumor activity of pembrolizumab in patients with advanced microsatellite instability–high (MSI-H) colorectal cancer: KEYNOTE-164 – Le D, et al</vt:lpstr>
      <vt:lpstr>O-021: Safety and antitumor activity of pembrolizumab in patients with advanced microsatellite instability–high (MSI-H) colorectal cancer: KEYNOTE-164 – Le D, et al</vt:lpstr>
      <vt:lpstr>O-022: Phase II study evaluating trifluridine/tipiracil+bevacizumab and capecitabine+bevacizumab in first-line unresectable metastatic colorectal cancer (mCRC) patients who are non-eligible for intensive therapy (TASCO1): results of the primary analysis – Van Cutsem E, et al</vt:lpstr>
      <vt:lpstr>O-022: Phase II study evaluating trifluridine/tipiracil+bevacizumab and capecitabine+bevacizumab in first-line unresectable metastatic colorectal cancer (mCRC) patients who are non-eligible for intensive therapy (TASCO1): results of the primary analysis – Van Cutsem E, et al</vt:lpstr>
      <vt:lpstr>O-022: Phase II study evaluating trifluridine/tipiracil+bevacizumab and capecitabine+bevacizumab in first-line unresectable metastatic colorectal cancer (mCRC) patients who are non-eligible for intensive therapy (TASCO1): results of the primary analysis – Van Cutsem E, et al</vt:lpstr>
      <vt:lpstr>O-022: Phase II study evaluating trifluridine/tipiracil+bevacizumab and capecitabine+bevacizumab in first-line unresectable metastatic colorectal cancer (mCRC) patients who are non-eligible for intensive therapy (TASCO1): results of the primary analysis – Van Cutsem E, et al</vt:lpstr>
      <vt:lpstr>O-024: mFOLFOXIRI + panitumumab versus FOLFOXIRI as first-line treatment in patients with RAS wild- type metastatic colorectal cancer m(CRC): A randomized phase II VOLFI trial of the AIO (AIO-KRK0109)  – Geissler M, et al</vt:lpstr>
      <vt:lpstr>O-024: mFOLFOXIRI + panitumumab versus FOLFOXIRI as first-line treatment in patients with RAS wild- type metastatic colorectal cancer m(CRC): A randomized phase II VOLFI trial of the AIO (AIO-KRK0109)  – Geissler M, et al</vt:lpstr>
      <vt:lpstr>O-024: mFOLFOXIRI + panitumumab versus FOLFOXIRI as first-line treatment in patients with RAS wild- type metastatic colorectal cancer m(CRC): A randomized phase II VOLFI trial of the AIO (AIO-KRK0109)  – Geissler M, et al</vt:lpstr>
      <vt:lpstr>O-024: mFOLFOXIRI + panitumumab versus FOLFOXIRI as first-line treatment in patients with RAS wild- type metastatic colorectal cancer m(CRC): A randomized phase II VOLFI trial of the AIO (AIO-KRK0109)  – Geissler M, et al</vt:lpstr>
      <vt:lpstr>O-027: BEACON CRC study safety lead-in: Assessment of the BRAF inhibitor encorafenib + MEK inhibitor binimetinib + EGFR inhibitor cetuximab for BRAFV600E mCRC – Van Cutsem E, et al</vt:lpstr>
      <vt:lpstr>O-027: BEACON CRC study safety lead-in: Assessment of the BRAF inhibitor encorafenib + MEK inhibitor binimetinib + EGFR inhibitor cetuximab for BRAFV600E mCRC – Van Cutsem E, et al</vt:lpstr>
      <vt:lpstr>O-027: BEACON CRC study safety lead-in: Assessment of the BRAF inhibitor encorafenib + MEK inhibitor binimetinib + EGFR inhibitor cetuximab for BRAFV600E mCRC – Van Cutsem E, et al</vt:lpstr>
      <vt:lpstr>O-027: BEACON CRC study safety lead-in: Assessment of the BRAF inhibitor encorafenib + MEK inhibitor binimetinib + EGFR inhibitor cetuximab for BRAFV600E mCRC – Van Cutsem E,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Liz</cp:lastModifiedBy>
  <cp:revision>670</cp:revision>
  <dcterms:created xsi:type="dcterms:W3CDTF">2011-02-23T10:20:57Z</dcterms:created>
  <dcterms:modified xsi:type="dcterms:W3CDTF">2018-07-14T10:14:59Z</dcterms:modified>
</cp:coreProperties>
</file>